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37"/>
  </p:notesMasterIdLst>
  <p:sldIdLst>
    <p:sldId id="256" r:id="rId2"/>
    <p:sldId id="268" r:id="rId3"/>
    <p:sldId id="258" r:id="rId4"/>
    <p:sldId id="279" r:id="rId5"/>
    <p:sldId id="259" r:id="rId6"/>
    <p:sldId id="257" r:id="rId7"/>
    <p:sldId id="260" r:id="rId8"/>
    <p:sldId id="261" r:id="rId9"/>
    <p:sldId id="262" r:id="rId10"/>
    <p:sldId id="263" r:id="rId11"/>
    <p:sldId id="264" r:id="rId12"/>
    <p:sldId id="272" r:id="rId13"/>
    <p:sldId id="273" r:id="rId14"/>
    <p:sldId id="266" r:id="rId15"/>
    <p:sldId id="291" r:id="rId16"/>
    <p:sldId id="267" r:id="rId17"/>
    <p:sldId id="288" r:id="rId18"/>
    <p:sldId id="269" r:id="rId19"/>
    <p:sldId id="270" r:id="rId20"/>
    <p:sldId id="274" r:id="rId21"/>
    <p:sldId id="275" r:id="rId22"/>
    <p:sldId id="276" r:id="rId23"/>
    <p:sldId id="277" r:id="rId24"/>
    <p:sldId id="278" r:id="rId25"/>
    <p:sldId id="282" r:id="rId26"/>
    <p:sldId id="292" r:id="rId27"/>
    <p:sldId id="283" r:id="rId28"/>
    <p:sldId id="295" r:id="rId29"/>
    <p:sldId id="284" r:id="rId30"/>
    <p:sldId id="290" r:id="rId31"/>
    <p:sldId id="285" r:id="rId32"/>
    <p:sldId id="294" r:id="rId33"/>
    <p:sldId id="286" r:id="rId34"/>
    <p:sldId id="293" r:id="rId35"/>
    <p:sldId id="287" r:id="rId36"/>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FA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70" autoAdjust="0"/>
    <p:restoredTop sz="94660"/>
  </p:normalViewPr>
  <p:slideViewPr>
    <p:cSldViewPr>
      <p:cViewPr>
        <p:scale>
          <a:sx n="80" d="100"/>
          <a:sy n="80" d="100"/>
        </p:scale>
        <p:origin x="-2514" y="-75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735A4C-09D7-4BDA-8DCA-2F9003783D87}" type="datetimeFigureOut">
              <a:rPr lang="en-GB" smtClean="0"/>
              <a:t>21/04/2015</a:t>
            </a:fld>
            <a:endParaRPr lang="en-GB"/>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GB"/>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4FB4EC-80A4-4821-AC45-A5ED31B23D31}" type="slidenum">
              <a:rPr lang="en-GB" smtClean="0"/>
              <a:t>‹#›</a:t>
            </a:fld>
            <a:endParaRPr lang="en-GB"/>
          </a:p>
        </p:txBody>
      </p:sp>
    </p:spTree>
    <p:extLst>
      <p:ext uri="{BB962C8B-B14F-4D97-AF65-F5344CB8AC3E}">
        <p14:creationId xmlns:p14="http://schemas.microsoft.com/office/powerpoint/2010/main" val="3463431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D993C2D9-5501-45CE-8B69-ABD4080A0F97}" type="datetime1">
              <a:rPr lang="tr-TR" smtClean="0"/>
              <a:t>21.04.2015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6705697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809369A2-AFC0-4247-83B1-B4ACFBC7CFD7}" type="datetime1">
              <a:rPr lang="tr-TR" smtClean="0"/>
              <a:t>21.04.2015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3309834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004364B7-2C44-4A8A-9E40-F351D3BCC50E}" type="datetime1">
              <a:rPr lang="tr-TR" smtClean="0"/>
              <a:t>21.04.2015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162151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0494933C-3BF5-47F2-8B42-25F1CBD47D60}" type="datetime1">
              <a:rPr lang="tr-TR" smtClean="0"/>
              <a:t>21.04.2015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754636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D4FC76C5-A924-4AF3-A7BD-D0B8809DEDAE}" type="datetime1">
              <a:rPr lang="tr-TR" smtClean="0"/>
              <a:t>21.04.2015</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3534317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197AB9C3-36B4-4B06-B81A-2ABED18D45BE}" type="datetime1">
              <a:rPr lang="tr-TR" smtClean="0"/>
              <a:t>21.04.2015</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987284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3EAF4922-BD9E-4FE0-8BA3-068689F83C38}" type="datetime1">
              <a:rPr lang="tr-TR" smtClean="0"/>
              <a:t>21.04.2015</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236053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CE53DD36-614B-4449-B696-706BE0DD5AC8}" type="datetime1">
              <a:rPr lang="tr-TR" smtClean="0"/>
              <a:t>21.04.2015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870149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FA525A42-2888-45DD-8494-595357232F11}" type="datetime1">
              <a:rPr lang="tr-TR" smtClean="0"/>
              <a:t>21.04.2015</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4924236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A4ABE2AE-437E-4ACB-98E3-C87FFD3F4B10}" type="datetime1">
              <a:rPr lang="tr-TR" smtClean="0"/>
              <a:t>21.04.2015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1501304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A93A35B-4A11-4E1F-9A09-971972E37140}" type="datetime1">
              <a:rPr lang="tr-TR" smtClean="0"/>
              <a:t>21.04.2015</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t>‹#›</a:t>
            </a:fld>
            <a:endParaRPr lang="tr-TR"/>
          </a:p>
        </p:txBody>
      </p:sp>
    </p:spTree>
    <p:extLst>
      <p:ext uri="{BB962C8B-B14F-4D97-AF65-F5344CB8AC3E}">
        <p14:creationId xmlns:p14="http://schemas.microsoft.com/office/powerpoint/2010/main" val="2237491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41DF1F-B9A9-47FB-99C4-B1291B2EA6C9}" type="datetime1">
              <a:rPr lang="tr-TR" smtClean="0"/>
              <a:t>21.04.2015</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t>‹#›</a:t>
            </a:fld>
            <a:endParaRPr lang="tr-TR"/>
          </a:p>
        </p:txBody>
      </p:sp>
    </p:spTree>
    <p:extLst>
      <p:ext uri="{BB962C8B-B14F-4D97-AF65-F5344CB8AC3E}">
        <p14:creationId xmlns:p14="http://schemas.microsoft.com/office/powerpoint/2010/main" val="31729977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mailto:erasmus@gazi.edu.tr"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ctrTitle"/>
          </p:nvPr>
        </p:nvSpPr>
        <p:spPr/>
        <p:txBody>
          <a:bodyPr>
            <a:normAutofit fontScale="90000"/>
          </a:bodyPr>
          <a:lstStyle/>
          <a:p>
            <a:r>
              <a:rPr lang="tr-TR" b="1" dirty="0" smtClean="0">
                <a:solidFill>
                  <a:srgbClr val="0070C0"/>
                </a:solidFill>
              </a:rPr>
              <a:t>2015-2016 Erasmus+ Öğrenim Görme Hareketliliği Öğrencilerinin Sorumlulukları </a:t>
            </a:r>
            <a:endParaRPr lang="en-GB" b="1" dirty="0">
              <a:solidFill>
                <a:srgbClr val="0070C0"/>
              </a:solidFill>
            </a:endParaRPr>
          </a:p>
        </p:txBody>
      </p:sp>
      <p:sp>
        <p:nvSpPr>
          <p:cNvPr id="3" name="Alt Başlık 2"/>
          <p:cNvSpPr>
            <a:spLocks noGrp="1"/>
          </p:cNvSpPr>
          <p:nvPr>
            <p:ph type="subTitle" idx="1"/>
          </p:nvPr>
        </p:nvSpPr>
        <p:spPr>
          <a:xfrm>
            <a:off x="1371600" y="4869160"/>
            <a:ext cx="6400800" cy="769640"/>
          </a:xfrm>
        </p:spPr>
        <p:txBody>
          <a:bodyPr>
            <a:noAutofit/>
          </a:bodyPr>
          <a:lstStyle/>
          <a:p>
            <a:r>
              <a:rPr lang="tr-TR" sz="2800" b="1" dirty="0" smtClean="0">
                <a:solidFill>
                  <a:srgbClr val="FF0000"/>
                </a:solidFill>
              </a:rPr>
              <a:t>Erasmus Kurum Koordinatörlüğü</a:t>
            </a:r>
          </a:p>
          <a:p>
            <a:endParaRPr lang="tr-TR" sz="2800" b="1" dirty="0" smtClean="0">
              <a:solidFill>
                <a:srgbClr val="FF0000"/>
              </a:solidFill>
            </a:endParaRPr>
          </a:p>
          <a:p>
            <a:r>
              <a:rPr lang="tr-TR" sz="2800" b="1" dirty="0" smtClean="0">
                <a:solidFill>
                  <a:srgbClr val="FF0000"/>
                </a:solidFill>
              </a:rPr>
              <a:t>21.04.2015</a:t>
            </a:r>
            <a:endParaRPr lang="tr-TR" sz="2800" b="1" dirty="0">
              <a:solidFill>
                <a:srgbClr val="FF0000"/>
              </a:solidFill>
            </a:endParaRPr>
          </a:p>
        </p:txBody>
      </p:sp>
      <p:pic>
        <p:nvPicPr>
          <p:cNvPr id="4" name="Resim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4300" y="188913"/>
            <a:ext cx="12954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40755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endParaRPr lang="tr-TR" dirty="0" smtClean="0"/>
          </a:p>
          <a:p>
            <a:endParaRPr lang="tr-TR" dirty="0"/>
          </a:p>
          <a:p>
            <a:endParaRPr lang="tr-TR" dirty="0" smtClean="0"/>
          </a:p>
          <a:p>
            <a:endParaRPr lang="tr-TR" dirty="0"/>
          </a:p>
          <a:p>
            <a:pPr marL="0" indent="0" algn="ctr">
              <a:buNone/>
            </a:pPr>
            <a:r>
              <a:rPr lang="tr-TR" sz="4000" b="1" dirty="0" smtClean="0">
                <a:solidFill>
                  <a:srgbClr val="FF0000"/>
                </a:solidFill>
              </a:rPr>
              <a:t>GİTMEDEN ÖNCE YAPILACAKLAR</a:t>
            </a:r>
            <a:endParaRPr lang="en-GB" sz="40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2</a:t>
            </a:fld>
            <a:endParaRPr lang="tr-TR"/>
          </a:p>
        </p:txBody>
      </p:sp>
    </p:spTree>
    <p:extLst>
      <p:ext uri="{BB962C8B-B14F-4D97-AF65-F5344CB8AC3E}">
        <p14:creationId xmlns:p14="http://schemas.microsoft.com/office/powerpoint/2010/main" val="16496297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692696"/>
            <a:ext cx="8229600" cy="5433467"/>
          </a:xfrm>
        </p:spPr>
        <p:txBody>
          <a:bodyPr/>
          <a:lstStyle/>
          <a:p>
            <a:pPr marL="0" indent="0">
              <a:buNone/>
            </a:pPr>
            <a:r>
              <a:rPr lang="tr-TR" dirty="0"/>
              <a:t> </a:t>
            </a:r>
            <a:endParaRPr lang="tr-TR" dirty="0" smtClean="0"/>
          </a:p>
          <a:p>
            <a:endParaRPr lang="tr-TR" dirty="0"/>
          </a:p>
          <a:p>
            <a:pPr algn="just"/>
            <a:endParaRPr lang="tr-TR" dirty="0" smtClean="0"/>
          </a:p>
          <a:p>
            <a:pPr marL="0" indent="0" algn="just">
              <a:buNone/>
            </a:pPr>
            <a:r>
              <a:rPr lang="tr-TR" b="1" dirty="0" smtClean="0">
                <a:solidFill>
                  <a:srgbClr val="FF0000"/>
                </a:solidFill>
              </a:rPr>
              <a:t>1. </a:t>
            </a:r>
            <a:r>
              <a:rPr lang="tr-TR" b="1" dirty="0" smtClean="0"/>
              <a:t>Yerleştiğiniz üniversitenin son başvuru tarihini web sayfasını inceleyerek öğrenin ve başvuru için gereken evrakları hazırlayıp gönderin.</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3</a:t>
            </a:fld>
            <a:endParaRPr lang="tr-TR"/>
          </a:p>
        </p:txBody>
      </p:sp>
    </p:spTree>
    <p:extLst>
      <p:ext uri="{BB962C8B-B14F-4D97-AF65-F5344CB8AC3E}">
        <p14:creationId xmlns:p14="http://schemas.microsoft.com/office/powerpoint/2010/main" val="10440676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692696"/>
            <a:ext cx="8229600" cy="5433467"/>
          </a:xfrm>
        </p:spPr>
        <p:txBody>
          <a:bodyPr>
            <a:normAutofit lnSpcReduction="10000"/>
          </a:bodyPr>
          <a:lstStyle/>
          <a:p>
            <a:pPr marL="0" indent="0">
              <a:buNone/>
            </a:pPr>
            <a:endParaRPr lang="tr-TR" b="1" dirty="0">
              <a:solidFill>
                <a:srgbClr val="FF0000"/>
              </a:solidFill>
            </a:endParaRPr>
          </a:p>
          <a:p>
            <a:pPr algn="just">
              <a:buFont typeface="Arial" charset="0"/>
              <a:buChar char="•"/>
            </a:pPr>
            <a:r>
              <a:rPr lang="tr-TR" b="1" dirty="0" smtClean="0"/>
              <a:t>Ofisten gideceğiniz üniversiteye hitaben bir «</a:t>
            </a:r>
            <a:r>
              <a:rPr lang="tr-TR" b="1" dirty="0" err="1" smtClean="0"/>
              <a:t>Nomination</a:t>
            </a:r>
            <a:r>
              <a:rPr lang="tr-TR" b="1" dirty="0" smtClean="0"/>
              <a:t>» e-postası gönderilecektir. Yani sizin adınız ve gerekli bilgileriniz online olarak ya da e-posta ile karşı üniversiteye resmi olarak bildirilecektir.</a:t>
            </a:r>
          </a:p>
          <a:p>
            <a:pPr algn="just">
              <a:buFont typeface="Arial" charset="0"/>
              <a:buChar char="•"/>
            </a:pPr>
            <a:r>
              <a:rPr lang="tr-TR" b="1" dirty="0" smtClean="0"/>
              <a:t>Erasmus hareketliliğinden vazgeçmeyi düşünüyorsanız, bunu </a:t>
            </a:r>
            <a:r>
              <a:rPr lang="tr-TR" b="1" dirty="0" smtClean="0">
                <a:solidFill>
                  <a:srgbClr val="FF0000"/>
                </a:solidFill>
              </a:rPr>
              <a:t>22 Nisan 2015 Çarşamba gününe kadar</a:t>
            </a:r>
            <a:r>
              <a:rPr lang="tr-TR" b="1" dirty="0" smtClean="0"/>
              <a:t> bir dilekçeyle bildirin ki yedekteki öğrenciler de başvuru tarihlerini kaçırmadan işlemlerine başlayabilsinler.</a:t>
            </a:r>
          </a:p>
          <a:p>
            <a:pPr algn="just">
              <a:buFont typeface="Arial" charset="0"/>
              <a:buChar char="•"/>
            </a:pP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4</a:t>
            </a:fld>
            <a:endParaRPr lang="tr-TR"/>
          </a:p>
        </p:txBody>
      </p:sp>
    </p:spTree>
    <p:extLst>
      <p:ext uri="{BB962C8B-B14F-4D97-AF65-F5344CB8AC3E}">
        <p14:creationId xmlns:p14="http://schemas.microsoft.com/office/powerpoint/2010/main" val="168965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algn="just"/>
            <a:endParaRPr lang="tr-TR" dirty="0" smtClean="0"/>
          </a:p>
          <a:p>
            <a:pPr marL="0" indent="0" algn="just">
              <a:buNone/>
            </a:pPr>
            <a:r>
              <a:rPr lang="tr-TR" b="1" dirty="0" smtClean="0">
                <a:solidFill>
                  <a:srgbClr val="FF0000"/>
                </a:solidFill>
              </a:rPr>
              <a:t>2. </a:t>
            </a:r>
            <a:r>
              <a:rPr lang="tr-TR" b="1" dirty="0" smtClean="0"/>
              <a:t>Yerleştiğiniz Üniversitenin akademik takvimini inceleyin. Güz ve Bahar dönemlerinin başlangıç ve bitiş tarihlerini öğrenin. Buna göre işlemlerinizi planlayın.</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5</a:t>
            </a:fld>
            <a:endParaRPr lang="tr-TR"/>
          </a:p>
        </p:txBody>
      </p:sp>
    </p:spTree>
    <p:extLst>
      <p:ext uri="{BB962C8B-B14F-4D97-AF65-F5344CB8AC3E}">
        <p14:creationId xmlns:p14="http://schemas.microsoft.com/office/powerpoint/2010/main" val="25690527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3. </a:t>
            </a:r>
            <a:r>
              <a:rPr lang="tr-TR" b="1" dirty="0" smtClean="0"/>
              <a:t>Gideceğiniz ülkenin elçiliğini arayın veya internet sitesini araştırın ve öğrendiğiniz tarihlere göre şunu sorun:</a:t>
            </a:r>
          </a:p>
          <a:p>
            <a:pPr marL="0" indent="0" algn="just">
              <a:buNone/>
            </a:pPr>
            <a:r>
              <a:rPr lang="tr-TR" b="1" dirty="0" smtClean="0"/>
              <a:t>	Ben ……. ayında </a:t>
            </a:r>
            <a:r>
              <a:rPr lang="tr-TR" b="1" dirty="0"/>
              <a:t>(güz ve bahar dönemine 	göre öğreniminiz hangi ayda başlıyorsa)  </a:t>
            </a:r>
            <a:r>
              <a:rPr lang="tr-TR" b="1" dirty="0" smtClean="0"/>
              <a:t>	ülkenize Erasmus öğrencisi 	olarak   	geleceğim. Vize başvurumu ne kadar süre 	önce 	yapmalıyım?</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6</a:t>
            </a:fld>
            <a:endParaRPr lang="tr-TR"/>
          </a:p>
        </p:txBody>
      </p:sp>
    </p:spTree>
    <p:extLst>
      <p:ext uri="{BB962C8B-B14F-4D97-AF65-F5344CB8AC3E}">
        <p14:creationId xmlns:p14="http://schemas.microsoft.com/office/powerpoint/2010/main" val="30111333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4. </a:t>
            </a:r>
            <a:r>
              <a:rPr lang="tr-TR" b="1" dirty="0" smtClean="0"/>
              <a:t>Pasaportunuz yoksa vize başvuru tarihinizden 1-1,5 ay önce Ofise gelin ve bizden «Pasaport yazısı» isteyin. Bu yazıyla birlikte önce Ulustaki Defterdarlığa (Vergi Dairesine) gidip yazıyı onaylatın. Sonra Ankara Emniyet Müdürlüğünde Pasaport başvurunuzu gerekli evrakları öğrenerek yapın.</a:t>
            </a:r>
          </a:p>
          <a:p>
            <a:pPr marL="0" indent="0" algn="just">
              <a:buNone/>
            </a:pPr>
            <a:r>
              <a:rPr lang="tr-TR" b="1" dirty="0" smtClean="0">
                <a:solidFill>
                  <a:srgbClr val="FF0000"/>
                </a:solidFill>
              </a:rPr>
              <a:t>Not: Gideceğiniz ülkenin ne kadar süre geçerli pasaport istediğine dikkat edin.</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7</a:t>
            </a:fld>
            <a:endParaRPr lang="tr-TR"/>
          </a:p>
        </p:txBody>
      </p:sp>
    </p:spTree>
    <p:extLst>
      <p:ext uri="{BB962C8B-B14F-4D97-AF65-F5344CB8AC3E}">
        <p14:creationId xmlns:p14="http://schemas.microsoft.com/office/powerpoint/2010/main" val="12488671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5. </a:t>
            </a:r>
            <a:r>
              <a:rPr lang="tr-TR" b="1" dirty="0" smtClean="0"/>
              <a:t>Bu sırada başvurduğunuz üniversiteden size bir kabul mektubu gelmiş olmalıdır. Bu kabul mektubunun orijinali vize işlemlerinde kullanmak üzere sizde kalmalıdır. Ofise bu belgenin bir kopyasını bırakarak «Vize yazısı» (Elçilik yazısı) isteyin. Vize yazınız birkaç gün sonra hazır olacaktır.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8</a:t>
            </a:fld>
            <a:endParaRPr lang="tr-TR"/>
          </a:p>
        </p:txBody>
      </p:sp>
    </p:spTree>
    <p:extLst>
      <p:ext uri="{BB962C8B-B14F-4D97-AF65-F5344CB8AC3E}">
        <p14:creationId xmlns:p14="http://schemas.microsoft.com/office/powerpoint/2010/main" val="37517263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484784"/>
            <a:ext cx="8229600" cy="4641379"/>
          </a:xfrm>
        </p:spPr>
        <p:txBody>
          <a:bodyPr/>
          <a:lstStyle/>
          <a:p>
            <a:pPr marL="0" indent="0" algn="just">
              <a:buNone/>
            </a:pPr>
            <a:r>
              <a:rPr lang="tr-TR" b="1" dirty="0" smtClean="0">
                <a:solidFill>
                  <a:srgbClr val="FF0000"/>
                </a:solidFill>
              </a:rPr>
              <a:t>6. </a:t>
            </a:r>
            <a:r>
              <a:rPr lang="tr-TR" b="1" dirty="0" smtClean="0"/>
              <a:t>Pasaportunuz çıkar çıkmaz, hatta daha da önce </a:t>
            </a:r>
            <a:r>
              <a:rPr lang="tr-TR" b="1" i="1" dirty="0" smtClean="0"/>
              <a:t>vize için gereken evrakları hazırlamaya başlayın. </a:t>
            </a:r>
            <a:r>
              <a:rPr lang="tr-TR" b="1" dirty="0" smtClean="0"/>
              <a:t>Bu evrak listesinin güncel olup olmadığını mutlaka elçilikten öğrenin.</a:t>
            </a:r>
          </a:p>
        </p:txBody>
      </p:sp>
      <p:sp>
        <p:nvSpPr>
          <p:cNvPr id="2" name="Slayt Numarası Yer Tutucusu 1"/>
          <p:cNvSpPr>
            <a:spLocks noGrp="1"/>
          </p:cNvSpPr>
          <p:nvPr>
            <p:ph type="sldNum" sz="quarter" idx="12"/>
          </p:nvPr>
        </p:nvSpPr>
        <p:spPr/>
        <p:txBody>
          <a:bodyPr/>
          <a:lstStyle/>
          <a:p>
            <a:fld id="{F302176B-0E47-46AC-8F43-DAB4B8A37D06}" type="slidenum">
              <a:rPr lang="tr-TR" smtClean="0"/>
              <a:t>9</a:t>
            </a:fld>
            <a:endParaRPr lang="tr-TR"/>
          </a:p>
        </p:txBody>
      </p:sp>
    </p:spTree>
    <p:extLst>
      <p:ext uri="{BB962C8B-B14F-4D97-AF65-F5344CB8AC3E}">
        <p14:creationId xmlns:p14="http://schemas.microsoft.com/office/powerpoint/2010/main" val="21460030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548680"/>
            <a:ext cx="8229600" cy="5577483"/>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endParaRPr lang="tr-TR" b="1" dirty="0" smtClean="0">
              <a:solidFill>
                <a:srgbClr val="FF0000"/>
              </a:solidFill>
            </a:endParaRPr>
          </a:p>
          <a:p>
            <a:pPr marL="0" indent="0" algn="just">
              <a:buNone/>
            </a:pPr>
            <a:r>
              <a:rPr lang="tr-TR" b="1" dirty="0" smtClean="0">
                <a:solidFill>
                  <a:srgbClr val="FF0000"/>
                </a:solidFill>
              </a:rPr>
              <a:t>7. </a:t>
            </a:r>
            <a:r>
              <a:rPr lang="tr-TR" b="1" dirty="0" smtClean="0"/>
              <a:t>Öğrenim anlaşması (Learning </a:t>
            </a:r>
            <a:r>
              <a:rPr lang="tr-TR" b="1" dirty="0" err="1" smtClean="0"/>
              <a:t>Agreement</a:t>
            </a:r>
            <a:r>
              <a:rPr lang="tr-TR" b="1" dirty="0" smtClean="0"/>
              <a:t>)</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10</a:t>
            </a:fld>
            <a:endParaRPr lang="tr-TR"/>
          </a:p>
        </p:txBody>
      </p:sp>
    </p:spTree>
    <p:extLst>
      <p:ext uri="{BB962C8B-B14F-4D97-AF65-F5344CB8AC3E}">
        <p14:creationId xmlns:p14="http://schemas.microsoft.com/office/powerpoint/2010/main" val="6511075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smtClean="0">
                <a:solidFill>
                  <a:srgbClr val="FF0000"/>
                </a:solidFill>
              </a:rPr>
              <a:t>8. </a:t>
            </a:r>
            <a:r>
              <a:rPr lang="tr-TR" b="1" dirty="0" smtClean="0"/>
              <a:t>İmzalanan öğrenim anlaşmanızı tarayarak e-posta ile, istenirse orijinalini de acele postayla karşı üniversiteye gönderin. Sizin tarayarak gönderdiğiniz belgeyi, karşı üniversite imzalatarak size yine e-posta ile gönderir. Bu belgeyi Ofise teslim edin. %70 hibeniz </a:t>
            </a:r>
            <a:r>
              <a:rPr lang="tr-TR" b="1" dirty="0"/>
              <a:t>b</a:t>
            </a:r>
            <a:r>
              <a:rPr lang="tr-TR" b="1" dirty="0" smtClean="0"/>
              <a:t>u belgedeki imzalar olmadan hesabınıza yatamaz. Bölüm koordinatörünüze belgenin bir kopyasını bırakmalısınız.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11</a:t>
            </a:fld>
            <a:endParaRPr lang="tr-TR"/>
          </a:p>
        </p:txBody>
      </p:sp>
    </p:spTree>
    <p:extLst>
      <p:ext uri="{BB962C8B-B14F-4D97-AF65-F5344CB8AC3E}">
        <p14:creationId xmlns:p14="http://schemas.microsoft.com/office/powerpoint/2010/main" val="32689080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a:bodyPr>
          <a:lstStyle/>
          <a:p>
            <a:pPr marL="0" indent="0" algn="just">
              <a:buNone/>
            </a:pPr>
            <a:r>
              <a:rPr lang="tr-TR" b="1" dirty="0">
                <a:solidFill>
                  <a:srgbClr val="FF0000"/>
                </a:solidFill>
              </a:rPr>
              <a:t>*</a:t>
            </a:r>
            <a:r>
              <a:rPr lang="tr-TR" b="1" dirty="0" smtClean="0">
                <a:solidFill>
                  <a:srgbClr val="FF0000"/>
                </a:solidFill>
              </a:rPr>
              <a:t> </a:t>
            </a:r>
            <a:r>
              <a:rPr lang="tr-TR" b="1" dirty="0" smtClean="0"/>
              <a:t>Karşı üniversitede öğreniminize başlamadan önce öğrenim anlaşmanızdaki dersler değişecekse bu değişim işlemini öğrenim anlaşmasının «değişiklikler sayfası» üzerinde yapmalısınız. </a:t>
            </a:r>
            <a:r>
              <a:rPr lang="tr-TR" b="1" dirty="0" smtClean="0">
                <a:solidFill>
                  <a:srgbClr val="FF0000"/>
                </a:solidFill>
              </a:rPr>
              <a:t>En baştan yeni bir anlaşma hazırlamamalısınız. </a:t>
            </a:r>
            <a:r>
              <a:rPr lang="tr-TR" b="1" dirty="0" smtClean="0"/>
              <a:t>Bölüm koordinatörünüzle yazışarak uygun dersleri belirlemelisiniz ve bunları «</a:t>
            </a:r>
            <a:r>
              <a:rPr lang="tr-TR" b="1" dirty="0" err="1" smtClean="0"/>
              <a:t>Changes</a:t>
            </a:r>
            <a:r>
              <a:rPr lang="tr-TR" b="1" dirty="0" smtClean="0"/>
              <a:t>» sayfasında belirtmeli ve belgeyi imzalatıp bize göndermelisiniz.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12</a:t>
            </a:fld>
            <a:endParaRPr lang="tr-TR"/>
          </a:p>
        </p:txBody>
      </p:sp>
    </p:spTree>
    <p:extLst>
      <p:ext uri="{BB962C8B-B14F-4D97-AF65-F5344CB8AC3E}">
        <p14:creationId xmlns:p14="http://schemas.microsoft.com/office/powerpoint/2010/main" val="28228722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 </a:t>
            </a:r>
            <a:r>
              <a:rPr lang="tr-TR" b="1" dirty="0" smtClean="0"/>
              <a:t>Ders değişikliği işlemi öğrenci gitmeden önce de yapılabilir. Değişiklik olacağı siz gittikten sonra ortaya çıkarsa, bu işlem </a:t>
            </a:r>
            <a:r>
              <a:rPr lang="tr-TR" b="1" dirty="0" smtClean="0">
                <a:solidFill>
                  <a:srgbClr val="FF0000"/>
                </a:solidFill>
              </a:rPr>
              <a:t>1 ay içinde yapılmalı</a:t>
            </a:r>
            <a:r>
              <a:rPr lang="tr-TR" b="1" dirty="0" smtClean="0"/>
              <a:t> ve güncel «</a:t>
            </a:r>
            <a:r>
              <a:rPr lang="tr-TR" b="1" dirty="0" err="1" smtClean="0"/>
              <a:t>changes</a:t>
            </a:r>
            <a:r>
              <a:rPr lang="tr-TR" b="1" dirty="0" smtClean="0"/>
              <a:t> sayfası» (öğrenci ve karşı taraftan imzalı) bölüm koordinatörüne e-posta ile gönderilmelidir. </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13</a:t>
            </a:fld>
            <a:endParaRPr lang="tr-TR"/>
          </a:p>
        </p:txBody>
      </p:sp>
    </p:spTree>
    <p:extLst>
      <p:ext uri="{BB962C8B-B14F-4D97-AF65-F5344CB8AC3E}">
        <p14:creationId xmlns:p14="http://schemas.microsoft.com/office/powerpoint/2010/main" val="6537960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r>
              <a:rPr lang="tr-TR" b="1" dirty="0" smtClean="0">
                <a:solidFill>
                  <a:srgbClr val="FF0000"/>
                </a:solidFill>
              </a:rPr>
              <a:t>10. </a:t>
            </a:r>
            <a:r>
              <a:rPr lang="tr-TR" b="1" dirty="0"/>
              <a:t>Learning </a:t>
            </a:r>
            <a:r>
              <a:rPr lang="tr-TR" b="1" dirty="0" err="1"/>
              <a:t>Agreement’ınızın</a:t>
            </a:r>
            <a:r>
              <a:rPr lang="tr-TR" b="1" dirty="0"/>
              <a:t> imzalı kopyası size e-postayla geldikten sonra </a:t>
            </a:r>
            <a:r>
              <a:rPr lang="tr-TR" b="1" dirty="0" smtClean="0"/>
              <a:t>Halkbank’tan </a:t>
            </a:r>
            <a:r>
              <a:rPr lang="tr-TR" b="1" dirty="0" err="1">
                <a:solidFill>
                  <a:srgbClr val="FF0000"/>
                </a:solidFill>
              </a:rPr>
              <a:t>euro</a:t>
            </a:r>
            <a:r>
              <a:rPr lang="tr-TR" b="1" dirty="0"/>
              <a:t> hesabı açtırın. </a:t>
            </a:r>
            <a:r>
              <a:rPr lang="tr-TR" b="1" dirty="0" err="1"/>
              <a:t>Iban</a:t>
            </a:r>
            <a:r>
              <a:rPr lang="tr-TR" b="1" dirty="0"/>
              <a:t> numaranızla </a:t>
            </a:r>
            <a:r>
              <a:rPr lang="tr-TR" b="1" dirty="0" smtClean="0"/>
              <a:t>birlikte Ofise gelin ve kabul mektubunuzdaki öğrenim tarihi aralığına göre «hibe sözleşmesi» yapmak istediğinizi söyleyin. Hibe sözleşmesi yapıldıktan sonra %70 hibenizin hesabınızda aktarılma işlemi başlayacaktır.</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14</a:t>
            </a:fld>
            <a:endParaRPr lang="tr-TR"/>
          </a:p>
        </p:txBody>
      </p:sp>
    </p:spTree>
    <p:extLst>
      <p:ext uri="{BB962C8B-B14F-4D97-AF65-F5344CB8AC3E}">
        <p14:creationId xmlns:p14="http://schemas.microsoft.com/office/powerpoint/2010/main" val="18191532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marL="0" indent="0" algn="just">
              <a:buNone/>
            </a:pPr>
            <a:r>
              <a:rPr lang="tr-TR" b="1" dirty="0" smtClean="0">
                <a:solidFill>
                  <a:srgbClr val="FF0000"/>
                </a:solidFill>
              </a:rPr>
              <a:t>11. </a:t>
            </a:r>
            <a:r>
              <a:rPr lang="tr-TR" b="1" dirty="0" smtClean="0"/>
              <a:t>Bu arada size mail ile bir online dil sınavı gelecektir. Bu sınavda başarılı ya da başarısız olma durumu yoktur, sınavın amacı sizin gitmeden önce ve döndükten sonraki dil seviyenizi görmektir. Sınavları almak zorunludur. Öğrenci sınav sonucunu ofise sözleşme yapmadan önce getirmelidir.  </a:t>
            </a:r>
            <a:endParaRPr lang="tr-TR" b="1"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15</a:t>
            </a:fld>
            <a:endParaRPr lang="tr-TR"/>
          </a:p>
        </p:txBody>
      </p:sp>
    </p:spTree>
    <p:extLst>
      <p:ext uri="{BB962C8B-B14F-4D97-AF65-F5344CB8AC3E}">
        <p14:creationId xmlns:p14="http://schemas.microsoft.com/office/powerpoint/2010/main" val="29379882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12. </a:t>
            </a:r>
            <a:r>
              <a:rPr lang="tr-TR" b="1" dirty="0" smtClean="0"/>
              <a:t>Hibe sözleşmesi yaptıktan sonra Ofisten Erasmus Öğrenci Beyannamenizi alın. Artık gitmeden önceki işlemleriniz bitmiştir ve gitmeye hazırsınız.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16</a:t>
            </a:fld>
            <a:endParaRPr lang="tr-TR"/>
          </a:p>
        </p:txBody>
      </p:sp>
    </p:spTree>
    <p:extLst>
      <p:ext uri="{BB962C8B-B14F-4D97-AF65-F5344CB8AC3E}">
        <p14:creationId xmlns:p14="http://schemas.microsoft.com/office/powerpoint/2010/main" val="38698100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229600" cy="5145435"/>
          </a:xfrm>
        </p:spPr>
        <p:txBody>
          <a:bodyPr>
            <a:normAutofit/>
          </a:bodyPr>
          <a:lstStyle/>
          <a:p>
            <a:pPr marL="0" indent="0" algn="just">
              <a:buNone/>
            </a:pPr>
            <a:endParaRPr lang="tr-TR" b="1" dirty="0">
              <a:solidFill>
                <a:srgbClr val="FF0000"/>
              </a:solidFill>
            </a:endParaRPr>
          </a:p>
          <a:p>
            <a:pPr marL="0" indent="0" algn="just">
              <a:buNone/>
            </a:pPr>
            <a:r>
              <a:rPr lang="tr-TR" b="1" dirty="0">
                <a:solidFill>
                  <a:srgbClr val="FF0000"/>
                </a:solidFill>
              </a:rPr>
              <a:t>*</a:t>
            </a:r>
            <a:r>
              <a:rPr lang="tr-TR" b="1" dirty="0" smtClean="0">
                <a:solidFill>
                  <a:srgbClr val="FF0000"/>
                </a:solidFill>
              </a:rPr>
              <a:t> </a:t>
            </a:r>
            <a:r>
              <a:rPr lang="tr-TR" b="1" dirty="0" smtClean="0"/>
              <a:t>Özellikle Güz dönemi öğrencilerinin işlemlerinin büyük bir kısmını yaz tatili başlamadan önce bitirmeleri, yalnızca pasaport ve vize işlemlerini elçiliklerden doğrulayarak yaza bırakmaları gerekmektedir. </a:t>
            </a:r>
            <a:r>
              <a:rPr lang="tr-TR" b="1" dirty="0" smtClean="0">
                <a:solidFill>
                  <a:srgbClr val="FF0000"/>
                </a:solidFill>
              </a:rPr>
              <a:t>Yaz tatilinden önce öğrenim anlaşmanız hazır olmalıdır.</a:t>
            </a:r>
            <a:endParaRPr lang="en-GB" b="1" dirty="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17</a:t>
            </a:fld>
            <a:endParaRPr lang="tr-TR"/>
          </a:p>
        </p:txBody>
      </p:sp>
    </p:spTree>
    <p:extLst>
      <p:ext uri="{BB962C8B-B14F-4D97-AF65-F5344CB8AC3E}">
        <p14:creationId xmlns:p14="http://schemas.microsoft.com/office/powerpoint/2010/main" val="6068676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404664"/>
            <a:ext cx="8229600" cy="5678091"/>
          </a:xfrm>
        </p:spPr>
        <p:txBody>
          <a:bodyPr/>
          <a:lstStyle/>
          <a:p>
            <a:endParaRPr lang="tr-TR" dirty="0" smtClean="0"/>
          </a:p>
          <a:p>
            <a:endParaRPr lang="tr-TR" dirty="0"/>
          </a:p>
          <a:p>
            <a:endParaRPr lang="tr-TR" dirty="0" smtClean="0"/>
          </a:p>
          <a:p>
            <a:endParaRPr lang="tr-TR" dirty="0"/>
          </a:p>
          <a:p>
            <a:pPr marL="0" indent="0" algn="ctr">
              <a:buNone/>
            </a:pPr>
            <a:r>
              <a:rPr lang="tr-TR" sz="3600" b="1" dirty="0" smtClean="0">
                <a:solidFill>
                  <a:srgbClr val="FF0000"/>
                </a:solidFill>
              </a:rPr>
              <a:t>DÖNMEDEN ÖNCE ve DÖNDÜKTEN SONRA YAPILACAKLAR</a:t>
            </a:r>
            <a:endParaRPr lang="en-GB" sz="3600" b="1" dirty="0">
              <a:solidFill>
                <a:srgbClr val="FF0000"/>
              </a:solidFill>
            </a:endParaRPr>
          </a:p>
        </p:txBody>
      </p:sp>
      <p:sp>
        <p:nvSpPr>
          <p:cNvPr id="4" name="Slayt Numarası Yer Tutucusu 3"/>
          <p:cNvSpPr>
            <a:spLocks noGrp="1"/>
          </p:cNvSpPr>
          <p:nvPr>
            <p:ph type="sldNum" sz="quarter" idx="12"/>
          </p:nvPr>
        </p:nvSpPr>
        <p:spPr/>
        <p:txBody>
          <a:bodyPr/>
          <a:lstStyle/>
          <a:p>
            <a:fld id="{F302176B-0E47-46AC-8F43-DAB4B8A37D06}" type="slidenum">
              <a:rPr lang="tr-TR" smtClean="0"/>
              <a:t>18</a:t>
            </a:fld>
            <a:endParaRPr lang="tr-TR"/>
          </a:p>
        </p:txBody>
      </p:sp>
    </p:spTree>
    <p:extLst>
      <p:ext uri="{BB962C8B-B14F-4D97-AF65-F5344CB8AC3E}">
        <p14:creationId xmlns:p14="http://schemas.microsoft.com/office/powerpoint/2010/main" val="19393498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normAutofit/>
          </a:bodyPr>
          <a:lstStyle/>
          <a:p>
            <a:pPr marL="0" indent="0" algn="just">
              <a:buNone/>
            </a:pPr>
            <a:r>
              <a:rPr lang="tr-TR" b="1" dirty="0" smtClean="0">
                <a:solidFill>
                  <a:srgbClr val="FF0000"/>
                </a:solidFill>
              </a:rPr>
              <a:t>1. </a:t>
            </a:r>
            <a:r>
              <a:rPr lang="tr-TR" b="1" dirty="0" smtClean="0"/>
              <a:t>Karşı üniversitede öğreniminize başlamadan önce öğrenim anlaşmanızdaki dersler değişecekse bu değişim işlemini öğrenim anlaşmasının «değişiklikler sayfası» üzerinde yapmalısınız. </a:t>
            </a:r>
            <a:r>
              <a:rPr lang="tr-TR" b="1" dirty="0" smtClean="0">
                <a:solidFill>
                  <a:srgbClr val="FF0000"/>
                </a:solidFill>
              </a:rPr>
              <a:t>En baştan yeni bir anlaşma hazırlamamalısınız. </a:t>
            </a:r>
            <a:r>
              <a:rPr lang="tr-TR" b="1" dirty="0" smtClean="0"/>
              <a:t>Bölüm koordinatörünüzle yazışarak uygun dersleri «</a:t>
            </a:r>
            <a:r>
              <a:rPr lang="tr-TR" b="1" dirty="0" err="1" smtClean="0"/>
              <a:t>Changes</a:t>
            </a:r>
            <a:r>
              <a:rPr lang="tr-TR" b="1" dirty="0" smtClean="0"/>
              <a:t>» sayfasında belirtip, belgeyi tüm taraflara imzalattıktan sonra Ofise e-postayla göndermelisiniz.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19</a:t>
            </a:fld>
            <a:endParaRPr lang="tr-TR"/>
          </a:p>
        </p:txBody>
      </p:sp>
    </p:spTree>
    <p:extLst>
      <p:ext uri="{BB962C8B-B14F-4D97-AF65-F5344CB8AC3E}">
        <p14:creationId xmlns:p14="http://schemas.microsoft.com/office/powerpoint/2010/main" val="28851614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r>
              <a:rPr lang="tr-TR" b="1" dirty="0">
                <a:solidFill>
                  <a:srgbClr val="FF0000"/>
                </a:solidFill>
              </a:rPr>
              <a:t>2</a:t>
            </a:r>
            <a:r>
              <a:rPr lang="tr-TR" b="1" dirty="0" smtClean="0">
                <a:solidFill>
                  <a:srgbClr val="FF0000"/>
                </a:solidFill>
              </a:rPr>
              <a:t>. </a:t>
            </a:r>
            <a:r>
              <a:rPr lang="tr-TR" b="1" dirty="0" smtClean="0"/>
              <a:t>Karşı üniversitede öğreniminizi tamamlamadan önce oradan alacağınız ders notlarınızı belirten «</a:t>
            </a:r>
            <a:r>
              <a:rPr lang="tr-TR" b="1" dirty="0" err="1" smtClean="0"/>
              <a:t>Transcript</a:t>
            </a:r>
            <a:r>
              <a:rPr lang="tr-TR" b="1" dirty="0" smtClean="0"/>
              <a:t> of </a:t>
            </a:r>
            <a:r>
              <a:rPr lang="tr-TR" b="1" dirty="0" err="1" smtClean="0"/>
              <a:t>Records</a:t>
            </a:r>
            <a:r>
              <a:rPr lang="tr-TR" b="1" dirty="0" smtClean="0"/>
              <a:t>» adlı belgeyi dönmeden önce almaya çalışmalısınız. Siz döndükten sonra gönderilecek Transkript hibe işlemlerinizi yavaşlatır. Mümkünse Transkriptinizle birlikte dönmelisiniz.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20</a:t>
            </a:fld>
            <a:endParaRPr lang="tr-TR"/>
          </a:p>
        </p:txBody>
      </p:sp>
    </p:spTree>
    <p:extLst>
      <p:ext uri="{BB962C8B-B14F-4D97-AF65-F5344CB8AC3E}">
        <p14:creationId xmlns:p14="http://schemas.microsoft.com/office/powerpoint/2010/main" val="24878681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7030A0"/>
              </a:solidFill>
            </a:endParaRPr>
          </a:p>
          <a:p>
            <a:pPr marL="0" indent="0" algn="just">
              <a:buNone/>
            </a:pPr>
            <a:r>
              <a:rPr lang="tr-TR" b="1" dirty="0" smtClean="0">
                <a:solidFill>
                  <a:srgbClr val="FF0000"/>
                </a:solidFill>
              </a:rPr>
              <a:t>3.</a:t>
            </a:r>
            <a:r>
              <a:rPr lang="tr-TR" b="1" dirty="0" smtClean="0">
                <a:solidFill>
                  <a:srgbClr val="7030A0"/>
                </a:solidFill>
              </a:rPr>
              <a:t> </a:t>
            </a:r>
            <a:r>
              <a:rPr lang="tr-TR" b="1" dirty="0" smtClean="0"/>
              <a:t>Dönmeden önce karşı kurumdan öğrenim tarih aralığınızı belirten bir «katılım sertifikası» almalısınız. Bu belge imzalı ve mühürlü olmalıdır. Bir örneği web sitemizde vardır, eğer karşı üniversitenin matbu bir sertifikası yoksa bunu da doldurtabilirsiniz.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21</a:t>
            </a:fld>
            <a:endParaRPr lang="tr-TR"/>
          </a:p>
        </p:txBody>
      </p:sp>
    </p:spTree>
    <p:extLst>
      <p:ext uri="{BB962C8B-B14F-4D97-AF65-F5344CB8AC3E}">
        <p14:creationId xmlns:p14="http://schemas.microsoft.com/office/powerpoint/2010/main" val="30523492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4. </a:t>
            </a:r>
            <a:r>
              <a:rPr lang="tr-TR" b="1" dirty="0" smtClean="0"/>
              <a:t>Döndükten sonra Ofiste Pasaportunuzun giriş-çıkış mühürlerinin olduğu sayfaların fotokopisini çekeceğiz. Havaalanlarında bu mühürleri bastırmayı unutmayınız. Eğer mühür bastıramazsanız, uçuş kartlarınızın fotokopisini de alabiliriz. Bu yüzden gidiş-dönüş uçuş kartlarınızı kaybetmeyiniz.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22</a:t>
            </a:fld>
            <a:endParaRPr lang="tr-TR"/>
          </a:p>
        </p:txBody>
      </p:sp>
    </p:spTree>
    <p:extLst>
      <p:ext uri="{BB962C8B-B14F-4D97-AF65-F5344CB8AC3E}">
        <p14:creationId xmlns:p14="http://schemas.microsoft.com/office/powerpoint/2010/main" val="23310449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5. </a:t>
            </a:r>
            <a:r>
              <a:rPr lang="tr-TR" b="1" dirty="0" smtClean="0"/>
              <a:t>Döndükten sonra size bir rapor gönderilecek bunu doldurup sistem üzerinden </a:t>
            </a:r>
            <a:r>
              <a:rPr lang="tr-TR" b="1" dirty="0" err="1" smtClean="0"/>
              <a:t>submit</a:t>
            </a:r>
            <a:r>
              <a:rPr lang="tr-TR" b="1" dirty="0" smtClean="0"/>
              <a:t> etmelisiniz.</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23</a:t>
            </a:fld>
            <a:endParaRPr lang="tr-TR"/>
          </a:p>
        </p:txBody>
      </p:sp>
    </p:spTree>
    <p:extLst>
      <p:ext uri="{BB962C8B-B14F-4D97-AF65-F5344CB8AC3E}">
        <p14:creationId xmlns:p14="http://schemas.microsoft.com/office/powerpoint/2010/main" val="140968278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endParaRPr lang="tr-TR" b="1" dirty="0" smtClean="0">
              <a:solidFill>
                <a:srgbClr val="FF0000"/>
              </a:solidFill>
            </a:endParaRPr>
          </a:p>
          <a:p>
            <a:pPr marL="0" indent="0" algn="just">
              <a:buNone/>
            </a:pPr>
            <a:endParaRPr lang="tr-TR" b="1" dirty="0">
              <a:solidFill>
                <a:srgbClr val="FF0000"/>
              </a:solidFill>
            </a:endParaRPr>
          </a:p>
          <a:p>
            <a:pPr marL="0" indent="0" algn="just">
              <a:buNone/>
            </a:pPr>
            <a:r>
              <a:rPr lang="tr-TR" b="1" dirty="0" smtClean="0">
                <a:solidFill>
                  <a:srgbClr val="FF0000"/>
                </a:solidFill>
              </a:rPr>
              <a:t>* </a:t>
            </a:r>
            <a:r>
              <a:rPr lang="tr-TR" b="1" dirty="0" smtClean="0"/>
              <a:t>Evraklarınızı tamamladıktan sonra katılım sertifikanız ve pasaport giriş-çıkış tarihlerine göre %30 hibeniz hesaplanır ve hesabınıza yatar. </a:t>
            </a:r>
            <a:endParaRPr lang="en-GB" b="1"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24</a:t>
            </a:fld>
            <a:endParaRPr lang="tr-TR"/>
          </a:p>
        </p:txBody>
      </p:sp>
    </p:spTree>
    <p:extLst>
      <p:ext uri="{BB962C8B-B14F-4D97-AF65-F5344CB8AC3E}">
        <p14:creationId xmlns:p14="http://schemas.microsoft.com/office/powerpoint/2010/main" val="10202981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endParaRPr lang="tr-TR" b="1" dirty="0">
              <a:solidFill>
                <a:srgbClr val="FF0000"/>
              </a:solidFill>
            </a:endParaRPr>
          </a:p>
          <a:p>
            <a:pPr marL="0" indent="0">
              <a:buNone/>
            </a:pPr>
            <a:r>
              <a:rPr lang="tr-TR" b="1" dirty="0" smtClean="0">
                <a:solidFill>
                  <a:srgbClr val="FF0000"/>
                </a:solidFill>
              </a:rPr>
              <a:t>Hibeler</a:t>
            </a:r>
          </a:p>
          <a:p>
            <a:pPr marL="0" indent="0" algn="just">
              <a:buNone/>
            </a:pPr>
            <a:r>
              <a:rPr lang="tr-TR" b="1" dirty="0" smtClean="0"/>
              <a:t>Erasmus hibenizin %70 i gitmeden önce kabul mektubunuzda belirtilen tarihlere göre hesaplanır.</a:t>
            </a:r>
          </a:p>
          <a:p>
            <a:pPr marL="0" indent="0" algn="just">
              <a:buNone/>
            </a:pPr>
            <a:r>
              <a:rPr lang="tr-TR" b="1" dirty="0" smtClean="0"/>
              <a:t>%30 si ise döndükten sonra katılım sertifikası ve pasaporttaki tarihlere göre hesaplanır.</a:t>
            </a: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25</a:t>
            </a:fld>
            <a:endParaRPr lang="tr-TR"/>
          </a:p>
        </p:txBody>
      </p:sp>
    </p:spTree>
    <p:extLst>
      <p:ext uri="{BB962C8B-B14F-4D97-AF65-F5344CB8AC3E}">
        <p14:creationId xmlns:p14="http://schemas.microsoft.com/office/powerpoint/2010/main" val="17377403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marL="0" indent="0" algn="just">
              <a:buNone/>
            </a:pPr>
            <a:r>
              <a:rPr lang="tr-TR" b="1" dirty="0">
                <a:solidFill>
                  <a:srgbClr val="FF0000"/>
                </a:solidFill>
              </a:rPr>
              <a:t>*</a:t>
            </a:r>
            <a:r>
              <a:rPr lang="tr-TR" b="1" dirty="0" smtClean="0"/>
              <a:t>Planlanan süreden daha az hareketlilik gerçekleştiren öğrencilerin kalan hibelerinden kesinti yapılabilir ve ya fark fazlaysa öğrenciden belli miktar hibe iadesi istenir. </a:t>
            </a:r>
            <a:endParaRPr lang="tr-TR" b="1"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26</a:t>
            </a:fld>
            <a:endParaRPr lang="tr-TR"/>
          </a:p>
        </p:txBody>
      </p:sp>
    </p:spTree>
    <p:extLst>
      <p:ext uri="{BB962C8B-B14F-4D97-AF65-F5344CB8AC3E}">
        <p14:creationId xmlns:p14="http://schemas.microsoft.com/office/powerpoint/2010/main" val="29833059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1124744"/>
            <a:ext cx="8229600" cy="4464496"/>
          </a:xfrm>
        </p:spPr>
        <p:txBody>
          <a:bodyPr>
            <a:normAutofit lnSpcReduction="10000"/>
          </a:bodyPr>
          <a:lstStyle/>
          <a:p>
            <a:pPr marL="0" indent="0">
              <a:buNone/>
            </a:pPr>
            <a:r>
              <a:rPr lang="tr-TR" b="1" dirty="0" smtClean="0">
                <a:solidFill>
                  <a:srgbClr val="FF0000"/>
                </a:solidFill>
              </a:rPr>
              <a:t>Hibeler</a:t>
            </a:r>
          </a:p>
          <a:p>
            <a:pPr marL="0" indent="0" algn="just">
              <a:buNone/>
            </a:pPr>
            <a:r>
              <a:rPr lang="tr-TR" b="1" dirty="0" smtClean="0"/>
              <a:t>Karşı kurumdan aldığınız, öğrenim anlaşmanızda belirttiğiniz derslerin toplam kredisinin üçte ikisinden başarılı olmanız durumunda Erasmus hibenizde kesinti olmaz. Ancak daha az krediden başarılı olursanız %30 hibeniz kesilebilir. Bütün derslerden başarısız olmanız durumunda tüm hibenizin iadesi istenebilir.</a:t>
            </a:r>
            <a:endParaRPr lang="tr-TR" b="1" dirty="0"/>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27</a:t>
            </a:fld>
            <a:endParaRPr lang="tr-TR"/>
          </a:p>
        </p:txBody>
      </p:sp>
    </p:spTree>
    <p:extLst>
      <p:ext uri="{BB962C8B-B14F-4D97-AF65-F5344CB8AC3E}">
        <p14:creationId xmlns:p14="http://schemas.microsoft.com/office/powerpoint/2010/main" val="39321017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116632"/>
            <a:ext cx="8229600" cy="6408712"/>
          </a:xfrm>
        </p:spPr>
        <p:txBody>
          <a:bodyPr>
            <a:normAutofit fontScale="70000" lnSpcReduction="20000"/>
          </a:bodyPr>
          <a:lstStyle/>
          <a:p>
            <a:pPr marL="0" indent="0">
              <a:buNone/>
            </a:pPr>
            <a:r>
              <a:rPr lang="tr-TR" b="1" dirty="0"/>
              <a:t>	</a:t>
            </a:r>
            <a:endParaRPr lang="tr-TR" b="1" dirty="0" smtClean="0"/>
          </a:p>
          <a:p>
            <a:pPr marL="0" indent="0">
              <a:buNone/>
            </a:pPr>
            <a:r>
              <a:rPr lang="tr-TR" b="1" dirty="0"/>
              <a:t>	 </a:t>
            </a:r>
            <a:r>
              <a:rPr lang="tr-TR" b="1" dirty="0" smtClean="0"/>
              <a:t>  </a:t>
            </a:r>
            <a:r>
              <a:rPr lang="tr-TR" b="1" dirty="0" smtClean="0">
                <a:solidFill>
                  <a:srgbClr val="FF0000"/>
                </a:solidFill>
              </a:rPr>
              <a:t>Örnek </a:t>
            </a:r>
            <a:r>
              <a:rPr lang="tr-TR" b="1" dirty="0">
                <a:solidFill>
                  <a:srgbClr val="FF0000"/>
                </a:solidFill>
              </a:rPr>
              <a:t>Hibe Hesaplaması: </a:t>
            </a:r>
            <a:r>
              <a:rPr lang="tr-TR" b="1" dirty="0" smtClean="0">
                <a:solidFill>
                  <a:srgbClr val="FF0000"/>
                </a:solidFill>
              </a:rPr>
              <a:t> </a:t>
            </a:r>
            <a:r>
              <a:rPr lang="tr-TR" dirty="0" smtClean="0">
                <a:solidFill>
                  <a:srgbClr val="FF0000"/>
                </a:solidFill>
              </a:rPr>
              <a:t>Gidilecek </a:t>
            </a:r>
            <a:r>
              <a:rPr lang="tr-TR" dirty="0">
                <a:solidFill>
                  <a:srgbClr val="FF0000"/>
                </a:solidFill>
              </a:rPr>
              <a:t>Ülke Almanya</a:t>
            </a:r>
          </a:p>
          <a:p>
            <a:pPr marL="0" indent="0" algn="just">
              <a:buNone/>
            </a:pPr>
            <a:r>
              <a:rPr lang="tr-TR" b="1" dirty="0" smtClean="0"/>
              <a:t>	Başvurduktan </a:t>
            </a:r>
            <a:r>
              <a:rPr lang="tr-TR" b="1" dirty="0"/>
              <a:t>sonra öğrenciye gönderilen kabul belgesindeki tarihler:</a:t>
            </a:r>
            <a:endParaRPr lang="tr-TR" dirty="0"/>
          </a:p>
          <a:p>
            <a:pPr algn="just"/>
            <a:r>
              <a:rPr lang="tr-TR" dirty="0"/>
              <a:t>1 Mart 2015 – 8 Ağustos 2015, Planlanan hareketlilik 158 gün</a:t>
            </a:r>
          </a:p>
          <a:p>
            <a:pPr marL="0" indent="0" algn="just">
              <a:buNone/>
            </a:pPr>
            <a:r>
              <a:rPr lang="tr-TR" b="1" dirty="0" smtClean="0"/>
              <a:t>	Döndükten </a:t>
            </a:r>
            <a:r>
              <a:rPr lang="tr-TR" b="1" dirty="0"/>
              <a:t>sonra öğrencinin teslim ettiği katılım sertifikası ve pasaport giriş-çıkış mührü tarihleri:</a:t>
            </a:r>
            <a:endParaRPr lang="tr-TR" dirty="0"/>
          </a:p>
          <a:p>
            <a:pPr algn="just"/>
            <a:r>
              <a:rPr lang="tr-TR" dirty="0"/>
              <a:t>1 Mart 2015 – 15 Haziran 2015, Gerçekleşen hareketlilik 105 gün</a:t>
            </a:r>
          </a:p>
          <a:p>
            <a:pPr marL="0" indent="0" algn="just">
              <a:buNone/>
            </a:pPr>
            <a:r>
              <a:rPr lang="tr-TR" dirty="0"/>
              <a:t> </a:t>
            </a:r>
            <a:endParaRPr lang="tr-TR" dirty="0" smtClean="0"/>
          </a:p>
          <a:p>
            <a:pPr marL="0" indent="0" algn="just">
              <a:buNone/>
            </a:pPr>
            <a:r>
              <a:rPr lang="tr-TR" dirty="0"/>
              <a:t>	</a:t>
            </a:r>
            <a:r>
              <a:rPr lang="tr-TR" dirty="0" smtClean="0"/>
              <a:t>Yukarıdaki </a:t>
            </a:r>
            <a:r>
              <a:rPr lang="tr-TR" dirty="0"/>
              <a:t>durumda planlanan hareketliliğin toplam hibesi 2107 </a:t>
            </a:r>
            <a:r>
              <a:rPr lang="tr-TR" dirty="0" err="1"/>
              <a:t>euro’dur</a:t>
            </a:r>
            <a:r>
              <a:rPr lang="tr-TR" dirty="0"/>
              <a:t>. Bunun %70’i olan 1474,90 </a:t>
            </a:r>
            <a:r>
              <a:rPr lang="tr-TR" dirty="0" err="1"/>
              <a:t>euro</a:t>
            </a:r>
            <a:r>
              <a:rPr lang="tr-TR" dirty="0"/>
              <a:t>, gitmeden önce öğrencinin hesabına </a:t>
            </a:r>
            <a:r>
              <a:rPr lang="tr-TR" dirty="0" smtClean="0"/>
              <a:t>yatar.</a:t>
            </a:r>
          </a:p>
          <a:p>
            <a:pPr marL="0" indent="0" algn="just">
              <a:buNone/>
            </a:pPr>
            <a:r>
              <a:rPr lang="tr-TR" dirty="0"/>
              <a:t>	</a:t>
            </a:r>
            <a:r>
              <a:rPr lang="tr-TR" dirty="0" smtClean="0"/>
              <a:t>Fakat </a:t>
            </a:r>
            <a:r>
              <a:rPr lang="tr-TR" dirty="0"/>
              <a:t>asıl hibe gerçekleşen hareketliliğe göre hesaplanır. Gerçekleşen tarihlere göre toplam hibe 1400 </a:t>
            </a:r>
            <a:r>
              <a:rPr lang="tr-TR" dirty="0" err="1"/>
              <a:t>euro’dur</a:t>
            </a:r>
            <a:r>
              <a:rPr lang="tr-TR" dirty="0"/>
              <a:t>. Bu durumda öğrenci %30’luk bir dönüş hibesi almaz, aksine 74,90 </a:t>
            </a:r>
            <a:r>
              <a:rPr lang="tr-TR" dirty="0" err="1"/>
              <a:t>euro’yu</a:t>
            </a:r>
            <a:r>
              <a:rPr lang="tr-TR" dirty="0"/>
              <a:t> paranın yatırıldığı hesaba iade eder.</a:t>
            </a:r>
          </a:p>
          <a:p>
            <a:pPr marL="0" indent="0" algn="just">
              <a:buNone/>
            </a:pPr>
            <a:r>
              <a:rPr lang="tr-TR" b="1" dirty="0" smtClean="0"/>
              <a:t>	Yani</a:t>
            </a:r>
            <a:r>
              <a:rPr lang="tr-TR" b="1" dirty="0"/>
              <a:t>, hak edilen hibe öğrencinin döndükten sonra teslim ettiği belgelere göre hesaplanır ve ödenir. Planlanandan erken dönüşlerde öğrenciden iade alınabilir, geç dönüşlerde öğrenciye ekstra hibe ödenebilir.</a:t>
            </a:r>
            <a:endParaRPr lang="tr-TR" dirty="0"/>
          </a:p>
          <a:p>
            <a:pPr marL="0" indent="0">
              <a:buNone/>
            </a:pPr>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28</a:t>
            </a:fld>
            <a:endParaRPr lang="tr-TR"/>
          </a:p>
        </p:txBody>
      </p:sp>
    </p:spTree>
    <p:extLst>
      <p:ext uri="{BB962C8B-B14F-4D97-AF65-F5344CB8AC3E}">
        <p14:creationId xmlns:p14="http://schemas.microsoft.com/office/powerpoint/2010/main" val="397938273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p:txBody>
          <a:bodyPr/>
          <a:lstStyle/>
          <a:p>
            <a:fld id="{F302176B-0E47-46AC-8F43-DAB4B8A37D06}" type="slidenum">
              <a:rPr lang="tr-TR" smtClean="0"/>
              <a:t>29</a:t>
            </a:fld>
            <a:endParaRPr lang="tr-TR"/>
          </a:p>
        </p:txBody>
      </p:sp>
      <p:graphicFrame>
        <p:nvGraphicFramePr>
          <p:cNvPr id="5" name="Tablo 4"/>
          <p:cNvGraphicFramePr>
            <a:graphicFrameLocks noGrp="1"/>
          </p:cNvGraphicFramePr>
          <p:nvPr>
            <p:extLst>
              <p:ext uri="{D42A27DB-BD31-4B8C-83A1-F6EECF244321}">
                <p14:modId xmlns:p14="http://schemas.microsoft.com/office/powerpoint/2010/main" val="3388305285"/>
              </p:ext>
            </p:extLst>
          </p:nvPr>
        </p:nvGraphicFramePr>
        <p:xfrm>
          <a:off x="467544" y="404663"/>
          <a:ext cx="8352927" cy="5760642"/>
        </p:xfrm>
        <a:graphic>
          <a:graphicData uri="http://schemas.openxmlformats.org/drawingml/2006/table">
            <a:tbl>
              <a:tblPr firstRow="1" firstCol="1" bandRow="1">
                <a:tableStyleId>{5C22544A-7EE6-4342-B048-85BDC9FD1C3A}</a:tableStyleId>
              </a:tblPr>
              <a:tblGrid>
                <a:gridCol w="2297125"/>
                <a:gridCol w="4309205"/>
                <a:gridCol w="1746597"/>
              </a:tblGrid>
              <a:tr h="1086411">
                <a:tc>
                  <a:txBody>
                    <a:bodyPr/>
                    <a:lstStyle/>
                    <a:p>
                      <a:pPr algn="ctr">
                        <a:lnSpc>
                          <a:spcPct val="115000"/>
                        </a:lnSpc>
                        <a:spcAft>
                          <a:spcPts val="0"/>
                        </a:spcAft>
                      </a:pPr>
                      <a:r>
                        <a:rPr lang="tr-TR" sz="1200">
                          <a:effectLst/>
                        </a:rPr>
                        <a:t>Hayat pahalılığına göre ülke türleri</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a:effectLst/>
                        </a:rPr>
                        <a:t>Hareketlilikte Misafir Olunan Ülkeler</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a:effectLst/>
                        </a:rPr>
                        <a:t>Aylık Öğrenci Öğrenim Hibesi (€)</a:t>
                      </a:r>
                      <a:endParaRPr lang="en-GB" sz="1200">
                        <a:effectLst/>
                        <a:latin typeface="Times New Roman"/>
                        <a:ea typeface="Times New Roman"/>
                        <a:cs typeface="Times New Roman"/>
                      </a:endParaRPr>
                    </a:p>
                  </a:txBody>
                  <a:tcPr marL="68580" marR="68580" marT="0" marB="0" anchor="ctr"/>
                </a:tc>
              </a:tr>
              <a:tr h="1558077">
                <a:tc>
                  <a:txBody>
                    <a:bodyPr/>
                    <a:lstStyle/>
                    <a:p>
                      <a:pPr algn="l">
                        <a:lnSpc>
                          <a:spcPct val="115000"/>
                        </a:lnSpc>
                        <a:spcAft>
                          <a:spcPts val="0"/>
                        </a:spcAft>
                      </a:pPr>
                      <a:r>
                        <a:rPr lang="tr-TR" sz="1200">
                          <a:effectLst/>
                        </a:rPr>
                        <a:t>1. Grup Program Ülkeleri</a:t>
                      </a:r>
                      <a:endParaRPr lang="en-GB" sz="1200">
                        <a:effectLst/>
                        <a:latin typeface="Times New Roman"/>
                        <a:ea typeface="Times New Roman"/>
                        <a:cs typeface="Times New Roman"/>
                      </a:endParaRPr>
                    </a:p>
                  </a:txBody>
                  <a:tcPr marL="68580" marR="68580" marT="0" marB="0" anchor="ctr"/>
                </a:tc>
                <a:tc>
                  <a:txBody>
                    <a:bodyPr/>
                    <a:lstStyle/>
                    <a:p>
                      <a:pPr algn="l">
                        <a:lnSpc>
                          <a:spcPct val="115000"/>
                        </a:lnSpc>
                        <a:spcAft>
                          <a:spcPts val="0"/>
                        </a:spcAft>
                      </a:pPr>
                      <a:r>
                        <a:rPr lang="tr-TR" sz="1200">
                          <a:effectLst/>
                        </a:rPr>
                        <a:t>Avusturya, Danimarka, Finlandiya, Fransa, İrlanda, İtalya, Lihtenştayn, Norveç, İsveç, İsviçre, Birleşik Krallık</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a:effectLst/>
                        </a:rPr>
                        <a:t>500</a:t>
                      </a:r>
                      <a:endParaRPr lang="en-GB" sz="1200">
                        <a:effectLst/>
                        <a:latin typeface="Times New Roman"/>
                        <a:ea typeface="Times New Roman"/>
                        <a:cs typeface="Times New Roman"/>
                      </a:endParaRPr>
                    </a:p>
                  </a:txBody>
                  <a:tcPr marL="68580" marR="68580" marT="0" marB="0" anchor="ctr"/>
                </a:tc>
              </a:tr>
              <a:tr h="1558077">
                <a:tc>
                  <a:txBody>
                    <a:bodyPr/>
                    <a:lstStyle/>
                    <a:p>
                      <a:pPr algn="l">
                        <a:lnSpc>
                          <a:spcPct val="115000"/>
                        </a:lnSpc>
                        <a:spcAft>
                          <a:spcPts val="0"/>
                        </a:spcAft>
                      </a:pPr>
                      <a:r>
                        <a:rPr lang="tr-TR" sz="1200">
                          <a:effectLst/>
                        </a:rPr>
                        <a:t>2. Grup Program Ülkeleri</a:t>
                      </a:r>
                      <a:endParaRPr lang="en-GB" sz="1200">
                        <a:effectLst/>
                        <a:latin typeface="Times New Roman"/>
                        <a:ea typeface="Times New Roman"/>
                        <a:cs typeface="Times New Roman"/>
                      </a:endParaRPr>
                    </a:p>
                  </a:txBody>
                  <a:tcPr marL="68580" marR="68580" marT="0" marB="0" anchor="ctr"/>
                </a:tc>
                <a:tc>
                  <a:txBody>
                    <a:bodyPr/>
                    <a:lstStyle/>
                    <a:p>
                      <a:pPr algn="l">
                        <a:lnSpc>
                          <a:spcPct val="115000"/>
                        </a:lnSpc>
                        <a:spcAft>
                          <a:spcPts val="0"/>
                        </a:spcAft>
                      </a:pPr>
                      <a:r>
                        <a:rPr lang="tr-TR" sz="1200">
                          <a:effectLst/>
                        </a:rPr>
                        <a:t>Belçika, Hırvatistan, Çek Cumhuriyeti, Kıbrıs Rum Kesimi, Almanya, Yunanistan, İzlanda, Lüksemburg, Hollanda, Portekiz, Slovenya, İspanya, Türkiye</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a:effectLst/>
                        </a:rPr>
                        <a:t>400</a:t>
                      </a:r>
                      <a:endParaRPr lang="en-GB" sz="1200">
                        <a:effectLst/>
                        <a:latin typeface="Times New Roman"/>
                        <a:ea typeface="Times New Roman"/>
                        <a:cs typeface="Times New Roman"/>
                      </a:endParaRPr>
                    </a:p>
                  </a:txBody>
                  <a:tcPr marL="68580" marR="68580" marT="0" marB="0" anchor="ctr"/>
                </a:tc>
              </a:tr>
              <a:tr h="1558077">
                <a:tc>
                  <a:txBody>
                    <a:bodyPr/>
                    <a:lstStyle/>
                    <a:p>
                      <a:pPr algn="l">
                        <a:lnSpc>
                          <a:spcPct val="115000"/>
                        </a:lnSpc>
                        <a:spcAft>
                          <a:spcPts val="0"/>
                        </a:spcAft>
                      </a:pPr>
                      <a:r>
                        <a:rPr lang="tr-TR" sz="1200">
                          <a:effectLst/>
                        </a:rPr>
                        <a:t>3. Grup Program Ülkeleri</a:t>
                      </a:r>
                      <a:endParaRPr lang="en-GB" sz="1200">
                        <a:effectLst/>
                        <a:latin typeface="Times New Roman"/>
                        <a:ea typeface="Times New Roman"/>
                        <a:cs typeface="Times New Roman"/>
                      </a:endParaRPr>
                    </a:p>
                  </a:txBody>
                  <a:tcPr marL="68580" marR="68580" marT="0" marB="0" anchor="ctr"/>
                </a:tc>
                <a:tc>
                  <a:txBody>
                    <a:bodyPr/>
                    <a:lstStyle/>
                    <a:p>
                      <a:pPr algn="l">
                        <a:lnSpc>
                          <a:spcPct val="115000"/>
                        </a:lnSpc>
                        <a:spcAft>
                          <a:spcPts val="0"/>
                        </a:spcAft>
                      </a:pPr>
                      <a:r>
                        <a:rPr lang="tr-TR" sz="1200">
                          <a:effectLst/>
                        </a:rPr>
                        <a:t>Bulgaristan, Estonya, Macaristan, Letonya, Litvanya, Malta, Polonya, Romanya, Slovakya, Makedonya</a:t>
                      </a:r>
                      <a:endParaRPr lang="en-GB" sz="1200">
                        <a:effectLst/>
                        <a:latin typeface="Times New Roman"/>
                        <a:ea typeface="Times New Roman"/>
                        <a:cs typeface="Times New Roman"/>
                      </a:endParaRPr>
                    </a:p>
                  </a:txBody>
                  <a:tcPr marL="68580" marR="68580" marT="0" marB="0" anchor="ctr"/>
                </a:tc>
                <a:tc>
                  <a:txBody>
                    <a:bodyPr/>
                    <a:lstStyle/>
                    <a:p>
                      <a:pPr algn="ctr">
                        <a:lnSpc>
                          <a:spcPct val="115000"/>
                        </a:lnSpc>
                        <a:spcAft>
                          <a:spcPts val="0"/>
                        </a:spcAft>
                      </a:pPr>
                      <a:r>
                        <a:rPr lang="tr-TR" sz="1200" dirty="0">
                          <a:effectLst/>
                        </a:rPr>
                        <a:t>300</a:t>
                      </a:r>
                      <a:endParaRPr lang="en-GB" sz="1200" dirty="0">
                        <a:effectLst/>
                        <a:latin typeface="Times New Roman"/>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140055303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lgn="just">
              <a:buNone/>
            </a:pPr>
            <a:r>
              <a:rPr lang="tr-TR" b="1" dirty="0" smtClean="0">
                <a:solidFill>
                  <a:srgbClr val="FF0000"/>
                </a:solidFill>
              </a:rPr>
              <a:t>Gitmeden Önce Ofise Teslim Edilecek Belgeler</a:t>
            </a:r>
          </a:p>
          <a:p>
            <a:pPr algn="just">
              <a:buFontTx/>
              <a:buChar char="-"/>
            </a:pPr>
            <a:r>
              <a:rPr lang="tr-TR" b="1" dirty="0" smtClean="0"/>
              <a:t>Kabul Belgesi</a:t>
            </a:r>
          </a:p>
          <a:p>
            <a:pPr algn="just">
              <a:buFontTx/>
              <a:buChar char="-"/>
            </a:pPr>
            <a:r>
              <a:rPr lang="tr-TR" b="1" dirty="0" smtClean="0"/>
              <a:t>Öğrenim Anlaşması (Learning </a:t>
            </a:r>
            <a:r>
              <a:rPr lang="tr-TR" b="1" dirty="0" err="1" smtClean="0"/>
              <a:t>Agreement</a:t>
            </a:r>
            <a:r>
              <a:rPr lang="tr-TR" b="1" dirty="0" smtClean="0"/>
              <a:t>)</a:t>
            </a:r>
          </a:p>
          <a:p>
            <a:pPr algn="just">
              <a:buFontTx/>
              <a:buChar char="-"/>
            </a:pPr>
            <a:r>
              <a:rPr lang="tr-TR" b="1" dirty="0" smtClean="0"/>
              <a:t>Online Dil Sınav Sonucu</a:t>
            </a:r>
          </a:p>
          <a:p>
            <a:pPr marL="0" indent="0" algn="just">
              <a:buNone/>
            </a:pPr>
            <a:r>
              <a:rPr lang="tr-TR" b="1" dirty="0" smtClean="0">
                <a:solidFill>
                  <a:srgbClr val="FF0000"/>
                </a:solidFill>
              </a:rPr>
              <a:t>Gitmeden </a:t>
            </a:r>
            <a:r>
              <a:rPr lang="tr-TR" b="1" dirty="0">
                <a:solidFill>
                  <a:srgbClr val="FF0000"/>
                </a:solidFill>
              </a:rPr>
              <a:t>Önce </a:t>
            </a:r>
            <a:r>
              <a:rPr lang="tr-TR" b="1" dirty="0" smtClean="0">
                <a:solidFill>
                  <a:srgbClr val="FF0000"/>
                </a:solidFill>
              </a:rPr>
              <a:t>Ofisten Alınacak Belgeler</a:t>
            </a:r>
          </a:p>
          <a:p>
            <a:pPr algn="just">
              <a:buFontTx/>
              <a:buChar char="-"/>
            </a:pPr>
            <a:r>
              <a:rPr lang="tr-TR" b="1" dirty="0" smtClean="0"/>
              <a:t>Pasaport Yazısı (Pasaportunuz yoksa)</a:t>
            </a:r>
          </a:p>
          <a:p>
            <a:pPr algn="just">
              <a:buFontTx/>
              <a:buChar char="-"/>
            </a:pPr>
            <a:r>
              <a:rPr lang="tr-TR" b="1" dirty="0" smtClean="0"/>
              <a:t>Vize (elçilik) yazısı</a:t>
            </a:r>
          </a:p>
          <a:p>
            <a:pPr algn="just">
              <a:buFontTx/>
              <a:buChar char="-"/>
            </a:pPr>
            <a:r>
              <a:rPr lang="tr-TR" b="1" dirty="0" smtClean="0"/>
              <a:t>Erasmus Öğrenci Beyannamesi</a:t>
            </a:r>
            <a:endParaRPr lang="tr-TR" b="1" dirty="0"/>
          </a:p>
          <a:p>
            <a:pPr algn="just">
              <a:buFontTx/>
              <a:buChar char="-"/>
            </a:pPr>
            <a:endParaRPr lang="tr-TR" b="1" dirty="0" smtClean="0">
              <a:solidFill>
                <a:srgbClr val="FF0000"/>
              </a:solidFill>
            </a:endParaRPr>
          </a:p>
        </p:txBody>
      </p:sp>
      <p:sp>
        <p:nvSpPr>
          <p:cNvPr id="2" name="Slayt Numarası Yer Tutucusu 1"/>
          <p:cNvSpPr>
            <a:spLocks noGrp="1"/>
          </p:cNvSpPr>
          <p:nvPr>
            <p:ph type="sldNum" sz="quarter" idx="12"/>
          </p:nvPr>
        </p:nvSpPr>
        <p:spPr/>
        <p:txBody>
          <a:bodyPr/>
          <a:lstStyle/>
          <a:p>
            <a:fld id="{F302176B-0E47-46AC-8F43-DAB4B8A37D06}" type="slidenum">
              <a:rPr lang="tr-TR" smtClean="0"/>
              <a:t>30</a:t>
            </a:fld>
            <a:endParaRPr lang="tr-TR"/>
          </a:p>
        </p:txBody>
      </p:sp>
    </p:spTree>
    <p:extLst>
      <p:ext uri="{BB962C8B-B14F-4D97-AF65-F5344CB8AC3E}">
        <p14:creationId xmlns:p14="http://schemas.microsoft.com/office/powerpoint/2010/main" val="116017484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r>
              <a:rPr lang="tr-TR" b="1" dirty="0" smtClean="0">
                <a:solidFill>
                  <a:srgbClr val="FF0000"/>
                </a:solidFill>
              </a:rPr>
              <a:t>Döndükten Sonra </a:t>
            </a:r>
            <a:r>
              <a:rPr lang="tr-TR" b="1" dirty="0">
                <a:solidFill>
                  <a:srgbClr val="FF0000"/>
                </a:solidFill>
              </a:rPr>
              <a:t>Ofise Teslim Edilecek </a:t>
            </a:r>
            <a:r>
              <a:rPr lang="tr-TR" b="1" dirty="0" smtClean="0">
                <a:solidFill>
                  <a:srgbClr val="FF0000"/>
                </a:solidFill>
              </a:rPr>
              <a:t>Belgeler Notlar</a:t>
            </a:r>
          </a:p>
          <a:p>
            <a:pPr>
              <a:buFontTx/>
              <a:buChar char="-"/>
            </a:pPr>
            <a:endParaRPr lang="tr-TR" b="1" dirty="0" smtClean="0"/>
          </a:p>
          <a:p>
            <a:pPr>
              <a:buFontTx/>
              <a:buChar char="-"/>
            </a:pPr>
            <a:r>
              <a:rPr lang="tr-TR" b="1" dirty="0" smtClean="0"/>
              <a:t>Katılım Sertifikası</a:t>
            </a:r>
          </a:p>
          <a:p>
            <a:pPr>
              <a:buFontTx/>
              <a:buChar char="-"/>
            </a:pPr>
            <a:r>
              <a:rPr lang="tr-TR" b="1" dirty="0" err="1" smtClean="0"/>
              <a:t>Transcript</a:t>
            </a:r>
            <a:r>
              <a:rPr lang="tr-TR" b="1" dirty="0" smtClean="0"/>
              <a:t> of </a:t>
            </a:r>
            <a:r>
              <a:rPr lang="tr-TR" b="1" dirty="0" err="1" smtClean="0"/>
              <a:t>Records</a:t>
            </a:r>
            <a:r>
              <a:rPr lang="tr-TR" b="1" dirty="0" smtClean="0"/>
              <a:t> ve Learning </a:t>
            </a:r>
            <a:r>
              <a:rPr lang="tr-TR" b="1" dirty="0" err="1" smtClean="0"/>
              <a:t>Agreement’ın</a:t>
            </a:r>
            <a:r>
              <a:rPr lang="tr-TR" b="1" dirty="0" smtClean="0"/>
              <a:t> Transkript Bölümü</a:t>
            </a:r>
          </a:p>
          <a:p>
            <a:pPr>
              <a:buFontTx/>
              <a:buChar char="-"/>
            </a:pPr>
            <a:r>
              <a:rPr lang="tr-TR" b="1" dirty="0" smtClean="0"/>
              <a:t>Pasaport giriş-çıkış sayfaları</a:t>
            </a:r>
          </a:p>
          <a:p>
            <a:pPr>
              <a:buFontTx/>
              <a:buChar char="-"/>
            </a:pPr>
            <a:r>
              <a:rPr lang="tr-TR" b="1" dirty="0" smtClean="0"/>
              <a:t>Rapor (online)</a:t>
            </a:r>
          </a:p>
          <a:p>
            <a:pPr marL="0" indent="0">
              <a:buNone/>
            </a:pPr>
            <a:endParaRPr lang="tr-TR" b="1" dirty="0">
              <a:solidFill>
                <a:srgbClr val="FF0000"/>
              </a:solidFill>
            </a:endParaRP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31</a:t>
            </a:fld>
            <a:endParaRPr lang="tr-TR"/>
          </a:p>
        </p:txBody>
      </p:sp>
    </p:spTree>
    <p:extLst>
      <p:ext uri="{BB962C8B-B14F-4D97-AF65-F5344CB8AC3E}">
        <p14:creationId xmlns:p14="http://schemas.microsoft.com/office/powerpoint/2010/main" val="139484581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76672"/>
            <a:ext cx="8229600" cy="5649491"/>
          </a:xfrm>
        </p:spPr>
        <p:txBody>
          <a:bodyPr/>
          <a:lstStyle/>
          <a:p>
            <a:pPr marL="0" indent="0">
              <a:buNone/>
            </a:pPr>
            <a:r>
              <a:rPr lang="tr-TR" b="1" dirty="0" smtClean="0">
                <a:solidFill>
                  <a:srgbClr val="FF0000"/>
                </a:solidFill>
              </a:rPr>
              <a:t>Not</a:t>
            </a:r>
            <a:endParaRPr lang="tr-TR" b="1" dirty="0">
              <a:solidFill>
                <a:srgbClr val="FF0000"/>
              </a:solidFill>
            </a:endParaRPr>
          </a:p>
          <a:p>
            <a:pPr algn="just"/>
            <a:r>
              <a:rPr lang="tr-TR" b="1" dirty="0"/>
              <a:t>İlk dönem hibeli olarak gidip ikinci dönem de öğrenimlerine devam etmek isteyen </a:t>
            </a:r>
            <a:r>
              <a:rPr lang="tr-TR" b="1" dirty="0" smtClean="0"/>
              <a:t>öğrencilerin </a:t>
            </a:r>
            <a:r>
              <a:rPr lang="tr-TR" b="1" dirty="0"/>
              <a:t>dönem bitmeden önce ev sahibi kuruma danışmaları ve uygun bulunması durumunda “Ofise ve </a:t>
            </a:r>
            <a:r>
              <a:rPr lang="tr-TR" b="1" dirty="0" smtClean="0"/>
              <a:t>Bölüm koordinatörlerine</a:t>
            </a:r>
            <a:r>
              <a:rPr lang="tr-TR" b="1" dirty="0"/>
              <a:t>” ulaşarak </a:t>
            </a:r>
            <a:r>
              <a:rPr lang="tr-TR" b="1" u="sng" dirty="0" err="1">
                <a:solidFill>
                  <a:srgbClr val="FF0000"/>
                </a:solidFill>
              </a:rPr>
              <a:t>hibesiz</a:t>
            </a:r>
            <a:r>
              <a:rPr lang="tr-TR" b="1" u="sng" dirty="0">
                <a:solidFill>
                  <a:srgbClr val="FF0000"/>
                </a:solidFill>
              </a:rPr>
              <a:t> olarak </a:t>
            </a:r>
            <a:r>
              <a:rPr lang="tr-TR" b="1" dirty="0"/>
              <a:t>!! öğrenimlerine devam etmek istediklerini belirtmelidir</a:t>
            </a:r>
            <a:r>
              <a:rPr lang="tr-TR" dirty="0"/>
              <a:t>.</a:t>
            </a:r>
          </a:p>
          <a:p>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32</a:t>
            </a:fld>
            <a:endParaRPr lang="tr-TR"/>
          </a:p>
        </p:txBody>
      </p:sp>
    </p:spTree>
    <p:extLst>
      <p:ext uri="{BB962C8B-B14F-4D97-AF65-F5344CB8AC3E}">
        <p14:creationId xmlns:p14="http://schemas.microsoft.com/office/powerpoint/2010/main" val="333127035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buNone/>
            </a:pPr>
            <a:endParaRPr lang="tr-TR" b="1" dirty="0" smtClean="0">
              <a:solidFill>
                <a:srgbClr val="FF0000"/>
              </a:solidFill>
            </a:endParaRPr>
          </a:p>
          <a:p>
            <a:pPr marL="0" indent="0">
              <a:buNone/>
            </a:pPr>
            <a:r>
              <a:rPr lang="tr-TR" b="1" dirty="0" smtClean="0">
                <a:solidFill>
                  <a:srgbClr val="FF0000"/>
                </a:solidFill>
              </a:rPr>
              <a:t>GEREKLİ BİLGİLER</a:t>
            </a:r>
          </a:p>
          <a:p>
            <a:pPr marL="0" indent="0">
              <a:buNone/>
            </a:pPr>
            <a:endParaRPr lang="tr-TR" b="1" dirty="0" smtClean="0"/>
          </a:p>
          <a:p>
            <a:pPr marL="0" indent="0">
              <a:buNone/>
            </a:pPr>
            <a:r>
              <a:rPr lang="tr-TR" b="1" dirty="0" smtClean="0"/>
              <a:t>Gazi Üniversitesi’nin Erasmus ID kodu:</a:t>
            </a:r>
          </a:p>
          <a:p>
            <a:pPr marL="0" indent="0">
              <a:buNone/>
            </a:pPr>
            <a:r>
              <a:rPr lang="tr-TR" b="1" dirty="0" smtClean="0">
                <a:solidFill>
                  <a:srgbClr val="FF0000"/>
                </a:solidFill>
              </a:rPr>
              <a:t>TR ANKARA 02</a:t>
            </a:r>
          </a:p>
          <a:p>
            <a:pPr marL="0" indent="0">
              <a:buNone/>
            </a:pPr>
            <a:endParaRPr lang="tr-TR" b="1" dirty="0"/>
          </a:p>
          <a:p>
            <a:pPr marL="0" indent="0">
              <a:buNone/>
            </a:pPr>
            <a:r>
              <a:rPr lang="tr-TR" b="1" dirty="0" smtClean="0"/>
              <a:t>Erasmus Kurum Koordinatörü:</a:t>
            </a:r>
          </a:p>
          <a:p>
            <a:pPr marL="0" indent="0">
              <a:buNone/>
            </a:pPr>
            <a:r>
              <a:rPr lang="tr-TR" b="1" dirty="0" smtClean="0">
                <a:solidFill>
                  <a:srgbClr val="FF0000"/>
                </a:solidFill>
              </a:rPr>
              <a:t>Doç. Dr. Ufuk KOCA ÇALIŞKAN</a:t>
            </a:r>
          </a:p>
          <a:p>
            <a:pPr marL="0" indent="0">
              <a:buNone/>
            </a:pPr>
            <a:r>
              <a:rPr lang="tr-TR" b="1" dirty="0" smtClean="0">
                <a:solidFill>
                  <a:srgbClr val="FF0000"/>
                </a:solidFill>
              </a:rPr>
              <a:t>Eczacılık Fakültesi Öğretim Üyesi</a:t>
            </a:r>
            <a:endParaRPr lang="tr-TR" b="1" dirty="0">
              <a:solidFill>
                <a:srgbClr val="FF0000"/>
              </a:solidFill>
            </a:endParaRPr>
          </a:p>
          <a:p>
            <a:pPr marL="0" indent="0">
              <a:buNone/>
            </a:pPr>
            <a:endParaRPr lang="en-GB" dirty="0"/>
          </a:p>
        </p:txBody>
      </p:sp>
      <p:sp>
        <p:nvSpPr>
          <p:cNvPr id="2" name="Slayt Numarası Yer Tutucusu 1"/>
          <p:cNvSpPr>
            <a:spLocks noGrp="1"/>
          </p:cNvSpPr>
          <p:nvPr>
            <p:ph type="sldNum" sz="quarter" idx="12"/>
          </p:nvPr>
        </p:nvSpPr>
        <p:spPr/>
        <p:txBody>
          <a:bodyPr/>
          <a:lstStyle/>
          <a:p>
            <a:fld id="{F302176B-0E47-46AC-8F43-DAB4B8A37D06}" type="slidenum">
              <a:rPr lang="tr-TR" smtClean="0"/>
              <a:t>33</a:t>
            </a:fld>
            <a:endParaRPr lang="tr-TR"/>
          </a:p>
        </p:txBody>
      </p:sp>
    </p:spTree>
    <p:extLst>
      <p:ext uri="{BB962C8B-B14F-4D97-AF65-F5344CB8AC3E}">
        <p14:creationId xmlns:p14="http://schemas.microsoft.com/office/powerpoint/2010/main" val="352560082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pPr algn="l"/>
            <a:r>
              <a:rPr lang="tr-TR" dirty="0" smtClean="0"/>
              <a:t>Ofis görüşme saatleri</a:t>
            </a:r>
            <a:endParaRPr lang="tr-TR" dirty="0"/>
          </a:p>
        </p:txBody>
      </p:sp>
      <p:sp>
        <p:nvSpPr>
          <p:cNvPr id="3" name="İçerik Yer Tutucusu 2"/>
          <p:cNvSpPr>
            <a:spLocks noGrp="1"/>
          </p:cNvSpPr>
          <p:nvPr>
            <p:ph idx="1"/>
          </p:nvPr>
        </p:nvSpPr>
        <p:spPr/>
        <p:txBody>
          <a:bodyPr>
            <a:normAutofit lnSpcReduction="10000"/>
          </a:bodyPr>
          <a:lstStyle/>
          <a:p>
            <a:pPr>
              <a:buNone/>
            </a:pPr>
            <a:r>
              <a:rPr lang="tr-TR" dirty="0" smtClean="0">
                <a:solidFill>
                  <a:srgbClr val="00B050"/>
                </a:solidFill>
              </a:rPr>
              <a:t>    </a:t>
            </a:r>
            <a:r>
              <a:rPr lang="tr-TR" dirty="0" smtClean="0">
                <a:solidFill>
                  <a:srgbClr val="FF0000"/>
                </a:solidFill>
              </a:rPr>
              <a:t>Pazartesi </a:t>
            </a:r>
            <a:r>
              <a:rPr lang="tr-TR" dirty="0">
                <a:solidFill>
                  <a:srgbClr val="FF0000"/>
                </a:solidFill>
              </a:rPr>
              <a:t>	14:00-17:00</a:t>
            </a:r>
            <a:br>
              <a:rPr lang="tr-TR" dirty="0">
                <a:solidFill>
                  <a:srgbClr val="FF0000"/>
                </a:solidFill>
              </a:rPr>
            </a:br>
            <a:r>
              <a:rPr lang="tr-TR" dirty="0">
                <a:solidFill>
                  <a:srgbClr val="FF0000"/>
                </a:solidFill>
              </a:rPr>
              <a:t>Salı 		09:30-12:00</a:t>
            </a:r>
            <a:br>
              <a:rPr lang="tr-TR" dirty="0">
                <a:solidFill>
                  <a:srgbClr val="FF0000"/>
                </a:solidFill>
              </a:rPr>
            </a:br>
            <a:r>
              <a:rPr lang="tr-TR" dirty="0">
                <a:solidFill>
                  <a:srgbClr val="FF0000"/>
                </a:solidFill>
              </a:rPr>
              <a:t>Çarşamba 	14:00-17:00</a:t>
            </a:r>
            <a:br>
              <a:rPr lang="tr-TR" dirty="0">
                <a:solidFill>
                  <a:srgbClr val="FF0000"/>
                </a:solidFill>
              </a:rPr>
            </a:br>
            <a:r>
              <a:rPr lang="tr-TR" dirty="0">
                <a:solidFill>
                  <a:srgbClr val="FF0000"/>
                </a:solidFill>
              </a:rPr>
              <a:t>Perşembe 	09:30-12:00</a:t>
            </a:r>
            <a:br>
              <a:rPr lang="tr-TR" dirty="0">
                <a:solidFill>
                  <a:srgbClr val="FF0000"/>
                </a:solidFill>
              </a:rPr>
            </a:br>
            <a:r>
              <a:rPr lang="tr-TR" dirty="0">
                <a:solidFill>
                  <a:srgbClr val="FF0000"/>
                </a:solidFill>
              </a:rPr>
              <a:t>Cuma		09:30-12:00</a:t>
            </a:r>
          </a:p>
          <a:p>
            <a:pPr>
              <a:buNone/>
            </a:pPr>
            <a:endParaRPr lang="tr-TR" dirty="0"/>
          </a:p>
          <a:p>
            <a:pPr>
              <a:buNone/>
            </a:pPr>
            <a:endParaRPr lang="tr-TR" dirty="0"/>
          </a:p>
          <a:p>
            <a:r>
              <a:rPr lang="tr-TR" dirty="0" smtClean="0"/>
              <a:t>Acil durumlar </a:t>
            </a:r>
            <a:r>
              <a:rPr lang="tr-TR" dirty="0"/>
              <a:t>dışında belirtilen saatler dışında işlem yapılmayacaktır.</a:t>
            </a:r>
          </a:p>
          <a:p>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t>34</a:t>
            </a:fld>
            <a:endParaRPr lang="tr-TR"/>
          </a:p>
        </p:txBody>
      </p:sp>
    </p:spTree>
    <p:extLst>
      <p:ext uri="{BB962C8B-B14F-4D97-AF65-F5344CB8AC3E}">
        <p14:creationId xmlns:p14="http://schemas.microsoft.com/office/powerpoint/2010/main" val="328699272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332656"/>
            <a:ext cx="8229600" cy="5793507"/>
          </a:xfrm>
        </p:spPr>
        <p:txBody>
          <a:bodyPr/>
          <a:lstStyle/>
          <a:p>
            <a:pPr marL="0" indent="0" algn="ctr">
              <a:buNone/>
            </a:pPr>
            <a:endParaRPr lang="tr-TR" b="1" dirty="0" smtClean="0">
              <a:solidFill>
                <a:srgbClr val="FF0000"/>
              </a:solidFill>
            </a:endParaRPr>
          </a:p>
          <a:p>
            <a:pPr marL="0" indent="0" algn="ctr">
              <a:buNone/>
            </a:pPr>
            <a:endParaRPr lang="tr-TR" b="1" dirty="0">
              <a:solidFill>
                <a:srgbClr val="FF0000"/>
              </a:solidFill>
            </a:endParaRPr>
          </a:p>
          <a:p>
            <a:pPr marL="0" indent="0" algn="ctr">
              <a:buNone/>
            </a:pPr>
            <a:r>
              <a:rPr lang="tr-TR" b="1" dirty="0" smtClean="0">
                <a:solidFill>
                  <a:srgbClr val="FF0000"/>
                </a:solidFill>
              </a:rPr>
              <a:t>Erasmus Kurum Koordinatörlüğü</a:t>
            </a:r>
          </a:p>
          <a:p>
            <a:pPr marL="0" indent="0" algn="ctr">
              <a:buNone/>
            </a:pPr>
            <a:r>
              <a:rPr lang="tr-TR" b="1" dirty="0" smtClean="0">
                <a:solidFill>
                  <a:srgbClr val="FF0000"/>
                </a:solidFill>
              </a:rPr>
              <a:t>İLETİŞİM</a:t>
            </a:r>
          </a:p>
          <a:p>
            <a:pPr marL="0" indent="0" algn="ctr">
              <a:buNone/>
            </a:pPr>
            <a:r>
              <a:rPr lang="tr-TR" b="1" dirty="0" smtClean="0"/>
              <a:t>Tel: 202 2085</a:t>
            </a:r>
          </a:p>
          <a:p>
            <a:pPr marL="0" indent="0" algn="ctr">
              <a:buNone/>
            </a:pPr>
            <a:r>
              <a:rPr lang="tr-TR" b="1" dirty="0" smtClean="0"/>
              <a:t>e-posta: </a:t>
            </a:r>
            <a:r>
              <a:rPr lang="tr-TR" b="1" dirty="0" smtClean="0">
                <a:hlinkClick r:id="rId2"/>
              </a:rPr>
              <a:t>erasmus@gazi.edu.tr</a:t>
            </a:r>
            <a:r>
              <a:rPr lang="tr-TR" b="1" dirty="0" smtClean="0"/>
              <a:t> </a:t>
            </a:r>
          </a:p>
          <a:p>
            <a:pPr marL="0" indent="0" algn="ctr">
              <a:buNone/>
            </a:pPr>
            <a:endParaRPr lang="tr-TR" b="1" dirty="0"/>
          </a:p>
          <a:p>
            <a:pPr marL="0" indent="0" algn="ctr">
              <a:buNone/>
            </a:pPr>
            <a:endParaRPr lang="tr-TR" b="1" dirty="0" smtClean="0"/>
          </a:p>
        </p:txBody>
      </p:sp>
      <p:sp>
        <p:nvSpPr>
          <p:cNvPr id="2" name="Slayt Numarası Yer Tutucusu 1"/>
          <p:cNvSpPr>
            <a:spLocks noGrp="1"/>
          </p:cNvSpPr>
          <p:nvPr>
            <p:ph type="sldNum" sz="quarter" idx="12"/>
          </p:nvPr>
        </p:nvSpPr>
        <p:spPr/>
        <p:txBody>
          <a:bodyPr/>
          <a:lstStyle/>
          <a:p>
            <a:fld id="{F302176B-0E47-46AC-8F43-DAB4B8A37D06}" type="slidenum">
              <a:rPr lang="tr-TR" smtClean="0"/>
              <a:t>35</a:t>
            </a:fld>
            <a:endParaRPr lang="tr-TR"/>
          </a:p>
        </p:txBody>
      </p:sp>
    </p:spTree>
    <p:extLst>
      <p:ext uri="{BB962C8B-B14F-4D97-AF65-F5344CB8AC3E}">
        <p14:creationId xmlns:p14="http://schemas.microsoft.com/office/powerpoint/2010/main" val="4903087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Döküm">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357</TotalTime>
  <Words>1146</Words>
  <Application>Microsoft Office PowerPoint</Application>
  <PresentationFormat>Ekran Gösterisi (4:3)</PresentationFormat>
  <Paragraphs>161</Paragraphs>
  <Slides>35</Slides>
  <Notes>0</Notes>
  <HiddenSlides>0</HiddenSlides>
  <MMClips>0</MMClips>
  <ScaleCrop>false</ScaleCrop>
  <HeadingPairs>
    <vt:vector size="4" baseType="variant">
      <vt:variant>
        <vt:lpstr>Tema</vt:lpstr>
      </vt:variant>
      <vt:variant>
        <vt:i4>1</vt:i4>
      </vt:variant>
      <vt:variant>
        <vt:lpstr>Slayt Başlıkları</vt:lpstr>
      </vt:variant>
      <vt:variant>
        <vt:i4>35</vt:i4>
      </vt:variant>
    </vt:vector>
  </HeadingPairs>
  <TitlesOfParts>
    <vt:vector size="36" baseType="lpstr">
      <vt:lpstr>Ofis Teması</vt:lpstr>
      <vt:lpstr>2015-2016 Erasmus+ Öğrenim Görme Hareketliliği Öğrencilerinin Sorumlulukları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Ofis görüşme saatleri</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2013-2014 Erasmus Öğrenim Görme Öğrencilerinin Sorumlulukları</dc:title>
  <dc:creator>HP</dc:creator>
  <cp:lastModifiedBy>HP</cp:lastModifiedBy>
  <cp:revision>49</cp:revision>
  <dcterms:modified xsi:type="dcterms:W3CDTF">2015-04-21T11:00:38Z</dcterms:modified>
</cp:coreProperties>
</file>