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2" r:id="rId10"/>
    <p:sldId id="264" r:id="rId11"/>
    <p:sldId id="268" r:id="rId12"/>
    <p:sldId id="266" r:id="rId13"/>
    <p:sldId id="267" r:id="rId14"/>
    <p:sldId id="269" r:id="rId15"/>
    <p:sldId id="270" r:id="rId16"/>
    <p:sldId id="272" r:id="rId17"/>
    <p:sldId id="280" r:id="rId18"/>
    <p:sldId id="275" r:id="rId19"/>
    <p:sldId id="277" r:id="rId20"/>
    <p:sldId id="278" r:id="rId21"/>
    <p:sldId id="279" r:id="rId22"/>
    <p:sldId id="273" r:id="rId23"/>
    <p:sldId id="274" r:id="rId2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Giden Öğrenci</c:v>
                </c:pt>
              </c:strCache>
            </c:strRef>
          </c:tx>
          <c:cat>
            <c:strRef>
              <c:f>Sayfa1!$A$2:$A$4</c:f>
              <c:strCache>
                <c:ptCount val="3"/>
                <c:pt idx="0">
                  <c:v>2009-2010</c:v>
                </c:pt>
                <c:pt idx="1">
                  <c:v>2010-2011</c:v>
                </c:pt>
                <c:pt idx="2">
                  <c:v>2011-2012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75</c:v>
                </c:pt>
                <c:pt idx="1">
                  <c:v>61</c:v>
                </c:pt>
                <c:pt idx="2">
                  <c:v>118</c:v>
                </c:pt>
              </c:numCache>
            </c:numRef>
          </c:val>
        </c:ser>
        <c:dLbls>
          <c:showVal val="1"/>
        </c:dLbls>
        <c:gapWidth val="75"/>
        <c:axId val="204201984"/>
        <c:axId val="204205056"/>
      </c:barChart>
      <c:catAx>
        <c:axId val="204201984"/>
        <c:scaling>
          <c:orientation val="minMax"/>
        </c:scaling>
        <c:axPos val="b"/>
        <c:majorTickMark val="none"/>
        <c:tickLblPos val="nextTo"/>
        <c:crossAx val="204205056"/>
        <c:crosses val="autoZero"/>
        <c:auto val="1"/>
        <c:lblAlgn val="ctr"/>
        <c:lblOffset val="100"/>
      </c:catAx>
      <c:valAx>
        <c:axId val="2042050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20420198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Giden Öğrenci</c:v>
                </c:pt>
              </c:strCache>
            </c:strRef>
          </c:tx>
          <c:cat>
            <c:strRef>
              <c:f>Sayfa1!$A$2:$A$15</c:f>
              <c:strCache>
                <c:ptCount val="14"/>
                <c:pt idx="0">
                  <c:v>Beden Eğitimi ve Spor Y.</c:v>
                </c:pt>
                <c:pt idx="1">
                  <c:v>Diş Hekimliği F.</c:v>
                </c:pt>
                <c:pt idx="2">
                  <c:v>Eczacılık F. </c:v>
                </c:pt>
                <c:pt idx="3">
                  <c:v>Endüstriyel Sanatlar Eğitim F.</c:v>
                </c:pt>
                <c:pt idx="4">
                  <c:v>Fen F.</c:v>
                </c:pt>
                <c:pt idx="5">
                  <c:v>Fen Bil. F.</c:v>
                </c:pt>
                <c:pt idx="6">
                  <c:v>Gazi Eğitim F.</c:v>
                </c:pt>
                <c:pt idx="7">
                  <c:v>İktisadi ve İdari bil. F.</c:v>
                </c:pt>
                <c:pt idx="8">
                  <c:v>Mesleki Eğitim F.</c:v>
                </c:pt>
                <c:pt idx="9">
                  <c:v>Mimarlık F.</c:v>
                </c:pt>
                <c:pt idx="10">
                  <c:v>Mühendislik F.</c:v>
                </c:pt>
                <c:pt idx="11">
                  <c:v>Sağlık Bil. F.</c:v>
                </c:pt>
                <c:pt idx="12">
                  <c:v>Sağlık Bil. Ens.</c:v>
                </c:pt>
                <c:pt idx="13">
                  <c:v>Teknik Eğitim F.</c:v>
                </c:pt>
              </c:strCache>
            </c:strRef>
          </c:cat>
          <c:val>
            <c:numRef>
              <c:f>Sayfa1!$B$2:$B$15</c:f>
              <c:numCache>
                <c:formatCode>General</c:formatCode>
                <c:ptCount val="1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8</c:v>
                </c:pt>
                <c:pt idx="7">
                  <c:v>16</c:v>
                </c:pt>
                <c:pt idx="8">
                  <c:v>1</c:v>
                </c:pt>
                <c:pt idx="9">
                  <c:v>9</c:v>
                </c:pt>
                <c:pt idx="10">
                  <c:v>16</c:v>
                </c:pt>
                <c:pt idx="11">
                  <c:v>3</c:v>
                </c:pt>
                <c:pt idx="12">
                  <c:v>4</c:v>
                </c:pt>
                <c:pt idx="13">
                  <c:v>6</c:v>
                </c:pt>
              </c:numCache>
            </c:numRef>
          </c:val>
        </c:ser>
        <c:dLbls>
          <c:showVal val="1"/>
        </c:dLbls>
        <c:gapWidth val="75"/>
        <c:axId val="219341952"/>
        <c:axId val="219343488"/>
      </c:barChart>
      <c:catAx>
        <c:axId val="219341952"/>
        <c:scaling>
          <c:orientation val="minMax"/>
        </c:scaling>
        <c:axPos val="b"/>
        <c:majorTickMark val="none"/>
        <c:tickLblPos val="nextTo"/>
        <c:crossAx val="219343488"/>
        <c:crosses val="autoZero"/>
        <c:auto val="1"/>
        <c:lblAlgn val="ctr"/>
        <c:lblOffset val="100"/>
      </c:catAx>
      <c:valAx>
        <c:axId val="219343488"/>
        <c:scaling>
          <c:orientation val="minMax"/>
        </c:scaling>
        <c:axPos val="l"/>
        <c:numFmt formatCode="General" sourceLinked="1"/>
        <c:majorTickMark val="none"/>
        <c:tickLblPos val="nextTo"/>
        <c:crossAx val="219341952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Giden Öğrenci</c:v>
                </c:pt>
              </c:strCache>
            </c:strRef>
          </c:tx>
          <c:cat>
            <c:strRef>
              <c:f>Sayfa1!$A$2:$A$18</c:f>
              <c:strCache>
                <c:ptCount val="17"/>
                <c:pt idx="0">
                  <c:v>Almanya</c:v>
                </c:pt>
                <c:pt idx="1">
                  <c:v>Avusturya</c:v>
                </c:pt>
                <c:pt idx="2">
                  <c:v>Belçika </c:v>
                </c:pt>
                <c:pt idx="3">
                  <c:v>Bulgaristan</c:v>
                </c:pt>
                <c:pt idx="4">
                  <c:v>Çek Cumhuriyeti</c:v>
                </c:pt>
                <c:pt idx="5">
                  <c:v>Danimarka </c:v>
                </c:pt>
                <c:pt idx="6">
                  <c:v>Estonya</c:v>
                </c:pt>
                <c:pt idx="7">
                  <c:v>Finlandiya</c:v>
                </c:pt>
                <c:pt idx="8">
                  <c:v>Fransa </c:v>
                </c:pt>
                <c:pt idx="9">
                  <c:v>Hollanda</c:v>
                </c:pt>
                <c:pt idx="10">
                  <c:v>İngiltere </c:v>
                </c:pt>
                <c:pt idx="11">
                  <c:v>İtalya </c:v>
                </c:pt>
                <c:pt idx="12">
                  <c:v>İspanya </c:v>
                </c:pt>
                <c:pt idx="13">
                  <c:v>Polonya</c:v>
                </c:pt>
                <c:pt idx="14">
                  <c:v>Portekiz </c:v>
                </c:pt>
                <c:pt idx="15">
                  <c:v>Romanya</c:v>
                </c:pt>
                <c:pt idx="16">
                  <c:v>Slovenya</c:v>
                </c:pt>
              </c:strCache>
            </c:strRef>
          </c:cat>
          <c:val>
            <c:numRef>
              <c:f>Sayfa1!$B$2:$B$18</c:f>
              <c:numCache>
                <c:formatCode>General</c:formatCode>
                <c:ptCount val="17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1</c:v>
                </c:pt>
                <c:pt idx="7">
                  <c:v>5</c:v>
                </c:pt>
                <c:pt idx="8">
                  <c:v>11</c:v>
                </c:pt>
                <c:pt idx="9">
                  <c:v>1</c:v>
                </c:pt>
                <c:pt idx="10">
                  <c:v>7</c:v>
                </c:pt>
                <c:pt idx="11">
                  <c:v>8</c:v>
                </c:pt>
                <c:pt idx="12">
                  <c:v>7</c:v>
                </c:pt>
                <c:pt idx="13">
                  <c:v>8</c:v>
                </c:pt>
                <c:pt idx="14">
                  <c:v>2</c:v>
                </c:pt>
                <c:pt idx="15">
                  <c:v>2</c:v>
                </c:pt>
                <c:pt idx="16">
                  <c:v>4</c:v>
                </c:pt>
              </c:numCache>
            </c:numRef>
          </c:val>
        </c:ser>
        <c:dLbls>
          <c:showVal val="1"/>
        </c:dLbls>
        <c:gapWidth val="75"/>
        <c:axId val="219466752"/>
        <c:axId val="219472640"/>
      </c:barChart>
      <c:catAx>
        <c:axId val="219466752"/>
        <c:scaling>
          <c:orientation val="minMax"/>
        </c:scaling>
        <c:axPos val="b"/>
        <c:majorTickMark val="none"/>
        <c:tickLblPos val="nextTo"/>
        <c:crossAx val="219472640"/>
        <c:crosses val="autoZero"/>
        <c:auto val="1"/>
        <c:lblAlgn val="ctr"/>
        <c:lblOffset val="100"/>
      </c:catAx>
      <c:valAx>
        <c:axId val="219472640"/>
        <c:scaling>
          <c:orientation val="minMax"/>
        </c:scaling>
        <c:axPos val="l"/>
        <c:numFmt formatCode="General" sourceLinked="1"/>
        <c:majorTickMark val="none"/>
        <c:tickLblPos val="nextTo"/>
        <c:crossAx val="219466752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Giden Öğrenci</c:v>
                </c:pt>
              </c:strCache>
            </c:strRef>
          </c:tx>
          <c:cat>
            <c:strRef>
              <c:f>Sayfa1!$A$2:$A$14</c:f>
              <c:strCache>
                <c:ptCount val="13"/>
                <c:pt idx="0">
                  <c:v>Beden Eğitimi ve Spor Y.</c:v>
                </c:pt>
                <c:pt idx="1">
                  <c:v>Diş Hekimliği F.</c:v>
                </c:pt>
                <c:pt idx="2">
                  <c:v>Eczacılık Fakültesi</c:v>
                </c:pt>
                <c:pt idx="3">
                  <c:v>Endüstriyel Sanatlar Eğitim F.</c:v>
                </c:pt>
                <c:pt idx="4">
                  <c:v>Fen Edebiyat F.</c:v>
                </c:pt>
                <c:pt idx="5">
                  <c:v>Gazi Eğitim F. </c:v>
                </c:pt>
                <c:pt idx="6">
                  <c:v>Hukuk F.</c:v>
                </c:pt>
                <c:pt idx="7">
                  <c:v>İktisadi ve İdari Bil. F.</c:v>
                </c:pt>
                <c:pt idx="8">
                  <c:v>İletişim F.</c:v>
                </c:pt>
                <c:pt idx="9">
                  <c:v>Mimarlık F.</c:v>
                </c:pt>
                <c:pt idx="10">
                  <c:v>Mühendislik F.</c:v>
                </c:pt>
                <c:pt idx="11">
                  <c:v>Sağlık Bil. F.</c:v>
                </c:pt>
                <c:pt idx="12">
                  <c:v>Sağlık Bil. Ens.</c:v>
                </c:pt>
              </c:strCache>
            </c:strRef>
          </c:cat>
          <c:val>
            <c:numRef>
              <c:f>Sayfa1!$B$2:$B$14</c:f>
              <c:numCache>
                <c:formatCode>General</c:formatCode>
                <c:ptCount val="13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  <c:pt idx="4">
                  <c:v>4</c:v>
                </c:pt>
                <c:pt idx="5">
                  <c:v>11</c:v>
                </c:pt>
                <c:pt idx="6">
                  <c:v>1</c:v>
                </c:pt>
                <c:pt idx="7">
                  <c:v>9</c:v>
                </c:pt>
                <c:pt idx="8">
                  <c:v>2</c:v>
                </c:pt>
                <c:pt idx="9">
                  <c:v>8</c:v>
                </c:pt>
                <c:pt idx="10">
                  <c:v>18</c:v>
                </c:pt>
                <c:pt idx="11">
                  <c:v>2</c:v>
                </c:pt>
                <c:pt idx="12">
                  <c:v>2</c:v>
                </c:pt>
              </c:numCache>
            </c:numRef>
          </c:val>
        </c:ser>
        <c:dLbls>
          <c:showVal val="1"/>
        </c:dLbls>
        <c:gapWidth val="75"/>
        <c:axId val="219554944"/>
        <c:axId val="219556480"/>
      </c:barChart>
      <c:catAx>
        <c:axId val="219554944"/>
        <c:scaling>
          <c:orientation val="minMax"/>
        </c:scaling>
        <c:axPos val="b"/>
        <c:majorTickMark val="none"/>
        <c:tickLblPos val="nextTo"/>
        <c:crossAx val="219556480"/>
        <c:crosses val="autoZero"/>
        <c:auto val="1"/>
        <c:lblAlgn val="ctr"/>
        <c:lblOffset val="100"/>
      </c:catAx>
      <c:valAx>
        <c:axId val="219556480"/>
        <c:scaling>
          <c:orientation val="minMax"/>
        </c:scaling>
        <c:axPos val="l"/>
        <c:numFmt formatCode="General" sourceLinked="1"/>
        <c:majorTickMark val="none"/>
        <c:tickLblPos val="nextTo"/>
        <c:crossAx val="219554944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cat>
            <c:strRef>
              <c:f>Sayfa1!$A$2:$A$15</c:f>
              <c:strCache>
                <c:ptCount val="14"/>
                <c:pt idx="0">
                  <c:v>Almanya</c:v>
                </c:pt>
                <c:pt idx="1">
                  <c:v>Avusturya </c:v>
                </c:pt>
                <c:pt idx="2">
                  <c:v>Belçika </c:v>
                </c:pt>
                <c:pt idx="3">
                  <c:v>Çek Cumhuriyeti</c:v>
                </c:pt>
                <c:pt idx="4">
                  <c:v>Estonya</c:v>
                </c:pt>
                <c:pt idx="5">
                  <c:v>Finlandiya </c:v>
                </c:pt>
                <c:pt idx="6">
                  <c:v>Hollanda</c:v>
                </c:pt>
                <c:pt idx="7">
                  <c:v>İngiltere</c:v>
                </c:pt>
                <c:pt idx="8">
                  <c:v>İspanya</c:v>
                </c:pt>
                <c:pt idx="9">
                  <c:v>İtalya</c:v>
                </c:pt>
                <c:pt idx="10">
                  <c:v>Litvanya </c:v>
                </c:pt>
                <c:pt idx="11">
                  <c:v>Polomya</c:v>
                </c:pt>
                <c:pt idx="12">
                  <c:v>Romanya</c:v>
                </c:pt>
                <c:pt idx="13">
                  <c:v>Slovenya </c:v>
                </c:pt>
              </c:strCache>
            </c:strRef>
          </c:cat>
          <c:val>
            <c:numRef>
              <c:f>Sayfa1!$B$2:$B$15</c:f>
              <c:numCache>
                <c:formatCode>General</c:formatCode>
                <c:ptCount val="14"/>
                <c:pt idx="0">
                  <c:v>6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8</c:v>
                </c:pt>
                <c:pt idx="9">
                  <c:v>8</c:v>
                </c:pt>
                <c:pt idx="10">
                  <c:v>1</c:v>
                </c:pt>
                <c:pt idx="11">
                  <c:v>11</c:v>
                </c:pt>
                <c:pt idx="12">
                  <c:v>1</c:v>
                </c:pt>
                <c:pt idx="13">
                  <c:v>10</c:v>
                </c:pt>
              </c:numCache>
            </c:numRef>
          </c:val>
        </c:ser>
        <c:dLbls>
          <c:showVal val="1"/>
        </c:dLbls>
        <c:gapWidth val="75"/>
        <c:axId val="219585536"/>
        <c:axId val="219587328"/>
      </c:barChart>
      <c:catAx>
        <c:axId val="219585536"/>
        <c:scaling>
          <c:orientation val="minMax"/>
        </c:scaling>
        <c:axPos val="b"/>
        <c:majorTickMark val="none"/>
        <c:tickLblPos val="nextTo"/>
        <c:crossAx val="219587328"/>
        <c:crosses val="autoZero"/>
        <c:auto val="1"/>
        <c:lblAlgn val="ctr"/>
        <c:lblOffset val="100"/>
      </c:catAx>
      <c:valAx>
        <c:axId val="219587328"/>
        <c:scaling>
          <c:orientation val="minMax"/>
        </c:scaling>
        <c:axPos val="l"/>
        <c:numFmt formatCode="General" sourceLinked="1"/>
        <c:majorTickMark val="none"/>
        <c:tickLblPos val="nextTo"/>
        <c:crossAx val="2195855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Giden Öğrenci</c:v>
                </c:pt>
              </c:strCache>
            </c:strRef>
          </c:tx>
          <c:cat>
            <c:strRef>
              <c:f>Sayfa1!$A$2:$A$23</c:f>
              <c:strCache>
                <c:ptCount val="22"/>
                <c:pt idx="0">
                  <c:v>Bankacılık ve Sigotarcılık Y.</c:v>
                </c:pt>
                <c:pt idx="1">
                  <c:v>Beden Eğitimi ve Spor y.</c:v>
                </c:pt>
                <c:pt idx="2">
                  <c:v>Diş Hekimliği F.</c:v>
                </c:pt>
                <c:pt idx="3">
                  <c:v>Edebiyat F.</c:v>
                </c:pt>
                <c:pt idx="4">
                  <c:v>Eğitim Bil. Ens.</c:v>
                </c:pt>
                <c:pt idx="5">
                  <c:v>Endüstriyel Sanatlar F.</c:v>
                </c:pt>
                <c:pt idx="6">
                  <c:v>Fen Bil. Ens.</c:v>
                </c:pt>
                <c:pt idx="7">
                  <c:v>Fen F.</c:v>
                </c:pt>
                <c:pt idx="8">
                  <c:v>Gazi Eğitim F.</c:v>
                </c:pt>
                <c:pt idx="9">
                  <c:v>Güzel Sanatlar F.</c:v>
                </c:pt>
                <c:pt idx="10">
                  <c:v>Hukuk F.</c:v>
                </c:pt>
                <c:pt idx="11">
                  <c:v>İktisadi ve İdari Bil. F.</c:v>
                </c:pt>
                <c:pt idx="12">
                  <c:v>İletişim F.</c:v>
                </c:pt>
                <c:pt idx="13">
                  <c:v>Mesleki Eğitim F.</c:v>
                </c:pt>
                <c:pt idx="14">
                  <c:v>Mimarlık F.</c:v>
                </c:pt>
                <c:pt idx="15">
                  <c:v>Mühendislik F. </c:v>
                </c:pt>
                <c:pt idx="16">
                  <c:v>Sağlık  Bil. Ens.</c:v>
                </c:pt>
                <c:pt idx="17">
                  <c:v>Sağlık Bil. F.</c:v>
                </c:pt>
                <c:pt idx="18">
                  <c:v>Sosyal Bil. Ens.</c:v>
                </c:pt>
                <c:pt idx="19">
                  <c:v>Teknik Eğitim F.</c:v>
                </c:pt>
                <c:pt idx="20">
                  <c:v>Tıp F.</c:v>
                </c:pt>
                <c:pt idx="21">
                  <c:v>Turizm F.</c:v>
                </c:pt>
              </c:strCache>
            </c:strRef>
          </c:cat>
          <c:val>
            <c:numRef>
              <c:f>Sayfa1!$B$2:$B$23</c:f>
              <c:numCache>
                <c:formatCode>General</c:formatCode>
                <c:ptCount val="22"/>
                <c:pt idx="0">
                  <c:v>0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2</c:v>
                </c:pt>
                <c:pt idx="5">
                  <c:v>0</c:v>
                </c:pt>
                <c:pt idx="6">
                  <c:v>1</c:v>
                </c:pt>
                <c:pt idx="7">
                  <c:v>6</c:v>
                </c:pt>
                <c:pt idx="8">
                  <c:v>13</c:v>
                </c:pt>
                <c:pt idx="9">
                  <c:v>0</c:v>
                </c:pt>
                <c:pt idx="10">
                  <c:v>2</c:v>
                </c:pt>
                <c:pt idx="11">
                  <c:v>29</c:v>
                </c:pt>
                <c:pt idx="12">
                  <c:v>3</c:v>
                </c:pt>
                <c:pt idx="13">
                  <c:v>0</c:v>
                </c:pt>
                <c:pt idx="14">
                  <c:v>16</c:v>
                </c:pt>
                <c:pt idx="15">
                  <c:v>27</c:v>
                </c:pt>
                <c:pt idx="16">
                  <c:v>5</c:v>
                </c:pt>
                <c:pt idx="17">
                  <c:v>0</c:v>
                </c:pt>
                <c:pt idx="18">
                  <c:v>3</c:v>
                </c:pt>
                <c:pt idx="19">
                  <c:v>5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</c:ser>
        <c:dLbls>
          <c:showVal val="1"/>
        </c:dLbls>
        <c:gapWidth val="75"/>
        <c:axId val="219640960"/>
        <c:axId val="219642496"/>
      </c:barChart>
      <c:catAx>
        <c:axId val="219640960"/>
        <c:scaling>
          <c:orientation val="minMax"/>
        </c:scaling>
        <c:axPos val="b"/>
        <c:majorTickMark val="none"/>
        <c:tickLblPos val="nextTo"/>
        <c:crossAx val="219642496"/>
        <c:crosses val="autoZero"/>
        <c:auto val="1"/>
        <c:lblAlgn val="ctr"/>
        <c:lblOffset val="100"/>
      </c:catAx>
      <c:valAx>
        <c:axId val="219642496"/>
        <c:scaling>
          <c:orientation val="minMax"/>
        </c:scaling>
        <c:axPos val="l"/>
        <c:numFmt formatCode="General" sourceLinked="1"/>
        <c:majorTickMark val="none"/>
        <c:tickLblPos val="nextTo"/>
        <c:crossAx val="219640960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Gidilen Üniversiteler</c:v>
                </c:pt>
              </c:strCache>
            </c:strRef>
          </c:tx>
          <c:cat>
            <c:strRef>
              <c:f>Sayfa1!$A$2:$A$18</c:f>
              <c:strCache>
                <c:ptCount val="16"/>
                <c:pt idx="0">
                  <c:v>Almanya</c:v>
                </c:pt>
                <c:pt idx="1">
                  <c:v>Avusturya</c:v>
                </c:pt>
                <c:pt idx="2">
                  <c:v>Belçika </c:v>
                </c:pt>
                <c:pt idx="3">
                  <c:v>Çek Cumhuriyeti</c:v>
                </c:pt>
                <c:pt idx="4">
                  <c:v>Estonya</c:v>
                </c:pt>
                <c:pt idx="5">
                  <c:v>Finlandiya</c:v>
                </c:pt>
                <c:pt idx="6">
                  <c:v>Fransa</c:v>
                </c:pt>
                <c:pt idx="7">
                  <c:v>Hollanda</c:v>
                </c:pt>
                <c:pt idx="8">
                  <c:v>İspanya</c:v>
                </c:pt>
                <c:pt idx="9">
                  <c:v>İtalya</c:v>
                </c:pt>
                <c:pt idx="10">
                  <c:v>Litvanya</c:v>
                </c:pt>
                <c:pt idx="11">
                  <c:v>Macaristan</c:v>
                </c:pt>
                <c:pt idx="12">
                  <c:v>Polonya</c:v>
                </c:pt>
                <c:pt idx="13">
                  <c:v>Portekiz</c:v>
                </c:pt>
                <c:pt idx="14">
                  <c:v>Romanya</c:v>
                </c:pt>
                <c:pt idx="15">
                  <c:v>Slovenya</c:v>
                </c:pt>
              </c:strCache>
            </c:strRef>
          </c:cat>
          <c:val>
            <c:numRef>
              <c:f>Sayfa1!$B$2:$B$18</c:f>
              <c:numCache>
                <c:formatCode>General</c:formatCode>
                <c:ptCount val="17"/>
                <c:pt idx="0">
                  <c:v>17</c:v>
                </c:pt>
                <c:pt idx="1">
                  <c:v>5</c:v>
                </c:pt>
                <c:pt idx="2">
                  <c:v>1</c:v>
                </c:pt>
                <c:pt idx="3">
                  <c:v>7</c:v>
                </c:pt>
                <c:pt idx="4">
                  <c:v>4</c:v>
                </c:pt>
                <c:pt idx="5">
                  <c:v>3</c:v>
                </c:pt>
                <c:pt idx="6">
                  <c:v>2</c:v>
                </c:pt>
                <c:pt idx="7">
                  <c:v>4</c:v>
                </c:pt>
                <c:pt idx="8">
                  <c:v>16</c:v>
                </c:pt>
                <c:pt idx="9">
                  <c:v>13</c:v>
                </c:pt>
                <c:pt idx="10">
                  <c:v>3</c:v>
                </c:pt>
                <c:pt idx="11">
                  <c:v>1</c:v>
                </c:pt>
                <c:pt idx="12">
                  <c:v>23</c:v>
                </c:pt>
                <c:pt idx="13">
                  <c:v>3</c:v>
                </c:pt>
                <c:pt idx="14">
                  <c:v>2</c:v>
                </c:pt>
                <c:pt idx="15">
                  <c:v>14</c:v>
                </c:pt>
              </c:numCache>
            </c:numRef>
          </c:val>
        </c:ser>
        <c:dLbls>
          <c:showVal val="1"/>
        </c:dLbls>
        <c:gapWidth val="75"/>
        <c:axId val="219765376"/>
        <c:axId val="219943296"/>
      </c:barChart>
      <c:catAx>
        <c:axId val="219765376"/>
        <c:scaling>
          <c:orientation val="minMax"/>
        </c:scaling>
        <c:axPos val="b"/>
        <c:majorTickMark val="none"/>
        <c:tickLblPos val="nextTo"/>
        <c:crossAx val="219943296"/>
        <c:crosses val="autoZero"/>
        <c:auto val="1"/>
        <c:lblAlgn val="ctr"/>
        <c:lblOffset val="100"/>
      </c:catAx>
      <c:valAx>
        <c:axId val="219943296"/>
        <c:scaling>
          <c:orientation val="minMax"/>
        </c:scaling>
        <c:axPos val="l"/>
        <c:numFmt formatCode="General" sourceLinked="1"/>
        <c:majorTickMark val="none"/>
        <c:tickLblPos val="nextTo"/>
        <c:crossAx val="21976537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tr-T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96032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962024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752614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830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235731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344097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03227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736434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793404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01521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092587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678FD-9A99-432B-A6B0-4855A4154C6E}" type="datetimeFigureOut">
              <a:rPr lang="tr-TR" smtClean="0"/>
              <a:pPr/>
              <a:t>27.12.2012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5E494-13B1-4755-A2AE-3C541310C4C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12671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8 Düz Bağlayıcı"/>
          <p:cNvCxnSpPr/>
          <p:nvPr/>
        </p:nvCxnSpPr>
        <p:spPr>
          <a:xfrm>
            <a:off x="323850" y="59499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xfrm>
            <a:off x="755576" y="908720"/>
            <a:ext cx="6696744" cy="2376264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Hayat Boyu Öğrenme (LLP) </a:t>
            </a:r>
            <a:b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ERASMUS </a:t>
            </a:r>
            <a:r>
              <a:rPr lang="tr-TR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ProgramI</a:t>
            </a:r>
            <a: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1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/>
              <a:t>ERASMUS</a:t>
            </a:r>
          </a:p>
        </p:txBody>
      </p:sp>
      <p:sp>
        <p:nvSpPr>
          <p:cNvPr id="16" name="10 Başlık"/>
          <p:cNvSpPr txBox="1">
            <a:spLocks/>
          </p:cNvSpPr>
          <p:nvPr/>
        </p:nvSpPr>
        <p:spPr>
          <a:xfrm>
            <a:off x="971600" y="2924944"/>
            <a:ext cx="6696744" cy="1296144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r-TR" sz="36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tr-TR" sz="36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tr-TR" sz="36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BİLGİLENDİRME TOPLANTISI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tr-TR" sz="36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tr-TR" sz="36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tr-TR" sz="36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7" name="10 Başlık"/>
          <p:cNvSpPr txBox="1">
            <a:spLocks/>
          </p:cNvSpPr>
          <p:nvPr/>
        </p:nvSpPr>
        <p:spPr>
          <a:xfrm>
            <a:off x="1043608" y="4293096"/>
            <a:ext cx="6696744" cy="1296144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r-TR" sz="40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tr-TR" sz="40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tr-TR" sz="4000" b="1" cap="all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eRASMUS</a:t>
            </a:r>
            <a:endParaRPr lang="tr-TR" sz="4000" b="1" cap="all" dirty="0" err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9113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r-TR" dirty="0" smtClean="0"/>
              <a:t>Öğrenci Öğrenim Hareketliliği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r-TR" sz="2400" dirty="0"/>
              <a:t>Erasmus öğrenci öğrenim hareketliliği, Standart veya Genişletilmiş Erasmus Üniversite Beyannamesi ve yükseköğretim kurumunun Erasmus değişimi yapmak üzere var olan ikili anlaşmaları çerçevesinde gerçekleştirilir</a:t>
            </a:r>
            <a:r>
              <a:rPr lang="tr-TR" sz="2400" dirty="0" smtClean="0"/>
              <a:t>.</a:t>
            </a:r>
          </a:p>
          <a:p>
            <a:endParaRPr lang="tr-TR" sz="2400" dirty="0"/>
          </a:p>
          <a:p>
            <a:r>
              <a:rPr lang="tr-TR" sz="2400" dirty="0"/>
              <a:t>Faaliyet, yükseköğretim kurumunda kayıtlı öğrencinin öğreniminin bir bölümünü ikili anlaşma ile ortak olunan yurtdışındaki yükseköğretim kurumunda gerçekleştirmesidir</a:t>
            </a:r>
            <a:r>
              <a:rPr lang="tr-TR" sz="2400" dirty="0" smtClean="0"/>
              <a:t>.</a:t>
            </a:r>
          </a:p>
          <a:p>
            <a:endParaRPr lang="tr-TR" sz="2400" dirty="0"/>
          </a:p>
          <a:p>
            <a:r>
              <a:rPr lang="tr-TR" sz="2400" dirty="0"/>
              <a:t>Faaliyet süresi aynı akademik yıl içerisinde tamamlanabilecek 3 ile 12 ay arasında bir süre (1, 2 </a:t>
            </a:r>
            <a:r>
              <a:rPr lang="tr-TR" sz="2400" dirty="0" smtClean="0"/>
              <a:t>veya </a:t>
            </a:r>
            <a:r>
              <a:rPr lang="tr-TR" sz="2400" dirty="0"/>
              <a:t>bazı ülkelerin sistemlerine göre 3 dönem) </a:t>
            </a:r>
            <a:r>
              <a:rPr lang="tr-TR" sz="2400" dirty="0" smtClean="0"/>
              <a:t>olabilir. </a:t>
            </a:r>
            <a:endParaRPr lang="tr-TR" sz="2400" dirty="0"/>
          </a:p>
        </p:txBody>
      </p:sp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6356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endParaRPr lang="tr-TR" sz="2400" dirty="0" smtClean="0"/>
          </a:p>
          <a:p>
            <a:r>
              <a:rPr lang="tr-TR" sz="2400" dirty="0" smtClean="0"/>
              <a:t>Verilen </a:t>
            </a:r>
            <a:r>
              <a:rPr lang="tr-TR" sz="2400" dirty="0"/>
              <a:t>mali destek, öğrencilerin bütün masraflarını karşılamak amaçlanmamakta, yalnızca hareketlilikten kaynaklanan ek masraflara yardımcı olmak istenmektedir</a:t>
            </a:r>
            <a:r>
              <a:rPr lang="tr-TR" sz="2400" dirty="0" smtClean="0"/>
              <a:t>.</a:t>
            </a:r>
          </a:p>
          <a:p>
            <a:pPr marL="0" indent="0">
              <a:buNone/>
            </a:pPr>
            <a:endParaRPr lang="tr-TR" sz="2400" dirty="0"/>
          </a:p>
          <a:p>
            <a:r>
              <a:rPr lang="tr-TR" sz="2400" b="1" u="sng" dirty="0" smtClean="0">
                <a:solidFill>
                  <a:schemeClr val="accent6">
                    <a:lumMod val="75000"/>
                  </a:schemeClr>
                </a:solidFill>
              </a:rPr>
              <a:t>ÖNEMLİ: </a:t>
            </a:r>
            <a:r>
              <a:rPr lang="tr-TR" sz="2400" b="0" i="0" dirty="0" smtClean="0">
                <a:effectLst/>
              </a:rPr>
              <a:t>Ön lisans ve lisans programlarının birinci sınıfında okuyan öğrenciler  Erasmus öğrenim hareketliliği faaliyetinden yararlanamaz.</a:t>
            </a:r>
          </a:p>
          <a:p>
            <a:pPr lvl="1"/>
            <a:r>
              <a:rPr lang="tr-TR" sz="2400" b="0" i="0" dirty="0" smtClean="0">
                <a:effectLst/>
              </a:rPr>
              <a:t>Yatay/Dikey geçişle gelen veya lisans ya da yüksek lisansını farklı bir üniversitede tamamlamış bir üst kademede eğitimine devam eden öğrenciler en az bir dönem geçirdikten sonra Erasmus a başvurabilirler.</a:t>
            </a:r>
            <a:endParaRPr lang="tr-TR" sz="2400" dirty="0" smtClean="0"/>
          </a:p>
          <a:p>
            <a:pPr marL="457200" lvl="1" indent="0">
              <a:buNone/>
            </a:pPr>
            <a:endParaRPr lang="tr-TR" sz="2400" dirty="0">
              <a:solidFill>
                <a:srgbClr val="555555"/>
              </a:solidFill>
              <a:latin typeface="Segoe U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34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Öğrencilerin Seçimi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/>
              <a:t>Öğrenim hareketliliği gerçekleştirilecek öğrencilerin belirlenmesi </a:t>
            </a:r>
            <a:r>
              <a:rPr lang="tr-TR" sz="2800" dirty="0" smtClean="0"/>
              <a:t> </a:t>
            </a:r>
            <a:r>
              <a:rPr lang="tr-TR" sz="2800" b="1" u="sng" dirty="0">
                <a:solidFill>
                  <a:schemeClr val="accent6">
                    <a:lumMod val="75000"/>
                  </a:schemeClr>
                </a:solidFill>
              </a:rPr>
              <a:t>ilan</a:t>
            </a:r>
            <a:r>
              <a:rPr lang="tr-TR" sz="2800" dirty="0"/>
              <a:t>, </a:t>
            </a:r>
            <a:r>
              <a:rPr lang="tr-TR" sz="2800" b="1" u="sng" dirty="0">
                <a:solidFill>
                  <a:schemeClr val="accent6">
                    <a:lumMod val="75000"/>
                  </a:schemeClr>
                </a:solidFill>
              </a:rPr>
              <a:t>başvuru ve değerlendirme </a:t>
            </a:r>
            <a:r>
              <a:rPr lang="tr-TR" sz="2800" dirty="0"/>
              <a:t>ve </a:t>
            </a:r>
            <a:r>
              <a:rPr lang="tr-TR" sz="2800" b="1" u="sng" dirty="0">
                <a:solidFill>
                  <a:schemeClr val="accent6">
                    <a:lumMod val="75000"/>
                  </a:schemeClr>
                </a:solidFill>
              </a:rPr>
              <a:t>öğrenci seçiminden </a:t>
            </a:r>
            <a:r>
              <a:rPr lang="tr-TR" sz="2800" dirty="0"/>
              <a:t>oluşan üç aşamalı bir süreçtir</a:t>
            </a:r>
            <a:r>
              <a:rPr lang="tr-TR" sz="2800" dirty="0" smtClean="0"/>
              <a:t>.</a:t>
            </a:r>
          </a:p>
          <a:p>
            <a:pPr marL="0" indent="0">
              <a:buNone/>
            </a:pPr>
            <a:endParaRPr lang="tr-TR" sz="2800" dirty="0"/>
          </a:p>
          <a:p>
            <a:r>
              <a:rPr lang="tr-TR" sz="2800" b="0" i="0" dirty="0" smtClean="0">
                <a:effectLst/>
              </a:rPr>
              <a:t>Çeşitli sebeplerle gidemeyen öğrenciler bir sonraki yıla "</a:t>
            </a:r>
            <a:r>
              <a:rPr lang="tr-TR" sz="2800" b="1" i="0" dirty="0" smtClean="0">
                <a:effectLst/>
              </a:rPr>
              <a:t>kazanılmış hak</a:t>
            </a:r>
            <a:r>
              <a:rPr lang="tr-TR" sz="2800" b="0" i="0" dirty="0" smtClean="0">
                <a:effectLst/>
              </a:rPr>
              <a:t>" olarak devredilerek doğrudan gönderilemezler.  Ancak aynı akademik yıl içinde bu hak ertelenebilir. </a:t>
            </a:r>
          </a:p>
          <a:p>
            <a:endParaRPr lang="tr-TR" sz="2000" dirty="0">
              <a:solidFill>
                <a:srgbClr val="555555"/>
              </a:solidFill>
            </a:endParaRPr>
          </a:p>
          <a:p>
            <a:endParaRPr lang="tr-TR" sz="2000" dirty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2498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 smtClean="0"/>
              <a:t>İlan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sz="2400" dirty="0"/>
              <a:t>Bütün Erasmus öğrenim hareketliliği anlaşmaları yükseköğretim kurumunun internet sayfasında; ilgili fakülte ilan panolarında ilan edilir ve kontenjan dahilinde bu anlaşmalar için başvuru çağrısı yapılır. Gerek internet sayfasında, gerekse ilan panolarında başvurabilecek öğrenciler Erasmus öğrenim hareketliliği ve başvuru süreci hakkında </a:t>
            </a:r>
            <a:r>
              <a:rPr lang="tr-TR" sz="2400" dirty="0" smtClean="0"/>
              <a:t>bilgilendirilir</a:t>
            </a:r>
            <a:r>
              <a:rPr lang="tr-TR" sz="2400" dirty="0"/>
              <a:t>.</a:t>
            </a:r>
          </a:p>
          <a:p>
            <a:pPr marL="0" indent="0">
              <a:buNone/>
            </a:pPr>
            <a:endParaRPr lang="tr-TR" sz="2400" dirty="0"/>
          </a:p>
          <a:p>
            <a:r>
              <a:rPr lang="tr-TR" sz="2400" dirty="0"/>
              <a:t>Öğrencinin gönderileceği ortak bir yükseköğretim kurumu mevcut olmadan, öğrenciler Erasmus öğrenim hareketliliği faaliyetine katılmak üzere seçilemez.</a:t>
            </a:r>
          </a:p>
          <a:p>
            <a:endParaRPr lang="tr-TR" dirty="0"/>
          </a:p>
        </p:txBody>
      </p:sp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8145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tr-TR" sz="3500" b="1" i="0" dirty="0" smtClean="0">
                <a:effectLst/>
              </a:rPr>
              <a:t>Başvuru</a:t>
            </a:r>
          </a:p>
          <a:p>
            <a:pPr marL="0" indent="0" algn="just">
              <a:buNone/>
            </a:pPr>
            <a:endParaRPr lang="tr-TR" sz="2000" b="0" i="0" dirty="0" smtClean="0">
              <a:solidFill>
                <a:srgbClr val="555555"/>
              </a:solidFill>
              <a:effectLst/>
            </a:endParaRPr>
          </a:p>
          <a:p>
            <a:pPr algn="just"/>
            <a:r>
              <a:rPr lang="tr-TR" sz="2600" b="0" i="0" dirty="0" smtClean="0">
                <a:effectLst/>
              </a:rPr>
              <a:t>Erasmus Öğrenim Hareketliliği Faaliyeti için Gereken Asgari Şartlar:</a:t>
            </a:r>
          </a:p>
          <a:p>
            <a:pPr marL="0" indent="0" algn="just">
              <a:buNone/>
            </a:pPr>
            <a:endParaRPr lang="tr-TR" sz="2600" b="0" i="0" dirty="0" smtClean="0">
              <a:effectLst/>
            </a:endParaRPr>
          </a:p>
          <a:p>
            <a:pPr algn="just"/>
            <a:r>
              <a:rPr lang="tr-TR" sz="2600" b="0" i="0" dirty="0" smtClean="0">
                <a:effectLst/>
              </a:rPr>
              <a:t>1- Öğrencinin üniversite bünyesinde örgün eğitim kademelerinin herhangi birinde (</a:t>
            </a:r>
            <a:r>
              <a:rPr lang="tr-TR" sz="2600" b="0" i="0" dirty="0" err="1" smtClean="0">
                <a:effectLst/>
              </a:rPr>
              <a:t>önlisans</a:t>
            </a:r>
            <a:r>
              <a:rPr lang="tr-TR" sz="2600" b="0" i="0" dirty="0" smtClean="0">
                <a:effectLst/>
              </a:rPr>
              <a:t>/lisans, yüksek lisans veya doktora) bir yüksek öğretim programına kayıtlı, tam zamanlı öğrenci olması (</a:t>
            </a:r>
            <a:r>
              <a:rPr lang="tr-TR" sz="2600" b="0" i="0" dirty="0" smtClean="0">
                <a:solidFill>
                  <a:schemeClr val="accent6">
                    <a:lumMod val="75000"/>
                  </a:schemeClr>
                </a:solidFill>
                <a:effectLst/>
              </a:rPr>
              <a:t>30 AKTS kredi ders yükü olması</a:t>
            </a:r>
            <a:r>
              <a:rPr lang="tr-TR" sz="2600" b="0" i="0" dirty="0" smtClean="0">
                <a:effectLst/>
              </a:rPr>
              <a:t>)</a:t>
            </a:r>
          </a:p>
          <a:p>
            <a:pPr algn="just"/>
            <a:endParaRPr lang="tr-TR" sz="2600" b="0" i="0" dirty="0" smtClean="0">
              <a:effectLst/>
            </a:endParaRPr>
          </a:p>
          <a:p>
            <a:pPr algn="just"/>
            <a:r>
              <a:rPr lang="tr-TR" sz="2600" b="0" i="0" dirty="0" smtClean="0">
                <a:effectLst/>
              </a:rPr>
              <a:t>2- 	a-) Lisans öğrencilerinin kümülatif akademik not 	ortalamasının en az 	2.20/4 ya da 70/100 olması</a:t>
            </a:r>
          </a:p>
          <a:p>
            <a:pPr algn="just"/>
            <a:endParaRPr lang="tr-TR" sz="2600" b="0" i="0" dirty="0" smtClean="0">
              <a:effectLst/>
            </a:endParaRPr>
          </a:p>
          <a:p>
            <a:pPr marL="0" indent="0" algn="just">
              <a:buNone/>
            </a:pPr>
            <a:r>
              <a:rPr lang="tr-TR" sz="2600" b="0" i="0" dirty="0" smtClean="0">
                <a:effectLst/>
              </a:rPr>
              <a:t>  	b-) Yüksek lisans ve doktora öğrencilerinin kümülatif 	akademik not 	ortalamasının en az 2.5/4 ya da 75/100 	olması</a:t>
            </a:r>
          </a:p>
          <a:p>
            <a:endParaRPr lang="tr-TR" sz="2000" dirty="0"/>
          </a:p>
        </p:txBody>
      </p:sp>
    </p:spTree>
    <p:extLst>
      <p:ext uri="{BB962C8B-B14F-4D97-AF65-F5344CB8AC3E}">
        <p14:creationId xmlns="" xmlns:p14="http://schemas.microsoft.com/office/powerpoint/2010/main" val="310043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tr-TR" sz="2000" b="1" dirty="0" smtClean="0"/>
          </a:p>
          <a:p>
            <a:pPr marL="0" indent="0">
              <a:buNone/>
            </a:pPr>
            <a:r>
              <a:rPr lang="tr-TR" sz="2400" b="1" dirty="0" smtClean="0"/>
              <a:t>Başvuruların </a:t>
            </a:r>
            <a:r>
              <a:rPr lang="tr-TR" sz="2400" b="1" dirty="0"/>
              <a:t>Değerlendirilmesi ve Öğrenci </a:t>
            </a:r>
            <a:r>
              <a:rPr lang="tr-TR" sz="2400" b="1" dirty="0" smtClean="0"/>
              <a:t>Seçimi</a:t>
            </a:r>
          </a:p>
          <a:p>
            <a:pPr marL="0" indent="0">
              <a:buNone/>
            </a:pPr>
            <a:endParaRPr lang="tr-TR" sz="2400" dirty="0"/>
          </a:p>
          <a:p>
            <a:r>
              <a:rPr lang="tr-TR" sz="2400" dirty="0"/>
              <a:t>Erasmus öğrenci seçimi, asgari şartları sağlayarak başvuruda bulunan öğrenciler arasından, Merkez tarafından ilan edilen değerlendirme ölçütleri ve ağırlıklı puanları dikkate alınarak puanların en yüksekten aşağıya doğru sıralanmasıyla gerçekleştirilir. 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/>
              <a:t>2012/2013 akademik yılı başvurularını değerlendirmede kullanılacak değerlendirme ölçütleri ve ağırlıklı puanlar şunlardır</a:t>
            </a:r>
            <a:r>
              <a:rPr lang="tr-TR" sz="2400" dirty="0" smtClean="0"/>
              <a:t>:</a:t>
            </a:r>
          </a:p>
          <a:p>
            <a:endParaRPr lang="tr-TR" sz="2400" dirty="0"/>
          </a:p>
          <a:p>
            <a:pPr lvl="1"/>
            <a:r>
              <a:rPr lang="tr-TR" sz="2400" dirty="0"/>
              <a:t>Akademik başarı düzeyi : %</a:t>
            </a:r>
            <a:r>
              <a:rPr lang="tr-TR" sz="2400" dirty="0" smtClean="0"/>
              <a:t>50</a:t>
            </a:r>
            <a:endParaRPr lang="tr-TR" sz="2400" dirty="0"/>
          </a:p>
          <a:p>
            <a:pPr lvl="1"/>
            <a:r>
              <a:rPr lang="tr-TR" sz="2400" dirty="0"/>
              <a:t>Dil seviyesi : %50</a:t>
            </a:r>
          </a:p>
          <a:p>
            <a:endParaRPr lang="tr-TR" sz="2000" dirty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6716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2400" b="1" dirty="0" smtClean="0"/>
          </a:p>
          <a:p>
            <a:pPr marL="0" indent="0">
              <a:buNone/>
            </a:pPr>
            <a:endParaRPr lang="tr-TR" sz="2400" b="1" dirty="0"/>
          </a:p>
          <a:p>
            <a:pPr marL="0" indent="0">
              <a:buNone/>
            </a:pPr>
            <a:r>
              <a:rPr lang="tr-TR" sz="2400" b="1" dirty="0" smtClean="0"/>
              <a:t>Hibeler </a:t>
            </a:r>
          </a:p>
          <a:p>
            <a:pPr marL="0" indent="0">
              <a:buNone/>
            </a:pPr>
            <a:endParaRPr lang="tr-TR" sz="2400" b="1" dirty="0"/>
          </a:p>
          <a:p>
            <a:r>
              <a:rPr lang="tr-TR" sz="2400" dirty="0" smtClean="0"/>
              <a:t>Gitmeden önce %80</a:t>
            </a:r>
          </a:p>
          <a:p>
            <a:pPr lvl="1"/>
            <a:r>
              <a:rPr lang="tr-TR" sz="2400" dirty="0" smtClean="0"/>
              <a:t>Davet mektubu/Bilgi Formu üzerindeki tarihe göre</a:t>
            </a:r>
          </a:p>
          <a:p>
            <a:pPr>
              <a:buFontTx/>
              <a:buNone/>
            </a:pPr>
            <a:endParaRPr lang="tr-TR" sz="2400" dirty="0" smtClean="0"/>
          </a:p>
          <a:p>
            <a:r>
              <a:rPr lang="tr-TR" sz="2400" dirty="0" smtClean="0"/>
              <a:t>Döndükten sonra %20</a:t>
            </a:r>
          </a:p>
          <a:p>
            <a:pPr lvl="1"/>
            <a:r>
              <a:rPr lang="tr-TR" sz="2400" dirty="0" smtClean="0"/>
              <a:t>Katılım </a:t>
            </a:r>
            <a:r>
              <a:rPr lang="tr-TR" sz="2400" dirty="0" err="1" smtClean="0"/>
              <a:t>Sertifikası’ndaki</a:t>
            </a:r>
            <a:r>
              <a:rPr lang="tr-TR" sz="2400" dirty="0" smtClean="0"/>
              <a:t> (Akademik Takvime uygun) tarihe göre (başarılı olunduğu takdirde)</a:t>
            </a:r>
          </a:p>
          <a:p>
            <a:pPr marL="457200" lvl="1" indent="0">
              <a:buNone/>
            </a:pPr>
            <a:endParaRPr lang="tr-TR" sz="2400" dirty="0" smtClean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3055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29952443"/>
              </p:ext>
            </p:extLst>
          </p:nvPr>
        </p:nvGraphicFramePr>
        <p:xfrm>
          <a:off x="2704240" y="116643"/>
          <a:ext cx="3735520" cy="6552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89772"/>
                <a:gridCol w="1745748"/>
              </a:tblGrid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Ülkeler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Aylık Hibe Miktarları (avro)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Almanya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425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Avusturya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476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Belçika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448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Bulgaristan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281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Çek Cumhuriyeti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377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Danimarka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601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Estonya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339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Finlandiya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535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Fransa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520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Güney Kubrıs Rum Kesimi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375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Hollanda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466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İngiltere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602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İrlanda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489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İspanya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438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İsveç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531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İtalya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477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Letonya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333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Litvanya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325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Lüksemburg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448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865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Macaristan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355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Malta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effectLst/>
                        </a:rPr>
                        <a:t>368</a:t>
                      </a:r>
                      <a:endParaRPr lang="tr-TR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Polonya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345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Portekiz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381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Romanya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312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Slovak Cumhuriyeti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358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Slovenya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401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  <a:tr h="232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effectLst/>
                        </a:rPr>
                        <a:t>Yunanistan</a:t>
                      </a:r>
                      <a:endParaRPr lang="tr-TR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effectLst/>
                        </a:rPr>
                        <a:t>425</a:t>
                      </a:r>
                      <a:endParaRPr lang="tr-TR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09" marR="5270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55405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endParaRPr lang="tr-TR" sz="2400" b="1" dirty="0" smtClean="0"/>
          </a:p>
          <a:p>
            <a:pPr marL="0" indent="0">
              <a:buNone/>
            </a:pPr>
            <a:endParaRPr lang="tr-TR" sz="2400" b="1" dirty="0"/>
          </a:p>
          <a:p>
            <a:pPr marL="0" indent="0">
              <a:buNone/>
            </a:pPr>
            <a:r>
              <a:rPr lang="tr-TR" b="1" dirty="0" err="1" smtClean="0"/>
              <a:t>Hibesiz</a:t>
            </a:r>
            <a:r>
              <a:rPr lang="tr-TR" b="1" dirty="0" smtClean="0"/>
              <a:t> (“0” Hibeli) Erasmus öğrencisi </a:t>
            </a:r>
          </a:p>
          <a:p>
            <a:pPr marL="0" indent="0">
              <a:buNone/>
            </a:pPr>
            <a:endParaRPr lang="tr-TR" sz="2400" dirty="0" smtClean="0"/>
          </a:p>
          <a:p>
            <a:r>
              <a:rPr lang="tr-TR" sz="2400" dirty="0" err="1" smtClean="0"/>
              <a:t>Hibesiz</a:t>
            </a:r>
            <a:r>
              <a:rPr lang="tr-TR" sz="2400" dirty="0" smtClean="0"/>
              <a:t> öğrenciler de diğer başvurularla beraber genel değerlendirmeye tabi tutulur ve </a:t>
            </a:r>
            <a:r>
              <a:rPr lang="tr-TR" sz="2400" dirty="0" smtClean="0">
                <a:solidFill>
                  <a:schemeClr val="accent6">
                    <a:lumMod val="75000"/>
                  </a:schemeClr>
                </a:solidFill>
              </a:rPr>
              <a:t>hibeli Erasmus öğrencileriyle aynı süreçten </a:t>
            </a:r>
            <a:r>
              <a:rPr lang="tr-TR" sz="2400" dirty="0" smtClean="0"/>
              <a:t>geçer.</a:t>
            </a:r>
          </a:p>
          <a:p>
            <a:endParaRPr lang="tr-TR" sz="2400" dirty="0"/>
          </a:p>
          <a:p>
            <a:endParaRPr lang="tr-TR" sz="2400" dirty="0" smtClean="0"/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6824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tr-TR" dirty="0" smtClean="0"/>
              <a:t>Erasmus öğrencisinin yapması 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r-TR" dirty="0" smtClean="0"/>
          </a:p>
          <a:p>
            <a:r>
              <a:rPr lang="tr-TR" sz="2400" dirty="0" smtClean="0"/>
              <a:t>Öğrenim Anlaşması/ Learning </a:t>
            </a:r>
            <a:r>
              <a:rPr lang="tr-TR" sz="2400" dirty="0" err="1" smtClean="0"/>
              <a:t>Agreement</a:t>
            </a:r>
            <a:endParaRPr lang="tr-TR" sz="2400" dirty="0" smtClean="0"/>
          </a:p>
          <a:p>
            <a:pPr lvl="1"/>
            <a:r>
              <a:rPr lang="tr-TR" sz="2400" dirty="0"/>
              <a:t>K</a:t>
            </a:r>
            <a:r>
              <a:rPr lang="tr-TR" sz="2400" dirty="0" smtClean="0"/>
              <a:t>oordinatörü ile doldurmalı</a:t>
            </a:r>
          </a:p>
          <a:p>
            <a:pPr lvl="1"/>
            <a:r>
              <a:rPr lang="tr-TR" sz="2400" dirty="0" smtClean="0"/>
              <a:t>En az 30 AKTS seçmeli </a:t>
            </a:r>
          </a:p>
          <a:p>
            <a:pPr lvl="1"/>
            <a:r>
              <a:rPr lang="tr-TR" sz="2400" dirty="0"/>
              <a:t>Değişiklikler karşı kurumdaki öğrenimin başlamasını takip eden </a:t>
            </a:r>
            <a:r>
              <a:rPr lang="tr-TR" sz="2400" dirty="0" smtClean="0"/>
              <a:t>30 </a:t>
            </a:r>
            <a:r>
              <a:rPr lang="tr-TR" sz="2400" dirty="0"/>
              <a:t>gün içinde yapılmalıdır</a:t>
            </a:r>
            <a:r>
              <a:rPr lang="tr-TR" sz="2400" dirty="0" smtClean="0"/>
              <a:t>.</a:t>
            </a:r>
          </a:p>
          <a:p>
            <a:pPr lvl="1"/>
            <a:r>
              <a:rPr lang="tr-TR" sz="2400" dirty="0" smtClean="0"/>
              <a:t>Önce öğrenci kendisi, sonra koordinatörü ve en son kurum koordinatörü imzalamalı</a:t>
            </a:r>
          </a:p>
          <a:p>
            <a:pPr lvl="1"/>
            <a:endParaRPr lang="tr-TR" dirty="0" smtClean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6923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" name="Picture 5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4893146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876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44196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6360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r>
              <a:rPr lang="tr-TR" sz="4000" dirty="0" smtClean="0"/>
              <a:t>Tanınma Belgesi / </a:t>
            </a:r>
            <a:r>
              <a:rPr lang="tr-TR" sz="4000" dirty="0" err="1" smtClean="0"/>
              <a:t>Recognition</a:t>
            </a:r>
            <a:r>
              <a:rPr lang="tr-TR" sz="4000" dirty="0" smtClean="0"/>
              <a:t> </a:t>
            </a:r>
            <a:r>
              <a:rPr lang="tr-TR" sz="4000" dirty="0" err="1" smtClean="0"/>
              <a:t>Sheet</a:t>
            </a:r>
            <a:endParaRPr lang="tr-TR" sz="4000" dirty="0" smtClean="0"/>
          </a:p>
          <a:p>
            <a:pPr lvl="1"/>
            <a:r>
              <a:rPr lang="tr-TR" sz="2400" dirty="0" smtClean="0"/>
              <a:t>Öğrenci hem karşı üniversiteden aldığı dersleri hem de bölümünde karşılık gelen dersleri yazmalı</a:t>
            </a:r>
            <a:endParaRPr lang="tr-TR" sz="2400" dirty="0"/>
          </a:p>
          <a:p>
            <a:pPr lvl="1"/>
            <a:r>
              <a:rPr lang="tr-TR" sz="2400" dirty="0" smtClean="0"/>
              <a:t>Bu dersler öğrenci geldikten sonra sayılacak olan derslerdir</a:t>
            </a:r>
          </a:p>
          <a:p>
            <a:pPr lvl="1"/>
            <a:r>
              <a:rPr lang="tr-TR" sz="2400" dirty="0" smtClean="0"/>
              <a:t>Krediler toplamı iki eşit olmalı </a:t>
            </a:r>
          </a:p>
          <a:p>
            <a:pPr lvl="1"/>
            <a:r>
              <a:rPr lang="tr-TR" sz="2400" dirty="0"/>
              <a:t>Öğrencinin </a:t>
            </a:r>
            <a:r>
              <a:rPr lang="tr-TR" sz="2400" dirty="0" err="1"/>
              <a:t>LA’de</a:t>
            </a:r>
            <a:r>
              <a:rPr lang="tr-TR" sz="2400" dirty="0"/>
              <a:t> alacağını taahhüt etmediği ve Kurumumuzca onaylanmayan dersler </a:t>
            </a:r>
            <a:r>
              <a:rPr lang="tr-TR" sz="2400" dirty="0" err="1"/>
              <a:t>Transcriptte</a:t>
            </a:r>
            <a:r>
              <a:rPr lang="tr-TR" sz="2400" dirty="0"/>
              <a:t> olsa bile tanınma verilemez. </a:t>
            </a:r>
            <a:endParaRPr lang="tr-TR" sz="2400" dirty="0" smtClean="0"/>
          </a:p>
          <a:p>
            <a:pPr lvl="1"/>
            <a:r>
              <a:rPr lang="tr-TR" sz="2400" dirty="0"/>
              <a:t>Öğrencinin </a:t>
            </a:r>
            <a:r>
              <a:rPr lang="tr-TR" sz="2400" dirty="0" err="1"/>
              <a:t>LA’inde</a:t>
            </a:r>
            <a:r>
              <a:rPr lang="tr-TR" sz="2400" dirty="0"/>
              <a:t> olduğu halde </a:t>
            </a:r>
            <a:r>
              <a:rPr lang="tr-TR" sz="2400" dirty="0" err="1"/>
              <a:t>Transcriptinde</a:t>
            </a:r>
            <a:r>
              <a:rPr lang="tr-TR" sz="2400" dirty="0"/>
              <a:t> olmayan derslere kaldı işlemi yapılır.</a:t>
            </a:r>
          </a:p>
          <a:p>
            <a:pPr lvl="1"/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 smtClean="0"/>
          </a:p>
          <a:p>
            <a:pPr lvl="1"/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21289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3810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7729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Koordinatör  Sorumlulukları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dirty="0" smtClean="0"/>
              <a:t>Öğrenim Anlaşması (Learning </a:t>
            </a:r>
            <a:r>
              <a:rPr lang="tr-TR" dirty="0" err="1" smtClean="0"/>
              <a:t>Agreement</a:t>
            </a:r>
            <a:r>
              <a:rPr lang="tr-TR" dirty="0" smtClean="0"/>
              <a:t>)</a:t>
            </a:r>
          </a:p>
          <a:p>
            <a:pPr algn="just"/>
            <a:r>
              <a:rPr lang="tr-TR" dirty="0" smtClean="0"/>
              <a:t>Öğrenim Anlaşması Değişikliği</a:t>
            </a:r>
          </a:p>
          <a:p>
            <a:pPr algn="just"/>
            <a:r>
              <a:rPr lang="tr-TR" dirty="0" smtClean="0"/>
              <a:t>Öğrenci döndükten sonra not transferi</a:t>
            </a:r>
          </a:p>
          <a:p>
            <a:r>
              <a:rPr lang="tr-TR" dirty="0" smtClean="0"/>
              <a:t>Akademik danışmanlık</a:t>
            </a:r>
          </a:p>
          <a:p>
            <a:r>
              <a:rPr lang="tr-TR" dirty="0" smtClean="0"/>
              <a:t>Değişim kalitesi</a:t>
            </a:r>
            <a:endParaRPr lang="tr-TR" dirty="0"/>
          </a:p>
          <a:p>
            <a:r>
              <a:rPr lang="tr-TR" dirty="0"/>
              <a:t>Bölümlerde öğrenci belgelerinin arşivlenmesi</a:t>
            </a:r>
          </a:p>
          <a:p>
            <a:pPr marL="0" indent="0" algn="just">
              <a:buNone/>
            </a:pPr>
            <a:endParaRPr lang="tr-TR" dirty="0" smtClean="0"/>
          </a:p>
          <a:p>
            <a:pPr algn="just"/>
            <a:endParaRPr lang="tr-TR" dirty="0" smtClean="0"/>
          </a:p>
          <a:p>
            <a:pPr algn="just"/>
            <a:endParaRPr lang="tr-TR" dirty="0" smtClean="0"/>
          </a:p>
          <a:p>
            <a:pPr algn="just"/>
            <a:endParaRPr lang="tr-TR" dirty="0" smtClean="0"/>
          </a:p>
          <a:p>
            <a:endParaRPr lang="tr-TR" dirty="0"/>
          </a:p>
        </p:txBody>
      </p:sp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5551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2009-2012 arası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2869329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45588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2009-2010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969828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0071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2009-2010 Gidilen Ülkeler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0083301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0178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2010-2011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18492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3375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2010-2011 Gidilen Ülkeler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471817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7204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2011-2012</a:t>
            </a:r>
            <a:endParaRPr lang="tr-TR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84228405"/>
              </p:ext>
            </p:extLst>
          </p:nvPr>
        </p:nvGraphicFramePr>
        <p:xfrm>
          <a:off x="457200" y="1052736"/>
          <a:ext cx="8229600" cy="50734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699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/>
              <a:t>2011-2012 Gidilen Ülkeler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1751527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Resim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91" y="116632"/>
            <a:ext cx="1529702" cy="1529702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0233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2441</TotalTime>
  <Words>583</Words>
  <Application>Microsoft Office PowerPoint</Application>
  <PresentationFormat>Ekran Gösterisi (4:3)</PresentationFormat>
  <Paragraphs>148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23</vt:i4>
      </vt:variant>
    </vt:vector>
  </HeadingPairs>
  <TitlesOfParts>
    <vt:vector size="24" baseType="lpstr">
      <vt:lpstr>Ofis Teması</vt:lpstr>
      <vt:lpstr> Hayat Boyu Öğrenme (LLP)  ERASMUS ProgramI  </vt:lpstr>
      <vt:lpstr>Öğrenci Öğrenim Hareketliliği</vt:lpstr>
      <vt:lpstr>Slayt 3</vt:lpstr>
      <vt:lpstr>Öğrencilerin Seçimi</vt:lpstr>
      <vt:lpstr>Slayt 5</vt:lpstr>
      <vt:lpstr>Slayt 6</vt:lpstr>
      <vt:lpstr>Slayt 7</vt:lpstr>
      <vt:lpstr>Slayt 8</vt:lpstr>
      <vt:lpstr>Slayt 9</vt:lpstr>
      <vt:lpstr>Slayt 10</vt:lpstr>
      <vt:lpstr>Erasmus öğrencisinin yapması gerekenler</vt:lpstr>
      <vt:lpstr>Slayt 12</vt:lpstr>
      <vt:lpstr>Slayt 13</vt:lpstr>
      <vt:lpstr>Slayt 14</vt:lpstr>
      <vt:lpstr>Slayt 15</vt:lpstr>
      <vt:lpstr>Koordinatör  Sorumlulukları</vt:lpstr>
      <vt:lpstr>2009-2012 arası</vt:lpstr>
      <vt:lpstr>2009-2010</vt:lpstr>
      <vt:lpstr>2009-2010 Gidilen Ülkeler</vt:lpstr>
      <vt:lpstr>2010-2011</vt:lpstr>
      <vt:lpstr>2010-2011 Gidilen Ülkeler</vt:lpstr>
      <vt:lpstr>2011-2012</vt:lpstr>
      <vt:lpstr>2011-2012 Gidilen Ülkeler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deneme</dc:creator>
  <cp:lastModifiedBy>user</cp:lastModifiedBy>
  <cp:revision>45</cp:revision>
  <dcterms:created xsi:type="dcterms:W3CDTF">2012-10-18T11:46:54Z</dcterms:created>
  <dcterms:modified xsi:type="dcterms:W3CDTF">2012-12-27T12:00:52Z</dcterms:modified>
</cp:coreProperties>
</file>