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6"/>
  </p:notesMasterIdLst>
  <p:handoutMasterIdLst>
    <p:handoutMasterId r:id="rId37"/>
  </p:handoutMasterIdLst>
  <p:sldIdLst>
    <p:sldId id="256" r:id="rId2"/>
    <p:sldId id="258" r:id="rId3"/>
    <p:sldId id="257" r:id="rId4"/>
    <p:sldId id="262" r:id="rId5"/>
    <p:sldId id="259" r:id="rId6"/>
    <p:sldId id="260" r:id="rId7"/>
    <p:sldId id="265" r:id="rId8"/>
    <p:sldId id="264" r:id="rId9"/>
    <p:sldId id="284" r:id="rId10"/>
    <p:sldId id="286" r:id="rId11"/>
    <p:sldId id="285" r:id="rId12"/>
    <p:sldId id="266" r:id="rId13"/>
    <p:sldId id="267" r:id="rId14"/>
    <p:sldId id="276" r:id="rId15"/>
    <p:sldId id="268" r:id="rId16"/>
    <p:sldId id="275" r:id="rId17"/>
    <p:sldId id="269" r:id="rId18"/>
    <p:sldId id="279" r:id="rId19"/>
    <p:sldId id="288" r:id="rId20"/>
    <p:sldId id="271" r:id="rId21"/>
    <p:sldId id="289" r:id="rId22"/>
    <p:sldId id="272" r:id="rId23"/>
    <p:sldId id="292" r:id="rId24"/>
    <p:sldId id="274" r:id="rId25"/>
    <p:sldId id="273" r:id="rId26"/>
    <p:sldId id="278" r:id="rId27"/>
    <p:sldId id="294" r:id="rId28"/>
    <p:sldId id="287" r:id="rId29"/>
    <p:sldId id="280" r:id="rId30"/>
    <p:sldId id="277" r:id="rId31"/>
    <p:sldId id="290" r:id="rId32"/>
    <p:sldId id="291" r:id="rId33"/>
    <p:sldId id="296" r:id="rId34"/>
    <p:sldId id="295" r:id="rId35"/>
  </p:sldIdLst>
  <p:sldSz cx="12192000" cy="6858000"/>
  <p:notesSz cx="6858000" cy="99472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2"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075" autoAdjust="0"/>
  </p:normalViewPr>
  <p:slideViewPr>
    <p:cSldViewPr snapToGrid="0">
      <p:cViewPr varScale="1">
        <p:scale>
          <a:sx n="109" d="100"/>
          <a:sy n="109" d="100"/>
        </p:scale>
        <p:origin x="6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99091"/>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884613" y="0"/>
            <a:ext cx="2971800" cy="499091"/>
          </a:xfrm>
          <a:prstGeom prst="rect">
            <a:avLst/>
          </a:prstGeom>
        </p:spPr>
        <p:txBody>
          <a:bodyPr vert="horz" lIns="91440" tIns="45720" rIns="91440" bIns="45720" rtlCol="0"/>
          <a:lstStyle>
            <a:lvl1pPr algn="r">
              <a:defRPr sz="1200"/>
            </a:lvl1pPr>
          </a:lstStyle>
          <a:p>
            <a:fld id="{FD99A7A9-8591-45CA-B8A0-6D24BB49FFFE}" type="datetimeFigureOut">
              <a:rPr lang="tr-TR" smtClean="0"/>
              <a:t>12.09.2019</a:t>
            </a:fld>
            <a:endParaRPr lang="tr-TR"/>
          </a:p>
        </p:txBody>
      </p:sp>
      <p:sp>
        <p:nvSpPr>
          <p:cNvPr id="4" name="Altbilgi Yer Tutucusu 3"/>
          <p:cNvSpPr>
            <a:spLocks noGrp="1"/>
          </p:cNvSpPr>
          <p:nvPr>
            <p:ph type="ftr" sz="quarter" idx="2"/>
          </p:nvPr>
        </p:nvSpPr>
        <p:spPr>
          <a:xfrm>
            <a:off x="0" y="9448185"/>
            <a:ext cx="2971800" cy="49909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884613" y="9448185"/>
            <a:ext cx="2971800" cy="499090"/>
          </a:xfrm>
          <a:prstGeom prst="rect">
            <a:avLst/>
          </a:prstGeom>
        </p:spPr>
        <p:txBody>
          <a:bodyPr vert="horz" lIns="91440" tIns="45720" rIns="91440" bIns="45720" rtlCol="0" anchor="b"/>
          <a:lstStyle>
            <a:lvl1pPr algn="r">
              <a:defRPr sz="1200"/>
            </a:lvl1pPr>
          </a:lstStyle>
          <a:p>
            <a:fld id="{BFF98178-54AD-4071-894A-A84D70807A06}" type="slidenum">
              <a:rPr lang="tr-TR" smtClean="0"/>
              <a:t>‹#›</a:t>
            </a:fld>
            <a:endParaRPr lang="tr-TR"/>
          </a:p>
        </p:txBody>
      </p:sp>
    </p:spTree>
    <p:extLst>
      <p:ext uri="{BB962C8B-B14F-4D97-AF65-F5344CB8AC3E}">
        <p14:creationId xmlns:p14="http://schemas.microsoft.com/office/powerpoint/2010/main" val="31619299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99091"/>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99091"/>
          </a:xfrm>
          <a:prstGeom prst="rect">
            <a:avLst/>
          </a:prstGeom>
        </p:spPr>
        <p:txBody>
          <a:bodyPr vert="horz" lIns="91440" tIns="45720" rIns="91440" bIns="45720" rtlCol="0"/>
          <a:lstStyle>
            <a:lvl1pPr algn="r">
              <a:defRPr sz="1200"/>
            </a:lvl1pPr>
          </a:lstStyle>
          <a:p>
            <a:fld id="{0E54E1A3-F41B-4F53-A7BB-399E7C0D903A}" type="datetimeFigureOut">
              <a:rPr lang="tr-TR" smtClean="0"/>
              <a:t>12.09.2019</a:t>
            </a:fld>
            <a:endParaRPr lang="tr-TR"/>
          </a:p>
        </p:txBody>
      </p:sp>
      <p:sp>
        <p:nvSpPr>
          <p:cNvPr id="4" name="Slayt Görüntüsü Yer Tutucusu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787126"/>
            <a:ext cx="5486400" cy="391674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9448185"/>
            <a:ext cx="2971800" cy="49909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9448185"/>
            <a:ext cx="2971800" cy="499090"/>
          </a:xfrm>
          <a:prstGeom prst="rect">
            <a:avLst/>
          </a:prstGeom>
        </p:spPr>
        <p:txBody>
          <a:bodyPr vert="horz" lIns="91440" tIns="45720" rIns="91440" bIns="45720" rtlCol="0" anchor="b"/>
          <a:lstStyle>
            <a:lvl1pPr algn="r">
              <a:defRPr sz="1200"/>
            </a:lvl1pPr>
          </a:lstStyle>
          <a:p>
            <a:fld id="{107B7621-A83F-4C48-A36D-69624026DA0C}" type="slidenum">
              <a:rPr lang="tr-TR" smtClean="0"/>
              <a:t>‹#›</a:t>
            </a:fld>
            <a:endParaRPr lang="tr-TR"/>
          </a:p>
        </p:txBody>
      </p:sp>
    </p:spTree>
    <p:extLst>
      <p:ext uri="{BB962C8B-B14F-4D97-AF65-F5344CB8AC3E}">
        <p14:creationId xmlns:p14="http://schemas.microsoft.com/office/powerpoint/2010/main" val="4267730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107B7621-A83F-4C48-A36D-69624026DA0C}" type="slidenum">
              <a:rPr lang="tr-TR" smtClean="0"/>
              <a:t>1</a:t>
            </a:fld>
            <a:endParaRPr lang="tr-TR"/>
          </a:p>
        </p:txBody>
      </p:sp>
    </p:spTree>
    <p:extLst>
      <p:ext uri="{BB962C8B-B14F-4D97-AF65-F5344CB8AC3E}">
        <p14:creationId xmlns:p14="http://schemas.microsoft.com/office/powerpoint/2010/main" val="1338486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225772F4-A261-4808-811B-910A345EE9F8}" type="datetime1">
              <a:rPr lang="en-US" smtClean="0"/>
              <a:t>9/12/2019</a:t>
            </a:fld>
            <a:endParaRPr lang="en-US" dirty="0"/>
          </a:p>
        </p:txBody>
      </p:sp>
      <p:sp>
        <p:nvSpPr>
          <p:cNvPr id="5" name="Footer Placeholder 4"/>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F1C672E-1210-4B99-90A5-520192FA297D}" type="datetime1">
              <a:rPr lang="en-US" smtClean="0"/>
              <a:t>9/12/2019</a:t>
            </a:fld>
            <a:endParaRPr lang="en-US" dirty="0"/>
          </a:p>
        </p:txBody>
      </p:sp>
      <p:sp>
        <p:nvSpPr>
          <p:cNvPr id="5" name="Footer Placeholder 4"/>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E10F80BD-74E5-47C7-B531-6BB9F36C7878}" type="datetime1">
              <a:rPr lang="en-US" smtClean="0"/>
              <a:t>9/12/2019</a:t>
            </a:fld>
            <a:endParaRPr lang="en-US" dirty="0"/>
          </a:p>
        </p:txBody>
      </p:sp>
      <p:sp>
        <p:nvSpPr>
          <p:cNvPr id="5" name="Footer Placeholder 4"/>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A2D2389E-9AB9-4603-89F2-5BB8BF58C88D}" type="datetime1">
              <a:rPr lang="en-US" smtClean="0"/>
              <a:t>9/12/2019</a:t>
            </a:fld>
            <a:endParaRPr lang="en-US" dirty="0"/>
          </a:p>
        </p:txBody>
      </p:sp>
      <p:sp>
        <p:nvSpPr>
          <p:cNvPr id="6" name="Footer Placeholder 5"/>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097280" y="2582334"/>
            <a:ext cx="4937760" cy="3378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217920" y="2582334"/>
            <a:ext cx="4937760" cy="33782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C3075F2B-DA5D-4DAA-B8EB-7612CF1437F3}" type="datetime1">
              <a:rPr lang="en-US" smtClean="0"/>
              <a:t>9/12/2019</a:t>
            </a:fld>
            <a:endParaRPr lang="en-US" dirty="0"/>
          </a:p>
        </p:txBody>
      </p:sp>
      <p:sp>
        <p:nvSpPr>
          <p:cNvPr id="8" name="Footer Placeholder 7"/>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F5C6A09-EB5B-4B6A-BFCE-2963D421CF99}" type="datetime1">
              <a:rPr lang="en-US" smtClean="0"/>
              <a:t>9/12/2019</a:t>
            </a:fld>
            <a:endParaRPr lang="en-US" dirty="0"/>
          </a:p>
        </p:txBody>
      </p:sp>
      <p:sp>
        <p:nvSpPr>
          <p:cNvPr id="4" name="Footer Placeholder 3"/>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7B95F78-6F98-460E-912B-012F178FED2C}" type="datetime1">
              <a:rPr lang="en-US" smtClean="0"/>
              <a:t>9/12/2019</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r>
              <a:rPr lang="en-US" smtClean="0"/>
              <a:t>6 th Internatıonal Congress on Currıculum and Instructıon (ICCI – 2018)</a:t>
            </a:r>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7AE68FA-8537-4F7E-9E89-5078445E1140}" type="datetime1">
              <a:rPr lang="en-US" smtClean="0"/>
              <a:t>9/12/2019</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r>
              <a:rPr lang="en-US" smtClean="0"/>
              <a:t>6 th Internatıonal Congress on Currıculum and Instructıon (ICCI – 2018)</a:t>
            </a:r>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B66E58C0-62E4-4AAF-9BCC-A6131DB643DE}" type="datetime1">
              <a:rPr lang="en-US" smtClean="0"/>
              <a:t>9/12/2019</a:t>
            </a:fld>
            <a:endParaRPr lang="en-US" dirty="0"/>
          </a:p>
        </p:txBody>
      </p:sp>
      <p:sp>
        <p:nvSpPr>
          <p:cNvPr id="6" name="Footer Placeholder 5"/>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17F462BC-9F32-43EA-83D2-94386AE991F2}" type="datetime1">
              <a:rPr lang="en-US" smtClean="0"/>
              <a:t>9/12/2019</a:t>
            </a:fld>
            <a:endParaRPr lang="en-US" dirty="0"/>
          </a:p>
        </p:txBody>
      </p:sp>
      <p:sp>
        <p:nvSpPr>
          <p:cNvPr id="5" name="Footer Placeholder 4"/>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F69552F4-1EE9-4386-8613-2D4C81E776B8}" type="datetime1">
              <a:rPr lang="en-US" smtClean="0"/>
              <a:t>9/12/2019</a:t>
            </a:fld>
            <a:endParaRPr lang="en-US" dirty="0"/>
          </a:p>
        </p:txBody>
      </p:sp>
      <p:sp>
        <p:nvSpPr>
          <p:cNvPr id="5" name="Footer Placeholder 4"/>
          <p:cNvSpPr>
            <a:spLocks noGrp="1"/>
          </p:cNvSpPr>
          <p:nvPr>
            <p:ph type="ftr" sz="quarter" idx="11"/>
          </p:nvPr>
        </p:nvSpPr>
        <p:spPr/>
        <p:txBody>
          <a:bodyPr/>
          <a:lstStyle/>
          <a:p>
            <a:r>
              <a:rPr lang="en-US" smtClean="0"/>
              <a:t>6 th Internatıonal Congress on Currıculum and Instructıon (ICCI – 2018)</a:t>
            </a:r>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A9D1D75-C6D0-4930-947E-C4E5FF118E2B}" type="datetime1">
              <a:rPr lang="en-US" smtClean="0"/>
              <a:t>9/12/2019</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r>
              <a:rPr lang="en-US" smtClean="0"/>
              <a:t>6 th Internatıonal Congress on Currıculum and Instructıon (ICCI – 2018)</a:t>
            </a:r>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Dikdörtgen 5"/>
          <p:cNvSpPr/>
          <p:nvPr/>
        </p:nvSpPr>
        <p:spPr>
          <a:xfrm>
            <a:off x="1712890" y="6377069"/>
            <a:ext cx="8448541" cy="369332"/>
          </a:xfrm>
          <a:prstGeom prst="rect">
            <a:avLst/>
          </a:prstGeom>
        </p:spPr>
        <p:txBody>
          <a:bodyPr wrap="square">
            <a:spAutoFit/>
          </a:bodyPr>
          <a:lstStyle/>
          <a:p>
            <a:r>
              <a:rPr lang="en-US" smtClean="0">
                <a:solidFill>
                  <a:schemeClr val="bg1"/>
                </a:solidFill>
              </a:rPr>
              <a:t> </a:t>
            </a:r>
            <a:endParaRPr lang="tr-TR" dirty="0">
              <a:solidFill>
                <a:schemeClr val="bg1"/>
              </a:solidFill>
            </a:endParaRPr>
          </a:p>
        </p:txBody>
      </p:sp>
      <p:sp>
        <p:nvSpPr>
          <p:cNvPr id="7" name="AutoShape 2" descr="ideal teache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8" name="AutoShape 4" descr="ideal teacher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Unvan 8"/>
          <p:cNvSpPr>
            <a:spLocks noGrp="1"/>
          </p:cNvSpPr>
          <p:nvPr>
            <p:ph type="ctrTitle"/>
          </p:nvPr>
        </p:nvSpPr>
        <p:spPr>
          <a:xfrm>
            <a:off x="1097280" y="1029810"/>
            <a:ext cx="10058400" cy="1633491"/>
          </a:xfrm>
        </p:spPr>
        <p:txBody>
          <a:bodyPr>
            <a:normAutofit fontScale="90000"/>
          </a:bodyPr>
          <a:lstStyle/>
          <a:p>
            <a:pPr algn="ctr"/>
            <a:r>
              <a:rPr lang="tr-TR" dirty="0" smtClean="0">
                <a:solidFill>
                  <a:srgbClr val="FF0000"/>
                </a:solidFill>
              </a:rPr>
              <a:t>Gazi Üniversitesi </a:t>
            </a:r>
            <a:br>
              <a:rPr lang="tr-TR" dirty="0" smtClean="0">
                <a:solidFill>
                  <a:srgbClr val="FF0000"/>
                </a:solidFill>
              </a:rPr>
            </a:br>
            <a:r>
              <a:rPr lang="tr-TR" dirty="0" smtClean="0">
                <a:solidFill>
                  <a:srgbClr val="FF0000"/>
                </a:solidFill>
              </a:rPr>
              <a:t>Eğitim Bilimleri Enstitüsü</a:t>
            </a:r>
            <a:endParaRPr lang="tr-TR" dirty="0">
              <a:solidFill>
                <a:srgbClr val="FF0000"/>
              </a:solidFill>
            </a:endParaRPr>
          </a:p>
        </p:txBody>
      </p:sp>
      <p:sp>
        <p:nvSpPr>
          <p:cNvPr id="12" name="Alt Başlık 11"/>
          <p:cNvSpPr>
            <a:spLocks noGrp="1"/>
          </p:cNvSpPr>
          <p:nvPr>
            <p:ph type="subTitle" idx="1"/>
          </p:nvPr>
        </p:nvSpPr>
        <p:spPr>
          <a:xfrm>
            <a:off x="1100051" y="3823855"/>
            <a:ext cx="10058400" cy="1774766"/>
          </a:xfrm>
        </p:spPr>
        <p:txBody>
          <a:bodyPr>
            <a:normAutofit/>
          </a:bodyPr>
          <a:lstStyle/>
          <a:p>
            <a:pPr algn="ctr"/>
            <a:r>
              <a:rPr lang="tr-TR" sz="3600" b="1" dirty="0" smtClean="0">
                <a:latin typeface="+mn-lt"/>
              </a:rPr>
              <a:t>11 haziran 2019 yönetmeliğinin tanıtımı</a:t>
            </a:r>
          </a:p>
        </p:txBody>
      </p:sp>
    </p:spTree>
    <p:extLst>
      <p:ext uri="{BB962C8B-B14F-4D97-AF65-F5344CB8AC3E}">
        <p14:creationId xmlns:p14="http://schemas.microsoft.com/office/powerpoint/2010/main" val="1299361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59424" y="277725"/>
            <a:ext cx="10058400" cy="1084997"/>
          </a:xfrm>
        </p:spPr>
        <p:txBody>
          <a:bodyPr/>
          <a:lstStyle/>
          <a:p>
            <a:r>
              <a:rPr lang="tr-TR" dirty="0" smtClean="0"/>
              <a:t>Yüksek lisans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841661666"/>
              </p:ext>
            </p:extLst>
          </p:nvPr>
        </p:nvGraphicFramePr>
        <p:xfrm>
          <a:off x="1097279" y="1593273"/>
          <a:ext cx="10401994" cy="4235710"/>
        </p:xfrm>
        <a:graphic>
          <a:graphicData uri="http://schemas.openxmlformats.org/drawingml/2006/table">
            <a:tbl>
              <a:tblPr firstRow="1" bandRow="1">
                <a:tableStyleId>{5C22544A-7EE6-4342-B048-85BDC9FD1C3A}</a:tableStyleId>
              </a:tblPr>
              <a:tblGrid>
                <a:gridCol w="5261957">
                  <a:extLst>
                    <a:ext uri="{9D8B030D-6E8A-4147-A177-3AD203B41FA5}">
                      <a16:colId xmlns:a16="http://schemas.microsoft.com/office/drawing/2014/main" val="3736686219"/>
                    </a:ext>
                  </a:extLst>
                </a:gridCol>
                <a:gridCol w="5140037">
                  <a:extLst>
                    <a:ext uri="{9D8B030D-6E8A-4147-A177-3AD203B41FA5}">
                      <a16:colId xmlns:a16="http://schemas.microsoft.com/office/drawing/2014/main" val="2501188089"/>
                    </a:ext>
                  </a:extLst>
                </a:gridCol>
              </a:tblGrid>
              <a:tr h="486670">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3691191">
                <a:tc>
                  <a:txBody>
                    <a:bodyPr/>
                    <a:lstStyle/>
                    <a:p>
                      <a:r>
                        <a:rPr lang="tr-TR" sz="2400" b="0" i="0" kern="1200" dirty="0" smtClean="0">
                          <a:solidFill>
                            <a:schemeClr val="dk1"/>
                          </a:solidFill>
                          <a:effectLst/>
                          <a:latin typeface="+mn-lt"/>
                          <a:ea typeface="+mn-ea"/>
                          <a:cs typeface="+mn-cs"/>
                        </a:rPr>
                        <a:t>Tezli yüksek lisans programlarına başvuran adayların giriş başarı puanı; ALES veya eşdeğer puanın %50’si, lisans not ortalamasının %25’i ve yapılacak yetenek</a:t>
                      </a:r>
                      <a:r>
                        <a:rPr lang="tr-TR" sz="2400" b="0" i="0" kern="1200" baseline="0" dirty="0" smtClean="0">
                          <a:solidFill>
                            <a:schemeClr val="dk1"/>
                          </a:solidFill>
                          <a:effectLst/>
                          <a:latin typeface="+mn-lt"/>
                          <a:ea typeface="+mn-ea"/>
                          <a:cs typeface="+mn-cs"/>
                        </a:rPr>
                        <a:t> </a:t>
                      </a:r>
                      <a:r>
                        <a:rPr lang="tr-TR" sz="2400" b="0" i="0" kern="1200" dirty="0" smtClean="0">
                          <a:solidFill>
                            <a:schemeClr val="dk1"/>
                          </a:solidFill>
                          <a:effectLst/>
                          <a:latin typeface="+mn-lt"/>
                          <a:ea typeface="+mn-ea"/>
                          <a:cs typeface="+mn-cs"/>
                        </a:rPr>
                        <a:t>sınavının /</a:t>
                      </a:r>
                      <a:r>
                        <a:rPr lang="tr-TR" sz="2400" b="0" i="0" kern="1200" baseline="0" dirty="0" smtClean="0">
                          <a:solidFill>
                            <a:schemeClr val="dk1"/>
                          </a:solidFill>
                          <a:effectLst/>
                          <a:latin typeface="+mn-lt"/>
                          <a:ea typeface="+mn-ea"/>
                          <a:cs typeface="+mn-cs"/>
                        </a:rPr>
                        <a:t> </a:t>
                      </a:r>
                      <a:r>
                        <a:rPr lang="tr-TR" sz="2400" b="0" i="0" kern="1200" dirty="0" err="1" smtClean="0">
                          <a:solidFill>
                            <a:schemeClr val="dk1"/>
                          </a:solidFill>
                          <a:effectLst/>
                          <a:latin typeface="+mn-lt"/>
                          <a:ea typeface="+mn-ea"/>
                          <a:cs typeface="+mn-cs"/>
                        </a:rPr>
                        <a:t>portfolyo</a:t>
                      </a:r>
                      <a:r>
                        <a:rPr lang="tr-TR" sz="2400" b="0" i="0" kern="1200" dirty="0" smtClean="0">
                          <a:solidFill>
                            <a:schemeClr val="dk1"/>
                          </a:solidFill>
                          <a:effectLst/>
                          <a:latin typeface="+mn-lt"/>
                          <a:ea typeface="+mn-ea"/>
                          <a:cs typeface="+mn-cs"/>
                        </a:rPr>
                        <a:t> incelemesinin veya mülâkat/yazılı sınav notunun %25’inin toplamı alınarak hesaplanır. </a:t>
                      </a:r>
                      <a:endParaRPr lang="tr-TR" sz="2400" dirty="0"/>
                    </a:p>
                  </a:txBody>
                  <a:tcPr/>
                </a:tc>
                <a:tc>
                  <a:txBody>
                    <a:bodyPr/>
                    <a:lstStyle/>
                    <a:p>
                      <a:r>
                        <a:rPr lang="tr-TR" sz="2400" dirty="0" smtClean="0">
                          <a:solidFill>
                            <a:srgbClr val="FF0000"/>
                          </a:solidFill>
                        </a:rPr>
                        <a:t>Yabancı dil eklendi.</a:t>
                      </a:r>
                    </a:p>
                    <a:p>
                      <a:r>
                        <a:rPr lang="tr-TR" sz="2400" dirty="0" smtClean="0">
                          <a:solidFill>
                            <a:schemeClr val="tx1"/>
                          </a:solidFill>
                        </a:rPr>
                        <a:t>Başvuruya ilişkin asgari kriterler</a:t>
                      </a:r>
                      <a:r>
                        <a:rPr lang="tr-TR" sz="2400" baseline="0" dirty="0" smtClean="0">
                          <a:solidFill>
                            <a:schemeClr val="tx1"/>
                          </a:solidFill>
                        </a:rPr>
                        <a:t> ALES, </a:t>
                      </a:r>
                      <a:r>
                        <a:rPr lang="tr-TR" sz="2400" baseline="0" dirty="0" smtClean="0">
                          <a:solidFill>
                            <a:srgbClr val="FF0000"/>
                          </a:solidFill>
                        </a:rPr>
                        <a:t>yabancı dil, </a:t>
                      </a:r>
                      <a:r>
                        <a:rPr lang="tr-TR" sz="2400" baseline="0" dirty="0" smtClean="0">
                          <a:solidFill>
                            <a:schemeClr val="tx1"/>
                          </a:solidFill>
                        </a:rPr>
                        <a:t>AGNO vb. anabilim/bilim dalları akademik kurulları tarafından belirlenerek enstitü yönetim kurulu tarafından onaylanır (usul ve esaslar-aday başvuru ve kabul Madde 3)</a:t>
                      </a:r>
                    </a:p>
                    <a:p>
                      <a:r>
                        <a:rPr lang="tr-TR" sz="2400" baseline="0" dirty="0" smtClean="0">
                          <a:solidFill>
                            <a:srgbClr val="FF0000"/>
                          </a:solidFill>
                        </a:rPr>
                        <a:t>(Gelecek dönem dil puanı olmayan öğrenci yüksek lisans başvurusu yapamayacak)</a:t>
                      </a:r>
                      <a:endParaRPr lang="tr-TR" sz="2400" dirty="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1258951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600087"/>
          </a:xfrm>
        </p:spPr>
        <p:txBody>
          <a:bodyPr>
            <a:normAutofit fontScale="90000"/>
          </a:bodyPr>
          <a:lstStyle/>
          <a:p>
            <a:r>
              <a:rPr lang="tr-TR" dirty="0" smtClean="0"/>
              <a:t>Yüksek Lisans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84575560"/>
              </p:ext>
            </p:extLst>
          </p:nvPr>
        </p:nvGraphicFramePr>
        <p:xfrm>
          <a:off x="892231" y="886691"/>
          <a:ext cx="10717877" cy="4918364"/>
        </p:xfrm>
        <a:graphic>
          <a:graphicData uri="http://schemas.openxmlformats.org/drawingml/2006/table">
            <a:tbl>
              <a:tblPr firstRow="1" bandRow="1">
                <a:tableStyleId>{5C22544A-7EE6-4342-B048-85BDC9FD1C3A}</a:tableStyleId>
              </a:tblPr>
              <a:tblGrid>
                <a:gridCol w="5148351">
                  <a:extLst>
                    <a:ext uri="{9D8B030D-6E8A-4147-A177-3AD203B41FA5}">
                      <a16:colId xmlns:a16="http://schemas.microsoft.com/office/drawing/2014/main" val="3736686219"/>
                    </a:ext>
                  </a:extLst>
                </a:gridCol>
                <a:gridCol w="5569526">
                  <a:extLst>
                    <a:ext uri="{9D8B030D-6E8A-4147-A177-3AD203B41FA5}">
                      <a16:colId xmlns:a16="http://schemas.microsoft.com/office/drawing/2014/main" val="2501188089"/>
                    </a:ext>
                  </a:extLst>
                </a:gridCol>
              </a:tblGrid>
              <a:tr h="591610">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326754">
                <a:tc>
                  <a:txBody>
                    <a:bodyPr/>
                    <a:lstStyle/>
                    <a:p>
                      <a:r>
                        <a:rPr lang="tr-TR" sz="2400" b="0" i="0" kern="1200" dirty="0" smtClean="0">
                          <a:solidFill>
                            <a:schemeClr val="dk1"/>
                          </a:solidFill>
                          <a:effectLst/>
                          <a:latin typeface="+mn-lt"/>
                          <a:ea typeface="+mn-ea"/>
                          <a:cs typeface="+mn-cs"/>
                        </a:rPr>
                        <a:t>Mülâkata/yazılıya alınacakların sayısı, ilan edilen kontenjanın en az üç katı ile sınırlandırılır.</a:t>
                      </a:r>
                      <a:endParaRPr lang="tr-TR" sz="24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u="none" strike="noStrike" kern="1200" dirty="0" smtClean="0">
                          <a:solidFill>
                            <a:srgbClr val="FF0000"/>
                          </a:solidFill>
                          <a:effectLst/>
                          <a:latin typeface="+mn-lt"/>
                          <a:ea typeface="+mn-ea"/>
                          <a:cs typeface="+mn-cs"/>
                        </a:rPr>
                        <a:t>Mülakat/yazılı sınav yapacak programlar kontenjanın üç katı koşulunu</a:t>
                      </a:r>
                      <a:r>
                        <a:rPr lang="tr-TR" sz="2400" u="none" strike="noStrike" kern="1200" baseline="0" dirty="0" smtClean="0">
                          <a:solidFill>
                            <a:srgbClr val="FF0000"/>
                          </a:solidFill>
                          <a:effectLst/>
                          <a:latin typeface="+mn-lt"/>
                          <a:ea typeface="+mn-ea"/>
                          <a:cs typeface="+mn-cs"/>
                        </a:rPr>
                        <a:t> kullanabilecek</a:t>
                      </a:r>
                    </a:p>
                    <a:p>
                      <a:r>
                        <a:rPr lang="tr-TR" sz="2400" kern="1200" dirty="0" smtClean="0">
                          <a:solidFill>
                            <a:schemeClr val="dk1"/>
                          </a:solidFill>
                          <a:effectLst/>
                          <a:latin typeface="+mn-lt"/>
                          <a:ea typeface="+mn-ea"/>
                          <a:cs typeface="+mn-cs"/>
                        </a:rPr>
                        <a:t>Yazılı ve/veya mülâkat bilimsel değerlendirme sınavını uygulayan programlarda ilan edilen kontenjanın üç katı kadar aday değerlendirme sınavına alınır</a:t>
                      </a:r>
                      <a:r>
                        <a:rPr lang="tr-TR" sz="2400" kern="1200" baseline="0" dirty="0" smtClean="0">
                          <a:solidFill>
                            <a:schemeClr val="dk1"/>
                          </a:solidFill>
                          <a:effectLst/>
                          <a:latin typeface="+mn-lt"/>
                          <a:ea typeface="+mn-ea"/>
                          <a:cs typeface="+mn-cs"/>
                        </a:rPr>
                        <a:t> (usul ve esaslar-değerlendirme ve sonuçların ilanı madde 3).</a:t>
                      </a:r>
                      <a:endParaRPr lang="tr-TR" sz="2400" dirty="0" smtClean="0"/>
                    </a:p>
                    <a:p>
                      <a:pPr marL="0" marR="0" lvl="0" indent="0" algn="l" defTabSz="914400" rtl="0" eaLnBrk="1" fontAlgn="base" latinLnBrk="0" hangingPunct="1">
                        <a:lnSpc>
                          <a:spcPct val="100000"/>
                        </a:lnSpc>
                        <a:spcBef>
                          <a:spcPts val="0"/>
                        </a:spcBef>
                        <a:spcAft>
                          <a:spcPts val="0"/>
                        </a:spcAft>
                        <a:buClrTx/>
                        <a:buSzTx/>
                        <a:buFontTx/>
                        <a:buNone/>
                        <a:tabLst/>
                        <a:defRPr/>
                      </a:pPr>
                      <a:endParaRPr lang="tr-TR" sz="2400" dirty="0" smtClean="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32227337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918742"/>
          </a:xfrm>
        </p:spPr>
        <p:txBody>
          <a:bodyPr/>
          <a:lstStyle/>
          <a:p>
            <a:r>
              <a:rPr lang="tr-TR" dirty="0" smtClean="0"/>
              <a:t>Yüksek lisans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323466560"/>
              </p:ext>
            </p:extLst>
          </p:nvPr>
        </p:nvGraphicFramePr>
        <p:xfrm>
          <a:off x="1097279" y="1357745"/>
          <a:ext cx="10720648" cy="4572000"/>
        </p:xfrm>
        <a:graphic>
          <a:graphicData uri="http://schemas.openxmlformats.org/drawingml/2006/table">
            <a:tbl>
              <a:tblPr firstRow="1" bandRow="1">
                <a:tableStyleId>{5C22544A-7EE6-4342-B048-85BDC9FD1C3A}</a:tableStyleId>
              </a:tblPr>
              <a:tblGrid>
                <a:gridCol w="5261957">
                  <a:extLst>
                    <a:ext uri="{9D8B030D-6E8A-4147-A177-3AD203B41FA5}">
                      <a16:colId xmlns:a16="http://schemas.microsoft.com/office/drawing/2014/main" val="3736686219"/>
                    </a:ext>
                  </a:extLst>
                </a:gridCol>
                <a:gridCol w="5458691">
                  <a:extLst>
                    <a:ext uri="{9D8B030D-6E8A-4147-A177-3AD203B41FA5}">
                      <a16:colId xmlns:a16="http://schemas.microsoft.com/office/drawing/2014/main" val="2501188089"/>
                    </a:ext>
                  </a:extLst>
                </a:gridCol>
              </a:tblGrid>
              <a:tr h="446589">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111557">
                <a:tc>
                  <a:txBody>
                    <a:bodyPr/>
                    <a:lstStyle/>
                    <a:p>
                      <a:r>
                        <a:rPr lang="tr-TR" sz="2400" b="0" i="0" kern="1200" dirty="0" smtClean="0">
                          <a:solidFill>
                            <a:schemeClr val="dk1"/>
                          </a:solidFill>
                          <a:effectLst/>
                          <a:latin typeface="+mn-lt"/>
                          <a:ea typeface="+mn-ea"/>
                          <a:cs typeface="+mn-cs"/>
                        </a:rPr>
                        <a:t>Tezli yüksek lisans programlarına başvuran adayların giriş başarı puanı; ALES veya eşdeğer puanın %50’si, lisans not ortalamasının %25’i ve yapılacak yetenek sınavının/</a:t>
                      </a:r>
                      <a:r>
                        <a:rPr lang="tr-TR" sz="2400" b="0" i="0" kern="1200" dirty="0" err="1" smtClean="0">
                          <a:solidFill>
                            <a:schemeClr val="dk1"/>
                          </a:solidFill>
                          <a:effectLst/>
                          <a:latin typeface="+mn-lt"/>
                          <a:ea typeface="+mn-ea"/>
                          <a:cs typeface="+mn-cs"/>
                        </a:rPr>
                        <a:t>portfolyo</a:t>
                      </a:r>
                      <a:r>
                        <a:rPr lang="tr-TR" sz="2400" b="0" i="0" kern="1200" dirty="0" smtClean="0">
                          <a:solidFill>
                            <a:schemeClr val="dk1"/>
                          </a:solidFill>
                          <a:effectLst/>
                          <a:latin typeface="+mn-lt"/>
                          <a:ea typeface="+mn-ea"/>
                          <a:cs typeface="+mn-cs"/>
                        </a:rPr>
                        <a:t> incelemesinin veya mülâkat/yazılı sınav notunun %25’inin toplamı alınarak hesaplanır. </a:t>
                      </a:r>
                      <a:endParaRPr lang="tr-TR" sz="2400" dirty="0"/>
                    </a:p>
                  </a:txBody>
                  <a:tcPr/>
                </a:tc>
                <a:tc>
                  <a:txBody>
                    <a:bodyPr/>
                    <a:lstStyle/>
                    <a:p>
                      <a:r>
                        <a:rPr lang="tr-TR" sz="2400" kern="1200" dirty="0" smtClean="0">
                          <a:solidFill>
                            <a:srgbClr val="FF0000"/>
                          </a:solidFill>
                          <a:effectLst/>
                          <a:latin typeface="+mn-lt"/>
                          <a:ea typeface="+mn-ea"/>
                          <a:cs typeface="+mn-cs"/>
                        </a:rPr>
                        <a:t>Mülakat/yazılı</a:t>
                      </a:r>
                      <a:r>
                        <a:rPr lang="tr-TR" sz="2400" kern="1200" baseline="0" dirty="0" smtClean="0">
                          <a:solidFill>
                            <a:srgbClr val="FF0000"/>
                          </a:solidFill>
                          <a:effectLst/>
                          <a:latin typeface="+mn-lt"/>
                          <a:ea typeface="+mn-ea"/>
                          <a:cs typeface="+mn-cs"/>
                        </a:rPr>
                        <a:t> sınav yapılmayabilir.</a:t>
                      </a:r>
                    </a:p>
                    <a:p>
                      <a:r>
                        <a:rPr lang="tr-TR" sz="2400" kern="1200" dirty="0" smtClean="0">
                          <a:solidFill>
                            <a:schemeClr val="dk1"/>
                          </a:solidFill>
                          <a:effectLst/>
                          <a:latin typeface="+mn-lt"/>
                          <a:ea typeface="+mn-ea"/>
                          <a:cs typeface="+mn-cs"/>
                        </a:rPr>
                        <a:t>Başvuru koşullarını sağlayan adaylar; ALES, yabancı dil puanı, lisans/yüksek lisans </a:t>
                      </a:r>
                      <a:r>
                        <a:rPr lang="tr-TR" sz="2400" kern="1200" dirty="0" err="1" smtClean="0">
                          <a:solidFill>
                            <a:schemeClr val="dk1"/>
                          </a:solidFill>
                          <a:effectLst/>
                          <a:latin typeface="+mn-lt"/>
                          <a:ea typeface="+mn-ea"/>
                          <a:cs typeface="+mn-cs"/>
                        </a:rPr>
                        <a:t>AGNO’su</a:t>
                      </a:r>
                      <a:r>
                        <a:rPr lang="tr-TR" sz="2400" kern="1200" dirty="0" smtClean="0">
                          <a:solidFill>
                            <a:schemeClr val="dk1"/>
                          </a:solidFill>
                          <a:effectLst/>
                          <a:latin typeface="+mn-lt"/>
                          <a:ea typeface="+mn-ea"/>
                          <a:cs typeface="+mn-cs"/>
                        </a:rPr>
                        <a:t>, </a:t>
                      </a:r>
                      <a:r>
                        <a:rPr lang="tr-TR" sz="2400" kern="1200" dirty="0" smtClean="0">
                          <a:solidFill>
                            <a:srgbClr val="FF0000"/>
                          </a:solidFill>
                          <a:effectLst/>
                          <a:latin typeface="+mn-lt"/>
                          <a:ea typeface="+mn-ea"/>
                          <a:cs typeface="+mn-cs"/>
                        </a:rPr>
                        <a:t>yazılı ve/veya mülakat bilimsel değerlendirme sınavı yapılması hâlinde </a:t>
                      </a:r>
                      <a:r>
                        <a:rPr lang="tr-TR" sz="2400" kern="1200" dirty="0" smtClean="0">
                          <a:solidFill>
                            <a:schemeClr val="dk1"/>
                          </a:solidFill>
                          <a:effectLst/>
                          <a:latin typeface="+mn-lt"/>
                          <a:ea typeface="+mn-ea"/>
                          <a:cs typeface="+mn-cs"/>
                        </a:rPr>
                        <a:t>değerlendirme sonucu da dikkate alınarak, Senato tarafından kabul edilen </a:t>
                      </a:r>
                      <a:r>
                        <a:rPr lang="tr-TR" sz="2400" kern="1200" dirty="0" err="1" smtClean="0">
                          <a:solidFill>
                            <a:schemeClr val="dk1"/>
                          </a:solidFill>
                          <a:effectLst/>
                          <a:latin typeface="+mn-lt"/>
                          <a:ea typeface="+mn-ea"/>
                          <a:cs typeface="+mn-cs"/>
                        </a:rPr>
                        <a:t>usûl</a:t>
                      </a:r>
                      <a:r>
                        <a:rPr lang="tr-TR" sz="2400" kern="1200" dirty="0" smtClean="0">
                          <a:solidFill>
                            <a:schemeClr val="dk1"/>
                          </a:solidFill>
                          <a:effectLst/>
                          <a:latin typeface="+mn-lt"/>
                          <a:ea typeface="+mn-ea"/>
                          <a:cs typeface="+mn-cs"/>
                        </a:rPr>
                        <a:t> ve esaslar çerçevesinde hesaplanan puana göre sıralanır</a:t>
                      </a:r>
                      <a:r>
                        <a:rPr lang="tr-TR" sz="2400" kern="1200" baseline="0" dirty="0" smtClean="0">
                          <a:solidFill>
                            <a:schemeClr val="dk1"/>
                          </a:solidFill>
                          <a:effectLst/>
                          <a:latin typeface="+mn-lt"/>
                          <a:ea typeface="+mn-ea"/>
                          <a:cs typeface="+mn-cs"/>
                        </a:rPr>
                        <a:t> (usul ve esaslar-değerlendirme ve sonuçların ilanı madde 3)</a:t>
                      </a: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1383055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1084997"/>
          </a:xfrm>
        </p:spPr>
        <p:txBody>
          <a:bodyPr/>
          <a:lstStyle/>
          <a:p>
            <a:r>
              <a:rPr lang="tr-TR" dirty="0" smtClean="0"/>
              <a:t>Yüksek lisans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314286318"/>
              </p:ext>
            </p:extLst>
          </p:nvPr>
        </p:nvGraphicFramePr>
        <p:xfrm>
          <a:off x="1097279" y="1593273"/>
          <a:ext cx="10388139" cy="4235710"/>
        </p:xfrm>
        <a:graphic>
          <a:graphicData uri="http://schemas.openxmlformats.org/drawingml/2006/table">
            <a:tbl>
              <a:tblPr firstRow="1" bandRow="1">
                <a:tableStyleId>{5C22544A-7EE6-4342-B048-85BDC9FD1C3A}</a:tableStyleId>
              </a:tblPr>
              <a:tblGrid>
                <a:gridCol w="4909047">
                  <a:extLst>
                    <a:ext uri="{9D8B030D-6E8A-4147-A177-3AD203B41FA5}">
                      <a16:colId xmlns:a16="http://schemas.microsoft.com/office/drawing/2014/main" val="3736686219"/>
                    </a:ext>
                  </a:extLst>
                </a:gridCol>
                <a:gridCol w="5479092">
                  <a:extLst>
                    <a:ext uri="{9D8B030D-6E8A-4147-A177-3AD203B41FA5}">
                      <a16:colId xmlns:a16="http://schemas.microsoft.com/office/drawing/2014/main" val="2501188089"/>
                    </a:ext>
                  </a:extLst>
                </a:gridCol>
              </a:tblGrid>
              <a:tr h="486670">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3691191">
                <a:tc>
                  <a:txBody>
                    <a:bodyPr/>
                    <a:lstStyle/>
                    <a:p>
                      <a:r>
                        <a:rPr lang="tr-TR" sz="2400" dirty="0" smtClean="0"/>
                        <a:t>Yüksek lisans programlarına başvurabilmek için adayların lisans diplomasına veya Yükseköğretim Kurulunca verilmiş denklik/okul tanıma belgesine sahip olmaları gerekir.</a:t>
                      </a:r>
                      <a:endParaRPr lang="tr-TR" sz="2400" dirty="0"/>
                    </a:p>
                  </a:txBody>
                  <a:tcPr/>
                </a:tc>
                <a:tc>
                  <a:txBody>
                    <a:bodyPr/>
                    <a:lstStyle/>
                    <a:p>
                      <a:r>
                        <a:rPr lang="tr-TR" sz="2400" dirty="0" smtClean="0">
                          <a:solidFill>
                            <a:srgbClr val="FF0000"/>
                          </a:solidFill>
                        </a:rPr>
                        <a:t>Mezun olmayan</a:t>
                      </a:r>
                      <a:r>
                        <a:rPr lang="tr-TR" sz="2400" baseline="0" dirty="0" smtClean="0">
                          <a:solidFill>
                            <a:srgbClr val="FF0000"/>
                          </a:solidFill>
                        </a:rPr>
                        <a:t>  yani 7. yarıyılı tamamlamış öğrenci de başvuru yapabilecek.</a:t>
                      </a:r>
                    </a:p>
                    <a:p>
                      <a:r>
                        <a:rPr lang="tr-TR" sz="2400" dirty="0" smtClean="0">
                          <a:solidFill>
                            <a:schemeClr val="tx1"/>
                          </a:solidFill>
                        </a:rPr>
                        <a:t>Yüksek lisans programlarına,</a:t>
                      </a:r>
                      <a:r>
                        <a:rPr lang="tr-TR" sz="2400" baseline="0" dirty="0" smtClean="0">
                          <a:solidFill>
                            <a:schemeClr val="tx1"/>
                          </a:solidFill>
                        </a:rPr>
                        <a:t> lisans diplomasına veya Yükseköğretim Kurulunca denklik/okul tanıma belgesine sahip olan </a:t>
                      </a:r>
                      <a:r>
                        <a:rPr lang="tr-TR" sz="2400" baseline="0" dirty="0" smtClean="0">
                          <a:solidFill>
                            <a:srgbClr val="FF0000"/>
                          </a:solidFill>
                        </a:rPr>
                        <a:t>ve kesin kayıt tarihine kadar mezun olabilecek adaylar </a:t>
                      </a:r>
                      <a:r>
                        <a:rPr lang="tr-TR" sz="2400" baseline="0" dirty="0" smtClean="0">
                          <a:solidFill>
                            <a:schemeClr val="tx1"/>
                          </a:solidFill>
                        </a:rPr>
                        <a:t>başvurabilir (YL usul ve esaslar- aday başvuru ve kabulü madde 4)</a:t>
                      </a:r>
                      <a:endParaRPr lang="tr-TR" sz="2400" dirty="0">
                        <a:solidFill>
                          <a:schemeClr val="tx1"/>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39715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724779"/>
          </a:xfrm>
        </p:spPr>
        <p:txBody>
          <a:bodyPr/>
          <a:lstStyle/>
          <a:p>
            <a:r>
              <a:rPr lang="tr-TR" dirty="0" smtClean="0"/>
              <a:t>Yüksek lisans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06851428"/>
              </p:ext>
            </p:extLst>
          </p:nvPr>
        </p:nvGraphicFramePr>
        <p:xfrm>
          <a:off x="559723" y="1136073"/>
          <a:ext cx="10595957" cy="4967230"/>
        </p:xfrm>
        <a:graphic>
          <a:graphicData uri="http://schemas.openxmlformats.org/drawingml/2006/table">
            <a:tbl>
              <a:tblPr firstRow="1" bandRow="1">
                <a:tableStyleId>{5C22544A-7EE6-4342-B048-85BDC9FD1C3A}</a:tableStyleId>
              </a:tblPr>
              <a:tblGrid>
                <a:gridCol w="4954386">
                  <a:extLst>
                    <a:ext uri="{9D8B030D-6E8A-4147-A177-3AD203B41FA5}">
                      <a16:colId xmlns:a16="http://schemas.microsoft.com/office/drawing/2014/main" val="3736686219"/>
                    </a:ext>
                  </a:extLst>
                </a:gridCol>
                <a:gridCol w="5641571">
                  <a:extLst>
                    <a:ext uri="{9D8B030D-6E8A-4147-A177-3AD203B41FA5}">
                      <a16:colId xmlns:a16="http://schemas.microsoft.com/office/drawing/2014/main" val="2501188089"/>
                    </a:ext>
                  </a:extLst>
                </a:gridCol>
              </a:tblGrid>
              <a:tr h="486670">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3691191">
                <a:tc>
                  <a:txBody>
                    <a:bodyPr/>
                    <a:lstStyle/>
                    <a:p>
                      <a:r>
                        <a:rPr lang="tr-TR" sz="2400" dirty="0" smtClean="0"/>
                        <a:t>Yetenek sınavı/</a:t>
                      </a:r>
                      <a:r>
                        <a:rPr lang="tr-TR" sz="2400" dirty="0" err="1" smtClean="0"/>
                        <a:t>portfolyo</a:t>
                      </a:r>
                      <a:r>
                        <a:rPr lang="tr-TR" sz="2400" dirty="0" smtClean="0"/>
                        <a:t> incelemesi veya mülâkat/yazılı notu 40’ın veya giriş başarı puanı 60’ın altında olan adaylar başarısız sayılır. </a:t>
                      </a:r>
                      <a:endParaRPr lang="tr-TR" sz="2400" dirty="0"/>
                    </a:p>
                  </a:txBody>
                  <a:tcPr/>
                </a:tc>
                <a:tc>
                  <a:txBody>
                    <a:bodyPr/>
                    <a:lstStyle/>
                    <a:p>
                      <a:r>
                        <a:rPr lang="tr-TR" sz="2400" kern="1200" dirty="0" smtClean="0">
                          <a:solidFill>
                            <a:srgbClr val="FF0000"/>
                          </a:solidFill>
                          <a:effectLst/>
                          <a:latin typeface="+mn-lt"/>
                          <a:ea typeface="+mn-ea"/>
                          <a:cs typeface="+mn-cs"/>
                        </a:rPr>
                        <a:t>ALES ortalaması</a:t>
                      </a:r>
                      <a:r>
                        <a:rPr lang="tr-TR" sz="2400" kern="1200" baseline="0" dirty="0" smtClean="0">
                          <a:solidFill>
                            <a:srgbClr val="FF0000"/>
                          </a:solidFill>
                          <a:effectLst/>
                          <a:latin typeface="+mn-lt"/>
                          <a:ea typeface="+mn-ea"/>
                          <a:cs typeface="+mn-cs"/>
                        </a:rPr>
                        <a:t> aynı ama yazılı/mülakat notu 40’dan 50’ye çıktı.</a:t>
                      </a:r>
                      <a:endParaRPr lang="tr-TR" sz="2400" kern="1200" dirty="0" smtClean="0">
                        <a:solidFill>
                          <a:srgbClr val="FF0000"/>
                        </a:solidFill>
                        <a:effectLst/>
                        <a:latin typeface="+mn-lt"/>
                        <a:ea typeface="+mn-ea"/>
                        <a:cs typeface="+mn-cs"/>
                      </a:endParaRPr>
                    </a:p>
                    <a:p>
                      <a:r>
                        <a:rPr lang="tr-TR" sz="2400" kern="1200" dirty="0" smtClean="0">
                          <a:solidFill>
                            <a:schemeClr val="dk1"/>
                          </a:solidFill>
                          <a:effectLst/>
                          <a:latin typeface="+mn-lt"/>
                          <a:ea typeface="+mn-ea"/>
                          <a:cs typeface="+mn-cs"/>
                        </a:rPr>
                        <a:t>ALES puanı % 50’den az olamaz.</a:t>
                      </a:r>
                    </a:p>
                    <a:p>
                      <a:r>
                        <a:rPr lang="tr-TR" sz="2400" kern="1200" dirty="0" smtClean="0">
                          <a:solidFill>
                            <a:srgbClr val="FF0000"/>
                          </a:solidFill>
                          <a:effectLst/>
                          <a:latin typeface="+mn-lt"/>
                          <a:ea typeface="+mn-ea"/>
                          <a:cs typeface="+mn-cs"/>
                        </a:rPr>
                        <a:t>Yazılı</a:t>
                      </a:r>
                      <a:r>
                        <a:rPr lang="tr-TR" sz="2400" kern="1200" baseline="0" dirty="0" smtClean="0">
                          <a:solidFill>
                            <a:srgbClr val="FF0000"/>
                          </a:solidFill>
                          <a:effectLst/>
                          <a:latin typeface="+mn-lt"/>
                          <a:ea typeface="+mn-ea"/>
                          <a:cs typeface="+mn-cs"/>
                        </a:rPr>
                        <a:t> ve/veya mülakat bilimsel değerlendirme sınav notu 100 üzerinden 50 </a:t>
                      </a:r>
                      <a:r>
                        <a:rPr lang="tr-TR" sz="2400" kern="1200" baseline="0" dirty="0" smtClean="0">
                          <a:solidFill>
                            <a:schemeClr val="dk1"/>
                          </a:solidFill>
                          <a:effectLst/>
                          <a:latin typeface="+mn-lt"/>
                          <a:ea typeface="+mn-ea"/>
                          <a:cs typeface="+mn-cs"/>
                        </a:rPr>
                        <a:t>puanın altında olanların sıralama puanı hesaplanmaz ve başarısız olarak değerlendirilir. </a:t>
                      </a:r>
                      <a:endParaRPr lang="tr-TR" sz="2400" kern="1200" dirty="0" smtClean="0">
                        <a:solidFill>
                          <a:schemeClr val="dk1"/>
                        </a:solidFill>
                        <a:effectLst/>
                        <a:latin typeface="+mn-lt"/>
                        <a:ea typeface="+mn-ea"/>
                        <a:cs typeface="+mn-cs"/>
                      </a:endParaRPr>
                    </a:p>
                    <a:p>
                      <a:r>
                        <a:rPr lang="tr-TR" sz="2400" kern="1200" dirty="0" smtClean="0">
                          <a:solidFill>
                            <a:srgbClr val="FF0000"/>
                          </a:solidFill>
                          <a:effectLst/>
                          <a:latin typeface="+mn-lt"/>
                          <a:ea typeface="+mn-ea"/>
                          <a:cs typeface="+mn-cs"/>
                        </a:rPr>
                        <a:t>Sıralama puanı 60 </a:t>
                      </a:r>
                      <a:r>
                        <a:rPr lang="tr-TR" sz="2400" kern="1200" dirty="0" smtClean="0">
                          <a:solidFill>
                            <a:schemeClr val="dk1"/>
                          </a:solidFill>
                          <a:effectLst/>
                          <a:latin typeface="+mn-lt"/>
                          <a:ea typeface="+mn-ea"/>
                          <a:cs typeface="+mn-cs"/>
                        </a:rPr>
                        <a:t>ve daha yüksek olan adaylar kontenjan dâhilinde değerlendirmeye alınır</a:t>
                      </a:r>
                      <a:r>
                        <a:rPr lang="tr-TR" sz="2400" kern="1200" baseline="0" dirty="0" smtClean="0">
                          <a:solidFill>
                            <a:schemeClr val="dk1"/>
                          </a:solidFill>
                          <a:effectLst/>
                          <a:latin typeface="+mn-lt"/>
                          <a:ea typeface="+mn-ea"/>
                          <a:cs typeface="+mn-cs"/>
                        </a:rPr>
                        <a:t> (YL usul ve esaslar-değerlendirme ve sonuçların ilanı madde 2)</a:t>
                      </a:r>
                      <a:endParaRPr lang="tr-TR" sz="2400" dirty="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693252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1084997"/>
          </a:xfrm>
        </p:spPr>
        <p:txBody>
          <a:bodyPr/>
          <a:lstStyle/>
          <a:p>
            <a:r>
              <a:rPr lang="tr-TR" dirty="0" smtClean="0"/>
              <a:t>Doktora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24492660"/>
              </p:ext>
            </p:extLst>
          </p:nvPr>
        </p:nvGraphicFramePr>
        <p:xfrm>
          <a:off x="1097279" y="1593273"/>
          <a:ext cx="10401994" cy="4177861"/>
        </p:xfrm>
        <a:graphic>
          <a:graphicData uri="http://schemas.openxmlformats.org/drawingml/2006/table">
            <a:tbl>
              <a:tblPr firstRow="1" bandRow="1">
                <a:tableStyleId>{5C22544A-7EE6-4342-B048-85BDC9FD1C3A}</a:tableStyleId>
              </a:tblPr>
              <a:tblGrid>
                <a:gridCol w="5539048">
                  <a:extLst>
                    <a:ext uri="{9D8B030D-6E8A-4147-A177-3AD203B41FA5}">
                      <a16:colId xmlns:a16="http://schemas.microsoft.com/office/drawing/2014/main" val="3736686219"/>
                    </a:ext>
                  </a:extLst>
                </a:gridCol>
                <a:gridCol w="4862946">
                  <a:extLst>
                    <a:ext uri="{9D8B030D-6E8A-4147-A177-3AD203B41FA5}">
                      <a16:colId xmlns:a16="http://schemas.microsoft.com/office/drawing/2014/main" val="2501188089"/>
                    </a:ext>
                  </a:extLst>
                </a:gridCol>
              </a:tblGrid>
              <a:tr h="486670">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3691191">
                <a:tc>
                  <a:txBody>
                    <a:bodyPr/>
                    <a:lstStyle/>
                    <a:p>
                      <a:r>
                        <a:rPr lang="tr-TR" sz="2400" dirty="0" smtClean="0"/>
                        <a:t>Adayların bir tezli yüksek lisans diploması veya Yükseköğretim Kurulunca verilmiş denklik/okul tanıma belgesine sahip olmaları gerekir.</a:t>
                      </a:r>
                      <a:r>
                        <a:rPr lang="tr-TR" sz="2400" baseline="0" dirty="0" smtClean="0"/>
                        <a:t> </a:t>
                      </a:r>
                      <a:endParaRPr lang="tr-TR" sz="2400" dirty="0"/>
                    </a:p>
                  </a:txBody>
                  <a:tcPr/>
                </a:tc>
                <a:tc>
                  <a:txBody>
                    <a:bodyPr/>
                    <a:lstStyle/>
                    <a:p>
                      <a:r>
                        <a:rPr lang="tr-TR" sz="2400" dirty="0" smtClean="0">
                          <a:solidFill>
                            <a:srgbClr val="FF0000"/>
                          </a:solidFill>
                        </a:rPr>
                        <a:t>Değişiklik</a:t>
                      </a:r>
                      <a:r>
                        <a:rPr lang="tr-TR" sz="2400" baseline="0" dirty="0" smtClean="0">
                          <a:solidFill>
                            <a:srgbClr val="FF0000"/>
                          </a:solidFill>
                        </a:rPr>
                        <a:t> yok, mezun olma şartı var.</a:t>
                      </a:r>
                    </a:p>
                    <a:p>
                      <a:r>
                        <a:rPr lang="tr-TR" sz="2400" dirty="0" smtClean="0">
                          <a:solidFill>
                            <a:schemeClr val="tx1"/>
                          </a:solidFill>
                        </a:rPr>
                        <a:t>Yüksek lisans programlarına,</a:t>
                      </a:r>
                      <a:r>
                        <a:rPr lang="tr-TR" sz="2400" baseline="0" dirty="0" smtClean="0">
                          <a:solidFill>
                            <a:schemeClr val="tx1"/>
                          </a:solidFill>
                        </a:rPr>
                        <a:t> yüksek lisans diplomasına veya Yükseköğretim Kurulunca yüksek lisans denklik/okul tanıma belgesine sahip olan başvurabilir (doktora </a:t>
                      </a:r>
                      <a:r>
                        <a:rPr lang="tr-TR" sz="2400" u="none" strike="noStrike" kern="1200" baseline="0" dirty="0" smtClean="0">
                          <a:solidFill>
                            <a:schemeClr val="dk1"/>
                          </a:solidFill>
                          <a:effectLst/>
                          <a:latin typeface="+mn-lt"/>
                          <a:ea typeface="+mn-ea"/>
                          <a:cs typeface="+mn-cs"/>
                        </a:rPr>
                        <a:t>usul ve esaslar-aday başvuru ve kabulü madde 4)</a:t>
                      </a:r>
                      <a:endParaRPr lang="tr-TR" sz="2400" dirty="0">
                        <a:solidFill>
                          <a:schemeClr val="tx1"/>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159660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91033"/>
          </a:xfrm>
        </p:spPr>
        <p:txBody>
          <a:bodyPr/>
          <a:lstStyle/>
          <a:p>
            <a:r>
              <a:rPr lang="tr-TR" dirty="0" smtClean="0"/>
              <a:t>Doktora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717435455"/>
              </p:ext>
            </p:extLst>
          </p:nvPr>
        </p:nvGraphicFramePr>
        <p:xfrm>
          <a:off x="753686" y="1177636"/>
          <a:ext cx="10401994" cy="5131724"/>
        </p:xfrm>
        <a:graphic>
          <a:graphicData uri="http://schemas.openxmlformats.org/drawingml/2006/table">
            <a:tbl>
              <a:tblPr firstRow="1" bandRow="1">
                <a:tableStyleId>{5C22544A-7EE6-4342-B048-85BDC9FD1C3A}</a:tableStyleId>
              </a:tblPr>
              <a:tblGrid>
                <a:gridCol w="4414059">
                  <a:extLst>
                    <a:ext uri="{9D8B030D-6E8A-4147-A177-3AD203B41FA5}">
                      <a16:colId xmlns:a16="http://schemas.microsoft.com/office/drawing/2014/main" val="3736686219"/>
                    </a:ext>
                  </a:extLst>
                </a:gridCol>
                <a:gridCol w="5987935">
                  <a:extLst>
                    <a:ext uri="{9D8B030D-6E8A-4147-A177-3AD203B41FA5}">
                      <a16:colId xmlns:a16="http://schemas.microsoft.com/office/drawing/2014/main" val="2501188089"/>
                    </a:ext>
                  </a:extLst>
                </a:gridCol>
              </a:tblGrid>
              <a:tr h="475160">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656564">
                <a:tc>
                  <a:txBody>
                    <a:bodyPr/>
                    <a:lstStyle/>
                    <a:p>
                      <a:r>
                        <a:rPr lang="tr-TR" sz="2400" b="0" i="0" kern="1200" dirty="0" smtClean="0">
                          <a:solidFill>
                            <a:schemeClr val="dk1"/>
                          </a:solidFill>
                          <a:effectLst/>
                          <a:latin typeface="+mn-lt"/>
                          <a:ea typeface="+mn-ea"/>
                          <a:cs typeface="+mn-cs"/>
                        </a:rPr>
                        <a:t>Yetenek sınavı/</a:t>
                      </a:r>
                      <a:r>
                        <a:rPr lang="tr-TR" sz="2400" b="0" i="0" kern="1200" dirty="0" err="1" smtClean="0">
                          <a:solidFill>
                            <a:schemeClr val="dk1"/>
                          </a:solidFill>
                          <a:effectLst/>
                          <a:latin typeface="+mn-lt"/>
                          <a:ea typeface="+mn-ea"/>
                          <a:cs typeface="+mn-cs"/>
                        </a:rPr>
                        <a:t>portfolyo</a:t>
                      </a:r>
                      <a:r>
                        <a:rPr lang="tr-TR" sz="2400" b="0" i="0" kern="1200" dirty="0" smtClean="0">
                          <a:solidFill>
                            <a:schemeClr val="dk1"/>
                          </a:solidFill>
                          <a:effectLst/>
                          <a:latin typeface="+mn-lt"/>
                          <a:ea typeface="+mn-ea"/>
                          <a:cs typeface="+mn-cs"/>
                        </a:rPr>
                        <a:t> incelemesi veya mülâkat/yazılı notu 50’nin veya giriş başarı notu 70’in altında olan adaylar sınavdan başarısız sayılır. </a:t>
                      </a:r>
                      <a:endParaRPr lang="tr-TR" sz="2400" dirty="0"/>
                    </a:p>
                  </a:txBody>
                  <a:tcPr/>
                </a:tc>
                <a:tc>
                  <a:txBody>
                    <a:bodyPr/>
                    <a:lstStyle/>
                    <a:p>
                      <a:r>
                        <a:rPr lang="tr-TR" sz="2400" kern="1200" dirty="0" smtClean="0">
                          <a:solidFill>
                            <a:srgbClr val="FF0000"/>
                          </a:solidFill>
                          <a:effectLst/>
                          <a:latin typeface="+mn-lt"/>
                          <a:ea typeface="+mn-ea"/>
                          <a:cs typeface="+mn-cs"/>
                        </a:rPr>
                        <a:t>ALES ortalaması</a:t>
                      </a:r>
                      <a:r>
                        <a:rPr lang="tr-TR" sz="2400" kern="1200" baseline="0" dirty="0" smtClean="0">
                          <a:solidFill>
                            <a:srgbClr val="FF0000"/>
                          </a:solidFill>
                          <a:effectLst/>
                          <a:latin typeface="+mn-lt"/>
                          <a:ea typeface="+mn-ea"/>
                          <a:cs typeface="+mn-cs"/>
                        </a:rPr>
                        <a:t> aynı ama yazılı/mülakat notu 50’den 60’a çıktı.</a:t>
                      </a:r>
                      <a:endParaRPr lang="tr-TR" sz="2400" kern="1200" dirty="0" smtClean="0">
                        <a:solidFill>
                          <a:srgbClr val="FF0000"/>
                        </a:solidFill>
                        <a:effectLst/>
                        <a:latin typeface="+mn-lt"/>
                        <a:ea typeface="+mn-ea"/>
                        <a:cs typeface="+mn-cs"/>
                      </a:endParaRPr>
                    </a:p>
                    <a:p>
                      <a:r>
                        <a:rPr lang="tr-TR" sz="2400" kern="1200" dirty="0" smtClean="0">
                          <a:solidFill>
                            <a:schemeClr val="dk1"/>
                          </a:solidFill>
                          <a:effectLst/>
                          <a:latin typeface="+mn-lt"/>
                          <a:ea typeface="+mn-ea"/>
                          <a:cs typeface="+mn-cs"/>
                        </a:rPr>
                        <a:t>ALES puanı % 50’den az olamaz.</a:t>
                      </a:r>
                    </a:p>
                    <a:p>
                      <a:r>
                        <a:rPr lang="tr-TR" sz="2400" kern="1200" dirty="0" smtClean="0">
                          <a:solidFill>
                            <a:srgbClr val="FF0000"/>
                          </a:solidFill>
                          <a:effectLst/>
                          <a:latin typeface="+mn-lt"/>
                          <a:ea typeface="+mn-ea"/>
                          <a:cs typeface="+mn-cs"/>
                        </a:rPr>
                        <a:t>Yazılı</a:t>
                      </a:r>
                      <a:r>
                        <a:rPr lang="tr-TR" sz="2400" kern="1200" baseline="0" dirty="0" smtClean="0">
                          <a:solidFill>
                            <a:srgbClr val="FF0000"/>
                          </a:solidFill>
                          <a:effectLst/>
                          <a:latin typeface="+mn-lt"/>
                          <a:ea typeface="+mn-ea"/>
                          <a:cs typeface="+mn-cs"/>
                        </a:rPr>
                        <a:t> ve/veya mülakat bilimsel değerlendirme sınav notu 100 üzerinden 60 </a:t>
                      </a:r>
                      <a:r>
                        <a:rPr lang="tr-TR" sz="2400" kern="1200" baseline="0" dirty="0" smtClean="0">
                          <a:solidFill>
                            <a:schemeClr val="dk1"/>
                          </a:solidFill>
                          <a:effectLst/>
                          <a:latin typeface="+mn-lt"/>
                          <a:ea typeface="+mn-ea"/>
                          <a:cs typeface="+mn-cs"/>
                        </a:rPr>
                        <a:t>puanın altında olanların sıralama puanı hesaplanmaz ve başarısız olarak değerlendirilir. </a:t>
                      </a:r>
                      <a:endParaRPr lang="tr-TR" sz="2400" kern="1200" dirty="0" smtClean="0">
                        <a:solidFill>
                          <a:schemeClr val="dk1"/>
                        </a:solidFill>
                        <a:effectLst/>
                        <a:latin typeface="+mn-lt"/>
                        <a:ea typeface="+mn-ea"/>
                        <a:cs typeface="+mn-cs"/>
                      </a:endParaRPr>
                    </a:p>
                    <a:p>
                      <a:r>
                        <a:rPr lang="tr-TR" sz="2400" kern="1200" dirty="0" smtClean="0">
                          <a:solidFill>
                            <a:srgbClr val="FF0000"/>
                          </a:solidFill>
                          <a:effectLst/>
                          <a:latin typeface="+mn-lt"/>
                          <a:ea typeface="+mn-ea"/>
                          <a:cs typeface="+mn-cs"/>
                        </a:rPr>
                        <a:t>Sıralama puanı 60 ve </a:t>
                      </a:r>
                      <a:r>
                        <a:rPr lang="tr-TR" sz="2400" kern="1200" dirty="0" smtClean="0">
                          <a:solidFill>
                            <a:schemeClr val="dk1"/>
                          </a:solidFill>
                          <a:effectLst/>
                          <a:latin typeface="+mn-lt"/>
                          <a:ea typeface="+mn-ea"/>
                          <a:cs typeface="+mn-cs"/>
                        </a:rPr>
                        <a:t>daha yüksek olan adaylar kontenjan dâhilinde değerlendirmeye alınır</a:t>
                      </a:r>
                      <a:r>
                        <a:rPr lang="tr-TR" sz="2400" kern="1200" baseline="0" dirty="0" smtClean="0">
                          <a:solidFill>
                            <a:schemeClr val="dk1"/>
                          </a:solidFill>
                          <a:effectLst/>
                          <a:latin typeface="+mn-lt"/>
                          <a:ea typeface="+mn-ea"/>
                          <a:cs typeface="+mn-cs"/>
                        </a:rPr>
                        <a:t> (doktora usul ve esaslar-değerlendirme ve sonuçların ilanı madde 2)</a:t>
                      </a:r>
                      <a:endParaRPr lang="tr-TR" sz="2400" dirty="0" smtClean="0">
                        <a:solidFill>
                          <a:srgbClr val="FF0000"/>
                        </a:solidFill>
                      </a:endParaRPr>
                    </a:p>
                    <a:p>
                      <a:endParaRPr lang="tr-TR" sz="2400" dirty="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2834092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794052"/>
          </a:xfrm>
        </p:spPr>
        <p:txBody>
          <a:bodyPr/>
          <a:lstStyle/>
          <a:p>
            <a:r>
              <a:rPr lang="tr-TR" dirty="0" smtClean="0"/>
              <a:t>Doktora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220465077"/>
              </p:ext>
            </p:extLst>
          </p:nvPr>
        </p:nvGraphicFramePr>
        <p:xfrm>
          <a:off x="753686" y="1371600"/>
          <a:ext cx="10401994" cy="4568756"/>
        </p:xfrm>
        <a:graphic>
          <a:graphicData uri="http://schemas.openxmlformats.org/drawingml/2006/table">
            <a:tbl>
              <a:tblPr firstRow="1" bandRow="1">
                <a:tableStyleId>{5C22544A-7EE6-4342-B048-85BDC9FD1C3A}</a:tableStyleId>
              </a:tblPr>
              <a:tblGrid>
                <a:gridCol w="4691150">
                  <a:extLst>
                    <a:ext uri="{9D8B030D-6E8A-4147-A177-3AD203B41FA5}">
                      <a16:colId xmlns:a16="http://schemas.microsoft.com/office/drawing/2014/main" val="3736686219"/>
                    </a:ext>
                  </a:extLst>
                </a:gridCol>
                <a:gridCol w="5710844">
                  <a:extLst>
                    <a:ext uri="{9D8B030D-6E8A-4147-A177-3AD203B41FA5}">
                      <a16:colId xmlns:a16="http://schemas.microsoft.com/office/drawing/2014/main" val="2501188089"/>
                    </a:ext>
                  </a:extLst>
                </a:gridCol>
              </a:tblGrid>
              <a:tr h="401782">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111556">
                <a:tc>
                  <a:txBody>
                    <a:bodyPr/>
                    <a:lstStyle/>
                    <a:p>
                      <a:r>
                        <a:rPr lang="tr-TR" sz="2400" dirty="0" smtClean="0"/>
                        <a:t>Yetenek sınavına/</a:t>
                      </a:r>
                      <a:r>
                        <a:rPr lang="tr-TR" sz="2400" dirty="0" err="1" smtClean="0"/>
                        <a:t>portfolyo</a:t>
                      </a:r>
                      <a:r>
                        <a:rPr lang="tr-TR" sz="2400" dirty="0" smtClean="0"/>
                        <a:t> incelemesine veya mülâkata/yazılıya alınacak adayların sayısı, ilan edilen kontenjanın en az üç katı ile sınırlandırılır. </a:t>
                      </a:r>
                      <a:endParaRPr lang="tr-TR" sz="2400" dirty="0"/>
                    </a:p>
                  </a:txBody>
                  <a:tcPr/>
                </a:tc>
                <a:tc>
                  <a:txBody>
                    <a:bodyPr/>
                    <a:lstStyle/>
                    <a:p>
                      <a:r>
                        <a:rPr lang="tr-TR" sz="2400" kern="1200" baseline="0" dirty="0" smtClean="0">
                          <a:solidFill>
                            <a:srgbClr val="FF0000"/>
                          </a:solidFill>
                          <a:effectLst/>
                          <a:latin typeface="+mn-lt"/>
                          <a:ea typeface="+mn-ea"/>
                          <a:cs typeface="+mn-cs"/>
                        </a:rPr>
                        <a:t>Kontenjanın üç katı </a:t>
                      </a:r>
                    </a:p>
                    <a:p>
                      <a:r>
                        <a:rPr lang="tr-TR" sz="2400" kern="1200" baseline="0" dirty="0" smtClean="0">
                          <a:solidFill>
                            <a:schemeClr val="tx1"/>
                          </a:solidFill>
                          <a:effectLst/>
                          <a:latin typeface="+mn-lt"/>
                          <a:ea typeface="+mn-ea"/>
                          <a:cs typeface="+mn-cs"/>
                        </a:rPr>
                        <a:t>Yazılı ve/veya bilimsel mülakat sınavını uygulayan programlarda ilan edilen </a:t>
                      </a:r>
                      <a:r>
                        <a:rPr lang="tr-TR" sz="2400" kern="1200" baseline="0" dirty="0" smtClean="0">
                          <a:solidFill>
                            <a:srgbClr val="FF0000"/>
                          </a:solidFill>
                          <a:effectLst/>
                          <a:latin typeface="+mn-lt"/>
                          <a:ea typeface="+mn-ea"/>
                          <a:cs typeface="+mn-cs"/>
                        </a:rPr>
                        <a:t>kontenjanın üç katı </a:t>
                      </a:r>
                      <a:r>
                        <a:rPr lang="tr-TR" sz="2400" kern="1200" baseline="0" dirty="0" smtClean="0">
                          <a:solidFill>
                            <a:schemeClr val="tx1"/>
                          </a:solidFill>
                          <a:effectLst/>
                          <a:latin typeface="+mn-lt"/>
                          <a:ea typeface="+mn-ea"/>
                          <a:cs typeface="+mn-cs"/>
                        </a:rPr>
                        <a:t>aday değerlendirme sınavına alınır </a:t>
                      </a:r>
                      <a:r>
                        <a:rPr lang="tr-TR" sz="2400" kern="1200" baseline="0" dirty="0" smtClean="0">
                          <a:solidFill>
                            <a:schemeClr val="dk1"/>
                          </a:solidFill>
                          <a:effectLst/>
                          <a:latin typeface="+mn-lt"/>
                          <a:ea typeface="+mn-ea"/>
                          <a:cs typeface="+mn-cs"/>
                        </a:rPr>
                        <a:t>(doktora usul ve esaslar-değerlendirme ve sonuçların ilanı madde 3)</a:t>
                      </a:r>
                      <a:endParaRPr lang="tr-TR" sz="2400" dirty="0">
                        <a:solidFill>
                          <a:schemeClr val="tx1"/>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910281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374072"/>
            <a:ext cx="10058400" cy="831273"/>
          </a:xfrm>
        </p:spPr>
        <p:txBody>
          <a:bodyPr>
            <a:normAutofit/>
          </a:bodyPr>
          <a:lstStyle/>
          <a:p>
            <a:r>
              <a:rPr lang="tr-TR" dirty="0"/>
              <a:t>D</a:t>
            </a:r>
            <a:r>
              <a:rPr lang="tr-TR" dirty="0" smtClean="0"/>
              <a:t>oktora aday başvuru ve kabulü</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041490588"/>
              </p:ext>
            </p:extLst>
          </p:nvPr>
        </p:nvGraphicFramePr>
        <p:xfrm>
          <a:off x="609600" y="1080656"/>
          <a:ext cx="11083635" cy="5283644"/>
        </p:xfrm>
        <a:graphic>
          <a:graphicData uri="http://schemas.openxmlformats.org/drawingml/2006/table">
            <a:tbl>
              <a:tblPr firstRow="1" bandRow="1">
                <a:tableStyleId>{5C22544A-7EE6-4342-B048-85BDC9FD1C3A}</a:tableStyleId>
              </a:tblPr>
              <a:tblGrid>
                <a:gridCol w="5902021">
                  <a:extLst>
                    <a:ext uri="{9D8B030D-6E8A-4147-A177-3AD203B41FA5}">
                      <a16:colId xmlns:a16="http://schemas.microsoft.com/office/drawing/2014/main" val="3736686219"/>
                    </a:ext>
                  </a:extLst>
                </a:gridCol>
                <a:gridCol w="5181614">
                  <a:extLst>
                    <a:ext uri="{9D8B030D-6E8A-4147-A177-3AD203B41FA5}">
                      <a16:colId xmlns:a16="http://schemas.microsoft.com/office/drawing/2014/main" val="2501188089"/>
                    </a:ext>
                  </a:extLst>
                </a:gridCol>
              </a:tblGrid>
              <a:tr h="541984">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74166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400" dirty="0" smtClean="0"/>
                        <a:t>Tezli yüksek lisans sonrası başvurularda son 5 yıl içerisinde yapılan yabancı dil sınavından en az 55 puan</a:t>
                      </a:r>
                      <a:r>
                        <a:rPr lang="tr-TR" sz="2400" baseline="0" dirty="0" smtClean="0"/>
                        <a:t> alınması zorunludur.</a:t>
                      </a:r>
                      <a:endParaRPr lang="tr-TR" sz="2400" dirty="0" smtClean="0"/>
                    </a:p>
                    <a:p>
                      <a:endParaRPr lang="tr-TR" sz="2400" dirty="0" smtClean="0"/>
                    </a:p>
                    <a:p>
                      <a:r>
                        <a:rPr lang="tr-TR" sz="2400" dirty="0" smtClean="0"/>
                        <a:t>Yabancı diller üzerine yürütülen doktora programlarına öğrenci kabulü için; adayların ilgili tezli yüksek lisans programından mezun olmaları veya ilgili yabancı dilde, yabancı dil sınavından en az 80 puan almış olmaları zorunludur. Yabancı diller üzerine yürütülen programlarda adayların ikinci bir yabancı dilden en az 55 puan almış olmaları istenir.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u="none" strike="noStrike" kern="1200" dirty="0" smtClean="0">
                          <a:solidFill>
                            <a:schemeClr val="dk1"/>
                          </a:solidFill>
                          <a:effectLst/>
                          <a:latin typeface="+mn-lt"/>
                          <a:ea typeface="+mn-ea"/>
                          <a:cs typeface="+mn-cs"/>
                        </a:rPr>
                        <a:t>Yabancı dilde yürütülen ve yabancı diller üzerine yüksek lisans yapılan programlara başvuracak adayların ilgili eğitim dilinde gereken yabancı dil puanı ile yabancı diller üzerine yürütülen programlarda adayların sahip olması gereken ikinci yabancı dil puanı ilgili enstitü ağ sayfasında ilan edilir</a:t>
                      </a:r>
                      <a:r>
                        <a:rPr lang="tr-TR" sz="2400" u="none" strike="noStrike" kern="1200" baseline="0" dirty="0" smtClean="0">
                          <a:solidFill>
                            <a:schemeClr val="dk1"/>
                          </a:solidFill>
                          <a:effectLst/>
                          <a:latin typeface="+mn-lt"/>
                          <a:ea typeface="+mn-ea"/>
                          <a:cs typeface="+mn-cs"/>
                        </a:rPr>
                        <a:t> (usul ve esaslar-aday başvuru ve kabulü madde 6-madde 8)</a:t>
                      </a:r>
                      <a:endParaRPr lang="tr-TR" sz="2400" u="none" strike="noStrike" kern="1200" dirty="0" smtClean="0">
                        <a:solidFill>
                          <a:schemeClr val="dk1"/>
                        </a:solidFill>
                        <a:effectLst/>
                        <a:latin typeface="+mn-lt"/>
                        <a:ea typeface="+mn-ea"/>
                        <a:cs typeface="+mn-cs"/>
                      </a:endParaRPr>
                    </a:p>
                    <a:p>
                      <a:endParaRPr lang="tr-TR" sz="2400" dirty="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127653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1071142"/>
          </a:xfrm>
        </p:spPr>
        <p:txBody>
          <a:bodyPr/>
          <a:lstStyle/>
          <a:p>
            <a:r>
              <a:rPr lang="tr-TR" dirty="0" smtClean="0"/>
              <a:t>Bilimsel hazırlık programı</a:t>
            </a:r>
            <a:endParaRPr lang="tr-TR" dirty="0"/>
          </a:p>
        </p:txBody>
      </p:sp>
      <p:sp>
        <p:nvSpPr>
          <p:cNvPr id="3" name="İçerik Yer Tutucusu 2"/>
          <p:cNvSpPr>
            <a:spLocks noGrp="1"/>
          </p:cNvSpPr>
          <p:nvPr>
            <p:ph idx="1"/>
          </p:nvPr>
        </p:nvSpPr>
        <p:spPr>
          <a:xfrm>
            <a:off x="1097280" y="1898073"/>
            <a:ext cx="9889375" cy="3971021"/>
          </a:xfrm>
        </p:spPr>
        <p:txBody>
          <a:bodyPr>
            <a:normAutofit/>
          </a:bodyPr>
          <a:lstStyle/>
          <a:p>
            <a:r>
              <a:rPr lang="tr-TR" sz="2800" dirty="0" smtClean="0">
                <a:solidFill>
                  <a:srgbClr val="FF0000"/>
                </a:solidFill>
              </a:rPr>
              <a:t>2019</a:t>
            </a:r>
          </a:p>
          <a:p>
            <a:r>
              <a:rPr lang="tr-TR" sz="2800" dirty="0" smtClean="0"/>
              <a:t>Bilimsel hazırlık programı için belirlenen süre en çok iki yarıyıldır. Süre sonunda başarılı olamayan öğrencinin enstitü ile ilişiği kesilir. Tez hazırlık ve tez çalışması dersleri bilimsel hazırlık öğrencileri tarafından alınamaz. </a:t>
            </a:r>
            <a:r>
              <a:rPr lang="tr-TR" sz="2800" dirty="0"/>
              <a:t>P</a:t>
            </a:r>
            <a:r>
              <a:rPr lang="tr-TR" sz="2800" dirty="0" smtClean="0"/>
              <a:t>rogram </a:t>
            </a:r>
            <a:r>
              <a:rPr lang="tr-TR" sz="2800" dirty="0"/>
              <a:t>boyunca bilimsel hazırlık derslerinde değişiklik </a:t>
            </a:r>
            <a:r>
              <a:rPr lang="tr-TR" sz="2800" dirty="0" smtClean="0"/>
              <a:t>yapılamaz</a:t>
            </a:r>
            <a:r>
              <a:rPr lang="tr-TR" sz="2800" dirty="0"/>
              <a:t> </a:t>
            </a:r>
            <a:r>
              <a:rPr lang="tr-TR" sz="2800" dirty="0" smtClean="0"/>
              <a:t>(usul ve esaslar- bilimsel hazırlık programı uygulaması madde3-4)</a:t>
            </a:r>
            <a:endParaRPr lang="tr-TR" sz="2800" dirty="0"/>
          </a:p>
        </p:txBody>
      </p:sp>
    </p:spTree>
    <p:extLst>
      <p:ext uri="{BB962C8B-B14F-4D97-AF65-F5344CB8AC3E}">
        <p14:creationId xmlns:p14="http://schemas.microsoft.com/office/powerpoint/2010/main" val="180678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1084997"/>
          </a:xfrm>
        </p:spPr>
        <p:txBody>
          <a:bodyPr/>
          <a:lstStyle/>
          <a:p>
            <a:r>
              <a:rPr lang="tr-TR" dirty="0" smtClean="0"/>
              <a:t>Ders kaydı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284241341"/>
              </p:ext>
            </p:extLst>
          </p:nvPr>
        </p:nvGraphicFramePr>
        <p:xfrm>
          <a:off x="1097279" y="1371601"/>
          <a:ext cx="10401994" cy="4779818"/>
        </p:xfrm>
        <a:graphic>
          <a:graphicData uri="http://schemas.openxmlformats.org/drawingml/2006/table">
            <a:tbl>
              <a:tblPr firstRow="1" bandRow="1">
                <a:tableStyleId>{5C22544A-7EE6-4342-B048-85BDC9FD1C3A}</a:tableStyleId>
              </a:tblPr>
              <a:tblGrid>
                <a:gridCol w="10401994">
                  <a:extLst>
                    <a:ext uri="{9D8B030D-6E8A-4147-A177-3AD203B41FA5}">
                      <a16:colId xmlns:a16="http://schemas.microsoft.com/office/drawing/2014/main" val="3736686219"/>
                    </a:ext>
                  </a:extLst>
                </a:gridCol>
              </a:tblGrid>
              <a:tr h="4779818">
                <a:tc>
                  <a:txBody>
                    <a:bodyPr/>
                    <a:lstStyle/>
                    <a:p>
                      <a:r>
                        <a:rPr lang="tr-TR" sz="2400" dirty="0" smtClean="0">
                          <a:solidFill>
                            <a:srgbClr val="FF0000"/>
                          </a:solidFill>
                        </a:rPr>
                        <a:t>2019</a:t>
                      </a:r>
                    </a:p>
                    <a:p>
                      <a:endParaRPr lang="tr-TR" sz="24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tr-TR" sz="2800" b="0" kern="1200" dirty="0" smtClean="0">
                          <a:solidFill>
                            <a:schemeClr val="dk1"/>
                          </a:solidFill>
                          <a:effectLst/>
                          <a:latin typeface="+mn-lt"/>
                          <a:ea typeface="+mn-ea"/>
                          <a:cs typeface="+mn-cs"/>
                        </a:rPr>
                        <a:t>Öğrencinin, Senato tarafından kabul edilen </a:t>
                      </a:r>
                      <a:r>
                        <a:rPr lang="tr-TR" sz="2800" b="0" kern="1200" dirty="0" smtClean="0">
                          <a:solidFill>
                            <a:srgbClr val="FF0000"/>
                          </a:solidFill>
                          <a:effectLst/>
                          <a:latin typeface="+mn-lt"/>
                          <a:ea typeface="+mn-ea"/>
                          <a:cs typeface="+mn-cs"/>
                        </a:rPr>
                        <a:t>haklı ve geçerli nedenlere dayalı bir mazereti yoksa </a:t>
                      </a:r>
                      <a:r>
                        <a:rPr lang="tr-TR" sz="2800" b="0" kern="1200" dirty="0" smtClean="0">
                          <a:solidFill>
                            <a:schemeClr val="dk1"/>
                          </a:solidFill>
                          <a:effectLst/>
                          <a:latin typeface="+mn-lt"/>
                          <a:ea typeface="+mn-ea"/>
                          <a:cs typeface="+mn-cs"/>
                        </a:rPr>
                        <a:t>her yarıyılda kaydını yenilemek zorundadır. Mazereti sebebiyle kaydını belirlenen süre içinde yenilemeyen öğrenci, mazereti enstitü yönetim kurulu tarafından kabul edildiği takdirde akademik takvimde belirlenen ek süre içinde kaydını yenileyebilir</a:t>
                      </a:r>
                      <a:r>
                        <a:rPr lang="tr-TR" sz="2800" b="0" kern="1200" baseline="0" dirty="0" smtClean="0">
                          <a:solidFill>
                            <a:schemeClr val="dk1"/>
                          </a:solidFill>
                          <a:effectLst/>
                          <a:latin typeface="+mn-lt"/>
                          <a:ea typeface="+mn-ea"/>
                          <a:cs typeface="+mn-cs"/>
                        </a:rPr>
                        <a:t> (yönetmelik madde 8-2)</a:t>
                      </a:r>
                      <a:endParaRPr lang="tr-TR" sz="2800" b="0" kern="1200" dirty="0" smtClean="0">
                        <a:solidFill>
                          <a:schemeClr val="dk1"/>
                        </a:solidFill>
                        <a:effectLst/>
                        <a:latin typeface="+mn-lt"/>
                        <a:ea typeface="+mn-ea"/>
                        <a:cs typeface="+mn-cs"/>
                      </a:endParaRPr>
                    </a:p>
                    <a:p>
                      <a:r>
                        <a:rPr lang="tr-TR" sz="2800" dirty="0" smtClean="0">
                          <a:solidFill>
                            <a:srgbClr val="FF0000"/>
                          </a:solidFill>
                        </a:rPr>
                        <a:t>Haklı ve geçerli nedenler yönergesi incelenmeli</a:t>
                      </a:r>
                      <a:endParaRPr lang="tr-TR" sz="2800" dirty="0">
                        <a:solidFill>
                          <a:srgbClr val="FF0000"/>
                        </a:solidFill>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376976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669361"/>
          </a:xfrm>
        </p:spPr>
        <p:txBody>
          <a:bodyPr>
            <a:normAutofit fontScale="90000"/>
          </a:bodyPr>
          <a:lstStyle/>
          <a:p>
            <a:r>
              <a:rPr lang="tr-TR" dirty="0" smtClean="0"/>
              <a:t>Ders seçme</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273252506"/>
              </p:ext>
            </p:extLst>
          </p:nvPr>
        </p:nvGraphicFramePr>
        <p:xfrm>
          <a:off x="680028" y="955964"/>
          <a:ext cx="10401994" cy="5216116"/>
        </p:xfrm>
        <a:graphic>
          <a:graphicData uri="http://schemas.openxmlformats.org/drawingml/2006/table">
            <a:tbl>
              <a:tblPr firstRow="1" bandRow="1">
                <a:tableStyleId>{5C22544A-7EE6-4342-B048-85BDC9FD1C3A}</a:tableStyleId>
              </a:tblPr>
              <a:tblGrid>
                <a:gridCol w="10401994">
                  <a:extLst>
                    <a:ext uri="{9D8B030D-6E8A-4147-A177-3AD203B41FA5}">
                      <a16:colId xmlns:a16="http://schemas.microsoft.com/office/drawing/2014/main" val="3736686219"/>
                    </a:ext>
                  </a:extLst>
                </a:gridCol>
              </a:tblGrid>
              <a:tr h="5216116">
                <a:tc>
                  <a:txBody>
                    <a:bodyPr/>
                    <a:lstStyle/>
                    <a:p>
                      <a:r>
                        <a:rPr lang="tr-TR" sz="2400" dirty="0" smtClean="0">
                          <a:solidFill>
                            <a:srgbClr val="FF0000"/>
                          </a:solidFill>
                        </a:rPr>
                        <a:t>2019</a:t>
                      </a:r>
                    </a:p>
                    <a:p>
                      <a:r>
                        <a:rPr lang="tr-TR" sz="2400" b="0" kern="1200" dirty="0" smtClean="0">
                          <a:solidFill>
                            <a:schemeClr val="tx1"/>
                          </a:solidFill>
                          <a:effectLst/>
                          <a:latin typeface="+mn-lt"/>
                          <a:ea typeface="+mn-ea"/>
                          <a:cs typeface="+mn-cs"/>
                        </a:rPr>
                        <a:t>Ana bilim/bilim dalındaki dersler, </a:t>
                      </a:r>
                      <a:r>
                        <a:rPr lang="tr-TR" sz="2400" b="0" kern="1200" dirty="0" smtClean="0">
                          <a:solidFill>
                            <a:srgbClr val="FF0000"/>
                          </a:solidFill>
                          <a:effectLst/>
                          <a:latin typeface="+mn-lt"/>
                          <a:ea typeface="+mn-ea"/>
                          <a:cs typeface="+mn-cs"/>
                        </a:rPr>
                        <a:t>zorunlu ve seçmeli olarak </a:t>
                      </a:r>
                      <a:r>
                        <a:rPr lang="tr-TR" sz="2400" b="0" kern="1200" dirty="0" smtClean="0">
                          <a:solidFill>
                            <a:schemeClr val="tx1"/>
                          </a:solidFill>
                          <a:effectLst/>
                          <a:latin typeface="+mn-lt"/>
                          <a:ea typeface="+mn-ea"/>
                          <a:cs typeface="+mn-cs"/>
                        </a:rPr>
                        <a:t>iki grupta toplanır. Ana bilim/bilim dalı akademik kurul kararı ile tezli yüksek lisans ve doktora programları için seminer, tez hazırlık, tez çalışması ve doktora yeterlik sınavı hariç en çok dört belirlenerek ilgili enstitü kurulu kararı ve Senato onayıyla kesinleşir</a:t>
                      </a:r>
                      <a:r>
                        <a:rPr lang="tr-TR" sz="2400" b="0" kern="1200" baseline="0" dirty="0" smtClean="0">
                          <a:solidFill>
                            <a:schemeClr val="tx1"/>
                          </a:solidFill>
                          <a:effectLst/>
                          <a:latin typeface="+mn-lt"/>
                          <a:ea typeface="+mn-ea"/>
                          <a:cs typeface="+mn-cs"/>
                        </a:rPr>
                        <a:t> (yönetmelik madde 9-3)</a:t>
                      </a:r>
                      <a:endParaRPr lang="tr-TR" sz="2400" b="0" kern="1200" dirty="0" smtClean="0">
                        <a:solidFill>
                          <a:schemeClr val="tx1"/>
                        </a:solidFill>
                        <a:effectLst/>
                        <a:latin typeface="+mn-lt"/>
                        <a:ea typeface="+mn-ea"/>
                        <a:cs typeface="+mn-cs"/>
                      </a:endParaRPr>
                    </a:p>
                    <a:p>
                      <a:endParaRPr lang="tr-TR" sz="2400" b="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2400" b="0" u="none" strike="noStrike" kern="1200" dirty="0" smtClean="0">
                          <a:solidFill>
                            <a:schemeClr val="tx1"/>
                          </a:solidFill>
                          <a:effectLst/>
                          <a:latin typeface="+mn-lt"/>
                          <a:ea typeface="+mn-ea"/>
                          <a:cs typeface="+mn-cs"/>
                        </a:rPr>
                        <a:t>Öğrenci öncelikli olarak programın zorunlu derslerini alır. </a:t>
                      </a:r>
                      <a:r>
                        <a:rPr lang="tr-TR" sz="2400" b="0" u="none" strike="noStrike" kern="1200" dirty="0" smtClean="0">
                          <a:solidFill>
                            <a:srgbClr val="FF0000"/>
                          </a:solidFill>
                          <a:effectLst/>
                          <a:latin typeface="+mn-lt"/>
                          <a:ea typeface="+mn-ea"/>
                          <a:cs typeface="+mn-cs"/>
                        </a:rPr>
                        <a:t>Zorunlu dersten başarısız olması durumunda dersi tekrarlar </a:t>
                      </a:r>
                      <a:r>
                        <a:rPr lang="tr-TR" sz="2400" b="0" u="none" strike="noStrike" kern="1200" dirty="0" smtClean="0">
                          <a:solidFill>
                            <a:schemeClr val="tx1"/>
                          </a:solidFill>
                          <a:effectLst/>
                          <a:latin typeface="+mn-lt"/>
                          <a:ea typeface="+mn-ea"/>
                          <a:cs typeface="+mn-cs"/>
                        </a:rPr>
                        <a:t>(usul ve</a:t>
                      </a:r>
                      <a:r>
                        <a:rPr lang="tr-TR" sz="2400" b="0" u="none" strike="noStrike" kern="1200" baseline="0" dirty="0" smtClean="0">
                          <a:solidFill>
                            <a:schemeClr val="tx1"/>
                          </a:solidFill>
                          <a:effectLst/>
                          <a:latin typeface="+mn-lt"/>
                          <a:ea typeface="+mn-ea"/>
                          <a:cs typeface="+mn-cs"/>
                        </a:rPr>
                        <a:t> esaslar-dersler, ders kredileri ve ders alma madde 4)</a:t>
                      </a:r>
                      <a:endParaRPr lang="tr-TR" sz="2400" b="0" u="none" strike="noStrike"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tr-TR" sz="2400" b="0" kern="1200" dirty="0" smtClean="0">
                        <a:solidFill>
                          <a:schemeClr val="tx1"/>
                        </a:solidFill>
                        <a:effectLst/>
                        <a:latin typeface="+mn-lt"/>
                        <a:ea typeface="+mn-ea"/>
                        <a:cs typeface="+mn-cs"/>
                      </a:endParaRPr>
                    </a:p>
                    <a:p>
                      <a:r>
                        <a:rPr lang="tr-TR" sz="2400" b="0" kern="1200" dirty="0" smtClean="0">
                          <a:solidFill>
                            <a:schemeClr val="tx1"/>
                          </a:solidFill>
                          <a:effectLst/>
                          <a:latin typeface="+mn-lt"/>
                          <a:ea typeface="+mn-ea"/>
                          <a:cs typeface="+mn-cs"/>
                        </a:rPr>
                        <a:t>Öğrenci zorunlu derslerini başarmakla yükümlüdür. Başarısız olduğu seçmeli bir dersi tekrar alabilir, yerine başka bir dersi seçebilir</a:t>
                      </a:r>
                      <a:r>
                        <a:rPr lang="tr-TR" sz="2400" b="0" kern="1200" baseline="0" dirty="0" smtClean="0">
                          <a:solidFill>
                            <a:schemeClr val="tx1"/>
                          </a:solidFill>
                          <a:effectLst/>
                          <a:latin typeface="+mn-lt"/>
                          <a:ea typeface="+mn-ea"/>
                          <a:cs typeface="+mn-cs"/>
                        </a:rPr>
                        <a:t> (yönetmelik madde 11-3)</a:t>
                      </a:r>
                      <a:endParaRPr lang="tr-TR" sz="2400" b="0" kern="1200" dirty="0" smtClean="0">
                        <a:solidFill>
                          <a:schemeClr val="tx1"/>
                        </a:solidFill>
                        <a:effectLst/>
                        <a:latin typeface="+mn-lt"/>
                        <a:ea typeface="+mn-ea"/>
                        <a:cs typeface="+mn-cs"/>
                      </a:endParaRPr>
                    </a:p>
                    <a:p>
                      <a:endParaRPr lang="tr-TR" sz="2400" b="0" kern="1200" dirty="0" smtClean="0">
                        <a:solidFill>
                          <a:schemeClr val="tx1"/>
                        </a:solidFill>
                        <a:effectLst/>
                        <a:latin typeface="+mn-lt"/>
                        <a:ea typeface="+mn-ea"/>
                        <a:cs typeface="+mn-cs"/>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3465421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669361"/>
          </a:xfrm>
        </p:spPr>
        <p:txBody>
          <a:bodyPr>
            <a:normAutofit fontScale="90000"/>
          </a:bodyPr>
          <a:lstStyle/>
          <a:p>
            <a:r>
              <a:rPr lang="tr-TR" dirty="0" smtClean="0"/>
              <a:t>Ders seçme</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418789091"/>
              </p:ext>
            </p:extLst>
          </p:nvPr>
        </p:nvGraphicFramePr>
        <p:xfrm>
          <a:off x="568036" y="1496291"/>
          <a:ext cx="10759441" cy="4904509"/>
        </p:xfrm>
        <a:graphic>
          <a:graphicData uri="http://schemas.openxmlformats.org/drawingml/2006/table">
            <a:tbl>
              <a:tblPr firstRow="1" bandRow="1">
                <a:tableStyleId>{5C22544A-7EE6-4342-B048-85BDC9FD1C3A}</a:tableStyleId>
              </a:tblPr>
              <a:tblGrid>
                <a:gridCol w="10759441">
                  <a:extLst>
                    <a:ext uri="{9D8B030D-6E8A-4147-A177-3AD203B41FA5}">
                      <a16:colId xmlns:a16="http://schemas.microsoft.com/office/drawing/2014/main" val="3736686219"/>
                    </a:ext>
                  </a:extLst>
                </a:gridCol>
              </a:tblGrid>
              <a:tr h="490450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800" b="0" kern="1200" baseline="0" dirty="0" smtClean="0">
                          <a:solidFill>
                            <a:schemeClr val="tx1"/>
                          </a:solidFill>
                          <a:effectLst/>
                          <a:latin typeface="+mn-lt"/>
                          <a:ea typeface="+mn-ea"/>
                          <a:cs typeface="+mn-cs"/>
                        </a:rPr>
                        <a:t>Öğrenci </a:t>
                      </a:r>
                      <a:r>
                        <a:rPr lang="tr-TR" sz="2800" b="0" kern="1200" baseline="0" dirty="0" smtClean="0">
                          <a:solidFill>
                            <a:srgbClr val="FF0000"/>
                          </a:solidFill>
                          <a:effectLst/>
                          <a:latin typeface="+mn-lt"/>
                          <a:ea typeface="+mn-ea"/>
                          <a:cs typeface="+mn-cs"/>
                        </a:rPr>
                        <a:t>seçmeli derslerini </a:t>
                      </a:r>
                      <a:r>
                        <a:rPr lang="tr-TR" sz="2800" b="0" kern="1200" baseline="0" dirty="0" smtClean="0">
                          <a:solidFill>
                            <a:schemeClr val="tx1"/>
                          </a:solidFill>
                          <a:effectLst/>
                          <a:latin typeface="+mn-lt"/>
                          <a:ea typeface="+mn-ea"/>
                          <a:cs typeface="+mn-cs"/>
                        </a:rPr>
                        <a:t>danışman görüşü ile aynı enstitü içinden ve/veya Üniversite içi ve Üniversite dışı enstitü ve programlardan seçer. (</a:t>
                      </a:r>
                      <a:r>
                        <a:rPr lang="tr-TR" sz="2800" b="0" kern="1200" baseline="0" dirty="0" smtClean="0">
                          <a:solidFill>
                            <a:srgbClr val="FF0000"/>
                          </a:solidFill>
                          <a:effectLst/>
                          <a:latin typeface="+mn-lt"/>
                          <a:ea typeface="+mn-ea"/>
                          <a:cs typeface="+mn-cs"/>
                        </a:rPr>
                        <a:t>zorunlu dersler başka bir enstitü/üniversiteden seçilemez</a:t>
                      </a:r>
                      <a:r>
                        <a:rPr lang="tr-TR" sz="2800" b="0" kern="1200" baseline="0" dirty="0" smtClean="0">
                          <a:solidFill>
                            <a:schemeClr val="tx1"/>
                          </a:solidFill>
                          <a:effectLst/>
                          <a:latin typeface="+mn-lt"/>
                          <a:ea typeface="+mn-ea"/>
                          <a:cs typeface="+mn-cs"/>
                        </a:rPr>
                        <a:t>) </a:t>
                      </a:r>
                      <a:r>
                        <a:rPr lang="tr-TR" sz="2800" b="0" u="none" strike="noStrike" kern="1200" dirty="0" smtClean="0">
                          <a:solidFill>
                            <a:schemeClr val="tx1"/>
                          </a:solidFill>
                          <a:effectLst/>
                          <a:latin typeface="+mn-lt"/>
                          <a:ea typeface="+mn-ea"/>
                          <a:cs typeface="+mn-cs"/>
                        </a:rPr>
                        <a:t>(usul ve</a:t>
                      </a:r>
                      <a:r>
                        <a:rPr lang="tr-TR" sz="2800" b="0" u="none" strike="noStrike" kern="1200" baseline="0" dirty="0" smtClean="0">
                          <a:solidFill>
                            <a:schemeClr val="tx1"/>
                          </a:solidFill>
                          <a:effectLst/>
                          <a:latin typeface="+mn-lt"/>
                          <a:ea typeface="+mn-ea"/>
                          <a:cs typeface="+mn-cs"/>
                        </a:rPr>
                        <a:t> esaslar-dersler, ders kredileri ve ders alma YL madde 9-doktora madde 7).</a:t>
                      </a:r>
                      <a:endParaRPr lang="tr-TR" sz="2800" b="0" dirty="0" smtClean="0">
                        <a:solidFill>
                          <a:schemeClr val="tx1"/>
                        </a:solidFill>
                      </a:endParaRPr>
                    </a:p>
                    <a:p>
                      <a:r>
                        <a:rPr lang="tr-TR" sz="2800" dirty="0" smtClean="0">
                          <a:solidFill>
                            <a:srgbClr val="FF0000"/>
                          </a:solidFill>
                        </a:rPr>
                        <a:t>2019</a:t>
                      </a:r>
                    </a:p>
                    <a:p>
                      <a:endParaRPr lang="tr-TR" sz="2800" b="0" kern="1200" dirty="0" smtClean="0">
                        <a:solidFill>
                          <a:schemeClr val="tx1"/>
                        </a:solidFill>
                        <a:effectLst/>
                        <a:latin typeface="+mn-lt"/>
                        <a:ea typeface="+mn-ea"/>
                        <a:cs typeface="+mn-cs"/>
                      </a:endParaRPr>
                    </a:p>
                    <a:p>
                      <a:r>
                        <a:rPr lang="tr-TR" sz="2800" b="0" kern="1200" dirty="0" smtClean="0">
                          <a:solidFill>
                            <a:schemeClr val="tx1"/>
                          </a:solidFill>
                          <a:effectLst/>
                          <a:latin typeface="+mn-lt"/>
                          <a:ea typeface="+mn-ea"/>
                          <a:cs typeface="+mn-cs"/>
                        </a:rPr>
                        <a:t>Öğrencinin bir</a:t>
                      </a:r>
                      <a:r>
                        <a:rPr lang="tr-TR" sz="2800" b="0" kern="1200" baseline="0" dirty="0" smtClean="0">
                          <a:solidFill>
                            <a:schemeClr val="tx1"/>
                          </a:solidFill>
                          <a:effectLst/>
                          <a:latin typeface="+mn-lt"/>
                          <a:ea typeface="+mn-ea"/>
                          <a:cs typeface="+mn-cs"/>
                        </a:rPr>
                        <a:t> yarıyılda alacağı derslerin kredi miktarı tezsiz programlar hariç </a:t>
                      </a:r>
                      <a:r>
                        <a:rPr lang="tr-TR" sz="2800" b="0" kern="1200" baseline="0" dirty="0" smtClean="0">
                          <a:solidFill>
                            <a:srgbClr val="FF0000"/>
                          </a:solidFill>
                          <a:effectLst/>
                          <a:latin typeface="+mn-lt"/>
                          <a:ea typeface="+mn-ea"/>
                          <a:cs typeface="+mn-cs"/>
                        </a:rPr>
                        <a:t>40 krediyi geçemez</a:t>
                      </a:r>
                      <a:r>
                        <a:rPr lang="tr-TR" sz="2800" b="0" kern="1200" baseline="0" dirty="0" smtClean="0">
                          <a:solidFill>
                            <a:schemeClr val="tx1"/>
                          </a:solidFill>
                          <a:effectLst/>
                          <a:latin typeface="+mn-lt"/>
                          <a:ea typeface="+mn-ea"/>
                          <a:cs typeface="+mn-cs"/>
                        </a:rPr>
                        <a:t> </a:t>
                      </a:r>
                      <a:r>
                        <a:rPr lang="tr-TR" sz="2800" b="0" u="none" strike="noStrike" kern="1200" dirty="0" smtClean="0">
                          <a:solidFill>
                            <a:schemeClr val="tx1"/>
                          </a:solidFill>
                          <a:effectLst/>
                          <a:latin typeface="+mn-lt"/>
                          <a:ea typeface="+mn-ea"/>
                          <a:cs typeface="+mn-cs"/>
                        </a:rPr>
                        <a:t>(usul ve</a:t>
                      </a:r>
                      <a:r>
                        <a:rPr lang="tr-TR" sz="2800" b="0" u="none" strike="noStrike" kern="1200" baseline="0" dirty="0" smtClean="0">
                          <a:solidFill>
                            <a:schemeClr val="tx1"/>
                          </a:solidFill>
                          <a:effectLst/>
                          <a:latin typeface="+mn-lt"/>
                          <a:ea typeface="+mn-ea"/>
                          <a:cs typeface="+mn-cs"/>
                        </a:rPr>
                        <a:t> esaslar-dersler, ders kredileri ve ders alma madde 5).</a:t>
                      </a:r>
                      <a:endParaRPr lang="tr-TR" sz="2800" b="0" kern="1200" baseline="0" dirty="0" smtClean="0">
                        <a:solidFill>
                          <a:schemeClr val="tx1"/>
                        </a:solidFill>
                        <a:effectLst/>
                        <a:latin typeface="+mn-lt"/>
                        <a:ea typeface="+mn-ea"/>
                        <a:cs typeface="+mn-cs"/>
                      </a:endParaRPr>
                    </a:p>
                    <a:p>
                      <a:endParaRPr lang="tr-TR" sz="2400" b="0" kern="1200" baseline="0" dirty="0" smtClean="0">
                        <a:solidFill>
                          <a:schemeClr val="tx1"/>
                        </a:solidFill>
                        <a:effectLst/>
                        <a:latin typeface="+mn-lt"/>
                        <a:ea typeface="+mn-ea"/>
                        <a:cs typeface="+mn-cs"/>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196883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35615"/>
          </a:xfrm>
        </p:spPr>
        <p:txBody>
          <a:bodyPr/>
          <a:lstStyle/>
          <a:p>
            <a:r>
              <a:rPr lang="tr-TR" dirty="0" smtClean="0"/>
              <a:t>Tezli yüksek lisans programı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73246443"/>
              </p:ext>
            </p:extLst>
          </p:nvPr>
        </p:nvGraphicFramePr>
        <p:xfrm>
          <a:off x="925483" y="1219200"/>
          <a:ext cx="10401994" cy="4937760"/>
        </p:xfrm>
        <a:graphic>
          <a:graphicData uri="http://schemas.openxmlformats.org/drawingml/2006/table">
            <a:tbl>
              <a:tblPr firstRow="1" bandRow="1">
                <a:tableStyleId>{5C22544A-7EE6-4342-B048-85BDC9FD1C3A}</a:tableStyleId>
              </a:tblPr>
              <a:tblGrid>
                <a:gridCol w="5539048">
                  <a:extLst>
                    <a:ext uri="{9D8B030D-6E8A-4147-A177-3AD203B41FA5}">
                      <a16:colId xmlns:a16="http://schemas.microsoft.com/office/drawing/2014/main" val="3736686219"/>
                    </a:ext>
                  </a:extLst>
                </a:gridCol>
                <a:gridCol w="4862946">
                  <a:extLst>
                    <a:ext uri="{9D8B030D-6E8A-4147-A177-3AD203B41FA5}">
                      <a16:colId xmlns:a16="http://schemas.microsoft.com/office/drawing/2014/main" val="2501188089"/>
                    </a:ext>
                  </a:extLst>
                </a:gridCol>
              </a:tblGrid>
              <a:tr h="446589">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111556">
                <a:tc>
                  <a:txBody>
                    <a:bodyPr/>
                    <a:lstStyle/>
                    <a:p>
                      <a:r>
                        <a:rPr lang="tr-TR" sz="2400" dirty="0" smtClean="0"/>
                        <a:t>Tezli yüksek lisans, toplam 24 kredi ve 60 AKTS değerinden az olmamak koşuluyla, bilimsel araştırma teknikleri ile araştırma ve yayın etiği konularını içeren bir ders ile seminer dersi dâhil </a:t>
                      </a:r>
                      <a:r>
                        <a:rPr lang="tr-TR" sz="2400" dirty="0" smtClean="0">
                          <a:solidFill>
                            <a:srgbClr val="FF0000"/>
                          </a:solidFill>
                        </a:rPr>
                        <a:t>en az dokuz ders</a:t>
                      </a:r>
                      <a:r>
                        <a:rPr lang="tr-TR" sz="2400" dirty="0" smtClean="0"/>
                        <a:t>, tez hazırlık dersi, uzmanlık alan dersi ve tez çalışması ile birlikte en az 120 AKTS kredisinden oluşur. </a:t>
                      </a:r>
                      <a:endParaRPr lang="tr-TR" sz="2400" dirty="0"/>
                    </a:p>
                  </a:txBody>
                  <a:tcPr/>
                </a:tc>
                <a:tc>
                  <a:txBody>
                    <a:bodyPr/>
                    <a:lstStyle/>
                    <a:p>
                      <a:r>
                        <a:rPr lang="tr-TR" sz="2400" kern="1200" dirty="0" smtClean="0">
                          <a:solidFill>
                            <a:srgbClr val="FF0000"/>
                          </a:solidFill>
                          <a:effectLst/>
                          <a:latin typeface="+mn-lt"/>
                          <a:ea typeface="+mn-ea"/>
                          <a:cs typeface="+mn-cs"/>
                        </a:rPr>
                        <a:t>Uzmanlık alan dersi kaldırıldı ve tez çalışması (3 teori 1 uygulama olmak üzere)</a:t>
                      </a:r>
                      <a:r>
                        <a:rPr lang="tr-TR" sz="2400" kern="1200" baseline="0" dirty="0" smtClean="0">
                          <a:solidFill>
                            <a:srgbClr val="FF0000"/>
                          </a:solidFill>
                          <a:effectLst/>
                          <a:latin typeface="+mn-lt"/>
                          <a:ea typeface="+mn-ea"/>
                          <a:cs typeface="+mn-cs"/>
                        </a:rPr>
                        <a:t> </a:t>
                      </a:r>
                      <a:r>
                        <a:rPr lang="tr-TR" sz="2400" kern="1200" dirty="0" smtClean="0">
                          <a:solidFill>
                            <a:srgbClr val="FF0000"/>
                          </a:solidFill>
                          <a:effectLst/>
                          <a:latin typeface="+mn-lt"/>
                          <a:ea typeface="+mn-ea"/>
                          <a:cs typeface="+mn-cs"/>
                        </a:rPr>
                        <a:t>ile birleşti. </a:t>
                      </a:r>
                    </a:p>
                    <a:p>
                      <a:r>
                        <a:rPr lang="tr-TR" sz="2400" kern="1200" dirty="0" smtClean="0">
                          <a:solidFill>
                            <a:schemeClr val="dk1"/>
                          </a:solidFill>
                          <a:effectLst/>
                          <a:latin typeface="+mn-lt"/>
                          <a:ea typeface="+mn-ea"/>
                          <a:cs typeface="+mn-cs"/>
                        </a:rPr>
                        <a:t>Tezli yüksek lisans programı; 60 kredi değerinden az olmamak koşuluyla, bilimsel araştırma teknikleri ile araştırma ve yayın etiği konularını içeren bir ders ve seminer dersi dâhil </a:t>
                      </a:r>
                      <a:r>
                        <a:rPr lang="tr-TR" sz="2400" kern="1200" dirty="0" smtClean="0">
                          <a:solidFill>
                            <a:srgbClr val="FF0000"/>
                          </a:solidFill>
                          <a:effectLst/>
                          <a:latin typeface="+mn-lt"/>
                          <a:ea typeface="+mn-ea"/>
                          <a:cs typeface="+mn-cs"/>
                        </a:rPr>
                        <a:t>en az sekiz ders</a:t>
                      </a:r>
                      <a:r>
                        <a:rPr lang="tr-TR" sz="2400" kern="1200" dirty="0" smtClean="0">
                          <a:solidFill>
                            <a:schemeClr val="dk1"/>
                          </a:solidFill>
                          <a:effectLst/>
                          <a:latin typeface="+mn-lt"/>
                          <a:ea typeface="+mn-ea"/>
                          <a:cs typeface="+mn-cs"/>
                        </a:rPr>
                        <a:t>, tez hazırlık ve tez çalışması dersleri ile birlikte en az 120 krediden oluşur</a:t>
                      </a:r>
                      <a:r>
                        <a:rPr lang="tr-TR" sz="2400" kern="1200" baseline="0" dirty="0" smtClean="0">
                          <a:solidFill>
                            <a:schemeClr val="dk1"/>
                          </a:solidFill>
                          <a:effectLst/>
                          <a:latin typeface="+mn-lt"/>
                          <a:ea typeface="+mn-ea"/>
                          <a:cs typeface="+mn-cs"/>
                        </a:rPr>
                        <a:t> (yönetmelik madde 18-2).</a:t>
                      </a:r>
                      <a:endParaRPr lang="tr-TR" sz="2400" dirty="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3393006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1084997"/>
          </a:xfrm>
        </p:spPr>
        <p:txBody>
          <a:bodyPr/>
          <a:lstStyle/>
          <a:p>
            <a:r>
              <a:rPr lang="tr-TR" dirty="0" smtClean="0"/>
              <a:t>Tezli yüksek lisans programı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96527890"/>
              </p:ext>
            </p:extLst>
          </p:nvPr>
        </p:nvGraphicFramePr>
        <p:xfrm>
          <a:off x="753686" y="1482437"/>
          <a:ext cx="10401994" cy="4568756"/>
        </p:xfrm>
        <a:graphic>
          <a:graphicData uri="http://schemas.openxmlformats.org/drawingml/2006/table">
            <a:tbl>
              <a:tblPr firstRow="1" bandRow="1">
                <a:tableStyleId>{5C22544A-7EE6-4342-B048-85BDC9FD1C3A}</a:tableStyleId>
              </a:tblPr>
              <a:tblGrid>
                <a:gridCol w="4829696">
                  <a:extLst>
                    <a:ext uri="{9D8B030D-6E8A-4147-A177-3AD203B41FA5}">
                      <a16:colId xmlns:a16="http://schemas.microsoft.com/office/drawing/2014/main" val="3736686219"/>
                    </a:ext>
                  </a:extLst>
                </a:gridCol>
                <a:gridCol w="5572298">
                  <a:extLst>
                    <a:ext uri="{9D8B030D-6E8A-4147-A177-3AD203B41FA5}">
                      <a16:colId xmlns:a16="http://schemas.microsoft.com/office/drawing/2014/main" val="2501188089"/>
                    </a:ext>
                  </a:extLst>
                </a:gridCol>
              </a:tblGrid>
              <a:tr h="446589">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111556">
                <a:tc>
                  <a:txBody>
                    <a:bodyPr/>
                    <a:lstStyle/>
                    <a:p>
                      <a:r>
                        <a:rPr lang="tr-TR" sz="2400" dirty="0" smtClean="0"/>
                        <a:t>Enstitü yönetim kurulu; anabilim/</a:t>
                      </a:r>
                      <a:r>
                        <a:rPr lang="tr-TR" sz="2400" dirty="0" err="1" smtClean="0"/>
                        <a:t>anasanat</a:t>
                      </a:r>
                      <a:r>
                        <a:rPr lang="tr-TR" sz="2400" dirty="0" smtClean="0"/>
                        <a:t> dalı başkanlığının önerisi üzerine her öğrenci için en geç birinci yarıyılın sonuna kadar Üniversitenin tam zamanlı öğretim üyeleri arasından bir danışman atar.</a:t>
                      </a:r>
                      <a:endParaRPr lang="tr-TR" sz="2400" dirty="0"/>
                    </a:p>
                  </a:txBody>
                  <a:tcPr/>
                </a:tc>
                <a:tc>
                  <a:txBody>
                    <a:bodyPr/>
                    <a:lstStyle/>
                    <a:p>
                      <a:r>
                        <a:rPr lang="tr-TR" sz="2400" kern="1200" dirty="0" smtClean="0">
                          <a:solidFill>
                            <a:srgbClr val="FF0000"/>
                          </a:solidFill>
                          <a:effectLst/>
                          <a:latin typeface="+mn-lt"/>
                          <a:ea typeface="+mn-ea"/>
                          <a:cs typeface="+mn-cs"/>
                        </a:rPr>
                        <a:t>Öğrenci talebi eklendi.</a:t>
                      </a:r>
                    </a:p>
                    <a:p>
                      <a:r>
                        <a:rPr lang="tr-TR" sz="2400" kern="1200" dirty="0" smtClean="0">
                          <a:solidFill>
                            <a:srgbClr val="FF0000"/>
                          </a:solidFill>
                          <a:effectLst/>
                          <a:latin typeface="+mn-lt"/>
                          <a:ea typeface="+mn-ea"/>
                          <a:cs typeface="+mn-cs"/>
                        </a:rPr>
                        <a:t>Öğrencinin talebi </a:t>
                      </a:r>
                      <a:r>
                        <a:rPr lang="tr-TR" sz="2400" kern="1200" dirty="0" smtClean="0">
                          <a:solidFill>
                            <a:schemeClr val="dk1"/>
                          </a:solidFill>
                          <a:effectLst/>
                          <a:latin typeface="+mn-lt"/>
                          <a:ea typeface="+mn-ea"/>
                          <a:cs typeface="+mn-cs"/>
                        </a:rPr>
                        <a:t>ve ana bilim/bilim dalı akademik kurulunun uygun görüşü ile enstitü yönetim kurulu tarafından her öğrenciye en geç birinci yarıyılın sonuna kadar Üniversite kadrosundan tam zamanlı bir öğretim üyesi tez danışmanı olarak atanır</a:t>
                      </a:r>
                      <a:r>
                        <a:rPr lang="tr-TR" sz="2400" kern="1200" baseline="0" dirty="0" smtClean="0">
                          <a:solidFill>
                            <a:schemeClr val="dk1"/>
                          </a:solidFill>
                          <a:effectLst/>
                          <a:latin typeface="+mn-lt"/>
                          <a:ea typeface="+mn-ea"/>
                          <a:cs typeface="+mn-cs"/>
                        </a:rPr>
                        <a:t> (yönetmelik madde 20-1).</a:t>
                      </a:r>
                      <a:endParaRPr lang="tr-TR" sz="2400" dirty="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2958903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447688"/>
          </a:xfrm>
        </p:spPr>
        <p:txBody>
          <a:bodyPr>
            <a:normAutofit fontScale="90000"/>
          </a:bodyPr>
          <a:lstStyle/>
          <a:p>
            <a:r>
              <a:rPr lang="tr-TR" dirty="0" smtClean="0"/>
              <a:t>Tezli yüksek lisans programı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498104184"/>
              </p:ext>
            </p:extLst>
          </p:nvPr>
        </p:nvGraphicFramePr>
        <p:xfrm>
          <a:off x="626226" y="734292"/>
          <a:ext cx="11000508" cy="5683187"/>
        </p:xfrm>
        <a:graphic>
          <a:graphicData uri="http://schemas.openxmlformats.org/drawingml/2006/table">
            <a:tbl>
              <a:tblPr firstRow="1" bandRow="1">
                <a:tableStyleId>{5C22544A-7EE6-4342-B048-85BDC9FD1C3A}</a:tableStyleId>
              </a:tblPr>
              <a:tblGrid>
                <a:gridCol w="5386647">
                  <a:extLst>
                    <a:ext uri="{9D8B030D-6E8A-4147-A177-3AD203B41FA5}">
                      <a16:colId xmlns:a16="http://schemas.microsoft.com/office/drawing/2014/main" val="3736686219"/>
                    </a:ext>
                  </a:extLst>
                </a:gridCol>
                <a:gridCol w="5613861">
                  <a:extLst>
                    <a:ext uri="{9D8B030D-6E8A-4147-A177-3AD203B41FA5}">
                      <a16:colId xmlns:a16="http://schemas.microsoft.com/office/drawing/2014/main" val="2501188089"/>
                    </a:ext>
                  </a:extLst>
                </a:gridCol>
              </a:tblGrid>
              <a:tr h="471107">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5167693">
                <a:tc>
                  <a:txBody>
                    <a:bodyPr/>
                    <a:lstStyle/>
                    <a:p>
                      <a:r>
                        <a:rPr lang="tr-TR" sz="2400" dirty="0" smtClean="0"/>
                        <a:t>Öğrencinin danışmanıyla birlikte hazırladığı en az bir adet bildirisinin, bir ulusal ya da uluslararası konferans, kongre veya sempozyumda poster ya da sözlü olarak sunulmuş olması, bir adet bilimsel makalesinin ulusal ya da uluslararası hakemli bir dergide yayıma kabul edilmiş/yayımlanmış olması, </a:t>
                      </a:r>
                      <a:r>
                        <a:rPr lang="tr-TR" sz="2400" dirty="0" smtClean="0">
                          <a:solidFill>
                            <a:srgbClr val="FF0000"/>
                          </a:solidFill>
                        </a:rPr>
                        <a:t>tez çalışmasıyla ilgili en az bir karma sanatsal etkinliğe katılmış olması</a:t>
                      </a:r>
                      <a:r>
                        <a:rPr lang="tr-TR" sz="2400" dirty="0" smtClean="0"/>
                        <a:t> şartlarından birini yerine getirmesi, yüksek lisans tez savunma jürisinin kurulması için ön şart olarak aranır.</a:t>
                      </a:r>
                      <a:endParaRPr lang="tr-TR" sz="2400" dirty="0"/>
                    </a:p>
                  </a:txBody>
                  <a:tcPr/>
                </a:tc>
                <a:tc>
                  <a:txBody>
                    <a:bodyPr/>
                    <a:lstStyle/>
                    <a:p>
                      <a:r>
                        <a:rPr lang="tr-TR" sz="2400" kern="1200" dirty="0" smtClean="0">
                          <a:solidFill>
                            <a:schemeClr val="dk1"/>
                          </a:solidFill>
                          <a:effectLst/>
                          <a:latin typeface="+mn-lt"/>
                          <a:ea typeface="+mn-ea"/>
                          <a:cs typeface="+mn-cs"/>
                        </a:rPr>
                        <a:t>Tez savunma jürisinin kurulabilmesi için öğrenci, tez konusuyla ilgili danışmanıyla birlikte hazırladığı bir ulusal ya da uluslararası konferans, kongre veya sempozyumda poster ya da sözlü olarak sunulmuş en az bir bildiri veya ulusal ya da uluslararası hakemli bir dergide yayıma kabul edilmiş/yayımlanmış bir bilimsel makale, </a:t>
                      </a:r>
                      <a:r>
                        <a:rPr lang="tr-TR" sz="2400" kern="1200" dirty="0" smtClean="0">
                          <a:solidFill>
                            <a:srgbClr val="FF0000"/>
                          </a:solidFill>
                          <a:effectLst/>
                          <a:latin typeface="+mn-lt"/>
                          <a:ea typeface="+mn-ea"/>
                          <a:cs typeface="+mn-cs"/>
                        </a:rPr>
                        <a:t>patent ya da faydalı model hazırlama </a:t>
                      </a:r>
                      <a:r>
                        <a:rPr lang="tr-TR" sz="2400" kern="1200" dirty="0" smtClean="0">
                          <a:solidFill>
                            <a:schemeClr val="dk1"/>
                          </a:solidFill>
                          <a:effectLst/>
                          <a:latin typeface="+mn-lt"/>
                          <a:ea typeface="+mn-ea"/>
                          <a:cs typeface="+mn-cs"/>
                        </a:rPr>
                        <a:t>şartlarından birini yerine getirdiğini belgeleyerek danışmanının onayını da alıp ana bilim/bilim dalı başkanlığı aracılığıyla enstitüye müracaat eder</a:t>
                      </a:r>
                      <a:r>
                        <a:rPr lang="tr-TR" sz="2400" kern="1200" baseline="0" dirty="0" smtClean="0">
                          <a:solidFill>
                            <a:schemeClr val="dk1"/>
                          </a:solidFill>
                          <a:effectLst/>
                          <a:latin typeface="+mn-lt"/>
                          <a:ea typeface="+mn-ea"/>
                          <a:cs typeface="+mn-cs"/>
                        </a:rPr>
                        <a:t> (yönetmelik madde 21-2).</a:t>
                      </a:r>
                      <a:endParaRPr lang="tr-TR" sz="2400" dirty="0">
                        <a:solidFill>
                          <a:srgbClr val="FF0000"/>
                        </a:solidFill>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233870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Tezli yüksek lisans programı</a:t>
            </a:r>
            <a:endParaRPr lang="tr-TR" dirty="0"/>
          </a:p>
        </p:txBody>
      </p:sp>
      <p:sp>
        <p:nvSpPr>
          <p:cNvPr id="3" name="İçerik Yer Tutucusu 2"/>
          <p:cNvSpPr>
            <a:spLocks noGrp="1"/>
          </p:cNvSpPr>
          <p:nvPr>
            <p:ph idx="1"/>
          </p:nvPr>
        </p:nvSpPr>
        <p:spPr>
          <a:xfrm>
            <a:off x="1291244" y="1873443"/>
            <a:ext cx="9515301" cy="4023360"/>
          </a:xfrm>
        </p:spPr>
        <p:txBody>
          <a:bodyPr/>
          <a:lstStyle/>
          <a:p>
            <a:pPr lvl="0" fontAlgn="base"/>
            <a:r>
              <a:rPr lang="tr-TR" sz="2800" dirty="0">
                <a:solidFill>
                  <a:schemeClr val="tx1"/>
                </a:solidFill>
              </a:rPr>
              <a:t>Tezli yüksek lisans öğrencisi ikinci yarıyılda tez konusunu belirlemek ve önermek amacı ile "</a:t>
            </a:r>
            <a:r>
              <a:rPr lang="tr-TR" sz="2800" dirty="0">
                <a:solidFill>
                  <a:srgbClr val="FF0000"/>
                </a:solidFill>
              </a:rPr>
              <a:t>Yüksek Lisans Tezine Hazırlık</a:t>
            </a:r>
            <a:r>
              <a:rPr lang="tr-TR" sz="2800" dirty="0">
                <a:solidFill>
                  <a:schemeClr val="tx1"/>
                </a:solidFill>
              </a:rPr>
              <a:t>” dersini alır. Ders, danışman tarafından açılır ve tez çalışması dersini alıncaya kadar devam </a:t>
            </a:r>
            <a:r>
              <a:rPr lang="tr-TR" sz="2800" dirty="0" smtClean="0">
                <a:solidFill>
                  <a:schemeClr val="tx1"/>
                </a:solidFill>
              </a:rPr>
              <a:t>eder </a:t>
            </a:r>
            <a:r>
              <a:rPr lang="tr-TR" sz="2800" dirty="0">
                <a:solidFill>
                  <a:schemeClr val="tx1"/>
                </a:solidFill>
              </a:rPr>
              <a:t>(usul ve esaslar-dersler, ders kredileri ve ders alma madde </a:t>
            </a:r>
            <a:r>
              <a:rPr lang="tr-TR" sz="2800" dirty="0" smtClean="0">
                <a:solidFill>
                  <a:schemeClr val="tx1"/>
                </a:solidFill>
              </a:rPr>
              <a:t>12).</a:t>
            </a:r>
            <a:endParaRPr lang="tr-TR" sz="2800" dirty="0">
              <a:solidFill>
                <a:schemeClr val="tx1"/>
              </a:solidFill>
            </a:endParaRPr>
          </a:p>
          <a:p>
            <a:r>
              <a:rPr lang="tr-TR" sz="2800" dirty="0" smtClean="0">
                <a:solidFill>
                  <a:srgbClr val="FF0000"/>
                </a:solidFill>
              </a:rPr>
              <a:t>Yüksek Lisans </a:t>
            </a:r>
            <a:r>
              <a:rPr lang="tr-TR" sz="2800" dirty="0">
                <a:solidFill>
                  <a:srgbClr val="FF0000"/>
                </a:solidFill>
              </a:rPr>
              <a:t>Tez Çalışması </a:t>
            </a:r>
            <a:r>
              <a:rPr lang="tr-TR" sz="2800" dirty="0" smtClean="0">
                <a:solidFill>
                  <a:schemeClr val="tx1"/>
                </a:solidFill>
              </a:rPr>
              <a:t>yarıyıl </a:t>
            </a:r>
            <a:r>
              <a:rPr lang="tr-TR" sz="2800" dirty="0">
                <a:solidFill>
                  <a:schemeClr val="tx1"/>
                </a:solidFill>
              </a:rPr>
              <a:t>ve yaz ayları da dahil olmak üzere öğrencinin mezuniyetine kadar devam eder (usul ve esaslar-dersler, ders kredileri ve ders alma madde </a:t>
            </a:r>
            <a:r>
              <a:rPr lang="tr-TR" sz="2800" dirty="0" smtClean="0">
                <a:solidFill>
                  <a:schemeClr val="tx1"/>
                </a:solidFill>
              </a:rPr>
              <a:t>14).</a:t>
            </a:r>
            <a:endParaRPr lang="tr-TR" sz="2800" dirty="0">
              <a:solidFill>
                <a:schemeClr val="tx1"/>
              </a:solidFill>
            </a:endParaRPr>
          </a:p>
          <a:p>
            <a:endParaRPr lang="tr-TR" sz="2800" dirty="0">
              <a:solidFill>
                <a:schemeClr val="tx1"/>
              </a:solidFill>
            </a:endParaRPr>
          </a:p>
          <a:p>
            <a:endParaRPr lang="tr-TR" dirty="0"/>
          </a:p>
        </p:txBody>
      </p:sp>
    </p:spTree>
    <p:extLst>
      <p:ext uri="{BB962C8B-B14F-4D97-AF65-F5344CB8AC3E}">
        <p14:creationId xmlns:p14="http://schemas.microsoft.com/office/powerpoint/2010/main" val="2703507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683214"/>
          </a:xfrm>
        </p:spPr>
        <p:txBody>
          <a:bodyPr>
            <a:normAutofit fontScale="90000"/>
          </a:bodyPr>
          <a:lstStyle/>
          <a:p>
            <a:r>
              <a:rPr lang="tr-TR" dirty="0" smtClean="0"/>
              <a:t>Seminer</a:t>
            </a:r>
            <a:endParaRPr lang="tr-TR" dirty="0"/>
          </a:p>
        </p:txBody>
      </p:sp>
      <p:sp>
        <p:nvSpPr>
          <p:cNvPr id="3" name="İçerik Yer Tutucusu 2"/>
          <p:cNvSpPr>
            <a:spLocks noGrp="1"/>
          </p:cNvSpPr>
          <p:nvPr>
            <p:ph idx="1"/>
          </p:nvPr>
        </p:nvSpPr>
        <p:spPr>
          <a:xfrm>
            <a:off x="1097280" y="706582"/>
            <a:ext cx="10058400" cy="5162512"/>
          </a:xfrm>
        </p:spPr>
        <p:txBody>
          <a:bodyPr>
            <a:normAutofit lnSpcReduction="10000"/>
          </a:bodyPr>
          <a:lstStyle/>
          <a:p>
            <a:pPr lvl="0"/>
            <a:endParaRPr lang="tr-TR" sz="2800" dirty="0" smtClean="0"/>
          </a:p>
          <a:p>
            <a:pPr lvl="0"/>
            <a:r>
              <a:rPr lang="tr-TR" sz="2800" dirty="0" smtClean="0">
                <a:solidFill>
                  <a:srgbClr val="FF0000"/>
                </a:solidFill>
              </a:rPr>
              <a:t>2019</a:t>
            </a:r>
          </a:p>
          <a:p>
            <a:pPr lvl="0"/>
            <a:endParaRPr lang="tr-TR" sz="2800" dirty="0"/>
          </a:p>
          <a:p>
            <a:pPr marL="0" indent="0">
              <a:buNone/>
            </a:pPr>
            <a:r>
              <a:rPr lang="tr-TR" sz="2800" dirty="0" smtClean="0">
                <a:solidFill>
                  <a:schemeClr val="tx1"/>
                </a:solidFill>
              </a:rPr>
              <a:t>Tezli </a:t>
            </a:r>
            <a:r>
              <a:rPr lang="tr-TR" sz="2800" dirty="0">
                <a:solidFill>
                  <a:schemeClr val="tx1"/>
                </a:solidFill>
              </a:rPr>
              <a:t>yüksek lisans öğrencisi </a:t>
            </a:r>
            <a:r>
              <a:rPr lang="tr-TR" sz="2800" dirty="0">
                <a:solidFill>
                  <a:srgbClr val="FF0000"/>
                </a:solidFill>
              </a:rPr>
              <a:t>ikinci yarıyıldan itibaren </a:t>
            </a:r>
            <a:r>
              <a:rPr lang="tr-TR" sz="2800" dirty="0">
                <a:solidFill>
                  <a:schemeClr val="tx1"/>
                </a:solidFill>
              </a:rPr>
              <a:t>seminer dersine kayıt olmakla yükümlüdür. Seminer dersi ilgili ana bilim dalı başkanlığı tarafından belirlenen bir koordinatör öğretim üyesi tarafından açılır. </a:t>
            </a:r>
            <a:r>
              <a:rPr lang="tr-TR" sz="2800" dirty="0">
                <a:solidFill>
                  <a:srgbClr val="FF0000"/>
                </a:solidFill>
              </a:rPr>
              <a:t>Seminer dersini alan öğrenciler danışmanlarının da katıldığı bir oturumda dinleyicilere açık olarak sözlü sunumlarını yapar</a:t>
            </a:r>
            <a:r>
              <a:rPr lang="tr-TR" sz="2800" dirty="0"/>
              <a:t>. </a:t>
            </a:r>
            <a:r>
              <a:rPr lang="tr-TR" sz="2800" dirty="0">
                <a:solidFill>
                  <a:schemeClr val="tx1"/>
                </a:solidFill>
              </a:rPr>
              <a:t>Değerlendirme ders tanımlama formundaki ölçütlere göre yapılır ve danışmanın görüşü doğrultusunda ilgili koordinatör öğretim üyesi tarafından Öğrenci İşleri Bilgi Sistemine girilir (usul ve esaslar-dersler, ders kredileri ve ders alma madde </a:t>
            </a:r>
            <a:r>
              <a:rPr lang="tr-TR" sz="2800" dirty="0" smtClean="0">
                <a:solidFill>
                  <a:schemeClr val="tx1"/>
                </a:solidFill>
              </a:rPr>
              <a:t>13).</a:t>
            </a:r>
            <a:endParaRPr lang="tr-TR" sz="2800" dirty="0">
              <a:solidFill>
                <a:schemeClr val="tx1"/>
              </a:solidFill>
            </a:endParaRPr>
          </a:p>
          <a:p>
            <a:pPr marL="0" lvl="0" indent="0">
              <a:buNone/>
            </a:pPr>
            <a:endParaRPr lang="tr-TR" sz="2800" dirty="0">
              <a:solidFill>
                <a:schemeClr val="tx1"/>
              </a:solidFill>
            </a:endParaRPr>
          </a:p>
          <a:p>
            <a:endParaRPr lang="tr-TR" dirty="0"/>
          </a:p>
        </p:txBody>
      </p:sp>
    </p:spTree>
    <p:extLst>
      <p:ext uri="{BB962C8B-B14F-4D97-AF65-F5344CB8AC3E}">
        <p14:creationId xmlns:p14="http://schemas.microsoft.com/office/powerpoint/2010/main" val="137900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447688"/>
          </a:xfrm>
        </p:spPr>
        <p:txBody>
          <a:bodyPr>
            <a:normAutofit fontScale="90000"/>
          </a:bodyPr>
          <a:lstStyle/>
          <a:p>
            <a:r>
              <a:rPr lang="tr-TR" dirty="0" smtClean="0"/>
              <a:t>Tezsiz yüksek </a:t>
            </a:r>
            <a:r>
              <a:rPr lang="tr-TR" dirty="0"/>
              <a:t>l</a:t>
            </a:r>
            <a:r>
              <a:rPr lang="tr-TR" dirty="0" smtClean="0"/>
              <a:t>isans </a:t>
            </a:r>
            <a:r>
              <a:rPr lang="tr-TR" dirty="0"/>
              <a:t>p</a:t>
            </a:r>
            <a:r>
              <a:rPr lang="tr-TR" dirty="0" smtClean="0"/>
              <a:t>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212904766"/>
              </p:ext>
            </p:extLst>
          </p:nvPr>
        </p:nvGraphicFramePr>
        <p:xfrm>
          <a:off x="626226" y="1195872"/>
          <a:ext cx="11000508" cy="5303520"/>
        </p:xfrm>
        <a:graphic>
          <a:graphicData uri="http://schemas.openxmlformats.org/drawingml/2006/table">
            <a:tbl>
              <a:tblPr firstRow="1" bandRow="1">
                <a:tableStyleId>{5C22544A-7EE6-4342-B048-85BDC9FD1C3A}</a:tableStyleId>
              </a:tblPr>
              <a:tblGrid>
                <a:gridCol w="5469774">
                  <a:extLst>
                    <a:ext uri="{9D8B030D-6E8A-4147-A177-3AD203B41FA5}">
                      <a16:colId xmlns:a16="http://schemas.microsoft.com/office/drawing/2014/main" val="3736686219"/>
                    </a:ext>
                  </a:extLst>
                </a:gridCol>
                <a:gridCol w="5530734">
                  <a:extLst>
                    <a:ext uri="{9D8B030D-6E8A-4147-A177-3AD203B41FA5}">
                      <a16:colId xmlns:a16="http://schemas.microsoft.com/office/drawing/2014/main" val="2501188089"/>
                    </a:ext>
                  </a:extLst>
                </a:gridCol>
              </a:tblGrid>
              <a:tr h="420017">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4369538">
                <a:tc>
                  <a:txBody>
                    <a:bodyPr/>
                    <a:lstStyle/>
                    <a:p>
                      <a:r>
                        <a:rPr lang="tr-TR" sz="2400" dirty="0" smtClean="0"/>
                        <a:t>Tezsiz yüksek lisans programı, toplam 33 krediden, 60’ı ders ve 30’u dönem projesi olmak üzere 90 </a:t>
                      </a:r>
                      <a:r>
                        <a:rPr lang="tr-TR" sz="2400" dirty="0" err="1" smtClean="0"/>
                        <a:t>AKTS’den</a:t>
                      </a:r>
                      <a:r>
                        <a:rPr lang="tr-TR" sz="2400" dirty="0" smtClean="0"/>
                        <a:t> az olmamak kaydıyla, bilimsel araştırma teknikleri ile araştırma ve yayın etiği konularını içeren bir ders de dâhil en az </a:t>
                      </a:r>
                      <a:r>
                        <a:rPr lang="tr-TR" sz="2400" dirty="0" smtClean="0">
                          <a:solidFill>
                            <a:srgbClr val="FF0000"/>
                          </a:solidFill>
                        </a:rPr>
                        <a:t>11 ders </a:t>
                      </a:r>
                      <a:r>
                        <a:rPr lang="tr-TR" sz="2400" dirty="0" smtClean="0"/>
                        <a:t>ile dönem projesi dersinden oluşur. </a:t>
                      </a:r>
                      <a:endParaRPr lang="tr-TR" sz="2400" dirty="0"/>
                    </a:p>
                  </a:txBody>
                  <a:tcPr/>
                </a:tc>
                <a:tc>
                  <a:txBody>
                    <a:bodyPr/>
                    <a:lstStyle/>
                    <a:p>
                      <a:r>
                        <a:rPr lang="tr-TR" sz="2400" kern="1200" dirty="0" smtClean="0">
                          <a:solidFill>
                            <a:srgbClr val="FF0000"/>
                          </a:solidFill>
                          <a:effectLst/>
                          <a:latin typeface="+mn-lt"/>
                          <a:ea typeface="+mn-ea"/>
                          <a:cs typeface="+mn-cs"/>
                        </a:rPr>
                        <a:t>Ders sayısı 10’a indi. </a:t>
                      </a:r>
                    </a:p>
                    <a:p>
                      <a:r>
                        <a:rPr lang="tr-TR" sz="2400" kern="1200" dirty="0" smtClean="0">
                          <a:solidFill>
                            <a:schemeClr val="dk1"/>
                          </a:solidFill>
                          <a:effectLst/>
                          <a:latin typeface="+mn-lt"/>
                          <a:ea typeface="+mn-ea"/>
                          <a:cs typeface="+mn-cs"/>
                        </a:rPr>
                        <a:t>Tezsiz yüksek lisans programı 60 krediden az olmamak üzere en az </a:t>
                      </a:r>
                      <a:r>
                        <a:rPr lang="tr-TR" sz="2400" kern="1200" dirty="0" smtClean="0">
                          <a:solidFill>
                            <a:srgbClr val="FF0000"/>
                          </a:solidFill>
                          <a:effectLst/>
                          <a:latin typeface="+mn-lt"/>
                          <a:ea typeface="+mn-ea"/>
                          <a:cs typeface="+mn-cs"/>
                        </a:rPr>
                        <a:t>on ders ile </a:t>
                      </a:r>
                      <a:r>
                        <a:rPr lang="tr-TR" sz="2400" kern="1200" dirty="0" smtClean="0">
                          <a:solidFill>
                            <a:schemeClr val="dk1"/>
                          </a:solidFill>
                          <a:effectLst/>
                          <a:latin typeface="+mn-lt"/>
                          <a:ea typeface="+mn-ea"/>
                          <a:cs typeface="+mn-cs"/>
                        </a:rPr>
                        <a:t>dönem projesi dâhil 90 krediden oluşur</a:t>
                      </a:r>
                      <a:r>
                        <a:rPr lang="tr-TR" sz="2400" kern="1200" baseline="0" dirty="0" smtClean="0">
                          <a:solidFill>
                            <a:schemeClr val="dk1"/>
                          </a:solidFill>
                          <a:effectLst/>
                          <a:latin typeface="+mn-lt"/>
                          <a:ea typeface="+mn-ea"/>
                          <a:cs typeface="+mn-cs"/>
                        </a:rPr>
                        <a:t> (yönetmelik madde 23-2).</a:t>
                      </a:r>
                      <a:endParaRPr lang="tr-TR" sz="2400" kern="1200" dirty="0" smtClean="0">
                        <a:solidFill>
                          <a:schemeClr val="dk1"/>
                        </a:solidFill>
                        <a:effectLst/>
                        <a:latin typeface="+mn-lt"/>
                        <a:ea typeface="+mn-ea"/>
                        <a:cs typeface="+mn-cs"/>
                      </a:endParaRPr>
                    </a:p>
                    <a:p>
                      <a:endParaRPr lang="tr-TR" sz="2400" kern="1200" dirty="0" smtClean="0">
                        <a:solidFill>
                          <a:schemeClr val="dk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2400" u="none" strike="noStrike" kern="1200" dirty="0" smtClean="0">
                          <a:solidFill>
                            <a:schemeClr val="dk1"/>
                          </a:solidFill>
                          <a:effectLst/>
                          <a:latin typeface="+mn-lt"/>
                          <a:ea typeface="+mn-ea"/>
                          <a:cs typeface="+mn-cs"/>
                        </a:rPr>
                        <a:t>Tezsiz yüksek lisans programının süresi kayıt yaptırılıp yaptırılmadığına bakılmaksızın azami üç yarıyıldır. Yarıyıl kaydının yenilenmemesi durumu tezsiz yüksek lisans programının azami süresini değiştirmez</a:t>
                      </a:r>
                      <a:r>
                        <a:rPr lang="tr-TR" sz="2400" u="none" strike="noStrike" kern="1200" baseline="0" dirty="0" smtClean="0">
                          <a:solidFill>
                            <a:schemeClr val="dk1"/>
                          </a:solidFill>
                          <a:effectLst/>
                          <a:latin typeface="+mn-lt"/>
                          <a:ea typeface="+mn-ea"/>
                          <a:cs typeface="+mn-cs"/>
                        </a:rPr>
                        <a:t> </a:t>
                      </a:r>
                      <a:r>
                        <a:rPr lang="tr-TR" sz="2400" kern="1200" baseline="0" dirty="0" smtClean="0">
                          <a:solidFill>
                            <a:schemeClr val="dk1"/>
                          </a:solidFill>
                          <a:effectLst/>
                          <a:latin typeface="+mn-lt"/>
                          <a:ea typeface="+mn-ea"/>
                          <a:cs typeface="+mn-cs"/>
                        </a:rPr>
                        <a:t>(yönetmelik madde 24).</a:t>
                      </a:r>
                      <a:endParaRPr lang="tr-TR" sz="2400" u="none" strike="noStrike" kern="1200" dirty="0" smtClean="0">
                        <a:solidFill>
                          <a:schemeClr val="dk1"/>
                        </a:solidFill>
                        <a:effectLst/>
                        <a:latin typeface="+mn-lt"/>
                        <a:ea typeface="+mn-ea"/>
                        <a:cs typeface="+mn-cs"/>
                      </a:endParaRPr>
                    </a:p>
                    <a:p>
                      <a:endParaRPr lang="tr-TR" sz="24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56289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1209688"/>
          </a:xfrm>
        </p:spPr>
        <p:txBody>
          <a:bodyPr/>
          <a:lstStyle/>
          <a:p>
            <a:r>
              <a:rPr lang="tr-TR" dirty="0" smtClean="0"/>
              <a:t>Tezsiz yüksek lisans programı</a:t>
            </a:r>
            <a:endParaRPr lang="tr-TR" dirty="0"/>
          </a:p>
        </p:txBody>
      </p:sp>
      <p:sp>
        <p:nvSpPr>
          <p:cNvPr id="3" name="İçerik Yer Tutucusu 2"/>
          <p:cNvSpPr>
            <a:spLocks noGrp="1"/>
          </p:cNvSpPr>
          <p:nvPr>
            <p:ph idx="1"/>
          </p:nvPr>
        </p:nvSpPr>
        <p:spPr>
          <a:xfrm>
            <a:off x="1097280" y="1845734"/>
            <a:ext cx="10277302" cy="4023360"/>
          </a:xfrm>
        </p:spPr>
        <p:txBody>
          <a:bodyPr>
            <a:normAutofit lnSpcReduction="10000"/>
          </a:bodyPr>
          <a:lstStyle/>
          <a:p>
            <a:r>
              <a:rPr lang="tr-TR" sz="2800" dirty="0" smtClean="0">
                <a:solidFill>
                  <a:srgbClr val="FF0000"/>
                </a:solidFill>
              </a:rPr>
              <a:t>2019</a:t>
            </a:r>
            <a:endParaRPr lang="tr-TR" sz="2800" dirty="0">
              <a:solidFill>
                <a:srgbClr val="FF0000"/>
              </a:solidFill>
            </a:endParaRPr>
          </a:p>
          <a:p>
            <a:r>
              <a:rPr lang="tr-TR" sz="2800" dirty="0">
                <a:solidFill>
                  <a:schemeClr val="tx1"/>
                </a:solidFill>
              </a:rPr>
              <a:t>Tezsiz yüksek lisans programı öğrencisi en geç üçüncü yarıyılda danışmanı tarafından açılan </a:t>
            </a:r>
            <a:r>
              <a:rPr lang="tr-TR" sz="2800" dirty="0">
                <a:solidFill>
                  <a:srgbClr val="FF0000"/>
                </a:solidFill>
              </a:rPr>
              <a:t>Dönem Projesi </a:t>
            </a:r>
            <a:r>
              <a:rPr lang="tr-TR" sz="2800" dirty="0">
                <a:solidFill>
                  <a:schemeClr val="tx1"/>
                </a:solidFill>
              </a:rPr>
              <a:t>dersini almakla yükümlüdür (usul ve esaslar-dersler, ders kredileri ve ders alma madde </a:t>
            </a:r>
            <a:r>
              <a:rPr lang="tr-TR" sz="2800" dirty="0" smtClean="0">
                <a:solidFill>
                  <a:schemeClr val="tx1"/>
                </a:solidFill>
              </a:rPr>
              <a:t>15).</a:t>
            </a:r>
            <a:endParaRPr lang="tr-TR" sz="2800" dirty="0">
              <a:solidFill>
                <a:schemeClr val="tx1"/>
              </a:solidFill>
            </a:endParaRPr>
          </a:p>
          <a:p>
            <a:pPr lvl="0"/>
            <a:r>
              <a:rPr lang="tr-TR" sz="2800" dirty="0">
                <a:solidFill>
                  <a:schemeClr val="tx1"/>
                </a:solidFill>
              </a:rPr>
              <a:t>Tezsiz yüksek lisans programlarında kayıtlı öğrenciler için enstitü, ana bilim/bilim dalı başkanlığının önerisi ile bir öğretim üyesi veya doktora derecesine sahip bir öğretim görevlisini enstitü yönetim kurulu kararıyla en geç ikinci yarıyılın sonuna kadar danışman olarak </a:t>
            </a:r>
            <a:r>
              <a:rPr lang="tr-TR" sz="2800" dirty="0" smtClean="0">
                <a:solidFill>
                  <a:schemeClr val="tx1"/>
                </a:solidFill>
              </a:rPr>
              <a:t>atar (yönetmelik madde 25-1).</a:t>
            </a:r>
            <a:endParaRPr lang="tr-TR" sz="2800" dirty="0">
              <a:solidFill>
                <a:schemeClr val="tx1"/>
              </a:solidFill>
            </a:endParaRPr>
          </a:p>
          <a:p>
            <a:endParaRPr lang="tr-TR" dirty="0"/>
          </a:p>
        </p:txBody>
      </p:sp>
    </p:spTree>
    <p:extLst>
      <p:ext uri="{BB962C8B-B14F-4D97-AF65-F5344CB8AC3E}">
        <p14:creationId xmlns:p14="http://schemas.microsoft.com/office/powerpoint/2010/main" val="1594318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447688"/>
          </a:xfrm>
        </p:spPr>
        <p:txBody>
          <a:bodyPr>
            <a:normAutofit fontScale="90000"/>
          </a:bodyPr>
          <a:lstStyle/>
          <a:p>
            <a:r>
              <a:rPr lang="tr-TR" dirty="0" smtClean="0"/>
              <a:t>Doktora programı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869674589"/>
              </p:ext>
            </p:extLst>
          </p:nvPr>
        </p:nvGraphicFramePr>
        <p:xfrm>
          <a:off x="626226" y="734292"/>
          <a:ext cx="11000508" cy="5543428"/>
        </p:xfrm>
        <a:graphic>
          <a:graphicData uri="http://schemas.openxmlformats.org/drawingml/2006/table">
            <a:tbl>
              <a:tblPr firstRow="1" bandRow="1">
                <a:tableStyleId>{5C22544A-7EE6-4342-B048-85BDC9FD1C3A}</a:tableStyleId>
              </a:tblPr>
              <a:tblGrid>
                <a:gridCol w="5705301">
                  <a:extLst>
                    <a:ext uri="{9D8B030D-6E8A-4147-A177-3AD203B41FA5}">
                      <a16:colId xmlns:a16="http://schemas.microsoft.com/office/drawing/2014/main" val="3736686219"/>
                    </a:ext>
                  </a:extLst>
                </a:gridCol>
                <a:gridCol w="5295207">
                  <a:extLst>
                    <a:ext uri="{9D8B030D-6E8A-4147-A177-3AD203B41FA5}">
                      <a16:colId xmlns:a16="http://schemas.microsoft.com/office/drawing/2014/main" val="2501188089"/>
                    </a:ext>
                  </a:extLst>
                </a:gridCol>
              </a:tblGrid>
              <a:tr h="477882">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5065546">
                <a:tc>
                  <a:txBody>
                    <a:bodyPr/>
                    <a:lstStyle/>
                    <a:p>
                      <a:r>
                        <a:rPr lang="tr-TR" sz="2400" dirty="0" smtClean="0"/>
                        <a:t>Doktora programı; ders, yeterlik sınavı, tez önerisi, tez çalışmaları ve tez savunma sınavından oluşur. Doktora programı, tezli yüksek lisans derecesi ile kabul edilen öğrenciler için toplam 27 krediden ve bir eğitim-öğretim dönemi 60 </a:t>
                      </a:r>
                      <a:r>
                        <a:rPr lang="tr-TR" sz="2400" dirty="0" err="1" smtClean="0"/>
                        <a:t>AKTS’den</a:t>
                      </a:r>
                      <a:r>
                        <a:rPr lang="tr-TR" sz="2400" dirty="0" smtClean="0"/>
                        <a:t> az olmamak koşuluyla; bilimsel araştırma teknikleri ile araştırma ve yayın etiği konularını içeren bir ders ile seminer dâhil </a:t>
                      </a:r>
                      <a:r>
                        <a:rPr lang="tr-TR" sz="2400" dirty="0" smtClean="0">
                          <a:solidFill>
                            <a:srgbClr val="FF0000"/>
                          </a:solidFill>
                        </a:rPr>
                        <a:t>en az 10 ders </a:t>
                      </a:r>
                      <a:r>
                        <a:rPr lang="tr-TR" sz="2400" dirty="0" smtClean="0"/>
                        <a:t>ile tez hazırlık dersi, uzmanlık alan dersi, yeterlik dönemi, tez önerisi ve tez çalışması olmak üzere en az 240 AKTS kredisinden oluşur. </a:t>
                      </a:r>
                      <a:endParaRPr lang="tr-TR" sz="24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2400" kern="1200" dirty="0" smtClean="0">
                          <a:solidFill>
                            <a:srgbClr val="FF0000"/>
                          </a:solidFill>
                          <a:effectLst/>
                          <a:latin typeface="+mn-lt"/>
                          <a:ea typeface="+mn-ea"/>
                          <a:cs typeface="+mn-cs"/>
                        </a:rPr>
                        <a:t>Uzmanlık alan dersi kaldırıldı.</a:t>
                      </a:r>
                    </a:p>
                    <a:p>
                      <a:pPr marL="0" marR="0" indent="0" algn="l" defTabSz="914400" rtl="0" eaLnBrk="1" fontAlgn="auto" latinLnBrk="0" hangingPunct="1">
                        <a:lnSpc>
                          <a:spcPct val="100000"/>
                        </a:lnSpc>
                        <a:spcBef>
                          <a:spcPts val="0"/>
                        </a:spcBef>
                        <a:spcAft>
                          <a:spcPts val="0"/>
                        </a:spcAft>
                        <a:buClrTx/>
                        <a:buSzTx/>
                        <a:buFontTx/>
                        <a:buNone/>
                        <a:tabLst/>
                        <a:defRPr/>
                      </a:pPr>
                      <a:r>
                        <a:rPr lang="tr-TR" sz="2400" kern="1200" dirty="0" smtClean="0">
                          <a:solidFill>
                            <a:schemeClr val="dk1"/>
                          </a:solidFill>
                          <a:effectLst/>
                          <a:latin typeface="+mn-lt"/>
                          <a:ea typeface="+mn-ea"/>
                          <a:cs typeface="+mn-cs"/>
                        </a:rPr>
                        <a:t>Doktora programı, yüksek lisans derecesi ile kabul edilmiş öğrenciler için bir eğitim öğretim dönemi 60 krediden az olmamak koşuluyla; bilimsel araştırma teknikleri ile araştırma ve yayın etiği konularını içeren bir ders ve seminer dersi dâhil </a:t>
                      </a:r>
                      <a:r>
                        <a:rPr lang="tr-TR" sz="2400" kern="1200" dirty="0" smtClean="0">
                          <a:solidFill>
                            <a:srgbClr val="FF0000"/>
                          </a:solidFill>
                          <a:effectLst/>
                          <a:latin typeface="+mn-lt"/>
                          <a:ea typeface="+mn-ea"/>
                          <a:cs typeface="+mn-cs"/>
                        </a:rPr>
                        <a:t>en az sekiz ders</a:t>
                      </a:r>
                      <a:r>
                        <a:rPr lang="tr-TR" sz="2400" kern="1200" dirty="0" smtClean="0">
                          <a:solidFill>
                            <a:schemeClr val="dk1"/>
                          </a:solidFill>
                          <a:effectLst/>
                          <a:latin typeface="+mn-lt"/>
                          <a:ea typeface="+mn-ea"/>
                          <a:cs typeface="+mn-cs"/>
                        </a:rPr>
                        <a:t>, yeterlik sınavı, tez hazırlık dersi ve tez çalışması olmak üzere en az 240 krediden</a:t>
                      </a:r>
                      <a:r>
                        <a:rPr lang="tr-TR" sz="2400" kern="1200" baseline="0" dirty="0" smtClean="0">
                          <a:solidFill>
                            <a:schemeClr val="dk1"/>
                          </a:solidFill>
                          <a:effectLst/>
                          <a:latin typeface="+mn-lt"/>
                          <a:ea typeface="+mn-ea"/>
                          <a:cs typeface="+mn-cs"/>
                        </a:rPr>
                        <a:t> </a:t>
                      </a:r>
                      <a:r>
                        <a:rPr lang="tr-TR" sz="2400" kern="1200" dirty="0" smtClean="0">
                          <a:solidFill>
                            <a:schemeClr val="dk1"/>
                          </a:solidFill>
                          <a:effectLst/>
                          <a:latin typeface="+mn-lt"/>
                          <a:ea typeface="+mn-ea"/>
                          <a:cs typeface="+mn-cs"/>
                        </a:rPr>
                        <a:t>oluşur</a:t>
                      </a:r>
                      <a:r>
                        <a:rPr lang="tr-TR" sz="2400" kern="1200" baseline="0" dirty="0" smtClean="0">
                          <a:solidFill>
                            <a:schemeClr val="dk1"/>
                          </a:solidFill>
                          <a:effectLst/>
                          <a:latin typeface="+mn-lt"/>
                          <a:ea typeface="+mn-ea"/>
                          <a:cs typeface="+mn-cs"/>
                        </a:rPr>
                        <a:t> (yönetmelik madde 48-2).</a:t>
                      </a:r>
                      <a:endParaRPr lang="tr-TR" sz="2400" kern="1200" dirty="0" smtClean="0">
                        <a:solidFill>
                          <a:schemeClr val="dk1"/>
                        </a:solidFill>
                        <a:effectLst/>
                        <a:latin typeface="+mn-lt"/>
                        <a:ea typeface="+mn-ea"/>
                        <a:cs typeface="+mn-cs"/>
                      </a:endParaRPr>
                    </a:p>
                    <a:p>
                      <a:endParaRPr lang="tr-TR" sz="24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5879614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447688"/>
          </a:xfrm>
        </p:spPr>
        <p:txBody>
          <a:bodyPr>
            <a:normAutofit fontScale="90000"/>
          </a:bodyPr>
          <a:lstStyle/>
          <a:p>
            <a:r>
              <a:rPr lang="tr-TR" dirty="0" smtClean="0"/>
              <a:t>Doktora programı- danışman atama</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85839121"/>
              </p:ext>
            </p:extLst>
          </p:nvPr>
        </p:nvGraphicFramePr>
        <p:xfrm>
          <a:off x="626226" y="734292"/>
          <a:ext cx="11000508" cy="5543428"/>
        </p:xfrm>
        <a:graphic>
          <a:graphicData uri="http://schemas.openxmlformats.org/drawingml/2006/table">
            <a:tbl>
              <a:tblPr firstRow="1" bandRow="1">
                <a:tableStyleId>{5C22544A-7EE6-4342-B048-85BDC9FD1C3A}</a:tableStyleId>
              </a:tblPr>
              <a:tblGrid>
                <a:gridCol w="5275810">
                  <a:extLst>
                    <a:ext uri="{9D8B030D-6E8A-4147-A177-3AD203B41FA5}">
                      <a16:colId xmlns:a16="http://schemas.microsoft.com/office/drawing/2014/main" val="3736686219"/>
                    </a:ext>
                  </a:extLst>
                </a:gridCol>
                <a:gridCol w="5724698">
                  <a:extLst>
                    <a:ext uri="{9D8B030D-6E8A-4147-A177-3AD203B41FA5}">
                      <a16:colId xmlns:a16="http://schemas.microsoft.com/office/drawing/2014/main" val="2501188089"/>
                    </a:ext>
                  </a:extLst>
                </a:gridCol>
              </a:tblGrid>
              <a:tr h="477882">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5065546">
                <a:tc>
                  <a:txBody>
                    <a:bodyPr/>
                    <a:lstStyle/>
                    <a:p>
                      <a:r>
                        <a:rPr lang="tr-TR" sz="2400" dirty="0" smtClean="0"/>
                        <a:t>Enstitü yönetim kurulu; anabilim/</a:t>
                      </a:r>
                      <a:r>
                        <a:rPr lang="tr-TR" sz="2400" dirty="0" err="1" smtClean="0"/>
                        <a:t>anasanat</a:t>
                      </a:r>
                      <a:r>
                        <a:rPr lang="tr-TR" sz="2400" dirty="0" smtClean="0"/>
                        <a:t> dalı başkanlığının her öğrenci </a:t>
                      </a:r>
                      <a:r>
                        <a:rPr lang="tr-TR" sz="2400" dirty="0" smtClean="0">
                          <a:solidFill>
                            <a:srgbClr val="FF0000"/>
                          </a:solidFill>
                        </a:rPr>
                        <a:t>için en geç birinci yarıyılın sonuna kadar </a:t>
                      </a:r>
                      <a:r>
                        <a:rPr lang="tr-TR" sz="2400" dirty="0" smtClean="0"/>
                        <a:t>Üniversitenin tam zamanlı öğretim üyeleri arasından önereceği bir öğretim üyesini danışman olarak atar. </a:t>
                      </a:r>
                      <a:endParaRPr lang="tr-TR" sz="2400" dirty="0"/>
                    </a:p>
                  </a:txBody>
                  <a:tcPr/>
                </a:tc>
                <a:tc>
                  <a:txBody>
                    <a:bodyPr/>
                    <a:lstStyle/>
                    <a:p>
                      <a:r>
                        <a:rPr lang="tr-TR" sz="2400" kern="1200" dirty="0" smtClean="0">
                          <a:solidFill>
                            <a:schemeClr val="dk1"/>
                          </a:solidFill>
                          <a:effectLst/>
                          <a:latin typeface="+mn-lt"/>
                          <a:ea typeface="+mn-ea"/>
                          <a:cs typeface="+mn-cs"/>
                        </a:rPr>
                        <a:t>Öğrencinin talebi ve ana bilim/bilim dalı akademik kurulunun uygun görüşü ile enstitü yönetim kurulu tarafından </a:t>
                      </a:r>
                      <a:r>
                        <a:rPr lang="tr-TR" sz="2400" kern="1200" dirty="0" smtClean="0">
                          <a:solidFill>
                            <a:srgbClr val="FF0000"/>
                          </a:solidFill>
                          <a:effectLst/>
                          <a:latin typeface="+mn-lt"/>
                          <a:ea typeface="+mn-ea"/>
                          <a:cs typeface="+mn-cs"/>
                        </a:rPr>
                        <a:t>her öğrenciye en geç ikinci yarıyılın sonuna kadar,</a:t>
                      </a:r>
                      <a:r>
                        <a:rPr lang="tr-TR" sz="2400" kern="1200" baseline="0" dirty="0" smtClean="0">
                          <a:solidFill>
                            <a:srgbClr val="FF0000"/>
                          </a:solidFill>
                          <a:effectLst/>
                          <a:latin typeface="+mn-lt"/>
                          <a:ea typeface="+mn-ea"/>
                          <a:cs typeface="+mn-cs"/>
                        </a:rPr>
                        <a:t> </a:t>
                      </a:r>
                      <a:r>
                        <a:rPr lang="tr-TR" sz="2400" kern="1200" dirty="0" smtClean="0">
                          <a:solidFill>
                            <a:schemeClr val="dk1"/>
                          </a:solidFill>
                          <a:effectLst/>
                          <a:latin typeface="+mn-lt"/>
                          <a:ea typeface="+mn-ea"/>
                          <a:cs typeface="+mn-cs"/>
                        </a:rPr>
                        <a:t>en az bir yüksek lisans tezini başarıyla yönetmiş ve tamamlamış tam zamanlı bir danışman atanır</a:t>
                      </a:r>
                      <a:r>
                        <a:rPr lang="tr-TR" sz="2400" kern="1200" baseline="0" dirty="0" smtClean="0">
                          <a:solidFill>
                            <a:schemeClr val="dk1"/>
                          </a:solidFill>
                          <a:effectLst/>
                          <a:latin typeface="+mn-lt"/>
                          <a:ea typeface="+mn-ea"/>
                          <a:cs typeface="+mn-cs"/>
                        </a:rPr>
                        <a:t> (yönetmelik madde 30-1).</a:t>
                      </a:r>
                      <a:endParaRPr lang="tr-TR" sz="24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2492496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79" y="245040"/>
            <a:ext cx="10058400" cy="1084997"/>
          </a:xfrm>
        </p:spPr>
        <p:txBody>
          <a:bodyPr/>
          <a:lstStyle/>
          <a:p>
            <a:r>
              <a:rPr lang="tr-TR" dirty="0" smtClean="0"/>
              <a:t>Doktora yeterlik sınavı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4012148454"/>
              </p:ext>
            </p:extLst>
          </p:nvPr>
        </p:nvGraphicFramePr>
        <p:xfrm>
          <a:off x="1097279" y="1330037"/>
          <a:ext cx="10180321" cy="4480560"/>
        </p:xfrm>
        <a:graphic>
          <a:graphicData uri="http://schemas.openxmlformats.org/drawingml/2006/table">
            <a:tbl>
              <a:tblPr firstRow="1" bandRow="1">
                <a:tableStyleId>{5C22544A-7EE6-4342-B048-85BDC9FD1C3A}</a:tableStyleId>
              </a:tblPr>
              <a:tblGrid>
                <a:gridCol w="10180321">
                  <a:extLst>
                    <a:ext uri="{9D8B030D-6E8A-4147-A177-3AD203B41FA5}">
                      <a16:colId xmlns:a16="http://schemas.microsoft.com/office/drawing/2014/main" val="3736686219"/>
                    </a:ext>
                  </a:extLst>
                </a:gridCol>
              </a:tblGrid>
              <a:tr h="4245032">
                <a:tc>
                  <a:txBody>
                    <a:bodyPr/>
                    <a:lstStyle/>
                    <a:p>
                      <a:r>
                        <a:rPr lang="tr-TR" sz="2400" dirty="0" smtClean="0"/>
                        <a:t>2019</a:t>
                      </a:r>
                    </a:p>
                    <a:p>
                      <a:endParaRPr lang="tr-TR" sz="2400" b="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2400" b="0" kern="1200" dirty="0" smtClean="0">
                          <a:solidFill>
                            <a:schemeClr val="tx1"/>
                          </a:solidFill>
                          <a:effectLst/>
                          <a:latin typeface="+mn-lt"/>
                          <a:ea typeface="+mn-ea"/>
                          <a:cs typeface="+mn-cs"/>
                        </a:rPr>
                        <a:t>Doktora öğrencisi </a:t>
                      </a:r>
                      <a:r>
                        <a:rPr lang="tr-TR" sz="2400" b="0" kern="1200" dirty="0" smtClean="0">
                          <a:solidFill>
                            <a:srgbClr val="FF0000"/>
                          </a:solidFill>
                          <a:effectLst/>
                          <a:latin typeface="+mn-lt"/>
                          <a:ea typeface="+mn-ea"/>
                          <a:cs typeface="+mn-cs"/>
                        </a:rPr>
                        <a:t>en erken üçüncü ve en geç beşinci yarıyılda </a:t>
                      </a:r>
                      <a:r>
                        <a:rPr lang="tr-TR" sz="2400" b="0" kern="1200" dirty="0" smtClean="0">
                          <a:solidFill>
                            <a:schemeClr val="tx1"/>
                          </a:solidFill>
                          <a:effectLst/>
                          <a:latin typeface="+mn-lt"/>
                          <a:ea typeface="+mn-ea"/>
                          <a:cs typeface="+mn-cs"/>
                        </a:rPr>
                        <a:t>"yeterlik sınavı” dersine kayıt yaptırmak ve onay vermekle yükümlüdür</a:t>
                      </a:r>
                      <a:r>
                        <a:rPr lang="tr-TR" sz="2400" b="0" kern="1200" baseline="0" dirty="0" smtClean="0">
                          <a:solidFill>
                            <a:schemeClr val="tx1"/>
                          </a:solidFill>
                          <a:effectLst/>
                          <a:latin typeface="+mn-lt"/>
                          <a:ea typeface="+mn-ea"/>
                          <a:cs typeface="+mn-cs"/>
                        </a:rPr>
                        <a:t> </a:t>
                      </a:r>
                      <a:r>
                        <a:rPr lang="tr-TR" sz="2400" b="0" dirty="0" smtClean="0">
                          <a:solidFill>
                            <a:schemeClr val="tx1"/>
                          </a:solidFill>
                        </a:rPr>
                        <a:t>(usul ve esaslar-dersler, ders kredileri ve ders alma madde 12).</a:t>
                      </a:r>
                    </a:p>
                    <a:p>
                      <a:r>
                        <a:rPr lang="tr-TR" sz="2400" b="0" kern="1200" dirty="0" smtClean="0">
                          <a:solidFill>
                            <a:schemeClr val="tx1"/>
                          </a:solidFill>
                          <a:effectLst/>
                          <a:latin typeface="+mn-lt"/>
                          <a:ea typeface="+mn-ea"/>
                          <a:cs typeface="+mn-cs"/>
                        </a:rPr>
                        <a:t> </a:t>
                      </a:r>
                      <a:endParaRPr lang="tr-TR" sz="1800" b="1" kern="1200" dirty="0" smtClean="0">
                        <a:solidFill>
                          <a:schemeClr val="lt1"/>
                        </a:solidFill>
                        <a:effectLst/>
                        <a:latin typeface="+mn-lt"/>
                        <a:ea typeface="+mn-ea"/>
                        <a:cs typeface="+mn-cs"/>
                      </a:endParaRPr>
                    </a:p>
                    <a:p>
                      <a:r>
                        <a:rPr lang="tr-TR" sz="2400" b="0" kern="1200" dirty="0" smtClean="0">
                          <a:solidFill>
                            <a:schemeClr val="tx1"/>
                          </a:solidFill>
                          <a:effectLst/>
                          <a:latin typeface="+mn-lt"/>
                          <a:ea typeface="+mn-ea"/>
                          <a:cs typeface="+mn-cs"/>
                        </a:rPr>
                        <a:t>Doktora programına kayıtlı öğrenciler </a:t>
                      </a:r>
                      <a:r>
                        <a:rPr lang="tr-TR" sz="2400" b="0" kern="1200" dirty="0" smtClean="0">
                          <a:solidFill>
                            <a:srgbClr val="FF0000"/>
                          </a:solidFill>
                          <a:effectLst/>
                          <a:latin typeface="+mn-lt"/>
                          <a:ea typeface="+mn-ea"/>
                          <a:cs typeface="+mn-cs"/>
                        </a:rPr>
                        <a:t>en geç beşinci yarıyılın</a:t>
                      </a:r>
                      <a:r>
                        <a:rPr lang="tr-TR" sz="2400" b="0" kern="1200" baseline="0" dirty="0" smtClean="0">
                          <a:solidFill>
                            <a:schemeClr val="tx1"/>
                          </a:solidFill>
                          <a:effectLst/>
                          <a:latin typeface="+mn-lt"/>
                          <a:ea typeface="+mn-ea"/>
                          <a:cs typeface="+mn-cs"/>
                        </a:rPr>
                        <a:t> </a:t>
                      </a:r>
                      <a:r>
                        <a:rPr lang="tr-TR" sz="2400" b="0" kern="1200" dirty="0" smtClean="0">
                          <a:solidFill>
                            <a:schemeClr val="tx1"/>
                          </a:solidFill>
                          <a:effectLst/>
                          <a:latin typeface="+mn-lt"/>
                          <a:ea typeface="+mn-ea"/>
                          <a:cs typeface="+mn-cs"/>
                        </a:rPr>
                        <a:t>sonuna kadar yeterlik sınavına girmek zorundadır</a:t>
                      </a:r>
                      <a:r>
                        <a:rPr lang="tr-TR" sz="2400" b="0" kern="1200" baseline="0" dirty="0" smtClean="0">
                          <a:solidFill>
                            <a:schemeClr val="tx1"/>
                          </a:solidFill>
                          <a:effectLst/>
                          <a:latin typeface="+mn-lt"/>
                          <a:ea typeface="+mn-ea"/>
                          <a:cs typeface="+mn-cs"/>
                        </a:rPr>
                        <a:t> (yönetmelik madde 31-3).</a:t>
                      </a:r>
                      <a:endParaRPr lang="tr-TR" sz="2400" b="0" kern="1200" dirty="0" smtClean="0">
                        <a:solidFill>
                          <a:schemeClr val="tx1"/>
                        </a:solidFill>
                        <a:effectLst/>
                        <a:latin typeface="+mn-lt"/>
                        <a:ea typeface="+mn-ea"/>
                        <a:cs typeface="+mn-cs"/>
                      </a:endParaRPr>
                    </a:p>
                    <a:p>
                      <a:endParaRPr lang="tr-TR" sz="2400" b="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2400" b="0" kern="1200" dirty="0" smtClean="0">
                          <a:solidFill>
                            <a:schemeClr val="tx1"/>
                          </a:solidFill>
                          <a:effectLst/>
                          <a:latin typeface="+mn-lt"/>
                          <a:ea typeface="+mn-ea"/>
                          <a:cs typeface="+mn-cs"/>
                        </a:rPr>
                        <a:t>Öğrenci</a:t>
                      </a:r>
                      <a:r>
                        <a:rPr lang="tr-TR" sz="2400" b="0" kern="1200" baseline="0" dirty="0" smtClean="0">
                          <a:solidFill>
                            <a:schemeClr val="tx1"/>
                          </a:solidFill>
                          <a:effectLst/>
                          <a:latin typeface="+mn-lt"/>
                          <a:ea typeface="+mn-ea"/>
                          <a:cs typeface="+mn-cs"/>
                        </a:rPr>
                        <a:t> bu sınavdan </a:t>
                      </a:r>
                      <a:r>
                        <a:rPr lang="tr-TR" sz="2400" b="0" kern="1200" baseline="0" dirty="0" smtClean="0">
                          <a:solidFill>
                            <a:srgbClr val="FF0000"/>
                          </a:solidFill>
                          <a:effectLst/>
                          <a:latin typeface="+mn-lt"/>
                          <a:ea typeface="+mn-ea"/>
                          <a:cs typeface="+mn-cs"/>
                        </a:rPr>
                        <a:t>en az CB </a:t>
                      </a:r>
                      <a:r>
                        <a:rPr lang="tr-TR" sz="2400" b="0" kern="1200" baseline="0" dirty="0" smtClean="0">
                          <a:solidFill>
                            <a:schemeClr val="tx1"/>
                          </a:solidFill>
                          <a:effectLst/>
                          <a:latin typeface="+mn-lt"/>
                          <a:ea typeface="+mn-ea"/>
                          <a:cs typeface="+mn-cs"/>
                        </a:rPr>
                        <a:t>almak zorundadır </a:t>
                      </a:r>
                      <a:r>
                        <a:rPr lang="tr-TR" sz="2400" b="0" dirty="0" smtClean="0">
                          <a:solidFill>
                            <a:schemeClr val="tx1"/>
                          </a:solidFill>
                        </a:rPr>
                        <a:t>(usul ve doktora yeterlik sınavı madde 4).</a:t>
                      </a:r>
                    </a:p>
                    <a:p>
                      <a:endParaRPr lang="tr-TR" sz="2400" b="0" dirty="0" smtClean="0">
                        <a:solidFill>
                          <a:schemeClr val="tx1"/>
                        </a:solidFill>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2938981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447688"/>
          </a:xfrm>
        </p:spPr>
        <p:txBody>
          <a:bodyPr>
            <a:normAutofit fontScale="90000"/>
          </a:bodyPr>
          <a:lstStyle/>
          <a:p>
            <a:r>
              <a:rPr lang="tr-TR" dirty="0" smtClean="0"/>
              <a:t>Doktora programı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234764570"/>
              </p:ext>
            </p:extLst>
          </p:nvPr>
        </p:nvGraphicFramePr>
        <p:xfrm>
          <a:off x="640080" y="734292"/>
          <a:ext cx="11191702" cy="5543428"/>
        </p:xfrm>
        <a:graphic>
          <a:graphicData uri="http://schemas.openxmlformats.org/drawingml/2006/table">
            <a:tbl>
              <a:tblPr firstRow="1" bandRow="1">
                <a:tableStyleId>{5C22544A-7EE6-4342-B048-85BDC9FD1C3A}</a:tableStyleId>
              </a:tblPr>
              <a:tblGrid>
                <a:gridCol w="5578937">
                  <a:extLst>
                    <a:ext uri="{9D8B030D-6E8A-4147-A177-3AD203B41FA5}">
                      <a16:colId xmlns:a16="http://schemas.microsoft.com/office/drawing/2014/main" val="3736686219"/>
                    </a:ext>
                  </a:extLst>
                </a:gridCol>
                <a:gridCol w="5612765">
                  <a:extLst>
                    <a:ext uri="{9D8B030D-6E8A-4147-A177-3AD203B41FA5}">
                      <a16:colId xmlns:a16="http://schemas.microsoft.com/office/drawing/2014/main" val="2501188089"/>
                    </a:ext>
                  </a:extLst>
                </a:gridCol>
              </a:tblGrid>
              <a:tr h="477882">
                <a:tc>
                  <a:txBody>
                    <a:bodyPr/>
                    <a:lstStyle/>
                    <a:p>
                      <a:r>
                        <a:rPr lang="tr-TR" sz="2400" dirty="0" smtClean="0"/>
                        <a:t>2017</a:t>
                      </a:r>
                      <a:endParaRPr lang="tr-TR" sz="2400" dirty="0"/>
                    </a:p>
                  </a:txBody>
                  <a:tcPr/>
                </a:tc>
                <a:tc>
                  <a:txBody>
                    <a:bodyPr/>
                    <a:lstStyle/>
                    <a:p>
                      <a:r>
                        <a:rPr lang="tr-TR" sz="2400" dirty="0" smtClean="0"/>
                        <a:t>2019</a:t>
                      </a:r>
                      <a:endParaRPr lang="tr-TR" sz="2400" dirty="0"/>
                    </a:p>
                  </a:txBody>
                  <a:tcPr/>
                </a:tc>
                <a:extLst>
                  <a:ext uri="{0D108BD9-81ED-4DB2-BD59-A6C34878D82A}">
                    <a16:rowId xmlns:a16="http://schemas.microsoft.com/office/drawing/2014/main" val="1598413952"/>
                  </a:ext>
                </a:extLst>
              </a:tr>
              <a:tr h="5065546">
                <a:tc>
                  <a:txBody>
                    <a:bodyPr/>
                    <a:lstStyle/>
                    <a:p>
                      <a:r>
                        <a:rPr lang="tr-TR" sz="2400" dirty="0" smtClean="0"/>
                        <a:t>Öğrencinin danışmanıyla birlikte hazırladığı en az bir adet bilimsel makalesinin; </a:t>
                      </a:r>
                      <a:r>
                        <a:rPr lang="tr-TR" sz="2400" dirty="0" smtClean="0">
                          <a:solidFill>
                            <a:srgbClr val="FF0000"/>
                          </a:solidFill>
                        </a:rPr>
                        <a:t>SCI, SCI-</a:t>
                      </a:r>
                      <a:r>
                        <a:rPr lang="tr-TR" sz="2400" dirty="0" err="1" smtClean="0">
                          <a:solidFill>
                            <a:srgbClr val="FF0000"/>
                          </a:solidFill>
                        </a:rPr>
                        <a:t>Expanded</a:t>
                      </a:r>
                      <a:r>
                        <a:rPr lang="tr-TR" sz="2400" dirty="0" smtClean="0">
                          <a:solidFill>
                            <a:srgbClr val="FF0000"/>
                          </a:solidFill>
                        </a:rPr>
                        <a:t>, SSCI, AHCI ya da Üniversitelerarası Kurul Başkanlığınca Doçentlik sınavında kabul edilen alan indekslerinde yayımlanmış/yayıma kabul edilmiş olması (DOI numarası almış olmak), </a:t>
                      </a:r>
                      <a:r>
                        <a:rPr lang="tr-TR" sz="2400" dirty="0" smtClean="0"/>
                        <a:t>şartlarından birini yerine getirmesi doktora tez savunma jürisinin kurulması için ön şart olarak aranır.</a:t>
                      </a:r>
                      <a:endParaRPr lang="tr-TR" sz="2400" dirty="0"/>
                    </a:p>
                  </a:txBody>
                  <a:tcPr/>
                </a:tc>
                <a:tc>
                  <a:txBody>
                    <a:bodyPr/>
                    <a:lstStyle/>
                    <a:p>
                      <a:r>
                        <a:rPr lang="tr-TR" sz="2400" kern="1200" dirty="0" smtClean="0">
                          <a:solidFill>
                            <a:srgbClr val="FF0000"/>
                          </a:solidFill>
                          <a:effectLst/>
                          <a:latin typeface="+mn-lt"/>
                          <a:ea typeface="+mn-ea"/>
                          <a:cs typeface="+mn-cs"/>
                        </a:rPr>
                        <a:t>SCI, SSCI, alan indeksli dergilerde</a:t>
                      </a:r>
                      <a:r>
                        <a:rPr lang="tr-TR" sz="2400" kern="1200" baseline="0" dirty="0" smtClean="0">
                          <a:solidFill>
                            <a:srgbClr val="FF0000"/>
                          </a:solidFill>
                          <a:effectLst/>
                          <a:latin typeface="+mn-lt"/>
                          <a:ea typeface="+mn-ea"/>
                          <a:cs typeface="+mn-cs"/>
                        </a:rPr>
                        <a:t> makale şartı kaldırıldı.</a:t>
                      </a:r>
                      <a:r>
                        <a:rPr lang="tr-TR" sz="2400" kern="1200" dirty="0" smtClean="0">
                          <a:solidFill>
                            <a:srgbClr val="FF0000"/>
                          </a:solidFill>
                          <a:effectLst/>
                          <a:latin typeface="+mn-lt"/>
                          <a:ea typeface="+mn-ea"/>
                          <a:cs typeface="+mn-cs"/>
                        </a:rPr>
                        <a:t> </a:t>
                      </a:r>
                    </a:p>
                    <a:p>
                      <a:r>
                        <a:rPr lang="tr-TR" sz="2400" kern="1200" dirty="0" smtClean="0">
                          <a:solidFill>
                            <a:schemeClr val="dk1"/>
                          </a:solidFill>
                          <a:effectLst/>
                          <a:latin typeface="+mn-lt"/>
                          <a:ea typeface="+mn-ea"/>
                          <a:cs typeface="+mn-cs"/>
                        </a:rPr>
                        <a:t>Tez savunma jürisinin kurulabilmesi için öğrenci, tez konusuyla ilgili danışmanıyla birlikte hazırladığı </a:t>
                      </a:r>
                      <a:r>
                        <a:rPr lang="tr-TR" sz="2400" kern="1200" dirty="0" smtClean="0">
                          <a:solidFill>
                            <a:srgbClr val="FF0000"/>
                          </a:solidFill>
                          <a:effectLst/>
                          <a:latin typeface="+mn-lt"/>
                          <a:ea typeface="+mn-ea"/>
                          <a:cs typeface="+mn-cs"/>
                        </a:rPr>
                        <a:t>en az bir ulusal ya da uluslararası hakemli bir dergide yayıma kabul edilmiş/yayımlanmış bir bilimsel makale, patent ya da faydalı model hazırlama</a:t>
                      </a:r>
                      <a:r>
                        <a:rPr lang="tr-TR" sz="2400" kern="1200" dirty="0" smtClean="0">
                          <a:solidFill>
                            <a:schemeClr val="dk1"/>
                          </a:solidFill>
                          <a:effectLst/>
                          <a:latin typeface="+mn-lt"/>
                          <a:ea typeface="+mn-ea"/>
                          <a:cs typeface="+mn-cs"/>
                        </a:rPr>
                        <a:t> şartlarından birini yerine getirdiğini belgeleyerek danışmanının onayını da alıp ana bilim/bilim dalı başkanlığı aracılığıyla enstitüye müracaat eder</a:t>
                      </a:r>
                      <a:r>
                        <a:rPr lang="tr-TR" sz="2400" kern="1200" baseline="0" dirty="0" smtClean="0">
                          <a:solidFill>
                            <a:schemeClr val="dk1"/>
                          </a:solidFill>
                          <a:effectLst/>
                          <a:latin typeface="+mn-lt"/>
                          <a:ea typeface="+mn-ea"/>
                          <a:cs typeface="+mn-cs"/>
                        </a:rPr>
                        <a:t> (yönetmelik madde 34-2).</a:t>
                      </a:r>
                      <a:endParaRPr lang="tr-TR" sz="24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2198769310"/>
                  </a:ext>
                </a:extLst>
              </a:tr>
            </a:tbl>
          </a:graphicData>
        </a:graphic>
      </p:graphicFrame>
    </p:spTree>
    <p:extLst>
      <p:ext uri="{BB962C8B-B14F-4D97-AF65-F5344CB8AC3E}">
        <p14:creationId xmlns:p14="http://schemas.microsoft.com/office/powerpoint/2010/main" val="440025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79" y="245040"/>
            <a:ext cx="10058400" cy="738633"/>
          </a:xfrm>
        </p:spPr>
        <p:txBody>
          <a:bodyPr/>
          <a:lstStyle/>
          <a:p>
            <a:r>
              <a:rPr lang="tr-TR" dirty="0" smtClean="0"/>
              <a:t>Doktora programı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680535512"/>
              </p:ext>
            </p:extLst>
          </p:nvPr>
        </p:nvGraphicFramePr>
        <p:xfrm>
          <a:off x="665018" y="1094509"/>
          <a:ext cx="10751127" cy="5455920"/>
        </p:xfrm>
        <a:graphic>
          <a:graphicData uri="http://schemas.openxmlformats.org/drawingml/2006/table">
            <a:tbl>
              <a:tblPr firstRow="1" bandRow="1">
                <a:tableStyleId>{5C22544A-7EE6-4342-B048-85BDC9FD1C3A}</a:tableStyleId>
              </a:tblPr>
              <a:tblGrid>
                <a:gridCol w="10751127">
                  <a:extLst>
                    <a:ext uri="{9D8B030D-6E8A-4147-A177-3AD203B41FA5}">
                      <a16:colId xmlns:a16="http://schemas.microsoft.com/office/drawing/2014/main" val="3736686219"/>
                    </a:ext>
                  </a:extLst>
                </a:gridCol>
              </a:tblGrid>
              <a:tr h="5084618">
                <a:tc>
                  <a:txBody>
                    <a:bodyPr/>
                    <a:lstStyle/>
                    <a:p>
                      <a:r>
                        <a:rPr lang="tr-TR" sz="2400" dirty="0" smtClean="0">
                          <a:solidFill>
                            <a:srgbClr val="FF0000"/>
                          </a:solidFill>
                        </a:rPr>
                        <a:t>2019</a:t>
                      </a:r>
                    </a:p>
                    <a:p>
                      <a:endParaRPr lang="tr-TR" sz="24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2800" b="0" dirty="0" smtClean="0">
                          <a:solidFill>
                            <a:schemeClr val="tx1"/>
                          </a:solidFill>
                        </a:rPr>
                        <a:t>Doktora öğrencisi ikinci yarıyılda tez konusunu belirlemek</a:t>
                      </a:r>
                      <a:r>
                        <a:rPr lang="tr-TR" sz="2800" b="0" baseline="0" dirty="0" smtClean="0">
                          <a:solidFill>
                            <a:schemeClr val="tx1"/>
                          </a:solidFill>
                        </a:rPr>
                        <a:t> ve önermek amacı ile ‘</a:t>
                      </a:r>
                      <a:r>
                        <a:rPr lang="tr-TR" sz="2800" b="0" baseline="0" dirty="0" smtClean="0">
                          <a:solidFill>
                            <a:srgbClr val="FF0000"/>
                          </a:solidFill>
                        </a:rPr>
                        <a:t>Doktora Tezine Hazırlık Dersini</a:t>
                      </a:r>
                      <a:r>
                        <a:rPr lang="tr-TR" sz="2800" b="0" baseline="0" dirty="0" smtClean="0">
                          <a:solidFill>
                            <a:schemeClr val="tx1"/>
                          </a:solidFill>
                        </a:rPr>
                        <a:t>’ alır. Ders ‘Doktora Tez Çalışması’ dersi açılıncaya kadar devam eder </a:t>
                      </a:r>
                      <a:r>
                        <a:rPr lang="tr-TR" sz="2800" b="0" dirty="0" smtClean="0">
                          <a:solidFill>
                            <a:schemeClr val="tx1"/>
                          </a:solidFill>
                        </a:rPr>
                        <a:t>(usul ve esaslar-dersler, ders kredileri ve ders alma madde 10).</a:t>
                      </a:r>
                      <a:endParaRPr lang="tr-TR" sz="2800" b="0" baseline="0" dirty="0" smtClean="0">
                        <a:solidFill>
                          <a:schemeClr val="tx1"/>
                        </a:solidFill>
                      </a:endParaRPr>
                    </a:p>
                    <a:p>
                      <a:endParaRPr lang="tr-TR" sz="2800" b="0" baseline="0"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tr-TR" sz="2800" b="0" kern="1200" dirty="0" smtClean="0">
                          <a:solidFill>
                            <a:schemeClr val="tx1"/>
                          </a:solidFill>
                          <a:effectLst/>
                          <a:latin typeface="+mn-lt"/>
                          <a:ea typeface="+mn-ea"/>
                          <a:cs typeface="+mn-cs"/>
                        </a:rPr>
                        <a:t>Derslerini ve yeterlik sınavını başarı ile tamamlayan öğrenci "</a:t>
                      </a:r>
                      <a:r>
                        <a:rPr lang="tr-TR" sz="2800" b="0" kern="1200" dirty="0" smtClean="0">
                          <a:solidFill>
                            <a:srgbClr val="FF0000"/>
                          </a:solidFill>
                          <a:effectLst/>
                          <a:latin typeface="+mn-lt"/>
                          <a:ea typeface="+mn-ea"/>
                          <a:cs typeface="+mn-cs"/>
                        </a:rPr>
                        <a:t>Doktora Tez Çalışması</a:t>
                      </a:r>
                      <a:r>
                        <a:rPr lang="tr-TR" sz="2800" b="0" kern="1200" dirty="0" smtClean="0">
                          <a:solidFill>
                            <a:schemeClr val="tx1"/>
                          </a:solidFill>
                          <a:effectLst/>
                          <a:latin typeface="+mn-lt"/>
                          <a:ea typeface="+mn-ea"/>
                          <a:cs typeface="+mn-cs"/>
                        </a:rPr>
                        <a:t>” dersine kayıt yaptırmak ve onay vermekle yükümlüdür. </a:t>
                      </a:r>
                      <a:r>
                        <a:rPr lang="tr-TR" sz="2800" b="0" baseline="0" dirty="0" smtClean="0">
                          <a:solidFill>
                            <a:schemeClr val="tx1"/>
                          </a:solidFill>
                        </a:rPr>
                        <a:t>Doktora Tez Çalışması yarıyıl ve yaz ayları da dahil olmak üzere öğrencinin mezuniyetine kadar devam eder </a:t>
                      </a:r>
                      <a:r>
                        <a:rPr lang="tr-TR" sz="2800" b="0" dirty="0" smtClean="0">
                          <a:solidFill>
                            <a:schemeClr val="tx1"/>
                          </a:solidFill>
                        </a:rPr>
                        <a:t>(usul ve esaslar-dersler, ders kredileri ve ders alma madde 13).</a:t>
                      </a:r>
                      <a:endParaRPr lang="tr-TR" sz="2800" b="0" baseline="0" dirty="0" smtClean="0">
                        <a:solidFill>
                          <a:schemeClr val="tx1"/>
                        </a:solidFill>
                      </a:endParaRPr>
                    </a:p>
                    <a:p>
                      <a:endParaRPr lang="tr-TR" sz="2400" b="0" dirty="0" smtClean="0">
                        <a:solidFill>
                          <a:schemeClr val="tx1"/>
                        </a:solidFill>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42330645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79" y="245040"/>
            <a:ext cx="10058400" cy="683215"/>
          </a:xfrm>
        </p:spPr>
        <p:txBody>
          <a:bodyPr>
            <a:normAutofit fontScale="90000"/>
          </a:bodyPr>
          <a:lstStyle/>
          <a:p>
            <a:r>
              <a:rPr lang="tr-TR" dirty="0" smtClean="0"/>
              <a:t>Doktora programı</a:t>
            </a:r>
            <a:endParaRPr lang="tr-TR" dirty="0"/>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4245638416"/>
              </p:ext>
            </p:extLst>
          </p:nvPr>
        </p:nvGraphicFramePr>
        <p:xfrm>
          <a:off x="906084" y="928255"/>
          <a:ext cx="10482351" cy="5394960"/>
        </p:xfrm>
        <a:graphic>
          <a:graphicData uri="http://schemas.openxmlformats.org/drawingml/2006/table">
            <a:tbl>
              <a:tblPr firstRow="1" bandRow="1">
                <a:tableStyleId>{5C22544A-7EE6-4342-B048-85BDC9FD1C3A}</a:tableStyleId>
              </a:tblPr>
              <a:tblGrid>
                <a:gridCol w="10482351">
                  <a:extLst>
                    <a:ext uri="{9D8B030D-6E8A-4147-A177-3AD203B41FA5}">
                      <a16:colId xmlns:a16="http://schemas.microsoft.com/office/drawing/2014/main" val="3736686219"/>
                    </a:ext>
                  </a:extLst>
                </a:gridCol>
              </a:tblGrid>
              <a:tr h="4184073">
                <a:tc>
                  <a:txBody>
                    <a:bodyPr/>
                    <a:lstStyle/>
                    <a:p>
                      <a:r>
                        <a:rPr lang="tr-TR" sz="2400" dirty="0" smtClean="0">
                          <a:solidFill>
                            <a:srgbClr val="FF0000"/>
                          </a:solidFill>
                        </a:rPr>
                        <a:t>2019</a:t>
                      </a:r>
                    </a:p>
                    <a:p>
                      <a:endParaRPr lang="tr-TR" sz="2400" dirty="0" smtClean="0"/>
                    </a:p>
                    <a:p>
                      <a:pPr lvl="0" fontAlgn="base"/>
                      <a:r>
                        <a:rPr lang="tr-TR" sz="2800" b="0" u="none" strike="noStrike" kern="1200" dirty="0" smtClean="0">
                          <a:solidFill>
                            <a:schemeClr val="tx1"/>
                          </a:solidFill>
                          <a:effectLst/>
                          <a:latin typeface="+mn-lt"/>
                          <a:ea typeface="+mn-ea"/>
                          <a:cs typeface="+mn-cs"/>
                        </a:rPr>
                        <a:t>Doktora öğrencisi </a:t>
                      </a:r>
                      <a:r>
                        <a:rPr lang="tr-TR" sz="2800" b="0" u="none" strike="noStrike" kern="1200" dirty="0" smtClean="0">
                          <a:solidFill>
                            <a:srgbClr val="FF0000"/>
                          </a:solidFill>
                          <a:effectLst/>
                          <a:latin typeface="+mn-lt"/>
                          <a:ea typeface="+mn-ea"/>
                          <a:cs typeface="+mn-cs"/>
                        </a:rPr>
                        <a:t>ikinci yarıyıldan itibaren seminer dersine kayıt (3-4. dönemde de kayıt olabilir) </a:t>
                      </a:r>
                      <a:r>
                        <a:rPr lang="tr-TR" sz="2800" b="0" u="none" strike="noStrike" kern="1200" dirty="0" smtClean="0">
                          <a:solidFill>
                            <a:schemeClr val="tx1"/>
                          </a:solidFill>
                          <a:effectLst/>
                          <a:latin typeface="+mn-lt"/>
                          <a:ea typeface="+mn-ea"/>
                          <a:cs typeface="+mn-cs"/>
                        </a:rPr>
                        <a:t>olmakla yükümlüdür. Seminer dersi ilgili ana bilim dalı başkanlığı tarafından belirlenen koordinatör öğretim üyesi tarafından açılır. Seminer dersini alan öğrenciler danışmanlarının da katıldığı bir</a:t>
                      </a:r>
                      <a:r>
                        <a:rPr lang="tr-TR" sz="2800" b="0" u="none" strike="noStrike" kern="1200" baseline="0" dirty="0" smtClean="0">
                          <a:solidFill>
                            <a:schemeClr val="tx1"/>
                          </a:solidFill>
                          <a:effectLst/>
                          <a:latin typeface="+mn-lt"/>
                          <a:ea typeface="+mn-ea"/>
                          <a:cs typeface="+mn-cs"/>
                        </a:rPr>
                        <a:t> </a:t>
                      </a:r>
                      <a:r>
                        <a:rPr lang="tr-TR" sz="2800" b="0" kern="1200" dirty="0" smtClean="0">
                          <a:solidFill>
                            <a:schemeClr val="tx1"/>
                          </a:solidFill>
                          <a:effectLst/>
                          <a:latin typeface="+mn-lt"/>
                          <a:ea typeface="+mn-ea"/>
                          <a:cs typeface="+mn-cs"/>
                        </a:rPr>
                        <a:t>oturumda dinleyicilere açık olarak sözlü sunumlarını yapar. Değerlendirme ders tanımlama formundaki ölçütlere göre yapılır ve danışmanın görüşü doğrultusunda ilgili koordinatör öğretim üyesi tarafından Öğrenci İşleri Bilgi Sistemine girilir.</a:t>
                      </a:r>
                    </a:p>
                    <a:p>
                      <a:pPr marL="0" marR="0" lvl="0" indent="0" algn="l" defTabSz="914400" rtl="0" eaLnBrk="1" fontAlgn="auto" latinLnBrk="0" hangingPunct="1">
                        <a:lnSpc>
                          <a:spcPct val="100000"/>
                        </a:lnSpc>
                        <a:spcBef>
                          <a:spcPts val="0"/>
                        </a:spcBef>
                        <a:spcAft>
                          <a:spcPts val="0"/>
                        </a:spcAft>
                        <a:buClrTx/>
                        <a:buSzTx/>
                        <a:buFontTx/>
                        <a:buNone/>
                        <a:tabLst/>
                        <a:defRPr/>
                      </a:pPr>
                      <a:r>
                        <a:rPr lang="tr-TR" sz="2800" b="0" dirty="0" smtClean="0">
                          <a:solidFill>
                            <a:schemeClr val="tx1"/>
                          </a:solidFill>
                        </a:rPr>
                        <a:t>(usul ve esaslar-dersler, ders kredileri ve ders alma madde 11).</a:t>
                      </a:r>
                      <a:endParaRPr lang="tr-TR" sz="2800" b="0" baseline="0" dirty="0" smtClean="0">
                        <a:solidFill>
                          <a:schemeClr val="tx1"/>
                        </a:solidFill>
                      </a:endParaRPr>
                    </a:p>
                    <a:p>
                      <a:endParaRPr lang="tr-TR" sz="2400" b="0" baseline="0" dirty="0" smtClean="0">
                        <a:solidFill>
                          <a:schemeClr val="tx1"/>
                        </a:solidFill>
                      </a:endParaRPr>
                    </a:p>
                    <a:p>
                      <a:endParaRPr lang="tr-TR" sz="2400" b="0" dirty="0" smtClean="0">
                        <a:solidFill>
                          <a:schemeClr val="tx1"/>
                        </a:solidFill>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2572630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540328"/>
            <a:ext cx="10058400" cy="714716"/>
          </a:xfrm>
        </p:spPr>
        <p:txBody>
          <a:bodyPr>
            <a:normAutofit fontScale="90000"/>
          </a:bodyPr>
          <a:lstStyle/>
          <a:p>
            <a:r>
              <a:rPr lang="tr-TR" dirty="0" smtClean="0">
                <a:solidFill>
                  <a:srgbClr val="FF0000"/>
                </a:solidFill>
              </a:rPr>
              <a:t>Bilimsel Araştırma Yöntemleri ve Etik Dersi</a:t>
            </a:r>
            <a:endParaRPr lang="tr-TR" dirty="0">
              <a:solidFill>
                <a:srgbClr val="FF0000"/>
              </a:solidFill>
            </a:endParaRPr>
          </a:p>
        </p:txBody>
      </p:sp>
      <p:sp>
        <p:nvSpPr>
          <p:cNvPr id="3" name="İçerik Yer Tutucusu 2"/>
          <p:cNvSpPr>
            <a:spLocks noGrp="1"/>
          </p:cNvSpPr>
          <p:nvPr>
            <p:ph idx="1"/>
          </p:nvPr>
        </p:nvSpPr>
        <p:spPr>
          <a:xfrm>
            <a:off x="1097279" y="1845734"/>
            <a:ext cx="10554393" cy="4023360"/>
          </a:xfrm>
        </p:spPr>
        <p:txBody>
          <a:bodyPr/>
          <a:lstStyle/>
          <a:p>
            <a:r>
              <a:rPr lang="tr-TR" sz="2800" dirty="0" smtClean="0">
                <a:solidFill>
                  <a:srgbClr val="FF0000"/>
                </a:solidFill>
              </a:rPr>
              <a:t>2019</a:t>
            </a:r>
          </a:p>
          <a:p>
            <a:r>
              <a:rPr lang="tr-TR" sz="2800" dirty="0">
                <a:solidFill>
                  <a:schemeClr val="tx1"/>
                </a:solidFill>
              </a:rPr>
              <a:t>Bilimsel Araştırma Yöntemleri ve Etik ortak ders statüsünde açılır. Öğrenci, bu dersi örgün ya da uzaktan eğitim olarak alabilir. Bu ders her anabilim/bilim dalında ilgili anabilim/bilim dalının dersi olarak kabul </a:t>
            </a:r>
            <a:r>
              <a:rPr lang="tr-TR" sz="2800" dirty="0" smtClean="0">
                <a:solidFill>
                  <a:schemeClr val="tx1"/>
                </a:solidFill>
              </a:rPr>
              <a:t>edilir </a:t>
            </a:r>
            <a:r>
              <a:rPr lang="tr-TR" sz="2800" dirty="0">
                <a:solidFill>
                  <a:schemeClr val="tx1"/>
                </a:solidFill>
              </a:rPr>
              <a:t>(usul ve esaslar-dersler, ders kredileri ve ders alma </a:t>
            </a:r>
            <a:r>
              <a:rPr lang="tr-TR" sz="2800" dirty="0" smtClean="0">
                <a:solidFill>
                  <a:schemeClr val="tx1"/>
                </a:solidFill>
              </a:rPr>
              <a:t>YL madde 10-doktora madde 8).</a:t>
            </a:r>
            <a:endParaRPr lang="tr-TR" sz="2800" dirty="0">
              <a:solidFill>
                <a:schemeClr val="tx1"/>
              </a:solidFill>
            </a:endParaRPr>
          </a:p>
          <a:p>
            <a:pPr lvl="0"/>
            <a:endParaRPr lang="tr-TR" sz="2800" dirty="0">
              <a:solidFill>
                <a:schemeClr val="tx1"/>
              </a:solidFill>
            </a:endParaRPr>
          </a:p>
          <a:p>
            <a:endParaRPr lang="tr-TR" dirty="0"/>
          </a:p>
        </p:txBody>
      </p:sp>
    </p:spTree>
    <p:extLst>
      <p:ext uri="{BB962C8B-B14F-4D97-AF65-F5344CB8AC3E}">
        <p14:creationId xmlns:p14="http://schemas.microsoft.com/office/powerpoint/2010/main" val="2368662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79" y="161913"/>
            <a:ext cx="10058400" cy="1084997"/>
          </a:xfrm>
        </p:spPr>
        <p:txBody>
          <a:bodyPr/>
          <a:lstStyle/>
          <a:p>
            <a:r>
              <a:rPr lang="tr-TR" dirty="0" smtClean="0">
                <a:solidFill>
                  <a:srgbClr val="FF0000"/>
                </a:solidFill>
              </a:rPr>
              <a:t>Danışman değişikliği</a:t>
            </a:r>
            <a:endParaRPr lang="tr-TR" dirty="0">
              <a:solidFill>
                <a:srgbClr val="FF0000"/>
              </a:solidFill>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3120773950"/>
              </p:ext>
            </p:extLst>
          </p:nvPr>
        </p:nvGraphicFramePr>
        <p:xfrm>
          <a:off x="1097279" y="1371601"/>
          <a:ext cx="10058400" cy="4170218"/>
        </p:xfrm>
        <a:graphic>
          <a:graphicData uri="http://schemas.openxmlformats.org/drawingml/2006/table">
            <a:tbl>
              <a:tblPr firstRow="1" bandRow="1">
                <a:tableStyleId>{5C22544A-7EE6-4342-B048-85BDC9FD1C3A}</a:tableStyleId>
              </a:tblPr>
              <a:tblGrid>
                <a:gridCol w="10058400">
                  <a:extLst>
                    <a:ext uri="{9D8B030D-6E8A-4147-A177-3AD203B41FA5}">
                      <a16:colId xmlns:a16="http://schemas.microsoft.com/office/drawing/2014/main" val="3736686219"/>
                    </a:ext>
                  </a:extLst>
                </a:gridCol>
              </a:tblGrid>
              <a:tr h="4170218">
                <a:tc>
                  <a:txBody>
                    <a:bodyPr/>
                    <a:lstStyle/>
                    <a:p>
                      <a:r>
                        <a:rPr lang="tr-TR" sz="2400" dirty="0" smtClean="0">
                          <a:solidFill>
                            <a:srgbClr val="FF0000"/>
                          </a:solidFill>
                        </a:rPr>
                        <a:t>2019</a:t>
                      </a:r>
                    </a:p>
                    <a:p>
                      <a:endParaRPr lang="tr-TR" sz="280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tr-TR" sz="2800" b="0" dirty="0" smtClean="0">
                          <a:solidFill>
                            <a:schemeClr val="tx1"/>
                          </a:solidFill>
                        </a:rPr>
                        <a:t>Öğrenci</a:t>
                      </a:r>
                      <a:r>
                        <a:rPr lang="tr-TR" sz="2800" b="0" baseline="0" dirty="0" smtClean="0">
                          <a:solidFill>
                            <a:schemeClr val="tx1"/>
                          </a:solidFill>
                        </a:rPr>
                        <a:t> mezuniyetinin planlandığı son dönemde danışman değişikliği yapılamaz. Enstitü Yönetim Kurulu, mutabakat sağlanamadığı durumlarda öğrenciyi anabilim dalı başkanlığı üzerine alabilir </a:t>
                      </a:r>
                      <a:r>
                        <a:rPr lang="tr-TR" sz="2400" b="0" kern="1200" dirty="0" smtClean="0">
                          <a:solidFill>
                            <a:schemeClr val="tx1"/>
                          </a:solidFill>
                          <a:effectLst/>
                          <a:latin typeface="+mn-lt"/>
                          <a:ea typeface="+mn-ea"/>
                          <a:cs typeface="+mn-cs"/>
                        </a:rPr>
                        <a:t>(usul ve esaslar- YL</a:t>
                      </a:r>
                      <a:r>
                        <a:rPr lang="tr-TR" sz="2400" b="0" kern="1200" baseline="0" dirty="0" smtClean="0">
                          <a:solidFill>
                            <a:schemeClr val="tx1"/>
                          </a:solidFill>
                          <a:effectLst/>
                          <a:latin typeface="+mn-lt"/>
                          <a:ea typeface="+mn-ea"/>
                          <a:cs typeface="+mn-cs"/>
                        </a:rPr>
                        <a:t> </a:t>
                      </a:r>
                      <a:r>
                        <a:rPr lang="tr-TR" sz="2400" b="0" kern="1200" dirty="0" smtClean="0">
                          <a:solidFill>
                            <a:schemeClr val="tx1"/>
                          </a:solidFill>
                          <a:effectLst/>
                          <a:latin typeface="+mn-lt"/>
                          <a:ea typeface="+mn-ea"/>
                          <a:cs typeface="+mn-cs"/>
                        </a:rPr>
                        <a:t>Danışman Atanması ve Tez/Dönem Projesi Konusunun Belirlenmesi madde 8- doktora</a:t>
                      </a:r>
                      <a:r>
                        <a:rPr lang="tr-TR" sz="2400" b="0" kern="1200" baseline="0" dirty="0" smtClean="0">
                          <a:solidFill>
                            <a:schemeClr val="tx1"/>
                          </a:solidFill>
                          <a:effectLst/>
                          <a:latin typeface="+mn-lt"/>
                          <a:ea typeface="+mn-ea"/>
                          <a:cs typeface="+mn-cs"/>
                        </a:rPr>
                        <a:t> madde 6).</a:t>
                      </a:r>
                      <a:endParaRPr lang="tr-TR" sz="2400" b="0" kern="1200" dirty="0" smtClean="0">
                        <a:solidFill>
                          <a:schemeClr val="tx1"/>
                        </a:solidFill>
                        <a:effectLst/>
                        <a:latin typeface="+mn-lt"/>
                        <a:ea typeface="+mn-ea"/>
                        <a:cs typeface="+mn-cs"/>
                      </a:endParaRPr>
                    </a:p>
                    <a:p>
                      <a:endParaRPr lang="tr-TR" sz="2400" b="0" dirty="0" smtClean="0">
                        <a:solidFill>
                          <a:schemeClr val="tx1"/>
                        </a:solidFill>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3601261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79" y="161913"/>
            <a:ext cx="10058400" cy="1084997"/>
          </a:xfrm>
        </p:spPr>
        <p:txBody>
          <a:bodyPr/>
          <a:lstStyle/>
          <a:p>
            <a:r>
              <a:rPr lang="tr-TR" dirty="0" smtClean="0">
                <a:solidFill>
                  <a:srgbClr val="FF0000"/>
                </a:solidFill>
              </a:rPr>
              <a:t>İntihal</a:t>
            </a:r>
            <a:endParaRPr lang="tr-TR" dirty="0">
              <a:solidFill>
                <a:srgbClr val="FF0000"/>
              </a:solidFill>
            </a:endParaRPr>
          </a:p>
        </p:txBody>
      </p:sp>
      <p:graphicFrame>
        <p:nvGraphicFramePr>
          <p:cNvPr id="5" name="İçerik Yer Tutucusu 4"/>
          <p:cNvGraphicFramePr>
            <a:graphicFrameLocks noGrp="1"/>
          </p:cNvGraphicFramePr>
          <p:nvPr>
            <p:ph idx="1"/>
            <p:extLst>
              <p:ext uri="{D42A27DB-BD31-4B8C-83A1-F6EECF244321}">
                <p14:modId xmlns:p14="http://schemas.microsoft.com/office/powerpoint/2010/main" val="1194348147"/>
              </p:ext>
            </p:extLst>
          </p:nvPr>
        </p:nvGraphicFramePr>
        <p:xfrm>
          <a:off x="1097279" y="1371601"/>
          <a:ext cx="10058400" cy="4170218"/>
        </p:xfrm>
        <a:graphic>
          <a:graphicData uri="http://schemas.openxmlformats.org/drawingml/2006/table">
            <a:tbl>
              <a:tblPr firstRow="1" bandRow="1">
                <a:tableStyleId>{5C22544A-7EE6-4342-B048-85BDC9FD1C3A}</a:tableStyleId>
              </a:tblPr>
              <a:tblGrid>
                <a:gridCol w="10058400">
                  <a:extLst>
                    <a:ext uri="{9D8B030D-6E8A-4147-A177-3AD203B41FA5}">
                      <a16:colId xmlns:a16="http://schemas.microsoft.com/office/drawing/2014/main" val="3736686219"/>
                    </a:ext>
                  </a:extLst>
                </a:gridCol>
              </a:tblGrid>
              <a:tr h="4170218">
                <a:tc>
                  <a:txBody>
                    <a:bodyPr/>
                    <a:lstStyle/>
                    <a:p>
                      <a:r>
                        <a:rPr lang="tr-TR" sz="2400" dirty="0" smtClean="0">
                          <a:solidFill>
                            <a:srgbClr val="FF0000"/>
                          </a:solidFill>
                        </a:rPr>
                        <a:t>2019</a:t>
                      </a:r>
                    </a:p>
                    <a:p>
                      <a:endParaRPr lang="tr-TR" sz="2800" dirty="0" smtClean="0"/>
                    </a:p>
                    <a:p>
                      <a:r>
                        <a:rPr lang="tr-TR" sz="2800" b="0" dirty="0" smtClean="0">
                          <a:solidFill>
                            <a:schemeClr val="tx1"/>
                          </a:solidFill>
                        </a:rPr>
                        <a:t>Jürinin</a:t>
                      </a:r>
                      <a:r>
                        <a:rPr lang="tr-TR" sz="2800" b="0" baseline="0" dirty="0" smtClean="0">
                          <a:solidFill>
                            <a:schemeClr val="tx1"/>
                          </a:solidFill>
                        </a:rPr>
                        <a:t> kurulabilmesi için tez intihal raporundaki benzerlik oranı </a:t>
                      </a:r>
                      <a:r>
                        <a:rPr lang="tr-TR" sz="2800" b="0" baseline="0" dirty="0" smtClean="0">
                          <a:solidFill>
                            <a:srgbClr val="FF0000"/>
                          </a:solidFill>
                        </a:rPr>
                        <a:t>% 20’nin </a:t>
                      </a:r>
                      <a:r>
                        <a:rPr lang="tr-TR" sz="2800" b="0" baseline="0" dirty="0" smtClean="0">
                          <a:solidFill>
                            <a:schemeClr val="tx1"/>
                          </a:solidFill>
                        </a:rPr>
                        <a:t>altında olmalıdır. </a:t>
                      </a:r>
                      <a:r>
                        <a:rPr lang="tr-TR" sz="2800" b="0" baseline="0" dirty="0" smtClean="0">
                          <a:solidFill>
                            <a:srgbClr val="FF0000"/>
                          </a:solidFill>
                        </a:rPr>
                        <a:t>(% 30 uyguluyorduk) </a:t>
                      </a:r>
                      <a:r>
                        <a:rPr lang="tr-TR" sz="2400" b="0" kern="1200" dirty="0" smtClean="0">
                          <a:solidFill>
                            <a:schemeClr val="tx1"/>
                          </a:solidFill>
                          <a:effectLst/>
                          <a:latin typeface="+mn-lt"/>
                          <a:ea typeface="+mn-ea"/>
                          <a:cs typeface="+mn-cs"/>
                        </a:rPr>
                        <a:t>(usul ve esaslar- Tezli Yüksek Lisans Programında Tezin Hazırlanması ve Sonuçlandırılması madde 3- doktora</a:t>
                      </a:r>
                      <a:r>
                        <a:rPr lang="tr-TR" sz="2400" b="0" kern="1200" baseline="0" dirty="0" smtClean="0">
                          <a:solidFill>
                            <a:schemeClr val="tx1"/>
                          </a:solidFill>
                          <a:effectLst/>
                          <a:latin typeface="+mn-lt"/>
                          <a:ea typeface="+mn-ea"/>
                          <a:cs typeface="+mn-cs"/>
                        </a:rPr>
                        <a:t> tezinin hazırlanması ve sonuçlandırılması madde 3).</a:t>
                      </a:r>
                      <a:endParaRPr lang="tr-TR" sz="2400" b="0" kern="1200" dirty="0" smtClean="0">
                        <a:solidFill>
                          <a:schemeClr val="tx1"/>
                        </a:solidFill>
                        <a:effectLst/>
                        <a:latin typeface="+mn-lt"/>
                        <a:ea typeface="+mn-ea"/>
                        <a:cs typeface="+mn-cs"/>
                      </a:endParaRPr>
                    </a:p>
                    <a:p>
                      <a:endParaRPr lang="tr-TR" sz="2800" b="0" dirty="0" smtClean="0">
                        <a:solidFill>
                          <a:srgbClr val="FF0000"/>
                        </a:solidFill>
                      </a:endParaRPr>
                    </a:p>
                  </a:txBody>
                  <a:tcPr/>
                </a:tc>
                <a:extLst>
                  <a:ext uri="{0D108BD9-81ED-4DB2-BD59-A6C34878D82A}">
                    <a16:rowId xmlns:a16="http://schemas.microsoft.com/office/drawing/2014/main" val="1598413952"/>
                  </a:ext>
                </a:extLst>
              </a:tr>
            </a:tbl>
          </a:graphicData>
        </a:graphic>
      </p:graphicFrame>
    </p:spTree>
    <p:extLst>
      <p:ext uri="{BB962C8B-B14F-4D97-AF65-F5344CB8AC3E}">
        <p14:creationId xmlns:p14="http://schemas.microsoft.com/office/powerpoint/2010/main" val="40967228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683214"/>
          </a:xfrm>
        </p:spPr>
        <p:txBody>
          <a:bodyPr>
            <a:normAutofit fontScale="90000"/>
          </a:bodyPr>
          <a:lstStyle/>
          <a:p>
            <a:r>
              <a:rPr lang="tr-TR" dirty="0" smtClean="0">
                <a:solidFill>
                  <a:srgbClr val="FF0000"/>
                </a:solidFill>
              </a:rPr>
              <a:t>İlişik kesme</a:t>
            </a:r>
            <a:endParaRPr lang="tr-TR" dirty="0">
              <a:solidFill>
                <a:srgbClr val="FF0000"/>
              </a:solidFill>
            </a:endParaRPr>
          </a:p>
        </p:txBody>
      </p:sp>
      <p:sp>
        <p:nvSpPr>
          <p:cNvPr id="3" name="İçerik Yer Tutucusu 2"/>
          <p:cNvSpPr>
            <a:spLocks noGrp="1"/>
          </p:cNvSpPr>
          <p:nvPr>
            <p:ph idx="1"/>
          </p:nvPr>
        </p:nvSpPr>
        <p:spPr>
          <a:xfrm>
            <a:off x="457199" y="969818"/>
            <a:ext cx="11305310" cy="5306291"/>
          </a:xfrm>
        </p:spPr>
        <p:txBody>
          <a:bodyPr>
            <a:normAutofit fontScale="92500" lnSpcReduction="10000"/>
          </a:bodyPr>
          <a:lstStyle/>
          <a:p>
            <a:r>
              <a:rPr lang="tr-TR" sz="2600" dirty="0" smtClean="0">
                <a:solidFill>
                  <a:srgbClr val="FF0000"/>
                </a:solidFill>
              </a:rPr>
              <a:t>2019</a:t>
            </a:r>
          </a:p>
          <a:p>
            <a:pPr lvl="0" fontAlgn="base"/>
            <a:r>
              <a:rPr lang="tr-TR" sz="2600" dirty="0">
                <a:solidFill>
                  <a:schemeClr val="tx1"/>
                </a:solidFill>
              </a:rPr>
              <a:t>Öğrencinin, zorunlu ve seçmeli dersleri dört yarıyılda başarıyla tamamlayamaması veya mezuniyet için </a:t>
            </a:r>
            <a:r>
              <a:rPr lang="tr-TR" sz="2600" dirty="0" err="1">
                <a:solidFill>
                  <a:schemeClr val="tx1"/>
                </a:solidFill>
              </a:rPr>
              <a:t>AGNO'nun</a:t>
            </a:r>
            <a:r>
              <a:rPr lang="tr-TR" sz="2600" dirty="0">
                <a:solidFill>
                  <a:schemeClr val="tx1"/>
                </a:solidFill>
              </a:rPr>
              <a:t> y</a:t>
            </a:r>
            <a:r>
              <a:rPr lang="tr-TR" sz="2600" dirty="0" smtClean="0">
                <a:solidFill>
                  <a:schemeClr val="tx1"/>
                </a:solidFill>
              </a:rPr>
              <a:t>üksek lisans için en az 2.5/4.00; doktora için en </a:t>
            </a:r>
            <a:r>
              <a:rPr lang="tr-TR" sz="2600" dirty="0">
                <a:solidFill>
                  <a:schemeClr val="tx1"/>
                </a:solidFill>
              </a:rPr>
              <a:t>az </a:t>
            </a:r>
            <a:r>
              <a:rPr lang="tr-TR" sz="2600" dirty="0" smtClean="0">
                <a:solidFill>
                  <a:schemeClr val="tx1"/>
                </a:solidFill>
              </a:rPr>
              <a:t>3.00/4.00 </a:t>
            </a:r>
            <a:r>
              <a:rPr lang="tr-TR" sz="2600" dirty="0">
                <a:solidFill>
                  <a:schemeClr val="tx1"/>
                </a:solidFill>
              </a:rPr>
              <a:t>olmaması,</a:t>
            </a:r>
          </a:p>
          <a:p>
            <a:pPr lvl="0" fontAlgn="base"/>
            <a:r>
              <a:rPr lang="tr-TR" sz="2600" dirty="0">
                <a:solidFill>
                  <a:schemeClr val="tx1"/>
                </a:solidFill>
              </a:rPr>
              <a:t>Tez savunmasında ret kararı verilmesi veya düzeltme kararı verilmiş tezin reddedilmesi,</a:t>
            </a:r>
          </a:p>
          <a:p>
            <a:pPr lvl="0" fontAlgn="base"/>
            <a:r>
              <a:rPr lang="tr-TR" sz="2600" dirty="0">
                <a:solidFill>
                  <a:schemeClr val="tx1"/>
                </a:solidFill>
              </a:rPr>
              <a:t>Tez savunmasında başarılı olan öğrencinin, tezinin bir örneğini programın azami süresi içerisinde enstitüye teslim </a:t>
            </a:r>
            <a:r>
              <a:rPr lang="tr-TR" sz="2600" dirty="0" smtClean="0">
                <a:solidFill>
                  <a:schemeClr val="tx1"/>
                </a:solidFill>
              </a:rPr>
              <a:t>etmemesi</a:t>
            </a:r>
            <a:r>
              <a:rPr lang="tr-TR" sz="2600" dirty="0">
                <a:solidFill>
                  <a:schemeClr val="tx1"/>
                </a:solidFill>
              </a:rPr>
              <a:t>,</a:t>
            </a:r>
            <a:endParaRPr lang="tr-TR" sz="2600" dirty="0" smtClean="0">
              <a:solidFill>
                <a:schemeClr val="tx1"/>
              </a:solidFill>
            </a:endParaRPr>
          </a:p>
          <a:p>
            <a:pPr lvl="0" fontAlgn="base"/>
            <a:r>
              <a:rPr lang="tr-TR" sz="2600" dirty="0" smtClean="0">
                <a:solidFill>
                  <a:schemeClr val="tx1"/>
                </a:solidFill>
              </a:rPr>
              <a:t>Öğrencinin </a:t>
            </a:r>
            <a:r>
              <a:rPr lang="tr-TR" sz="2600" dirty="0">
                <a:solidFill>
                  <a:schemeClr val="tx1"/>
                </a:solidFill>
              </a:rPr>
              <a:t>tez izleme komitesi tarafından üst üste iki kez veya aralıklı olarak üç kez başarısız bulunması,</a:t>
            </a:r>
          </a:p>
          <a:p>
            <a:r>
              <a:rPr lang="tr-TR" sz="2600" dirty="0" smtClean="0">
                <a:solidFill>
                  <a:schemeClr val="tx1"/>
                </a:solidFill>
              </a:rPr>
              <a:t>Tez </a:t>
            </a:r>
            <a:r>
              <a:rPr lang="tr-TR" sz="2600" dirty="0">
                <a:solidFill>
                  <a:schemeClr val="tx1"/>
                </a:solidFill>
              </a:rPr>
              <a:t>önerisinde veya doktora yeterlik sınavında iki kez başarısız bulunması ya da mazeretsiz olarak en geç beşinci yarıyılda yeterlik sınavı dersine kayıt yaptırmaması,</a:t>
            </a:r>
          </a:p>
          <a:p>
            <a:pPr lvl="0" fontAlgn="base"/>
            <a:r>
              <a:rPr lang="tr-TR" sz="2600" dirty="0">
                <a:solidFill>
                  <a:schemeClr val="tx1"/>
                </a:solidFill>
              </a:rPr>
              <a:t>Zorunlu ve seçmeli derslerini başarıyla bitiren, yeterlik sınavında başarılı bulunan ve tez önerisi kabul edilen öğrencinin, tez çalışmasını azami sürede </a:t>
            </a:r>
            <a:r>
              <a:rPr lang="tr-TR" sz="2600" dirty="0" smtClean="0">
                <a:solidFill>
                  <a:schemeClr val="tx1"/>
                </a:solidFill>
              </a:rPr>
              <a:t>tamamlayamaması</a:t>
            </a:r>
            <a:r>
              <a:rPr lang="tr-TR" sz="2600" dirty="0">
                <a:solidFill>
                  <a:schemeClr val="tx1"/>
                </a:solidFill>
              </a:rPr>
              <a:t> </a:t>
            </a:r>
            <a:r>
              <a:rPr lang="tr-TR" sz="2600" dirty="0" smtClean="0">
                <a:solidFill>
                  <a:schemeClr val="tx1"/>
                </a:solidFill>
              </a:rPr>
              <a:t>(usul ve esaslar-ilişik kesme).</a:t>
            </a:r>
            <a:endParaRPr lang="tr-TR" sz="2600" dirty="0">
              <a:solidFill>
                <a:schemeClr val="tx1"/>
              </a:solidFill>
            </a:endParaRPr>
          </a:p>
          <a:p>
            <a:endParaRPr lang="tr-TR" dirty="0"/>
          </a:p>
        </p:txBody>
      </p:sp>
    </p:spTree>
    <p:extLst>
      <p:ext uri="{BB962C8B-B14F-4D97-AF65-F5344CB8AC3E}">
        <p14:creationId xmlns:p14="http://schemas.microsoft.com/office/powerpoint/2010/main" val="10505018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1126561"/>
          </a:xfrm>
        </p:spPr>
        <p:txBody>
          <a:bodyPr/>
          <a:lstStyle/>
          <a:p>
            <a:r>
              <a:rPr lang="tr-TR" dirty="0" smtClean="0">
                <a:solidFill>
                  <a:srgbClr val="FF0000"/>
                </a:solidFill>
              </a:rPr>
              <a:t>Kaldırıldı</a:t>
            </a:r>
            <a:endParaRPr lang="tr-TR" dirty="0">
              <a:solidFill>
                <a:srgbClr val="FF0000"/>
              </a:solidFill>
            </a:endParaRPr>
          </a:p>
        </p:txBody>
      </p:sp>
      <p:sp>
        <p:nvSpPr>
          <p:cNvPr id="3" name="İçerik Yer Tutucusu 2"/>
          <p:cNvSpPr>
            <a:spLocks noGrp="1"/>
          </p:cNvSpPr>
          <p:nvPr>
            <p:ph idx="1"/>
          </p:nvPr>
        </p:nvSpPr>
        <p:spPr>
          <a:xfrm>
            <a:off x="917170" y="1787236"/>
            <a:ext cx="10238509" cy="4068004"/>
          </a:xfrm>
        </p:spPr>
        <p:txBody>
          <a:bodyPr>
            <a:normAutofit/>
          </a:bodyPr>
          <a:lstStyle/>
          <a:p>
            <a:r>
              <a:rPr lang="tr-TR" sz="2800" dirty="0" smtClean="0">
                <a:solidFill>
                  <a:schemeClr val="tx1"/>
                </a:solidFill>
              </a:rPr>
              <a:t>Mazeretsiz iki yarıyıl kayıt yenilemeyen öğrencinin enstitü ile ilişiği kesilir (2017 yönetmeliği).</a:t>
            </a:r>
            <a:endParaRPr lang="tr-TR" sz="2800" dirty="0">
              <a:solidFill>
                <a:schemeClr val="tx1"/>
              </a:solidFill>
            </a:endParaRPr>
          </a:p>
          <a:p>
            <a:r>
              <a:rPr lang="tr-TR" sz="2800" dirty="0">
                <a:solidFill>
                  <a:schemeClr val="tx1"/>
                </a:solidFill>
              </a:rPr>
              <a:t>Tezli/tezsiz yüksek lisans, doktora/sanatta yeterlik ve bütünleşik doktora programlarında üst üste iki dönem veya tezsiz yüksek lisans programları hariç diğer programlar için toplamda üç dönem tez/uzmanlık alan dersinden başarısız olan ya da ardışık iki dönemin herhangi birinde başarısız, diğerinde ise kaydını yenilemeyen öğrencinin enstitüyle ilişiği kesilir (2017 yönetmeliği</a:t>
            </a:r>
            <a:r>
              <a:rPr lang="tr-TR" sz="2800" dirty="0" smtClean="0">
                <a:solidFill>
                  <a:schemeClr val="tx1"/>
                </a:solidFill>
              </a:rPr>
              <a:t>).</a:t>
            </a:r>
            <a:endParaRPr lang="tr-TR" sz="2800" dirty="0">
              <a:solidFill>
                <a:schemeClr val="tx1"/>
              </a:solidFill>
            </a:endParaRPr>
          </a:p>
          <a:p>
            <a:endParaRPr lang="tr-TR" sz="2800" dirty="0">
              <a:solidFill>
                <a:schemeClr val="tx1"/>
              </a:solidFill>
            </a:endParaRPr>
          </a:p>
        </p:txBody>
      </p:sp>
    </p:spTree>
    <p:extLst>
      <p:ext uri="{BB962C8B-B14F-4D97-AF65-F5344CB8AC3E}">
        <p14:creationId xmlns:p14="http://schemas.microsoft.com/office/powerpoint/2010/main" val="3716196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3"/>
            <a:ext cx="10058400" cy="821761"/>
          </a:xfrm>
        </p:spPr>
        <p:txBody>
          <a:bodyPr/>
          <a:lstStyle/>
          <a:p>
            <a:r>
              <a:rPr lang="tr-TR" dirty="0" smtClean="0">
                <a:solidFill>
                  <a:srgbClr val="FF0000"/>
                </a:solidFill>
              </a:rPr>
              <a:t>Kapatılan Dersler</a:t>
            </a:r>
            <a:endParaRPr lang="tr-TR" dirty="0">
              <a:solidFill>
                <a:srgbClr val="FF0000"/>
              </a:solidFill>
            </a:endParaRPr>
          </a:p>
        </p:txBody>
      </p:sp>
      <p:sp>
        <p:nvSpPr>
          <p:cNvPr id="3" name="İçerik Yer Tutucusu 2"/>
          <p:cNvSpPr>
            <a:spLocks noGrp="1"/>
          </p:cNvSpPr>
          <p:nvPr>
            <p:ph idx="1"/>
          </p:nvPr>
        </p:nvSpPr>
        <p:spPr>
          <a:xfrm>
            <a:off x="1097280" y="1233056"/>
            <a:ext cx="10058400" cy="4636038"/>
          </a:xfrm>
        </p:spPr>
        <p:txBody>
          <a:bodyPr>
            <a:normAutofit/>
          </a:bodyPr>
          <a:lstStyle/>
          <a:p>
            <a:r>
              <a:rPr lang="tr-TR" sz="2800" dirty="0" smtClean="0">
                <a:solidFill>
                  <a:schemeClr val="tx1"/>
                </a:solidFill>
              </a:rPr>
              <a:t>Uzmanlık Alan Dersi (yüksek lisans ve doktora)</a:t>
            </a:r>
          </a:p>
          <a:p>
            <a:r>
              <a:rPr lang="tr-TR" sz="2800" dirty="0" smtClean="0">
                <a:solidFill>
                  <a:schemeClr val="tx1"/>
                </a:solidFill>
              </a:rPr>
              <a:t>Bilimsel Araştırma Yöntemleri ve Yayın Etiği</a:t>
            </a:r>
          </a:p>
          <a:p>
            <a:r>
              <a:rPr lang="tr-TR" sz="2800" dirty="0" smtClean="0">
                <a:solidFill>
                  <a:schemeClr val="tx1"/>
                </a:solidFill>
              </a:rPr>
              <a:t>Seminer (3 saatlik)</a:t>
            </a:r>
          </a:p>
          <a:p>
            <a:r>
              <a:rPr lang="tr-TR" sz="2800" dirty="0" smtClean="0">
                <a:solidFill>
                  <a:schemeClr val="tx1"/>
                </a:solidFill>
              </a:rPr>
              <a:t>Tez Dönemi (yüksek lisans ve doktora)</a:t>
            </a:r>
          </a:p>
          <a:p>
            <a:r>
              <a:rPr lang="tr-TR" sz="2800" dirty="0" smtClean="0">
                <a:solidFill>
                  <a:schemeClr val="tx1"/>
                </a:solidFill>
              </a:rPr>
              <a:t>Tez Hazırlık (yüksek lisans ve doktora)</a:t>
            </a:r>
          </a:p>
          <a:p>
            <a:r>
              <a:rPr lang="tr-TR" sz="2800" dirty="0" smtClean="0">
                <a:solidFill>
                  <a:schemeClr val="tx1"/>
                </a:solidFill>
              </a:rPr>
              <a:t>Doktora Yeterlik Sınavı</a:t>
            </a:r>
            <a:endParaRPr lang="tr-TR" sz="2800" dirty="0">
              <a:solidFill>
                <a:schemeClr val="tx1"/>
              </a:solidFill>
            </a:endParaRPr>
          </a:p>
        </p:txBody>
      </p:sp>
    </p:spTree>
    <p:extLst>
      <p:ext uri="{BB962C8B-B14F-4D97-AF65-F5344CB8AC3E}">
        <p14:creationId xmlns:p14="http://schemas.microsoft.com/office/powerpoint/2010/main" val="778104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097280" y="286604"/>
            <a:ext cx="10058400" cy="1020778"/>
          </a:xfrm>
        </p:spPr>
        <p:txBody>
          <a:bodyPr>
            <a:normAutofit/>
          </a:bodyPr>
          <a:lstStyle/>
          <a:p>
            <a:r>
              <a:rPr lang="tr-TR" dirty="0" smtClean="0">
                <a:solidFill>
                  <a:srgbClr val="FF0000"/>
                </a:solidFill>
              </a:rPr>
              <a:t>Yeni Ortak </a:t>
            </a:r>
            <a:r>
              <a:rPr lang="tr-TR" dirty="0">
                <a:solidFill>
                  <a:srgbClr val="FF0000"/>
                </a:solidFill>
              </a:rPr>
              <a:t>D</a:t>
            </a:r>
            <a:r>
              <a:rPr lang="tr-TR" dirty="0" smtClean="0">
                <a:solidFill>
                  <a:srgbClr val="FF0000"/>
                </a:solidFill>
              </a:rPr>
              <a:t>ersler</a:t>
            </a:r>
            <a:endParaRPr lang="tr-TR" dirty="0">
              <a:solidFill>
                <a:srgbClr val="FF0000"/>
              </a:solidFill>
            </a:endParaRPr>
          </a:p>
        </p:txBody>
      </p:sp>
      <p:sp>
        <p:nvSpPr>
          <p:cNvPr id="3" name="İçerik Yer Tutucusu 2"/>
          <p:cNvSpPr>
            <a:spLocks noGrp="1"/>
          </p:cNvSpPr>
          <p:nvPr>
            <p:ph idx="1"/>
          </p:nvPr>
        </p:nvSpPr>
        <p:spPr>
          <a:xfrm>
            <a:off x="999624" y="1307382"/>
            <a:ext cx="10896453" cy="4800455"/>
          </a:xfrm>
        </p:spPr>
        <p:txBody>
          <a:bodyPr>
            <a:normAutofit/>
          </a:bodyPr>
          <a:lstStyle/>
          <a:p>
            <a:r>
              <a:rPr lang="tr-TR" sz="2800" dirty="0" smtClean="0">
                <a:solidFill>
                  <a:schemeClr val="tx1"/>
                </a:solidFill>
              </a:rPr>
              <a:t>Seminer  (2/3/4.yy.)                               Uygulamalı ders saati: </a:t>
            </a:r>
            <a:r>
              <a:rPr lang="tr-TR" sz="2800" dirty="0">
                <a:solidFill>
                  <a:schemeClr val="tx1"/>
                </a:solidFill>
              </a:rPr>
              <a:t>2    </a:t>
            </a:r>
            <a:r>
              <a:rPr lang="tr-TR" sz="2800" dirty="0" smtClean="0">
                <a:solidFill>
                  <a:schemeClr val="tx1"/>
                </a:solidFill>
              </a:rPr>
              <a:t>AKTS: 5</a:t>
            </a:r>
          </a:p>
          <a:p>
            <a:r>
              <a:rPr lang="tr-TR" sz="2800" dirty="0" smtClean="0">
                <a:solidFill>
                  <a:schemeClr val="tx1"/>
                </a:solidFill>
              </a:rPr>
              <a:t>Bilimsel Araştırma ve Etik   		Teorik ders saati: 3          AKTS: 6</a:t>
            </a:r>
          </a:p>
          <a:p>
            <a:r>
              <a:rPr lang="tr-TR" sz="2800" dirty="0" smtClean="0">
                <a:solidFill>
                  <a:schemeClr val="tx1"/>
                </a:solidFill>
              </a:rPr>
              <a:t>Yüksek Lisans Tezine Hazırlık (2. yy.)    Teorik</a:t>
            </a:r>
            <a:r>
              <a:rPr lang="tr-TR" sz="2800" dirty="0">
                <a:solidFill>
                  <a:schemeClr val="tx1"/>
                </a:solidFill>
              </a:rPr>
              <a:t>: </a:t>
            </a:r>
            <a:r>
              <a:rPr lang="tr-TR" sz="2800" dirty="0" smtClean="0">
                <a:solidFill>
                  <a:schemeClr val="tx1"/>
                </a:solidFill>
              </a:rPr>
              <a:t>3   Uygulama:1    AKTS</a:t>
            </a:r>
            <a:r>
              <a:rPr lang="tr-TR" sz="2800" dirty="0">
                <a:solidFill>
                  <a:schemeClr val="tx1"/>
                </a:solidFill>
              </a:rPr>
              <a:t>: 5</a:t>
            </a:r>
            <a:endParaRPr lang="tr-TR" sz="2800" dirty="0" smtClean="0">
              <a:solidFill>
                <a:schemeClr val="tx1"/>
              </a:solidFill>
            </a:endParaRPr>
          </a:p>
          <a:p>
            <a:r>
              <a:rPr lang="tr-TR" sz="2800" dirty="0" smtClean="0">
                <a:solidFill>
                  <a:schemeClr val="tx1"/>
                </a:solidFill>
              </a:rPr>
              <a:t>Yüksek Lisans </a:t>
            </a:r>
            <a:r>
              <a:rPr lang="tr-TR" sz="2800" dirty="0">
                <a:solidFill>
                  <a:schemeClr val="tx1"/>
                </a:solidFill>
              </a:rPr>
              <a:t>T</a:t>
            </a:r>
            <a:r>
              <a:rPr lang="tr-TR" sz="2800" dirty="0" smtClean="0">
                <a:solidFill>
                  <a:schemeClr val="tx1"/>
                </a:solidFill>
              </a:rPr>
              <a:t>ez </a:t>
            </a:r>
            <a:r>
              <a:rPr lang="tr-TR" sz="2800" dirty="0">
                <a:solidFill>
                  <a:schemeClr val="tx1"/>
                </a:solidFill>
              </a:rPr>
              <a:t>Çalışması </a:t>
            </a:r>
            <a:r>
              <a:rPr lang="tr-TR" sz="2800" dirty="0" smtClean="0">
                <a:solidFill>
                  <a:schemeClr val="tx1"/>
                </a:solidFill>
              </a:rPr>
              <a:t>(3-6. </a:t>
            </a:r>
            <a:r>
              <a:rPr lang="tr-TR" sz="2800" dirty="0">
                <a:solidFill>
                  <a:schemeClr val="tx1"/>
                </a:solidFill>
              </a:rPr>
              <a:t>yy.) </a:t>
            </a:r>
            <a:r>
              <a:rPr lang="tr-TR" sz="2800" dirty="0" smtClean="0">
                <a:solidFill>
                  <a:schemeClr val="tx1"/>
                </a:solidFill>
              </a:rPr>
              <a:t>Teorik</a:t>
            </a:r>
            <a:r>
              <a:rPr lang="tr-TR" sz="2800" dirty="0">
                <a:solidFill>
                  <a:schemeClr val="tx1"/>
                </a:solidFill>
              </a:rPr>
              <a:t>: 3   </a:t>
            </a:r>
            <a:r>
              <a:rPr lang="tr-TR" sz="2800" dirty="0" smtClean="0">
                <a:solidFill>
                  <a:schemeClr val="tx1"/>
                </a:solidFill>
              </a:rPr>
              <a:t>Uygulama:1   </a:t>
            </a:r>
            <a:r>
              <a:rPr lang="tr-TR" sz="2800" dirty="0">
                <a:solidFill>
                  <a:schemeClr val="tx1"/>
                </a:solidFill>
              </a:rPr>
              <a:t>AKTS: </a:t>
            </a:r>
            <a:r>
              <a:rPr lang="tr-TR" sz="2800" dirty="0" smtClean="0">
                <a:solidFill>
                  <a:schemeClr val="tx1"/>
                </a:solidFill>
              </a:rPr>
              <a:t>30</a:t>
            </a:r>
          </a:p>
          <a:p>
            <a:r>
              <a:rPr lang="tr-TR" sz="2800" dirty="0" smtClean="0">
                <a:solidFill>
                  <a:schemeClr val="tx1"/>
                </a:solidFill>
              </a:rPr>
              <a:t>Doktora Tezine Hazırlık (2/3/4. yy.)</a:t>
            </a:r>
            <a:r>
              <a:rPr lang="tr-TR" sz="2800" dirty="0">
                <a:solidFill>
                  <a:schemeClr val="tx1"/>
                </a:solidFill>
              </a:rPr>
              <a:t>	</a:t>
            </a:r>
            <a:r>
              <a:rPr lang="tr-TR" sz="2800" dirty="0" smtClean="0">
                <a:solidFill>
                  <a:schemeClr val="tx1"/>
                </a:solidFill>
              </a:rPr>
              <a:t>Teorik</a:t>
            </a:r>
            <a:r>
              <a:rPr lang="tr-TR" sz="2800" dirty="0">
                <a:solidFill>
                  <a:schemeClr val="tx1"/>
                </a:solidFill>
              </a:rPr>
              <a:t>: 3   </a:t>
            </a:r>
            <a:r>
              <a:rPr lang="tr-TR" sz="2800" dirty="0" smtClean="0">
                <a:solidFill>
                  <a:schemeClr val="tx1"/>
                </a:solidFill>
              </a:rPr>
              <a:t>Uygulama:1   </a:t>
            </a:r>
            <a:r>
              <a:rPr lang="tr-TR" sz="2800" dirty="0">
                <a:solidFill>
                  <a:schemeClr val="tx1"/>
                </a:solidFill>
              </a:rPr>
              <a:t>AKTS: </a:t>
            </a:r>
            <a:r>
              <a:rPr lang="tr-TR" sz="2800" dirty="0" smtClean="0">
                <a:solidFill>
                  <a:schemeClr val="tx1"/>
                </a:solidFill>
              </a:rPr>
              <a:t>5</a:t>
            </a:r>
          </a:p>
          <a:p>
            <a:r>
              <a:rPr lang="tr-TR" sz="2800" dirty="0" smtClean="0">
                <a:solidFill>
                  <a:schemeClr val="tx1"/>
                </a:solidFill>
              </a:rPr>
              <a:t>Doktora Tez Çalışması (4-12. yy.)</a:t>
            </a:r>
            <a:r>
              <a:rPr lang="tr-TR" sz="2800" dirty="0">
                <a:solidFill>
                  <a:schemeClr val="tx1"/>
                </a:solidFill>
              </a:rPr>
              <a:t>	</a:t>
            </a:r>
            <a:r>
              <a:rPr lang="tr-TR" sz="2800" dirty="0" smtClean="0">
                <a:solidFill>
                  <a:schemeClr val="tx1"/>
                </a:solidFill>
              </a:rPr>
              <a:t>Teorik</a:t>
            </a:r>
            <a:r>
              <a:rPr lang="tr-TR" sz="2800" dirty="0">
                <a:solidFill>
                  <a:schemeClr val="tx1"/>
                </a:solidFill>
              </a:rPr>
              <a:t>: 3   </a:t>
            </a:r>
            <a:r>
              <a:rPr lang="tr-TR" sz="2800" dirty="0" smtClean="0">
                <a:solidFill>
                  <a:schemeClr val="tx1"/>
                </a:solidFill>
              </a:rPr>
              <a:t>Uygulama:1   </a:t>
            </a:r>
            <a:r>
              <a:rPr lang="tr-TR" sz="2800" dirty="0">
                <a:solidFill>
                  <a:schemeClr val="tx1"/>
                </a:solidFill>
              </a:rPr>
              <a:t>AKTS: </a:t>
            </a:r>
            <a:r>
              <a:rPr lang="tr-TR" sz="2800" dirty="0" smtClean="0">
                <a:solidFill>
                  <a:schemeClr val="tx1"/>
                </a:solidFill>
              </a:rPr>
              <a:t>30</a:t>
            </a:r>
          </a:p>
          <a:p>
            <a:r>
              <a:rPr lang="tr-TR" sz="2800" dirty="0" smtClean="0">
                <a:solidFill>
                  <a:schemeClr val="tx1"/>
                </a:solidFill>
              </a:rPr>
              <a:t>Dönem Projesi (3. yy.)			Teorik: 2   Uygulama: 1  AKTS</a:t>
            </a:r>
            <a:r>
              <a:rPr lang="tr-TR" sz="2800" dirty="0">
                <a:solidFill>
                  <a:schemeClr val="tx1"/>
                </a:solidFill>
              </a:rPr>
              <a:t>: </a:t>
            </a:r>
            <a:r>
              <a:rPr lang="tr-TR" sz="2800" dirty="0" smtClean="0">
                <a:solidFill>
                  <a:schemeClr val="tx1"/>
                </a:solidFill>
              </a:rPr>
              <a:t>30</a:t>
            </a:r>
          </a:p>
          <a:p>
            <a:r>
              <a:rPr lang="tr-TR" sz="2800" dirty="0" smtClean="0">
                <a:solidFill>
                  <a:schemeClr val="tx1"/>
                </a:solidFill>
              </a:rPr>
              <a:t>Yeterlik Sınavı  (3/4/5. yy.)                                                               AKTS: 25</a:t>
            </a:r>
            <a:endParaRPr lang="tr-TR" sz="2800" dirty="0">
              <a:solidFill>
                <a:schemeClr val="tx1"/>
              </a:solidFill>
            </a:endParaRPr>
          </a:p>
        </p:txBody>
      </p:sp>
    </p:spTree>
    <p:extLst>
      <p:ext uri="{BB962C8B-B14F-4D97-AF65-F5344CB8AC3E}">
        <p14:creationId xmlns:p14="http://schemas.microsoft.com/office/powerpoint/2010/main" val="2944839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Geçmişe bakış">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6572</TotalTime>
  <Words>2623</Words>
  <Application>Microsoft Office PowerPoint</Application>
  <PresentationFormat>Geniş ekran</PresentationFormat>
  <Paragraphs>195</Paragraphs>
  <Slides>34</Slides>
  <Notes>1</Notes>
  <HiddenSlides>0</HiddenSlides>
  <MMClips>0</MMClips>
  <ScaleCrop>false</ScaleCrop>
  <HeadingPairs>
    <vt:vector size="6" baseType="variant">
      <vt:variant>
        <vt:lpstr>Kullanılan Yazı Tipleri</vt:lpstr>
      </vt:variant>
      <vt:variant>
        <vt:i4>2</vt:i4>
      </vt:variant>
      <vt:variant>
        <vt:lpstr>Tema</vt:lpstr>
      </vt:variant>
      <vt:variant>
        <vt:i4>1</vt:i4>
      </vt:variant>
      <vt:variant>
        <vt:lpstr>Slayt Başlıkları</vt:lpstr>
      </vt:variant>
      <vt:variant>
        <vt:i4>34</vt:i4>
      </vt:variant>
    </vt:vector>
  </HeadingPairs>
  <TitlesOfParts>
    <vt:vector size="37" baseType="lpstr">
      <vt:lpstr>Calibri</vt:lpstr>
      <vt:lpstr>Calibri Light</vt:lpstr>
      <vt:lpstr>Geçmişe bakış</vt:lpstr>
      <vt:lpstr>Gazi Üniversitesi  Eğitim Bilimleri Enstitüsü</vt:lpstr>
      <vt:lpstr>Yüksek lisans aday başvuru ve kabulü</vt:lpstr>
      <vt:lpstr>Yüksek Lisans aday başvuru ve kabulü</vt:lpstr>
      <vt:lpstr>Yüksek lisans aday başvuru ve kabulü</vt:lpstr>
      <vt:lpstr>Yüksek lisans aday başvuru ve kabulü</vt:lpstr>
      <vt:lpstr>Yüksek lisans aday başvuru ve kabulü</vt:lpstr>
      <vt:lpstr>Doktora aday başvuru ve kabulü</vt:lpstr>
      <vt:lpstr>Doktora aday başvuru ve kabulü</vt:lpstr>
      <vt:lpstr>Doktora aday başvuru ve kabulü</vt:lpstr>
      <vt:lpstr>Doktora aday başvuru ve kabulü</vt:lpstr>
      <vt:lpstr>Bilimsel hazırlık programı</vt:lpstr>
      <vt:lpstr>Ders kaydı</vt:lpstr>
      <vt:lpstr>Ders seçme</vt:lpstr>
      <vt:lpstr>Ders seçme</vt:lpstr>
      <vt:lpstr>Tezli yüksek lisans programı</vt:lpstr>
      <vt:lpstr>Tezli yüksek lisans programı</vt:lpstr>
      <vt:lpstr>Tezli yüksek lisans programı</vt:lpstr>
      <vt:lpstr>Tezli yüksek lisans programı</vt:lpstr>
      <vt:lpstr>Seminer</vt:lpstr>
      <vt:lpstr>Tezsiz yüksek lisans programı</vt:lpstr>
      <vt:lpstr>Tezsiz yüksek lisans programı</vt:lpstr>
      <vt:lpstr>Doktora programı</vt:lpstr>
      <vt:lpstr>Doktora programı- danışman atama</vt:lpstr>
      <vt:lpstr>Doktora yeterlik sınavı</vt:lpstr>
      <vt:lpstr>Doktora programı</vt:lpstr>
      <vt:lpstr>Doktora programı</vt:lpstr>
      <vt:lpstr>Doktora programı</vt:lpstr>
      <vt:lpstr>Bilimsel Araştırma Yöntemleri ve Etik Dersi</vt:lpstr>
      <vt:lpstr>Danışman değişikliği</vt:lpstr>
      <vt:lpstr>İntihal</vt:lpstr>
      <vt:lpstr>İlişik kesme</vt:lpstr>
      <vt:lpstr>Kaldırıldı</vt:lpstr>
      <vt:lpstr>Kapatılan Dersler</vt:lpstr>
      <vt:lpstr>Yeni Ortak Dersler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Öğretmen Yetiştirmede Öğretmenlik Meslek Bilgisi Dersleri:  Öğretim Elemanı ve Öğrenci Yorumları  (Gazi Eğitim Fakültesi Örneği)  Professional Teaching Knowledge Lessons in Teacher Training:  Comments of Faculty and Students  (Gazi, Education Faculty Case)</dc:title>
  <dc:creator>Gülgün Alpan</dc:creator>
  <cp:lastModifiedBy>İmi pc</cp:lastModifiedBy>
  <cp:revision>898</cp:revision>
  <cp:lastPrinted>2018-10-10T12:34:34Z</cp:lastPrinted>
  <dcterms:created xsi:type="dcterms:W3CDTF">2015-10-10T21:13:07Z</dcterms:created>
  <dcterms:modified xsi:type="dcterms:W3CDTF">2019-09-12T10:38:57Z</dcterms:modified>
</cp:coreProperties>
</file>