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sldIdLst>
    <p:sldId id="257" r:id="rId2"/>
  </p:sldIdLst>
  <p:sldSz cx="25203150" cy="36004500"/>
  <p:notesSz cx="7088188" cy="10223500"/>
  <p:defaultTextStyle>
    <a:defPPr>
      <a:defRPr lang="en-GB"/>
    </a:defPPr>
    <a:lvl1pPr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368300" indent="34925"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738188" indent="69850"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108075" indent="104775"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1477963" indent="139700"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2860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7432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2004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6576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p:defaultTextStyle>
  <p:extLst>
    <p:ext uri="{EFAFB233-063F-42B5-8137-9DF3F51BA10A}">
      <p15:sldGuideLst xmlns:p15="http://schemas.microsoft.com/office/powerpoint/2012/main">
        <p15:guide id="1" orient="horz" pos="11340">
          <p15:clr>
            <a:srgbClr val="A4A3A4"/>
          </p15:clr>
        </p15:guide>
        <p15:guide id="2" pos="793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A7A7A7"/>
    <a:srgbClr val="B2B2B2"/>
    <a:srgbClr val="96969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675" autoAdjust="0"/>
  </p:normalViewPr>
  <p:slideViewPr>
    <p:cSldViewPr snapToGrid="0">
      <p:cViewPr varScale="1">
        <p:scale>
          <a:sx n="22" d="100"/>
          <a:sy n="22" d="100"/>
        </p:scale>
        <p:origin x="3708" y="108"/>
      </p:cViewPr>
      <p:guideLst>
        <p:guide orient="horz" pos="11340"/>
        <p:guide pos="7938"/>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snapToGrid="0">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025"/>
          <p:cNvSpPr>
            <a:spLocks noGrp="1" noRot="1" noChangeAspect="1" noChangeArrowheads="1" noTextEdit="1"/>
          </p:cNvSpPr>
          <p:nvPr>
            <p:ph type="sldImg"/>
          </p:nvPr>
        </p:nvSpPr>
        <p:spPr bwMode="auto">
          <a:xfrm>
            <a:off x="0" y="339725"/>
            <a:ext cx="1588" cy="1588"/>
          </a:xfrm>
          <a:prstGeom prst="rect">
            <a:avLst/>
          </a:prstGeom>
          <a:solidFill>
            <a:srgbClr val="FFFFFF"/>
          </a:solidFill>
          <a:ln w="9525">
            <a:solidFill>
              <a:srgbClr val="000000"/>
            </a:solidFill>
            <a:miter lim="800000"/>
            <a:headEnd/>
            <a:tailEnd/>
          </a:ln>
        </p:spPr>
      </p:sp>
      <p:sp>
        <p:nvSpPr>
          <p:cNvPr id="2050" name="Rectangle 1026"/>
          <p:cNvSpPr txBox="1">
            <a:spLocks noGrp="1" noChangeArrowheads="1"/>
          </p:cNvSpPr>
          <p:nvPr>
            <p:ph type="body" idx="1"/>
          </p:nvPr>
        </p:nvSpPr>
        <p:spPr bwMode="auto">
          <a:xfrm>
            <a:off x="520700" y="4826000"/>
            <a:ext cx="6053138" cy="45386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tr-TR" noProof="0" smtClean="0"/>
          </a:p>
        </p:txBody>
      </p:sp>
    </p:spTree>
    <p:extLst>
      <p:ext uri="{BB962C8B-B14F-4D97-AF65-F5344CB8AC3E}">
        <p14:creationId xmlns:p14="http://schemas.microsoft.com/office/powerpoint/2010/main" val="3884872558"/>
      </p:ext>
    </p:extLst>
  </p:cSld>
  <p:clrMap bg1="lt1" tx1="dk1" bg2="lt2" tx2="dk2" accent1="accent1" accent2="accent2" accent3="accent3" accent4="accent4" accent5="accent5" accent6="accent6" hlink="hlink" folHlink="folHlink"/>
  <p:notesStyle>
    <a:lvl1pPr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1pPr>
    <a:lvl2pPr marL="742950" indent="-28575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2pPr>
    <a:lvl3pPr marL="11430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3pPr>
    <a:lvl4pPr marL="16002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4pPr>
    <a:lvl5pPr marL="20574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5pPr>
    <a:lvl6pPr marL="1849546" algn="l" defTabSz="739817" rtl="0" eaLnBrk="1" latinLnBrk="0" hangingPunct="1">
      <a:defRPr sz="1000" kern="1200">
        <a:solidFill>
          <a:schemeClr val="tx1"/>
        </a:solidFill>
        <a:latin typeface="+mn-lt"/>
        <a:ea typeface="+mn-ea"/>
        <a:cs typeface="+mn-cs"/>
      </a:defRPr>
    </a:lvl6pPr>
    <a:lvl7pPr marL="2219452" algn="l" defTabSz="739817" rtl="0" eaLnBrk="1" latinLnBrk="0" hangingPunct="1">
      <a:defRPr sz="1000" kern="1200">
        <a:solidFill>
          <a:schemeClr val="tx1"/>
        </a:solidFill>
        <a:latin typeface="+mn-lt"/>
        <a:ea typeface="+mn-ea"/>
        <a:cs typeface="+mn-cs"/>
      </a:defRPr>
    </a:lvl7pPr>
    <a:lvl8pPr marL="2589362" algn="l" defTabSz="739817" rtl="0" eaLnBrk="1" latinLnBrk="0" hangingPunct="1">
      <a:defRPr sz="1000" kern="1200">
        <a:solidFill>
          <a:schemeClr val="tx1"/>
        </a:solidFill>
        <a:latin typeface="+mn-lt"/>
        <a:ea typeface="+mn-ea"/>
        <a:cs typeface="+mn-cs"/>
      </a:defRPr>
    </a:lvl8pPr>
    <a:lvl9pPr marL="2959270" algn="l" defTabSz="739817"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ln/>
        </p:spPr>
      </p:sp>
      <p:sp>
        <p:nvSpPr>
          <p:cNvPr id="7171" name="Rectangle 3"/>
          <p:cNvSpPr txBox="1">
            <a:spLocks noGrp="1" noChangeArrowheads="1"/>
          </p:cNvSpPr>
          <p:nvPr>
            <p:ph type="body" idx="1"/>
          </p:nvPr>
        </p:nvSpPr>
        <p:spPr>
          <a:xfrm>
            <a:off x="520700" y="4826000"/>
            <a:ext cx="6053138" cy="4540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tr-TR" altLang="tr-TR" smtClean="0"/>
          </a:p>
        </p:txBody>
      </p:sp>
    </p:spTree>
    <p:extLst>
      <p:ext uri="{BB962C8B-B14F-4D97-AF65-F5344CB8AC3E}">
        <p14:creationId xmlns:p14="http://schemas.microsoft.com/office/powerpoint/2010/main" val="161840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4" name="Rectangle 3"/>
          <p:cNvSpPr/>
          <p:nvPr/>
        </p:nvSpPr>
        <p:spPr>
          <a:xfrm>
            <a:off x="0" y="20301330"/>
            <a:ext cx="25203150" cy="1570317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5" name="Rectangle 4"/>
          <p:cNvSpPr/>
          <p:nvPr/>
        </p:nvSpPr>
        <p:spPr>
          <a:xfrm>
            <a:off x="0" y="0"/>
            <a:ext cx="25203150" cy="2030133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6" name="Rectangle 5"/>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7" name="Oval 6"/>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3" name="Subtitle 2"/>
          <p:cNvSpPr>
            <a:spLocks noGrp="1"/>
          </p:cNvSpPr>
          <p:nvPr>
            <p:ph type="subTitle" idx="1"/>
          </p:nvPr>
        </p:nvSpPr>
        <p:spPr>
          <a:xfrm>
            <a:off x="4062147" y="26525864"/>
            <a:ext cx="15537009" cy="4631125"/>
          </a:xfrm>
        </p:spPr>
        <p:txBody>
          <a:bodyPr>
            <a:normAutofit/>
          </a:bodyPr>
          <a:lstStyle>
            <a:lvl1pPr marL="0" indent="0" algn="l">
              <a:buNone/>
              <a:defRPr sz="8400">
                <a:solidFill>
                  <a:schemeClr val="tx2"/>
                </a:solidFill>
              </a:defRPr>
            </a:lvl1pPr>
            <a:lvl2pPr marL="1748790" indent="0" algn="ctr">
              <a:buNone/>
              <a:defRPr>
                <a:solidFill>
                  <a:schemeClr val="tx1">
                    <a:tint val="75000"/>
                  </a:schemeClr>
                </a:solidFill>
              </a:defRPr>
            </a:lvl2pPr>
            <a:lvl3pPr marL="3497580" indent="0" algn="ctr">
              <a:buNone/>
              <a:defRPr>
                <a:solidFill>
                  <a:schemeClr val="tx1">
                    <a:tint val="75000"/>
                  </a:schemeClr>
                </a:solidFill>
              </a:defRPr>
            </a:lvl3pPr>
            <a:lvl4pPr marL="5246370" indent="0" algn="ctr">
              <a:buNone/>
              <a:defRPr>
                <a:solidFill>
                  <a:schemeClr val="tx1">
                    <a:tint val="75000"/>
                  </a:schemeClr>
                </a:solidFill>
              </a:defRPr>
            </a:lvl4pPr>
            <a:lvl5pPr marL="6995160" indent="0" algn="ctr">
              <a:buNone/>
              <a:defRPr>
                <a:solidFill>
                  <a:schemeClr val="tx1">
                    <a:tint val="75000"/>
                  </a:schemeClr>
                </a:solidFill>
              </a:defRPr>
            </a:lvl5pPr>
            <a:lvl6pPr marL="8743950" indent="0" algn="ctr">
              <a:buNone/>
              <a:defRPr>
                <a:solidFill>
                  <a:schemeClr val="tx1">
                    <a:tint val="75000"/>
                  </a:schemeClr>
                </a:solidFill>
              </a:defRPr>
            </a:lvl6pPr>
            <a:lvl7pPr marL="10492740" indent="0" algn="ctr">
              <a:buNone/>
              <a:defRPr>
                <a:solidFill>
                  <a:schemeClr val="tx1">
                    <a:tint val="75000"/>
                  </a:schemeClr>
                </a:solidFill>
              </a:defRPr>
            </a:lvl7pPr>
            <a:lvl8pPr marL="12241530" indent="0" algn="ctr">
              <a:buNone/>
              <a:defRPr>
                <a:solidFill>
                  <a:schemeClr val="tx1">
                    <a:tint val="75000"/>
                  </a:schemeClr>
                </a:solidFill>
              </a:defRPr>
            </a:lvl8pPr>
            <a:lvl9pPr marL="1399032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2" name="Title 1"/>
          <p:cNvSpPr>
            <a:spLocks noGrp="1"/>
          </p:cNvSpPr>
          <p:nvPr>
            <p:ph type="ctrTitle"/>
          </p:nvPr>
        </p:nvSpPr>
        <p:spPr>
          <a:xfrm>
            <a:off x="2253459" y="16444525"/>
            <a:ext cx="19777061" cy="9414127"/>
          </a:xfrm>
          <a:effectLst/>
        </p:spPr>
        <p:txBody>
          <a:bodyPr/>
          <a:lstStyle>
            <a:lvl1pPr marL="2448306" indent="-1748790" algn="l">
              <a:defRPr sz="20700"/>
            </a:lvl1pPr>
          </a:lstStyle>
          <a:p>
            <a:r>
              <a:rPr lang="tr-TR" smtClean="0"/>
              <a:t>Asıl başlık stili için tıklatın</a:t>
            </a:r>
            <a:endParaRPr lang="en-US" dirty="0"/>
          </a:p>
        </p:txBody>
      </p:sp>
      <p:sp>
        <p:nvSpPr>
          <p:cNvPr id="8" name="Date Placeholder 3"/>
          <p:cNvSpPr>
            <a:spLocks noGrp="1"/>
          </p:cNvSpPr>
          <p:nvPr>
            <p:ph type="dt" sz="half" idx="10"/>
          </p:nvPr>
        </p:nvSpPr>
        <p:spPr/>
        <p:txBody>
          <a:bodyPr/>
          <a:lstStyle>
            <a:lvl1pPr>
              <a:defRPr/>
            </a:lvl1pPr>
          </a:lstStyle>
          <a:p>
            <a:pPr>
              <a:defRPr/>
            </a:pPr>
            <a:fld id="{CEA1896A-AA74-45EE-8620-E26ECFB62C6C}" type="datetimeFigureOut">
              <a:rPr lang="en-US"/>
              <a:pPr>
                <a:defRPr/>
              </a:pPr>
              <a:t>12/20/2017</a:t>
            </a:fld>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F241E1FC-D1DE-47C7-866B-D4B4784C1C2C}" type="slidenum">
              <a:rPr lang="en-US" altLang="en-US"/>
              <a:pPr/>
              <a:t>‹#›</a:t>
            </a:fld>
            <a:endParaRPr lang="en-US" altLang="en-US"/>
          </a:p>
        </p:txBody>
      </p:sp>
    </p:spTree>
    <p:extLst>
      <p:ext uri="{BB962C8B-B14F-4D97-AF65-F5344CB8AC3E}">
        <p14:creationId xmlns:p14="http://schemas.microsoft.com/office/powerpoint/2010/main" val="299617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a:p>
        </p:txBody>
      </p:sp>
      <p:sp>
        <p:nvSpPr>
          <p:cNvPr id="10" name="Content Placeholder 9"/>
          <p:cNvSpPr>
            <a:spLocks noGrp="1"/>
          </p:cNvSpPr>
          <p:nvPr>
            <p:ph sz="quarter" idx="13"/>
          </p:nvPr>
        </p:nvSpPr>
        <p:spPr>
          <a:xfrm>
            <a:off x="3150394" y="3840480"/>
            <a:ext cx="17642205"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4"/>
          </p:nvPr>
        </p:nvSpPr>
        <p:spPr/>
        <p:txBody>
          <a:bodyPr/>
          <a:lstStyle>
            <a:lvl1pPr>
              <a:defRPr/>
            </a:lvl1pPr>
          </a:lstStyle>
          <a:p>
            <a:pPr>
              <a:defRPr/>
            </a:pPr>
            <a:fld id="{4CA7CF0F-4BB6-4193-B410-8DA67EC37256}" type="datetimeFigureOut">
              <a:rPr lang="en-US"/>
              <a:pPr>
                <a:defRPr/>
              </a:pPr>
              <a:t>12/20/2017</a:t>
            </a:fld>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a:p>
        </p:txBody>
      </p:sp>
      <p:sp>
        <p:nvSpPr>
          <p:cNvPr id="6" name="Slide Number Placeholder 5"/>
          <p:cNvSpPr>
            <a:spLocks noGrp="1"/>
          </p:cNvSpPr>
          <p:nvPr>
            <p:ph type="sldNum" sz="quarter" idx="16"/>
          </p:nvPr>
        </p:nvSpPr>
        <p:spPr/>
        <p:txBody>
          <a:bodyPr/>
          <a:lstStyle>
            <a:lvl1pPr>
              <a:defRPr/>
            </a:lvl1pPr>
          </a:lstStyle>
          <a:p>
            <a:fld id="{CC529A52-6CC0-4075-8476-196B11FDE3B0}" type="slidenum">
              <a:rPr lang="en-US" altLang="en-US"/>
              <a:pPr/>
              <a:t>‹#›</a:t>
            </a:fld>
            <a:endParaRPr lang="en-US" altLang="en-US"/>
          </a:p>
        </p:txBody>
      </p:sp>
    </p:spTree>
    <p:extLst>
      <p:ext uri="{BB962C8B-B14F-4D97-AF65-F5344CB8AC3E}">
        <p14:creationId xmlns:p14="http://schemas.microsoft.com/office/powerpoint/2010/main" val="2636164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4" name="Rectangle 6"/>
          <p:cNvSpPr/>
          <p:nvPr/>
        </p:nvSpPr>
        <p:spPr>
          <a:xfrm>
            <a:off x="0" y="20301330"/>
            <a:ext cx="25203150" cy="1570317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5" name="Rectangle 7"/>
          <p:cNvSpPr/>
          <p:nvPr/>
        </p:nvSpPr>
        <p:spPr>
          <a:xfrm>
            <a:off x="0" y="0"/>
            <a:ext cx="25203150" cy="2030133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6" name="Rectangle 8"/>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7" name="Oval 6"/>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2" name="Title 1"/>
          <p:cNvSpPr>
            <a:spLocks noGrp="1"/>
          </p:cNvSpPr>
          <p:nvPr>
            <p:ph type="title"/>
          </p:nvPr>
        </p:nvSpPr>
        <p:spPr>
          <a:xfrm>
            <a:off x="5603994" y="11406402"/>
            <a:ext cx="16445623" cy="12722567"/>
          </a:xfrm>
          <a:effectLst/>
        </p:spPr>
        <p:txBody>
          <a:bodyPr anchor="b"/>
          <a:lstStyle>
            <a:lvl1pPr algn="r">
              <a:defRPr sz="17600" b="1" cap="none" baseline="0"/>
            </a:lvl1pPr>
          </a:lstStyle>
          <a:p>
            <a:r>
              <a:rPr lang="tr-TR" smtClean="0"/>
              <a:t>Asıl başlık stili için tıklatın</a:t>
            </a:r>
            <a:endParaRPr lang="en-US" dirty="0"/>
          </a:p>
        </p:txBody>
      </p:sp>
      <p:sp>
        <p:nvSpPr>
          <p:cNvPr id="3" name="Text Placeholder 2"/>
          <p:cNvSpPr>
            <a:spLocks noGrp="1"/>
          </p:cNvSpPr>
          <p:nvPr>
            <p:ph type="body" idx="1"/>
          </p:nvPr>
        </p:nvSpPr>
        <p:spPr>
          <a:xfrm>
            <a:off x="5574345" y="24189433"/>
            <a:ext cx="16456174" cy="4386165"/>
          </a:xfrm>
        </p:spPr>
        <p:txBody>
          <a:bodyPr/>
          <a:lstStyle>
            <a:lvl1pPr marL="0" indent="0" algn="r">
              <a:buNone/>
              <a:defRPr sz="7700">
                <a:solidFill>
                  <a:schemeClr val="tx2"/>
                </a:solidFill>
              </a:defRPr>
            </a:lvl1pPr>
            <a:lvl2pPr marL="1748790" indent="0">
              <a:buNone/>
              <a:defRPr sz="6900">
                <a:solidFill>
                  <a:schemeClr val="tx1">
                    <a:tint val="75000"/>
                  </a:schemeClr>
                </a:solidFill>
              </a:defRPr>
            </a:lvl2pPr>
            <a:lvl3pPr marL="3497580" indent="0">
              <a:buNone/>
              <a:defRPr sz="6100">
                <a:solidFill>
                  <a:schemeClr val="tx1">
                    <a:tint val="75000"/>
                  </a:schemeClr>
                </a:solidFill>
              </a:defRPr>
            </a:lvl3pPr>
            <a:lvl4pPr marL="5246370" indent="0">
              <a:buNone/>
              <a:defRPr sz="5400">
                <a:solidFill>
                  <a:schemeClr val="tx1">
                    <a:tint val="75000"/>
                  </a:schemeClr>
                </a:solidFill>
              </a:defRPr>
            </a:lvl4pPr>
            <a:lvl5pPr marL="6995160" indent="0">
              <a:buNone/>
              <a:defRPr sz="5400">
                <a:solidFill>
                  <a:schemeClr val="tx1">
                    <a:tint val="75000"/>
                  </a:schemeClr>
                </a:solidFill>
              </a:defRPr>
            </a:lvl5pPr>
            <a:lvl6pPr marL="8743950" indent="0">
              <a:buNone/>
              <a:defRPr sz="5400">
                <a:solidFill>
                  <a:schemeClr val="tx1">
                    <a:tint val="75000"/>
                  </a:schemeClr>
                </a:solidFill>
              </a:defRPr>
            </a:lvl6pPr>
            <a:lvl7pPr marL="10492740" indent="0">
              <a:buNone/>
              <a:defRPr sz="5400">
                <a:solidFill>
                  <a:schemeClr val="tx1">
                    <a:tint val="75000"/>
                  </a:schemeClr>
                </a:solidFill>
              </a:defRPr>
            </a:lvl7pPr>
            <a:lvl8pPr marL="12241530" indent="0">
              <a:buNone/>
              <a:defRPr sz="5400">
                <a:solidFill>
                  <a:schemeClr val="tx1">
                    <a:tint val="75000"/>
                  </a:schemeClr>
                </a:solidFill>
              </a:defRPr>
            </a:lvl8pPr>
            <a:lvl9pPr marL="13990320" indent="0">
              <a:buNone/>
              <a:defRPr sz="5400">
                <a:solidFill>
                  <a:schemeClr val="tx1">
                    <a:tint val="75000"/>
                  </a:schemeClr>
                </a:solidFill>
              </a:defRPr>
            </a:lvl9pPr>
          </a:lstStyle>
          <a:p>
            <a:pPr lvl="0"/>
            <a:r>
              <a:rPr lang="tr-TR" smtClean="0"/>
              <a:t>Asıl metin stillerini düzenlemek için tıklatın</a:t>
            </a:r>
          </a:p>
        </p:txBody>
      </p:sp>
      <p:sp>
        <p:nvSpPr>
          <p:cNvPr id="8" name="Date Placeholder 3"/>
          <p:cNvSpPr>
            <a:spLocks noGrp="1"/>
          </p:cNvSpPr>
          <p:nvPr>
            <p:ph type="dt" sz="half" idx="10"/>
          </p:nvPr>
        </p:nvSpPr>
        <p:spPr/>
        <p:txBody>
          <a:bodyPr/>
          <a:lstStyle>
            <a:lvl1pPr>
              <a:defRPr/>
            </a:lvl1pPr>
          </a:lstStyle>
          <a:p>
            <a:pPr>
              <a:defRPr/>
            </a:pPr>
            <a:fld id="{200FF7D6-6F61-479E-94E5-AEE5F62B0678}" type="datetimeFigureOut">
              <a:rPr lang="en-US"/>
              <a:pPr>
                <a:defRPr/>
              </a:pPr>
              <a:t>12/20/2017</a:t>
            </a:fld>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A8F4822F-FDCF-4FF1-A42B-09A841247B37}" type="slidenum">
              <a:rPr lang="en-US" altLang="en-US"/>
              <a:pPr/>
              <a:t>‹#›</a:t>
            </a:fld>
            <a:endParaRPr lang="en-US" altLang="en-US"/>
          </a:p>
        </p:txBody>
      </p:sp>
    </p:spTree>
    <p:extLst>
      <p:ext uri="{BB962C8B-B14F-4D97-AF65-F5344CB8AC3E}">
        <p14:creationId xmlns:p14="http://schemas.microsoft.com/office/powerpoint/2010/main" val="2657285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a:p>
        </p:txBody>
      </p:sp>
      <p:sp>
        <p:nvSpPr>
          <p:cNvPr id="9" name="Content Placeholder 8"/>
          <p:cNvSpPr>
            <a:spLocks noGrp="1"/>
          </p:cNvSpPr>
          <p:nvPr>
            <p:ph sz="quarter" idx="13"/>
          </p:nvPr>
        </p:nvSpPr>
        <p:spPr>
          <a:xfrm>
            <a:off x="3150391" y="3840475"/>
            <a:ext cx="9224353"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12803200" y="3840480"/>
            <a:ext cx="9224353"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Date Placeholder 3"/>
          <p:cNvSpPr>
            <a:spLocks noGrp="1"/>
          </p:cNvSpPr>
          <p:nvPr>
            <p:ph type="dt" sz="half" idx="15"/>
          </p:nvPr>
        </p:nvSpPr>
        <p:spPr/>
        <p:txBody>
          <a:bodyPr/>
          <a:lstStyle>
            <a:lvl1pPr>
              <a:defRPr/>
            </a:lvl1pPr>
          </a:lstStyle>
          <a:p>
            <a:pPr>
              <a:defRPr/>
            </a:pPr>
            <a:fld id="{035626C7-F2BD-4CB6-97AA-1C0A10EC6C37}" type="datetimeFigureOut">
              <a:rPr lang="en-US"/>
              <a:pPr>
                <a:defRPr/>
              </a:pPr>
              <a:t>12/20/2017</a:t>
            </a:fld>
            <a:endParaRPr lang="en-US" dirty="0"/>
          </a:p>
        </p:txBody>
      </p:sp>
      <p:sp>
        <p:nvSpPr>
          <p:cNvPr id="6" name="Footer Placeholder 4"/>
          <p:cNvSpPr>
            <a:spLocks noGrp="1"/>
          </p:cNvSpPr>
          <p:nvPr>
            <p:ph type="ftr" sz="quarter" idx="16"/>
          </p:nvPr>
        </p:nvSpPr>
        <p:spPr/>
        <p:txBody>
          <a:bodyPr/>
          <a:lstStyle>
            <a:lvl1pPr>
              <a:defRPr/>
            </a:lvl1pPr>
          </a:lstStyle>
          <a:p>
            <a:pPr>
              <a:defRPr/>
            </a:pPr>
            <a:endParaRPr lang="en-US"/>
          </a:p>
        </p:txBody>
      </p:sp>
      <p:sp>
        <p:nvSpPr>
          <p:cNvPr id="7" name="Slide Number Placeholder 5"/>
          <p:cNvSpPr>
            <a:spLocks noGrp="1"/>
          </p:cNvSpPr>
          <p:nvPr>
            <p:ph type="sldNum" sz="quarter" idx="17"/>
          </p:nvPr>
        </p:nvSpPr>
        <p:spPr/>
        <p:txBody>
          <a:bodyPr/>
          <a:lstStyle>
            <a:lvl1pPr>
              <a:defRPr/>
            </a:lvl1pPr>
          </a:lstStyle>
          <a:p>
            <a:fld id="{936A2321-E926-4B5D-A75D-77C5BEB22AED}" type="slidenum">
              <a:rPr lang="en-US" altLang="en-US"/>
              <a:pPr/>
              <a:t>‹#›</a:t>
            </a:fld>
            <a:endParaRPr lang="en-US" altLang="en-US"/>
          </a:p>
        </p:txBody>
      </p:sp>
    </p:spTree>
    <p:extLst>
      <p:ext uri="{BB962C8B-B14F-4D97-AF65-F5344CB8AC3E}">
        <p14:creationId xmlns:p14="http://schemas.microsoft.com/office/powerpoint/2010/main" val="642814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150394" y="3840480"/>
            <a:ext cx="9224353" cy="3358751"/>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tr-TR" smtClean="0"/>
              <a:t>Asıl metin stillerini düzenlemek için tıklatın</a:t>
            </a:r>
          </a:p>
        </p:txBody>
      </p:sp>
      <p:sp>
        <p:nvSpPr>
          <p:cNvPr id="4" name="Content Placeholder 3"/>
          <p:cNvSpPr>
            <a:spLocks noGrp="1"/>
          </p:cNvSpPr>
          <p:nvPr>
            <p:ph sz="half" idx="2"/>
          </p:nvPr>
        </p:nvSpPr>
        <p:spPr>
          <a:xfrm>
            <a:off x="3187457" y="7351717"/>
            <a:ext cx="9224353" cy="14401800"/>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12809126" y="3840480"/>
            <a:ext cx="9224353" cy="3358751"/>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tr-TR" smtClean="0"/>
              <a:t>Asıl metin stillerini düzenlemek için tıklatın</a:t>
            </a:r>
          </a:p>
        </p:txBody>
      </p:sp>
      <p:sp>
        <p:nvSpPr>
          <p:cNvPr id="6" name="Content Placeholder 5"/>
          <p:cNvSpPr>
            <a:spLocks noGrp="1"/>
          </p:cNvSpPr>
          <p:nvPr>
            <p:ph sz="quarter" idx="4"/>
          </p:nvPr>
        </p:nvSpPr>
        <p:spPr>
          <a:xfrm>
            <a:off x="12802850" y="7344918"/>
            <a:ext cx="9224353" cy="14401800"/>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10" name="Title 9"/>
          <p:cNvSpPr>
            <a:spLocks noGrp="1"/>
          </p:cNvSpPr>
          <p:nvPr>
            <p:ph type="title"/>
          </p:nvPr>
        </p:nvSpPr>
        <p:spPr/>
        <p:txBody>
          <a:bodyPr/>
          <a:lstStyle/>
          <a:p>
            <a:r>
              <a:rPr lang="tr-TR" smtClean="0"/>
              <a:t>Asıl başlık stili için tıklatın</a:t>
            </a:r>
            <a:endParaRPr lang="en-US" dirty="0"/>
          </a:p>
        </p:txBody>
      </p:sp>
      <p:sp>
        <p:nvSpPr>
          <p:cNvPr id="7" name="Date Placeholder 3"/>
          <p:cNvSpPr>
            <a:spLocks noGrp="1"/>
          </p:cNvSpPr>
          <p:nvPr>
            <p:ph type="dt" sz="half" idx="10"/>
          </p:nvPr>
        </p:nvSpPr>
        <p:spPr/>
        <p:txBody>
          <a:bodyPr/>
          <a:lstStyle>
            <a:lvl1pPr>
              <a:defRPr/>
            </a:lvl1pPr>
          </a:lstStyle>
          <a:p>
            <a:pPr>
              <a:defRPr/>
            </a:pPr>
            <a:fld id="{7EE6370F-8C48-40F2-8093-EE35BE76630D}" type="datetimeFigureOut">
              <a:rPr lang="en-US"/>
              <a:pPr>
                <a:defRPr/>
              </a:pPr>
              <a:t>12/20/2017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A312F0C1-24C7-4172-9A41-167F85752B0A}" type="slidenum">
              <a:rPr lang="en-US" altLang="en-US"/>
              <a:pPr/>
              <a:t>‹#›</a:t>
            </a:fld>
            <a:endParaRPr lang="en-US" altLang="en-US"/>
          </a:p>
        </p:txBody>
      </p:sp>
    </p:spTree>
    <p:extLst>
      <p:ext uri="{BB962C8B-B14F-4D97-AF65-F5344CB8AC3E}">
        <p14:creationId xmlns:p14="http://schemas.microsoft.com/office/powerpoint/2010/main" val="168929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3"/>
          <p:cNvSpPr>
            <a:spLocks noGrp="1"/>
          </p:cNvSpPr>
          <p:nvPr>
            <p:ph type="dt" sz="half" idx="10"/>
          </p:nvPr>
        </p:nvSpPr>
        <p:spPr/>
        <p:txBody>
          <a:bodyPr/>
          <a:lstStyle>
            <a:lvl1pPr>
              <a:defRPr/>
            </a:lvl1pPr>
          </a:lstStyle>
          <a:p>
            <a:pPr>
              <a:defRPr/>
            </a:pPr>
            <a:fld id="{38432014-D538-462E-875E-174EF83122FA}" type="datetimeFigureOut">
              <a:rPr lang="en-US"/>
              <a:pPr>
                <a:defRPr/>
              </a:pPr>
              <a:t>12/20/2017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3880D4C4-2647-439E-96DA-687B2B3985FD}" type="slidenum">
              <a:rPr lang="en-US" altLang="en-US"/>
              <a:pPr/>
              <a:t>‹#›</a:t>
            </a:fld>
            <a:endParaRPr lang="en-US" altLang="en-US"/>
          </a:p>
        </p:txBody>
      </p:sp>
    </p:spTree>
    <p:extLst>
      <p:ext uri="{BB962C8B-B14F-4D97-AF65-F5344CB8AC3E}">
        <p14:creationId xmlns:p14="http://schemas.microsoft.com/office/powerpoint/2010/main" val="416669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C76C14C-8B22-47B4-AEEF-CB98C1EE5F8B}" type="datetimeFigureOut">
              <a:rPr lang="en-US"/>
              <a:pPr>
                <a:defRPr/>
              </a:pPr>
              <a:t>12/20/2017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B66B2CFA-9224-4F14-B34C-005EBC414F0C}" type="slidenum">
              <a:rPr lang="en-US" altLang="en-US"/>
              <a:pPr/>
              <a:t>‹#›</a:t>
            </a:fld>
            <a:endParaRPr lang="en-US" altLang="en-US"/>
          </a:p>
        </p:txBody>
      </p:sp>
    </p:spTree>
    <p:extLst>
      <p:ext uri="{BB962C8B-B14F-4D97-AF65-F5344CB8AC3E}">
        <p14:creationId xmlns:p14="http://schemas.microsoft.com/office/powerpoint/2010/main" val="1776282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312757" y="11601453"/>
            <a:ext cx="10021959" cy="6607088"/>
          </a:xfrm>
          <a:effectLst/>
        </p:spPr>
        <p:txBody>
          <a:bodyPr anchor="b"/>
          <a:lstStyle>
            <a:lvl1pPr marL="874395" indent="-874395" algn="l">
              <a:defRPr sz="10700" b="1">
                <a:effectLst/>
              </a:defRPr>
            </a:lvl1pPr>
          </a:lstStyle>
          <a:p>
            <a:r>
              <a:rPr lang="tr-TR" smtClean="0"/>
              <a:t>Asıl başlık stili için tıklatın</a:t>
            </a:r>
            <a:endParaRPr lang="en-US" dirty="0"/>
          </a:p>
        </p:txBody>
      </p:sp>
      <p:sp>
        <p:nvSpPr>
          <p:cNvPr id="3" name="Content Placeholder 2"/>
          <p:cNvSpPr>
            <a:spLocks noGrp="1"/>
          </p:cNvSpPr>
          <p:nvPr>
            <p:ph idx="1"/>
          </p:nvPr>
        </p:nvSpPr>
        <p:spPr>
          <a:xfrm>
            <a:off x="12660877" y="3840480"/>
            <a:ext cx="11072091" cy="25697333"/>
          </a:xfrm>
        </p:spPr>
        <p:txBody>
          <a:bodyPr anchor="ctr"/>
          <a:lstStyle>
            <a:lvl1pPr>
              <a:defRPr sz="8400"/>
            </a:lvl1pPr>
            <a:lvl2pPr>
              <a:defRPr sz="7700"/>
            </a:lvl2pPr>
            <a:lvl3pPr>
              <a:defRPr sz="6900"/>
            </a:lvl3pPr>
            <a:lvl4pPr>
              <a:defRPr sz="6100"/>
            </a:lvl4pPr>
            <a:lvl5pPr>
              <a:defRPr sz="5400"/>
            </a:lvl5pPr>
            <a:lvl6pPr>
              <a:defRPr sz="7700"/>
            </a:lvl6pPr>
            <a:lvl7pPr>
              <a:defRPr sz="7700"/>
            </a:lvl7pPr>
            <a:lvl8pPr>
              <a:defRPr sz="7700"/>
            </a:lvl8pPr>
            <a:lvl9pPr>
              <a:defRPr sz="77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965077" y="18363460"/>
            <a:ext cx="9339994" cy="11232470"/>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tr-TR" smtClean="0"/>
              <a:t>Asıl metin stillerini düzenlemek için tıklatın</a:t>
            </a:r>
          </a:p>
        </p:txBody>
      </p:sp>
      <p:sp>
        <p:nvSpPr>
          <p:cNvPr id="5" name="Date Placeholder 3"/>
          <p:cNvSpPr>
            <a:spLocks noGrp="1"/>
          </p:cNvSpPr>
          <p:nvPr>
            <p:ph type="dt" sz="half" idx="10"/>
          </p:nvPr>
        </p:nvSpPr>
        <p:spPr/>
        <p:txBody>
          <a:bodyPr/>
          <a:lstStyle>
            <a:lvl1pPr>
              <a:defRPr/>
            </a:lvl1pPr>
          </a:lstStyle>
          <a:p>
            <a:pPr>
              <a:defRPr/>
            </a:pPr>
            <a:fld id="{93123D49-06DA-4118-BAAF-EA1D9A5F0A09}" type="datetimeFigureOut">
              <a:rPr lang="en-US"/>
              <a:pPr>
                <a:defRPr/>
              </a:pPr>
              <a:t>12/20/2017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61E4448-EAFB-457F-AA7E-CDF648832A9D}" type="slidenum">
              <a:rPr lang="en-US" altLang="en-US"/>
              <a:pPr/>
              <a:t>‹#›</a:t>
            </a:fld>
            <a:endParaRPr lang="en-US" altLang="en-US"/>
          </a:p>
        </p:txBody>
      </p:sp>
    </p:spTree>
    <p:extLst>
      <p:ext uri="{BB962C8B-B14F-4D97-AF65-F5344CB8AC3E}">
        <p14:creationId xmlns:p14="http://schemas.microsoft.com/office/powerpoint/2010/main" val="1242604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Rectangle 7"/>
          <p:cNvSpPr/>
          <p:nvPr/>
        </p:nvSpPr>
        <p:spPr>
          <a:xfrm>
            <a:off x="0" y="20301330"/>
            <a:ext cx="25203150" cy="1570317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6" name="Rectangle 8"/>
          <p:cNvSpPr/>
          <p:nvPr/>
        </p:nvSpPr>
        <p:spPr>
          <a:xfrm>
            <a:off x="0" y="0"/>
            <a:ext cx="25203150" cy="2030133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7" name="Rectangle 9"/>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8" name="Oval 7"/>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3" name="Picture Placeholder 2"/>
          <p:cNvSpPr>
            <a:spLocks noGrp="1"/>
          </p:cNvSpPr>
          <p:nvPr>
            <p:ph type="pic" idx="1"/>
          </p:nvPr>
        </p:nvSpPr>
        <p:spPr>
          <a:xfrm>
            <a:off x="12334701" y="6000750"/>
            <a:ext cx="11341418" cy="16420982"/>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7700"/>
            </a:lvl1pPr>
            <a:lvl2pPr marL="1748790" indent="0">
              <a:buNone/>
              <a:defRPr sz="10700"/>
            </a:lvl2pPr>
            <a:lvl3pPr marL="3497580" indent="0">
              <a:buNone/>
              <a:defRPr sz="9200"/>
            </a:lvl3pPr>
            <a:lvl4pPr marL="5246370" indent="0">
              <a:buNone/>
              <a:defRPr sz="7700"/>
            </a:lvl4pPr>
            <a:lvl5pPr marL="6995160" indent="0">
              <a:buNone/>
              <a:defRPr sz="7700"/>
            </a:lvl5pPr>
            <a:lvl6pPr marL="8743950" indent="0">
              <a:buNone/>
              <a:defRPr sz="7700"/>
            </a:lvl6pPr>
            <a:lvl7pPr marL="10492740" indent="0">
              <a:buNone/>
              <a:defRPr sz="7700"/>
            </a:lvl7pPr>
            <a:lvl8pPr marL="12241530" indent="0">
              <a:buNone/>
              <a:defRPr sz="7700"/>
            </a:lvl8pPr>
            <a:lvl9pPr marL="13990320" indent="0">
              <a:buNone/>
              <a:defRPr sz="7700"/>
            </a:lvl9pPr>
          </a:lstStyle>
          <a:p>
            <a:pPr lvl="0"/>
            <a:r>
              <a:rPr lang="tr-TR" noProof="0" smtClean="0"/>
              <a:t>Resim eklemek için simgeyi tıklatın</a:t>
            </a:r>
            <a:endParaRPr lang="en-US" noProof="0" dirty="0"/>
          </a:p>
        </p:txBody>
      </p:sp>
      <p:sp>
        <p:nvSpPr>
          <p:cNvPr id="4" name="Text Placeholder 3"/>
          <p:cNvSpPr>
            <a:spLocks noGrp="1"/>
          </p:cNvSpPr>
          <p:nvPr>
            <p:ph type="body" sz="half" idx="2"/>
          </p:nvPr>
        </p:nvSpPr>
        <p:spPr>
          <a:xfrm>
            <a:off x="2419676" y="5305052"/>
            <a:ext cx="10181902" cy="11355855"/>
          </a:xfrm>
        </p:spPr>
        <p:txBody>
          <a:bodyPr anchor="b"/>
          <a:lstStyle>
            <a:lvl1pPr marL="699516" indent="-699516">
              <a:buFont typeface="Georgia" pitchFamily="18" charset="0"/>
              <a:buChar char="*"/>
              <a:defRPr sz="61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tr-TR" smtClean="0"/>
              <a:t>Asıl metin stillerini düzenlemek için tıklatın</a:t>
            </a:r>
          </a:p>
        </p:txBody>
      </p:sp>
      <p:sp>
        <p:nvSpPr>
          <p:cNvPr id="2" name="Title 1"/>
          <p:cNvSpPr>
            <a:spLocks noGrp="1"/>
          </p:cNvSpPr>
          <p:nvPr>
            <p:ph type="title"/>
          </p:nvPr>
        </p:nvSpPr>
        <p:spPr>
          <a:xfrm>
            <a:off x="2004532" y="23438210"/>
            <a:ext cx="17594627" cy="6000750"/>
          </a:xfrm>
        </p:spPr>
        <p:txBody>
          <a:bodyPr anchor="b"/>
          <a:lstStyle>
            <a:lvl1pPr algn="l">
              <a:defRPr sz="17600" b="1"/>
            </a:lvl1pPr>
          </a:lstStyle>
          <a:p>
            <a:r>
              <a:rPr lang="tr-TR" smtClean="0"/>
              <a:t>Asıl başlık stili için tıklatın</a:t>
            </a:r>
            <a:endParaRPr lang="en-US" dirty="0"/>
          </a:p>
        </p:txBody>
      </p:sp>
      <p:sp>
        <p:nvSpPr>
          <p:cNvPr id="9" name="Date Placeholder 4"/>
          <p:cNvSpPr>
            <a:spLocks noGrp="1"/>
          </p:cNvSpPr>
          <p:nvPr>
            <p:ph type="dt" sz="half" idx="10"/>
          </p:nvPr>
        </p:nvSpPr>
        <p:spPr/>
        <p:txBody>
          <a:bodyPr/>
          <a:lstStyle>
            <a:lvl1pPr>
              <a:defRPr/>
            </a:lvl1pPr>
          </a:lstStyle>
          <a:p>
            <a:pPr>
              <a:defRPr/>
            </a:pPr>
            <a:fld id="{30EB1934-550C-40D7-9A0C-23A240D0C866}" type="datetimeFigureOut">
              <a:rPr lang="en-US"/>
              <a:pPr>
                <a:defRPr/>
              </a:pPr>
              <a:t>12/20/2017</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fld id="{A2797057-E143-4B54-8BAF-9F71FD102ED5}" type="slidenum">
              <a:rPr lang="en-US" altLang="en-US"/>
              <a:pPr/>
              <a:t>‹#›</a:t>
            </a:fld>
            <a:endParaRPr lang="en-US" altLang="en-US"/>
          </a:p>
        </p:txBody>
      </p:sp>
    </p:spTree>
    <p:extLst>
      <p:ext uri="{BB962C8B-B14F-4D97-AF65-F5344CB8AC3E}">
        <p14:creationId xmlns:p14="http://schemas.microsoft.com/office/powerpoint/2010/main" val="1365904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a:xfrm>
            <a:off x="5250656" y="3840475"/>
            <a:ext cx="17642205" cy="1824228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lvl1pPr>
              <a:defRPr/>
            </a:lvl1pPr>
          </a:lstStyle>
          <a:p>
            <a:pPr>
              <a:defRPr/>
            </a:pPr>
            <a:fld id="{699C1010-5031-4DC6-9C76-D7FBF26F9F3A}" type="datetimeFigureOut">
              <a:rPr lang="en-US"/>
              <a:pPr>
                <a:defRPr/>
              </a:pPr>
              <a:t>12/20/2017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C04F692-CDD3-45F0-8596-1ABB3F9CF42D}" type="slidenum">
              <a:rPr lang="en-US" altLang="en-US"/>
              <a:pPr/>
              <a:t>‹#›</a:t>
            </a:fld>
            <a:endParaRPr lang="en-US" altLang="en-US"/>
          </a:p>
        </p:txBody>
      </p:sp>
    </p:spTree>
    <p:extLst>
      <p:ext uri="{BB962C8B-B14F-4D97-AF65-F5344CB8AC3E}">
        <p14:creationId xmlns:p14="http://schemas.microsoft.com/office/powerpoint/2010/main" val="2797528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0045" y="1976717"/>
            <a:ext cx="5670709" cy="27501280"/>
          </a:xfrm>
          <a:effectLst/>
        </p:spPr>
        <p:txBody>
          <a:bodyPr vert="eaVert"/>
          <a:lstStyle>
            <a:lvl1pPr algn="l">
              <a:defRPr/>
            </a:lvl1pPr>
          </a:lstStyle>
          <a:p>
            <a:r>
              <a:rPr lang="tr-TR" smtClean="0"/>
              <a:t>Asıl başlık stili için tıklatın</a:t>
            </a:r>
            <a:endParaRPr lang="en-US"/>
          </a:p>
        </p:txBody>
      </p:sp>
      <p:sp>
        <p:nvSpPr>
          <p:cNvPr id="3" name="Vertical Text Placeholder 2"/>
          <p:cNvSpPr>
            <a:spLocks noGrp="1"/>
          </p:cNvSpPr>
          <p:nvPr>
            <p:ph type="body" orient="vert" idx="1"/>
          </p:nvPr>
        </p:nvSpPr>
        <p:spPr>
          <a:xfrm>
            <a:off x="9162088" y="3840478"/>
            <a:ext cx="13310722" cy="2569732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lvl1pPr>
              <a:defRPr/>
            </a:lvl1pPr>
          </a:lstStyle>
          <a:p>
            <a:pPr>
              <a:defRPr/>
            </a:pPr>
            <a:fld id="{48621B86-84D7-4CE8-AE35-713485EB70B3}" type="datetimeFigureOut">
              <a:rPr lang="en-US"/>
              <a:pPr>
                <a:defRPr/>
              </a:pPr>
              <a:t>12/20/2017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6B65734-800B-40E6-9C60-528947399D86}" type="slidenum">
              <a:rPr lang="en-US" altLang="en-US"/>
              <a:pPr/>
              <a:t>‹#›</a:t>
            </a:fld>
            <a:endParaRPr lang="en-US" altLang="en-US"/>
          </a:p>
        </p:txBody>
      </p:sp>
    </p:spTree>
    <p:extLst>
      <p:ext uri="{BB962C8B-B14F-4D97-AF65-F5344CB8AC3E}">
        <p14:creationId xmlns:p14="http://schemas.microsoft.com/office/powerpoint/2010/main" val="2713740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9AD5FF"/>
            </a:gs>
            <a:gs pos="60001">
              <a:srgbClr val="FFFFFF"/>
            </a:gs>
            <a:gs pos="100000">
              <a:srgbClr val="55BFFF"/>
            </a:gs>
          </a:gsLst>
          <a:path path="shape">
            <a:fillToRect l="20000" t="10001" r="20000" b="60001"/>
          </a:path>
        </a:gradFill>
        <a:effectLst/>
      </p:bgPr>
    </p:bg>
    <p:spTree>
      <p:nvGrpSpPr>
        <p:cNvPr id="1" name=""/>
        <p:cNvGrpSpPr/>
        <p:nvPr/>
      </p:nvGrpSpPr>
      <p:grpSpPr>
        <a:xfrm>
          <a:off x="0" y="0"/>
          <a:ext cx="0" cy="0"/>
          <a:chOff x="0" y="0"/>
          <a:chExt cx="0" cy="0"/>
        </a:xfrm>
      </p:grpSpPr>
      <p:sp>
        <p:nvSpPr>
          <p:cNvPr id="7" name="Rectangle 6"/>
          <p:cNvSpPr/>
          <p:nvPr/>
        </p:nvSpPr>
        <p:spPr>
          <a:xfrm>
            <a:off x="0" y="26803350"/>
            <a:ext cx="25203150" cy="920115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8" name="Rectangle 7"/>
          <p:cNvSpPr/>
          <p:nvPr/>
        </p:nvSpPr>
        <p:spPr>
          <a:xfrm>
            <a:off x="0" y="0"/>
            <a:ext cx="25203150" cy="2680335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9" name="Rectangle 8"/>
          <p:cNvSpPr/>
          <p:nvPr/>
        </p:nvSpPr>
        <p:spPr>
          <a:xfrm>
            <a:off x="0" y="19783425"/>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10" name="Oval 9"/>
          <p:cNvSpPr/>
          <p:nvPr/>
        </p:nvSpPr>
        <p:spPr>
          <a:xfrm>
            <a:off x="0" y="8401050"/>
            <a:ext cx="25203150" cy="2680335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2" name="Title Placeholder 1"/>
          <p:cNvSpPr>
            <a:spLocks noGrp="1"/>
          </p:cNvSpPr>
          <p:nvPr>
            <p:ph type="title"/>
          </p:nvPr>
        </p:nvSpPr>
        <p:spPr>
          <a:xfrm>
            <a:off x="4943475" y="22953663"/>
            <a:ext cx="17949863" cy="6000750"/>
          </a:xfrm>
          <a:prstGeom prst="rect">
            <a:avLst/>
          </a:prstGeom>
          <a:effectLst/>
        </p:spPr>
        <p:txBody>
          <a:bodyPr vert="horz" lIns="349758" tIns="174879" rIns="349758" bIns="174879" rtlCol="0" anchor="t" anchorCtr="0">
            <a:noAutofit/>
          </a:bodyPr>
          <a:lstStyle/>
          <a:p>
            <a:r>
              <a:rPr lang="tr-TR" smtClean="0"/>
              <a:t>Asıl başlık stili için tıklatın</a:t>
            </a:r>
            <a:endParaRPr lang="en-US" dirty="0"/>
          </a:p>
        </p:txBody>
      </p:sp>
      <p:sp>
        <p:nvSpPr>
          <p:cNvPr id="1037" name="Text Placeholder 2"/>
          <p:cNvSpPr>
            <a:spLocks noGrp="1"/>
          </p:cNvSpPr>
          <p:nvPr>
            <p:ph type="body" idx="1"/>
          </p:nvPr>
        </p:nvSpPr>
        <p:spPr bwMode="auto">
          <a:xfrm>
            <a:off x="3151188" y="3844925"/>
            <a:ext cx="17641887" cy="1824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49758" tIns="174879" rIns="349758" bIns="174879"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endParaRPr lang="en-US" altLang="tr-TR" smtClean="0"/>
          </a:p>
        </p:txBody>
      </p:sp>
      <p:sp>
        <p:nvSpPr>
          <p:cNvPr id="4" name="Date Placeholder 3"/>
          <p:cNvSpPr>
            <a:spLocks noGrp="1"/>
          </p:cNvSpPr>
          <p:nvPr>
            <p:ph type="dt" sz="half" idx="2"/>
          </p:nvPr>
        </p:nvSpPr>
        <p:spPr>
          <a:xfrm>
            <a:off x="17011650" y="32404050"/>
            <a:ext cx="6931025" cy="1917700"/>
          </a:xfrm>
          <a:prstGeom prst="rect">
            <a:avLst/>
          </a:prstGeom>
        </p:spPr>
        <p:txBody>
          <a:bodyPr vert="horz" lIns="349758" tIns="174879" rIns="349758" bIns="174879" rtlCol="0" anchor="ctr"/>
          <a:lstStyle>
            <a:lvl1pPr algn="r">
              <a:defRPr sz="4200" b="1">
                <a:solidFill>
                  <a:schemeClr val="tx1">
                    <a:lumMod val="50000"/>
                    <a:lumOff val="50000"/>
                  </a:schemeClr>
                </a:solidFill>
              </a:defRPr>
            </a:lvl1pPr>
          </a:lstStyle>
          <a:p>
            <a:pPr>
              <a:defRPr/>
            </a:pPr>
            <a:fld id="{89F267CE-5917-4016-AD65-8FAB0C386849}" type="datetimeFigureOut">
              <a:rPr lang="en-US"/>
              <a:pPr>
                <a:defRPr/>
              </a:pPr>
              <a:t>12/20/2017</a:t>
            </a:fld>
            <a:endParaRPr lang="en-US" dirty="0"/>
          </a:p>
        </p:txBody>
      </p:sp>
      <p:sp>
        <p:nvSpPr>
          <p:cNvPr id="5" name="Footer Placeholder 4"/>
          <p:cNvSpPr>
            <a:spLocks noGrp="1"/>
          </p:cNvSpPr>
          <p:nvPr>
            <p:ph type="ftr" sz="quarter" idx="3"/>
          </p:nvPr>
        </p:nvSpPr>
        <p:spPr>
          <a:xfrm>
            <a:off x="1260475" y="32404050"/>
            <a:ext cx="9240838" cy="1917700"/>
          </a:xfrm>
          <a:prstGeom prst="rect">
            <a:avLst/>
          </a:prstGeom>
        </p:spPr>
        <p:txBody>
          <a:bodyPr vert="horz" lIns="349758" tIns="174879" rIns="349758" bIns="174879" rtlCol="0" anchor="ctr"/>
          <a:lstStyle>
            <a:lvl1pPr algn="l">
              <a:defRPr sz="4200" b="1">
                <a:solidFill>
                  <a:schemeClr val="tx1">
                    <a:lumMod val="50000"/>
                    <a:lumOff val="50000"/>
                  </a:schemeClr>
                </a:solidFill>
              </a:defRPr>
            </a:lvl1pPr>
          </a:lstStyle>
          <a:p>
            <a:pPr>
              <a:defRPr/>
            </a:pPr>
            <a:endParaRPr lang="en-US"/>
          </a:p>
        </p:txBody>
      </p:sp>
      <p:sp>
        <p:nvSpPr>
          <p:cNvPr id="6" name="Slide Number Placeholder 5"/>
          <p:cNvSpPr>
            <a:spLocks noGrp="1"/>
          </p:cNvSpPr>
          <p:nvPr>
            <p:ph type="sldNum" sz="quarter" idx="4"/>
          </p:nvPr>
        </p:nvSpPr>
        <p:spPr>
          <a:xfrm>
            <a:off x="10501313" y="32404050"/>
            <a:ext cx="5040312" cy="1917700"/>
          </a:xfrm>
          <a:prstGeom prst="rect">
            <a:avLst/>
          </a:prstGeom>
        </p:spPr>
        <p:txBody>
          <a:bodyPr vert="horz" wrap="square" lIns="349758" tIns="174879" rIns="349758" bIns="174879" numCol="1" anchor="ctr" anchorCtr="0" compatLnSpc="1">
            <a:prstTxWarp prst="textNoShape">
              <a:avLst/>
            </a:prstTxWarp>
          </a:bodyPr>
          <a:lstStyle>
            <a:lvl1pPr algn="ctr">
              <a:defRPr sz="4600" b="1">
                <a:solidFill>
                  <a:srgbClr val="7F7F7F"/>
                </a:solidFill>
              </a:defRPr>
            </a:lvl1pPr>
          </a:lstStyle>
          <a:p>
            <a:fld id="{E8A57BC3-387E-4EE1-A2B1-FB5AB530FAB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7" r:id="rId1"/>
    <p:sldLayoutId id="2147483689" r:id="rId2"/>
    <p:sldLayoutId id="2147483698" r:id="rId3"/>
    <p:sldLayoutId id="2147483690" r:id="rId4"/>
    <p:sldLayoutId id="2147483691" r:id="rId5"/>
    <p:sldLayoutId id="2147483692" r:id="rId6"/>
    <p:sldLayoutId id="2147483693" r:id="rId7"/>
    <p:sldLayoutId id="2147483694" r:id="rId8"/>
    <p:sldLayoutId id="2147483699" r:id="rId9"/>
    <p:sldLayoutId id="2147483695" r:id="rId10"/>
    <p:sldLayoutId id="2147483696" r:id="rId11"/>
  </p:sldLayoutIdLst>
  <p:timing>
    <p:tnLst>
      <p:par>
        <p:cTn id="1" dur="indefinite" restart="never" nodeType="tmRoot"/>
      </p:par>
    </p:tnLst>
  </p:timing>
  <p:txStyles>
    <p:titleStyle>
      <a:lvl1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2pPr>
      <a:lvl3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3pPr>
      <a:lvl4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4pPr>
      <a:lvl5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873125"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8400" kern="1200">
          <a:solidFill>
            <a:srgbClr val="404040"/>
          </a:solidFill>
          <a:latin typeface="+mn-lt"/>
          <a:ea typeface="+mn-ea"/>
          <a:cs typeface="+mn-cs"/>
        </a:defRPr>
      </a:lvl1pPr>
      <a:lvl2pPr marL="2097088"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7700" kern="1200">
          <a:solidFill>
            <a:srgbClr val="404040"/>
          </a:solidFill>
          <a:latin typeface="+mn-lt"/>
          <a:ea typeface="+mn-ea"/>
          <a:cs typeface="+mn-cs"/>
        </a:defRPr>
      </a:lvl2pPr>
      <a:lvl3pPr marL="3146425"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6900" kern="1200">
          <a:solidFill>
            <a:srgbClr val="404040"/>
          </a:solidFill>
          <a:latin typeface="+mn-lt"/>
          <a:ea typeface="+mn-ea"/>
          <a:cs typeface="+mn-cs"/>
        </a:defRPr>
      </a:lvl3pPr>
      <a:lvl4pPr marL="4195763"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6100" kern="1200">
          <a:solidFill>
            <a:srgbClr val="404040"/>
          </a:solidFill>
          <a:latin typeface="+mn-lt"/>
          <a:ea typeface="+mn-ea"/>
          <a:cs typeface="+mn-cs"/>
        </a:defRPr>
      </a:lvl4pPr>
      <a:lvl5pPr marL="5314950"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5400" kern="1200">
          <a:solidFill>
            <a:srgbClr val="404040"/>
          </a:solidFill>
          <a:latin typeface="+mn-lt"/>
          <a:ea typeface="+mn-ea"/>
          <a:cs typeface="+mn-cs"/>
        </a:defRPr>
      </a:lvl5pPr>
      <a:lvl6pPr marL="6365596"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6pPr>
      <a:lvl7pPr marL="7519797"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7pPr>
      <a:lvl8pPr marL="8743950"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8pPr>
      <a:lvl9pPr marL="9898151"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9pPr>
    </p:bodyStyle>
    <p:otherStyle>
      <a:defPPr>
        <a:defRPr lang="en-U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832225" y="1404601"/>
            <a:ext cx="17140822" cy="153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224" tIns="43240" rIns="86224"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eaLnBrk="1" hangingPunct="1">
              <a:lnSpc>
                <a:spcPct val="101000"/>
              </a:lnSpc>
              <a:buClr>
                <a:srgbClr val="000000"/>
              </a:buClr>
              <a:buSzPct val="100000"/>
            </a:pPr>
            <a:r>
              <a:rPr lang="tr-TR" altLang="tr-TR" sz="4800" b="1" dirty="0" smtClean="0">
                <a:solidFill>
                  <a:schemeClr val="tx1"/>
                </a:solidFill>
                <a:cs typeface="Arial" panose="020B0604020202020204" pitchFamily="34" charset="0"/>
              </a:rPr>
              <a:t>-ÇALIŞMANIN ADI-</a:t>
            </a:r>
          </a:p>
          <a:p>
            <a:pPr algn="ctr" eaLnBrk="1" hangingPunct="1">
              <a:lnSpc>
                <a:spcPct val="101000"/>
              </a:lnSpc>
              <a:buClr>
                <a:srgbClr val="000000"/>
              </a:buClr>
              <a:buSzPct val="100000"/>
            </a:pPr>
            <a:r>
              <a:rPr lang="tr-TR" altLang="tr-TR" sz="4800" b="1" dirty="0" smtClean="0">
                <a:solidFill>
                  <a:schemeClr val="tx1"/>
                </a:solidFill>
                <a:cs typeface="Arial" panose="020B0604020202020204" pitchFamily="34" charset="0"/>
              </a:rPr>
              <a:t>NAVIER-STOKES ZAMAN RAHATLAMA MODELİ</a:t>
            </a:r>
            <a:endParaRPr lang="en-GB" altLang="tr-TR" sz="4800" b="1" dirty="0">
              <a:solidFill>
                <a:schemeClr val="tx1"/>
              </a:solidFill>
              <a:cs typeface="Arial" panose="020B0604020202020204" pitchFamily="34" charset="0"/>
            </a:endParaRPr>
          </a:p>
        </p:txBody>
      </p:sp>
      <mc:AlternateContent xmlns:mc="http://schemas.openxmlformats.org/markup-compatibility/2006">
        <mc:Choice xmlns:a14="http://schemas.microsoft.com/office/drawing/2010/main" Requires="a14">
          <p:sp>
            <p:nvSpPr>
              <p:cNvPr id="5124" name="Text Box 4"/>
              <p:cNvSpPr txBox="1">
                <a:spLocks noChangeArrowheads="1"/>
              </p:cNvSpPr>
              <p:nvPr/>
            </p:nvSpPr>
            <p:spPr bwMode="auto">
              <a:xfrm>
                <a:off x="733425" y="4843463"/>
                <a:ext cx="7804150" cy="315104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ÖZET </a:t>
                </a:r>
              </a:p>
              <a:p>
                <a:pPr algn="just" eaLnBrk="1" hangingPunct="1">
                  <a:lnSpc>
                    <a:spcPct val="150000"/>
                  </a:lnSpc>
                  <a:buClr>
                    <a:srgbClr val="000000"/>
                  </a:buClr>
                  <a:buSzPct val="100000"/>
                </a:pPr>
                <a:r>
                  <a:rPr lang="tr-TR" altLang="tr-TR" sz="2800" dirty="0" smtClean="0">
                    <a:solidFill>
                      <a:schemeClr val="tx1"/>
                    </a:solidFill>
                    <a:cs typeface="Arial" panose="020B0604020202020204" pitchFamily="34" charset="0"/>
                  </a:rPr>
                  <a:t>       Navier Stokes denklemlerinin (NSE’nin) analitik çözümlerini veren bir formül yoktur. Bu yüzden verilen bir NSE denklemini nümerik olarak yakınsak bir yöntemle çözmek ve hatayı tahmin etmek çok önemlidir. Bir nümerik yöntemin hesapsal maaliyeti, stabilitesi ve hata mertebesi yöntemin kullanışlılığı için önemlidir. Bu sebeple literatürde kapalı (implicit) metotlar genellikle daha kararlı sonuçlar verdiği için tercih edilmiştir fakat denklemler lineer olmadığından metotların hesapsal maaliyeti arttığı için dezavantaj oluşmuştur. Bu sebeple Stokes-Darcy denklemlerinin nümerik çözümlerinde lineer olmayan parça yaklaşım yapılarak lineer hale getirilmiştir. </a:t>
                </a:r>
              </a:p>
              <a:p>
                <a:pPr algn="just" eaLnBrk="1" hangingPunct="1">
                  <a:lnSpc>
                    <a:spcPct val="150000"/>
                  </a:lnSpc>
                  <a:buClr>
                    <a:srgbClr val="000000"/>
                  </a:buClr>
                  <a:buSzPct val="100000"/>
                </a:pPr>
                <a:r>
                  <a:rPr lang="tr-TR" altLang="tr-TR" sz="2800" dirty="0">
                    <a:solidFill>
                      <a:schemeClr val="tx1"/>
                    </a:solidFill>
                    <a:cs typeface="Arial" panose="020B0604020202020204" pitchFamily="34" charset="0"/>
                  </a:rPr>
                  <a:t> </a:t>
                </a:r>
                <a:r>
                  <a:rPr lang="tr-TR" altLang="tr-TR" sz="2800" dirty="0" smtClean="0">
                    <a:solidFill>
                      <a:schemeClr val="tx1"/>
                    </a:solidFill>
                    <a:cs typeface="Arial" panose="020B0604020202020204" pitchFamily="34" charset="0"/>
                  </a:rPr>
                  <a:t>      Bu çalışma kapsamında Navier-Stokes denklemlerinin sonlu elemanlar çözümleri için kapalı ve ikinci mertebe bir algoritma (BDF2-AB2) oluşturularak ve sonuçlar çeşitli regülarizasyon terimleri eklenerek analiz edilmiştir. </a:t>
                </a:r>
                <a:endParaRPr lang="tr-TR" altLang="tr-TR" sz="2800" dirty="0">
                  <a:solidFill>
                    <a:schemeClr val="tx1"/>
                  </a:solidFill>
                  <a:cs typeface="Arial" panose="020B0604020202020204" pitchFamily="34" charset="0"/>
                </a:endParaRPr>
              </a:p>
              <a:p>
                <a:pPr algn="just">
                  <a:lnSpc>
                    <a:spcPct val="150000"/>
                  </a:lnSpc>
                </a:pPr>
                <a:endParaRPr lang="tr-TR" altLang="tr-TR" dirty="0">
                  <a:solidFill>
                    <a:schemeClr val="tx1"/>
                  </a:solidFill>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GİRİŞ </a:t>
                </a:r>
                <a:endParaRPr lang="tr-TR" altLang="tr-TR" sz="3600" b="1"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lnSpc>
                    <a:spcPct val="150000"/>
                  </a:lnSpc>
                  <a:buClr>
                    <a:srgbClr val="000000"/>
                  </a:buClr>
                  <a:buSzPct val="100000"/>
                </a:pPr>
                <a:r>
                  <a:rPr lang="tr-TR" sz="3200" dirty="0" smtClean="0">
                    <a:solidFill>
                      <a:schemeClr val="tx1"/>
                    </a:solidFill>
                  </a:rPr>
                  <a:t>Navier-Stokes denklemleri akışkan </a:t>
                </a:r>
                <a:r>
                  <a:rPr lang="tr-TR" sz="3200" dirty="0">
                    <a:solidFill>
                      <a:schemeClr val="tx1"/>
                    </a:solidFill>
                  </a:rPr>
                  <a:t>içerisindeki birim kütleye etki eden momentum (ivmelenme) değişimlerinin, basınç değişimleri ve sürtünme kayıplarına neden olan viskoz </a:t>
                </a:r>
                <a:r>
                  <a:rPr lang="tr-TR" sz="3200" dirty="0" smtClean="0">
                    <a:solidFill>
                      <a:schemeClr val="tx1"/>
                    </a:solidFill>
                  </a:rPr>
                  <a:t>kuvvetlerin </a:t>
                </a:r>
                <a:r>
                  <a:rPr lang="tr-TR" sz="3200" dirty="0">
                    <a:solidFill>
                      <a:schemeClr val="tx1"/>
                    </a:solidFill>
                  </a:rPr>
                  <a:t>toplamına eşit olduğunu söyler. </a:t>
                </a:r>
                <a:endParaRPr lang="tr-TR" sz="3200" dirty="0" smtClean="0">
                  <a:solidFill>
                    <a:schemeClr val="tx1"/>
                  </a:solidFill>
                </a:endParaRPr>
              </a:p>
              <a:p>
                <a:pPr algn="just" eaLnBrk="1" hangingPunct="1">
                  <a:lnSpc>
                    <a:spcPct val="150000"/>
                  </a:lnSpc>
                  <a:buClr>
                    <a:srgbClr val="000000"/>
                  </a:buClr>
                  <a:buSzPct val="100000"/>
                </a:pPr>
                <a:r>
                  <a:rPr lang="tr-TR" sz="3200" dirty="0">
                    <a:solidFill>
                      <a:schemeClr val="tx1"/>
                    </a:solidFill>
                  </a:rPr>
                  <a:t>Bu denklemler analitik olarak çözülemediklerinden sonlu elemanlar metodu ve sonlu farklar metodu NSE nin yaklaşık çözümlerini bulmak için literatürde en çok karşılaşılan nümerik çözüm yöntemleridir.  </a:t>
                </a:r>
                <a14:m>
                  <m:oMath xmlns:m="http://schemas.openxmlformats.org/officeDocument/2006/math">
                    <m:r>
                      <a:rPr lang="tr-TR" sz="3200" i="1">
                        <a:solidFill>
                          <a:schemeClr val="tx1"/>
                        </a:solidFill>
                        <a:latin typeface="Cambria Math"/>
                      </a:rPr>
                      <m:t>Ω⊂</m:t>
                    </m:r>
                    <m:sSup>
                      <m:sSupPr>
                        <m:ctrlPr>
                          <a:rPr lang="tr-TR" sz="3200" i="1">
                            <a:solidFill>
                              <a:schemeClr val="tx1"/>
                            </a:solidFill>
                            <a:latin typeface="Cambria Math" panose="02040503050406030204" pitchFamily="18" charset="0"/>
                          </a:rPr>
                        </m:ctrlPr>
                      </m:sSupPr>
                      <m:e>
                        <m:r>
                          <a:rPr lang="tr-TR" sz="3200" i="1">
                            <a:solidFill>
                              <a:schemeClr val="tx1"/>
                            </a:solidFill>
                            <a:latin typeface="Cambria Math"/>
                          </a:rPr>
                          <m:t>ℝ</m:t>
                        </m:r>
                      </m:e>
                      <m:sup>
                        <m:r>
                          <a:rPr lang="tr-TR" sz="3200" i="1">
                            <a:solidFill>
                              <a:schemeClr val="tx1"/>
                            </a:solidFill>
                            <a:latin typeface="Cambria Math"/>
                          </a:rPr>
                          <m:t>𝑛</m:t>
                        </m:r>
                      </m:sup>
                    </m:sSup>
                  </m:oMath>
                </a14:m>
                <a:r>
                  <a:rPr lang="tr-TR" sz="3200" dirty="0">
                    <a:solidFill>
                      <a:schemeClr val="tx1"/>
                    </a:solidFill>
                  </a:rPr>
                  <a:t> bölgesi </a:t>
                </a:r>
                <a14:m>
                  <m:oMath xmlns:m="http://schemas.openxmlformats.org/officeDocument/2006/math">
                    <m:sSup>
                      <m:sSupPr>
                        <m:ctrlPr>
                          <a:rPr lang="tr-TR" sz="3200" i="1">
                            <a:solidFill>
                              <a:schemeClr val="tx1"/>
                            </a:solidFill>
                            <a:latin typeface="Cambria Math" panose="02040503050406030204" pitchFamily="18" charset="0"/>
                          </a:rPr>
                        </m:ctrlPr>
                      </m:sSupPr>
                      <m:e>
                        <m:r>
                          <a:rPr lang="tr-TR" sz="3200" i="1">
                            <a:solidFill>
                              <a:schemeClr val="tx1"/>
                            </a:solidFill>
                            <a:latin typeface="Cambria Math"/>
                          </a:rPr>
                          <m:t>ℝ</m:t>
                        </m:r>
                      </m:e>
                      <m:sup>
                        <m:r>
                          <a:rPr lang="tr-TR" sz="3200" i="1">
                            <a:solidFill>
                              <a:schemeClr val="tx1"/>
                            </a:solidFill>
                            <a:latin typeface="Cambria Math"/>
                          </a:rPr>
                          <m:t>𝑛</m:t>
                        </m:r>
                      </m:sup>
                    </m:sSup>
                  </m:oMath>
                </a14:m>
                <a:r>
                  <a:rPr lang="tr-TR" sz="3200" dirty="0">
                    <a:solidFill>
                      <a:schemeClr val="tx1"/>
                    </a:solidFill>
                  </a:rPr>
                  <a:t> Öklidyen uzayın boştan farklı açık bağlantılı alt kümesi, n=2 veya n=3,  </a:t>
                </a:r>
                <a14:m>
                  <m:oMath xmlns:m="http://schemas.openxmlformats.org/officeDocument/2006/math">
                    <m:r>
                      <a:rPr lang="tr-TR" sz="3200" i="1">
                        <a:solidFill>
                          <a:schemeClr val="tx1"/>
                        </a:solidFill>
                        <a:latin typeface="Cambria Math"/>
                      </a:rPr>
                      <m:t>𝜕</m:t>
                    </m:r>
                    <m:r>
                      <a:rPr lang="tr-TR" sz="3200" i="1">
                        <a:solidFill>
                          <a:schemeClr val="tx1"/>
                        </a:solidFill>
                        <a:latin typeface="Cambria Math"/>
                      </a:rPr>
                      <m:t>Ω</m:t>
                    </m:r>
                  </m:oMath>
                </a14:m>
                <a:r>
                  <a:rPr lang="tr-TR" sz="3200" dirty="0">
                    <a:solidFill>
                      <a:schemeClr val="tx1"/>
                    </a:solidFill>
                  </a:rPr>
                  <a:t> , Ω’nın sınırı ve </a:t>
                </a:r>
                <a14:m>
                  <m:oMath xmlns:m="http://schemas.openxmlformats.org/officeDocument/2006/math">
                    <m:r>
                      <a:rPr lang="tr-TR" sz="3200" i="1" dirty="0">
                        <a:solidFill>
                          <a:schemeClr val="tx1"/>
                        </a:solidFill>
                        <a:latin typeface="Cambria Math"/>
                      </a:rPr>
                      <m:t>𝑢</m:t>
                    </m:r>
                    <m:r>
                      <a:rPr lang="tr-TR" sz="3200" i="1" dirty="0">
                        <a:solidFill>
                          <a:schemeClr val="tx1"/>
                        </a:solidFill>
                        <a:latin typeface="Cambria Math"/>
                      </a:rPr>
                      <m:t>:</m:t>
                    </m:r>
                    <m:r>
                      <m:rPr>
                        <m:sty m:val="p"/>
                      </m:rPr>
                      <a:rPr lang="el-GR" sz="3200" dirty="0">
                        <a:solidFill>
                          <a:schemeClr val="tx1"/>
                        </a:solidFill>
                        <a:latin typeface="Cambria Math"/>
                      </a:rPr>
                      <m:t>Ω</m:t>
                    </m:r>
                    <m:r>
                      <a:rPr lang="el-GR" sz="3200" i="1" dirty="0">
                        <a:solidFill>
                          <a:schemeClr val="tx1"/>
                        </a:solidFill>
                        <a:latin typeface="Cambria Math"/>
                      </a:rPr>
                      <m:t>×[0,</m:t>
                    </m:r>
                    <m:r>
                      <a:rPr lang="tr-TR" sz="3200" i="1" dirty="0">
                        <a:solidFill>
                          <a:schemeClr val="tx1"/>
                        </a:solidFill>
                        <a:latin typeface="Cambria Math"/>
                      </a:rPr>
                      <m:t>𝑇</m:t>
                    </m:r>
                    <m:r>
                      <a:rPr lang="tr-TR" sz="3200" i="1" dirty="0">
                        <a:solidFill>
                          <a:schemeClr val="tx1"/>
                        </a:solidFill>
                        <a:latin typeface="Cambria Math"/>
                      </a:rPr>
                      <m:t>]→</m:t>
                    </m:r>
                    <m:sSup>
                      <m:sSupPr>
                        <m:ctrlPr>
                          <a:rPr lang="tr-TR" sz="3200" i="1" dirty="0">
                            <a:solidFill>
                              <a:schemeClr val="tx1"/>
                            </a:solidFill>
                            <a:latin typeface="Cambria Math" panose="02040503050406030204" pitchFamily="18" charset="0"/>
                          </a:rPr>
                        </m:ctrlPr>
                      </m:sSupPr>
                      <m:e>
                        <m:r>
                          <a:rPr lang="tr-TR" sz="3200" i="1" dirty="0">
                            <a:solidFill>
                              <a:schemeClr val="tx1"/>
                            </a:solidFill>
                            <a:latin typeface="Cambria Math"/>
                          </a:rPr>
                          <m:t>ℝ</m:t>
                        </m:r>
                      </m:e>
                      <m:sup>
                        <m:r>
                          <a:rPr lang="tr-TR" sz="3200" i="1" dirty="0">
                            <a:solidFill>
                              <a:schemeClr val="tx1"/>
                            </a:solidFill>
                            <a:latin typeface="Cambria Math"/>
                          </a:rPr>
                          <m:t>𝑛</m:t>
                        </m:r>
                      </m:sup>
                    </m:sSup>
                    <m:r>
                      <a:rPr lang="tr-TR" sz="3200" i="1" dirty="0">
                        <a:solidFill>
                          <a:schemeClr val="tx1"/>
                        </a:solidFill>
                        <a:latin typeface="Cambria Math"/>
                      </a:rPr>
                      <m:t>,  </m:t>
                    </m:r>
                    <m:r>
                      <a:rPr lang="tr-TR" sz="3200" i="1" dirty="0">
                        <a:solidFill>
                          <a:schemeClr val="tx1"/>
                        </a:solidFill>
                        <a:latin typeface="Cambria Math"/>
                      </a:rPr>
                      <m:t>𝑝</m:t>
                    </m:r>
                    <m:r>
                      <a:rPr lang="tr-TR" sz="3200" i="1" dirty="0">
                        <a:solidFill>
                          <a:schemeClr val="tx1"/>
                        </a:solidFill>
                        <a:latin typeface="Cambria Math"/>
                      </a:rPr>
                      <m:t>:</m:t>
                    </m:r>
                    <m:r>
                      <m:rPr>
                        <m:sty m:val="p"/>
                      </m:rPr>
                      <a:rPr lang="el-GR" sz="3200" dirty="0">
                        <a:solidFill>
                          <a:schemeClr val="tx1"/>
                        </a:solidFill>
                        <a:latin typeface="Cambria Math"/>
                      </a:rPr>
                      <m:t>Ω</m:t>
                    </m:r>
                    <m:r>
                      <a:rPr lang="el-GR" sz="3200" i="1" dirty="0">
                        <a:solidFill>
                          <a:schemeClr val="tx1"/>
                        </a:solidFill>
                        <a:latin typeface="Cambria Math"/>
                      </a:rPr>
                      <m:t>×[0,</m:t>
                    </m:r>
                    <m:r>
                      <a:rPr lang="tr-TR" sz="3200" i="1" dirty="0">
                        <a:solidFill>
                          <a:schemeClr val="tx1"/>
                        </a:solidFill>
                        <a:latin typeface="Cambria Math"/>
                      </a:rPr>
                      <m:t>𝑇</m:t>
                    </m:r>
                    <m:r>
                      <a:rPr lang="tr-TR" sz="3200" i="1" dirty="0">
                        <a:solidFill>
                          <a:schemeClr val="tx1"/>
                        </a:solidFill>
                        <a:latin typeface="Cambria Math"/>
                      </a:rPr>
                      <m:t>]→</m:t>
                    </m:r>
                    <m:r>
                      <a:rPr lang="tr-TR" sz="3200" i="1" dirty="0">
                        <a:solidFill>
                          <a:schemeClr val="tx1"/>
                        </a:solidFill>
                        <a:latin typeface="Cambria Math"/>
                      </a:rPr>
                      <m:t>ℝ</m:t>
                    </m:r>
                    <m:r>
                      <a:rPr lang="tr-TR" sz="3200" i="1" dirty="0">
                        <a:solidFill>
                          <a:schemeClr val="tx1"/>
                        </a:solidFill>
                        <a:latin typeface="Cambria Math"/>
                      </a:rPr>
                      <m:t> </m:t>
                    </m:r>
                  </m:oMath>
                </a14:m>
                <a:r>
                  <a:rPr lang="tr-TR" sz="3200" dirty="0">
                    <a:solidFill>
                      <a:schemeClr val="tx1"/>
                    </a:solidFill>
                  </a:rPr>
                  <a:t>olmak üzere</a:t>
                </a:r>
              </a:p>
              <a:p>
                <a:pPr algn="just" eaLnBrk="1" hangingPunct="1">
                  <a:lnSpc>
                    <a:spcPct val="150000"/>
                  </a:lnSpc>
                  <a:buClr>
                    <a:srgbClr val="000000"/>
                  </a:buClr>
                  <a:buSzPct val="100000"/>
                </a:pPr>
                <a14:m>
                  <m:oMath xmlns:m="http://schemas.openxmlformats.org/officeDocument/2006/math">
                    <m:sSub>
                      <m:sSubPr>
                        <m:ctrlPr>
                          <a:rPr lang="tr-TR" sz="3200" i="1">
                            <a:solidFill>
                              <a:schemeClr val="tx1"/>
                            </a:solidFill>
                            <a:latin typeface="Cambria Math" panose="02040503050406030204" pitchFamily="18" charset="0"/>
                          </a:rPr>
                        </m:ctrlPr>
                      </m:sSubPr>
                      <m:e>
                        <m:r>
                          <a:rPr lang="tr-TR" sz="3200" i="1">
                            <a:solidFill>
                              <a:schemeClr val="tx1"/>
                            </a:solidFill>
                            <a:latin typeface="Cambria Math"/>
                          </a:rPr>
                          <m:t>𝑢</m:t>
                        </m:r>
                      </m:e>
                      <m:sub>
                        <m:r>
                          <a:rPr lang="tr-TR" sz="3200" i="1">
                            <a:solidFill>
                              <a:schemeClr val="tx1"/>
                            </a:solidFill>
                            <a:latin typeface="Cambria Math"/>
                          </a:rPr>
                          <m:t>𝑡</m:t>
                        </m:r>
                      </m:sub>
                    </m:sSub>
                    <m:r>
                      <a:rPr lang="tr-TR" sz="3200" i="1">
                        <a:solidFill>
                          <a:schemeClr val="tx1"/>
                        </a:solidFill>
                        <a:latin typeface="Cambria Math"/>
                      </a:rPr>
                      <m:t>−</m:t>
                    </m:r>
                    <m:r>
                      <a:rPr lang="tr-TR" sz="3200" i="1">
                        <a:solidFill>
                          <a:schemeClr val="tx1"/>
                        </a:solidFill>
                        <a:latin typeface="Cambria Math"/>
                      </a:rPr>
                      <m:t>𝜈𝛥</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m:t>
                    </m:r>
                    <m:r>
                      <a:rPr lang="tr-TR" sz="3200" i="1">
                        <a:solidFill>
                          <a:schemeClr val="tx1"/>
                        </a:solidFill>
                        <a:latin typeface="Cambria Math"/>
                      </a:rPr>
                      <m:t>𝑝</m:t>
                    </m:r>
                    <m:r>
                      <a:rPr lang="tr-TR" sz="3200" i="1">
                        <a:solidFill>
                          <a:schemeClr val="tx1"/>
                        </a:solidFill>
                        <a:latin typeface="Cambria Math"/>
                      </a:rPr>
                      <m:t>=</m:t>
                    </m:r>
                    <m:r>
                      <a:rPr lang="tr-TR" sz="3200" i="1">
                        <a:solidFill>
                          <a:schemeClr val="tx1"/>
                        </a:solidFill>
                        <a:latin typeface="Cambria Math"/>
                      </a:rPr>
                      <m:t>𝑓</m:t>
                    </m:r>
                  </m:oMath>
                </a14:m>
                <a:r>
                  <a:rPr lang="tr-TR" sz="3200" dirty="0">
                    <a:solidFill>
                      <a:schemeClr val="tx1"/>
                    </a:solidFill>
                  </a:rPr>
                  <a:t>  , t∈[0,T), x∈Ω</a:t>
                </a:r>
              </a:p>
              <a:p>
                <a:pPr algn="just" eaLnBrk="1" hangingPunct="1">
                  <a:buClr>
                    <a:srgbClr val="000000"/>
                  </a:buClr>
                  <a:buSzPct val="100000"/>
                </a:pPr>
                <a14:m>
                  <m:oMathPara xmlns:m="http://schemas.openxmlformats.org/officeDocument/2006/math">
                    <m:oMathParaPr>
                      <m:jc m:val="left"/>
                    </m:oMathParaPr>
                    <m:oMath xmlns:m="http://schemas.openxmlformats.org/officeDocument/2006/math">
                      <m:r>
                        <a:rPr lang="tr-TR" sz="3200" dirty="0">
                          <a:solidFill>
                            <a:schemeClr val="tx1"/>
                          </a:solidFill>
                          <a:latin typeface="Cambria Math"/>
                        </a:rPr>
                        <m:t>𝛻</m:t>
                      </m:r>
                      <m:r>
                        <a:rPr lang="tr-TR" sz="3200" i="1" dirty="0">
                          <a:solidFill>
                            <a:schemeClr val="tx1"/>
                          </a:solidFill>
                          <a:latin typeface="Cambria Math"/>
                          <a:ea typeface="Cambria Math"/>
                        </a:rPr>
                        <m:t>⦁</m:t>
                      </m:r>
                      <m:r>
                        <a:rPr lang="tr-TR" sz="3200" i="1" dirty="0">
                          <a:solidFill>
                            <a:schemeClr val="tx1"/>
                          </a:solidFill>
                          <a:latin typeface="Cambria Math"/>
                        </a:rPr>
                        <m:t>𝑢</m:t>
                      </m:r>
                      <m:r>
                        <a:rPr lang="tr-TR" sz="3200" i="1" dirty="0">
                          <a:solidFill>
                            <a:schemeClr val="tx1"/>
                          </a:solidFill>
                          <a:latin typeface="Cambria Math"/>
                        </a:rPr>
                        <m:t>= 0, 0≤</m:t>
                      </m:r>
                      <m:r>
                        <a:rPr lang="tr-TR" sz="3200" i="1" dirty="0">
                          <a:solidFill>
                            <a:schemeClr val="tx1"/>
                          </a:solidFill>
                          <a:latin typeface="Cambria Math"/>
                        </a:rPr>
                        <m:t>𝑇</m:t>
                      </m:r>
                      <m:r>
                        <a:rPr lang="tr-TR" sz="3200" i="1" dirty="0">
                          <a:solidFill>
                            <a:schemeClr val="tx1"/>
                          </a:solidFill>
                          <a:latin typeface="Cambria Math"/>
                        </a:rPr>
                        <m:t>&lt;∞ </m:t>
                      </m:r>
                    </m:oMath>
                  </m:oMathPara>
                </a14:m>
                <a:endParaRPr lang="tr-TR" altLang="tr-TR" sz="3200" i="1" dirty="0">
                  <a:solidFill>
                    <a:schemeClr val="tx1"/>
                  </a:solidFill>
                  <a:latin typeface="Cambria Math"/>
                  <a:cs typeface="Arial" panose="020B0604020202020204" pitchFamily="34" charset="0"/>
                </a:endParaRPr>
              </a:p>
              <a:p>
                <a:pPr algn="just" eaLnBrk="1" hangingPunct="1">
                  <a:buClr>
                    <a:srgbClr val="000000"/>
                  </a:buClr>
                  <a:buSzPct val="100000"/>
                </a:pPr>
                <a14:m>
                  <m:oMathPara xmlns:m="http://schemas.openxmlformats.org/officeDocument/2006/math">
                    <m:oMathParaPr>
                      <m:jc m:val="left"/>
                    </m:oMathParaPr>
                    <m:oMath xmlns:m="http://schemas.openxmlformats.org/officeDocument/2006/math">
                      <m:r>
                        <a:rPr lang="tr-TR" altLang="tr-TR" sz="3200" i="1" dirty="0">
                          <a:solidFill>
                            <a:schemeClr val="tx1"/>
                          </a:solidFill>
                          <a:latin typeface="Cambria Math"/>
                          <a:cs typeface="Arial" panose="020B0604020202020204" pitchFamily="34" charset="0"/>
                        </a:rPr>
                        <m:t>𝑢</m:t>
                      </m:r>
                      <m:r>
                        <a:rPr lang="tr-TR" altLang="tr-TR" sz="3200" i="1" dirty="0">
                          <a:solidFill>
                            <a:schemeClr val="tx1"/>
                          </a:solidFill>
                          <a:latin typeface="Cambria Math"/>
                          <a:cs typeface="Arial" panose="020B0604020202020204" pitchFamily="34" charset="0"/>
                        </a:rPr>
                        <m:t>=0 , </m:t>
                      </m:r>
                      <m:r>
                        <a:rPr lang="tr-TR" altLang="tr-TR" sz="3200" i="1" dirty="0">
                          <a:solidFill>
                            <a:schemeClr val="tx1"/>
                          </a:solidFill>
                          <a:latin typeface="Cambria Math"/>
                          <a:cs typeface="Arial" panose="020B0604020202020204" pitchFamily="34" charset="0"/>
                        </a:rPr>
                        <m:t>𝜕</m:t>
                      </m:r>
                      <m:r>
                        <m:rPr>
                          <m:sty m:val="p"/>
                        </m:rPr>
                        <a:rPr lang="el-GR" altLang="tr-TR" sz="3200" dirty="0">
                          <a:solidFill>
                            <a:schemeClr val="tx1"/>
                          </a:solidFill>
                          <a:latin typeface="Cambria Math"/>
                          <a:cs typeface="Arial" panose="020B0604020202020204" pitchFamily="34" charset="0"/>
                        </a:rPr>
                        <m:t>Ω</m:t>
                      </m:r>
                      <m:r>
                        <a:rPr lang="el-GR" altLang="tr-TR" sz="3200" i="1" dirty="0">
                          <a:solidFill>
                            <a:schemeClr val="tx1"/>
                          </a:solidFill>
                          <a:latin typeface="Cambria Math"/>
                          <a:cs typeface="Arial" panose="020B0604020202020204" pitchFamily="34" charset="0"/>
                        </a:rPr>
                        <m:t> </m:t>
                      </m:r>
                      <m:r>
                        <a:rPr lang="tr-TR" altLang="tr-TR" sz="3200" i="1" dirty="0">
                          <a:solidFill>
                            <a:schemeClr val="tx1"/>
                          </a:solidFill>
                          <a:latin typeface="Cambria Math"/>
                          <a:cs typeface="Arial" panose="020B0604020202020204" pitchFamily="34" charset="0"/>
                        </a:rPr>
                        <m:t>, </m:t>
                      </m:r>
                      <m:r>
                        <a:rPr lang="tr-TR" altLang="tr-TR" sz="3200" i="1" dirty="0">
                          <a:solidFill>
                            <a:schemeClr val="tx1"/>
                          </a:solidFill>
                          <a:latin typeface="Cambria Math"/>
                          <a:cs typeface="Arial" panose="020B0604020202020204" pitchFamily="34" charset="0"/>
                        </a:rPr>
                        <m:t>0&lt;</m:t>
                      </m:r>
                      <m:r>
                        <a:rPr lang="tr-TR" altLang="tr-TR" sz="3200" i="1" dirty="0">
                          <a:solidFill>
                            <a:schemeClr val="tx1"/>
                          </a:solidFill>
                          <a:latin typeface="Cambria Math"/>
                          <a:cs typeface="Arial" panose="020B0604020202020204" pitchFamily="34" charset="0"/>
                        </a:rPr>
                        <m:t>𝑡</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𝑇</m:t>
                      </m:r>
                    </m:oMath>
                  </m:oMathPara>
                </a14:m>
                <a:endParaRPr lang="tr-TR" altLang="tr-TR" sz="3200" dirty="0">
                  <a:solidFill>
                    <a:schemeClr val="tx1"/>
                  </a:solidFill>
                  <a:cs typeface="Arial" panose="020B0604020202020204" pitchFamily="34" charset="0"/>
                </a:endParaRPr>
              </a:p>
              <a:p>
                <a:pPr algn="just" eaLnBrk="1" hangingPunct="1">
                  <a:buClr>
                    <a:srgbClr val="000000"/>
                  </a:buClr>
                  <a:buSzPct val="100000"/>
                </a:pPr>
                <a14:m>
                  <m:oMath xmlns:m="http://schemas.openxmlformats.org/officeDocument/2006/math">
                    <m:r>
                      <a:rPr lang="pl-PL" altLang="tr-TR" sz="3200" i="1" dirty="0">
                        <a:solidFill>
                          <a:schemeClr val="tx1"/>
                        </a:solidFill>
                        <a:latin typeface="Cambria Math"/>
                        <a:cs typeface="Arial" panose="020B0604020202020204" pitchFamily="34" charset="0"/>
                      </a:rPr>
                      <m:t>𝑢</m:t>
                    </m:r>
                    <m:r>
                      <a:rPr lang="pl-PL" altLang="tr-TR" sz="3200" i="1" dirty="0">
                        <a:solidFill>
                          <a:schemeClr val="tx1"/>
                        </a:solidFill>
                        <a:latin typeface="Cambria Math"/>
                        <a:cs typeface="Arial" panose="020B0604020202020204" pitchFamily="34" charset="0"/>
                      </a:rPr>
                      <m:t>(</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,0)=</m:t>
                    </m:r>
                    <m:r>
                      <a:rPr lang="pl-PL" altLang="tr-TR" sz="3200" i="1" dirty="0">
                        <a:solidFill>
                          <a:schemeClr val="tx1"/>
                        </a:solidFill>
                        <a:latin typeface="Cambria Math"/>
                        <a:cs typeface="Arial" panose="020B0604020202020204" pitchFamily="34" charset="0"/>
                      </a:rPr>
                      <m:t>𝑢</m:t>
                    </m:r>
                    <m:r>
                      <a:rPr lang="pl-PL" altLang="tr-TR" sz="3200" i="1" dirty="0">
                        <a:solidFill>
                          <a:schemeClr val="tx1"/>
                        </a:solidFill>
                        <a:latin typeface="Cambria Math"/>
                        <a:cs typeface="Arial" panose="020B0604020202020204" pitchFamily="34" charset="0"/>
                      </a:rPr>
                      <m:t>₀(</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 </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m:t>
                    </m:r>
                    <m:r>
                      <m:rPr>
                        <m:sty m:val="p"/>
                      </m:rPr>
                      <a:rPr lang="pl-PL" altLang="tr-TR" sz="3200" dirty="0">
                        <a:solidFill>
                          <a:schemeClr val="tx1"/>
                        </a:solidFill>
                        <a:latin typeface="Cambria Math"/>
                        <a:cs typeface="Arial" panose="020B0604020202020204" pitchFamily="34" charset="0"/>
                      </a:rPr>
                      <m:t>Ω</m:t>
                    </m:r>
                  </m:oMath>
                </a14:m>
                <a:r>
                  <a:rPr lang="tr-TR" altLang="tr-TR" sz="3200" dirty="0">
                    <a:solidFill>
                      <a:schemeClr val="tx1"/>
                    </a:solidFill>
                    <a:cs typeface="Arial" panose="020B0604020202020204" pitchFamily="34" charset="0"/>
                  </a:rPr>
                  <a:t> </a:t>
                </a:r>
              </a:p>
              <a:p>
                <a:pPr algn="just" eaLnBrk="1" hangingPunct="1">
                  <a:buClr>
                    <a:srgbClr val="000000"/>
                  </a:buClr>
                  <a:buSzPct val="100000"/>
                </a:pPr>
                <a:r>
                  <a:rPr lang="tr-TR" altLang="tr-TR" sz="3200" dirty="0">
                    <a:solidFill>
                      <a:schemeClr val="tx1"/>
                    </a:solidFill>
                    <a:cs typeface="Arial" panose="020B0604020202020204" pitchFamily="34" charset="0"/>
                  </a:rPr>
                  <a:t>ve  </a:t>
                </a:r>
                <a14:m>
                  <m:oMath xmlns:m="http://schemas.openxmlformats.org/officeDocument/2006/math">
                    <m:sSub>
                      <m:sSubPr>
                        <m:ctrlPr>
                          <a:rPr lang="tr-TR" altLang="tr-TR" sz="3200" i="1" dirty="0">
                            <a:solidFill>
                              <a:schemeClr val="tx1"/>
                            </a:solidFill>
                            <a:latin typeface="Cambria Math" panose="02040503050406030204" pitchFamily="18" charset="0"/>
                            <a:cs typeface="Arial" panose="020B0604020202020204" pitchFamily="34" charset="0"/>
                          </a:rPr>
                        </m:ctrlPr>
                      </m:sSubPr>
                      <m:e>
                        <m:r>
                          <a:rPr lang="el-GR" altLang="tr-TR" sz="3200" i="1" dirty="0">
                            <a:solidFill>
                              <a:schemeClr val="tx1"/>
                            </a:solidFill>
                            <a:latin typeface="Cambria Math"/>
                            <a:cs typeface="Arial" panose="020B0604020202020204" pitchFamily="34" charset="0"/>
                          </a:rPr>
                          <m:t>∫</m:t>
                        </m:r>
                      </m:e>
                      <m:sub>
                        <m:r>
                          <a:rPr lang="el-GR" altLang="tr-TR" sz="3200" i="1" dirty="0">
                            <a:solidFill>
                              <a:schemeClr val="tx1"/>
                            </a:solidFill>
                            <a:latin typeface="Cambria Math"/>
                            <a:cs typeface="Arial" panose="020B0604020202020204" pitchFamily="34" charset="0"/>
                          </a:rPr>
                          <m:t>Ω</m:t>
                        </m:r>
                      </m:sub>
                    </m:sSub>
                    <m:r>
                      <a:rPr lang="tr-TR" altLang="tr-TR" sz="3200" i="1" dirty="0">
                        <a:solidFill>
                          <a:schemeClr val="tx1"/>
                        </a:solidFill>
                        <a:latin typeface="Cambria Math"/>
                        <a:cs typeface="Arial" panose="020B0604020202020204" pitchFamily="34" charset="0"/>
                      </a:rPr>
                      <m:t>𝑝</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𝑥</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𝑡</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𝑑𝑥</m:t>
                    </m:r>
                    <m:r>
                      <a:rPr lang="tr-TR" altLang="tr-TR" sz="3200" i="1" dirty="0">
                        <a:solidFill>
                          <a:schemeClr val="tx1"/>
                        </a:solidFill>
                        <a:latin typeface="Cambria Math"/>
                        <a:cs typeface="Arial" panose="020B0604020202020204" pitchFamily="34" charset="0"/>
                      </a:rPr>
                      <m:t>=0</m:t>
                    </m:r>
                  </m:oMath>
                </a14:m>
                <a:r>
                  <a:rPr lang="tr-TR" altLang="tr-TR" sz="3200" dirty="0">
                    <a:solidFill>
                      <a:schemeClr val="tx1"/>
                    </a:solidFill>
                    <a:cs typeface="Arial" panose="020B0604020202020204" pitchFamily="34" charset="0"/>
                  </a:rPr>
                  <a:t> normalizasyon koşulu. Burada;</a:t>
                </a:r>
              </a:p>
              <a:p>
                <a:pPr algn="just" eaLnBrk="1" hangingPunct="1">
                  <a:buClr>
                    <a:srgbClr val="000000"/>
                  </a:buClr>
                  <a:buSzPct val="100000"/>
                </a:pPr>
                <a:r>
                  <a:rPr lang="tr-TR" altLang="tr-TR" sz="3200" dirty="0">
                    <a:solidFill>
                      <a:schemeClr val="tx1"/>
                    </a:solidFill>
                    <a:cs typeface="Arial" panose="020B0604020202020204" pitchFamily="34" charset="0"/>
                  </a:rPr>
                  <a:t>u→Akışkan hızı</a:t>
                </a:r>
              </a:p>
              <a:p>
                <a:pPr algn="just" eaLnBrk="1" hangingPunct="1">
                  <a:buClr>
                    <a:srgbClr val="000000"/>
                  </a:buClr>
                  <a:buSzPct val="100000"/>
                </a:pPr>
                <a:r>
                  <a:rPr lang="tr-TR" altLang="tr-TR" sz="3200" dirty="0">
                    <a:solidFill>
                      <a:schemeClr val="tx1"/>
                    </a:solidFill>
                    <a:cs typeface="Arial" panose="020B0604020202020204" pitchFamily="34" charset="0"/>
                  </a:rPr>
                  <a:t>p→Basınç fonksiyonu</a:t>
                </a:r>
              </a:p>
              <a:p>
                <a:pPr algn="just" eaLnBrk="1" hangingPunct="1">
                  <a:buClr>
                    <a:srgbClr val="000000"/>
                  </a:buClr>
                  <a:buSzPct val="100000"/>
                </a:pPr>
                <a:r>
                  <a:rPr lang="tr-TR" altLang="tr-TR" sz="3200" dirty="0">
                    <a:solidFill>
                      <a:schemeClr val="tx1"/>
                    </a:solidFill>
                    <a:cs typeface="Arial" panose="020B0604020202020204" pitchFamily="34" charset="0"/>
                  </a:rPr>
                  <a:t>f→Dış kuvvet</a:t>
                </a:r>
              </a:p>
              <a:p>
                <a:pPr algn="just" eaLnBrk="1" hangingPunct="1">
                  <a:buClr>
                    <a:srgbClr val="000000"/>
                  </a:buClr>
                  <a:buSzPct val="100000"/>
                </a:pPr>
                <a:r>
                  <a:rPr lang="tr-TR" altLang="tr-TR" sz="3200" dirty="0">
                    <a:solidFill>
                      <a:schemeClr val="tx1"/>
                    </a:solidFill>
                    <a:cs typeface="Arial" panose="020B0604020202020204" pitchFamily="34" charset="0"/>
                  </a:rPr>
                  <a:t>υ→Pozitif sabit viskozite katsayısıdır.</a:t>
                </a:r>
              </a:p>
              <a:p>
                <a:pPr algn="just" eaLnBrk="1" hangingPunct="1">
                  <a:lnSpc>
                    <a:spcPct val="150000"/>
                  </a:lnSpc>
                  <a:buClr>
                    <a:srgbClr val="000000"/>
                  </a:buClr>
                  <a:buSzPct val="100000"/>
                </a:pPr>
                <a:endParaRPr lang="tr-TR" altLang="tr-TR" sz="3200" dirty="0" smtClean="0">
                  <a:solidFill>
                    <a:schemeClr val="tx1"/>
                  </a:solidFill>
                  <a:cs typeface="Arial" panose="020B0604020202020204" pitchFamily="34" charset="0"/>
                </a:endParaRPr>
              </a:p>
            </p:txBody>
          </p:sp>
        </mc:Choice>
        <mc:Fallback>
          <p:sp>
            <p:nvSpPr>
              <p:cNvPr id="5124" name="Text Box 4"/>
              <p:cNvSpPr txBox="1">
                <a:spLocks noRot="1" noChangeAspect="1" noMove="1" noResize="1" noEditPoints="1" noAdjustHandles="1" noChangeArrowheads="1" noChangeShapeType="1" noTextEdit="1"/>
              </p:cNvSpPr>
              <p:nvPr/>
            </p:nvSpPr>
            <p:spPr bwMode="auto">
              <a:xfrm>
                <a:off x="733425" y="4843463"/>
                <a:ext cx="7804150" cy="31510414"/>
              </a:xfrm>
              <a:prstGeom prst="rect">
                <a:avLst/>
              </a:prstGeom>
              <a:blipFill>
                <a:blip r:embed="rId3"/>
                <a:stretch>
                  <a:fillRect l="-1717" r="-124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p:sp>
        <p:nvSpPr>
          <p:cNvPr id="2" name="Text Box 5"/>
          <p:cNvSpPr txBox="1">
            <a:spLocks noChangeArrowheads="1"/>
          </p:cNvSpPr>
          <p:nvPr/>
        </p:nvSpPr>
        <p:spPr bwMode="auto">
          <a:xfrm>
            <a:off x="3357563" y="3135313"/>
            <a:ext cx="18149887" cy="1237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224" tIns="43240" rIns="86224"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eaLnBrk="1" hangingPunct="1">
              <a:lnSpc>
                <a:spcPct val="101000"/>
              </a:lnSpc>
              <a:buClr>
                <a:srgbClr val="000000"/>
              </a:buClr>
              <a:buSzPct val="100000"/>
            </a:pPr>
            <a:r>
              <a:rPr lang="tr-TR" altLang="tr-TR" sz="4200" b="1" dirty="0" smtClean="0">
                <a:solidFill>
                  <a:schemeClr val="tx1"/>
                </a:solidFill>
                <a:cs typeface="Arial" panose="020B0604020202020204" pitchFamily="34" charset="0"/>
              </a:rPr>
              <a:t>Danışman Adı, Öğrenci Adı</a:t>
            </a:r>
            <a:endParaRPr lang="tr-TR" altLang="tr-TR" sz="4200" b="1" dirty="0" smtClean="0">
              <a:solidFill>
                <a:schemeClr val="tx1"/>
              </a:solidFill>
              <a:cs typeface="Arial" panose="020B0604020202020204" pitchFamily="34" charset="0"/>
            </a:endParaRPr>
          </a:p>
          <a:p>
            <a:pPr algn="ctr" eaLnBrk="1" hangingPunct="1">
              <a:lnSpc>
                <a:spcPct val="101000"/>
              </a:lnSpc>
              <a:buClr>
                <a:srgbClr val="000000"/>
              </a:buClr>
              <a:buSzPct val="100000"/>
            </a:pPr>
            <a:r>
              <a:rPr lang="tr-TR" altLang="tr-TR" sz="3200" b="1" dirty="0" smtClean="0">
                <a:solidFill>
                  <a:schemeClr val="tx1"/>
                </a:solidFill>
                <a:cs typeface="Arial" charset="0"/>
              </a:rPr>
              <a:t>Gazi Üniversitesi, Teknoloji Fakültesi, Enerji Sistemleri Mühendisliği Bölümü</a:t>
            </a:r>
            <a:endParaRPr lang="tr-TR" altLang="tr-TR" sz="3200" b="1" dirty="0" smtClean="0">
              <a:solidFill>
                <a:schemeClr val="tx1"/>
              </a:solidFill>
              <a:cs typeface="Arial" charset="0"/>
            </a:endParaRPr>
          </a:p>
        </p:txBody>
      </p:sp>
      <p:sp>
        <p:nvSpPr>
          <p:cNvPr id="5126" name="Text Box 12"/>
          <p:cNvSpPr txBox="1">
            <a:spLocks noChangeArrowheads="1"/>
          </p:cNvSpPr>
          <p:nvPr/>
        </p:nvSpPr>
        <p:spPr bwMode="auto">
          <a:xfrm>
            <a:off x="16822737" y="28220695"/>
            <a:ext cx="7804150" cy="584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a:endParaRPr lang="tr-TR" altLang="tr-TR" sz="1600" dirty="0">
              <a:solidFill>
                <a:schemeClr val="tx1"/>
              </a:solidFill>
            </a:endParaRPr>
          </a:p>
          <a:p>
            <a:r>
              <a:rPr lang="tr-TR" altLang="tr-TR" sz="2400" b="1" dirty="0" smtClean="0">
                <a:solidFill>
                  <a:schemeClr val="tx1"/>
                </a:solidFill>
                <a:effectLst>
                  <a:outerShdw blurRad="38100" dist="38100" dir="2700000" algn="tl">
                    <a:srgbClr val="FFFFFF"/>
                  </a:outerShdw>
                </a:effectLst>
              </a:rPr>
              <a:t>KAYNAKLAR</a:t>
            </a:r>
            <a:endParaRPr lang="tr-TR" altLang="tr-TR" sz="2400" b="1" dirty="0">
              <a:solidFill>
                <a:schemeClr val="tx1"/>
              </a:solidFill>
              <a:effectLst>
                <a:outerShdw blurRad="38100" dist="38100" dir="2700000" algn="tl">
                  <a:srgbClr val="FFFFFF"/>
                </a:outerShdw>
              </a:effectLst>
            </a:endParaRPr>
          </a:p>
          <a:p>
            <a:pPr algn="just"/>
            <a:r>
              <a:rPr lang="tr-TR" sz="2400" dirty="0" smtClean="0">
                <a:solidFill>
                  <a:schemeClr val="tx1"/>
                </a:solidFill>
              </a:rPr>
              <a:t>   Layton</a:t>
            </a:r>
            <a:r>
              <a:rPr lang="tr-TR" sz="2400" dirty="0">
                <a:solidFill>
                  <a:schemeClr val="tx1"/>
                </a:solidFill>
              </a:rPr>
              <a:t>, W. J. (2008) Introduction to the </a:t>
            </a:r>
            <a:r>
              <a:rPr lang="tr-TR" sz="2400" dirty="0" smtClean="0">
                <a:solidFill>
                  <a:schemeClr val="tx1"/>
                </a:solidFill>
              </a:rPr>
              <a:t>Numerical </a:t>
            </a:r>
            <a:r>
              <a:rPr lang="tr-TR" sz="2400" dirty="0">
                <a:solidFill>
                  <a:schemeClr val="tx1"/>
                </a:solidFill>
              </a:rPr>
              <a:t>Analysis </a:t>
            </a:r>
            <a:r>
              <a:rPr lang="tr-TR" sz="2400" dirty="0" smtClean="0">
                <a:solidFill>
                  <a:schemeClr val="tx1"/>
                </a:solidFill>
              </a:rPr>
              <a:t>    of </a:t>
            </a:r>
            <a:r>
              <a:rPr lang="tr-TR" sz="2400" dirty="0">
                <a:solidFill>
                  <a:schemeClr val="tx1"/>
                </a:solidFill>
              </a:rPr>
              <a:t>Imcompressible Viscous Flows, Siam.</a:t>
            </a:r>
            <a:endParaRPr lang="tr-TR" altLang="tr-TR" sz="2400" dirty="0" smtClean="0">
              <a:solidFill>
                <a:schemeClr val="tx1"/>
              </a:solidFill>
            </a:endParaRPr>
          </a:p>
          <a:p>
            <a:pPr algn="just"/>
            <a:r>
              <a:rPr lang="tr-TR" altLang="tr-TR" sz="2400" dirty="0" smtClean="0">
                <a:solidFill>
                  <a:schemeClr val="tx1"/>
                </a:solidFill>
              </a:rPr>
              <a:t>   </a:t>
            </a:r>
            <a:r>
              <a:rPr lang="tr-TR" sz="2400" dirty="0" smtClean="0">
                <a:solidFill>
                  <a:schemeClr val="tx1"/>
                </a:solidFill>
              </a:rPr>
              <a:t>Sohr</a:t>
            </a:r>
            <a:r>
              <a:rPr lang="tr-TR" sz="2400" dirty="0">
                <a:solidFill>
                  <a:schemeClr val="tx1"/>
                </a:solidFill>
              </a:rPr>
              <a:t>, H. (2001) The Navier- Stokes Equations an Elementary Functional Analytic Approach</a:t>
            </a:r>
            <a:r>
              <a:rPr lang="tr-TR" sz="2400" dirty="0" smtClean="0">
                <a:solidFill>
                  <a:schemeClr val="tx1"/>
                </a:solidFill>
              </a:rPr>
              <a:t>, </a:t>
            </a:r>
            <a:r>
              <a:rPr lang="tr-TR" sz="2400" dirty="0">
                <a:solidFill>
                  <a:schemeClr val="tx1"/>
                </a:solidFill>
              </a:rPr>
              <a:t>Birkhauser, 367</a:t>
            </a:r>
            <a:r>
              <a:rPr lang="tr-TR" sz="2400" dirty="0" smtClean="0">
                <a:solidFill>
                  <a:schemeClr val="tx1"/>
                </a:solidFill>
              </a:rPr>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Aydın</a:t>
            </a:r>
            <a:r>
              <a:rPr lang="tr-TR" sz="2400" dirty="0">
                <a:solidFill>
                  <a:schemeClr val="tx1"/>
                </a:solidFill>
              </a:rPr>
              <a:t>, S.H. (2008) The Finite Element Method Over a Simple Stabilizing Grid Applied to </a:t>
            </a:r>
            <a:r>
              <a:rPr lang="tr-TR" sz="2400" dirty="0" smtClean="0">
                <a:solidFill>
                  <a:schemeClr val="tx1"/>
                </a:solidFill>
              </a:rPr>
              <a:t>Fluid</a:t>
            </a:r>
            <a:r>
              <a:rPr lang="tr-TR" sz="2400" dirty="0">
                <a:solidFill>
                  <a:schemeClr val="tx1"/>
                </a:solidFill>
              </a:rPr>
              <a:t> Flow Problems, Doktora Tezi, The Middle East Technical University, 125</a:t>
            </a:r>
            <a:r>
              <a:rPr lang="tr-TR" sz="2400" dirty="0" smtClean="0"/>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Köseoğlu</a:t>
            </a:r>
            <a:r>
              <a:rPr lang="tr-TR" sz="2400" dirty="0">
                <a:solidFill>
                  <a:schemeClr val="tx1"/>
                </a:solidFill>
              </a:rPr>
              <a:t>, A. (2011) The Navier Stokes Voight model and Convergence to Equilibrium </a:t>
            </a:r>
            <a:r>
              <a:rPr lang="tr-TR" sz="2400" dirty="0" smtClean="0">
                <a:solidFill>
                  <a:schemeClr val="tx1"/>
                </a:solidFill>
              </a:rPr>
              <a:t>and</a:t>
            </a:r>
            <a:r>
              <a:rPr lang="tr-TR" sz="2400" dirty="0">
                <a:solidFill>
                  <a:schemeClr val="tx1"/>
                </a:solidFill>
              </a:rPr>
              <a:t> Statistical Equilibrium, Doktora Tezi,  University of Pittsburgh, 59</a:t>
            </a:r>
            <a:r>
              <a:rPr lang="tr-TR" sz="2400" dirty="0" smtClean="0">
                <a:solidFill>
                  <a:schemeClr val="tx1"/>
                </a:solidFill>
              </a:rPr>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Kubacki</a:t>
            </a:r>
            <a:r>
              <a:rPr lang="tr-TR" sz="2400" dirty="0">
                <a:solidFill>
                  <a:schemeClr val="tx1"/>
                </a:solidFill>
              </a:rPr>
              <a:t>, M. (2012) Uncoupling Evolutionary Groundwater-Surface Water Flows Using </a:t>
            </a:r>
            <a:r>
              <a:rPr lang="tr-TR" sz="2400" dirty="0" smtClean="0">
                <a:solidFill>
                  <a:schemeClr val="tx1"/>
                </a:solidFill>
              </a:rPr>
              <a:t>the</a:t>
            </a:r>
            <a:r>
              <a:rPr lang="tr-TR" sz="2400" dirty="0">
                <a:solidFill>
                  <a:schemeClr val="tx1"/>
                </a:solidFill>
              </a:rPr>
              <a:t> Crank-Nicolson Leap Frog Method</a:t>
            </a:r>
            <a:endParaRPr lang="tr-TR" altLang="tr-TR" sz="2400" dirty="0">
              <a:solidFill>
                <a:schemeClr val="tx1"/>
              </a:solidFill>
            </a:endParaRPr>
          </a:p>
          <a:p>
            <a:pPr algn="just"/>
            <a:endParaRPr lang="tr-TR" altLang="tr-TR" sz="2200" dirty="0" smtClean="0">
              <a:solidFill>
                <a:schemeClr val="tx1"/>
              </a:solidFill>
            </a:endParaRPr>
          </a:p>
        </p:txBody>
      </p:sp>
      <mc:AlternateContent xmlns:mc="http://schemas.openxmlformats.org/markup-compatibility/2006" xmlns:a14="http://schemas.microsoft.com/office/drawing/2010/main">
        <mc:Choice Requires="a14">
          <p:sp>
            <p:nvSpPr>
              <p:cNvPr id="5127" name="Text Box 29"/>
              <p:cNvSpPr txBox="1">
                <a:spLocks noChangeArrowheads="1"/>
              </p:cNvSpPr>
              <p:nvPr/>
            </p:nvSpPr>
            <p:spPr bwMode="auto">
              <a:xfrm>
                <a:off x="17127328" y="4878388"/>
                <a:ext cx="7691438" cy="246130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a:lnSpc>
                    <a:spcPct val="200000"/>
                  </a:lnSpc>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Sonlu Elemanlar Yöntemi</a:t>
                </a:r>
                <a:r>
                  <a:rPr lang="tr-TR" altLang="tr-TR" sz="2800" b="1" dirty="0" smtClean="0">
                    <a:solidFill>
                      <a:schemeClr val="tx1"/>
                    </a:solidFill>
                    <a:effectLst>
                      <a:outerShdw blurRad="38100" dist="38100" dir="2700000" algn="tl">
                        <a:srgbClr val="FFFFFF"/>
                      </a:outerShdw>
                    </a:effectLst>
                    <a:cs typeface="Arial" panose="020B0604020202020204" pitchFamily="34" charset="0"/>
                  </a:rPr>
                  <a:t>: </a:t>
                </a:r>
                <a:r>
                  <a:rPr lang="tr-TR" sz="2800" dirty="0">
                    <a:solidFill>
                      <a:schemeClr val="tx1"/>
                    </a:solidFill>
                  </a:rPr>
                  <a:t>Sonlu elemanlar metodu alan problemlerinin nümerik çözümlerini veren bir yöntemdir</a:t>
                </a:r>
                <a:r>
                  <a:rPr lang="tr-TR" sz="2800" dirty="0" smtClean="0">
                    <a:solidFill>
                      <a:schemeClr val="tx1"/>
                    </a:solidFill>
                  </a:rPr>
                  <a:t>. </a:t>
                </a:r>
                <a:r>
                  <a:rPr lang="tr-TR" sz="2800" dirty="0">
                    <a:solidFill>
                      <a:schemeClr val="tx1"/>
                    </a:solidFill>
                  </a:rPr>
                  <a:t>Bu yöntem ile belirlenen alan özel parçalara </a:t>
                </a:r>
                <a:r>
                  <a:rPr lang="tr-TR" sz="2800" dirty="0" smtClean="0">
                    <a:solidFill>
                      <a:schemeClr val="tx1"/>
                    </a:solidFill>
                  </a:rPr>
                  <a:t>ayrılır</a:t>
                </a:r>
                <a:r>
                  <a:rPr lang="tr-TR" sz="2800" dirty="0"/>
                  <a:t> </a:t>
                </a:r>
                <a:r>
                  <a:rPr lang="tr-TR" sz="2800" dirty="0" smtClean="0">
                    <a:solidFill>
                      <a:schemeClr val="tx1"/>
                    </a:solidFill>
                  </a:rPr>
                  <a:t>sonrasında </a:t>
                </a:r>
                <a:r>
                  <a:rPr lang="tr-TR" sz="2800" dirty="0">
                    <a:solidFill>
                      <a:schemeClr val="tx1"/>
                    </a:solidFill>
                  </a:rPr>
                  <a:t>düğüm denilen köşe noktaları ile birbirine bağlanır ve bu işlem tüm alana uygulanarak interpolasyon ile çözüm hesaplanır</a:t>
                </a:r>
                <a:r>
                  <a:rPr lang="tr-TR" sz="2800" dirty="0" smtClean="0">
                    <a:solidFill>
                      <a:schemeClr val="tx1"/>
                    </a:solidFill>
                  </a:rPr>
                  <a:t>.</a:t>
                </a:r>
                <a:r>
                  <a:rPr lang="tr-TR" sz="2800" dirty="0"/>
                  <a:t> </a:t>
                </a:r>
                <a:r>
                  <a:rPr lang="tr-TR" sz="2800" dirty="0">
                    <a:solidFill>
                      <a:schemeClr val="tx1"/>
                    </a:solidFill>
                  </a:rPr>
                  <a:t>Bu yöntem mühendislik alanında özellikle de akışkanlarla ilgili olan problemlerin çözümünde çeşitli açılardan bir çok avantaja </a:t>
                </a:r>
                <a:r>
                  <a:rPr lang="tr-TR" sz="2800" dirty="0" smtClean="0">
                    <a:solidFill>
                      <a:schemeClr val="tx1"/>
                    </a:solidFill>
                  </a:rPr>
                  <a:t>sahiptir. </a:t>
                </a:r>
                <a:r>
                  <a:rPr lang="tr-TR" sz="2800" dirty="0">
                    <a:solidFill>
                      <a:schemeClr val="tx1"/>
                    </a:solidFill>
                  </a:rPr>
                  <a:t>Sonlu elemanlar metodunun çözümlerinde güçlü ve zayıf formülasyon yaklaşımları sıasıyla aşağıdaki gibidir.</a:t>
                </a:r>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marL="571500" indent="-571500">
                  <a:lnSpc>
                    <a:spcPct val="200000"/>
                  </a:lnSpc>
                  <a:buFont typeface="Arial" pitchFamily="34" charset="0"/>
                  <a:buChar char="•"/>
                </a:pPr>
                <a14:m>
                  <m:oMath xmlns:m="http://schemas.openxmlformats.org/officeDocument/2006/math">
                    <m:sSub>
                      <m:sSubPr>
                        <m:ctrlPr>
                          <a:rPr lang="tr-TR" sz="2800" i="1" smtClean="0">
                            <a:solidFill>
                              <a:schemeClr val="tx1"/>
                            </a:solidFill>
                            <a:latin typeface="Cambria Math" panose="02040503050406030204" pitchFamily="18" charset="0"/>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𝑢</m:t>
                    </m:r>
                  </m:oMath>
                </a14:m>
                <a:r>
                  <a:rPr lang="tr-TR" sz="2800" dirty="0">
                    <a:solidFill>
                      <a:schemeClr val="tx1"/>
                    </a:solidFill>
                  </a:rPr>
                  <a:t>  olması yani  </a:t>
                </a:r>
                <a14:m>
                  <m:oMath xmlns:m="http://schemas.openxmlformats.org/officeDocument/2006/math">
                    <m:func>
                      <m:funcPr>
                        <m:ctrlPr>
                          <a:rPr lang="tr-TR" sz="2800" i="1">
                            <a:solidFill>
                              <a:schemeClr val="tx1"/>
                            </a:solidFill>
                            <a:latin typeface="Cambria Math" panose="02040503050406030204" pitchFamily="18" charset="0"/>
                          </a:rPr>
                        </m:ctrlPr>
                      </m:funcPr>
                      <m:fName>
                        <m:limLow>
                          <m:limLowPr>
                            <m:ctrlPr>
                              <a:rPr lang="tr-TR" sz="2800" i="1">
                                <a:solidFill>
                                  <a:schemeClr val="tx1"/>
                                </a:solidFill>
                                <a:latin typeface="Cambria Math" panose="02040503050406030204" pitchFamily="18" charset="0"/>
                              </a:rPr>
                            </m:ctrlPr>
                          </m:limLowPr>
                          <m:e>
                            <m:r>
                              <m:rPr>
                                <m:sty m:val="p"/>
                              </m:rPr>
                              <a:rPr lang="tr-TR" sz="2800">
                                <a:solidFill>
                                  <a:schemeClr val="tx1"/>
                                </a:solidFill>
                                <a:latin typeface="Cambria Math"/>
                              </a:rPr>
                              <m:t>lim</m:t>
                            </m:r>
                          </m:e>
                          <m:lim>
                            <m:r>
                              <a:rPr lang="tr-TR" sz="2800" i="1">
                                <a:solidFill>
                                  <a:schemeClr val="tx1"/>
                                </a:solidFill>
                                <a:latin typeface="Cambria Math"/>
                              </a:rPr>
                              <m:t>𝑛</m:t>
                            </m:r>
                            <m:r>
                              <a:rPr lang="tr-TR" sz="2800" i="1">
                                <a:solidFill>
                                  <a:schemeClr val="tx1"/>
                                </a:solidFill>
                                <a:latin typeface="Cambria Math"/>
                              </a:rPr>
                              <m:t>→∞</m:t>
                            </m:r>
                          </m:lim>
                        </m:limLow>
                      </m:fName>
                      <m:e>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𝑢</m:t>
                        </m:r>
                      </m:e>
                    </m:func>
                  </m:oMath>
                </a14:m>
                <a:r>
                  <a:rPr lang="tr-TR" sz="2800" dirty="0">
                    <a:solidFill>
                      <a:schemeClr val="tx1"/>
                    </a:solidFill>
                  </a:rPr>
                  <a:t> (Güçlü </a:t>
                </a:r>
                <a:r>
                  <a:rPr lang="tr-TR" sz="2800" dirty="0" smtClean="0">
                    <a:solidFill>
                      <a:schemeClr val="tx1"/>
                    </a:solidFill>
                  </a:rPr>
                  <a:t>formülasyon)</a:t>
                </a:r>
              </a:p>
              <a:p>
                <a:pPr marL="571500" indent="-571500">
                  <a:lnSpc>
                    <a:spcPct val="200000"/>
                  </a:lnSpc>
                  <a:buFont typeface="Arial" pitchFamily="34" charset="0"/>
                  <a:buChar char="•"/>
                </a:pPr>
                <a14:m>
                  <m:oMath xmlns:m="http://schemas.openxmlformats.org/officeDocument/2006/math">
                    <m:r>
                      <a:rPr lang="tr-TR" sz="2800" i="1" smtClean="0">
                        <a:solidFill>
                          <a:schemeClr val="tx1"/>
                        </a:solidFill>
                        <a:latin typeface="Cambria Math"/>
                      </a:rPr>
                      <m:t>&lt;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 → &lt;</m:t>
                    </m:r>
                    <m:r>
                      <a:rPr lang="tr-TR" sz="2800" i="1">
                        <a:solidFill>
                          <a:schemeClr val="tx1"/>
                        </a:solidFill>
                        <a:latin typeface="Cambria Math"/>
                      </a:rPr>
                      <m:t>𝑢</m:t>
                    </m:r>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m:t>
                    </m:r>
                  </m:oMath>
                </a14:m>
                <a:r>
                  <a:rPr lang="tr-TR" sz="2800" dirty="0">
                    <a:solidFill>
                      <a:schemeClr val="tx1"/>
                    </a:solidFill>
                  </a:rPr>
                  <a:t> olması </a:t>
                </a:r>
                <a:r>
                  <a:rPr lang="tr-TR" sz="2800" dirty="0" smtClean="0">
                    <a:solidFill>
                      <a:schemeClr val="tx1"/>
                    </a:solidFill>
                  </a:rPr>
                  <a:t>yani </a:t>
                </a:r>
                <a14:m>
                  <m:oMath xmlns:m="http://schemas.openxmlformats.org/officeDocument/2006/math">
                    <m:func>
                      <m:funcPr>
                        <m:ctrlPr>
                          <a:rPr lang="tr-TR" sz="2800" i="1" smtClean="0">
                            <a:solidFill>
                              <a:schemeClr val="tx1"/>
                            </a:solidFill>
                            <a:latin typeface="Cambria Math" panose="02040503050406030204" pitchFamily="18" charset="0"/>
                          </a:rPr>
                        </m:ctrlPr>
                      </m:funcPr>
                      <m:fName>
                        <m:limLow>
                          <m:limLowPr>
                            <m:ctrlPr>
                              <a:rPr lang="tr-TR" sz="2800" i="1">
                                <a:solidFill>
                                  <a:schemeClr val="tx1"/>
                                </a:solidFill>
                                <a:latin typeface="Cambria Math" panose="02040503050406030204" pitchFamily="18" charset="0"/>
                              </a:rPr>
                            </m:ctrlPr>
                          </m:limLowPr>
                          <m:e>
                            <m:r>
                              <m:rPr>
                                <m:sty m:val="p"/>
                              </m:rPr>
                              <a:rPr lang="tr-TR" sz="2800">
                                <a:solidFill>
                                  <a:schemeClr val="tx1"/>
                                </a:solidFill>
                                <a:latin typeface="Cambria Math"/>
                              </a:rPr>
                              <m:t>lim</m:t>
                            </m:r>
                          </m:e>
                          <m:lim>
                            <m:r>
                              <a:rPr lang="tr-TR" sz="2800" i="1">
                                <a:solidFill>
                                  <a:schemeClr val="tx1"/>
                                </a:solidFill>
                                <a:latin typeface="Cambria Math"/>
                              </a:rPr>
                              <m:t>𝑛</m:t>
                            </m:r>
                            <m:r>
                              <a:rPr lang="tr-TR" sz="2800" i="1">
                                <a:solidFill>
                                  <a:schemeClr val="tx1"/>
                                </a:solidFill>
                                <a:latin typeface="Cambria Math"/>
                              </a:rPr>
                              <m:t>→∞</m:t>
                            </m:r>
                          </m:lim>
                        </m:limLow>
                      </m:fName>
                      <m:e>
                        <m:r>
                          <a:rPr lang="tr-TR" sz="2800" i="1">
                            <a:solidFill>
                              <a:schemeClr val="tx1"/>
                            </a:solidFill>
                            <a:latin typeface="Cambria Math"/>
                          </a:rPr>
                          <m:t>&lt;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 </m:t>
                        </m:r>
                      </m:e>
                    </m:func>
                    <m:r>
                      <a:rPr lang="tr-TR" sz="2800" i="1">
                        <a:solidFill>
                          <a:schemeClr val="tx1"/>
                        </a:solidFill>
                        <a:latin typeface="Cambria Math"/>
                      </a:rPr>
                      <m:t>&lt;</m:t>
                    </m:r>
                    <m:r>
                      <a:rPr lang="tr-TR" sz="2800" i="1">
                        <a:solidFill>
                          <a:schemeClr val="tx1"/>
                        </a:solidFill>
                        <a:latin typeface="Cambria Math"/>
                      </a:rPr>
                      <m:t>𝑢</m:t>
                    </m:r>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m:t>
                    </m:r>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𝑓</m:t>
                    </m:r>
                  </m:oMath>
                </a14:m>
                <a:r>
                  <a:rPr lang="tr-TR" sz="2800" dirty="0">
                    <a:solidFill>
                      <a:schemeClr val="tx1"/>
                    </a:solidFill>
                  </a:rPr>
                  <a:t>  (Zayıf formülasyon</a:t>
                </a:r>
                <a:r>
                  <a:rPr lang="tr-TR" sz="2800" dirty="0" smtClean="0">
                    <a:solidFill>
                      <a:schemeClr val="tx1"/>
                    </a:solidFill>
                  </a:rPr>
                  <a:t>)</a:t>
                </a:r>
                <a:endParaRPr lang="tr-TR" altLang="tr-TR" sz="3600" b="1" dirty="0" smtClean="0">
                  <a:solidFill>
                    <a:schemeClr val="tx1"/>
                  </a:solidFill>
                  <a:effectLst>
                    <a:outerShdw blurRad="38100" dist="38100" dir="2700000" algn="tl">
                      <a:srgbClr val="FFFFFF"/>
                    </a:outerShdw>
                  </a:effectLst>
                  <a:cs typeface="Arial" panose="020B0604020202020204" pitchFamily="34" charset="0"/>
                </a:endParaRPr>
              </a:p>
              <a:p>
                <a:pPr>
                  <a:lnSpc>
                    <a:spcPct val="200000"/>
                  </a:lnSpc>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SONUÇLAR:</a:t>
                </a:r>
                <a:r>
                  <a:rPr lang="tr-TR" sz="3600" dirty="0"/>
                  <a:t> </a:t>
                </a:r>
                <a:r>
                  <a:rPr lang="tr-TR" sz="2800" dirty="0">
                    <a:solidFill>
                      <a:schemeClr val="tx1"/>
                    </a:solidFill>
                  </a:rPr>
                  <a:t>Bu çalışma sonucunda, NSE nin nümerik çözümü için hem kapalı hem de ikinci mertebe bir algoritma stabilite analizi ve hata analizi ile birlikte elde edilecektir</a:t>
                </a:r>
                <a:r>
                  <a:rPr lang="tr-TR" sz="2800" dirty="0" smtClean="0">
                    <a:solidFill>
                      <a:schemeClr val="tx1"/>
                    </a:solidFill>
                  </a:rPr>
                  <a:t>. </a:t>
                </a:r>
                <a:r>
                  <a:rPr lang="tr-TR" sz="2800" dirty="0">
                    <a:solidFill>
                      <a:schemeClr val="tx1"/>
                    </a:solidFill>
                  </a:rPr>
                  <a:t>Algoritma özellikle bu alanda çalışan mühendisler için simülasyonu kolay bir metot </a:t>
                </a:r>
                <a:r>
                  <a:rPr lang="tr-TR" sz="2800" dirty="0" smtClean="0">
                    <a:solidFill>
                      <a:schemeClr val="tx1"/>
                    </a:solidFill>
                  </a:rPr>
                  <a:t>verecektir. </a:t>
                </a:r>
                <a:r>
                  <a:rPr lang="tr-TR" sz="2800" dirty="0">
                    <a:solidFill>
                      <a:schemeClr val="tx1"/>
                    </a:solidFill>
                  </a:rPr>
                  <a:t>Amaçlanan hedeflere ulaşıldığı takdirde</a:t>
                </a:r>
                <a:r>
                  <a:rPr lang="tr-TR" sz="2800" dirty="0" smtClean="0">
                    <a:solidFill>
                      <a:schemeClr val="tx1"/>
                    </a:solidFill>
                  </a:rPr>
                  <a:t>, </a:t>
                </a:r>
                <a:r>
                  <a:rPr lang="tr-TR" sz="2800" dirty="0">
                    <a:solidFill>
                      <a:schemeClr val="tx1"/>
                    </a:solidFill>
                  </a:rPr>
                  <a:t>regülarizasyon teknikleri için genel bir stabilite analizi tekniği elde edilebilir.</a:t>
                </a:r>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a:lnSpc>
                    <a:spcPct val="200000"/>
                  </a:lnSpc>
                </a:pPr>
                <a:endParaRPr lang="tr-TR" altLang="tr-TR" sz="3600" b="1" dirty="0">
                  <a:solidFill>
                    <a:schemeClr val="tx1"/>
                  </a:solidFill>
                  <a:effectLst>
                    <a:outerShdw blurRad="38100" dist="38100" dir="2700000" algn="tl">
                      <a:srgbClr val="FFFFFF"/>
                    </a:outerShdw>
                  </a:effectLst>
                  <a:cs typeface="Arial" panose="020B0604020202020204" pitchFamily="34" charset="0"/>
                </a:endParaRPr>
              </a:p>
            </p:txBody>
          </p:sp>
        </mc:Choice>
        <mc:Fallback xmlns="">
          <p:sp>
            <p:nvSpPr>
              <p:cNvPr id="5127" name="Text Box 29"/>
              <p:cNvSpPr txBox="1">
                <a:spLocks noRot="1" noChangeAspect="1" noMove="1" noResize="1" noEditPoints="1" noAdjustHandles="1" noChangeArrowheads="1" noChangeShapeType="1" noTextEdit="1"/>
              </p:cNvSpPr>
              <p:nvPr/>
            </p:nvSpPr>
            <p:spPr bwMode="auto">
              <a:xfrm>
                <a:off x="17127328" y="4878388"/>
                <a:ext cx="7691438" cy="24613013"/>
              </a:xfrm>
              <a:prstGeom prst="rect">
                <a:avLst/>
              </a:prstGeom>
              <a:blipFill rotWithShape="1">
                <a:blip r:embed="rId5"/>
                <a:stretch>
                  <a:fillRect l="-1745" r="-119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mc:AlternateContent xmlns:mc="http://schemas.openxmlformats.org/markup-compatibility/2006">
        <mc:Choice xmlns:a14="http://schemas.microsoft.com/office/drawing/2010/main" Requires="a14">
          <p:sp>
            <p:nvSpPr>
              <p:cNvPr id="5135" name="Text Box 711"/>
              <p:cNvSpPr txBox="1">
                <a:spLocks noChangeArrowheads="1"/>
              </p:cNvSpPr>
              <p:nvPr/>
            </p:nvSpPr>
            <p:spPr bwMode="auto">
              <a:xfrm>
                <a:off x="8672512" y="5350962"/>
                <a:ext cx="8150225" cy="2318089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eaLnBrk="1" hangingPunct="1">
                  <a:lnSpc>
                    <a:spcPct val="150000"/>
                  </a:lnSpc>
                  <a:buClr>
                    <a:srgbClr val="000000"/>
                  </a:buClr>
                  <a:buSzPct val="100000"/>
                </a:pPr>
                <a:r>
                  <a:rPr lang="tr-TR" altLang="tr-TR" sz="3600" b="1" dirty="0" err="1" smtClean="0">
                    <a:solidFill>
                      <a:schemeClr val="tx1"/>
                    </a:solidFill>
                    <a:cs typeface="Arial" panose="020B0604020202020204" pitchFamily="34" charset="0"/>
                  </a:rPr>
                  <a:t>Navier-Stokes</a:t>
                </a:r>
                <a:r>
                  <a:rPr lang="tr-TR" altLang="tr-TR" sz="3600" b="1" dirty="0" smtClean="0">
                    <a:solidFill>
                      <a:schemeClr val="tx1"/>
                    </a:solidFill>
                    <a:cs typeface="Arial" panose="020B0604020202020204" pitchFamily="34" charset="0"/>
                  </a:rPr>
                  <a:t> </a:t>
                </a:r>
                <a:r>
                  <a:rPr lang="tr-TR" altLang="tr-TR" sz="3600" b="1" dirty="0" smtClean="0">
                    <a:solidFill>
                      <a:schemeClr val="tx1"/>
                    </a:solidFill>
                    <a:cs typeface="Arial" panose="020B0604020202020204" pitchFamily="34" charset="0"/>
                  </a:rPr>
                  <a:t>Denklemlerinin BDF2-AB2 Metotla Kararlılığı:</a:t>
                </a:r>
              </a:p>
              <a:p>
                <a:pPr algn="just" eaLnBrk="1" hangingPunct="1">
                  <a:buClr>
                    <a:srgbClr val="000000"/>
                  </a:buClr>
                  <a:buSzPct val="100000"/>
                </a:pPr>
                <a:r>
                  <a:rPr lang="tr-TR" altLang="tr-TR" sz="3600" b="1" dirty="0" smtClean="0">
                    <a:solidFill>
                      <a:schemeClr val="tx1"/>
                    </a:solidFill>
                    <a:cs typeface="Arial" panose="020B0604020202020204" pitchFamily="34" charset="0"/>
                  </a:rPr>
                  <a:t>Teorem:</a:t>
                </a:r>
                <a:r>
                  <a:rPr lang="tr-TR" altLang="tr-TR" sz="3600" b="1" dirty="0">
                    <a:solidFill>
                      <a:schemeClr val="tx1"/>
                    </a:solidFill>
                    <a:cs typeface="Arial" panose="020B0604020202020204" pitchFamily="34" charset="0"/>
                  </a:rPr>
                  <a:t> </a:t>
                </a:r>
                <a14:m>
                  <m:oMath xmlns:m="http://schemas.openxmlformats.org/officeDocument/2006/math">
                    <m:r>
                      <m:rPr>
                        <m:sty m:val="p"/>
                      </m:rPr>
                      <a:rPr lang="tr-TR" altLang="tr-TR" sz="2800" i="0" dirty="0" smtClean="0">
                        <a:solidFill>
                          <a:schemeClr val="tx1"/>
                        </a:solidFill>
                        <a:latin typeface="Cambria Math"/>
                        <a:cs typeface="Arial" panose="020B0604020202020204" pitchFamily="34" charset="0"/>
                      </a:rPr>
                      <m:t>k</m:t>
                    </m:r>
                    <m:r>
                      <a:rPr lang="tr-TR" altLang="tr-TR" sz="2800" i="0" dirty="0" smtClean="0">
                        <a:solidFill>
                          <a:schemeClr val="tx1"/>
                        </a:solidFill>
                        <a:latin typeface="Cambria Math"/>
                        <a:cs typeface="Arial" panose="020B0604020202020204" pitchFamily="34" charset="0"/>
                      </a:rPr>
                      <m:t>=</m:t>
                    </m:r>
                    <m:r>
                      <m:rPr>
                        <m:sty m:val="p"/>
                      </m:rPr>
                      <a:rPr lang="el-GR" altLang="tr-TR" sz="2800" i="0" dirty="0">
                        <a:solidFill>
                          <a:schemeClr val="tx1"/>
                        </a:solidFill>
                        <a:latin typeface="Cambria Math"/>
                        <a:cs typeface="Arial" panose="020B0604020202020204" pitchFamily="34" charset="0"/>
                      </a:rPr>
                      <m:t>Δ</m:t>
                    </m:r>
                    <m:r>
                      <m:rPr>
                        <m:sty m:val="p"/>
                      </m:rPr>
                      <a:rPr lang="tr-TR" altLang="tr-TR" sz="2800" i="0" dirty="0">
                        <a:solidFill>
                          <a:schemeClr val="tx1"/>
                        </a:solidFill>
                        <a:latin typeface="Cambria Math"/>
                        <a:cs typeface="Arial" panose="020B0604020202020204" pitchFamily="34" charset="0"/>
                      </a:rPr>
                      <m:t>t</m:t>
                    </m:r>
                    <m:r>
                      <a:rPr lang="tr-TR" altLang="tr-TR" sz="2800" i="0" dirty="0">
                        <a:solidFill>
                          <a:schemeClr val="tx1"/>
                        </a:solidFill>
                        <a:latin typeface="Cambria Math"/>
                        <a:cs typeface="Arial" panose="020B0604020202020204" pitchFamily="34" charset="0"/>
                      </a:rPr>
                      <m:t>&gt;0</m:t>
                    </m:r>
                  </m:oMath>
                </a14:m>
                <a:r>
                  <a:rPr lang="tr-TR" altLang="tr-TR" sz="2800" dirty="0" smtClean="0">
                    <a:solidFill>
                      <a:schemeClr val="tx1"/>
                    </a:solidFill>
                    <a:cs typeface="Arial" panose="020B0604020202020204" pitchFamily="34" charset="0"/>
                  </a:rPr>
                  <a:t> zaman adımı,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2</m:t>
                        </m:r>
                      </m:sub>
                      <m:sup>
                        <m:r>
                          <a:rPr lang="tr-TR" sz="2800" i="1">
                            <a:solidFill>
                              <a:schemeClr val="tx1"/>
                            </a:solidFill>
                            <a:latin typeface="Cambria Math"/>
                          </a:rPr>
                          <m:t>h</m:t>
                        </m:r>
                      </m:sup>
                    </m:sSubSup>
                    <m:r>
                      <a:rPr lang="tr-TR" sz="2800" i="1" smtClean="0">
                        <a:solidFill>
                          <a:schemeClr val="tx1"/>
                        </a:solidFill>
                        <a:latin typeface="Cambria Math"/>
                      </a:rPr>
                      <m:t>,</m:t>
                    </m:r>
                  </m:oMath>
                </a14:m>
                <a:r>
                  <a:rPr lang="tr-TR" sz="2800" dirty="0">
                    <a:solidFill>
                      <a:schemeClr val="tx1"/>
                    </a:solidFill>
                  </a:rPr>
                  <a:t>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b="0" i="1" smtClean="0">
                            <a:solidFill>
                              <a:schemeClr val="tx1"/>
                            </a:solidFill>
                            <a:latin typeface="Cambria Math"/>
                          </a:rPr>
                          <m:t>3</m:t>
                        </m:r>
                      </m:sub>
                      <m:sup>
                        <m:r>
                          <a:rPr lang="tr-TR" sz="2800" i="1">
                            <a:solidFill>
                              <a:schemeClr val="tx1"/>
                            </a:solidFill>
                            <a:latin typeface="Cambria Math"/>
                          </a:rPr>
                          <m:t>h</m:t>
                        </m:r>
                      </m:sup>
                    </m:sSubSup>
                  </m:oMath>
                </a14:m>
                <a:r>
                  <a:rPr lang="tr-TR" altLang="tr-TR" sz="2800" dirty="0" smtClean="0">
                    <a:solidFill>
                      <a:schemeClr val="tx1"/>
                    </a:solidFill>
                    <a:cs typeface="Arial" panose="020B0604020202020204" pitchFamily="34" charset="0"/>
                  </a:rPr>
                  <a:t>,…,</a:t>
                </a:r>
                <a:r>
                  <a:rPr lang="tr-TR" sz="2800" dirty="0">
                    <a:solidFill>
                      <a:schemeClr val="tx1"/>
                    </a:solidFill>
                  </a:rPr>
                  <a:t>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b="0" i="1" smtClean="0">
                            <a:solidFill>
                              <a:schemeClr val="tx1"/>
                            </a:solidFill>
                            <a:latin typeface="Cambria Math"/>
                          </a:rPr>
                          <m:t>𝑝</m:t>
                        </m:r>
                      </m:e>
                      <m:sub>
                        <m:r>
                          <a:rPr lang="tr-TR" sz="2800" i="1">
                            <a:solidFill>
                              <a:schemeClr val="tx1"/>
                            </a:solidFill>
                            <a:latin typeface="Cambria Math"/>
                          </a:rPr>
                          <m:t>2</m:t>
                        </m:r>
                      </m:sub>
                      <m:sup>
                        <m:r>
                          <a:rPr lang="tr-TR" sz="2800" i="1">
                            <a:solidFill>
                              <a:schemeClr val="tx1"/>
                            </a:solidFill>
                            <a:latin typeface="Cambria Math"/>
                          </a:rPr>
                          <m:t>h</m:t>
                        </m:r>
                      </m:sup>
                    </m:sSubSup>
                    <m:r>
                      <a:rPr lang="tr-TR" sz="2800" b="0" i="1" smtClean="0">
                        <a:solidFill>
                          <a:schemeClr val="tx1"/>
                        </a:solidFill>
                        <a:latin typeface="Cambria Math"/>
                      </a:rPr>
                      <m:t>,</m:t>
                    </m:r>
                  </m:oMath>
                </a14:m>
                <a:r>
                  <a:rPr lang="tr-TR" sz="2800" dirty="0">
                    <a:solidFill>
                      <a:schemeClr val="tx1"/>
                    </a:solidFill>
                  </a:rPr>
                  <a:t>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𝑝</m:t>
                        </m:r>
                      </m:e>
                      <m:sub>
                        <m:r>
                          <a:rPr lang="tr-TR" sz="2800" b="0" i="1" smtClean="0">
                            <a:solidFill>
                              <a:schemeClr val="tx1"/>
                            </a:solidFill>
                            <a:latin typeface="Cambria Math"/>
                          </a:rPr>
                          <m:t>3</m:t>
                        </m:r>
                      </m:sub>
                      <m:sup>
                        <m:r>
                          <a:rPr lang="tr-TR" sz="2800" i="1">
                            <a:solidFill>
                              <a:schemeClr val="tx1"/>
                            </a:solidFill>
                            <a:latin typeface="Cambria Math"/>
                          </a:rPr>
                          <m:t>h</m:t>
                        </m:r>
                      </m:sup>
                    </m:sSubSup>
                    <m:r>
                      <a:rPr lang="tr-TR" sz="2800" i="1">
                        <a:solidFill>
                          <a:schemeClr val="tx1"/>
                        </a:solidFill>
                        <a:latin typeface="Cambria Math"/>
                      </a:rPr>
                      <m:t>,</m:t>
                    </m:r>
                  </m:oMath>
                </a14:m>
                <a:r>
                  <a:rPr lang="tr-TR" altLang="tr-TR" sz="2800" dirty="0" smtClean="0">
                    <a:solidFill>
                      <a:schemeClr val="tx1"/>
                    </a:solidFill>
                    <a:cs typeface="Arial" panose="020B0604020202020204" pitchFamily="34" charset="0"/>
                  </a:rPr>
                  <a:t>… olmak üzere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b="0" i="1" smtClean="0">
                            <a:solidFill>
                              <a:schemeClr val="tx1"/>
                            </a:solidFill>
                            <a:latin typeface="Cambria Math"/>
                          </a:rPr>
                          <m:t>𝑢</m:t>
                        </m:r>
                      </m:e>
                      <m:sub>
                        <m:r>
                          <a:rPr lang="tr-TR" sz="2800" b="0" i="1" smtClean="0">
                            <a:solidFill>
                              <a:schemeClr val="tx1"/>
                            </a:solidFill>
                            <a:latin typeface="Cambria Math"/>
                          </a:rPr>
                          <m:t>𝑗</m:t>
                        </m:r>
                      </m:sub>
                      <m:sup>
                        <m:r>
                          <a:rPr lang="tr-TR" sz="2800" i="1">
                            <a:solidFill>
                              <a:schemeClr val="tx1"/>
                            </a:solidFill>
                            <a:latin typeface="Cambria Math"/>
                          </a:rPr>
                          <m:t>h</m:t>
                        </m:r>
                      </m:sup>
                    </m:sSubSup>
                    <m:r>
                      <a:rPr lang="tr-TR" sz="2800" i="1">
                        <a:solidFill>
                          <a:schemeClr val="tx1"/>
                        </a:solidFill>
                        <a:latin typeface="Cambria Math"/>
                      </a:rPr>
                      <m:t>(</m:t>
                    </m:r>
                    <m:r>
                      <a:rPr lang="tr-TR" sz="2800" i="1">
                        <a:solidFill>
                          <a:schemeClr val="tx1"/>
                        </a:solidFill>
                        <a:latin typeface="Cambria Math"/>
                      </a:rPr>
                      <m:t>𝑥</m:t>
                    </m:r>
                    <m:r>
                      <a:rPr lang="tr-TR" sz="2800" i="1">
                        <a:solidFill>
                          <a:schemeClr val="tx1"/>
                        </a:solidFill>
                        <a:latin typeface="Cambria Math"/>
                      </a:rPr>
                      <m:t>)≅</m:t>
                    </m:r>
                    <m:r>
                      <a:rPr lang="tr-TR" sz="2800" b="0" i="1" smtClean="0">
                        <a:solidFill>
                          <a:schemeClr val="tx1"/>
                        </a:solidFill>
                        <a:latin typeface="Cambria Math"/>
                      </a:rPr>
                      <m:t>𝑢</m:t>
                    </m:r>
                    <m:r>
                      <a:rPr lang="tr-TR" sz="2800" b="0" i="1" smtClean="0">
                        <a:solidFill>
                          <a:schemeClr val="tx1"/>
                        </a:solidFill>
                        <a:latin typeface="Cambria Math"/>
                      </a:rPr>
                      <m:t>(</m:t>
                    </m:r>
                    <m:r>
                      <a:rPr lang="tr-TR" sz="2800" b="0" i="1" smtClean="0">
                        <a:solidFill>
                          <a:schemeClr val="tx1"/>
                        </a:solidFill>
                        <a:latin typeface="Cambria Math"/>
                      </a:rPr>
                      <m:t>𝑥</m:t>
                    </m:r>
                    <m:r>
                      <a:rPr lang="tr-TR" sz="2800" b="0" i="1" smtClean="0">
                        <a:solidFill>
                          <a:schemeClr val="tx1"/>
                        </a:solidFill>
                        <a:latin typeface="Cambria Math"/>
                      </a:rPr>
                      <m:t>,</m:t>
                    </m:r>
                    <m:sSub>
                      <m:sSubPr>
                        <m:ctrlPr>
                          <a:rPr lang="tr-TR" altLang="tr-TR" sz="2800" i="1">
                            <a:solidFill>
                              <a:schemeClr val="tx1"/>
                            </a:solidFill>
                            <a:latin typeface="Cambria Math" panose="02040503050406030204" pitchFamily="18" charset="0"/>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r>
                      <a:rPr lang="tr-TR" sz="2800" b="0" i="1" smtClean="0">
                        <a:solidFill>
                          <a:schemeClr val="tx1"/>
                        </a:solidFill>
                        <a:latin typeface="Cambria Math"/>
                      </a:rPr>
                      <m:t>)</m:t>
                    </m:r>
                  </m:oMath>
                </a14:m>
                <a:r>
                  <a:rPr lang="tr-TR" altLang="tr-TR" sz="2800" dirty="0" smtClean="0">
                    <a:solidFill>
                      <a:schemeClr val="tx1"/>
                    </a:solidFill>
                    <a:cs typeface="Arial" panose="020B0604020202020204" pitchFamily="34" charset="0"/>
                  </a:rPr>
                  <a:t>, </a:t>
                </a:r>
                <a14:m>
                  <m:oMath xmlns:m="http://schemas.openxmlformats.org/officeDocument/2006/math">
                    <m:sSubSup>
                      <m:sSubSupPr>
                        <m:ctrlPr>
                          <a:rPr lang="tr-TR" sz="2800" i="1">
                            <a:solidFill>
                              <a:schemeClr val="tx1"/>
                            </a:solidFill>
                            <a:latin typeface="Cambria Math" panose="02040503050406030204" pitchFamily="18" charset="0"/>
                          </a:rPr>
                        </m:ctrlPr>
                      </m:sSubSupPr>
                      <m:e>
                        <m:r>
                          <a:rPr lang="tr-TR" sz="2800" b="0" i="1" smtClean="0">
                            <a:solidFill>
                              <a:schemeClr val="tx1"/>
                            </a:solidFill>
                            <a:latin typeface="Cambria Math"/>
                          </a:rPr>
                          <m:t>𝑝</m:t>
                        </m:r>
                      </m:e>
                      <m:sub>
                        <m:r>
                          <a:rPr lang="tr-TR" sz="2800" i="1">
                            <a:solidFill>
                              <a:schemeClr val="tx1"/>
                            </a:solidFill>
                            <a:latin typeface="Cambria Math"/>
                          </a:rPr>
                          <m:t>𝑗</m:t>
                        </m:r>
                      </m:sub>
                      <m:sup>
                        <m:r>
                          <a:rPr lang="tr-TR" sz="2800" i="1">
                            <a:solidFill>
                              <a:schemeClr val="tx1"/>
                            </a:solidFill>
                            <a:latin typeface="Cambria Math"/>
                          </a:rPr>
                          <m:t>h</m:t>
                        </m:r>
                      </m:sup>
                    </m:sSubSup>
                    <m:d>
                      <m:dPr>
                        <m:ctrlPr>
                          <a:rPr lang="tr-TR" sz="2800" i="1">
                            <a:solidFill>
                              <a:schemeClr val="tx1"/>
                            </a:solidFill>
                            <a:latin typeface="Cambria Math" panose="02040503050406030204" pitchFamily="18" charset="0"/>
                          </a:rPr>
                        </m:ctrlPr>
                      </m:dPr>
                      <m:e>
                        <m:r>
                          <a:rPr lang="tr-TR" sz="2800" i="1">
                            <a:solidFill>
                              <a:schemeClr val="tx1"/>
                            </a:solidFill>
                            <a:latin typeface="Cambria Math"/>
                          </a:rPr>
                          <m:t>𝑥</m:t>
                        </m:r>
                      </m:e>
                    </m:d>
                    <m:r>
                      <a:rPr lang="tr-TR" sz="2800" i="1">
                        <a:solidFill>
                          <a:schemeClr val="tx1"/>
                        </a:solidFill>
                        <a:latin typeface="Cambria Math"/>
                      </a:rPr>
                      <m:t>≅</m:t>
                    </m:r>
                    <m:r>
                      <a:rPr lang="tr-TR" sz="2800" b="0" i="1" smtClean="0">
                        <a:solidFill>
                          <a:schemeClr val="tx1"/>
                        </a:solidFill>
                        <a:latin typeface="Cambria Math"/>
                      </a:rPr>
                      <m:t>𝑝</m:t>
                    </m:r>
                    <m:d>
                      <m:dPr>
                        <m:ctrlPr>
                          <a:rPr lang="tr-TR" sz="2800" b="0" i="1" smtClean="0">
                            <a:solidFill>
                              <a:schemeClr val="tx1"/>
                            </a:solidFill>
                            <a:latin typeface="Cambria Math" panose="02040503050406030204" pitchFamily="18" charset="0"/>
                          </a:rPr>
                        </m:ctrlPr>
                      </m:dPr>
                      <m:e>
                        <m:r>
                          <a:rPr lang="tr-TR" sz="2800" i="1">
                            <a:solidFill>
                              <a:schemeClr val="tx1"/>
                            </a:solidFill>
                            <a:latin typeface="Cambria Math"/>
                          </a:rPr>
                          <m:t>𝑥</m:t>
                        </m:r>
                        <m:r>
                          <a:rPr lang="tr-TR" sz="2800" i="1">
                            <a:solidFill>
                              <a:schemeClr val="tx1"/>
                            </a:solidFill>
                            <a:latin typeface="Cambria Math"/>
                          </a:rPr>
                          <m:t>,</m:t>
                        </m:r>
                        <m:sSub>
                          <m:sSubPr>
                            <m:ctrlPr>
                              <a:rPr lang="tr-TR" altLang="tr-TR" sz="2800" i="1">
                                <a:solidFill>
                                  <a:schemeClr val="tx1"/>
                                </a:solidFill>
                                <a:latin typeface="Cambria Math" panose="02040503050406030204" pitchFamily="18" charset="0"/>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e>
                    </m:d>
                  </m:oMath>
                </a14:m>
                <a:r>
                  <a:rPr lang="tr-TR" altLang="tr-TR" sz="2800" dirty="0" smtClean="0">
                    <a:solidFill>
                      <a:schemeClr val="tx1"/>
                    </a:solidFill>
                    <a:cs typeface="Arial" panose="020B0604020202020204" pitchFamily="34" charset="0"/>
                  </a:rPr>
                  <a:t> ve </a:t>
                </a:r>
                <a14:m>
                  <m:oMath xmlns:m="http://schemas.openxmlformats.org/officeDocument/2006/math">
                    <m:sSub>
                      <m:sSubPr>
                        <m:ctrlPr>
                          <a:rPr lang="tr-TR" altLang="tr-TR" sz="2800" i="1">
                            <a:solidFill>
                              <a:schemeClr val="tx1"/>
                            </a:solidFill>
                            <a:latin typeface="Cambria Math" panose="02040503050406030204" pitchFamily="18" charset="0"/>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oMath>
                </a14:m>
                <a:r>
                  <a:rPr lang="tr-TR" altLang="tr-TR" sz="2800" dirty="0" smtClean="0">
                    <a:solidFill>
                      <a:schemeClr val="tx1"/>
                    </a:solidFill>
                    <a:cs typeface="Arial" panose="020B0604020202020204" pitchFamily="34" charset="0"/>
                  </a:rPr>
                  <a:t>=jk </a:t>
                </a:r>
              </a:p>
              <a:p>
                <a:pPr eaLnBrk="1" hangingPunct="1">
                  <a:buClr>
                    <a:srgbClr val="000000"/>
                  </a:buClr>
                  <a:buSzPct val="100000"/>
                </a:pPr>
                <a14:m>
                  <m:oMathPara xmlns:m="http://schemas.openxmlformats.org/officeDocument/2006/math">
                    <m:oMathParaPr>
                      <m:jc m:val="left"/>
                    </m:oMathParaPr>
                    <m:oMath xmlns:m="http://schemas.openxmlformats.org/officeDocument/2006/math">
                      <m:sSup>
                        <m:sSupPr>
                          <m:ctrlPr>
                            <a:rPr lang="tr-TR" sz="2800" i="1">
                              <a:solidFill>
                                <a:schemeClr val="tx1"/>
                              </a:solidFill>
                              <a:latin typeface="Cambria Math" panose="02040503050406030204" pitchFamily="18" charset="0"/>
                            </a:rPr>
                          </m:ctrlPr>
                        </m:sSupPr>
                        <m:e>
                          <m:d>
                            <m:dPr>
                              <m:begChr m:val="‖"/>
                              <m:endChr m:val="‖"/>
                              <m:ctrlPr>
                                <a:rPr lang="tr-TR" sz="2800" i="1" smtClean="0">
                                  <a:solidFill>
                                    <a:schemeClr val="tx1"/>
                                  </a:solidFill>
                                  <a:latin typeface="Cambria Math" panose="02040503050406030204" pitchFamily="18" charset="0"/>
                                </a:rPr>
                              </m:ctrlPr>
                            </m:dPr>
                            <m:e>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𝑀</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𝑀</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𝑀</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0" smtClean="0">
                          <a:solidFill>
                            <a:schemeClr val="tx1"/>
                          </a:solidFill>
                          <a:latin typeface="Cambria Math"/>
                        </a:rPr>
                        <m:t>+</m:t>
                      </m:r>
                      <m:nary>
                        <m:naryPr>
                          <m:chr m:val="∑"/>
                          <m:limLoc m:val="undOvr"/>
                          <m:ctrlPr>
                            <a:rPr lang="tr-TR" sz="2800" i="1">
                              <a:solidFill>
                                <a:schemeClr val="tx1"/>
                              </a:solidFill>
                              <a:latin typeface="Cambria Math" panose="02040503050406030204" pitchFamily="18" charset="0"/>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𝑖</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r>
                        <a:rPr lang="tr-TR" sz="2800" b="0" i="0" smtClean="0">
                          <a:solidFill>
                            <a:schemeClr val="tx1"/>
                          </a:solidFill>
                          <a:latin typeface="Cambria Math"/>
                        </a:rPr>
                        <m:t>+</m:t>
                      </m:r>
                      <m:r>
                        <a:rPr lang="tr-TR" sz="2800" i="1" smtClean="0">
                          <a:solidFill>
                            <a:schemeClr val="tx1"/>
                          </a:solidFill>
                          <a:latin typeface="Cambria Math"/>
                        </a:rPr>
                        <m:t>2</m:t>
                      </m:r>
                      <m:r>
                        <a:rPr lang="tr-TR" sz="2800" i="1" smtClean="0">
                          <a:solidFill>
                            <a:schemeClr val="tx1"/>
                          </a:solidFill>
                          <a:latin typeface="Cambria Math"/>
                        </a:rPr>
                        <m:t>𝜈𝛥</m:t>
                      </m:r>
                      <m:r>
                        <a:rPr lang="tr-TR" sz="2800" i="1" smtClean="0">
                          <a:solidFill>
                            <a:schemeClr val="tx1"/>
                          </a:solidFill>
                          <a:latin typeface="Cambria Math"/>
                        </a:rPr>
                        <m:t>𝑡</m:t>
                      </m:r>
                      <m:nary>
                        <m:naryPr>
                          <m:chr m:val="∑"/>
                          <m:limLoc m:val="undOvr"/>
                          <m:ctrlPr>
                            <a:rPr lang="tr-TR" sz="2800" i="1" smtClean="0">
                              <a:solidFill>
                                <a:schemeClr val="tx1"/>
                              </a:solidFill>
                              <a:latin typeface="Cambria Math" panose="02040503050406030204" pitchFamily="18" charset="0"/>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f>
                            <m:fPr>
                              <m:ctrlPr>
                                <a:rPr lang="tr-TR" sz="2800" i="1">
                                  <a:solidFill>
                                    <a:schemeClr val="tx1"/>
                                  </a:solidFill>
                                  <a:latin typeface="Cambria Math" panose="02040503050406030204" pitchFamily="18" charset="0"/>
                                </a:rPr>
                              </m:ctrlPr>
                            </m:fPr>
                            <m:num>
                              <m:r>
                                <a:rPr lang="tr-TR" sz="2800" i="1">
                                  <a:solidFill>
                                    <a:schemeClr val="tx1"/>
                                  </a:solidFill>
                                  <a:latin typeface="Cambria Math"/>
                                </a:rPr>
                                <m:t>2</m:t>
                              </m:r>
                              <m:r>
                                <a:rPr lang="tr-TR" sz="2800" i="1">
                                  <a:solidFill>
                                    <a:schemeClr val="tx1"/>
                                  </a:solidFill>
                                  <a:latin typeface="Cambria Math"/>
                                </a:rPr>
                                <m:t>𝛥</m:t>
                              </m:r>
                              <m:r>
                                <a:rPr lang="tr-TR" sz="2800" i="1">
                                  <a:solidFill>
                                    <a:schemeClr val="tx1"/>
                                  </a:solidFill>
                                  <a:latin typeface="Cambria Math"/>
                                </a:rPr>
                                <m:t>𝑡</m:t>
                              </m:r>
                            </m:num>
                            <m:den>
                              <m:r>
                                <a:rPr lang="tr-TR" sz="2800" i="1">
                                  <a:solidFill>
                                    <a:schemeClr val="tx1"/>
                                  </a:solidFill>
                                  <a:latin typeface="Cambria Math"/>
                                </a:rPr>
                                <m:t>𝜈</m:t>
                              </m:r>
                            </m:den>
                          </m:f>
                          <m:nary>
                            <m:naryPr>
                              <m:chr m:val="∑"/>
                              <m:limLoc m:val="undOvr"/>
                              <m:ctrlPr>
                                <a:rPr lang="tr-TR" sz="2800" i="1">
                                  <a:solidFill>
                                    <a:schemeClr val="tx1"/>
                                  </a:solidFill>
                                  <a:latin typeface="Cambria Math" panose="02040503050406030204" pitchFamily="18" charset="0"/>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𝑓</m:t>
                                          </m:r>
                                        </m:e>
                                        <m:sub>
                                          <m:r>
                                            <a:rPr lang="tr-TR" sz="2800" i="1">
                                              <a:solidFill>
                                                <a:schemeClr val="tx1"/>
                                              </a:solidFill>
                                              <a:latin typeface="Cambria Math"/>
                                            </a:rPr>
                                            <m:t>𝑖</m:t>
                                          </m:r>
                                          <m:r>
                                            <a:rPr lang="tr-TR" sz="2800" i="1">
                                              <a:solidFill>
                                                <a:schemeClr val="tx1"/>
                                              </a:solidFill>
                                              <a:latin typeface="Cambria Math"/>
                                            </a:rPr>
                                            <m:t>+1</m:t>
                                          </m:r>
                                        </m:sub>
                                      </m:sSub>
                                    </m:e>
                                  </m:d>
                                </m:e>
                                <m:sup>
                                  <m:r>
                                    <a:rPr lang="tr-TR" sz="2800" i="1">
                                      <a:solidFill>
                                        <a:schemeClr val="tx1"/>
                                      </a:solidFill>
                                      <a:latin typeface="Cambria Math"/>
                                    </a:rPr>
                                    <m:t>2</m:t>
                                  </m:r>
                                </m:sup>
                              </m:sSup>
                            </m:e>
                          </m:nary>
                        </m:e>
                      </m:nary>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‖²+‖2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𝑢</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₀‖²</m:t>
                      </m:r>
                    </m:oMath>
                  </m:oMathPara>
                </a14:m>
                <a:endParaRPr lang="tr-TR" altLang="tr-TR" sz="2800" dirty="0" smtClean="0">
                  <a:solidFill>
                    <a:schemeClr val="tx1"/>
                  </a:solidFill>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cs typeface="Arial" panose="020B0604020202020204" pitchFamily="34" charset="0"/>
                  </a:rPr>
                  <a:t>Navier-Stokes Denklemlerinin BDF2-AB2 Metotla Hata Analizi:</a:t>
                </a:r>
              </a:p>
              <a:p>
                <a:pPr eaLnBrk="1" hangingPunct="1">
                  <a:buClr>
                    <a:srgbClr val="000000"/>
                  </a:buClr>
                  <a:buSzPct val="100000"/>
                </a:pPr>
                <a:r>
                  <a:rPr lang="tr-TR" altLang="tr-TR" sz="3600" b="1" dirty="0" smtClean="0">
                    <a:solidFill>
                      <a:schemeClr val="tx1"/>
                    </a:solidFill>
                    <a:effectLst/>
                    <a:cs typeface="Arial" panose="020B0604020202020204" pitchFamily="34" charset="0"/>
                  </a:rPr>
                  <a:t>Teorem</a:t>
                </a:r>
                <a:r>
                  <a:rPr lang="tr-TR" altLang="tr-TR" sz="2800" b="1" dirty="0" smtClean="0">
                    <a:solidFill>
                      <a:schemeClr val="tx1"/>
                    </a:solidFill>
                    <a:effectLst/>
                    <a:cs typeface="Arial" panose="020B0604020202020204" pitchFamily="34" charset="0"/>
                  </a:rPr>
                  <a:t>: </a:t>
                </a:r>
                <a14:m>
                  <m:oMath xmlns:m="http://schemas.openxmlformats.org/officeDocument/2006/math">
                    <m:r>
                      <a:rPr lang="tr-TR" sz="2800" b="0" i="1" smtClean="0">
                        <a:solidFill>
                          <a:schemeClr val="tx1"/>
                        </a:solidFill>
                        <a:effectLst/>
                        <a:latin typeface="Cambria Math"/>
                      </a:rPr>
                      <m:t>𝛥</m:t>
                    </m:r>
                    <m:r>
                      <a:rPr lang="tr-TR" sz="2800" b="0" i="1" smtClean="0">
                        <a:solidFill>
                          <a:schemeClr val="tx1"/>
                        </a:solidFill>
                        <a:effectLst/>
                        <a:latin typeface="Cambria Math"/>
                      </a:rPr>
                      <m:t>𝑡</m:t>
                    </m:r>
                    <m:r>
                      <a:rPr lang="tr-TR" sz="2800" b="0" i="1" smtClean="0">
                        <a:solidFill>
                          <a:schemeClr val="tx1"/>
                        </a:solidFill>
                        <a:effectLst/>
                        <a:latin typeface="Cambria Math"/>
                      </a:rPr>
                      <m:t>&lt;</m:t>
                    </m:r>
                  </m:oMath>
                </a14:m>
                <a:r>
                  <a:rPr lang="tr-TR" sz="2800" dirty="0">
                    <a:solidFill>
                      <a:schemeClr val="tx1"/>
                    </a:solidFill>
                    <a:effectLst/>
                  </a:rPr>
                  <a:t> </a:t>
                </a:r>
                <a14:m>
                  <m:oMath xmlns:m="http://schemas.openxmlformats.org/officeDocument/2006/math">
                    <m:sSup>
                      <m:sSupPr>
                        <m:ctrlPr>
                          <a:rPr lang="tr-TR" sz="2800" i="1" smtClean="0">
                            <a:solidFill>
                              <a:schemeClr val="tx1"/>
                            </a:solidFill>
                            <a:effectLst/>
                            <a:latin typeface="Cambria Math" panose="02040503050406030204" pitchFamily="18" charset="0"/>
                          </a:rPr>
                        </m:ctrlPr>
                      </m:sSupPr>
                      <m:e>
                        <m:d>
                          <m:dPr>
                            <m:ctrlPr>
                              <a:rPr lang="tr-TR" sz="2800" i="1">
                                <a:solidFill>
                                  <a:schemeClr val="tx1"/>
                                </a:solidFill>
                                <a:effectLst/>
                                <a:latin typeface="Cambria Math" panose="02040503050406030204" pitchFamily="18" charset="0"/>
                              </a:rPr>
                            </m:ctrlPr>
                          </m:dPr>
                          <m:e>
                            <m:r>
                              <a:rPr lang="tr-TR" sz="2800" b="0" i="1">
                                <a:solidFill>
                                  <a:schemeClr val="tx1"/>
                                </a:solidFill>
                                <a:effectLst/>
                                <a:latin typeface="Cambria Math"/>
                              </a:rPr>
                              <m:t>8+</m:t>
                            </m:r>
                            <m:r>
                              <a:rPr lang="tr-TR" sz="2800" b="0" i="1">
                                <a:solidFill>
                                  <a:schemeClr val="tx1"/>
                                </a:solidFill>
                                <a:effectLst/>
                                <a:latin typeface="Cambria Math"/>
                              </a:rPr>
                              <m:t>𝐶</m:t>
                            </m:r>
                            <m:sSup>
                              <m:sSupPr>
                                <m:ctrlPr>
                                  <a:rPr lang="tr-TR" sz="2800" i="1">
                                    <a:solidFill>
                                      <a:schemeClr val="tx1"/>
                                    </a:solidFill>
                                    <a:effectLst/>
                                    <a:latin typeface="Cambria Math" panose="02040503050406030204" pitchFamily="18" charset="0"/>
                                  </a:rPr>
                                </m:ctrlPr>
                              </m:sSupPr>
                              <m:e>
                                <m:r>
                                  <a:rPr lang="tr-TR" sz="2800" b="0" i="1">
                                    <a:solidFill>
                                      <a:schemeClr val="tx1"/>
                                    </a:solidFill>
                                    <a:effectLst/>
                                    <a:latin typeface="Cambria Math"/>
                                  </a:rPr>
                                  <m:t>𝜀</m:t>
                                </m:r>
                              </m:e>
                              <m:sup>
                                <m:r>
                                  <a:rPr lang="tr-TR" sz="2800" b="0" i="1">
                                    <a:solidFill>
                                      <a:schemeClr val="tx1"/>
                                    </a:solidFill>
                                    <a:effectLst/>
                                    <a:latin typeface="Cambria Math"/>
                                  </a:rPr>
                                  <m:t>−4</m:t>
                                </m:r>
                              </m:sup>
                            </m:sSup>
                            <m:sSubSup>
                              <m:sSubSupPr>
                                <m:ctrlPr>
                                  <a:rPr lang="tr-TR" sz="2800" i="1">
                                    <a:solidFill>
                                      <a:schemeClr val="tx1"/>
                                    </a:solidFill>
                                    <a:effectLst/>
                                    <a:latin typeface="Cambria Math" panose="02040503050406030204" pitchFamily="18" charset="0"/>
                                  </a:rPr>
                                </m:ctrlPr>
                              </m:sSubSupPr>
                              <m:e>
                                <m:d>
                                  <m:dPr>
                                    <m:begChr m:val="‖"/>
                                    <m:endChr m:val="‖"/>
                                    <m:ctrlPr>
                                      <a:rPr lang="tr-TR" sz="2800" i="1">
                                        <a:solidFill>
                                          <a:schemeClr val="tx1"/>
                                        </a:solidFill>
                                        <a:effectLst/>
                                        <a:latin typeface="Cambria Math" panose="02040503050406030204" pitchFamily="18" charset="0"/>
                                      </a:rPr>
                                    </m:ctrlPr>
                                  </m:dPr>
                                  <m:e>
                                    <m:sSubSup>
                                      <m:sSubSupPr>
                                        <m:ctrlPr>
                                          <a:rPr lang="tr-TR" sz="2800" i="1">
                                            <a:solidFill>
                                              <a:schemeClr val="tx1"/>
                                            </a:solidFill>
                                            <a:effectLst/>
                                            <a:latin typeface="Cambria Math" panose="02040503050406030204" pitchFamily="18" charset="0"/>
                                          </a:rPr>
                                        </m:ctrlPr>
                                      </m:sSubSupPr>
                                      <m:e>
                                        <m:r>
                                          <a:rPr lang="tr-TR" sz="2800" b="0" i="1">
                                            <a:solidFill>
                                              <a:schemeClr val="tx1"/>
                                            </a:solidFill>
                                            <a:effectLst/>
                                            <a:latin typeface="Cambria Math"/>
                                          </a:rPr>
                                          <m:t>𝛻</m:t>
                                        </m:r>
                                        <m:r>
                                          <a:rPr lang="tr-TR" sz="2800" b="0" i="1">
                                            <a:solidFill>
                                              <a:schemeClr val="tx1"/>
                                            </a:solidFill>
                                            <a:effectLst/>
                                            <a:latin typeface="Cambria Math"/>
                                          </a:rPr>
                                          <m:t>𝑢</m:t>
                                        </m:r>
                                      </m:e>
                                      <m:sub>
                                        <m:r>
                                          <a:rPr lang="tr-TR" sz="2800" b="0" i="1">
                                            <a:solidFill>
                                              <a:schemeClr val="tx1"/>
                                            </a:solidFill>
                                            <a:effectLst/>
                                            <a:latin typeface="Cambria Math"/>
                                          </a:rPr>
                                          <m:t>𝑛</m:t>
                                        </m:r>
                                        <m:r>
                                          <a:rPr lang="tr-TR" sz="2800" b="0" i="1">
                                            <a:solidFill>
                                              <a:schemeClr val="tx1"/>
                                            </a:solidFill>
                                            <a:effectLst/>
                                            <a:latin typeface="Cambria Math"/>
                                          </a:rPr>
                                          <m:t>+1</m:t>
                                        </m:r>
                                      </m:sub>
                                      <m:sup>
                                        <m:r>
                                          <a:rPr lang="tr-TR" sz="2800" b="0" i="1">
                                            <a:solidFill>
                                              <a:schemeClr val="tx1"/>
                                            </a:solidFill>
                                            <a:effectLst/>
                                            <a:latin typeface="Cambria Math"/>
                                          </a:rPr>
                                          <m:t>h</m:t>
                                        </m:r>
                                      </m:sup>
                                    </m:sSubSup>
                                  </m:e>
                                </m:d>
                              </m:e>
                              <m:sub>
                                <m:r>
                                  <a:rPr lang="tr-TR" sz="2800" b="0" i="1">
                                    <a:solidFill>
                                      <a:schemeClr val="tx1"/>
                                    </a:solidFill>
                                    <a:effectLst/>
                                    <a:latin typeface="Cambria Math"/>
                                  </a:rPr>
                                  <m:t>∞,0</m:t>
                                </m:r>
                              </m:sub>
                              <m:sup>
                                <m:r>
                                  <a:rPr lang="tr-TR" sz="2800" b="0" i="1">
                                    <a:solidFill>
                                      <a:schemeClr val="tx1"/>
                                    </a:solidFill>
                                    <a:effectLst/>
                                    <a:latin typeface="Cambria Math"/>
                                  </a:rPr>
                                  <m:t>4</m:t>
                                </m:r>
                              </m:sup>
                            </m:sSubSup>
                          </m:e>
                        </m:d>
                      </m:e>
                      <m:sup>
                        <m:r>
                          <a:rPr lang="tr-TR" sz="2800" b="0" i="1">
                            <a:solidFill>
                              <a:schemeClr val="tx1"/>
                            </a:solidFill>
                            <a:effectLst/>
                            <a:latin typeface="Cambria Math"/>
                          </a:rPr>
                          <m:t>−1</m:t>
                        </m:r>
                      </m:sup>
                    </m:sSup>
                  </m:oMath>
                </a14:m>
                <a:r>
                  <a:rPr lang="tr-TR" altLang="tr-TR" sz="2800" dirty="0" smtClean="0">
                    <a:solidFill>
                      <a:schemeClr val="tx1"/>
                    </a:solidFill>
                    <a:effectLst/>
                    <a:cs typeface="Arial" panose="020B0604020202020204" pitchFamily="34" charset="0"/>
                  </a:rPr>
                  <a:t>  ve </a:t>
                </a:r>
              </a:p>
              <a:p>
                <a:pPr eaLnBrk="1" hangingPunct="1">
                  <a:buClr>
                    <a:srgbClr val="000000"/>
                  </a:buClr>
                  <a:buSzPct val="100000"/>
                </a:pPr>
                <a14:m>
                  <m:oMath xmlns:m="http://schemas.openxmlformats.org/officeDocument/2006/math">
                    <m:r>
                      <a:rPr lang="tr-TR" sz="2800" i="1" smtClean="0">
                        <a:solidFill>
                          <a:schemeClr val="tx1"/>
                        </a:solidFill>
                        <a:effectLst/>
                        <a:latin typeface="Cambria Math"/>
                      </a:rPr>
                      <m:t>𝜀</m:t>
                    </m:r>
                    <m:r>
                      <a:rPr lang="tr-TR" sz="2800" b="1" i="1">
                        <a:solidFill>
                          <a:schemeClr val="tx1"/>
                        </a:solidFill>
                        <a:effectLst/>
                        <a:latin typeface="Cambria Math"/>
                      </a:rPr>
                      <m:t>=</m:t>
                    </m:r>
                    <m:f>
                      <m:fPr>
                        <m:ctrlPr>
                          <a:rPr lang="tr-TR" sz="2800" b="1" i="1">
                            <a:solidFill>
                              <a:schemeClr val="tx1"/>
                            </a:solidFill>
                            <a:effectLst/>
                            <a:latin typeface="Cambria Math" panose="02040503050406030204" pitchFamily="18" charset="0"/>
                          </a:rPr>
                        </m:ctrlPr>
                      </m:fPr>
                      <m:num>
                        <m:r>
                          <a:rPr lang="tr-TR" sz="2800" b="1" i="1">
                            <a:solidFill>
                              <a:schemeClr val="tx1"/>
                            </a:solidFill>
                            <a:effectLst/>
                            <a:latin typeface="Cambria Math"/>
                          </a:rPr>
                          <m:t>𝟑</m:t>
                        </m:r>
                        <m:r>
                          <a:rPr lang="tr-TR" sz="2800" i="1">
                            <a:solidFill>
                              <a:schemeClr val="tx1"/>
                            </a:solidFill>
                            <a:effectLst/>
                            <a:latin typeface="Cambria Math"/>
                          </a:rPr>
                          <m:t>𝜈</m:t>
                        </m:r>
                      </m:num>
                      <m:den>
                        <m:r>
                          <a:rPr lang="tr-TR" sz="2800" b="1" i="0">
                            <a:solidFill>
                              <a:schemeClr val="tx1"/>
                            </a:solidFill>
                            <a:effectLst/>
                            <a:latin typeface="Cambria Math"/>
                          </a:rPr>
                          <m:t>𝟏𝟎𝐂</m:t>
                        </m:r>
                        <m:r>
                          <a:rPr lang="tr-TR" sz="2800" b="1" i="0">
                            <a:solidFill>
                              <a:schemeClr val="tx1"/>
                            </a:solidFill>
                            <a:effectLst/>
                            <a:latin typeface="Cambria Math"/>
                          </a:rPr>
                          <m:t>+</m:t>
                        </m:r>
                        <m:r>
                          <a:rPr lang="tr-TR" sz="2800" b="1" i="0">
                            <a:solidFill>
                              <a:schemeClr val="tx1"/>
                            </a:solidFill>
                            <a:effectLst/>
                            <a:latin typeface="Cambria Math"/>
                          </a:rPr>
                          <m:t>𝟒</m:t>
                        </m:r>
                        <m:r>
                          <m:rPr>
                            <m:sty m:val="p"/>
                          </m:rPr>
                          <a:rPr lang="tr-TR" sz="2800" i="0">
                            <a:solidFill>
                              <a:schemeClr val="tx1"/>
                            </a:solidFill>
                            <a:effectLst/>
                            <a:latin typeface="Cambria Math"/>
                          </a:rPr>
                          <m:t>ν</m:t>
                        </m:r>
                      </m:den>
                    </m:f>
                  </m:oMath>
                </a14:m>
                <a:r>
                  <a:rPr lang="tr-TR" altLang="tr-TR" sz="2800" dirty="0" smtClean="0">
                    <a:solidFill>
                      <a:schemeClr val="tx1"/>
                    </a:solidFill>
                    <a:effectLst>
                      <a:outerShdw blurRad="38100" dist="38100" dir="2700000" algn="tl">
                        <a:srgbClr val="FFFFFF"/>
                      </a:outerShdw>
                    </a:effectLst>
                    <a:cs typeface="Arial" panose="020B0604020202020204" pitchFamily="34" charset="0"/>
                  </a:rPr>
                  <a:t>  olmak üzere</a:t>
                </a:r>
              </a:p>
              <a:p>
                <a:pPr algn="just" eaLnBrk="1" hangingPunct="1">
                  <a:buClr>
                    <a:srgbClr val="000000"/>
                  </a:buClr>
                  <a:buSzPct val="100000"/>
                </a:pPr>
                <a14:m>
                  <m:oMath xmlns:m="http://schemas.openxmlformats.org/officeDocument/2006/math">
                    <m:sSup>
                      <m:sSupPr>
                        <m:ctrlPr>
                          <a:rPr lang="tr-TR" sz="2800" i="1">
                            <a:solidFill>
                              <a:schemeClr val="tx1"/>
                            </a:solidFill>
                            <a:latin typeface="Cambria Math" panose="02040503050406030204" pitchFamily="18" charset="0"/>
                          </a:rPr>
                        </m:ctrlPr>
                      </m:sSupPr>
                      <m:e>
                        <m:d>
                          <m:dPr>
                            <m:begChr m:val="‖"/>
                            <m:endChr m:val="‖"/>
                            <m:ctrlPr>
                              <a:rPr lang="tr-TR" sz="2800" i="1" smtClean="0">
                                <a:solidFill>
                                  <a:schemeClr val="tx1"/>
                                </a:solidFill>
                                <a:latin typeface="Cambria Math" panose="02040503050406030204" pitchFamily="18" charset="0"/>
                              </a:rPr>
                            </m:ctrlPr>
                          </m:dPr>
                          <m:e>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𝑀</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𝑀</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𝑀</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b="0" i="1" smtClean="0">
                        <a:solidFill>
                          <a:schemeClr val="tx1"/>
                        </a:solidFill>
                        <a:latin typeface="Cambria Math"/>
                      </a:rPr>
                      <m:t>+</m:t>
                    </m:r>
                    <m:nary>
                      <m:naryPr>
                        <m:chr m:val="∑"/>
                        <m:limLoc m:val="undOvr"/>
                        <m:ctrlPr>
                          <a:rPr lang="tr-TR" sz="2800" i="1">
                            <a:solidFill>
                              <a:schemeClr val="tx1"/>
                            </a:solidFill>
                            <a:latin typeface="Cambria Math" panose="02040503050406030204" pitchFamily="18" charset="0"/>
                          </a:rPr>
                        </m:ctrlPr>
                      </m:naryPr>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𝑛</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𝜈𝛥</m:t>
                    </m:r>
                    <m:r>
                      <a:rPr lang="tr-TR" sz="2800" i="1" smtClean="0">
                        <a:solidFill>
                          <a:schemeClr val="tx1"/>
                        </a:solidFill>
                        <a:latin typeface="Cambria Math"/>
                      </a:rPr>
                      <m:t>𝑡</m:t>
                    </m:r>
                    <m:nary>
                      <m:naryPr>
                        <m:chr m:val="∑"/>
                        <m:limLoc m:val="undOvr"/>
                        <m:ctrlPr>
                          <a:rPr lang="tr-TR" sz="2800" i="1" smtClean="0">
                            <a:solidFill>
                              <a:schemeClr val="tx1"/>
                            </a:solidFill>
                            <a:latin typeface="Cambria Math" panose="02040503050406030204" pitchFamily="18" charset="0"/>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oMath>
                </a14:m>
                <a:r>
                  <a:rPr lang="tr-TR" sz="2800" dirty="0">
                    <a:solidFill>
                      <a:schemeClr val="tx1"/>
                    </a:solidFill>
                  </a:rPr>
                  <a:t> </a:t>
                </a: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r>
                      <a:rPr lang="tr-TR" sz="2800" i="1">
                        <a:solidFill>
                          <a:schemeClr val="tx1"/>
                        </a:solidFill>
                        <a:latin typeface="Cambria Math"/>
                      </a:rPr>
                      <m:t>𝐶</m:t>
                    </m:r>
                    <m:sSup>
                      <m:sSupPr>
                        <m:ctrlPr>
                          <a:rPr lang="tr-TR" sz="2800" i="1" smtClean="0">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2</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0</m:t>
                                </m:r>
                              </m:sub>
                              <m:sup>
                                <m:r>
                                  <a:rPr lang="tr-TR" sz="2800" i="1">
                                    <a:solidFill>
                                      <a:schemeClr val="tx1"/>
                                    </a:solidFill>
                                    <a:latin typeface="Cambria Math"/>
                                  </a:rPr>
                                  <m:t>h</m:t>
                                </m:r>
                              </m:sup>
                            </m:sSubSup>
                          </m:e>
                        </m:d>
                      </m:e>
                      <m:sup>
                        <m:r>
                          <a:rPr lang="tr-TR" sz="2800" i="1">
                            <a:solidFill>
                              <a:schemeClr val="tx1"/>
                            </a:solidFill>
                            <a:latin typeface="Cambria Math"/>
                          </a:rPr>
                          <m:t>2</m:t>
                        </m:r>
                      </m:sup>
                    </m:sSup>
                  </m:oMath>
                </a14:m>
                <a:endParaRPr lang="tr-TR" sz="2800" i="1" dirty="0" smtClean="0">
                  <a:solidFill>
                    <a:schemeClr val="tx1"/>
                  </a:solidFill>
                </a:endParaRPr>
              </a:p>
              <a:p>
                <a:pPr algn="just" eaLnBrk="1" hangingPunct="1">
                  <a:buClr>
                    <a:srgbClr val="000000"/>
                  </a:buClr>
                  <a:buSzPct val="100000"/>
                </a:pP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r>
                      <a:rPr lang="tr-TR" sz="2800" i="1">
                        <a:solidFill>
                          <a:schemeClr val="tx1"/>
                        </a:solidFill>
                        <a:latin typeface="Cambria Math"/>
                      </a:rPr>
                      <m:t>𝛥</m:t>
                    </m:r>
                    <m:r>
                      <a:rPr lang="tr-TR" sz="2800" i="1">
                        <a:solidFill>
                          <a:schemeClr val="tx1"/>
                        </a:solidFill>
                        <a:latin typeface="Cambria Math"/>
                      </a:rPr>
                      <m:t>𝑡</m:t>
                    </m:r>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0</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r>
                      <a:rPr lang="tr-TR" sz="2800" i="1">
                        <a:solidFill>
                          <a:schemeClr val="tx1"/>
                        </a:solidFill>
                        <a:latin typeface="Cambria Math"/>
                      </a:rPr>
                      <m:t>𝐶</m:t>
                    </m:r>
                    <m:r>
                      <a:rPr lang="tr-TR" sz="2800" i="1">
                        <a:solidFill>
                          <a:schemeClr val="tx1"/>
                        </a:solidFill>
                        <a:latin typeface="Cambria Math"/>
                      </a:rPr>
                      <m:t>𝛥</m:t>
                    </m:r>
                    <m:r>
                      <a:rPr lang="tr-TR" sz="2800" i="1">
                        <a:solidFill>
                          <a:schemeClr val="tx1"/>
                        </a:solidFill>
                        <a:latin typeface="Cambria Math"/>
                      </a:rPr>
                      <m:t>𝑡</m:t>
                    </m:r>
                    <m:sSup>
                      <m:sSupPr>
                        <m:ctrlPr>
                          <a:rPr lang="tr-TR" sz="2800" i="1" smtClean="0">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oMath>
                </a14:m>
                <a:r>
                  <a:rPr lang="tr-TR" sz="2800" dirty="0">
                    <a:solidFill>
                      <a:schemeClr val="tx1"/>
                    </a:solidFill>
                  </a:rPr>
                  <a:t> </a:t>
                </a:r>
                <a:endParaRPr lang="tr-TR" sz="2800" dirty="0" smtClean="0">
                  <a:solidFill>
                    <a:schemeClr val="tx1"/>
                  </a:solidFill>
                </a:endParaRPr>
              </a:p>
              <a:p>
                <a:pPr algn="just" eaLnBrk="1" hangingPunct="1">
                  <a:buClr>
                    <a:srgbClr val="000000"/>
                  </a:buClr>
                  <a:buSzPct val="100000"/>
                </a:pP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sSup>
                      <m:sSupPr>
                        <m:ctrlPr>
                          <a:rPr lang="tr-TR" sz="2800" i="1">
                            <a:solidFill>
                              <a:schemeClr val="tx1"/>
                            </a:solidFill>
                            <a:latin typeface="Cambria Math" panose="02040503050406030204" pitchFamily="18" charset="0"/>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𝑘</m:t>
                        </m:r>
                        <m:r>
                          <a:rPr lang="tr-TR" sz="2800" i="1">
                            <a:solidFill>
                              <a:schemeClr val="tx1"/>
                            </a:solidFill>
                            <a:latin typeface="Cambria Math"/>
                          </a:rPr>
                          <m:t>+1</m:t>
                        </m:r>
                      </m:sup>
                    </m:sSup>
                    <m:sSubSup>
                      <m:sSubSupPr>
                        <m:ctrlPr>
                          <a:rPr lang="tr-TR" sz="2800" i="1">
                            <a:solidFill>
                              <a:schemeClr val="tx1"/>
                            </a:solidFill>
                            <a:latin typeface="Cambria Math" panose="02040503050406030204" pitchFamily="18" charset="0"/>
                          </a:rPr>
                        </m:ctrlPr>
                      </m:sSubSupPr>
                      <m:e>
                        <m:d>
                          <m:dPr>
                            <m:begChr m:val="‖"/>
                            <m:endChr m:val="‖"/>
                            <m:ctrlPr>
                              <a:rPr lang="tr-TR" sz="2800" i="1">
                                <a:solidFill>
                                  <a:schemeClr val="tx1"/>
                                </a:solidFill>
                                <a:latin typeface="Cambria Math" panose="02040503050406030204" pitchFamily="18" charset="0"/>
                              </a:rPr>
                            </m:ctrlPr>
                          </m:d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𝑢</m:t>
                                </m:r>
                              </m:e>
                            </m:d>
                          </m:e>
                        </m:d>
                      </m:e>
                      <m:sub>
                        <m:r>
                          <a:rPr lang="tr-TR" sz="2800" i="1">
                            <a:solidFill>
                              <a:schemeClr val="tx1"/>
                            </a:solidFill>
                            <a:latin typeface="Cambria Math"/>
                          </a:rPr>
                          <m:t>2,</m:t>
                        </m:r>
                        <m:r>
                          <a:rPr lang="tr-TR" sz="2800" i="1">
                            <a:solidFill>
                              <a:schemeClr val="tx1"/>
                            </a:solidFill>
                            <a:latin typeface="Cambria Math"/>
                          </a:rPr>
                          <m:t>𝑘</m:t>
                        </m:r>
                        <m:r>
                          <a:rPr lang="tr-TR" sz="2800" i="1">
                            <a:solidFill>
                              <a:schemeClr val="tx1"/>
                            </a:solidFill>
                            <a:latin typeface="Cambria Math"/>
                          </a:rPr>
                          <m:t>+1</m:t>
                        </m:r>
                      </m:sub>
                      <m:sup>
                        <m:r>
                          <a:rPr lang="tr-TR" sz="2800" i="1">
                            <a:solidFill>
                              <a:schemeClr val="tx1"/>
                            </a:solidFill>
                            <a:latin typeface="Cambria Math"/>
                          </a:rPr>
                          <m:t>2</m:t>
                        </m:r>
                      </m:sup>
                    </m:sSubSup>
                  </m:oMath>
                </a14:m>
                <a:r>
                  <a:rPr lang="tr-TR" sz="2800" dirty="0">
                    <a:solidFill>
                      <a:schemeClr val="tx1"/>
                    </a:solidFill>
                  </a:rPr>
                  <a:t> </a:t>
                </a:r>
                <a14:m>
                  <m:oMath xmlns:m="http://schemas.openxmlformats.org/officeDocument/2006/math">
                    <m:d>
                      <m:dPr>
                        <m:ctrlPr>
                          <a:rPr lang="tr-TR" sz="2800" i="1" smtClean="0">
                            <a:solidFill>
                              <a:schemeClr val="tx1"/>
                            </a:solidFill>
                            <a:latin typeface="Cambria Math" panose="02040503050406030204" pitchFamily="18" charset="0"/>
                          </a:rPr>
                        </m:ctrlPr>
                      </m:dPr>
                      <m:e>
                        <m:r>
                          <a:rPr lang="tr-TR" sz="2800" i="1">
                            <a:solidFill>
                              <a:schemeClr val="tx1"/>
                            </a:solidFill>
                            <a:latin typeface="Cambria Math"/>
                          </a:rPr>
                          <m:t>2</m:t>
                        </m:r>
                        <m:r>
                          <a:rPr lang="tr-TR" sz="2800" i="1">
                            <a:solidFill>
                              <a:schemeClr val="tx1"/>
                            </a:solidFill>
                            <a:latin typeface="Cambria Math"/>
                          </a:rPr>
                          <m:t>𝛥</m:t>
                        </m:r>
                        <m:r>
                          <a:rPr lang="tr-TR" sz="2800" i="1">
                            <a:solidFill>
                              <a:schemeClr val="tx1"/>
                            </a:solidFill>
                            <a:latin typeface="Cambria Math"/>
                          </a:rPr>
                          <m:t>𝑡</m:t>
                        </m:r>
                        <m:sSup>
                          <m:sSupPr>
                            <m:ctrlPr>
                              <a:rPr lang="tr-TR" sz="2800" i="1">
                                <a:solidFill>
                                  <a:schemeClr val="tx1"/>
                                </a:solidFill>
                                <a:latin typeface="Cambria Math" panose="02040503050406030204" pitchFamily="18" charset="0"/>
                              </a:rPr>
                            </m:ctrlPr>
                          </m:sSupPr>
                          <m:e>
                            <m:r>
                              <a:rPr lang="tr-TR" sz="2800" i="1">
                                <a:solidFill>
                                  <a:schemeClr val="tx1"/>
                                </a:solidFill>
                                <a:latin typeface="Cambria Math"/>
                              </a:rPr>
                              <m:t>𝑣</m:t>
                            </m:r>
                          </m:e>
                          <m:sup>
                            <m:r>
                              <a:rPr lang="tr-TR" sz="2800" i="1">
                                <a:solidFill>
                                  <a:schemeClr val="tx1"/>
                                </a:solidFill>
                                <a:latin typeface="Cambria Math"/>
                              </a:rPr>
                              <m:t>−1</m:t>
                            </m:r>
                          </m:sup>
                        </m:sSup>
                        <m:sSubSup>
                          <m:sSubSupPr>
                            <m:ctrlPr>
                              <a:rPr lang="tr-TR" sz="2800" i="1">
                                <a:solidFill>
                                  <a:schemeClr val="tx1"/>
                                </a:solidFill>
                                <a:latin typeface="Cambria Math" panose="02040503050406030204" pitchFamily="18" charset="0"/>
                              </a:rPr>
                            </m:ctrlPr>
                          </m:sSubSupPr>
                          <m:e>
                            <m:d>
                              <m:dPr>
                                <m:begChr m:val="‖"/>
                                <m:endChr m:val="‖"/>
                                <m:ctrlPr>
                                  <a:rPr lang="tr-TR" sz="2800" i="1">
                                    <a:solidFill>
                                      <a:schemeClr val="tx1"/>
                                    </a:solidFill>
                                    <a:latin typeface="Cambria Math" panose="02040503050406030204" pitchFamily="18" charset="0"/>
                                  </a:rPr>
                                </m:ctrlPr>
                              </m:dPr>
                              <m:e>
                                <m:d>
                                  <m:dPr>
                                    <m:begChr m:val="|"/>
                                    <m:endChr m:val="|"/>
                                    <m:ctrlPr>
                                      <a:rPr lang="tr-TR" sz="2800" i="1">
                                        <a:solidFill>
                                          <a:schemeClr val="tx1"/>
                                        </a:solidFill>
                                        <a:latin typeface="Cambria Math" panose="02040503050406030204" pitchFamily="18" charset="0"/>
                                      </a:rPr>
                                    </m:ctrlPr>
                                  </m:dPr>
                                  <m:e>
                                    <m:r>
                                      <a:rPr lang="tr-TR" sz="2800" i="1">
                                        <a:solidFill>
                                          <a:schemeClr val="tx1"/>
                                        </a:solidFill>
                                        <a:latin typeface="Cambria Math"/>
                                      </a:rPr>
                                      <m:t>𝑓</m:t>
                                    </m:r>
                                  </m:e>
                                </m:d>
                              </m:e>
                            </m:d>
                          </m:e>
                          <m:sub>
                            <m:r>
                              <a:rPr lang="tr-TR" sz="2800" i="1">
                                <a:solidFill>
                                  <a:schemeClr val="tx1"/>
                                </a:solidFill>
                                <a:latin typeface="Cambria Math"/>
                              </a:rPr>
                              <m:t>1,∗</m:t>
                            </m:r>
                          </m:sub>
                          <m:sup/>
                        </m:sSubSup>
                        <m:r>
                          <a:rPr lang="tr-TR" sz="2800" i="1">
                            <a:solidFill>
                              <a:schemeClr val="tx1"/>
                            </a:solidFill>
                            <a:latin typeface="Cambria Math"/>
                          </a:rPr>
                          <m:t>+6</m:t>
                        </m:r>
                        <m:sSup>
                          <m:sSupPr>
                            <m:ctrlPr>
                              <a:rPr lang="tr-TR" sz="2800" i="1">
                                <a:solidFill>
                                  <a:schemeClr val="tx1"/>
                                </a:solidFill>
                                <a:latin typeface="Cambria Math" panose="02040503050406030204" pitchFamily="18" charset="0"/>
                              </a:rPr>
                            </m:ctrlPr>
                          </m:sSupPr>
                          <m:e>
                            <m:d>
                              <m:dPr>
                                <m:begChr m:val="‖"/>
                                <m:endChr m:val="‖"/>
                                <m:ctrlPr>
                                  <a:rPr lang="tr-TR" sz="2800" i="1">
                                    <a:solidFill>
                                      <a:schemeClr val="tx1"/>
                                    </a:solidFill>
                                    <a:latin typeface="Cambria Math" panose="02040503050406030204" pitchFamily="18" charset="0"/>
                                  </a:rPr>
                                </m:ctrlPr>
                              </m:dPr>
                              <m:e>
                                <m:sSup>
                                  <m:sSupPr>
                                    <m:ctrlPr>
                                      <a:rPr lang="tr-TR" sz="2800" i="1">
                                        <a:solidFill>
                                          <a:schemeClr val="tx1"/>
                                        </a:solidFill>
                                        <a:latin typeface="Cambria Math" panose="02040503050406030204" pitchFamily="18" charset="0"/>
                                      </a:rPr>
                                    </m:ctrlPr>
                                  </m:sSupPr>
                                  <m:e>
                                    <m:r>
                                      <a:rPr lang="tr-TR" sz="2800" i="1">
                                        <a:solidFill>
                                          <a:schemeClr val="tx1"/>
                                        </a:solidFill>
                                        <a:latin typeface="Cambria Math"/>
                                      </a:rPr>
                                      <m:t>𝑢</m:t>
                                    </m:r>
                                  </m:e>
                                  <m:sup>
                                    <m:r>
                                      <a:rPr lang="tr-TR" sz="2800" i="1">
                                        <a:solidFill>
                                          <a:schemeClr val="tx1"/>
                                        </a:solidFill>
                                        <a:latin typeface="Cambria Math"/>
                                      </a:rPr>
                                      <m:t>0</m:t>
                                    </m:r>
                                  </m:sup>
                                </m:sSup>
                              </m:e>
                            </m:d>
                          </m:e>
                          <m:sup>
                            <m:r>
                              <a:rPr lang="tr-TR" sz="2800" i="1">
                                <a:solidFill>
                                  <a:schemeClr val="tx1"/>
                                </a:solidFill>
                                <a:latin typeface="Cambria Math"/>
                              </a:rPr>
                              <m:t>2</m:t>
                            </m:r>
                          </m:sup>
                        </m:sSup>
                      </m:e>
                    </m:d>
                  </m:oMath>
                </a14:m>
                <a:endParaRPr lang="tr-TR" altLang="tr-TR" sz="2800"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buClr>
                    <a:srgbClr val="000000"/>
                  </a:buClr>
                  <a:buSzPct val="100000"/>
                </a:pP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𝐶</m:t>
                    </m:r>
                    <m:sSup>
                      <m:sSupPr>
                        <m:ctrlPr>
                          <a:rPr lang="tr-TR" sz="2800" i="1">
                            <a:solidFill>
                              <a:schemeClr val="tx1"/>
                            </a:solidFill>
                            <a:latin typeface="Cambria Math" panose="02040503050406030204" pitchFamily="18" charset="0"/>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𝑘</m:t>
                        </m:r>
                      </m:sup>
                    </m:s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m:t>
                        </m:r>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m:t>
                        </m:r>
                      </m:e>
                      <m:sub>
                        <m:r>
                          <a:rPr lang="tr-TR" sz="2800" i="1">
                            <a:solidFill>
                              <a:schemeClr val="tx1"/>
                            </a:solidFill>
                            <a:latin typeface="Cambria Math"/>
                          </a:rPr>
                          <m:t>2,0</m:t>
                        </m:r>
                      </m:sub>
                      <m:sup>
                        <m:r>
                          <a:rPr lang="tr-TR" sz="2800" i="1">
                            <a:solidFill>
                              <a:schemeClr val="tx1"/>
                            </a:solidFill>
                            <a:latin typeface="Cambria Math"/>
                          </a:rPr>
                          <m:t>2</m:t>
                        </m:r>
                      </m:sup>
                    </m:sSubSup>
                    <m:r>
                      <a:rPr lang="tr-TR" sz="2800" i="1">
                        <a:solidFill>
                          <a:schemeClr val="tx1"/>
                        </a:solidFill>
                        <a:latin typeface="Cambria Math"/>
                      </a:rPr>
                      <m:t>+</m:t>
                    </m:r>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m:t>
                        </m:r>
                      </m:e>
                      <m:sub>
                        <m:r>
                          <a:rPr lang="tr-TR" sz="2800" i="1">
                            <a:solidFill>
                              <a:schemeClr val="tx1"/>
                            </a:solidFill>
                            <a:latin typeface="Cambria Math"/>
                          </a:rPr>
                          <m:t>4,</m:t>
                        </m:r>
                        <m:r>
                          <a:rPr lang="tr-TR" sz="2800" i="1">
                            <a:solidFill>
                              <a:schemeClr val="tx1"/>
                            </a:solidFill>
                            <a:latin typeface="Cambria Math"/>
                          </a:rPr>
                          <m:t>𝑘</m:t>
                        </m:r>
                        <m:r>
                          <a:rPr lang="tr-TR" sz="2800" i="1">
                            <a:solidFill>
                              <a:schemeClr val="tx1"/>
                            </a:solidFill>
                            <a:latin typeface="Cambria Math"/>
                          </a:rPr>
                          <m:t>+1</m:t>
                        </m:r>
                      </m:sub>
                      <m:sup>
                        <m:r>
                          <a:rPr lang="tr-TR" sz="2800" i="1">
                            <a:solidFill>
                              <a:schemeClr val="tx1"/>
                            </a:solidFill>
                            <a:latin typeface="Cambria Math"/>
                          </a:rPr>
                          <m:t>4</m:t>
                        </m:r>
                      </m:sup>
                    </m:sSubSup>
                    <m:r>
                      <a:rPr lang="tr-TR" sz="2800" i="1">
                        <a:solidFill>
                          <a:schemeClr val="tx1"/>
                        </a:solidFill>
                        <a:latin typeface="Cambria Math"/>
                      </a:rPr>
                      <m:t>)</m:t>
                    </m:r>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𝐶</m:t>
                    </m:r>
                    <m:sSup>
                      <m:sSupPr>
                        <m:ctrlPr>
                          <a:rPr lang="tr-TR" sz="2800" i="1">
                            <a:solidFill>
                              <a:schemeClr val="tx1"/>
                            </a:solidFill>
                            <a:latin typeface="Cambria Math" panose="02040503050406030204" pitchFamily="18" charset="0"/>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𝑠</m:t>
                        </m:r>
                        <m:r>
                          <a:rPr lang="tr-TR" sz="2800" i="1">
                            <a:solidFill>
                              <a:schemeClr val="tx1"/>
                            </a:solidFill>
                            <a:latin typeface="Cambria Math"/>
                          </a:rPr>
                          <m:t>+2</m:t>
                        </m:r>
                      </m:sup>
                    </m:sSup>
                    <m:sSubSup>
                      <m:sSubSupPr>
                        <m:ctrlPr>
                          <a:rPr lang="tr-TR" sz="2800" i="1">
                            <a:solidFill>
                              <a:schemeClr val="tx1"/>
                            </a:solidFill>
                            <a:latin typeface="Cambria Math" panose="02040503050406030204" pitchFamily="18" charset="0"/>
                          </a:rPr>
                        </m:ctrlPr>
                      </m:sSubSupPr>
                      <m:e>
                        <m:r>
                          <a:rPr lang="tr-TR" sz="2800" i="1">
                            <a:solidFill>
                              <a:schemeClr val="tx1"/>
                            </a:solidFill>
                            <a:latin typeface="Cambria Math"/>
                          </a:rPr>
                          <m:t>‖|</m:t>
                        </m:r>
                        <m:r>
                          <a:rPr lang="tr-TR" sz="2800" i="1">
                            <a:solidFill>
                              <a:schemeClr val="tx1"/>
                            </a:solidFill>
                            <a:latin typeface="Cambria Math"/>
                          </a:rPr>
                          <m:t>𝑝</m:t>
                        </m:r>
                        <m:r>
                          <a:rPr lang="tr-TR" sz="2800" i="1">
                            <a:solidFill>
                              <a:schemeClr val="tx1"/>
                            </a:solidFill>
                            <a:latin typeface="Cambria Math"/>
                          </a:rPr>
                          <m:t>|‖</m:t>
                        </m:r>
                      </m:e>
                      <m:sub>
                        <m:r>
                          <a:rPr lang="tr-TR" sz="2800" i="1">
                            <a:solidFill>
                              <a:schemeClr val="tx1"/>
                            </a:solidFill>
                            <a:latin typeface="Cambria Math"/>
                          </a:rPr>
                          <m:t>2,</m:t>
                        </m:r>
                        <m:r>
                          <a:rPr lang="tr-TR" sz="2800" i="1">
                            <a:solidFill>
                              <a:schemeClr val="tx1"/>
                            </a:solidFill>
                            <a:latin typeface="Cambria Math"/>
                          </a:rPr>
                          <m:t>𝑠</m:t>
                        </m:r>
                        <m:r>
                          <a:rPr lang="tr-TR" sz="2800" i="1">
                            <a:solidFill>
                              <a:schemeClr val="tx1"/>
                            </a:solidFill>
                            <a:latin typeface="Cambria Math"/>
                          </a:rPr>
                          <m:t>+1</m:t>
                        </m:r>
                      </m:sub>
                      <m:sup>
                        <m:r>
                          <a:rPr lang="tr-TR" sz="2800" i="1">
                            <a:solidFill>
                              <a:schemeClr val="tx1"/>
                            </a:solidFill>
                            <a:latin typeface="Cambria Math"/>
                          </a:rPr>
                          <m:t>2</m:t>
                        </m:r>
                      </m:sup>
                    </m:sSubSup>
                  </m:oMath>
                </a14:m>
                <a:endParaRPr lang="tr-TR" altLang="tr-TR" sz="2800"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YÖNTEM </a:t>
                </a: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Adams-Bashforth Metodu (AB2):</a:t>
                </a:r>
              </a:p>
              <a:p>
                <a:pPr algn="just" eaLnBrk="1" hangingPunct="1">
                  <a:lnSpc>
                    <a:spcPct val="150000"/>
                  </a:lnSpc>
                  <a:buClr>
                    <a:srgbClr val="000000"/>
                  </a:buClr>
                  <a:buSzPct val="100000"/>
                </a:pPr>
                <a14:m>
                  <m:oMath xmlns:m="http://schemas.openxmlformats.org/officeDocument/2006/math">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+2</m:t>
                        </m:r>
                      </m:sub>
                    </m:sSub>
                    <m:r>
                      <a:rPr lang="tr-TR" sz="2800" i="1">
                        <a:solidFill>
                          <a:schemeClr val="tx1"/>
                        </a:solidFill>
                        <a:latin typeface="Cambria Math"/>
                      </a:rPr>
                      <m: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+1</m:t>
                        </m:r>
                      </m:sub>
                    </m:sSub>
                    <m:r>
                      <a:rPr lang="tr-TR" sz="2800" i="1">
                        <a:solidFill>
                          <a:schemeClr val="tx1"/>
                        </a:solidFill>
                        <a:latin typeface="Cambria Math"/>
                      </a:rPr>
                      <m:t>+</m:t>
                    </m:r>
                    <m:r>
                      <a:rPr lang="tr-TR" sz="2800" i="1">
                        <a:solidFill>
                          <a:schemeClr val="tx1"/>
                        </a:solidFill>
                        <a:latin typeface="Cambria Math"/>
                      </a:rPr>
                      <m:t>h</m:t>
                    </m:r>
                  </m:oMath>
                </a14:m>
                <a:r>
                  <a:rPr lang="tr-TR" sz="2800" dirty="0"/>
                  <a:t> </a:t>
                </a:r>
                <a14:m>
                  <m:oMath xmlns:m="http://schemas.openxmlformats.org/officeDocument/2006/math">
                    <m:d>
                      <m:dPr>
                        <m:begChr m:val="["/>
                        <m:endChr m:val="]"/>
                        <m:ctrlPr>
                          <a:rPr lang="tr-TR" sz="2800" i="1" smtClean="0">
                            <a:solidFill>
                              <a:schemeClr val="tx1"/>
                            </a:solidFill>
                            <a:latin typeface="Cambria Math" panose="02040503050406030204" pitchFamily="18" charset="0"/>
                          </a:rPr>
                        </m:ctrlPr>
                      </m:dPr>
                      <m:e>
                        <m:f>
                          <m:fPr>
                            <m:ctrlPr>
                              <a:rPr lang="tr-TR" sz="2800" i="1">
                                <a:solidFill>
                                  <a:schemeClr val="tx1"/>
                                </a:solidFill>
                                <a:latin typeface="Cambria Math" panose="02040503050406030204" pitchFamily="18" charset="0"/>
                              </a:rPr>
                            </m:ctrlPr>
                          </m:fPr>
                          <m:num>
                            <m:r>
                              <a:rPr lang="tr-TR" sz="2800" i="1">
                                <a:solidFill>
                                  <a:schemeClr val="tx1"/>
                                </a:solidFill>
                                <a:latin typeface="Cambria Math"/>
                              </a:rPr>
                              <m:t>3</m:t>
                            </m:r>
                          </m:num>
                          <m:den>
                            <m:r>
                              <a:rPr lang="tr-TR" sz="2800" i="1">
                                <a:solidFill>
                                  <a:schemeClr val="tx1"/>
                                </a:solidFill>
                                <a:latin typeface="Cambria Math"/>
                              </a:rPr>
                              <m:t>2</m:t>
                            </m:r>
                          </m:den>
                        </m:f>
                        <m:r>
                          <a:rPr lang="tr-TR" sz="2800" i="1">
                            <a:solidFill>
                              <a:schemeClr val="tx1"/>
                            </a:solidFill>
                            <a:latin typeface="Cambria Math"/>
                          </a:rPr>
                          <m:t>𝑓</m:t>
                        </m:r>
                        <m:d>
                          <m:dPr>
                            <m:ctrlPr>
                              <a:rPr lang="tr-TR" sz="2800" i="1">
                                <a:solidFill>
                                  <a:schemeClr val="tx1"/>
                                </a:solidFill>
                                <a:latin typeface="Cambria Math" panose="02040503050406030204" pitchFamily="18" charset="0"/>
                              </a:rPr>
                            </m:ctrlPr>
                          </m:dPr>
                          <m:e>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𝑡</m:t>
                                </m:r>
                              </m:e>
                              <m:sub>
                                <m:r>
                                  <a:rPr lang="tr-TR" sz="2800" i="1">
                                    <a:solidFill>
                                      <a:schemeClr val="tx1"/>
                                    </a:solidFill>
                                    <a:latin typeface="Cambria Math"/>
                                  </a:rPr>
                                  <m:t>𝑛</m:t>
                                </m:r>
                                <m:r>
                                  <a:rPr lang="tr-TR" sz="2800" i="1">
                                    <a:solidFill>
                                      <a:schemeClr val="tx1"/>
                                    </a:solidFill>
                                    <a:latin typeface="Cambria Math"/>
                                  </a:rPr>
                                  <m:t>+1</m:t>
                                </m:r>
                              </m:sub>
                            </m:sSub>
                            <m:r>
                              <a:rPr lang="tr-TR" sz="2800" i="1">
                                <a:solidFill>
                                  <a:schemeClr val="tx1"/>
                                </a:solidFill>
                                <a:latin typeface="Cambria Math"/>
                              </a:rPr>
                              <m: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+1</m:t>
                                </m:r>
                              </m:sub>
                            </m:sSub>
                          </m:e>
                        </m:d>
                        <m:r>
                          <a:rPr lang="tr-TR" sz="2800" i="1">
                            <a:solidFill>
                              <a:schemeClr val="tx1"/>
                            </a:solidFill>
                            <a:latin typeface="Cambria Math"/>
                          </a:rPr>
                          <m:t>−</m:t>
                        </m:r>
                        <m:f>
                          <m:fPr>
                            <m:ctrlPr>
                              <a:rPr lang="tr-TR" sz="2800" i="1">
                                <a:solidFill>
                                  <a:schemeClr val="tx1"/>
                                </a:solidFill>
                                <a:latin typeface="Cambria Math" panose="02040503050406030204" pitchFamily="18" charset="0"/>
                              </a:rPr>
                            </m:ctrlPr>
                          </m:fPr>
                          <m:num>
                            <m:r>
                              <a:rPr lang="tr-TR" sz="2800" i="1">
                                <a:solidFill>
                                  <a:schemeClr val="tx1"/>
                                </a:solidFill>
                                <a:latin typeface="Cambria Math"/>
                              </a:rPr>
                              <m:t>1</m:t>
                            </m:r>
                          </m:num>
                          <m:den>
                            <m:r>
                              <a:rPr lang="tr-TR" sz="2800" i="1">
                                <a:solidFill>
                                  <a:schemeClr val="tx1"/>
                                </a:solidFill>
                                <a:latin typeface="Cambria Math"/>
                              </a:rPr>
                              <m:t>2</m:t>
                            </m:r>
                          </m:den>
                        </m:f>
                        <m:r>
                          <a:rPr lang="tr-TR" sz="2800" i="1">
                            <a:solidFill>
                              <a:schemeClr val="tx1"/>
                            </a:solidFill>
                            <a:latin typeface="Cambria Math"/>
                          </a:rPr>
                          <m:t>𝑓</m:t>
                        </m:r>
                        <m:r>
                          <a:rPr lang="tr-TR" sz="2800" i="1">
                            <a:solidFill>
                              <a:schemeClr val="tx1"/>
                            </a:solidFill>
                            <a:latin typeface="Cambria Math"/>
                          </a:rPr>
                          <m: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𝑡</m:t>
                            </m:r>
                          </m:e>
                          <m:sub>
                            <m:r>
                              <a:rPr lang="tr-TR" sz="2800" i="1">
                                <a:solidFill>
                                  <a:schemeClr val="tx1"/>
                                </a:solidFill>
                                <a:latin typeface="Cambria Math"/>
                              </a:rPr>
                              <m:t>𝑛</m:t>
                            </m:r>
                          </m:sub>
                        </m:sSub>
                        <m:r>
                          <a:rPr lang="tr-TR" sz="2800" i="1">
                            <a:solidFill>
                              <a:schemeClr val="tx1"/>
                            </a:solidFill>
                            <a:latin typeface="Cambria Math"/>
                          </a:rPr>
                          <m:t>,</m:t>
                        </m:r>
                        <m:sSub>
                          <m:sSubPr>
                            <m:ctrlPr>
                              <a:rPr lang="tr-TR" sz="2800" i="1">
                                <a:solidFill>
                                  <a:schemeClr val="tx1"/>
                                </a:solidFill>
                                <a:latin typeface="Cambria Math" panose="02040503050406030204" pitchFamily="18" charset="0"/>
                              </a:rPr>
                            </m:ctrlPr>
                          </m:sSubPr>
                          <m:e>
                            <m:r>
                              <a:rPr lang="tr-TR" sz="2800" i="1">
                                <a:solidFill>
                                  <a:schemeClr val="tx1"/>
                                </a:solidFill>
                                <a:latin typeface="Cambria Math"/>
                              </a:rPr>
                              <m:t>𝑦</m:t>
                            </m:r>
                          </m:e>
                          <m:sub>
                            <m:r>
                              <a:rPr lang="tr-TR" sz="2800" i="1">
                                <a:solidFill>
                                  <a:schemeClr val="tx1"/>
                                </a:solidFill>
                                <a:latin typeface="Cambria Math"/>
                              </a:rPr>
                              <m:t>𝑛</m:t>
                            </m:r>
                          </m:sub>
                        </m:sSub>
                        <m:r>
                          <a:rPr lang="tr-TR" sz="2800" i="1">
                            <a:solidFill>
                              <a:schemeClr val="tx1"/>
                            </a:solidFill>
                            <a:latin typeface="Cambria Math"/>
                          </a:rPr>
                          <m:t>)</m:t>
                        </m:r>
                      </m:e>
                    </m:d>
                  </m:oMath>
                </a14:m>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lnSpc>
                    <a:spcPct val="150000"/>
                  </a:lnSpc>
                  <a:buClr>
                    <a:srgbClr val="000000"/>
                  </a:buClr>
                  <a:buSzPct val="100000"/>
                </a:pPr>
                <a:r>
                  <a:rPr lang="tr-TR" altLang="tr-TR" sz="3600" b="1" dirty="0">
                    <a:solidFill>
                      <a:schemeClr val="tx1"/>
                    </a:solidFill>
                  </a:rPr>
                  <a:t>Backward Diferansiyel </a:t>
                </a:r>
                <a:r>
                  <a:rPr lang="tr-TR" altLang="tr-TR" sz="3600" b="1" dirty="0" smtClean="0">
                    <a:solidFill>
                      <a:schemeClr val="tx1"/>
                    </a:solidFill>
                  </a:rPr>
                  <a:t>Formül (BDF2):</a:t>
                </a: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sSup>
                        <m:sSupPr>
                          <m:ctrlPr>
                            <a:rPr lang="tr-TR" sz="2700" i="1" smtClean="0">
                              <a:solidFill>
                                <a:schemeClr val="tx1"/>
                              </a:solidFill>
                              <a:latin typeface="Cambria Math" panose="02040503050406030204" pitchFamily="18" charset="0"/>
                            </a:rPr>
                          </m:ctrlPr>
                        </m:sSupPr>
                        <m:e>
                          <m:r>
                            <m:rPr>
                              <m:sty m:val="p"/>
                            </m:rPr>
                            <a:rPr lang="tr-TR" sz="2700" i="0">
                              <a:solidFill>
                                <a:schemeClr val="tx1"/>
                              </a:solidFill>
                              <a:latin typeface="Cambria Math"/>
                            </a:rPr>
                            <m:t>v</m:t>
                          </m:r>
                        </m:e>
                        <m:sup>
                          <m:r>
                            <m:rPr>
                              <m:sty m:val="p"/>
                            </m:rPr>
                            <a:rPr lang="tr-TR" sz="2700" i="0">
                              <a:solidFill>
                                <a:schemeClr val="tx1"/>
                              </a:solidFill>
                              <a:latin typeface="Cambria Math"/>
                            </a:rPr>
                            <m:t>n</m:t>
                          </m:r>
                          <m:r>
                            <a:rPr lang="tr-TR" sz="2700" i="0">
                              <a:solidFill>
                                <a:schemeClr val="tx1"/>
                              </a:solidFill>
                              <a:latin typeface="Cambria Math"/>
                            </a:rPr>
                            <m:t>+1</m:t>
                          </m:r>
                        </m:sup>
                      </m:sSup>
                      <m:r>
                        <a:rPr lang="tr-TR" sz="2700" i="0">
                          <a:solidFill>
                            <a:schemeClr val="tx1"/>
                          </a:solidFill>
                          <a:latin typeface="Cambria Math"/>
                        </a:rPr>
                        <m:t>=</m:t>
                      </m:r>
                      <m:d>
                        <m:dPr>
                          <m:ctrlPr>
                            <a:rPr lang="tr-TR" sz="2700" i="1" smtClean="0">
                              <a:solidFill>
                                <a:schemeClr val="tx1"/>
                              </a:solidFill>
                              <a:latin typeface="Cambria Math" panose="02040503050406030204" pitchFamily="18" charset="0"/>
                            </a:rPr>
                          </m:ctrlPr>
                        </m:dPr>
                        <m:e>
                          <m:f>
                            <m:fPr>
                              <m:ctrlPr>
                                <a:rPr lang="tr-TR" sz="2700" i="1">
                                  <a:solidFill>
                                    <a:schemeClr val="tx1"/>
                                  </a:solidFill>
                                  <a:latin typeface="Cambria Math" panose="02040503050406030204" pitchFamily="18" charset="0"/>
                                </a:rPr>
                              </m:ctrlPr>
                            </m:fPr>
                            <m:num>
                              <m:r>
                                <a:rPr lang="tr-TR" sz="2700" i="1">
                                  <a:solidFill>
                                    <a:schemeClr val="tx1"/>
                                  </a:solidFill>
                                  <a:latin typeface="Cambria Math"/>
                                </a:rPr>
                                <m:t>4</m:t>
                              </m:r>
                            </m:num>
                            <m:den>
                              <m:r>
                                <a:rPr lang="tr-TR" sz="2700" i="1">
                                  <a:solidFill>
                                    <a:schemeClr val="tx1"/>
                                  </a:solidFill>
                                  <a:latin typeface="Cambria Math"/>
                                </a:rPr>
                                <m:t>3</m:t>
                              </m:r>
                            </m:den>
                          </m:f>
                          <m:sSup>
                            <m:sSupPr>
                              <m:ctrlPr>
                                <a:rPr lang="tr-TR" sz="2700" i="1">
                                  <a:solidFill>
                                    <a:schemeClr val="tx1"/>
                                  </a:solidFill>
                                  <a:latin typeface="Cambria Math" panose="02040503050406030204" pitchFamily="18" charset="0"/>
                                </a:rPr>
                              </m:ctrlPr>
                            </m:sSupPr>
                            <m:e>
                              <m:r>
                                <a:rPr lang="tr-TR" sz="2700" i="1">
                                  <a:solidFill>
                                    <a:schemeClr val="tx1"/>
                                  </a:solidFill>
                                  <a:latin typeface="Cambria Math"/>
                                </a:rPr>
                                <m:t>𝑣</m:t>
                              </m:r>
                            </m:e>
                            <m:sup>
                              <m:r>
                                <a:rPr lang="tr-TR" sz="2700" i="1">
                                  <a:solidFill>
                                    <a:schemeClr val="tx1"/>
                                  </a:solidFill>
                                  <a:latin typeface="Cambria Math"/>
                                </a:rPr>
                                <m:t>𝑛</m:t>
                              </m:r>
                            </m:sup>
                          </m:sSup>
                          <m:r>
                            <a:rPr lang="tr-TR" sz="2700" i="1">
                              <a:solidFill>
                                <a:schemeClr val="tx1"/>
                              </a:solidFill>
                              <a:latin typeface="Cambria Math"/>
                            </a:rPr>
                            <m:t>−</m:t>
                          </m:r>
                          <m:f>
                            <m:fPr>
                              <m:ctrlPr>
                                <a:rPr lang="tr-TR" sz="2700" i="1">
                                  <a:solidFill>
                                    <a:schemeClr val="tx1"/>
                                  </a:solidFill>
                                  <a:latin typeface="Cambria Math" panose="02040503050406030204" pitchFamily="18" charset="0"/>
                                </a:rPr>
                              </m:ctrlPr>
                            </m:fPr>
                            <m:num>
                              <m:r>
                                <a:rPr lang="tr-TR" sz="2700" i="1">
                                  <a:solidFill>
                                    <a:schemeClr val="tx1"/>
                                  </a:solidFill>
                                  <a:latin typeface="Cambria Math"/>
                                </a:rPr>
                                <m:t>1</m:t>
                              </m:r>
                            </m:num>
                            <m:den>
                              <m:r>
                                <a:rPr lang="tr-TR" sz="2700" i="1">
                                  <a:solidFill>
                                    <a:schemeClr val="tx1"/>
                                  </a:solidFill>
                                  <a:latin typeface="Cambria Math"/>
                                </a:rPr>
                                <m:t>3</m:t>
                              </m:r>
                            </m:den>
                          </m:f>
                          <m:sSup>
                            <m:sSupPr>
                              <m:ctrlPr>
                                <a:rPr lang="tr-TR" sz="2700" i="1">
                                  <a:solidFill>
                                    <a:schemeClr val="tx1"/>
                                  </a:solidFill>
                                  <a:latin typeface="Cambria Math" panose="02040503050406030204" pitchFamily="18" charset="0"/>
                                </a:rPr>
                              </m:ctrlPr>
                            </m:sSupPr>
                            <m:e>
                              <m:r>
                                <a:rPr lang="tr-TR" sz="2700" i="1">
                                  <a:solidFill>
                                    <a:schemeClr val="tx1"/>
                                  </a:solidFill>
                                  <a:latin typeface="Cambria Math"/>
                                </a:rPr>
                                <m:t>𝑣</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f>
                            <m:fPr>
                              <m:ctrlPr>
                                <a:rPr lang="tr-TR" sz="2700" i="1">
                                  <a:solidFill>
                                    <a:schemeClr val="tx1"/>
                                  </a:solidFill>
                                  <a:latin typeface="Cambria Math" panose="02040503050406030204" pitchFamily="18" charset="0"/>
                                </a:rPr>
                              </m:ctrlPr>
                            </m:fPr>
                            <m:num>
                              <m:r>
                                <a:rPr lang="tr-TR" sz="2700" i="1">
                                  <a:solidFill>
                                    <a:schemeClr val="tx1"/>
                                  </a:solidFill>
                                  <a:latin typeface="Cambria Math"/>
                                </a:rPr>
                                <m:t>2</m:t>
                              </m:r>
                            </m:num>
                            <m:den>
                              <m:r>
                                <a:rPr lang="tr-TR" sz="2700" i="1">
                                  <a:solidFill>
                                    <a:schemeClr val="tx1"/>
                                  </a:solidFill>
                                  <a:latin typeface="Cambria Math"/>
                                </a:rPr>
                                <m:t>3</m:t>
                              </m:r>
                            </m:den>
                          </m:f>
                          <m:r>
                            <a:rPr lang="tr-TR" sz="2700" i="1">
                              <a:solidFill>
                                <a:schemeClr val="tx1"/>
                              </a:solidFill>
                              <a:latin typeface="Cambria Math"/>
                            </a:rPr>
                            <m:t>𝑘𝐹</m:t>
                          </m:r>
                          <m:r>
                            <a:rPr lang="tr-TR" sz="2700" i="1">
                              <a:solidFill>
                                <a:schemeClr val="tx1"/>
                              </a:solidFill>
                              <a:latin typeface="Cambria Math"/>
                            </a:rPr>
                            <m:t>(</m:t>
                          </m:r>
                          <m:r>
                            <a:rPr lang="tr-TR" sz="2700" i="1">
                              <a:solidFill>
                                <a:schemeClr val="tx1"/>
                              </a:solidFill>
                              <a:latin typeface="Cambria Math"/>
                            </a:rPr>
                            <m:t>𝑥</m:t>
                          </m:r>
                          <m:r>
                            <a:rPr lang="tr-TR" sz="2700" i="1">
                              <a:solidFill>
                                <a:schemeClr val="tx1"/>
                              </a:solidFill>
                              <a:latin typeface="Cambria Math"/>
                            </a:rPr>
                            <m:t>,</m:t>
                          </m:r>
                          <m:sSup>
                            <m:sSupPr>
                              <m:ctrlPr>
                                <a:rPr lang="tr-TR" sz="2700" i="1">
                                  <a:solidFill>
                                    <a:schemeClr val="tx1"/>
                                  </a:solidFill>
                                  <a:latin typeface="Cambria Math" panose="02040503050406030204" pitchFamily="18" charset="0"/>
                                </a:rPr>
                              </m:ctrlPr>
                            </m:sSupPr>
                            <m:e>
                              <m:r>
                                <a:rPr lang="tr-TR" sz="2700" i="1">
                                  <a:solidFill>
                                    <a:schemeClr val="tx1"/>
                                  </a:solidFill>
                                  <a:latin typeface="Cambria Math"/>
                                </a:rPr>
                                <m:t>𝑡</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sSup>
                            <m:sSupPr>
                              <m:ctrlPr>
                                <a:rPr lang="tr-TR" sz="2700" i="1">
                                  <a:solidFill>
                                    <a:schemeClr val="tx1"/>
                                  </a:solidFill>
                                  <a:latin typeface="Cambria Math" panose="02040503050406030204" pitchFamily="18" charset="0"/>
                                </a:rPr>
                              </m:ctrlPr>
                            </m:sSupPr>
                            <m:e>
                              <m:r>
                                <a:rPr lang="tr-TR" sz="2700" i="1">
                                  <a:solidFill>
                                    <a:schemeClr val="tx1"/>
                                  </a:solidFill>
                                  <a:latin typeface="Cambria Math"/>
                                </a:rPr>
                                <m:t>𝑣</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e>
                      </m:d>
                    </m:oMath>
                  </m:oMathPara>
                </a14:m>
                <a:endParaRPr lang="tr-TR" altLang="tr-TR" sz="2700" b="1" dirty="0" smtClean="0">
                  <a:solidFill>
                    <a:schemeClr val="tx1"/>
                  </a:solidFill>
                </a:endParaRPr>
              </a:p>
              <a:p>
                <a:pPr algn="just" eaLnBrk="1" hangingPunct="1">
                  <a:lnSpc>
                    <a:spcPct val="150000"/>
                  </a:lnSpc>
                  <a:buClr>
                    <a:srgbClr val="000000"/>
                  </a:buClr>
                  <a:buSzPct val="100000"/>
                </a:pPr>
                <a:r>
                  <a:rPr lang="tr-TR" altLang="tr-TR" sz="3600" b="1" dirty="0">
                    <a:solidFill>
                      <a:schemeClr val="tx1"/>
                    </a:solidFill>
                  </a:rPr>
                  <a:t>Backward Diferansiyel </a:t>
                </a:r>
                <a:r>
                  <a:rPr lang="tr-TR" altLang="tr-TR" sz="3600" b="1" dirty="0" smtClean="0">
                    <a:solidFill>
                      <a:schemeClr val="tx1"/>
                    </a:solidFill>
                  </a:rPr>
                  <a:t>Formül-</a:t>
                </a:r>
                <a:r>
                  <a:rPr lang="tr-TR" altLang="tr-TR" sz="3600" b="1" dirty="0">
                    <a:solidFill>
                      <a:schemeClr val="tx1"/>
                    </a:solidFill>
                  </a:rPr>
                  <a:t>Adams-Bashforth (BDF2-AB2):</a:t>
                </a: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f>
                        <m:fPr>
                          <m:ctrlPr>
                            <a:rPr lang="tr-TR" sz="2700" i="1" smtClean="0">
                              <a:solidFill>
                                <a:schemeClr val="tx1"/>
                              </a:solidFill>
                              <a:effectLst/>
                              <a:latin typeface="Cambria Math" panose="02040503050406030204" pitchFamily="18" charset="0"/>
                            </a:rPr>
                          </m:ctrlPr>
                        </m:fPr>
                        <m:num>
                          <m:r>
                            <a:rPr lang="tr-TR" sz="2700" b="0" i="0">
                              <a:solidFill>
                                <a:schemeClr val="tx1"/>
                              </a:solidFill>
                              <a:effectLst/>
                              <a:latin typeface="Cambria Math"/>
                            </a:rPr>
                            <m:t>3</m:t>
                          </m:r>
                          <m:sSub>
                            <m:sSubPr>
                              <m:ctrlPr>
                                <a:rPr lang="tr-TR" sz="2700" i="1">
                                  <a:solidFill>
                                    <a:schemeClr val="tx1"/>
                                  </a:solidFill>
                                  <a:effectLst/>
                                  <a:latin typeface="Cambria Math" panose="02040503050406030204" pitchFamily="18" charset="0"/>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r>
                                <a:rPr lang="tr-TR" sz="2700" b="0" i="0">
                                  <a:solidFill>
                                    <a:schemeClr val="tx1"/>
                                  </a:solidFill>
                                  <a:effectLst/>
                                  <a:latin typeface="Cambria Math"/>
                                </a:rPr>
                                <m:t>+1</m:t>
                              </m:r>
                            </m:sub>
                          </m:sSub>
                          <m:r>
                            <a:rPr lang="tr-TR" sz="2700" b="0" i="0">
                              <a:solidFill>
                                <a:schemeClr val="tx1"/>
                              </a:solidFill>
                              <a:effectLst/>
                              <a:latin typeface="Cambria Math"/>
                            </a:rPr>
                            <m:t>−4</m:t>
                          </m:r>
                          <m:sSub>
                            <m:sSubPr>
                              <m:ctrlPr>
                                <a:rPr lang="tr-TR" sz="2700" i="1">
                                  <a:solidFill>
                                    <a:schemeClr val="tx1"/>
                                  </a:solidFill>
                                  <a:effectLst/>
                                  <a:latin typeface="Cambria Math" panose="02040503050406030204" pitchFamily="18" charset="0"/>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sub>
                          </m:sSub>
                          <m:r>
                            <a:rPr lang="tr-TR" sz="2700" b="0" i="0">
                              <a:solidFill>
                                <a:schemeClr val="tx1"/>
                              </a:solidFill>
                              <a:effectLst/>
                              <a:latin typeface="Cambria Math"/>
                            </a:rPr>
                            <m:t>+</m:t>
                          </m:r>
                          <m:sSub>
                            <m:sSubPr>
                              <m:ctrlPr>
                                <a:rPr lang="tr-TR" sz="2700" i="1">
                                  <a:solidFill>
                                    <a:schemeClr val="tx1"/>
                                  </a:solidFill>
                                  <a:effectLst/>
                                  <a:latin typeface="Cambria Math" panose="02040503050406030204" pitchFamily="18" charset="0"/>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r>
                                <a:rPr lang="tr-TR" sz="2700" b="0" i="0">
                                  <a:solidFill>
                                    <a:schemeClr val="tx1"/>
                                  </a:solidFill>
                                  <a:effectLst/>
                                  <a:latin typeface="Cambria Math"/>
                                </a:rPr>
                                <m:t>−1</m:t>
                              </m:r>
                            </m:sub>
                          </m:sSub>
                        </m:num>
                        <m:den>
                          <m:r>
                            <a:rPr lang="tr-TR" sz="2700" b="0" i="0">
                              <a:solidFill>
                                <a:schemeClr val="tx1"/>
                              </a:solidFill>
                              <a:effectLst/>
                              <a:latin typeface="Cambria Math"/>
                            </a:rPr>
                            <m:t>2∆</m:t>
                          </m:r>
                          <m:r>
                            <m:rPr>
                              <m:sty m:val="p"/>
                            </m:rPr>
                            <a:rPr lang="tr-TR" sz="2700" b="0" i="0">
                              <a:solidFill>
                                <a:schemeClr val="tx1"/>
                              </a:solidFill>
                              <a:effectLst/>
                              <a:latin typeface="Cambria Math"/>
                            </a:rPr>
                            <m:t>t</m:t>
                          </m:r>
                        </m:den>
                      </m:f>
                      <m:r>
                        <a:rPr lang="tr-TR" sz="2700" b="0" i="0">
                          <a:solidFill>
                            <a:schemeClr val="tx1"/>
                          </a:solidFill>
                          <a:effectLst/>
                          <a:latin typeface="Cambria Math"/>
                        </a:rPr>
                        <m:t>+</m:t>
                      </m:r>
                      <m:sSub>
                        <m:sSubPr>
                          <m:ctrlPr>
                            <a:rPr lang="tr-TR" sz="2700" i="1" smtClean="0">
                              <a:solidFill>
                                <a:schemeClr val="tx1"/>
                              </a:solidFill>
                              <a:latin typeface="Cambria Math" panose="02040503050406030204" pitchFamily="18" charset="0"/>
                            </a:rPr>
                          </m:ctrlPr>
                        </m:sSubPr>
                        <m:e>
                          <m:r>
                            <m:rPr>
                              <m:sty m:val="p"/>
                            </m:rPr>
                            <a:rPr lang="tr-TR" sz="2700" b="0" i="0">
                              <a:solidFill>
                                <a:schemeClr val="tx1"/>
                              </a:solidFill>
                              <a:latin typeface="Cambria Math"/>
                            </a:rPr>
                            <m:t>A</m:t>
                          </m:r>
                        </m:e>
                        <m:sub>
                          <m:r>
                            <a:rPr lang="tr-TR" sz="2700" b="0" i="0">
                              <a:solidFill>
                                <a:schemeClr val="tx1"/>
                              </a:solidFill>
                              <a:latin typeface="Cambria Math"/>
                            </a:rPr>
                            <m:t>1</m:t>
                          </m:r>
                        </m:sub>
                      </m:sSub>
                      <m:sSub>
                        <m:sSubPr>
                          <m:ctrlPr>
                            <a:rPr lang="tr-TR" sz="2700" i="1">
                              <a:solidFill>
                                <a:schemeClr val="tx1"/>
                              </a:solidFill>
                              <a:latin typeface="Cambria Math" panose="02040503050406030204" pitchFamily="18" charset="0"/>
                            </a:rPr>
                          </m:ctrlPr>
                        </m:sSubPr>
                        <m:e>
                          <m:r>
                            <m:rPr>
                              <m:sty m:val="p"/>
                            </m:rPr>
                            <a:rPr lang="tr-TR" sz="2700" b="0" i="0">
                              <a:solidFill>
                                <a:schemeClr val="tx1"/>
                              </a:solidFill>
                              <a:latin typeface="Cambria Math"/>
                            </a:rPr>
                            <m:t>u</m:t>
                          </m:r>
                        </m:e>
                        <m:sub>
                          <m:r>
                            <m:rPr>
                              <m:sty m:val="p"/>
                            </m:rPr>
                            <a:rPr lang="tr-TR" sz="2700" b="0" i="0">
                              <a:solidFill>
                                <a:schemeClr val="tx1"/>
                              </a:solidFill>
                              <a:latin typeface="Cambria Math"/>
                            </a:rPr>
                            <m:t>n</m:t>
                          </m:r>
                          <m:r>
                            <a:rPr lang="tr-TR" sz="2700" b="0" i="0">
                              <a:solidFill>
                                <a:schemeClr val="tx1"/>
                              </a:solidFill>
                              <a:latin typeface="Cambria Math"/>
                            </a:rPr>
                            <m:t>+1</m:t>
                          </m:r>
                        </m:sub>
                      </m:sSub>
                      <m:r>
                        <a:rPr lang="tr-TR" sz="2700" b="0" i="0">
                          <a:solidFill>
                            <a:schemeClr val="tx1"/>
                          </a:solidFill>
                          <a:latin typeface="Cambria Math"/>
                        </a:rPr>
                        <m:t>+</m:t>
                      </m:r>
                      <m:r>
                        <m:rPr>
                          <m:sty m:val="p"/>
                        </m:rPr>
                        <a:rPr lang="tr-TR" sz="2700" b="0" i="0">
                          <a:solidFill>
                            <a:schemeClr val="tx1"/>
                          </a:solidFill>
                          <a:latin typeface="Cambria Math"/>
                        </a:rPr>
                        <m:t>C</m:t>
                      </m:r>
                      <m:d>
                        <m:dPr>
                          <m:ctrlPr>
                            <a:rPr lang="tr-TR" sz="2700" i="1">
                              <a:solidFill>
                                <a:schemeClr val="tx1"/>
                              </a:solidFill>
                              <a:latin typeface="Cambria Math" panose="02040503050406030204" pitchFamily="18" charset="0"/>
                            </a:rPr>
                          </m:ctrlPr>
                        </m:dPr>
                        <m:e>
                          <m:r>
                            <a:rPr lang="tr-TR" sz="2700" b="0" i="0">
                              <a:solidFill>
                                <a:schemeClr val="tx1"/>
                              </a:solidFill>
                              <a:latin typeface="Cambria Math"/>
                            </a:rPr>
                            <m:t>2</m:t>
                          </m:r>
                          <m:sSub>
                            <m:sSubPr>
                              <m:ctrlPr>
                                <a:rPr lang="tr-TR" sz="2700" i="1">
                                  <a:solidFill>
                                    <a:schemeClr val="tx1"/>
                                  </a:solidFill>
                                  <a:latin typeface="Cambria Math" panose="02040503050406030204" pitchFamily="18" charset="0"/>
                                </a:rPr>
                              </m:ctrlPr>
                            </m:sSubPr>
                            <m:e>
                              <m:r>
                                <m:rPr>
                                  <m:sty m:val="p"/>
                                </m:rPr>
                                <a:rPr lang="tr-TR" sz="2700" b="0" i="0">
                                  <a:solidFill>
                                    <a:schemeClr val="tx1"/>
                                  </a:solidFill>
                                  <a:latin typeface="Cambria Math"/>
                                </a:rPr>
                                <m:t>φ</m:t>
                              </m:r>
                            </m:e>
                            <m:sub>
                              <m:r>
                                <m:rPr>
                                  <m:sty m:val="p"/>
                                </m:rPr>
                                <a:rPr lang="tr-TR" sz="2700" b="0" i="0">
                                  <a:solidFill>
                                    <a:schemeClr val="tx1"/>
                                  </a:solidFill>
                                  <a:latin typeface="Cambria Math"/>
                                </a:rPr>
                                <m:t>n</m:t>
                              </m:r>
                            </m:sub>
                          </m:sSub>
                          <m:r>
                            <a:rPr lang="tr-TR" sz="2700" b="0" i="0">
                              <a:solidFill>
                                <a:schemeClr val="tx1"/>
                              </a:solidFill>
                              <a:latin typeface="Cambria Math"/>
                            </a:rPr>
                            <m:t>−</m:t>
                          </m:r>
                          <m:sSub>
                            <m:sSubPr>
                              <m:ctrlPr>
                                <a:rPr lang="tr-TR" sz="2700" i="1">
                                  <a:solidFill>
                                    <a:schemeClr val="tx1"/>
                                  </a:solidFill>
                                  <a:latin typeface="Cambria Math" panose="02040503050406030204" pitchFamily="18" charset="0"/>
                                </a:rPr>
                              </m:ctrlPr>
                            </m:sSubPr>
                            <m:e>
                              <m:r>
                                <m:rPr>
                                  <m:sty m:val="p"/>
                                </m:rPr>
                                <a:rPr lang="tr-TR" sz="2700" b="0" i="0">
                                  <a:solidFill>
                                    <a:schemeClr val="tx1"/>
                                  </a:solidFill>
                                  <a:latin typeface="Cambria Math"/>
                                </a:rPr>
                                <m:t>φ</m:t>
                              </m:r>
                            </m:e>
                            <m:sub>
                              <m:r>
                                <m:rPr>
                                  <m:sty m:val="p"/>
                                </m:rPr>
                                <a:rPr lang="tr-TR" sz="2700" b="0" i="0">
                                  <a:solidFill>
                                    <a:schemeClr val="tx1"/>
                                  </a:solidFill>
                                  <a:latin typeface="Cambria Math"/>
                                </a:rPr>
                                <m:t>n</m:t>
                              </m:r>
                              <m:r>
                                <a:rPr lang="tr-TR" sz="2700" b="0" i="0">
                                  <a:solidFill>
                                    <a:schemeClr val="tx1"/>
                                  </a:solidFill>
                                  <a:latin typeface="Cambria Math"/>
                                </a:rPr>
                                <m:t>−1</m:t>
                              </m:r>
                            </m:sub>
                          </m:sSub>
                        </m:e>
                      </m:d>
                      <m:r>
                        <a:rPr lang="tr-TR" sz="2700" b="0" i="0">
                          <a:solidFill>
                            <a:schemeClr val="tx1"/>
                          </a:solidFill>
                          <a:latin typeface="Cambria Math"/>
                        </a:rPr>
                        <m:t>=</m:t>
                      </m:r>
                      <m:r>
                        <m:rPr>
                          <m:sty m:val="p"/>
                        </m:rPr>
                        <a:rPr lang="tr-TR" sz="2700" b="0" i="0">
                          <a:solidFill>
                            <a:schemeClr val="tx1"/>
                          </a:solidFill>
                          <a:latin typeface="Cambria Math"/>
                        </a:rPr>
                        <m:t>f</m:t>
                      </m:r>
                    </m:oMath>
                  </m:oMathPara>
                </a14:m>
                <a:endParaRPr lang="tr-TR" sz="2700" b="0" i="0" dirty="0" smtClean="0">
                  <a:solidFill>
                    <a:schemeClr val="tx1"/>
                  </a:solidFill>
                </a:endParaRP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f>
                        <m:fPr>
                          <m:ctrlPr>
                            <a:rPr lang="tr-TR" sz="2700" i="1">
                              <a:solidFill>
                                <a:schemeClr val="tx1"/>
                              </a:solidFill>
                              <a:latin typeface="Cambria Math" panose="02040503050406030204" pitchFamily="18" charset="0"/>
                            </a:rPr>
                          </m:ctrlPr>
                        </m:fPr>
                        <m:num>
                          <m:r>
                            <a:rPr lang="tr-TR" sz="2700">
                              <a:solidFill>
                                <a:schemeClr val="tx1"/>
                              </a:solidFill>
                              <a:latin typeface="Cambria Math"/>
                            </a:rPr>
                            <m:t>3</m:t>
                          </m:r>
                          <m:sSub>
                            <m:sSubPr>
                              <m:ctrlPr>
                                <a:rPr lang="tr-TR" sz="2700" i="1">
                                  <a:solidFill>
                                    <a:schemeClr val="tx1"/>
                                  </a:solidFill>
                                  <a:latin typeface="Cambria Math" panose="02040503050406030204" pitchFamily="18" charset="0"/>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r>
                            <a:rPr lang="tr-TR" sz="2700">
                              <a:solidFill>
                                <a:schemeClr val="tx1"/>
                              </a:solidFill>
                              <a:latin typeface="Cambria Math"/>
                            </a:rPr>
                            <m:t>−4</m:t>
                          </m:r>
                          <m:sSub>
                            <m:sSubPr>
                              <m:ctrlPr>
                                <a:rPr lang="tr-TR" sz="2700" i="1">
                                  <a:solidFill>
                                    <a:schemeClr val="tx1"/>
                                  </a:solidFill>
                                  <a:latin typeface="Cambria Math" panose="02040503050406030204" pitchFamily="18" charset="0"/>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sub>
                          </m:sSub>
                          <m:r>
                            <a:rPr lang="tr-TR" sz="2700">
                              <a:solidFill>
                                <a:schemeClr val="tx1"/>
                              </a:solidFill>
                              <a:latin typeface="Cambria Math"/>
                            </a:rPr>
                            <m:t>+</m:t>
                          </m:r>
                          <m:sSub>
                            <m:sSubPr>
                              <m:ctrlPr>
                                <a:rPr lang="tr-TR" sz="2700" i="1">
                                  <a:solidFill>
                                    <a:schemeClr val="tx1"/>
                                  </a:solidFill>
                                  <a:latin typeface="Cambria Math" panose="02040503050406030204" pitchFamily="18" charset="0"/>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num>
                        <m:den>
                          <m:r>
                            <a:rPr lang="tr-TR" sz="2700">
                              <a:solidFill>
                                <a:schemeClr val="tx1"/>
                              </a:solidFill>
                              <a:latin typeface="Cambria Math"/>
                            </a:rPr>
                            <m:t>2∆</m:t>
                          </m:r>
                          <m:r>
                            <m:rPr>
                              <m:sty m:val="p"/>
                            </m:rPr>
                            <a:rPr lang="tr-TR" sz="2700">
                              <a:solidFill>
                                <a:schemeClr val="tx1"/>
                              </a:solidFill>
                              <a:latin typeface="Cambria Math"/>
                            </a:rPr>
                            <m:t>t</m:t>
                          </m:r>
                        </m:den>
                      </m:f>
                      <m:r>
                        <a:rPr lang="tr-TR" sz="2700">
                          <a:solidFill>
                            <a:schemeClr val="tx1"/>
                          </a:solidFill>
                          <a:latin typeface="Cambria Math"/>
                        </a:rPr>
                        <m:t>+</m:t>
                      </m:r>
                      <m:sSub>
                        <m:sSubPr>
                          <m:ctrlPr>
                            <a:rPr lang="tr-TR" sz="2700" i="1">
                              <a:solidFill>
                                <a:schemeClr val="tx1"/>
                              </a:solidFill>
                              <a:latin typeface="Cambria Math" panose="02040503050406030204" pitchFamily="18" charset="0"/>
                            </a:rPr>
                          </m:ctrlPr>
                        </m:sSubPr>
                        <m:e>
                          <m:r>
                            <m:rPr>
                              <m:sty m:val="p"/>
                            </m:rPr>
                            <a:rPr lang="tr-TR" sz="2700">
                              <a:solidFill>
                                <a:schemeClr val="tx1"/>
                              </a:solidFill>
                              <a:latin typeface="Cambria Math"/>
                            </a:rPr>
                            <m:t>A</m:t>
                          </m:r>
                        </m:e>
                        <m:sub>
                          <m:r>
                            <a:rPr lang="tr-TR" sz="2700" b="0" i="0" smtClean="0">
                              <a:solidFill>
                                <a:schemeClr val="tx1"/>
                              </a:solidFill>
                              <a:latin typeface="Cambria Math"/>
                            </a:rPr>
                            <m:t>2</m:t>
                          </m:r>
                        </m:sub>
                      </m:sSub>
                      <m:sSub>
                        <m:sSubPr>
                          <m:ctrlPr>
                            <a:rPr lang="tr-TR" sz="2700" i="1">
                              <a:solidFill>
                                <a:schemeClr val="tx1"/>
                              </a:solidFill>
                              <a:latin typeface="Cambria Math" panose="02040503050406030204" pitchFamily="18" charset="0"/>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r>
                        <a:rPr lang="tr-TR" sz="2700">
                          <a:solidFill>
                            <a:schemeClr val="tx1"/>
                          </a:solidFill>
                          <a:latin typeface="Cambria Math"/>
                        </a:rPr>
                        <m:t>+</m:t>
                      </m:r>
                      <m:r>
                        <m:rPr>
                          <m:sty m:val="p"/>
                        </m:rPr>
                        <a:rPr lang="tr-TR" sz="2700">
                          <a:solidFill>
                            <a:schemeClr val="tx1"/>
                          </a:solidFill>
                          <a:latin typeface="Cambria Math"/>
                        </a:rPr>
                        <m:t>C</m:t>
                      </m:r>
                      <m:d>
                        <m:dPr>
                          <m:ctrlPr>
                            <a:rPr lang="tr-TR" sz="2700" i="1">
                              <a:solidFill>
                                <a:schemeClr val="tx1"/>
                              </a:solidFill>
                              <a:latin typeface="Cambria Math" panose="02040503050406030204" pitchFamily="18" charset="0"/>
                            </a:rPr>
                          </m:ctrlPr>
                        </m:dPr>
                        <m:e>
                          <m:r>
                            <a:rPr lang="tr-TR" sz="2700">
                              <a:solidFill>
                                <a:schemeClr val="tx1"/>
                              </a:solidFill>
                              <a:latin typeface="Cambria Math"/>
                            </a:rPr>
                            <m:t>2</m:t>
                          </m:r>
                          <m:sSub>
                            <m:sSubPr>
                              <m:ctrlPr>
                                <a:rPr lang="tr-TR" sz="2700" i="1">
                                  <a:solidFill>
                                    <a:schemeClr val="tx1"/>
                                  </a:solidFill>
                                  <a:latin typeface="Cambria Math" panose="02040503050406030204" pitchFamily="18" charset="0"/>
                                </a:rPr>
                              </m:ctrlPr>
                            </m:sSubPr>
                            <m:e>
                              <m:r>
                                <m:rPr>
                                  <m:sty m:val="p"/>
                                </m:rPr>
                                <a:rPr lang="tr-TR" sz="2700" b="0" i="0" smtClean="0">
                                  <a:solidFill>
                                    <a:schemeClr val="tx1"/>
                                  </a:solidFill>
                                  <a:latin typeface="Cambria Math"/>
                                </a:rPr>
                                <m:t>u</m:t>
                              </m:r>
                            </m:e>
                            <m:sub>
                              <m:r>
                                <m:rPr>
                                  <m:sty m:val="p"/>
                                </m:rPr>
                                <a:rPr lang="tr-TR" sz="2700">
                                  <a:solidFill>
                                    <a:schemeClr val="tx1"/>
                                  </a:solidFill>
                                  <a:latin typeface="Cambria Math"/>
                                </a:rPr>
                                <m:t>n</m:t>
                              </m:r>
                            </m:sub>
                          </m:sSub>
                          <m:r>
                            <a:rPr lang="tr-TR" sz="2700">
                              <a:solidFill>
                                <a:schemeClr val="tx1"/>
                              </a:solidFill>
                              <a:latin typeface="Cambria Math"/>
                            </a:rPr>
                            <m:t>−</m:t>
                          </m:r>
                          <m:sSub>
                            <m:sSubPr>
                              <m:ctrlPr>
                                <a:rPr lang="tr-TR" sz="2700" i="1">
                                  <a:solidFill>
                                    <a:schemeClr val="tx1"/>
                                  </a:solidFill>
                                  <a:latin typeface="Cambria Math" panose="02040503050406030204" pitchFamily="18" charset="0"/>
                                </a:rPr>
                              </m:ctrlPr>
                            </m:sSubPr>
                            <m:e>
                              <m:r>
                                <m:rPr>
                                  <m:sty m:val="p"/>
                                </m:rPr>
                                <a:rPr lang="tr-TR" sz="2700" b="0" i="0" smtClean="0">
                                  <a:solidFill>
                                    <a:schemeClr val="tx1"/>
                                  </a:solidFill>
                                  <a:latin typeface="Cambria Math"/>
                                </a:rPr>
                                <m:t>u</m:t>
                              </m:r>
                            </m:e>
                            <m:sub>
                              <m:r>
                                <m:rPr>
                                  <m:sty m:val="p"/>
                                </m:rPr>
                                <a:rPr lang="tr-TR" sz="2700">
                                  <a:solidFill>
                                    <a:schemeClr val="tx1"/>
                                  </a:solidFill>
                                  <a:latin typeface="Cambria Math"/>
                                </a:rPr>
                                <m:t>n</m:t>
                              </m:r>
                              <m:r>
                                <a:rPr lang="tr-TR" sz="2700">
                                  <a:solidFill>
                                    <a:schemeClr val="tx1"/>
                                  </a:solidFill>
                                  <a:latin typeface="Cambria Math"/>
                                </a:rPr>
                                <m:t>−1</m:t>
                              </m:r>
                            </m:sub>
                          </m:sSub>
                        </m:e>
                      </m:d>
                      <m:r>
                        <a:rPr lang="tr-TR" sz="2700">
                          <a:solidFill>
                            <a:schemeClr val="tx1"/>
                          </a:solidFill>
                          <a:latin typeface="Cambria Math"/>
                        </a:rPr>
                        <m:t>=</m:t>
                      </m:r>
                      <m:r>
                        <m:rPr>
                          <m:sty m:val="p"/>
                        </m:rPr>
                        <a:rPr lang="tr-TR" sz="2700">
                          <a:solidFill>
                            <a:schemeClr val="tx1"/>
                          </a:solidFill>
                          <a:latin typeface="Cambria Math"/>
                        </a:rPr>
                        <m:t>f</m:t>
                      </m:r>
                    </m:oMath>
                  </m:oMathPara>
                </a14:m>
                <a:endParaRPr lang="tr-TR" altLang="tr-TR" sz="2700" dirty="0">
                  <a:solidFill>
                    <a:schemeClr val="tx1"/>
                  </a:solidFill>
                </a:endParaRPr>
              </a:p>
              <a:p>
                <a:pPr algn="just" eaLnBrk="1" hangingPunct="1">
                  <a:lnSpc>
                    <a:spcPct val="150000"/>
                  </a:lnSpc>
                  <a:buClr>
                    <a:srgbClr val="000000"/>
                  </a:buClr>
                  <a:buSzPct val="100000"/>
                </a:pPr>
                <a:endParaRPr lang="tr-TR" altLang="tr-TR" sz="2800" dirty="0">
                  <a:solidFill>
                    <a:schemeClr val="tx1"/>
                  </a:solidFill>
                </a:endParaRPr>
              </a:p>
              <a:p>
                <a:pPr algn="just" eaLnBrk="1" hangingPunct="1">
                  <a:lnSpc>
                    <a:spcPct val="150000"/>
                  </a:lnSpc>
                  <a:buClr>
                    <a:srgbClr val="000000"/>
                  </a:buClr>
                  <a:buSzPct val="100000"/>
                </a:pPr>
                <a:endParaRPr lang="tr-TR" altLang="tr-TR" sz="2800" b="1" dirty="0">
                  <a:solidFill>
                    <a:schemeClr val="tx1"/>
                  </a:solidFill>
                  <a:effectLst>
                    <a:outerShdw blurRad="38100" dist="38100" dir="2700000" algn="tl">
                      <a:srgbClr val="FFFFFF"/>
                    </a:outerShdw>
                  </a:effectLst>
                  <a:cs typeface="Arial" panose="020B0604020202020204" pitchFamily="34" charset="0"/>
                </a:endParaRPr>
              </a:p>
            </p:txBody>
          </p:sp>
        </mc:Choice>
        <mc:Fallback>
          <p:sp>
            <p:nvSpPr>
              <p:cNvPr id="5135" name="Text Box 711"/>
              <p:cNvSpPr txBox="1">
                <a:spLocks noRot="1" noChangeAspect="1" noMove="1" noResize="1" noEditPoints="1" noAdjustHandles="1" noChangeArrowheads="1" noChangeShapeType="1" noTextEdit="1"/>
              </p:cNvSpPr>
              <p:nvPr/>
            </p:nvSpPr>
            <p:spPr bwMode="auto">
              <a:xfrm>
                <a:off x="8672512" y="5350962"/>
                <a:ext cx="8150225" cy="23180891"/>
              </a:xfrm>
              <a:prstGeom prst="rect">
                <a:avLst/>
              </a:prstGeom>
              <a:blipFill>
                <a:blip r:embed="rId6"/>
                <a:stretch>
                  <a:fillRect l="-1645" r="-157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p:sp>
        <p:nvSpPr>
          <p:cNvPr id="5133" name="17 Metin kutusu"/>
          <p:cNvSpPr txBox="1">
            <a:spLocks noChangeArrowheads="1"/>
          </p:cNvSpPr>
          <p:nvPr/>
        </p:nvSpPr>
        <p:spPr bwMode="auto">
          <a:xfrm>
            <a:off x="6061725" y="388938"/>
            <a:ext cx="13517868" cy="101566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a:r>
              <a:rPr lang="tr-TR" altLang="tr-TR" sz="6000" b="1" dirty="0" smtClean="0"/>
              <a:t>MEZUNİYET TEZİ POSTER ÖRNEĞİ</a:t>
            </a:r>
            <a:endParaRPr lang="tr-TR" altLang="tr-TR" sz="6000" b="1" dirty="0"/>
          </a:p>
        </p:txBody>
      </p:sp>
      <p:pic>
        <p:nvPicPr>
          <p:cNvPr id="4" name="Resim 3"/>
          <p:cNvPicPr>
            <a:picLocks noChangeAspect="1"/>
          </p:cNvPicPr>
          <p:nvPr/>
        </p:nvPicPr>
        <p:blipFill>
          <a:blip r:embed="rId7"/>
          <a:stretch>
            <a:fillRect/>
          </a:stretch>
        </p:blipFill>
        <p:spPr>
          <a:xfrm>
            <a:off x="733425" y="1064474"/>
            <a:ext cx="3200400" cy="3200400"/>
          </a:xfrm>
          <a:prstGeom prst="rect">
            <a:avLst/>
          </a:prstGeom>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Hava Akımı">
  <a:themeElements>
    <a:clrScheme name="Hava Akımı">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Hava Akımı">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va Akımı">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is Teması">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2213</TotalTime>
  <Words>419</Words>
  <Application>Microsoft Office PowerPoint</Application>
  <PresentationFormat>Özel</PresentationFormat>
  <Paragraphs>50</Paragraphs>
  <Slides>1</Slides>
  <Notes>1</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vt:i4>
      </vt:variant>
    </vt:vector>
  </HeadingPairs>
  <TitlesOfParts>
    <vt:vector size="8" baseType="lpstr">
      <vt:lpstr>Arial</vt:lpstr>
      <vt:lpstr>Cambria Math</vt:lpstr>
      <vt:lpstr>Georgia</vt:lpstr>
      <vt:lpstr>Lucida Sans Unicode</vt:lpstr>
      <vt:lpstr>Times New Roman</vt:lpstr>
      <vt:lpstr>Trebuchet MS</vt:lpstr>
      <vt:lpstr>Hava Akımı</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TASKAYA</dc:creator>
  <cp:lastModifiedBy>berre</cp:lastModifiedBy>
  <cp:revision>399</cp:revision>
  <dcterms:modified xsi:type="dcterms:W3CDTF">2017-12-20T12:19:50Z</dcterms:modified>
</cp:coreProperties>
</file>