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19" r:id="rId3"/>
    <p:sldId id="318" r:id="rId4"/>
    <p:sldId id="351" r:id="rId5"/>
    <p:sldId id="301" r:id="rId6"/>
    <p:sldId id="302" r:id="rId7"/>
    <p:sldId id="316" r:id="rId8"/>
    <p:sldId id="317" r:id="rId9"/>
    <p:sldId id="324" r:id="rId10"/>
    <p:sldId id="326" r:id="rId11"/>
    <p:sldId id="327" r:id="rId12"/>
    <p:sldId id="328" r:id="rId13"/>
    <p:sldId id="329" r:id="rId14"/>
    <p:sldId id="330" r:id="rId15"/>
    <p:sldId id="331" r:id="rId16"/>
    <p:sldId id="339" r:id="rId17"/>
    <p:sldId id="341" r:id="rId18"/>
    <p:sldId id="342" r:id="rId19"/>
    <p:sldId id="340" r:id="rId20"/>
    <p:sldId id="333" r:id="rId21"/>
    <p:sldId id="343" r:id="rId22"/>
    <p:sldId id="334" r:id="rId23"/>
    <p:sldId id="344" r:id="rId24"/>
    <p:sldId id="350" r:id="rId25"/>
    <p:sldId id="352" r:id="rId26"/>
    <p:sldId id="345" r:id="rId27"/>
    <p:sldId id="347" r:id="rId28"/>
    <p:sldId id="335" r:id="rId29"/>
    <p:sldId id="336" r:id="rId30"/>
    <p:sldId id="348" r:id="rId31"/>
    <p:sldId id="354" r:id="rId32"/>
    <p:sldId id="323" r:id="rId33"/>
    <p:sldId id="325" r:id="rId34"/>
    <p:sldId id="270" r:id="rId35"/>
  </p:sldIdLst>
  <p:sldSz cx="12192000" cy="6858000"/>
  <p:notesSz cx="6797675" cy="9926638"/>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842" autoAdjust="0"/>
    <p:restoredTop sz="94689" autoAdjust="0"/>
  </p:normalViewPr>
  <p:slideViewPr>
    <p:cSldViewPr snapToGrid="0">
      <p:cViewPr>
        <p:scale>
          <a:sx n="77" d="100"/>
          <a:sy n="77" d="100"/>
        </p:scale>
        <p:origin x="-468" y="60"/>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smtClean="0"/>
              <a:t>Asıl başlık stili için tıklatın</a:t>
            </a:r>
            <a:endParaRPr lang="tr-T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000BD1FB-22AD-4AFB-909A-20108872FFFD}" type="datetimeFigureOut">
              <a:rPr lang="tr-TR" smtClean="0"/>
              <a:t>20.02.2020</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F94D4217-2AD1-4E17-8FD4-2EE8DEBAF116}" type="slidenum">
              <a:rPr lang="tr-TR" smtClean="0"/>
              <a:t>‹#›</a:t>
            </a:fld>
            <a:endParaRPr lang="tr-TR"/>
          </a:p>
        </p:txBody>
      </p:sp>
    </p:spTree>
    <p:extLst>
      <p:ext uri="{BB962C8B-B14F-4D97-AF65-F5344CB8AC3E}">
        <p14:creationId xmlns:p14="http://schemas.microsoft.com/office/powerpoint/2010/main" val="1768503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000BD1FB-22AD-4AFB-909A-20108872FFFD}" type="datetimeFigureOut">
              <a:rPr lang="tr-TR" smtClean="0"/>
              <a:t>20.02.2020</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F94D4217-2AD1-4E17-8FD4-2EE8DEBAF116}" type="slidenum">
              <a:rPr lang="tr-TR" smtClean="0"/>
              <a:t>‹#›</a:t>
            </a:fld>
            <a:endParaRPr lang="tr-TR"/>
          </a:p>
        </p:txBody>
      </p:sp>
    </p:spTree>
    <p:extLst>
      <p:ext uri="{BB962C8B-B14F-4D97-AF65-F5344CB8AC3E}">
        <p14:creationId xmlns:p14="http://schemas.microsoft.com/office/powerpoint/2010/main" val="20572142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smtClean="0"/>
              <a:t>Asıl başlık stili için tıklatın</a:t>
            </a:r>
            <a:endParaRPr lang="tr-T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000BD1FB-22AD-4AFB-909A-20108872FFFD}" type="datetimeFigureOut">
              <a:rPr lang="tr-TR" smtClean="0"/>
              <a:t>20.02.2020</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F94D4217-2AD1-4E17-8FD4-2EE8DEBAF116}" type="slidenum">
              <a:rPr lang="tr-TR" smtClean="0"/>
              <a:t>‹#›</a:t>
            </a:fld>
            <a:endParaRPr lang="tr-TR"/>
          </a:p>
        </p:txBody>
      </p:sp>
    </p:spTree>
    <p:extLst>
      <p:ext uri="{BB962C8B-B14F-4D97-AF65-F5344CB8AC3E}">
        <p14:creationId xmlns:p14="http://schemas.microsoft.com/office/powerpoint/2010/main" val="11263700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838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6172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000BD1FB-22AD-4AFB-909A-20108872FFFD}" type="datetimeFigureOut">
              <a:rPr lang="tr-TR" smtClean="0"/>
              <a:t>20.02.2020</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F94D4217-2AD1-4E17-8FD4-2EE8DEBAF116}" type="slidenum">
              <a:rPr lang="tr-TR" smtClean="0"/>
              <a:t>‹#›</a:t>
            </a:fld>
            <a:endParaRPr lang="tr-TR"/>
          </a:p>
        </p:txBody>
      </p:sp>
    </p:spTree>
    <p:extLst>
      <p:ext uri="{BB962C8B-B14F-4D97-AF65-F5344CB8AC3E}">
        <p14:creationId xmlns:p14="http://schemas.microsoft.com/office/powerpoint/2010/main" val="14228494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smtClean="0"/>
              <a:t>Asıl başlık stili için tıklatın</a:t>
            </a:r>
            <a:endParaRPr lang="tr-T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000BD1FB-22AD-4AFB-909A-20108872FFFD}" type="datetimeFigureOut">
              <a:rPr lang="tr-TR" smtClean="0"/>
              <a:t>20.02.2020</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F94D4217-2AD1-4E17-8FD4-2EE8DEBAF116}" type="slidenum">
              <a:rPr lang="tr-TR" smtClean="0"/>
              <a:t>‹#›</a:t>
            </a:fld>
            <a:endParaRPr lang="tr-TR"/>
          </a:p>
        </p:txBody>
      </p:sp>
    </p:spTree>
    <p:extLst>
      <p:ext uri="{BB962C8B-B14F-4D97-AF65-F5344CB8AC3E}">
        <p14:creationId xmlns:p14="http://schemas.microsoft.com/office/powerpoint/2010/main" val="1407693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000BD1FB-22AD-4AFB-909A-20108872FFFD}" type="datetimeFigureOut">
              <a:rPr lang="tr-TR" smtClean="0"/>
              <a:t>20.02.2020</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F94D4217-2AD1-4E17-8FD4-2EE8DEBAF116}" type="slidenum">
              <a:rPr lang="tr-TR" smtClean="0"/>
              <a:t>‹#›</a:t>
            </a:fld>
            <a:endParaRPr lang="tr-TR"/>
          </a:p>
        </p:txBody>
      </p:sp>
    </p:spTree>
    <p:extLst>
      <p:ext uri="{BB962C8B-B14F-4D97-AF65-F5344CB8AC3E}">
        <p14:creationId xmlns:p14="http://schemas.microsoft.com/office/powerpoint/2010/main" val="19233650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000BD1FB-22AD-4AFB-909A-20108872FFFD}" type="datetimeFigureOut">
              <a:rPr lang="tr-TR" smtClean="0"/>
              <a:t>20.02.2020</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F94D4217-2AD1-4E17-8FD4-2EE8DEBAF116}" type="slidenum">
              <a:rPr lang="tr-TR" smtClean="0"/>
              <a:t>‹#›</a:t>
            </a:fld>
            <a:endParaRPr lang="tr-TR"/>
          </a:p>
        </p:txBody>
      </p:sp>
    </p:spTree>
    <p:extLst>
      <p:ext uri="{BB962C8B-B14F-4D97-AF65-F5344CB8AC3E}">
        <p14:creationId xmlns:p14="http://schemas.microsoft.com/office/powerpoint/2010/main" val="36341574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000BD1FB-22AD-4AFB-909A-20108872FFFD}" type="datetimeFigureOut">
              <a:rPr lang="tr-TR" smtClean="0"/>
              <a:t>20.02.2020</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F94D4217-2AD1-4E17-8FD4-2EE8DEBAF116}" type="slidenum">
              <a:rPr lang="tr-TR" smtClean="0"/>
              <a:t>‹#›</a:t>
            </a:fld>
            <a:endParaRPr lang="tr-TR"/>
          </a:p>
        </p:txBody>
      </p:sp>
    </p:spTree>
    <p:extLst>
      <p:ext uri="{BB962C8B-B14F-4D97-AF65-F5344CB8AC3E}">
        <p14:creationId xmlns:p14="http://schemas.microsoft.com/office/powerpoint/2010/main" val="3347818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000BD1FB-22AD-4AFB-909A-20108872FFFD}" type="datetimeFigureOut">
              <a:rPr lang="tr-TR" smtClean="0"/>
              <a:t>20.02.2020</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F94D4217-2AD1-4E17-8FD4-2EE8DEBAF116}" type="slidenum">
              <a:rPr lang="tr-TR" smtClean="0"/>
              <a:t>‹#›</a:t>
            </a:fld>
            <a:endParaRPr lang="tr-TR"/>
          </a:p>
        </p:txBody>
      </p:sp>
    </p:spTree>
    <p:extLst>
      <p:ext uri="{BB962C8B-B14F-4D97-AF65-F5344CB8AC3E}">
        <p14:creationId xmlns:p14="http://schemas.microsoft.com/office/powerpoint/2010/main" val="15469767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000BD1FB-22AD-4AFB-909A-20108872FFFD}" type="datetimeFigureOut">
              <a:rPr lang="tr-TR" smtClean="0"/>
              <a:t>20.02.2020</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F94D4217-2AD1-4E17-8FD4-2EE8DEBAF116}" type="slidenum">
              <a:rPr lang="tr-TR" smtClean="0"/>
              <a:t>‹#›</a:t>
            </a:fld>
            <a:endParaRPr lang="tr-TR"/>
          </a:p>
        </p:txBody>
      </p:sp>
    </p:spTree>
    <p:extLst>
      <p:ext uri="{BB962C8B-B14F-4D97-AF65-F5344CB8AC3E}">
        <p14:creationId xmlns:p14="http://schemas.microsoft.com/office/powerpoint/2010/main" val="21109949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000BD1FB-22AD-4AFB-909A-20108872FFFD}" type="datetimeFigureOut">
              <a:rPr lang="tr-TR" smtClean="0"/>
              <a:t>20.02.2020</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F94D4217-2AD1-4E17-8FD4-2EE8DEBAF116}" type="slidenum">
              <a:rPr lang="tr-TR" smtClean="0"/>
              <a:t>‹#›</a:t>
            </a:fld>
            <a:endParaRPr lang="tr-TR"/>
          </a:p>
        </p:txBody>
      </p:sp>
    </p:spTree>
    <p:extLst>
      <p:ext uri="{BB962C8B-B14F-4D97-AF65-F5344CB8AC3E}">
        <p14:creationId xmlns:p14="http://schemas.microsoft.com/office/powerpoint/2010/main" val="37913050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0BD1FB-22AD-4AFB-909A-20108872FFFD}" type="datetimeFigureOut">
              <a:rPr lang="tr-TR" smtClean="0"/>
              <a:t>20.02.2020</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94D4217-2AD1-4E17-8FD4-2EE8DEBAF116}" type="slidenum">
              <a:rPr lang="tr-TR" smtClean="0"/>
              <a:t>‹#›</a:t>
            </a:fld>
            <a:endParaRPr lang="tr-TR"/>
          </a:p>
        </p:txBody>
      </p:sp>
    </p:spTree>
    <p:extLst>
      <p:ext uri="{BB962C8B-B14F-4D97-AF65-F5344CB8AC3E}">
        <p14:creationId xmlns:p14="http://schemas.microsoft.com/office/powerpoint/2010/main" val="23975857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ctrTitle"/>
          </p:nvPr>
        </p:nvSpPr>
        <p:spPr/>
        <p:txBody>
          <a:bodyPr/>
          <a:lstStyle/>
          <a:p>
            <a:r>
              <a:rPr lang="tr-TR" dirty="0" smtClean="0"/>
              <a:t>Eğitim Yönetimi Ana Bilim Dalı Tanıtım Sunusu</a:t>
            </a:r>
            <a:endParaRPr lang="tr-TR" dirty="0"/>
          </a:p>
        </p:txBody>
      </p:sp>
      <p:sp>
        <p:nvSpPr>
          <p:cNvPr id="3" name="Alt Başlık 2"/>
          <p:cNvSpPr>
            <a:spLocks noGrp="1"/>
          </p:cNvSpPr>
          <p:nvPr>
            <p:ph type="subTitle" idx="1"/>
          </p:nvPr>
        </p:nvSpPr>
        <p:spPr>
          <a:xfrm>
            <a:off x="1524000" y="3849188"/>
            <a:ext cx="9144000" cy="1408611"/>
          </a:xfrm>
        </p:spPr>
        <p:txBody>
          <a:bodyPr/>
          <a:lstStyle/>
          <a:p>
            <a:r>
              <a:rPr lang="tr-TR" dirty="0" smtClean="0"/>
              <a:t>20.02.2020</a:t>
            </a:r>
            <a:endParaRPr lang="tr-TR" dirty="0"/>
          </a:p>
        </p:txBody>
      </p:sp>
    </p:spTree>
    <p:extLst>
      <p:ext uri="{BB962C8B-B14F-4D97-AF65-F5344CB8AC3E}">
        <p14:creationId xmlns:p14="http://schemas.microsoft.com/office/powerpoint/2010/main" val="240792268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a:t>Eğitim Yönetimi Anabilim Dalı </a:t>
            </a:r>
            <a:r>
              <a:rPr lang="tr-TR" b="1" dirty="0" smtClean="0"/>
              <a:t>VİZYONU</a:t>
            </a:r>
            <a:endParaRPr lang="tr-TR" b="1" dirty="0"/>
          </a:p>
        </p:txBody>
      </p:sp>
      <p:sp>
        <p:nvSpPr>
          <p:cNvPr id="3" name="İçerik Yer Tutucusu 2"/>
          <p:cNvSpPr>
            <a:spLocks noGrp="1"/>
          </p:cNvSpPr>
          <p:nvPr>
            <p:ph idx="1"/>
          </p:nvPr>
        </p:nvSpPr>
        <p:spPr/>
        <p:txBody>
          <a:bodyPr/>
          <a:lstStyle/>
          <a:p>
            <a:pPr marL="0" indent="0" algn="just">
              <a:buNone/>
            </a:pPr>
            <a:r>
              <a:rPr lang="tr-TR" dirty="0" smtClean="0"/>
              <a:t>Eğitim Yönetimi (EY) </a:t>
            </a:r>
            <a:r>
              <a:rPr lang="tr-TR" dirty="0"/>
              <a:t>Anabilim </a:t>
            </a:r>
            <a:r>
              <a:rPr lang="tr-TR" dirty="0" smtClean="0"/>
              <a:t>Dalı’nın </a:t>
            </a:r>
            <a:r>
              <a:rPr lang="tr-TR" dirty="0"/>
              <a:t>vizyonu, liderlik özeliklerine ve toplumun gereksinme duyduğu idealist ve üst düzey yeterliliklere sahip uzman, yönetici, denetici ve araştırmacılar yetiştirmek, Türk eğitim sisteminin değişen ve gelişen ihtiyaçlarını karşılayacak, eğitim sisteminin değişim ve dönüşümüne rehberlik edecek araştırma ve geliştirme çalışmaları üretmek ve </a:t>
            </a:r>
            <a:r>
              <a:rPr lang="tr-TR" dirty="0" smtClean="0"/>
              <a:t>EY </a:t>
            </a:r>
            <a:r>
              <a:rPr lang="tr-TR" dirty="0"/>
              <a:t>alanında dünya standartlarında eğitim ve araştırma faaliyetleri gerçekleştirmektir. </a:t>
            </a:r>
          </a:p>
          <a:p>
            <a:endParaRPr lang="tr-TR" dirty="0"/>
          </a:p>
        </p:txBody>
      </p:sp>
    </p:spTree>
    <p:extLst>
      <p:ext uri="{BB962C8B-B14F-4D97-AF65-F5344CB8AC3E}">
        <p14:creationId xmlns:p14="http://schemas.microsoft.com/office/powerpoint/2010/main" val="27363351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smtClean="0"/>
              <a:t>Eğitim Yönetimi Anabilim Dalı </a:t>
            </a:r>
            <a:r>
              <a:rPr lang="tr-TR" b="1" dirty="0" smtClean="0"/>
              <a:t>MİSYONU</a:t>
            </a:r>
            <a:endParaRPr lang="tr-TR" b="1" dirty="0"/>
          </a:p>
        </p:txBody>
      </p:sp>
      <p:sp>
        <p:nvSpPr>
          <p:cNvPr id="3" name="İçerik Yer Tutucusu 2"/>
          <p:cNvSpPr>
            <a:spLocks noGrp="1"/>
          </p:cNvSpPr>
          <p:nvPr>
            <p:ph idx="1"/>
          </p:nvPr>
        </p:nvSpPr>
        <p:spPr/>
        <p:txBody>
          <a:bodyPr>
            <a:normAutofit fontScale="92500" lnSpcReduction="20000"/>
          </a:bodyPr>
          <a:lstStyle/>
          <a:p>
            <a:pPr marL="0" indent="0" algn="just">
              <a:buNone/>
            </a:pPr>
            <a:r>
              <a:rPr lang="tr-TR" dirty="0" smtClean="0"/>
              <a:t>EY </a:t>
            </a:r>
            <a:r>
              <a:rPr lang="tr-TR" dirty="0"/>
              <a:t>anabilim dalının misyonu; Eğitim </a:t>
            </a:r>
            <a:r>
              <a:rPr lang="tr-TR" dirty="0" smtClean="0"/>
              <a:t>Yönetimi alanında </a:t>
            </a:r>
            <a:r>
              <a:rPr lang="tr-TR" dirty="0"/>
              <a:t>ülkenin ihtiyacı olan uzman, yönetici, denetici ve araştırmacılar yetiştirmek ve ülkenin eğitim sisteminin ihtiyaç duyduğu yüksek nitelikli bilimsel araştırma ve geliştirme faaliyetleri ve eğitim hizmetleri sunmaktır. Bu bağlamda;</a:t>
            </a:r>
          </a:p>
          <a:p>
            <a:pPr algn="just"/>
            <a:r>
              <a:rPr lang="tr-TR" b="1" dirty="0"/>
              <a:t>1.</a:t>
            </a:r>
            <a:r>
              <a:rPr lang="tr-TR" dirty="0"/>
              <a:t> Eğitim bilimleri alanında, Milli Eğitim Bakanlığı ile diğer kamu kurum ve kuruluşları ile özel sektör ve eğitim alanında faaliyet gösteren sivil toplum örgütlerine uzman, araştırmacı, </a:t>
            </a:r>
            <a:r>
              <a:rPr lang="tr-TR" dirty="0" smtClean="0"/>
              <a:t>yönetici yetiştirmek</a:t>
            </a:r>
            <a:r>
              <a:rPr lang="tr-TR" dirty="0"/>
              <a:t>,</a:t>
            </a:r>
          </a:p>
          <a:p>
            <a:pPr algn="just"/>
            <a:r>
              <a:rPr lang="tr-TR" b="1" dirty="0"/>
              <a:t>2.</a:t>
            </a:r>
            <a:r>
              <a:rPr lang="tr-TR" dirty="0"/>
              <a:t> Yükseköğretimde artan kapasite gereksinimine paralel olarak, üniversitelerin ilgili bölümlerine öğretim elemanı yetiştirmek,</a:t>
            </a:r>
          </a:p>
          <a:p>
            <a:pPr algn="just"/>
            <a:r>
              <a:rPr lang="tr-TR" b="1" dirty="0"/>
              <a:t>3.</a:t>
            </a:r>
            <a:r>
              <a:rPr lang="tr-TR" dirty="0"/>
              <a:t> Gazi Üniversitesi bünyesinde öğretmen yetiştirmenin niteliğinin geliştirilmesi ve toplumun ihtiyacı olan yüksek nitelikli öğretmenlerin yetiştirilmesini sağlayacak eğitim-öğretim ve araştırma çalışmalarına rehberlik etmek,</a:t>
            </a:r>
          </a:p>
          <a:p>
            <a:endParaRPr lang="tr-TR" dirty="0"/>
          </a:p>
        </p:txBody>
      </p:sp>
    </p:spTree>
    <p:extLst>
      <p:ext uri="{BB962C8B-B14F-4D97-AF65-F5344CB8AC3E}">
        <p14:creationId xmlns:p14="http://schemas.microsoft.com/office/powerpoint/2010/main" val="632665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a:t>Eğitim Yönetimi Anabilim Dalı </a:t>
            </a:r>
            <a:r>
              <a:rPr lang="tr-TR" b="1" dirty="0"/>
              <a:t>MİSYONU</a:t>
            </a:r>
            <a:endParaRPr lang="tr-TR" dirty="0"/>
          </a:p>
        </p:txBody>
      </p:sp>
      <p:sp>
        <p:nvSpPr>
          <p:cNvPr id="3" name="İçerik Yer Tutucusu 2"/>
          <p:cNvSpPr>
            <a:spLocks noGrp="1"/>
          </p:cNvSpPr>
          <p:nvPr>
            <p:ph idx="1"/>
          </p:nvPr>
        </p:nvSpPr>
        <p:spPr/>
        <p:txBody>
          <a:bodyPr>
            <a:normAutofit fontScale="85000" lnSpcReduction="20000"/>
          </a:bodyPr>
          <a:lstStyle/>
          <a:p>
            <a:pPr algn="just"/>
            <a:r>
              <a:rPr lang="tr-TR" b="1" dirty="0"/>
              <a:t>4.</a:t>
            </a:r>
            <a:r>
              <a:rPr lang="tr-TR" dirty="0"/>
              <a:t> Türk eğitiminin gelişmesi için araştırma ve eğitim-öğretim ve yetiştirme çalışmaları ile Milli Eğitim Bakanlığı ile diğer kamu kurum ve kuruluşları ile özel sektör ve eğitim alanında faaliyet gösteren sivil toplum örgütlerinde çalışan yönetici, denetici, uzman ve öğretmenlerin mesleki yeterliklerini artırmak,</a:t>
            </a:r>
          </a:p>
          <a:p>
            <a:pPr algn="just"/>
            <a:r>
              <a:rPr lang="tr-TR" b="1" dirty="0"/>
              <a:t>5.</a:t>
            </a:r>
            <a:r>
              <a:rPr lang="tr-TR" dirty="0"/>
              <a:t> Türk eğitiminin geliştirilmesinde ulusal çıkar ve değerler doğrultusunda politika ve uygulamalara yön verecek araştırma ve geliştirme çalışmaları yürütmek ve paydaşlarla üretilen bilginin politika ve uygulamalara yön vermesini temin edecek işbirliği ve ilişkiler geliştirmek,</a:t>
            </a:r>
          </a:p>
          <a:p>
            <a:pPr algn="just"/>
            <a:r>
              <a:rPr lang="tr-TR" b="1" dirty="0"/>
              <a:t>6.</a:t>
            </a:r>
            <a:r>
              <a:rPr lang="tr-TR" dirty="0"/>
              <a:t> Yaşam boyu öğrenme felsefesine dayalı olarak, akademik kadrosunun çalışmalarında işbirliğini, şeffaflığı, bilimsel düşüncenin özgürlüğünü, yaratıcılığını ve özgünlüğünü geliştirmek,  </a:t>
            </a:r>
          </a:p>
          <a:p>
            <a:pPr algn="just"/>
            <a:r>
              <a:rPr lang="tr-TR" b="1" dirty="0"/>
              <a:t>7.</a:t>
            </a:r>
            <a:r>
              <a:rPr lang="tr-TR" dirty="0"/>
              <a:t> “Muallim </a:t>
            </a:r>
            <a:r>
              <a:rPr lang="tr-TR" dirty="0" err="1"/>
              <a:t>Mektebi”nden</a:t>
            </a:r>
            <a:r>
              <a:rPr lang="tr-TR" dirty="0"/>
              <a:t> bu yana deneyim ve birikimlerini kullanarak, eğitim sisteminin geliştirilmesinde öncü bir bölüm olma özelliğini geliştirerek devam ettirmektir. </a:t>
            </a:r>
          </a:p>
          <a:p>
            <a:endParaRPr lang="tr-TR" dirty="0"/>
          </a:p>
        </p:txBody>
      </p:sp>
    </p:spTree>
    <p:extLst>
      <p:ext uri="{BB962C8B-B14F-4D97-AF65-F5344CB8AC3E}">
        <p14:creationId xmlns:p14="http://schemas.microsoft.com/office/powerpoint/2010/main" val="29489128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a:t>Ana Bilim </a:t>
            </a:r>
            <a:r>
              <a:rPr lang="tr-TR" dirty="0" smtClean="0"/>
              <a:t>Dalı </a:t>
            </a:r>
            <a:r>
              <a:rPr lang="tr-TR" dirty="0" err="1" smtClean="0"/>
              <a:t>Websitesi</a:t>
            </a:r>
            <a:endParaRPr lang="tr-TR" dirty="0"/>
          </a:p>
        </p:txBody>
      </p:sp>
      <p:sp>
        <p:nvSpPr>
          <p:cNvPr id="3" name="İçerik Yer Tutucusu 2"/>
          <p:cNvSpPr>
            <a:spLocks noGrp="1"/>
          </p:cNvSpPr>
          <p:nvPr>
            <p:ph idx="1"/>
          </p:nvPr>
        </p:nvSpPr>
        <p:spPr/>
        <p:txBody>
          <a:bodyPr/>
          <a:lstStyle/>
          <a:p>
            <a:r>
              <a:rPr lang="tr-TR" dirty="0"/>
              <a:t>http://gef-egitimbilimleri-egitimyonetimi.gazi.edu.tr/</a:t>
            </a:r>
          </a:p>
        </p:txBody>
      </p:sp>
    </p:spTree>
    <p:extLst>
      <p:ext uri="{BB962C8B-B14F-4D97-AF65-F5344CB8AC3E}">
        <p14:creationId xmlns:p14="http://schemas.microsoft.com/office/powerpoint/2010/main" val="251904553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dirty="0"/>
          </a:p>
        </p:txBody>
      </p:sp>
      <p:pic>
        <p:nvPicPr>
          <p:cNvPr id="5" name="İçerik Yer Tutucusu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98503" y="579319"/>
            <a:ext cx="10697377" cy="5447519"/>
          </a:xfrm>
        </p:spPr>
      </p:pic>
    </p:spTree>
    <p:extLst>
      <p:ext uri="{BB962C8B-B14F-4D97-AF65-F5344CB8AC3E}">
        <p14:creationId xmlns:p14="http://schemas.microsoft.com/office/powerpoint/2010/main" val="388401781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pPr algn="ctr"/>
            <a:r>
              <a:rPr lang="tr-TR" dirty="0" smtClean="0"/>
              <a:t>Ana Bilim Dalı Başkanı- Prof. Dr. MURAT GÜRKAN GÜLCAN</a:t>
            </a:r>
            <a:endParaRPr lang="tr-TR" dirty="0"/>
          </a:p>
        </p:txBody>
      </p:sp>
      <p:sp>
        <p:nvSpPr>
          <p:cNvPr id="3" name="İçerik Yer Tutucusu 2"/>
          <p:cNvSpPr>
            <a:spLocks noGrp="1"/>
          </p:cNvSpPr>
          <p:nvPr>
            <p:ph idx="1"/>
          </p:nvPr>
        </p:nvSpPr>
        <p:spPr/>
        <p:txBody>
          <a:bodyPr/>
          <a:lstStyle/>
          <a:p>
            <a:r>
              <a:rPr lang="tr-TR" b="1" dirty="0"/>
              <a:t>Tel: +</a:t>
            </a:r>
            <a:r>
              <a:rPr lang="tr-TR" dirty="0"/>
              <a:t>90 312 202 17 63</a:t>
            </a:r>
            <a:br>
              <a:rPr lang="tr-TR" dirty="0"/>
            </a:br>
            <a:r>
              <a:rPr lang="tr-TR" dirty="0"/>
              <a:t/>
            </a:r>
            <a:br>
              <a:rPr lang="tr-TR" dirty="0"/>
            </a:br>
            <a:r>
              <a:rPr lang="tr-TR" b="1" dirty="0"/>
              <a:t>e-posta: mgulcan@gazi.edu.tr</a:t>
            </a:r>
            <a:endParaRPr lang="tr-TR" dirty="0"/>
          </a:p>
        </p:txBody>
      </p:sp>
      <p:pic>
        <p:nvPicPr>
          <p:cNvPr id="1026" name="Picture 2" descr="http://gef-egitimbilimleri-egitimyonetimi.gazi.edu.tr/upload/99/2019/11/6/76440bd40d83fd3c621459879a34aff4e2f72fc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18228" y="1471648"/>
            <a:ext cx="2907140" cy="48892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206731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smtClean="0"/>
              <a:t>Akademik kadro</a:t>
            </a:r>
            <a:endParaRPr lang="tr-TR" dirty="0"/>
          </a:p>
        </p:txBody>
      </p:sp>
      <p:sp>
        <p:nvSpPr>
          <p:cNvPr id="3" name="İçerik Yer Tutucusu 2"/>
          <p:cNvSpPr>
            <a:spLocks noGrp="1"/>
          </p:cNvSpPr>
          <p:nvPr>
            <p:ph idx="1"/>
          </p:nvPr>
        </p:nvSpPr>
        <p:spPr/>
        <p:txBody>
          <a:bodyPr/>
          <a:lstStyle/>
          <a:p>
            <a:r>
              <a:rPr lang="tr-TR" dirty="0" smtClean="0"/>
              <a:t>Anabilim Dalımızda 10 Profesör, 4 Doçent, 1 Dr. Öğretim Üyesi,1 Araştırma Görevlisi Dr. ve 3 Araştırma Görevlisi görev yapmaktadır.</a:t>
            </a:r>
            <a:endParaRPr lang="tr-TR" dirty="0"/>
          </a:p>
        </p:txBody>
      </p:sp>
    </p:spTree>
    <p:extLst>
      <p:ext uri="{BB962C8B-B14F-4D97-AF65-F5344CB8AC3E}">
        <p14:creationId xmlns:p14="http://schemas.microsoft.com/office/powerpoint/2010/main" val="17120589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smtClean="0"/>
              <a:t>YÖNETMELİK</a:t>
            </a:r>
            <a:endParaRPr lang="tr-TR" dirty="0"/>
          </a:p>
        </p:txBody>
      </p:sp>
      <p:sp>
        <p:nvSpPr>
          <p:cNvPr id="3" name="İçerik Yer Tutucusu 2"/>
          <p:cNvSpPr>
            <a:spLocks noGrp="1"/>
          </p:cNvSpPr>
          <p:nvPr>
            <p:ph idx="1"/>
          </p:nvPr>
        </p:nvSpPr>
        <p:spPr/>
        <p:txBody>
          <a:bodyPr/>
          <a:lstStyle/>
          <a:p>
            <a:r>
              <a:rPr lang="tr-TR" b="1" u="sng" dirty="0"/>
              <a:t>Bilimsel </a:t>
            </a:r>
            <a:r>
              <a:rPr lang="tr-TR" b="1" u="sng" dirty="0" smtClean="0"/>
              <a:t>Hazırlık Programı</a:t>
            </a:r>
          </a:p>
          <a:p>
            <a:pPr marL="0" indent="0">
              <a:buNone/>
            </a:pPr>
            <a:endParaRPr lang="tr-TR" u="sng" dirty="0" smtClean="0"/>
          </a:p>
          <a:p>
            <a:pPr marL="0" indent="0">
              <a:lnSpc>
                <a:spcPct val="150000"/>
              </a:lnSpc>
              <a:buNone/>
            </a:pPr>
            <a:r>
              <a:rPr lang="tr-TR" dirty="0" smtClean="0"/>
              <a:t>	Bilimsel </a:t>
            </a:r>
            <a:r>
              <a:rPr lang="tr-TR" dirty="0"/>
              <a:t>hazırlık programı için belirlenen süre </a:t>
            </a:r>
            <a:r>
              <a:rPr lang="tr-TR" b="1" dirty="0"/>
              <a:t>en çok iki yarıyıldır</a:t>
            </a:r>
            <a:r>
              <a:rPr lang="tr-TR" dirty="0" smtClean="0"/>
              <a:t>. Derslerden en az CC almaları gerekir. </a:t>
            </a:r>
            <a:r>
              <a:rPr lang="tr-TR" dirty="0"/>
              <a:t>Süre sonunda başarılı olamayan öğrencinin enstitü ile ilişiği kesilir. Tez hazırlık ve tez çalışması dersleri bilimsel hazırlık öğrencileri tarafından alınamaz. Program boyunca bilimsel hazırlık derslerinde değişiklik </a:t>
            </a:r>
            <a:r>
              <a:rPr lang="tr-TR" dirty="0" smtClean="0"/>
              <a:t>yapılamaz. </a:t>
            </a:r>
            <a:endParaRPr lang="tr-TR" dirty="0"/>
          </a:p>
        </p:txBody>
      </p:sp>
    </p:spTree>
    <p:extLst>
      <p:ext uri="{BB962C8B-B14F-4D97-AF65-F5344CB8AC3E}">
        <p14:creationId xmlns:p14="http://schemas.microsoft.com/office/powerpoint/2010/main" val="9673803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smtClean="0"/>
              <a:t>YÖNETMELİK</a:t>
            </a:r>
            <a:endParaRPr lang="tr-TR" dirty="0"/>
          </a:p>
        </p:txBody>
      </p:sp>
      <p:sp>
        <p:nvSpPr>
          <p:cNvPr id="3" name="İçerik Yer Tutucusu 2"/>
          <p:cNvSpPr>
            <a:spLocks noGrp="1"/>
          </p:cNvSpPr>
          <p:nvPr>
            <p:ph idx="1"/>
          </p:nvPr>
        </p:nvSpPr>
        <p:spPr/>
        <p:txBody>
          <a:bodyPr>
            <a:normAutofit fontScale="92500" lnSpcReduction="20000"/>
          </a:bodyPr>
          <a:lstStyle/>
          <a:p>
            <a:r>
              <a:rPr lang="tr-TR" b="1" u="sng" dirty="0"/>
              <a:t>Ders </a:t>
            </a:r>
            <a:r>
              <a:rPr lang="tr-TR" b="1" u="sng" dirty="0" smtClean="0"/>
              <a:t>Kaydı</a:t>
            </a:r>
          </a:p>
          <a:p>
            <a:endParaRPr lang="tr-TR" u="sng" dirty="0"/>
          </a:p>
          <a:p>
            <a:pPr marL="0" indent="0">
              <a:lnSpc>
                <a:spcPct val="150000"/>
              </a:lnSpc>
              <a:buNone/>
            </a:pPr>
            <a:r>
              <a:rPr lang="tr-TR" dirty="0" smtClean="0"/>
              <a:t>	Öğrencinin</a:t>
            </a:r>
            <a:r>
              <a:rPr lang="tr-TR" dirty="0"/>
              <a:t>, Senato tarafından kabul edilen haklı ve geçerli nedenlere dayalı bir mazereti yoksa her yarıyılda kaydını yenilemek zorundadır. Mazereti sebebiyle kaydını belirlenen süre içinde yenilemeyen öğrenci, mazereti enstitü yönetim kurulu tarafından kabul edildiği takdirde akademik takvimde belirlenen ek süre içinde kaydını </a:t>
            </a:r>
            <a:r>
              <a:rPr lang="tr-TR" dirty="0" smtClean="0"/>
              <a:t>yenileyebilir.</a:t>
            </a:r>
          </a:p>
          <a:p>
            <a:pPr marL="0" indent="0">
              <a:lnSpc>
                <a:spcPct val="150000"/>
              </a:lnSpc>
              <a:buNone/>
            </a:pPr>
            <a:r>
              <a:rPr lang="tr-TR" dirty="0" smtClean="0"/>
              <a:t>	Haklı </a:t>
            </a:r>
            <a:r>
              <a:rPr lang="tr-TR" dirty="0"/>
              <a:t>ve geçerli nedenler yönergesi </a:t>
            </a:r>
            <a:r>
              <a:rPr lang="tr-TR" dirty="0" smtClean="0"/>
              <a:t>incelenebilir.</a:t>
            </a:r>
            <a:endParaRPr lang="tr-TR" dirty="0"/>
          </a:p>
          <a:p>
            <a:pPr marL="0" indent="0">
              <a:buNone/>
            </a:pPr>
            <a:endParaRPr lang="tr-TR" dirty="0"/>
          </a:p>
        </p:txBody>
      </p:sp>
    </p:spTree>
    <p:extLst>
      <p:ext uri="{BB962C8B-B14F-4D97-AF65-F5344CB8AC3E}">
        <p14:creationId xmlns:p14="http://schemas.microsoft.com/office/powerpoint/2010/main" val="18148511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smtClean="0"/>
              <a:t>YÖNETMELİK</a:t>
            </a:r>
            <a:endParaRPr lang="tr-TR" dirty="0"/>
          </a:p>
        </p:txBody>
      </p:sp>
      <p:sp>
        <p:nvSpPr>
          <p:cNvPr id="3" name="İçerik Yer Tutucusu 2"/>
          <p:cNvSpPr>
            <a:spLocks noGrp="1"/>
          </p:cNvSpPr>
          <p:nvPr>
            <p:ph idx="1"/>
          </p:nvPr>
        </p:nvSpPr>
        <p:spPr>
          <a:xfrm>
            <a:off x="838200" y="1825625"/>
            <a:ext cx="11165114" cy="4720318"/>
          </a:xfrm>
        </p:spPr>
        <p:txBody>
          <a:bodyPr>
            <a:normAutofit fontScale="85000" lnSpcReduction="20000"/>
          </a:bodyPr>
          <a:lstStyle/>
          <a:p>
            <a:r>
              <a:rPr lang="tr-TR" b="1" u="sng" dirty="0"/>
              <a:t>Ders </a:t>
            </a:r>
            <a:r>
              <a:rPr lang="tr-TR" b="1" u="sng" dirty="0" smtClean="0"/>
              <a:t>Seçme</a:t>
            </a:r>
          </a:p>
          <a:p>
            <a:endParaRPr lang="tr-TR" u="sng" dirty="0"/>
          </a:p>
          <a:p>
            <a:pPr marL="0" indent="0">
              <a:buNone/>
            </a:pPr>
            <a:r>
              <a:rPr lang="tr-TR" dirty="0" smtClean="0"/>
              <a:t>	-</a:t>
            </a:r>
            <a:r>
              <a:rPr lang="tr-TR" b="1" dirty="0" smtClean="0"/>
              <a:t>Zorunlu </a:t>
            </a:r>
            <a:r>
              <a:rPr lang="tr-TR" b="1" dirty="0"/>
              <a:t>ve </a:t>
            </a:r>
            <a:r>
              <a:rPr lang="tr-TR" b="1" dirty="0" smtClean="0"/>
              <a:t>seçmeli </a:t>
            </a:r>
            <a:r>
              <a:rPr lang="tr-TR" dirty="0" smtClean="0"/>
              <a:t>dersler </a:t>
            </a:r>
          </a:p>
          <a:p>
            <a:pPr marL="0" indent="0">
              <a:lnSpc>
                <a:spcPct val="170000"/>
              </a:lnSpc>
              <a:buNone/>
            </a:pPr>
            <a:r>
              <a:rPr lang="tr-TR" dirty="0"/>
              <a:t>	</a:t>
            </a:r>
            <a:r>
              <a:rPr lang="tr-TR" dirty="0" smtClean="0"/>
              <a:t>-</a:t>
            </a:r>
            <a:r>
              <a:rPr lang="tr-TR" dirty="0"/>
              <a:t>T</a:t>
            </a:r>
            <a:r>
              <a:rPr lang="tr-TR" dirty="0" smtClean="0"/>
              <a:t>ezli </a:t>
            </a:r>
            <a:r>
              <a:rPr lang="tr-TR" dirty="0"/>
              <a:t>yüksek lisans ve doktora programları için seminer, tez hazırlık, tez çalışması ve doktora yeterlik sınavı hariç </a:t>
            </a:r>
            <a:r>
              <a:rPr lang="tr-TR" b="1" dirty="0"/>
              <a:t>en çok </a:t>
            </a:r>
            <a:r>
              <a:rPr lang="tr-TR" b="1" dirty="0" smtClean="0"/>
              <a:t>dört zorunlu ders</a:t>
            </a:r>
            <a:r>
              <a:rPr lang="tr-TR" dirty="0" smtClean="0"/>
              <a:t> </a:t>
            </a:r>
          </a:p>
          <a:p>
            <a:pPr marL="0" indent="0">
              <a:buNone/>
            </a:pPr>
            <a:r>
              <a:rPr lang="tr-TR" dirty="0" smtClean="0"/>
              <a:t>	</a:t>
            </a:r>
          </a:p>
          <a:p>
            <a:pPr marL="0" indent="0">
              <a:lnSpc>
                <a:spcPct val="160000"/>
              </a:lnSpc>
              <a:buNone/>
            </a:pPr>
            <a:r>
              <a:rPr lang="tr-TR" dirty="0" smtClean="0"/>
              <a:t>	Öğrenci </a:t>
            </a:r>
            <a:r>
              <a:rPr lang="tr-TR" dirty="0"/>
              <a:t>öncelikli olarak programın zorunlu derslerini alır. </a:t>
            </a:r>
            <a:r>
              <a:rPr lang="tr-TR" b="1" dirty="0"/>
              <a:t>Zorunlu dersten başarısız olması durumunda dersi </a:t>
            </a:r>
            <a:r>
              <a:rPr lang="tr-TR" b="1" dirty="0" smtClean="0"/>
              <a:t>tekrarlar.</a:t>
            </a:r>
            <a:endParaRPr lang="tr-TR" b="1" dirty="0"/>
          </a:p>
          <a:p>
            <a:pPr marL="0" indent="0">
              <a:lnSpc>
                <a:spcPct val="160000"/>
              </a:lnSpc>
              <a:buNone/>
            </a:pPr>
            <a:r>
              <a:rPr lang="tr-TR" dirty="0" smtClean="0"/>
              <a:t>	</a:t>
            </a:r>
            <a:r>
              <a:rPr lang="tr-TR" b="1" dirty="0" smtClean="0"/>
              <a:t>Başarısız </a:t>
            </a:r>
            <a:r>
              <a:rPr lang="tr-TR" b="1" dirty="0"/>
              <a:t>olduğu seçmeli bir dersi tekrar alabilir, yerine başka bir dersi </a:t>
            </a:r>
            <a:r>
              <a:rPr lang="tr-TR" b="1" dirty="0" smtClean="0"/>
              <a:t>seçebilir.</a:t>
            </a:r>
            <a:endParaRPr lang="tr-TR" b="1" u="sng" dirty="0"/>
          </a:p>
          <a:p>
            <a:pPr marL="0" indent="0">
              <a:buNone/>
            </a:pPr>
            <a:endParaRPr lang="tr-TR" u="sng" dirty="0"/>
          </a:p>
        </p:txBody>
      </p:sp>
    </p:spTree>
    <p:extLst>
      <p:ext uri="{BB962C8B-B14F-4D97-AF65-F5344CB8AC3E}">
        <p14:creationId xmlns:p14="http://schemas.microsoft.com/office/powerpoint/2010/main" val="9355798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smtClean="0"/>
              <a:t>YÖNETMELİK</a:t>
            </a:r>
            <a:endParaRPr lang="tr-TR" dirty="0"/>
          </a:p>
        </p:txBody>
      </p:sp>
      <p:sp>
        <p:nvSpPr>
          <p:cNvPr id="3" name="İçerik Yer Tutucusu 2"/>
          <p:cNvSpPr>
            <a:spLocks noGrp="1"/>
          </p:cNvSpPr>
          <p:nvPr>
            <p:ph idx="1"/>
          </p:nvPr>
        </p:nvSpPr>
        <p:spPr>
          <a:xfrm>
            <a:off x="838199" y="1825625"/>
            <a:ext cx="10976429" cy="4749346"/>
          </a:xfrm>
        </p:spPr>
        <p:txBody>
          <a:bodyPr>
            <a:normAutofit fontScale="92500" lnSpcReduction="20000"/>
          </a:bodyPr>
          <a:lstStyle/>
          <a:p>
            <a:r>
              <a:rPr lang="tr-TR" b="1" u="sng" dirty="0"/>
              <a:t>Ders Seçme</a:t>
            </a:r>
          </a:p>
          <a:p>
            <a:pPr marL="0" indent="0">
              <a:buNone/>
            </a:pPr>
            <a:endParaRPr lang="tr-TR" dirty="0"/>
          </a:p>
          <a:p>
            <a:pPr marL="0" indent="0">
              <a:lnSpc>
                <a:spcPct val="150000"/>
              </a:lnSpc>
              <a:spcBef>
                <a:spcPts val="0"/>
              </a:spcBef>
              <a:buNone/>
              <a:defRPr/>
            </a:pPr>
            <a:r>
              <a:rPr lang="tr-TR" dirty="0" smtClean="0"/>
              <a:t>	Öğrenci </a:t>
            </a:r>
            <a:r>
              <a:rPr lang="tr-TR" b="1" dirty="0"/>
              <a:t>seçmeli derslerini </a:t>
            </a:r>
            <a:r>
              <a:rPr lang="tr-TR" dirty="0"/>
              <a:t>danışman görüşü ile aynı enstitü içinden ve/veya Üniversite içi ve Üniversite dışı enstitü ve programlardan </a:t>
            </a:r>
            <a:r>
              <a:rPr lang="tr-TR" dirty="0" smtClean="0"/>
              <a:t>seçer </a:t>
            </a:r>
            <a:r>
              <a:rPr lang="tr-TR" b="1" dirty="0"/>
              <a:t>(zorunlu dersler başka bir enstitü/üniversiteden seçilemez</a:t>
            </a:r>
            <a:r>
              <a:rPr lang="tr-TR" b="1" dirty="0" smtClean="0"/>
              <a:t>).</a:t>
            </a:r>
          </a:p>
          <a:p>
            <a:pPr marL="0" indent="0">
              <a:lnSpc>
                <a:spcPct val="150000"/>
              </a:lnSpc>
              <a:spcBef>
                <a:spcPts val="0"/>
              </a:spcBef>
              <a:buNone/>
              <a:defRPr/>
            </a:pPr>
            <a:r>
              <a:rPr lang="tr-TR" dirty="0" smtClean="0"/>
              <a:t>Yüksek lisans veya doktora öğrencileri toplam ders kredilerinin  </a:t>
            </a:r>
            <a:r>
              <a:rPr lang="tr-TR" b="1" dirty="0" smtClean="0"/>
              <a:t>en fazla ¼’ünü </a:t>
            </a:r>
            <a:r>
              <a:rPr lang="tr-TR" dirty="0" smtClean="0"/>
              <a:t>diğer yükseköğretim kurumlarından seçebilirler.</a:t>
            </a:r>
          </a:p>
          <a:p>
            <a:pPr marL="0" indent="0">
              <a:lnSpc>
                <a:spcPct val="150000"/>
              </a:lnSpc>
              <a:buNone/>
            </a:pPr>
            <a:r>
              <a:rPr lang="tr-TR" dirty="0" smtClean="0"/>
              <a:t>	Öğrencinin </a:t>
            </a:r>
            <a:r>
              <a:rPr lang="tr-TR" dirty="0"/>
              <a:t>bir yarıyılda alacağı derslerin kredi miktarı tezsiz programlar hariç </a:t>
            </a:r>
            <a:r>
              <a:rPr lang="tr-TR" b="1" dirty="0"/>
              <a:t>40 krediyi </a:t>
            </a:r>
            <a:r>
              <a:rPr lang="tr-TR" b="1" dirty="0" smtClean="0"/>
              <a:t>geçemez.</a:t>
            </a:r>
            <a:endParaRPr lang="tr-TR" b="1" dirty="0"/>
          </a:p>
        </p:txBody>
      </p:sp>
    </p:spTree>
    <p:extLst>
      <p:ext uri="{BB962C8B-B14F-4D97-AF65-F5344CB8AC3E}">
        <p14:creationId xmlns:p14="http://schemas.microsoft.com/office/powerpoint/2010/main" val="6714162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smtClean="0"/>
              <a:t>YÖNETMELİK</a:t>
            </a:r>
            <a:endParaRPr lang="tr-TR" dirty="0"/>
          </a:p>
        </p:txBody>
      </p:sp>
      <p:sp>
        <p:nvSpPr>
          <p:cNvPr id="3" name="İçerik Yer Tutucusu 2"/>
          <p:cNvSpPr>
            <a:spLocks noGrp="1"/>
          </p:cNvSpPr>
          <p:nvPr>
            <p:ph idx="1"/>
          </p:nvPr>
        </p:nvSpPr>
        <p:spPr>
          <a:xfrm>
            <a:off x="838199" y="1825625"/>
            <a:ext cx="10816771" cy="4734832"/>
          </a:xfrm>
        </p:spPr>
        <p:txBody>
          <a:bodyPr>
            <a:normAutofit fontScale="92500"/>
          </a:bodyPr>
          <a:lstStyle/>
          <a:p>
            <a:r>
              <a:rPr lang="tr-TR" b="1" u="sng" dirty="0" smtClean="0"/>
              <a:t>Dersler ve Ders Kredileri</a:t>
            </a:r>
            <a:endParaRPr lang="tr-TR" dirty="0" smtClean="0"/>
          </a:p>
          <a:p>
            <a:endParaRPr lang="tr-TR" b="1" u="sng" dirty="0"/>
          </a:p>
          <a:p>
            <a:pPr marL="0" indent="0">
              <a:buNone/>
            </a:pPr>
            <a:r>
              <a:rPr lang="tr-TR" dirty="0" smtClean="0"/>
              <a:t>	Lisansüstü öğrenimi boyunca bilimsel araştırma teknikleri ile araştırma ve yayın etiği konularını içeren </a:t>
            </a:r>
            <a:r>
              <a:rPr lang="tr-TR" b="1" dirty="0" smtClean="0"/>
              <a:t>en az bir ders </a:t>
            </a:r>
            <a:r>
              <a:rPr lang="tr-TR" dirty="0" smtClean="0"/>
              <a:t>alınmak zorundadır. Bu ders yüksek lisansta alındıysa doktorada alınmasına gerek yoktur.</a:t>
            </a:r>
          </a:p>
          <a:p>
            <a:pPr marL="0" indent="0">
              <a:buNone/>
            </a:pPr>
            <a:endParaRPr lang="tr-TR" dirty="0" smtClean="0"/>
          </a:p>
          <a:p>
            <a:pPr marL="457200" lvl="1" indent="0">
              <a:buNone/>
            </a:pPr>
            <a:r>
              <a:rPr lang="tr-TR" dirty="0"/>
              <a:t>	</a:t>
            </a:r>
            <a:r>
              <a:rPr lang="tr-TR" sz="2800" dirty="0" smtClean="0"/>
              <a:t>Zorunlu dersler 8 AKTS ve seçmeli dersler 6 AKTS değerindedir.</a:t>
            </a:r>
          </a:p>
          <a:p>
            <a:pPr marL="457200" lvl="1" indent="0">
              <a:buNone/>
            </a:pPr>
            <a:r>
              <a:rPr lang="tr-TR" sz="2800" dirty="0"/>
              <a:t>	</a:t>
            </a:r>
            <a:r>
              <a:rPr lang="tr-TR" sz="2800" dirty="0" smtClean="0"/>
              <a:t>Lisansüstü programların toplam kredisi;</a:t>
            </a:r>
          </a:p>
          <a:p>
            <a:pPr marL="457200" lvl="1" indent="0">
              <a:buNone/>
            </a:pPr>
            <a:r>
              <a:rPr lang="tr-TR" sz="2800" dirty="0"/>
              <a:t>		</a:t>
            </a:r>
            <a:r>
              <a:rPr lang="tr-TR" sz="2800" dirty="0" smtClean="0"/>
              <a:t>- tezsiz yüksek lisans için en az </a:t>
            </a:r>
            <a:r>
              <a:rPr lang="tr-TR" sz="2800" b="1" dirty="0" smtClean="0"/>
              <a:t>90 AKTS</a:t>
            </a:r>
          </a:p>
          <a:p>
            <a:pPr marL="457200" lvl="1" indent="0">
              <a:buNone/>
            </a:pPr>
            <a:r>
              <a:rPr lang="tr-TR" sz="2800" dirty="0"/>
              <a:t>	</a:t>
            </a:r>
            <a:r>
              <a:rPr lang="tr-TR" sz="2800" dirty="0" smtClean="0"/>
              <a:t>	- tezli yüksek lisans için en az </a:t>
            </a:r>
            <a:r>
              <a:rPr lang="tr-TR" sz="2800" b="1" dirty="0" smtClean="0"/>
              <a:t>120 AKTS</a:t>
            </a:r>
          </a:p>
          <a:p>
            <a:pPr marL="457200" lvl="1" indent="0">
              <a:buNone/>
            </a:pPr>
            <a:r>
              <a:rPr lang="tr-TR" sz="2800" dirty="0"/>
              <a:t>	</a:t>
            </a:r>
            <a:r>
              <a:rPr lang="tr-TR" sz="2800" dirty="0" smtClean="0"/>
              <a:t>	- doktora için en az </a:t>
            </a:r>
            <a:r>
              <a:rPr lang="tr-TR" sz="2800" b="1" dirty="0" smtClean="0"/>
              <a:t>240 AKTS</a:t>
            </a:r>
            <a:endParaRPr lang="tr-TR" sz="2800" b="1" dirty="0"/>
          </a:p>
        </p:txBody>
      </p:sp>
    </p:spTree>
    <p:extLst>
      <p:ext uri="{BB962C8B-B14F-4D97-AF65-F5344CB8AC3E}">
        <p14:creationId xmlns:p14="http://schemas.microsoft.com/office/powerpoint/2010/main" val="9595281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smtClean="0"/>
              <a:t>YÖNETMELİK</a:t>
            </a:r>
            <a:endParaRPr lang="tr-TR" dirty="0"/>
          </a:p>
        </p:txBody>
      </p:sp>
      <p:sp>
        <p:nvSpPr>
          <p:cNvPr id="3" name="İçerik Yer Tutucusu 2"/>
          <p:cNvSpPr>
            <a:spLocks noGrp="1"/>
          </p:cNvSpPr>
          <p:nvPr>
            <p:ph idx="1"/>
          </p:nvPr>
        </p:nvSpPr>
        <p:spPr>
          <a:xfrm>
            <a:off x="838199" y="1825624"/>
            <a:ext cx="11019971" cy="4865461"/>
          </a:xfrm>
        </p:spPr>
        <p:txBody>
          <a:bodyPr>
            <a:normAutofit fontScale="92500" lnSpcReduction="20000"/>
          </a:bodyPr>
          <a:lstStyle/>
          <a:p>
            <a:r>
              <a:rPr lang="tr-TR" b="1" u="sng" dirty="0" smtClean="0"/>
              <a:t>Başarı Notları</a:t>
            </a:r>
          </a:p>
          <a:p>
            <a:endParaRPr lang="tr-TR" b="1" u="sng" dirty="0"/>
          </a:p>
          <a:p>
            <a:pPr marL="0" indent="0">
              <a:lnSpc>
                <a:spcPct val="150000"/>
              </a:lnSpc>
              <a:buNone/>
            </a:pPr>
            <a:r>
              <a:rPr lang="tr-TR" dirty="0" smtClean="0"/>
              <a:t>	Öğrencinin ilgili dersten başarılı sayılabilmesi için;</a:t>
            </a:r>
          </a:p>
          <a:p>
            <a:pPr marL="0" indent="0">
              <a:lnSpc>
                <a:spcPct val="150000"/>
              </a:lnSpc>
              <a:buNone/>
            </a:pPr>
            <a:r>
              <a:rPr lang="tr-TR" b="1" dirty="0" smtClean="0"/>
              <a:t>		-yüksek lisansta en az CC</a:t>
            </a:r>
            <a:endParaRPr lang="tr-TR" dirty="0"/>
          </a:p>
          <a:p>
            <a:pPr marL="0" indent="0">
              <a:lnSpc>
                <a:spcPct val="150000"/>
              </a:lnSpc>
              <a:buNone/>
            </a:pPr>
            <a:r>
              <a:rPr lang="tr-TR" dirty="0" smtClean="0"/>
              <a:t> 		-</a:t>
            </a:r>
            <a:r>
              <a:rPr lang="tr-TR" b="1" dirty="0" smtClean="0"/>
              <a:t>doktorada</a:t>
            </a:r>
            <a:r>
              <a:rPr lang="tr-TR" dirty="0" smtClean="0"/>
              <a:t> </a:t>
            </a:r>
            <a:r>
              <a:rPr lang="tr-TR" b="1" dirty="0" smtClean="0"/>
              <a:t>en az CB</a:t>
            </a:r>
            <a:endParaRPr lang="tr-TR" dirty="0" smtClean="0"/>
          </a:p>
          <a:p>
            <a:pPr marL="0" indent="0">
              <a:lnSpc>
                <a:spcPct val="150000"/>
              </a:lnSpc>
              <a:buNone/>
            </a:pPr>
            <a:r>
              <a:rPr lang="tr-TR" dirty="0"/>
              <a:t>	</a:t>
            </a:r>
            <a:r>
              <a:rPr lang="tr-TR" dirty="0" smtClean="0"/>
              <a:t>Mezuniyet için ağırlıklı genel not ortalamasının; </a:t>
            </a:r>
          </a:p>
          <a:p>
            <a:pPr marL="0" indent="0">
              <a:lnSpc>
                <a:spcPct val="150000"/>
              </a:lnSpc>
              <a:buNone/>
            </a:pPr>
            <a:r>
              <a:rPr lang="tr-TR" b="1" dirty="0"/>
              <a:t>	</a:t>
            </a:r>
            <a:r>
              <a:rPr lang="tr-TR" b="1" dirty="0" smtClean="0"/>
              <a:t>	-tezli/tezsiz yüksek lisansta en az 2,50/4,00</a:t>
            </a:r>
          </a:p>
          <a:p>
            <a:pPr marL="0" indent="0">
              <a:lnSpc>
                <a:spcPct val="150000"/>
              </a:lnSpc>
              <a:buNone/>
            </a:pPr>
            <a:r>
              <a:rPr lang="tr-TR" b="1" dirty="0"/>
              <a:t>	</a:t>
            </a:r>
            <a:r>
              <a:rPr lang="tr-TR" dirty="0"/>
              <a:t>	</a:t>
            </a:r>
            <a:r>
              <a:rPr lang="tr-TR" dirty="0" smtClean="0"/>
              <a:t>-</a:t>
            </a:r>
            <a:r>
              <a:rPr lang="tr-TR" b="1" dirty="0" smtClean="0"/>
              <a:t>doktorada</a:t>
            </a:r>
            <a:r>
              <a:rPr lang="tr-TR" dirty="0" smtClean="0"/>
              <a:t> </a:t>
            </a:r>
            <a:r>
              <a:rPr lang="tr-TR" b="1" dirty="0" smtClean="0"/>
              <a:t>en az 3,00/4,00 </a:t>
            </a:r>
            <a:r>
              <a:rPr lang="tr-TR" dirty="0" smtClean="0"/>
              <a:t>olması gerekir.</a:t>
            </a:r>
            <a:endParaRPr lang="tr-TR" dirty="0"/>
          </a:p>
        </p:txBody>
      </p:sp>
    </p:spTree>
    <p:extLst>
      <p:ext uri="{BB962C8B-B14F-4D97-AF65-F5344CB8AC3E}">
        <p14:creationId xmlns:p14="http://schemas.microsoft.com/office/powerpoint/2010/main" val="13340881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smtClean="0"/>
              <a:t>YÖNETMELİK</a:t>
            </a:r>
            <a:endParaRPr lang="tr-TR" dirty="0"/>
          </a:p>
        </p:txBody>
      </p:sp>
      <p:sp>
        <p:nvSpPr>
          <p:cNvPr id="3" name="İçerik Yer Tutucusu 2"/>
          <p:cNvSpPr>
            <a:spLocks noGrp="1"/>
          </p:cNvSpPr>
          <p:nvPr>
            <p:ph idx="1"/>
          </p:nvPr>
        </p:nvSpPr>
        <p:spPr/>
        <p:txBody>
          <a:bodyPr/>
          <a:lstStyle/>
          <a:p>
            <a:r>
              <a:rPr lang="tr-TR" b="1" u="sng" dirty="0"/>
              <a:t>Tezli </a:t>
            </a:r>
            <a:r>
              <a:rPr lang="tr-TR" b="1" u="sng" dirty="0" smtClean="0"/>
              <a:t>Yüksek Lisans Programı</a:t>
            </a:r>
          </a:p>
          <a:p>
            <a:pPr marL="0" indent="0">
              <a:buNone/>
            </a:pPr>
            <a:endParaRPr lang="tr-TR" b="1" u="sng" dirty="0"/>
          </a:p>
          <a:p>
            <a:pPr marL="0" indent="0">
              <a:lnSpc>
                <a:spcPct val="150000"/>
              </a:lnSpc>
              <a:buNone/>
            </a:pPr>
            <a:r>
              <a:rPr lang="tr-TR" dirty="0" smtClean="0">
                <a:solidFill>
                  <a:schemeClr val="dk1"/>
                </a:solidFill>
              </a:rPr>
              <a:t>	Tezli </a:t>
            </a:r>
            <a:r>
              <a:rPr lang="tr-TR" dirty="0">
                <a:solidFill>
                  <a:schemeClr val="dk1"/>
                </a:solidFill>
              </a:rPr>
              <a:t>yüksek lisans programı; 60 kredi değerinden az olmamak koşuluyla, bilimsel araştırma teknikleri ile araştırma ve yayın etiği konularını içeren bir ders ve seminer dersi dâhil </a:t>
            </a:r>
            <a:r>
              <a:rPr lang="tr-TR" b="1" dirty="0"/>
              <a:t>en az sekiz </a:t>
            </a:r>
            <a:r>
              <a:rPr lang="tr-TR" b="1" dirty="0" smtClean="0"/>
              <a:t>ders (+1)</a:t>
            </a:r>
            <a:r>
              <a:rPr lang="tr-TR" dirty="0" smtClean="0">
                <a:solidFill>
                  <a:schemeClr val="dk1"/>
                </a:solidFill>
              </a:rPr>
              <a:t>, </a:t>
            </a:r>
            <a:r>
              <a:rPr lang="tr-TR" dirty="0">
                <a:solidFill>
                  <a:schemeClr val="dk1"/>
                </a:solidFill>
              </a:rPr>
              <a:t>tez hazırlık ve tez çalışması dersleri ile birlikte en az 120 </a:t>
            </a:r>
            <a:r>
              <a:rPr lang="tr-TR" dirty="0" smtClean="0">
                <a:solidFill>
                  <a:schemeClr val="dk1"/>
                </a:solidFill>
              </a:rPr>
              <a:t>krediden oluşur.</a:t>
            </a:r>
            <a:endParaRPr lang="tr-TR" dirty="0"/>
          </a:p>
        </p:txBody>
      </p:sp>
    </p:spTree>
    <p:extLst>
      <p:ext uri="{BB962C8B-B14F-4D97-AF65-F5344CB8AC3E}">
        <p14:creationId xmlns:p14="http://schemas.microsoft.com/office/powerpoint/2010/main" val="1433501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smtClean="0"/>
              <a:t>YÖNETMELİK</a:t>
            </a:r>
            <a:endParaRPr lang="tr-TR" dirty="0"/>
          </a:p>
        </p:txBody>
      </p:sp>
      <p:sp>
        <p:nvSpPr>
          <p:cNvPr id="3" name="İçerik Yer Tutucusu 2"/>
          <p:cNvSpPr>
            <a:spLocks noGrp="1"/>
          </p:cNvSpPr>
          <p:nvPr>
            <p:ph idx="1"/>
          </p:nvPr>
        </p:nvSpPr>
        <p:spPr/>
        <p:txBody>
          <a:bodyPr/>
          <a:lstStyle/>
          <a:p>
            <a:r>
              <a:rPr lang="tr-TR" b="1" u="sng" dirty="0"/>
              <a:t>Tezli </a:t>
            </a:r>
            <a:r>
              <a:rPr lang="tr-TR" b="1" u="sng" dirty="0" smtClean="0"/>
              <a:t>Yüksek Lisans Programı </a:t>
            </a:r>
          </a:p>
          <a:p>
            <a:r>
              <a:rPr lang="tr-TR" b="1" u="sng" dirty="0" smtClean="0"/>
              <a:t>Danışman ataması</a:t>
            </a:r>
          </a:p>
          <a:p>
            <a:pPr marL="0" indent="0">
              <a:buNone/>
            </a:pPr>
            <a:endParaRPr lang="tr-TR" b="1" u="sng" dirty="0"/>
          </a:p>
          <a:p>
            <a:pPr marL="0" indent="0">
              <a:lnSpc>
                <a:spcPct val="150000"/>
              </a:lnSpc>
              <a:buNone/>
            </a:pPr>
            <a:r>
              <a:rPr lang="tr-TR" dirty="0" smtClean="0">
                <a:solidFill>
                  <a:schemeClr val="dk1"/>
                </a:solidFill>
              </a:rPr>
              <a:t>	</a:t>
            </a:r>
            <a:r>
              <a:rPr lang="tr-TR" dirty="0"/>
              <a:t>Öğrencinin talebi </a:t>
            </a:r>
            <a:r>
              <a:rPr lang="tr-TR" dirty="0">
                <a:solidFill>
                  <a:schemeClr val="dk1"/>
                </a:solidFill>
              </a:rPr>
              <a:t>ve ana </a:t>
            </a:r>
            <a:r>
              <a:rPr lang="tr-TR" dirty="0" smtClean="0">
                <a:solidFill>
                  <a:schemeClr val="dk1"/>
                </a:solidFill>
              </a:rPr>
              <a:t>bilim </a:t>
            </a:r>
            <a:r>
              <a:rPr lang="tr-TR" dirty="0">
                <a:solidFill>
                  <a:schemeClr val="dk1"/>
                </a:solidFill>
              </a:rPr>
              <a:t>dalı akademik kurulunun uygun görüşü ile enstitü yönetim kurulu tarafından her öğrenciye en geç birinci yarıyılın sonuna kadar Üniversite kadrosundan tam zamanlı bir öğretim üyesi tez danışmanı olarak </a:t>
            </a:r>
            <a:r>
              <a:rPr lang="tr-TR" dirty="0" smtClean="0">
                <a:solidFill>
                  <a:schemeClr val="dk1"/>
                </a:solidFill>
              </a:rPr>
              <a:t>atanır. </a:t>
            </a:r>
            <a:endParaRPr lang="tr-TR" dirty="0"/>
          </a:p>
        </p:txBody>
      </p:sp>
    </p:spTree>
    <p:extLst>
      <p:ext uri="{BB962C8B-B14F-4D97-AF65-F5344CB8AC3E}">
        <p14:creationId xmlns:p14="http://schemas.microsoft.com/office/powerpoint/2010/main" val="19903219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smtClean="0"/>
              <a:t>YÖNETMELİK</a:t>
            </a:r>
            <a:endParaRPr lang="tr-TR" dirty="0"/>
          </a:p>
        </p:txBody>
      </p:sp>
      <p:sp>
        <p:nvSpPr>
          <p:cNvPr id="3" name="İçerik Yer Tutucusu 2"/>
          <p:cNvSpPr>
            <a:spLocks noGrp="1"/>
          </p:cNvSpPr>
          <p:nvPr>
            <p:ph idx="1"/>
          </p:nvPr>
        </p:nvSpPr>
        <p:spPr>
          <a:xfrm>
            <a:off x="838199" y="1825625"/>
            <a:ext cx="10976429" cy="4705804"/>
          </a:xfrm>
        </p:spPr>
        <p:txBody>
          <a:bodyPr>
            <a:normAutofit fontScale="92500" lnSpcReduction="20000"/>
          </a:bodyPr>
          <a:lstStyle/>
          <a:p>
            <a:r>
              <a:rPr lang="tr-TR" b="1" u="sng" dirty="0"/>
              <a:t>Tezli </a:t>
            </a:r>
            <a:r>
              <a:rPr lang="tr-TR" b="1" u="sng" dirty="0" smtClean="0"/>
              <a:t>Yüksek Lisans Programı</a:t>
            </a:r>
          </a:p>
          <a:p>
            <a:pPr marL="0" indent="0">
              <a:buNone/>
            </a:pPr>
            <a:endParaRPr lang="tr-TR" b="1" u="sng" dirty="0"/>
          </a:p>
          <a:p>
            <a:pPr marL="0" lvl="0" indent="0" fontAlgn="base">
              <a:lnSpc>
                <a:spcPct val="150000"/>
              </a:lnSpc>
              <a:buNone/>
            </a:pPr>
            <a:r>
              <a:rPr lang="tr-TR" dirty="0" smtClean="0">
                <a:solidFill>
                  <a:schemeClr val="dk1"/>
                </a:solidFill>
              </a:rPr>
              <a:t>	</a:t>
            </a:r>
            <a:r>
              <a:rPr lang="tr-TR" dirty="0"/>
              <a:t>Tezli yüksek lisans öğrencisi ikinci yarıyılda tez konusunu belirlemek ve önermek amacı ile </a:t>
            </a:r>
            <a:r>
              <a:rPr lang="tr-TR" b="1" dirty="0"/>
              <a:t>"Yüksek Lisans Tezine Hazırlık” </a:t>
            </a:r>
            <a:r>
              <a:rPr lang="tr-TR" dirty="0"/>
              <a:t>dersini alır. Ders, danışman tarafından açılır ve </a:t>
            </a:r>
            <a:r>
              <a:rPr lang="tr-TR" dirty="0" smtClean="0"/>
              <a:t>Tez </a:t>
            </a:r>
            <a:r>
              <a:rPr lang="tr-TR" dirty="0"/>
              <a:t>Ç</a:t>
            </a:r>
            <a:r>
              <a:rPr lang="tr-TR" dirty="0" smtClean="0"/>
              <a:t>alışması </a:t>
            </a:r>
            <a:r>
              <a:rPr lang="tr-TR" dirty="0"/>
              <a:t>dersini alıncaya kadar devam </a:t>
            </a:r>
            <a:r>
              <a:rPr lang="tr-TR" dirty="0" smtClean="0"/>
              <a:t>eder.</a:t>
            </a:r>
            <a:br>
              <a:rPr lang="tr-TR" dirty="0" smtClean="0"/>
            </a:br>
            <a:endParaRPr lang="tr-TR" dirty="0"/>
          </a:p>
          <a:p>
            <a:pPr marL="0" indent="0">
              <a:lnSpc>
                <a:spcPct val="150000"/>
              </a:lnSpc>
              <a:buNone/>
            </a:pPr>
            <a:r>
              <a:rPr lang="tr-TR" dirty="0" smtClean="0">
                <a:solidFill>
                  <a:srgbClr val="FF0000"/>
                </a:solidFill>
              </a:rPr>
              <a:t>	</a:t>
            </a:r>
            <a:r>
              <a:rPr lang="tr-TR" b="1" dirty="0" smtClean="0"/>
              <a:t>Yüksek </a:t>
            </a:r>
            <a:r>
              <a:rPr lang="tr-TR" b="1" dirty="0"/>
              <a:t>Lisans Tez Çalışması </a:t>
            </a:r>
            <a:r>
              <a:rPr lang="tr-TR" dirty="0" smtClean="0"/>
              <a:t>tez dönemindeki öğrenciler tarafından alınır ve yarıyıl </a:t>
            </a:r>
            <a:r>
              <a:rPr lang="tr-TR" dirty="0"/>
              <a:t>ve yaz ayları da dahil olmak üzere öğrencinin mezuniyetine kadar devam </a:t>
            </a:r>
            <a:r>
              <a:rPr lang="tr-TR" dirty="0" smtClean="0"/>
              <a:t>eder.</a:t>
            </a:r>
            <a:endParaRPr lang="tr-TR" dirty="0"/>
          </a:p>
        </p:txBody>
      </p:sp>
    </p:spTree>
    <p:extLst>
      <p:ext uri="{BB962C8B-B14F-4D97-AF65-F5344CB8AC3E}">
        <p14:creationId xmlns:p14="http://schemas.microsoft.com/office/powerpoint/2010/main" val="498552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smtClean="0"/>
              <a:t>YÖNETMELİK</a:t>
            </a:r>
            <a:endParaRPr lang="tr-TR" dirty="0"/>
          </a:p>
        </p:txBody>
      </p:sp>
      <p:sp>
        <p:nvSpPr>
          <p:cNvPr id="3" name="İçerik Yer Tutucusu 2"/>
          <p:cNvSpPr>
            <a:spLocks noGrp="1"/>
          </p:cNvSpPr>
          <p:nvPr>
            <p:ph idx="1"/>
          </p:nvPr>
        </p:nvSpPr>
        <p:spPr>
          <a:xfrm>
            <a:off x="838199" y="1825625"/>
            <a:ext cx="10816771" cy="4647746"/>
          </a:xfrm>
        </p:spPr>
        <p:txBody>
          <a:bodyPr>
            <a:normAutofit fontScale="92500"/>
          </a:bodyPr>
          <a:lstStyle/>
          <a:p>
            <a:r>
              <a:rPr lang="tr-TR" b="1" u="sng" dirty="0"/>
              <a:t>Tezli </a:t>
            </a:r>
            <a:r>
              <a:rPr lang="tr-TR" b="1" u="sng" dirty="0" smtClean="0"/>
              <a:t>Yüksek Lisans Programı</a:t>
            </a:r>
          </a:p>
          <a:p>
            <a:pPr marL="0" indent="0">
              <a:buNone/>
            </a:pPr>
            <a:endParaRPr lang="tr-TR" b="1" u="sng" dirty="0"/>
          </a:p>
          <a:p>
            <a:pPr marL="0" lvl="0" indent="0" fontAlgn="base">
              <a:lnSpc>
                <a:spcPct val="150000"/>
              </a:lnSpc>
              <a:buNone/>
            </a:pPr>
            <a:r>
              <a:rPr lang="tr-TR" dirty="0" smtClean="0">
                <a:solidFill>
                  <a:schemeClr val="dk1"/>
                </a:solidFill>
              </a:rPr>
              <a:t>	</a:t>
            </a:r>
            <a:r>
              <a:rPr lang="tr-TR" dirty="0"/>
              <a:t> Tezli yüksek lisans öğrencisi </a:t>
            </a:r>
            <a:r>
              <a:rPr lang="tr-TR" b="1" dirty="0"/>
              <a:t>ikinci yarıyıldan itibaren </a:t>
            </a:r>
            <a:r>
              <a:rPr lang="tr-TR" dirty="0"/>
              <a:t>seminer dersine kayıt olmakla yükümlüdür. Seminer </a:t>
            </a:r>
            <a:r>
              <a:rPr lang="tr-TR" dirty="0" smtClean="0"/>
              <a:t>dersi, dersi açan herhangi bir öğretim üyesinden alınabilir. </a:t>
            </a:r>
            <a:r>
              <a:rPr lang="tr-TR" b="1" dirty="0"/>
              <a:t>Seminer dersini alan öğrenciler danışmanlarının da katıldığı bir oturumda dinleyicilere açık olarak sözlü sunumlarını yapar</a:t>
            </a:r>
            <a:r>
              <a:rPr lang="tr-TR" dirty="0"/>
              <a:t>. </a:t>
            </a:r>
            <a:endParaRPr lang="tr-TR" dirty="0" smtClean="0"/>
          </a:p>
          <a:p>
            <a:pPr marL="0" lvl="0" indent="0" fontAlgn="base">
              <a:lnSpc>
                <a:spcPct val="150000"/>
              </a:lnSpc>
              <a:buNone/>
            </a:pPr>
            <a:r>
              <a:rPr lang="tr-TR" dirty="0"/>
              <a:t>	</a:t>
            </a:r>
            <a:r>
              <a:rPr lang="tr-TR" dirty="0" smtClean="0"/>
              <a:t>Anabilim dalında her dönem 3 öğretim üyesi seminer dersi açmaktadır.</a:t>
            </a:r>
            <a:endParaRPr lang="tr-TR" dirty="0"/>
          </a:p>
        </p:txBody>
      </p:sp>
    </p:spTree>
    <p:extLst>
      <p:ext uri="{BB962C8B-B14F-4D97-AF65-F5344CB8AC3E}">
        <p14:creationId xmlns:p14="http://schemas.microsoft.com/office/powerpoint/2010/main" val="3717301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smtClean="0"/>
              <a:t>YÖNETMELİK</a:t>
            </a:r>
            <a:endParaRPr lang="tr-TR" dirty="0"/>
          </a:p>
        </p:txBody>
      </p:sp>
      <p:sp>
        <p:nvSpPr>
          <p:cNvPr id="3" name="İçerik Yer Tutucusu 2"/>
          <p:cNvSpPr>
            <a:spLocks noGrp="1"/>
          </p:cNvSpPr>
          <p:nvPr>
            <p:ph idx="1"/>
          </p:nvPr>
        </p:nvSpPr>
        <p:spPr/>
        <p:txBody>
          <a:bodyPr/>
          <a:lstStyle/>
          <a:p>
            <a:r>
              <a:rPr lang="tr-TR" b="1" u="sng" dirty="0"/>
              <a:t>Tezli </a:t>
            </a:r>
            <a:r>
              <a:rPr lang="tr-TR" b="1" u="sng" dirty="0" smtClean="0"/>
              <a:t>Yüksek Lisans Programı – Tez Savunması Yayın Şartı</a:t>
            </a:r>
          </a:p>
          <a:p>
            <a:pPr marL="0" indent="0">
              <a:buNone/>
            </a:pPr>
            <a:endParaRPr lang="tr-TR" b="1" u="sng" dirty="0"/>
          </a:p>
          <a:p>
            <a:pPr marL="0" indent="0">
              <a:buNone/>
            </a:pPr>
            <a:r>
              <a:rPr lang="tr-TR" dirty="0" smtClean="0">
                <a:solidFill>
                  <a:schemeClr val="dk1"/>
                </a:solidFill>
              </a:rPr>
              <a:t>	</a:t>
            </a:r>
            <a:r>
              <a:rPr lang="tr-TR" dirty="0">
                <a:solidFill>
                  <a:schemeClr val="dk1"/>
                </a:solidFill>
              </a:rPr>
              <a:t>Tez savunma jürisinin kurulabilmesi için öğrenci, tez konusuyla ilgili </a:t>
            </a:r>
            <a:r>
              <a:rPr lang="tr-TR" b="1" dirty="0">
                <a:solidFill>
                  <a:schemeClr val="dk1"/>
                </a:solidFill>
              </a:rPr>
              <a:t>danışmanıyla birlikte hazırladığı bir ulusal ya da uluslararası konferans, kongre veya sempozyumda poster ya da sözlü olarak sunulmuş en az bir bildiri veya ulusal ya da uluslararası hakemli bir dergide </a:t>
            </a:r>
            <a:r>
              <a:rPr lang="tr-TR" dirty="0">
                <a:solidFill>
                  <a:schemeClr val="dk1"/>
                </a:solidFill>
              </a:rPr>
              <a:t>yayıma kabul edilmiş/yayımlanmış bir bilimsel makale, </a:t>
            </a:r>
            <a:r>
              <a:rPr lang="tr-TR" dirty="0"/>
              <a:t>patent ya da faydalı model hazırlama </a:t>
            </a:r>
            <a:r>
              <a:rPr lang="tr-TR" dirty="0">
                <a:solidFill>
                  <a:schemeClr val="dk1"/>
                </a:solidFill>
              </a:rPr>
              <a:t>şartlarından birini yerine getirdiğini belgeleyerek danışmanının onayını da alıp ana bilim/bilim dalı başkanlığı aracılığıyla enstitüye müracaat </a:t>
            </a:r>
            <a:r>
              <a:rPr lang="tr-TR" dirty="0" smtClean="0">
                <a:solidFill>
                  <a:schemeClr val="dk1"/>
                </a:solidFill>
              </a:rPr>
              <a:t>eder.</a:t>
            </a:r>
            <a:endParaRPr lang="tr-TR" dirty="0"/>
          </a:p>
        </p:txBody>
      </p:sp>
    </p:spTree>
    <p:extLst>
      <p:ext uri="{BB962C8B-B14F-4D97-AF65-F5344CB8AC3E}">
        <p14:creationId xmlns:p14="http://schemas.microsoft.com/office/powerpoint/2010/main" val="4786227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smtClean="0"/>
              <a:t>YÖNETMELİK</a:t>
            </a:r>
            <a:endParaRPr lang="tr-TR" dirty="0"/>
          </a:p>
        </p:txBody>
      </p:sp>
      <p:sp>
        <p:nvSpPr>
          <p:cNvPr id="3" name="İçerik Yer Tutucusu 2"/>
          <p:cNvSpPr>
            <a:spLocks noGrp="1"/>
          </p:cNvSpPr>
          <p:nvPr>
            <p:ph idx="1"/>
          </p:nvPr>
        </p:nvSpPr>
        <p:spPr>
          <a:xfrm>
            <a:off x="838199" y="1825624"/>
            <a:ext cx="11179629" cy="4792889"/>
          </a:xfrm>
        </p:spPr>
        <p:txBody>
          <a:bodyPr>
            <a:normAutofit/>
          </a:bodyPr>
          <a:lstStyle/>
          <a:p>
            <a:r>
              <a:rPr lang="tr-TR" b="1" u="sng" dirty="0" smtClean="0"/>
              <a:t>Tezsiz Yüksek Lisans Programı</a:t>
            </a:r>
          </a:p>
          <a:p>
            <a:endParaRPr lang="tr-TR" b="1" u="sng" dirty="0"/>
          </a:p>
          <a:p>
            <a:pPr marL="0" indent="0">
              <a:lnSpc>
                <a:spcPct val="150000"/>
              </a:lnSpc>
              <a:buNone/>
            </a:pPr>
            <a:r>
              <a:rPr lang="tr-TR" dirty="0" smtClean="0">
                <a:solidFill>
                  <a:schemeClr val="dk1"/>
                </a:solidFill>
              </a:rPr>
              <a:t>	Tezsiz </a:t>
            </a:r>
            <a:r>
              <a:rPr lang="tr-TR" dirty="0">
                <a:solidFill>
                  <a:schemeClr val="dk1"/>
                </a:solidFill>
              </a:rPr>
              <a:t>yüksek lisans programı 60 krediden az olmamak üzere en az </a:t>
            </a:r>
            <a:r>
              <a:rPr lang="tr-TR" b="1" dirty="0"/>
              <a:t>on ders ile </a:t>
            </a:r>
            <a:r>
              <a:rPr lang="tr-TR" dirty="0">
                <a:solidFill>
                  <a:schemeClr val="dk1"/>
                </a:solidFill>
              </a:rPr>
              <a:t>dönem </a:t>
            </a:r>
            <a:r>
              <a:rPr lang="tr-TR" dirty="0" smtClean="0">
                <a:solidFill>
                  <a:schemeClr val="dk1"/>
                </a:solidFill>
              </a:rPr>
              <a:t>projesi (30 AKTS) </a:t>
            </a:r>
            <a:r>
              <a:rPr lang="tr-TR" dirty="0">
                <a:solidFill>
                  <a:schemeClr val="dk1"/>
                </a:solidFill>
              </a:rPr>
              <a:t>dâhil 90 krediden </a:t>
            </a:r>
            <a:r>
              <a:rPr lang="tr-TR" dirty="0" smtClean="0">
                <a:solidFill>
                  <a:schemeClr val="dk1"/>
                </a:solidFill>
              </a:rPr>
              <a:t>oluşur.</a:t>
            </a:r>
            <a:endParaRPr lang="tr-TR" dirty="0">
              <a:solidFill>
                <a:schemeClr val="dk1"/>
              </a:solidFill>
            </a:endParaRPr>
          </a:p>
          <a:p>
            <a:pPr marL="0" lvl="0" indent="0">
              <a:lnSpc>
                <a:spcPct val="150000"/>
              </a:lnSpc>
              <a:spcBef>
                <a:spcPts val="0"/>
              </a:spcBef>
              <a:buNone/>
              <a:defRPr/>
            </a:pPr>
            <a:r>
              <a:rPr lang="tr-TR" dirty="0" smtClean="0">
                <a:solidFill>
                  <a:schemeClr val="dk1"/>
                </a:solidFill>
              </a:rPr>
              <a:t>	Tezsiz </a:t>
            </a:r>
            <a:r>
              <a:rPr lang="tr-TR" dirty="0">
                <a:solidFill>
                  <a:schemeClr val="dk1"/>
                </a:solidFill>
              </a:rPr>
              <a:t>yüksek lisans programının süresi kayıt yaptırılıp yaptırılmadığına bakılmaksızın </a:t>
            </a:r>
            <a:r>
              <a:rPr lang="tr-TR" b="1" dirty="0">
                <a:solidFill>
                  <a:schemeClr val="dk1"/>
                </a:solidFill>
              </a:rPr>
              <a:t>azami üç yarıyıldır. </a:t>
            </a:r>
            <a:r>
              <a:rPr lang="tr-TR" dirty="0">
                <a:solidFill>
                  <a:schemeClr val="dk1"/>
                </a:solidFill>
              </a:rPr>
              <a:t>Yarıyıl kaydının yenilenmemesi durumu tezsiz yüksek lisans programının azami süresini </a:t>
            </a:r>
            <a:r>
              <a:rPr lang="tr-TR" dirty="0" smtClean="0">
                <a:solidFill>
                  <a:schemeClr val="dk1"/>
                </a:solidFill>
              </a:rPr>
              <a:t>değiştirmez.</a:t>
            </a:r>
            <a:endParaRPr lang="tr-TR" dirty="0">
              <a:solidFill>
                <a:schemeClr val="dk1"/>
              </a:solidFill>
            </a:endParaRPr>
          </a:p>
          <a:p>
            <a:endParaRPr lang="tr-TR" dirty="0"/>
          </a:p>
        </p:txBody>
      </p:sp>
    </p:spTree>
    <p:extLst>
      <p:ext uri="{BB962C8B-B14F-4D97-AF65-F5344CB8AC3E}">
        <p14:creationId xmlns:p14="http://schemas.microsoft.com/office/powerpoint/2010/main" val="8174554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smtClean="0"/>
              <a:t>YÖNETMELİK</a:t>
            </a:r>
            <a:endParaRPr lang="tr-TR" dirty="0"/>
          </a:p>
        </p:txBody>
      </p:sp>
      <p:sp>
        <p:nvSpPr>
          <p:cNvPr id="3" name="İçerik Yer Tutucusu 2"/>
          <p:cNvSpPr>
            <a:spLocks noGrp="1"/>
          </p:cNvSpPr>
          <p:nvPr>
            <p:ph idx="1"/>
          </p:nvPr>
        </p:nvSpPr>
        <p:spPr>
          <a:xfrm>
            <a:off x="838199" y="1825625"/>
            <a:ext cx="11353801" cy="4691290"/>
          </a:xfrm>
        </p:spPr>
        <p:txBody>
          <a:bodyPr>
            <a:normAutofit/>
          </a:bodyPr>
          <a:lstStyle/>
          <a:p>
            <a:r>
              <a:rPr lang="tr-TR" b="1" u="sng" dirty="0" smtClean="0"/>
              <a:t>Tezsiz Yüksek Lisans Programı</a:t>
            </a:r>
          </a:p>
          <a:p>
            <a:endParaRPr lang="tr-TR" b="1" u="sng" dirty="0"/>
          </a:p>
          <a:p>
            <a:pPr marL="0" indent="0">
              <a:lnSpc>
                <a:spcPct val="160000"/>
              </a:lnSpc>
              <a:buNone/>
            </a:pPr>
            <a:r>
              <a:rPr lang="tr-TR" dirty="0" smtClean="0">
                <a:solidFill>
                  <a:schemeClr val="dk1"/>
                </a:solidFill>
              </a:rPr>
              <a:t>	</a:t>
            </a:r>
            <a:r>
              <a:rPr lang="tr-TR" dirty="0"/>
              <a:t>Tezsiz yüksek lisans programı öğrencisi en geç üçüncü yarıyılda danışmanı tarafından açılan </a:t>
            </a:r>
            <a:r>
              <a:rPr lang="tr-TR" b="1" dirty="0"/>
              <a:t>Dönem Projesi </a:t>
            </a:r>
            <a:r>
              <a:rPr lang="tr-TR" dirty="0"/>
              <a:t>dersini almakla </a:t>
            </a:r>
            <a:r>
              <a:rPr lang="tr-TR" dirty="0" smtClean="0"/>
              <a:t>yükümlüdür.</a:t>
            </a:r>
          </a:p>
          <a:p>
            <a:pPr marL="0" indent="0">
              <a:lnSpc>
                <a:spcPct val="160000"/>
              </a:lnSpc>
              <a:buNone/>
            </a:pPr>
            <a:r>
              <a:rPr lang="tr-TR" dirty="0"/>
              <a:t>	</a:t>
            </a:r>
            <a:r>
              <a:rPr lang="tr-TR" dirty="0" smtClean="0"/>
              <a:t>Öğrenci, dönem projesi dersinin alındığı yarıyıl sonunda yürütmüş olduğu çalışması ile ilgili yazılı bir rapor hazırlamak ve danışmanın da bulunduğu bir oturumda sözlü olarak sunmak zorundadır.</a:t>
            </a:r>
            <a:endParaRPr lang="tr-TR" dirty="0"/>
          </a:p>
          <a:p>
            <a:pPr marL="0" lvl="0" indent="0">
              <a:buNone/>
            </a:pPr>
            <a:endParaRPr lang="tr-TR" dirty="0"/>
          </a:p>
        </p:txBody>
      </p:sp>
    </p:spTree>
    <p:extLst>
      <p:ext uri="{BB962C8B-B14F-4D97-AF65-F5344CB8AC3E}">
        <p14:creationId xmlns:p14="http://schemas.microsoft.com/office/powerpoint/2010/main" val="6436618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smtClean="0"/>
              <a:t>YÖNETMELİK</a:t>
            </a:r>
            <a:endParaRPr lang="tr-TR" dirty="0"/>
          </a:p>
        </p:txBody>
      </p:sp>
      <p:sp>
        <p:nvSpPr>
          <p:cNvPr id="3" name="İçerik Yer Tutucusu 2"/>
          <p:cNvSpPr>
            <a:spLocks noGrp="1"/>
          </p:cNvSpPr>
          <p:nvPr>
            <p:ph idx="1"/>
          </p:nvPr>
        </p:nvSpPr>
        <p:spPr/>
        <p:txBody>
          <a:bodyPr>
            <a:normAutofit fontScale="92500"/>
          </a:bodyPr>
          <a:lstStyle/>
          <a:p>
            <a:r>
              <a:rPr lang="tr-TR" b="1" u="sng" dirty="0" smtClean="0"/>
              <a:t>Doktora Programı</a:t>
            </a:r>
          </a:p>
          <a:p>
            <a:endParaRPr lang="tr-TR" b="1" u="sng" dirty="0"/>
          </a:p>
          <a:p>
            <a:pPr marL="0" indent="0">
              <a:lnSpc>
                <a:spcPct val="150000"/>
              </a:lnSpc>
              <a:buNone/>
            </a:pPr>
            <a:r>
              <a:rPr lang="tr-TR" dirty="0" smtClean="0">
                <a:solidFill>
                  <a:schemeClr val="dk1"/>
                </a:solidFill>
              </a:rPr>
              <a:t>	Doktora </a:t>
            </a:r>
            <a:r>
              <a:rPr lang="tr-TR" dirty="0">
                <a:solidFill>
                  <a:schemeClr val="dk1"/>
                </a:solidFill>
              </a:rPr>
              <a:t>programı, yüksek lisans derecesi ile kabul edilmiş öğrenciler için bir eğitim öğretim dönemi 60 krediden az olmamak koşuluyla; bilimsel araştırma teknikleri ile araştırma ve yayın etiği </a:t>
            </a:r>
            <a:r>
              <a:rPr lang="tr-TR" u="sng" dirty="0">
                <a:solidFill>
                  <a:schemeClr val="dk1"/>
                </a:solidFill>
              </a:rPr>
              <a:t>konularını içeren bir ders </a:t>
            </a:r>
            <a:r>
              <a:rPr lang="tr-TR" dirty="0">
                <a:solidFill>
                  <a:schemeClr val="dk1"/>
                </a:solidFill>
              </a:rPr>
              <a:t>ve seminer dersi dâhil </a:t>
            </a:r>
            <a:r>
              <a:rPr lang="tr-TR" b="1" dirty="0"/>
              <a:t>en az sekiz </a:t>
            </a:r>
            <a:r>
              <a:rPr lang="tr-TR" b="1" dirty="0" smtClean="0"/>
              <a:t>ders (+1)</a:t>
            </a:r>
            <a:r>
              <a:rPr lang="tr-TR" dirty="0" smtClean="0">
                <a:solidFill>
                  <a:schemeClr val="dk1"/>
                </a:solidFill>
              </a:rPr>
              <a:t>, </a:t>
            </a:r>
            <a:r>
              <a:rPr lang="tr-TR" dirty="0">
                <a:solidFill>
                  <a:schemeClr val="dk1"/>
                </a:solidFill>
              </a:rPr>
              <a:t>yeterlik sınavı, tez hazırlık dersi ve tez çalışması olmak üzere en az 240 krediden </a:t>
            </a:r>
            <a:r>
              <a:rPr lang="tr-TR" dirty="0" smtClean="0">
                <a:solidFill>
                  <a:schemeClr val="dk1"/>
                </a:solidFill>
              </a:rPr>
              <a:t>oluşur.</a:t>
            </a:r>
            <a:endParaRPr lang="tr-TR" dirty="0"/>
          </a:p>
        </p:txBody>
      </p:sp>
    </p:spTree>
    <p:extLst>
      <p:ext uri="{BB962C8B-B14F-4D97-AF65-F5344CB8AC3E}">
        <p14:creationId xmlns:p14="http://schemas.microsoft.com/office/powerpoint/2010/main" val="18272485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smtClean="0"/>
              <a:t>YÖNETMELİK</a:t>
            </a:r>
            <a:endParaRPr lang="tr-TR" dirty="0"/>
          </a:p>
        </p:txBody>
      </p:sp>
      <p:sp>
        <p:nvSpPr>
          <p:cNvPr id="3" name="İçerik Yer Tutucusu 2"/>
          <p:cNvSpPr>
            <a:spLocks noGrp="1"/>
          </p:cNvSpPr>
          <p:nvPr>
            <p:ph idx="1"/>
          </p:nvPr>
        </p:nvSpPr>
        <p:spPr/>
        <p:txBody>
          <a:bodyPr>
            <a:normAutofit fontScale="92500" lnSpcReduction="10000"/>
          </a:bodyPr>
          <a:lstStyle/>
          <a:p>
            <a:r>
              <a:rPr lang="tr-TR" b="1" u="sng" dirty="0" smtClean="0"/>
              <a:t>Doktora Programı</a:t>
            </a:r>
          </a:p>
          <a:p>
            <a:endParaRPr lang="tr-TR" b="1" u="sng" dirty="0"/>
          </a:p>
          <a:p>
            <a:pPr marL="0" indent="0">
              <a:lnSpc>
                <a:spcPct val="160000"/>
              </a:lnSpc>
              <a:buNone/>
            </a:pPr>
            <a:r>
              <a:rPr lang="tr-TR" dirty="0" smtClean="0">
                <a:solidFill>
                  <a:schemeClr val="dk1"/>
                </a:solidFill>
              </a:rPr>
              <a:t>	</a:t>
            </a:r>
            <a:r>
              <a:rPr lang="tr-TR" dirty="0">
                <a:solidFill>
                  <a:schemeClr val="dk1"/>
                </a:solidFill>
              </a:rPr>
              <a:t>Öğrencinin talebi ve ana bilim/bilim dalı akademik kurulunun uygun görüşü ile enstitü yönetim kurulu tarafından </a:t>
            </a:r>
            <a:r>
              <a:rPr lang="tr-TR" b="1" dirty="0"/>
              <a:t>her öğrenciye en geç ikinci yarıyılın sonuna kadar,</a:t>
            </a:r>
            <a:r>
              <a:rPr lang="tr-TR" dirty="0">
                <a:solidFill>
                  <a:srgbClr val="FF0000"/>
                </a:solidFill>
              </a:rPr>
              <a:t> </a:t>
            </a:r>
            <a:r>
              <a:rPr lang="tr-TR" dirty="0">
                <a:solidFill>
                  <a:schemeClr val="dk1"/>
                </a:solidFill>
              </a:rPr>
              <a:t>en az bir yüksek lisans tezini başarıyla yönetmiş </a:t>
            </a:r>
            <a:r>
              <a:rPr lang="tr-TR" dirty="0" smtClean="0">
                <a:solidFill>
                  <a:schemeClr val="dk1"/>
                </a:solidFill>
              </a:rPr>
              <a:t>ve </a:t>
            </a:r>
            <a:r>
              <a:rPr lang="tr-TR" dirty="0">
                <a:solidFill>
                  <a:schemeClr val="dk1"/>
                </a:solidFill>
              </a:rPr>
              <a:t>tamamlamış tam zamanlı bir danışman </a:t>
            </a:r>
            <a:r>
              <a:rPr lang="tr-TR" dirty="0" smtClean="0">
                <a:solidFill>
                  <a:schemeClr val="dk1"/>
                </a:solidFill>
              </a:rPr>
              <a:t>atanır.</a:t>
            </a:r>
          </a:p>
          <a:p>
            <a:pPr marL="0" indent="0">
              <a:lnSpc>
                <a:spcPct val="160000"/>
              </a:lnSpc>
              <a:buNone/>
            </a:pPr>
            <a:r>
              <a:rPr lang="tr-TR" dirty="0" smtClean="0">
                <a:solidFill>
                  <a:schemeClr val="dk1"/>
                </a:solidFill>
              </a:rPr>
              <a:t>	</a:t>
            </a:r>
            <a:endParaRPr lang="tr-TR" dirty="0"/>
          </a:p>
        </p:txBody>
      </p:sp>
    </p:spTree>
    <p:extLst>
      <p:ext uri="{BB962C8B-B14F-4D97-AF65-F5344CB8AC3E}">
        <p14:creationId xmlns:p14="http://schemas.microsoft.com/office/powerpoint/2010/main" val="774483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smtClean="0"/>
              <a:t>YÖNETMELİK</a:t>
            </a:r>
            <a:endParaRPr lang="tr-TR" dirty="0"/>
          </a:p>
        </p:txBody>
      </p:sp>
      <p:sp>
        <p:nvSpPr>
          <p:cNvPr id="3" name="İçerik Yer Tutucusu 2"/>
          <p:cNvSpPr>
            <a:spLocks noGrp="1"/>
          </p:cNvSpPr>
          <p:nvPr>
            <p:ph idx="1"/>
          </p:nvPr>
        </p:nvSpPr>
        <p:spPr>
          <a:xfrm>
            <a:off x="838200" y="1825625"/>
            <a:ext cx="11034486" cy="4705804"/>
          </a:xfrm>
        </p:spPr>
        <p:txBody>
          <a:bodyPr>
            <a:normAutofit fontScale="85000" lnSpcReduction="10000"/>
          </a:bodyPr>
          <a:lstStyle/>
          <a:p>
            <a:r>
              <a:rPr lang="tr-TR" b="1" u="sng" dirty="0" smtClean="0"/>
              <a:t>Doktora Programı Savunma için Yayın Şartı</a:t>
            </a:r>
          </a:p>
          <a:p>
            <a:endParaRPr lang="tr-TR" b="1" u="sng" dirty="0"/>
          </a:p>
          <a:p>
            <a:pPr marL="0" indent="0">
              <a:lnSpc>
                <a:spcPct val="160000"/>
              </a:lnSpc>
              <a:buNone/>
            </a:pPr>
            <a:r>
              <a:rPr lang="tr-TR" dirty="0" smtClean="0">
                <a:solidFill>
                  <a:schemeClr val="dk1"/>
                </a:solidFill>
              </a:rPr>
              <a:t>	</a:t>
            </a:r>
            <a:r>
              <a:rPr lang="tr-TR" dirty="0">
                <a:solidFill>
                  <a:schemeClr val="dk1"/>
                </a:solidFill>
              </a:rPr>
              <a:t>Tez savunma jürisinin kurulabilmesi için öğrenci, tez konusuyla ilgili danışmanıyla birlikte hazırladığı </a:t>
            </a:r>
            <a:r>
              <a:rPr lang="tr-TR" b="1" dirty="0"/>
              <a:t>en az bir ulusal ya da uluslararası hakemli bir dergide yayıma kabul edilmiş/yayımlanmış bir bilimsel makale, patent ya da faydalı model hazırlama</a:t>
            </a:r>
            <a:r>
              <a:rPr lang="tr-TR" dirty="0">
                <a:solidFill>
                  <a:schemeClr val="dk1"/>
                </a:solidFill>
              </a:rPr>
              <a:t> şartlarından birini yerine getirdiğini belgeleyerek danışmanının onayını da alıp ana bilim/bilim dalı başkanlığı aracılığıyla enstitüye müracaat eder.</a:t>
            </a:r>
            <a:endParaRPr lang="tr-TR" dirty="0"/>
          </a:p>
          <a:p>
            <a:pPr marL="0" indent="0">
              <a:lnSpc>
                <a:spcPct val="160000"/>
              </a:lnSpc>
              <a:buNone/>
            </a:pPr>
            <a:r>
              <a:rPr lang="tr-TR" dirty="0" smtClean="0">
                <a:solidFill>
                  <a:schemeClr val="dk1"/>
                </a:solidFill>
              </a:rPr>
              <a:t>	</a:t>
            </a:r>
            <a:endParaRPr lang="tr-TR" dirty="0"/>
          </a:p>
        </p:txBody>
      </p:sp>
    </p:spTree>
    <p:extLst>
      <p:ext uri="{BB962C8B-B14F-4D97-AF65-F5344CB8AC3E}">
        <p14:creationId xmlns:p14="http://schemas.microsoft.com/office/powerpoint/2010/main" val="2174224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smtClean="0"/>
              <a:t>YÖNETMELİK</a:t>
            </a:r>
            <a:endParaRPr lang="tr-TR" dirty="0"/>
          </a:p>
        </p:txBody>
      </p:sp>
      <p:sp>
        <p:nvSpPr>
          <p:cNvPr id="3" name="İçerik Yer Tutucusu 2"/>
          <p:cNvSpPr>
            <a:spLocks noGrp="1"/>
          </p:cNvSpPr>
          <p:nvPr>
            <p:ph idx="1"/>
          </p:nvPr>
        </p:nvSpPr>
        <p:spPr/>
        <p:txBody>
          <a:bodyPr>
            <a:normAutofit/>
          </a:bodyPr>
          <a:lstStyle/>
          <a:p>
            <a:r>
              <a:rPr lang="tr-TR" b="1" u="sng" dirty="0" smtClean="0"/>
              <a:t>Doktora Programı</a:t>
            </a:r>
          </a:p>
          <a:p>
            <a:endParaRPr lang="tr-TR" b="1" u="sng" dirty="0"/>
          </a:p>
          <a:p>
            <a:pPr marL="0" indent="0">
              <a:lnSpc>
                <a:spcPct val="150000"/>
              </a:lnSpc>
              <a:spcBef>
                <a:spcPts val="0"/>
              </a:spcBef>
              <a:buNone/>
              <a:defRPr/>
            </a:pPr>
            <a:r>
              <a:rPr lang="tr-TR" dirty="0" smtClean="0">
                <a:solidFill>
                  <a:schemeClr val="dk1"/>
                </a:solidFill>
              </a:rPr>
              <a:t>	</a:t>
            </a:r>
            <a:r>
              <a:rPr lang="tr-TR" dirty="0"/>
              <a:t>Doktora öğrencisi </a:t>
            </a:r>
            <a:r>
              <a:rPr lang="tr-TR" b="1" dirty="0"/>
              <a:t>ikinci yarıyıldan itibaren seminer dersine kayıt (3-4. dönemde de kayıt olabilir) </a:t>
            </a:r>
            <a:r>
              <a:rPr lang="tr-TR" dirty="0"/>
              <a:t>olmakla yükümlüdür. </a:t>
            </a:r>
            <a:r>
              <a:rPr lang="tr-TR" dirty="0" smtClean="0"/>
              <a:t>Seminer </a:t>
            </a:r>
            <a:r>
              <a:rPr lang="tr-TR" dirty="0"/>
              <a:t>dersini alan öğrenciler danışmanlarının da katıldığı bir oturumda dinleyicilere açık olarak sözlü sunumlarını yapar</a:t>
            </a:r>
            <a:r>
              <a:rPr lang="tr-TR" dirty="0" smtClean="0"/>
              <a:t>.</a:t>
            </a:r>
            <a:endParaRPr lang="tr-TR" dirty="0"/>
          </a:p>
          <a:p>
            <a:pPr marL="0" lvl="0" indent="0">
              <a:lnSpc>
                <a:spcPct val="100000"/>
              </a:lnSpc>
              <a:spcBef>
                <a:spcPts val="0"/>
              </a:spcBef>
              <a:buNone/>
              <a:defRPr/>
            </a:pPr>
            <a:endParaRPr lang="tr-TR" dirty="0"/>
          </a:p>
        </p:txBody>
      </p:sp>
    </p:spTree>
    <p:extLst>
      <p:ext uri="{BB962C8B-B14F-4D97-AF65-F5344CB8AC3E}">
        <p14:creationId xmlns:p14="http://schemas.microsoft.com/office/powerpoint/2010/main" val="14958904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smtClean="0"/>
              <a:t>YÖNETMELİK</a:t>
            </a:r>
            <a:endParaRPr lang="tr-TR" dirty="0"/>
          </a:p>
        </p:txBody>
      </p:sp>
      <p:sp>
        <p:nvSpPr>
          <p:cNvPr id="3" name="İçerik Yer Tutucusu 2"/>
          <p:cNvSpPr>
            <a:spLocks noGrp="1"/>
          </p:cNvSpPr>
          <p:nvPr>
            <p:ph idx="1"/>
          </p:nvPr>
        </p:nvSpPr>
        <p:spPr>
          <a:xfrm>
            <a:off x="838200" y="1825625"/>
            <a:ext cx="11049000" cy="4923518"/>
          </a:xfrm>
        </p:spPr>
        <p:txBody>
          <a:bodyPr>
            <a:normAutofit fontScale="92500" lnSpcReduction="20000"/>
          </a:bodyPr>
          <a:lstStyle/>
          <a:p>
            <a:r>
              <a:rPr lang="tr-TR" b="1" u="sng" dirty="0" smtClean="0"/>
              <a:t>Doktora Programı</a:t>
            </a:r>
          </a:p>
          <a:p>
            <a:endParaRPr lang="tr-TR" b="1" u="sng" dirty="0"/>
          </a:p>
          <a:p>
            <a:pPr marL="0" lvl="0" indent="0">
              <a:lnSpc>
                <a:spcPct val="160000"/>
              </a:lnSpc>
              <a:spcBef>
                <a:spcPts val="0"/>
              </a:spcBef>
              <a:buNone/>
              <a:defRPr/>
            </a:pPr>
            <a:r>
              <a:rPr lang="tr-TR" dirty="0" smtClean="0">
                <a:solidFill>
                  <a:schemeClr val="dk1"/>
                </a:solidFill>
              </a:rPr>
              <a:t>	</a:t>
            </a:r>
            <a:r>
              <a:rPr lang="tr-TR" dirty="0"/>
              <a:t>Doktora öğrencisi </a:t>
            </a:r>
            <a:r>
              <a:rPr lang="tr-TR" u="sng" dirty="0"/>
              <a:t>ikinci yarıyılda </a:t>
            </a:r>
            <a:r>
              <a:rPr lang="tr-TR" dirty="0"/>
              <a:t>tez konusunu belirlemek ve önermek amacı ile </a:t>
            </a:r>
            <a:r>
              <a:rPr lang="tr-TR" b="1" dirty="0"/>
              <a:t>‘Doktora Tezine Hazırlık Dersini’ </a:t>
            </a:r>
            <a:r>
              <a:rPr lang="tr-TR" dirty="0"/>
              <a:t>alır. Ders </a:t>
            </a:r>
            <a:r>
              <a:rPr lang="tr-TR" b="1" dirty="0"/>
              <a:t>‘Doktora Tez Çalışması’ </a:t>
            </a:r>
            <a:r>
              <a:rPr lang="tr-TR" dirty="0"/>
              <a:t>dersi açılıncaya kadar devam </a:t>
            </a:r>
            <a:r>
              <a:rPr lang="tr-TR" dirty="0" smtClean="0"/>
              <a:t>eder.</a:t>
            </a:r>
            <a:endParaRPr lang="tr-TR" dirty="0"/>
          </a:p>
          <a:p>
            <a:pPr marL="0" lvl="0" indent="0">
              <a:lnSpc>
                <a:spcPct val="160000"/>
              </a:lnSpc>
              <a:spcBef>
                <a:spcPts val="0"/>
              </a:spcBef>
              <a:buNone/>
              <a:defRPr/>
            </a:pPr>
            <a:r>
              <a:rPr lang="tr-TR" dirty="0" smtClean="0"/>
              <a:t>	Derslerini tamamlayan öğrenciler sadece </a:t>
            </a:r>
            <a:r>
              <a:rPr lang="tr-TR" b="1" dirty="0" smtClean="0"/>
              <a:t>‘Yeterlik Sınavı’ </a:t>
            </a:r>
            <a:r>
              <a:rPr lang="tr-TR" dirty="0" err="1" smtClean="0"/>
              <a:t>nı</a:t>
            </a:r>
            <a:r>
              <a:rPr lang="tr-TR" dirty="0" smtClean="0"/>
              <a:t> seçmelidir. Yeterlik </a:t>
            </a:r>
            <a:r>
              <a:rPr lang="tr-TR" dirty="0"/>
              <a:t>sınavını başarı ile tamamlayan öğrenci </a:t>
            </a:r>
            <a:r>
              <a:rPr lang="tr-TR" b="1" dirty="0"/>
              <a:t>"Doktora Tez Çalışması”</a:t>
            </a:r>
            <a:r>
              <a:rPr lang="tr-TR" dirty="0"/>
              <a:t> dersine kayıt yaptırmak ve onay vermekle yükümlüdür. Doktora Tez Çalışması yarıyıl ve yaz ayları da dahil olmak üzere öğrencinin mezuniyetine kadar devam </a:t>
            </a:r>
            <a:r>
              <a:rPr lang="tr-TR" dirty="0" smtClean="0"/>
              <a:t>eder.</a:t>
            </a:r>
            <a:endParaRPr lang="tr-TR" dirty="0"/>
          </a:p>
        </p:txBody>
      </p:sp>
    </p:spTree>
    <p:extLst>
      <p:ext uri="{BB962C8B-B14F-4D97-AF65-F5344CB8AC3E}">
        <p14:creationId xmlns:p14="http://schemas.microsoft.com/office/powerpoint/2010/main" val="18668115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smtClean="0"/>
              <a:t>YÖNETMELİK</a:t>
            </a:r>
            <a:endParaRPr lang="tr-TR" dirty="0"/>
          </a:p>
        </p:txBody>
      </p:sp>
      <p:sp>
        <p:nvSpPr>
          <p:cNvPr id="3" name="İçerik Yer Tutucusu 2"/>
          <p:cNvSpPr>
            <a:spLocks noGrp="1"/>
          </p:cNvSpPr>
          <p:nvPr>
            <p:ph idx="1"/>
          </p:nvPr>
        </p:nvSpPr>
        <p:spPr>
          <a:xfrm>
            <a:off x="391887" y="1690688"/>
            <a:ext cx="11451770" cy="4753655"/>
          </a:xfrm>
        </p:spPr>
        <p:txBody>
          <a:bodyPr>
            <a:normAutofit fontScale="92500" lnSpcReduction="20000"/>
          </a:bodyPr>
          <a:lstStyle/>
          <a:p>
            <a:r>
              <a:rPr lang="tr-TR" b="1" u="sng" dirty="0" smtClean="0"/>
              <a:t>Doktora Yeterlik Sınavı</a:t>
            </a:r>
          </a:p>
          <a:p>
            <a:endParaRPr lang="tr-TR" b="1" u="sng" dirty="0"/>
          </a:p>
          <a:p>
            <a:pPr marL="0" lvl="0" indent="0">
              <a:lnSpc>
                <a:spcPct val="150000"/>
              </a:lnSpc>
              <a:spcBef>
                <a:spcPts val="0"/>
              </a:spcBef>
              <a:buNone/>
              <a:defRPr/>
            </a:pPr>
            <a:r>
              <a:rPr lang="tr-TR" dirty="0" smtClean="0"/>
              <a:t>	Doktora </a:t>
            </a:r>
            <a:r>
              <a:rPr lang="tr-TR" dirty="0"/>
              <a:t>öğrencisi </a:t>
            </a:r>
            <a:r>
              <a:rPr lang="tr-TR" b="1" dirty="0"/>
              <a:t>en erken üçüncü ve en geç beşinci yarıyılda </a:t>
            </a:r>
            <a:r>
              <a:rPr lang="tr-TR" dirty="0" smtClean="0"/>
              <a:t>“Yeterlik </a:t>
            </a:r>
            <a:r>
              <a:rPr lang="tr-TR" dirty="0"/>
              <a:t>S</a:t>
            </a:r>
            <a:r>
              <a:rPr lang="tr-TR" dirty="0" smtClean="0"/>
              <a:t>ınavı</a:t>
            </a:r>
            <a:r>
              <a:rPr lang="tr-TR" dirty="0"/>
              <a:t>” dersine kayıt yaptırmak ve onay vermekle </a:t>
            </a:r>
            <a:r>
              <a:rPr lang="tr-TR" dirty="0" smtClean="0"/>
              <a:t>yükümlüdür.</a:t>
            </a:r>
            <a:endParaRPr lang="tr-TR" sz="2000" b="1" dirty="0">
              <a:solidFill>
                <a:schemeClr val="lt1"/>
              </a:solidFill>
            </a:endParaRPr>
          </a:p>
          <a:p>
            <a:pPr marL="0" indent="0">
              <a:lnSpc>
                <a:spcPct val="150000"/>
              </a:lnSpc>
              <a:buNone/>
            </a:pPr>
            <a:r>
              <a:rPr lang="tr-TR" dirty="0" smtClean="0"/>
              <a:t>	</a:t>
            </a:r>
            <a:br>
              <a:rPr lang="tr-TR" dirty="0" smtClean="0"/>
            </a:br>
            <a:r>
              <a:rPr lang="tr-TR" dirty="0" smtClean="0"/>
              <a:t>	Doktora </a:t>
            </a:r>
            <a:r>
              <a:rPr lang="tr-TR" dirty="0"/>
              <a:t>programına kayıtlı öğrenciler </a:t>
            </a:r>
            <a:r>
              <a:rPr lang="tr-TR" b="1" dirty="0"/>
              <a:t>en geç beşinci yarıyılın </a:t>
            </a:r>
            <a:r>
              <a:rPr lang="tr-TR" dirty="0"/>
              <a:t>sonuna kadar yeterlik sınavına girmek </a:t>
            </a:r>
            <a:r>
              <a:rPr lang="tr-TR" dirty="0" smtClean="0"/>
              <a:t>zorundadır.</a:t>
            </a:r>
          </a:p>
          <a:p>
            <a:pPr marL="0" indent="0">
              <a:lnSpc>
                <a:spcPct val="150000"/>
              </a:lnSpc>
              <a:buNone/>
            </a:pPr>
            <a:endParaRPr lang="tr-TR" dirty="0"/>
          </a:p>
          <a:p>
            <a:pPr marL="0" lvl="0" indent="0">
              <a:lnSpc>
                <a:spcPct val="150000"/>
              </a:lnSpc>
              <a:spcBef>
                <a:spcPts val="0"/>
              </a:spcBef>
              <a:buNone/>
              <a:defRPr/>
            </a:pPr>
            <a:r>
              <a:rPr lang="tr-TR" dirty="0" smtClean="0"/>
              <a:t>	Öğrenci </a:t>
            </a:r>
            <a:r>
              <a:rPr lang="tr-TR" dirty="0"/>
              <a:t>bu sınavdan </a:t>
            </a:r>
            <a:r>
              <a:rPr lang="tr-TR" b="1" dirty="0"/>
              <a:t>en az </a:t>
            </a:r>
            <a:r>
              <a:rPr lang="tr-TR" b="1" dirty="0" smtClean="0"/>
              <a:t>CB (2.50/4.00) </a:t>
            </a:r>
            <a:r>
              <a:rPr lang="tr-TR" dirty="0"/>
              <a:t>almak </a:t>
            </a:r>
            <a:r>
              <a:rPr lang="tr-TR" dirty="0" smtClean="0"/>
              <a:t>zorundadır.</a:t>
            </a:r>
            <a:endParaRPr lang="tr-TR" dirty="0"/>
          </a:p>
        </p:txBody>
      </p:sp>
    </p:spTree>
    <p:extLst>
      <p:ext uri="{BB962C8B-B14F-4D97-AF65-F5344CB8AC3E}">
        <p14:creationId xmlns:p14="http://schemas.microsoft.com/office/powerpoint/2010/main" val="6695782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smtClean="0"/>
              <a:t>YÖNETMELİK</a:t>
            </a:r>
            <a:endParaRPr lang="tr-TR" dirty="0"/>
          </a:p>
        </p:txBody>
      </p:sp>
      <p:sp>
        <p:nvSpPr>
          <p:cNvPr id="3" name="İçerik Yer Tutucusu 2"/>
          <p:cNvSpPr>
            <a:spLocks noGrp="1"/>
          </p:cNvSpPr>
          <p:nvPr>
            <p:ph idx="1"/>
          </p:nvPr>
        </p:nvSpPr>
        <p:spPr/>
        <p:txBody>
          <a:bodyPr/>
          <a:lstStyle/>
          <a:p>
            <a:r>
              <a:rPr lang="tr-TR" b="1" u="sng" dirty="0" smtClean="0"/>
              <a:t>Danışman Değişikliği</a:t>
            </a:r>
          </a:p>
          <a:p>
            <a:endParaRPr lang="tr-TR" b="1" u="sng" dirty="0"/>
          </a:p>
          <a:p>
            <a:pPr marL="0" indent="0">
              <a:lnSpc>
                <a:spcPct val="150000"/>
              </a:lnSpc>
              <a:buNone/>
            </a:pPr>
            <a:r>
              <a:rPr lang="tr-TR" dirty="0" smtClean="0"/>
              <a:t>	Öğrenci </a:t>
            </a:r>
            <a:r>
              <a:rPr lang="tr-TR" dirty="0"/>
              <a:t>mezuniyetinin planlandığı son dönemde danışman değişikliği yapılamaz. Enstitü Yönetim Kurulu, mutabakat sağlanamadığı durumlarda öğrenciyi anabilim dalı başkanlığı üzerine </a:t>
            </a:r>
            <a:r>
              <a:rPr lang="tr-TR" dirty="0" smtClean="0"/>
              <a:t>alabilir.</a:t>
            </a:r>
            <a:endParaRPr lang="tr-TR" dirty="0"/>
          </a:p>
        </p:txBody>
      </p:sp>
    </p:spTree>
    <p:extLst>
      <p:ext uri="{BB962C8B-B14F-4D97-AF65-F5344CB8AC3E}">
        <p14:creationId xmlns:p14="http://schemas.microsoft.com/office/powerpoint/2010/main" val="14028300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smtClean="0"/>
              <a:t>YÖNETMELİK</a:t>
            </a:r>
            <a:endParaRPr lang="tr-TR" dirty="0"/>
          </a:p>
        </p:txBody>
      </p:sp>
      <p:sp>
        <p:nvSpPr>
          <p:cNvPr id="3" name="İçerik Yer Tutucusu 2"/>
          <p:cNvSpPr>
            <a:spLocks noGrp="1"/>
          </p:cNvSpPr>
          <p:nvPr>
            <p:ph idx="1"/>
          </p:nvPr>
        </p:nvSpPr>
        <p:spPr/>
        <p:txBody>
          <a:bodyPr/>
          <a:lstStyle/>
          <a:p>
            <a:r>
              <a:rPr lang="tr-TR" b="1" u="sng" dirty="0" smtClean="0"/>
              <a:t>İntihal</a:t>
            </a:r>
          </a:p>
          <a:p>
            <a:endParaRPr lang="tr-TR" b="1" u="sng" dirty="0"/>
          </a:p>
          <a:p>
            <a:pPr marL="0" indent="0">
              <a:lnSpc>
                <a:spcPct val="150000"/>
              </a:lnSpc>
              <a:buNone/>
            </a:pPr>
            <a:r>
              <a:rPr lang="tr-TR" dirty="0" smtClean="0"/>
              <a:t>	Jürinin </a:t>
            </a:r>
            <a:r>
              <a:rPr lang="tr-TR" dirty="0"/>
              <a:t>kurulabilmesi için tez intihal raporundaki benzerlik oranı </a:t>
            </a:r>
            <a:r>
              <a:rPr lang="tr-TR" b="1" dirty="0"/>
              <a:t>% 20’nin </a:t>
            </a:r>
            <a:r>
              <a:rPr lang="tr-TR" dirty="0"/>
              <a:t>altında olmalıdır. </a:t>
            </a:r>
            <a:endParaRPr lang="tr-TR" b="1" u="sng" dirty="0"/>
          </a:p>
        </p:txBody>
      </p:sp>
    </p:spTree>
    <p:extLst>
      <p:ext uri="{BB962C8B-B14F-4D97-AF65-F5344CB8AC3E}">
        <p14:creationId xmlns:p14="http://schemas.microsoft.com/office/powerpoint/2010/main" val="202537006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smtClean="0"/>
              <a:t>YÖNETMELİK</a:t>
            </a:r>
            <a:endParaRPr lang="tr-TR" dirty="0"/>
          </a:p>
        </p:txBody>
      </p:sp>
      <p:sp>
        <p:nvSpPr>
          <p:cNvPr id="3" name="İçerik Yer Tutucusu 2"/>
          <p:cNvSpPr>
            <a:spLocks noGrp="1"/>
          </p:cNvSpPr>
          <p:nvPr>
            <p:ph idx="1"/>
          </p:nvPr>
        </p:nvSpPr>
        <p:spPr>
          <a:xfrm>
            <a:off x="838200" y="1690688"/>
            <a:ext cx="11136086" cy="4840741"/>
          </a:xfrm>
        </p:spPr>
        <p:txBody>
          <a:bodyPr>
            <a:normAutofit fontScale="85000" lnSpcReduction="20000"/>
          </a:bodyPr>
          <a:lstStyle/>
          <a:p>
            <a:r>
              <a:rPr lang="tr-TR" b="1" u="sng" dirty="0" smtClean="0"/>
              <a:t>İlişik Kesme</a:t>
            </a:r>
          </a:p>
          <a:p>
            <a:endParaRPr lang="tr-TR" b="1" u="sng" dirty="0"/>
          </a:p>
          <a:p>
            <a:pPr marL="0" lvl="0" indent="0" fontAlgn="base">
              <a:buNone/>
            </a:pPr>
            <a:r>
              <a:rPr lang="tr-TR" dirty="0" smtClean="0"/>
              <a:t>	Öğrencinin</a:t>
            </a:r>
            <a:r>
              <a:rPr lang="tr-TR" dirty="0"/>
              <a:t>, zorunlu ve seçmeli dersleri dört yarıyılda başarıyla tamamlayamaması veya mezuniyet için </a:t>
            </a:r>
            <a:r>
              <a:rPr lang="tr-TR" dirty="0" err="1"/>
              <a:t>AGNO'nun</a:t>
            </a:r>
            <a:r>
              <a:rPr lang="tr-TR" dirty="0"/>
              <a:t> yüksek lisans için en az 2.5/4.00; doktora için en az 3.00/4.00 </a:t>
            </a:r>
            <a:r>
              <a:rPr lang="tr-TR" dirty="0" smtClean="0"/>
              <a:t>olmaması</a:t>
            </a:r>
            <a:endParaRPr lang="tr-TR" dirty="0"/>
          </a:p>
          <a:p>
            <a:pPr marL="0" lvl="0" indent="0" fontAlgn="base">
              <a:buNone/>
            </a:pPr>
            <a:r>
              <a:rPr lang="tr-TR" dirty="0" smtClean="0"/>
              <a:t>	Tez </a:t>
            </a:r>
            <a:r>
              <a:rPr lang="tr-TR" dirty="0"/>
              <a:t>savunmasında ret kararı verilmesi veya düzeltme kararı verilmiş tezin </a:t>
            </a:r>
            <a:r>
              <a:rPr lang="tr-TR" dirty="0" smtClean="0"/>
              <a:t>reddedilmesi</a:t>
            </a:r>
            <a:endParaRPr lang="tr-TR" dirty="0"/>
          </a:p>
          <a:p>
            <a:pPr marL="0" lvl="0" indent="0" fontAlgn="base">
              <a:buNone/>
            </a:pPr>
            <a:r>
              <a:rPr lang="tr-TR" dirty="0" smtClean="0"/>
              <a:t>	Tez </a:t>
            </a:r>
            <a:r>
              <a:rPr lang="tr-TR" dirty="0"/>
              <a:t>savunmasında başarılı olan öğrencinin, tezinin bir örneğini programın azami süresi içerisinde enstitüye teslim </a:t>
            </a:r>
            <a:r>
              <a:rPr lang="tr-TR" dirty="0" smtClean="0"/>
              <a:t>etmemesi</a:t>
            </a:r>
            <a:endParaRPr lang="tr-TR" dirty="0"/>
          </a:p>
          <a:p>
            <a:pPr marL="0" lvl="0" indent="0" fontAlgn="base">
              <a:buNone/>
            </a:pPr>
            <a:r>
              <a:rPr lang="tr-TR" dirty="0" smtClean="0"/>
              <a:t>	Öğrencinin </a:t>
            </a:r>
            <a:r>
              <a:rPr lang="tr-TR" dirty="0"/>
              <a:t>tez izleme komitesi tarafından üst üste iki kez veya aralıklı olarak üç kez başarısız </a:t>
            </a:r>
            <a:r>
              <a:rPr lang="tr-TR" dirty="0" smtClean="0"/>
              <a:t>bulunması</a:t>
            </a:r>
            <a:endParaRPr lang="tr-TR" dirty="0"/>
          </a:p>
          <a:p>
            <a:pPr marL="0" indent="0">
              <a:buNone/>
            </a:pPr>
            <a:r>
              <a:rPr lang="tr-TR" dirty="0" smtClean="0"/>
              <a:t>	Tez </a:t>
            </a:r>
            <a:r>
              <a:rPr lang="tr-TR" dirty="0"/>
              <a:t>önerisinde veya doktora yeterlik sınavında iki kez başarısız bulunması ya da mazeretsiz olarak en geç beşinci yarıyılda yeterlik sınavı dersine kayıt </a:t>
            </a:r>
            <a:r>
              <a:rPr lang="tr-TR" dirty="0" smtClean="0"/>
              <a:t>yaptırmaması</a:t>
            </a:r>
            <a:endParaRPr lang="tr-TR" dirty="0"/>
          </a:p>
          <a:p>
            <a:pPr marL="0" lvl="0" indent="0" fontAlgn="base">
              <a:buNone/>
            </a:pPr>
            <a:r>
              <a:rPr lang="tr-TR" dirty="0" smtClean="0"/>
              <a:t>	Zorunlu </a:t>
            </a:r>
            <a:r>
              <a:rPr lang="tr-TR" dirty="0"/>
              <a:t>ve seçmeli derslerini başarıyla bitiren, yeterlik sınavında başarılı bulunan ve tez önerisi kabul edilen öğrencinin, tez çalışmasını azami sürede </a:t>
            </a:r>
            <a:r>
              <a:rPr lang="tr-TR" dirty="0" smtClean="0"/>
              <a:t>tamamlayamaması</a:t>
            </a:r>
            <a:endParaRPr lang="tr-TR" b="1" u="sng" dirty="0"/>
          </a:p>
        </p:txBody>
      </p:sp>
    </p:spTree>
    <p:extLst>
      <p:ext uri="{BB962C8B-B14F-4D97-AF65-F5344CB8AC3E}">
        <p14:creationId xmlns:p14="http://schemas.microsoft.com/office/powerpoint/2010/main" val="15573823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b="1" dirty="0">
                <a:solidFill>
                  <a:srgbClr val="FF0000"/>
                </a:solidFill>
              </a:rPr>
              <a:t>Yeni Ortak Dersler</a:t>
            </a:r>
            <a:endParaRPr lang="en-US" b="1" dirty="0"/>
          </a:p>
        </p:txBody>
      </p:sp>
      <p:sp>
        <p:nvSpPr>
          <p:cNvPr id="3" name="Content Placeholder 2"/>
          <p:cNvSpPr>
            <a:spLocks noGrp="1"/>
          </p:cNvSpPr>
          <p:nvPr>
            <p:ph idx="1"/>
          </p:nvPr>
        </p:nvSpPr>
        <p:spPr>
          <a:xfrm>
            <a:off x="838200" y="1825625"/>
            <a:ext cx="10947400" cy="4351338"/>
          </a:xfrm>
        </p:spPr>
        <p:txBody>
          <a:bodyPr>
            <a:normAutofit/>
          </a:bodyPr>
          <a:lstStyle/>
          <a:p>
            <a:r>
              <a:rPr lang="tr-TR" dirty="0"/>
              <a:t>Seminer  (2/3/4.yy.)                            </a:t>
            </a:r>
            <a:r>
              <a:rPr lang="tr-TR" dirty="0" smtClean="0"/>
              <a:t> Uygulamalı </a:t>
            </a:r>
            <a:r>
              <a:rPr lang="tr-TR" dirty="0"/>
              <a:t>ders saati: 2    AKTS: 5</a:t>
            </a:r>
          </a:p>
          <a:p>
            <a:r>
              <a:rPr lang="tr-TR" dirty="0"/>
              <a:t>Bilimsel Araştırma ve Etik   		</a:t>
            </a:r>
            <a:r>
              <a:rPr lang="tr-TR" dirty="0" smtClean="0"/>
              <a:t>Teorik </a:t>
            </a:r>
            <a:r>
              <a:rPr lang="tr-TR" dirty="0"/>
              <a:t>ders saati: 3          </a:t>
            </a:r>
            <a:r>
              <a:rPr lang="tr-TR" dirty="0" smtClean="0"/>
              <a:t>  AKTS</a:t>
            </a:r>
            <a:r>
              <a:rPr lang="tr-TR" dirty="0"/>
              <a:t>: 6</a:t>
            </a:r>
          </a:p>
          <a:p>
            <a:r>
              <a:rPr lang="tr-TR" dirty="0"/>
              <a:t>Yüksek Lisans Tezine Hazırlık (2. yy.)  </a:t>
            </a:r>
            <a:r>
              <a:rPr lang="tr-TR" dirty="0" smtClean="0"/>
              <a:t> Teorik</a:t>
            </a:r>
            <a:r>
              <a:rPr lang="tr-TR" dirty="0"/>
              <a:t>: 3   Uygulama:1    </a:t>
            </a:r>
            <a:r>
              <a:rPr lang="tr-TR" dirty="0" smtClean="0"/>
              <a:t> AKTS</a:t>
            </a:r>
            <a:r>
              <a:rPr lang="tr-TR" dirty="0"/>
              <a:t>: 5</a:t>
            </a:r>
          </a:p>
          <a:p>
            <a:r>
              <a:rPr lang="tr-TR" dirty="0"/>
              <a:t>Yüksek Lisans Tez Çalışması (3-6. yy</a:t>
            </a:r>
            <a:r>
              <a:rPr lang="tr-TR" dirty="0" smtClean="0"/>
              <a:t>.)  </a:t>
            </a:r>
            <a:r>
              <a:rPr lang="tr-TR" dirty="0"/>
              <a:t>Teorik: 3   Uygulama:1   </a:t>
            </a:r>
            <a:r>
              <a:rPr lang="tr-TR" dirty="0" smtClean="0"/>
              <a:t> AKTS</a:t>
            </a:r>
            <a:r>
              <a:rPr lang="tr-TR" dirty="0"/>
              <a:t>: 30</a:t>
            </a:r>
          </a:p>
          <a:p>
            <a:r>
              <a:rPr lang="tr-TR" dirty="0"/>
              <a:t>Doktora Tezine Hazırlık (2/3/4. yy.)	</a:t>
            </a:r>
            <a:r>
              <a:rPr lang="tr-TR" dirty="0" smtClean="0"/>
              <a:t> Teorik</a:t>
            </a:r>
            <a:r>
              <a:rPr lang="tr-TR" dirty="0"/>
              <a:t>: 3   Uygulama:1   </a:t>
            </a:r>
            <a:r>
              <a:rPr lang="tr-TR" dirty="0" smtClean="0"/>
              <a:t> AKTS</a:t>
            </a:r>
            <a:r>
              <a:rPr lang="tr-TR" dirty="0"/>
              <a:t>: 5</a:t>
            </a:r>
          </a:p>
          <a:p>
            <a:r>
              <a:rPr lang="tr-TR" dirty="0"/>
              <a:t>Doktora Tez Çalışması (4-12. yy.)	</a:t>
            </a:r>
            <a:r>
              <a:rPr lang="tr-TR" dirty="0" smtClean="0"/>
              <a:t> Teorik</a:t>
            </a:r>
            <a:r>
              <a:rPr lang="tr-TR" dirty="0"/>
              <a:t>: 3   Uygulama:1  </a:t>
            </a:r>
            <a:r>
              <a:rPr lang="tr-TR" dirty="0" smtClean="0"/>
              <a:t>  AKTS</a:t>
            </a:r>
            <a:r>
              <a:rPr lang="tr-TR" dirty="0"/>
              <a:t>: 30</a:t>
            </a:r>
          </a:p>
          <a:p>
            <a:r>
              <a:rPr lang="tr-TR" dirty="0"/>
              <a:t>Dönem Projesi (3. yy.)			</a:t>
            </a:r>
            <a:r>
              <a:rPr lang="tr-TR" dirty="0" smtClean="0"/>
              <a:t> Teorik</a:t>
            </a:r>
            <a:r>
              <a:rPr lang="tr-TR" dirty="0"/>
              <a:t>: 2   Uygulama: </a:t>
            </a:r>
            <a:r>
              <a:rPr lang="tr-TR" dirty="0" smtClean="0"/>
              <a:t>1   AKTS</a:t>
            </a:r>
            <a:r>
              <a:rPr lang="tr-TR" dirty="0"/>
              <a:t>: 30</a:t>
            </a:r>
          </a:p>
          <a:p>
            <a:r>
              <a:rPr lang="tr-TR" dirty="0"/>
              <a:t>Yeterlik Sınavı  (3/4/5. yy.)                                                             </a:t>
            </a:r>
            <a:r>
              <a:rPr lang="tr-TR" dirty="0" smtClean="0"/>
              <a:t>  AKTS</a:t>
            </a:r>
            <a:r>
              <a:rPr lang="tr-TR" dirty="0"/>
              <a:t>: 25</a:t>
            </a:r>
          </a:p>
          <a:p>
            <a:endParaRPr lang="en-US" dirty="0"/>
          </a:p>
        </p:txBody>
      </p:sp>
    </p:spTree>
    <p:extLst>
      <p:ext uri="{BB962C8B-B14F-4D97-AF65-F5344CB8AC3E}">
        <p14:creationId xmlns:p14="http://schemas.microsoft.com/office/powerpoint/2010/main" val="22515074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pPr algn="ctr"/>
            <a:r>
              <a:rPr lang="tr-TR" b="1" dirty="0" smtClean="0"/>
              <a:t>SORU-CEVAP </a:t>
            </a:r>
            <a:endParaRPr lang="tr-TR" b="1" dirty="0"/>
          </a:p>
        </p:txBody>
      </p:sp>
      <p:sp>
        <p:nvSpPr>
          <p:cNvPr id="3" name="İçerik Yer Tutucusu 2"/>
          <p:cNvSpPr>
            <a:spLocks noGrp="1"/>
          </p:cNvSpPr>
          <p:nvPr>
            <p:ph idx="1"/>
          </p:nvPr>
        </p:nvSpPr>
        <p:spPr/>
        <p:txBody>
          <a:bodyPr>
            <a:normAutofit/>
          </a:bodyPr>
          <a:lstStyle/>
          <a:p>
            <a:pPr marL="0" indent="0" algn="ctr">
              <a:buNone/>
            </a:pPr>
            <a:r>
              <a:rPr lang="tr-TR" sz="3200" dirty="0" smtClean="0"/>
              <a:t>Sorularınız varsa </a:t>
            </a:r>
            <a:r>
              <a:rPr lang="tr-TR" sz="3200" dirty="0" smtClean="0"/>
              <a:t>alabiliriz.</a:t>
            </a:r>
          </a:p>
          <a:p>
            <a:pPr marL="0" indent="0" algn="ctr">
              <a:buNone/>
            </a:pPr>
            <a:r>
              <a:rPr lang="tr-TR" sz="3200" dirty="0"/>
              <a:t>g</a:t>
            </a:r>
            <a:r>
              <a:rPr lang="tr-TR" sz="3200" dirty="0" smtClean="0"/>
              <a:t>azi.eytpe@gmail.com</a:t>
            </a:r>
            <a:endParaRPr lang="tr-TR" sz="3200" dirty="0"/>
          </a:p>
        </p:txBody>
      </p:sp>
    </p:spTree>
    <p:extLst>
      <p:ext uri="{BB962C8B-B14F-4D97-AF65-F5344CB8AC3E}">
        <p14:creationId xmlns:p14="http://schemas.microsoft.com/office/powerpoint/2010/main" val="310390600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pPr algn="ctr"/>
            <a:r>
              <a:rPr lang="tr-TR" b="1" dirty="0" smtClean="0"/>
              <a:t>İSTEK-TEMENNİ</a:t>
            </a:r>
            <a:endParaRPr lang="tr-TR" b="1" dirty="0"/>
          </a:p>
        </p:txBody>
      </p:sp>
      <p:sp>
        <p:nvSpPr>
          <p:cNvPr id="3" name="İçerik Yer Tutucusu 2"/>
          <p:cNvSpPr>
            <a:spLocks noGrp="1"/>
          </p:cNvSpPr>
          <p:nvPr>
            <p:ph idx="1"/>
          </p:nvPr>
        </p:nvSpPr>
        <p:spPr/>
        <p:txBody>
          <a:bodyPr/>
          <a:lstStyle/>
          <a:p>
            <a:pPr marL="0" indent="0" algn="ctr">
              <a:buNone/>
            </a:pPr>
            <a:r>
              <a:rPr lang="tr-TR" dirty="0" smtClean="0"/>
              <a:t>İstek-Temennileriniz </a:t>
            </a:r>
            <a:r>
              <a:rPr lang="tr-TR" smtClean="0"/>
              <a:t>varsa </a:t>
            </a:r>
            <a:r>
              <a:rPr lang="tr-TR" smtClean="0"/>
              <a:t>alabiliriz.</a:t>
            </a:r>
            <a:endParaRPr lang="tr-TR" dirty="0"/>
          </a:p>
        </p:txBody>
      </p:sp>
    </p:spTree>
    <p:extLst>
      <p:ext uri="{BB962C8B-B14F-4D97-AF65-F5344CB8AC3E}">
        <p14:creationId xmlns:p14="http://schemas.microsoft.com/office/powerpoint/2010/main" val="42346534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dirty="0"/>
          </a:p>
        </p:txBody>
      </p:sp>
      <p:sp>
        <p:nvSpPr>
          <p:cNvPr id="3" name="İçerik Yer Tutucusu 2"/>
          <p:cNvSpPr>
            <a:spLocks noGrp="1"/>
          </p:cNvSpPr>
          <p:nvPr>
            <p:ph idx="1"/>
          </p:nvPr>
        </p:nvSpPr>
        <p:spPr/>
        <p:txBody>
          <a:bodyPr/>
          <a:lstStyle/>
          <a:p>
            <a:pPr marL="0" indent="0" algn="ctr">
              <a:buNone/>
            </a:pPr>
            <a:r>
              <a:rPr lang="tr-TR" dirty="0" smtClean="0"/>
              <a:t>Katılımınız için teşekkür ederim.</a:t>
            </a:r>
          </a:p>
          <a:p>
            <a:pPr marL="0" indent="0">
              <a:buNone/>
            </a:pPr>
            <a:endParaRPr lang="tr-TR" dirty="0"/>
          </a:p>
          <a:p>
            <a:pPr marL="0" indent="0">
              <a:buNone/>
            </a:pPr>
            <a:endParaRPr lang="tr-TR" dirty="0" smtClean="0"/>
          </a:p>
          <a:p>
            <a:pPr marL="0" indent="0">
              <a:buNone/>
            </a:pPr>
            <a:endParaRPr lang="tr-TR" dirty="0"/>
          </a:p>
          <a:p>
            <a:pPr marL="0" indent="0" algn="ctr">
              <a:buNone/>
            </a:pPr>
            <a:r>
              <a:rPr lang="tr-TR" dirty="0" smtClean="0"/>
              <a:t>Prof. Dr. Murat Gürkan Gülcan</a:t>
            </a:r>
          </a:p>
          <a:p>
            <a:pPr marL="0" indent="0" algn="ctr">
              <a:buNone/>
            </a:pPr>
            <a:r>
              <a:rPr lang="tr-TR" dirty="0" smtClean="0"/>
              <a:t>Eğitim Yönetimi </a:t>
            </a:r>
            <a:r>
              <a:rPr lang="tr-TR" dirty="0"/>
              <a:t>A</a:t>
            </a:r>
            <a:r>
              <a:rPr lang="tr-TR" dirty="0" smtClean="0"/>
              <a:t>na Bilim Dalı Başkanı</a:t>
            </a:r>
            <a:endParaRPr lang="tr-TR" dirty="0"/>
          </a:p>
        </p:txBody>
      </p:sp>
    </p:spTree>
    <p:extLst>
      <p:ext uri="{BB962C8B-B14F-4D97-AF65-F5344CB8AC3E}">
        <p14:creationId xmlns:p14="http://schemas.microsoft.com/office/powerpoint/2010/main" val="3428627121"/>
      </p:ext>
    </p:extLst>
  </p:cSld>
  <p:clrMapOvr>
    <a:masterClrMapping/>
  </p:clrMapOvr>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960</TotalTime>
  <Words>323</Words>
  <Application>Microsoft Office PowerPoint</Application>
  <PresentationFormat>Özel</PresentationFormat>
  <Paragraphs>162</Paragraphs>
  <Slides>34</Slides>
  <Notes>0</Notes>
  <HiddenSlides>0</HiddenSlides>
  <MMClips>0</MMClips>
  <ScaleCrop>false</ScaleCrop>
  <HeadingPairs>
    <vt:vector size="4" baseType="variant">
      <vt:variant>
        <vt:lpstr>Tema</vt:lpstr>
      </vt:variant>
      <vt:variant>
        <vt:i4>1</vt:i4>
      </vt:variant>
      <vt:variant>
        <vt:lpstr>Slayt Başlıkları</vt:lpstr>
      </vt:variant>
      <vt:variant>
        <vt:i4>34</vt:i4>
      </vt:variant>
    </vt:vector>
  </HeadingPairs>
  <TitlesOfParts>
    <vt:vector size="35" baseType="lpstr">
      <vt:lpstr>Office Teması</vt:lpstr>
      <vt:lpstr>Eğitim Yönetimi Ana Bilim Dalı Tanıtım Sunusu</vt:lpstr>
      <vt:lpstr>Eğitim Yönetimi Anabilim Dalı VİZYONU</vt:lpstr>
      <vt:lpstr>Eğitim Yönetimi Anabilim Dalı MİSYONU</vt:lpstr>
      <vt:lpstr>Eğitim Yönetimi Anabilim Dalı MİSYONU</vt:lpstr>
      <vt:lpstr>Ana Bilim Dalı Websitesi</vt:lpstr>
      <vt:lpstr>PowerPoint Sunusu</vt:lpstr>
      <vt:lpstr>Ana Bilim Dalı Başkanı- Prof. Dr. MURAT GÜRKAN GÜLCAN</vt:lpstr>
      <vt:lpstr>Akademik kadro</vt:lpstr>
      <vt:lpstr>YÖNETMELİK</vt:lpstr>
      <vt:lpstr>YÖNETMELİK</vt:lpstr>
      <vt:lpstr>YÖNETMELİK</vt:lpstr>
      <vt:lpstr>YÖNETMELİK</vt:lpstr>
      <vt:lpstr>YÖNETMELİK</vt:lpstr>
      <vt:lpstr>YÖNETMELİK</vt:lpstr>
      <vt:lpstr>YÖNETMELİK</vt:lpstr>
      <vt:lpstr>YÖNETMELİK</vt:lpstr>
      <vt:lpstr>YÖNETMELİK</vt:lpstr>
      <vt:lpstr>YÖNETMELİK</vt:lpstr>
      <vt:lpstr>YÖNETMELİK</vt:lpstr>
      <vt:lpstr>YÖNETMELİK</vt:lpstr>
      <vt:lpstr>YÖNETMELİK</vt:lpstr>
      <vt:lpstr>YÖNETMELİK</vt:lpstr>
      <vt:lpstr>YÖNETMELİK</vt:lpstr>
      <vt:lpstr>YÖNETMELİK</vt:lpstr>
      <vt:lpstr>YÖNETMELİK</vt:lpstr>
      <vt:lpstr>YÖNETMELİK</vt:lpstr>
      <vt:lpstr>YÖNETMELİK</vt:lpstr>
      <vt:lpstr>YÖNETMELİK</vt:lpstr>
      <vt:lpstr>YÖNETMELİK</vt:lpstr>
      <vt:lpstr>YÖNETMELİK</vt:lpstr>
      <vt:lpstr>Yeni Ortak Dersler</vt:lpstr>
      <vt:lpstr>SORU-CEVAP </vt:lpstr>
      <vt:lpstr>İSTEK-TEMENNİ</vt:lpstr>
      <vt:lpstr>PowerPoint Sunusu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Eğitim Yönetimi Ana Bilim Dalı Akademik Kurulu</dc:title>
  <dc:creator>Fujitsu</dc:creator>
  <cp:lastModifiedBy>ronaldinho424</cp:lastModifiedBy>
  <cp:revision>92</cp:revision>
  <cp:lastPrinted>2016-10-04T10:56:43Z</cp:lastPrinted>
  <dcterms:created xsi:type="dcterms:W3CDTF">2016-10-04T08:53:10Z</dcterms:created>
  <dcterms:modified xsi:type="dcterms:W3CDTF">2020-02-20T10:02:51Z</dcterms:modified>
</cp:coreProperties>
</file>