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6" r:id="rId2"/>
    <p:sldId id="269" r:id="rId3"/>
    <p:sldId id="270" r:id="rId4"/>
    <p:sldId id="258" r:id="rId5"/>
    <p:sldId id="259" r:id="rId6"/>
    <p:sldId id="261" r:id="rId7"/>
    <p:sldId id="268" r:id="rId8"/>
    <p:sldId id="262" r:id="rId9"/>
    <p:sldId id="263" r:id="rId10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Orta Stil 2 - Vurgu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C2FFA5D-87B4-456A-9821-1D502468CF0F}" styleName="Tema Uygulanmış Stil 1 - Vurgu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748" autoAdjust="0"/>
    <p:restoredTop sz="94660"/>
  </p:normalViewPr>
  <p:slideViewPr>
    <p:cSldViewPr>
      <p:cViewPr>
        <p:scale>
          <a:sx n="76" d="100"/>
          <a:sy n="76" d="100"/>
        </p:scale>
        <p:origin x="-978" y="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5" name="Group 94"/>
          <p:cNvGrpSpPr/>
          <p:nvPr/>
        </p:nvGrpSpPr>
        <p:grpSpPr>
          <a:xfrm>
            <a:off x="0" y="-30477"/>
            <a:ext cx="9067800" cy="6889273"/>
            <a:chOff x="0" y="-30477"/>
            <a:chExt cx="9067800" cy="6889273"/>
          </a:xfrm>
        </p:grpSpPr>
        <p:cxnSp>
          <p:nvCxnSpPr>
            <p:cNvPr id="110" name="Straight Connector 109"/>
            <p:cNvCxnSpPr/>
            <p:nvPr/>
          </p:nvCxnSpPr>
          <p:spPr>
            <a:xfrm rot="16200000" flipH="1">
              <a:off x="-14478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7" name="Straight Connector 176"/>
            <p:cNvCxnSpPr/>
            <p:nvPr/>
          </p:nvCxnSpPr>
          <p:spPr>
            <a:xfrm rot="16200000" flipH="1">
              <a:off x="-16383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8" name="Straight Connector 177"/>
            <p:cNvCxnSpPr/>
            <p:nvPr/>
          </p:nvCxnSpPr>
          <p:spPr>
            <a:xfrm rot="5400000">
              <a:off x="-14859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1" name="Straight Connector 180"/>
            <p:cNvCxnSpPr/>
            <p:nvPr/>
          </p:nvCxnSpPr>
          <p:spPr>
            <a:xfrm rot="5400000">
              <a:off x="-3238500" y="3314700"/>
              <a:ext cx="6858000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2" name="Straight Connector 181"/>
            <p:cNvCxnSpPr/>
            <p:nvPr/>
          </p:nvCxnSpPr>
          <p:spPr>
            <a:xfrm rot="16200000" flipH="1">
              <a:off x="-3314700" y="3314700"/>
              <a:ext cx="6858000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3" name="Straight Connector 182"/>
            <p:cNvCxnSpPr/>
            <p:nvPr/>
          </p:nvCxnSpPr>
          <p:spPr>
            <a:xfrm rot="16200000" flipH="1">
              <a:off x="-1371600" y="2971800"/>
              <a:ext cx="6858000" cy="9144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4" name="Straight Connector 183"/>
            <p:cNvCxnSpPr/>
            <p:nvPr/>
          </p:nvCxnSpPr>
          <p:spPr>
            <a:xfrm rot="16200000" flipH="1">
              <a:off x="-2819400" y="3200400"/>
              <a:ext cx="6858000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5" name="Straight Connector 184"/>
            <p:cNvCxnSpPr/>
            <p:nvPr/>
          </p:nvCxnSpPr>
          <p:spPr>
            <a:xfrm rot="5400000">
              <a:off x="-2705099" y="3238500"/>
              <a:ext cx="6858000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6" name="Straight Connector 185"/>
            <p:cNvCxnSpPr/>
            <p:nvPr/>
          </p:nvCxnSpPr>
          <p:spPr>
            <a:xfrm rot="16200000" flipH="1">
              <a:off x="-2133600" y="3200400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7" name="Straight Connector 186"/>
            <p:cNvCxnSpPr/>
            <p:nvPr/>
          </p:nvCxnSpPr>
          <p:spPr>
            <a:xfrm rot="16200000" flipH="1">
              <a:off x="-3124200" y="3276600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8" name="Straight Connector 187"/>
            <p:cNvCxnSpPr/>
            <p:nvPr/>
          </p:nvCxnSpPr>
          <p:spPr>
            <a:xfrm rot="16200000" flipH="1">
              <a:off x="-1828799" y="3352799"/>
              <a:ext cx="6858000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9" name="Straight Connector 188"/>
            <p:cNvCxnSpPr/>
            <p:nvPr/>
          </p:nvCxnSpPr>
          <p:spPr>
            <a:xfrm rot="16200000" flipH="1">
              <a:off x="-28194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0" name="Straight Connector 189"/>
            <p:cNvCxnSpPr/>
            <p:nvPr/>
          </p:nvCxnSpPr>
          <p:spPr>
            <a:xfrm rot="16200000" flipH="1">
              <a:off x="-2438400" y="3124200"/>
              <a:ext cx="6858000" cy="609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5" name="Straight Connector 164"/>
            <p:cNvCxnSpPr/>
            <p:nvPr/>
          </p:nvCxnSpPr>
          <p:spPr>
            <a:xfrm rot="5400000">
              <a:off x="-1731645" y="2722245"/>
              <a:ext cx="6858000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6" name="Straight Connector 165"/>
            <p:cNvCxnSpPr/>
            <p:nvPr/>
          </p:nvCxnSpPr>
          <p:spPr>
            <a:xfrm rot="5400000">
              <a:off x="-1142048" y="3277552"/>
              <a:ext cx="6858000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9" name="Straight Connector 168"/>
            <p:cNvCxnSpPr/>
            <p:nvPr/>
          </p:nvCxnSpPr>
          <p:spPr>
            <a:xfrm rot="5400000">
              <a:off x="-914400" y="3276600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3" name="Straight Connector 172"/>
            <p:cNvCxnSpPr/>
            <p:nvPr/>
          </p:nvCxnSpPr>
          <p:spPr>
            <a:xfrm rot="5400000">
              <a:off x="-1855470" y="3227070"/>
              <a:ext cx="6858000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" name="Straight Connector 120"/>
            <p:cNvCxnSpPr/>
            <p:nvPr/>
          </p:nvCxnSpPr>
          <p:spPr>
            <a:xfrm rot="16200000" flipH="1">
              <a:off x="-2643187" y="3252788"/>
              <a:ext cx="6858000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5" name="Straight Connector 144"/>
            <p:cNvCxnSpPr/>
            <p:nvPr/>
          </p:nvCxnSpPr>
          <p:spPr>
            <a:xfrm rot="16200000" flipH="1">
              <a:off x="-1954530" y="3326130"/>
              <a:ext cx="6858000" cy="20574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Straight Connector 107"/>
            <p:cNvCxnSpPr/>
            <p:nvPr/>
          </p:nvCxnSpPr>
          <p:spPr>
            <a:xfrm rot="16200000" flipH="1">
              <a:off x="-23622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9" name="Straight Connector 208"/>
            <p:cNvCxnSpPr/>
            <p:nvPr/>
          </p:nvCxnSpPr>
          <p:spPr>
            <a:xfrm rot="16200000" flipH="1">
              <a:off x="-21336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0" name="Straight Connector 209"/>
            <p:cNvCxnSpPr/>
            <p:nvPr/>
          </p:nvCxnSpPr>
          <p:spPr>
            <a:xfrm rot="16200000" flipH="1">
              <a:off x="10668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1" name="Straight Connector 210"/>
            <p:cNvCxnSpPr/>
            <p:nvPr/>
          </p:nvCxnSpPr>
          <p:spPr>
            <a:xfrm rot="16200000" flipH="1">
              <a:off x="8763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2" name="Straight Connector 211"/>
            <p:cNvCxnSpPr/>
            <p:nvPr/>
          </p:nvCxnSpPr>
          <p:spPr>
            <a:xfrm rot="5400000">
              <a:off x="1028700" y="3238500"/>
              <a:ext cx="6858000" cy="3810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3" name="Straight Connector 212"/>
            <p:cNvCxnSpPr/>
            <p:nvPr/>
          </p:nvCxnSpPr>
          <p:spPr>
            <a:xfrm rot="5400000">
              <a:off x="-723900" y="3314700"/>
              <a:ext cx="6858000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4" name="Straight Connector 213"/>
            <p:cNvCxnSpPr/>
            <p:nvPr/>
          </p:nvCxnSpPr>
          <p:spPr>
            <a:xfrm rot="16200000" flipH="1">
              <a:off x="-800100" y="3314700"/>
              <a:ext cx="6858000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5" name="Straight Connector 214"/>
            <p:cNvCxnSpPr/>
            <p:nvPr/>
          </p:nvCxnSpPr>
          <p:spPr>
            <a:xfrm rot="5400000">
              <a:off x="-152400" y="3429000"/>
              <a:ext cx="6858000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6" name="Straight Connector 215"/>
            <p:cNvCxnSpPr/>
            <p:nvPr/>
          </p:nvCxnSpPr>
          <p:spPr>
            <a:xfrm rot="16200000" flipH="1">
              <a:off x="-304800" y="3200400"/>
              <a:ext cx="6858000" cy="4572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7" name="Straight Connector 216"/>
            <p:cNvCxnSpPr/>
            <p:nvPr/>
          </p:nvCxnSpPr>
          <p:spPr>
            <a:xfrm rot="5400000">
              <a:off x="-190499" y="3238500"/>
              <a:ext cx="6858000" cy="38100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8" name="Straight Connector 217"/>
            <p:cNvCxnSpPr/>
            <p:nvPr/>
          </p:nvCxnSpPr>
          <p:spPr>
            <a:xfrm rot="16200000" flipH="1">
              <a:off x="381000" y="3200400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9" name="Straight Connector 218"/>
            <p:cNvCxnSpPr/>
            <p:nvPr/>
          </p:nvCxnSpPr>
          <p:spPr>
            <a:xfrm rot="16200000" flipH="1">
              <a:off x="-609600" y="3276600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0" name="Straight Connector 219"/>
            <p:cNvCxnSpPr/>
            <p:nvPr/>
          </p:nvCxnSpPr>
          <p:spPr>
            <a:xfrm rot="16200000" flipH="1">
              <a:off x="685801" y="3352799"/>
              <a:ext cx="6858000" cy="152401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1" name="Straight Connector 220"/>
            <p:cNvCxnSpPr/>
            <p:nvPr/>
          </p:nvCxnSpPr>
          <p:spPr>
            <a:xfrm rot="16200000" flipH="1">
              <a:off x="-3048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2" name="Straight Connector 221"/>
            <p:cNvCxnSpPr/>
            <p:nvPr/>
          </p:nvCxnSpPr>
          <p:spPr>
            <a:xfrm rot="5400000">
              <a:off x="-1028700" y="3314700"/>
              <a:ext cx="6858000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3" name="Straight Connector 222"/>
            <p:cNvCxnSpPr/>
            <p:nvPr/>
          </p:nvCxnSpPr>
          <p:spPr>
            <a:xfrm rot="5400000">
              <a:off x="782955" y="2722245"/>
              <a:ext cx="6858000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4" name="Straight Connector 223"/>
            <p:cNvCxnSpPr/>
            <p:nvPr/>
          </p:nvCxnSpPr>
          <p:spPr>
            <a:xfrm rot="5400000">
              <a:off x="1372552" y="3277552"/>
              <a:ext cx="6858000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5" name="Straight Connector 224"/>
            <p:cNvCxnSpPr/>
            <p:nvPr/>
          </p:nvCxnSpPr>
          <p:spPr>
            <a:xfrm rot="5400000">
              <a:off x="16002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6" name="Straight Connector 225"/>
            <p:cNvCxnSpPr/>
            <p:nvPr/>
          </p:nvCxnSpPr>
          <p:spPr>
            <a:xfrm rot="5400000">
              <a:off x="659130" y="3227070"/>
              <a:ext cx="6858000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7" name="Straight Connector 226"/>
            <p:cNvCxnSpPr/>
            <p:nvPr/>
          </p:nvCxnSpPr>
          <p:spPr>
            <a:xfrm rot="16200000" flipH="1">
              <a:off x="-128587" y="3252788"/>
              <a:ext cx="6858000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8" name="Straight Connector 227"/>
            <p:cNvCxnSpPr/>
            <p:nvPr/>
          </p:nvCxnSpPr>
          <p:spPr>
            <a:xfrm rot="16200000" flipH="1">
              <a:off x="560070" y="3326130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9" name="Straight Connector 228"/>
            <p:cNvCxnSpPr/>
            <p:nvPr/>
          </p:nvCxnSpPr>
          <p:spPr>
            <a:xfrm rot="16200000" flipH="1">
              <a:off x="1524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0" name="Straight Connector 229"/>
            <p:cNvCxnSpPr/>
            <p:nvPr/>
          </p:nvCxnSpPr>
          <p:spPr>
            <a:xfrm rot="16200000" flipH="1">
              <a:off x="3810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7" name="Straight Connector 236"/>
            <p:cNvCxnSpPr/>
            <p:nvPr/>
          </p:nvCxnSpPr>
          <p:spPr>
            <a:xfrm rot="16200000" flipH="1">
              <a:off x="2743200" y="3352801"/>
              <a:ext cx="6858000" cy="15240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8" name="Straight Connector 237"/>
            <p:cNvCxnSpPr/>
            <p:nvPr/>
          </p:nvCxnSpPr>
          <p:spPr>
            <a:xfrm rot="16200000" flipH="1">
              <a:off x="2095501" y="3238501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9" name="Straight Connector 238"/>
            <p:cNvCxnSpPr/>
            <p:nvPr/>
          </p:nvCxnSpPr>
          <p:spPr>
            <a:xfrm rot="5400000">
              <a:off x="2705100" y="3238501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0" name="Straight Connector 239"/>
            <p:cNvCxnSpPr/>
            <p:nvPr/>
          </p:nvCxnSpPr>
          <p:spPr>
            <a:xfrm rot="5400000">
              <a:off x="1828801" y="3276600"/>
              <a:ext cx="6857999" cy="3048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1" name="Straight Connector 240"/>
            <p:cNvCxnSpPr/>
            <p:nvPr/>
          </p:nvCxnSpPr>
          <p:spPr>
            <a:xfrm rot="16200000" flipH="1">
              <a:off x="1066800" y="3200402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2" name="Straight Connector 241"/>
            <p:cNvCxnSpPr/>
            <p:nvPr/>
          </p:nvCxnSpPr>
          <p:spPr>
            <a:xfrm rot="16200000" flipH="1">
              <a:off x="2362201" y="3352800"/>
              <a:ext cx="6858000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3" name="Straight Connector 242"/>
            <p:cNvCxnSpPr/>
            <p:nvPr/>
          </p:nvCxnSpPr>
          <p:spPr>
            <a:xfrm rot="5400000">
              <a:off x="2646045" y="2722246"/>
              <a:ext cx="6858000" cy="1413510"/>
            </a:xfrm>
            <a:prstGeom prst="line">
              <a:avLst/>
            </a:prstGeom>
            <a:ln>
              <a:solidFill>
                <a:schemeClr val="accent1">
                  <a:alpha val="56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4" name="Straight Connector 243"/>
            <p:cNvCxnSpPr/>
            <p:nvPr/>
          </p:nvCxnSpPr>
          <p:spPr>
            <a:xfrm rot="5400000">
              <a:off x="3048952" y="3277553"/>
              <a:ext cx="6858000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5" name="Straight Connector 244"/>
            <p:cNvCxnSpPr/>
            <p:nvPr/>
          </p:nvCxnSpPr>
          <p:spPr>
            <a:xfrm rot="5400000">
              <a:off x="2895600" y="3276601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6" name="Straight Connector 245"/>
            <p:cNvCxnSpPr/>
            <p:nvPr/>
          </p:nvCxnSpPr>
          <p:spPr>
            <a:xfrm rot="5400000">
              <a:off x="2388870" y="3227071"/>
              <a:ext cx="6858000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7" name="Straight Connector 246"/>
            <p:cNvCxnSpPr/>
            <p:nvPr/>
          </p:nvCxnSpPr>
          <p:spPr>
            <a:xfrm rot="16200000" flipH="1">
              <a:off x="2236470" y="3326131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8" name="Straight Connector 247"/>
            <p:cNvCxnSpPr/>
            <p:nvPr/>
          </p:nvCxnSpPr>
          <p:spPr>
            <a:xfrm rot="16200000" flipH="1">
              <a:off x="1752600" y="3352801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9" name="Straight Connector 248"/>
            <p:cNvCxnSpPr/>
            <p:nvPr/>
          </p:nvCxnSpPr>
          <p:spPr>
            <a:xfrm rot="16200000" flipH="1">
              <a:off x="19812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0" name="Straight Connector 249"/>
            <p:cNvCxnSpPr/>
            <p:nvPr/>
          </p:nvCxnSpPr>
          <p:spPr>
            <a:xfrm rot="5400000">
              <a:off x="3467100" y="3314701"/>
              <a:ext cx="6858000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1" name="Straight Connector 250"/>
            <p:cNvCxnSpPr/>
            <p:nvPr/>
          </p:nvCxnSpPr>
          <p:spPr>
            <a:xfrm rot="16200000" flipH="1">
              <a:off x="3467099" y="3314701"/>
              <a:ext cx="6858000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2" name="Straight Connector 251"/>
            <p:cNvCxnSpPr/>
            <p:nvPr/>
          </p:nvCxnSpPr>
          <p:spPr>
            <a:xfrm rot="5400000">
              <a:off x="4038600" y="3429001"/>
              <a:ext cx="6858000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3" name="Straight Connector 252"/>
            <p:cNvCxnSpPr/>
            <p:nvPr/>
          </p:nvCxnSpPr>
          <p:spPr>
            <a:xfrm rot="16200000" flipH="1">
              <a:off x="3886200" y="3200401"/>
              <a:ext cx="6858000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4" name="Straight Connector 253"/>
            <p:cNvCxnSpPr/>
            <p:nvPr/>
          </p:nvCxnSpPr>
          <p:spPr>
            <a:xfrm rot="5400000">
              <a:off x="4000501" y="3238501"/>
              <a:ext cx="6858000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5" name="Straight Connector 254"/>
            <p:cNvCxnSpPr/>
            <p:nvPr/>
          </p:nvCxnSpPr>
          <p:spPr>
            <a:xfrm rot="16200000" flipH="1">
              <a:off x="4572000" y="3200401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7" name="Straight Connector 256"/>
            <p:cNvCxnSpPr/>
            <p:nvPr/>
          </p:nvCxnSpPr>
          <p:spPr>
            <a:xfrm rot="16200000" flipH="1">
              <a:off x="37338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8" name="Straight Connector 257"/>
            <p:cNvCxnSpPr/>
            <p:nvPr/>
          </p:nvCxnSpPr>
          <p:spPr>
            <a:xfrm rot="5400000">
              <a:off x="3619500" y="3314700"/>
              <a:ext cx="6858000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9" name="Straight Connector 258"/>
            <p:cNvCxnSpPr/>
            <p:nvPr/>
          </p:nvCxnSpPr>
          <p:spPr>
            <a:xfrm rot="16200000" flipH="1">
              <a:off x="4214813" y="3252788"/>
              <a:ext cx="6858000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0" name="Straight Connector 259"/>
            <p:cNvCxnSpPr/>
            <p:nvPr/>
          </p:nvCxnSpPr>
          <p:spPr>
            <a:xfrm rot="16200000" flipH="1">
              <a:off x="4751070" y="3326131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1" name="Straight Connector 260"/>
            <p:cNvCxnSpPr/>
            <p:nvPr/>
          </p:nvCxnSpPr>
          <p:spPr>
            <a:xfrm rot="16200000" flipH="1">
              <a:off x="4343400" y="3352801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2" name="Straight Connector 261"/>
            <p:cNvCxnSpPr/>
            <p:nvPr/>
          </p:nvCxnSpPr>
          <p:spPr>
            <a:xfrm rot="16200000" flipH="1">
              <a:off x="4572000" y="3352801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4" name="Straight Connector 263"/>
            <p:cNvCxnSpPr/>
            <p:nvPr/>
          </p:nvCxnSpPr>
          <p:spPr>
            <a:xfrm rot="16200000" flipH="1">
              <a:off x="5257800" y="3352802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5" name="Straight Connector 264"/>
            <p:cNvCxnSpPr/>
            <p:nvPr/>
          </p:nvCxnSpPr>
          <p:spPr>
            <a:xfrm rot="16200000" flipH="1">
              <a:off x="5067300" y="3238502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6" name="Straight Connector 265"/>
            <p:cNvCxnSpPr/>
            <p:nvPr/>
          </p:nvCxnSpPr>
          <p:spPr>
            <a:xfrm rot="5400000">
              <a:off x="5219700" y="3238502"/>
              <a:ext cx="6858000" cy="38100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7" name="Straight Connector 266"/>
            <p:cNvCxnSpPr/>
            <p:nvPr/>
          </p:nvCxnSpPr>
          <p:spPr>
            <a:xfrm rot="16200000" flipH="1">
              <a:off x="4876801" y="3352801"/>
              <a:ext cx="6858000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8" name="Straight Connector 267"/>
            <p:cNvCxnSpPr/>
            <p:nvPr/>
          </p:nvCxnSpPr>
          <p:spPr>
            <a:xfrm rot="5400000">
              <a:off x="5527994" y="3318196"/>
              <a:ext cx="6888479" cy="191133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0" name="Straight Connector 269"/>
            <p:cNvCxnSpPr/>
            <p:nvPr/>
          </p:nvCxnSpPr>
          <p:spPr>
            <a:xfrm rot="5400000">
              <a:off x="4850130" y="3227072"/>
              <a:ext cx="6858000" cy="40386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1" name="Straight Connector 270"/>
            <p:cNvCxnSpPr/>
            <p:nvPr/>
          </p:nvCxnSpPr>
          <p:spPr>
            <a:xfrm rot="16200000" flipH="1">
              <a:off x="4751070" y="3326132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8" name="Straight Connector 277"/>
            <p:cNvCxnSpPr/>
            <p:nvPr/>
          </p:nvCxnSpPr>
          <p:spPr>
            <a:xfrm rot="5400000">
              <a:off x="5562599" y="3429001"/>
              <a:ext cx="6858002" cy="1588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3" name="Straight Connector 282"/>
            <p:cNvCxnSpPr/>
            <p:nvPr/>
          </p:nvCxnSpPr>
          <p:spPr>
            <a:xfrm rot="5400000">
              <a:off x="2552700" y="3390900"/>
              <a:ext cx="6858000" cy="76200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9" name="Straight Connector 288"/>
            <p:cNvCxnSpPr/>
            <p:nvPr/>
          </p:nvCxnSpPr>
          <p:spPr>
            <a:xfrm rot="16200000" flipH="1">
              <a:off x="3048000" y="3352800"/>
              <a:ext cx="6858000" cy="1524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2" name="Straight Connector 291"/>
            <p:cNvCxnSpPr/>
            <p:nvPr/>
          </p:nvCxnSpPr>
          <p:spPr>
            <a:xfrm rot="16200000" flipH="1">
              <a:off x="3238500" y="3238500"/>
              <a:ext cx="6858000" cy="381000"/>
            </a:xfrm>
            <a:prstGeom prst="line">
              <a:avLst/>
            </a:prstGeom>
            <a:ln w="19050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4" name="Straight Connector 293"/>
            <p:cNvCxnSpPr/>
            <p:nvPr/>
          </p:nvCxnSpPr>
          <p:spPr>
            <a:xfrm rot="5400000">
              <a:off x="2133600" y="3276600"/>
              <a:ext cx="6858000" cy="3048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8" name="Straight Connector 297"/>
            <p:cNvCxnSpPr/>
            <p:nvPr/>
          </p:nvCxnSpPr>
          <p:spPr>
            <a:xfrm rot="16200000" flipH="1">
              <a:off x="3148013" y="3252789"/>
              <a:ext cx="6858000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9" name="Straight Connector 298"/>
            <p:cNvCxnSpPr/>
            <p:nvPr/>
          </p:nvCxnSpPr>
          <p:spPr>
            <a:xfrm rot="5400000">
              <a:off x="37719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2" name="Straight Connector 301"/>
            <p:cNvCxnSpPr/>
            <p:nvPr/>
          </p:nvCxnSpPr>
          <p:spPr>
            <a:xfrm rot="5400000">
              <a:off x="4229100" y="2933700"/>
              <a:ext cx="6858000" cy="990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7" name="Straight Connector 306"/>
            <p:cNvCxnSpPr/>
            <p:nvPr/>
          </p:nvCxnSpPr>
          <p:spPr>
            <a:xfrm rot="16200000" flipH="1">
              <a:off x="1371600" y="3200403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03.11.2016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  <p:sp>
        <p:nvSpPr>
          <p:cNvPr id="113" name="Rectangle 112"/>
          <p:cNvSpPr/>
          <p:nvPr/>
        </p:nvSpPr>
        <p:spPr>
          <a:xfrm>
            <a:off x="0" y="1905000"/>
            <a:ext cx="4953000" cy="31242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grpSp>
        <p:nvGrpSpPr>
          <p:cNvPr id="94" name="Group 93"/>
          <p:cNvGrpSpPr/>
          <p:nvPr/>
        </p:nvGrpSpPr>
        <p:grpSpPr>
          <a:xfrm>
            <a:off x="0" y="2057400"/>
            <a:ext cx="4801394" cy="2820988"/>
            <a:chOff x="0" y="2057400"/>
            <a:chExt cx="4801394" cy="2820988"/>
          </a:xfrm>
        </p:grpSpPr>
        <p:cxnSp>
          <p:nvCxnSpPr>
            <p:cNvPr id="117" name="Straight Connector 116"/>
            <p:cNvCxnSpPr/>
            <p:nvPr/>
          </p:nvCxnSpPr>
          <p:spPr>
            <a:xfrm>
              <a:off x="0" y="2057400"/>
              <a:ext cx="4800600" cy="1588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" name="Straight Connector 117"/>
            <p:cNvCxnSpPr/>
            <p:nvPr/>
          </p:nvCxnSpPr>
          <p:spPr>
            <a:xfrm>
              <a:off x="0" y="4876800"/>
              <a:ext cx="4800600" cy="1588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" name="Straight Connector 119"/>
            <p:cNvCxnSpPr/>
            <p:nvPr/>
          </p:nvCxnSpPr>
          <p:spPr>
            <a:xfrm rot="5400000">
              <a:off x="3391694" y="3467100"/>
              <a:ext cx="2818606" cy="794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600" y="2130425"/>
            <a:ext cx="4419600" cy="1600327"/>
          </a:xfrm>
        </p:spPr>
        <p:txBody>
          <a:bodyPr anchor="b">
            <a:normAutofit/>
          </a:bodyPr>
          <a:lstStyle>
            <a:lvl1pPr algn="l">
              <a:defRPr sz="3600" b="1" cap="none" spc="40" baseline="0">
                <a:ln w="13335" cmpd="sng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/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8600" y="3733800"/>
            <a:ext cx="4419600" cy="1066800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03.11.2016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03.11.2016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03.11.2016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ölüm Üstbilgisi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92"/>
          <p:cNvGrpSpPr/>
          <p:nvPr/>
        </p:nvGrpSpPr>
        <p:grpSpPr>
          <a:xfrm>
            <a:off x="1" y="-30478"/>
            <a:ext cx="9067799" cy="4846320"/>
            <a:chOff x="1" y="-30477"/>
            <a:chExt cx="9067799" cy="4526277"/>
          </a:xfrm>
        </p:grpSpPr>
        <p:cxnSp>
          <p:nvCxnSpPr>
            <p:cNvPr id="8" name="Straight Connector 7"/>
            <p:cNvCxnSpPr/>
            <p:nvPr/>
          </p:nvCxnSpPr>
          <p:spPr>
            <a:xfrm rot="16200000" flipH="1">
              <a:off x="-27166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rot="16200000" flipH="1">
              <a:off x="-46216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rot="5400000">
              <a:off x="-30976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5400000">
              <a:off x="-2062365" y="2128112"/>
              <a:ext cx="4505731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rot="16200000" flipH="1">
              <a:off x="-2138565" y="2128112"/>
              <a:ext cx="4505731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/>
          </p:nvCxnSpPr>
          <p:spPr>
            <a:xfrm rot="16200000" flipH="1">
              <a:off x="-195465" y="1785212"/>
              <a:ext cx="4505731" cy="9144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 rot="16200000" flipH="1">
              <a:off x="-1643265" y="2013812"/>
              <a:ext cx="4505731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 rot="5400000">
              <a:off x="-1528964" y="2051912"/>
              <a:ext cx="4505731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6200000" flipH="1">
              <a:off x="-957465" y="2013812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16200000" flipH="1">
              <a:off x="-194806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 rot="16200000" flipH="1">
              <a:off x="-652664" y="2166211"/>
              <a:ext cx="4505731" cy="152401"/>
            </a:xfrm>
            <a:prstGeom prst="line">
              <a:avLst/>
            </a:prstGeom>
            <a:ln w="5715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 rot="16200000" flipH="1">
              <a:off x="-164326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rot="16200000" flipH="1">
              <a:off x="-1790700" y="2019300"/>
              <a:ext cx="4495800" cy="4572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rot="5400000">
              <a:off x="-555510" y="1535657"/>
              <a:ext cx="4505731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/>
            <p:cNvCxnSpPr/>
            <p:nvPr/>
          </p:nvCxnSpPr>
          <p:spPr>
            <a:xfrm rot="5400000">
              <a:off x="34087" y="2090964"/>
              <a:ext cx="4505731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/>
            <p:cNvCxnSpPr/>
            <p:nvPr/>
          </p:nvCxnSpPr>
          <p:spPr>
            <a:xfrm rot="5400000">
              <a:off x="26173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/>
            <p:cNvCxnSpPr/>
            <p:nvPr/>
          </p:nvCxnSpPr>
          <p:spPr>
            <a:xfrm rot="5400000">
              <a:off x="-679335" y="2040482"/>
              <a:ext cx="4505731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/>
            <p:cNvCxnSpPr/>
            <p:nvPr/>
          </p:nvCxnSpPr>
          <p:spPr>
            <a:xfrm rot="16200000" flipH="1">
              <a:off x="-1467052" y="2066200"/>
              <a:ext cx="4505731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/>
            <p:cNvCxnSpPr/>
            <p:nvPr/>
          </p:nvCxnSpPr>
          <p:spPr>
            <a:xfrm rot="16200000" flipH="1">
              <a:off x="-77839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/>
            <p:cNvCxnSpPr/>
            <p:nvPr/>
          </p:nvCxnSpPr>
          <p:spPr>
            <a:xfrm rot="16200000" flipH="1">
              <a:off x="-118606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/>
            <p:cNvCxnSpPr/>
            <p:nvPr/>
          </p:nvCxnSpPr>
          <p:spPr>
            <a:xfrm rot="16200000" flipH="1">
              <a:off x="-95746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/>
            <p:cNvCxnSpPr/>
            <p:nvPr/>
          </p:nvCxnSpPr>
          <p:spPr>
            <a:xfrm rot="16200000" flipH="1">
              <a:off x="22429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/>
            <p:cNvCxnSpPr/>
            <p:nvPr/>
          </p:nvCxnSpPr>
          <p:spPr>
            <a:xfrm rot="16200000" flipH="1">
              <a:off x="205243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/>
            <p:cNvCxnSpPr/>
            <p:nvPr/>
          </p:nvCxnSpPr>
          <p:spPr>
            <a:xfrm rot="5400000">
              <a:off x="2204835" y="2051912"/>
              <a:ext cx="4505731" cy="3810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/>
            <p:cNvCxnSpPr/>
            <p:nvPr/>
          </p:nvCxnSpPr>
          <p:spPr>
            <a:xfrm rot="5400000">
              <a:off x="452235" y="2128112"/>
              <a:ext cx="4505731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/>
            <p:nvPr/>
          </p:nvCxnSpPr>
          <p:spPr>
            <a:xfrm rot="16200000" flipH="1">
              <a:off x="376035" y="2128112"/>
              <a:ext cx="4505731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/>
            <p:nvPr/>
          </p:nvCxnSpPr>
          <p:spPr>
            <a:xfrm rot="5400000">
              <a:off x="1023735" y="2242139"/>
              <a:ext cx="4505731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4"/>
            <p:cNvCxnSpPr/>
            <p:nvPr/>
          </p:nvCxnSpPr>
          <p:spPr>
            <a:xfrm rot="16200000" flipH="1">
              <a:off x="871335" y="2013812"/>
              <a:ext cx="4505731" cy="4572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Connector 35"/>
            <p:cNvCxnSpPr/>
            <p:nvPr/>
          </p:nvCxnSpPr>
          <p:spPr>
            <a:xfrm rot="5400000">
              <a:off x="985636" y="2051912"/>
              <a:ext cx="4505731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Connector 36"/>
            <p:cNvCxnSpPr/>
            <p:nvPr/>
          </p:nvCxnSpPr>
          <p:spPr>
            <a:xfrm rot="16200000" flipH="1">
              <a:off x="1557135" y="2013812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/>
            <p:cNvCxnSpPr/>
            <p:nvPr/>
          </p:nvCxnSpPr>
          <p:spPr>
            <a:xfrm rot="16200000" flipH="1">
              <a:off x="56653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/>
            <p:cNvCxnSpPr/>
            <p:nvPr/>
          </p:nvCxnSpPr>
          <p:spPr>
            <a:xfrm rot="16200000" flipH="1">
              <a:off x="1861936" y="2166211"/>
              <a:ext cx="4505731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/>
            <p:cNvCxnSpPr/>
            <p:nvPr/>
          </p:nvCxnSpPr>
          <p:spPr>
            <a:xfrm rot="16200000" flipH="1">
              <a:off x="8713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/>
            <p:cNvCxnSpPr/>
            <p:nvPr/>
          </p:nvCxnSpPr>
          <p:spPr>
            <a:xfrm rot="5400000">
              <a:off x="147435" y="2128112"/>
              <a:ext cx="4505731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/>
            <p:cNvCxnSpPr/>
            <p:nvPr/>
          </p:nvCxnSpPr>
          <p:spPr>
            <a:xfrm rot="5400000">
              <a:off x="1959090" y="1535657"/>
              <a:ext cx="4505731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/>
            <p:cNvCxnSpPr/>
            <p:nvPr/>
          </p:nvCxnSpPr>
          <p:spPr>
            <a:xfrm rot="5400000">
              <a:off x="2548687" y="2090964"/>
              <a:ext cx="4505731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/>
            <p:cNvCxnSpPr/>
            <p:nvPr/>
          </p:nvCxnSpPr>
          <p:spPr>
            <a:xfrm rot="5400000">
              <a:off x="27763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/>
            <p:cNvCxnSpPr/>
            <p:nvPr/>
          </p:nvCxnSpPr>
          <p:spPr>
            <a:xfrm rot="5400000">
              <a:off x="1835265" y="2040482"/>
              <a:ext cx="4505731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/>
            <p:cNvCxnSpPr/>
            <p:nvPr/>
          </p:nvCxnSpPr>
          <p:spPr>
            <a:xfrm rot="16200000" flipH="1">
              <a:off x="1047548" y="2066200"/>
              <a:ext cx="4505731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Straight Connector 46"/>
            <p:cNvCxnSpPr/>
            <p:nvPr/>
          </p:nvCxnSpPr>
          <p:spPr>
            <a:xfrm rot="16200000" flipH="1">
              <a:off x="173620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Connector 47"/>
            <p:cNvCxnSpPr/>
            <p:nvPr/>
          </p:nvCxnSpPr>
          <p:spPr>
            <a:xfrm rot="16200000" flipH="1">
              <a:off x="13285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Straight Connector 48"/>
            <p:cNvCxnSpPr/>
            <p:nvPr/>
          </p:nvCxnSpPr>
          <p:spPr>
            <a:xfrm rot="16200000" flipH="1">
              <a:off x="15571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Connector 49"/>
            <p:cNvCxnSpPr/>
            <p:nvPr/>
          </p:nvCxnSpPr>
          <p:spPr>
            <a:xfrm rot="16200000" flipH="1">
              <a:off x="3919335" y="2166212"/>
              <a:ext cx="4505731" cy="152400"/>
            </a:xfrm>
            <a:prstGeom prst="line">
              <a:avLst/>
            </a:prstGeom>
            <a:ln w="5715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Connector 50"/>
            <p:cNvCxnSpPr/>
            <p:nvPr/>
          </p:nvCxnSpPr>
          <p:spPr>
            <a:xfrm rot="16200000" flipH="1">
              <a:off x="3271636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Connector 51"/>
            <p:cNvCxnSpPr/>
            <p:nvPr/>
          </p:nvCxnSpPr>
          <p:spPr>
            <a:xfrm rot="5400000">
              <a:off x="388123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Connector 52"/>
            <p:cNvCxnSpPr/>
            <p:nvPr/>
          </p:nvCxnSpPr>
          <p:spPr>
            <a:xfrm rot="5400000">
              <a:off x="3004936" y="2090012"/>
              <a:ext cx="4505730" cy="3048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Connector 53"/>
            <p:cNvCxnSpPr/>
            <p:nvPr/>
          </p:nvCxnSpPr>
          <p:spPr>
            <a:xfrm rot="16200000" flipH="1">
              <a:off x="2242935" y="2013813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Connector 54"/>
            <p:cNvCxnSpPr/>
            <p:nvPr/>
          </p:nvCxnSpPr>
          <p:spPr>
            <a:xfrm rot="16200000" flipH="1">
              <a:off x="3538336" y="2166212"/>
              <a:ext cx="4505731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Connector 55"/>
            <p:cNvCxnSpPr/>
            <p:nvPr/>
          </p:nvCxnSpPr>
          <p:spPr>
            <a:xfrm rot="5400000">
              <a:off x="3822180" y="1535657"/>
              <a:ext cx="4505731" cy="1413510"/>
            </a:xfrm>
            <a:prstGeom prst="line">
              <a:avLst/>
            </a:prstGeom>
            <a:ln>
              <a:solidFill>
                <a:schemeClr val="accent1">
                  <a:alpha val="56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Straight Connector 56"/>
            <p:cNvCxnSpPr/>
            <p:nvPr/>
          </p:nvCxnSpPr>
          <p:spPr>
            <a:xfrm rot="5400000">
              <a:off x="4225087" y="2090965"/>
              <a:ext cx="4505731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Straight Connector 57"/>
            <p:cNvCxnSpPr/>
            <p:nvPr/>
          </p:nvCxnSpPr>
          <p:spPr>
            <a:xfrm rot="5400000">
              <a:off x="407173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Straight Connector 58"/>
            <p:cNvCxnSpPr/>
            <p:nvPr/>
          </p:nvCxnSpPr>
          <p:spPr>
            <a:xfrm rot="5400000">
              <a:off x="3565005" y="2040482"/>
              <a:ext cx="4505731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Straight Connector 59"/>
            <p:cNvCxnSpPr/>
            <p:nvPr/>
          </p:nvCxnSpPr>
          <p:spPr>
            <a:xfrm rot="16200000" flipH="1">
              <a:off x="341260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Connector 60"/>
            <p:cNvCxnSpPr/>
            <p:nvPr/>
          </p:nvCxnSpPr>
          <p:spPr>
            <a:xfrm rot="16200000" flipH="1">
              <a:off x="2928735" y="2166212"/>
              <a:ext cx="4505731" cy="152400"/>
            </a:xfrm>
            <a:prstGeom prst="line">
              <a:avLst/>
            </a:prstGeom>
            <a:ln w="5715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61"/>
            <p:cNvCxnSpPr/>
            <p:nvPr/>
          </p:nvCxnSpPr>
          <p:spPr>
            <a:xfrm rot="16200000" flipH="1">
              <a:off x="30811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Connector 62"/>
            <p:cNvCxnSpPr/>
            <p:nvPr/>
          </p:nvCxnSpPr>
          <p:spPr>
            <a:xfrm rot="5400000">
              <a:off x="4643235" y="2128112"/>
              <a:ext cx="4505731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Straight Connector 63"/>
            <p:cNvCxnSpPr/>
            <p:nvPr/>
          </p:nvCxnSpPr>
          <p:spPr>
            <a:xfrm rot="16200000" flipH="1">
              <a:off x="4643234" y="2128112"/>
              <a:ext cx="4505731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Connector 64"/>
            <p:cNvCxnSpPr/>
            <p:nvPr/>
          </p:nvCxnSpPr>
          <p:spPr>
            <a:xfrm rot="5400000">
              <a:off x="5214735" y="2242140"/>
              <a:ext cx="4505731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Straight Connector 65"/>
            <p:cNvCxnSpPr/>
            <p:nvPr/>
          </p:nvCxnSpPr>
          <p:spPr>
            <a:xfrm rot="16200000" flipH="1">
              <a:off x="5062335" y="2013812"/>
              <a:ext cx="4505731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Straight Connector 66"/>
            <p:cNvCxnSpPr/>
            <p:nvPr/>
          </p:nvCxnSpPr>
          <p:spPr>
            <a:xfrm rot="5400000">
              <a:off x="5176636" y="2051912"/>
              <a:ext cx="4505731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Straight Connector 67"/>
            <p:cNvCxnSpPr/>
            <p:nvPr/>
          </p:nvCxnSpPr>
          <p:spPr>
            <a:xfrm rot="16200000" flipH="1">
              <a:off x="5748135" y="2013813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Straight Connector 68"/>
            <p:cNvCxnSpPr/>
            <p:nvPr/>
          </p:nvCxnSpPr>
          <p:spPr>
            <a:xfrm rot="16200000" flipH="1">
              <a:off x="49099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Straight Connector 69"/>
            <p:cNvCxnSpPr/>
            <p:nvPr/>
          </p:nvCxnSpPr>
          <p:spPr>
            <a:xfrm rot="5400000">
              <a:off x="4795635" y="2128112"/>
              <a:ext cx="4505731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Straight Connector 70"/>
            <p:cNvCxnSpPr/>
            <p:nvPr/>
          </p:nvCxnSpPr>
          <p:spPr>
            <a:xfrm rot="16200000" flipH="1">
              <a:off x="5390948" y="2066200"/>
              <a:ext cx="4505731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Straight Connector 71"/>
            <p:cNvCxnSpPr/>
            <p:nvPr/>
          </p:nvCxnSpPr>
          <p:spPr>
            <a:xfrm rot="16200000" flipH="1">
              <a:off x="592720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Straight Connector 72"/>
            <p:cNvCxnSpPr/>
            <p:nvPr/>
          </p:nvCxnSpPr>
          <p:spPr>
            <a:xfrm rot="16200000" flipH="1">
              <a:off x="55195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Straight Connector 73"/>
            <p:cNvCxnSpPr/>
            <p:nvPr/>
          </p:nvCxnSpPr>
          <p:spPr>
            <a:xfrm rot="16200000" flipH="1">
              <a:off x="57481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Straight Connector 74"/>
            <p:cNvCxnSpPr/>
            <p:nvPr/>
          </p:nvCxnSpPr>
          <p:spPr>
            <a:xfrm rot="16200000" flipH="1">
              <a:off x="6433935" y="2166213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Straight Connector 75"/>
            <p:cNvCxnSpPr/>
            <p:nvPr/>
          </p:nvCxnSpPr>
          <p:spPr>
            <a:xfrm rot="16200000" flipH="1">
              <a:off x="6243435" y="2051913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Straight Connector 76"/>
            <p:cNvCxnSpPr/>
            <p:nvPr/>
          </p:nvCxnSpPr>
          <p:spPr>
            <a:xfrm rot="5400000">
              <a:off x="6395835" y="2051913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Straight Connector 77"/>
            <p:cNvCxnSpPr/>
            <p:nvPr/>
          </p:nvCxnSpPr>
          <p:spPr>
            <a:xfrm rot="16200000" flipH="1">
              <a:off x="6052936" y="2166212"/>
              <a:ext cx="4505731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Straight Connector 78"/>
            <p:cNvCxnSpPr/>
            <p:nvPr/>
          </p:nvCxnSpPr>
          <p:spPr>
            <a:xfrm rot="5400000">
              <a:off x="6709356" y="2136834"/>
              <a:ext cx="4525755" cy="191133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Straight Connector 79"/>
            <p:cNvCxnSpPr/>
            <p:nvPr/>
          </p:nvCxnSpPr>
          <p:spPr>
            <a:xfrm rot="5400000">
              <a:off x="6026265" y="2040483"/>
              <a:ext cx="4505731" cy="40386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Straight Connector 80"/>
            <p:cNvCxnSpPr/>
            <p:nvPr/>
          </p:nvCxnSpPr>
          <p:spPr>
            <a:xfrm rot="16200000" flipH="1">
              <a:off x="5927205" y="2139543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Straight Connector 81"/>
            <p:cNvCxnSpPr/>
            <p:nvPr/>
          </p:nvCxnSpPr>
          <p:spPr>
            <a:xfrm rot="5400000">
              <a:off x="6738734" y="2242140"/>
              <a:ext cx="4505732" cy="1588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Straight Connector 82"/>
            <p:cNvCxnSpPr/>
            <p:nvPr/>
          </p:nvCxnSpPr>
          <p:spPr>
            <a:xfrm rot="5400000">
              <a:off x="3728835" y="2204312"/>
              <a:ext cx="4505731" cy="76200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Straight Connector 83"/>
            <p:cNvCxnSpPr/>
            <p:nvPr/>
          </p:nvCxnSpPr>
          <p:spPr>
            <a:xfrm rot="16200000" flipH="1">
              <a:off x="4224135" y="2166212"/>
              <a:ext cx="4505731" cy="1524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Straight Connector 84"/>
            <p:cNvCxnSpPr/>
            <p:nvPr/>
          </p:nvCxnSpPr>
          <p:spPr>
            <a:xfrm rot="16200000" flipH="1">
              <a:off x="4414635" y="2051912"/>
              <a:ext cx="4505731" cy="381000"/>
            </a:xfrm>
            <a:prstGeom prst="line">
              <a:avLst/>
            </a:prstGeom>
            <a:ln w="19050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Straight Connector 85"/>
            <p:cNvCxnSpPr/>
            <p:nvPr/>
          </p:nvCxnSpPr>
          <p:spPr>
            <a:xfrm rot="5400000">
              <a:off x="3309735" y="2090012"/>
              <a:ext cx="4505731" cy="3048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Straight Connector 86"/>
            <p:cNvCxnSpPr/>
            <p:nvPr/>
          </p:nvCxnSpPr>
          <p:spPr>
            <a:xfrm rot="16200000" flipH="1">
              <a:off x="4324148" y="2066200"/>
              <a:ext cx="4505731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Straight Connector 87"/>
            <p:cNvCxnSpPr/>
            <p:nvPr/>
          </p:nvCxnSpPr>
          <p:spPr>
            <a:xfrm rot="5400000">
              <a:off x="494803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Straight Connector 88"/>
            <p:cNvCxnSpPr/>
            <p:nvPr/>
          </p:nvCxnSpPr>
          <p:spPr>
            <a:xfrm rot="5400000">
              <a:off x="5405235" y="1747112"/>
              <a:ext cx="4505731" cy="990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Straight Connector 89"/>
            <p:cNvCxnSpPr/>
            <p:nvPr/>
          </p:nvCxnSpPr>
          <p:spPr>
            <a:xfrm rot="16200000" flipH="1">
              <a:off x="2547735" y="2013814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4" name="Rectangle 93"/>
          <p:cNvSpPr/>
          <p:nvPr/>
        </p:nvSpPr>
        <p:spPr>
          <a:xfrm>
            <a:off x="0" y="4311168"/>
            <a:ext cx="9144000" cy="19050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cxnSp>
        <p:nvCxnSpPr>
          <p:cNvPr id="96" name="Straight Connector 95"/>
          <p:cNvCxnSpPr/>
          <p:nvPr/>
        </p:nvCxnSpPr>
        <p:spPr>
          <a:xfrm>
            <a:off x="0" y="4387368"/>
            <a:ext cx="914400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Straight Connector 96"/>
          <p:cNvCxnSpPr/>
          <p:nvPr/>
        </p:nvCxnSpPr>
        <p:spPr>
          <a:xfrm>
            <a:off x="0" y="6138380"/>
            <a:ext cx="914400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621364"/>
            <a:ext cx="8305800" cy="414649"/>
          </a:xfrm>
        </p:spPr>
        <p:txBody>
          <a:bodyPr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95" name="Title 94"/>
          <p:cNvSpPr>
            <a:spLocks noGrp="1"/>
          </p:cNvSpPr>
          <p:nvPr>
            <p:ph type="title"/>
          </p:nvPr>
        </p:nvSpPr>
        <p:spPr>
          <a:xfrm>
            <a:off x="457200" y="4463568"/>
            <a:ext cx="8305800" cy="1143000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03.11.2016</a:t>
            </a:fld>
            <a:endParaRPr lang="tr-TR"/>
          </a:p>
        </p:txBody>
      </p:sp>
      <p:sp>
        <p:nvSpPr>
          <p:cNvPr id="91" name="Footer Placeholder 9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2" name="Slide Number Placeholder 9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03.11.2016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 algn="ctr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 algn="ctr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03.11.2016</a:t>
            </a:fld>
            <a:endParaRPr lang="tr-T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03.11.2016</a:t>
            </a:fld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03.11.2016</a:t>
            </a:fld>
            <a:endParaRPr lang="tr-T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00400" y="273050"/>
            <a:ext cx="548640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03.11.2016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  <p:sp>
        <p:nvSpPr>
          <p:cNvPr id="37" name="Rectangle 36"/>
          <p:cNvSpPr/>
          <p:nvPr/>
        </p:nvSpPr>
        <p:spPr>
          <a:xfrm>
            <a:off x="0" y="1563624"/>
            <a:ext cx="2761488" cy="3313176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cxnSp>
        <p:nvCxnSpPr>
          <p:cNvPr id="39" name="Straight Connector 38"/>
          <p:cNvCxnSpPr/>
          <p:nvPr/>
        </p:nvCxnSpPr>
        <p:spPr>
          <a:xfrm rot="5400000">
            <a:off x="1128157" y="3221339"/>
            <a:ext cx="3017520" cy="794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/>
        </p:nvCxnSpPr>
        <p:spPr>
          <a:xfrm>
            <a:off x="0" y="1712976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/>
          <p:cNvCxnSpPr/>
          <p:nvPr/>
        </p:nvCxnSpPr>
        <p:spPr>
          <a:xfrm>
            <a:off x="0" y="4733544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1901952"/>
            <a:ext cx="2377440" cy="1371600"/>
          </a:xfrm>
        </p:spPr>
        <p:txBody>
          <a:bodyPr anchor="b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tabLst>
                <a:tab pos="3830638" algn="l"/>
              </a:tabLst>
              <a:defRPr lang="en-US" sz="2600" b="1" kern="1200" cap="none" spc="20" baseline="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2400" y="3273552"/>
            <a:ext cx="2377440" cy="1371600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200400" y="381000"/>
            <a:ext cx="5562600" cy="5638800"/>
          </a:xfrm>
          <a:solidFill>
            <a:schemeClr val="bg2"/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r-TR" smtClean="0"/>
              <a:t>Resim eklemek için simgeyi tıklatın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03.11.2016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  <p:sp>
        <p:nvSpPr>
          <p:cNvPr id="33" name="Rectangle 32"/>
          <p:cNvSpPr/>
          <p:nvPr/>
        </p:nvSpPr>
        <p:spPr>
          <a:xfrm>
            <a:off x="0" y="1563624"/>
            <a:ext cx="2761488" cy="3313176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cxnSp>
        <p:nvCxnSpPr>
          <p:cNvPr id="34" name="Straight Connector 33"/>
          <p:cNvCxnSpPr/>
          <p:nvPr/>
        </p:nvCxnSpPr>
        <p:spPr>
          <a:xfrm rot="5400000">
            <a:off x="1128157" y="3221339"/>
            <a:ext cx="3017520" cy="794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/>
          <p:nvPr/>
        </p:nvCxnSpPr>
        <p:spPr>
          <a:xfrm>
            <a:off x="0" y="1712976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Connector 59"/>
          <p:cNvCxnSpPr/>
          <p:nvPr/>
        </p:nvCxnSpPr>
        <p:spPr>
          <a:xfrm>
            <a:off x="0" y="4733544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5448" y="1905000"/>
            <a:ext cx="2377440" cy="1371600"/>
          </a:xfrm>
        </p:spPr>
        <p:txBody>
          <a:bodyPr anchor="b">
            <a:normAutofit/>
          </a:bodyPr>
          <a:lstStyle>
            <a:lvl1pPr algn="l">
              <a:defRPr sz="2600" b="1" cap="none" spc="20" baseline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2400" y="3276600"/>
            <a:ext cx="2377440" cy="1371600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Rectangle 189"/>
          <p:cNvSpPr/>
          <p:nvPr/>
        </p:nvSpPr>
        <p:spPr>
          <a:xfrm>
            <a:off x="149352" y="137160"/>
            <a:ext cx="8869680" cy="6583680"/>
          </a:xfrm>
          <a:prstGeom prst="rect">
            <a:avLst/>
          </a:prstGeom>
          <a:noFill/>
          <a:ln w="19050" cmpd="sng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1240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A23720DD-5B6D-40BF-8493-A6B52D484E6B}" type="datetimeFigureOut">
              <a:rPr lang="tr-TR" smtClean="0"/>
              <a:t>03.11.2016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31123" y="6312408"/>
            <a:ext cx="348175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1240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defTabSz="914400" rtl="0" eaLnBrk="1" latinLnBrk="0" hangingPunct="1">
        <a:spcBef>
          <a:spcPct val="0"/>
        </a:spcBef>
        <a:buNone/>
        <a:tabLst>
          <a:tab pos="3830638" algn="l"/>
        </a:tabLst>
        <a:defRPr sz="3600" b="1" kern="1200" cap="none" spc="50">
          <a:ln w="13335" cmpd="sng">
            <a:solidFill>
              <a:schemeClr val="accent1">
                <a:lumMod val="50000"/>
              </a:schemeClr>
            </a:solidFill>
            <a:prstDash val="solid"/>
          </a:ln>
          <a:solidFill>
            <a:schemeClr val="accent6">
              <a:tint val="1000"/>
            </a:schemeClr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>
            <a:lumMod val="60000"/>
            <a:lumOff val="40000"/>
          </a:schemeClr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buClr>
          <a:schemeClr val="accent1">
            <a:lumMod val="60000"/>
            <a:lumOff val="40000"/>
          </a:schemeClr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8872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691640" indent="-18288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6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4884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defTabSz="914400" rtl="0" eaLnBrk="1" latinLnBrk="0" hangingPunct="1">
        <a:spcBef>
          <a:spcPct val="20000"/>
        </a:spcBef>
        <a:buClr>
          <a:schemeClr val="accent6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228600" y="2130425"/>
            <a:ext cx="4703440" cy="2234679"/>
          </a:xfrm>
        </p:spPr>
        <p:txBody>
          <a:bodyPr>
            <a:normAutofit/>
          </a:bodyPr>
          <a:lstStyle/>
          <a:p>
            <a:pPr algn="ctr"/>
            <a:r>
              <a:rPr lang="tr-TR" sz="5400" smtClean="0"/>
              <a:t>100% PIN</a:t>
            </a:r>
            <a:r>
              <a:rPr lang="tr-TR" sz="5400" dirty="0" smtClean="0"/>
              <a:t/>
            </a:r>
            <a:br>
              <a:rPr lang="tr-TR" sz="5400" dirty="0" smtClean="0"/>
            </a:br>
            <a:r>
              <a:rPr lang="tr-TR" sz="5400" dirty="0" smtClean="0"/>
              <a:t>STUDY PACK II</a:t>
            </a:r>
            <a:endParaRPr lang="tr-TR" sz="5400" dirty="0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228600" y="4293096"/>
            <a:ext cx="4419600" cy="507504"/>
          </a:xfrm>
        </p:spPr>
        <p:txBody>
          <a:bodyPr>
            <a:normAutofit fontScale="77500" lnSpcReduction="20000"/>
          </a:bodyPr>
          <a:lstStyle/>
          <a:p>
            <a:pPr algn="ctr"/>
            <a:r>
              <a:rPr lang="tr-TR" sz="4400" dirty="0" err="1" smtClean="0"/>
              <a:t>Speaking</a:t>
            </a:r>
            <a:r>
              <a:rPr lang="tr-TR" sz="4400" dirty="0" smtClean="0"/>
              <a:t> </a:t>
            </a:r>
            <a:r>
              <a:rPr lang="tr-TR" sz="4400" dirty="0" err="1" smtClean="0"/>
              <a:t>Tasks</a:t>
            </a:r>
            <a:endParaRPr lang="tr-TR" sz="4400" dirty="0"/>
          </a:p>
        </p:txBody>
      </p:sp>
    </p:spTree>
    <p:extLst>
      <p:ext uri="{BB962C8B-B14F-4D97-AF65-F5344CB8AC3E}">
        <p14:creationId xmlns:p14="http://schemas.microsoft.com/office/powerpoint/2010/main" val="9492934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o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74228046"/>
              </p:ext>
            </p:extLst>
          </p:nvPr>
        </p:nvGraphicFramePr>
        <p:xfrm>
          <a:off x="179512" y="188640"/>
          <a:ext cx="8856984" cy="666062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428492"/>
                <a:gridCol w="4428492"/>
              </a:tblGrid>
              <a:tr h="753923">
                <a:tc>
                  <a:txBody>
                    <a:bodyPr/>
                    <a:lstStyle/>
                    <a:p>
                      <a:pPr algn="ctr"/>
                      <a:r>
                        <a:rPr lang="tr-TR" sz="3600" dirty="0" smtClean="0"/>
                        <a:t>STUDENT A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sz="2000" dirty="0" smtClean="0">
                          <a:solidFill>
                            <a:schemeClr val="bg1"/>
                          </a:solidFill>
                        </a:rPr>
                        <a:t>(Start </a:t>
                      </a:r>
                      <a:r>
                        <a:rPr lang="tr-TR" sz="2000" dirty="0" err="1" smtClean="0">
                          <a:solidFill>
                            <a:schemeClr val="bg1"/>
                          </a:solidFill>
                        </a:rPr>
                        <a:t>the</a:t>
                      </a:r>
                      <a:r>
                        <a:rPr lang="tr-TR" sz="2000" dirty="0" smtClean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tr-TR" sz="2000" dirty="0" err="1" smtClean="0">
                          <a:solidFill>
                            <a:schemeClr val="bg1"/>
                          </a:solidFill>
                        </a:rPr>
                        <a:t>conversation</a:t>
                      </a:r>
                      <a:r>
                        <a:rPr lang="tr-TR" sz="2000" dirty="0" smtClean="0">
                          <a:solidFill>
                            <a:schemeClr val="bg1"/>
                          </a:solidFill>
                        </a:rPr>
                        <a:t>.)</a:t>
                      </a:r>
                      <a:endParaRPr lang="tr-TR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000" dirty="0" smtClean="0"/>
                        <a:t>STUDENT</a:t>
                      </a:r>
                      <a:r>
                        <a:rPr lang="tr-TR" sz="4000" baseline="0" dirty="0" smtClean="0"/>
                        <a:t> B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sz="2000" dirty="0" smtClean="0">
                          <a:solidFill>
                            <a:schemeClr val="bg1"/>
                          </a:solidFill>
                        </a:rPr>
                        <a:t>(</a:t>
                      </a:r>
                      <a:r>
                        <a:rPr lang="tr-TR" sz="2000" dirty="0" err="1" smtClean="0">
                          <a:solidFill>
                            <a:schemeClr val="bg1"/>
                          </a:solidFill>
                        </a:rPr>
                        <a:t>Student</a:t>
                      </a:r>
                      <a:r>
                        <a:rPr lang="tr-TR" sz="2000" dirty="0" smtClean="0">
                          <a:solidFill>
                            <a:schemeClr val="bg1"/>
                          </a:solidFill>
                        </a:rPr>
                        <a:t> A </a:t>
                      </a:r>
                      <a:r>
                        <a:rPr lang="tr-TR" sz="2000" dirty="0" err="1" smtClean="0">
                          <a:solidFill>
                            <a:schemeClr val="bg1"/>
                          </a:solidFill>
                        </a:rPr>
                        <a:t>will</a:t>
                      </a:r>
                      <a:r>
                        <a:rPr lang="tr-TR" sz="2000" dirty="0" smtClean="0">
                          <a:solidFill>
                            <a:schemeClr val="bg1"/>
                          </a:solidFill>
                        </a:rPr>
                        <a:t> start </a:t>
                      </a:r>
                      <a:r>
                        <a:rPr lang="tr-TR" sz="2000" dirty="0" err="1" smtClean="0">
                          <a:solidFill>
                            <a:schemeClr val="bg1"/>
                          </a:solidFill>
                        </a:rPr>
                        <a:t>the</a:t>
                      </a:r>
                      <a:r>
                        <a:rPr lang="tr-TR" sz="2000" dirty="0" smtClean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tr-TR" sz="2000" dirty="0" err="1" smtClean="0">
                          <a:solidFill>
                            <a:schemeClr val="bg1"/>
                          </a:solidFill>
                        </a:rPr>
                        <a:t>conversation</a:t>
                      </a:r>
                      <a:r>
                        <a:rPr lang="tr-TR" sz="2000" dirty="0" smtClean="0">
                          <a:solidFill>
                            <a:schemeClr val="bg1"/>
                          </a:solidFill>
                        </a:rPr>
                        <a:t>.)</a:t>
                      </a:r>
                      <a:endParaRPr lang="tr-TR" sz="4000" dirty="0"/>
                    </a:p>
                  </a:txBody>
                  <a:tcPr/>
                </a:tc>
              </a:tr>
              <a:tr h="5654789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Dikdörtgen 4"/>
          <p:cNvSpPr/>
          <p:nvPr/>
        </p:nvSpPr>
        <p:spPr>
          <a:xfrm>
            <a:off x="107504" y="260648"/>
            <a:ext cx="1328413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28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TASK1</a:t>
            </a:r>
            <a:endParaRPr lang="tr-TR" sz="28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7" name="İçerik Yer Tutucusu 5"/>
          <p:cNvSpPr>
            <a:spLocks noGrp="1"/>
          </p:cNvSpPr>
          <p:nvPr>
            <p:ph idx="1"/>
          </p:nvPr>
        </p:nvSpPr>
        <p:spPr>
          <a:xfrm>
            <a:off x="4716016" y="1268760"/>
            <a:ext cx="3970784" cy="5040560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600" dirty="0">
                <a:solidFill>
                  <a:schemeClr val="bg1"/>
                </a:solidFill>
              </a:rPr>
              <a:t>You are a student at university</a:t>
            </a:r>
            <a:r>
              <a:rPr lang="en-US" sz="2600" dirty="0" smtClean="0">
                <a:solidFill>
                  <a:schemeClr val="bg1"/>
                </a:solidFill>
              </a:rPr>
              <a:t>. </a:t>
            </a:r>
            <a:r>
              <a:rPr lang="tr-TR" sz="2600" dirty="0" err="1" smtClean="0">
                <a:solidFill>
                  <a:schemeClr val="bg1"/>
                </a:solidFill>
              </a:rPr>
              <a:t>You</a:t>
            </a:r>
            <a:r>
              <a:rPr lang="tr-TR" sz="2600" dirty="0" smtClean="0">
                <a:solidFill>
                  <a:schemeClr val="bg1"/>
                </a:solidFill>
              </a:rPr>
              <a:t> </a:t>
            </a:r>
            <a:r>
              <a:rPr lang="tr-TR" sz="2600" dirty="0" err="1" smtClean="0">
                <a:solidFill>
                  <a:schemeClr val="bg1"/>
                </a:solidFill>
              </a:rPr>
              <a:t>are</a:t>
            </a:r>
            <a:r>
              <a:rPr lang="tr-TR" sz="2600" dirty="0" smtClean="0">
                <a:solidFill>
                  <a:schemeClr val="bg1"/>
                </a:solidFill>
              </a:rPr>
              <a:t> </a:t>
            </a:r>
            <a:r>
              <a:rPr lang="tr-TR" sz="2600" dirty="0" err="1" smtClean="0">
                <a:solidFill>
                  <a:schemeClr val="bg1"/>
                </a:solidFill>
              </a:rPr>
              <a:t>always</a:t>
            </a:r>
            <a:r>
              <a:rPr lang="tr-TR" sz="2600" dirty="0" smtClean="0">
                <a:solidFill>
                  <a:schemeClr val="bg1"/>
                </a:solidFill>
              </a:rPr>
              <a:t> </a:t>
            </a:r>
            <a:r>
              <a:rPr lang="tr-TR" sz="2600" dirty="0" err="1" smtClean="0">
                <a:solidFill>
                  <a:schemeClr val="bg1"/>
                </a:solidFill>
              </a:rPr>
              <a:t>stressed</a:t>
            </a:r>
            <a:r>
              <a:rPr lang="tr-TR" sz="2600" dirty="0" smtClean="0">
                <a:solidFill>
                  <a:schemeClr val="bg1"/>
                </a:solidFill>
              </a:rPr>
              <a:t> in </a:t>
            </a:r>
            <a:r>
              <a:rPr lang="tr-TR" sz="2600" dirty="0" err="1" smtClean="0">
                <a:solidFill>
                  <a:schemeClr val="bg1"/>
                </a:solidFill>
              </a:rPr>
              <a:t>the</a:t>
            </a:r>
            <a:r>
              <a:rPr lang="tr-TR" sz="2600" dirty="0" smtClean="0">
                <a:solidFill>
                  <a:schemeClr val="bg1"/>
                </a:solidFill>
              </a:rPr>
              <a:t> </a:t>
            </a:r>
            <a:r>
              <a:rPr lang="tr-TR" sz="2600" dirty="0" err="1" smtClean="0">
                <a:solidFill>
                  <a:schemeClr val="bg1"/>
                </a:solidFill>
              </a:rPr>
              <a:t>class</a:t>
            </a:r>
            <a:r>
              <a:rPr lang="tr-TR" sz="2600" dirty="0" smtClean="0">
                <a:solidFill>
                  <a:schemeClr val="bg1"/>
                </a:solidFill>
              </a:rPr>
              <a:t> </a:t>
            </a:r>
            <a:r>
              <a:rPr lang="tr-TR" sz="2600" dirty="0" err="1" smtClean="0">
                <a:solidFill>
                  <a:schemeClr val="bg1"/>
                </a:solidFill>
              </a:rPr>
              <a:t>because</a:t>
            </a:r>
            <a:r>
              <a:rPr lang="tr-TR" sz="2600" dirty="0" smtClean="0">
                <a:solidFill>
                  <a:schemeClr val="bg1"/>
                </a:solidFill>
              </a:rPr>
              <a:t> y</a:t>
            </a:r>
            <a:r>
              <a:rPr lang="en-US" sz="2600" dirty="0" err="1" smtClean="0">
                <a:solidFill>
                  <a:schemeClr val="bg1"/>
                </a:solidFill>
              </a:rPr>
              <a:t>ou</a:t>
            </a:r>
            <a:r>
              <a:rPr lang="en-US" sz="2600" dirty="0" smtClean="0">
                <a:solidFill>
                  <a:schemeClr val="bg1"/>
                </a:solidFill>
              </a:rPr>
              <a:t> are</a:t>
            </a:r>
            <a:r>
              <a:rPr lang="tr-TR" sz="2600" dirty="0" smtClean="0">
                <a:solidFill>
                  <a:schemeClr val="bg1"/>
                </a:solidFill>
              </a:rPr>
              <a:t> </a:t>
            </a:r>
            <a:r>
              <a:rPr lang="en-US" sz="2600" dirty="0" smtClean="0">
                <a:solidFill>
                  <a:schemeClr val="bg1"/>
                </a:solidFill>
              </a:rPr>
              <a:t>frightened </a:t>
            </a:r>
            <a:r>
              <a:rPr lang="en-US" sz="2600" dirty="0">
                <a:solidFill>
                  <a:schemeClr val="bg1"/>
                </a:solidFill>
              </a:rPr>
              <a:t>to speak in front of </a:t>
            </a:r>
            <a:r>
              <a:rPr lang="tr-TR" sz="2600" dirty="0" err="1" smtClean="0">
                <a:solidFill>
                  <a:schemeClr val="bg1"/>
                </a:solidFill>
              </a:rPr>
              <a:t>others</a:t>
            </a:r>
            <a:r>
              <a:rPr lang="en-US" sz="2600" dirty="0" smtClean="0">
                <a:solidFill>
                  <a:schemeClr val="bg1"/>
                </a:solidFill>
              </a:rPr>
              <a:t>. </a:t>
            </a:r>
            <a:r>
              <a:rPr lang="en-US" sz="2600" dirty="0">
                <a:solidFill>
                  <a:schemeClr val="bg1"/>
                </a:solidFill>
              </a:rPr>
              <a:t>Talk to your teacher about your problem.</a:t>
            </a:r>
            <a:endParaRPr lang="tr-TR" sz="2600" dirty="0">
              <a:solidFill>
                <a:schemeClr val="bg1"/>
              </a:solidFill>
            </a:endParaRPr>
          </a:p>
          <a:p>
            <a:pPr lvl="0"/>
            <a:r>
              <a:rPr lang="tr-TR" sz="2600" dirty="0" err="1" smtClean="0">
                <a:solidFill>
                  <a:schemeClr val="bg1"/>
                </a:solidFill>
              </a:rPr>
              <a:t>Tell</a:t>
            </a:r>
            <a:r>
              <a:rPr lang="tr-TR" sz="2600" dirty="0" smtClean="0">
                <a:solidFill>
                  <a:schemeClr val="bg1"/>
                </a:solidFill>
              </a:rPr>
              <a:t> </a:t>
            </a:r>
            <a:r>
              <a:rPr lang="tr-TR" sz="2600" dirty="0" err="1" smtClean="0">
                <a:solidFill>
                  <a:schemeClr val="bg1"/>
                </a:solidFill>
              </a:rPr>
              <a:t>him</a:t>
            </a:r>
            <a:r>
              <a:rPr lang="tr-TR" sz="2600" dirty="0" smtClean="0">
                <a:solidFill>
                  <a:schemeClr val="bg1"/>
                </a:solidFill>
              </a:rPr>
              <a:t>/her </a:t>
            </a:r>
            <a:r>
              <a:rPr lang="tr-TR" sz="2600" dirty="0" err="1" smtClean="0">
                <a:solidFill>
                  <a:schemeClr val="bg1"/>
                </a:solidFill>
              </a:rPr>
              <a:t>your</a:t>
            </a:r>
            <a:r>
              <a:rPr lang="tr-TR" sz="2600" dirty="0" smtClean="0">
                <a:solidFill>
                  <a:schemeClr val="bg1"/>
                </a:solidFill>
              </a:rPr>
              <a:t> </a:t>
            </a:r>
            <a:r>
              <a:rPr lang="en-US" sz="2600" dirty="0" smtClean="0">
                <a:solidFill>
                  <a:schemeClr val="bg1"/>
                </a:solidFill>
              </a:rPr>
              <a:t>problem</a:t>
            </a:r>
            <a:r>
              <a:rPr lang="en-US" sz="2600" dirty="0">
                <a:solidFill>
                  <a:schemeClr val="bg1"/>
                </a:solidFill>
              </a:rPr>
              <a:t>.</a:t>
            </a:r>
            <a:endParaRPr lang="tr-TR" sz="2600" dirty="0">
              <a:solidFill>
                <a:schemeClr val="bg1"/>
              </a:solidFill>
            </a:endParaRPr>
          </a:p>
          <a:p>
            <a:pPr lvl="0"/>
            <a:r>
              <a:rPr lang="en-US" sz="2600" dirty="0">
                <a:solidFill>
                  <a:schemeClr val="bg1"/>
                </a:solidFill>
              </a:rPr>
              <a:t>Tell </a:t>
            </a:r>
            <a:r>
              <a:rPr lang="tr-TR" sz="2600" dirty="0" err="1" smtClean="0">
                <a:solidFill>
                  <a:schemeClr val="bg1"/>
                </a:solidFill>
              </a:rPr>
              <a:t>him</a:t>
            </a:r>
            <a:r>
              <a:rPr lang="tr-TR" sz="2600" dirty="0" smtClean="0">
                <a:solidFill>
                  <a:schemeClr val="bg1"/>
                </a:solidFill>
              </a:rPr>
              <a:t>/her </a:t>
            </a:r>
            <a:r>
              <a:rPr lang="en-US" sz="2600" dirty="0" smtClean="0">
                <a:solidFill>
                  <a:schemeClr val="bg1"/>
                </a:solidFill>
              </a:rPr>
              <a:t>what </a:t>
            </a:r>
            <a:r>
              <a:rPr lang="tr-TR" sz="2600" dirty="0" err="1" smtClean="0">
                <a:solidFill>
                  <a:schemeClr val="bg1"/>
                </a:solidFill>
              </a:rPr>
              <a:t>you</a:t>
            </a:r>
            <a:r>
              <a:rPr lang="tr-TR" sz="2600" dirty="0" smtClean="0">
                <a:solidFill>
                  <a:schemeClr val="bg1"/>
                </a:solidFill>
              </a:rPr>
              <a:t> </a:t>
            </a:r>
            <a:r>
              <a:rPr lang="tr-TR" sz="2600" dirty="0" err="1" smtClean="0">
                <a:solidFill>
                  <a:schemeClr val="bg1"/>
                </a:solidFill>
              </a:rPr>
              <a:t>have</a:t>
            </a:r>
            <a:r>
              <a:rPr lang="tr-TR" sz="2600" dirty="0" smtClean="0">
                <a:solidFill>
                  <a:schemeClr val="bg1"/>
                </a:solidFill>
              </a:rPr>
              <a:t> done </a:t>
            </a:r>
            <a:r>
              <a:rPr lang="tr-TR" sz="2600" dirty="0" err="1" smtClean="0">
                <a:solidFill>
                  <a:schemeClr val="bg1"/>
                </a:solidFill>
              </a:rPr>
              <a:t>before</a:t>
            </a:r>
            <a:r>
              <a:rPr lang="tr-TR" sz="2600" dirty="0" smtClean="0">
                <a:solidFill>
                  <a:schemeClr val="bg1"/>
                </a:solidFill>
              </a:rPr>
              <a:t> </a:t>
            </a:r>
            <a:r>
              <a:rPr lang="tr-TR" sz="2600" dirty="0" err="1" smtClean="0">
                <a:solidFill>
                  <a:schemeClr val="bg1"/>
                </a:solidFill>
              </a:rPr>
              <a:t>to</a:t>
            </a:r>
            <a:r>
              <a:rPr lang="tr-TR" sz="2600" dirty="0" smtClean="0">
                <a:solidFill>
                  <a:schemeClr val="bg1"/>
                </a:solidFill>
              </a:rPr>
              <a:t> </a:t>
            </a:r>
            <a:r>
              <a:rPr lang="tr-TR" sz="2600" dirty="0" err="1" smtClean="0">
                <a:solidFill>
                  <a:schemeClr val="bg1"/>
                </a:solidFill>
              </a:rPr>
              <a:t>solve</a:t>
            </a:r>
            <a:r>
              <a:rPr lang="tr-TR" sz="2600" dirty="0" smtClean="0">
                <a:solidFill>
                  <a:schemeClr val="bg1"/>
                </a:solidFill>
              </a:rPr>
              <a:t> </a:t>
            </a:r>
            <a:r>
              <a:rPr lang="tr-TR" sz="2600" dirty="0" err="1" smtClean="0">
                <a:solidFill>
                  <a:schemeClr val="bg1"/>
                </a:solidFill>
              </a:rPr>
              <a:t>this</a:t>
            </a:r>
            <a:r>
              <a:rPr lang="tr-TR" sz="2600" dirty="0" smtClean="0">
                <a:solidFill>
                  <a:schemeClr val="bg1"/>
                </a:solidFill>
              </a:rPr>
              <a:t> problem</a:t>
            </a:r>
            <a:endParaRPr lang="tr-TR" sz="2600" dirty="0">
              <a:solidFill>
                <a:schemeClr val="bg1"/>
              </a:solidFill>
            </a:endParaRPr>
          </a:p>
          <a:p>
            <a:pPr lvl="0"/>
            <a:r>
              <a:rPr lang="en-US" sz="2600" dirty="0">
                <a:solidFill>
                  <a:schemeClr val="bg1"/>
                </a:solidFill>
              </a:rPr>
              <a:t>Thank for the advice.</a:t>
            </a:r>
            <a:endParaRPr lang="tr-TR" sz="2600" dirty="0">
              <a:solidFill>
                <a:schemeClr val="bg1"/>
              </a:solidFill>
            </a:endParaRPr>
          </a:p>
          <a:p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9" name="İçerik Yer Tutucusu 3"/>
          <p:cNvSpPr>
            <a:spLocks noGrp="1"/>
          </p:cNvSpPr>
          <p:nvPr>
            <p:ph sz="half" idx="4294967295"/>
          </p:nvPr>
        </p:nvSpPr>
        <p:spPr>
          <a:xfrm>
            <a:off x="323528" y="1268413"/>
            <a:ext cx="4104456" cy="4857750"/>
          </a:xfrm>
          <a:prstGeom prst="rect">
            <a:avLst/>
          </a:prstGeo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sz="2800" dirty="0">
                <a:solidFill>
                  <a:schemeClr val="bg1"/>
                </a:solidFill>
              </a:rPr>
              <a:t>You are </a:t>
            </a:r>
            <a:r>
              <a:rPr lang="en-US" sz="2800" dirty="0" smtClean="0">
                <a:solidFill>
                  <a:schemeClr val="bg1"/>
                </a:solidFill>
              </a:rPr>
              <a:t>a</a:t>
            </a:r>
            <a:r>
              <a:rPr lang="tr-TR" sz="2800" dirty="0" smtClean="0">
                <a:solidFill>
                  <a:schemeClr val="bg1"/>
                </a:solidFill>
              </a:rPr>
              <a:t>n </a:t>
            </a:r>
            <a:r>
              <a:rPr lang="tr-TR" sz="2800" dirty="0" err="1" smtClean="0">
                <a:solidFill>
                  <a:schemeClr val="bg1"/>
                </a:solidFill>
              </a:rPr>
              <a:t>instructor</a:t>
            </a:r>
            <a:r>
              <a:rPr lang="tr-TR" sz="2800" dirty="0" smtClean="0">
                <a:solidFill>
                  <a:schemeClr val="bg1"/>
                </a:solidFill>
              </a:rPr>
              <a:t> at a </a:t>
            </a:r>
            <a:r>
              <a:rPr lang="tr-TR" sz="2800" dirty="0" err="1" smtClean="0">
                <a:solidFill>
                  <a:schemeClr val="bg1"/>
                </a:solidFill>
              </a:rPr>
              <a:t>university</a:t>
            </a:r>
            <a:r>
              <a:rPr lang="tr-TR" sz="2800" dirty="0" smtClean="0">
                <a:solidFill>
                  <a:schemeClr val="bg1"/>
                </a:solidFill>
              </a:rPr>
              <a:t>, </a:t>
            </a:r>
            <a:r>
              <a:rPr lang="en-US" sz="2800" dirty="0" smtClean="0">
                <a:solidFill>
                  <a:schemeClr val="bg1"/>
                </a:solidFill>
              </a:rPr>
              <a:t>and </a:t>
            </a:r>
            <a:r>
              <a:rPr lang="en-US" sz="2800" dirty="0">
                <a:solidFill>
                  <a:schemeClr val="bg1"/>
                </a:solidFill>
              </a:rPr>
              <a:t>one of your students </a:t>
            </a:r>
            <a:r>
              <a:rPr lang="tr-TR" sz="2800" dirty="0" err="1" smtClean="0">
                <a:solidFill>
                  <a:schemeClr val="bg1"/>
                </a:solidFill>
              </a:rPr>
              <a:t>seems</a:t>
            </a:r>
            <a:r>
              <a:rPr lang="tr-TR" sz="2800" dirty="0" smtClean="0">
                <a:solidFill>
                  <a:schemeClr val="bg1"/>
                </a:solidFill>
              </a:rPr>
              <a:t> </a:t>
            </a:r>
            <a:r>
              <a:rPr lang="tr-TR" sz="2800" dirty="0" err="1" smtClean="0">
                <a:solidFill>
                  <a:schemeClr val="bg1"/>
                </a:solidFill>
              </a:rPr>
              <a:t>really</a:t>
            </a:r>
            <a:r>
              <a:rPr lang="tr-TR" sz="2800" dirty="0" smtClean="0">
                <a:solidFill>
                  <a:schemeClr val="bg1"/>
                </a:solidFill>
              </a:rPr>
              <a:t> </a:t>
            </a:r>
            <a:r>
              <a:rPr lang="tr-TR" sz="2800" dirty="0" err="1" smtClean="0">
                <a:solidFill>
                  <a:schemeClr val="bg1"/>
                </a:solidFill>
              </a:rPr>
              <a:t>stressed</a:t>
            </a:r>
            <a:r>
              <a:rPr lang="tr-TR" sz="2800" dirty="0" smtClean="0">
                <a:solidFill>
                  <a:schemeClr val="bg1"/>
                </a:solidFill>
              </a:rPr>
              <a:t> in </a:t>
            </a:r>
            <a:r>
              <a:rPr lang="tr-TR" sz="2800" dirty="0" err="1" smtClean="0">
                <a:solidFill>
                  <a:schemeClr val="bg1"/>
                </a:solidFill>
              </a:rPr>
              <a:t>the</a:t>
            </a:r>
            <a:r>
              <a:rPr lang="tr-TR" sz="2800" dirty="0" smtClean="0">
                <a:solidFill>
                  <a:schemeClr val="bg1"/>
                </a:solidFill>
              </a:rPr>
              <a:t> </a:t>
            </a:r>
            <a:r>
              <a:rPr lang="tr-TR" sz="2800" dirty="0" err="1" smtClean="0">
                <a:solidFill>
                  <a:schemeClr val="bg1"/>
                </a:solidFill>
              </a:rPr>
              <a:t>class</a:t>
            </a:r>
            <a:r>
              <a:rPr lang="en-US" sz="2800" dirty="0" smtClean="0">
                <a:solidFill>
                  <a:schemeClr val="bg1"/>
                </a:solidFill>
              </a:rPr>
              <a:t>.</a:t>
            </a:r>
            <a:r>
              <a:rPr lang="tr-TR" sz="2800" dirty="0" smtClean="0">
                <a:solidFill>
                  <a:schemeClr val="bg1"/>
                </a:solidFill>
              </a:rPr>
              <a:t> Talk </a:t>
            </a:r>
            <a:r>
              <a:rPr lang="tr-TR" sz="2800" dirty="0" err="1" smtClean="0">
                <a:solidFill>
                  <a:schemeClr val="bg1"/>
                </a:solidFill>
              </a:rPr>
              <a:t>to</a:t>
            </a:r>
            <a:r>
              <a:rPr lang="tr-TR" sz="2800" dirty="0" smtClean="0">
                <a:solidFill>
                  <a:schemeClr val="bg1"/>
                </a:solidFill>
              </a:rPr>
              <a:t> </a:t>
            </a:r>
            <a:r>
              <a:rPr lang="tr-TR" sz="2800" dirty="0" err="1" smtClean="0">
                <a:solidFill>
                  <a:schemeClr val="bg1"/>
                </a:solidFill>
              </a:rPr>
              <a:t>him</a:t>
            </a:r>
            <a:r>
              <a:rPr lang="tr-TR" sz="2800" dirty="0" smtClean="0">
                <a:solidFill>
                  <a:schemeClr val="bg1"/>
                </a:solidFill>
              </a:rPr>
              <a:t>/her </a:t>
            </a:r>
            <a:r>
              <a:rPr lang="tr-TR" sz="2800" dirty="0" err="1" smtClean="0">
                <a:solidFill>
                  <a:schemeClr val="bg1"/>
                </a:solidFill>
              </a:rPr>
              <a:t>after</a:t>
            </a:r>
            <a:r>
              <a:rPr lang="tr-TR" sz="2800" dirty="0" smtClean="0">
                <a:solidFill>
                  <a:schemeClr val="bg1"/>
                </a:solidFill>
              </a:rPr>
              <a:t> </a:t>
            </a:r>
            <a:r>
              <a:rPr lang="tr-TR" sz="2800" dirty="0" err="1" smtClean="0">
                <a:solidFill>
                  <a:schemeClr val="bg1"/>
                </a:solidFill>
              </a:rPr>
              <a:t>the</a:t>
            </a:r>
            <a:r>
              <a:rPr lang="tr-TR" sz="2800" dirty="0" smtClean="0">
                <a:solidFill>
                  <a:schemeClr val="bg1"/>
                </a:solidFill>
              </a:rPr>
              <a:t> </a:t>
            </a:r>
            <a:r>
              <a:rPr lang="tr-TR" sz="2800" dirty="0" err="1" smtClean="0">
                <a:solidFill>
                  <a:schemeClr val="bg1"/>
                </a:solidFill>
              </a:rPr>
              <a:t>class</a:t>
            </a:r>
            <a:r>
              <a:rPr lang="tr-TR" sz="2800" dirty="0" smtClean="0">
                <a:solidFill>
                  <a:schemeClr val="bg1"/>
                </a:solidFill>
              </a:rPr>
              <a:t>.</a:t>
            </a:r>
            <a:endParaRPr lang="tr-TR" sz="2800" dirty="0">
              <a:solidFill>
                <a:schemeClr val="bg1"/>
              </a:solidFill>
            </a:endParaRPr>
          </a:p>
          <a:p>
            <a:pPr lvl="0"/>
            <a:r>
              <a:rPr lang="en-US" sz="2800" dirty="0">
                <a:solidFill>
                  <a:schemeClr val="bg1"/>
                </a:solidFill>
              </a:rPr>
              <a:t>Ask him/her </a:t>
            </a:r>
            <a:r>
              <a:rPr lang="tr-TR" sz="2800" dirty="0" err="1" smtClean="0">
                <a:solidFill>
                  <a:schemeClr val="bg1"/>
                </a:solidFill>
              </a:rPr>
              <a:t>about</a:t>
            </a:r>
            <a:r>
              <a:rPr lang="tr-TR" sz="2800" dirty="0" smtClean="0">
                <a:solidFill>
                  <a:schemeClr val="bg1"/>
                </a:solidFill>
              </a:rPr>
              <a:t> his/her problem</a:t>
            </a:r>
            <a:r>
              <a:rPr lang="en-US" sz="2800" dirty="0" smtClean="0">
                <a:solidFill>
                  <a:schemeClr val="bg1"/>
                </a:solidFill>
              </a:rPr>
              <a:t>.</a:t>
            </a:r>
            <a:endParaRPr lang="tr-TR" sz="2800" dirty="0">
              <a:solidFill>
                <a:schemeClr val="bg1"/>
              </a:solidFill>
            </a:endParaRPr>
          </a:p>
          <a:p>
            <a:pPr lvl="0"/>
            <a:r>
              <a:rPr lang="en-US" sz="2800" dirty="0">
                <a:solidFill>
                  <a:schemeClr val="bg1"/>
                </a:solidFill>
              </a:rPr>
              <a:t>Give him/her some advice.</a:t>
            </a:r>
            <a:endParaRPr lang="tr-TR" sz="2800" dirty="0">
              <a:solidFill>
                <a:schemeClr val="bg1"/>
              </a:solidFill>
            </a:endParaRPr>
          </a:p>
          <a:p>
            <a:pPr lvl="0"/>
            <a:r>
              <a:rPr lang="en-US" sz="2800" dirty="0">
                <a:solidFill>
                  <a:schemeClr val="bg1"/>
                </a:solidFill>
              </a:rPr>
              <a:t>Tell him/her to visit you </a:t>
            </a:r>
            <a:r>
              <a:rPr lang="tr-TR" sz="2800" dirty="0" err="1" smtClean="0">
                <a:solidFill>
                  <a:schemeClr val="bg1"/>
                </a:solidFill>
              </a:rPr>
              <a:t>some</a:t>
            </a:r>
            <a:r>
              <a:rPr lang="tr-TR" sz="2800" dirty="0" smtClean="0">
                <a:solidFill>
                  <a:schemeClr val="bg1"/>
                </a:solidFill>
              </a:rPr>
              <a:t> time </a:t>
            </a:r>
            <a:r>
              <a:rPr lang="tr-TR" sz="2800" dirty="0" err="1" smtClean="0">
                <a:solidFill>
                  <a:schemeClr val="bg1"/>
                </a:solidFill>
              </a:rPr>
              <a:t>later</a:t>
            </a:r>
            <a:r>
              <a:rPr lang="tr-TR" sz="2800" dirty="0" smtClean="0">
                <a:solidFill>
                  <a:schemeClr val="bg1"/>
                </a:solidFill>
              </a:rPr>
              <a:t>.</a:t>
            </a:r>
            <a:endParaRPr lang="tr-TR" sz="2800" dirty="0">
              <a:solidFill>
                <a:schemeClr val="bg1"/>
              </a:solidFill>
            </a:endParaRPr>
          </a:p>
          <a:p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49957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o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03237906"/>
              </p:ext>
            </p:extLst>
          </p:nvPr>
        </p:nvGraphicFramePr>
        <p:xfrm>
          <a:off x="179512" y="188640"/>
          <a:ext cx="8856984" cy="666062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428492"/>
                <a:gridCol w="4428492"/>
              </a:tblGrid>
              <a:tr h="753923">
                <a:tc>
                  <a:txBody>
                    <a:bodyPr/>
                    <a:lstStyle/>
                    <a:p>
                      <a:pPr algn="ctr"/>
                      <a:r>
                        <a:rPr lang="tr-TR" sz="3600" dirty="0" smtClean="0"/>
                        <a:t>STUDENT A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sz="2000" dirty="0" smtClean="0">
                          <a:solidFill>
                            <a:schemeClr val="bg1"/>
                          </a:solidFill>
                        </a:rPr>
                        <a:t>(</a:t>
                      </a:r>
                      <a:r>
                        <a:rPr lang="tr-TR" sz="2000" dirty="0" err="1" smtClean="0">
                          <a:solidFill>
                            <a:schemeClr val="bg1"/>
                          </a:solidFill>
                        </a:rPr>
                        <a:t>Student</a:t>
                      </a:r>
                      <a:r>
                        <a:rPr lang="tr-TR" sz="2000" dirty="0" smtClean="0">
                          <a:solidFill>
                            <a:schemeClr val="bg1"/>
                          </a:solidFill>
                        </a:rPr>
                        <a:t> B </a:t>
                      </a:r>
                      <a:r>
                        <a:rPr lang="tr-TR" sz="2000" dirty="0" err="1" smtClean="0">
                          <a:solidFill>
                            <a:schemeClr val="bg1"/>
                          </a:solidFill>
                        </a:rPr>
                        <a:t>will</a:t>
                      </a:r>
                      <a:r>
                        <a:rPr lang="tr-TR" sz="2000" dirty="0" smtClean="0">
                          <a:solidFill>
                            <a:schemeClr val="bg1"/>
                          </a:solidFill>
                        </a:rPr>
                        <a:t> start </a:t>
                      </a:r>
                      <a:r>
                        <a:rPr lang="tr-TR" sz="2000" dirty="0" err="1" smtClean="0">
                          <a:solidFill>
                            <a:schemeClr val="bg1"/>
                          </a:solidFill>
                        </a:rPr>
                        <a:t>the</a:t>
                      </a:r>
                      <a:r>
                        <a:rPr lang="tr-TR" sz="2000" dirty="0" smtClean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tr-TR" sz="2000" dirty="0" err="1" smtClean="0">
                          <a:solidFill>
                            <a:schemeClr val="bg1"/>
                          </a:solidFill>
                        </a:rPr>
                        <a:t>conversation</a:t>
                      </a:r>
                      <a:r>
                        <a:rPr lang="tr-TR" sz="2000" dirty="0" smtClean="0">
                          <a:solidFill>
                            <a:schemeClr val="bg1"/>
                          </a:solidFill>
                        </a:rPr>
                        <a:t>.)</a:t>
                      </a:r>
                      <a:endParaRPr lang="tr-TR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000" dirty="0" smtClean="0"/>
                        <a:t>STUDENT</a:t>
                      </a:r>
                      <a:r>
                        <a:rPr lang="tr-TR" sz="4000" baseline="0" dirty="0" smtClean="0"/>
                        <a:t> B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sz="2000" dirty="0" smtClean="0">
                          <a:solidFill>
                            <a:schemeClr val="bg1"/>
                          </a:solidFill>
                        </a:rPr>
                        <a:t>(Start </a:t>
                      </a:r>
                      <a:r>
                        <a:rPr lang="tr-TR" sz="2000" dirty="0" err="1" smtClean="0">
                          <a:solidFill>
                            <a:schemeClr val="bg1"/>
                          </a:solidFill>
                        </a:rPr>
                        <a:t>the</a:t>
                      </a:r>
                      <a:r>
                        <a:rPr lang="tr-TR" sz="2000" dirty="0" smtClean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tr-TR" sz="2000" dirty="0" err="1" smtClean="0">
                          <a:solidFill>
                            <a:schemeClr val="bg1"/>
                          </a:solidFill>
                        </a:rPr>
                        <a:t>conversation</a:t>
                      </a:r>
                      <a:r>
                        <a:rPr lang="tr-TR" sz="2000" dirty="0" smtClean="0">
                          <a:solidFill>
                            <a:schemeClr val="bg1"/>
                          </a:solidFill>
                        </a:rPr>
                        <a:t>.)</a:t>
                      </a:r>
                      <a:endParaRPr lang="tr-TR" sz="4000" dirty="0"/>
                    </a:p>
                  </a:txBody>
                  <a:tcPr/>
                </a:tc>
              </a:tr>
              <a:tr h="5654789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Dikdörtgen 4"/>
          <p:cNvSpPr/>
          <p:nvPr/>
        </p:nvSpPr>
        <p:spPr>
          <a:xfrm>
            <a:off x="107504" y="260648"/>
            <a:ext cx="1328413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2800" b="1" cap="all" spc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TASK2</a:t>
            </a:r>
            <a:endParaRPr lang="tr-TR" sz="28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6" name="İçerik Yer Tutucusu 3"/>
          <p:cNvSpPr>
            <a:spLocks noGrp="1"/>
          </p:cNvSpPr>
          <p:nvPr>
            <p:ph sz="half" idx="4294967295"/>
          </p:nvPr>
        </p:nvSpPr>
        <p:spPr>
          <a:xfrm>
            <a:off x="251520" y="1268760"/>
            <a:ext cx="4245868" cy="5184576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600" dirty="0">
                <a:solidFill>
                  <a:schemeClr val="bg1"/>
                </a:solidFill>
              </a:rPr>
              <a:t>You are a </a:t>
            </a:r>
            <a:r>
              <a:rPr lang="en-US" sz="2600" dirty="0" smtClean="0">
                <a:solidFill>
                  <a:schemeClr val="bg1"/>
                </a:solidFill>
              </a:rPr>
              <a:t>student</a:t>
            </a:r>
            <a:r>
              <a:rPr lang="tr-TR" sz="2600" dirty="0" smtClean="0">
                <a:solidFill>
                  <a:schemeClr val="bg1"/>
                </a:solidFill>
              </a:rPr>
              <a:t>,</a:t>
            </a:r>
            <a:r>
              <a:rPr lang="en-US" sz="2600" dirty="0" smtClean="0">
                <a:solidFill>
                  <a:schemeClr val="bg1"/>
                </a:solidFill>
              </a:rPr>
              <a:t> </a:t>
            </a:r>
            <a:r>
              <a:rPr lang="en-US" sz="2600" dirty="0">
                <a:solidFill>
                  <a:schemeClr val="bg1"/>
                </a:solidFill>
              </a:rPr>
              <a:t>and </a:t>
            </a:r>
            <a:r>
              <a:rPr lang="tr-TR" sz="2600" dirty="0" err="1" smtClean="0">
                <a:solidFill>
                  <a:schemeClr val="bg1"/>
                </a:solidFill>
              </a:rPr>
              <a:t>you</a:t>
            </a:r>
            <a:r>
              <a:rPr lang="tr-TR" sz="2600" dirty="0" smtClean="0">
                <a:solidFill>
                  <a:schemeClr val="bg1"/>
                </a:solidFill>
              </a:rPr>
              <a:t> </a:t>
            </a:r>
            <a:r>
              <a:rPr lang="en-US" sz="2600" dirty="0" smtClean="0">
                <a:solidFill>
                  <a:schemeClr val="bg1"/>
                </a:solidFill>
              </a:rPr>
              <a:t>know </a:t>
            </a:r>
            <a:r>
              <a:rPr lang="en-US" sz="2600" dirty="0">
                <a:solidFill>
                  <a:schemeClr val="bg1"/>
                </a:solidFill>
              </a:rPr>
              <a:t>a bit of German. You want to improve your </a:t>
            </a:r>
            <a:r>
              <a:rPr lang="en-US" sz="2600" dirty="0" smtClean="0">
                <a:solidFill>
                  <a:schemeClr val="bg1"/>
                </a:solidFill>
              </a:rPr>
              <a:t>language</a:t>
            </a:r>
            <a:r>
              <a:rPr lang="tr-TR" sz="2600" dirty="0" smtClean="0">
                <a:solidFill>
                  <a:schemeClr val="bg1"/>
                </a:solidFill>
              </a:rPr>
              <a:t>, </a:t>
            </a:r>
            <a:r>
              <a:rPr lang="tr-TR" sz="2600" dirty="0" err="1" smtClean="0">
                <a:solidFill>
                  <a:schemeClr val="bg1"/>
                </a:solidFill>
              </a:rPr>
              <a:t>so</a:t>
            </a:r>
            <a:r>
              <a:rPr lang="tr-TR" sz="2600" dirty="0" smtClean="0">
                <a:solidFill>
                  <a:schemeClr val="bg1"/>
                </a:solidFill>
              </a:rPr>
              <a:t> </a:t>
            </a:r>
            <a:r>
              <a:rPr lang="tr-TR" sz="2600" dirty="0" err="1" smtClean="0">
                <a:solidFill>
                  <a:schemeClr val="bg1"/>
                </a:solidFill>
              </a:rPr>
              <a:t>you</a:t>
            </a:r>
            <a:r>
              <a:rPr lang="tr-TR" sz="2600" dirty="0" smtClean="0">
                <a:solidFill>
                  <a:schemeClr val="bg1"/>
                </a:solidFill>
              </a:rPr>
              <a:t> </a:t>
            </a:r>
            <a:r>
              <a:rPr lang="tr-TR" sz="2600" dirty="0" err="1" smtClean="0">
                <a:solidFill>
                  <a:schemeClr val="bg1"/>
                </a:solidFill>
              </a:rPr>
              <a:t>have</a:t>
            </a:r>
            <a:r>
              <a:rPr lang="tr-TR" sz="2600" dirty="0" smtClean="0">
                <a:solidFill>
                  <a:schemeClr val="bg1"/>
                </a:solidFill>
              </a:rPr>
              <a:t> </a:t>
            </a:r>
            <a:r>
              <a:rPr lang="tr-TR" sz="2600" dirty="0" err="1" smtClean="0">
                <a:solidFill>
                  <a:schemeClr val="bg1"/>
                </a:solidFill>
              </a:rPr>
              <a:t>decided</a:t>
            </a:r>
            <a:r>
              <a:rPr lang="tr-TR" sz="2600" dirty="0" smtClean="0">
                <a:solidFill>
                  <a:schemeClr val="bg1"/>
                </a:solidFill>
              </a:rPr>
              <a:t> </a:t>
            </a:r>
            <a:r>
              <a:rPr lang="tr-TR" sz="2600" dirty="0" err="1" smtClean="0">
                <a:solidFill>
                  <a:schemeClr val="bg1"/>
                </a:solidFill>
              </a:rPr>
              <a:t>to</a:t>
            </a:r>
            <a:r>
              <a:rPr lang="tr-TR" sz="2600" dirty="0" smtClean="0">
                <a:solidFill>
                  <a:schemeClr val="bg1"/>
                </a:solidFill>
              </a:rPr>
              <a:t> </a:t>
            </a:r>
            <a:r>
              <a:rPr lang="tr-TR" sz="2600" dirty="0" err="1" smtClean="0">
                <a:solidFill>
                  <a:schemeClr val="bg1"/>
                </a:solidFill>
              </a:rPr>
              <a:t>go</a:t>
            </a:r>
            <a:r>
              <a:rPr lang="tr-TR" sz="2600" dirty="0" smtClean="0">
                <a:solidFill>
                  <a:schemeClr val="bg1"/>
                </a:solidFill>
              </a:rPr>
              <a:t> </a:t>
            </a:r>
            <a:r>
              <a:rPr lang="tr-TR" sz="2600" dirty="0" err="1" smtClean="0">
                <a:solidFill>
                  <a:schemeClr val="bg1"/>
                </a:solidFill>
              </a:rPr>
              <a:t>to</a:t>
            </a:r>
            <a:r>
              <a:rPr lang="tr-TR" sz="2600" dirty="0" smtClean="0">
                <a:solidFill>
                  <a:schemeClr val="bg1"/>
                </a:solidFill>
              </a:rPr>
              <a:t> a </a:t>
            </a:r>
            <a:r>
              <a:rPr lang="tr-TR" sz="2600" dirty="0" err="1" smtClean="0">
                <a:solidFill>
                  <a:schemeClr val="bg1"/>
                </a:solidFill>
              </a:rPr>
              <a:t>language</a:t>
            </a:r>
            <a:r>
              <a:rPr lang="tr-TR" sz="2600" dirty="0" smtClean="0">
                <a:solidFill>
                  <a:schemeClr val="bg1"/>
                </a:solidFill>
              </a:rPr>
              <a:t> </a:t>
            </a:r>
            <a:r>
              <a:rPr lang="tr-TR" sz="2600" dirty="0" err="1" smtClean="0">
                <a:solidFill>
                  <a:schemeClr val="bg1"/>
                </a:solidFill>
              </a:rPr>
              <a:t>course</a:t>
            </a:r>
            <a:r>
              <a:rPr lang="tr-TR" sz="2600" dirty="0" smtClean="0">
                <a:solidFill>
                  <a:schemeClr val="bg1"/>
                </a:solidFill>
              </a:rPr>
              <a:t>.</a:t>
            </a:r>
            <a:endParaRPr lang="tr-TR" sz="2600" dirty="0">
              <a:solidFill>
                <a:schemeClr val="bg1"/>
              </a:solidFill>
            </a:endParaRPr>
          </a:p>
          <a:p>
            <a:pPr lvl="0"/>
            <a:r>
              <a:rPr lang="en-US" sz="2600" dirty="0">
                <a:solidFill>
                  <a:schemeClr val="bg1"/>
                </a:solidFill>
              </a:rPr>
              <a:t>Explain </a:t>
            </a:r>
            <a:r>
              <a:rPr lang="tr-TR" sz="2600" dirty="0" err="1" smtClean="0">
                <a:solidFill>
                  <a:schemeClr val="bg1"/>
                </a:solidFill>
              </a:rPr>
              <a:t>your</a:t>
            </a:r>
            <a:r>
              <a:rPr lang="tr-TR" sz="2600" dirty="0" smtClean="0">
                <a:solidFill>
                  <a:schemeClr val="bg1"/>
                </a:solidFill>
              </a:rPr>
              <a:t> </a:t>
            </a:r>
            <a:r>
              <a:rPr lang="en-US" sz="2600" dirty="0" smtClean="0">
                <a:solidFill>
                  <a:schemeClr val="bg1"/>
                </a:solidFill>
              </a:rPr>
              <a:t>situation</a:t>
            </a:r>
            <a:r>
              <a:rPr lang="en-US" sz="2600" dirty="0">
                <a:solidFill>
                  <a:schemeClr val="bg1"/>
                </a:solidFill>
              </a:rPr>
              <a:t>.</a:t>
            </a:r>
            <a:endParaRPr lang="tr-TR" sz="2600" dirty="0">
              <a:solidFill>
                <a:schemeClr val="bg1"/>
              </a:solidFill>
            </a:endParaRPr>
          </a:p>
          <a:p>
            <a:pPr lvl="0"/>
            <a:r>
              <a:rPr lang="tr-TR" sz="2600" dirty="0" smtClean="0">
                <a:solidFill>
                  <a:schemeClr val="bg1"/>
                </a:solidFill>
              </a:rPr>
              <a:t>Ask </a:t>
            </a:r>
            <a:r>
              <a:rPr lang="tr-TR" sz="2600" dirty="0" err="1" smtClean="0">
                <a:solidFill>
                  <a:schemeClr val="bg1"/>
                </a:solidFill>
              </a:rPr>
              <a:t>him</a:t>
            </a:r>
            <a:r>
              <a:rPr lang="tr-TR" sz="2600" dirty="0" smtClean="0">
                <a:solidFill>
                  <a:schemeClr val="bg1"/>
                </a:solidFill>
              </a:rPr>
              <a:t>/her </a:t>
            </a:r>
            <a:r>
              <a:rPr lang="tr-TR" sz="2600" dirty="0" err="1" smtClean="0">
                <a:solidFill>
                  <a:schemeClr val="bg1"/>
                </a:solidFill>
              </a:rPr>
              <a:t>about</a:t>
            </a:r>
            <a:r>
              <a:rPr lang="tr-TR" sz="2600" dirty="0" smtClean="0">
                <a:solidFill>
                  <a:schemeClr val="bg1"/>
                </a:solidFill>
              </a:rPr>
              <a:t> his/her </a:t>
            </a:r>
            <a:r>
              <a:rPr lang="tr-TR" sz="2600" dirty="0" err="1" smtClean="0">
                <a:solidFill>
                  <a:schemeClr val="bg1"/>
                </a:solidFill>
              </a:rPr>
              <a:t>experiences</a:t>
            </a:r>
            <a:r>
              <a:rPr lang="tr-TR" sz="2600" dirty="0" smtClean="0">
                <a:solidFill>
                  <a:schemeClr val="bg1"/>
                </a:solidFill>
              </a:rPr>
              <a:t> (</a:t>
            </a:r>
            <a:r>
              <a:rPr lang="tr-TR" sz="2600" dirty="0" err="1" smtClean="0">
                <a:solidFill>
                  <a:schemeClr val="bg1"/>
                </a:solidFill>
              </a:rPr>
              <a:t>when</a:t>
            </a:r>
            <a:r>
              <a:rPr lang="tr-TR" sz="2600" dirty="0" smtClean="0">
                <a:solidFill>
                  <a:schemeClr val="bg1"/>
                </a:solidFill>
              </a:rPr>
              <a:t> he </a:t>
            </a:r>
            <a:r>
              <a:rPr lang="tr-TR" sz="2600" dirty="0" err="1" smtClean="0">
                <a:solidFill>
                  <a:schemeClr val="bg1"/>
                </a:solidFill>
              </a:rPr>
              <a:t>first</a:t>
            </a:r>
            <a:r>
              <a:rPr lang="tr-TR" sz="2600" dirty="0" smtClean="0">
                <a:solidFill>
                  <a:schemeClr val="bg1"/>
                </a:solidFill>
              </a:rPr>
              <a:t> </a:t>
            </a:r>
            <a:r>
              <a:rPr lang="tr-TR" sz="2600" dirty="0" err="1" smtClean="0">
                <a:solidFill>
                  <a:schemeClr val="bg1"/>
                </a:solidFill>
              </a:rPr>
              <a:t>started</a:t>
            </a:r>
            <a:r>
              <a:rPr lang="tr-TR" sz="2600" dirty="0" smtClean="0">
                <a:solidFill>
                  <a:schemeClr val="bg1"/>
                </a:solidFill>
              </a:rPr>
              <a:t> </a:t>
            </a:r>
            <a:r>
              <a:rPr lang="tr-TR" sz="2600" dirty="0" err="1" smtClean="0">
                <a:solidFill>
                  <a:schemeClr val="bg1"/>
                </a:solidFill>
              </a:rPr>
              <a:t>learning</a:t>
            </a:r>
            <a:r>
              <a:rPr lang="tr-TR" sz="2600" dirty="0" smtClean="0">
                <a:solidFill>
                  <a:schemeClr val="bg1"/>
                </a:solidFill>
              </a:rPr>
              <a:t> </a:t>
            </a:r>
            <a:r>
              <a:rPr lang="tr-TR" sz="2600" dirty="0" err="1" smtClean="0">
                <a:solidFill>
                  <a:schemeClr val="bg1"/>
                </a:solidFill>
              </a:rPr>
              <a:t>German</a:t>
            </a:r>
            <a:r>
              <a:rPr lang="tr-TR" sz="2600" dirty="0" smtClean="0">
                <a:solidFill>
                  <a:schemeClr val="bg1"/>
                </a:solidFill>
              </a:rPr>
              <a:t>)</a:t>
            </a:r>
          </a:p>
          <a:p>
            <a:pPr lvl="0"/>
            <a:r>
              <a:rPr lang="en-US" sz="2600" dirty="0" smtClean="0">
                <a:solidFill>
                  <a:schemeClr val="bg1"/>
                </a:solidFill>
              </a:rPr>
              <a:t>Tell </a:t>
            </a:r>
            <a:r>
              <a:rPr lang="en-US" sz="2600" dirty="0">
                <a:solidFill>
                  <a:schemeClr val="bg1"/>
                </a:solidFill>
              </a:rPr>
              <a:t>how you study and ask if it is good to do so.</a:t>
            </a:r>
            <a:endParaRPr lang="tr-TR" sz="2600" dirty="0">
              <a:solidFill>
                <a:schemeClr val="bg1"/>
              </a:solidFill>
            </a:endParaRPr>
          </a:p>
          <a:p>
            <a:pPr lvl="0"/>
            <a:r>
              <a:rPr lang="en-US" sz="2600" dirty="0">
                <a:solidFill>
                  <a:schemeClr val="bg1"/>
                </a:solidFill>
              </a:rPr>
              <a:t>Thank the secretary.</a:t>
            </a:r>
            <a:endParaRPr lang="tr-TR" sz="2600" dirty="0">
              <a:solidFill>
                <a:schemeClr val="bg1"/>
              </a:solidFill>
            </a:endParaRPr>
          </a:p>
          <a:p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7" name="İçerik Yer Tutucusu 5"/>
          <p:cNvSpPr>
            <a:spLocks noGrp="1"/>
          </p:cNvSpPr>
          <p:nvPr>
            <p:ph sz="quarter" idx="4294967295"/>
          </p:nvPr>
        </p:nvSpPr>
        <p:spPr>
          <a:xfrm>
            <a:off x="4716016" y="1268760"/>
            <a:ext cx="4248472" cy="4968552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600" dirty="0">
                <a:solidFill>
                  <a:schemeClr val="bg1"/>
                </a:solidFill>
              </a:rPr>
              <a:t>You are </a:t>
            </a:r>
            <a:r>
              <a:rPr lang="en-US" sz="2600" dirty="0" smtClean="0">
                <a:solidFill>
                  <a:schemeClr val="bg1"/>
                </a:solidFill>
              </a:rPr>
              <a:t>a </a:t>
            </a:r>
            <a:r>
              <a:rPr lang="tr-TR" sz="2600" dirty="0" err="1" smtClean="0">
                <a:solidFill>
                  <a:schemeClr val="bg1"/>
                </a:solidFill>
              </a:rPr>
              <a:t>part</a:t>
            </a:r>
            <a:r>
              <a:rPr lang="tr-TR" sz="2600" dirty="0" smtClean="0">
                <a:solidFill>
                  <a:schemeClr val="bg1"/>
                </a:solidFill>
              </a:rPr>
              <a:t>-time </a:t>
            </a:r>
            <a:r>
              <a:rPr lang="en-US" sz="2600" dirty="0" smtClean="0">
                <a:solidFill>
                  <a:schemeClr val="bg1"/>
                </a:solidFill>
              </a:rPr>
              <a:t>secretary </a:t>
            </a:r>
            <a:r>
              <a:rPr lang="tr-TR" sz="2600" dirty="0" smtClean="0">
                <a:solidFill>
                  <a:schemeClr val="bg1"/>
                </a:solidFill>
              </a:rPr>
              <a:t>at </a:t>
            </a:r>
            <a:r>
              <a:rPr lang="en-US" sz="2600" dirty="0" smtClean="0">
                <a:solidFill>
                  <a:schemeClr val="bg1"/>
                </a:solidFill>
              </a:rPr>
              <a:t>a </a:t>
            </a:r>
            <a:r>
              <a:rPr lang="en-US" sz="2600" dirty="0">
                <a:solidFill>
                  <a:schemeClr val="bg1"/>
                </a:solidFill>
              </a:rPr>
              <a:t>language </a:t>
            </a:r>
            <a:r>
              <a:rPr lang="en-US" sz="2600" dirty="0" smtClean="0">
                <a:solidFill>
                  <a:schemeClr val="bg1"/>
                </a:solidFill>
              </a:rPr>
              <a:t>course</a:t>
            </a:r>
            <a:r>
              <a:rPr lang="tr-TR" sz="2600" dirty="0" smtClean="0">
                <a:solidFill>
                  <a:schemeClr val="bg1"/>
                </a:solidFill>
              </a:rPr>
              <a:t>, </a:t>
            </a:r>
            <a:r>
              <a:rPr lang="tr-TR" sz="2600" dirty="0" err="1" smtClean="0">
                <a:solidFill>
                  <a:schemeClr val="bg1"/>
                </a:solidFill>
              </a:rPr>
              <a:t>and</a:t>
            </a:r>
            <a:r>
              <a:rPr lang="tr-TR" sz="2600" dirty="0" smtClean="0">
                <a:solidFill>
                  <a:schemeClr val="bg1"/>
                </a:solidFill>
              </a:rPr>
              <a:t> </a:t>
            </a:r>
            <a:r>
              <a:rPr lang="tr-TR" sz="2600" dirty="0" err="1" smtClean="0">
                <a:solidFill>
                  <a:schemeClr val="bg1"/>
                </a:solidFill>
              </a:rPr>
              <a:t>also</a:t>
            </a:r>
            <a:r>
              <a:rPr lang="tr-TR" sz="2600" dirty="0" smtClean="0">
                <a:solidFill>
                  <a:schemeClr val="bg1"/>
                </a:solidFill>
              </a:rPr>
              <a:t> a </a:t>
            </a:r>
            <a:r>
              <a:rPr lang="tr-TR" sz="2600" dirty="0" err="1" smtClean="0">
                <a:solidFill>
                  <a:schemeClr val="bg1"/>
                </a:solidFill>
              </a:rPr>
              <a:t>university</a:t>
            </a:r>
            <a:r>
              <a:rPr lang="tr-TR" sz="2600" dirty="0" smtClean="0">
                <a:solidFill>
                  <a:schemeClr val="bg1"/>
                </a:solidFill>
              </a:rPr>
              <a:t> </a:t>
            </a:r>
            <a:r>
              <a:rPr lang="tr-TR" sz="2600" dirty="0" err="1" smtClean="0">
                <a:solidFill>
                  <a:schemeClr val="bg1"/>
                </a:solidFill>
              </a:rPr>
              <a:t>student</a:t>
            </a:r>
            <a:r>
              <a:rPr lang="tr-TR" sz="2600" dirty="0" smtClean="0">
                <a:solidFill>
                  <a:schemeClr val="bg1"/>
                </a:solidFill>
              </a:rPr>
              <a:t> </a:t>
            </a:r>
            <a:r>
              <a:rPr lang="tr-TR" sz="2600" dirty="0" err="1" smtClean="0">
                <a:solidFill>
                  <a:schemeClr val="bg1"/>
                </a:solidFill>
              </a:rPr>
              <a:t>studying</a:t>
            </a:r>
            <a:r>
              <a:rPr lang="tr-TR" sz="2600" dirty="0" smtClean="0">
                <a:solidFill>
                  <a:schemeClr val="bg1"/>
                </a:solidFill>
              </a:rPr>
              <a:t> </a:t>
            </a:r>
            <a:r>
              <a:rPr lang="tr-TR" sz="2600" dirty="0" err="1" smtClean="0">
                <a:solidFill>
                  <a:schemeClr val="bg1"/>
                </a:solidFill>
              </a:rPr>
              <a:t>German</a:t>
            </a:r>
            <a:r>
              <a:rPr lang="tr-TR" sz="2600" dirty="0" smtClean="0">
                <a:solidFill>
                  <a:schemeClr val="bg1"/>
                </a:solidFill>
              </a:rPr>
              <a:t>.</a:t>
            </a:r>
            <a:r>
              <a:rPr lang="en-US" sz="2600" dirty="0" smtClean="0">
                <a:solidFill>
                  <a:schemeClr val="bg1"/>
                </a:solidFill>
              </a:rPr>
              <a:t> </a:t>
            </a:r>
            <a:r>
              <a:rPr lang="en-US" sz="2600" dirty="0">
                <a:solidFill>
                  <a:schemeClr val="bg1"/>
                </a:solidFill>
              </a:rPr>
              <a:t>A student wants to improve his/her German.</a:t>
            </a:r>
            <a:endParaRPr lang="tr-TR" sz="2600" dirty="0">
              <a:solidFill>
                <a:schemeClr val="bg1"/>
              </a:solidFill>
            </a:endParaRPr>
          </a:p>
          <a:p>
            <a:pPr lvl="0"/>
            <a:r>
              <a:rPr lang="en-US" sz="2600" dirty="0">
                <a:solidFill>
                  <a:schemeClr val="bg1"/>
                </a:solidFill>
              </a:rPr>
              <a:t>Greet the </a:t>
            </a:r>
            <a:r>
              <a:rPr lang="en-US" sz="2600" dirty="0" smtClean="0">
                <a:solidFill>
                  <a:schemeClr val="bg1"/>
                </a:solidFill>
              </a:rPr>
              <a:t>student</a:t>
            </a:r>
            <a:r>
              <a:rPr lang="tr-TR" sz="2600" dirty="0">
                <a:solidFill>
                  <a:schemeClr val="bg1"/>
                </a:solidFill>
              </a:rPr>
              <a:t> </a:t>
            </a:r>
            <a:r>
              <a:rPr lang="tr-TR" sz="2600" dirty="0" err="1" smtClean="0">
                <a:solidFill>
                  <a:schemeClr val="bg1"/>
                </a:solidFill>
              </a:rPr>
              <a:t>and</a:t>
            </a:r>
            <a:r>
              <a:rPr lang="tr-TR" sz="2600" dirty="0" smtClean="0">
                <a:solidFill>
                  <a:schemeClr val="bg1"/>
                </a:solidFill>
              </a:rPr>
              <a:t> </a:t>
            </a:r>
            <a:r>
              <a:rPr lang="tr-TR" sz="2600" dirty="0" err="1" smtClean="0">
                <a:solidFill>
                  <a:schemeClr val="bg1"/>
                </a:solidFill>
              </a:rPr>
              <a:t>introduce</a:t>
            </a:r>
            <a:r>
              <a:rPr lang="tr-TR" sz="2600" dirty="0" smtClean="0">
                <a:solidFill>
                  <a:schemeClr val="bg1"/>
                </a:solidFill>
              </a:rPr>
              <a:t> </a:t>
            </a:r>
            <a:r>
              <a:rPr lang="tr-TR" sz="2600" dirty="0" err="1" smtClean="0">
                <a:solidFill>
                  <a:schemeClr val="bg1"/>
                </a:solidFill>
              </a:rPr>
              <a:t>yourself</a:t>
            </a:r>
            <a:r>
              <a:rPr lang="tr-TR" sz="2600" dirty="0" smtClean="0">
                <a:solidFill>
                  <a:schemeClr val="bg1"/>
                </a:solidFill>
              </a:rPr>
              <a:t>.</a:t>
            </a:r>
            <a:endParaRPr lang="tr-TR" sz="2600" dirty="0">
              <a:solidFill>
                <a:schemeClr val="bg1"/>
              </a:solidFill>
            </a:endParaRPr>
          </a:p>
          <a:p>
            <a:pPr lvl="0"/>
            <a:r>
              <a:rPr lang="tr-TR" sz="2600" dirty="0" smtClean="0">
                <a:solidFill>
                  <a:schemeClr val="bg1"/>
                </a:solidFill>
              </a:rPr>
              <a:t>Talk </a:t>
            </a:r>
            <a:r>
              <a:rPr lang="tr-TR" sz="2600" dirty="0" err="1" smtClean="0">
                <a:solidFill>
                  <a:schemeClr val="bg1"/>
                </a:solidFill>
              </a:rPr>
              <a:t>about</a:t>
            </a:r>
            <a:r>
              <a:rPr lang="tr-TR" sz="2600" dirty="0" smtClean="0">
                <a:solidFill>
                  <a:schemeClr val="bg1"/>
                </a:solidFill>
              </a:rPr>
              <a:t> </a:t>
            </a:r>
            <a:r>
              <a:rPr lang="tr-TR" sz="2600" dirty="0" err="1" smtClean="0">
                <a:solidFill>
                  <a:schemeClr val="bg1"/>
                </a:solidFill>
              </a:rPr>
              <a:t>your</a:t>
            </a:r>
            <a:r>
              <a:rPr lang="tr-TR" sz="2600" dirty="0" smtClean="0">
                <a:solidFill>
                  <a:schemeClr val="bg1"/>
                </a:solidFill>
              </a:rPr>
              <a:t> </a:t>
            </a:r>
            <a:r>
              <a:rPr lang="tr-TR" sz="2600" dirty="0" err="1" smtClean="0">
                <a:solidFill>
                  <a:schemeClr val="bg1"/>
                </a:solidFill>
              </a:rPr>
              <a:t>past</a:t>
            </a:r>
            <a:r>
              <a:rPr lang="tr-TR" sz="2600" dirty="0" smtClean="0">
                <a:solidFill>
                  <a:schemeClr val="bg1"/>
                </a:solidFill>
              </a:rPr>
              <a:t> </a:t>
            </a:r>
            <a:r>
              <a:rPr lang="tr-TR" sz="2600" dirty="0" err="1" smtClean="0">
                <a:solidFill>
                  <a:schemeClr val="bg1"/>
                </a:solidFill>
              </a:rPr>
              <a:t>experiences</a:t>
            </a:r>
            <a:r>
              <a:rPr lang="tr-TR" sz="2600" dirty="0" smtClean="0">
                <a:solidFill>
                  <a:schemeClr val="bg1"/>
                </a:solidFill>
              </a:rPr>
              <a:t>. </a:t>
            </a:r>
          </a:p>
          <a:p>
            <a:pPr lvl="0"/>
            <a:r>
              <a:rPr lang="en-US" sz="2600" dirty="0" smtClean="0">
                <a:solidFill>
                  <a:schemeClr val="bg1"/>
                </a:solidFill>
              </a:rPr>
              <a:t>Give </a:t>
            </a:r>
            <a:r>
              <a:rPr lang="en-US" sz="2600" dirty="0">
                <a:solidFill>
                  <a:schemeClr val="bg1"/>
                </a:solidFill>
              </a:rPr>
              <a:t>some </a:t>
            </a:r>
            <a:r>
              <a:rPr lang="en-US" sz="2600" dirty="0" smtClean="0">
                <a:solidFill>
                  <a:schemeClr val="bg1"/>
                </a:solidFill>
              </a:rPr>
              <a:t>advice about</a:t>
            </a:r>
            <a:r>
              <a:rPr lang="tr-TR" sz="2600" dirty="0" smtClean="0">
                <a:solidFill>
                  <a:schemeClr val="bg1"/>
                </a:solidFill>
              </a:rPr>
              <a:t> </a:t>
            </a:r>
            <a:r>
              <a:rPr lang="en-US" sz="2600" dirty="0" smtClean="0">
                <a:solidFill>
                  <a:schemeClr val="bg1"/>
                </a:solidFill>
              </a:rPr>
              <a:t>studying </a:t>
            </a:r>
            <a:r>
              <a:rPr lang="en-US" sz="2600" dirty="0">
                <a:solidFill>
                  <a:schemeClr val="bg1"/>
                </a:solidFill>
              </a:rPr>
              <a:t>methods.</a:t>
            </a:r>
            <a:endParaRPr lang="tr-TR" sz="2600" dirty="0">
              <a:solidFill>
                <a:schemeClr val="bg1"/>
              </a:solidFill>
            </a:endParaRPr>
          </a:p>
          <a:p>
            <a:pPr lvl="0"/>
            <a:r>
              <a:rPr lang="tr-TR" sz="2600" dirty="0" err="1" smtClean="0">
                <a:solidFill>
                  <a:schemeClr val="bg1"/>
                </a:solidFill>
              </a:rPr>
              <a:t>Finish</a:t>
            </a:r>
            <a:r>
              <a:rPr lang="tr-TR" sz="2600" dirty="0" smtClean="0">
                <a:solidFill>
                  <a:schemeClr val="bg1"/>
                </a:solidFill>
              </a:rPr>
              <a:t> </a:t>
            </a:r>
            <a:r>
              <a:rPr lang="tr-TR" sz="2600" dirty="0" err="1" smtClean="0">
                <a:solidFill>
                  <a:schemeClr val="bg1"/>
                </a:solidFill>
              </a:rPr>
              <a:t>the</a:t>
            </a:r>
            <a:r>
              <a:rPr lang="tr-TR" sz="2600" dirty="0" smtClean="0">
                <a:solidFill>
                  <a:schemeClr val="bg1"/>
                </a:solidFill>
              </a:rPr>
              <a:t> </a:t>
            </a:r>
            <a:r>
              <a:rPr lang="tr-TR" sz="2600" dirty="0" err="1" smtClean="0">
                <a:solidFill>
                  <a:schemeClr val="bg1"/>
                </a:solidFill>
              </a:rPr>
              <a:t>conversation</a:t>
            </a:r>
            <a:r>
              <a:rPr lang="en-US" sz="2600" dirty="0" smtClean="0">
                <a:solidFill>
                  <a:schemeClr val="bg1"/>
                </a:solidFill>
              </a:rPr>
              <a:t>.</a:t>
            </a:r>
            <a:endParaRPr lang="tr-TR" sz="2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28898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o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40887008"/>
              </p:ext>
            </p:extLst>
          </p:nvPr>
        </p:nvGraphicFramePr>
        <p:xfrm>
          <a:off x="179512" y="188640"/>
          <a:ext cx="8856984" cy="666062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428492"/>
                <a:gridCol w="4428492"/>
              </a:tblGrid>
              <a:tr h="753923">
                <a:tc>
                  <a:txBody>
                    <a:bodyPr/>
                    <a:lstStyle/>
                    <a:p>
                      <a:pPr algn="ctr"/>
                      <a:r>
                        <a:rPr lang="tr-TR" sz="3600" dirty="0" smtClean="0">
                          <a:latin typeface="+mj-lt"/>
                        </a:rPr>
                        <a:t>STUDENT A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sz="2000" dirty="0" smtClean="0">
                          <a:solidFill>
                            <a:schemeClr val="bg1"/>
                          </a:solidFill>
                          <a:latin typeface="+mj-lt"/>
                        </a:rPr>
                        <a:t>(</a:t>
                      </a:r>
                      <a:r>
                        <a:rPr lang="tr-TR" sz="2000" dirty="0" err="1" smtClean="0">
                          <a:solidFill>
                            <a:schemeClr val="bg1"/>
                          </a:solidFill>
                          <a:latin typeface="+mj-lt"/>
                        </a:rPr>
                        <a:t>Student</a:t>
                      </a:r>
                      <a:r>
                        <a:rPr lang="tr-TR" sz="2000" dirty="0" smtClean="0">
                          <a:solidFill>
                            <a:schemeClr val="bg1"/>
                          </a:solidFill>
                          <a:latin typeface="+mj-lt"/>
                        </a:rPr>
                        <a:t> B </a:t>
                      </a:r>
                      <a:r>
                        <a:rPr lang="tr-TR" sz="2000" dirty="0" err="1" smtClean="0">
                          <a:solidFill>
                            <a:schemeClr val="bg1"/>
                          </a:solidFill>
                          <a:latin typeface="+mj-lt"/>
                        </a:rPr>
                        <a:t>will</a:t>
                      </a:r>
                      <a:r>
                        <a:rPr lang="tr-TR" sz="2000" dirty="0" smtClean="0">
                          <a:solidFill>
                            <a:schemeClr val="bg1"/>
                          </a:solidFill>
                          <a:latin typeface="+mj-lt"/>
                        </a:rPr>
                        <a:t> start </a:t>
                      </a:r>
                      <a:r>
                        <a:rPr lang="tr-TR" sz="2000" dirty="0" err="1" smtClean="0">
                          <a:solidFill>
                            <a:schemeClr val="bg1"/>
                          </a:solidFill>
                          <a:latin typeface="+mj-lt"/>
                        </a:rPr>
                        <a:t>the</a:t>
                      </a:r>
                      <a:r>
                        <a:rPr lang="tr-TR" sz="2000" dirty="0" smtClean="0">
                          <a:solidFill>
                            <a:schemeClr val="bg1"/>
                          </a:solidFill>
                          <a:latin typeface="+mj-lt"/>
                        </a:rPr>
                        <a:t> </a:t>
                      </a:r>
                      <a:r>
                        <a:rPr lang="tr-TR" sz="2000" dirty="0" err="1" smtClean="0">
                          <a:solidFill>
                            <a:schemeClr val="bg1"/>
                          </a:solidFill>
                          <a:latin typeface="+mj-lt"/>
                        </a:rPr>
                        <a:t>conversation</a:t>
                      </a:r>
                      <a:r>
                        <a:rPr lang="tr-TR" sz="2000" dirty="0" smtClean="0">
                          <a:solidFill>
                            <a:schemeClr val="bg1"/>
                          </a:solidFill>
                          <a:latin typeface="+mj-lt"/>
                        </a:rPr>
                        <a:t>.)</a:t>
                      </a:r>
                      <a:endParaRPr lang="tr-TR" sz="36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000" dirty="0" smtClean="0">
                          <a:latin typeface="+mj-lt"/>
                        </a:rPr>
                        <a:t>STUDENT</a:t>
                      </a:r>
                      <a:r>
                        <a:rPr lang="tr-TR" sz="4000" baseline="0" dirty="0" smtClean="0">
                          <a:latin typeface="+mj-lt"/>
                        </a:rPr>
                        <a:t> B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sz="2000" dirty="0" smtClean="0">
                          <a:solidFill>
                            <a:schemeClr val="bg1"/>
                          </a:solidFill>
                          <a:latin typeface="+mj-lt"/>
                        </a:rPr>
                        <a:t>(Start </a:t>
                      </a:r>
                      <a:r>
                        <a:rPr lang="tr-TR" sz="2000" dirty="0" err="1" smtClean="0">
                          <a:solidFill>
                            <a:schemeClr val="bg1"/>
                          </a:solidFill>
                          <a:latin typeface="+mj-lt"/>
                        </a:rPr>
                        <a:t>the</a:t>
                      </a:r>
                      <a:r>
                        <a:rPr lang="tr-TR" sz="2000" dirty="0" smtClean="0">
                          <a:solidFill>
                            <a:schemeClr val="bg1"/>
                          </a:solidFill>
                          <a:latin typeface="+mj-lt"/>
                        </a:rPr>
                        <a:t> </a:t>
                      </a:r>
                      <a:r>
                        <a:rPr lang="tr-TR" sz="2000" dirty="0" err="1" smtClean="0">
                          <a:solidFill>
                            <a:schemeClr val="bg1"/>
                          </a:solidFill>
                          <a:latin typeface="+mj-lt"/>
                        </a:rPr>
                        <a:t>conversation</a:t>
                      </a:r>
                      <a:r>
                        <a:rPr lang="tr-TR" sz="2000" dirty="0" smtClean="0">
                          <a:solidFill>
                            <a:schemeClr val="bg1"/>
                          </a:solidFill>
                          <a:latin typeface="+mj-lt"/>
                        </a:rPr>
                        <a:t>.)</a:t>
                      </a:r>
                      <a:endParaRPr lang="tr-TR" sz="4000" dirty="0">
                        <a:latin typeface="+mj-lt"/>
                      </a:endParaRPr>
                    </a:p>
                  </a:txBody>
                  <a:tcPr/>
                </a:tc>
              </a:tr>
              <a:tr h="5654789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Dikdörtgen 4"/>
          <p:cNvSpPr/>
          <p:nvPr/>
        </p:nvSpPr>
        <p:spPr>
          <a:xfrm>
            <a:off x="115454" y="260648"/>
            <a:ext cx="1328413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28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TASK3</a:t>
            </a:r>
            <a:endParaRPr lang="tr-TR" sz="28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6" name="İçerik Yer Tutucusu 3"/>
          <p:cNvSpPr>
            <a:spLocks noGrp="1"/>
          </p:cNvSpPr>
          <p:nvPr>
            <p:ph sz="half" idx="4294967295"/>
          </p:nvPr>
        </p:nvSpPr>
        <p:spPr>
          <a:xfrm>
            <a:off x="251520" y="1268760"/>
            <a:ext cx="4320480" cy="5328592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dirty="0" smtClean="0">
                <a:solidFill>
                  <a:schemeClr val="bg1"/>
                </a:solidFill>
                <a:latin typeface="+mj-lt"/>
              </a:rPr>
              <a:t>You call </a:t>
            </a:r>
            <a:r>
              <a:rPr lang="tr-TR" dirty="0" err="1" smtClean="0">
                <a:solidFill>
                  <a:schemeClr val="bg1"/>
                </a:solidFill>
                <a:latin typeface="+mj-lt"/>
              </a:rPr>
              <a:t>your</a:t>
            </a:r>
            <a:r>
              <a:rPr lang="tr-TR" dirty="0" smtClean="0">
                <a:solidFill>
                  <a:schemeClr val="bg1"/>
                </a:solidFill>
                <a:latin typeface="+mj-lt"/>
              </a:rPr>
              <a:t> </a:t>
            </a:r>
            <a:r>
              <a:rPr lang="tr-TR" dirty="0" err="1" smtClean="0">
                <a:solidFill>
                  <a:schemeClr val="bg1"/>
                </a:solidFill>
                <a:latin typeface="+mj-lt"/>
              </a:rPr>
              <a:t>faculty</a:t>
            </a:r>
            <a:r>
              <a:rPr lang="en-US" dirty="0" smtClean="0">
                <a:solidFill>
                  <a:schemeClr val="bg1"/>
                </a:solidFill>
                <a:latin typeface="+mj-lt"/>
              </a:rPr>
              <a:t>, and you want to talk to your </a:t>
            </a:r>
            <a:r>
              <a:rPr lang="tr-TR" dirty="0" err="1" smtClean="0">
                <a:solidFill>
                  <a:schemeClr val="bg1"/>
                </a:solidFill>
                <a:latin typeface="+mj-lt"/>
              </a:rPr>
              <a:t>advisor</a:t>
            </a:r>
            <a:r>
              <a:rPr lang="en-US" dirty="0" smtClean="0">
                <a:solidFill>
                  <a:schemeClr val="bg1"/>
                </a:solidFill>
                <a:latin typeface="+mj-lt"/>
              </a:rPr>
              <a:t>.</a:t>
            </a:r>
          </a:p>
          <a:p>
            <a:pPr>
              <a:spcBef>
                <a:spcPts val="0"/>
              </a:spcBef>
            </a:pPr>
            <a:r>
              <a:rPr lang="en-US" sz="2200" dirty="0" smtClean="0">
                <a:solidFill>
                  <a:schemeClr val="bg1"/>
                </a:solidFill>
                <a:latin typeface="+mj-lt"/>
              </a:rPr>
              <a:t>Introduce yourself.</a:t>
            </a:r>
          </a:p>
          <a:p>
            <a:pPr>
              <a:spcBef>
                <a:spcPts val="0"/>
              </a:spcBef>
            </a:pPr>
            <a:r>
              <a:rPr lang="en-US" sz="2200" dirty="0" smtClean="0">
                <a:solidFill>
                  <a:schemeClr val="bg1"/>
                </a:solidFill>
                <a:latin typeface="+mj-lt"/>
              </a:rPr>
              <a:t>Ask</a:t>
            </a:r>
            <a:r>
              <a:rPr lang="tr-TR" sz="2200" dirty="0" smtClean="0">
                <a:solidFill>
                  <a:schemeClr val="bg1"/>
                </a:solidFill>
                <a:latin typeface="+mj-lt"/>
              </a:rPr>
              <a:t> </a:t>
            </a:r>
            <a:r>
              <a:rPr lang="tr-TR" sz="2200" dirty="0" err="1" smtClean="0">
                <a:solidFill>
                  <a:schemeClr val="bg1"/>
                </a:solidFill>
                <a:latin typeface="+mj-lt"/>
              </a:rPr>
              <a:t>for</a:t>
            </a:r>
            <a:r>
              <a:rPr lang="tr-TR" sz="2200" dirty="0" smtClean="0">
                <a:solidFill>
                  <a:schemeClr val="bg1"/>
                </a:solidFill>
                <a:latin typeface="+mj-lt"/>
              </a:rPr>
              <a:t> </a:t>
            </a:r>
            <a:r>
              <a:rPr lang="en-US" sz="2200" dirty="0" smtClean="0">
                <a:solidFill>
                  <a:schemeClr val="bg1"/>
                </a:solidFill>
                <a:latin typeface="+mj-lt"/>
              </a:rPr>
              <a:t>your </a:t>
            </a:r>
            <a:r>
              <a:rPr lang="tr-TR" sz="2200" dirty="0" err="1" smtClean="0">
                <a:solidFill>
                  <a:schemeClr val="bg1"/>
                </a:solidFill>
                <a:latin typeface="+mj-lt"/>
              </a:rPr>
              <a:t>advisor</a:t>
            </a:r>
            <a:r>
              <a:rPr lang="en-US" sz="2200" dirty="0" smtClean="0">
                <a:solidFill>
                  <a:schemeClr val="bg1"/>
                </a:solidFill>
                <a:latin typeface="+mj-lt"/>
              </a:rPr>
              <a:t>, </a:t>
            </a:r>
            <a:r>
              <a:rPr lang="tr-TR" sz="2200" dirty="0" smtClean="0">
                <a:solidFill>
                  <a:schemeClr val="bg1"/>
                </a:solidFill>
                <a:latin typeface="+mj-lt"/>
              </a:rPr>
              <a:t>Dr. Eren</a:t>
            </a:r>
            <a:r>
              <a:rPr lang="en-US" sz="2200" dirty="0" smtClean="0">
                <a:solidFill>
                  <a:schemeClr val="bg1"/>
                </a:solidFill>
                <a:latin typeface="+mj-lt"/>
              </a:rPr>
              <a:t>. </a:t>
            </a:r>
          </a:p>
          <a:p>
            <a:pPr>
              <a:spcBef>
                <a:spcPts val="0"/>
              </a:spcBef>
            </a:pPr>
            <a:r>
              <a:rPr lang="en-US" sz="2200" dirty="0" smtClean="0">
                <a:solidFill>
                  <a:schemeClr val="bg1"/>
                </a:solidFill>
                <a:latin typeface="+mj-lt"/>
              </a:rPr>
              <a:t>Tell the secretary about the situation: You </a:t>
            </a:r>
            <a:r>
              <a:rPr lang="en-US" sz="2200" dirty="0" smtClean="0">
                <a:solidFill>
                  <a:schemeClr val="bg1"/>
                </a:solidFill>
                <a:latin typeface="+mj-lt"/>
                <a:sym typeface="Wingdings" panose="05000000000000000000" pitchFamily="2" charset="2"/>
              </a:rPr>
              <a:t> </a:t>
            </a:r>
            <a:r>
              <a:rPr lang="en-US" sz="2200" dirty="0" smtClean="0">
                <a:solidFill>
                  <a:schemeClr val="bg1"/>
                </a:solidFill>
                <a:latin typeface="+mj-lt"/>
              </a:rPr>
              <a:t>call four times, leave messages. </a:t>
            </a:r>
            <a:r>
              <a:rPr lang="tr-TR" sz="2200" dirty="0" err="1" smtClean="0">
                <a:solidFill>
                  <a:schemeClr val="bg1"/>
                </a:solidFill>
                <a:latin typeface="+mj-lt"/>
              </a:rPr>
              <a:t>Sh</a:t>
            </a:r>
            <a:r>
              <a:rPr lang="en-US" sz="2200" dirty="0" smtClean="0">
                <a:solidFill>
                  <a:schemeClr val="bg1"/>
                </a:solidFill>
                <a:latin typeface="+mj-lt"/>
              </a:rPr>
              <a:t>e </a:t>
            </a:r>
            <a:r>
              <a:rPr lang="en-US" sz="2200" dirty="0" smtClean="0">
                <a:solidFill>
                  <a:schemeClr val="bg1"/>
                </a:solidFill>
                <a:latin typeface="+mj-lt"/>
                <a:sym typeface="Wingdings" panose="05000000000000000000" pitchFamily="2" charset="2"/>
              </a:rPr>
              <a:t> not call back.</a:t>
            </a:r>
            <a:endParaRPr lang="en-US" sz="2200" dirty="0" smtClean="0">
              <a:solidFill>
                <a:schemeClr val="bg1"/>
              </a:solidFill>
              <a:latin typeface="+mj-lt"/>
            </a:endParaRPr>
          </a:p>
          <a:p>
            <a:pPr>
              <a:spcBef>
                <a:spcPts val="0"/>
              </a:spcBef>
            </a:pPr>
            <a:r>
              <a:rPr lang="en-US" sz="2200" dirty="0" smtClean="0">
                <a:solidFill>
                  <a:schemeClr val="bg1"/>
                </a:solidFill>
                <a:latin typeface="+mj-lt"/>
              </a:rPr>
              <a:t>Ask the secretary: the time </a:t>
            </a:r>
            <a:r>
              <a:rPr lang="tr-TR" sz="2200" dirty="0" smtClean="0">
                <a:solidFill>
                  <a:schemeClr val="bg1"/>
                </a:solidFill>
                <a:latin typeface="+mj-lt"/>
              </a:rPr>
              <a:t>s</a:t>
            </a:r>
            <a:r>
              <a:rPr lang="en-US" sz="2200" dirty="0" smtClean="0">
                <a:solidFill>
                  <a:schemeClr val="bg1"/>
                </a:solidFill>
                <a:latin typeface="+mj-lt"/>
              </a:rPr>
              <a:t>he will be back?</a:t>
            </a:r>
          </a:p>
          <a:p>
            <a:pPr>
              <a:spcBef>
                <a:spcPts val="0"/>
              </a:spcBef>
            </a:pPr>
            <a:r>
              <a:rPr lang="en-US" sz="2200" dirty="0" smtClean="0">
                <a:solidFill>
                  <a:schemeClr val="bg1"/>
                </a:solidFill>
                <a:latin typeface="+mj-lt"/>
              </a:rPr>
              <a:t>Leave a message: you </a:t>
            </a:r>
            <a:r>
              <a:rPr lang="en-US" sz="2200" dirty="0" smtClean="0">
                <a:solidFill>
                  <a:schemeClr val="bg1"/>
                </a:solidFill>
                <a:latin typeface="+mj-lt"/>
                <a:sym typeface="Wingdings" panose="05000000000000000000" pitchFamily="2" charset="2"/>
              </a:rPr>
              <a:t> </a:t>
            </a:r>
            <a:r>
              <a:rPr lang="tr-TR" sz="2200" dirty="0" err="1" smtClean="0">
                <a:solidFill>
                  <a:schemeClr val="bg1"/>
                </a:solidFill>
                <a:latin typeface="+mj-lt"/>
              </a:rPr>
              <a:t>need</a:t>
            </a:r>
            <a:r>
              <a:rPr lang="tr-TR" sz="2200" dirty="0" smtClean="0">
                <a:solidFill>
                  <a:schemeClr val="bg1"/>
                </a:solidFill>
                <a:latin typeface="+mj-lt"/>
              </a:rPr>
              <a:t> her </a:t>
            </a:r>
            <a:r>
              <a:rPr lang="tr-TR" sz="2200" dirty="0" err="1" smtClean="0">
                <a:solidFill>
                  <a:schemeClr val="bg1"/>
                </a:solidFill>
                <a:latin typeface="+mj-lt"/>
              </a:rPr>
              <a:t>signature</a:t>
            </a:r>
            <a:r>
              <a:rPr lang="tr-TR" sz="2200" dirty="0" smtClean="0">
                <a:solidFill>
                  <a:schemeClr val="bg1"/>
                </a:solidFill>
                <a:latin typeface="+mj-lt"/>
              </a:rPr>
              <a:t> on </a:t>
            </a:r>
            <a:r>
              <a:rPr lang="tr-TR" sz="2200" dirty="0" err="1" smtClean="0">
                <a:solidFill>
                  <a:schemeClr val="bg1"/>
                </a:solidFill>
                <a:latin typeface="+mj-lt"/>
              </a:rPr>
              <a:t>your</a:t>
            </a:r>
            <a:r>
              <a:rPr lang="tr-TR" sz="2200" dirty="0" smtClean="0">
                <a:solidFill>
                  <a:schemeClr val="bg1"/>
                </a:solidFill>
                <a:latin typeface="+mj-lt"/>
              </a:rPr>
              <a:t> </a:t>
            </a:r>
            <a:r>
              <a:rPr lang="tr-TR" sz="2200" dirty="0" err="1" smtClean="0">
                <a:solidFill>
                  <a:schemeClr val="bg1"/>
                </a:solidFill>
                <a:latin typeface="+mj-lt"/>
              </a:rPr>
              <a:t>Erasmus</a:t>
            </a:r>
            <a:r>
              <a:rPr lang="tr-TR" sz="2200" dirty="0" smtClean="0">
                <a:solidFill>
                  <a:schemeClr val="bg1"/>
                </a:solidFill>
                <a:latin typeface="+mj-lt"/>
              </a:rPr>
              <a:t> </a:t>
            </a:r>
            <a:r>
              <a:rPr lang="tr-TR" sz="2200" dirty="0" err="1" smtClean="0">
                <a:solidFill>
                  <a:schemeClr val="bg1"/>
                </a:solidFill>
                <a:latin typeface="+mj-lt"/>
              </a:rPr>
              <a:t>application</a:t>
            </a:r>
            <a:r>
              <a:rPr lang="tr-TR" sz="2200" dirty="0" smtClean="0">
                <a:solidFill>
                  <a:schemeClr val="bg1"/>
                </a:solidFill>
                <a:latin typeface="+mj-lt"/>
              </a:rPr>
              <a:t>. </a:t>
            </a:r>
            <a:endParaRPr lang="en-US" sz="2200" dirty="0" smtClean="0">
              <a:solidFill>
                <a:schemeClr val="bg1"/>
              </a:solidFill>
              <a:latin typeface="+mj-lt"/>
            </a:endParaRPr>
          </a:p>
          <a:p>
            <a:pPr>
              <a:spcBef>
                <a:spcPts val="0"/>
              </a:spcBef>
            </a:pPr>
            <a:r>
              <a:rPr lang="en-US" sz="2200" dirty="0" smtClean="0">
                <a:solidFill>
                  <a:schemeClr val="bg1"/>
                </a:solidFill>
                <a:latin typeface="+mj-lt"/>
              </a:rPr>
              <a:t>Leave your phone number and finish the call.</a:t>
            </a:r>
            <a:endParaRPr lang="en-US" sz="22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7" name="İçerik Yer Tutucusu 5"/>
          <p:cNvSpPr>
            <a:spLocks noGrp="1"/>
          </p:cNvSpPr>
          <p:nvPr>
            <p:ph sz="quarter" idx="4294967295"/>
          </p:nvPr>
        </p:nvSpPr>
        <p:spPr>
          <a:xfrm>
            <a:off x="4644008" y="1196752"/>
            <a:ext cx="4176463" cy="540060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 smtClean="0">
                <a:solidFill>
                  <a:schemeClr val="bg1"/>
                </a:solidFill>
                <a:latin typeface="+mj-lt"/>
              </a:rPr>
              <a:t>You are a secretary at a faculty at </a:t>
            </a:r>
            <a:r>
              <a:rPr lang="en-US" dirty="0" err="1" smtClean="0">
                <a:solidFill>
                  <a:schemeClr val="bg1"/>
                </a:solidFill>
                <a:latin typeface="+mj-lt"/>
              </a:rPr>
              <a:t>Gazi</a:t>
            </a:r>
            <a:r>
              <a:rPr lang="en-US" dirty="0" smtClean="0">
                <a:solidFill>
                  <a:schemeClr val="bg1"/>
                </a:solidFill>
                <a:latin typeface="+mj-lt"/>
              </a:rPr>
              <a:t> University. The phone rings, and you answer the phone.</a:t>
            </a:r>
          </a:p>
          <a:p>
            <a:r>
              <a:rPr lang="en-US" dirty="0" smtClean="0">
                <a:solidFill>
                  <a:schemeClr val="bg1"/>
                </a:solidFill>
                <a:latin typeface="+mj-lt"/>
              </a:rPr>
              <a:t>Receive the call.</a:t>
            </a:r>
          </a:p>
          <a:p>
            <a:r>
              <a:rPr lang="en-US" dirty="0" smtClean="0">
                <a:solidFill>
                  <a:schemeClr val="bg1"/>
                </a:solidFill>
                <a:latin typeface="+mj-lt"/>
              </a:rPr>
              <a:t>Inform the caller: Dr. </a:t>
            </a:r>
            <a:r>
              <a:rPr lang="en-US" dirty="0" err="1" smtClean="0">
                <a:solidFill>
                  <a:schemeClr val="bg1"/>
                </a:solidFill>
                <a:latin typeface="+mj-lt"/>
              </a:rPr>
              <a:t>Eren</a:t>
            </a:r>
            <a:r>
              <a:rPr lang="en-US" dirty="0" smtClean="0">
                <a:solidFill>
                  <a:schemeClr val="bg1"/>
                </a:solidFill>
                <a:latin typeface="+mj-lt"/>
                <a:sym typeface="Wingdings" panose="05000000000000000000" pitchFamily="2" charset="2"/>
              </a:rPr>
              <a:t> not </a:t>
            </a:r>
            <a:r>
              <a:rPr lang="en-US" dirty="0" smtClean="0">
                <a:solidFill>
                  <a:schemeClr val="bg1"/>
                </a:solidFill>
                <a:latin typeface="+mj-lt"/>
              </a:rPr>
              <a:t>there.</a:t>
            </a:r>
          </a:p>
          <a:p>
            <a:r>
              <a:rPr lang="en-US" dirty="0" smtClean="0">
                <a:solidFill>
                  <a:schemeClr val="bg1"/>
                </a:solidFill>
                <a:latin typeface="+mj-lt"/>
              </a:rPr>
              <a:t>Tell the caller: Dr. </a:t>
            </a:r>
            <a:r>
              <a:rPr lang="en-US" dirty="0" err="1" smtClean="0">
                <a:solidFill>
                  <a:schemeClr val="bg1"/>
                </a:solidFill>
                <a:latin typeface="+mj-lt"/>
              </a:rPr>
              <a:t>Eren</a:t>
            </a:r>
            <a:r>
              <a:rPr lang="en-US" dirty="0" smtClean="0">
                <a:solidFill>
                  <a:schemeClr val="bg1"/>
                </a:solidFill>
                <a:latin typeface="+mj-lt"/>
                <a:sym typeface="Wingdings" panose="05000000000000000000" pitchFamily="2" charset="2"/>
              </a:rPr>
              <a:t> </a:t>
            </a:r>
            <a:r>
              <a:rPr lang="en-US" dirty="0" smtClean="0">
                <a:solidFill>
                  <a:schemeClr val="bg1"/>
                </a:solidFill>
                <a:latin typeface="+mj-lt"/>
              </a:rPr>
              <a:t>at a conference, be back at 5 o’clock. </a:t>
            </a:r>
          </a:p>
          <a:p>
            <a:r>
              <a:rPr lang="en-US" dirty="0" smtClean="0">
                <a:solidFill>
                  <a:schemeClr val="bg1"/>
                </a:solidFill>
                <a:latin typeface="+mj-lt"/>
              </a:rPr>
              <a:t>Take the caller’s message.</a:t>
            </a:r>
          </a:p>
          <a:p>
            <a:r>
              <a:rPr lang="en-US" dirty="0" smtClean="0">
                <a:solidFill>
                  <a:schemeClr val="bg1"/>
                </a:solidFill>
                <a:latin typeface="+mj-lt"/>
              </a:rPr>
              <a:t>Ask the caller’s phone number and finish the call.</a:t>
            </a:r>
          </a:p>
          <a:p>
            <a:pPr marL="0" indent="0">
              <a:buNone/>
            </a:pPr>
            <a:endParaRPr lang="tr-TR" dirty="0">
              <a:solidFill>
                <a:schemeClr val="bg1"/>
              </a:solidFill>
            </a:endParaRPr>
          </a:p>
          <a:p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43170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o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96053010"/>
              </p:ext>
            </p:extLst>
          </p:nvPr>
        </p:nvGraphicFramePr>
        <p:xfrm>
          <a:off x="179512" y="188640"/>
          <a:ext cx="8856984" cy="659966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428492"/>
                <a:gridCol w="4428492"/>
              </a:tblGrid>
              <a:tr h="753923">
                <a:tc>
                  <a:txBody>
                    <a:bodyPr/>
                    <a:lstStyle/>
                    <a:p>
                      <a:pPr algn="ctr"/>
                      <a:r>
                        <a:rPr lang="tr-TR" sz="3600" dirty="0" smtClean="0">
                          <a:latin typeface="+mj-lt"/>
                        </a:rPr>
                        <a:t>STUDENT A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sz="2000" dirty="0" smtClean="0">
                          <a:solidFill>
                            <a:schemeClr val="bg1"/>
                          </a:solidFill>
                          <a:latin typeface="+mj-lt"/>
                        </a:rPr>
                        <a:t>(Start </a:t>
                      </a:r>
                      <a:r>
                        <a:rPr lang="tr-TR" sz="2000" dirty="0" err="1" smtClean="0">
                          <a:solidFill>
                            <a:schemeClr val="bg1"/>
                          </a:solidFill>
                          <a:latin typeface="+mj-lt"/>
                        </a:rPr>
                        <a:t>the</a:t>
                      </a:r>
                      <a:r>
                        <a:rPr lang="tr-TR" sz="2000" dirty="0" smtClean="0">
                          <a:solidFill>
                            <a:schemeClr val="bg1"/>
                          </a:solidFill>
                          <a:latin typeface="+mj-lt"/>
                        </a:rPr>
                        <a:t> </a:t>
                      </a:r>
                      <a:r>
                        <a:rPr lang="tr-TR" sz="2000" dirty="0" err="1" smtClean="0">
                          <a:solidFill>
                            <a:schemeClr val="bg1"/>
                          </a:solidFill>
                          <a:latin typeface="+mj-lt"/>
                        </a:rPr>
                        <a:t>conversation</a:t>
                      </a:r>
                      <a:r>
                        <a:rPr lang="tr-TR" sz="2000" dirty="0" smtClean="0">
                          <a:solidFill>
                            <a:schemeClr val="bg1"/>
                          </a:solidFill>
                          <a:latin typeface="+mj-lt"/>
                        </a:rPr>
                        <a:t>.</a:t>
                      </a:r>
                      <a:r>
                        <a:rPr lang="tr-TR" sz="2000" dirty="0" smtClean="0">
                          <a:solidFill>
                            <a:schemeClr val="bg1"/>
                          </a:solidFill>
                          <a:latin typeface="Corbel" panose="020B0503020204020204" pitchFamily="34" charset="0"/>
                        </a:rPr>
                        <a:t>)</a:t>
                      </a:r>
                      <a:endParaRPr lang="tr-TR" sz="3600" dirty="0">
                        <a:latin typeface="Corbel" panose="020B0503020204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3600" dirty="0" smtClean="0">
                          <a:latin typeface="+mj-lt"/>
                        </a:rPr>
                        <a:t>STUDENT</a:t>
                      </a:r>
                      <a:r>
                        <a:rPr lang="tr-TR" sz="3600" baseline="0" dirty="0" smtClean="0">
                          <a:latin typeface="+mj-lt"/>
                        </a:rPr>
                        <a:t> B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sz="2000" dirty="0" smtClean="0">
                          <a:solidFill>
                            <a:schemeClr val="bg1"/>
                          </a:solidFill>
                          <a:latin typeface="+mj-lt"/>
                        </a:rPr>
                        <a:t>(</a:t>
                      </a:r>
                      <a:r>
                        <a:rPr lang="tr-TR" sz="2000" dirty="0" err="1" smtClean="0">
                          <a:solidFill>
                            <a:schemeClr val="bg1"/>
                          </a:solidFill>
                          <a:latin typeface="+mj-lt"/>
                        </a:rPr>
                        <a:t>Student</a:t>
                      </a:r>
                      <a:r>
                        <a:rPr lang="tr-TR" sz="2000" dirty="0" smtClean="0">
                          <a:solidFill>
                            <a:schemeClr val="bg1"/>
                          </a:solidFill>
                          <a:latin typeface="+mj-lt"/>
                        </a:rPr>
                        <a:t> A </a:t>
                      </a:r>
                      <a:r>
                        <a:rPr lang="tr-TR" sz="2000" dirty="0" err="1" smtClean="0">
                          <a:solidFill>
                            <a:schemeClr val="bg1"/>
                          </a:solidFill>
                          <a:latin typeface="+mj-lt"/>
                        </a:rPr>
                        <a:t>will</a:t>
                      </a:r>
                      <a:r>
                        <a:rPr lang="tr-TR" sz="2000" dirty="0" smtClean="0">
                          <a:solidFill>
                            <a:schemeClr val="bg1"/>
                          </a:solidFill>
                          <a:latin typeface="+mj-lt"/>
                        </a:rPr>
                        <a:t> start </a:t>
                      </a:r>
                      <a:r>
                        <a:rPr lang="tr-TR" sz="2000" dirty="0" err="1" smtClean="0">
                          <a:solidFill>
                            <a:schemeClr val="bg1"/>
                          </a:solidFill>
                          <a:latin typeface="+mj-lt"/>
                        </a:rPr>
                        <a:t>the</a:t>
                      </a:r>
                      <a:r>
                        <a:rPr lang="tr-TR" sz="2000" dirty="0" smtClean="0">
                          <a:solidFill>
                            <a:schemeClr val="bg1"/>
                          </a:solidFill>
                          <a:latin typeface="+mj-lt"/>
                        </a:rPr>
                        <a:t> </a:t>
                      </a:r>
                      <a:r>
                        <a:rPr lang="tr-TR" sz="2000" dirty="0" err="1" smtClean="0">
                          <a:solidFill>
                            <a:schemeClr val="bg1"/>
                          </a:solidFill>
                          <a:latin typeface="+mj-lt"/>
                        </a:rPr>
                        <a:t>conversation</a:t>
                      </a:r>
                      <a:r>
                        <a:rPr lang="tr-TR" sz="2000" dirty="0" smtClean="0">
                          <a:solidFill>
                            <a:schemeClr val="bg1"/>
                          </a:solidFill>
                          <a:latin typeface="+mj-lt"/>
                        </a:rPr>
                        <a:t>.)</a:t>
                      </a:r>
                      <a:endParaRPr lang="tr-TR" sz="4000" dirty="0">
                        <a:latin typeface="+mj-lt"/>
                      </a:endParaRPr>
                    </a:p>
                  </a:txBody>
                  <a:tcPr/>
                </a:tc>
              </a:tr>
              <a:tr h="5654789">
                <a:tc>
                  <a:txBody>
                    <a:bodyPr/>
                    <a:lstStyle/>
                    <a:p>
                      <a:endParaRPr lang="tr-TR" dirty="0">
                        <a:latin typeface="Corbel" panose="020B0503020204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>
                        <a:latin typeface="Corbel" panose="020B0503020204020204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Dikdörtgen 4"/>
          <p:cNvSpPr/>
          <p:nvPr/>
        </p:nvSpPr>
        <p:spPr>
          <a:xfrm>
            <a:off x="107504" y="260648"/>
            <a:ext cx="1328413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28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TASK4</a:t>
            </a:r>
            <a:endParaRPr lang="tr-TR" sz="28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7" name="İçerik Yer Tutucusu 5"/>
          <p:cNvSpPr>
            <a:spLocks noGrp="1"/>
          </p:cNvSpPr>
          <p:nvPr>
            <p:ph idx="1"/>
          </p:nvPr>
        </p:nvSpPr>
        <p:spPr>
          <a:xfrm>
            <a:off x="4716016" y="1268760"/>
            <a:ext cx="3970784" cy="5256584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dirty="0" smtClean="0">
                <a:solidFill>
                  <a:schemeClr val="bg1"/>
                </a:solidFill>
                <a:latin typeface="+mj-lt"/>
              </a:rPr>
              <a:t>You are a student at university. You are stressed because you are not happy in your dormitory and in </a:t>
            </a:r>
            <a:r>
              <a:rPr lang="en-US" dirty="0" smtClean="0">
                <a:solidFill>
                  <a:schemeClr val="bg1"/>
                </a:solidFill>
                <a:latin typeface="+mj-lt"/>
              </a:rPr>
              <a:t>Ankara</a:t>
            </a:r>
            <a:r>
              <a:rPr lang="tr-TR" dirty="0" smtClean="0">
                <a:solidFill>
                  <a:schemeClr val="bg1"/>
                </a:solidFill>
                <a:latin typeface="+mj-lt"/>
              </a:rPr>
              <a:t>, </a:t>
            </a:r>
            <a:r>
              <a:rPr lang="tr-TR" dirty="0" err="1" smtClean="0">
                <a:solidFill>
                  <a:schemeClr val="bg1"/>
                </a:solidFill>
                <a:latin typeface="+mj-lt"/>
              </a:rPr>
              <a:t>and</a:t>
            </a:r>
            <a:r>
              <a:rPr lang="en-US" dirty="0" smtClean="0">
                <a:solidFill>
                  <a:schemeClr val="bg1"/>
                </a:solidFill>
                <a:latin typeface="+mj-lt"/>
              </a:rPr>
              <a:t> </a:t>
            </a:r>
            <a:r>
              <a:rPr lang="en-US" dirty="0" smtClean="0">
                <a:solidFill>
                  <a:schemeClr val="bg1"/>
                </a:solidFill>
                <a:latin typeface="+mj-lt"/>
              </a:rPr>
              <a:t>because you are always bored. Talk to the student counselor about your problem.</a:t>
            </a:r>
          </a:p>
          <a:p>
            <a:pPr lvl="0"/>
            <a:r>
              <a:rPr lang="en-US" dirty="0" smtClean="0">
                <a:solidFill>
                  <a:schemeClr val="bg1"/>
                </a:solidFill>
                <a:latin typeface="+mj-lt"/>
              </a:rPr>
              <a:t>Tell him/her </a:t>
            </a:r>
            <a:r>
              <a:rPr lang="tr-TR" dirty="0" err="1" smtClean="0">
                <a:solidFill>
                  <a:schemeClr val="bg1"/>
                </a:solidFill>
                <a:latin typeface="+mj-lt"/>
              </a:rPr>
              <a:t>about</a:t>
            </a:r>
            <a:r>
              <a:rPr lang="tr-TR" dirty="0" smtClean="0">
                <a:solidFill>
                  <a:schemeClr val="bg1"/>
                </a:solidFill>
                <a:latin typeface="+mj-lt"/>
              </a:rPr>
              <a:t> </a:t>
            </a:r>
            <a:r>
              <a:rPr lang="tr-TR" dirty="0" err="1" smtClean="0">
                <a:solidFill>
                  <a:schemeClr val="bg1"/>
                </a:solidFill>
                <a:latin typeface="+mj-lt"/>
              </a:rPr>
              <a:t>your</a:t>
            </a:r>
            <a:r>
              <a:rPr lang="tr-TR" dirty="0" smtClean="0">
                <a:solidFill>
                  <a:schemeClr val="bg1"/>
                </a:solidFill>
                <a:latin typeface="+mj-lt"/>
              </a:rPr>
              <a:t> </a:t>
            </a:r>
            <a:r>
              <a:rPr lang="en-US" dirty="0" smtClean="0">
                <a:solidFill>
                  <a:schemeClr val="bg1"/>
                </a:solidFill>
                <a:latin typeface="+mj-lt"/>
              </a:rPr>
              <a:t>problem</a:t>
            </a:r>
            <a:r>
              <a:rPr lang="en-US" dirty="0" smtClean="0">
                <a:solidFill>
                  <a:schemeClr val="bg1"/>
                </a:solidFill>
                <a:latin typeface="+mj-lt"/>
              </a:rPr>
              <a:t>.</a:t>
            </a:r>
          </a:p>
          <a:p>
            <a:pPr lvl="0"/>
            <a:r>
              <a:rPr lang="en-US" dirty="0" smtClean="0">
                <a:solidFill>
                  <a:schemeClr val="bg1"/>
                </a:solidFill>
                <a:latin typeface="+mj-lt"/>
              </a:rPr>
              <a:t>Tell him/her what you have done before to solve this </a:t>
            </a:r>
            <a:r>
              <a:rPr lang="en-US" dirty="0" smtClean="0">
                <a:solidFill>
                  <a:schemeClr val="bg1"/>
                </a:solidFill>
                <a:latin typeface="+mj-lt"/>
              </a:rPr>
              <a:t>problem</a:t>
            </a:r>
            <a:r>
              <a:rPr lang="tr-TR" dirty="0" smtClean="0">
                <a:solidFill>
                  <a:schemeClr val="bg1"/>
                </a:solidFill>
                <a:latin typeface="+mj-lt"/>
              </a:rPr>
              <a:t>.</a:t>
            </a:r>
            <a:endParaRPr lang="en-US" dirty="0" smtClean="0">
              <a:solidFill>
                <a:schemeClr val="bg1"/>
              </a:solidFill>
              <a:latin typeface="+mj-lt"/>
            </a:endParaRPr>
          </a:p>
          <a:p>
            <a:pPr lvl="0"/>
            <a:r>
              <a:rPr lang="en-US" dirty="0" smtClean="0">
                <a:solidFill>
                  <a:schemeClr val="bg1"/>
                </a:solidFill>
                <a:latin typeface="+mj-lt"/>
              </a:rPr>
              <a:t>Thank for the advice.</a:t>
            </a:r>
          </a:p>
          <a:p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9" name="İçerik Yer Tutucusu 3"/>
          <p:cNvSpPr>
            <a:spLocks noGrp="1"/>
          </p:cNvSpPr>
          <p:nvPr>
            <p:ph sz="half" idx="4294967295"/>
          </p:nvPr>
        </p:nvSpPr>
        <p:spPr>
          <a:xfrm>
            <a:off x="325437" y="1268760"/>
            <a:ext cx="4246563" cy="4968552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 smtClean="0">
                <a:solidFill>
                  <a:schemeClr val="bg1"/>
                </a:solidFill>
                <a:latin typeface="+mj-lt"/>
              </a:rPr>
              <a:t>You are a volunteer for the student counseling center at your </a:t>
            </a:r>
            <a:r>
              <a:rPr lang="en-US" dirty="0" smtClean="0">
                <a:solidFill>
                  <a:schemeClr val="bg1"/>
                </a:solidFill>
                <a:latin typeface="+mj-lt"/>
              </a:rPr>
              <a:t>university</a:t>
            </a:r>
            <a:r>
              <a:rPr lang="tr-TR" dirty="0" smtClean="0">
                <a:solidFill>
                  <a:schemeClr val="bg1"/>
                </a:solidFill>
                <a:latin typeface="+mj-lt"/>
              </a:rPr>
              <a:t>,</a:t>
            </a:r>
            <a:r>
              <a:rPr lang="en-US" dirty="0" smtClean="0">
                <a:solidFill>
                  <a:schemeClr val="bg1"/>
                </a:solidFill>
                <a:latin typeface="+mj-lt"/>
              </a:rPr>
              <a:t> </a:t>
            </a:r>
            <a:r>
              <a:rPr lang="en-US" dirty="0" smtClean="0">
                <a:solidFill>
                  <a:schemeClr val="bg1"/>
                </a:solidFill>
                <a:latin typeface="+mj-lt"/>
              </a:rPr>
              <a:t>and a student applies because s/he is stressed. </a:t>
            </a:r>
          </a:p>
          <a:p>
            <a:pPr lvl="0"/>
            <a:r>
              <a:rPr lang="en-US" dirty="0" smtClean="0">
                <a:solidFill>
                  <a:schemeClr val="bg1"/>
                </a:solidFill>
                <a:latin typeface="+mj-lt"/>
              </a:rPr>
              <a:t>Ask him/her about his/her problem.</a:t>
            </a:r>
          </a:p>
          <a:p>
            <a:pPr lvl="0"/>
            <a:r>
              <a:rPr lang="en-US" dirty="0" smtClean="0">
                <a:solidFill>
                  <a:schemeClr val="bg1"/>
                </a:solidFill>
                <a:latin typeface="+mj-lt"/>
              </a:rPr>
              <a:t>Give him/her some advice.</a:t>
            </a:r>
          </a:p>
          <a:p>
            <a:pPr lvl="0"/>
            <a:r>
              <a:rPr lang="en-US" dirty="0" smtClean="0">
                <a:solidFill>
                  <a:schemeClr val="bg1"/>
                </a:solidFill>
                <a:latin typeface="+mj-lt"/>
              </a:rPr>
              <a:t>Tell him/her to visit you some time later.</a:t>
            </a:r>
          </a:p>
          <a:p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431703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o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47508140"/>
              </p:ext>
            </p:extLst>
          </p:nvPr>
        </p:nvGraphicFramePr>
        <p:xfrm>
          <a:off x="179512" y="188640"/>
          <a:ext cx="8856984" cy="659966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428492"/>
                <a:gridCol w="4428492"/>
              </a:tblGrid>
              <a:tr h="753923">
                <a:tc>
                  <a:txBody>
                    <a:bodyPr/>
                    <a:lstStyle/>
                    <a:p>
                      <a:pPr algn="ctr"/>
                      <a:r>
                        <a:rPr lang="tr-TR" sz="3600" dirty="0" smtClean="0">
                          <a:latin typeface="+mj-lt"/>
                        </a:rPr>
                        <a:t>STUDENT A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sz="2000" dirty="0" smtClean="0">
                          <a:solidFill>
                            <a:schemeClr val="bg1"/>
                          </a:solidFill>
                          <a:latin typeface="+mj-lt"/>
                        </a:rPr>
                        <a:t>(Start </a:t>
                      </a:r>
                      <a:r>
                        <a:rPr lang="tr-TR" sz="2000" dirty="0" err="1" smtClean="0">
                          <a:solidFill>
                            <a:schemeClr val="bg1"/>
                          </a:solidFill>
                          <a:latin typeface="+mj-lt"/>
                        </a:rPr>
                        <a:t>the</a:t>
                      </a:r>
                      <a:r>
                        <a:rPr lang="tr-TR" sz="2000" dirty="0" smtClean="0">
                          <a:solidFill>
                            <a:schemeClr val="bg1"/>
                          </a:solidFill>
                          <a:latin typeface="+mj-lt"/>
                        </a:rPr>
                        <a:t> </a:t>
                      </a:r>
                      <a:r>
                        <a:rPr lang="tr-TR" sz="2000" dirty="0" err="1" smtClean="0">
                          <a:solidFill>
                            <a:schemeClr val="bg1"/>
                          </a:solidFill>
                          <a:latin typeface="+mj-lt"/>
                        </a:rPr>
                        <a:t>conversation</a:t>
                      </a:r>
                      <a:r>
                        <a:rPr lang="tr-TR" sz="2000" dirty="0" smtClean="0">
                          <a:solidFill>
                            <a:schemeClr val="bg1"/>
                          </a:solidFill>
                          <a:latin typeface="+mj-lt"/>
                        </a:rPr>
                        <a:t>.</a:t>
                      </a:r>
                      <a:r>
                        <a:rPr lang="tr-TR" sz="1800" dirty="0" smtClean="0">
                          <a:solidFill>
                            <a:schemeClr val="bg1"/>
                          </a:solidFill>
                          <a:latin typeface="+mj-lt"/>
                        </a:rPr>
                        <a:t>)</a:t>
                      </a:r>
                      <a:endParaRPr lang="tr-TR" sz="18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3600" dirty="0" smtClean="0">
                          <a:latin typeface="+mj-lt"/>
                        </a:rPr>
                        <a:t>STUDENT</a:t>
                      </a:r>
                      <a:r>
                        <a:rPr lang="tr-TR" sz="3600" baseline="0" dirty="0" smtClean="0">
                          <a:latin typeface="+mj-lt"/>
                        </a:rPr>
                        <a:t> B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sz="2000" dirty="0" smtClean="0">
                          <a:solidFill>
                            <a:schemeClr val="bg1"/>
                          </a:solidFill>
                          <a:latin typeface="+mj-lt"/>
                        </a:rPr>
                        <a:t>(</a:t>
                      </a:r>
                      <a:r>
                        <a:rPr lang="tr-TR" sz="2000" dirty="0" err="1" smtClean="0">
                          <a:solidFill>
                            <a:schemeClr val="bg1"/>
                          </a:solidFill>
                          <a:latin typeface="+mj-lt"/>
                        </a:rPr>
                        <a:t>Student</a:t>
                      </a:r>
                      <a:r>
                        <a:rPr lang="tr-TR" sz="2000" dirty="0" smtClean="0">
                          <a:solidFill>
                            <a:schemeClr val="bg1"/>
                          </a:solidFill>
                          <a:latin typeface="+mj-lt"/>
                        </a:rPr>
                        <a:t> A </a:t>
                      </a:r>
                      <a:r>
                        <a:rPr lang="tr-TR" sz="2000" dirty="0" err="1" smtClean="0">
                          <a:solidFill>
                            <a:schemeClr val="bg1"/>
                          </a:solidFill>
                          <a:latin typeface="+mj-lt"/>
                        </a:rPr>
                        <a:t>will</a:t>
                      </a:r>
                      <a:r>
                        <a:rPr lang="tr-TR" sz="2000" dirty="0" smtClean="0">
                          <a:solidFill>
                            <a:schemeClr val="bg1"/>
                          </a:solidFill>
                          <a:latin typeface="+mj-lt"/>
                        </a:rPr>
                        <a:t> start </a:t>
                      </a:r>
                      <a:r>
                        <a:rPr lang="tr-TR" sz="2000" dirty="0" err="1" smtClean="0">
                          <a:solidFill>
                            <a:schemeClr val="bg1"/>
                          </a:solidFill>
                          <a:latin typeface="+mj-lt"/>
                        </a:rPr>
                        <a:t>the</a:t>
                      </a:r>
                      <a:r>
                        <a:rPr lang="tr-TR" sz="2000" dirty="0" smtClean="0">
                          <a:solidFill>
                            <a:schemeClr val="bg1"/>
                          </a:solidFill>
                          <a:latin typeface="+mj-lt"/>
                        </a:rPr>
                        <a:t> </a:t>
                      </a:r>
                      <a:r>
                        <a:rPr lang="tr-TR" sz="2000" dirty="0" err="1" smtClean="0">
                          <a:solidFill>
                            <a:schemeClr val="bg1"/>
                          </a:solidFill>
                          <a:latin typeface="+mj-lt"/>
                        </a:rPr>
                        <a:t>conversation</a:t>
                      </a:r>
                      <a:r>
                        <a:rPr lang="tr-TR" sz="2000" dirty="0" smtClean="0">
                          <a:solidFill>
                            <a:schemeClr val="bg1"/>
                          </a:solidFill>
                          <a:latin typeface="+mj-lt"/>
                        </a:rPr>
                        <a:t>.)</a:t>
                      </a:r>
                      <a:endParaRPr lang="tr-TR" sz="2000" dirty="0">
                        <a:latin typeface="+mj-lt"/>
                      </a:endParaRPr>
                    </a:p>
                  </a:txBody>
                  <a:tcPr/>
                </a:tc>
              </a:tr>
              <a:tr h="5654789">
                <a:tc>
                  <a:txBody>
                    <a:bodyPr/>
                    <a:lstStyle/>
                    <a:p>
                      <a:pPr lvl="0"/>
                      <a:r>
                        <a:rPr lang="en-US" sz="2400" kern="1200" noProof="0" dirty="0" smtClean="0">
                          <a:solidFill>
                            <a:schemeClr val="dk1"/>
                          </a:solidFill>
                          <a:effectLst/>
                          <a:latin typeface="Corbel" panose="020B0503020204020204" pitchFamily="34" charset="0"/>
                          <a:ea typeface="+mn-ea"/>
                          <a:cs typeface="+mn-cs"/>
                        </a:rPr>
                        <a:t>Y</a:t>
                      </a:r>
                      <a:r>
                        <a:rPr lang="en-US" sz="2400" kern="1200" noProof="0" dirty="0" smtClean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ou</a:t>
                      </a:r>
                      <a:r>
                        <a:rPr lang="en-US" sz="2400" kern="1200" baseline="0" noProof="0" dirty="0" smtClean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 want to visit your friend, </a:t>
                      </a:r>
                      <a:r>
                        <a:rPr lang="en-US" sz="2400" b="0" kern="1200" baseline="0" noProof="0" dirty="0" smtClean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Kim, and she gave you a map of her neighborhood </a:t>
                      </a:r>
                      <a:r>
                        <a:rPr lang="en-US" sz="2400" b="0" kern="1200" baseline="0" noProof="0" dirty="0" smtClean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(</a:t>
                      </a:r>
                      <a:r>
                        <a:rPr lang="tr-TR" sz="2400" b="0" i="1" kern="1200" baseline="0" noProof="0" dirty="0" smtClean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n</a:t>
                      </a:r>
                      <a:r>
                        <a:rPr lang="en-US" sz="2400" b="0" i="1" kern="1200" baseline="0" noProof="0" dirty="0" err="1" smtClean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ext</a:t>
                      </a:r>
                      <a:r>
                        <a:rPr lang="en-US" sz="2400" b="0" i="1" kern="1200" baseline="0" noProof="0" dirty="0" smtClean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2400" b="0" i="1" kern="1200" baseline="0" noProof="0" dirty="0" smtClean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slide</a:t>
                      </a:r>
                      <a:r>
                        <a:rPr lang="en-US" sz="2400" b="0" kern="1200" baseline="0" noProof="0" dirty="0" smtClean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). You are in front of the supermarket, but you got lost while you were looking for her house. Find someone on the street and ask him/her about directions.</a:t>
                      </a:r>
                      <a:endParaRPr lang="en-US" sz="2400" kern="1200" noProof="0" dirty="0" smtClean="0">
                        <a:solidFill>
                          <a:schemeClr val="dk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  <a:p>
                      <a:pPr marL="285750" lvl="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2400" kern="1200" noProof="0" dirty="0" smtClean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Ask how to go to Kim’s house.</a:t>
                      </a:r>
                    </a:p>
                    <a:p>
                      <a:pPr marL="285750" lvl="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2400" kern="1200" noProof="0" dirty="0" smtClean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Check information.</a:t>
                      </a:r>
                    </a:p>
                    <a:p>
                      <a:pPr marL="285750" lvl="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2400" kern="1200" noProof="0" dirty="0" smtClean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Thank the </a:t>
                      </a:r>
                      <a:r>
                        <a:rPr lang="en-US" sz="2400" kern="1200" noProof="0" dirty="0" smtClean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stranger</a:t>
                      </a:r>
                      <a:r>
                        <a:rPr lang="tr-TR" sz="2400" kern="1200" noProof="0" dirty="0" smtClean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.</a:t>
                      </a:r>
                      <a:endParaRPr lang="en-US" sz="2400" kern="1200" noProof="0" dirty="0" smtClean="0">
                        <a:solidFill>
                          <a:schemeClr val="dk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endParaRPr lang="tr-TR" sz="2400" baseline="0" dirty="0" smtClean="0">
                        <a:latin typeface="Corbel" panose="020B0503020204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noProof="0" dirty="0" smtClean="0">
                          <a:latin typeface="+mj-lt"/>
                        </a:rPr>
                        <a:t>You are hanging out in your </a:t>
                      </a:r>
                      <a:r>
                        <a:rPr lang="en-US" sz="2400" noProof="0" dirty="0" smtClean="0">
                          <a:latin typeface="+mj-lt"/>
                        </a:rPr>
                        <a:t>neighborhood</a:t>
                      </a:r>
                      <a:r>
                        <a:rPr lang="tr-TR" sz="2400" noProof="0" dirty="0" smtClean="0">
                          <a:latin typeface="+mj-lt"/>
                        </a:rPr>
                        <a:t>,</a:t>
                      </a:r>
                      <a:r>
                        <a:rPr lang="en-US" sz="2400" noProof="0" dirty="0" smtClean="0">
                          <a:latin typeface="+mj-lt"/>
                        </a:rPr>
                        <a:t> </a:t>
                      </a:r>
                      <a:r>
                        <a:rPr lang="en-US" sz="2400" noProof="0" dirty="0" smtClean="0">
                          <a:latin typeface="+mj-lt"/>
                        </a:rPr>
                        <a:t>and a person app</a:t>
                      </a:r>
                      <a:r>
                        <a:rPr lang="tr-TR" sz="2400" noProof="0" dirty="0" smtClean="0">
                          <a:latin typeface="+mj-lt"/>
                        </a:rPr>
                        <a:t>r</a:t>
                      </a:r>
                      <a:r>
                        <a:rPr lang="en-US" sz="2400" noProof="0" dirty="0" err="1" smtClean="0">
                          <a:latin typeface="+mj-lt"/>
                        </a:rPr>
                        <a:t>oaches</a:t>
                      </a:r>
                      <a:r>
                        <a:rPr lang="en-US" sz="2400" baseline="0" noProof="0" dirty="0" smtClean="0">
                          <a:latin typeface="+mj-lt"/>
                        </a:rPr>
                        <a:t> you and ask for directions to Kim’s house. Kim is a good friend of </a:t>
                      </a:r>
                      <a:r>
                        <a:rPr lang="en-US" sz="2400" baseline="0" noProof="0" dirty="0" smtClean="0">
                          <a:latin typeface="+mj-lt"/>
                        </a:rPr>
                        <a:t>yours</a:t>
                      </a:r>
                      <a:r>
                        <a:rPr lang="tr-TR" sz="2400" baseline="0" noProof="0" dirty="0" smtClean="0">
                          <a:latin typeface="+mj-lt"/>
                        </a:rPr>
                        <a:t>,</a:t>
                      </a:r>
                      <a:r>
                        <a:rPr lang="en-US" sz="2400" baseline="0" noProof="0" dirty="0" smtClean="0">
                          <a:latin typeface="+mj-lt"/>
                        </a:rPr>
                        <a:t> </a:t>
                      </a:r>
                      <a:r>
                        <a:rPr lang="en-US" sz="2400" baseline="0" noProof="0" dirty="0" smtClean="0">
                          <a:latin typeface="+mj-lt"/>
                        </a:rPr>
                        <a:t>and her house is in an easy place to go. 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2400" kern="1200" baseline="0" noProof="0" dirty="0" smtClean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Give directions. 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2400" kern="1200" baseline="0" noProof="0" dirty="0" smtClean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Check understanding.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2400" kern="1200" baseline="0" noProof="0" dirty="0" smtClean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Correct information when necessary</a:t>
                      </a:r>
                      <a:r>
                        <a:rPr lang="tr-TR" sz="2400" kern="1200" baseline="0" dirty="0" smtClean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. </a:t>
                      </a:r>
                      <a:endParaRPr lang="tr-TR" sz="2400" kern="1200" dirty="0" smtClean="0">
                        <a:solidFill>
                          <a:schemeClr val="dk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endParaRPr lang="tr-TR" sz="2400" dirty="0">
                        <a:latin typeface="Corbel" panose="020B0503020204020204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Dikdörtgen 4"/>
          <p:cNvSpPr/>
          <p:nvPr/>
        </p:nvSpPr>
        <p:spPr>
          <a:xfrm>
            <a:off x="107504" y="260648"/>
            <a:ext cx="1328413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28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TASK5</a:t>
            </a:r>
            <a:endParaRPr lang="tr-TR" sz="28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5743170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o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1866550"/>
              </p:ext>
            </p:extLst>
          </p:nvPr>
        </p:nvGraphicFramePr>
        <p:xfrm>
          <a:off x="179512" y="188640"/>
          <a:ext cx="8856984" cy="64087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428492"/>
                <a:gridCol w="4428492"/>
              </a:tblGrid>
              <a:tr h="753923">
                <a:tc>
                  <a:txBody>
                    <a:bodyPr/>
                    <a:lstStyle/>
                    <a:p>
                      <a:pPr algn="ctr"/>
                      <a:endParaRPr lang="tr-TR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tr-TR" sz="2000" dirty="0"/>
                    </a:p>
                  </a:txBody>
                  <a:tcPr/>
                </a:tc>
              </a:tr>
              <a:tr h="5654789"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endParaRPr lang="tr-TR" sz="2400" baseline="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sz="18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tr-TR" sz="24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Dikdörtgen 4"/>
          <p:cNvSpPr/>
          <p:nvPr/>
        </p:nvSpPr>
        <p:spPr>
          <a:xfrm>
            <a:off x="107504" y="260648"/>
            <a:ext cx="1328413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28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TASK5</a:t>
            </a:r>
            <a:endParaRPr lang="tr-TR" sz="28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6" name="Resim 5" descr="http://tx.english-ch.com/teacher/len/learningdirectionstownmap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908720"/>
            <a:ext cx="8856984" cy="5688632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Dikdörtgen 1"/>
          <p:cNvSpPr/>
          <p:nvPr/>
        </p:nvSpPr>
        <p:spPr>
          <a:xfrm>
            <a:off x="2552985" y="3244334"/>
            <a:ext cx="403802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PIN.100.2016-2017.fall.term.study.pack2</a:t>
            </a:r>
          </a:p>
        </p:txBody>
      </p:sp>
    </p:spTree>
    <p:extLst>
      <p:ext uri="{BB962C8B-B14F-4D97-AF65-F5344CB8AC3E}">
        <p14:creationId xmlns:p14="http://schemas.microsoft.com/office/powerpoint/2010/main" val="40430151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o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34487752"/>
              </p:ext>
            </p:extLst>
          </p:nvPr>
        </p:nvGraphicFramePr>
        <p:xfrm>
          <a:off x="179512" y="188640"/>
          <a:ext cx="8856984" cy="659966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428492"/>
                <a:gridCol w="4428492"/>
              </a:tblGrid>
              <a:tr h="753923">
                <a:tc>
                  <a:txBody>
                    <a:bodyPr/>
                    <a:lstStyle/>
                    <a:p>
                      <a:pPr algn="ctr"/>
                      <a:r>
                        <a:rPr lang="tr-TR" sz="3600" dirty="0" smtClean="0">
                          <a:latin typeface="Corbel" panose="020B0503020204020204" pitchFamily="34" charset="0"/>
                        </a:rPr>
                        <a:t>  </a:t>
                      </a:r>
                      <a:r>
                        <a:rPr lang="tr-TR" sz="3600" dirty="0" smtClean="0">
                          <a:latin typeface="+mj-lt"/>
                        </a:rPr>
                        <a:t>STUDENT A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sz="2000" dirty="0" smtClean="0">
                          <a:solidFill>
                            <a:schemeClr val="bg1"/>
                          </a:solidFill>
                          <a:latin typeface="+mj-lt"/>
                        </a:rPr>
                        <a:t>(</a:t>
                      </a:r>
                      <a:r>
                        <a:rPr lang="tr-TR" sz="2000" dirty="0" err="1" smtClean="0">
                          <a:solidFill>
                            <a:schemeClr val="bg1"/>
                          </a:solidFill>
                          <a:latin typeface="+mj-lt"/>
                        </a:rPr>
                        <a:t>Student</a:t>
                      </a:r>
                      <a:r>
                        <a:rPr lang="tr-TR" sz="2000" dirty="0" smtClean="0">
                          <a:solidFill>
                            <a:schemeClr val="bg1"/>
                          </a:solidFill>
                          <a:latin typeface="+mj-lt"/>
                        </a:rPr>
                        <a:t> B </a:t>
                      </a:r>
                      <a:r>
                        <a:rPr lang="tr-TR" sz="2000" dirty="0" err="1" smtClean="0">
                          <a:solidFill>
                            <a:schemeClr val="bg1"/>
                          </a:solidFill>
                          <a:latin typeface="+mj-lt"/>
                        </a:rPr>
                        <a:t>will</a:t>
                      </a:r>
                      <a:r>
                        <a:rPr lang="tr-TR" sz="2000" dirty="0" smtClean="0">
                          <a:solidFill>
                            <a:schemeClr val="bg1"/>
                          </a:solidFill>
                          <a:latin typeface="+mj-lt"/>
                        </a:rPr>
                        <a:t> start </a:t>
                      </a:r>
                      <a:r>
                        <a:rPr lang="tr-TR" sz="2000" dirty="0" err="1" smtClean="0">
                          <a:solidFill>
                            <a:schemeClr val="bg1"/>
                          </a:solidFill>
                          <a:latin typeface="+mj-lt"/>
                        </a:rPr>
                        <a:t>the</a:t>
                      </a:r>
                      <a:r>
                        <a:rPr lang="tr-TR" sz="2000" dirty="0" smtClean="0">
                          <a:solidFill>
                            <a:schemeClr val="bg1"/>
                          </a:solidFill>
                          <a:latin typeface="+mj-lt"/>
                        </a:rPr>
                        <a:t> </a:t>
                      </a:r>
                      <a:r>
                        <a:rPr lang="tr-TR" sz="2000" dirty="0" err="1" smtClean="0">
                          <a:solidFill>
                            <a:schemeClr val="bg1"/>
                          </a:solidFill>
                          <a:latin typeface="+mj-lt"/>
                        </a:rPr>
                        <a:t>conversation</a:t>
                      </a:r>
                      <a:r>
                        <a:rPr lang="tr-TR" sz="2000" dirty="0" smtClean="0">
                          <a:solidFill>
                            <a:schemeClr val="bg1"/>
                          </a:solidFill>
                          <a:latin typeface="+mj-lt"/>
                        </a:rPr>
                        <a:t>.)</a:t>
                      </a:r>
                      <a:endParaRPr lang="tr-TR" sz="36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3600" dirty="0" smtClean="0">
                          <a:latin typeface="+mj-lt"/>
                        </a:rPr>
                        <a:t>STUDENT</a:t>
                      </a:r>
                      <a:r>
                        <a:rPr lang="tr-TR" sz="3600" baseline="0" dirty="0" smtClean="0">
                          <a:latin typeface="+mj-lt"/>
                        </a:rPr>
                        <a:t> B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sz="2000" dirty="0" smtClean="0">
                          <a:solidFill>
                            <a:schemeClr val="bg1"/>
                          </a:solidFill>
                          <a:latin typeface="+mj-lt"/>
                        </a:rPr>
                        <a:t>(Start </a:t>
                      </a:r>
                      <a:r>
                        <a:rPr lang="tr-TR" sz="2000" dirty="0" err="1" smtClean="0">
                          <a:solidFill>
                            <a:schemeClr val="bg1"/>
                          </a:solidFill>
                          <a:latin typeface="+mj-lt"/>
                        </a:rPr>
                        <a:t>the</a:t>
                      </a:r>
                      <a:r>
                        <a:rPr lang="tr-TR" sz="2000" dirty="0" smtClean="0">
                          <a:solidFill>
                            <a:schemeClr val="bg1"/>
                          </a:solidFill>
                          <a:latin typeface="+mj-lt"/>
                        </a:rPr>
                        <a:t> </a:t>
                      </a:r>
                      <a:r>
                        <a:rPr lang="tr-TR" sz="2000" dirty="0" err="1" smtClean="0">
                          <a:solidFill>
                            <a:schemeClr val="bg1"/>
                          </a:solidFill>
                          <a:latin typeface="+mj-lt"/>
                        </a:rPr>
                        <a:t>conversation</a:t>
                      </a:r>
                      <a:r>
                        <a:rPr lang="tr-TR" sz="2000" dirty="0" smtClean="0">
                          <a:solidFill>
                            <a:schemeClr val="bg1"/>
                          </a:solidFill>
                          <a:latin typeface="+mj-lt"/>
                        </a:rPr>
                        <a:t>.)</a:t>
                      </a:r>
                      <a:endParaRPr lang="tr-TR" sz="4000" dirty="0">
                        <a:latin typeface="+mj-lt"/>
                      </a:endParaRPr>
                    </a:p>
                  </a:txBody>
                  <a:tcPr/>
                </a:tc>
              </a:tr>
              <a:tr h="5654789">
                <a:tc>
                  <a:txBody>
                    <a:bodyPr/>
                    <a:lstStyle/>
                    <a:p>
                      <a:r>
                        <a:rPr lang="en-US" sz="2400" kern="1200" dirty="0" smtClean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You are 55 years old. You </a:t>
                      </a:r>
                      <a:r>
                        <a:rPr lang="tr-TR" sz="2400" kern="1200" dirty="0" err="1" smtClean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haven’t</a:t>
                      </a:r>
                      <a:r>
                        <a:rPr lang="tr-TR" sz="2400" kern="1200" dirty="0" smtClean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 </a:t>
                      </a:r>
                      <a:r>
                        <a:rPr lang="tr-TR" sz="2400" kern="1200" dirty="0" err="1" smtClean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paid</a:t>
                      </a:r>
                      <a:r>
                        <a:rPr lang="tr-TR" sz="2400" kern="1200" dirty="0" smtClean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 </a:t>
                      </a:r>
                      <a:r>
                        <a:rPr lang="tr-TR" sz="2400" kern="1200" dirty="0" err="1" smtClean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attention</a:t>
                      </a:r>
                      <a:r>
                        <a:rPr lang="tr-TR" sz="2400" kern="1200" dirty="0" smtClean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 </a:t>
                      </a:r>
                      <a:r>
                        <a:rPr lang="tr-TR" sz="2400" kern="1200" dirty="0" err="1" smtClean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to</a:t>
                      </a:r>
                      <a:r>
                        <a:rPr lang="tr-TR" sz="2400" kern="1200" dirty="0" smtClean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 </a:t>
                      </a:r>
                      <a:r>
                        <a:rPr lang="tr-TR" sz="2400" kern="1200" dirty="0" err="1" smtClean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your</a:t>
                      </a:r>
                      <a:r>
                        <a:rPr lang="tr-TR" sz="2400" kern="1200" dirty="0" smtClean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 </a:t>
                      </a:r>
                      <a:r>
                        <a:rPr lang="tr-TR" sz="2400" kern="1200" dirty="0" err="1" smtClean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health</a:t>
                      </a:r>
                      <a:r>
                        <a:rPr lang="tr-TR" sz="2400" kern="1200" dirty="0" smtClean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 </a:t>
                      </a:r>
                      <a:r>
                        <a:rPr lang="tr-TR" sz="2400" kern="1200" dirty="0" err="1" smtClean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before</a:t>
                      </a:r>
                      <a:r>
                        <a:rPr lang="tr-TR" sz="2400" kern="1200" dirty="0" smtClean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,</a:t>
                      </a:r>
                      <a:r>
                        <a:rPr lang="tr-TR" sz="2400" kern="1200" baseline="0" dirty="0" smtClean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 but </a:t>
                      </a:r>
                      <a:r>
                        <a:rPr lang="tr-TR" sz="2400" kern="1200" baseline="0" dirty="0" err="1" smtClean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you</a:t>
                      </a:r>
                      <a:r>
                        <a:rPr lang="tr-TR" sz="2400" kern="1200" baseline="0" dirty="0" smtClean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2400" kern="1200" dirty="0" smtClean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want to live longer</a:t>
                      </a:r>
                      <a:r>
                        <a:rPr lang="tr-TR" sz="2400" kern="1200" dirty="0" smtClean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,</a:t>
                      </a:r>
                      <a:r>
                        <a:rPr lang="en-US" sz="2400" kern="1200" dirty="0" smtClean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 </a:t>
                      </a:r>
                      <a:r>
                        <a:rPr lang="tr-TR" sz="2400" kern="1200" dirty="0" err="1" smtClean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and</a:t>
                      </a:r>
                      <a:r>
                        <a:rPr lang="tr-TR" sz="2400" kern="1200" baseline="0" dirty="0" smtClean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 </a:t>
                      </a:r>
                      <a:r>
                        <a:rPr lang="tr-TR" sz="2400" kern="1200" baseline="0" dirty="0" err="1" smtClean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so</a:t>
                      </a:r>
                      <a:r>
                        <a:rPr lang="tr-TR" sz="2400" kern="1200" baseline="0" dirty="0" smtClean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 </a:t>
                      </a:r>
                      <a:r>
                        <a:rPr lang="tr-TR" sz="2400" kern="1200" dirty="0" err="1" smtClean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you</a:t>
                      </a:r>
                      <a:r>
                        <a:rPr lang="tr-TR" sz="2400" kern="1200" dirty="0" smtClean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 </a:t>
                      </a:r>
                      <a:r>
                        <a:rPr lang="tr-TR" sz="2400" kern="1200" dirty="0" err="1" smtClean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have</a:t>
                      </a:r>
                      <a:r>
                        <a:rPr lang="tr-TR" sz="2400" kern="1200" dirty="0" smtClean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 </a:t>
                      </a:r>
                      <a:r>
                        <a:rPr lang="tr-TR" sz="2400" kern="1200" dirty="0" err="1" smtClean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realized</a:t>
                      </a:r>
                      <a:r>
                        <a:rPr lang="tr-TR" sz="2400" kern="1200" dirty="0" smtClean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 </a:t>
                      </a:r>
                      <a:r>
                        <a:rPr lang="tr-TR" sz="2400" kern="1200" dirty="0" err="1" smtClean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that</a:t>
                      </a:r>
                      <a:r>
                        <a:rPr lang="tr-TR" sz="2400" kern="1200" baseline="0" dirty="0" smtClean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 </a:t>
                      </a:r>
                      <a:r>
                        <a:rPr lang="tr-TR" sz="2400" kern="1200" baseline="0" dirty="0" err="1" smtClean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you</a:t>
                      </a:r>
                      <a:r>
                        <a:rPr lang="tr-TR" sz="2400" kern="1200" baseline="0" dirty="0" smtClean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 </a:t>
                      </a:r>
                      <a:r>
                        <a:rPr lang="tr-TR" sz="2400" kern="1200" baseline="0" dirty="0" err="1" smtClean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need</a:t>
                      </a:r>
                      <a:r>
                        <a:rPr lang="tr-TR" sz="2400" kern="1200" baseline="0" dirty="0" smtClean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2400" kern="1200" dirty="0" smtClean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to be more careful about your health</a:t>
                      </a:r>
                      <a:r>
                        <a:rPr lang="tr-TR" sz="2400" kern="1200" dirty="0" smtClean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.</a:t>
                      </a:r>
                      <a:r>
                        <a:rPr lang="tr-TR" sz="2400" kern="1200" baseline="0" dirty="0" smtClean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 Y</a:t>
                      </a:r>
                      <a:r>
                        <a:rPr lang="en-US" sz="2400" kern="1200" dirty="0" err="1" smtClean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ou</a:t>
                      </a:r>
                      <a:r>
                        <a:rPr lang="en-US" sz="2400" kern="1200" dirty="0" smtClean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 go to </a:t>
                      </a:r>
                      <a:r>
                        <a:rPr lang="tr-TR" sz="2400" kern="1200" dirty="0" smtClean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a </a:t>
                      </a:r>
                      <a:r>
                        <a:rPr lang="en-US" sz="2400" kern="1200" dirty="0" smtClean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doctor</a:t>
                      </a:r>
                      <a:r>
                        <a:rPr lang="tr-TR" sz="2400" kern="1200" dirty="0" smtClean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.</a:t>
                      </a:r>
                    </a:p>
                    <a:p>
                      <a:pPr marL="342900" lvl="0" indent="-342900">
                        <a:buFont typeface="Arial" panose="020B0604020202020204" pitchFamily="34" charset="0"/>
                        <a:buChar char="•"/>
                      </a:pPr>
                      <a:r>
                        <a:rPr lang="en-US" sz="2400" kern="1200" dirty="0" smtClean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Explain your aim.</a:t>
                      </a:r>
                      <a:endParaRPr lang="tr-TR" sz="2400" kern="1200" dirty="0" smtClean="0">
                        <a:solidFill>
                          <a:schemeClr val="dk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  <a:p>
                      <a:pPr marL="342900" lvl="0" indent="-342900">
                        <a:buFont typeface="Arial" panose="020B0604020202020204" pitchFamily="34" charset="0"/>
                        <a:buChar char="•"/>
                      </a:pPr>
                      <a:r>
                        <a:rPr lang="en-US" sz="2400" kern="1200" dirty="0" smtClean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Answer </a:t>
                      </a:r>
                      <a:r>
                        <a:rPr lang="tr-TR" sz="2400" kern="1200" dirty="0" err="1" smtClean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the</a:t>
                      </a:r>
                      <a:r>
                        <a:rPr lang="tr-TR" sz="2400" kern="1200" dirty="0" smtClean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2400" kern="1200" dirty="0" smtClean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doctor’s questions.</a:t>
                      </a:r>
                      <a:endParaRPr lang="tr-TR" sz="2400" kern="1200" dirty="0" smtClean="0">
                        <a:solidFill>
                          <a:schemeClr val="dk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  <a:p>
                      <a:pPr marL="342900" lvl="0" indent="-342900">
                        <a:buFont typeface="Arial" panose="020B0604020202020204" pitchFamily="34" charset="0"/>
                        <a:buChar char="•"/>
                      </a:pPr>
                      <a:r>
                        <a:rPr lang="en-US" sz="2400" kern="1200" dirty="0" smtClean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Ask for advice.</a:t>
                      </a:r>
                      <a:endParaRPr lang="tr-TR" sz="2400" kern="1200" dirty="0" smtClean="0">
                        <a:solidFill>
                          <a:schemeClr val="dk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  <a:p>
                      <a:pPr marL="342900" lvl="0" indent="-342900">
                        <a:buFont typeface="Arial" panose="020B0604020202020204" pitchFamily="34" charset="0"/>
                        <a:buChar char="•"/>
                      </a:pPr>
                      <a:r>
                        <a:rPr lang="en-US" sz="2400" kern="1200" dirty="0" smtClean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Thank the doctor.</a:t>
                      </a:r>
                      <a:endParaRPr lang="tr-TR" sz="2400" kern="1200" dirty="0" smtClean="0">
                        <a:solidFill>
                          <a:schemeClr val="dk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  <a:p>
                      <a:endParaRPr lang="tr-TR" sz="2400" baseline="0" dirty="0" smtClean="0">
                        <a:latin typeface="Corbel" panose="020B0503020204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kern="1200" dirty="0" smtClean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You are a doctor. An old man/woman visits you to ask for advice to live longer.</a:t>
                      </a:r>
                      <a:endParaRPr lang="tr-TR" sz="2400" kern="1200" dirty="0" smtClean="0">
                        <a:solidFill>
                          <a:schemeClr val="dk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  <a:p>
                      <a:pPr marL="342900" lvl="0" indent="-342900">
                        <a:buFont typeface="Arial" panose="020B0604020202020204" pitchFamily="34" charset="0"/>
                        <a:buChar char="•"/>
                      </a:pPr>
                      <a:r>
                        <a:rPr lang="en-US" sz="2400" kern="1200" dirty="0" smtClean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Greet the </a:t>
                      </a:r>
                      <a:r>
                        <a:rPr lang="en-US" sz="2400" kern="1200" dirty="0" smtClean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patient</a:t>
                      </a:r>
                      <a:r>
                        <a:rPr lang="tr-TR" sz="2400" kern="1200" dirty="0" smtClean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,</a:t>
                      </a:r>
                      <a:r>
                        <a:rPr lang="en-US" sz="2400" kern="1200" dirty="0" smtClean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2400" kern="1200" dirty="0" smtClean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and ask what he/she needs.</a:t>
                      </a:r>
                      <a:endParaRPr lang="tr-TR" sz="2400" kern="1200" dirty="0" smtClean="0">
                        <a:solidFill>
                          <a:schemeClr val="dk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  <a:p>
                      <a:pPr marL="342900" lvl="0" indent="-342900">
                        <a:buFont typeface="Arial" panose="020B0604020202020204" pitchFamily="34" charset="0"/>
                        <a:buChar char="•"/>
                      </a:pPr>
                      <a:r>
                        <a:rPr lang="en-US" sz="2400" kern="1200" dirty="0" smtClean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Ask questions about </a:t>
                      </a:r>
                      <a:r>
                        <a:rPr lang="tr-TR" sz="2400" kern="1200" dirty="0" smtClean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his </a:t>
                      </a:r>
                      <a:r>
                        <a:rPr lang="en-US" sz="2400" kern="1200" dirty="0" smtClean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smoking</a:t>
                      </a:r>
                      <a:r>
                        <a:rPr lang="tr-TR" sz="2400" kern="1200" dirty="0" smtClean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 </a:t>
                      </a:r>
                      <a:r>
                        <a:rPr lang="tr-TR" sz="2400" kern="1200" dirty="0" err="1" smtClean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habit</a:t>
                      </a:r>
                      <a:r>
                        <a:rPr lang="en-US" sz="2400" kern="1200" dirty="0" smtClean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, exercise</a:t>
                      </a:r>
                      <a:r>
                        <a:rPr lang="tr-TR" sz="2400" kern="1200" dirty="0" smtClean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 </a:t>
                      </a:r>
                      <a:r>
                        <a:rPr lang="tr-TR" sz="2400" kern="1200" dirty="0" err="1" smtClean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routine</a:t>
                      </a:r>
                      <a:r>
                        <a:rPr lang="en-US" sz="2400" kern="1200" dirty="0" smtClean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, and diet.</a:t>
                      </a:r>
                      <a:endParaRPr lang="tr-TR" sz="2400" kern="1200" dirty="0" smtClean="0">
                        <a:solidFill>
                          <a:schemeClr val="dk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  <a:p>
                      <a:pPr marL="342900" lvl="0" indent="-342900">
                        <a:buFont typeface="Arial" panose="020B0604020202020204" pitchFamily="34" charset="0"/>
                        <a:buChar char="•"/>
                      </a:pPr>
                      <a:r>
                        <a:rPr lang="tr-TR" sz="2400" kern="1200" dirty="0" err="1" smtClean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Give</a:t>
                      </a:r>
                      <a:r>
                        <a:rPr lang="tr-TR" sz="2400" kern="1200" baseline="0" dirty="0" smtClean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2400" kern="1200" dirty="0" smtClean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some advice</a:t>
                      </a:r>
                      <a:r>
                        <a:rPr lang="tr-TR" sz="2400" kern="1200" baseline="0" dirty="0" smtClean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.</a:t>
                      </a:r>
                      <a:endParaRPr lang="tr-TR" sz="2400" kern="1200" dirty="0" smtClean="0">
                        <a:solidFill>
                          <a:schemeClr val="dk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  <a:p>
                      <a:pPr marL="342900" lvl="0" indent="-342900">
                        <a:buFont typeface="Arial" panose="020B0604020202020204" pitchFamily="34" charset="0"/>
                        <a:buChar char="•"/>
                      </a:pPr>
                      <a:r>
                        <a:rPr lang="en-US" sz="2400" kern="1200" dirty="0" smtClean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Respond to his/her final words.</a:t>
                      </a:r>
                      <a:endParaRPr lang="tr-TR" sz="2400" kern="1200" dirty="0" smtClean="0">
                        <a:solidFill>
                          <a:schemeClr val="dk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endParaRPr lang="tr-TR" baseline="0" dirty="0" smtClean="0">
                        <a:latin typeface="Corbel" panose="020B0503020204020204" pitchFamily="34" charset="0"/>
                      </a:endParaRPr>
                    </a:p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endParaRPr lang="tr-TR" dirty="0">
                        <a:latin typeface="Corbel" panose="020B0503020204020204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Dikdörtgen 4"/>
          <p:cNvSpPr/>
          <p:nvPr/>
        </p:nvSpPr>
        <p:spPr>
          <a:xfrm>
            <a:off x="107504" y="260648"/>
            <a:ext cx="1328413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28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TASK6   </a:t>
            </a:r>
            <a:endParaRPr lang="tr-TR" sz="28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5743170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o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88021274"/>
              </p:ext>
            </p:extLst>
          </p:nvPr>
        </p:nvGraphicFramePr>
        <p:xfrm>
          <a:off x="179512" y="188640"/>
          <a:ext cx="8856984" cy="659966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428492"/>
                <a:gridCol w="4428492"/>
              </a:tblGrid>
              <a:tr h="753923">
                <a:tc>
                  <a:txBody>
                    <a:bodyPr/>
                    <a:lstStyle/>
                    <a:p>
                      <a:pPr algn="ctr"/>
                      <a:r>
                        <a:rPr lang="tr-TR" sz="3600" dirty="0" smtClean="0">
                          <a:latin typeface="Corbel" panose="020B0503020204020204" pitchFamily="34" charset="0"/>
                        </a:rPr>
                        <a:t>  </a:t>
                      </a:r>
                      <a:r>
                        <a:rPr lang="tr-TR" sz="3600" dirty="0" smtClean="0">
                          <a:latin typeface="+mj-lt"/>
                        </a:rPr>
                        <a:t>STUDENT A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sz="2000" dirty="0" smtClean="0">
                          <a:solidFill>
                            <a:schemeClr val="bg1"/>
                          </a:solidFill>
                          <a:latin typeface="+mj-lt"/>
                        </a:rPr>
                        <a:t>(Start </a:t>
                      </a:r>
                      <a:r>
                        <a:rPr lang="tr-TR" sz="2000" dirty="0" err="1" smtClean="0">
                          <a:solidFill>
                            <a:schemeClr val="bg1"/>
                          </a:solidFill>
                          <a:latin typeface="+mj-lt"/>
                        </a:rPr>
                        <a:t>the</a:t>
                      </a:r>
                      <a:r>
                        <a:rPr lang="tr-TR" sz="2000" dirty="0" smtClean="0">
                          <a:solidFill>
                            <a:schemeClr val="bg1"/>
                          </a:solidFill>
                          <a:latin typeface="+mj-lt"/>
                        </a:rPr>
                        <a:t> </a:t>
                      </a:r>
                      <a:r>
                        <a:rPr lang="tr-TR" sz="2000" dirty="0" err="1" smtClean="0">
                          <a:solidFill>
                            <a:schemeClr val="bg1"/>
                          </a:solidFill>
                          <a:latin typeface="+mj-lt"/>
                        </a:rPr>
                        <a:t>conversation</a:t>
                      </a:r>
                      <a:r>
                        <a:rPr lang="tr-TR" sz="2000" dirty="0" smtClean="0">
                          <a:solidFill>
                            <a:schemeClr val="bg1"/>
                          </a:solidFill>
                          <a:latin typeface="+mj-lt"/>
                        </a:rPr>
                        <a:t>.)</a:t>
                      </a:r>
                      <a:endParaRPr lang="tr-TR" sz="20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3600" dirty="0" smtClean="0">
                          <a:latin typeface="+mj-lt"/>
                        </a:rPr>
                        <a:t>STUDENT</a:t>
                      </a:r>
                      <a:r>
                        <a:rPr lang="tr-TR" sz="3600" baseline="0" dirty="0" smtClean="0">
                          <a:latin typeface="+mj-lt"/>
                        </a:rPr>
                        <a:t> B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sz="2000" dirty="0" smtClean="0">
                          <a:solidFill>
                            <a:schemeClr val="bg1"/>
                          </a:solidFill>
                          <a:latin typeface="+mj-lt"/>
                        </a:rPr>
                        <a:t>(</a:t>
                      </a:r>
                      <a:r>
                        <a:rPr lang="tr-TR" sz="2000" dirty="0" err="1" smtClean="0">
                          <a:solidFill>
                            <a:schemeClr val="bg1"/>
                          </a:solidFill>
                          <a:latin typeface="+mj-lt"/>
                        </a:rPr>
                        <a:t>Student</a:t>
                      </a:r>
                      <a:r>
                        <a:rPr lang="tr-TR" sz="2000" dirty="0" smtClean="0">
                          <a:solidFill>
                            <a:schemeClr val="bg1"/>
                          </a:solidFill>
                          <a:latin typeface="+mj-lt"/>
                        </a:rPr>
                        <a:t> A </a:t>
                      </a:r>
                      <a:r>
                        <a:rPr lang="tr-TR" sz="2000" dirty="0" err="1" smtClean="0">
                          <a:solidFill>
                            <a:schemeClr val="bg1"/>
                          </a:solidFill>
                          <a:latin typeface="+mj-lt"/>
                        </a:rPr>
                        <a:t>will</a:t>
                      </a:r>
                      <a:r>
                        <a:rPr lang="tr-TR" sz="2000" dirty="0" smtClean="0">
                          <a:solidFill>
                            <a:schemeClr val="bg1"/>
                          </a:solidFill>
                          <a:latin typeface="+mj-lt"/>
                        </a:rPr>
                        <a:t> start </a:t>
                      </a:r>
                      <a:r>
                        <a:rPr lang="tr-TR" sz="2000" dirty="0" err="1" smtClean="0">
                          <a:solidFill>
                            <a:schemeClr val="bg1"/>
                          </a:solidFill>
                          <a:latin typeface="+mj-lt"/>
                        </a:rPr>
                        <a:t>the</a:t>
                      </a:r>
                      <a:r>
                        <a:rPr lang="tr-TR" sz="2000" dirty="0" smtClean="0">
                          <a:solidFill>
                            <a:schemeClr val="bg1"/>
                          </a:solidFill>
                          <a:latin typeface="+mj-lt"/>
                        </a:rPr>
                        <a:t> </a:t>
                      </a:r>
                      <a:r>
                        <a:rPr lang="tr-TR" sz="2000" dirty="0" err="1" smtClean="0">
                          <a:solidFill>
                            <a:schemeClr val="bg1"/>
                          </a:solidFill>
                          <a:latin typeface="+mj-lt"/>
                        </a:rPr>
                        <a:t>conversation</a:t>
                      </a:r>
                      <a:r>
                        <a:rPr lang="tr-TR" sz="2000" dirty="0" smtClean="0">
                          <a:solidFill>
                            <a:schemeClr val="bg1"/>
                          </a:solidFill>
                          <a:latin typeface="+mj-lt"/>
                        </a:rPr>
                        <a:t>.)</a:t>
                      </a:r>
                      <a:endParaRPr lang="tr-TR" sz="2000" dirty="0">
                        <a:latin typeface="+mj-lt"/>
                      </a:endParaRPr>
                    </a:p>
                  </a:txBody>
                  <a:tcPr/>
                </a:tc>
              </a:tr>
              <a:tr h="5654789">
                <a:tc>
                  <a:txBody>
                    <a:bodyPr/>
                    <a:lstStyle/>
                    <a:p>
                      <a:r>
                        <a:rPr lang="en-US" sz="2400" kern="1200" dirty="0" smtClean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You are a doctor. </a:t>
                      </a:r>
                      <a:r>
                        <a:rPr lang="tr-TR" sz="2400" kern="1200" dirty="0" smtClean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A </a:t>
                      </a:r>
                      <a:r>
                        <a:rPr lang="tr-TR" sz="2400" kern="1200" dirty="0" err="1" smtClean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patient</a:t>
                      </a:r>
                      <a:r>
                        <a:rPr lang="en-US" sz="2400" kern="1200" dirty="0" smtClean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 visits you about his/her health problems.</a:t>
                      </a:r>
                      <a:endParaRPr lang="tr-TR" sz="2400" kern="1200" dirty="0" smtClean="0">
                        <a:solidFill>
                          <a:schemeClr val="dk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  <a:p>
                      <a:pPr marL="285750" lvl="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2400" kern="1200" dirty="0" smtClean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Greet the </a:t>
                      </a:r>
                      <a:r>
                        <a:rPr lang="en-US" sz="2400" kern="1200" dirty="0" smtClean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patient</a:t>
                      </a:r>
                      <a:r>
                        <a:rPr lang="tr-TR" sz="2400" kern="1200" dirty="0" smtClean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,</a:t>
                      </a:r>
                      <a:r>
                        <a:rPr lang="en-US" sz="2400" kern="1200" dirty="0" smtClean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2400" kern="1200" dirty="0" smtClean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and ask </a:t>
                      </a:r>
                      <a:r>
                        <a:rPr lang="tr-TR" sz="2400" kern="1200" dirty="0" err="1" smtClean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about</a:t>
                      </a:r>
                      <a:r>
                        <a:rPr lang="tr-TR" sz="2400" kern="1200" dirty="0" smtClean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 his/her</a:t>
                      </a:r>
                      <a:r>
                        <a:rPr lang="tr-TR" sz="2400" kern="1200" baseline="0" dirty="0" smtClean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 problem</a:t>
                      </a:r>
                      <a:r>
                        <a:rPr lang="en-US" sz="2400" kern="1200" dirty="0" smtClean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.</a:t>
                      </a:r>
                      <a:endParaRPr lang="tr-TR" sz="2400" kern="1200" dirty="0" smtClean="0">
                        <a:solidFill>
                          <a:schemeClr val="dk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  <a:p>
                      <a:pPr marL="285750" lvl="0" indent="-285750">
                        <a:buFont typeface="Arial" panose="020B0604020202020204" pitchFamily="34" charset="0"/>
                        <a:buChar char="•"/>
                      </a:pPr>
                      <a:r>
                        <a:rPr lang="tr-TR" sz="2400" kern="1200" dirty="0" smtClean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Ask </a:t>
                      </a:r>
                      <a:r>
                        <a:rPr lang="tr-TR" sz="2400" kern="1200" dirty="0" err="1" smtClean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him</a:t>
                      </a:r>
                      <a:r>
                        <a:rPr lang="tr-TR" sz="2400" kern="1200" dirty="0" smtClean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/her: </a:t>
                      </a:r>
                      <a:r>
                        <a:rPr lang="tr-TR" sz="2400" kern="1200" dirty="0" err="1" smtClean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Where</a:t>
                      </a:r>
                      <a:r>
                        <a:rPr lang="tr-TR" sz="2400" kern="1200" dirty="0" smtClean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/</a:t>
                      </a:r>
                      <a:r>
                        <a:rPr lang="tr-TR" sz="2400" kern="1200" dirty="0" err="1" smtClean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pain</a:t>
                      </a:r>
                      <a:r>
                        <a:rPr lang="tr-TR" sz="2400" kern="1200" dirty="0" smtClean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?</a:t>
                      </a:r>
                    </a:p>
                    <a:p>
                      <a:pPr marL="285750" lvl="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2400" kern="1200" dirty="0" smtClean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Ask</a:t>
                      </a:r>
                      <a:r>
                        <a:rPr lang="tr-TR" sz="2400" kern="1200" baseline="0" dirty="0" smtClean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2400" kern="1200" dirty="0" smtClean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him/her</a:t>
                      </a:r>
                      <a:r>
                        <a:rPr lang="tr-TR" sz="2400" kern="1200" dirty="0" smtClean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:</a:t>
                      </a:r>
                      <a:r>
                        <a:rPr lang="en-US" sz="2400" kern="1200" dirty="0" smtClean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 </a:t>
                      </a:r>
                      <a:r>
                        <a:rPr lang="tr-TR" sz="2400" kern="1200" dirty="0" smtClean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H</a:t>
                      </a:r>
                      <a:r>
                        <a:rPr lang="en-US" sz="2400" kern="1200" dirty="0" smtClean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ow long</a:t>
                      </a:r>
                      <a:r>
                        <a:rPr lang="tr-TR" sz="2400" kern="1200" dirty="0" smtClean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? </a:t>
                      </a:r>
                    </a:p>
                    <a:p>
                      <a:pPr marL="285750" lvl="0" indent="-285750">
                        <a:buFont typeface="Arial" panose="020B0604020202020204" pitchFamily="34" charset="0"/>
                        <a:buChar char="•"/>
                      </a:pPr>
                      <a:r>
                        <a:rPr lang="tr-TR" sz="2400" kern="1200" dirty="0" smtClean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Ask:</a:t>
                      </a:r>
                      <a:r>
                        <a:rPr lang="tr-TR" sz="2400" kern="1200" baseline="0" dirty="0" smtClean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 </a:t>
                      </a:r>
                      <a:r>
                        <a:rPr lang="tr-TR" sz="2400" kern="1200" baseline="0" dirty="0" err="1" smtClean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Temperature</a:t>
                      </a:r>
                      <a:r>
                        <a:rPr lang="tr-TR" sz="2400" kern="1200" baseline="0" dirty="0" smtClean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? </a:t>
                      </a:r>
                      <a:r>
                        <a:rPr lang="tr-TR" sz="2400" kern="1200" baseline="0" dirty="0" err="1" smtClean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Smoke</a:t>
                      </a:r>
                      <a:r>
                        <a:rPr lang="tr-TR" sz="2400" kern="1200" baseline="0" dirty="0" smtClean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? </a:t>
                      </a:r>
                    </a:p>
                    <a:p>
                      <a:pPr marL="285750" lvl="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2400" kern="1200" dirty="0" smtClean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Advice</a:t>
                      </a:r>
                      <a:r>
                        <a:rPr lang="tr-TR" sz="2400" kern="1200" dirty="0" smtClean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:</a:t>
                      </a:r>
                      <a:r>
                        <a:rPr lang="tr-TR" sz="2400" kern="1200" baseline="0" dirty="0" smtClean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 </a:t>
                      </a:r>
                      <a:r>
                        <a:rPr lang="tr-TR" sz="2400" kern="1200" baseline="0" dirty="0" smtClean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S</a:t>
                      </a:r>
                      <a:r>
                        <a:rPr lang="en-US" sz="2400" kern="1200" dirty="0" err="1" smtClean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ome</a:t>
                      </a:r>
                      <a:r>
                        <a:rPr lang="en-US" sz="2400" kern="1200" dirty="0" smtClean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2400" kern="1200" dirty="0" smtClean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painkillers</a:t>
                      </a:r>
                      <a:r>
                        <a:rPr lang="tr-TR" sz="2400" kern="1200" baseline="0" dirty="0" smtClean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 </a:t>
                      </a:r>
                      <a:r>
                        <a:rPr lang="tr-TR" sz="2400" kern="1200" baseline="0" dirty="0" err="1" smtClean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and</a:t>
                      </a:r>
                      <a:r>
                        <a:rPr lang="tr-TR" sz="2400" kern="1200" baseline="0" dirty="0" smtClean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2400" kern="1200" dirty="0" smtClean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cough medicine.</a:t>
                      </a:r>
                      <a:endParaRPr lang="tr-TR" sz="2400" kern="1200" dirty="0" smtClean="0">
                        <a:solidFill>
                          <a:schemeClr val="dk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  <a:p>
                      <a:pPr marL="285750" lvl="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2400" kern="1200" dirty="0" smtClean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Tell him/her not to worry and have a rest.</a:t>
                      </a:r>
                      <a:endParaRPr lang="tr-TR" sz="2400" kern="1200" dirty="0">
                        <a:solidFill>
                          <a:schemeClr val="dk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kern="1200" dirty="0" smtClean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You are </a:t>
                      </a:r>
                      <a:r>
                        <a:rPr lang="tr-TR" sz="2400" kern="1200" dirty="0" err="1" smtClean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really</a:t>
                      </a:r>
                      <a:r>
                        <a:rPr lang="tr-TR" sz="2400" kern="1200" dirty="0" smtClean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2400" kern="1200" dirty="0" smtClean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sick. You go to </a:t>
                      </a:r>
                      <a:r>
                        <a:rPr lang="tr-TR" sz="2400" kern="1200" dirty="0" smtClean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a </a:t>
                      </a:r>
                      <a:r>
                        <a:rPr lang="en-US" sz="2400" kern="1200" dirty="0" smtClean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doctor</a:t>
                      </a:r>
                      <a:r>
                        <a:rPr lang="tr-TR" sz="2400" kern="1200" dirty="0" smtClean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.</a:t>
                      </a:r>
                    </a:p>
                    <a:p>
                      <a:pPr marL="342900" lvl="0" indent="-342900">
                        <a:buFont typeface="Arial" panose="020B0604020202020204" pitchFamily="34" charset="0"/>
                        <a:buChar char="•"/>
                      </a:pPr>
                      <a:r>
                        <a:rPr lang="en-US" sz="2400" kern="1200" dirty="0" smtClean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Explain your health problems</a:t>
                      </a:r>
                      <a:r>
                        <a:rPr lang="tr-TR" sz="2400" kern="1200" baseline="0" dirty="0" smtClean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 </a:t>
                      </a:r>
                      <a:r>
                        <a:rPr lang="tr-TR" sz="2400" kern="1200" baseline="0" dirty="0" smtClean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(</a:t>
                      </a:r>
                      <a:r>
                        <a:rPr lang="tr-TR" sz="2400" kern="1200" baseline="0" dirty="0" err="1" smtClean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Terrible</a:t>
                      </a:r>
                      <a:r>
                        <a:rPr lang="tr-TR" sz="2400" kern="1200" baseline="0" dirty="0" smtClean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 </a:t>
                      </a:r>
                      <a:r>
                        <a:rPr lang="tr-TR" sz="2400" kern="1200" baseline="0" dirty="0" err="1" smtClean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cough</a:t>
                      </a:r>
                      <a:r>
                        <a:rPr lang="tr-TR" sz="2400" kern="1200" baseline="0" dirty="0" smtClean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 </a:t>
                      </a:r>
                      <a:r>
                        <a:rPr lang="tr-TR" sz="2400" kern="1200" baseline="0" dirty="0" err="1" smtClean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and</a:t>
                      </a:r>
                      <a:r>
                        <a:rPr lang="tr-TR" sz="2400" kern="1200" baseline="0" dirty="0" smtClean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 </a:t>
                      </a:r>
                      <a:r>
                        <a:rPr lang="tr-TR" sz="2400" kern="1200" baseline="0" dirty="0" err="1" smtClean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pain</a:t>
                      </a:r>
                      <a:r>
                        <a:rPr lang="tr-TR" sz="2400" kern="1200" baseline="0" dirty="0" smtClean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)</a:t>
                      </a:r>
                    </a:p>
                    <a:p>
                      <a:pPr marL="342900" marR="0" lvl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tr-TR" sz="2400" kern="1200" dirty="0" err="1" smtClean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Answer</a:t>
                      </a:r>
                      <a:r>
                        <a:rPr lang="tr-TR" sz="2400" kern="1200" dirty="0" smtClean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 </a:t>
                      </a:r>
                      <a:r>
                        <a:rPr lang="tr-TR" sz="2400" kern="1200" dirty="0" err="1" smtClean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the</a:t>
                      </a:r>
                      <a:r>
                        <a:rPr lang="tr-TR" sz="2400" kern="1200" dirty="0" smtClean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 </a:t>
                      </a:r>
                      <a:r>
                        <a:rPr lang="tr-TR" sz="2400" kern="1200" dirty="0" err="1" smtClean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doctor’s</a:t>
                      </a:r>
                      <a:r>
                        <a:rPr lang="tr-TR" sz="2400" kern="1200" dirty="0" smtClean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 </a:t>
                      </a:r>
                      <a:r>
                        <a:rPr lang="tr-TR" sz="2400" kern="1200" dirty="0" err="1" smtClean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question</a:t>
                      </a:r>
                      <a:r>
                        <a:rPr lang="tr-TR" sz="2400" kern="1200" dirty="0" smtClean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: </a:t>
                      </a:r>
                      <a:r>
                        <a:rPr lang="tr-TR" sz="2400" kern="1200" baseline="0" dirty="0" err="1" smtClean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In</a:t>
                      </a:r>
                      <a:r>
                        <a:rPr lang="tr-TR" sz="2400" kern="1200" baseline="0" dirty="0" smtClean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 </a:t>
                      </a:r>
                      <a:r>
                        <a:rPr lang="tr-TR" sz="2400" kern="1200" baseline="0" dirty="0" err="1" smtClean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your</a:t>
                      </a:r>
                      <a:r>
                        <a:rPr lang="tr-TR" sz="2400" kern="1200" baseline="0" dirty="0" smtClean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 </a:t>
                      </a:r>
                      <a:r>
                        <a:rPr lang="tr-TR" sz="2400" kern="1200" baseline="0" dirty="0" err="1" smtClean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arms</a:t>
                      </a:r>
                      <a:r>
                        <a:rPr lang="tr-TR" sz="2400" kern="1200" baseline="0" dirty="0" smtClean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 </a:t>
                      </a:r>
                      <a:r>
                        <a:rPr lang="tr-TR" sz="2400" kern="1200" baseline="0" dirty="0" err="1" smtClean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and</a:t>
                      </a:r>
                      <a:r>
                        <a:rPr lang="tr-TR" sz="2400" kern="1200" baseline="0" dirty="0" smtClean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 </a:t>
                      </a:r>
                      <a:r>
                        <a:rPr lang="tr-TR" sz="2400" kern="1200" baseline="0" dirty="0" err="1" smtClean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legs</a:t>
                      </a:r>
                      <a:endParaRPr lang="tr-TR" sz="2400" kern="1200" dirty="0" smtClean="0">
                        <a:solidFill>
                          <a:schemeClr val="dk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  <a:p>
                      <a:pPr marL="342900" lvl="0" indent="-342900">
                        <a:buFont typeface="Arial" panose="020B0604020202020204" pitchFamily="34" charset="0"/>
                        <a:buChar char="•"/>
                      </a:pPr>
                      <a:r>
                        <a:rPr lang="en-US" sz="2400" kern="1200" dirty="0" smtClean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Tell</a:t>
                      </a:r>
                      <a:r>
                        <a:rPr lang="tr-TR" sz="2400" kern="1200" dirty="0" smtClean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: </a:t>
                      </a:r>
                      <a:r>
                        <a:rPr lang="tr-TR" sz="2400" kern="1200" dirty="0" smtClean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Since</a:t>
                      </a:r>
                      <a:r>
                        <a:rPr lang="tr-TR" sz="2400" kern="1200" baseline="0" dirty="0" smtClean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 </a:t>
                      </a:r>
                      <a:r>
                        <a:rPr lang="tr-TR" sz="2400" kern="1200" baseline="0" dirty="0" err="1" smtClean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last</a:t>
                      </a:r>
                      <a:r>
                        <a:rPr lang="tr-TR" sz="2400" kern="1200" baseline="0" dirty="0" smtClean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 </a:t>
                      </a:r>
                      <a:r>
                        <a:rPr lang="tr-TR" sz="2400" kern="1200" baseline="0" dirty="0" err="1" smtClean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week</a:t>
                      </a:r>
                      <a:endParaRPr lang="tr-TR" sz="2400" kern="1200" dirty="0" smtClean="0">
                        <a:solidFill>
                          <a:schemeClr val="dk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  <a:p>
                      <a:pPr marL="342900" lvl="0" indent="-342900">
                        <a:buFont typeface="Arial" panose="020B0604020202020204" pitchFamily="34" charset="0"/>
                        <a:buChar char="•"/>
                      </a:pPr>
                      <a:r>
                        <a:rPr lang="tr-TR" sz="2400" kern="1200" dirty="0" err="1" smtClean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Answer</a:t>
                      </a:r>
                      <a:r>
                        <a:rPr lang="tr-TR" sz="2400" kern="1200" baseline="0" dirty="0" smtClean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 </a:t>
                      </a:r>
                      <a:r>
                        <a:rPr lang="tr-TR" sz="2400" kern="1200" baseline="0" dirty="0" err="1" smtClean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all</a:t>
                      </a:r>
                      <a:r>
                        <a:rPr lang="tr-TR" sz="2400" kern="1200" baseline="0" dirty="0" smtClean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 of </a:t>
                      </a:r>
                      <a:r>
                        <a:rPr lang="tr-TR" sz="2400" kern="1200" baseline="0" dirty="0" err="1" smtClean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the</a:t>
                      </a:r>
                      <a:r>
                        <a:rPr lang="tr-TR" sz="2400" kern="1200" baseline="0" dirty="0" smtClean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 </a:t>
                      </a:r>
                      <a:r>
                        <a:rPr lang="tr-TR" sz="2400" kern="1200" baseline="0" dirty="0" err="1" smtClean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questions</a:t>
                      </a:r>
                      <a:r>
                        <a:rPr lang="tr-TR" sz="2400" kern="1200" baseline="0" dirty="0" smtClean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 </a:t>
                      </a:r>
                      <a:r>
                        <a:rPr lang="tr-TR" sz="2400" kern="1200" baseline="0" dirty="0" err="1" smtClean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the</a:t>
                      </a:r>
                      <a:r>
                        <a:rPr lang="tr-TR" sz="2400" kern="1200" baseline="0" dirty="0" smtClean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 </a:t>
                      </a:r>
                      <a:r>
                        <a:rPr lang="tr-TR" sz="2400" kern="1200" baseline="0" dirty="0" err="1" smtClean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doctor</a:t>
                      </a:r>
                      <a:r>
                        <a:rPr lang="tr-TR" sz="2400" kern="1200" baseline="0" dirty="0" smtClean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 </a:t>
                      </a:r>
                      <a:r>
                        <a:rPr lang="tr-TR" sz="2400" kern="1200" baseline="0" dirty="0" err="1" smtClean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asks</a:t>
                      </a:r>
                      <a:r>
                        <a:rPr lang="tr-TR" sz="2400" kern="1200" baseline="0" dirty="0" smtClean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.</a:t>
                      </a:r>
                    </a:p>
                    <a:p>
                      <a:pPr marL="342900" lvl="0" indent="-342900">
                        <a:buFont typeface="Arial" panose="020B0604020202020204" pitchFamily="34" charset="0"/>
                        <a:buChar char="•"/>
                      </a:pPr>
                      <a:r>
                        <a:rPr lang="en-US" sz="2400" kern="1200" dirty="0" smtClean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Ask</a:t>
                      </a:r>
                      <a:r>
                        <a:rPr lang="tr-TR" sz="2400" kern="1200" dirty="0" smtClean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:</a:t>
                      </a:r>
                      <a:r>
                        <a:rPr lang="tr-TR" sz="2400" kern="1200" baseline="0" dirty="0" smtClean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 </a:t>
                      </a:r>
                      <a:r>
                        <a:rPr lang="tr-TR" sz="2400" kern="1200" baseline="0" dirty="0" err="1" smtClean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Need</a:t>
                      </a:r>
                      <a:r>
                        <a:rPr lang="tr-TR" sz="2400" kern="1200" baseline="0" dirty="0" smtClean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 </a:t>
                      </a:r>
                      <a:r>
                        <a:rPr lang="tr-TR" sz="2400" kern="1200" baseline="0" dirty="0" smtClean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an </a:t>
                      </a:r>
                      <a:r>
                        <a:rPr lang="en-US" sz="2400" kern="1200" dirty="0" smtClean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X-ray</a:t>
                      </a:r>
                      <a:r>
                        <a:rPr lang="tr-TR" sz="2400" kern="1200" dirty="0" smtClean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?</a:t>
                      </a:r>
                    </a:p>
                    <a:p>
                      <a:pPr marL="342900" lvl="0" indent="-342900">
                        <a:buFont typeface="Arial" panose="020B0604020202020204" pitchFamily="34" charset="0"/>
                        <a:buChar char="•"/>
                      </a:pPr>
                      <a:r>
                        <a:rPr lang="en-US" sz="2400" kern="1200" dirty="0" smtClean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Thank the doctor.</a:t>
                      </a:r>
                      <a:endParaRPr lang="tr-TR" sz="2400" kern="1200" dirty="0" smtClean="0">
                        <a:solidFill>
                          <a:schemeClr val="dk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endParaRPr lang="tr-TR" sz="2400" dirty="0">
                        <a:latin typeface="Corbel" panose="020B0503020204020204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Dikdörtgen 4"/>
          <p:cNvSpPr/>
          <p:nvPr/>
        </p:nvSpPr>
        <p:spPr>
          <a:xfrm>
            <a:off x="107504" y="260648"/>
            <a:ext cx="1328413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28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TASK7</a:t>
            </a:r>
            <a:endParaRPr lang="tr-TR" sz="28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890692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Hasır">
  <a:themeElements>
    <a:clrScheme name="Hasır">
      <a:dk1>
        <a:sysClr val="windowText" lastClr="000000"/>
      </a:dk1>
      <a:lt1>
        <a:sysClr val="window" lastClr="FFFFFF"/>
      </a:lt1>
      <a:dk2>
        <a:srgbClr val="1D3641"/>
      </a:dk2>
      <a:lt2>
        <a:srgbClr val="DFE6D0"/>
      </a:lt2>
      <a:accent1>
        <a:srgbClr val="759AA5"/>
      </a:accent1>
      <a:accent2>
        <a:srgbClr val="CFC60D"/>
      </a:accent2>
      <a:accent3>
        <a:srgbClr val="99987F"/>
      </a:accent3>
      <a:accent4>
        <a:srgbClr val="90AC97"/>
      </a:accent4>
      <a:accent5>
        <a:srgbClr val="FFAD1C"/>
      </a:accent5>
      <a:accent6>
        <a:srgbClr val="B9AB6F"/>
      </a:accent6>
      <a:hlink>
        <a:srgbClr val="66AACD"/>
      </a:hlink>
      <a:folHlink>
        <a:srgbClr val="809DB3"/>
      </a:folHlink>
    </a:clrScheme>
    <a:fontScheme name="Medyan">
      <a:majorFont>
        <a:latin typeface="Tw Cen MT"/>
        <a:ea typeface=""/>
        <a:cs typeface=""/>
        <a:font script="Grek" typeface="Calibri"/>
        <a:font script="Cyrl" typeface="Calibri"/>
        <a:font script="Jpan" typeface="HG創英角ｺﾞｼｯｸUB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創英角ｺﾞｼｯｸUB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Hasır">
      <a:fillStyleLst>
        <a:solidFill>
          <a:schemeClr val="phClr"/>
        </a:solidFill>
        <a:gradFill rotWithShape="1">
          <a:gsLst>
            <a:gs pos="0">
              <a:schemeClr val="phClr">
                <a:tint val="79000"/>
                <a:satMod val="180000"/>
              </a:schemeClr>
            </a:gs>
            <a:gs pos="65000">
              <a:schemeClr val="phClr">
                <a:tint val="52000"/>
                <a:satMod val="250000"/>
              </a:schemeClr>
            </a:gs>
            <a:gs pos="100000">
              <a:schemeClr val="phClr">
                <a:tint val="29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000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8700000"/>
            </a:lightRig>
          </a:scene3d>
          <a:sp3d contourW="12700" prstMaterial="dkEdge">
            <a:bevelT w="0" h="0" prst="relaxedInset"/>
            <a:contourClr>
              <a:schemeClr val="phClr">
                <a:shade val="65000"/>
                <a:satMod val="15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13200000"/>
            </a:lightRig>
          </a:scene3d>
          <a:sp3d prstMaterial="dkEdge">
            <a:bevelT w="63500" h="50800" prst="relaxedInse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5000"/>
                <a:shade val="95000"/>
                <a:satMod val="200000"/>
              </a:schemeClr>
            </a:gs>
            <a:gs pos="53000">
              <a:schemeClr val="phClr">
                <a:shade val="60000"/>
                <a:satMod val="220000"/>
              </a:schemeClr>
            </a:gs>
            <a:gs pos="100000">
              <a:schemeClr val="phClr">
                <a:shade val="45000"/>
                <a:satMod val="22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tint val="83000"/>
                <a:shade val="97000"/>
                <a:satMod val="230000"/>
              </a:schemeClr>
            </a:gs>
            <a:gs pos="100000">
              <a:schemeClr val="phClr">
                <a:shade val="35000"/>
                <a:satMod val="250000"/>
              </a:schemeClr>
            </a:gs>
          </a:gsLst>
          <a:path path="circle">
            <a:fillToRect l="15000" t="50000" r="85000" b="6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Hasır">
    <a:dk1>
      <a:sysClr val="windowText" lastClr="000000"/>
    </a:dk1>
    <a:lt1>
      <a:sysClr val="window" lastClr="FFFFFF"/>
    </a:lt1>
    <a:dk2>
      <a:srgbClr val="1D3641"/>
    </a:dk2>
    <a:lt2>
      <a:srgbClr val="DFE6D0"/>
    </a:lt2>
    <a:accent1>
      <a:srgbClr val="759AA5"/>
    </a:accent1>
    <a:accent2>
      <a:srgbClr val="CFC60D"/>
    </a:accent2>
    <a:accent3>
      <a:srgbClr val="99987F"/>
    </a:accent3>
    <a:accent4>
      <a:srgbClr val="90AC97"/>
    </a:accent4>
    <a:accent5>
      <a:srgbClr val="FFAD1C"/>
    </a:accent5>
    <a:accent6>
      <a:srgbClr val="B9AB6F"/>
    </a:accent6>
    <a:hlink>
      <a:srgbClr val="66AACD"/>
    </a:hlink>
    <a:folHlink>
      <a:srgbClr val="809DB3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264</TotalTime>
  <Words>903</Words>
  <Application>Microsoft Office PowerPoint</Application>
  <PresentationFormat>Ekran Gösterisi (4:3)</PresentationFormat>
  <Paragraphs>110</Paragraphs>
  <Slides>9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9</vt:i4>
      </vt:variant>
    </vt:vector>
  </HeadingPairs>
  <TitlesOfParts>
    <vt:vector size="10" baseType="lpstr">
      <vt:lpstr>Hasır</vt:lpstr>
      <vt:lpstr>100% PIN STUDY PACK II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STUDY PACK III</dc:title>
  <dc:creator>aylngn</dc:creator>
  <cp:lastModifiedBy>aslı</cp:lastModifiedBy>
  <cp:revision>42</cp:revision>
  <dcterms:created xsi:type="dcterms:W3CDTF">2015-11-21T20:36:04Z</dcterms:created>
  <dcterms:modified xsi:type="dcterms:W3CDTF">2016-11-03T14:17:32Z</dcterms:modified>
</cp:coreProperties>
</file>