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7"/>
  </p:notesMasterIdLst>
  <p:sldIdLst>
    <p:sldId id="256" r:id="rId2"/>
    <p:sldId id="332" r:id="rId3"/>
    <p:sldId id="257" r:id="rId4"/>
    <p:sldId id="309" r:id="rId5"/>
    <p:sldId id="311" r:id="rId6"/>
    <p:sldId id="334" r:id="rId7"/>
    <p:sldId id="333" r:id="rId8"/>
    <p:sldId id="335" r:id="rId9"/>
    <p:sldId id="312" r:id="rId10"/>
    <p:sldId id="319" r:id="rId11"/>
    <p:sldId id="323" r:id="rId12"/>
    <p:sldId id="320" r:id="rId13"/>
    <p:sldId id="321" r:id="rId14"/>
    <p:sldId id="264" r:id="rId15"/>
    <p:sldId id="265" r:id="rId16"/>
    <p:sldId id="266" r:id="rId17"/>
    <p:sldId id="337" r:id="rId18"/>
    <p:sldId id="338" r:id="rId19"/>
    <p:sldId id="328" r:id="rId20"/>
    <p:sldId id="329" r:id="rId21"/>
    <p:sldId id="330" r:id="rId22"/>
    <p:sldId id="267" r:id="rId23"/>
    <p:sldId id="324" r:id="rId24"/>
    <p:sldId id="268" r:id="rId25"/>
    <p:sldId id="269" r:id="rId26"/>
    <p:sldId id="277" r:id="rId27"/>
    <p:sldId id="326" r:id="rId28"/>
    <p:sldId id="336" r:id="rId29"/>
    <p:sldId id="278" r:id="rId30"/>
    <p:sldId id="282" r:id="rId31"/>
    <p:sldId id="271" r:id="rId32"/>
    <p:sldId id="283" r:id="rId33"/>
    <p:sldId id="302" r:id="rId34"/>
    <p:sldId id="303" r:id="rId35"/>
    <p:sldId id="304" r:id="rId36"/>
  </p:sldIdLst>
  <p:sldSz cx="9144000" cy="6858000" type="screen4x3"/>
  <p:notesSz cx="6735763" cy="9866313"/>
  <p:defaultTextStyle>
    <a:defPPr>
      <a:defRPr lang="tr-TR"/>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4660"/>
  </p:normalViewPr>
  <p:slideViewPr>
    <p:cSldViewPr>
      <p:cViewPr varScale="1">
        <p:scale>
          <a:sx n="87" d="100"/>
          <a:sy n="87" d="100"/>
        </p:scale>
        <p:origin x="107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erve-pc\Desktop\Yeni%20Microsoft%20Excel%20&#199;al&#305;&#351;ma%20Sayfas&#305;.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gradFill>
                <a:gsLst>
                  <a:gs pos="100000">
                    <a:schemeClr val="accent6">
                      <a:lumMod val="60000"/>
                      <a:lumOff val="40000"/>
                    </a:schemeClr>
                  </a:gs>
                  <a:gs pos="0">
                    <a:schemeClr val="accent6"/>
                  </a:gs>
                </a:gsLst>
                <a:lin ang="5400000" scaled="0"/>
              </a:gradFill>
              <a:ln w="19050">
                <a:solidFill>
                  <a:schemeClr val="lt1"/>
                </a:solidFill>
              </a:ln>
              <a:effectLst/>
            </c:spPr>
            <c:extLst xmlns:c16r2="http://schemas.microsoft.com/office/drawing/2015/06/chart">
              <c:ext xmlns:c16="http://schemas.microsoft.com/office/drawing/2014/chart" uri="{C3380CC4-5D6E-409C-BE32-E72D297353CC}">
                <c16:uniqueId val="{00000001-451E-488D-A43A-86A49CCD5BD3}"/>
              </c:ext>
            </c:extLst>
          </c:dPt>
          <c:dPt>
            <c:idx val="1"/>
            <c:bubble3D val="0"/>
            <c:spPr>
              <a:gradFill>
                <a:gsLst>
                  <a:gs pos="100000">
                    <a:schemeClr val="accent5">
                      <a:lumMod val="60000"/>
                      <a:lumOff val="40000"/>
                    </a:schemeClr>
                  </a:gs>
                  <a:gs pos="0">
                    <a:schemeClr val="accent5"/>
                  </a:gs>
                </a:gsLst>
                <a:lin ang="5400000" scaled="0"/>
              </a:gradFill>
              <a:ln w="19050">
                <a:solidFill>
                  <a:schemeClr val="lt1"/>
                </a:solidFill>
              </a:ln>
              <a:effectLst/>
            </c:spPr>
            <c:extLst xmlns:c16r2="http://schemas.microsoft.com/office/drawing/2015/06/chart">
              <c:ext xmlns:c16="http://schemas.microsoft.com/office/drawing/2014/chart" uri="{C3380CC4-5D6E-409C-BE32-E72D297353CC}">
                <c16:uniqueId val="{00000003-451E-488D-A43A-86A49CCD5BD3}"/>
              </c:ext>
            </c:extLst>
          </c:dPt>
          <c:dLbls>
            <c:dLbl>
              <c:idx val="0"/>
              <c:tx>
                <c:rich>
                  <a:bodyPr/>
                  <a:lstStyle/>
                  <a:p>
                    <a:fld id="{EB8F20DC-CF64-4145-B6CB-D12FD370A1E2}" type="CATEGORYNAME">
                      <a:rPr lang="en-US"/>
                      <a:pPr/>
                      <a:t>[KATEGORİ ADI]</a:t>
                    </a:fld>
                    <a:r>
                      <a:rPr lang="en-US" baseline="0" dirty="0"/>
                      <a:t>
</a:t>
                    </a:r>
                    <a:r>
                      <a:rPr lang="en-US" baseline="0" dirty="0" smtClean="0"/>
                      <a:t>%18</a:t>
                    </a:r>
                  </a:p>
                </c:rich>
              </c:tx>
              <c:dLblPos val="ct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451E-488D-A43A-86A49CCD5BD3}"/>
                </c:ext>
                <c:ext xmlns:c15="http://schemas.microsoft.com/office/drawing/2012/chart" uri="{CE6537A1-D6FC-4f65-9D91-7224C49458BB}">
                  <c15:dlblFieldTable/>
                  <c15:showDataLabelsRange val="0"/>
                </c:ext>
              </c:extLst>
            </c:dLbl>
            <c:dLbl>
              <c:idx val="1"/>
              <c:tx>
                <c:rich>
                  <a:bodyPr/>
                  <a:lstStyle/>
                  <a:p>
                    <a:fld id="{AF1CBB22-E992-45D9-82A0-7711C291852B}" type="CATEGORYNAME">
                      <a:rPr lang="en-US" smtClean="0"/>
                      <a:pPr/>
                      <a:t>[KATEGORİ ADI]</a:t>
                    </a:fld>
                    <a:endParaRPr lang="en-US" baseline="0" smtClean="0"/>
                  </a:p>
                  <a:p>
                    <a:r>
                      <a:rPr lang="en-US" baseline="0" smtClean="0"/>
                      <a:t>%82</a:t>
                    </a:r>
                  </a:p>
                </c:rich>
              </c:tx>
              <c:dLblPos val="ct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451E-488D-A43A-86A49CCD5BD3}"/>
                </c:ext>
                <c:ext xmlns:c15="http://schemas.microsoft.com/office/drawing/2012/chart" uri="{CE6537A1-D6FC-4f65-9D91-7224C49458BB}">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lumMod val="50000"/>
                      </a:schemeClr>
                    </a:solidFill>
                    <a:latin typeface="+mn-lt"/>
                    <a:ea typeface="+mn-ea"/>
                    <a:cs typeface="+mn-cs"/>
                  </a:defRPr>
                </a:pPr>
                <a:endParaRPr lang="tr-TR"/>
              </a:p>
            </c:txPr>
            <c:dLblPos val="ctr"/>
            <c:showLegendKey val="0"/>
            <c:showVal val="0"/>
            <c:showCatName val="1"/>
            <c:showSerName val="0"/>
            <c:showPercent val="1"/>
            <c:showBubbleSize val="0"/>
            <c:showLeaderLines val="1"/>
            <c:leaderLines>
              <c:spPr>
                <a:ln w="9525" cap="flat" cmpd="sng" algn="ctr">
                  <a:solidFill>
                    <a:schemeClr val="dk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Sayfa1!$A$1:$A$2</c:f>
              <c:strCache>
                <c:ptCount val="2"/>
                <c:pt idx="0">
                  <c:v>GENEL BÜTÇE </c:v>
                </c:pt>
                <c:pt idx="1">
                  <c:v>ÖZ GELİR</c:v>
                </c:pt>
              </c:strCache>
            </c:strRef>
          </c:cat>
          <c:val>
            <c:numRef>
              <c:f>Sayfa1!$B$1:$B$2</c:f>
              <c:numCache>
                <c:formatCode>General</c:formatCode>
                <c:ptCount val="2"/>
                <c:pt idx="0">
                  <c:v>82</c:v>
                </c:pt>
                <c:pt idx="1">
                  <c:v>289</c:v>
                </c:pt>
              </c:numCache>
            </c:numRef>
          </c:val>
          <c:extLst xmlns:c16r2="http://schemas.microsoft.com/office/drawing/2015/06/chart">
            <c:ext xmlns:c16="http://schemas.microsoft.com/office/drawing/2014/chart" uri="{C3380CC4-5D6E-409C-BE32-E72D297353CC}">
              <c16:uniqueId val="{00000004-451E-488D-A43A-86A49CCD5BD3}"/>
            </c:ext>
          </c:extLst>
        </c:ser>
        <c:dLbls>
          <c:dLblPos val="ctr"/>
          <c:showLegendKey val="0"/>
          <c:showVal val="0"/>
          <c:showCatName val="1"/>
          <c:showSerName val="0"/>
          <c:showPercent val="1"/>
          <c:showBubbleSize val="0"/>
          <c:showLeaderLines val="1"/>
        </c:dLbls>
        <c:firstSliceAng val="0"/>
      </c:pieChart>
      <c:spPr>
        <a:noFill/>
        <a:ln>
          <a:noFill/>
        </a:ln>
        <a:effectLst/>
      </c:spPr>
    </c:plotArea>
    <c:legend>
      <c:legendPos val="r"/>
      <c:overlay val="0"/>
      <c:spPr>
        <a:solidFill>
          <a:schemeClr val="lt1">
            <a:alpha val="50000"/>
          </a:schemeClr>
        </a:solidFill>
        <a:ln>
          <a:noFill/>
        </a:ln>
        <a:effectLst/>
      </c:spPr>
      <c:txPr>
        <a:bodyPr rot="0" spcFirstLastPara="1" vertOverflow="ellipsis" vert="horz" wrap="square" anchor="ctr" anchorCtr="1"/>
        <a:lstStyle/>
        <a:p>
          <a:pPr>
            <a:defRPr sz="1197" b="0" i="0" u="none" strike="noStrike" kern="1200" baseline="0">
              <a:solidFill>
                <a:schemeClr val="bg1">
                  <a:lumMod val="50000"/>
                </a:schemeClr>
              </a:solidFill>
              <a:latin typeface="+mn-lt"/>
              <a:ea typeface="+mn-ea"/>
              <a:cs typeface="+mn-cs"/>
            </a:defRPr>
          </a:pPr>
          <a:endParaRPr lang="tr-TR"/>
        </a:p>
      </c:txPr>
    </c:legend>
    <c:plotVisOnly val="1"/>
    <c:dispBlanksAs val="gap"/>
    <c:showDLblsOverMax val="0"/>
  </c:chart>
  <c:spPr>
    <a:noFill/>
    <a:ln w="9525" cap="flat" cmpd="sng" algn="ctr">
      <a:solidFill>
        <a:schemeClr val="dk1">
          <a:lumMod val="15000"/>
          <a:lumOff val="85000"/>
        </a:schemeClr>
      </a:solidFill>
      <a:round/>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6">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defRPr sz="1197" kern="1200" cap="none" spc="0" normalizeH="0" baseline="0"/>
  </cs:categoryAxis>
  <cs:chartArea>
    <cs:lnRef idx="0"/>
    <cs:fillRef idx="0"/>
    <cs:effectRef idx="0"/>
    <cs:fontRef idx="minor">
      <a:schemeClr val="dk1"/>
    </cs:fontRef>
    <cs:spPr>
      <a:pattFill prst="dkDnDiag">
        <a:fgClr>
          <a:schemeClr val="lt1"/>
        </a:fgClr>
        <a:bgClr>
          <a:schemeClr val="dk1">
            <a:lumMod val="10000"/>
            <a:lumOff val="90000"/>
          </a:schemeClr>
        </a:bgClr>
      </a:patt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alpha val="75000"/>
        </a:schemeClr>
      </a:solidFill>
      <a:ln w="9525">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19050">
        <a:solidFill>
          <a:schemeClr val="lt1"/>
        </a:solidFill>
      </a:ln>
    </cs:spPr>
  </cs:dataPoint>
  <cs:dataPoint3D>
    <cs:lnRef idx="0"/>
    <cs:fillRef idx="0">
      <cs:styleClr val="auto"/>
    </cs:fillRef>
    <cs:effectRef idx="0"/>
    <cs:fontRef idx="minor">
      <a:schemeClr val="tx1"/>
    </cs:fontRef>
    <cs:spPr>
      <a:gradFill>
        <a:gsLst>
          <a:gs pos="100000">
            <a:schemeClr val="phClr">
              <a:lumMod val="60000"/>
              <a:lumOff val="40000"/>
            </a:schemeClr>
          </a:gs>
          <a:gs pos="0">
            <a:schemeClr val="phClr"/>
          </a:gs>
        </a:gsLst>
        <a:lin ang="5400000" scaled="0"/>
      </a:gradFill>
      <a:ln w="50800">
        <a:solidFill>
          <a:schemeClr val="lt1"/>
        </a:solidFill>
      </a:ln>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spPr>
      <a:solidFill>
        <a:schemeClr val="lt1">
          <a:alpha val="50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9ACA4290-B002-4577-8A09-AE569CDA3F4E}" type="datetimeFigureOut">
              <a:rPr lang="tr-TR" smtClean="0"/>
              <a:t>6.12.2019</a:t>
            </a:fld>
            <a:endParaRPr lang="tr-TR"/>
          </a:p>
        </p:txBody>
      </p:sp>
      <p:sp>
        <p:nvSpPr>
          <p:cNvPr id="4" name="Slayt Görüntüsü Yer Tutucusu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46463563-2EEB-44D2-BFF7-5A08236F5935}" type="slidenum">
              <a:rPr lang="tr-TR" smtClean="0"/>
              <a:t>‹#›</a:t>
            </a:fld>
            <a:endParaRPr lang="tr-TR"/>
          </a:p>
        </p:txBody>
      </p:sp>
    </p:spTree>
    <p:extLst>
      <p:ext uri="{BB962C8B-B14F-4D97-AF65-F5344CB8AC3E}">
        <p14:creationId xmlns:p14="http://schemas.microsoft.com/office/powerpoint/2010/main" val="1120373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26626" name="Group 2"/>
          <p:cNvGrpSpPr>
            <a:grpSpLocks/>
          </p:cNvGrpSpPr>
          <p:nvPr/>
        </p:nvGrpSpPr>
        <p:grpSpPr bwMode="auto">
          <a:xfrm>
            <a:off x="3175" y="4267200"/>
            <a:ext cx="9140825" cy="2590800"/>
            <a:chOff x="2" y="2688"/>
            <a:chExt cx="5758" cy="1632"/>
          </a:xfrm>
        </p:grpSpPr>
        <p:sp>
          <p:nvSpPr>
            <p:cNvPr id="26627"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tr-TR"/>
            </a:p>
          </p:txBody>
        </p:sp>
        <p:grpSp>
          <p:nvGrpSpPr>
            <p:cNvPr id="26628" name="Group 4"/>
            <p:cNvGrpSpPr>
              <a:grpSpLocks/>
            </p:cNvGrpSpPr>
            <p:nvPr userDrawn="1"/>
          </p:nvGrpSpPr>
          <p:grpSpPr bwMode="auto">
            <a:xfrm>
              <a:off x="3528" y="3715"/>
              <a:ext cx="792" cy="521"/>
              <a:chOff x="3527" y="3715"/>
              <a:chExt cx="792" cy="521"/>
            </a:xfrm>
          </p:grpSpPr>
          <p:sp>
            <p:nvSpPr>
              <p:cNvPr id="26629"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endParaRPr lang="tr-TR"/>
              </a:p>
            </p:txBody>
          </p:sp>
          <p:sp>
            <p:nvSpPr>
              <p:cNvPr id="26630"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endParaRPr lang="tr-TR"/>
              </a:p>
            </p:txBody>
          </p:sp>
          <p:sp>
            <p:nvSpPr>
              <p:cNvPr id="26631"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6632"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tr-TR"/>
              </a:p>
            </p:txBody>
          </p:sp>
          <p:sp>
            <p:nvSpPr>
              <p:cNvPr id="26633"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6634"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endParaRPr lang="tr-TR"/>
              </a:p>
            </p:txBody>
          </p:sp>
          <p:sp>
            <p:nvSpPr>
              <p:cNvPr id="26635"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endParaRPr lang="tr-TR"/>
              </a:p>
            </p:txBody>
          </p:sp>
          <p:sp>
            <p:nvSpPr>
              <p:cNvPr id="26636"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6637"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endParaRPr lang="tr-TR"/>
              </a:p>
            </p:txBody>
          </p:sp>
          <p:sp>
            <p:nvSpPr>
              <p:cNvPr id="26638"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endParaRPr lang="tr-TR"/>
              </a:p>
            </p:txBody>
          </p:sp>
          <p:sp>
            <p:nvSpPr>
              <p:cNvPr id="26639"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tr-TR"/>
              </a:p>
            </p:txBody>
          </p:sp>
        </p:grpSp>
        <p:grpSp>
          <p:nvGrpSpPr>
            <p:cNvPr id="26640" name="Group 16"/>
            <p:cNvGrpSpPr>
              <a:grpSpLocks/>
            </p:cNvGrpSpPr>
            <p:nvPr userDrawn="1"/>
          </p:nvGrpSpPr>
          <p:grpSpPr bwMode="auto">
            <a:xfrm>
              <a:off x="1776" y="3631"/>
              <a:ext cx="1626" cy="683"/>
              <a:chOff x="1776" y="3631"/>
              <a:chExt cx="1626" cy="683"/>
            </a:xfrm>
          </p:grpSpPr>
          <p:sp>
            <p:nvSpPr>
              <p:cNvPr id="26641"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endParaRPr lang="tr-TR"/>
              </a:p>
            </p:txBody>
          </p:sp>
          <p:sp>
            <p:nvSpPr>
              <p:cNvPr id="26642"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endParaRPr lang="tr-TR"/>
              </a:p>
            </p:txBody>
          </p:sp>
          <p:sp>
            <p:nvSpPr>
              <p:cNvPr id="26643"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endParaRPr lang="tr-TR"/>
              </a:p>
            </p:txBody>
          </p:sp>
          <p:sp>
            <p:nvSpPr>
              <p:cNvPr id="26644"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tr-TR"/>
              </a:p>
            </p:txBody>
          </p:sp>
          <p:sp>
            <p:nvSpPr>
              <p:cNvPr id="26645"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tr-TR"/>
              </a:p>
            </p:txBody>
          </p:sp>
          <p:sp>
            <p:nvSpPr>
              <p:cNvPr id="26646"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tr-TR"/>
              </a:p>
            </p:txBody>
          </p:sp>
          <p:sp>
            <p:nvSpPr>
              <p:cNvPr id="26647"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endParaRPr lang="tr-TR"/>
              </a:p>
            </p:txBody>
          </p:sp>
          <p:sp>
            <p:nvSpPr>
              <p:cNvPr id="26648"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endParaRPr lang="tr-TR"/>
              </a:p>
            </p:txBody>
          </p:sp>
          <p:sp>
            <p:nvSpPr>
              <p:cNvPr id="26649"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endParaRPr lang="tr-TR"/>
              </a:p>
            </p:txBody>
          </p:sp>
          <p:sp>
            <p:nvSpPr>
              <p:cNvPr id="26650"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endParaRPr lang="tr-TR"/>
              </a:p>
            </p:txBody>
          </p:sp>
          <p:sp>
            <p:nvSpPr>
              <p:cNvPr id="26651"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endParaRPr lang="tr-TR"/>
              </a:p>
            </p:txBody>
          </p:sp>
          <p:sp>
            <p:nvSpPr>
              <p:cNvPr id="26652"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endParaRPr lang="tr-TR"/>
              </a:p>
            </p:txBody>
          </p:sp>
          <p:sp>
            <p:nvSpPr>
              <p:cNvPr id="26653" name="Freeform 29"/>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endParaRPr lang="tr-TR"/>
              </a:p>
            </p:txBody>
          </p:sp>
          <p:sp>
            <p:nvSpPr>
              <p:cNvPr id="26654"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endParaRPr lang="tr-TR"/>
              </a:p>
            </p:txBody>
          </p:sp>
          <p:sp>
            <p:nvSpPr>
              <p:cNvPr id="26655"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6656"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6657"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6658"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endParaRPr lang="tr-TR"/>
              </a:p>
            </p:txBody>
          </p:sp>
        </p:grpSp>
        <p:grpSp>
          <p:nvGrpSpPr>
            <p:cNvPr id="26659" name="Group 35"/>
            <p:cNvGrpSpPr>
              <a:grpSpLocks/>
            </p:cNvGrpSpPr>
            <p:nvPr userDrawn="1"/>
          </p:nvGrpSpPr>
          <p:grpSpPr bwMode="auto">
            <a:xfrm>
              <a:off x="4128" y="3360"/>
              <a:ext cx="1351" cy="821"/>
              <a:chOff x="4128" y="3360"/>
              <a:chExt cx="1351" cy="821"/>
            </a:xfrm>
          </p:grpSpPr>
          <p:sp>
            <p:nvSpPr>
              <p:cNvPr id="26660"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6661"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6662"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endParaRPr lang="tr-TR"/>
              </a:p>
            </p:txBody>
          </p:sp>
          <p:sp>
            <p:nvSpPr>
              <p:cNvPr id="26663"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6664"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6665"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6666"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6667" name="Freeform 43"/>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endParaRPr lang="tr-TR"/>
              </a:p>
            </p:txBody>
          </p:sp>
          <p:sp>
            <p:nvSpPr>
              <p:cNvPr id="26668"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endParaRPr lang="tr-TR"/>
              </a:p>
            </p:txBody>
          </p:sp>
          <p:sp>
            <p:nvSpPr>
              <p:cNvPr id="26669"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6670"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6671"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endParaRPr lang="tr-TR"/>
              </a:p>
            </p:txBody>
          </p:sp>
          <p:sp>
            <p:nvSpPr>
              <p:cNvPr id="26672"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endParaRPr lang="tr-TR"/>
              </a:p>
            </p:txBody>
          </p:sp>
          <p:sp>
            <p:nvSpPr>
              <p:cNvPr id="26673"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6674"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tr-TR"/>
              </a:p>
            </p:txBody>
          </p:sp>
          <p:sp>
            <p:nvSpPr>
              <p:cNvPr id="26675"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6676"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tr-TR"/>
              </a:p>
            </p:txBody>
          </p:sp>
        </p:grpSp>
        <p:grpSp>
          <p:nvGrpSpPr>
            <p:cNvPr id="26677" name="Group 53"/>
            <p:cNvGrpSpPr>
              <a:grpSpLocks/>
            </p:cNvGrpSpPr>
            <p:nvPr userDrawn="1"/>
          </p:nvGrpSpPr>
          <p:grpSpPr bwMode="auto">
            <a:xfrm>
              <a:off x="5280" y="3024"/>
              <a:ext cx="425" cy="258"/>
              <a:chOff x="5280" y="3024"/>
              <a:chExt cx="425" cy="258"/>
            </a:xfrm>
          </p:grpSpPr>
          <p:sp>
            <p:nvSpPr>
              <p:cNvPr id="26678" name="Freeform 54"/>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6679" name="Freeform 55"/>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6680"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6681"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6682" name="Freeform 58"/>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tr-TR"/>
              </a:p>
            </p:txBody>
          </p:sp>
          <p:sp>
            <p:nvSpPr>
              <p:cNvPr id="26683"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tr-TR"/>
              </a:p>
            </p:txBody>
          </p:sp>
          <p:sp>
            <p:nvSpPr>
              <p:cNvPr id="26684" name="Freeform 60"/>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grpSp>
            <p:nvGrpSpPr>
              <p:cNvPr id="26685" name="Group 61"/>
              <p:cNvGrpSpPr>
                <a:grpSpLocks/>
              </p:cNvGrpSpPr>
              <p:nvPr/>
            </p:nvGrpSpPr>
            <p:grpSpPr bwMode="auto">
              <a:xfrm>
                <a:off x="5381" y="3085"/>
                <a:ext cx="227" cy="132"/>
                <a:chOff x="5381" y="3085"/>
                <a:chExt cx="227" cy="132"/>
              </a:xfrm>
            </p:grpSpPr>
            <p:sp>
              <p:nvSpPr>
                <p:cNvPr id="26686"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tr-TR"/>
                </a:p>
              </p:txBody>
            </p:sp>
            <p:sp>
              <p:nvSpPr>
                <p:cNvPr id="26687"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tr-TR"/>
                </a:p>
              </p:txBody>
            </p:sp>
            <p:sp>
              <p:nvSpPr>
                <p:cNvPr id="26688"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tr-TR"/>
                </a:p>
              </p:txBody>
            </p:sp>
            <p:sp>
              <p:nvSpPr>
                <p:cNvPr id="26689"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tr-TR"/>
                </a:p>
              </p:txBody>
            </p:sp>
          </p:grpSp>
        </p:grpSp>
      </p:grpSp>
      <p:sp>
        <p:nvSpPr>
          <p:cNvPr id="26690"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tr-TR"/>
              <a:t>Asıl başlık stili için tıklatın</a:t>
            </a:r>
          </a:p>
        </p:txBody>
      </p:sp>
      <p:sp>
        <p:nvSpPr>
          <p:cNvPr id="26691"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tr-TR"/>
              <a:t>Asıl alt başlık stilini düzenlemek için tıklatın</a:t>
            </a:r>
          </a:p>
        </p:txBody>
      </p:sp>
      <p:sp>
        <p:nvSpPr>
          <p:cNvPr id="26692" name="Rectangle 68"/>
          <p:cNvSpPr>
            <a:spLocks noGrp="1" noChangeArrowheads="1"/>
          </p:cNvSpPr>
          <p:nvPr>
            <p:ph type="dt" sz="quarter" idx="2"/>
          </p:nvPr>
        </p:nvSpPr>
        <p:spPr>
          <a:xfrm>
            <a:off x="457200" y="6248400"/>
            <a:ext cx="2133600" cy="457200"/>
          </a:xfrm>
        </p:spPr>
        <p:txBody>
          <a:bodyPr/>
          <a:lstStyle>
            <a:lvl1pPr>
              <a:defRPr/>
            </a:lvl1pPr>
          </a:lstStyle>
          <a:p>
            <a:endParaRPr lang="tr-TR"/>
          </a:p>
        </p:txBody>
      </p:sp>
      <p:sp>
        <p:nvSpPr>
          <p:cNvPr id="26693" name="Rectangle 69"/>
          <p:cNvSpPr>
            <a:spLocks noGrp="1" noChangeArrowheads="1"/>
          </p:cNvSpPr>
          <p:nvPr>
            <p:ph type="ftr" sz="quarter" idx="3"/>
          </p:nvPr>
        </p:nvSpPr>
        <p:spPr>
          <a:xfrm>
            <a:off x="3124200" y="6248400"/>
            <a:ext cx="2895600" cy="457200"/>
          </a:xfrm>
        </p:spPr>
        <p:txBody>
          <a:bodyPr/>
          <a:lstStyle>
            <a:lvl1pPr>
              <a:defRPr/>
            </a:lvl1pPr>
          </a:lstStyle>
          <a:p>
            <a:endParaRPr lang="tr-TR"/>
          </a:p>
        </p:txBody>
      </p:sp>
      <p:sp>
        <p:nvSpPr>
          <p:cNvPr id="26694" name="Rectangle 70"/>
          <p:cNvSpPr>
            <a:spLocks noGrp="1" noChangeArrowheads="1"/>
          </p:cNvSpPr>
          <p:nvPr>
            <p:ph type="sldNum" sz="quarter" idx="4"/>
          </p:nvPr>
        </p:nvSpPr>
        <p:spPr>
          <a:xfrm>
            <a:off x="6553200" y="6248400"/>
            <a:ext cx="2133600" cy="457200"/>
          </a:xfrm>
        </p:spPr>
        <p:txBody>
          <a:bodyPr/>
          <a:lstStyle>
            <a:lvl1pPr>
              <a:defRPr/>
            </a:lvl1pPr>
          </a:lstStyle>
          <a:p>
            <a:fld id="{7C017D47-68DC-4593-9C78-357CEFFC8FF9}" type="slidenum">
              <a:rPr lang="tr-TR"/>
              <a:pPr/>
              <a:t>‹#›</a:t>
            </a:fld>
            <a:endParaRPr lang="tr-T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B3E995C2-EF88-4BC6-A9DA-B98CA2B81777}" type="slidenum">
              <a:rPr lang="tr-T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41716946-AD67-47CC-8370-2DF8A8D89EE7}" type="slidenum">
              <a:rPr lang="tr-T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lvl1pPr>
              <a:defRPr/>
            </a:lvl1pPr>
          </a:lstStyle>
          <a:p>
            <a:endParaRPr lang="tr-TR"/>
          </a:p>
        </p:txBody>
      </p:sp>
      <p:sp>
        <p:nvSpPr>
          <p:cNvPr id="6" name="5 Altbilgi Yer Tutucusu"/>
          <p:cNvSpPr>
            <a:spLocks noGrp="1"/>
          </p:cNvSpPr>
          <p:nvPr>
            <p:ph type="ftr" sz="quarter" idx="11"/>
          </p:nvPr>
        </p:nvSpPr>
        <p:spPr/>
        <p:txBody>
          <a:bodyPr/>
          <a:lstStyle>
            <a:lvl1pPr>
              <a:defRPr/>
            </a:lvl1pPr>
          </a:lstStyle>
          <a:p>
            <a:endParaRPr lang="tr-TR"/>
          </a:p>
        </p:txBody>
      </p:sp>
      <p:sp>
        <p:nvSpPr>
          <p:cNvPr id="7" name="6 Slayt Numarası Yer Tutucusu"/>
          <p:cNvSpPr>
            <a:spLocks noGrp="1"/>
          </p:cNvSpPr>
          <p:nvPr>
            <p:ph type="sldNum" sz="quarter" idx="12"/>
          </p:nvPr>
        </p:nvSpPr>
        <p:spPr/>
        <p:txBody>
          <a:bodyPr/>
          <a:lstStyle>
            <a:lvl1pPr>
              <a:defRPr/>
            </a:lvl1pPr>
          </a:lstStyle>
          <a:p>
            <a:fld id="{4AD39FC5-890E-4F6C-ABA8-08836FBC28D1}" type="slidenum">
              <a:rPr lang="tr-T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lvl1pPr>
              <a:defRPr/>
            </a:lvl1pPr>
          </a:lstStyle>
          <a:p>
            <a:endParaRPr lang="tr-TR"/>
          </a:p>
        </p:txBody>
      </p:sp>
      <p:sp>
        <p:nvSpPr>
          <p:cNvPr id="8" name="7 Altbilgi Yer Tutucusu"/>
          <p:cNvSpPr>
            <a:spLocks noGrp="1"/>
          </p:cNvSpPr>
          <p:nvPr>
            <p:ph type="ftr" sz="quarter" idx="11"/>
          </p:nvPr>
        </p:nvSpPr>
        <p:spPr/>
        <p:txBody>
          <a:bodyPr/>
          <a:lstStyle>
            <a:lvl1pPr>
              <a:defRPr/>
            </a:lvl1pPr>
          </a:lstStyle>
          <a:p>
            <a:endParaRPr lang="tr-TR"/>
          </a:p>
        </p:txBody>
      </p:sp>
      <p:sp>
        <p:nvSpPr>
          <p:cNvPr id="9" name="8 Slayt Numarası Yer Tutucusu"/>
          <p:cNvSpPr>
            <a:spLocks noGrp="1"/>
          </p:cNvSpPr>
          <p:nvPr>
            <p:ph type="sldNum" sz="quarter" idx="12"/>
          </p:nvPr>
        </p:nvSpPr>
        <p:spPr/>
        <p:txBody>
          <a:bodyPr/>
          <a:lstStyle>
            <a:lvl1pPr>
              <a:defRPr/>
            </a:lvl1pPr>
          </a:lstStyle>
          <a:p>
            <a:fld id="{4BDE6BCC-05DA-4040-9F26-04E868C9AA81}" type="slidenum">
              <a:rPr lang="tr-T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lvl1pPr>
              <a:defRPr/>
            </a:lvl1pPr>
          </a:lstStyle>
          <a:p>
            <a:endParaRPr lang="tr-TR"/>
          </a:p>
        </p:txBody>
      </p:sp>
      <p:sp>
        <p:nvSpPr>
          <p:cNvPr id="4" name="3 Altbilgi Yer Tutucusu"/>
          <p:cNvSpPr>
            <a:spLocks noGrp="1"/>
          </p:cNvSpPr>
          <p:nvPr>
            <p:ph type="ftr" sz="quarter" idx="11"/>
          </p:nvPr>
        </p:nvSpPr>
        <p:spPr/>
        <p:txBody>
          <a:bodyPr/>
          <a:lstStyle>
            <a:lvl1pPr>
              <a:defRPr/>
            </a:lvl1pPr>
          </a:lstStyle>
          <a:p>
            <a:endParaRPr lang="tr-TR"/>
          </a:p>
        </p:txBody>
      </p:sp>
      <p:sp>
        <p:nvSpPr>
          <p:cNvPr id="5" name="4 Slayt Numarası Yer Tutucusu"/>
          <p:cNvSpPr>
            <a:spLocks noGrp="1"/>
          </p:cNvSpPr>
          <p:nvPr>
            <p:ph type="sldNum" sz="quarter" idx="12"/>
          </p:nvPr>
        </p:nvSpPr>
        <p:spPr/>
        <p:txBody>
          <a:bodyPr/>
          <a:lstStyle>
            <a:lvl1pPr>
              <a:defRPr/>
            </a:lvl1pPr>
          </a:lstStyle>
          <a:p>
            <a:fld id="{D4E05CCC-E61A-434A-8BAC-041008458D9B}" type="slidenum">
              <a:rPr lang="tr-T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lvl1pPr>
              <a:defRPr/>
            </a:lvl1pPr>
          </a:lstStyle>
          <a:p>
            <a:endParaRPr lang="tr-TR"/>
          </a:p>
        </p:txBody>
      </p:sp>
      <p:sp>
        <p:nvSpPr>
          <p:cNvPr id="3" name="2 Altbilgi Yer Tutucusu"/>
          <p:cNvSpPr>
            <a:spLocks noGrp="1"/>
          </p:cNvSpPr>
          <p:nvPr>
            <p:ph type="ftr" sz="quarter" idx="11"/>
          </p:nvPr>
        </p:nvSpPr>
        <p:spPr/>
        <p:txBody>
          <a:bodyPr/>
          <a:lstStyle>
            <a:lvl1pPr>
              <a:defRPr/>
            </a:lvl1pPr>
          </a:lstStyle>
          <a:p>
            <a:endParaRPr lang="tr-TR"/>
          </a:p>
        </p:txBody>
      </p:sp>
      <p:sp>
        <p:nvSpPr>
          <p:cNvPr id="4" name="3 Slayt Numarası Yer Tutucusu"/>
          <p:cNvSpPr>
            <a:spLocks noGrp="1"/>
          </p:cNvSpPr>
          <p:nvPr>
            <p:ph type="sldNum" sz="quarter" idx="12"/>
          </p:nvPr>
        </p:nvSpPr>
        <p:spPr/>
        <p:txBody>
          <a:bodyPr/>
          <a:lstStyle>
            <a:lvl1pPr>
              <a:defRPr/>
            </a:lvl1pPr>
          </a:lstStyle>
          <a:p>
            <a:fld id="{A5302286-979D-40DC-A68B-2505D8FA231D}" type="slidenum">
              <a:rPr lang="tr-T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lvl1pPr>
              <a:defRPr/>
            </a:lvl1pPr>
          </a:lstStyle>
          <a:p>
            <a:endParaRPr lang="tr-TR"/>
          </a:p>
        </p:txBody>
      </p:sp>
      <p:sp>
        <p:nvSpPr>
          <p:cNvPr id="6" name="5 Altbilgi Yer Tutucusu"/>
          <p:cNvSpPr>
            <a:spLocks noGrp="1"/>
          </p:cNvSpPr>
          <p:nvPr>
            <p:ph type="ftr" sz="quarter" idx="11"/>
          </p:nvPr>
        </p:nvSpPr>
        <p:spPr/>
        <p:txBody>
          <a:bodyPr/>
          <a:lstStyle>
            <a:lvl1pPr>
              <a:defRPr/>
            </a:lvl1pPr>
          </a:lstStyle>
          <a:p>
            <a:endParaRPr lang="tr-TR"/>
          </a:p>
        </p:txBody>
      </p:sp>
      <p:sp>
        <p:nvSpPr>
          <p:cNvPr id="7" name="6 Slayt Numarası Yer Tutucusu"/>
          <p:cNvSpPr>
            <a:spLocks noGrp="1"/>
          </p:cNvSpPr>
          <p:nvPr>
            <p:ph type="sldNum" sz="quarter" idx="12"/>
          </p:nvPr>
        </p:nvSpPr>
        <p:spPr/>
        <p:txBody>
          <a:bodyPr/>
          <a:lstStyle>
            <a:lvl1pPr>
              <a:defRPr/>
            </a:lvl1pPr>
          </a:lstStyle>
          <a:p>
            <a:fld id="{0A7736E6-1AB6-4408-9C3F-04E149C036E6}" type="slidenum">
              <a:rPr lang="tr-T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lvl1pPr>
              <a:defRPr/>
            </a:lvl1pPr>
          </a:lstStyle>
          <a:p>
            <a:endParaRPr lang="tr-TR"/>
          </a:p>
        </p:txBody>
      </p:sp>
      <p:sp>
        <p:nvSpPr>
          <p:cNvPr id="6" name="5 Altbilgi Yer Tutucusu"/>
          <p:cNvSpPr>
            <a:spLocks noGrp="1"/>
          </p:cNvSpPr>
          <p:nvPr>
            <p:ph type="ftr" sz="quarter" idx="11"/>
          </p:nvPr>
        </p:nvSpPr>
        <p:spPr/>
        <p:txBody>
          <a:bodyPr/>
          <a:lstStyle>
            <a:lvl1pPr>
              <a:defRPr/>
            </a:lvl1pPr>
          </a:lstStyle>
          <a:p>
            <a:endParaRPr lang="tr-TR"/>
          </a:p>
        </p:txBody>
      </p:sp>
      <p:sp>
        <p:nvSpPr>
          <p:cNvPr id="7" name="6 Slayt Numarası Yer Tutucusu"/>
          <p:cNvSpPr>
            <a:spLocks noGrp="1"/>
          </p:cNvSpPr>
          <p:nvPr>
            <p:ph type="sldNum" sz="quarter" idx="12"/>
          </p:nvPr>
        </p:nvSpPr>
        <p:spPr/>
        <p:txBody>
          <a:bodyPr/>
          <a:lstStyle>
            <a:lvl1pPr>
              <a:defRPr/>
            </a:lvl1pPr>
          </a:lstStyle>
          <a:p>
            <a:fld id="{D5989831-03BD-4C29-9FBC-F23D5FC54164}" type="slidenum">
              <a:rPr lang="tr-T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380E64F7-50C8-458C-9210-B11ABD2AF581}" type="slidenum">
              <a:rPr lang="tr-T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7813"/>
            <a:ext cx="2057400" cy="58483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7813"/>
            <a:ext cx="6019800" cy="58483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8AB4D3A1-F71C-451F-9CCE-8258BAEB36F1}" type="slidenum">
              <a:rPr lang="tr-TR"/>
              <a:pPr/>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Başlık, Metin ve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7813"/>
            <a:ext cx="8229600" cy="1139825"/>
          </a:xfrm>
        </p:spPr>
        <p:txBody>
          <a:bodyPr/>
          <a:lstStyle/>
          <a:p>
            <a:r>
              <a:rPr lang="tr-TR" smtClean="0"/>
              <a:t>Asıl başlık stili için tıklatın</a:t>
            </a:r>
            <a:endParaRPr lang="tr-TR"/>
          </a:p>
        </p:txBody>
      </p:sp>
      <p:sp>
        <p:nvSpPr>
          <p:cNvPr id="3" name="2 Metin Yer Tutucusu"/>
          <p:cNvSpPr>
            <a:spLocks noGrp="1"/>
          </p:cNvSpPr>
          <p:nvPr>
            <p:ph type="body" sz="half" idx="1"/>
          </p:nvPr>
        </p:nvSpPr>
        <p:spPr>
          <a:xfrm>
            <a:off x="457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a:xfrm>
            <a:off x="457200" y="6245225"/>
            <a:ext cx="2133600" cy="476250"/>
          </a:xfrm>
        </p:spPr>
        <p:txBody>
          <a:bodyPr/>
          <a:lstStyle>
            <a:lvl1pPr>
              <a:defRPr/>
            </a:lvl1pPr>
          </a:lstStyle>
          <a:p>
            <a:endParaRPr lang="tr-TR"/>
          </a:p>
        </p:txBody>
      </p:sp>
      <p:sp>
        <p:nvSpPr>
          <p:cNvPr id="6" name="5 Altbilgi Yer Tutucusu"/>
          <p:cNvSpPr>
            <a:spLocks noGrp="1"/>
          </p:cNvSpPr>
          <p:nvPr>
            <p:ph type="ftr" sz="quarter" idx="11"/>
          </p:nvPr>
        </p:nvSpPr>
        <p:spPr>
          <a:xfrm>
            <a:off x="3124200" y="6245225"/>
            <a:ext cx="2895600" cy="476250"/>
          </a:xfrm>
        </p:spPr>
        <p:txBody>
          <a:bodyPr/>
          <a:lstStyle>
            <a:lvl1pPr>
              <a:defRPr/>
            </a:lvl1pPr>
          </a:lstStyle>
          <a:p>
            <a:endParaRPr lang="tr-TR"/>
          </a:p>
        </p:txBody>
      </p:sp>
      <p:sp>
        <p:nvSpPr>
          <p:cNvPr id="7" name="6 Slayt Numarası Yer Tutucusu"/>
          <p:cNvSpPr>
            <a:spLocks noGrp="1"/>
          </p:cNvSpPr>
          <p:nvPr>
            <p:ph type="sldNum" sz="quarter" idx="12"/>
          </p:nvPr>
        </p:nvSpPr>
        <p:spPr>
          <a:xfrm>
            <a:off x="6553200" y="6245225"/>
            <a:ext cx="2133600" cy="476250"/>
          </a:xfrm>
        </p:spPr>
        <p:txBody>
          <a:bodyPr/>
          <a:lstStyle>
            <a:lvl1pPr>
              <a:defRPr/>
            </a:lvl1pPr>
          </a:lstStyle>
          <a:p>
            <a:fld id="{68EE1425-EA7D-4F2B-8A3F-66E514AB8E74}" type="slidenum">
              <a:rPr lang="tr-TR"/>
              <a:pPr/>
              <a:t>‹#›</a:t>
            </a:fld>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Başlık, İçerik ve 2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7813"/>
            <a:ext cx="8229600" cy="1139825"/>
          </a:xfrm>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quarter" idx="2"/>
          </p:nvPr>
        </p:nvSpPr>
        <p:spPr>
          <a:xfrm>
            <a:off x="4648200" y="1600200"/>
            <a:ext cx="4038600" cy="21859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İçerik Yer Tutucusu"/>
          <p:cNvSpPr>
            <a:spLocks noGrp="1"/>
          </p:cNvSpPr>
          <p:nvPr>
            <p:ph sz="quarter" idx="3"/>
          </p:nvPr>
        </p:nvSpPr>
        <p:spPr>
          <a:xfrm>
            <a:off x="4648200" y="3938588"/>
            <a:ext cx="4038600" cy="218757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Veri Yer Tutucusu"/>
          <p:cNvSpPr>
            <a:spLocks noGrp="1"/>
          </p:cNvSpPr>
          <p:nvPr>
            <p:ph type="dt" sz="half" idx="10"/>
          </p:nvPr>
        </p:nvSpPr>
        <p:spPr>
          <a:xfrm>
            <a:off x="457200" y="6245225"/>
            <a:ext cx="2133600" cy="476250"/>
          </a:xfrm>
        </p:spPr>
        <p:txBody>
          <a:bodyPr/>
          <a:lstStyle>
            <a:lvl1pPr>
              <a:defRPr/>
            </a:lvl1pPr>
          </a:lstStyle>
          <a:p>
            <a:endParaRPr lang="tr-TR"/>
          </a:p>
        </p:txBody>
      </p:sp>
      <p:sp>
        <p:nvSpPr>
          <p:cNvPr id="7" name="6 Altbilgi Yer Tutucusu"/>
          <p:cNvSpPr>
            <a:spLocks noGrp="1"/>
          </p:cNvSpPr>
          <p:nvPr>
            <p:ph type="ftr" sz="quarter" idx="11"/>
          </p:nvPr>
        </p:nvSpPr>
        <p:spPr>
          <a:xfrm>
            <a:off x="3124200" y="6245225"/>
            <a:ext cx="2895600" cy="476250"/>
          </a:xfrm>
        </p:spPr>
        <p:txBody>
          <a:bodyPr/>
          <a:lstStyle>
            <a:lvl1pPr>
              <a:defRPr/>
            </a:lvl1pPr>
          </a:lstStyle>
          <a:p>
            <a:endParaRPr lang="tr-TR"/>
          </a:p>
        </p:txBody>
      </p:sp>
      <p:sp>
        <p:nvSpPr>
          <p:cNvPr id="8" name="7 Slayt Numarası Yer Tutucusu"/>
          <p:cNvSpPr>
            <a:spLocks noGrp="1"/>
          </p:cNvSpPr>
          <p:nvPr>
            <p:ph type="sldNum" sz="quarter" idx="12"/>
          </p:nvPr>
        </p:nvSpPr>
        <p:spPr>
          <a:xfrm>
            <a:off x="6553200" y="6245225"/>
            <a:ext cx="2133600" cy="476250"/>
          </a:xfrm>
        </p:spPr>
        <p:txBody>
          <a:bodyPr/>
          <a:lstStyle>
            <a:lvl1pPr>
              <a:defRPr/>
            </a:lvl1pPr>
          </a:lstStyle>
          <a:p>
            <a:fld id="{1763AD87-6144-43CF-9FBB-77A1DDDE0DE2}" type="slidenum">
              <a:rPr lang="tr-TR"/>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7813"/>
            <a:ext cx="8229600" cy="1139825"/>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457200" y="1600200"/>
            <a:ext cx="8229600" cy="4525963"/>
          </a:xfrm>
        </p:spPr>
        <p:txBody>
          <a:bodyPr/>
          <a:lstStyle/>
          <a:p>
            <a:endParaRPr lang="tr-TR"/>
          </a:p>
        </p:txBody>
      </p:sp>
      <p:sp>
        <p:nvSpPr>
          <p:cNvPr id="4" name="3 Veri Yer Tutucusu"/>
          <p:cNvSpPr>
            <a:spLocks noGrp="1"/>
          </p:cNvSpPr>
          <p:nvPr>
            <p:ph type="dt" sz="half" idx="10"/>
          </p:nvPr>
        </p:nvSpPr>
        <p:spPr>
          <a:xfrm>
            <a:off x="457200" y="6245225"/>
            <a:ext cx="2133600" cy="476250"/>
          </a:xfrm>
        </p:spPr>
        <p:txBody>
          <a:bodyPr/>
          <a:lstStyle>
            <a:lvl1pPr>
              <a:defRPr/>
            </a:lvl1pPr>
          </a:lstStyle>
          <a:p>
            <a:endParaRPr lang="tr-TR"/>
          </a:p>
        </p:txBody>
      </p:sp>
      <p:sp>
        <p:nvSpPr>
          <p:cNvPr id="5" name="4 Altbilgi Yer Tutucusu"/>
          <p:cNvSpPr>
            <a:spLocks noGrp="1"/>
          </p:cNvSpPr>
          <p:nvPr>
            <p:ph type="ftr" sz="quarter" idx="11"/>
          </p:nvPr>
        </p:nvSpPr>
        <p:spPr>
          <a:xfrm>
            <a:off x="3124200" y="6245225"/>
            <a:ext cx="2895600" cy="476250"/>
          </a:xfrm>
        </p:spPr>
        <p:txBody>
          <a:bodyPr/>
          <a:lstStyle>
            <a:lvl1pPr>
              <a:defRPr/>
            </a:lvl1pPr>
          </a:lstStyle>
          <a:p>
            <a:endParaRPr lang="tr-TR"/>
          </a:p>
        </p:txBody>
      </p:sp>
      <p:sp>
        <p:nvSpPr>
          <p:cNvPr id="6" name="5 Slayt Numarası Yer Tutucusu"/>
          <p:cNvSpPr>
            <a:spLocks noGrp="1"/>
          </p:cNvSpPr>
          <p:nvPr>
            <p:ph type="sldNum" sz="quarter" idx="12"/>
          </p:nvPr>
        </p:nvSpPr>
        <p:spPr>
          <a:xfrm>
            <a:off x="6553200" y="6245225"/>
            <a:ext cx="2133600" cy="476250"/>
          </a:xfrm>
        </p:spPr>
        <p:txBody>
          <a:bodyPr/>
          <a:lstStyle>
            <a:lvl1pPr>
              <a:defRPr/>
            </a:lvl1pPr>
          </a:lstStyle>
          <a:p>
            <a:fld id="{6F427F4F-A194-488C-8E3E-9A1E6DC2229D}" type="slidenum">
              <a:rPr lang="tr-T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endParaRPr lang="tr-TR"/>
          </a:p>
        </p:txBody>
      </p:sp>
      <p:grpSp>
        <p:nvGrpSpPr>
          <p:cNvPr id="25603" name="Group 3"/>
          <p:cNvGrpSpPr>
            <a:grpSpLocks/>
          </p:cNvGrpSpPr>
          <p:nvPr/>
        </p:nvGrpSpPr>
        <p:grpSpPr bwMode="auto">
          <a:xfrm>
            <a:off x="3175" y="4267200"/>
            <a:ext cx="9140825" cy="2590800"/>
            <a:chOff x="2" y="2688"/>
            <a:chExt cx="5758" cy="1632"/>
          </a:xfrm>
        </p:grpSpPr>
        <p:sp>
          <p:nvSpPr>
            <p:cNvPr id="25604"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tr-TR"/>
            </a:p>
          </p:txBody>
        </p:sp>
        <p:grpSp>
          <p:nvGrpSpPr>
            <p:cNvPr id="25605" name="Group 5"/>
            <p:cNvGrpSpPr>
              <a:grpSpLocks/>
            </p:cNvGrpSpPr>
            <p:nvPr userDrawn="1"/>
          </p:nvGrpSpPr>
          <p:grpSpPr bwMode="auto">
            <a:xfrm>
              <a:off x="3528" y="3715"/>
              <a:ext cx="792" cy="521"/>
              <a:chOff x="3527" y="3715"/>
              <a:chExt cx="792" cy="521"/>
            </a:xfrm>
          </p:grpSpPr>
          <p:sp>
            <p:nvSpPr>
              <p:cNvPr id="25606"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endParaRPr lang="tr-TR"/>
              </a:p>
            </p:txBody>
          </p:sp>
          <p:sp>
            <p:nvSpPr>
              <p:cNvPr id="25607"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endParaRPr lang="tr-TR"/>
              </a:p>
            </p:txBody>
          </p:sp>
          <p:sp>
            <p:nvSpPr>
              <p:cNvPr id="25608"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5609"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tr-TR"/>
              </a:p>
            </p:txBody>
          </p:sp>
          <p:sp>
            <p:nvSpPr>
              <p:cNvPr id="25610"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5611"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endParaRPr lang="tr-TR"/>
              </a:p>
            </p:txBody>
          </p:sp>
          <p:sp>
            <p:nvSpPr>
              <p:cNvPr id="25612"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endParaRPr lang="tr-TR"/>
              </a:p>
            </p:txBody>
          </p:sp>
          <p:sp>
            <p:nvSpPr>
              <p:cNvPr id="25613"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5614"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endParaRPr lang="tr-TR"/>
              </a:p>
            </p:txBody>
          </p:sp>
          <p:sp>
            <p:nvSpPr>
              <p:cNvPr id="25615"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endParaRPr lang="tr-TR"/>
              </a:p>
            </p:txBody>
          </p:sp>
          <p:sp>
            <p:nvSpPr>
              <p:cNvPr id="25616"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tr-TR"/>
              </a:p>
            </p:txBody>
          </p:sp>
        </p:grpSp>
        <p:grpSp>
          <p:nvGrpSpPr>
            <p:cNvPr id="25617" name="Group 17"/>
            <p:cNvGrpSpPr>
              <a:grpSpLocks/>
            </p:cNvGrpSpPr>
            <p:nvPr userDrawn="1"/>
          </p:nvGrpSpPr>
          <p:grpSpPr bwMode="auto">
            <a:xfrm>
              <a:off x="1776" y="3631"/>
              <a:ext cx="1626" cy="683"/>
              <a:chOff x="1776" y="3631"/>
              <a:chExt cx="1626" cy="683"/>
            </a:xfrm>
          </p:grpSpPr>
          <p:sp>
            <p:nvSpPr>
              <p:cNvPr id="25618"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endParaRPr lang="tr-TR"/>
              </a:p>
            </p:txBody>
          </p:sp>
          <p:sp>
            <p:nvSpPr>
              <p:cNvPr id="25619"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endParaRPr lang="tr-TR"/>
              </a:p>
            </p:txBody>
          </p:sp>
          <p:sp>
            <p:nvSpPr>
              <p:cNvPr id="25620"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endParaRPr lang="tr-TR"/>
              </a:p>
            </p:txBody>
          </p:sp>
          <p:sp>
            <p:nvSpPr>
              <p:cNvPr id="25621"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tr-TR"/>
              </a:p>
            </p:txBody>
          </p:sp>
          <p:sp>
            <p:nvSpPr>
              <p:cNvPr id="25622"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tr-TR"/>
              </a:p>
            </p:txBody>
          </p:sp>
          <p:sp>
            <p:nvSpPr>
              <p:cNvPr id="25623"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endParaRPr lang="tr-TR"/>
              </a:p>
            </p:txBody>
          </p:sp>
          <p:sp>
            <p:nvSpPr>
              <p:cNvPr id="25624"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endParaRPr lang="tr-TR"/>
              </a:p>
            </p:txBody>
          </p:sp>
          <p:sp>
            <p:nvSpPr>
              <p:cNvPr id="25625"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endParaRPr lang="tr-TR"/>
              </a:p>
            </p:txBody>
          </p:sp>
          <p:sp>
            <p:nvSpPr>
              <p:cNvPr id="25626"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endParaRPr lang="tr-TR"/>
              </a:p>
            </p:txBody>
          </p:sp>
          <p:sp>
            <p:nvSpPr>
              <p:cNvPr id="25627"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endParaRPr lang="tr-TR"/>
              </a:p>
            </p:txBody>
          </p:sp>
          <p:sp>
            <p:nvSpPr>
              <p:cNvPr id="25628"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endParaRPr lang="tr-TR"/>
              </a:p>
            </p:txBody>
          </p:sp>
          <p:sp>
            <p:nvSpPr>
              <p:cNvPr id="25629"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endParaRPr lang="tr-TR"/>
              </a:p>
            </p:txBody>
          </p:sp>
          <p:sp>
            <p:nvSpPr>
              <p:cNvPr id="25630"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endParaRPr lang="tr-TR"/>
              </a:p>
            </p:txBody>
          </p:sp>
          <p:sp>
            <p:nvSpPr>
              <p:cNvPr id="25631"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endParaRPr lang="tr-TR"/>
              </a:p>
            </p:txBody>
          </p:sp>
          <p:sp>
            <p:nvSpPr>
              <p:cNvPr id="25632"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5633"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5634"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endParaRPr lang="tr-TR"/>
              </a:p>
            </p:txBody>
          </p:sp>
          <p:sp>
            <p:nvSpPr>
              <p:cNvPr id="25635"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endParaRPr lang="tr-TR"/>
              </a:p>
            </p:txBody>
          </p:sp>
        </p:grpSp>
        <p:grpSp>
          <p:nvGrpSpPr>
            <p:cNvPr id="25636" name="Group 36"/>
            <p:cNvGrpSpPr>
              <a:grpSpLocks/>
            </p:cNvGrpSpPr>
            <p:nvPr userDrawn="1"/>
          </p:nvGrpSpPr>
          <p:grpSpPr bwMode="auto">
            <a:xfrm>
              <a:off x="4128" y="3360"/>
              <a:ext cx="1351" cy="821"/>
              <a:chOff x="4128" y="3360"/>
              <a:chExt cx="1351" cy="821"/>
            </a:xfrm>
          </p:grpSpPr>
          <p:sp>
            <p:nvSpPr>
              <p:cNvPr id="25637"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5638"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5639"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endParaRPr lang="tr-TR"/>
              </a:p>
            </p:txBody>
          </p:sp>
          <p:sp>
            <p:nvSpPr>
              <p:cNvPr id="25640"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5641"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5642"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5643"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endParaRPr lang="tr-TR"/>
              </a:p>
            </p:txBody>
          </p:sp>
          <p:sp>
            <p:nvSpPr>
              <p:cNvPr id="25644"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endParaRPr lang="tr-TR"/>
              </a:p>
            </p:txBody>
          </p:sp>
          <p:sp>
            <p:nvSpPr>
              <p:cNvPr id="25645"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endParaRPr lang="tr-TR"/>
              </a:p>
            </p:txBody>
          </p:sp>
          <p:sp>
            <p:nvSpPr>
              <p:cNvPr id="25646"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5647"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endParaRPr lang="tr-TR"/>
              </a:p>
            </p:txBody>
          </p:sp>
          <p:sp>
            <p:nvSpPr>
              <p:cNvPr id="25648"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endParaRPr lang="tr-TR"/>
              </a:p>
            </p:txBody>
          </p:sp>
          <p:sp>
            <p:nvSpPr>
              <p:cNvPr id="25649"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endParaRPr lang="tr-TR"/>
              </a:p>
            </p:txBody>
          </p:sp>
          <p:sp>
            <p:nvSpPr>
              <p:cNvPr id="25650"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5651"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endParaRPr lang="tr-TR"/>
              </a:p>
            </p:txBody>
          </p:sp>
          <p:sp>
            <p:nvSpPr>
              <p:cNvPr id="25652"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endParaRPr lang="tr-TR"/>
              </a:p>
            </p:txBody>
          </p:sp>
          <p:sp>
            <p:nvSpPr>
              <p:cNvPr id="25653"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endParaRPr lang="tr-TR"/>
              </a:p>
            </p:txBody>
          </p:sp>
        </p:grpSp>
        <p:grpSp>
          <p:nvGrpSpPr>
            <p:cNvPr id="25654" name="Group 54"/>
            <p:cNvGrpSpPr>
              <a:grpSpLocks/>
            </p:cNvGrpSpPr>
            <p:nvPr userDrawn="1"/>
          </p:nvGrpSpPr>
          <p:grpSpPr bwMode="auto">
            <a:xfrm>
              <a:off x="5280" y="3024"/>
              <a:ext cx="425" cy="258"/>
              <a:chOff x="5280" y="3024"/>
              <a:chExt cx="425" cy="258"/>
            </a:xfrm>
          </p:grpSpPr>
          <p:sp>
            <p:nvSpPr>
              <p:cNvPr id="25655"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5656"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5657"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5658"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sp>
            <p:nvSpPr>
              <p:cNvPr id="25659"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tr-TR"/>
              </a:p>
            </p:txBody>
          </p:sp>
          <p:sp>
            <p:nvSpPr>
              <p:cNvPr id="25660"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tr-TR"/>
              </a:p>
            </p:txBody>
          </p:sp>
          <p:sp>
            <p:nvSpPr>
              <p:cNvPr id="25661"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tr-TR"/>
              </a:p>
            </p:txBody>
          </p:sp>
          <p:grpSp>
            <p:nvGrpSpPr>
              <p:cNvPr id="25662" name="Group 62"/>
              <p:cNvGrpSpPr>
                <a:grpSpLocks/>
              </p:cNvGrpSpPr>
              <p:nvPr/>
            </p:nvGrpSpPr>
            <p:grpSpPr bwMode="auto">
              <a:xfrm>
                <a:off x="5381" y="3085"/>
                <a:ext cx="227" cy="132"/>
                <a:chOff x="5381" y="3085"/>
                <a:chExt cx="227" cy="132"/>
              </a:xfrm>
            </p:grpSpPr>
            <p:sp>
              <p:nvSpPr>
                <p:cNvPr id="25663"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tr-TR"/>
                </a:p>
              </p:txBody>
            </p:sp>
            <p:sp>
              <p:nvSpPr>
                <p:cNvPr id="25664"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tr-TR"/>
                </a:p>
              </p:txBody>
            </p:sp>
            <p:sp>
              <p:nvSpPr>
                <p:cNvPr id="25665"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endParaRPr lang="tr-TR"/>
                </a:p>
              </p:txBody>
            </p:sp>
            <p:sp>
              <p:nvSpPr>
                <p:cNvPr id="25666"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endParaRPr lang="tr-TR"/>
                </a:p>
              </p:txBody>
            </p:sp>
          </p:grpSp>
        </p:grpSp>
      </p:grpSp>
      <p:sp>
        <p:nvSpPr>
          <p:cNvPr id="25667"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tr-TR" smtClean="0"/>
              <a:t>Asıl başlık stili için tıklatın</a:t>
            </a:r>
          </a:p>
        </p:txBody>
      </p:sp>
      <p:sp>
        <p:nvSpPr>
          <p:cNvPr id="25668"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25669"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defRPr>
            </a:lvl1pPr>
          </a:lstStyle>
          <a:p>
            <a:endParaRPr lang="tr-TR"/>
          </a:p>
        </p:txBody>
      </p:sp>
      <p:sp>
        <p:nvSpPr>
          <p:cNvPr id="25670"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defRPr>
            </a:lvl1pPr>
          </a:lstStyle>
          <a:p>
            <a:endParaRPr lang="tr-TR"/>
          </a:p>
        </p:txBody>
      </p:sp>
      <p:sp>
        <p:nvSpPr>
          <p:cNvPr id="25671"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defRPr>
            </a:lvl1pPr>
          </a:lstStyle>
          <a:p>
            <a:fld id="{21B5E760-44F6-4D10-81A4-BD9A581DB3B5}" type="slidenum">
              <a:rPr lang="tr-TR"/>
              <a:pPr/>
              <a:t>‹#›</a:t>
            </a:fld>
            <a:endParaRPr lang="tr-TR"/>
          </a:p>
        </p:txBody>
      </p:sp>
    </p:spTree>
  </p:cSld>
  <p:clrMap bg1="dk2" tx1="lt1" bg2="dk1"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9pPr>
    </p:titleStyle>
    <p:bodyStyle>
      <a:lvl1pPr marL="342900" indent="-342900" algn="l" rtl="0" fontAlgn="base">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sz="quarter"/>
          </p:nvPr>
        </p:nvSpPr>
        <p:spPr/>
        <p:txBody>
          <a:bodyPr/>
          <a:lstStyle/>
          <a:p>
            <a:r>
              <a:rPr lang="tr-TR" sz="3200" dirty="0">
                <a:solidFill>
                  <a:schemeClr val="tx1"/>
                </a:solidFill>
                <a:latin typeface="+mn-lt"/>
                <a:ea typeface="+mn-ea"/>
                <a:cs typeface="+mn-cs"/>
              </a:rPr>
              <a:t>GAZİ  ÜNİVERSİTESİ</a:t>
            </a:r>
            <a:br>
              <a:rPr lang="tr-TR" sz="3200" dirty="0">
                <a:solidFill>
                  <a:schemeClr val="tx1"/>
                </a:solidFill>
                <a:latin typeface="+mn-lt"/>
                <a:ea typeface="+mn-ea"/>
                <a:cs typeface="+mn-cs"/>
              </a:rPr>
            </a:br>
            <a:r>
              <a:rPr lang="tr-TR" sz="3200" dirty="0">
                <a:solidFill>
                  <a:schemeClr val="tx1"/>
                </a:solidFill>
                <a:latin typeface="+mn-lt"/>
                <a:ea typeface="+mn-ea"/>
                <a:cs typeface="+mn-cs"/>
              </a:rPr>
              <a:t>Sağlık Kültür ve Spor Dairesi Başkanlığı</a:t>
            </a:r>
            <a:r>
              <a:rPr lang="tr-TR" sz="3200" dirty="0"/>
              <a:t/>
            </a:r>
            <a:br>
              <a:rPr lang="tr-TR" sz="3200" dirty="0"/>
            </a:br>
            <a:endParaRPr lang="tr-TR" sz="3200" dirty="0"/>
          </a:p>
        </p:txBody>
      </p:sp>
      <p:sp>
        <p:nvSpPr>
          <p:cNvPr id="2051" name="Rectangle 3"/>
          <p:cNvSpPr>
            <a:spLocks noGrp="1" noChangeArrowheads="1"/>
          </p:cNvSpPr>
          <p:nvPr>
            <p:ph type="subTitle" sz="quarter" idx="1"/>
          </p:nvPr>
        </p:nvSpPr>
        <p:spPr>
          <a:xfrm>
            <a:off x="1259632" y="3717032"/>
            <a:ext cx="6400800" cy="1008062"/>
          </a:xfrm>
        </p:spPr>
        <p:txBody>
          <a:bodyPr/>
          <a:lstStyle/>
          <a:p>
            <a:pPr>
              <a:lnSpc>
                <a:spcPct val="90000"/>
              </a:lnSpc>
            </a:pPr>
            <a:r>
              <a:rPr lang="tr-TR" sz="2800" dirty="0"/>
              <a:t>“Stratejik Plan”</a:t>
            </a:r>
          </a:p>
          <a:p>
            <a:pPr>
              <a:lnSpc>
                <a:spcPct val="90000"/>
              </a:lnSpc>
            </a:pPr>
            <a:r>
              <a:rPr lang="tr-TR" sz="2800" dirty="0" smtClean="0"/>
              <a:t>2019 – 2023</a:t>
            </a:r>
            <a:endParaRPr lang="tr-TR"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9992" y="3667364"/>
            <a:ext cx="4355976" cy="2903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4122940"/>
            <a:ext cx="4355976" cy="2903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Resi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0202" y="235172"/>
            <a:ext cx="4356888" cy="290459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7" name="Resim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9712" y="1687772"/>
            <a:ext cx="4355976" cy="2903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8" name="Resim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57293" y="0"/>
            <a:ext cx="4379040" cy="29193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957664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1360" y="116632"/>
            <a:ext cx="9155360" cy="1139825"/>
          </a:xfrm>
        </p:spPr>
        <p:txBody>
          <a:bodyPr/>
          <a:lstStyle/>
          <a:p>
            <a:r>
              <a:rPr lang="tr-TR" sz="3200" dirty="0" smtClean="0">
                <a:solidFill>
                  <a:schemeClr val="tx1"/>
                </a:solidFill>
                <a:latin typeface="+mn-lt"/>
                <a:ea typeface="+mn-ea"/>
                <a:cs typeface="+mn-cs"/>
              </a:rPr>
              <a:t>KURULUŞ, GÖREV VE YETKİLERE İLİŞKİN YÖNETMELİK</a:t>
            </a:r>
            <a:endParaRPr lang="tr-TR" sz="3200" dirty="0">
              <a:solidFill>
                <a:schemeClr val="tx1"/>
              </a:solidFill>
              <a:latin typeface="+mn-lt"/>
              <a:ea typeface="+mn-ea"/>
              <a:cs typeface="+mn-cs"/>
            </a:endParaRPr>
          </a:p>
        </p:txBody>
      </p:sp>
      <p:sp>
        <p:nvSpPr>
          <p:cNvPr id="28688" name="Rectangle 16"/>
          <p:cNvSpPr>
            <a:spLocks noGrp="1" noChangeArrowheads="1"/>
          </p:cNvSpPr>
          <p:nvPr>
            <p:ph sz="half" idx="2"/>
          </p:nvPr>
        </p:nvSpPr>
        <p:spPr>
          <a:xfrm>
            <a:off x="467544" y="1124744"/>
            <a:ext cx="7993062" cy="4995863"/>
          </a:xfrm>
        </p:spPr>
        <p:txBody>
          <a:bodyPr/>
          <a:lstStyle/>
          <a:p>
            <a:pPr marL="0" indent="0" algn="just">
              <a:buNone/>
            </a:pPr>
            <a:r>
              <a:rPr lang="tr-TR" sz="2800" dirty="0"/>
              <a:t>	</a:t>
            </a:r>
            <a:r>
              <a:rPr lang="tr-TR" sz="1500" dirty="0" smtClean="0"/>
              <a:t>2547 </a:t>
            </a:r>
            <a:r>
              <a:rPr lang="tr-TR" sz="1500" dirty="0"/>
              <a:t>sayılı Yüksek Öğretim Kanununun 46. ve 47. maddeleri uyarınca kurulan Sağlık Kültür ve Spor Daire Başkanlığı, Yükseköğretim Kurulu’nun yapacağı plan ve programlar uyarınca, öğrencilerin beden ve ruh sağlığının korunması , beslenme , barınma , çalışma , dinlenme ve boş zamanlarını değerlendirme gibi sosyal ihtiyaçlarını karşılamak ve bu amaçla bütçe imkanları nispetinde okuma salonları, </a:t>
            </a:r>
            <a:r>
              <a:rPr lang="tr-TR" sz="1500" dirty="0" smtClean="0"/>
              <a:t>öğrenci </a:t>
            </a:r>
            <a:r>
              <a:rPr lang="tr-TR" sz="1500" dirty="0"/>
              <a:t>kantin ve yemekhaneleri açmak , toplantı , tiyatro ve sinema salonları , spor salon ve sahaları , kamp yerleri sağlamakla ve bunlardan öğrencilerin en iyi şekilde yararlanmaları için gerekli önlemleri almakla görevlidir.</a:t>
            </a:r>
          </a:p>
          <a:p>
            <a:pPr marL="0" indent="0" algn="just">
              <a:buNone/>
            </a:pPr>
            <a:r>
              <a:rPr lang="tr-TR" sz="1500" dirty="0">
                <a:solidFill>
                  <a:srgbClr val="FF0000"/>
                </a:solidFill>
              </a:rPr>
              <a:t>Bu amaçla ; </a:t>
            </a:r>
            <a:r>
              <a:rPr lang="tr-TR" sz="1500" dirty="0"/>
              <a:t>Üniversitemizin kurulduğu tarih olan 1982 yılında hizmete giren Sağlık Kültür ve Spor Daire Başkanlığı hizmet verdiği kesimin bütünü için bir Sağlık Kuruluşu; öğrencilerin sosyal , kültürel , danışma ve rehberlik ile spor ihtiyaçlarını karşılayan bir hizmet birimi ve aynı zamanda eğitim ve öğretimin desteklenmesi amacıyla bu alanda uygulama ve araştırmaların yapıldığı bir uygulama dairesidir.</a:t>
            </a:r>
          </a:p>
          <a:p>
            <a:pPr marL="0" indent="0" algn="just">
              <a:buNone/>
            </a:pPr>
            <a:r>
              <a:rPr lang="tr-TR" sz="1500" dirty="0"/>
              <a:t>Daire Başkanlığımız Rektör tarafından görevlendirilen bir Rektör Yardımcısına bağlı olarak çalışmalarını sürdürmektedir. Dairede yürütülen başlıca hizmetler şu şekildedir.</a:t>
            </a:r>
          </a:p>
          <a:p>
            <a:pPr marL="0" indent="0">
              <a:buNone/>
            </a:pPr>
            <a:r>
              <a:rPr lang="tr-TR" sz="1500" dirty="0" smtClean="0"/>
              <a:t>	A</a:t>
            </a:r>
            <a:r>
              <a:rPr lang="tr-TR" sz="1500" dirty="0"/>
              <a:t>) Beslenme Hizmetleri</a:t>
            </a:r>
            <a:endParaRPr lang="tr-TR" sz="1500" i="1" dirty="0"/>
          </a:p>
          <a:p>
            <a:pPr marL="0" indent="0">
              <a:buNone/>
            </a:pPr>
            <a:r>
              <a:rPr lang="tr-TR" sz="1500" dirty="0" smtClean="0"/>
              <a:t>	B) Sosyal Hizmetler</a:t>
            </a:r>
            <a:endParaRPr lang="tr-TR" sz="1500" i="1" dirty="0"/>
          </a:p>
          <a:p>
            <a:pPr marL="0" indent="0">
              <a:buNone/>
            </a:pPr>
            <a:r>
              <a:rPr lang="tr-TR" sz="1500" dirty="0" smtClean="0"/>
              <a:t>	C) Spor Hizmetleri</a:t>
            </a:r>
            <a:endParaRPr lang="tr-TR" sz="1500" i="1" dirty="0"/>
          </a:p>
          <a:p>
            <a:pPr marL="0" indent="0">
              <a:buNone/>
            </a:pPr>
            <a:r>
              <a:rPr lang="tr-TR" sz="1500" dirty="0" smtClean="0"/>
              <a:t>	D) Kültürel </a:t>
            </a:r>
            <a:r>
              <a:rPr lang="tr-TR" sz="1500" dirty="0"/>
              <a:t>Hizmetler</a:t>
            </a:r>
          </a:p>
          <a:p>
            <a:pPr marL="0" indent="0">
              <a:buNone/>
            </a:pPr>
            <a:r>
              <a:rPr lang="tr-TR" sz="1500" dirty="0" smtClean="0"/>
              <a:t>	</a:t>
            </a:r>
            <a:endParaRPr lang="tr-TR" sz="15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idx="1"/>
          </p:nvPr>
        </p:nvSpPr>
        <p:spPr>
          <a:xfrm>
            <a:off x="457200" y="476672"/>
            <a:ext cx="8229600" cy="1830934"/>
          </a:xfrm>
        </p:spPr>
        <p:txBody>
          <a:bodyPr/>
          <a:lstStyle/>
          <a:p>
            <a:pPr marL="0" indent="0">
              <a:lnSpc>
                <a:spcPct val="80000"/>
              </a:lnSpc>
              <a:buNone/>
            </a:pPr>
            <a:r>
              <a:rPr lang="tr-TR" sz="2000" u="sng" dirty="0"/>
              <a:t>VİZYONUMUZ</a:t>
            </a:r>
          </a:p>
          <a:p>
            <a:pPr marL="0" indent="0" algn="just">
              <a:buNone/>
            </a:pPr>
            <a:r>
              <a:rPr lang="tr-TR" sz="2000" dirty="0"/>
              <a:t>Üniversitemizin ihtiyaçları ve vizyonu doğrultusunda hizmet verilen kesimin bütününe verilmesi gereken tüm hizmet alanlarında; öğrenci ve çalışana yönelik kaynaklarını verimli kullanan, bilgi ve teknoloji ile donatılmış, tüm zorlukları </a:t>
            </a:r>
            <a:r>
              <a:rPr lang="tr-TR" sz="2000" dirty="0" smtClean="0"/>
              <a:t>aşan </a:t>
            </a:r>
            <a:r>
              <a:rPr lang="tr-TR" sz="2000" dirty="0"/>
              <a:t>bir başkanlık olmaktır.</a:t>
            </a:r>
          </a:p>
        </p:txBody>
      </p:sp>
      <p:sp>
        <p:nvSpPr>
          <p:cNvPr id="3" name="Rectangle 3"/>
          <p:cNvSpPr txBox="1">
            <a:spLocks noChangeArrowheads="1"/>
          </p:cNvSpPr>
          <p:nvPr/>
        </p:nvSpPr>
        <p:spPr bwMode="auto">
          <a:xfrm>
            <a:off x="476672" y="2277445"/>
            <a:ext cx="8229600" cy="151216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a:lstStyle>
          <a:p>
            <a:pPr marL="0" indent="0">
              <a:buFont typeface="Wingdings" pitchFamily="2" charset="2"/>
              <a:buNone/>
            </a:pPr>
            <a:r>
              <a:rPr lang="tr-TR" sz="2000" u="sng" kern="0" dirty="0" smtClean="0"/>
              <a:t>MİSYONUMUZ</a:t>
            </a:r>
          </a:p>
          <a:p>
            <a:pPr marL="0" indent="0" algn="just">
              <a:buFont typeface="Wingdings" pitchFamily="2" charset="2"/>
              <a:buNone/>
            </a:pPr>
            <a:r>
              <a:rPr lang="tr-TR" sz="2000" kern="0" dirty="0" smtClean="0"/>
              <a:t>Hizmet verdiğimiz kesimin bütünü için; çağdaş yöntemler kullanılarak yeterli ve kaliteli bir biçimde, Beslenme, Sağlık, Kültür, Spor, Rehberlik ve Psikolojik Danışma hizmetlerini en iyi şekilde sunmaktır.</a:t>
            </a:r>
            <a:endParaRPr lang="tr-TR" sz="2000" kern="0" dirty="0"/>
          </a:p>
        </p:txBody>
      </p:sp>
      <p:sp>
        <p:nvSpPr>
          <p:cNvPr id="4" name="Rectangle 3"/>
          <p:cNvSpPr txBox="1">
            <a:spLocks noChangeArrowheads="1"/>
          </p:cNvSpPr>
          <p:nvPr/>
        </p:nvSpPr>
        <p:spPr bwMode="auto">
          <a:xfrm>
            <a:off x="457200" y="3903478"/>
            <a:ext cx="8507288" cy="151216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defRPr>
            </a:lvl9pPr>
          </a:lstStyle>
          <a:p>
            <a:pPr marL="0" indent="0">
              <a:lnSpc>
                <a:spcPct val="90000"/>
              </a:lnSpc>
              <a:buNone/>
            </a:pPr>
            <a:r>
              <a:rPr lang="tr-TR" sz="2000" u="sng" kern="0" dirty="0" smtClean="0"/>
              <a:t>DEĞERLERİMİZ</a:t>
            </a:r>
            <a:endParaRPr lang="tr-TR" sz="2000" u="sng" kern="0" dirty="0"/>
          </a:p>
          <a:p>
            <a:pPr marL="0" indent="0" algn="just">
              <a:lnSpc>
                <a:spcPct val="90000"/>
              </a:lnSpc>
              <a:buNone/>
            </a:pPr>
            <a:r>
              <a:rPr lang="tr-TR" sz="2000" dirty="0" smtClean="0"/>
              <a:t>. </a:t>
            </a:r>
            <a:r>
              <a:rPr lang="tr-TR" sz="2000" dirty="0"/>
              <a:t>Atatürk İlke ve İnkılaplarına bağlı olmak,</a:t>
            </a:r>
          </a:p>
          <a:p>
            <a:pPr marL="0" indent="0" algn="just">
              <a:lnSpc>
                <a:spcPct val="90000"/>
              </a:lnSpc>
              <a:buNone/>
            </a:pPr>
            <a:r>
              <a:rPr lang="tr-TR" sz="2000" dirty="0"/>
              <a:t>. Kanun, yönetmelik ve resmi kurallara bağlı olmak,</a:t>
            </a:r>
          </a:p>
          <a:p>
            <a:pPr marL="0" indent="0" algn="just">
              <a:lnSpc>
                <a:spcPct val="90000"/>
              </a:lnSpc>
              <a:buNone/>
            </a:pPr>
            <a:r>
              <a:rPr lang="tr-TR" sz="2000" dirty="0"/>
              <a:t>. Sorumluluk bilinci içerisinde etik değerlere bağlı olmak,</a:t>
            </a:r>
          </a:p>
          <a:p>
            <a:pPr marL="0" indent="0" algn="just">
              <a:lnSpc>
                <a:spcPct val="90000"/>
              </a:lnSpc>
              <a:buNone/>
            </a:pPr>
            <a:r>
              <a:rPr lang="tr-TR" sz="2000" dirty="0"/>
              <a:t>. Gerçekçi ve şeffaf bir hizmet bilinciyle güvenilir olmak,</a:t>
            </a:r>
          </a:p>
          <a:p>
            <a:pPr marL="0" indent="0" algn="just">
              <a:lnSpc>
                <a:spcPct val="90000"/>
              </a:lnSpc>
              <a:buNone/>
            </a:pPr>
            <a:r>
              <a:rPr lang="tr-TR" sz="2000" dirty="0"/>
              <a:t>. Çalışkanlık ve yaratıcılık özelliklerini ön plana çıkararak yenilikçi olmak,</a:t>
            </a:r>
          </a:p>
          <a:p>
            <a:pPr marL="0" indent="0" algn="just">
              <a:lnSpc>
                <a:spcPct val="90000"/>
              </a:lnSpc>
              <a:buNone/>
            </a:pPr>
            <a:r>
              <a:rPr lang="tr-TR" sz="2000" dirty="0"/>
              <a:t>. Saygılı, hoşgörülü ve güler yüzlü olmak.</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Rectangle 3"/>
          <p:cNvSpPr>
            <a:spLocks noGrp="1" noChangeArrowheads="1"/>
          </p:cNvSpPr>
          <p:nvPr>
            <p:ph idx="1"/>
          </p:nvPr>
        </p:nvSpPr>
        <p:spPr>
          <a:xfrm>
            <a:off x="395536" y="764704"/>
            <a:ext cx="8229600" cy="4525963"/>
          </a:xfrm>
        </p:spPr>
        <p:txBody>
          <a:bodyPr/>
          <a:lstStyle/>
          <a:p>
            <a:pPr marL="0" indent="0">
              <a:lnSpc>
                <a:spcPct val="80000"/>
              </a:lnSpc>
              <a:buNone/>
            </a:pPr>
            <a:r>
              <a:rPr lang="tr-TR" sz="2400" u="sng" dirty="0" smtClean="0"/>
              <a:t>STRATEJİK AMAÇLARIMIZ</a:t>
            </a:r>
            <a:r>
              <a:rPr lang="tr-TR" sz="2400" dirty="0" smtClean="0"/>
              <a:t/>
            </a:r>
            <a:br>
              <a:rPr lang="tr-TR" sz="2400" dirty="0" smtClean="0"/>
            </a:br>
            <a:endParaRPr lang="tr-TR" sz="2400" dirty="0"/>
          </a:p>
          <a:p>
            <a:pPr marL="0" indent="0" algn="just">
              <a:lnSpc>
                <a:spcPct val="80000"/>
              </a:lnSpc>
              <a:buNone/>
            </a:pPr>
            <a:r>
              <a:rPr lang="tr-TR" sz="2000" b="1" dirty="0" smtClean="0">
                <a:solidFill>
                  <a:srgbClr val="FF0000"/>
                </a:solidFill>
              </a:rPr>
              <a:t>Amaç 1 </a:t>
            </a:r>
            <a:r>
              <a:rPr lang="tr-TR" sz="2000" dirty="0" smtClean="0">
                <a:solidFill>
                  <a:srgbClr val="FF0000"/>
                </a:solidFill>
              </a:rPr>
              <a:t>: </a:t>
            </a:r>
            <a:r>
              <a:rPr lang="tr-TR" sz="2000" dirty="0" smtClean="0"/>
              <a:t>Hizmet   </a:t>
            </a:r>
            <a:r>
              <a:rPr lang="tr-TR" sz="2000" dirty="0"/>
              <a:t>verilen   kesimin   bütününe   verilmesi   gereken   tüm hizmet alanlarında, memnuniyeti en üst seviyeye çıkartmak ve diğer üniversitelerin B</a:t>
            </a:r>
            <a:r>
              <a:rPr lang="tr-TR" sz="2000" dirty="0" smtClean="0"/>
              <a:t>aşkanlıkları </a:t>
            </a:r>
            <a:r>
              <a:rPr lang="tr-TR" sz="2000" dirty="0"/>
              <a:t>arasında verilen hizmetler açısından örnek alınacak bir başkanlık olmasını sağlamaktır</a:t>
            </a:r>
            <a:r>
              <a:rPr lang="tr-TR" sz="2000" dirty="0" smtClean="0"/>
              <a:t>.</a:t>
            </a:r>
            <a:br>
              <a:rPr lang="tr-TR" sz="2000" dirty="0" smtClean="0"/>
            </a:br>
            <a:r>
              <a:rPr lang="tr-TR" sz="2000" dirty="0" smtClean="0"/>
              <a:t/>
            </a:r>
            <a:br>
              <a:rPr lang="tr-TR" sz="2000" dirty="0" smtClean="0"/>
            </a:br>
            <a:endParaRPr lang="tr-TR" sz="2000" dirty="0"/>
          </a:p>
          <a:p>
            <a:pPr marL="0" indent="0" algn="just">
              <a:lnSpc>
                <a:spcPct val="80000"/>
              </a:lnSpc>
              <a:buNone/>
            </a:pPr>
            <a:r>
              <a:rPr lang="tr-TR" sz="2000" b="1" dirty="0">
                <a:solidFill>
                  <a:srgbClr val="FF0000"/>
                </a:solidFill>
              </a:rPr>
              <a:t>Amaç </a:t>
            </a:r>
            <a:r>
              <a:rPr lang="tr-TR" sz="2000" b="1" dirty="0" smtClean="0">
                <a:solidFill>
                  <a:srgbClr val="FF0000"/>
                </a:solidFill>
              </a:rPr>
              <a:t>2 : </a:t>
            </a:r>
            <a:r>
              <a:rPr lang="tr-TR" sz="2000" dirty="0" smtClean="0"/>
              <a:t>Mevcut </a:t>
            </a:r>
            <a:r>
              <a:rPr lang="tr-TR" sz="2000" dirty="0"/>
              <a:t>Organizasyon yapısının sadeleştirilerek </a:t>
            </a:r>
            <a:r>
              <a:rPr lang="tr-TR" sz="2000" dirty="0" smtClean="0"/>
              <a:t>verimliliğinin ve  </a:t>
            </a:r>
            <a:r>
              <a:rPr lang="tr-TR" sz="2000" dirty="0"/>
              <a:t>iş  gücü  potansiyelinin  arttırılması  amacıyla,   görev </a:t>
            </a:r>
            <a:r>
              <a:rPr lang="tr-TR" sz="2000" dirty="0" smtClean="0"/>
              <a:t>tanımlarının yapılması</a:t>
            </a:r>
            <a:r>
              <a:rPr lang="tr-TR" sz="2000" dirty="0"/>
              <a:t>, iş akış şemalarının oluşturulması, idari personel </a:t>
            </a:r>
            <a:r>
              <a:rPr lang="tr-TR" sz="2000" dirty="0" smtClean="0"/>
              <a:t>yapısının analiziyle </a:t>
            </a:r>
            <a:r>
              <a:rPr lang="tr-TR" sz="2000" dirty="0"/>
              <a:t>kadro standartlarının belirlenmesi sonucunda öncelikli </a:t>
            </a:r>
            <a:r>
              <a:rPr lang="tr-TR" sz="2000" dirty="0" smtClean="0"/>
              <a:t>ve nitelikli personel ihtiyacının sağlanması.</a:t>
            </a:r>
          </a:p>
          <a:p>
            <a:pPr marL="0" indent="0" algn="just">
              <a:lnSpc>
                <a:spcPct val="80000"/>
              </a:lnSpc>
              <a:buNone/>
            </a:pPr>
            <a:r>
              <a:rPr lang="tr-TR" sz="2000" dirty="0" smtClean="0"/>
              <a:t/>
            </a:r>
            <a:br>
              <a:rPr lang="tr-TR" sz="2000" dirty="0" smtClean="0"/>
            </a:br>
            <a:r>
              <a:rPr lang="tr-TR" sz="2000" dirty="0" smtClean="0"/>
              <a:t/>
            </a:r>
            <a:br>
              <a:rPr lang="tr-TR" sz="2000" dirty="0" smtClean="0"/>
            </a:br>
            <a:r>
              <a:rPr lang="tr-TR" sz="2000" dirty="0" smtClean="0"/>
              <a:t/>
            </a:r>
            <a:br>
              <a:rPr lang="tr-TR" sz="2000" dirty="0" smtClean="0"/>
            </a:br>
            <a:r>
              <a:rPr lang="tr-TR" sz="2000" b="1" dirty="0">
                <a:solidFill>
                  <a:srgbClr val="FF0000"/>
                </a:solidFill>
              </a:rPr>
              <a:t>Amaç </a:t>
            </a:r>
            <a:r>
              <a:rPr lang="tr-TR" sz="2000" b="1" dirty="0" smtClean="0">
                <a:solidFill>
                  <a:srgbClr val="FF0000"/>
                </a:solidFill>
              </a:rPr>
              <a:t>3 </a:t>
            </a:r>
            <a:r>
              <a:rPr lang="tr-TR" sz="2000" dirty="0">
                <a:solidFill>
                  <a:srgbClr val="FF0000"/>
                </a:solidFill>
              </a:rPr>
              <a:t>: </a:t>
            </a:r>
            <a:r>
              <a:rPr lang="tr-TR" sz="2000" dirty="0"/>
              <a:t>Verilen   hizmetlerde;   memnuniyeti   arttırmak,   ulusal   ve uluslararası kriterlere uymak,   kalite anlayışını geliştirmek, verimliliği</a:t>
            </a:r>
          </a:p>
          <a:p>
            <a:pPr algn="just">
              <a:lnSpc>
                <a:spcPct val="80000"/>
              </a:lnSpc>
              <a:buNone/>
            </a:pPr>
            <a:r>
              <a:rPr lang="tr-TR" sz="2000" dirty="0"/>
              <a:t>arttırmak,    giderleri   azaltarak   en   iyi   fiziki   ortam   ve   teknolojik</a:t>
            </a:r>
          </a:p>
          <a:p>
            <a:pPr algn="just">
              <a:lnSpc>
                <a:spcPct val="80000"/>
              </a:lnSpc>
              <a:buNone/>
            </a:pPr>
            <a:r>
              <a:rPr lang="tr-TR" sz="2000" dirty="0"/>
              <a:t>donanımlarla sunmak.</a:t>
            </a:r>
            <a:endParaRPr lang="tr-TR" sz="2000" dirty="0" smtClean="0"/>
          </a:p>
          <a:p>
            <a:pPr>
              <a:buNone/>
            </a:pPr>
            <a:endParaRPr lang="tr-TR" sz="2000" dirty="0" smtClean="0"/>
          </a:p>
          <a:p>
            <a:pPr>
              <a:buNone/>
            </a:pPr>
            <a:endParaRPr lang="tr-TR" sz="2000" dirty="0"/>
          </a:p>
          <a:p>
            <a:pPr marL="0" indent="0">
              <a:lnSpc>
                <a:spcPct val="80000"/>
              </a:lnSpc>
              <a:buNone/>
            </a:pPr>
            <a:endParaRPr lang="tr-TR" sz="2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Rectangle 3"/>
          <p:cNvSpPr>
            <a:spLocks noGrp="1" noChangeArrowheads="1"/>
          </p:cNvSpPr>
          <p:nvPr>
            <p:ph idx="1"/>
          </p:nvPr>
        </p:nvSpPr>
        <p:spPr>
          <a:xfrm>
            <a:off x="395536" y="908720"/>
            <a:ext cx="8229600" cy="4525963"/>
          </a:xfrm>
        </p:spPr>
        <p:txBody>
          <a:bodyPr/>
          <a:lstStyle/>
          <a:p>
            <a:pPr marL="0" indent="0">
              <a:lnSpc>
                <a:spcPct val="80000"/>
              </a:lnSpc>
              <a:buNone/>
            </a:pPr>
            <a:r>
              <a:rPr lang="tr-TR" sz="2000" dirty="0" smtClean="0"/>
              <a:t/>
            </a:r>
            <a:br>
              <a:rPr lang="tr-TR" sz="2000" dirty="0" smtClean="0"/>
            </a:br>
            <a:endParaRPr lang="tr-TR" sz="2000" b="1" dirty="0" smtClean="0">
              <a:solidFill>
                <a:srgbClr val="FF0000"/>
              </a:solidFill>
            </a:endParaRPr>
          </a:p>
          <a:p>
            <a:pPr marL="0" indent="0" algn="just">
              <a:lnSpc>
                <a:spcPct val="90000"/>
              </a:lnSpc>
              <a:buNone/>
            </a:pPr>
            <a:r>
              <a:rPr lang="tr-TR" sz="2000" b="1" dirty="0" smtClean="0">
                <a:solidFill>
                  <a:srgbClr val="FF0000"/>
                </a:solidFill>
              </a:rPr>
              <a:t>Amaç 4 </a:t>
            </a:r>
            <a:r>
              <a:rPr lang="tr-TR" sz="2000" dirty="0" smtClean="0">
                <a:solidFill>
                  <a:srgbClr val="FF0000"/>
                </a:solidFill>
              </a:rPr>
              <a:t>: </a:t>
            </a:r>
            <a:r>
              <a:rPr lang="tr-TR" sz="2000" dirty="0" smtClean="0"/>
              <a:t>Mevcut </a:t>
            </a:r>
            <a:r>
              <a:rPr lang="tr-TR" sz="2000" dirty="0"/>
              <a:t>yapı yerine değişimin öncüsü olabilmek, </a:t>
            </a:r>
            <a:r>
              <a:rPr lang="tr-TR" sz="2000" dirty="0" smtClean="0"/>
              <a:t>verilecek hizmete </a:t>
            </a:r>
            <a:r>
              <a:rPr lang="tr-TR" sz="2000" dirty="0"/>
              <a:t>yönelik olarak yetkin ve uzman personelle ileri yöntem </a:t>
            </a:r>
            <a:r>
              <a:rPr lang="tr-TR" sz="2000" dirty="0" smtClean="0"/>
              <a:t>ve yaklaşımla</a:t>
            </a:r>
            <a:r>
              <a:rPr lang="tr-TR" sz="2000" dirty="0"/>
              <a:t> </a:t>
            </a:r>
            <a:r>
              <a:rPr lang="tr-TR" sz="2000" dirty="0" smtClean="0"/>
              <a:t>hizmet sunabilmek.</a:t>
            </a:r>
          </a:p>
          <a:p>
            <a:pPr marL="0" indent="0" algn="just">
              <a:lnSpc>
                <a:spcPct val="90000"/>
              </a:lnSpc>
              <a:buNone/>
            </a:pPr>
            <a:endParaRPr lang="tr-TR" sz="2000" dirty="0" smtClean="0"/>
          </a:p>
          <a:p>
            <a:pPr marL="0" indent="0" algn="just">
              <a:buNone/>
            </a:pPr>
            <a:r>
              <a:rPr lang="tr-TR" sz="2000" b="1" dirty="0" smtClean="0">
                <a:solidFill>
                  <a:srgbClr val="FF0000"/>
                </a:solidFill>
              </a:rPr>
              <a:t>Amaç 5 </a:t>
            </a:r>
            <a:r>
              <a:rPr lang="tr-TR" sz="2000" dirty="0" smtClean="0">
                <a:solidFill>
                  <a:srgbClr val="FF0000"/>
                </a:solidFill>
              </a:rPr>
              <a:t>: </a:t>
            </a:r>
            <a:r>
              <a:rPr lang="tr-TR" sz="2000" dirty="0" smtClean="0"/>
              <a:t>Gerekli </a:t>
            </a:r>
            <a:r>
              <a:rPr lang="tr-TR" sz="2000" dirty="0"/>
              <a:t>olan ihtiyaçların tespiti ile ihtiyaçların etkin </a:t>
            </a:r>
            <a:r>
              <a:rPr lang="tr-TR" sz="2000" dirty="0" smtClean="0"/>
              <a:t>bir şekilde  </a:t>
            </a:r>
            <a:r>
              <a:rPr lang="tr-TR" sz="2000" dirty="0"/>
              <a:t>kullanılmasını   sağlamak  amacıyla  İhtiyaç  Planlama  </a:t>
            </a:r>
            <a:r>
              <a:rPr lang="tr-TR" sz="2000" dirty="0" smtClean="0"/>
              <a:t>Ünitesi kurmak.</a:t>
            </a:r>
            <a:br>
              <a:rPr lang="tr-TR" sz="2000" dirty="0" smtClean="0"/>
            </a:br>
            <a:endParaRPr lang="tr-TR" sz="2000" dirty="0" smtClean="0"/>
          </a:p>
          <a:p>
            <a:pPr algn="just">
              <a:buNone/>
            </a:pPr>
            <a:r>
              <a:rPr lang="tr-TR" sz="2000" b="1" dirty="0" smtClean="0">
                <a:solidFill>
                  <a:srgbClr val="FF0000"/>
                </a:solidFill>
              </a:rPr>
              <a:t>Amaç </a:t>
            </a:r>
            <a:r>
              <a:rPr lang="tr-TR" sz="2000" b="1" dirty="0">
                <a:solidFill>
                  <a:srgbClr val="FF0000"/>
                </a:solidFill>
              </a:rPr>
              <a:t>6</a:t>
            </a:r>
            <a:r>
              <a:rPr lang="tr-TR" sz="2000" b="1" dirty="0" smtClean="0">
                <a:solidFill>
                  <a:srgbClr val="FF0000"/>
                </a:solidFill>
              </a:rPr>
              <a:t> </a:t>
            </a:r>
            <a:r>
              <a:rPr lang="tr-TR" sz="2000" dirty="0" smtClean="0">
                <a:solidFill>
                  <a:srgbClr val="FF0000"/>
                </a:solidFill>
              </a:rPr>
              <a:t>: </a:t>
            </a:r>
            <a:r>
              <a:rPr lang="tr-TR" sz="2000" dirty="0" smtClean="0"/>
              <a:t>Mevcut </a:t>
            </a:r>
            <a:r>
              <a:rPr lang="tr-TR" sz="2000" dirty="0"/>
              <a:t>Web sayfasının güncelleştirilmesi.</a:t>
            </a:r>
          </a:p>
          <a:p>
            <a:pPr>
              <a:buNone/>
            </a:pPr>
            <a:endParaRPr lang="tr-TR" sz="2000" b="1" dirty="0"/>
          </a:p>
          <a:p>
            <a:pPr>
              <a:lnSpc>
                <a:spcPct val="90000"/>
              </a:lnSpc>
              <a:buNone/>
            </a:pPr>
            <a:endParaRPr lang="tr-TR" sz="2000" dirty="0"/>
          </a:p>
          <a:p>
            <a:pPr>
              <a:buNone/>
            </a:pPr>
            <a:endParaRPr lang="tr-TR" sz="2000" dirty="0" smtClean="0"/>
          </a:p>
          <a:p>
            <a:pPr>
              <a:buNone/>
            </a:pPr>
            <a:endParaRPr lang="tr-TR" sz="2000" dirty="0"/>
          </a:p>
          <a:p>
            <a:pPr marL="0" indent="0">
              <a:lnSpc>
                <a:spcPct val="80000"/>
              </a:lnSpc>
              <a:buNone/>
            </a:pPr>
            <a:endParaRPr lang="tr-TR" sz="2000" dirty="0"/>
          </a:p>
        </p:txBody>
      </p:sp>
    </p:spTree>
    <p:extLst>
      <p:ext uri="{BB962C8B-B14F-4D97-AF65-F5344CB8AC3E}">
        <p14:creationId xmlns:p14="http://schemas.microsoft.com/office/powerpoint/2010/main" val="40783880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Rectangle 3"/>
          <p:cNvSpPr>
            <a:spLocks noGrp="1" noChangeArrowheads="1"/>
          </p:cNvSpPr>
          <p:nvPr>
            <p:ph idx="1"/>
          </p:nvPr>
        </p:nvSpPr>
        <p:spPr>
          <a:xfrm>
            <a:off x="395536" y="1124744"/>
            <a:ext cx="8229600" cy="4525963"/>
          </a:xfrm>
        </p:spPr>
        <p:txBody>
          <a:bodyPr/>
          <a:lstStyle/>
          <a:p>
            <a:pPr>
              <a:lnSpc>
                <a:spcPct val="80000"/>
              </a:lnSpc>
              <a:buNone/>
            </a:pPr>
            <a:r>
              <a:rPr lang="tr-TR" sz="2400" u="sng" dirty="0"/>
              <a:t>STRATEJİK </a:t>
            </a:r>
            <a:r>
              <a:rPr lang="tr-TR" sz="2400" u="sng" dirty="0" smtClean="0"/>
              <a:t>HEDEFLERİMİZ</a:t>
            </a:r>
          </a:p>
          <a:p>
            <a:pPr>
              <a:lnSpc>
                <a:spcPct val="80000"/>
              </a:lnSpc>
              <a:buNone/>
            </a:pPr>
            <a:endParaRPr lang="tr-TR" sz="2000" b="1" dirty="0"/>
          </a:p>
          <a:p>
            <a:pPr marL="0" indent="0" algn="just">
              <a:lnSpc>
                <a:spcPct val="80000"/>
              </a:lnSpc>
              <a:buNone/>
            </a:pPr>
            <a:r>
              <a:rPr lang="tr-TR" sz="2000" b="1" dirty="0" smtClean="0">
                <a:solidFill>
                  <a:srgbClr val="FF0000"/>
                </a:solidFill>
              </a:rPr>
              <a:t>Hedef 1 </a:t>
            </a:r>
            <a:r>
              <a:rPr lang="tr-TR" sz="2000" dirty="0" smtClean="0">
                <a:solidFill>
                  <a:srgbClr val="FF0000"/>
                </a:solidFill>
              </a:rPr>
              <a:t>: </a:t>
            </a:r>
            <a:r>
              <a:rPr lang="tr-TR" sz="2000" dirty="0" smtClean="0"/>
              <a:t>Çalışanlara     </a:t>
            </a:r>
            <a:r>
              <a:rPr lang="tr-TR" sz="2000" dirty="0"/>
              <a:t>verilen     hizmetlerin     yanı     sıra     özellikle öğrencilerimizin beden ve ruh sağlıklarını korumak, topluma yararlı bireyler   haline   getirmek   ve   boş   zamanlarını   değerlendirebilmek amacıyla,    kültür,    sanat   ve    spor   alanlarında başarılı olmalarını sağlamak amacıyla gereken yapının hazırlanması</a:t>
            </a:r>
            <a:r>
              <a:rPr lang="tr-TR" sz="2000" dirty="0" smtClean="0"/>
              <a:t>. </a:t>
            </a:r>
            <a:br>
              <a:rPr lang="tr-TR" sz="2000" dirty="0" smtClean="0"/>
            </a:br>
            <a:r>
              <a:rPr lang="tr-TR" sz="2000" dirty="0" smtClean="0"/>
              <a:t> </a:t>
            </a:r>
            <a:r>
              <a:rPr lang="tr-TR" sz="2000" b="1" dirty="0" smtClean="0">
                <a:solidFill>
                  <a:srgbClr val="FF0000"/>
                </a:solidFill>
              </a:rPr>
              <a:t/>
            </a:r>
            <a:br>
              <a:rPr lang="tr-TR" sz="2000" b="1" dirty="0" smtClean="0">
                <a:solidFill>
                  <a:srgbClr val="FF0000"/>
                </a:solidFill>
              </a:rPr>
            </a:br>
            <a:r>
              <a:rPr lang="tr-TR" sz="2000" b="1" dirty="0" smtClean="0">
                <a:solidFill>
                  <a:srgbClr val="FF0000"/>
                </a:solidFill>
              </a:rPr>
              <a:t>Hedef 2 </a:t>
            </a:r>
            <a:r>
              <a:rPr lang="tr-TR" sz="2000" dirty="0" smtClean="0">
                <a:solidFill>
                  <a:srgbClr val="FF0000"/>
                </a:solidFill>
              </a:rPr>
              <a:t>: </a:t>
            </a:r>
            <a:r>
              <a:rPr lang="tr-TR" sz="2000" dirty="0" smtClean="0"/>
              <a:t>Program   </a:t>
            </a:r>
            <a:r>
              <a:rPr lang="tr-TR" sz="2000" dirty="0"/>
              <a:t>görev  guruplarının,   insan  kaynakları  planlaması</a:t>
            </a:r>
          </a:p>
          <a:p>
            <a:pPr algn="just">
              <a:lnSpc>
                <a:spcPct val="80000"/>
              </a:lnSpc>
              <a:buNone/>
            </a:pPr>
            <a:r>
              <a:rPr lang="tr-TR" sz="2000" dirty="0"/>
              <a:t>çerçevesinde   oluşturularak   2023   yılı sonuna kadar   </a:t>
            </a:r>
            <a:r>
              <a:rPr lang="tr-TR" sz="2000" dirty="0" smtClean="0"/>
              <a:t>çalışmaların</a:t>
            </a:r>
          </a:p>
          <a:p>
            <a:pPr algn="just">
              <a:lnSpc>
                <a:spcPct val="80000"/>
              </a:lnSpc>
              <a:buNone/>
            </a:pPr>
            <a:r>
              <a:rPr lang="tr-TR" sz="2000" dirty="0" smtClean="0"/>
              <a:t>tamamlanması.</a:t>
            </a:r>
          </a:p>
          <a:p>
            <a:pPr algn="just">
              <a:lnSpc>
                <a:spcPct val="80000"/>
              </a:lnSpc>
              <a:buNone/>
            </a:pPr>
            <a:endParaRPr lang="tr-TR" sz="2000" b="1" dirty="0" smtClean="0">
              <a:solidFill>
                <a:srgbClr val="FF0000"/>
              </a:solidFill>
            </a:endParaRPr>
          </a:p>
          <a:p>
            <a:pPr algn="just">
              <a:lnSpc>
                <a:spcPct val="80000"/>
              </a:lnSpc>
              <a:buNone/>
            </a:pPr>
            <a:r>
              <a:rPr lang="tr-TR" sz="2000" b="1" dirty="0" smtClean="0">
                <a:solidFill>
                  <a:srgbClr val="FF0000"/>
                </a:solidFill>
              </a:rPr>
              <a:t>Hedef 3 </a:t>
            </a:r>
            <a:r>
              <a:rPr lang="tr-TR" sz="2000" dirty="0" smtClean="0">
                <a:solidFill>
                  <a:srgbClr val="FF0000"/>
                </a:solidFill>
              </a:rPr>
              <a:t>: </a:t>
            </a:r>
            <a:r>
              <a:rPr lang="tr-TR" sz="2000" dirty="0" smtClean="0"/>
              <a:t>Bütçe   </a:t>
            </a:r>
            <a:r>
              <a:rPr lang="tr-TR" sz="2000" dirty="0"/>
              <a:t>imkanları   çerçevesinde   Donanımın   ve   </a:t>
            </a:r>
            <a:r>
              <a:rPr lang="tr-TR" sz="2000" dirty="0" smtClean="0"/>
              <a:t>uzman</a:t>
            </a:r>
            <a:endParaRPr lang="tr-TR" sz="2000" dirty="0"/>
          </a:p>
          <a:p>
            <a:pPr algn="just">
              <a:lnSpc>
                <a:spcPct val="80000"/>
              </a:lnSpc>
              <a:buNone/>
            </a:pPr>
            <a:r>
              <a:rPr lang="tr-TR" sz="2000" dirty="0" smtClean="0"/>
              <a:t>personelin </a:t>
            </a:r>
            <a:r>
              <a:rPr lang="tr-TR" sz="2000" dirty="0"/>
              <a:t>sağlanması. </a:t>
            </a:r>
            <a:endParaRPr lang="tr-TR" sz="2000" b="1" dirty="0"/>
          </a:p>
        </p:txBody>
      </p:sp>
    </p:spTree>
    <p:extLst>
      <p:ext uri="{BB962C8B-B14F-4D97-AF65-F5344CB8AC3E}">
        <p14:creationId xmlns:p14="http://schemas.microsoft.com/office/powerpoint/2010/main" val="16256318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Rectangle 3"/>
          <p:cNvSpPr>
            <a:spLocks noGrp="1" noChangeArrowheads="1"/>
          </p:cNvSpPr>
          <p:nvPr>
            <p:ph idx="1"/>
          </p:nvPr>
        </p:nvSpPr>
        <p:spPr>
          <a:xfrm>
            <a:off x="395536" y="1052736"/>
            <a:ext cx="8229600" cy="4525963"/>
          </a:xfrm>
        </p:spPr>
        <p:txBody>
          <a:bodyPr/>
          <a:lstStyle/>
          <a:p>
            <a:pPr marL="0" indent="0" algn="just">
              <a:lnSpc>
                <a:spcPct val="80000"/>
              </a:lnSpc>
              <a:buNone/>
            </a:pPr>
            <a:r>
              <a:rPr lang="tr-TR" sz="2000" b="1" dirty="0">
                <a:solidFill>
                  <a:srgbClr val="FF0000"/>
                </a:solidFill>
              </a:rPr>
              <a:t>Hedef </a:t>
            </a:r>
            <a:r>
              <a:rPr lang="tr-TR" sz="2000" b="1" dirty="0" smtClean="0">
                <a:solidFill>
                  <a:srgbClr val="FF0000"/>
                </a:solidFill>
              </a:rPr>
              <a:t> 4  :  </a:t>
            </a:r>
            <a:r>
              <a:rPr lang="tr-TR" sz="2000" dirty="0" smtClean="0"/>
              <a:t>Mevcut </a:t>
            </a:r>
            <a:r>
              <a:rPr lang="tr-TR" sz="2000" dirty="0"/>
              <a:t>personelin hizmet içi eğitime tabi tutulması. </a:t>
            </a:r>
            <a:endParaRPr lang="tr-TR" sz="2000" dirty="0" smtClean="0"/>
          </a:p>
          <a:p>
            <a:pPr marL="0" indent="0" algn="just">
              <a:lnSpc>
                <a:spcPct val="80000"/>
              </a:lnSpc>
              <a:buNone/>
            </a:pPr>
            <a:endParaRPr lang="tr-TR" sz="2000" dirty="0" smtClean="0"/>
          </a:p>
          <a:p>
            <a:pPr marL="0" indent="0" algn="just">
              <a:lnSpc>
                <a:spcPct val="80000"/>
              </a:lnSpc>
              <a:buNone/>
            </a:pPr>
            <a:r>
              <a:rPr lang="tr-TR" sz="2000" b="1" dirty="0" smtClean="0">
                <a:solidFill>
                  <a:srgbClr val="FF0000"/>
                </a:solidFill>
              </a:rPr>
              <a:t>Hedef 5 : </a:t>
            </a:r>
            <a:r>
              <a:rPr lang="tr-TR" sz="2000" dirty="0" smtClean="0"/>
              <a:t>İhtiyacın </a:t>
            </a:r>
            <a:r>
              <a:rPr lang="tr-TR" sz="2000" dirty="0"/>
              <a:t>gerekçesine dayanılarak gerçek ihtiyacın tespit edilmesi ve belirlenen gerçek ihtiyacın temininde en kısa sürede, en uygun kalitede ve en uygun fiyata </a:t>
            </a:r>
            <a:r>
              <a:rPr lang="tr-TR" sz="2000" dirty="0" smtClean="0"/>
              <a:t>sağlanması. Sonuç </a:t>
            </a:r>
            <a:r>
              <a:rPr lang="tr-TR" sz="2000" dirty="0"/>
              <a:t>ve raporlama sisteminin etkin hale getirilmesi. </a:t>
            </a:r>
            <a:endParaRPr lang="tr-TR" sz="2000" dirty="0" smtClean="0"/>
          </a:p>
          <a:p>
            <a:pPr marL="0" indent="0" algn="just">
              <a:buNone/>
            </a:pPr>
            <a:endParaRPr lang="tr-TR" sz="2000" dirty="0" smtClean="0"/>
          </a:p>
          <a:p>
            <a:pPr marL="0" indent="0" algn="just">
              <a:buNone/>
            </a:pPr>
            <a:r>
              <a:rPr lang="tr-TR" sz="2000" b="1" dirty="0" smtClean="0">
                <a:solidFill>
                  <a:srgbClr val="FF0000"/>
                </a:solidFill>
              </a:rPr>
              <a:t>Hedef 6 </a:t>
            </a:r>
            <a:r>
              <a:rPr lang="tr-TR" sz="2000" dirty="0" smtClean="0">
                <a:solidFill>
                  <a:srgbClr val="FF0000"/>
                </a:solidFill>
              </a:rPr>
              <a:t>: </a:t>
            </a:r>
            <a:r>
              <a:rPr lang="tr-TR" sz="2000" dirty="0" smtClean="0"/>
              <a:t>Verilecek </a:t>
            </a:r>
            <a:r>
              <a:rPr lang="tr-TR" sz="2000" dirty="0"/>
              <a:t>hizmetlere ilişkin  olarak hizmet verilen </a:t>
            </a:r>
            <a:r>
              <a:rPr lang="tr-TR" sz="2000" dirty="0" smtClean="0"/>
              <a:t>kesimin bütününe</a:t>
            </a:r>
            <a:r>
              <a:rPr lang="tr-TR" sz="2000" dirty="0"/>
              <a:t>,    zamanında    ve    doğru    bir    biçimde    gereken  </a:t>
            </a:r>
            <a:r>
              <a:rPr lang="tr-TR" sz="2000" dirty="0" smtClean="0"/>
              <a:t>bilgileri</a:t>
            </a:r>
            <a:endParaRPr lang="tr-TR" sz="2000" dirty="0"/>
          </a:p>
          <a:p>
            <a:pPr algn="just">
              <a:lnSpc>
                <a:spcPct val="90000"/>
              </a:lnSpc>
              <a:buNone/>
            </a:pPr>
            <a:r>
              <a:rPr lang="tr-TR" sz="2000" dirty="0"/>
              <a:t>ulaştırabilmek, gerektiğinde zamanında ve doğru bir </a:t>
            </a:r>
            <a:r>
              <a:rPr lang="tr-TR" sz="2000" dirty="0" smtClean="0"/>
              <a:t>biçimde      ilgilileri</a:t>
            </a:r>
          </a:p>
          <a:p>
            <a:pPr algn="just">
              <a:lnSpc>
                <a:spcPct val="90000"/>
              </a:lnSpc>
              <a:buNone/>
            </a:pPr>
            <a:r>
              <a:rPr lang="tr-TR" sz="2000" dirty="0" smtClean="0"/>
              <a:t>ilgili </a:t>
            </a:r>
            <a:r>
              <a:rPr lang="tr-TR" sz="2000" dirty="0"/>
              <a:t>yerlere yönlendirebilmek. </a:t>
            </a:r>
            <a:endParaRPr lang="tr-TR" sz="2000" b="1" dirty="0"/>
          </a:p>
          <a:p>
            <a:pPr marL="0" indent="0">
              <a:lnSpc>
                <a:spcPct val="80000"/>
              </a:lnSpc>
              <a:buNone/>
            </a:pPr>
            <a:endParaRPr lang="tr-TR" sz="2000" dirty="0"/>
          </a:p>
          <a:p>
            <a:pPr marL="0" indent="0">
              <a:lnSpc>
                <a:spcPct val="80000"/>
              </a:lnSpc>
              <a:buNone/>
            </a:pPr>
            <a:endParaRPr lang="tr-TR" sz="2000" b="1" dirty="0" smtClean="0">
              <a:solidFill>
                <a:srgbClr val="FF0000"/>
              </a:solidFill>
            </a:endParaRPr>
          </a:p>
          <a:p>
            <a:pPr marL="0" indent="0">
              <a:lnSpc>
                <a:spcPct val="80000"/>
              </a:lnSpc>
              <a:buNone/>
            </a:pPr>
            <a:endParaRPr lang="tr-TR" sz="2000" b="1" dirty="0" smtClean="0">
              <a:solidFill>
                <a:srgbClr val="FF0000"/>
              </a:solidFill>
            </a:endParaRPr>
          </a:p>
          <a:p>
            <a:pPr>
              <a:lnSpc>
                <a:spcPct val="80000"/>
              </a:lnSpc>
              <a:buFont typeface="Wingdings" pitchFamily="2" charset="2"/>
              <a:buNone/>
            </a:pPr>
            <a:endParaRPr lang="tr-TR" sz="2000" b="1" dirty="0"/>
          </a:p>
        </p:txBody>
      </p:sp>
    </p:spTree>
    <p:extLst>
      <p:ext uri="{BB962C8B-B14F-4D97-AF65-F5344CB8AC3E}">
        <p14:creationId xmlns:p14="http://schemas.microsoft.com/office/powerpoint/2010/main" val="13149465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noChangeArrowheads="1"/>
          </p:cNvSpPr>
          <p:nvPr>
            <p:ph idx="1"/>
          </p:nvPr>
        </p:nvSpPr>
        <p:spPr>
          <a:xfrm>
            <a:off x="395536" y="1124744"/>
            <a:ext cx="8229600" cy="4525963"/>
          </a:xfrm>
        </p:spPr>
        <p:txBody>
          <a:bodyPr/>
          <a:lstStyle/>
          <a:p>
            <a:pPr marL="0" indent="0">
              <a:lnSpc>
                <a:spcPct val="80000"/>
              </a:lnSpc>
              <a:buNone/>
            </a:pPr>
            <a:endParaRPr lang="tr-TR" sz="2000" b="1" dirty="0" smtClean="0">
              <a:solidFill>
                <a:srgbClr val="FF0000"/>
              </a:solidFill>
            </a:endParaRPr>
          </a:p>
          <a:p>
            <a:pPr marL="0" indent="0">
              <a:lnSpc>
                <a:spcPct val="80000"/>
              </a:lnSpc>
              <a:buNone/>
            </a:pPr>
            <a:r>
              <a:rPr lang="tr-TR" sz="2000" b="1" dirty="0">
                <a:solidFill>
                  <a:srgbClr val="FF0000"/>
                </a:solidFill>
              </a:rPr>
              <a:t>Performans </a:t>
            </a:r>
            <a:r>
              <a:rPr lang="tr-TR" sz="2000" b="1" dirty="0" smtClean="0">
                <a:solidFill>
                  <a:srgbClr val="FF0000"/>
                </a:solidFill>
              </a:rPr>
              <a:t>Göstergeleri: </a:t>
            </a:r>
          </a:p>
          <a:p>
            <a:pPr marL="0" indent="0">
              <a:lnSpc>
                <a:spcPct val="80000"/>
              </a:lnSpc>
              <a:buNone/>
            </a:pPr>
            <a:endParaRPr lang="tr-TR" sz="2000" b="1" dirty="0" smtClean="0">
              <a:solidFill>
                <a:srgbClr val="FF0000"/>
              </a:solidFill>
            </a:endParaRPr>
          </a:p>
          <a:p>
            <a:pPr marL="0" indent="0">
              <a:lnSpc>
                <a:spcPct val="80000"/>
              </a:lnSpc>
              <a:buNone/>
            </a:pPr>
            <a:r>
              <a:rPr lang="tr-TR" sz="2000" dirty="0" smtClean="0"/>
              <a:t>. Tüm </a:t>
            </a:r>
            <a:r>
              <a:rPr lang="tr-TR" sz="2000" dirty="0"/>
              <a:t>kesime yönelik </a:t>
            </a:r>
            <a:r>
              <a:rPr lang="tr-TR" sz="2000" dirty="0" smtClean="0"/>
              <a:t>memnuniyet anketi sayı </a:t>
            </a:r>
            <a:r>
              <a:rPr lang="tr-TR" sz="2000" dirty="0"/>
              <a:t>ve sonuçları.</a:t>
            </a:r>
          </a:p>
          <a:p>
            <a:pPr marL="0" indent="0">
              <a:lnSpc>
                <a:spcPct val="80000"/>
              </a:lnSpc>
              <a:buNone/>
            </a:pPr>
            <a:r>
              <a:rPr lang="tr-TR" sz="2000" dirty="0" smtClean="0"/>
              <a:t>. Mevcut </a:t>
            </a:r>
            <a:r>
              <a:rPr lang="tr-TR" sz="2000" dirty="0"/>
              <a:t>organizasyon yapısına ilişkin </a:t>
            </a:r>
            <a:r>
              <a:rPr lang="tr-TR" sz="2000" dirty="0" smtClean="0"/>
              <a:t>analiz ve </a:t>
            </a:r>
            <a:r>
              <a:rPr lang="tr-TR" sz="2000" dirty="0"/>
              <a:t>raporlar</a:t>
            </a:r>
            <a:r>
              <a:rPr lang="tr-TR" sz="2000" dirty="0" smtClean="0"/>
              <a:t>.</a:t>
            </a:r>
          </a:p>
          <a:p>
            <a:pPr>
              <a:lnSpc>
                <a:spcPct val="80000"/>
              </a:lnSpc>
              <a:buNone/>
            </a:pPr>
            <a:r>
              <a:rPr lang="tr-TR" sz="2000" dirty="0" smtClean="0"/>
              <a:t>. Başvuru </a:t>
            </a:r>
            <a:r>
              <a:rPr lang="tr-TR" sz="2000" dirty="0"/>
              <a:t>belgeleri</a:t>
            </a:r>
            <a:r>
              <a:rPr lang="tr-TR" sz="2000" dirty="0" smtClean="0"/>
              <a:t>.</a:t>
            </a:r>
          </a:p>
          <a:p>
            <a:pPr>
              <a:lnSpc>
                <a:spcPct val="80000"/>
              </a:lnSpc>
              <a:buNone/>
            </a:pPr>
            <a:r>
              <a:rPr lang="tr-TR" sz="2000" dirty="0" smtClean="0"/>
              <a:t>. Eğitime </a:t>
            </a:r>
            <a:r>
              <a:rPr lang="tr-TR" sz="2000" dirty="0"/>
              <a:t>katılan personel sayısı</a:t>
            </a:r>
            <a:r>
              <a:rPr lang="tr-TR" sz="2000" dirty="0" smtClean="0"/>
              <a:t>.</a:t>
            </a:r>
          </a:p>
          <a:p>
            <a:pPr>
              <a:lnSpc>
                <a:spcPct val="80000"/>
              </a:lnSpc>
              <a:buNone/>
            </a:pPr>
            <a:r>
              <a:rPr lang="tr-TR" sz="2000" dirty="0" smtClean="0"/>
              <a:t>. Yıllık </a:t>
            </a:r>
            <a:r>
              <a:rPr lang="tr-TR" sz="2000" dirty="0"/>
              <a:t>durum ve </a:t>
            </a:r>
            <a:r>
              <a:rPr lang="tr-TR" sz="2000" dirty="0" smtClean="0"/>
              <a:t>analiz raporu.</a:t>
            </a:r>
          </a:p>
          <a:p>
            <a:pPr>
              <a:lnSpc>
                <a:spcPct val="80000"/>
              </a:lnSpc>
              <a:buNone/>
            </a:pPr>
            <a:r>
              <a:rPr lang="tr-TR" sz="2000" dirty="0" smtClean="0"/>
              <a:t>. Mevcut </a:t>
            </a:r>
            <a:r>
              <a:rPr lang="tr-TR" sz="2000" dirty="0"/>
              <a:t>durum ve analiz raporu.</a:t>
            </a:r>
          </a:p>
          <a:p>
            <a:pPr>
              <a:lnSpc>
                <a:spcPct val="80000"/>
              </a:lnSpc>
              <a:buNone/>
            </a:pPr>
            <a:endParaRPr lang="tr-TR" sz="2000" dirty="0"/>
          </a:p>
          <a:p>
            <a:pPr>
              <a:lnSpc>
                <a:spcPct val="80000"/>
              </a:lnSpc>
              <a:buNone/>
            </a:pPr>
            <a:endParaRPr lang="tr-TR" sz="2000" dirty="0" smtClean="0"/>
          </a:p>
          <a:p>
            <a:pPr>
              <a:lnSpc>
                <a:spcPct val="80000"/>
              </a:lnSpc>
              <a:buNone/>
            </a:pPr>
            <a:endParaRPr lang="tr-TR"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idx="1"/>
          </p:nvPr>
        </p:nvSpPr>
        <p:spPr>
          <a:xfrm>
            <a:off x="467544" y="620688"/>
            <a:ext cx="8229600" cy="4997152"/>
          </a:xfrm>
        </p:spPr>
        <p:txBody>
          <a:bodyPr/>
          <a:lstStyle/>
          <a:p>
            <a:pPr marL="0" indent="0">
              <a:lnSpc>
                <a:spcPct val="80000"/>
              </a:lnSpc>
              <a:buNone/>
            </a:pPr>
            <a:r>
              <a:rPr lang="tr-TR" sz="2400" dirty="0"/>
              <a:t>ÖĞRENCİ </a:t>
            </a:r>
            <a:r>
              <a:rPr lang="tr-TR" sz="2400" dirty="0" smtClean="0"/>
              <a:t>DANIŞMA VE BURS HİZMETLERİ BİRİMİ</a:t>
            </a:r>
            <a:endParaRPr lang="tr-TR" sz="2400" dirty="0"/>
          </a:p>
          <a:p>
            <a:pPr>
              <a:lnSpc>
                <a:spcPct val="80000"/>
              </a:lnSpc>
              <a:buFont typeface="Wingdings" pitchFamily="2" charset="2"/>
              <a:buNone/>
            </a:pPr>
            <a:endParaRPr lang="tr-TR" sz="1800" dirty="0"/>
          </a:p>
          <a:p>
            <a:pPr marL="0" indent="0" algn="just">
              <a:lnSpc>
                <a:spcPct val="80000"/>
              </a:lnSpc>
              <a:buNone/>
            </a:pPr>
            <a:r>
              <a:rPr lang="tr-TR" sz="1600" dirty="0" smtClean="0"/>
              <a:t>Nisan 2013 yılında Sağlık Kültür ve Spor Dairesi Başkanlığı bünyesinde Üniversitemiz öğrencilerinin sağlıklı, nitelikli, başarılı ve çağdaş bireyler olarak yetişebilmeleri için öğrencileri destekleyici çalışmalar da bulunmak için kurulmuştur. Öğrencilerimizin psikolojik, sosyal, akademik ve kültürel alanlardaki sorunlarını belirlemek, bu sorunlara rasyonel çözümler üretmek, bu alanlardaki potansiyellerini gerçekleştirebilmeleri için yardımcı olmak, eğitimlerinde başarıya giden yolda danışmanlık hizmeti sunmaktır.</a:t>
            </a:r>
          </a:p>
          <a:p>
            <a:pPr marL="0" indent="0" algn="just">
              <a:lnSpc>
                <a:spcPct val="80000"/>
              </a:lnSpc>
              <a:buNone/>
            </a:pPr>
            <a:endParaRPr lang="tr-TR" sz="1600" dirty="0"/>
          </a:p>
          <a:p>
            <a:pPr marL="0" indent="0" algn="just">
              <a:lnSpc>
                <a:spcPct val="80000"/>
              </a:lnSpc>
              <a:buNone/>
            </a:pPr>
            <a:r>
              <a:rPr lang="tr-TR" sz="1600" dirty="0" smtClean="0"/>
              <a:t>Birimimize başvuran bütün öğrencilere pozitif yaklaşım anlayışı ve konusunda uzman personelimiz ile hizmet vererek Üniversitemizde öğrenciye değer veren bir anlayış prensibi ile faaliyet göstermeyi hedeflemekteyiz.</a:t>
            </a:r>
          </a:p>
          <a:p>
            <a:pPr marL="0" indent="0" algn="just">
              <a:lnSpc>
                <a:spcPct val="80000"/>
              </a:lnSpc>
              <a:buNone/>
            </a:pPr>
            <a:endParaRPr lang="tr-TR" sz="1600" dirty="0"/>
          </a:p>
          <a:p>
            <a:pPr marL="0" indent="0" algn="just">
              <a:lnSpc>
                <a:spcPct val="80000"/>
              </a:lnSpc>
              <a:buNone/>
            </a:pPr>
            <a:r>
              <a:rPr lang="tr-TR" sz="1600" dirty="0" smtClean="0"/>
              <a:t/>
            </a:r>
            <a:br>
              <a:rPr lang="tr-TR" sz="1600" dirty="0" smtClean="0"/>
            </a:br>
            <a:r>
              <a:rPr lang="tr-TR" sz="1600" dirty="0" smtClean="0"/>
              <a:t>Birimimizde;</a:t>
            </a:r>
          </a:p>
          <a:p>
            <a:pPr marL="0" indent="0" algn="just">
              <a:lnSpc>
                <a:spcPct val="80000"/>
              </a:lnSpc>
              <a:buNone/>
            </a:pPr>
            <a:r>
              <a:rPr lang="tr-TR" sz="1600" dirty="0" smtClean="0"/>
              <a:t>Vakıflar, gerçek ve tüzel kişilerin öğrencilerimize vermek istedikleri bursları, burs veren kuruluşlar ve Öğrenci Danışma ve Burs Hizmetleri Yönetim Kurulu tarafından belirlenen esaslar doğrultusunda maddi desteğe ihtiyacı olup gerekli başarı düzeyini sağlayan/sürdüren Üniversitemiz öğrencilerinden tespit edilmesi sağlanır. </a:t>
            </a:r>
          </a:p>
          <a:p>
            <a:pPr marL="0" indent="0" algn="just">
              <a:lnSpc>
                <a:spcPct val="80000"/>
              </a:lnSpc>
              <a:buNone/>
            </a:pPr>
            <a:endParaRPr lang="tr-TR" sz="1600" dirty="0"/>
          </a:p>
          <a:p>
            <a:pPr marL="0" indent="0" algn="just">
              <a:lnSpc>
                <a:spcPct val="80000"/>
              </a:lnSpc>
              <a:buNone/>
            </a:pPr>
            <a:r>
              <a:rPr lang="tr-TR" sz="1600" dirty="0" smtClean="0"/>
              <a:t>Üniversitemiz öğrencilerine sağlanan sosyal destek hizmetleri; </a:t>
            </a:r>
            <a:br>
              <a:rPr lang="tr-TR" sz="1600" dirty="0" smtClean="0"/>
            </a:br>
            <a:r>
              <a:rPr lang="tr-TR" sz="1600" dirty="0" smtClean="0"/>
              <a:t>Burs destek hizmeti verilenlerin belirlenmesi, yemek bursu destek hizmeti, kısmi zamanlı iş sağlama hizmeti, </a:t>
            </a:r>
            <a:r>
              <a:rPr lang="tr-TR" sz="1600" dirty="0" err="1" smtClean="0"/>
              <a:t>sosyo</a:t>
            </a:r>
            <a:r>
              <a:rPr lang="tr-TR" sz="1600" dirty="0" smtClean="0"/>
              <a:t>-kültürel destek hizmetleri, ile yardımlar olarak sınıflandırılır. Bursların devamlılığı öğrencilerin başarı düzeyi ile ilgilidir. </a:t>
            </a:r>
            <a:endParaRPr lang="tr-TR"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7" name="Rectangle 3"/>
          <p:cNvSpPr>
            <a:spLocks noGrp="1" noChangeArrowheads="1"/>
          </p:cNvSpPr>
          <p:nvPr>
            <p:ph idx="1"/>
          </p:nvPr>
        </p:nvSpPr>
        <p:spPr>
          <a:xfrm>
            <a:off x="395536" y="1268760"/>
            <a:ext cx="8229600" cy="4525963"/>
          </a:xfrm>
        </p:spPr>
        <p:txBody>
          <a:bodyPr/>
          <a:lstStyle/>
          <a:p>
            <a:pPr marL="0" indent="0">
              <a:lnSpc>
                <a:spcPct val="80000"/>
              </a:lnSpc>
              <a:buNone/>
            </a:pPr>
            <a:r>
              <a:rPr lang="tr-TR" sz="2400" dirty="0" smtClean="0"/>
              <a:t>ENGELSİZLER BİRİMİ</a:t>
            </a:r>
            <a:endParaRPr lang="tr-TR" sz="2400" dirty="0"/>
          </a:p>
          <a:p>
            <a:pPr>
              <a:lnSpc>
                <a:spcPct val="80000"/>
              </a:lnSpc>
              <a:buFont typeface="Wingdings" pitchFamily="2" charset="2"/>
              <a:buNone/>
            </a:pPr>
            <a:endParaRPr lang="tr-TR" sz="2000" dirty="0"/>
          </a:p>
          <a:p>
            <a:pPr marL="0" indent="0" algn="just">
              <a:lnSpc>
                <a:spcPct val="80000"/>
              </a:lnSpc>
              <a:buNone/>
            </a:pPr>
            <a:r>
              <a:rPr lang="tr-TR" sz="1600" dirty="0"/>
              <a:t>Bu birim, Yükseköğretim Kurulu Başkanlığı tarafından 20.06.2006 tarih ve 26204 sayılı Resmi Gazetede yayımlanan “Yükseköğretim Kurumları Özürlüler Danışma ve Koordinasyon Yönetmeliği” gereğince kurulmuştur.</a:t>
            </a:r>
          </a:p>
          <a:p>
            <a:pPr algn="just">
              <a:lnSpc>
                <a:spcPct val="80000"/>
              </a:lnSpc>
              <a:buFont typeface="Wingdings" pitchFamily="2" charset="2"/>
              <a:buNone/>
            </a:pPr>
            <a:endParaRPr lang="tr-TR" sz="1600" dirty="0"/>
          </a:p>
          <a:p>
            <a:pPr marL="0" indent="0" algn="just">
              <a:lnSpc>
                <a:spcPct val="80000"/>
              </a:lnSpc>
              <a:buNone/>
            </a:pPr>
            <a:r>
              <a:rPr lang="tr-TR" sz="1600" b="1" dirty="0" smtClean="0"/>
              <a:t>“Engelsizler Birimi</a:t>
            </a:r>
            <a:r>
              <a:rPr lang="tr-TR" sz="1600" b="1" dirty="0"/>
              <a:t>”  </a:t>
            </a:r>
            <a:r>
              <a:rPr lang="tr-TR" sz="1600" dirty="0"/>
              <a:t>Sağlık Kültür ve Spor Daire Başkanlığı bünyesinde  ve Başkanlık binasının girişinde yer </a:t>
            </a:r>
            <a:r>
              <a:rPr lang="tr-TR" sz="1600" dirty="0" smtClean="0"/>
              <a:t>alır.  </a:t>
            </a:r>
          </a:p>
          <a:p>
            <a:pPr marL="0" indent="0" algn="just">
              <a:lnSpc>
                <a:spcPct val="80000"/>
              </a:lnSpc>
              <a:buNone/>
            </a:pPr>
            <a:endParaRPr lang="tr-TR" sz="1600" dirty="0"/>
          </a:p>
          <a:p>
            <a:pPr marL="0" indent="0" algn="just">
              <a:lnSpc>
                <a:spcPct val="80000"/>
              </a:lnSpc>
              <a:buNone/>
            </a:pPr>
            <a:r>
              <a:rPr lang="tr-TR" sz="1600" dirty="0" smtClean="0"/>
              <a:t/>
            </a:r>
            <a:br>
              <a:rPr lang="tr-TR" sz="1600" dirty="0" smtClean="0"/>
            </a:br>
            <a:r>
              <a:rPr lang="tr-TR" sz="1600" dirty="0" smtClean="0"/>
              <a:t>Bu birim; Engelli </a:t>
            </a:r>
            <a:r>
              <a:rPr lang="tr-TR" sz="1600" dirty="0"/>
              <a:t>öğrencilerin akademik, idari, fiziksel, psikolojik, barınma ve sosyal alanlarla ilgili ihtiyaçlarını tespit etmek ve bu ihtiyaçların karşılanması için yapılması gerekenleri belirleyip, yapılacak çalışmaları planlamak, uygulamak, geliştirmek ve yapılan çalışmaların sonuçlarını değerlendirmek üzere oluşturulmuştur.</a:t>
            </a:r>
          </a:p>
          <a:p>
            <a:pPr>
              <a:lnSpc>
                <a:spcPct val="80000"/>
              </a:lnSpc>
            </a:pPr>
            <a:endParaRPr lang="tr-TR" sz="2000" dirty="0"/>
          </a:p>
          <a:p>
            <a:pPr>
              <a:lnSpc>
                <a:spcPct val="80000"/>
              </a:lnSpc>
            </a:pPr>
            <a:endParaRPr lang="tr-TR" sz="2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noChangeArrowheads="1"/>
          </p:cNvSpPr>
          <p:nvPr>
            <p:ph idx="1"/>
          </p:nvPr>
        </p:nvSpPr>
        <p:spPr>
          <a:xfrm>
            <a:off x="457200" y="1268760"/>
            <a:ext cx="8363272" cy="4032448"/>
          </a:xfrm>
        </p:spPr>
        <p:txBody>
          <a:bodyPr/>
          <a:lstStyle/>
          <a:p>
            <a:pPr marL="0" indent="0">
              <a:lnSpc>
                <a:spcPct val="80000"/>
              </a:lnSpc>
              <a:buNone/>
            </a:pPr>
            <a:r>
              <a:rPr lang="tr-TR" sz="2400" dirty="0"/>
              <a:t>İNSAN KAYNAKLARI PLANLAMASI</a:t>
            </a:r>
          </a:p>
          <a:p>
            <a:pPr>
              <a:lnSpc>
                <a:spcPct val="80000"/>
              </a:lnSpc>
              <a:buFont typeface="Wingdings" pitchFamily="2" charset="2"/>
              <a:buNone/>
            </a:pPr>
            <a:endParaRPr lang="tr-TR" sz="1800" dirty="0"/>
          </a:p>
          <a:p>
            <a:pPr marL="0" indent="0" algn="just">
              <a:lnSpc>
                <a:spcPct val="80000"/>
              </a:lnSpc>
              <a:buNone/>
            </a:pPr>
            <a:r>
              <a:rPr lang="tr-TR" sz="1600" dirty="0" smtClean="0"/>
              <a:t>Çalışanların; kurumlarını benimsemelerini, motivasyonlarını sağlayarak performanslarını artırabilmelerini sağlamak amacı ile ödül sisteminin geliştirilmesi.</a:t>
            </a:r>
            <a:endParaRPr lang="tr-TR" sz="1600" dirty="0"/>
          </a:p>
          <a:p>
            <a:pPr marL="0" indent="0" algn="just">
              <a:lnSpc>
                <a:spcPct val="80000"/>
              </a:lnSpc>
              <a:buNone/>
            </a:pPr>
            <a:endParaRPr lang="tr-TR" sz="1600" dirty="0"/>
          </a:p>
          <a:p>
            <a:pPr marL="0" indent="0" algn="just">
              <a:lnSpc>
                <a:spcPct val="80000"/>
              </a:lnSpc>
              <a:buNone/>
            </a:pPr>
            <a:r>
              <a:rPr lang="tr-TR" sz="1600" dirty="0" smtClean="0"/>
              <a:t>Mevcut personelin beceri ve yeteneklerinin geliştirilmesi ile performanslarına göre yönetici olarak gelişimlerinin sağlanması ve oryantasyon programlarının planlanması.</a:t>
            </a:r>
            <a:endParaRPr lang="tr-TR" sz="1600" dirty="0"/>
          </a:p>
          <a:p>
            <a:pPr algn="just">
              <a:lnSpc>
                <a:spcPct val="80000"/>
              </a:lnSpc>
              <a:buFont typeface="Wingdings" pitchFamily="2" charset="2"/>
              <a:buNone/>
            </a:pPr>
            <a:endParaRPr lang="tr-TR" sz="1600" dirty="0"/>
          </a:p>
          <a:p>
            <a:pPr marL="0" indent="0" algn="just">
              <a:lnSpc>
                <a:spcPct val="80000"/>
              </a:lnSpc>
              <a:buNone/>
            </a:pPr>
            <a:r>
              <a:rPr lang="tr-TR" sz="1600" dirty="0"/>
              <a:t>İş yükü analizinin yapılarak personel dağılımı ile yapılacak </a:t>
            </a:r>
            <a:r>
              <a:rPr lang="tr-TR" sz="1600" dirty="0" smtClean="0"/>
              <a:t>işin niteliğine göre uygun personel seçimi yapılması bu sistemde sürekliliğin </a:t>
            </a:r>
            <a:r>
              <a:rPr lang="tr-TR" sz="1600" dirty="0"/>
              <a:t>sağlanması.</a:t>
            </a:r>
          </a:p>
          <a:p>
            <a:pPr algn="just">
              <a:lnSpc>
                <a:spcPct val="80000"/>
              </a:lnSpc>
              <a:buFont typeface="Wingdings" pitchFamily="2" charset="2"/>
              <a:buNone/>
            </a:pPr>
            <a:endParaRPr lang="tr-TR" sz="1600" dirty="0"/>
          </a:p>
          <a:p>
            <a:pPr marL="0" indent="0" algn="just">
              <a:lnSpc>
                <a:spcPct val="80000"/>
              </a:lnSpc>
              <a:buNone/>
            </a:pPr>
            <a:r>
              <a:rPr lang="tr-TR" sz="1600" dirty="0" smtClean="0"/>
              <a:t>Çalışanların kurumlarını benimsemeleri ve aralarında daha sağlıklı iletişim kurabilmelerine   olanak sağlamak amacıyla aktiviteler  </a:t>
            </a:r>
            <a:r>
              <a:rPr lang="tr-TR" sz="1600" dirty="0"/>
              <a:t>yapılarak   çalışanların   memnuniyetinin </a:t>
            </a:r>
            <a:r>
              <a:rPr lang="tr-TR" sz="1600" dirty="0" smtClean="0"/>
              <a:t>ölçülmesine</a:t>
            </a:r>
            <a:r>
              <a:rPr lang="tr-TR" sz="1600" dirty="0"/>
              <a:t/>
            </a:r>
            <a:br>
              <a:rPr lang="tr-TR" sz="1600" dirty="0"/>
            </a:br>
            <a:r>
              <a:rPr lang="tr-TR" sz="1600" dirty="0"/>
              <a:t>yönelik anketler yapılması.</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7" name="Rectangle 3"/>
          <p:cNvSpPr>
            <a:spLocks noGrp="1" noChangeArrowheads="1"/>
          </p:cNvSpPr>
          <p:nvPr>
            <p:ph idx="1"/>
          </p:nvPr>
        </p:nvSpPr>
        <p:spPr>
          <a:xfrm>
            <a:off x="467544" y="620688"/>
            <a:ext cx="8229600" cy="4608512"/>
          </a:xfrm>
        </p:spPr>
        <p:txBody>
          <a:bodyPr/>
          <a:lstStyle/>
          <a:p>
            <a:pPr marL="0" indent="0">
              <a:lnSpc>
                <a:spcPct val="80000"/>
              </a:lnSpc>
              <a:buNone/>
            </a:pPr>
            <a:r>
              <a:rPr lang="tr-TR" sz="2400" dirty="0"/>
              <a:t>GÜÇLÜ YÖNLERİMİZ</a:t>
            </a:r>
          </a:p>
          <a:p>
            <a:pPr>
              <a:lnSpc>
                <a:spcPct val="80000"/>
              </a:lnSpc>
              <a:buFont typeface="Wingdings" pitchFamily="2" charset="2"/>
              <a:buNone/>
            </a:pPr>
            <a:endParaRPr lang="tr-TR" sz="1400" dirty="0"/>
          </a:p>
          <a:p>
            <a:pPr marL="0" indent="0" algn="just">
              <a:lnSpc>
                <a:spcPct val="80000"/>
              </a:lnSpc>
              <a:buNone/>
            </a:pPr>
            <a:r>
              <a:rPr lang="tr-TR" sz="1600" dirty="0" smtClean="0"/>
              <a:t>. Üniversitemiz </a:t>
            </a:r>
            <a:r>
              <a:rPr lang="tr-TR" sz="1600" dirty="0"/>
              <a:t>faaliyetlerinin gerçekleştirilebilmesi için çok önemli </a:t>
            </a:r>
            <a:r>
              <a:rPr lang="tr-TR" sz="1600" dirty="0" err="1" smtClean="0"/>
              <a:t>birbirim</a:t>
            </a:r>
            <a:r>
              <a:rPr lang="tr-TR" sz="1600" dirty="0" smtClean="0"/>
              <a:t> </a:t>
            </a:r>
            <a:r>
              <a:rPr lang="tr-TR" sz="1600" dirty="0"/>
              <a:t>olması</a:t>
            </a:r>
            <a:r>
              <a:rPr lang="tr-TR" sz="1600" dirty="0" smtClean="0"/>
              <a:t>,</a:t>
            </a:r>
            <a:endParaRPr lang="tr-TR" sz="1600" dirty="0"/>
          </a:p>
          <a:p>
            <a:pPr marL="0" indent="0" algn="just">
              <a:lnSpc>
                <a:spcPct val="80000"/>
              </a:lnSpc>
              <a:buNone/>
            </a:pPr>
            <a:r>
              <a:rPr lang="tr-TR" sz="1600" dirty="0" smtClean="0"/>
              <a:t>. Hizmet </a:t>
            </a:r>
            <a:r>
              <a:rPr lang="tr-TR" sz="1600" dirty="0"/>
              <a:t>verilen mekanlardaki fiziki koşulların iyileştirilmesi,</a:t>
            </a:r>
          </a:p>
          <a:p>
            <a:pPr marL="0" indent="0" algn="just">
              <a:lnSpc>
                <a:spcPct val="80000"/>
              </a:lnSpc>
              <a:buNone/>
            </a:pPr>
            <a:r>
              <a:rPr lang="tr-TR" sz="1600" dirty="0" smtClean="0"/>
              <a:t>. Çok </a:t>
            </a:r>
            <a:r>
              <a:rPr lang="tr-TR" sz="1600" dirty="0"/>
              <a:t>sayıda sosyal, kültürel ve sportif faaliyetlerin gerçekleştirilmesi,</a:t>
            </a:r>
          </a:p>
          <a:p>
            <a:pPr marL="0" indent="0" algn="just">
              <a:lnSpc>
                <a:spcPct val="80000"/>
              </a:lnSpc>
              <a:buNone/>
            </a:pPr>
            <a:r>
              <a:rPr lang="tr-TR" sz="1600" dirty="0" smtClean="0"/>
              <a:t>. Her </a:t>
            </a:r>
            <a:r>
              <a:rPr lang="tr-TR" sz="1600" dirty="0"/>
              <a:t>zaman, "ne tür bir en iyi ilki gerçekleştiririz" in </a:t>
            </a:r>
            <a:r>
              <a:rPr lang="tr-TR" sz="1600" dirty="0" smtClean="0"/>
              <a:t>düşünülüyor</a:t>
            </a:r>
            <a:r>
              <a:rPr lang="tr-TR" sz="1600" dirty="0"/>
              <a:t> </a:t>
            </a:r>
            <a:r>
              <a:rPr lang="tr-TR" sz="1600" dirty="0" smtClean="0"/>
              <a:t>olması</a:t>
            </a:r>
            <a:r>
              <a:rPr lang="tr-TR" sz="1600" dirty="0"/>
              <a:t>,</a:t>
            </a:r>
          </a:p>
          <a:p>
            <a:pPr marL="0" indent="0" algn="just">
              <a:lnSpc>
                <a:spcPct val="80000"/>
              </a:lnSpc>
              <a:buNone/>
            </a:pPr>
            <a:r>
              <a:rPr lang="tr-TR" sz="1600" dirty="0" smtClean="0"/>
              <a:t>. Verilen </a:t>
            </a:r>
            <a:r>
              <a:rPr lang="tr-TR" sz="1600" dirty="0"/>
              <a:t>hizmetlerde herhangi bir </a:t>
            </a:r>
            <a:r>
              <a:rPr lang="tr-TR" sz="1600" dirty="0" smtClean="0"/>
              <a:t>olumsuzluğun </a:t>
            </a:r>
            <a:r>
              <a:rPr lang="tr-TR" sz="1600" dirty="0"/>
              <a:t>yaşanmaması</a:t>
            </a:r>
            <a:r>
              <a:rPr lang="tr-TR" sz="1600" dirty="0" smtClean="0"/>
              <a:t>,</a:t>
            </a:r>
          </a:p>
          <a:p>
            <a:pPr marL="0" indent="0" algn="just">
              <a:lnSpc>
                <a:spcPct val="80000"/>
              </a:lnSpc>
              <a:buNone/>
            </a:pPr>
            <a:r>
              <a:rPr lang="tr-TR" sz="1600" dirty="0" smtClean="0"/>
              <a:t>. Diğer </a:t>
            </a:r>
            <a:r>
              <a:rPr lang="tr-TR" sz="1600" dirty="0"/>
              <a:t>üniversitelerin eş değer başkanlıkları arasında, güvenilirliği </a:t>
            </a:r>
            <a:r>
              <a:rPr lang="tr-TR" sz="1600" dirty="0" smtClean="0"/>
              <a:t>ve ilklere </a:t>
            </a:r>
            <a:r>
              <a:rPr lang="tr-TR" sz="1600" dirty="0"/>
              <a:t>attığı imzalar </a:t>
            </a:r>
            <a:r>
              <a:rPr lang="tr-TR" sz="1600" dirty="0" smtClean="0"/>
              <a:t>  </a:t>
            </a:r>
          </a:p>
          <a:p>
            <a:pPr marL="0" indent="0" algn="just">
              <a:lnSpc>
                <a:spcPct val="80000"/>
              </a:lnSpc>
              <a:buNone/>
            </a:pPr>
            <a:r>
              <a:rPr lang="tr-TR" sz="1600" dirty="0"/>
              <a:t> </a:t>
            </a:r>
            <a:r>
              <a:rPr lang="tr-TR" sz="1600" dirty="0" smtClean="0"/>
              <a:t> nedeniyle </a:t>
            </a:r>
            <a:r>
              <a:rPr lang="tr-TR" sz="1600" dirty="0"/>
              <a:t>fikir ve yöntem sorulabilir olması,</a:t>
            </a:r>
          </a:p>
          <a:p>
            <a:pPr marL="0" indent="0" algn="just">
              <a:lnSpc>
                <a:spcPct val="80000"/>
              </a:lnSpc>
              <a:buNone/>
            </a:pPr>
            <a:r>
              <a:rPr lang="tr-TR" sz="1600" dirty="0" smtClean="0"/>
              <a:t>. Hizmet </a:t>
            </a:r>
            <a:r>
              <a:rPr lang="tr-TR" sz="1600" dirty="0"/>
              <a:t>verilen her kesim için, </a:t>
            </a:r>
            <a:r>
              <a:rPr lang="tr-TR" sz="1600" dirty="0" smtClean="0"/>
              <a:t>güler yüz </a:t>
            </a:r>
            <a:r>
              <a:rPr lang="tr-TR" sz="1600" dirty="0"/>
              <a:t>ve hoşgörülü bir </a:t>
            </a:r>
            <a:r>
              <a:rPr lang="tr-TR" sz="1600" dirty="0" smtClean="0"/>
              <a:t>yaklaşımla</a:t>
            </a:r>
            <a:r>
              <a:rPr lang="tr-TR" sz="1600" dirty="0"/>
              <a:t> </a:t>
            </a:r>
            <a:r>
              <a:rPr lang="tr-TR" sz="1600" dirty="0" smtClean="0"/>
              <a:t>sorunlara </a:t>
            </a:r>
            <a:r>
              <a:rPr lang="tr-TR" sz="1600" dirty="0"/>
              <a:t>çözüm </a:t>
            </a:r>
            <a:r>
              <a:rPr lang="tr-TR" sz="1600" dirty="0" smtClean="0"/>
              <a:t>  </a:t>
            </a:r>
          </a:p>
          <a:p>
            <a:pPr marL="0" indent="0" algn="just">
              <a:lnSpc>
                <a:spcPct val="80000"/>
              </a:lnSpc>
              <a:buNone/>
            </a:pPr>
            <a:r>
              <a:rPr lang="tr-TR" sz="1600" dirty="0"/>
              <a:t> </a:t>
            </a:r>
            <a:r>
              <a:rPr lang="tr-TR" sz="1600" dirty="0" smtClean="0"/>
              <a:t> arayışı </a:t>
            </a:r>
            <a:r>
              <a:rPr lang="tr-TR" sz="1600" dirty="0"/>
              <a:t>içerisinde olunması,</a:t>
            </a:r>
          </a:p>
          <a:p>
            <a:pPr marL="0" indent="0" algn="just">
              <a:lnSpc>
                <a:spcPct val="80000"/>
              </a:lnSpc>
              <a:buNone/>
            </a:pPr>
            <a:r>
              <a:rPr lang="tr-TR" sz="1600" dirty="0" smtClean="0"/>
              <a:t>. Şeffaf </a:t>
            </a:r>
            <a:r>
              <a:rPr lang="tr-TR" sz="1600" dirty="0"/>
              <a:t>bir hizmet anlayışıyla güvenilir olunması,</a:t>
            </a:r>
          </a:p>
          <a:p>
            <a:pPr marL="0" indent="0" algn="just">
              <a:lnSpc>
                <a:spcPct val="80000"/>
              </a:lnSpc>
              <a:buNone/>
            </a:pPr>
            <a:r>
              <a:rPr lang="tr-TR" sz="1600" dirty="0" smtClean="0"/>
              <a:t>. Üniversitelerarası </a:t>
            </a:r>
            <a:r>
              <a:rPr lang="tr-TR" sz="1600" dirty="0"/>
              <a:t>her platformda öğrencilere yönelik faaliyetlerde </a:t>
            </a:r>
            <a:r>
              <a:rPr lang="tr-TR" sz="1600" dirty="0" smtClean="0"/>
              <a:t>her</a:t>
            </a:r>
            <a:r>
              <a:rPr lang="tr-TR" sz="1600" dirty="0"/>
              <a:t> </a:t>
            </a:r>
            <a:r>
              <a:rPr lang="tr-TR" sz="1600" dirty="0" smtClean="0"/>
              <a:t>zaman </a:t>
            </a:r>
            <a:r>
              <a:rPr lang="tr-TR" sz="1600" dirty="0"/>
              <a:t>adından </a:t>
            </a:r>
            <a:r>
              <a:rPr lang="tr-TR" sz="1600" dirty="0" smtClean="0"/>
              <a:t>     </a:t>
            </a:r>
          </a:p>
          <a:p>
            <a:pPr marL="0" indent="0" algn="just">
              <a:lnSpc>
                <a:spcPct val="80000"/>
              </a:lnSpc>
              <a:buNone/>
            </a:pPr>
            <a:r>
              <a:rPr lang="tr-TR" sz="1600" dirty="0"/>
              <a:t> </a:t>
            </a:r>
            <a:r>
              <a:rPr lang="tr-TR" sz="1600" dirty="0" smtClean="0"/>
              <a:t> söz ettirmesi.</a:t>
            </a:r>
            <a:endParaRPr lang="tr-TR" sz="1600" dirty="0"/>
          </a:p>
          <a:p>
            <a:pPr marL="0" indent="0">
              <a:lnSpc>
                <a:spcPct val="80000"/>
              </a:lnSpc>
              <a:buNone/>
            </a:pPr>
            <a:endParaRPr lang="tr-TR" sz="2000" dirty="0" smtClean="0"/>
          </a:p>
          <a:p>
            <a:pPr marL="0" indent="0">
              <a:buNone/>
            </a:pPr>
            <a:r>
              <a:rPr lang="tr-TR" sz="2400" dirty="0"/>
              <a:t>ZAYIF YÖNLERİMİZ</a:t>
            </a:r>
          </a:p>
          <a:p>
            <a:pPr marL="0" indent="0">
              <a:buNone/>
            </a:pPr>
            <a:r>
              <a:rPr lang="tr-TR" sz="1600" dirty="0"/>
              <a:t>. Hizmet içi eğitimin yetersiz oluşu,</a:t>
            </a:r>
          </a:p>
          <a:p>
            <a:pPr marL="0" indent="0">
              <a:buNone/>
            </a:pPr>
            <a:r>
              <a:rPr lang="tr-TR" sz="1600" dirty="0"/>
              <a:t>. Kalifiye ve nitelikli </a:t>
            </a:r>
            <a:r>
              <a:rPr lang="tr-TR" sz="1600" dirty="0" smtClean="0"/>
              <a:t>personel </a:t>
            </a:r>
            <a:r>
              <a:rPr lang="tr-TR" sz="1600" dirty="0"/>
              <a:t>eksikliği.</a:t>
            </a:r>
          </a:p>
          <a:p>
            <a:pPr marL="0" indent="0">
              <a:lnSpc>
                <a:spcPct val="80000"/>
              </a:lnSpc>
              <a:buNone/>
            </a:pPr>
            <a:endParaRPr lang="tr-TR" sz="2000" dirty="0" smtClean="0"/>
          </a:p>
          <a:p>
            <a:pPr marL="0" indent="0">
              <a:lnSpc>
                <a:spcPct val="80000"/>
              </a:lnSpc>
              <a:buNone/>
            </a:pPr>
            <a:endParaRPr lang="tr-TR" sz="2000" dirty="0"/>
          </a:p>
          <a:p>
            <a:pPr marL="0" indent="0">
              <a:lnSpc>
                <a:spcPct val="80000"/>
              </a:lnSpc>
              <a:buNone/>
            </a:pPr>
            <a:endParaRPr lang="tr-TR" sz="2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67" name="Rectangle 15"/>
          <p:cNvSpPr>
            <a:spLocks noGrp="1" noChangeArrowheads="1"/>
          </p:cNvSpPr>
          <p:nvPr>
            <p:ph type="title"/>
          </p:nvPr>
        </p:nvSpPr>
        <p:spPr>
          <a:xfrm>
            <a:off x="-324544" y="692696"/>
            <a:ext cx="10009112" cy="1139825"/>
          </a:xfrm>
        </p:spPr>
        <p:txBody>
          <a:bodyPr/>
          <a:lstStyle/>
          <a:p>
            <a:r>
              <a:rPr lang="tr-TR" sz="2400" dirty="0" smtClean="0">
                <a:solidFill>
                  <a:schemeClr val="tx1"/>
                </a:solidFill>
                <a:latin typeface="+mn-lt"/>
                <a:ea typeface="+mn-ea"/>
                <a:cs typeface="+mn-cs"/>
              </a:rPr>
              <a:t>SAĞLIK KÜLTÜR VE SPOR DAİRESİ </a:t>
            </a:r>
            <a:br>
              <a:rPr lang="tr-TR" sz="2400" dirty="0" smtClean="0">
                <a:solidFill>
                  <a:schemeClr val="tx1"/>
                </a:solidFill>
                <a:latin typeface="+mn-lt"/>
                <a:ea typeface="+mn-ea"/>
                <a:cs typeface="+mn-cs"/>
              </a:rPr>
            </a:br>
            <a:r>
              <a:rPr lang="tr-TR" sz="2400" dirty="0" smtClean="0">
                <a:solidFill>
                  <a:schemeClr val="tx1"/>
                </a:solidFill>
                <a:latin typeface="+mn-lt"/>
                <a:ea typeface="+mn-ea"/>
                <a:cs typeface="+mn-cs"/>
              </a:rPr>
              <a:t>BAŞKANLIĞI</a:t>
            </a:r>
            <a:r>
              <a:rPr lang="tr-TR" sz="2400" dirty="0">
                <a:solidFill>
                  <a:schemeClr val="tx1"/>
                </a:solidFill>
                <a:latin typeface="+mn-lt"/>
                <a:ea typeface="+mn-ea"/>
                <a:cs typeface="+mn-cs"/>
              </a:rPr>
              <a:t> </a:t>
            </a:r>
            <a:r>
              <a:rPr lang="tr-TR" sz="2400" dirty="0" smtClean="0">
                <a:solidFill>
                  <a:schemeClr val="tx1"/>
                </a:solidFill>
                <a:latin typeface="+mn-lt"/>
                <a:ea typeface="+mn-ea"/>
                <a:cs typeface="+mn-cs"/>
              </a:rPr>
              <a:t>ÖĞRENCİ TOPLULUKLARI</a:t>
            </a:r>
            <a:endParaRPr lang="tr-TR" sz="2400" dirty="0">
              <a:solidFill>
                <a:schemeClr val="tx1"/>
              </a:solidFill>
              <a:latin typeface="+mn-lt"/>
              <a:ea typeface="+mn-ea"/>
              <a:cs typeface="+mn-cs"/>
            </a:endParaRPr>
          </a:p>
        </p:txBody>
      </p:sp>
      <p:sp>
        <p:nvSpPr>
          <p:cNvPr id="2" name="Dikdörtgen 1"/>
          <p:cNvSpPr/>
          <p:nvPr/>
        </p:nvSpPr>
        <p:spPr>
          <a:xfrm>
            <a:off x="2698957" y="1832521"/>
            <a:ext cx="3962110" cy="3539430"/>
          </a:xfrm>
          <a:prstGeom prst="rect">
            <a:avLst/>
          </a:prstGeom>
        </p:spPr>
        <p:txBody>
          <a:bodyPr wrap="none">
            <a:spAutoFit/>
          </a:bodyPr>
          <a:lstStyle/>
          <a:p>
            <a:pPr marL="342900" lvl="0" indent="-342900" fontAlgn="b"/>
            <a:r>
              <a:rPr lang="tr-TR" sz="1600" dirty="0" smtClean="0">
                <a:effectLst>
                  <a:outerShdw blurRad="38100" dist="38100" dir="2700000" algn="tl">
                    <a:srgbClr val="000000">
                      <a:alpha val="43137"/>
                    </a:srgbClr>
                  </a:outerShdw>
                </a:effectLst>
              </a:rPr>
              <a:t>1.   Akıl </a:t>
            </a:r>
            <a:r>
              <a:rPr lang="tr-TR" sz="1600" dirty="0">
                <a:effectLst>
                  <a:outerShdw blurRad="38100" dist="38100" dir="2700000" algn="tl">
                    <a:srgbClr val="000000">
                      <a:alpha val="43137"/>
                    </a:srgbClr>
                  </a:outerShdw>
                </a:effectLst>
              </a:rPr>
              <a:t>Yürütme </a:t>
            </a:r>
            <a:r>
              <a:rPr lang="tr-TR" sz="1600" dirty="0" smtClean="0">
                <a:effectLst>
                  <a:outerShdw blurRad="38100" dist="38100" dir="2700000" algn="tl">
                    <a:srgbClr val="000000">
                      <a:alpha val="43137"/>
                    </a:srgbClr>
                  </a:outerShdw>
                </a:effectLst>
              </a:rPr>
              <a:t>Topluluğu</a:t>
            </a:r>
          </a:p>
          <a:p>
            <a:pPr marL="342900" indent="-342900" fontAlgn="b"/>
            <a:r>
              <a:rPr lang="tr-TR" sz="1600" dirty="0" smtClean="0">
                <a:effectLst>
                  <a:outerShdw blurRad="38100" dist="38100" dir="2700000" algn="tl">
                    <a:srgbClr val="000000">
                      <a:alpha val="43137"/>
                    </a:srgbClr>
                  </a:outerShdw>
                </a:effectLst>
              </a:rPr>
              <a:t>2.   </a:t>
            </a:r>
            <a:r>
              <a:rPr lang="tr-TR" sz="1600" dirty="0" err="1" smtClean="0">
                <a:effectLst>
                  <a:outerShdw blurRad="38100" dist="38100" dir="2700000" algn="tl">
                    <a:srgbClr val="000000">
                      <a:alpha val="43137"/>
                    </a:srgbClr>
                  </a:outerShdw>
                </a:effectLst>
              </a:rPr>
              <a:t>Erasmus</a:t>
            </a:r>
            <a:r>
              <a:rPr lang="tr-TR" sz="1600" dirty="0" smtClean="0">
                <a:effectLst>
                  <a:outerShdw blurRad="38100" dist="38100" dir="2700000" algn="tl">
                    <a:srgbClr val="000000">
                      <a:alpha val="43137"/>
                    </a:srgbClr>
                  </a:outerShdw>
                </a:effectLst>
              </a:rPr>
              <a:t> </a:t>
            </a:r>
            <a:r>
              <a:rPr lang="tr-TR" sz="1600" dirty="0">
                <a:effectLst>
                  <a:outerShdw blurRad="38100" dist="38100" dir="2700000" algn="tl">
                    <a:srgbClr val="000000">
                      <a:alpha val="43137"/>
                    </a:srgbClr>
                  </a:outerShdw>
                </a:effectLst>
              </a:rPr>
              <a:t>Öğrencileri Ağı Topluluğu</a:t>
            </a:r>
          </a:p>
          <a:p>
            <a:pPr marL="342900" indent="-342900" fontAlgn="b"/>
            <a:r>
              <a:rPr lang="tr-TR" sz="1600" dirty="0" smtClean="0">
                <a:effectLst>
                  <a:outerShdw blurRad="38100" dist="38100" dir="2700000" algn="tl">
                    <a:srgbClr val="000000">
                      <a:alpha val="43137"/>
                    </a:srgbClr>
                  </a:outerShdw>
                </a:effectLst>
              </a:rPr>
              <a:t>3.   Eşli </a:t>
            </a:r>
            <a:r>
              <a:rPr lang="tr-TR" sz="1600" dirty="0">
                <a:effectLst>
                  <a:outerShdw blurRad="38100" dist="38100" dir="2700000" algn="tl">
                    <a:srgbClr val="000000">
                      <a:alpha val="43137"/>
                    </a:srgbClr>
                  </a:outerShdw>
                </a:effectLst>
              </a:rPr>
              <a:t>Dans Sporları Topluluğu</a:t>
            </a:r>
          </a:p>
          <a:p>
            <a:pPr marL="342900" indent="-342900" fontAlgn="b"/>
            <a:r>
              <a:rPr lang="tr-TR" sz="1600" dirty="0" smtClean="0">
                <a:effectLst>
                  <a:outerShdw blurRad="38100" dist="38100" dir="2700000" algn="tl">
                    <a:srgbClr val="000000">
                      <a:alpha val="43137"/>
                    </a:srgbClr>
                  </a:outerShdw>
                </a:effectLst>
              </a:rPr>
              <a:t>4.   Sürdürülebilir </a:t>
            </a:r>
            <a:r>
              <a:rPr lang="tr-TR" sz="1600" dirty="0">
                <a:effectLst>
                  <a:outerShdw blurRad="38100" dist="38100" dir="2700000" algn="tl">
                    <a:srgbClr val="000000">
                      <a:alpha val="43137"/>
                    </a:srgbClr>
                  </a:outerShdw>
                </a:effectLst>
              </a:rPr>
              <a:t>Kalkınma Topluluğu</a:t>
            </a:r>
          </a:p>
          <a:p>
            <a:pPr marL="342900" indent="-342900" fontAlgn="b"/>
            <a:r>
              <a:rPr lang="tr-TR" sz="1600" dirty="0" smtClean="0">
                <a:effectLst>
                  <a:outerShdw blurRad="38100" dist="38100" dir="2700000" algn="tl">
                    <a:srgbClr val="000000">
                      <a:alpha val="43137"/>
                    </a:srgbClr>
                  </a:outerShdw>
                </a:effectLst>
              </a:rPr>
              <a:t>5.   İzci </a:t>
            </a:r>
            <a:r>
              <a:rPr lang="tr-TR" sz="1600" dirty="0">
                <a:effectLst>
                  <a:outerShdw blurRad="38100" dist="38100" dir="2700000" algn="tl">
                    <a:srgbClr val="000000">
                      <a:alpha val="43137"/>
                    </a:srgbClr>
                  </a:outerShdw>
                </a:effectLst>
              </a:rPr>
              <a:t>Grubu Topluluğu</a:t>
            </a:r>
          </a:p>
          <a:p>
            <a:pPr marL="342900" indent="-342900" fontAlgn="b"/>
            <a:r>
              <a:rPr lang="tr-TR" sz="1600" dirty="0" smtClean="0">
                <a:effectLst>
                  <a:outerShdw blurRad="38100" dist="38100" dir="2700000" algn="tl">
                    <a:srgbClr val="000000">
                      <a:alpha val="43137"/>
                    </a:srgbClr>
                  </a:outerShdw>
                </a:effectLst>
              </a:rPr>
              <a:t>6.   Kitap </a:t>
            </a:r>
            <a:r>
              <a:rPr lang="tr-TR" sz="1600" dirty="0">
                <a:effectLst>
                  <a:outerShdw blurRad="38100" dist="38100" dir="2700000" algn="tl">
                    <a:srgbClr val="000000">
                      <a:alpha val="43137"/>
                    </a:srgbClr>
                  </a:outerShdw>
                </a:effectLst>
              </a:rPr>
              <a:t>Bankosu Topluluğu</a:t>
            </a:r>
          </a:p>
          <a:p>
            <a:pPr marL="342900" indent="-342900" fontAlgn="b"/>
            <a:r>
              <a:rPr lang="tr-TR" sz="1600" dirty="0" smtClean="0">
                <a:effectLst>
                  <a:outerShdw blurRad="38100" dist="38100" dir="2700000" algn="tl">
                    <a:srgbClr val="000000">
                      <a:alpha val="43137"/>
                    </a:srgbClr>
                  </a:outerShdw>
                </a:effectLst>
              </a:rPr>
              <a:t>7.   Müzik </a:t>
            </a:r>
            <a:r>
              <a:rPr lang="tr-TR" sz="1600" dirty="0">
                <a:effectLst>
                  <a:outerShdw blurRad="38100" dist="38100" dir="2700000" algn="tl">
                    <a:srgbClr val="000000">
                      <a:alpha val="43137"/>
                    </a:srgbClr>
                  </a:outerShdw>
                </a:effectLst>
              </a:rPr>
              <a:t>Topluluğu</a:t>
            </a:r>
          </a:p>
          <a:p>
            <a:pPr marL="342900" indent="-342900" fontAlgn="b"/>
            <a:r>
              <a:rPr lang="tr-TR" sz="1600" dirty="0" smtClean="0">
                <a:effectLst>
                  <a:outerShdw blurRad="38100" dist="38100" dir="2700000" algn="tl">
                    <a:srgbClr val="000000">
                      <a:alpha val="43137"/>
                    </a:srgbClr>
                  </a:outerShdw>
                </a:effectLst>
              </a:rPr>
              <a:t>8.   Satranç </a:t>
            </a:r>
            <a:r>
              <a:rPr lang="tr-TR" sz="1600" dirty="0">
                <a:effectLst>
                  <a:outerShdw blurRad="38100" dist="38100" dir="2700000" algn="tl">
                    <a:srgbClr val="000000">
                      <a:alpha val="43137"/>
                    </a:srgbClr>
                  </a:outerShdw>
                </a:effectLst>
              </a:rPr>
              <a:t>Topluluğu</a:t>
            </a:r>
          </a:p>
          <a:p>
            <a:pPr marL="342900" indent="-342900" fontAlgn="b"/>
            <a:r>
              <a:rPr lang="tr-TR" sz="1600" dirty="0" smtClean="0">
                <a:effectLst>
                  <a:outerShdw blurRad="38100" dist="38100" dir="2700000" algn="tl">
                    <a:srgbClr val="000000">
                      <a:alpha val="43137"/>
                    </a:srgbClr>
                  </a:outerShdw>
                </a:effectLst>
              </a:rPr>
              <a:t>9.   Sosyal </a:t>
            </a:r>
            <a:r>
              <a:rPr lang="tr-TR" sz="1600" dirty="0">
                <a:effectLst>
                  <a:outerShdw blurRad="38100" dist="38100" dir="2700000" algn="tl">
                    <a:srgbClr val="000000">
                      <a:alpha val="43137"/>
                    </a:srgbClr>
                  </a:outerShdw>
                </a:effectLst>
              </a:rPr>
              <a:t>Sorumluluk Projeleri Topluluğu</a:t>
            </a:r>
          </a:p>
          <a:p>
            <a:pPr marL="342900" indent="-342900" fontAlgn="b"/>
            <a:r>
              <a:rPr lang="tr-TR" sz="1600" dirty="0" smtClean="0">
                <a:effectLst>
                  <a:outerShdw blurRad="38100" dist="38100" dir="2700000" algn="tl">
                    <a:srgbClr val="000000">
                      <a:alpha val="43137"/>
                    </a:srgbClr>
                  </a:outerShdw>
                </a:effectLst>
              </a:rPr>
              <a:t>10. Tiyatro </a:t>
            </a:r>
            <a:r>
              <a:rPr lang="tr-TR" sz="1600" dirty="0">
                <a:effectLst>
                  <a:outerShdw blurRad="38100" dist="38100" dir="2700000" algn="tl">
                    <a:srgbClr val="000000">
                      <a:alpha val="43137"/>
                    </a:srgbClr>
                  </a:outerShdw>
                </a:effectLst>
              </a:rPr>
              <a:t>Topluluğu</a:t>
            </a:r>
          </a:p>
          <a:p>
            <a:pPr marL="342900" indent="-342900" fontAlgn="b"/>
            <a:r>
              <a:rPr lang="tr-TR" sz="1600" dirty="0" smtClean="0">
                <a:effectLst>
                  <a:outerShdw blurRad="38100" dist="38100" dir="2700000" algn="tl">
                    <a:srgbClr val="000000">
                      <a:alpha val="43137"/>
                    </a:srgbClr>
                  </a:outerShdw>
                </a:effectLst>
              </a:rPr>
              <a:t>11. Türk </a:t>
            </a:r>
            <a:r>
              <a:rPr lang="tr-TR" sz="1600" dirty="0">
                <a:effectLst>
                  <a:outerShdw blurRad="38100" dist="38100" dir="2700000" algn="tl">
                    <a:srgbClr val="000000">
                      <a:alpha val="43137"/>
                    </a:srgbClr>
                  </a:outerShdw>
                </a:effectLst>
              </a:rPr>
              <a:t>Tasavvuf Müziği Topluluğu</a:t>
            </a:r>
          </a:p>
          <a:p>
            <a:pPr marL="342900" lvl="0" indent="-342900" fontAlgn="b"/>
            <a:r>
              <a:rPr lang="tr-TR" sz="1600" dirty="0" smtClean="0">
                <a:effectLst>
                  <a:outerShdw blurRad="38100" dist="38100" dir="2700000" algn="tl">
                    <a:srgbClr val="000000">
                      <a:alpha val="43137"/>
                    </a:srgbClr>
                  </a:outerShdw>
                </a:effectLst>
              </a:rPr>
              <a:t>12. Türk Halk Müziği Topluluğu</a:t>
            </a:r>
          </a:p>
          <a:p>
            <a:pPr marL="342900" lvl="0" indent="-342900" fontAlgn="b"/>
            <a:r>
              <a:rPr lang="tr-TR" sz="1600" dirty="0" smtClean="0">
                <a:effectLst>
                  <a:outerShdw blurRad="38100" dist="38100" dir="2700000" algn="tl">
                    <a:srgbClr val="000000">
                      <a:alpha val="43137"/>
                    </a:srgbClr>
                  </a:outerShdw>
                </a:effectLst>
              </a:rPr>
              <a:t>13. Türk Müziği Topluluğu</a:t>
            </a:r>
          </a:p>
          <a:p>
            <a:pPr marL="342900" lvl="0" indent="-342900" fontAlgn="b"/>
            <a:r>
              <a:rPr lang="tr-TR" sz="1600" dirty="0" smtClean="0">
                <a:effectLst>
                  <a:outerShdw blurRad="38100" dist="38100" dir="2700000" algn="tl">
                    <a:srgbClr val="000000">
                      <a:alpha val="43137"/>
                    </a:srgbClr>
                  </a:outerShdw>
                </a:effectLst>
              </a:rPr>
              <a:t>14. Hayal Topluluğu</a:t>
            </a:r>
            <a:endParaRPr lang="tr-TR" sz="1600"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7" name="Rectangle 13"/>
          <p:cNvSpPr>
            <a:spLocks noGrp="1" noChangeArrowheads="1"/>
          </p:cNvSpPr>
          <p:nvPr>
            <p:ph type="title"/>
          </p:nvPr>
        </p:nvSpPr>
        <p:spPr>
          <a:xfrm>
            <a:off x="445957" y="1052736"/>
            <a:ext cx="8229600" cy="1139825"/>
          </a:xfrm>
        </p:spPr>
        <p:txBody>
          <a:bodyPr/>
          <a:lstStyle/>
          <a:p>
            <a:r>
              <a:rPr lang="tr-TR" sz="2400" dirty="0" smtClean="0">
                <a:solidFill>
                  <a:schemeClr val="tx1"/>
                </a:solidFill>
                <a:latin typeface="+mn-lt"/>
                <a:ea typeface="+mn-ea"/>
                <a:cs typeface="+mn-cs"/>
              </a:rPr>
              <a:t>BURS DAĞILIM ÇİZELGESİ</a:t>
            </a:r>
            <a:br>
              <a:rPr lang="tr-TR" sz="2400" dirty="0" smtClean="0">
                <a:solidFill>
                  <a:schemeClr val="tx1"/>
                </a:solidFill>
                <a:latin typeface="+mn-lt"/>
                <a:ea typeface="+mn-ea"/>
                <a:cs typeface="+mn-cs"/>
              </a:rPr>
            </a:br>
            <a:r>
              <a:rPr lang="tr-TR" sz="2400" dirty="0" smtClean="0">
                <a:solidFill>
                  <a:schemeClr val="tx1"/>
                </a:solidFill>
                <a:latin typeface="+mn-lt"/>
                <a:ea typeface="+mn-ea"/>
                <a:cs typeface="+mn-cs"/>
              </a:rPr>
              <a:t>(2019-2023 EĞİTİM-ÖĞRETİM YILI)</a:t>
            </a:r>
            <a:endParaRPr lang="tr-TR" sz="2400" dirty="0">
              <a:solidFill>
                <a:schemeClr val="tx1"/>
              </a:solidFill>
              <a:latin typeface="+mn-lt"/>
              <a:ea typeface="+mn-ea"/>
              <a:cs typeface="+mn-cs"/>
            </a:endParaRPr>
          </a:p>
        </p:txBody>
      </p:sp>
      <p:graphicFrame>
        <p:nvGraphicFramePr>
          <p:cNvPr id="4" name="Group 99"/>
          <p:cNvGraphicFramePr>
            <a:graphicFrameLocks noGrp="1"/>
          </p:cNvGraphicFramePr>
          <p:nvPr>
            <p:ph sz="half" idx="1"/>
            <p:extLst>
              <p:ext uri="{D42A27DB-BD31-4B8C-83A1-F6EECF244321}">
                <p14:modId xmlns:p14="http://schemas.microsoft.com/office/powerpoint/2010/main" val="3146429692"/>
              </p:ext>
            </p:extLst>
          </p:nvPr>
        </p:nvGraphicFramePr>
        <p:xfrm>
          <a:off x="179512" y="2276872"/>
          <a:ext cx="8456441" cy="1987308"/>
        </p:xfrm>
        <a:graphic>
          <a:graphicData uri="http://schemas.openxmlformats.org/drawingml/2006/table">
            <a:tbl>
              <a:tblPr/>
              <a:tblGrid>
                <a:gridCol w="4476939">
                  <a:extLst>
                    <a:ext uri="{9D8B030D-6E8A-4147-A177-3AD203B41FA5}">
                      <a16:colId xmlns:a16="http://schemas.microsoft.com/office/drawing/2014/main" xmlns="" val="20000"/>
                    </a:ext>
                  </a:extLst>
                </a:gridCol>
                <a:gridCol w="1989751">
                  <a:extLst>
                    <a:ext uri="{9D8B030D-6E8A-4147-A177-3AD203B41FA5}">
                      <a16:colId xmlns:a16="http://schemas.microsoft.com/office/drawing/2014/main" xmlns="" val="1475414805"/>
                    </a:ext>
                  </a:extLst>
                </a:gridCol>
                <a:gridCol w="1989751">
                  <a:extLst>
                    <a:ext uri="{9D8B030D-6E8A-4147-A177-3AD203B41FA5}">
                      <a16:colId xmlns:a16="http://schemas.microsoft.com/office/drawing/2014/main" xmlns="" val="20001"/>
                    </a:ext>
                  </a:extLst>
                </a:gridCol>
              </a:tblGrid>
              <a:tr h="37318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2019 (1 Yıllık)</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2019-2023 (5 Yıllık)</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89064210"/>
                  </a:ext>
                </a:extLst>
              </a:tr>
              <a:tr h="37318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Ücretsiz Yemek Kartı Sağlanan</a:t>
                      </a:r>
                      <a:r>
                        <a:rPr lang="tr-TR" sz="1200" kern="1200" baseline="0" dirty="0" smtClean="0">
                          <a:solidFill>
                            <a:schemeClr val="tx1"/>
                          </a:solidFill>
                          <a:effectLst>
                            <a:outerShdw blurRad="38100" dist="38100" dir="2700000" algn="tl">
                              <a:srgbClr val="000000"/>
                            </a:outerShdw>
                          </a:effectLst>
                          <a:latin typeface="+mn-lt"/>
                          <a:ea typeface="+mn-ea"/>
                          <a:cs typeface="+mn-cs"/>
                        </a:rPr>
                        <a:t> Öğrenci Sayısı</a:t>
                      </a: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698 (Kontenjan 3.000)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3.490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0576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K.Y.K. Bursu</a:t>
                      </a:r>
                      <a:r>
                        <a:rPr lang="tr-TR" sz="1200" kern="1200" baseline="0" dirty="0" smtClean="0">
                          <a:solidFill>
                            <a:schemeClr val="tx1"/>
                          </a:solidFill>
                          <a:effectLst>
                            <a:outerShdw blurRad="38100" dist="38100" dir="2700000" algn="tl">
                              <a:srgbClr val="000000"/>
                            </a:outerShdw>
                          </a:effectLst>
                          <a:latin typeface="+mn-lt"/>
                          <a:ea typeface="+mn-ea"/>
                          <a:cs typeface="+mn-cs"/>
                        </a:rPr>
                        <a:t> Sağlanan Öğrenci Sayısı</a:t>
                      </a: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3.538</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17.690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3204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Özel Kurum ve Kuruluşlardan Burs Sağlanan Öğrenci Sayısı</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73</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365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03132">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Kısmı Zamanlı Öğrencilere Ödenen Maaş Sayısı</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2.597</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12.985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11" name="Rectangle 15"/>
          <p:cNvSpPr>
            <a:spLocks noGrp="1" noChangeArrowheads="1"/>
          </p:cNvSpPr>
          <p:nvPr>
            <p:ph type="title"/>
          </p:nvPr>
        </p:nvSpPr>
        <p:spPr>
          <a:xfrm>
            <a:off x="-1016" y="1052736"/>
            <a:ext cx="9145016" cy="923801"/>
          </a:xfrm>
        </p:spPr>
        <p:txBody>
          <a:bodyPr/>
          <a:lstStyle/>
          <a:p>
            <a:r>
              <a:rPr lang="tr-TR" sz="2400" dirty="0" smtClean="0">
                <a:solidFill>
                  <a:schemeClr val="tx1"/>
                </a:solidFill>
                <a:latin typeface="+mn-lt"/>
                <a:ea typeface="+mn-ea"/>
                <a:cs typeface="+mn-cs"/>
              </a:rPr>
              <a:t>SAĞLIK KÜLTÜR VE SPOR DAİRESİ BAŞKANLIĞI </a:t>
            </a:r>
            <a:br>
              <a:rPr lang="tr-TR" sz="2400" dirty="0" smtClean="0">
                <a:solidFill>
                  <a:schemeClr val="tx1"/>
                </a:solidFill>
                <a:latin typeface="+mn-lt"/>
                <a:ea typeface="+mn-ea"/>
                <a:cs typeface="+mn-cs"/>
              </a:rPr>
            </a:br>
            <a:r>
              <a:rPr lang="tr-TR" sz="2400" dirty="0" smtClean="0">
                <a:solidFill>
                  <a:schemeClr val="tx1"/>
                </a:solidFill>
                <a:latin typeface="+mn-lt"/>
                <a:ea typeface="+mn-ea"/>
                <a:cs typeface="+mn-cs"/>
              </a:rPr>
              <a:t>SPORTİF FAALİYETLER</a:t>
            </a:r>
            <a:endParaRPr lang="tr-TR" sz="2400" dirty="0">
              <a:solidFill>
                <a:schemeClr val="tx1"/>
              </a:solidFill>
              <a:latin typeface="+mn-lt"/>
              <a:ea typeface="+mn-ea"/>
              <a:cs typeface="+mn-cs"/>
            </a:endParaRPr>
          </a:p>
        </p:txBody>
      </p:sp>
      <p:sp>
        <p:nvSpPr>
          <p:cNvPr id="2" name="Dikdörtgen 1"/>
          <p:cNvSpPr/>
          <p:nvPr/>
        </p:nvSpPr>
        <p:spPr>
          <a:xfrm>
            <a:off x="539552" y="2420888"/>
            <a:ext cx="8280920" cy="2332946"/>
          </a:xfrm>
          <a:prstGeom prst="rect">
            <a:avLst/>
          </a:prstGeom>
        </p:spPr>
        <p:txBody>
          <a:bodyPr wrap="square">
            <a:spAutoFit/>
          </a:bodyPr>
          <a:lstStyle/>
          <a:p>
            <a:pPr marL="0" indent="0">
              <a:lnSpc>
                <a:spcPct val="80000"/>
              </a:lnSpc>
              <a:buNone/>
            </a:pPr>
            <a:r>
              <a:rPr lang="tr-TR" sz="1400" dirty="0" smtClean="0">
                <a:effectLst>
                  <a:outerShdw blurRad="38100" dist="38100" dir="2700000" algn="tl">
                    <a:srgbClr val="000000">
                      <a:alpha val="43137"/>
                    </a:srgbClr>
                  </a:outerShdw>
                </a:effectLst>
              </a:rPr>
              <a:t>2018-2019 EĞİTİM-ÖĞRETİM YILINDA DÜZENLENEN ÜNİVERSİTE İÇİ SPOR MÜSABAKALARI</a:t>
            </a:r>
          </a:p>
          <a:p>
            <a:pPr marL="0" indent="0">
              <a:lnSpc>
                <a:spcPct val="80000"/>
              </a:lnSpc>
              <a:buNone/>
            </a:pPr>
            <a:endParaRPr lang="tr-TR" sz="1400" dirty="0" smtClean="0">
              <a:effectLst>
                <a:outerShdw blurRad="38100" dist="38100" dir="2700000" algn="tl">
                  <a:srgbClr val="000000">
                    <a:alpha val="43137"/>
                  </a:srgbClr>
                </a:outerShdw>
              </a:effectLst>
            </a:endParaRPr>
          </a:p>
          <a:p>
            <a:pPr marL="0" indent="0">
              <a:lnSpc>
                <a:spcPct val="80000"/>
              </a:lnSpc>
              <a:buNone/>
            </a:pPr>
            <a:endParaRPr lang="tr-TR" sz="1400" dirty="0" smtClean="0"/>
          </a:p>
          <a:p>
            <a:pPr marL="0" indent="0">
              <a:lnSpc>
                <a:spcPct val="80000"/>
              </a:lnSpc>
              <a:buNone/>
            </a:pPr>
            <a:r>
              <a:rPr lang="tr-TR" sz="1400" dirty="0" smtClean="0"/>
              <a:t>. Rektörlük Kupası Çim Saha Öğrenci Futbol Turnuvası</a:t>
            </a:r>
          </a:p>
          <a:p>
            <a:pPr marL="0" indent="0">
              <a:lnSpc>
                <a:spcPct val="80000"/>
              </a:lnSpc>
              <a:buNone/>
            </a:pPr>
            <a:endParaRPr lang="tr-TR" sz="1400" dirty="0"/>
          </a:p>
          <a:p>
            <a:pPr marL="0" indent="0">
              <a:lnSpc>
                <a:spcPct val="80000"/>
              </a:lnSpc>
              <a:buNone/>
            </a:pPr>
            <a:r>
              <a:rPr lang="tr-TR" sz="1400" dirty="0" smtClean="0"/>
              <a:t>. Rektörlük Kupası Akademik Personel Halı Saha Futbol Turnuvası</a:t>
            </a:r>
          </a:p>
          <a:p>
            <a:pPr marL="0" indent="0">
              <a:lnSpc>
                <a:spcPct val="80000"/>
              </a:lnSpc>
              <a:buNone/>
            </a:pPr>
            <a:endParaRPr lang="tr-TR" sz="1400" dirty="0" smtClean="0"/>
          </a:p>
          <a:p>
            <a:pPr marL="0" indent="0">
              <a:lnSpc>
                <a:spcPct val="80000"/>
              </a:lnSpc>
              <a:buNone/>
            </a:pPr>
            <a:r>
              <a:rPr lang="tr-TR" sz="1400" dirty="0" smtClean="0"/>
              <a:t>. Rektörlük Kupası Satranç Turnuvası</a:t>
            </a:r>
          </a:p>
          <a:p>
            <a:pPr marL="0" indent="0">
              <a:lnSpc>
                <a:spcPct val="80000"/>
              </a:lnSpc>
              <a:buNone/>
            </a:pPr>
            <a:endParaRPr lang="tr-TR" sz="1400" dirty="0" smtClean="0"/>
          </a:p>
          <a:p>
            <a:pPr>
              <a:lnSpc>
                <a:spcPct val="80000"/>
              </a:lnSpc>
            </a:pPr>
            <a:endParaRPr lang="tr-TR" sz="1400" dirty="0">
              <a:effectLst>
                <a:outerShdw blurRad="38100" dist="38100" dir="2700000" algn="tl">
                  <a:srgbClr val="000000">
                    <a:alpha val="43137"/>
                  </a:srgbClr>
                </a:outerShdw>
              </a:effectLst>
            </a:endParaRPr>
          </a:p>
          <a:p>
            <a:pPr marL="0" indent="0">
              <a:lnSpc>
                <a:spcPct val="80000"/>
              </a:lnSpc>
              <a:buNone/>
            </a:pPr>
            <a:endParaRPr lang="tr-TR" sz="1400" dirty="0"/>
          </a:p>
          <a:p>
            <a:pPr marL="0" indent="0">
              <a:lnSpc>
                <a:spcPct val="80000"/>
              </a:lnSpc>
              <a:buNone/>
            </a:pPr>
            <a:endParaRPr lang="tr-TR" sz="1400" dirty="0" smtClean="0"/>
          </a:p>
          <a:p>
            <a:pPr marL="0" indent="0">
              <a:lnSpc>
                <a:spcPct val="80000"/>
              </a:lnSpc>
              <a:buNone/>
            </a:pPr>
            <a:endParaRPr lang="tr-TR" sz="1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539552" y="692696"/>
            <a:ext cx="8280920" cy="5952399"/>
          </a:xfrm>
          <a:prstGeom prst="rect">
            <a:avLst/>
          </a:prstGeom>
        </p:spPr>
        <p:txBody>
          <a:bodyPr wrap="square">
            <a:spAutoFit/>
          </a:bodyPr>
          <a:lstStyle/>
          <a:p>
            <a:pPr marL="0" indent="0">
              <a:lnSpc>
                <a:spcPct val="80000"/>
              </a:lnSpc>
              <a:buNone/>
            </a:pPr>
            <a:endParaRPr lang="tr-TR" sz="1400" dirty="0" smtClean="0"/>
          </a:p>
          <a:p>
            <a:pPr marL="0" indent="0">
              <a:lnSpc>
                <a:spcPct val="80000"/>
              </a:lnSpc>
              <a:buNone/>
            </a:pPr>
            <a:endParaRPr lang="tr-TR" sz="1400" dirty="0"/>
          </a:p>
          <a:p>
            <a:pPr algn="ctr">
              <a:lnSpc>
                <a:spcPct val="80000"/>
              </a:lnSpc>
            </a:pPr>
            <a:r>
              <a:rPr lang="tr-TR" sz="1400" dirty="0" smtClean="0">
                <a:effectLst>
                  <a:outerShdw blurRad="38100" dist="38100" dir="2700000" algn="tl">
                    <a:srgbClr val="000000">
                      <a:alpha val="43137"/>
                    </a:srgbClr>
                  </a:outerShdw>
                </a:effectLst>
              </a:rPr>
              <a:t>TÜRKİYE ÜNİVERSİTE SPORLARI FEDERASYONUNUN DA ÜYESİ OLDUĞU AVRUPA ÜNİVERSİTELER SPOR BİRLİĞİ (E.U.S.A.) TARAFINDAN DÜZENLENEN MÜSABAKALARA KATILAN TAKIMLARIMIZ</a:t>
            </a:r>
          </a:p>
          <a:p>
            <a:pPr>
              <a:lnSpc>
                <a:spcPct val="80000"/>
              </a:lnSpc>
            </a:pPr>
            <a:endParaRPr lang="tr-TR" sz="1400" dirty="0">
              <a:effectLst>
                <a:outerShdw blurRad="38100" dist="38100" dir="2700000" algn="tl">
                  <a:srgbClr val="000000">
                    <a:alpha val="43137"/>
                  </a:srgbClr>
                </a:outerShdw>
              </a:effectLst>
            </a:endParaRPr>
          </a:p>
          <a:p>
            <a:pPr>
              <a:lnSpc>
                <a:spcPct val="80000"/>
              </a:lnSpc>
            </a:pPr>
            <a:r>
              <a:rPr lang="tr-TR" sz="1400" dirty="0" smtClean="0">
                <a:effectLst>
                  <a:outerShdw blurRad="38100" dist="38100" dir="2700000" algn="tl">
                    <a:srgbClr val="000000">
                      <a:alpha val="43137"/>
                    </a:srgbClr>
                  </a:outerShdw>
                </a:effectLst>
              </a:rPr>
              <a:t>. Karate (Kadın-Erkek)             . </a:t>
            </a:r>
            <a:r>
              <a:rPr lang="tr-TR" sz="1400" dirty="0" err="1" smtClean="0">
                <a:effectLst>
                  <a:outerShdw blurRad="38100" dist="38100" dir="2700000" algn="tl">
                    <a:srgbClr val="000000">
                      <a:alpha val="43137"/>
                    </a:srgbClr>
                  </a:outerShdw>
                </a:effectLst>
              </a:rPr>
              <a:t>Kick</a:t>
            </a:r>
            <a:r>
              <a:rPr lang="tr-TR" sz="1400" dirty="0" smtClean="0">
                <a:effectLst>
                  <a:outerShdw blurRad="38100" dist="38100" dir="2700000" algn="tl">
                    <a:srgbClr val="000000">
                      <a:alpha val="43137"/>
                    </a:srgbClr>
                  </a:outerShdw>
                </a:effectLst>
              </a:rPr>
              <a:t> Boks (Kadın-Erkek)</a:t>
            </a: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smtClean="0">
              <a:effectLst>
                <a:outerShdw blurRad="38100" dist="38100" dir="2700000" algn="tl">
                  <a:srgbClr val="000000">
                    <a:alpha val="43137"/>
                  </a:srgbClr>
                </a:outerShdw>
              </a:effectLst>
            </a:endParaRPr>
          </a:p>
          <a:p>
            <a:pPr algn="ctr">
              <a:lnSpc>
                <a:spcPct val="80000"/>
              </a:lnSpc>
            </a:pPr>
            <a:r>
              <a:rPr lang="tr-TR" sz="1400" dirty="0" smtClean="0">
                <a:effectLst>
                  <a:outerShdw blurRad="38100" dist="38100" dir="2700000" algn="tl">
                    <a:srgbClr val="000000">
                      <a:alpha val="43137"/>
                    </a:srgbClr>
                  </a:outerShdw>
                </a:effectLst>
              </a:rPr>
              <a:t>2020-2023 </a:t>
            </a:r>
            <a:r>
              <a:rPr lang="tr-TR" sz="1400" dirty="0">
                <a:effectLst>
                  <a:outerShdw blurRad="38100" dist="38100" dir="2700000" algn="tl">
                    <a:srgbClr val="000000">
                      <a:alpha val="43137"/>
                    </a:srgbClr>
                  </a:outerShdw>
                </a:effectLst>
              </a:rPr>
              <a:t>EĞİTİM-ÖĞRETİM </a:t>
            </a:r>
            <a:r>
              <a:rPr lang="tr-TR" sz="1400" dirty="0" smtClean="0">
                <a:effectLst>
                  <a:outerShdw blurRad="38100" dist="38100" dir="2700000" algn="tl">
                    <a:srgbClr val="000000">
                      <a:alpha val="43137"/>
                    </a:srgbClr>
                  </a:outerShdw>
                </a:effectLst>
              </a:rPr>
              <a:t>YILI SPOR HİZMETLERİ BİRİMİ HEDEFLERİ</a:t>
            </a:r>
          </a:p>
          <a:p>
            <a:pPr>
              <a:lnSpc>
                <a:spcPct val="80000"/>
              </a:lnSpc>
            </a:pPr>
            <a:r>
              <a:rPr lang="tr-TR" sz="1400" dirty="0" smtClean="0">
                <a:effectLst>
                  <a:outerShdw blurRad="38100" dist="38100" dir="2700000" algn="tl">
                    <a:srgbClr val="000000">
                      <a:alpha val="43137"/>
                    </a:srgbClr>
                  </a:outerShdw>
                </a:effectLst>
              </a:rPr>
              <a:t/>
            </a:r>
            <a:br>
              <a:rPr lang="tr-TR" sz="1400" dirty="0" smtClean="0">
                <a:effectLst>
                  <a:outerShdw blurRad="38100" dist="38100" dir="2700000" algn="tl">
                    <a:srgbClr val="000000">
                      <a:alpha val="43137"/>
                    </a:srgbClr>
                  </a:outerShdw>
                </a:effectLst>
              </a:rPr>
            </a:br>
            <a:endParaRPr lang="tr-TR" sz="1400" dirty="0" smtClean="0">
              <a:effectLst>
                <a:outerShdw blurRad="38100" dist="38100" dir="2700000" algn="tl">
                  <a:srgbClr val="000000">
                    <a:alpha val="43137"/>
                  </a:srgbClr>
                </a:outerShdw>
              </a:effectLst>
            </a:endParaRPr>
          </a:p>
          <a:p>
            <a:pPr>
              <a:lnSpc>
                <a:spcPct val="80000"/>
              </a:lnSpc>
            </a:pPr>
            <a:r>
              <a:rPr lang="tr-TR" sz="1400" u="sng" dirty="0" smtClean="0">
                <a:effectLst>
                  <a:outerShdw blurRad="38100" dist="38100" dir="2700000" algn="tl">
                    <a:srgbClr val="000000">
                      <a:alpha val="43137"/>
                    </a:srgbClr>
                  </a:outerShdw>
                </a:effectLst>
              </a:rPr>
              <a:t>Üniversite İçi Spor Müsabakaları</a:t>
            </a:r>
            <a:br>
              <a:rPr lang="tr-TR" sz="1400" u="sng" dirty="0" smtClean="0">
                <a:effectLst>
                  <a:outerShdw blurRad="38100" dist="38100" dir="2700000" algn="tl">
                    <a:srgbClr val="000000">
                      <a:alpha val="43137"/>
                    </a:srgbClr>
                  </a:outerShdw>
                </a:effectLst>
              </a:rPr>
            </a:br>
            <a:endParaRPr lang="tr-TR" sz="1400" u="sng" dirty="0">
              <a:effectLst>
                <a:outerShdw blurRad="38100" dist="38100" dir="2700000" algn="tl">
                  <a:srgbClr val="000000">
                    <a:alpha val="43137"/>
                  </a:srgbClr>
                </a:outerShdw>
              </a:effectLst>
            </a:endParaRPr>
          </a:p>
          <a:p>
            <a:pPr>
              <a:lnSpc>
                <a:spcPct val="80000"/>
              </a:lnSpc>
            </a:pPr>
            <a:r>
              <a:rPr lang="tr-TR" sz="1400" dirty="0" smtClean="0">
                <a:effectLst>
                  <a:outerShdw blurRad="38100" dist="38100" dir="2700000" algn="tl">
                    <a:srgbClr val="000000">
                      <a:alpha val="43137"/>
                    </a:srgbClr>
                  </a:outerShdw>
                </a:effectLst>
              </a:rPr>
              <a:t>. Rektörlük kupası çim saha öğrenci futbol turnuvası</a:t>
            </a:r>
          </a:p>
          <a:p>
            <a:pPr>
              <a:lnSpc>
                <a:spcPct val="80000"/>
              </a:lnSpc>
            </a:pPr>
            <a:r>
              <a:rPr lang="tr-TR" sz="1400" dirty="0" smtClean="0">
                <a:effectLst>
                  <a:outerShdw blurRad="38100" dist="38100" dir="2700000" algn="tl">
                    <a:srgbClr val="000000">
                      <a:alpha val="43137"/>
                    </a:srgbClr>
                  </a:outerShdw>
                </a:effectLst>
              </a:rPr>
              <a:t>. </a:t>
            </a:r>
            <a:r>
              <a:rPr lang="tr-TR" sz="1400" dirty="0">
                <a:effectLst>
                  <a:outerShdw blurRad="38100" dist="38100" dir="2700000" algn="tl">
                    <a:srgbClr val="000000">
                      <a:alpha val="43137"/>
                    </a:srgbClr>
                  </a:outerShdw>
                </a:effectLst>
              </a:rPr>
              <a:t>Rektörlük kupası </a:t>
            </a:r>
            <a:r>
              <a:rPr lang="tr-TR" sz="1400" dirty="0" smtClean="0">
                <a:effectLst>
                  <a:outerShdw blurRad="38100" dist="38100" dir="2700000" algn="tl">
                    <a:srgbClr val="000000">
                      <a:alpha val="43137"/>
                    </a:srgbClr>
                  </a:outerShdw>
                </a:effectLst>
              </a:rPr>
              <a:t>öğrenci voleybol turnuvası</a:t>
            </a:r>
          </a:p>
          <a:p>
            <a:pPr>
              <a:lnSpc>
                <a:spcPct val="80000"/>
              </a:lnSpc>
            </a:pPr>
            <a:r>
              <a:rPr lang="tr-TR" sz="1400" dirty="0" smtClean="0">
                <a:effectLst>
                  <a:outerShdw blurRad="38100" dist="38100" dir="2700000" algn="tl">
                    <a:srgbClr val="000000">
                      <a:alpha val="43137"/>
                    </a:srgbClr>
                  </a:outerShdw>
                </a:effectLst>
              </a:rPr>
              <a:t>. </a:t>
            </a:r>
            <a:r>
              <a:rPr lang="tr-TR" sz="1400" dirty="0">
                <a:effectLst>
                  <a:outerShdw blurRad="38100" dist="38100" dir="2700000" algn="tl">
                    <a:srgbClr val="000000">
                      <a:alpha val="43137"/>
                    </a:srgbClr>
                  </a:outerShdw>
                </a:effectLst>
              </a:rPr>
              <a:t>Rektörlük kupası </a:t>
            </a:r>
            <a:r>
              <a:rPr lang="tr-TR" sz="1400" dirty="0" smtClean="0">
                <a:effectLst>
                  <a:outerShdw blurRad="38100" dist="38100" dir="2700000" algn="tl">
                    <a:srgbClr val="000000">
                      <a:alpha val="43137"/>
                    </a:srgbClr>
                  </a:outerShdw>
                </a:effectLst>
              </a:rPr>
              <a:t>basketbol turnuvası</a:t>
            </a:r>
          </a:p>
          <a:p>
            <a:pPr>
              <a:lnSpc>
                <a:spcPct val="80000"/>
              </a:lnSpc>
            </a:pPr>
            <a:r>
              <a:rPr lang="tr-TR" sz="1400" dirty="0" smtClean="0">
                <a:effectLst>
                  <a:outerShdw blurRad="38100" dist="38100" dir="2700000" algn="tl">
                    <a:srgbClr val="000000">
                      <a:alpha val="43137"/>
                    </a:srgbClr>
                  </a:outerShdw>
                </a:effectLst>
              </a:rPr>
              <a:t>. </a:t>
            </a:r>
            <a:r>
              <a:rPr lang="tr-TR" sz="1400" dirty="0">
                <a:effectLst>
                  <a:outerShdw blurRad="38100" dist="38100" dir="2700000" algn="tl">
                    <a:srgbClr val="000000">
                      <a:alpha val="43137"/>
                    </a:srgbClr>
                  </a:outerShdw>
                </a:effectLst>
              </a:rPr>
              <a:t>Rektörlük kupası </a:t>
            </a:r>
            <a:r>
              <a:rPr lang="tr-TR" sz="1400" dirty="0" smtClean="0">
                <a:effectLst>
                  <a:outerShdw blurRad="38100" dist="38100" dir="2700000" algn="tl">
                    <a:srgbClr val="000000">
                      <a:alpha val="43137"/>
                    </a:srgbClr>
                  </a:outerShdw>
                </a:effectLst>
              </a:rPr>
              <a:t>masa tenisi turnuvası</a:t>
            </a:r>
          </a:p>
          <a:p>
            <a:pPr>
              <a:lnSpc>
                <a:spcPct val="80000"/>
              </a:lnSpc>
            </a:pPr>
            <a:r>
              <a:rPr lang="tr-TR" sz="1400" dirty="0" smtClean="0">
                <a:effectLst>
                  <a:outerShdw blurRad="38100" dist="38100" dir="2700000" algn="tl">
                    <a:srgbClr val="000000">
                      <a:alpha val="43137"/>
                    </a:srgbClr>
                  </a:outerShdw>
                </a:effectLst>
              </a:rPr>
              <a:t>. </a:t>
            </a:r>
            <a:r>
              <a:rPr lang="tr-TR" sz="1400" dirty="0">
                <a:effectLst>
                  <a:outerShdw blurRad="38100" dist="38100" dir="2700000" algn="tl">
                    <a:srgbClr val="000000">
                      <a:alpha val="43137"/>
                    </a:srgbClr>
                  </a:outerShdw>
                </a:effectLst>
              </a:rPr>
              <a:t>Rektörlük kupası </a:t>
            </a:r>
            <a:r>
              <a:rPr lang="tr-TR" sz="1400" dirty="0" smtClean="0">
                <a:effectLst>
                  <a:outerShdw blurRad="38100" dist="38100" dir="2700000" algn="tl">
                    <a:srgbClr val="000000">
                      <a:alpha val="43137"/>
                    </a:srgbClr>
                  </a:outerShdw>
                </a:effectLst>
              </a:rPr>
              <a:t>satranç turnuvası</a:t>
            </a: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smtClean="0">
              <a:effectLst>
                <a:outerShdw blurRad="38100" dist="38100" dir="2700000" algn="tl">
                  <a:srgbClr val="000000">
                    <a:alpha val="43137"/>
                  </a:srgbClr>
                </a:outerShdw>
              </a:effectLst>
            </a:endParaRPr>
          </a:p>
          <a:p>
            <a:pPr>
              <a:lnSpc>
                <a:spcPct val="80000"/>
              </a:lnSpc>
            </a:pPr>
            <a:r>
              <a:rPr lang="tr-TR" sz="1400" u="sng" dirty="0" err="1" smtClean="0">
                <a:effectLst>
                  <a:outerShdw blurRad="38100" dist="38100" dir="2700000" algn="tl">
                    <a:srgbClr val="000000">
                      <a:alpha val="43137"/>
                    </a:srgbClr>
                  </a:outerShdw>
                </a:effectLst>
              </a:rPr>
              <a:t>TÜSF’nun</a:t>
            </a:r>
            <a:r>
              <a:rPr lang="tr-TR" sz="1400" u="sng" dirty="0" smtClean="0">
                <a:effectLst>
                  <a:outerShdw blurRad="38100" dist="38100" dir="2700000" algn="tl">
                    <a:srgbClr val="000000">
                      <a:alpha val="43137"/>
                    </a:srgbClr>
                  </a:outerShdw>
                </a:effectLst>
              </a:rPr>
              <a:t> da Üyesi Olduğu Avrupa Üniversiteler Spor Birliği (E.U.S.A.) Tarafından Düzenlenen Müsabakalara Katılacak Takımlarımız</a:t>
            </a:r>
          </a:p>
          <a:p>
            <a:pPr>
              <a:lnSpc>
                <a:spcPct val="80000"/>
              </a:lnSpc>
            </a:pPr>
            <a:endParaRPr lang="tr-TR" sz="1400" u="sng" dirty="0">
              <a:effectLst>
                <a:outerShdw blurRad="38100" dist="38100" dir="2700000" algn="tl">
                  <a:srgbClr val="000000">
                    <a:alpha val="43137"/>
                  </a:srgbClr>
                </a:outerShdw>
              </a:effectLst>
            </a:endParaRPr>
          </a:p>
          <a:p>
            <a:pPr>
              <a:lnSpc>
                <a:spcPct val="80000"/>
              </a:lnSpc>
            </a:pPr>
            <a:r>
              <a:rPr lang="tr-TR" sz="1400" dirty="0" smtClean="0">
                <a:effectLst>
                  <a:outerShdw blurRad="38100" dist="38100" dir="2700000" algn="tl">
                    <a:srgbClr val="000000">
                      <a:alpha val="43137"/>
                    </a:srgbClr>
                  </a:outerShdw>
                </a:effectLst>
              </a:rPr>
              <a:t>. Türkiye Üniversite Sporları Federasyonu Tarafından Düzenlenen Yarışmalarda Dereceye Giren     </a:t>
            </a:r>
          </a:p>
          <a:p>
            <a:pPr>
              <a:lnSpc>
                <a:spcPct val="80000"/>
              </a:lnSpc>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 Takımlarımız ve Bireysel Sporcularımız Katılacaklardır.</a:t>
            </a:r>
            <a:endParaRPr lang="tr-TR" sz="1400" dirty="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smtClean="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marL="0" indent="0">
              <a:lnSpc>
                <a:spcPct val="80000"/>
              </a:lnSpc>
              <a:buNone/>
            </a:pPr>
            <a:endParaRPr lang="tr-TR" sz="1400" dirty="0"/>
          </a:p>
          <a:p>
            <a:pPr marL="0" indent="0">
              <a:lnSpc>
                <a:spcPct val="80000"/>
              </a:lnSpc>
              <a:buNone/>
            </a:pPr>
            <a:endParaRPr lang="tr-TR" sz="1400" dirty="0" smtClean="0"/>
          </a:p>
          <a:p>
            <a:pPr marL="0" indent="0">
              <a:lnSpc>
                <a:spcPct val="80000"/>
              </a:lnSpc>
              <a:buNone/>
            </a:pPr>
            <a:endParaRPr lang="tr-TR" sz="1400" dirty="0"/>
          </a:p>
        </p:txBody>
      </p:sp>
    </p:spTree>
    <p:extLst>
      <p:ext uri="{BB962C8B-B14F-4D97-AF65-F5344CB8AC3E}">
        <p14:creationId xmlns:p14="http://schemas.microsoft.com/office/powerpoint/2010/main" val="30505615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755576" y="1268760"/>
            <a:ext cx="8280920" cy="5607689"/>
          </a:xfrm>
          <a:prstGeom prst="rect">
            <a:avLst/>
          </a:prstGeom>
        </p:spPr>
        <p:txBody>
          <a:bodyPr wrap="square">
            <a:spAutoFit/>
          </a:bodyPr>
          <a:lstStyle/>
          <a:p>
            <a:pPr>
              <a:lnSpc>
                <a:spcPct val="80000"/>
              </a:lnSpc>
            </a:pPr>
            <a:r>
              <a:rPr lang="tr-TR" sz="1400" u="sng" dirty="0" smtClean="0">
                <a:effectLst>
                  <a:outerShdw blurRad="38100" dist="38100" dir="2700000" algn="tl">
                    <a:srgbClr val="000000">
                      <a:alpha val="43137"/>
                    </a:srgbClr>
                  </a:outerShdw>
                </a:effectLst>
              </a:rPr>
              <a:t>TÜSF Tarafından Düzenlenen Üniversiteler Spor Müsabakalarına Katılacak Olan Takımlarız</a:t>
            </a:r>
            <a:br>
              <a:rPr lang="tr-TR" sz="1400" u="sng" dirty="0" smtClean="0">
                <a:effectLst>
                  <a:outerShdw blurRad="38100" dist="38100" dir="2700000" algn="tl">
                    <a:srgbClr val="000000">
                      <a:alpha val="43137"/>
                    </a:srgbClr>
                  </a:outerShdw>
                </a:effectLst>
              </a:rPr>
            </a:br>
            <a:endParaRPr lang="tr-TR" sz="1400" u="sng" dirty="0">
              <a:effectLst>
                <a:outerShdw blurRad="38100" dist="38100" dir="2700000" algn="tl">
                  <a:srgbClr val="000000">
                    <a:alpha val="43137"/>
                  </a:srgbClr>
                </a:outerShdw>
              </a:effectLst>
            </a:endParaRPr>
          </a:p>
          <a:p>
            <a:pPr>
              <a:lnSpc>
                <a:spcPct val="80000"/>
              </a:lnSpc>
            </a:pPr>
            <a:r>
              <a:rPr lang="tr-TR" sz="1400" dirty="0">
                <a:effectLst>
                  <a:outerShdw blurRad="38100" dist="38100" dir="2700000" algn="tl">
                    <a:srgbClr val="000000">
                      <a:alpha val="43137"/>
                    </a:srgbClr>
                  </a:outerShdw>
                </a:effectLst>
              </a:rPr>
              <a:t>. </a:t>
            </a:r>
            <a:r>
              <a:rPr lang="tr-TR" sz="1400" dirty="0" smtClean="0">
                <a:effectLst>
                  <a:outerShdw blurRad="38100" dist="38100" dir="2700000" algn="tl">
                    <a:srgbClr val="000000">
                      <a:alpha val="43137"/>
                    </a:srgbClr>
                  </a:outerShdw>
                </a:effectLst>
              </a:rPr>
              <a:t>Atıcılık		(Kadın-Erkek)</a:t>
            </a:r>
          </a:p>
          <a:p>
            <a:pPr>
              <a:lnSpc>
                <a:spcPct val="80000"/>
              </a:lnSpc>
            </a:pPr>
            <a:r>
              <a:rPr lang="tr-TR" sz="1400" dirty="0" smtClean="0">
                <a:effectLst>
                  <a:outerShdw blurRad="38100" dist="38100" dir="2700000" algn="tl">
                    <a:srgbClr val="000000">
                      <a:alpha val="43137"/>
                    </a:srgbClr>
                  </a:outerShdw>
                </a:effectLst>
              </a:rPr>
              <a:t>. Atletizm		(Kadın-Erkek)</a:t>
            </a:r>
          </a:p>
          <a:p>
            <a:pPr>
              <a:lnSpc>
                <a:spcPct val="80000"/>
              </a:lnSpc>
            </a:pPr>
            <a:r>
              <a:rPr lang="tr-TR" sz="1400" dirty="0" smtClean="0">
                <a:effectLst>
                  <a:outerShdw blurRad="38100" dist="38100" dir="2700000" algn="tl">
                    <a:srgbClr val="000000">
                      <a:alpha val="43137"/>
                    </a:srgbClr>
                  </a:outerShdw>
                </a:effectLst>
              </a:rPr>
              <a:t>. Badminton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Boks		(Erkek)</a:t>
            </a:r>
          </a:p>
          <a:p>
            <a:pPr>
              <a:lnSpc>
                <a:spcPct val="80000"/>
              </a:lnSpc>
            </a:pPr>
            <a:r>
              <a:rPr lang="tr-TR" sz="1400" dirty="0" smtClean="0">
                <a:effectLst>
                  <a:outerShdw blurRad="38100" dist="38100" dir="2700000" algn="tl">
                    <a:srgbClr val="000000">
                      <a:alpha val="43137"/>
                    </a:srgbClr>
                  </a:outerShdw>
                </a:effectLst>
              </a:rPr>
              <a:t>. Jimnastik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Dans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Eskrim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a:t>
            </a:r>
            <a:r>
              <a:rPr lang="tr-TR" sz="1400" dirty="0" err="1" smtClean="0">
                <a:effectLst>
                  <a:outerShdw blurRad="38100" dist="38100" dir="2700000" algn="tl">
                    <a:srgbClr val="000000">
                      <a:alpha val="43137"/>
                    </a:srgbClr>
                  </a:outerShdw>
                </a:effectLst>
              </a:rPr>
              <a:t>Frizbi</a:t>
            </a:r>
            <a:r>
              <a:rPr lang="tr-TR" sz="1400" dirty="0" smtClean="0">
                <a:effectLst>
                  <a:outerShdw blurRad="38100" dist="38100" dir="2700000" algn="tl">
                    <a:srgbClr val="000000">
                      <a:alpha val="43137"/>
                    </a:srgbClr>
                  </a:outerShdw>
                </a:effectLst>
              </a:rPr>
              <a:t>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Futbol		(Erkek)</a:t>
            </a:r>
          </a:p>
          <a:p>
            <a:pPr>
              <a:lnSpc>
                <a:spcPct val="80000"/>
              </a:lnSpc>
            </a:pPr>
            <a:r>
              <a:rPr lang="tr-TR" sz="1400" dirty="0" smtClean="0">
                <a:effectLst>
                  <a:outerShdw blurRad="38100" dist="38100" dir="2700000" algn="tl">
                    <a:srgbClr val="000000">
                      <a:alpha val="43137"/>
                    </a:srgbClr>
                  </a:outerShdw>
                </a:effectLst>
              </a:rPr>
              <a:t>. Güreş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Halk Dansları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Hentbol		</a:t>
            </a:r>
            <a:r>
              <a:rPr lang="tr-TR" sz="1400" dirty="0">
                <a:effectLst>
                  <a:outerShdw blurRad="38100" dist="38100" dir="2700000" algn="tl">
                    <a:srgbClr val="000000">
                      <a:alpha val="43137"/>
                    </a:srgbClr>
                  </a:outerShdw>
                </a:effectLst>
              </a:rPr>
              <a:t>(Kadın-Erkek</a:t>
            </a:r>
            <a:r>
              <a:rPr lang="tr-TR" sz="1400" dirty="0" smtClean="0">
                <a:effectLst>
                  <a:outerShdw blurRad="38100" dist="38100" dir="2700000" algn="tl">
                    <a:srgbClr val="000000">
                      <a:alpha val="43137"/>
                    </a:srgbClr>
                  </a:outerShdw>
                </a:effectLst>
              </a:rPr>
              <a:t>)</a:t>
            </a:r>
          </a:p>
          <a:p>
            <a:pPr>
              <a:lnSpc>
                <a:spcPct val="80000"/>
              </a:lnSpc>
            </a:pPr>
            <a:r>
              <a:rPr lang="tr-TR" sz="1400" dirty="0" smtClean="0">
                <a:effectLst>
                  <a:outerShdw blurRad="38100" dist="38100" dir="2700000" algn="tl">
                    <a:srgbClr val="000000">
                      <a:alpha val="43137"/>
                    </a:srgbClr>
                  </a:outerShdw>
                </a:effectLst>
              </a:rPr>
              <a:t>. Judo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Karate		</a:t>
            </a:r>
            <a:r>
              <a:rPr lang="tr-TR" sz="1400" dirty="0">
                <a:effectLst>
                  <a:outerShdw blurRad="38100" dist="38100" dir="2700000" algn="tl">
                    <a:srgbClr val="000000">
                      <a:alpha val="43137"/>
                    </a:srgbClr>
                  </a:outerShdw>
                </a:effectLst>
              </a:rPr>
              <a:t>(Kadın-Erkek</a:t>
            </a:r>
            <a:r>
              <a:rPr lang="tr-TR" sz="1400" dirty="0" smtClean="0">
                <a:effectLst>
                  <a:outerShdw blurRad="38100" dist="38100" dir="2700000" algn="tl">
                    <a:srgbClr val="000000">
                      <a:alpha val="43137"/>
                    </a:srgbClr>
                  </a:outerShdw>
                </a:effectLst>
              </a:rPr>
              <a:t>)</a:t>
            </a:r>
          </a:p>
          <a:p>
            <a:pPr>
              <a:lnSpc>
                <a:spcPct val="80000"/>
              </a:lnSpc>
            </a:pPr>
            <a:r>
              <a:rPr lang="tr-TR" sz="1400" dirty="0" smtClean="0">
                <a:effectLst>
                  <a:outerShdw blurRad="38100" dist="38100" dir="2700000" algn="tl">
                    <a:srgbClr val="000000">
                      <a:alpha val="43137"/>
                    </a:srgbClr>
                  </a:outerShdw>
                </a:effectLst>
              </a:rPr>
              <a:t>. Kayak Alp Disiplini	</a:t>
            </a:r>
            <a:r>
              <a:rPr lang="tr-TR" sz="1400" dirty="0">
                <a:effectLst>
                  <a:outerShdw blurRad="38100" dist="38100" dir="2700000" algn="tl">
                    <a:srgbClr val="000000">
                      <a:alpha val="43137"/>
                    </a:srgbClr>
                  </a:outerShdw>
                </a:effectLst>
              </a:rPr>
              <a:t>(Kadın-Erkek)</a:t>
            </a:r>
          </a:p>
          <a:p>
            <a:pPr>
              <a:lnSpc>
                <a:spcPct val="80000"/>
              </a:lnSpc>
            </a:pPr>
            <a:r>
              <a:rPr lang="tr-TR" sz="1400" dirty="0" smtClean="0">
                <a:effectLst>
                  <a:outerShdw blurRad="38100" dist="38100" dir="2700000" algn="tl">
                    <a:srgbClr val="000000">
                      <a:alpha val="43137"/>
                    </a:srgbClr>
                  </a:outerShdw>
                </a:effectLst>
              </a:rPr>
              <a:t>. Kayak Kuzey Disiplini	</a:t>
            </a:r>
            <a:r>
              <a:rPr lang="tr-TR" sz="1400" dirty="0">
                <a:effectLst>
                  <a:outerShdw blurRad="38100" dist="38100" dir="2700000" algn="tl">
                    <a:srgbClr val="000000">
                      <a:alpha val="43137"/>
                    </a:srgbClr>
                  </a:outerShdw>
                </a:effectLst>
              </a:rPr>
              <a:t>(Kadın-Erkek</a:t>
            </a:r>
            <a:r>
              <a:rPr lang="tr-TR" sz="1400" dirty="0" smtClean="0">
                <a:effectLst>
                  <a:outerShdw blurRad="38100" dist="38100" dir="2700000" algn="tl">
                    <a:srgbClr val="000000">
                      <a:alpha val="43137"/>
                    </a:srgbClr>
                  </a:outerShdw>
                </a:effectLst>
              </a:rPr>
              <a:t>)</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Kick</a:t>
            </a:r>
            <a:r>
              <a:rPr lang="tr-TR" sz="1400" dirty="0">
                <a:effectLst>
                  <a:outerShdw blurRad="38100" dist="38100" dir="2700000" algn="tl">
                    <a:srgbClr val="000000">
                      <a:alpha val="43137"/>
                    </a:srgbClr>
                  </a:outerShdw>
                </a:effectLst>
              </a:rPr>
              <a:t> Boks		(Kadın-Erkek)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Korfbol</a:t>
            </a:r>
            <a:r>
              <a:rPr lang="tr-TR" sz="1400" dirty="0">
                <a:effectLst>
                  <a:outerShdw blurRad="38100" dist="38100" dir="2700000" algn="tl">
                    <a:srgbClr val="000000">
                      <a:alpha val="43137"/>
                    </a:srgbClr>
                  </a:outerShdw>
                </a:effectLst>
              </a:rPr>
              <a:t>		(Kadın-Erkek)</a:t>
            </a: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smtClean="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smtClean="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a:lnSpc>
                <a:spcPct val="80000"/>
              </a:lnSpc>
            </a:pPr>
            <a:endParaRPr lang="tr-TR" sz="1400" dirty="0">
              <a:effectLst>
                <a:outerShdw blurRad="38100" dist="38100" dir="2700000" algn="tl">
                  <a:srgbClr val="000000">
                    <a:alpha val="43137"/>
                  </a:srgbClr>
                </a:outerShdw>
              </a:effectLst>
            </a:endParaRPr>
          </a:p>
          <a:p>
            <a:pPr marL="0" indent="0">
              <a:lnSpc>
                <a:spcPct val="80000"/>
              </a:lnSpc>
              <a:buNone/>
            </a:pPr>
            <a:endParaRPr lang="tr-TR" sz="1400" dirty="0"/>
          </a:p>
          <a:p>
            <a:pPr marL="0" indent="0">
              <a:lnSpc>
                <a:spcPct val="80000"/>
              </a:lnSpc>
              <a:buNone/>
            </a:pPr>
            <a:endParaRPr lang="tr-TR" sz="1400" dirty="0" smtClean="0"/>
          </a:p>
          <a:p>
            <a:pPr marL="0" indent="0">
              <a:lnSpc>
                <a:spcPct val="80000"/>
              </a:lnSpc>
              <a:buNone/>
            </a:pPr>
            <a:endParaRPr lang="tr-TR" sz="1400" dirty="0"/>
          </a:p>
        </p:txBody>
      </p:sp>
      <p:sp>
        <p:nvSpPr>
          <p:cNvPr id="3" name="Metin kutusu 2"/>
          <p:cNvSpPr txBox="1"/>
          <p:nvPr/>
        </p:nvSpPr>
        <p:spPr>
          <a:xfrm>
            <a:off x="4860032" y="1628800"/>
            <a:ext cx="4104456" cy="3194721"/>
          </a:xfrm>
          <a:prstGeom prst="rect">
            <a:avLst/>
          </a:prstGeom>
          <a:noFill/>
        </p:spPr>
        <p:txBody>
          <a:bodyPr wrap="square" rtlCol="0">
            <a:spAutoFit/>
          </a:bodyPr>
          <a:lstStyle/>
          <a:p>
            <a:pPr>
              <a:lnSpc>
                <a:spcPct val="80000"/>
              </a:lnSpc>
            </a:pPr>
            <a:r>
              <a:rPr lang="tr-TR" sz="1400" dirty="0" smtClean="0">
                <a:effectLst>
                  <a:outerShdw blurRad="38100" dist="38100" dir="2700000" algn="tl">
                    <a:srgbClr val="000000">
                      <a:alpha val="43137"/>
                    </a:srgbClr>
                  </a:outerShdw>
                </a:effectLst>
              </a:rPr>
              <a:t>. </a:t>
            </a:r>
            <a:r>
              <a:rPr lang="tr-TR" sz="1400" dirty="0">
                <a:effectLst>
                  <a:outerShdw blurRad="38100" dist="38100" dir="2700000" algn="tl">
                    <a:srgbClr val="000000">
                      <a:alpha val="43137"/>
                    </a:srgbClr>
                  </a:outerShdw>
                </a:effectLst>
              </a:rPr>
              <a:t>Korumalı Futbol	(Erkek)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Kross</a:t>
            </a:r>
            <a:r>
              <a:rPr lang="tr-TR" sz="1400" dirty="0">
                <a:effectLst>
                  <a:outerShdw blurRad="38100" dist="38100" dir="2700000" algn="tl">
                    <a:srgbClr val="000000">
                      <a:alpha val="43137"/>
                    </a:srgbClr>
                  </a:outerShdw>
                </a:effectLst>
              </a:rPr>
              <a:t>		(Kadın-Erkek)</a:t>
            </a:r>
          </a:p>
          <a:p>
            <a:pPr>
              <a:lnSpc>
                <a:spcPct val="80000"/>
              </a:lnSpc>
            </a:pPr>
            <a:r>
              <a:rPr lang="tr-TR" sz="1400" dirty="0">
                <a:effectLst>
                  <a:outerShdw blurRad="38100" dist="38100" dir="2700000" algn="tl">
                    <a:srgbClr val="000000">
                      <a:alpha val="43137"/>
                    </a:srgbClr>
                  </a:outerShdw>
                </a:effectLst>
              </a:rPr>
              <a:t>. Masa Tenisi	(Kadın-Erkek)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Muay</a:t>
            </a: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Thai</a:t>
            </a:r>
            <a:r>
              <a:rPr lang="tr-TR" sz="1400" dirty="0">
                <a:effectLst>
                  <a:outerShdw blurRad="38100" dist="38100" dir="2700000" algn="tl">
                    <a:srgbClr val="000000">
                      <a:alpha val="43137"/>
                    </a:srgbClr>
                  </a:outerShdw>
                </a:effectLst>
              </a:rPr>
              <a:t>	(Kadın-Erkek)</a:t>
            </a:r>
          </a:p>
          <a:p>
            <a:pPr>
              <a:lnSpc>
                <a:spcPct val="80000"/>
              </a:lnSpc>
            </a:pPr>
            <a:r>
              <a:rPr lang="tr-TR" sz="1400" dirty="0">
                <a:effectLst>
                  <a:outerShdw blurRad="38100" dist="38100" dir="2700000" algn="tl">
                    <a:srgbClr val="000000">
                      <a:alpha val="43137"/>
                    </a:srgbClr>
                  </a:outerShdw>
                </a:effectLst>
              </a:rPr>
              <a:t>. Okçuluk		(Kadın-Erkek)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Oryantring</a:t>
            </a:r>
            <a:r>
              <a:rPr lang="tr-TR" sz="1400" dirty="0">
                <a:effectLst>
                  <a:outerShdw blurRad="38100" dist="38100" dir="2700000" algn="tl">
                    <a:srgbClr val="000000">
                      <a:alpha val="43137"/>
                    </a:srgbClr>
                  </a:outerShdw>
                </a:effectLst>
              </a:rPr>
              <a:t>	(Kadın-Erkek)</a:t>
            </a:r>
          </a:p>
          <a:p>
            <a:pPr>
              <a:lnSpc>
                <a:spcPct val="80000"/>
              </a:lnSpc>
            </a:pPr>
            <a:r>
              <a:rPr lang="tr-TR" sz="1400" dirty="0">
                <a:effectLst>
                  <a:outerShdw blurRad="38100" dist="38100" dir="2700000" algn="tl">
                    <a:srgbClr val="000000">
                      <a:alpha val="43137"/>
                    </a:srgbClr>
                  </a:outerShdw>
                </a:effectLst>
              </a:rPr>
              <a:t>. Plaj Hentbolu	(Kadın-Erkek)</a:t>
            </a:r>
          </a:p>
          <a:p>
            <a:pPr>
              <a:lnSpc>
                <a:spcPct val="80000"/>
              </a:lnSpc>
            </a:pPr>
            <a:r>
              <a:rPr lang="tr-TR" sz="1400" dirty="0">
                <a:effectLst>
                  <a:outerShdw blurRad="38100" dist="38100" dir="2700000" algn="tl">
                    <a:srgbClr val="000000">
                      <a:alpha val="43137"/>
                    </a:srgbClr>
                  </a:outerShdw>
                </a:effectLst>
              </a:rPr>
              <a:t>. Plaj Voleybolu	(Kadın-Erkek)</a:t>
            </a:r>
          </a:p>
          <a:p>
            <a:pPr>
              <a:lnSpc>
                <a:spcPct val="80000"/>
              </a:lnSpc>
            </a:pPr>
            <a:r>
              <a:rPr lang="tr-TR" sz="1400" dirty="0">
                <a:effectLst>
                  <a:outerShdw blurRad="38100" dist="38100" dir="2700000" algn="tl">
                    <a:srgbClr val="000000">
                      <a:alpha val="43137"/>
                    </a:srgbClr>
                  </a:outerShdw>
                </a:effectLst>
              </a:rPr>
              <a:t>. Salon Futbolu	(Kadın-Erkek)</a:t>
            </a:r>
          </a:p>
          <a:p>
            <a:pPr>
              <a:lnSpc>
                <a:spcPct val="80000"/>
              </a:lnSpc>
            </a:pPr>
            <a:r>
              <a:rPr lang="tr-TR" sz="1400" dirty="0">
                <a:effectLst>
                  <a:outerShdw blurRad="38100" dist="38100" dir="2700000" algn="tl">
                    <a:srgbClr val="000000">
                      <a:alpha val="43137"/>
                    </a:srgbClr>
                  </a:outerShdw>
                </a:effectLst>
              </a:rPr>
              <a:t>. Salon Okçuluk	(Kadın-Erkek)</a:t>
            </a:r>
          </a:p>
          <a:p>
            <a:pPr>
              <a:lnSpc>
                <a:spcPct val="80000"/>
              </a:lnSpc>
            </a:pPr>
            <a:r>
              <a:rPr lang="tr-TR" sz="1400" dirty="0">
                <a:effectLst>
                  <a:outerShdw blurRad="38100" dist="38100" dir="2700000" algn="tl">
                    <a:srgbClr val="000000">
                      <a:alpha val="43137"/>
                    </a:srgbClr>
                  </a:outerShdw>
                </a:effectLst>
              </a:rPr>
              <a:t>. Satranç		(Kadın-Erkek)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Snowboard</a:t>
            </a:r>
            <a:r>
              <a:rPr lang="tr-TR" sz="1400" dirty="0">
                <a:effectLst>
                  <a:outerShdw blurRad="38100" dist="38100" dir="2700000" algn="tl">
                    <a:srgbClr val="000000">
                      <a:alpha val="43137"/>
                    </a:srgbClr>
                  </a:outerShdw>
                </a:effectLst>
              </a:rPr>
              <a:t>	(Kadın-Erkek)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Taekwondo</a:t>
            </a:r>
            <a:r>
              <a:rPr lang="tr-TR" sz="1400" dirty="0">
                <a:effectLst>
                  <a:outerShdw blurRad="38100" dist="38100" dir="2700000" algn="tl">
                    <a:srgbClr val="000000">
                      <a:alpha val="43137"/>
                    </a:srgbClr>
                  </a:outerShdw>
                </a:effectLst>
              </a:rPr>
              <a:t>	(Kadın-Erkek)</a:t>
            </a:r>
          </a:p>
          <a:p>
            <a:pPr>
              <a:lnSpc>
                <a:spcPct val="80000"/>
              </a:lnSpc>
            </a:pPr>
            <a:r>
              <a:rPr lang="tr-TR" sz="1400" dirty="0">
                <a:effectLst>
                  <a:outerShdw blurRad="38100" dist="38100" dir="2700000" algn="tl">
                    <a:srgbClr val="000000">
                      <a:alpha val="43137"/>
                    </a:srgbClr>
                  </a:outerShdw>
                </a:effectLst>
              </a:rPr>
              <a:t>. Tenis		(Kadın-Erkek)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Triatlon</a:t>
            </a:r>
            <a:r>
              <a:rPr lang="tr-TR" sz="1400" dirty="0">
                <a:effectLst>
                  <a:outerShdw blurRad="38100" dist="38100" dir="2700000" algn="tl">
                    <a:srgbClr val="000000">
                      <a:alpha val="43137"/>
                    </a:srgbClr>
                  </a:outerShdw>
                </a:effectLst>
              </a:rPr>
              <a:t>		(Kadın-Erkek)</a:t>
            </a:r>
          </a:p>
          <a:p>
            <a:pPr>
              <a:lnSpc>
                <a:spcPct val="80000"/>
              </a:lnSpc>
            </a:pPr>
            <a:r>
              <a:rPr lang="tr-TR" sz="1400" dirty="0">
                <a:effectLst>
                  <a:outerShdw blurRad="38100" dist="38100" dir="2700000" algn="tl">
                    <a:srgbClr val="000000">
                      <a:alpha val="43137"/>
                    </a:srgbClr>
                  </a:outerShdw>
                </a:effectLst>
              </a:rPr>
              <a:t>. Voleybol		(Kadın-Erkek)</a:t>
            </a:r>
          </a:p>
          <a:p>
            <a:pPr>
              <a:lnSpc>
                <a:spcPct val="80000"/>
              </a:lnSpc>
            </a:pPr>
            <a:r>
              <a:rPr lang="tr-TR" sz="1400" dirty="0">
                <a:effectLst>
                  <a:outerShdw blurRad="38100" dist="38100" dir="2700000" algn="tl">
                    <a:srgbClr val="000000">
                      <a:alpha val="43137"/>
                    </a:srgbClr>
                  </a:outerShdw>
                </a:effectLst>
              </a:rPr>
              <a:t>. </a:t>
            </a:r>
            <a:r>
              <a:rPr lang="tr-TR" sz="1400" dirty="0" err="1">
                <a:effectLst>
                  <a:outerShdw blurRad="38100" dist="38100" dir="2700000" algn="tl">
                    <a:srgbClr val="000000">
                      <a:alpha val="43137"/>
                    </a:srgbClr>
                  </a:outerShdw>
                </a:effectLst>
              </a:rPr>
              <a:t>Wushu</a:t>
            </a:r>
            <a:r>
              <a:rPr lang="tr-TR" sz="1400" dirty="0">
                <a:effectLst>
                  <a:outerShdw blurRad="38100" dist="38100" dir="2700000" algn="tl">
                    <a:srgbClr val="000000">
                      <a:alpha val="43137"/>
                    </a:srgbClr>
                  </a:outerShdw>
                </a:effectLst>
              </a:rPr>
              <a:t>		(Kadın-Erkek)</a:t>
            </a:r>
          </a:p>
          <a:p>
            <a:pPr>
              <a:lnSpc>
                <a:spcPct val="80000"/>
              </a:lnSpc>
            </a:pPr>
            <a:r>
              <a:rPr lang="tr-TR" sz="1400" dirty="0" smtClean="0">
                <a:effectLst>
                  <a:outerShdw blurRad="38100" dist="38100" dir="2700000" algn="tl">
                    <a:srgbClr val="000000">
                      <a:alpha val="43137"/>
                    </a:srgbClr>
                  </a:outerShdw>
                </a:effectLst>
              </a:rPr>
              <a:t>. Yüzme</a:t>
            </a:r>
            <a:r>
              <a:rPr lang="tr-TR" sz="1400" dirty="0">
                <a:effectLst>
                  <a:outerShdw blurRad="38100" dist="38100" dir="2700000" algn="tl">
                    <a:srgbClr val="000000">
                      <a:alpha val="43137"/>
                    </a:srgbClr>
                  </a:outerShdw>
                </a:effectLst>
              </a:rPr>
              <a:t>		(Kadın-Erkek)</a:t>
            </a:r>
          </a:p>
        </p:txBody>
      </p:sp>
    </p:spTree>
    <p:extLst>
      <p:ext uri="{BB962C8B-B14F-4D97-AF65-F5344CB8AC3E}">
        <p14:creationId xmlns:p14="http://schemas.microsoft.com/office/powerpoint/2010/main" val="20214236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81000"/>
            <a:ext cx="9144000" cy="6096000"/>
          </a:xfrm>
          <a:prstGeom prst="rect">
            <a:avLst/>
          </a:prstGeom>
        </p:spPr>
      </p:pic>
    </p:spTree>
    <p:extLst>
      <p:ext uri="{BB962C8B-B14F-4D97-AF65-F5344CB8AC3E}">
        <p14:creationId xmlns:p14="http://schemas.microsoft.com/office/powerpoint/2010/main" val="28407374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81000"/>
            <a:ext cx="9144000" cy="6096000"/>
          </a:xfrm>
          <a:prstGeom prst="rect">
            <a:avLst/>
          </a:prstGeom>
        </p:spPr>
      </p:pic>
      <p:sp>
        <p:nvSpPr>
          <p:cNvPr id="3" name="Metin kutusu 2"/>
          <p:cNvSpPr txBox="1"/>
          <p:nvPr/>
        </p:nvSpPr>
        <p:spPr>
          <a:xfrm>
            <a:off x="3203848" y="6477000"/>
            <a:ext cx="3456384" cy="276999"/>
          </a:xfrm>
          <a:prstGeom prst="rect">
            <a:avLst/>
          </a:prstGeom>
          <a:noFill/>
        </p:spPr>
        <p:txBody>
          <a:bodyPr wrap="square" rtlCol="0">
            <a:spAutoFit/>
          </a:bodyPr>
          <a:lstStyle/>
          <a:p>
            <a:r>
              <a:rPr lang="tr-TR" sz="1200" dirty="0" smtClean="0"/>
              <a:t>23.430 Kişi Havuzdan Yararlanmaktadır.</a:t>
            </a:r>
            <a:endParaRPr lang="tr-TR" sz="1200" dirty="0"/>
          </a:p>
        </p:txBody>
      </p:sp>
    </p:spTree>
    <p:extLst>
      <p:ext uri="{BB962C8B-B14F-4D97-AF65-F5344CB8AC3E}">
        <p14:creationId xmlns:p14="http://schemas.microsoft.com/office/powerpoint/2010/main" val="32172833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81000"/>
            <a:ext cx="9144000" cy="6096000"/>
          </a:xfrm>
          <a:prstGeom prst="rect">
            <a:avLst/>
          </a:prstGeom>
        </p:spPr>
      </p:pic>
      <p:sp>
        <p:nvSpPr>
          <p:cNvPr id="4" name="Metin kutusu 3"/>
          <p:cNvSpPr txBox="1"/>
          <p:nvPr/>
        </p:nvSpPr>
        <p:spPr>
          <a:xfrm>
            <a:off x="3203848" y="6477000"/>
            <a:ext cx="3456384" cy="276999"/>
          </a:xfrm>
          <a:prstGeom prst="rect">
            <a:avLst/>
          </a:prstGeom>
          <a:noFill/>
        </p:spPr>
        <p:txBody>
          <a:bodyPr wrap="square" rtlCol="0">
            <a:spAutoFit/>
          </a:bodyPr>
          <a:lstStyle/>
          <a:p>
            <a:r>
              <a:rPr lang="tr-TR" sz="1200" dirty="0" smtClean="0"/>
              <a:t>3353 Kişi </a:t>
            </a:r>
            <a:r>
              <a:rPr lang="tr-TR" sz="1200" dirty="0" err="1" smtClean="0"/>
              <a:t>Fitness</a:t>
            </a:r>
            <a:r>
              <a:rPr lang="tr-TR" sz="1200" dirty="0" smtClean="0"/>
              <a:t> Salonundan Yararlanmaktadır.</a:t>
            </a:r>
            <a:endParaRPr lang="tr-TR" sz="1200" dirty="0"/>
          </a:p>
        </p:txBody>
      </p:sp>
    </p:spTree>
    <p:extLst>
      <p:ext uri="{BB962C8B-B14F-4D97-AF65-F5344CB8AC3E}">
        <p14:creationId xmlns:p14="http://schemas.microsoft.com/office/powerpoint/2010/main" val="29225971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277813"/>
            <a:ext cx="8291513" cy="990600"/>
          </a:xfrm>
        </p:spPr>
        <p:txBody>
          <a:bodyPr/>
          <a:lstStyle/>
          <a:p>
            <a:r>
              <a:rPr lang="tr-TR" sz="1800" dirty="0" smtClean="0">
                <a:solidFill>
                  <a:schemeClr val="tx1"/>
                </a:solidFill>
                <a:latin typeface="+mn-lt"/>
                <a:ea typeface="+mn-ea"/>
                <a:cs typeface="+mn-cs"/>
              </a:rPr>
              <a:t>2018-2019 ÖĞRETİM YILINDA ÜNİVERSİTELERARASITÜRKİYE BİRİNCİLİKLERİNE KATILAN TAKIMLARIMIZ VE ALDIKLARI DERECELER</a:t>
            </a:r>
            <a:endParaRPr lang="tr-TR" sz="1800" dirty="0">
              <a:solidFill>
                <a:schemeClr val="tx1"/>
              </a:solidFill>
              <a:latin typeface="+mn-lt"/>
              <a:ea typeface="+mn-ea"/>
              <a:cs typeface="+mn-cs"/>
            </a:endParaRPr>
          </a:p>
        </p:txBody>
      </p:sp>
      <p:sp>
        <p:nvSpPr>
          <p:cNvPr id="3" name="Dikdörtgen 2"/>
          <p:cNvSpPr/>
          <p:nvPr/>
        </p:nvSpPr>
        <p:spPr>
          <a:xfrm>
            <a:off x="351239" y="1412776"/>
            <a:ext cx="8802887" cy="4967514"/>
          </a:xfrm>
          <a:prstGeom prst="rect">
            <a:avLst/>
          </a:prstGeom>
        </p:spPr>
        <p:txBody>
          <a:bodyPr wrap="square">
            <a:spAutoFit/>
          </a:bodyPr>
          <a:lstStyle/>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Erkeklerde </a:t>
            </a:r>
            <a:r>
              <a:rPr lang="tr-TR" sz="1600" dirty="0">
                <a:effectLst>
                  <a:outerShdw blurRad="38100" dist="38100" dir="2700000" algn="tl">
                    <a:srgbClr val="000000"/>
                  </a:outerShdw>
                </a:effectLst>
                <a:latin typeface="+mn-lt"/>
              </a:rPr>
              <a:t>Havalı </a:t>
            </a:r>
            <a:r>
              <a:rPr lang="tr-TR" sz="1600" dirty="0" err="1">
                <a:effectLst>
                  <a:outerShdw blurRad="38100" dist="38100" dir="2700000" algn="tl">
                    <a:srgbClr val="000000"/>
                  </a:outerShdw>
                </a:effectLst>
                <a:latin typeface="+mn-lt"/>
              </a:rPr>
              <a:t>Tabanca’da</a:t>
            </a:r>
            <a:r>
              <a:rPr lang="tr-TR" sz="1600" dirty="0">
                <a:effectLst>
                  <a:outerShdw blurRad="38100" dist="38100" dir="2700000" algn="tl">
                    <a:srgbClr val="000000"/>
                  </a:outerShdw>
                </a:effectLst>
                <a:latin typeface="+mn-lt"/>
              </a:rPr>
              <a:t> 4.Lük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Erkekler </a:t>
            </a:r>
            <a:r>
              <a:rPr lang="tr-TR" sz="1600" dirty="0">
                <a:effectLst>
                  <a:outerShdw blurRad="38100" dist="38100" dir="2700000" algn="tl">
                    <a:srgbClr val="000000"/>
                  </a:outerShdw>
                </a:effectLst>
                <a:latin typeface="+mn-lt"/>
              </a:rPr>
              <a:t>Takımı Havalı </a:t>
            </a:r>
            <a:r>
              <a:rPr lang="tr-TR" sz="1600" dirty="0" err="1">
                <a:effectLst>
                  <a:outerShdw blurRad="38100" dist="38100" dir="2700000" algn="tl">
                    <a:srgbClr val="000000"/>
                  </a:outerShdw>
                </a:effectLst>
                <a:latin typeface="+mn-lt"/>
              </a:rPr>
              <a:t>Tabanca’da</a:t>
            </a:r>
            <a:r>
              <a:rPr lang="tr-TR" sz="1600" dirty="0">
                <a:effectLst>
                  <a:outerShdw blurRad="38100" dist="38100" dir="2700000" algn="tl">
                    <a:srgbClr val="000000"/>
                  </a:outerShdw>
                </a:effectLst>
                <a:latin typeface="+mn-lt"/>
              </a:rPr>
              <a:t> 4.Lük.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Erkekler </a:t>
            </a:r>
            <a:r>
              <a:rPr lang="tr-TR" sz="1600" dirty="0">
                <a:effectLst>
                  <a:outerShdw blurRad="38100" dist="38100" dir="2700000" algn="tl">
                    <a:srgbClr val="000000"/>
                  </a:outerShdw>
                </a:effectLst>
                <a:latin typeface="+mn-lt"/>
              </a:rPr>
              <a:t>Takımı Havalı Tüfek’te 1.Lik.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Erkeklerde </a:t>
            </a:r>
            <a:r>
              <a:rPr lang="tr-TR" sz="1600" dirty="0">
                <a:effectLst>
                  <a:outerShdw blurRad="38100" dist="38100" dir="2700000" algn="tl">
                    <a:srgbClr val="000000"/>
                  </a:outerShdw>
                </a:effectLst>
                <a:latin typeface="+mn-lt"/>
              </a:rPr>
              <a:t>Havalı Tüfek’te 1.Lik.   </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Bayanlarda </a:t>
            </a:r>
            <a:r>
              <a:rPr lang="tr-TR" sz="1600" dirty="0">
                <a:effectLst>
                  <a:outerShdw blurRad="38100" dist="38100" dir="2700000" algn="tl">
                    <a:srgbClr val="000000"/>
                  </a:outerShdw>
                </a:effectLst>
                <a:latin typeface="+mn-lt"/>
              </a:rPr>
              <a:t>Havalı </a:t>
            </a:r>
            <a:r>
              <a:rPr lang="tr-TR" sz="1600" dirty="0" err="1">
                <a:effectLst>
                  <a:outerShdw blurRad="38100" dist="38100" dir="2700000" algn="tl">
                    <a:srgbClr val="000000"/>
                  </a:outerShdw>
                </a:effectLst>
                <a:latin typeface="+mn-lt"/>
              </a:rPr>
              <a:t>Tabanca’da</a:t>
            </a:r>
            <a:r>
              <a:rPr lang="tr-TR" sz="1600" dirty="0">
                <a:effectLst>
                  <a:outerShdw blurRad="38100" dist="38100" dir="2700000" algn="tl">
                    <a:srgbClr val="000000"/>
                  </a:outerShdw>
                </a:effectLst>
                <a:latin typeface="+mn-lt"/>
              </a:rPr>
              <a:t> 1.Lik.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Bayanlarda </a:t>
            </a:r>
            <a:r>
              <a:rPr lang="tr-TR" sz="1600" dirty="0">
                <a:effectLst>
                  <a:outerShdw blurRad="38100" dist="38100" dir="2700000" algn="tl">
                    <a:srgbClr val="000000"/>
                  </a:outerShdw>
                </a:effectLst>
                <a:latin typeface="+mn-lt"/>
              </a:rPr>
              <a:t>Havalı </a:t>
            </a:r>
            <a:r>
              <a:rPr lang="tr-TR" sz="1600" dirty="0" err="1">
                <a:effectLst>
                  <a:outerShdw blurRad="38100" dist="38100" dir="2700000" algn="tl">
                    <a:srgbClr val="000000"/>
                  </a:outerShdw>
                </a:effectLst>
                <a:latin typeface="+mn-lt"/>
              </a:rPr>
              <a:t>Tabanca’da</a:t>
            </a:r>
            <a:r>
              <a:rPr lang="tr-TR" sz="1600" dirty="0">
                <a:effectLst>
                  <a:outerShdw blurRad="38100" dist="38100" dir="2700000" algn="tl">
                    <a:srgbClr val="000000"/>
                  </a:outerShdw>
                </a:effectLst>
                <a:latin typeface="+mn-lt"/>
              </a:rPr>
              <a:t> 3.Lük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Bayanlarda </a:t>
            </a:r>
            <a:r>
              <a:rPr lang="tr-TR" sz="1600" dirty="0">
                <a:effectLst>
                  <a:outerShdw blurRad="38100" dist="38100" dir="2700000" algn="tl">
                    <a:srgbClr val="000000"/>
                  </a:outerShdw>
                </a:effectLst>
                <a:latin typeface="+mn-lt"/>
              </a:rPr>
              <a:t>Havalı </a:t>
            </a:r>
            <a:r>
              <a:rPr lang="tr-TR" sz="1600" dirty="0" err="1">
                <a:effectLst>
                  <a:outerShdw blurRad="38100" dist="38100" dir="2700000" algn="tl">
                    <a:srgbClr val="000000"/>
                  </a:outerShdw>
                </a:effectLst>
                <a:latin typeface="+mn-lt"/>
              </a:rPr>
              <a:t>Tabanca’da</a:t>
            </a:r>
            <a:r>
              <a:rPr lang="tr-TR" sz="1600" dirty="0">
                <a:effectLst>
                  <a:outerShdw blurRad="38100" dist="38100" dir="2700000" algn="tl">
                    <a:srgbClr val="000000"/>
                  </a:outerShdw>
                </a:effectLst>
                <a:latin typeface="+mn-lt"/>
              </a:rPr>
              <a:t> 4.Lük.  </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Bayanlarda </a:t>
            </a:r>
            <a:r>
              <a:rPr lang="tr-TR" sz="1600" dirty="0">
                <a:effectLst>
                  <a:outerShdw blurRad="38100" dist="38100" dir="2700000" algn="tl">
                    <a:srgbClr val="000000"/>
                  </a:outerShdw>
                </a:effectLst>
                <a:latin typeface="+mn-lt"/>
              </a:rPr>
              <a:t>Havalı </a:t>
            </a:r>
            <a:r>
              <a:rPr lang="tr-TR" sz="1600" dirty="0" err="1">
                <a:effectLst>
                  <a:outerShdw blurRad="38100" dist="38100" dir="2700000" algn="tl">
                    <a:srgbClr val="000000"/>
                  </a:outerShdw>
                </a:effectLst>
                <a:latin typeface="+mn-lt"/>
              </a:rPr>
              <a:t>Tabanca’da</a:t>
            </a:r>
            <a:r>
              <a:rPr lang="tr-TR" sz="1600" dirty="0">
                <a:effectLst>
                  <a:outerShdw blurRad="38100" dist="38100" dir="2700000" algn="tl">
                    <a:srgbClr val="000000"/>
                  </a:outerShdw>
                </a:effectLst>
                <a:latin typeface="+mn-lt"/>
              </a:rPr>
              <a:t> 5.Lik. </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Atıcılık Birinciliğinde;        </a:t>
            </a:r>
            <a:r>
              <a:rPr lang="tr-TR" sz="1600" dirty="0" smtClean="0">
                <a:effectLst>
                  <a:outerShdw blurRad="38100" dist="38100" dir="2700000" algn="tl">
                    <a:srgbClr val="000000"/>
                  </a:outerShdw>
                </a:effectLst>
                <a:latin typeface="+mn-lt"/>
              </a:rPr>
              <a:t>	   Bayanlarda </a:t>
            </a:r>
            <a:r>
              <a:rPr lang="tr-TR" sz="1600" dirty="0">
                <a:effectLst>
                  <a:outerShdw blurRad="38100" dist="38100" dir="2700000" algn="tl">
                    <a:srgbClr val="000000"/>
                  </a:outerShdw>
                </a:effectLst>
                <a:latin typeface="+mn-lt"/>
              </a:rPr>
              <a:t>Havalı </a:t>
            </a:r>
            <a:r>
              <a:rPr lang="tr-TR" sz="1600" dirty="0" err="1">
                <a:effectLst>
                  <a:outerShdw blurRad="38100" dist="38100" dir="2700000" algn="tl">
                    <a:srgbClr val="000000"/>
                  </a:outerShdw>
                </a:effectLst>
                <a:latin typeface="+mn-lt"/>
              </a:rPr>
              <a:t>Tüfek’de</a:t>
            </a:r>
            <a:r>
              <a:rPr lang="tr-TR" sz="1600" dirty="0">
                <a:effectLst>
                  <a:outerShdw blurRad="38100" dist="38100" dir="2700000" algn="tl">
                    <a:srgbClr val="000000"/>
                  </a:outerShdw>
                </a:effectLst>
                <a:latin typeface="+mn-lt"/>
              </a:rPr>
              <a:t> 5.Lik. </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Erkeklerde 200 m 3.Lük.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Erkeklerde 3000 m Engelli 3.lük.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Erkeklerde 400 m 3.Lük.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Erkeklerde Cirit </a:t>
            </a:r>
            <a:r>
              <a:rPr lang="tr-TR" sz="1600" dirty="0" err="1">
                <a:effectLst>
                  <a:outerShdw blurRad="38100" dist="38100" dir="2700000" algn="tl">
                    <a:srgbClr val="000000"/>
                  </a:outerShdw>
                </a:effectLst>
                <a:latin typeface="+mn-lt"/>
              </a:rPr>
              <a:t>Atma’da</a:t>
            </a:r>
            <a:r>
              <a:rPr lang="tr-TR" sz="1600" dirty="0">
                <a:effectLst>
                  <a:outerShdw blurRad="38100" dist="38100" dir="2700000" algn="tl">
                    <a:srgbClr val="000000"/>
                  </a:outerShdw>
                </a:effectLst>
                <a:latin typeface="+mn-lt"/>
              </a:rPr>
              <a:t> 1.Lik.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Erkeklerde Çekiç </a:t>
            </a:r>
            <a:r>
              <a:rPr lang="tr-TR" sz="1600" dirty="0" err="1">
                <a:effectLst>
                  <a:outerShdw blurRad="38100" dist="38100" dir="2700000" algn="tl">
                    <a:srgbClr val="000000"/>
                  </a:outerShdw>
                </a:effectLst>
                <a:latin typeface="+mn-lt"/>
              </a:rPr>
              <a:t>Atma’da</a:t>
            </a:r>
            <a:r>
              <a:rPr lang="tr-TR" sz="1600" dirty="0">
                <a:effectLst>
                  <a:outerShdw blurRad="38100" dist="38100" dir="2700000" algn="tl">
                    <a:srgbClr val="000000"/>
                  </a:outerShdw>
                </a:effectLst>
                <a:latin typeface="+mn-lt"/>
              </a:rPr>
              <a:t> 2.Lik.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Erkeklerde Disk </a:t>
            </a:r>
            <a:r>
              <a:rPr lang="tr-TR" sz="1600" dirty="0" err="1">
                <a:effectLst>
                  <a:outerShdw blurRad="38100" dist="38100" dir="2700000" algn="tl">
                    <a:srgbClr val="000000"/>
                  </a:outerShdw>
                </a:effectLst>
                <a:latin typeface="+mn-lt"/>
              </a:rPr>
              <a:t>Atma’da</a:t>
            </a:r>
            <a:r>
              <a:rPr lang="tr-TR" sz="1600" dirty="0">
                <a:effectLst>
                  <a:outerShdw blurRad="38100" dist="38100" dir="2700000" algn="tl">
                    <a:srgbClr val="000000"/>
                  </a:outerShdw>
                </a:effectLst>
                <a:latin typeface="+mn-lt"/>
              </a:rPr>
              <a:t> 4.Lük.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Erkeklerde Gülle </a:t>
            </a:r>
            <a:r>
              <a:rPr lang="tr-TR" sz="1600" dirty="0" err="1">
                <a:effectLst>
                  <a:outerShdw blurRad="38100" dist="38100" dir="2700000" algn="tl">
                    <a:srgbClr val="000000"/>
                  </a:outerShdw>
                </a:effectLst>
                <a:latin typeface="+mn-lt"/>
              </a:rPr>
              <a:t>Atma’da</a:t>
            </a:r>
            <a:r>
              <a:rPr lang="tr-TR" sz="1600" dirty="0">
                <a:effectLst>
                  <a:outerShdw blurRad="38100" dist="38100" dir="2700000" algn="tl">
                    <a:srgbClr val="000000"/>
                  </a:outerShdw>
                </a:effectLst>
                <a:latin typeface="+mn-lt"/>
              </a:rPr>
              <a:t> 3.Lük.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Bayanlarda Disk </a:t>
            </a:r>
            <a:r>
              <a:rPr lang="tr-TR" sz="1600" dirty="0" err="1">
                <a:effectLst>
                  <a:outerShdw blurRad="38100" dist="38100" dir="2700000" algn="tl">
                    <a:srgbClr val="000000"/>
                  </a:outerShdw>
                </a:effectLst>
                <a:latin typeface="+mn-lt"/>
              </a:rPr>
              <a:t>Atma’da</a:t>
            </a:r>
            <a:r>
              <a:rPr lang="tr-TR" sz="1600" dirty="0">
                <a:effectLst>
                  <a:outerShdw blurRad="38100" dist="38100" dir="2700000" algn="tl">
                    <a:srgbClr val="000000"/>
                  </a:outerShdw>
                </a:effectLst>
                <a:latin typeface="+mn-lt"/>
              </a:rPr>
              <a:t> 2.Lik.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Atletizm Birinciliğinde;	   Bayanlarda Yüksek </a:t>
            </a:r>
            <a:r>
              <a:rPr lang="tr-TR" sz="1600" dirty="0" err="1">
                <a:effectLst>
                  <a:outerShdw blurRad="38100" dist="38100" dir="2700000" algn="tl">
                    <a:srgbClr val="000000"/>
                  </a:outerShdw>
                </a:effectLst>
                <a:latin typeface="+mn-lt"/>
              </a:rPr>
              <a:t>Atlama’da</a:t>
            </a:r>
            <a:r>
              <a:rPr lang="tr-TR" sz="1600" dirty="0">
                <a:effectLst>
                  <a:outerShdw blurRad="38100" dist="38100" dir="2700000" algn="tl">
                    <a:srgbClr val="000000"/>
                  </a:outerShdw>
                </a:effectLst>
                <a:latin typeface="+mn-lt"/>
              </a:rPr>
              <a:t> 4.lük.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Badminton Birinciliğinde;  </a:t>
            </a:r>
            <a:r>
              <a:rPr lang="tr-TR" sz="1600" dirty="0" smtClean="0">
                <a:effectLst>
                  <a:outerShdw blurRad="38100" dist="38100" dir="2700000" algn="tl">
                    <a:srgbClr val="000000"/>
                  </a:outerShdw>
                </a:effectLst>
                <a:latin typeface="+mn-lt"/>
              </a:rPr>
              <a:t>	   Takım </a:t>
            </a:r>
            <a:r>
              <a:rPr lang="tr-TR" sz="1600" dirty="0">
                <a:effectLst>
                  <a:outerShdw blurRad="38100" dist="38100" dir="2700000" algn="tl">
                    <a:srgbClr val="000000"/>
                  </a:outerShdw>
                </a:effectLst>
                <a:latin typeface="+mn-lt"/>
              </a:rPr>
              <a:t>Halinde 3.Lük.</a:t>
            </a:r>
          </a:p>
          <a:p>
            <a:pPr>
              <a:lnSpc>
                <a:spcPct val="80000"/>
              </a:lnSpc>
              <a:spcBef>
                <a:spcPct val="20000"/>
              </a:spcBef>
              <a:buClr>
                <a:schemeClr val="hlink"/>
              </a:buClr>
              <a:buSzPct val="80000"/>
            </a:pPr>
            <a:r>
              <a:rPr lang="tr-TR" sz="1600" dirty="0">
                <a:effectLst>
                  <a:outerShdw blurRad="38100" dist="38100" dir="2700000" algn="tl">
                    <a:srgbClr val="000000"/>
                  </a:outerShdw>
                </a:effectLst>
                <a:latin typeface="+mn-lt"/>
              </a:rPr>
              <a:t>Türkiye Üniversiteler Basketbol Birinciliğinde;	   Bayanlarda 2.Lig 4.Lük.</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692696"/>
            <a:ext cx="8568952" cy="5328592"/>
          </a:xfrm>
        </p:spPr>
        <p:txBody>
          <a:bodyPr/>
          <a:lstStyle/>
          <a:p>
            <a:pPr marL="0" indent="0">
              <a:lnSpc>
                <a:spcPct val="80000"/>
              </a:lnSpc>
              <a:buNone/>
            </a:pPr>
            <a:r>
              <a:rPr lang="tr-TR" sz="1600" dirty="0" smtClean="0"/>
              <a:t>Türkiye </a:t>
            </a:r>
            <a:r>
              <a:rPr lang="tr-TR" sz="1600" dirty="0"/>
              <a:t>Üniversiteler Basketbol </a:t>
            </a:r>
            <a:r>
              <a:rPr lang="tr-TR" sz="1600" dirty="0" smtClean="0"/>
              <a:t>Birinciliğinde;</a:t>
            </a:r>
            <a:r>
              <a:rPr lang="tr-TR" sz="1600" dirty="0"/>
              <a:t>	</a:t>
            </a:r>
            <a:r>
              <a:rPr lang="tr-TR" sz="1600" dirty="0" smtClean="0"/>
              <a:t>    Erkekler </a:t>
            </a:r>
            <a:r>
              <a:rPr lang="tr-TR" sz="1600" dirty="0"/>
              <a:t>Süper Lig 4.Lük</a:t>
            </a:r>
            <a:r>
              <a:rPr lang="tr-TR" sz="1600" dirty="0" smtClean="0"/>
              <a:t>.</a:t>
            </a:r>
          </a:p>
          <a:p>
            <a:pPr marL="0" indent="0">
              <a:lnSpc>
                <a:spcPct val="80000"/>
              </a:lnSpc>
              <a:buNone/>
            </a:pPr>
            <a:r>
              <a:rPr lang="tr-TR" sz="1600" dirty="0"/>
              <a:t>Türkiye Üniversiteler Boks </a:t>
            </a:r>
            <a:r>
              <a:rPr lang="tr-TR" sz="1600" dirty="0" smtClean="0"/>
              <a:t>Birinciliğinde;		    Erkekler Takımı </a:t>
            </a:r>
            <a:r>
              <a:rPr lang="tr-TR" sz="1600" dirty="0"/>
              <a:t>2.Lik</a:t>
            </a:r>
            <a:r>
              <a:rPr lang="tr-TR" sz="1600" dirty="0" smtClean="0"/>
              <a:t>.</a:t>
            </a:r>
            <a:endParaRPr lang="tr-TR" sz="1600" dirty="0"/>
          </a:p>
          <a:p>
            <a:pPr marL="0" indent="0">
              <a:lnSpc>
                <a:spcPct val="80000"/>
              </a:lnSpc>
              <a:buNone/>
            </a:pPr>
            <a:r>
              <a:rPr lang="tr-TR" sz="1600" dirty="0" smtClean="0"/>
              <a:t>Türkiye </a:t>
            </a:r>
            <a:r>
              <a:rPr lang="tr-TR" sz="1600" dirty="0"/>
              <a:t>Üniversiteler Boks Birinciliğinde; 	 </a:t>
            </a:r>
            <a:r>
              <a:rPr lang="tr-TR" sz="1600" dirty="0" smtClean="0"/>
              <a:t>   Erkekler </a:t>
            </a:r>
            <a:r>
              <a:rPr lang="tr-TR" sz="1600" dirty="0"/>
              <a:t>56 Kg </a:t>
            </a:r>
            <a:r>
              <a:rPr lang="tr-TR" sz="1600" dirty="0" smtClean="0"/>
              <a:t>2.Lik</a:t>
            </a:r>
            <a:r>
              <a:rPr lang="tr-TR" sz="1600" dirty="0"/>
              <a:t>.</a:t>
            </a:r>
          </a:p>
          <a:p>
            <a:pPr marL="0" indent="0">
              <a:lnSpc>
                <a:spcPct val="80000"/>
              </a:lnSpc>
              <a:buNone/>
            </a:pPr>
            <a:r>
              <a:rPr lang="tr-TR" sz="1600" dirty="0" smtClean="0"/>
              <a:t>Türkiye </a:t>
            </a:r>
            <a:r>
              <a:rPr lang="tr-TR" sz="1600" dirty="0"/>
              <a:t>Üniversiteler Boks Birinciliğinde; 	 </a:t>
            </a:r>
            <a:r>
              <a:rPr lang="tr-TR" sz="1600" dirty="0" smtClean="0"/>
              <a:t>   Erkekler </a:t>
            </a:r>
            <a:r>
              <a:rPr lang="tr-TR" sz="1600" dirty="0"/>
              <a:t>64 Kg </a:t>
            </a:r>
            <a:r>
              <a:rPr lang="tr-TR" sz="1600" dirty="0" smtClean="0"/>
              <a:t>1.Lik.</a:t>
            </a:r>
          </a:p>
          <a:p>
            <a:pPr marL="0" indent="0">
              <a:lnSpc>
                <a:spcPct val="80000"/>
              </a:lnSpc>
              <a:buNone/>
            </a:pPr>
            <a:r>
              <a:rPr lang="tr-TR" sz="1600" dirty="0"/>
              <a:t>Türkiye Üniversiteler Boks Birinciliğinde; 	 </a:t>
            </a:r>
            <a:r>
              <a:rPr lang="tr-TR" sz="1600" dirty="0" smtClean="0"/>
              <a:t>   Erkekler 75 </a:t>
            </a:r>
            <a:r>
              <a:rPr lang="tr-TR" sz="1600" dirty="0"/>
              <a:t>Kg </a:t>
            </a:r>
            <a:r>
              <a:rPr lang="tr-TR" sz="1600" dirty="0" smtClean="0"/>
              <a:t>1.Lik.</a:t>
            </a:r>
          </a:p>
          <a:p>
            <a:pPr marL="0" indent="0">
              <a:lnSpc>
                <a:spcPct val="80000"/>
              </a:lnSpc>
              <a:buNone/>
            </a:pPr>
            <a:r>
              <a:rPr lang="tr-TR" sz="1600" dirty="0" smtClean="0"/>
              <a:t>Türkiye Üniversiteler </a:t>
            </a:r>
            <a:r>
              <a:rPr lang="tr-TR" sz="1600" dirty="0" err="1" smtClean="0"/>
              <a:t>Cimnastik</a:t>
            </a:r>
            <a:r>
              <a:rPr lang="tr-TR" sz="1600" dirty="0" smtClean="0"/>
              <a:t> Birinciliğinde;	    Akrobatik Jimnastik 4.Lük.</a:t>
            </a:r>
            <a:endParaRPr lang="tr-TR" sz="1600" dirty="0"/>
          </a:p>
          <a:p>
            <a:pPr marL="0" indent="0">
              <a:lnSpc>
                <a:spcPct val="80000"/>
              </a:lnSpc>
              <a:buNone/>
            </a:pPr>
            <a:r>
              <a:rPr lang="tr-TR" sz="1600" dirty="0"/>
              <a:t>Türkiye Üniversiteler </a:t>
            </a:r>
            <a:r>
              <a:rPr lang="tr-TR" sz="1600" dirty="0" err="1"/>
              <a:t>Cimnastik</a:t>
            </a:r>
            <a:r>
              <a:rPr lang="tr-TR" sz="1600" dirty="0"/>
              <a:t> Birinciliğinde</a:t>
            </a:r>
            <a:r>
              <a:rPr lang="tr-TR" sz="1600" dirty="0" smtClean="0"/>
              <a:t>;	</a:t>
            </a:r>
            <a:r>
              <a:rPr lang="tr-TR" sz="1600" dirty="0"/>
              <a:t> </a:t>
            </a:r>
            <a:r>
              <a:rPr lang="tr-TR" sz="1600" dirty="0" smtClean="0"/>
              <a:t>   Estetik </a:t>
            </a:r>
            <a:r>
              <a:rPr lang="tr-TR" sz="1600" dirty="0" err="1" smtClean="0"/>
              <a:t>Cimnastik</a:t>
            </a:r>
            <a:r>
              <a:rPr lang="tr-TR" sz="1600" dirty="0" smtClean="0"/>
              <a:t> 2.Lik.</a:t>
            </a:r>
          </a:p>
          <a:p>
            <a:pPr marL="0" indent="0">
              <a:lnSpc>
                <a:spcPct val="80000"/>
              </a:lnSpc>
              <a:buNone/>
            </a:pPr>
            <a:r>
              <a:rPr lang="tr-TR" sz="1600" dirty="0"/>
              <a:t>Türkiye Üniversiteler Eskrim Birinciliğinde;      </a:t>
            </a:r>
            <a:r>
              <a:rPr lang="tr-TR" sz="1600" dirty="0" smtClean="0"/>
              <a:t>	 </a:t>
            </a:r>
            <a:r>
              <a:rPr lang="tr-TR" sz="1600" dirty="0"/>
              <a:t> </a:t>
            </a:r>
            <a:r>
              <a:rPr lang="tr-TR" sz="1600" dirty="0" smtClean="0"/>
              <a:t>  Erkeklerde </a:t>
            </a:r>
            <a:r>
              <a:rPr lang="tr-TR" sz="1600" dirty="0" err="1"/>
              <a:t>Kılıç’da</a:t>
            </a:r>
            <a:r>
              <a:rPr lang="tr-TR" sz="1600" dirty="0"/>
              <a:t> 2.Lik. </a:t>
            </a:r>
            <a:endParaRPr lang="tr-TR" sz="1600" dirty="0" smtClean="0"/>
          </a:p>
          <a:p>
            <a:pPr marL="0" indent="0">
              <a:lnSpc>
                <a:spcPct val="80000"/>
              </a:lnSpc>
              <a:buNone/>
            </a:pPr>
            <a:r>
              <a:rPr lang="tr-TR" sz="1600" dirty="0" smtClean="0"/>
              <a:t>Türkiye Üniversiteler Futbol Birinciliğinde;	    Erkekler 1.Lig 4.Lük</a:t>
            </a:r>
          </a:p>
          <a:p>
            <a:pPr marL="0" indent="0">
              <a:lnSpc>
                <a:spcPct val="80000"/>
              </a:lnSpc>
              <a:buNone/>
            </a:pPr>
            <a:r>
              <a:rPr lang="tr-TR" sz="1600" dirty="0" smtClean="0"/>
              <a:t>Türkiye Üniversiteler Güreş Birinciliğinde;	    Erkekler B-G 60 Kg 2.Lik.</a:t>
            </a:r>
          </a:p>
          <a:p>
            <a:pPr marL="0" indent="0">
              <a:lnSpc>
                <a:spcPct val="80000"/>
              </a:lnSpc>
              <a:buNone/>
            </a:pPr>
            <a:r>
              <a:rPr lang="tr-TR" sz="1600" dirty="0" smtClean="0"/>
              <a:t>Türkiye </a:t>
            </a:r>
            <a:r>
              <a:rPr lang="tr-TR" sz="1600" dirty="0"/>
              <a:t>Üniversiteler Güreş Birinciliğinde;	 </a:t>
            </a:r>
            <a:r>
              <a:rPr lang="tr-TR" sz="1600" dirty="0" smtClean="0"/>
              <a:t>   Erkekler </a:t>
            </a:r>
            <a:r>
              <a:rPr lang="tr-TR" sz="1600" dirty="0"/>
              <a:t>B-G </a:t>
            </a:r>
            <a:r>
              <a:rPr lang="tr-TR" sz="1600" dirty="0" smtClean="0"/>
              <a:t>77 </a:t>
            </a:r>
            <a:r>
              <a:rPr lang="tr-TR" sz="1600" dirty="0"/>
              <a:t>Kg </a:t>
            </a:r>
            <a:r>
              <a:rPr lang="tr-TR" sz="1600" dirty="0" smtClean="0"/>
              <a:t>2.Lik.</a:t>
            </a:r>
          </a:p>
          <a:p>
            <a:pPr marL="0" indent="0">
              <a:lnSpc>
                <a:spcPct val="80000"/>
              </a:lnSpc>
              <a:buNone/>
            </a:pPr>
            <a:r>
              <a:rPr lang="tr-TR" sz="1600" dirty="0"/>
              <a:t>Türkiye Üniversiteler Güreş Birinciliğinde;	 </a:t>
            </a:r>
            <a:r>
              <a:rPr lang="tr-TR" sz="1600" dirty="0" smtClean="0"/>
              <a:t>   Erkekler B-S 125 </a:t>
            </a:r>
            <a:r>
              <a:rPr lang="tr-TR" sz="1600" dirty="0"/>
              <a:t>Kg </a:t>
            </a:r>
            <a:r>
              <a:rPr lang="tr-TR" sz="1600" dirty="0" smtClean="0"/>
              <a:t>3.Lük.</a:t>
            </a:r>
            <a:endParaRPr lang="tr-TR" sz="1600" dirty="0"/>
          </a:p>
          <a:p>
            <a:pPr marL="0" indent="0">
              <a:lnSpc>
                <a:spcPct val="80000"/>
              </a:lnSpc>
              <a:buNone/>
            </a:pPr>
            <a:r>
              <a:rPr lang="tr-TR" sz="1600" dirty="0"/>
              <a:t>Türkiye Üniversiteler Güreş Birinciliğinde;	 </a:t>
            </a:r>
            <a:r>
              <a:rPr lang="tr-TR" sz="1600" dirty="0" smtClean="0"/>
              <a:t>   Erkekler </a:t>
            </a:r>
            <a:r>
              <a:rPr lang="tr-TR" sz="1600" dirty="0"/>
              <a:t>B-S </a:t>
            </a:r>
            <a:r>
              <a:rPr lang="tr-TR" sz="1600" dirty="0" smtClean="0"/>
              <a:t>74 </a:t>
            </a:r>
            <a:r>
              <a:rPr lang="tr-TR" sz="1600" dirty="0"/>
              <a:t>Kg </a:t>
            </a:r>
            <a:r>
              <a:rPr lang="tr-TR" sz="1600" dirty="0" smtClean="0"/>
              <a:t>2.Lik</a:t>
            </a:r>
            <a:r>
              <a:rPr lang="tr-TR" sz="1600" dirty="0"/>
              <a:t>.</a:t>
            </a:r>
          </a:p>
          <a:p>
            <a:pPr marL="0" indent="0">
              <a:lnSpc>
                <a:spcPct val="80000"/>
              </a:lnSpc>
              <a:buNone/>
            </a:pPr>
            <a:r>
              <a:rPr lang="tr-TR" sz="1600" dirty="0"/>
              <a:t>Türkiye Üniversiteler Güreş Birinciliğinde;	 </a:t>
            </a:r>
            <a:r>
              <a:rPr lang="tr-TR" sz="1600" dirty="0" smtClean="0"/>
              <a:t>   Erkekler </a:t>
            </a:r>
            <a:r>
              <a:rPr lang="tr-TR" sz="1600" dirty="0"/>
              <a:t>B-S </a:t>
            </a:r>
            <a:r>
              <a:rPr lang="tr-TR" sz="1600" dirty="0" smtClean="0"/>
              <a:t>79 </a:t>
            </a:r>
            <a:r>
              <a:rPr lang="tr-TR" sz="1600" dirty="0"/>
              <a:t>Kg </a:t>
            </a:r>
            <a:r>
              <a:rPr lang="tr-TR" sz="1600" dirty="0" smtClean="0"/>
              <a:t>3.Lük</a:t>
            </a:r>
            <a:r>
              <a:rPr lang="tr-TR" sz="1600" dirty="0"/>
              <a:t>.</a:t>
            </a:r>
          </a:p>
          <a:p>
            <a:pPr marL="0" indent="0">
              <a:lnSpc>
                <a:spcPct val="80000"/>
              </a:lnSpc>
              <a:buNone/>
            </a:pPr>
            <a:r>
              <a:rPr lang="tr-TR" sz="1600" dirty="0" smtClean="0"/>
              <a:t>Türkiye Üniversiteler Halk Dansları Birinciliğinde;	    Artistik Dal Klasman Ligi 4.Lük.</a:t>
            </a:r>
            <a:endParaRPr lang="tr-TR" sz="1600" dirty="0"/>
          </a:p>
          <a:p>
            <a:pPr marL="0" indent="0">
              <a:lnSpc>
                <a:spcPct val="80000"/>
              </a:lnSpc>
              <a:buNone/>
            </a:pPr>
            <a:r>
              <a:rPr lang="tr-TR" sz="1600" dirty="0"/>
              <a:t>Türkiye Üniversiteler Halk Dansları Birinciliğinde;	</a:t>
            </a:r>
            <a:r>
              <a:rPr lang="tr-TR" sz="1600" dirty="0" smtClean="0"/>
              <a:t>    Stilize Dal Klasman </a:t>
            </a:r>
            <a:r>
              <a:rPr lang="tr-TR" sz="1600" dirty="0"/>
              <a:t>Ligi </a:t>
            </a:r>
            <a:r>
              <a:rPr lang="tr-TR" sz="1600" dirty="0" smtClean="0"/>
              <a:t>2.Lik.</a:t>
            </a:r>
          </a:p>
          <a:p>
            <a:pPr marL="0" indent="0">
              <a:lnSpc>
                <a:spcPct val="80000"/>
              </a:lnSpc>
              <a:buNone/>
            </a:pPr>
            <a:r>
              <a:rPr lang="tr-TR" sz="1600" dirty="0" smtClean="0"/>
              <a:t>Türkiye Üniversiteler Hentbol Birinciliği;		    Erkekler 2.Lig 4.Lük.</a:t>
            </a:r>
          </a:p>
          <a:p>
            <a:pPr marL="0" indent="0">
              <a:lnSpc>
                <a:spcPct val="80000"/>
              </a:lnSpc>
              <a:buNone/>
            </a:pPr>
            <a:r>
              <a:rPr lang="tr-TR" sz="1600" dirty="0"/>
              <a:t>Türkiye Üniversiteler Hentbol Birinciliği;		</a:t>
            </a:r>
            <a:r>
              <a:rPr lang="tr-TR" sz="1600" dirty="0" smtClean="0"/>
              <a:t>    Bayanlar </a:t>
            </a:r>
            <a:r>
              <a:rPr lang="tr-TR" sz="1600" dirty="0"/>
              <a:t>2.Lig 4.Lük</a:t>
            </a:r>
            <a:r>
              <a:rPr lang="tr-TR" sz="1600" dirty="0" smtClean="0"/>
              <a:t>.</a:t>
            </a:r>
          </a:p>
          <a:p>
            <a:pPr marL="0" indent="0">
              <a:lnSpc>
                <a:spcPct val="80000"/>
              </a:lnSpc>
              <a:buNone/>
            </a:pPr>
            <a:r>
              <a:rPr lang="tr-TR" sz="1600" dirty="0"/>
              <a:t>Türkiye Üniversiteler </a:t>
            </a:r>
            <a:r>
              <a:rPr lang="tr-TR" sz="1600" dirty="0" err="1"/>
              <a:t>Kick</a:t>
            </a:r>
            <a:r>
              <a:rPr lang="tr-TR" sz="1600" dirty="0"/>
              <a:t> Boks Birinciliği;	    Erkekler 80 Kg Point </a:t>
            </a:r>
            <a:r>
              <a:rPr lang="tr-TR" sz="1600" dirty="0" err="1"/>
              <a:t>Fighting</a:t>
            </a:r>
            <a:r>
              <a:rPr lang="tr-TR" sz="1600" dirty="0"/>
              <a:t> 3.Lük.	</a:t>
            </a:r>
            <a:endParaRPr lang="tr-TR" sz="1600" dirty="0" smtClean="0"/>
          </a:p>
          <a:p>
            <a:pPr marL="0" indent="0">
              <a:lnSpc>
                <a:spcPct val="80000"/>
              </a:lnSpc>
              <a:buNone/>
            </a:pPr>
            <a:r>
              <a:rPr lang="tr-TR" sz="1600" dirty="0" smtClean="0"/>
              <a:t>Türkiye </a:t>
            </a:r>
            <a:r>
              <a:rPr lang="tr-TR" sz="1600" dirty="0"/>
              <a:t>Üniversiteler </a:t>
            </a:r>
            <a:r>
              <a:rPr lang="tr-TR" sz="1600" dirty="0" err="1"/>
              <a:t>Kick</a:t>
            </a:r>
            <a:r>
              <a:rPr lang="tr-TR" sz="1600" dirty="0"/>
              <a:t> Boks Birinciliği;	    Erkekler 94 Kg Point </a:t>
            </a:r>
            <a:r>
              <a:rPr lang="tr-TR" sz="1600" dirty="0" err="1"/>
              <a:t>Fighting</a:t>
            </a:r>
            <a:r>
              <a:rPr lang="tr-TR" sz="1600" dirty="0"/>
              <a:t> 3.Lük. </a:t>
            </a:r>
            <a:r>
              <a:rPr lang="tr-TR" sz="1600" dirty="0" smtClean="0"/>
              <a:t>Türkiye </a:t>
            </a:r>
            <a:r>
              <a:rPr lang="tr-TR" sz="1600" dirty="0"/>
              <a:t>Üniversiteler </a:t>
            </a:r>
            <a:r>
              <a:rPr lang="tr-TR" sz="1600" dirty="0" err="1"/>
              <a:t>Kick</a:t>
            </a:r>
            <a:r>
              <a:rPr lang="tr-TR" sz="1600" dirty="0"/>
              <a:t> Boks Birinciliği;	    Erkekler 94 + Kg Point </a:t>
            </a:r>
            <a:r>
              <a:rPr lang="tr-TR" sz="1600" dirty="0" err="1"/>
              <a:t>Fighting</a:t>
            </a:r>
            <a:r>
              <a:rPr lang="tr-TR" sz="1600" dirty="0"/>
              <a:t> </a:t>
            </a:r>
            <a:r>
              <a:rPr lang="tr-TR" sz="1600" dirty="0" smtClean="0"/>
              <a:t>3.Lük.</a:t>
            </a:r>
            <a:endParaRPr lang="tr-TR" sz="1600" dirty="0"/>
          </a:p>
          <a:p>
            <a:pPr marL="0" indent="0">
              <a:lnSpc>
                <a:spcPct val="80000"/>
              </a:lnSpc>
              <a:buNone/>
            </a:pPr>
            <a:r>
              <a:rPr lang="tr-TR" sz="1600" dirty="0" smtClean="0"/>
              <a:t>Türkiye </a:t>
            </a:r>
            <a:r>
              <a:rPr lang="tr-TR" sz="1600" dirty="0"/>
              <a:t>Üniversiteler </a:t>
            </a:r>
            <a:r>
              <a:rPr lang="tr-TR" sz="1600" dirty="0" err="1"/>
              <a:t>Kick</a:t>
            </a:r>
            <a:r>
              <a:rPr lang="tr-TR" sz="1600" dirty="0"/>
              <a:t> Boks Birinciliği;	    Bayanlar 65 Kg Point </a:t>
            </a:r>
            <a:r>
              <a:rPr lang="tr-TR" sz="1600" dirty="0" err="1"/>
              <a:t>Fighting</a:t>
            </a:r>
            <a:r>
              <a:rPr lang="tr-TR" sz="1600" dirty="0"/>
              <a:t> 3.Lük. 						</a:t>
            </a:r>
            <a:r>
              <a:rPr lang="tr-TR" sz="1600" dirty="0" smtClean="0"/>
              <a:t>	</a:t>
            </a:r>
          </a:p>
          <a:p>
            <a:pPr>
              <a:lnSpc>
                <a:spcPct val="80000"/>
              </a:lnSpc>
            </a:pPr>
            <a:endParaRPr lang="tr-TR" sz="1600" dirty="0" smtClean="0"/>
          </a:p>
          <a:p>
            <a:pPr>
              <a:lnSpc>
                <a:spcPct val="80000"/>
              </a:lnSpc>
            </a:pPr>
            <a:endParaRPr lang="tr-TR" sz="1600" dirty="0"/>
          </a:p>
          <a:p>
            <a:pPr>
              <a:lnSpc>
                <a:spcPct val="80000"/>
              </a:lnSpc>
            </a:pPr>
            <a:endParaRPr lang="tr-TR" sz="1600" dirty="0"/>
          </a:p>
          <a:p>
            <a:pPr>
              <a:lnSpc>
                <a:spcPct val="80000"/>
              </a:lnSpc>
            </a:pPr>
            <a:endParaRPr lang="tr-TR" sz="1600" dirty="0"/>
          </a:p>
          <a:p>
            <a:pPr>
              <a:lnSpc>
                <a:spcPct val="80000"/>
              </a:lnSpc>
            </a:pPr>
            <a:endParaRPr lang="tr-TR" sz="1600" dirty="0"/>
          </a:p>
          <a:p>
            <a:pPr>
              <a:lnSpc>
                <a:spcPct val="80000"/>
              </a:lnSpc>
            </a:pPr>
            <a:endParaRPr lang="tr-TR" sz="1600" dirty="0"/>
          </a:p>
          <a:p>
            <a:pPr>
              <a:lnSpc>
                <a:spcPct val="80000"/>
              </a:lnSpc>
            </a:pPr>
            <a:endParaRPr lang="tr-TR" sz="1600" dirty="0"/>
          </a:p>
          <a:p>
            <a:pPr>
              <a:lnSpc>
                <a:spcPct val="80000"/>
              </a:lnSpc>
            </a:pPr>
            <a:endParaRPr lang="tr-TR" sz="1600" dirty="0">
              <a:solidFill>
                <a:schemeClr val="bg1"/>
              </a:solidFill>
            </a:endParaRPr>
          </a:p>
          <a:p>
            <a:pPr>
              <a:lnSpc>
                <a:spcPct val="80000"/>
              </a:lnSpc>
            </a:pPr>
            <a:endParaRPr lang="tr-TR" sz="1600" dirty="0"/>
          </a:p>
        </p:txBody>
      </p:sp>
    </p:spTree>
    <p:extLst>
      <p:ext uri="{BB962C8B-B14F-4D97-AF65-F5344CB8AC3E}">
        <p14:creationId xmlns:p14="http://schemas.microsoft.com/office/powerpoint/2010/main" val="23536969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idx="1"/>
          </p:nvPr>
        </p:nvSpPr>
        <p:spPr>
          <a:xfrm>
            <a:off x="432488" y="188640"/>
            <a:ext cx="8532000" cy="6552728"/>
          </a:xfrm>
        </p:spPr>
        <p:txBody>
          <a:bodyPr/>
          <a:lstStyle/>
          <a:p>
            <a:pPr marL="0" indent="0">
              <a:lnSpc>
                <a:spcPct val="80000"/>
              </a:lnSpc>
              <a:buNone/>
            </a:pPr>
            <a:r>
              <a:rPr lang="tr-TR" sz="1600" dirty="0"/>
              <a:t>Türkiye Üniversiteler Korumalı Futbol Birinciliği;	Süper Lig 4.Lük. </a:t>
            </a:r>
          </a:p>
          <a:p>
            <a:pPr marL="0" indent="0">
              <a:lnSpc>
                <a:spcPct val="80000"/>
              </a:lnSpc>
              <a:buNone/>
            </a:pPr>
            <a:r>
              <a:rPr lang="tr-TR" sz="1600" dirty="0"/>
              <a:t>Türkiye Üniversiteler </a:t>
            </a:r>
            <a:r>
              <a:rPr lang="tr-TR" sz="1600" dirty="0" err="1"/>
              <a:t>Muay</a:t>
            </a:r>
            <a:r>
              <a:rPr lang="tr-TR" sz="1600" dirty="0"/>
              <a:t> </a:t>
            </a:r>
            <a:r>
              <a:rPr lang="tr-TR" sz="1600" dirty="0" err="1"/>
              <a:t>Thai</a:t>
            </a:r>
            <a:r>
              <a:rPr lang="tr-TR" sz="1600" dirty="0"/>
              <a:t> Birinciliği;	Erkekler A-DIV 81 Kg 3.Lük.</a:t>
            </a:r>
          </a:p>
          <a:p>
            <a:pPr marL="0" indent="0">
              <a:lnSpc>
                <a:spcPct val="80000"/>
              </a:lnSpc>
              <a:buNone/>
            </a:pPr>
            <a:r>
              <a:rPr lang="tr-TR" sz="1600" dirty="0"/>
              <a:t>Türkiye Üniversiteler </a:t>
            </a:r>
            <a:r>
              <a:rPr lang="tr-TR" sz="1600" dirty="0" err="1"/>
              <a:t>Muay</a:t>
            </a:r>
            <a:r>
              <a:rPr lang="tr-TR" sz="1600" dirty="0"/>
              <a:t> </a:t>
            </a:r>
            <a:r>
              <a:rPr lang="tr-TR" sz="1600" dirty="0" err="1"/>
              <a:t>Thai</a:t>
            </a:r>
            <a:r>
              <a:rPr lang="tr-TR" sz="1600" dirty="0"/>
              <a:t> Birinciliği;	Erkekler B-DIV 57 Kg 2.Lik.</a:t>
            </a:r>
          </a:p>
          <a:p>
            <a:pPr marL="0" indent="0">
              <a:lnSpc>
                <a:spcPct val="80000"/>
              </a:lnSpc>
              <a:buNone/>
            </a:pPr>
            <a:r>
              <a:rPr lang="tr-TR" sz="1600" dirty="0"/>
              <a:t>Türkiye Üniversiteler </a:t>
            </a:r>
            <a:r>
              <a:rPr lang="tr-TR" sz="1600" dirty="0" err="1"/>
              <a:t>Muay</a:t>
            </a:r>
            <a:r>
              <a:rPr lang="tr-TR" sz="1600" dirty="0"/>
              <a:t> </a:t>
            </a:r>
            <a:r>
              <a:rPr lang="tr-TR" sz="1600" dirty="0" err="1"/>
              <a:t>Thai</a:t>
            </a:r>
            <a:r>
              <a:rPr lang="tr-TR" sz="1600" dirty="0"/>
              <a:t> Birinciliği;	Erkekler B-DIV 75 Kg 3.Lük</a:t>
            </a:r>
          </a:p>
          <a:p>
            <a:pPr marL="0" indent="0">
              <a:lnSpc>
                <a:spcPct val="80000"/>
              </a:lnSpc>
              <a:buNone/>
            </a:pPr>
            <a:r>
              <a:rPr lang="tr-TR" sz="1600" dirty="0"/>
              <a:t>Türkiye Üniversiteler </a:t>
            </a:r>
            <a:r>
              <a:rPr lang="tr-TR" sz="1600" dirty="0" err="1"/>
              <a:t>Muay</a:t>
            </a:r>
            <a:r>
              <a:rPr lang="tr-TR" sz="1600" dirty="0"/>
              <a:t> </a:t>
            </a:r>
            <a:r>
              <a:rPr lang="tr-TR" sz="1600" dirty="0" err="1"/>
              <a:t>Thai</a:t>
            </a:r>
            <a:r>
              <a:rPr lang="tr-TR" sz="1600" dirty="0"/>
              <a:t> Birinciliği;	Erkekler B-DIV 86 Kg 1.Lik.	</a:t>
            </a:r>
          </a:p>
          <a:p>
            <a:pPr marL="0" indent="0">
              <a:lnSpc>
                <a:spcPct val="80000"/>
              </a:lnSpc>
              <a:buNone/>
            </a:pPr>
            <a:r>
              <a:rPr lang="tr-TR" sz="1600" dirty="0"/>
              <a:t>Türkiye Üniversiteler </a:t>
            </a:r>
            <a:r>
              <a:rPr lang="tr-TR" sz="1600" dirty="0" err="1"/>
              <a:t>Muay</a:t>
            </a:r>
            <a:r>
              <a:rPr lang="tr-TR" sz="1600" dirty="0"/>
              <a:t> </a:t>
            </a:r>
            <a:r>
              <a:rPr lang="tr-TR" sz="1600" dirty="0" err="1"/>
              <a:t>Thai</a:t>
            </a:r>
            <a:r>
              <a:rPr lang="tr-TR" sz="1600" dirty="0"/>
              <a:t> Birinciliği;	Bayanlar - 45 Kg 3.Lük.</a:t>
            </a:r>
          </a:p>
          <a:p>
            <a:pPr marL="0" indent="0">
              <a:lnSpc>
                <a:spcPct val="80000"/>
              </a:lnSpc>
              <a:buNone/>
            </a:pPr>
            <a:r>
              <a:rPr lang="tr-TR" sz="1600" dirty="0"/>
              <a:t>Türkiye Üniversiteler </a:t>
            </a:r>
            <a:r>
              <a:rPr lang="tr-TR" sz="1600" dirty="0" err="1"/>
              <a:t>Muay</a:t>
            </a:r>
            <a:r>
              <a:rPr lang="tr-TR" sz="1600" dirty="0"/>
              <a:t> </a:t>
            </a:r>
            <a:r>
              <a:rPr lang="tr-TR" sz="1600" dirty="0" err="1"/>
              <a:t>Thai</a:t>
            </a:r>
            <a:r>
              <a:rPr lang="tr-TR" sz="1600" dirty="0"/>
              <a:t> Birinciliği;	Bayanlar - 75 Kg 1.Lik.</a:t>
            </a:r>
          </a:p>
          <a:p>
            <a:pPr marL="0" indent="0">
              <a:lnSpc>
                <a:spcPct val="80000"/>
              </a:lnSpc>
              <a:buNone/>
            </a:pPr>
            <a:r>
              <a:rPr lang="tr-TR" sz="1600" dirty="0"/>
              <a:t>Türkiye Üniversiteler Salon Futbol Birinciliği;	Erkekler 1 Lig 3.Lük.</a:t>
            </a:r>
          </a:p>
          <a:p>
            <a:pPr marL="0" indent="0">
              <a:lnSpc>
                <a:spcPct val="80000"/>
              </a:lnSpc>
              <a:buNone/>
            </a:pPr>
            <a:r>
              <a:rPr lang="tr-TR" sz="1600" dirty="0"/>
              <a:t>Türkiye Üniversiteler Salon Futbol Birinciliği;	Bayanlar 2 Lig 1.Lik.</a:t>
            </a:r>
          </a:p>
          <a:p>
            <a:pPr marL="0" indent="0">
              <a:lnSpc>
                <a:spcPct val="80000"/>
              </a:lnSpc>
              <a:buNone/>
            </a:pPr>
            <a:r>
              <a:rPr lang="tr-TR" sz="1600" dirty="0"/>
              <a:t>Türkiye Üniversiteler </a:t>
            </a:r>
            <a:r>
              <a:rPr lang="tr-TR" sz="1600" dirty="0" err="1"/>
              <a:t>Taekwondo</a:t>
            </a:r>
            <a:r>
              <a:rPr lang="tr-TR" sz="1600" dirty="0"/>
              <a:t> Birinciliği;	Erkekler 54 Kg 2.Lik.</a:t>
            </a:r>
          </a:p>
          <a:p>
            <a:pPr marL="0" indent="0">
              <a:lnSpc>
                <a:spcPct val="80000"/>
              </a:lnSpc>
              <a:buNone/>
            </a:pPr>
            <a:r>
              <a:rPr lang="tr-TR" sz="1600" dirty="0"/>
              <a:t>Türkiye Üniversiteler </a:t>
            </a:r>
            <a:r>
              <a:rPr lang="tr-TR" sz="1600" dirty="0" err="1"/>
              <a:t>Taekwondo</a:t>
            </a:r>
            <a:r>
              <a:rPr lang="tr-TR" sz="1600" dirty="0"/>
              <a:t> Birinciliği;	Erkekler 80 Kg 3.Lük.</a:t>
            </a:r>
          </a:p>
          <a:p>
            <a:pPr marL="0" indent="0">
              <a:lnSpc>
                <a:spcPct val="80000"/>
              </a:lnSpc>
              <a:buNone/>
            </a:pPr>
            <a:r>
              <a:rPr lang="tr-TR" sz="1600" dirty="0"/>
              <a:t>Türkiye Üniversiteler </a:t>
            </a:r>
            <a:r>
              <a:rPr lang="tr-TR" sz="1600" dirty="0" err="1"/>
              <a:t>Taekwondo</a:t>
            </a:r>
            <a:r>
              <a:rPr lang="tr-TR" sz="1600" dirty="0"/>
              <a:t> Birinciliği;	Erkekler 87 Kg 3.Lük.</a:t>
            </a:r>
          </a:p>
          <a:p>
            <a:pPr marL="0" indent="0">
              <a:lnSpc>
                <a:spcPct val="80000"/>
              </a:lnSpc>
              <a:buNone/>
            </a:pPr>
            <a:r>
              <a:rPr lang="tr-TR" sz="1600" dirty="0"/>
              <a:t>Türkiye Üniversiteler </a:t>
            </a:r>
            <a:r>
              <a:rPr lang="tr-TR" sz="1600" dirty="0" err="1"/>
              <a:t>Taekwondo</a:t>
            </a:r>
            <a:r>
              <a:rPr lang="tr-TR" sz="1600" dirty="0"/>
              <a:t> Birinciliği;	Erkekler 87 Kg + 3.Lük.</a:t>
            </a:r>
          </a:p>
          <a:p>
            <a:pPr marL="0" indent="0">
              <a:lnSpc>
                <a:spcPct val="80000"/>
              </a:lnSpc>
              <a:buNone/>
            </a:pPr>
            <a:r>
              <a:rPr lang="tr-TR" sz="1600" dirty="0"/>
              <a:t>Türkiye Üniversiteler </a:t>
            </a:r>
            <a:r>
              <a:rPr lang="tr-TR" sz="1600" dirty="0" err="1"/>
              <a:t>Taekwondo</a:t>
            </a:r>
            <a:r>
              <a:rPr lang="tr-TR" sz="1600" dirty="0"/>
              <a:t> Birinciliği;	Bayanlar Takımı 1.Lik</a:t>
            </a:r>
          </a:p>
          <a:p>
            <a:pPr marL="0" indent="0">
              <a:lnSpc>
                <a:spcPct val="80000"/>
              </a:lnSpc>
              <a:buNone/>
            </a:pPr>
            <a:r>
              <a:rPr lang="tr-TR" sz="1600" dirty="0"/>
              <a:t>Türkiye Üniversiteler </a:t>
            </a:r>
            <a:r>
              <a:rPr lang="tr-TR" sz="1600" dirty="0" err="1"/>
              <a:t>Taekwondo</a:t>
            </a:r>
            <a:r>
              <a:rPr lang="tr-TR" sz="1600" dirty="0"/>
              <a:t> Birinciliği;	Bayanlar 53 Kg 3.Lük.</a:t>
            </a:r>
          </a:p>
          <a:p>
            <a:pPr marL="0" indent="0">
              <a:lnSpc>
                <a:spcPct val="80000"/>
              </a:lnSpc>
              <a:buNone/>
            </a:pPr>
            <a:r>
              <a:rPr lang="tr-TR" sz="1600" dirty="0"/>
              <a:t>Türkiye Üniversiteler </a:t>
            </a:r>
            <a:r>
              <a:rPr lang="tr-TR" sz="1600" dirty="0" err="1"/>
              <a:t>Taekwondo</a:t>
            </a:r>
            <a:r>
              <a:rPr lang="tr-TR" sz="1600" dirty="0"/>
              <a:t> Birinciliği;	Bayanlar 57 Kg 1.Lik.</a:t>
            </a:r>
          </a:p>
          <a:p>
            <a:pPr marL="0" indent="0">
              <a:lnSpc>
                <a:spcPct val="80000"/>
              </a:lnSpc>
              <a:buNone/>
            </a:pPr>
            <a:r>
              <a:rPr lang="tr-TR" sz="1600" dirty="0"/>
              <a:t>Türkiye Üniversiteler </a:t>
            </a:r>
            <a:r>
              <a:rPr lang="tr-TR" sz="1600" dirty="0" err="1"/>
              <a:t>Taekwondo</a:t>
            </a:r>
            <a:r>
              <a:rPr lang="tr-TR" sz="1600" dirty="0"/>
              <a:t> Birinciliği;	Bayanlar 62 Kg 1.Lik.</a:t>
            </a:r>
          </a:p>
          <a:p>
            <a:pPr marL="0" indent="0">
              <a:lnSpc>
                <a:spcPct val="80000"/>
              </a:lnSpc>
              <a:buNone/>
            </a:pPr>
            <a:r>
              <a:rPr lang="tr-TR" sz="1600" dirty="0"/>
              <a:t>Türkiye Üniversiteler </a:t>
            </a:r>
            <a:r>
              <a:rPr lang="tr-TR" sz="1600" dirty="0" err="1"/>
              <a:t>Taekwondo</a:t>
            </a:r>
            <a:r>
              <a:rPr lang="tr-TR" sz="1600" dirty="0"/>
              <a:t> Birinciliği;	Bayanlar 67 Kg 1.Lik.</a:t>
            </a:r>
          </a:p>
          <a:p>
            <a:pPr marL="0" indent="0">
              <a:lnSpc>
                <a:spcPct val="80000"/>
              </a:lnSpc>
              <a:buNone/>
            </a:pPr>
            <a:r>
              <a:rPr lang="tr-TR" sz="1600" dirty="0"/>
              <a:t>Türkiye Üniversiteler </a:t>
            </a:r>
            <a:r>
              <a:rPr lang="tr-TR" sz="1600" dirty="0" err="1"/>
              <a:t>Taekwondo</a:t>
            </a:r>
            <a:r>
              <a:rPr lang="tr-TR" sz="1600" dirty="0"/>
              <a:t> Birinciliği;	Bayanlar 73 Kg + 3.Lük.</a:t>
            </a:r>
          </a:p>
          <a:p>
            <a:pPr marL="0" indent="0">
              <a:lnSpc>
                <a:spcPct val="80000"/>
              </a:lnSpc>
              <a:buNone/>
            </a:pPr>
            <a:r>
              <a:rPr lang="tr-TR" sz="1600" dirty="0"/>
              <a:t>Türkiye Üniversiteler Voleybol Birinciliği;		Erkekler Süper Lig 2.Lik.</a:t>
            </a:r>
          </a:p>
          <a:p>
            <a:pPr marL="0" indent="0">
              <a:lnSpc>
                <a:spcPct val="80000"/>
              </a:lnSpc>
              <a:buNone/>
            </a:pPr>
            <a:r>
              <a:rPr lang="tr-TR" sz="1600" dirty="0"/>
              <a:t>Türkiye Üniversiteler Voleybol Birinciliği;		Bayanlar Süper Ligden Düştü</a:t>
            </a:r>
            <a:r>
              <a:rPr lang="tr-TR" sz="1600" dirty="0" smtClean="0"/>
              <a:t>.</a:t>
            </a:r>
            <a:endParaRPr lang="tr-TR" sz="1600" dirty="0"/>
          </a:p>
          <a:p>
            <a:pPr marL="0" indent="0">
              <a:lnSpc>
                <a:spcPct val="80000"/>
              </a:lnSpc>
              <a:buNone/>
            </a:pPr>
            <a:r>
              <a:rPr lang="tr-TR" sz="1600" dirty="0"/>
              <a:t>Türkiye Üniversiteler </a:t>
            </a:r>
            <a:r>
              <a:rPr lang="tr-TR" sz="1600" dirty="0" err="1"/>
              <a:t>Wushu</a:t>
            </a:r>
            <a:r>
              <a:rPr lang="tr-TR" sz="1600" dirty="0"/>
              <a:t> Birinciliği;	</a:t>
            </a:r>
            <a:r>
              <a:rPr lang="tr-TR" sz="1600" dirty="0" smtClean="0"/>
              <a:t>	Erkekler </a:t>
            </a:r>
            <a:r>
              <a:rPr lang="tr-TR" sz="1600" dirty="0"/>
              <a:t>SND 65 Kg 3.Lük.</a:t>
            </a:r>
          </a:p>
          <a:p>
            <a:pPr marL="0" indent="0">
              <a:lnSpc>
                <a:spcPct val="80000"/>
              </a:lnSpc>
              <a:buNone/>
            </a:pPr>
            <a:r>
              <a:rPr lang="tr-TR" sz="1600" dirty="0"/>
              <a:t>Türkiye Üniversiteler </a:t>
            </a:r>
            <a:r>
              <a:rPr lang="tr-TR" sz="1600" dirty="0" err="1"/>
              <a:t>Wushu</a:t>
            </a:r>
            <a:r>
              <a:rPr lang="tr-TR" sz="1600" dirty="0"/>
              <a:t> Birinciliği;	</a:t>
            </a:r>
            <a:r>
              <a:rPr lang="tr-TR" sz="1600" dirty="0" smtClean="0"/>
              <a:t>	Erkekler </a:t>
            </a:r>
            <a:r>
              <a:rPr lang="tr-TR" sz="1600" dirty="0"/>
              <a:t>SND 70 Kg 3.Lük</a:t>
            </a:r>
          </a:p>
          <a:p>
            <a:pPr marL="0" indent="0">
              <a:lnSpc>
                <a:spcPct val="80000"/>
              </a:lnSpc>
              <a:buNone/>
            </a:pPr>
            <a:r>
              <a:rPr lang="tr-TR" sz="1600" dirty="0"/>
              <a:t>Türk Türkiye Üniversiteler </a:t>
            </a:r>
            <a:r>
              <a:rPr lang="tr-TR" sz="1600" dirty="0" err="1"/>
              <a:t>Wushu</a:t>
            </a:r>
            <a:r>
              <a:rPr lang="tr-TR" sz="1600" dirty="0"/>
              <a:t> Birinciliği;	Erkekler SND 65 Kg 3.Lük.</a:t>
            </a:r>
          </a:p>
          <a:p>
            <a:pPr marL="0" indent="0">
              <a:lnSpc>
                <a:spcPct val="80000"/>
              </a:lnSpc>
              <a:buNone/>
            </a:pPr>
            <a:r>
              <a:rPr lang="tr-TR" sz="1600" dirty="0"/>
              <a:t>Türkiye Üniversiteler </a:t>
            </a:r>
            <a:r>
              <a:rPr lang="tr-TR" sz="1600" dirty="0" err="1"/>
              <a:t>Wushu</a:t>
            </a:r>
            <a:r>
              <a:rPr lang="tr-TR" sz="1600" dirty="0"/>
              <a:t> Birinciliği;	</a:t>
            </a:r>
            <a:r>
              <a:rPr lang="tr-TR" sz="1600" dirty="0" smtClean="0"/>
              <a:t>	Erkekler </a:t>
            </a:r>
            <a:r>
              <a:rPr lang="tr-TR" sz="1600" dirty="0"/>
              <a:t>SND 85 Kg 1.Lik.</a:t>
            </a:r>
          </a:p>
          <a:p>
            <a:pPr marL="0" indent="0">
              <a:lnSpc>
                <a:spcPct val="80000"/>
              </a:lnSpc>
              <a:buNone/>
            </a:pPr>
            <a:r>
              <a:rPr lang="tr-TR" sz="1600" dirty="0"/>
              <a:t>Türkiye Üniversiteler </a:t>
            </a:r>
            <a:r>
              <a:rPr lang="tr-TR" sz="1600" dirty="0" err="1"/>
              <a:t>Wushu</a:t>
            </a:r>
            <a:r>
              <a:rPr lang="tr-TR" sz="1600" dirty="0"/>
              <a:t> Birinciliği;	</a:t>
            </a:r>
            <a:r>
              <a:rPr lang="tr-TR" sz="1600" dirty="0" smtClean="0"/>
              <a:t>	Bayanlar </a:t>
            </a:r>
            <a:r>
              <a:rPr lang="tr-TR" sz="1600" dirty="0"/>
              <a:t>SND 75 Kg 1.Lik.</a:t>
            </a:r>
          </a:p>
          <a:p>
            <a:pPr marL="0" indent="0">
              <a:lnSpc>
                <a:spcPct val="80000"/>
              </a:lnSpc>
              <a:buNone/>
            </a:pPr>
            <a:endParaRPr lang="tr-TR" sz="1600" dirty="0"/>
          </a:p>
          <a:p>
            <a:endParaRPr lang="tr-TR" sz="1600" dirty="0"/>
          </a:p>
          <a:p>
            <a:endParaRPr lang="tr-TR" sz="1600" dirty="0"/>
          </a:p>
          <a:p>
            <a:endParaRPr lang="tr-TR" sz="1600" dirty="0"/>
          </a:p>
          <a:p>
            <a:endParaRPr lang="tr-TR" sz="16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539552" y="0"/>
            <a:ext cx="8229600" cy="724942"/>
          </a:xfrm>
        </p:spPr>
        <p:txBody>
          <a:bodyPr/>
          <a:lstStyle/>
          <a:p>
            <a:r>
              <a:rPr lang="tr-TR" sz="1600" dirty="0" smtClean="0">
                <a:solidFill>
                  <a:schemeClr val="tx1"/>
                </a:solidFill>
                <a:latin typeface="+mn-lt"/>
                <a:ea typeface="+mn-ea"/>
                <a:cs typeface="+mn-cs"/>
              </a:rPr>
              <a:t>TÜRKİYE ÜNİVERSİTE SPORLARI FEDERASYONU TARAFINDAN DÜZENLENEN</a:t>
            </a:r>
            <a:br>
              <a:rPr lang="tr-TR" sz="1600" dirty="0" smtClean="0">
                <a:solidFill>
                  <a:schemeClr val="tx1"/>
                </a:solidFill>
                <a:latin typeface="+mn-lt"/>
                <a:ea typeface="+mn-ea"/>
                <a:cs typeface="+mn-cs"/>
              </a:rPr>
            </a:br>
            <a:r>
              <a:rPr lang="tr-TR" sz="1600" dirty="0" smtClean="0">
                <a:solidFill>
                  <a:schemeClr val="tx1"/>
                </a:solidFill>
                <a:latin typeface="+mn-lt"/>
                <a:ea typeface="+mn-ea"/>
                <a:cs typeface="+mn-cs"/>
              </a:rPr>
              <a:t>ÜNİVERSİTELERARASI MÜSABAKALARA KATILAN TAKIMLARIMIZ</a:t>
            </a:r>
            <a:endParaRPr lang="tr-TR" sz="1600" dirty="0">
              <a:solidFill>
                <a:schemeClr val="tx1"/>
              </a:solidFill>
              <a:latin typeface="+mn-lt"/>
              <a:ea typeface="+mn-ea"/>
              <a:cs typeface="+mn-cs"/>
            </a:endParaRPr>
          </a:p>
        </p:txBody>
      </p:sp>
      <p:graphicFrame>
        <p:nvGraphicFramePr>
          <p:cNvPr id="61471" name="Group 31"/>
          <p:cNvGraphicFramePr>
            <a:graphicFrameLocks noGrp="1"/>
          </p:cNvGraphicFramePr>
          <p:nvPr>
            <p:ph type="tbl" idx="1"/>
            <p:extLst>
              <p:ext uri="{D42A27DB-BD31-4B8C-83A1-F6EECF244321}">
                <p14:modId xmlns:p14="http://schemas.microsoft.com/office/powerpoint/2010/main" val="174613093"/>
              </p:ext>
            </p:extLst>
          </p:nvPr>
        </p:nvGraphicFramePr>
        <p:xfrm>
          <a:off x="107504" y="670560"/>
          <a:ext cx="8928992" cy="6187440"/>
        </p:xfrm>
        <a:graphic>
          <a:graphicData uri="http://schemas.openxmlformats.org/drawingml/2006/table">
            <a:tbl>
              <a:tblPr/>
              <a:tblGrid>
                <a:gridCol w="3240360">
                  <a:extLst>
                    <a:ext uri="{9D8B030D-6E8A-4147-A177-3AD203B41FA5}">
                      <a16:colId xmlns:a16="http://schemas.microsoft.com/office/drawing/2014/main" xmlns="" val="20000"/>
                    </a:ext>
                  </a:extLst>
                </a:gridCol>
                <a:gridCol w="5688632">
                  <a:extLst>
                    <a:ext uri="{9D8B030D-6E8A-4147-A177-3AD203B41FA5}">
                      <a16:colId xmlns:a16="http://schemas.microsoft.com/office/drawing/2014/main" xmlns="" val="20001"/>
                    </a:ext>
                  </a:extLst>
                </a:gridCol>
              </a:tblGrid>
              <a:tr h="618744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Atıcılık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Atletizm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Badminton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Basketbol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Boks (Erkek)</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err="1" smtClean="0">
                          <a:solidFill>
                            <a:schemeClr val="tx1"/>
                          </a:solidFill>
                          <a:effectLst>
                            <a:outerShdw blurRad="38100" dist="38100" dir="2700000" algn="tl">
                              <a:srgbClr val="000000"/>
                            </a:outerShdw>
                          </a:effectLst>
                          <a:latin typeface="+mn-lt"/>
                          <a:ea typeface="+mn-ea"/>
                          <a:cs typeface="+mn-cs"/>
                        </a:rPr>
                        <a:t>Cimnastik</a:t>
                      </a:r>
                      <a:r>
                        <a:rPr lang="tr-TR" sz="1600" dirty="0" smtClean="0">
                          <a:solidFill>
                            <a:schemeClr val="tx1"/>
                          </a:solidFill>
                          <a:effectLst>
                            <a:outerShdw blurRad="38100" dist="38100" dir="2700000" algn="tl">
                              <a:srgbClr val="000000"/>
                            </a:outerShdw>
                          </a:effectLst>
                          <a:latin typeface="+mn-lt"/>
                          <a:ea typeface="+mn-ea"/>
                          <a:cs typeface="+mn-cs"/>
                        </a:rPr>
                        <a:t>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Eskrim (Erkek)</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Futbol (Erkek)</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Salon Futbolu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Güreş (Erkek)</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Halkoyunları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Hentbol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Karate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err="1" smtClean="0">
                          <a:solidFill>
                            <a:schemeClr val="tx1"/>
                          </a:solidFill>
                          <a:effectLst>
                            <a:outerShdw blurRad="38100" dist="38100" dir="2700000" algn="tl">
                              <a:srgbClr val="000000"/>
                            </a:outerShdw>
                          </a:effectLst>
                          <a:latin typeface="+mn-lt"/>
                          <a:ea typeface="+mn-ea"/>
                          <a:cs typeface="+mn-cs"/>
                        </a:rPr>
                        <a:t>Kick</a:t>
                      </a:r>
                      <a:r>
                        <a:rPr lang="tr-TR" sz="1600" dirty="0" smtClean="0">
                          <a:solidFill>
                            <a:schemeClr val="tx1"/>
                          </a:solidFill>
                          <a:effectLst>
                            <a:outerShdw blurRad="38100" dist="38100" dir="2700000" algn="tl">
                              <a:srgbClr val="000000"/>
                            </a:outerShdw>
                          </a:effectLst>
                          <a:latin typeface="+mn-lt"/>
                          <a:ea typeface="+mn-ea"/>
                          <a:cs typeface="+mn-cs"/>
                        </a:rPr>
                        <a:t> Boks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Korumalı Futbol (Erkek)</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Kros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err="1" smtClean="0">
                          <a:solidFill>
                            <a:schemeClr val="tx1"/>
                          </a:solidFill>
                          <a:effectLst>
                            <a:outerShdw blurRad="38100" dist="38100" dir="2700000" algn="tl">
                              <a:srgbClr val="000000"/>
                            </a:outerShdw>
                          </a:effectLst>
                          <a:latin typeface="+mn-lt"/>
                          <a:ea typeface="+mn-ea"/>
                          <a:cs typeface="+mn-cs"/>
                        </a:rPr>
                        <a:t>Muay</a:t>
                      </a:r>
                      <a:r>
                        <a:rPr lang="tr-TR" sz="1600" dirty="0" smtClean="0">
                          <a:solidFill>
                            <a:schemeClr val="tx1"/>
                          </a:solidFill>
                          <a:effectLst>
                            <a:outerShdw blurRad="38100" dist="38100" dir="2700000" algn="tl">
                              <a:srgbClr val="000000"/>
                            </a:outerShdw>
                          </a:effectLst>
                          <a:latin typeface="+mn-lt"/>
                          <a:ea typeface="+mn-ea"/>
                          <a:cs typeface="+mn-cs"/>
                        </a:rPr>
                        <a:t> </a:t>
                      </a:r>
                      <a:r>
                        <a:rPr lang="tr-TR" sz="1600" dirty="0" err="1" smtClean="0">
                          <a:solidFill>
                            <a:schemeClr val="tx1"/>
                          </a:solidFill>
                          <a:effectLst>
                            <a:outerShdw blurRad="38100" dist="38100" dir="2700000" algn="tl">
                              <a:srgbClr val="000000"/>
                            </a:outerShdw>
                          </a:effectLst>
                          <a:latin typeface="+mn-lt"/>
                          <a:ea typeface="+mn-ea"/>
                          <a:cs typeface="+mn-cs"/>
                        </a:rPr>
                        <a:t>Thai</a:t>
                      </a:r>
                      <a:r>
                        <a:rPr lang="tr-TR" sz="1600" dirty="0" smtClean="0">
                          <a:solidFill>
                            <a:schemeClr val="tx1"/>
                          </a:solidFill>
                          <a:effectLst>
                            <a:outerShdw blurRad="38100" dist="38100" dir="2700000" algn="tl">
                              <a:srgbClr val="000000"/>
                            </a:outerShdw>
                          </a:effectLst>
                          <a:latin typeface="+mn-lt"/>
                          <a:ea typeface="+mn-ea"/>
                          <a:cs typeface="+mn-cs"/>
                        </a:rPr>
                        <a:t>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err="1" smtClean="0">
                          <a:solidFill>
                            <a:schemeClr val="tx1"/>
                          </a:solidFill>
                          <a:effectLst>
                            <a:outerShdw blurRad="38100" dist="38100" dir="2700000" algn="tl">
                              <a:srgbClr val="000000"/>
                            </a:outerShdw>
                          </a:effectLst>
                          <a:latin typeface="+mn-lt"/>
                          <a:ea typeface="+mn-ea"/>
                          <a:cs typeface="+mn-cs"/>
                        </a:rPr>
                        <a:t>Oryantring</a:t>
                      </a:r>
                      <a:r>
                        <a:rPr lang="tr-TR" sz="1600" dirty="0" smtClean="0">
                          <a:solidFill>
                            <a:schemeClr val="tx1"/>
                          </a:solidFill>
                          <a:effectLst>
                            <a:outerShdw blurRad="38100" dist="38100" dir="2700000" algn="tl">
                              <a:srgbClr val="000000"/>
                            </a:outerShdw>
                          </a:effectLst>
                          <a:latin typeface="+mn-lt"/>
                          <a:ea typeface="+mn-ea"/>
                          <a:cs typeface="+mn-cs"/>
                        </a:rPr>
                        <a:t>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Plaj Hentbol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Satranç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err="1" smtClean="0">
                          <a:solidFill>
                            <a:schemeClr val="tx1"/>
                          </a:solidFill>
                          <a:effectLst>
                            <a:outerShdw blurRad="38100" dist="38100" dir="2700000" algn="tl">
                              <a:srgbClr val="000000"/>
                            </a:outerShdw>
                          </a:effectLst>
                          <a:latin typeface="+mn-lt"/>
                          <a:ea typeface="+mn-ea"/>
                          <a:cs typeface="+mn-cs"/>
                        </a:rPr>
                        <a:t>Taekwondo</a:t>
                      </a:r>
                      <a:r>
                        <a:rPr lang="tr-TR" sz="1600" dirty="0" smtClean="0">
                          <a:solidFill>
                            <a:schemeClr val="tx1"/>
                          </a:solidFill>
                          <a:effectLst>
                            <a:outerShdw blurRad="38100" dist="38100" dir="2700000" algn="tl">
                              <a:srgbClr val="000000"/>
                            </a:outerShdw>
                          </a:effectLst>
                          <a:latin typeface="+mn-lt"/>
                          <a:ea typeface="+mn-ea"/>
                          <a:cs typeface="+mn-cs"/>
                        </a:rPr>
                        <a:t>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Voleybol (Erkek – Bayan)</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err="1" smtClean="0">
                          <a:solidFill>
                            <a:schemeClr val="tx1"/>
                          </a:solidFill>
                          <a:effectLst>
                            <a:outerShdw blurRad="38100" dist="38100" dir="2700000" algn="tl">
                              <a:srgbClr val="000000"/>
                            </a:outerShdw>
                          </a:effectLst>
                          <a:latin typeface="+mn-lt"/>
                          <a:ea typeface="+mn-ea"/>
                          <a:cs typeface="+mn-cs"/>
                        </a:rPr>
                        <a:t>Wushu</a:t>
                      </a:r>
                      <a:r>
                        <a:rPr lang="tr-TR" sz="1600" dirty="0" smtClean="0">
                          <a:solidFill>
                            <a:schemeClr val="tx1"/>
                          </a:solidFill>
                          <a:effectLst>
                            <a:outerShdw blurRad="38100" dist="38100" dir="2700000" algn="tl">
                              <a:srgbClr val="000000"/>
                            </a:outerShdw>
                          </a:effectLst>
                          <a:latin typeface="+mn-lt"/>
                          <a:ea typeface="+mn-ea"/>
                          <a:cs typeface="+mn-cs"/>
                        </a:rPr>
                        <a:t> (Erkek – Bayan)</a:t>
                      </a:r>
                    </a:p>
                    <a:p>
                      <a:pPr marL="342900" marR="0" lvl="0" indent="-342900" algn="l" defTabSz="914400" rtl="0" eaLnBrk="1" fontAlgn="base" latinLnBrk="0" hangingPunct="1">
                        <a:lnSpc>
                          <a:spcPct val="100000"/>
                        </a:lnSpc>
                        <a:spcBef>
                          <a:spcPct val="0"/>
                        </a:spcBef>
                        <a:spcAft>
                          <a:spcPct val="0"/>
                        </a:spcAft>
                        <a:buClrTx/>
                        <a:buSzTx/>
                        <a:buFontTx/>
                        <a:buNone/>
                        <a:tabLst/>
                      </a:pPr>
                      <a:endParaRPr lang="tr-TR" sz="1600" dirty="0" smtClean="0">
                        <a:solidFill>
                          <a:schemeClr val="tx1"/>
                        </a:solidFill>
                        <a:effectLst>
                          <a:outerShdw blurRad="38100" dist="38100" dir="2700000" algn="tl">
                            <a:srgbClr val="000000"/>
                          </a:outerShdw>
                        </a:effectLst>
                        <a:latin typeface="+mn-lt"/>
                        <a:ea typeface="+mn-ea"/>
                        <a:cs typeface="+mn-cs"/>
                      </a:endParaRPr>
                    </a:p>
                    <a:p>
                      <a:pPr marL="342900" marR="0" lvl="0" indent="-342900" algn="r"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TOPLAM</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11 Sporcu,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18 Sporcu, 1 Antrenör, 2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10 Sporcu, 1 Antrenör</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24 Sporcu, 2 Antrenör, 2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7 Sporcu,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8 Sporcu,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7 Sporcu,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22 Sporcu, 1 Masör,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23 Sporcu, 2 Antrenör, 2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19 Sporcu, 1 Masör,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47 Sporcu, 3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28 Sporcu, 1 Masör, 2 </a:t>
                      </a:r>
                      <a:r>
                        <a:rPr lang="tr-TR" sz="1600" dirty="0" err="1" smtClean="0">
                          <a:solidFill>
                            <a:schemeClr val="tx1"/>
                          </a:solidFill>
                          <a:effectLst>
                            <a:outerShdw blurRad="38100" dist="38100" dir="2700000" algn="tl">
                              <a:srgbClr val="000000"/>
                            </a:outerShdw>
                          </a:effectLst>
                          <a:latin typeface="+mn-lt"/>
                          <a:ea typeface="+mn-ea"/>
                          <a:cs typeface="+mn-cs"/>
                        </a:rPr>
                        <a:t>Yrd.Antrenör</a:t>
                      </a:r>
                      <a:r>
                        <a:rPr lang="tr-TR" sz="1600" dirty="0" smtClean="0">
                          <a:solidFill>
                            <a:schemeClr val="tx1"/>
                          </a:solidFill>
                          <a:effectLst>
                            <a:outerShdw blurRad="38100" dist="38100" dir="2700000" algn="tl">
                              <a:srgbClr val="000000"/>
                            </a:outerShdw>
                          </a:effectLst>
                          <a:latin typeface="+mn-lt"/>
                          <a:ea typeface="+mn-ea"/>
                          <a:cs typeface="+mn-cs"/>
                        </a:rPr>
                        <a:t>, 1 Antrenör</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9 Sporcu,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21 Sporcu, 2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40 Sporcu, 1 Antrenör</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10 Sporcu, 2 Antrenör</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9 Sporcu, 2 Antrenör</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10 Sporcu,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18 Sporcu, 1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10 Sporcu, 2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14 Sporcu, 2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29 Sporcu, 1 </a:t>
                      </a:r>
                      <a:r>
                        <a:rPr lang="tr-TR" sz="1600" dirty="0" err="1" smtClean="0">
                          <a:solidFill>
                            <a:schemeClr val="tx1"/>
                          </a:solidFill>
                          <a:effectLst>
                            <a:outerShdw blurRad="38100" dist="38100" dir="2700000" algn="tl">
                              <a:srgbClr val="000000"/>
                            </a:outerShdw>
                          </a:effectLst>
                          <a:latin typeface="+mn-lt"/>
                          <a:ea typeface="+mn-ea"/>
                          <a:cs typeface="+mn-cs"/>
                        </a:rPr>
                        <a:t>Yrd.Antrenör</a:t>
                      </a:r>
                      <a:r>
                        <a:rPr lang="tr-TR" sz="1600" dirty="0" smtClean="0">
                          <a:solidFill>
                            <a:schemeClr val="tx1"/>
                          </a:solidFill>
                          <a:effectLst>
                            <a:outerShdw blurRad="38100" dist="38100" dir="2700000" algn="tl">
                              <a:srgbClr val="000000"/>
                            </a:outerShdw>
                          </a:effectLst>
                          <a:latin typeface="+mn-lt"/>
                          <a:ea typeface="+mn-ea"/>
                          <a:cs typeface="+mn-cs"/>
                        </a:rPr>
                        <a:t>, 2 Antrenör, 1 İdareci</a:t>
                      </a: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15 Sporcu, 1 Antrenör</a:t>
                      </a:r>
                    </a:p>
                    <a:p>
                      <a:pPr marL="342900" marR="0" lvl="0" indent="-342900" algn="l" defTabSz="914400" rtl="0" eaLnBrk="1" fontAlgn="base" latinLnBrk="0" hangingPunct="1">
                        <a:lnSpc>
                          <a:spcPct val="100000"/>
                        </a:lnSpc>
                        <a:spcBef>
                          <a:spcPct val="0"/>
                        </a:spcBef>
                        <a:spcAft>
                          <a:spcPct val="0"/>
                        </a:spcAft>
                        <a:buClrTx/>
                        <a:buSzTx/>
                        <a:buFontTx/>
                        <a:buNone/>
                        <a:tabLst/>
                      </a:pPr>
                      <a:endParaRPr lang="tr-TR" sz="1600" dirty="0" smtClean="0">
                        <a:solidFill>
                          <a:schemeClr val="tx1"/>
                        </a:solidFill>
                        <a:effectLst>
                          <a:outerShdw blurRad="38100" dist="38100" dir="2700000" algn="tl">
                            <a:srgbClr val="000000"/>
                          </a:outerShdw>
                        </a:effectLst>
                        <a:latin typeface="+mn-lt"/>
                        <a:ea typeface="+mn-ea"/>
                        <a:cs typeface="+mn-cs"/>
                      </a:endParaRPr>
                    </a:p>
                    <a:p>
                      <a:pPr marL="342900" marR="0" lvl="0" indent="-342900" algn="l" defTabSz="914400" rtl="0" eaLnBrk="1" fontAlgn="base" latinLnBrk="0" hangingPunct="1">
                        <a:lnSpc>
                          <a:spcPct val="100000"/>
                        </a:lnSpc>
                        <a:spcBef>
                          <a:spcPct val="0"/>
                        </a:spcBef>
                        <a:spcAft>
                          <a:spcPct val="0"/>
                        </a:spcAft>
                        <a:buClrTx/>
                        <a:buSzTx/>
                        <a:buFontTx/>
                        <a:buNone/>
                        <a:tabLst/>
                      </a:pPr>
                      <a:r>
                        <a:rPr lang="tr-TR" sz="1600" dirty="0" smtClean="0">
                          <a:solidFill>
                            <a:schemeClr val="tx1"/>
                          </a:solidFill>
                          <a:effectLst>
                            <a:outerShdw blurRad="38100" dist="38100" dir="2700000" algn="tl">
                              <a:srgbClr val="000000"/>
                            </a:outerShdw>
                          </a:effectLst>
                          <a:latin typeface="+mn-lt"/>
                          <a:ea typeface="+mn-ea"/>
                          <a:cs typeface="+mn-cs"/>
                        </a:rPr>
                        <a:t>409 Sporcu, 3 Masör, 3 </a:t>
                      </a:r>
                      <a:r>
                        <a:rPr lang="tr-TR" sz="1600" dirty="0" err="1" smtClean="0">
                          <a:solidFill>
                            <a:schemeClr val="tx1"/>
                          </a:solidFill>
                          <a:effectLst>
                            <a:outerShdw blurRad="38100" dist="38100" dir="2700000" algn="tl">
                              <a:srgbClr val="000000"/>
                            </a:outerShdw>
                          </a:effectLst>
                          <a:latin typeface="+mn-lt"/>
                          <a:ea typeface="+mn-ea"/>
                          <a:cs typeface="+mn-cs"/>
                        </a:rPr>
                        <a:t>Yrd.Antrenör</a:t>
                      </a:r>
                      <a:r>
                        <a:rPr lang="tr-TR" sz="1600" dirty="0" smtClean="0">
                          <a:solidFill>
                            <a:schemeClr val="tx1"/>
                          </a:solidFill>
                          <a:effectLst>
                            <a:outerShdw blurRad="38100" dist="38100" dir="2700000" algn="tl">
                              <a:srgbClr val="000000"/>
                            </a:outerShdw>
                          </a:effectLst>
                          <a:latin typeface="+mn-lt"/>
                          <a:ea typeface="+mn-ea"/>
                          <a:cs typeface="+mn-cs"/>
                        </a:rPr>
                        <a:t>, 33 Antrenör, 21 İdareci</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0" name="Rectangle 20"/>
          <p:cNvSpPr>
            <a:spLocks noGrp="1" noChangeArrowheads="1"/>
          </p:cNvSpPr>
          <p:nvPr>
            <p:ph type="title"/>
          </p:nvPr>
        </p:nvSpPr>
        <p:spPr>
          <a:xfrm>
            <a:off x="107504" y="488975"/>
            <a:ext cx="8795320" cy="1139825"/>
          </a:xfrm>
        </p:spPr>
        <p:txBody>
          <a:bodyPr/>
          <a:lstStyle/>
          <a:p>
            <a:r>
              <a:rPr lang="tr-TR" sz="2000" dirty="0">
                <a:solidFill>
                  <a:schemeClr val="tx1"/>
                </a:solidFill>
                <a:latin typeface="+mn-lt"/>
                <a:ea typeface="+mn-ea"/>
                <a:cs typeface="+mn-cs"/>
              </a:rPr>
              <a:t>SAĞLIK KÜLTÜR VE SPOR DAİRESİ BAŞKANLIĞINDA GÖREV YAPAN</a:t>
            </a:r>
            <a:br>
              <a:rPr lang="tr-TR" sz="2000" dirty="0">
                <a:solidFill>
                  <a:schemeClr val="tx1"/>
                </a:solidFill>
                <a:latin typeface="+mn-lt"/>
                <a:ea typeface="+mn-ea"/>
                <a:cs typeface="+mn-cs"/>
              </a:rPr>
            </a:br>
            <a:r>
              <a:rPr lang="tr-TR" sz="2000" dirty="0">
                <a:solidFill>
                  <a:schemeClr val="tx1"/>
                </a:solidFill>
                <a:latin typeface="+mn-lt"/>
                <a:ea typeface="+mn-ea"/>
                <a:cs typeface="+mn-cs"/>
              </a:rPr>
              <a:t>GENEL BÜTÇE PERSONEL EĞİTİM DURUMUNA İLİŞKİN ÇİZELGE</a:t>
            </a:r>
          </a:p>
        </p:txBody>
      </p:sp>
      <p:graphicFrame>
        <p:nvGraphicFramePr>
          <p:cNvPr id="82076" name="Group 156"/>
          <p:cNvGraphicFramePr>
            <a:graphicFrameLocks noGrp="1"/>
          </p:cNvGraphicFramePr>
          <p:nvPr>
            <p:ph sz="half" idx="1"/>
            <p:extLst>
              <p:ext uri="{D42A27DB-BD31-4B8C-83A1-F6EECF244321}">
                <p14:modId xmlns:p14="http://schemas.microsoft.com/office/powerpoint/2010/main" val="1211851493"/>
              </p:ext>
            </p:extLst>
          </p:nvPr>
        </p:nvGraphicFramePr>
        <p:xfrm>
          <a:off x="1871700" y="1628800"/>
          <a:ext cx="5400600" cy="4114804"/>
        </p:xfrm>
        <a:graphic>
          <a:graphicData uri="http://schemas.openxmlformats.org/drawingml/2006/table">
            <a:tbl>
              <a:tblPr/>
              <a:tblGrid>
                <a:gridCol w="2825551">
                  <a:extLst>
                    <a:ext uri="{9D8B030D-6E8A-4147-A177-3AD203B41FA5}">
                      <a16:colId xmlns:a16="http://schemas.microsoft.com/office/drawing/2014/main" xmlns="" val="20000"/>
                    </a:ext>
                  </a:extLst>
                </a:gridCol>
                <a:gridCol w="2575049">
                  <a:extLst>
                    <a:ext uri="{9D8B030D-6E8A-4147-A177-3AD203B41FA5}">
                      <a16:colId xmlns:a16="http://schemas.microsoft.com/office/drawing/2014/main" xmlns="" val="20001"/>
                    </a:ext>
                  </a:extLst>
                </a:gridCol>
              </a:tblGrid>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EĞİTİM DURUMU/MEZUNİYET</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ÇALIŞAN SAYISI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1275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İlköğretim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7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Lise</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20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2 Yıllık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14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4 Yıllık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23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5 Yıllık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Yüksek lisans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7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41275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6 Yıllık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9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Doktora</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Genel toplam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defRPr/>
                      </a:pPr>
                      <a:r>
                        <a:rPr lang="tr-TR" sz="1400" kern="1200" dirty="0" smtClean="0">
                          <a:solidFill>
                            <a:srgbClr val="FF0000"/>
                          </a:solidFill>
                          <a:effectLst>
                            <a:outerShdw blurRad="38100" dist="38100" dir="2700000" algn="tl">
                              <a:srgbClr val="000000">
                                <a:alpha val="43137"/>
                              </a:srgbClr>
                            </a:outerShdw>
                          </a:effectLst>
                          <a:latin typeface="+mn-lt"/>
                          <a:ea typeface="+mn-ea"/>
                          <a:cs typeface="+mn-cs"/>
                        </a:rPr>
                        <a:t>82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0" name="Rectangle 20"/>
          <p:cNvSpPr>
            <a:spLocks noGrp="1" noChangeArrowheads="1"/>
          </p:cNvSpPr>
          <p:nvPr>
            <p:ph type="title"/>
          </p:nvPr>
        </p:nvSpPr>
        <p:spPr>
          <a:xfrm>
            <a:off x="282352" y="908720"/>
            <a:ext cx="8579296" cy="1139825"/>
          </a:xfrm>
        </p:spPr>
        <p:txBody>
          <a:bodyPr/>
          <a:lstStyle/>
          <a:p>
            <a:r>
              <a:rPr lang="tr-TR" sz="2000" dirty="0">
                <a:solidFill>
                  <a:schemeClr val="tx1"/>
                </a:solidFill>
                <a:latin typeface="+mn-lt"/>
                <a:ea typeface="+mn-ea"/>
                <a:cs typeface="+mn-cs"/>
              </a:rPr>
              <a:t>SAĞLIK KÜLTÜR VE SPOR DAİRESİ BAŞKANLIĞINDA GÖREV YAPAN</a:t>
            </a:r>
            <a:br>
              <a:rPr lang="tr-TR" sz="2000" dirty="0">
                <a:solidFill>
                  <a:schemeClr val="tx1"/>
                </a:solidFill>
                <a:latin typeface="+mn-lt"/>
                <a:ea typeface="+mn-ea"/>
                <a:cs typeface="+mn-cs"/>
              </a:rPr>
            </a:br>
            <a:r>
              <a:rPr lang="tr-TR" sz="2000" dirty="0">
                <a:solidFill>
                  <a:schemeClr val="tx1"/>
                </a:solidFill>
                <a:latin typeface="+mn-lt"/>
                <a:ea typeface="+mn-ea"/>
                <a:cs typeface="+mn-cs"/>
              </a:rPr>
              <a:t>ÖZ GELİR PERSONEL EĞİTİM DURUMUNA İLİŞKİN ÇİZELGE</a:t>
            </a:r>
          </a:p>
        </p:txBody>
      </p:sp>
      <p:graphicFrame>
        <p:nvGraphicFramePr>
          <p:cNvPr id="82076" name="Group 156"/>
          <p:cNvGraphicFramePr>
            <a:graphicFrameLocks noGrp="1"/>
          </p:cNvGraphicFramePr>
          <p:nvPr>
            <p:ph sz="half" idx="1"/>
            <p:extLst>
              <p:ext uri="{D42A27DB-BD31-4B8C-83A1-F6EECF244321}">
                <p14:modId xmlns:p14="http://schemas.microsoft.com/office/powerpoint/2010/main" val="661517138"/>
              </p:ext>
            </p:extLst>
          </p:nvPr>
        </p:nvGraphicFramePr>
        <p:xfrm>
          <a:off x="1475656" y="2048545"/>
          <a:ext cx="6192688" cy="2879728"/>
        </p:xfrm>
        <a:graphic>
          <a:graphicData uri="http://schemas.openxmlformats.org/drawingml/2006/table">
            <a:tbl>
              <a:tblPr/>
              <a:tblGrid>
                <a:gridCol w="3239965">
                  <a:extLst>
                    <a:ext uri="{9D8B030D-6E8A-4147-A177-3AD203B41FA5}">
                      <a16:colId xmlns:a16="http://schemas.microsoft.com/office/drawing/2014/main" xmlns="" val="20000"/>
                    </a:ext>
                  </a:extLst>
                </a:gridCol>
                <a:gridCol w="2952723">
                  <a:extLst>
                    <a:ext uri="{9D8B030D-6E8A-4147-A177-3AD203B41FA5}">
                      <a16:colId xmlns:a16="http://schemas.microsoft.com/office/drawing/2014/main" xmlns="" val="20001"/>
                    </a:ext>
                  </a:extLst>
                </a:gridCol>
              </a:tblGrid>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EĞİTİM DURUMU/MEZUNİYET</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ÇALIŞAN SAYISI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1275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İlköğretim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50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Lise</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44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2</a:t>
                      </a:r>
                      <a:r>
                        <a:rPr lang="tr-TR" sz="1400" kern="1200" baseline="0" dirty="0" smtClean="0">
                          <a:solidFill>
                            <a:schemeClr val="tx1"/>
                          </a:solidFill>
                          <a:effectLst>
                            <a:outerShdw blurRad="38100" dist="38100" dir="2700000" algn="tl">
                              <a:srgbClr val="000000">
                                <a:alpha val="43137"/>
                              </a:srgbClr>
                            </a:outerShdw>
                          </a:effectLst>
                          <a:latin typeface="+mn-lt"/>
                          <a:ea typeface="+mn-ea"/>
                          <a:cs typeface="+mn-cs"/>
                        </a:rPr>
                        <a:t> Y</a:t>
                      </a: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10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4 Yıllık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15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Yüksek lisans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6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Genel toplam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rgbClr val="FF0000"/>
                          </a:solidFill>
                          <a:effectLst>
                            <a:outerShdw blurRad="38100" dist="38100" dir="2700000" algn="tl">
                              <a:srgbClr val="000000">
                                <a:alpha val="43137"/>
                              </a:srgbClr>
                            </a:outerShdw>
                          </a:effectLst>
                          <a:latin typeface="+mn-lt"/>
                          <a:ea typeface="+mn-ea"/>
                          <a:cs typeface="+mn-cs"/>
                        </a:rPr>
                        <a:t>133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199380989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0" name="Rectangle 20"/>
          <p:cNvSpPr>
            <a:spLocks noGrp="1" noChangeArrowheads="1"/>
          </p:cNvSpPr>
          <p:nvPr>
            <p:ph type="title"/>
          </p:nvPr>
        </p:nvSpPr>
        <p:spPr>
          <a:xfrm>
            <a:off x="282352" y="908720"/>
            <a:ext cx="8579296" cy="1139825"/>
          </a:xfrm>
        </p:spPr>
        <p:txBody>
          <a:bodyPr/>
          <a:lstStyle/>
          <a:p>
            <a:r>
              <a:rPr lang="tr-TR" sz="2000" dirty="0">
                <a:solidFill>
                  <a:schemeClr val="tx1"/>
                </a:solidFill>
                <a:latin typeface="+mn-lt"/>
                <a:ea typeface="+mn-ea"/>
                <a:cs typeface="+mn-cs"/>
              </a:rPr>
              <a:t>SAĞLIK KÜLTÜR VE SPOR DAİRESİ BAŞKANLIĞINDA GÖREV YAPAN</a:t>
            </a:r>
            <a:br>
              <a:rPr lang="tr-TR" sz="2000" dirty="0">
                <a:solidFill>
                  <a:schemeClr val="tx1"/>
                </a:solidFill>
                <a:latin typeface="+mn-lt"/>
                <a:ea typeface="+mn-ea"/>
                <a:cs typeface="+mn-cs"/>
              </a:rPr>
            </a:br>
            <a:r>
              <a:rPr lang="tr-TR" sz="2000" dirty="0">
                <a:solidFill>
                  <a:schemeClr val="tx1"/>
                </a:solidFill>
                <a:latin typeface="+mn-lt"/>
                <a:ea typeface="+mn-ea"/>
                <a:cs typeface="+mn-cs"/>
              </a:rPr>
              <a:t>ÖZ GELİR </a:t>
            </a:r>
            <a:r>
              <a:rPr lang="tr-TR" sz="2000" dirty="0" smtClean="0">
                <a:solidFill>
                  <a:schemeClr val="tx1"/>
                </a:solidFill>
                <a:latin typeface="+mn-lt"/>
                <a:ea typeface="+mn-ea"/>
                <a:cs typeface="+mn-cs"/>
              </a:rPr>
              <a:t>(SÜREKLİ İŞÇİ) PERSONEL </a:t>
            </a:r>
            <a:r>
              <a:rPr lang="tr-TR" sz="2000" dirty="0">
                <a:solidFill>
                  <a:schemeClr val="tx1"/>
                </a:solidFill>
                <a:latin typeface="+mn-lt"/>
                <a:ea typeface="+mn-ea"/>
                <a:cs typeface="+mn-cs"/>
              </a:rPr>
              <a:t>EĞİTİM DURUMUNA İLİŞKİN ÇİZELGE</a:t>
            </a:r>
          </a:p>
        </p:txBody>
      </p:sp>
      <p:graphicFrame>
        <p:nvGraphicFramePr>
          <p:cNvPr id="82076" name="Group 156"/>
          <p:cNvGraphicFramePr>
            <a:graphicFrameLocks noGrp="1"/>
          </p:cNvGraphicFramePr>
          <p:nvPr>
            <p:ph sz="half" idx="1"/>
            <p:extLst>
              <p:ext uri="{D42A27DB-BD31-4B8C-83A1-F6EECF244321}">
                <p14:modId xmlns:p14="http://schemas.microsoft.com/office/powerpoint/2010/main" val="3323579096"/>
              </p:ext>
            </p:extLst>
          </p:nvPr>
        </p:nvGraphicFramePr>
        <p:xfrm>
          <a:off x="1475656" y="2048545"/>
          <a:ext cx="6192688" cy="3703641"/>
        </p:xfrm>
        <a:graphic>
          <a:graphicData uri="http://schemas.openxmlformats.org/drawingml/2006/table">
            <a:tbl>
              <a:tblPr/>
              <a:tblGrid>
                <a:gridCol w="3239965">
                  <a:extLst>
                    <a:ext uri="{9D8B030D-6E8A-4147-A177-3AD203B41FA5}">
                      <a16:colId xmlns:a16="http://schemas.microsoft.com/office/drawing/2014/main" xmlns="" val="20000"/>
                    </a:ext>
                  </a:extLst>
                </a:gridCol>
                <a:gridCol w="2952723">
                  <a:extLst>
                    <a:ext uri="{9D8B030D-6E8A-4147-A177-3AD203B41FA5}">
                      <a16:colId xmlns:a16="http://schemas.microsoft.com/office/drawing/2014/main" xmlns="" val="20001"/>
                    </a:ext>
                  </a:extLst>
                </a:gridCol>
              </a:tblGrid>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EĞİTİM DURUMU/MEZUNİYET</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ÇALIŞAN SAYISI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1275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Okur Yazar Değil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1275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İlköğretim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93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644071244"/>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Lise</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90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2</a:t>
                      </a:r>
                      <a:r>
                        <a:rPr lang="tr-TR" sz="1400" kern="1200" baseline="0" dirty="0" smtClean="0">
                          <a:solidFill>
                            <a:schemeClr val="tx1"/>
                          </a:solidFill>
                          <a:effectLst>
                            <a:outerShdw blurRad="38100" dist="38100" dir="2700000" algn="tl">
                              <a:srgbClr val="000000">
                                <a:alpha val="43137"/>
                              </a:srgbClr>
                            </a:outerShdw>
                          </a:effectLst>
                          <a:latin typeface="+mn-lt"/>
                          <a:ea typeface="+mn-ea"/>
                          <a:cs typeface="+mn-cs"/>
                        </a:rPr>
                        <a:t> Y</a:t>
                      </a: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18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4 Yıllık yüksekokul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25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Yüksek lisans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6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Doktora</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1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443777947"/>
                  </a:ext>
                </a:extLst>
              </a:tr>
              <a:tr h="41116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alpha val="43137"/>
                              </a:srgbClr>
                            </a:outerShdw>
                          </a:effectLst>
                          <a:latin typeface="+mn-lt"/>
                          <a:ea typeface="+mn-ea"/>
                          <a:cs typeface="+mn-cs"/>
                        </a:rPr>
                        <a:t>Genel toplam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rgbClr val="FF0000"/>
                          </a:solidFill>
                          <a:effectLst>
                            <a:outerShdw blurRad="38100" dist="38100" dir="2700000" algn="tl">
                              <a:srgbClr val="000000">
                                <a:alpha val="43137"/>
                              </a:srgbClr>
                            </a:outerShdw>
                          </a:effectLst>
                          <a:latin typeface="+mn-lt"/>
                          <a:ea typeface="+mn-ea"/>
                          <a:cs typeface="+mn-cs"/>
                        </a:rPr>
                        <a:t>234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14299622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tr-TR" sz="2000" dirty="0">
                <a:solidFill>
                  <a:schemeClr val="tx1"/>
                </a:solidFill>
                <a:latin typeface="+mn-lt"/>
                <a:ea typeface="+mn-ea"/>
                <a:cs typeface="+mn-cs"/>
              </a:rPr>
              <a:t>SAĞLIK KÜLTÜR VE SPOR DAİRESİ BAŞKANLIĞI</a:t>
            </a:r>
            <a:br>
              <a:rPr lang="tr-TR" sz="2000" dirty="0">
                <a:solidFill>
                  <a:schemeClr val="tx1"/>
                </a:solidFill>
                <a:latin typeface="+mn-lt"/>
                <a:ea typeface="+mn-ea"/>
                <a:cs typeface="+mn-cs"/>
              </a:rPr>
            </a:br>
            <a:r>
              <a:rPr lang="tr-TR" sz="2000" dirty="0">
                <a:solidFill>
                  <a:schemeClr val="tx1"/>
                </a:solidFill>
                <a:latin typeface="+mn-lt"/>
                <a:ea typeface="+mn-ea"/>
                <a:cs typeface="+mn-cs"/>
              </a:rPr>
              <a:t>BÜNYESİNDE ÇALIŞAN PERSONELE İLİŞKİN ÇİZELGE VE GRAFİK</a:t>
            </a:r>
          </a:p>
        </p:txBody>
      </p:sp>
      <p:graphicFrame>
        <p:nvGraphicFramePr>
          <p:cNvPr id="85014" name="Group 22"/>
          <p:cNvGraphicFramePr>
            <a:graphicFrameLocks noGrp="1"/>
          </p:cNvGraphicFramePr>
          <p:nvPr>
            <p:ph sz="half" idx="1"/>
            <p:extLst>
              <p:ext uri="{D42A27DB-BD31-4B8C-83A1-F6EECF244321}">
                <p14:modId xmlns:p14="http://schemas.microsoft.com/office/powerpoint/2010/main" val="227335827"/>
              </p:ext>
            </p:extLst>
          </p:nvPr>
        </p:nvGraphicFramePr>
        <p:xfrm>
          <a:off x="2321669" y="1678087"/>
          <a:ext cx="4752181" cy="914400"/>
        </p:xfrm>
        <a:graphic>
          <a:graphicData uri="http://schemas.openxmlformats.org/drawingml/2006/table">
            <a:tbl>
              <a:tblPr/>
              <a:tblGrid>
                <a:gridCol w="2562890">
                  <a:extLst>
                    <a:ext uri="{9D8B030D-6E8A-4147-A177-3AD203B41FA5}">
                      <a16:colId xmlns:a16="http://schemas.microsoft.com/office/drawing/2014/main" xmlns="" val="20000"/>
                    </a:ext>
                  </a:extLst>
                </a:gridCol>
                <a:gridCol w="2189291">
                  <a:extLst>
                    <a:ext uri="{9D8B030D-6E8A-4147-A177-3AD203B41FA5}">
                      <a16:colId xmlns:a16="http://schemas.microsoft.com/office/drawing/2014/main" xmlns="" val="20001"/>
                    </a:ext>
                  </a:extLst>
                </a:gridCol>
              </a:tblGrid>
              <a:tr h="160883">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GENEL BÜTÇE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82 (% 18)</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276225">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ÖZ GELİR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367 (% 82)</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76225">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rgbClr val="FF0000"/>
                          </a:solidFill>
                          <a:effectLst>
                            <a:outerShdw blurRad="38100" dist="38100" dir="2700000" algn="tl">
                              <a:srgbClr val="000000">
                                <a:alpha val="43137"/>
                              </a:srgbClr>
                            </a:outerShdw>
                          </a:effectLst>
                          <a:latin typeface="+mn-lt"/>
                          <a:ea typeface="+mn-ea"/>
                          <a:cs typeface="+mn-cs"/>
                        </a:rPr>
                        <a:t>GENEL TOPLAM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rgbClr val="FF0000"/>
                          </a:solidFill>
                          <a:effectLst>
                            <a:outerShdw blurRad="38100" dist="38100" dir="2700000" algn="tl">
                              <a:srgbClr val="000000">
                                <a:alpha val="43137"/>
                              </a:srgbClr>
                            </a:outerShdw>
                          </a:effectLst>
                          <a:latin typeface="+mn-lt"/>
                          <a:ea typeface="+mn-ea"/>
                          <a:cs typeface="+mn-cs"/>
                        </a:rPr>
                        <a:t>449</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graphicFrame>
        <p:nvGraphicFramePr>
          <p:cNvPr id="6" name="Grafik 5"/>
          <p:cNvGraphicFramePr>
            <a:graphicFrameLocks/>
          </p:cNvGraphicFramePr>
          <p:nvPr>
            <p:extLst>
              <p:ext uri="{D42A27DB-BD31-4B8C-83A1-F6EECF244321}">
                <p14:modId xmlns:p14="http://schemas.microsoft.com/office/powerpoint/2010/main" val="2887155020"/>
              </p:ext>
            </p:extLst>
          </p:nvPr>
        </p:nvGraphicFramePr>
        <p:xfrm>
          <a:off x="2411760" y="2852936"/>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96" name="Rectangle 20"/>
          <p:cNvSpPr>
            <a:spLocks noGrp="1" noChangeArrowheads="1"/>
          </p:cNvSpPr>
          <p:nvPr>
            <p:ph type="title"/>
          </p:nvPr>
        </p:nvSpPr>
        <p:spPr>
          <a:xfrm>
            <a:off x="107504" y="1124744"/>
            <a:ext cx="8856984" cy="919163"/>
          </a:xfrm>
        </p:spPr>
        <p:txBody>
          <a:bodyPr/>
          <a:lstStyle/>
          <a:p>
            <a:r>
              <a:rPr lang="tr-TR" sz="2000" dirty="0" smtClean="0">
                <a:solidFill>
                  <a:schemeClr val="tx1"/>
                </a:solidFill>
                <a:latin typeface="+mn-lt"/>
                <a:ea typeface="+mn-ea"/>
                <a:cs typeface="+mn-cs"/>
              </a:rPr>
              <a:t>SAĞLIK KÜLTÜR VE SPOR DAİRESİ BAŞKANLIĞI</a:t>
            </a:r>
            <a:br>
              <a:rPr lang="tr-TR" sz="2000" dirty="0" smtClean="0">
                <a:solidFill>
                  <a:schemeClr val="tx1"/>
                </a:solidFill>
                <a:latin typeface="+mn-lt"/>
                <a:ea typeface="+mn-ea"/>
                <a:cs typeface="+mn-cs"/>
              </a:rPr>
            </a:br>
            <a:r>
              <a:rPr lang="tr-TR" sz="2000" dirty="0" smtClean="0">
                <a:solidFill>
                  <a:schemeClr val="tx1"/>
                </a:solidFill>
                <a:latin typeface="+mn-lt"/>
                <a:ea typeface="+mn-ea"/>
                <a:cs typeface="+mn-cs"/>
              </a:rPr>
              <a:t>TEKNİK DONANIM BÜRO, MAKİNE VE CİHAZLARI DÖKÜM ÇİZELGESİ</a:t>
            </a:r>
            <a:r>
              <a:rPr lang="tr-TR" sz="1600" dirty="0">
                <a:effectLst/>
              </a:rPr>
              <a:t/>
            </a:r>
            <a:br>
              <a:rPr lang="tr-TR" sz="1600" dirty="0">
                <a:effectLst/>
              </a:rPr>
            </a:br>
            <a:endParaRPr lang="tr-TR" sz="1600" dirty="0">
              <a:effectLst/>
            </a:endParaRPr>
          </a:p>
        </p:txBody>
      </p:sp>
      <p:graphicFrame>
        <p:nvGraphicFramePr>
          <p:cNvPr id="101501" name="Group 125"/>
          <p:cNvGraphicFramePr>
            <a:graphicFrameLocks noGrp="1"/>
          </p:cNvGraphicFramePr>
          <p:nvPr>
            <p:ph type="tbl" idx="1"/>
            <p:extLst>
              <p:ext uri="{D42A27DB-BD31-4B8C-83A1-F6EECF244321}">
                <p14:modId xmlns:p14="http://schemas.microsoft.com/office/powerpoint/2010/main" val="3133638926"/>
              </p:ext>
            </p:extLst>
          </p:nvPr>
        </p:nvGraphicFramePr>
        <p:xfrm>
          <a:off x="1373187" y="2204864"/>
          <a:ext cx="6562725" cy="2110007"/>
        </p:xfrm>
        <a:graphic>
          <a:graphicData uri="http://schemas.openxmlformats.org/drawingml/2006/table">
            <a:tbl>
              <a:tblPr/>
              <a:tblGrid>
                <a:gridCol w="1110581">
                  <a:extLst>
                    <a:ext uri="{9D8B030D-6E8A-4147-A177-3AD203B41FA5}">
                      <a16:colId xmlns:a16="http://schemas.microsoft.com/office/drawing/2014/main" xmlns="" val="20000"/>
                    </a:ext>
                  </a:extLst>
                </a:gridCol>
                <a:gridCol w="3070894">
                  <a:extLst>
                    <a:ext uri="{9D8B030D-6E8A-4147-A177-3AD203B41FA5}">
                      <a16:colId xmlns:a16="http://schemas.microsoft.com/office/drawing/2014/main" xmlns="" val="20001"/>
                    </a:ext>
                  </a:extLst>
                </a:gridCol>
                <a:gridCol w="2381250">
                  <a:extLst>
                    <a:ext uri="{9D8B030D-6E8A-4147-A177-3AD203B41FA5}">
                      <a16:colId xmlns:a16="http://schemas.microsoft.com/office/drawing/2014/main" xmlns="" val="20002"/>
                    </a:ext>
                  </a:extLst>
                </a:gridCol>
              </a:tblGrid>
              <a:tr h="39267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SIRA NO</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MALZEMENİN CİNSİ</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ADEDİ</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2894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smtClean="0">
                          <a:solidFill>
                            <a:schemeClr val="tx1"/>
                          </a:solidFill>
                          <a:effectLst>
                            <a:outerShdw blurRad="38100" dist="38100" dir="2700000" algn="tl">
                              <a:srgbClr val="000000"/>
                            </a:outerShdw>
                          </a:effectLst>
                          <a:latin typeface="+mn-lt"/>
                          <a:ea typeface="+mn-ea"/>
                          <a:cs typeface="+mn-cs"/>
                        </a:rPr>
                        <a:t>1</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Bilgisayar</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137</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430517">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smtClean="0">
                          <a:solidFill>
                            <a:schemeClr val="tx1"/>
                          </a:solidFill>
                          <a:effectLst>
                            <a:outerShdw blurRad="38100" dist="38100" dir="2700000" algn="tl">
                              <a:srgbClr val="000000"/>
                            </a:outerShdw>
                          </a:effectLst>
                          <a:latin typeface="+mn-lt"/>
                          <a:ea typeface="+mn-ea"/>
                          <a:cs typeface="+mn-cs"/>
                        </a:rPr>
                        <a:t>2</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Fotokopi Makinesi</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2</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2894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smtClean="0">
                          <a:solidFill>
                            <a:schemeClr val="tx1"/>
                          </a:solidFill>
                          <a:effectLst>
                            <a:outerShdw blurRad="38100" dist="38100" dir="2700000" algn="tl">
                              <a:srgbClr val="000000"/>
                            </a:outerShdw>
                          </a:effectLst>
                          <a:latin typeface="+mn-lt"/>
                          <a:ea typeface="+mn-ea"/>
                          <a:cs typeface="+mn-cs"/>
                        </a:rPr>
                        <a:t>3</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Faks</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1</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428940">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smtClean="0">
                          <a:solidFill>
                            <a:schemeClr val="tx1"/>
                          </a:solidFill>
                          <a:effectLst>
                            <a:outerShdw blurRad="38100" dist="38100" dir="2700000" algn="tl">
                              <a:srgbClr val="000000"/>
                            </a:outerShdw>
                          </a:effectLst>
                          <a:latin typeface="+mn-lt"/>
                          <a:ea typeface="+mn-ea"/>
                          <a:cs typeface="+mn-cs"/>
                        </a:rPr>
                        <a:t>4</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Projeksiyon Cihazı</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400" kern="1200" dirty="0" smtClean="0">
                          <a:solidFill>
                            <a:schemeClr val="tx1"/>
                          </a:solidFill>
                          <a:effectLst>
                            <a:outerShdw blurRad="38100" dist="38100" dir="2700000" algn="tl">
                              <a:srgbClr val="000000"/>
                            </a:outerShdw>
                          </a:effectLst>
                          <a:latin typeface="+mn-lt"/>
                          <a:ea typeface="+mn-ea"/>
                          <a:cs typeface="+mn-cs"/>
                        </a:rPr>
                        <a:t>7</a:t>
                      </a: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607" name="Rectangle 23"/>
          <p:cNvSpPr>
            <a:spLocks noGrp="1" noChangeArrowheads="1"/>
          </p:cNvSpPr>
          <p:nvPr>
            <p:ph type="title"/>
          </p:nvPr>
        </p:nvSpPr>
        <p:spPr>
          <a:xfrm>
            <a:off x="547992" y="1"/>
            <a:ext cx="8229600" cy="764704"/>
          </a:xfrm>
        </p:spPr>
        <p:txBody>
          <a:bodyPr/>
          <a:lstStyle/>
          <a:p>
            <a:r>
              <a:rPr lang="tr-TR" sz="2000" dirty="0">
                <a:solidFill>
                  <a:schemeClr val="tx1"/>
                </a:solidFill>
                <a:latin typeface="+mn-lt"/>
                <a:ea typeface="+mn-ea"/>
                <a:cs typeface="+mn-cs"/>
              </a:rPr>
              <a:t>2019 YILI ÖĞRENCİ MEMUR SAYILARI VE GELİRLERİ</a:t>
            </a:r>
          </a:p>
        </p:txBody>
      </p:sp>
      <p:graphicFrame>
        <p:nvGraphicFramePr>
          <p:cNvPr id="157456" name="Group 1808"/>
          <p:cNvGraphicFramePr>
            <a:graphicFrameLocks noGrp="1"/>
          </p:cNvGraphicFramePr>
          <p:nvPr>
            <p:ph type="tbl" idx="1"/>
            <p:extLst>
              <p:ext uri="{D42A27DB-BD31-4B8C-83A1-F6EECF244321}">
                <p14:modId xmlns:p14="http://schemas.microsoft.com/office/powerpoint/2010/main" val="2359752432"/>
              </p:ext>
            </p:extLst>
          </p:nvPr>
        </p:nvGraphicFramePr>
        <p:xfrm>
          <a:off x="323532" y="548679"/>
          <a:ext cx="8678520" cy="6052137"/>
        </p:xfrm>
        <a:graphic>
          <a:graphicData uri="http://schemas.openxmlformats.org/drawingml/2006/table">
            <a:tbl>
              <a:tblPr/>
              <a:tblGrid>
                <a:gridCol w="662566">
                  <a:extLst>
                    <a:ext uri="{9D8B030D-6E8A-4147-A177-3AD203B41FA5}">
                      <a16:colId xmlns:a16="http://schemas.microsoft.com/office/drawing/2014/main" xmlns="" val="20000"/>
                    </a:ext>
                  </a:extLst>
                </a:gridCol>
                <a:gridCol w="514435">
                  <a:extLst>
                    <a:ext uri="{9D8B030D-6E8A-4147-A177-3AD203B41FA5}">
                      <a16:colId xmlns:a16="http://schemas.microsoft.com/office/drawing/2014/main" xmlns="" val="20001"/>
                    </a:ext>
                  </a:extLst>
                </a:gridCol>
                <a:gridCol w="514435">
                  <a:extLst>
                    <a:ext uri="{9D8B030D-6E8A-4147-A177-3AD203B41FA5}">
                      <a16:colId xmlns:a16="http://schemas.microsoft.com/office/drawing/2014/main" xmlns="" val="1292138471"/>
                    </a:ext>
                  </a:extLst>
                </a:gridCol>
                <a:gridCol w="695694">
                  <a:extLst>
                    <a:ext uri="{9D8B030D-6E8A-4147-A177-3AD203B41FA5}">
                      <a16:colId xmlns:a16="http://schemas.microsoft.com/office/drawing/2014/main" xmlns="" val="20002"/>
                    </a:ext>
                  </a:extLst>
                </a:gridCol>
                <a:gridCol w="530053">
                  <a:extLst>
                    <a:ext uri="{9D8B030D-6E8A-4147-A177-3AD203B41FA5}">
                      <a16:colId xmlns:a16="http://schemas.microsoft.com/office/drawing/2014/main" xmlns="" val="20003"/>
                    </a:ext>
                  </a:extLst>
                </a:gridCol>
                <a:gridCol w="530053">
                  <a:extLst>
                    <a:ext uri="{9D8B030D-6E8A-4147-A177-3AD203B41FA5}">
                      <a16:colId xmlns:a16="http://schemas.microsoft.com/office/drawing/2014/main" xmlns="" val="1120411303"/>
                    </a:ext>
                  </a:extLst>
                </a:gridCol>
                <a:gridCol w="530053">
                  <a:extLst>
                    <a:ext uri="{9D8B030D-6E8A-4147-A177-3AD203B41FA5}">
                      <a16:colId xmlns:a16="http://schemas.microsoft.com/office/drawing/2014/main" xmlns="" val="2606404030"/>
                    </a:ext>
                  </a:extLst>
                </a:gridCol>
                <a:gridCol w="530053">
                  <a:extLst>
                    <a:ext uri="{9D8B030D-6E8A-4147-A177-3AD203B41FA5}">
                      <a16:colId xmlns:a16="http://schemas.microsoft.com/office/drawing/2014/main" xmlns="" val="20004"/>
                    </a:ext>
                  </a:extLst>
                </a:gridCol>
                <a:gridCol w="610892">
                  <a:extLst>
                    <a:ext uri="{9D8B030D-6E8A-4147-A177-3AD203B41FA5}">
                      <a16:colId xmlns:a16="http://schemas.microsoft.com/office/drawing/2014/main" xmlns="" val="20005"/>
                    </a:ext>
                  </a:extLst>
                </a:gridCol>
                <a:gridCol w="596310">
                  <a:extLst>
                    <a:ext uri="{9D8B030D-6E8A-4147-A177-3AD203B41FA5}">
                      <a16:colId xmlns:a16="http://schemas.microsoft.com/office/drawing/2014/main" xmlns="" val="20006"/>
                    </a:ext>
                  </a:extLst>
                </a:gridCol>
                <a:gridCol w="530053">
                  <a:extLst>
                    <a:ext uri="{9D8B030D-6E8A-4147-A177-3AD203B41FA5}">
                      <a16:colId xmlns:a16="http://schemas.microsoft.com/office/drawing/2014/main" xmlns="" val="20007"/>
                    </a:ext>
                  </a:extLst>
                </a:gridCol>
                <a:gridCol w="578739">
                  <a:extLst>
                    <a:ext uri="{9D8B030D-6E8A-4147-A177-3AD203B41FA5}">
                      <a16:colId xmlns:a16="http://schemas.microsoft.com/office/drawing/2014/main" xmlns="" val="20008"/>
                    </a:ext>
                  </a:extLst>
                </a:gridCol>
                <a:gridCol w="927592">
                  <a:extLst>
                    <a:ext uri="{9D8B030D-6E8A-4147-A177-3AD203B41FA5}">
                      <a16:colId xmlns:a16="http://schemas.microsoft.com/office/drawing/2014/main" xmlns="" val="3989375704"/>
                    </a:ext>
                  </a:extLst>
                </a:gridCol>
                <a:gridCol w="927592">
                  <a:extLst>
                    <a:ext uri="{9D8B030D-6E8A-4147-A177-3AD203B41FA5}">
                      <a16:colId xmlns:a16="http://schemas.microsoft.com/office/drawing/2014/main" xmlns="" val="1342205526"/>
                    </a:ext>
                  </a:extLst>
                </a:gridCol>
              </a:tblGrid>
              <a:tr h="420423">
                <a:tc row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AYLAR</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gridSpan="11">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TURNİKE - POS</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hMerge="1">
                  <a:txBody>
                    <a:bodyPr/>
                    <a:lstStyle/>
                    <a:p>
                      <a:endParaRPr lang="tr-TR"/>
                    </a:p>
                  </a:txBody>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tr-TR"/>
                    </a:p>
                  </a:txBody>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4107255991"/>
                  </a:ext>
                </a:extLst>
              </a:tr>
              <a:tr h="296621">
                <a:tc v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ÖĞRENCİ</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PERS. – SÖZ.</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gridSpan="3">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AKADEMİK</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MİSAFİR</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TOPLAM</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MUTFAK PERSONELİ</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DİĞER</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KİŞİ TOPLAM</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TOPLAM GELİR</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rowSpan="2">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KUMANYA</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0"/>
                  </a:ext>
                </a:extLst>
              </a:tr>
              <a:tr h="245237">
                <a:tc v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Burslu</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solidFill>
                      <a:schemeClr val="tx1">
                        <a:lumMod val="65000"/>
                      </a:schemeClr>
                    </a:solidFill>
                  </a:tcPr>
                </a:tc>
                <a:tc v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tr-TR" sz="1800" b="1" i="0" u="none" strike="noStrike" cap="none" normalizeH="0" baseline="0" dirty="0" smtClean="0">
                        <a:ln>
                          <a:noFill/>
                        </a:ln>
                        <a:solidFill>
                          <a:schemeClr val="tx1"/>
                        </a:solidFill>
                        <a:effectLst/>
                        <a:latin typeface="Arial"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xmlns="" val="109637444"/>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OCAK</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11.600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48.826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14.322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10.599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1.521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2.329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8.241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97.400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4.849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700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102.989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226.916,55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1"/>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ŞUBAT</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15.400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112.232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13.502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11.838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1.621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2.467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11.380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168.440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4.546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506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173.104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340.273,90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2"/>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MART</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23.050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171.893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13.856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12.278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1.753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2.541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9.602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234.970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5.460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428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240.858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450.381,00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1865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3"/>
                  </a:ext>
                </a:extLst>
              </a:tr>
              <a:tr h="444931">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NİSAN</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21.707</a:t>
                      </a:r>
                    </a:p>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136.970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14.812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11.655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1.576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2.617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6.754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196.090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5.418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2.433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203.941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385.717,80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2581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4"/>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MAYIS</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18.029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40.182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6.266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5.496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712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1.038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2.497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74.225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3.546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26.337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104.108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133.049,62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866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5"/>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HAZİRAN</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12.740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32.995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10.096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6.679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871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1.433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5.151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69.990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2.785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493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73.268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169.119,24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6"/>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TEMMUZ</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756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21.214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13.774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8.318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1.077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1.801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9.136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55.976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3.594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1.798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61.243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213.470,10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415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7"/>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AĞUSTOS</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349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9.687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9.330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5.201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638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1.229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9.385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35.807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2.408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2.992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41.197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193.593,60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8"/>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EYLÜL</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1.560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37.876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12.538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8.793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1.074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1.896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5.488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69.225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3.408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2.051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90.864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396.855,00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250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09"/>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EKİM</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5.310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150.230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14.018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10.987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1.368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2.689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6.076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190.588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5.089</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694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196.461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405.157,00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1320</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3637149275"/>
                  </a:ext>
                </a:extLst>
              </a:tr>
              <a:tr h="420407">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4032202209"/>
                  </a:ext>
                </a:extLst>
              </a:tr>
              <a:tr h="42040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GENEL</a:t>
                      </a:r>
                      <a:br>
                        <a:rPr lang="tr-TR" sz="1000" kern="1200" dirty="0" smtClean="0">
                          <a:solidFill>
                            <a:schemeClr val="tx1"/>
                          </a:solidFill>
                          <a:effectLst>
                            <a:outerShdw blurRad="38100" dist="38100" dir="2700000" algn="tl">
                              <a:srgbClr val="000000"/>
                            </a:outerShdw>
                          </a:effectLst>
                          <a:latin typeface="+mn-lt"/>
                          <a:ea typeface="+mn-ea"/>
                          <a:cs typeface="+mn-cs"/>
                        </a:rPr>
                      </a:br>
                      <a:r>
                        <a:rPr lang="tr-TR" sz="1000" kern="1200" dirty="0" smtClean="0">
                          <a:solidFill>
                            <a:schemeClr val="tx1"/>
                          </a:solidFill>
                          <a:effectLst>
                            <a:outerShdw blurRad="38100" dist="38100" dir="2700000" algn="tl">
                              <a:srgbClr val="000000"/>
                            </a:outerShdw>
                          </a:effectLst>
                          <a:latin typeface="+mn-lt"/>
                          <a:ea typeface="+mn-ea"/>
                          <a:cs typeface="+mn-cs"/>
                        </a:rPr>
                        <a:t>TOPLAM</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105.191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611.875</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108.496</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80.857</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10.843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17.351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67.634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1.002.163</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36.104</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37.738</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1.091.572</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000" kern="1200" dirty="0" smtClean="0">
                          <a:solidFill>
                            <a:schemeClr val="tx1"/>
                          </a:solidFill>
                          <a:effectLst>
                            <a:outerShdw blurRad="38100" dist="38100" dir="2700000" algn="tl">
                              <a:srgbClr val="000000"/>
                            </a:outerShdw>
                          </a:effectLst>
                          <a:latin typeface="+mn-lt"/>
                          <a:ea typeface="+mn-ea"/>
                          <a:cs typeface="+mn-cs"/>
                        </a:rPr>
                        <a:t>2.509.376,81</a:t>
                      </a: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lang="tr-TR" sz="1000" kern="1200" dirty="0" smtClean="0">
                        <a:solidFill>
                          <a:schemeClr val="tx1"/>
                        </a:solidFill>
                        <a:effectLst>
                          <a:outerShdw blurRad="38100" dist="38100" dir="2700000" algn="tl">
                            <a:srgbClr val="000000"/>
                          </a:outerShdw>
                        </a:effectLst>
                        <a:latin typeface="+mn-lt"/>
                        <a:ea typeface="+mn-ea"/>
                        <a:cs typeface="+mn-cs"/>
                      </a:endParaRPr>
                    </a:p>
                  </a:txBody>
                  <a:tcPr marL="0" marR="0" marT="0" marB="0"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w="12700" cap="flat" cmpd="sng" algn="ctr">
                      <a:noFill/>
                      <a:prstDash val="solid"/>
                      <a:round/>
                      <a:headEnd type="none" w="med" len="med"/>
                      <a:tailEnd type="none" w="med" len="med"/>
                    </a:lnTlToBr>
                    <a:lnBlToTr>
                      <a:noFill/>
                    </a:lnBlToTr>
                    <a:noFill/>
                  </a:tcPr>
                </a:tc>
                <a:extLst>
                  <a:ext uri="{0D108BD9-81ED-4DB2-BD59-A6C34878D82A}">
                    <a16:rowId xmlns:a16="http://schemas.microsoft.com/office/drawing/2014/main" xmlns="" val="10012"/>
                  </a:ext>
                </a:extLst>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44" name="Rectangle 20"/>
          <p:cNvSpPr>
            <a:spLocks noGrp="1" noChangeArrowheads="1"/>
          </p:cNvSpPr>
          <p:nvPr>
            <p:ph type="title"/>
          </p:nvPr>
        </p:nvSpPr>
        <p:spPr>
          <a:xfrm>
            <a:off x="467544" y="548680"/>
            <a:ext cx="8229600" cy="1139825"/>
          </a:xfrm>
        </p:spPr>
        <p:txBody>
          <a:bodyPr/>
          <a:lstStyle/>
          <a:p>
            <a:r>
              <a:rPr lang="tr-TR" sz="2400" dirty="0" smtClean="0">
                <a:solidFill>
                  <a:schemeClr val="tx1"/>
                </a:solidFill>
                <a:latin typeface="+mn-lt"/>
                <a:ea typeface="+mn-ea"/>
                <a:cs typeface="+mn-cs"/>
              </a:rPr>
              <a:t>SAĞLIK KÜLTÜR VE SPOR DAİRESİ BAŞKANLIĞI</a:t>
            </a:r>
            <a:br>
              <a:rPr lang="tr-TR" sz="2400" dirty="0" smtClean="0">
                <a:solidFill>
                  <a:schemeClr val="tx1"/>
                </a:solidFill>
                <a:latin typeface="+mn-lt"/>
                <a:ea typeface="+mn-ea"/>
                <a:cs typeface="+mn-cs"/>
              </a:rPr>
            </a:br>
            <a:r>
              <a:rPr lang="tr-TR" sz="2400" dirty="0" smtClean="0">
                <a:solidFill>
                  <a:schemeClr val="tx1"/>
                </a:solidFill>
                <a:latin typeface="+mn-lt"/>
                <a:ea typeface="+mn-ea"/>
                <a:cs typeface="+mn-cs"/>
              </a:rPr>
              <a:t>2019 MALİ YILI BÜTÇESİ</a:t>
            </a:r>
            <a:endParaRPr lang="tr-TR" sz="2400" dirty="0">
              <a:solidFill>
                <a:schemeClr val="tx1"/>
              </a:solidFill>
              <a:latin typeface="+mn-lt"/>
              <a:ea typeface="+mn-ea"/>
              <a:cs typeface="+mn-cs"/>
            </a:endParaRPr>
          </a:p>
        </p:txBody>
      </p:sp>
      <p:graphicFrame>
        <p:nvGraphicFramePr>
          <p:cNvPr id="103894" name="Group 470"/>
          <p:cNvGraphicFramePr>
            <a:graphicFrameLocks noGrp="1"/>
          </p:cNvGraphicFramePr>
          <p:nvPr>
            <p:ph sz="half" idx="2"/>
            <p:extLst>
              <p:ext uri="{D42A27DB-BD31-4B8C-83A1-F6EECF244321}">
                <p14:modId xmlns:p14="http://schemas.microsoft.com/office/powerpoint/2010/main" val="1233904455"/>
              </p:ext>
            </p:extLst>
          </p:nvPr>
        </p:nvGraphicFramePr>
        <p:xfrm>
          <a:off x="755577" y="1916833"/>
          <a:ext cx="7416874" cy="3139357"/>
        </p:xfrm>
        <a:graphic>
          <a:graphicData uri="http://schemas.openxmlformats.org/drawingml/2006/table">
            <a:tbl>
              <a:tblPr/>
              <a:tblGrid>
                <a:gridCol w="3222332">
                  <a:extLst>
                    <a:ext uri="{9D8B030D-6E8A-4147-A177-3AD203B41FA5}">
                      <a16:colId xmlns:a16="http://schemas.microsoft.com/office/drawing/2014/main" xmlns="" val="20000"/>
                    </a:ext>
                  </a:extLst>
                </a:gridCol>
                <a:gridCol w="1603168">
                  <a:extLst>
                    <a:ext uri="{9D8B030D-6E8A-4147-A177-3AD203B41FA5}">
                      <a16:colId xmlns:a16="http://schemas.microsoft.com/office/drawing/2014/main" xmlns="" val="20001"/>
                    </a:ext>
                  </a:extLst>
                </a:gridCol>
                <a:gridCol w="2591374">
                  <a:extLst>
                    <a:ext uri="{9D8B030D-6E8A-4147-A177-3AD203B41FA5}">
                      <a16:colId xmlns:a16="http://schemas.microsoft.com/office/drawing/2014/main" xmlns="" val="20002"/>
                    </a:ext>
                  </a:extLst>
                </a:gridCol>
              </a:tblGrid>
              <a:tr h="613644">
                <a:tc gridSpan="3">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2019 MALİ YILI BÜTÇESİ DAĞILIM ORANLARI (%YÜZDE)</a:t>
                      </a:r>
                      <a:br>
                        <a:rPr lang="tr-TR" sz="1200" kern="1200" dirty="0" smtClean="0">
                          <a:solidFill>
                            <a:schemeClr val="tx1"/>
                          </a:solidFill>
                          <a:effectLst>
                            <a:outerShdw blurRad="38100" dist="38100" dir="2700000" algn="tl">
                              <a:srgbClr val="000000"/>
                            </a:outerShdw>
                          </a:effectLst>
                          <a:latin typeface="+mn-lt"/>
                          <a:ea typeface="+mn-ea"/>
                          <a:cs typeface="+mn-cs"/>
                        </a:rPr>
                      </a:b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34963">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b="1" kern="1200" dirty="0" smtClean="0">
                          <a:solidFill>
                            <a:schemeClr val="tx1"/>
                          </a:solidFill>
                          <a:effectLst/>
                          <a:latin typeface="+mn-lt"/>
                          <a:ea typeface="+mn-ea"/>
                          <a:cs typeface="+mn-cs"/>
                        </a:rPr>
                        <a:t>HARCAMA KALEMİ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b="1" kern="1200" dirty="0" smtClean="0">
                          <a:solidFill>
                            <a:schemeClr val="tx1"/>
                          </a:solidFill>
                          <a:effectLst/>
                          <a:latin typeface="+mn-lt"/>
                          <a:ea typeface="+mn-ea"/>
                          <a:cs typeface="+mn-cs"/>
                        </a:rPr>
                        <a:t>ÖDENEĞİ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b="1" kern="1200" dirty="0" smtClean="0">
                          <a:solidFill>
                            <a:schemeClr val="tx1"/>
                          </a:solidFill>
                          <a:effectLst/>
                          <a:latin typeface="+mn-lt"/>
                          <a:ea typeface="+mn-ea"/>
                          <a:cs typeface="+mn-cs"/>
                        </a:rPr>
                        <a:t>BÜTÇE İÇERİSİNDEKİ PAYI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6512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Eğitime Yardımcı Hizmetler</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defRPr/>
                      </a:pPr>
                      <a:r>
                        <a:rPr lang="tr-TR" sz="1200" kern="1200" dirty="0" smtClean="0">
                          <a:solidFill>
                            <a:schemeClr val="tx1"/>
                          </a:solidFill>
                          <a:effectLst>
                            <a:outerShdw blurRad="38100" dist="38100" dir="2700000" algn="tl">
                              <a:srgbClr val="000000"/>
                            </a:outerShdw>
                          </a:effectLst>
                          <a:latin typeface="+mn-lt"/>
                          <a:ea typeface="+mn-ea"/>
                          <a:cs typeface="+mn-cs"/>
                        </a:rPr>
                        <a:t>6.353.000,00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 29%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6512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Öğrencilerin Beslenmesine İlişkin Giderler</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8.187.000,00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38%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6512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Öğrencilerin Sağlığına İlişkin Giderler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40.000,00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02%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36512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Öğrenci Spor ve Kültür Faaliyetleri Giderleri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1.352.000,00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7"/>
                  </a:ext>
                </a:extLst>
              </a:tr>
              <a:tr h="36512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Öğrencilerin Diğer Giderleri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5.871.000,00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26,8%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365125">
                <a:tc>
                  <a:txBody>
                    <a:bodyPr/>
                    <a:lstStyle/>
                    <a:p>
                      <a:pPr marL="342900" marR="0" lvl="0" indent="-342900" algn="r" defTabSz="914400" rtl="0" eaLnBrk="1" fontAlgn="b" latinLnBrk="0" hangingPunct="1">
                        <a:lnSpc>
                          <a:spcPct val="100000"/>
                        </a:lnSpc>
                        <a:spcBef>
                          <a:spcPct val="0"/>
                        </a:spcBef>
                        <a:spcAft>
                          <a:spcPct val="0"/>
                        </a:spcAft>
                        <a:buClrTx/>
                        <a:buSzTx/>
                        <a:buFontTx/>
                        <a:buNone/>
                        <a:tabLst/>
                      </a:pPr>
                      <a:r>
                        <a:rPr lang="tr-TR" sz="1200" kern="1200" dirty="0" smtClean="0">
                          <a:solidFill>
                            <a:srgbClr val="FF0000"/>
                          </a:solidFill>
                          <a:effectLst>
                            <a:outerShdw blurRad="38100" dist="38100" dir="2700000" algn="tl">
                              <a:srgbClr val="000000"/>
                            </a:outerShdw>
                          </a:effectLst>
                          <a:latin typeface="+mn-lt"/>
                          <a:ea typeface="+mn-ea"/>
                          <a:cs typeface="+mn-cs"/>
                        </a:rPr>
                        <a:t>TOPLAM</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rgbClr val="FF0000"/>
                          </a:solidFill>
                          <a:effectLst>
                            <a:outerShdw blurRad="38100" dist="38100" dir="2700000" algn="tl">
                              <a:srgbClr val="000000"/>
                            </a:outerShdw>
                          </a:effectLst>
                          <a:latin typeface="+mn-lt"/>
                          <a:ea typeface="+mn-ea"/>
                          <a:cs typeface="+mn-cs"/>
                        </a:rPr>
                        <a:t>21.773.000,00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lang="tr-TR" sz="1200" kern="1200" dirty="0" smtClean="0">
                          <a:solidFill>
                            <a:srgbClr val="FF0000"/>
                          </a:solidFill>
                          <a:effectLst>
                            <a:outerShdw blurRad="38100" dist="38100" dir="2700000" algn="tl">
                              <a:srgbClr val="000000"/>
                            </a:outerShdw>
                          </a:effectLst>
                          <a:latin typeface="+mn-lt"/>
                          <a:ea typeface="+mn-ea"/>
                          <a:cs typeface="+mn-cs"/>
                        </a:rPr>
                        <a:t>100%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1"/>
                  </a:ext>
                </a:extLst>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1187624" y="980728"/>
            <a:ext cx="6419850" cy="360362"/>
          </a:xfrm>
        </p:spPr>
        <p:txBody>
          <a:bodyPr/>
          <a:lstStyle/>
          <a:p>
            <a:r>
              <a:rPr lang="tr-TR" sz="2400" dirty="0">
                <a:solidFill>
                  <a:schemeClr val="tx1"/>
                </a:solidFill>
                <a:latin typeface="+mn-lt"/>
                <a:ea typeface="+mn-ea"/>
                <a:cs typeface="+mn-cs"/>
              </a:rPr>
              <a:t>ÜRÜN HİZMET MATRİSİ</a:t>
            </a:r>
          </a:p>
        </p:txBody>
      </p:sp>
      <p:graphicFrame>
        <p:nvGraphicFramePr>
          <p:cNvPr id="128530" name="Group 1554"/>
          <p:cNvGraphicFramePr>
            <a:graphicFrameLocks noGrp="1"/>
          </p:cNvGraphicFramePr>
          <p:nvPr>
            <p:ph type="tbl" idx="1"/>
            <p:extLst>
              <p:ext uri="{D42A27DB-BD31-4B8C-83A1-F6EECF244321}">
                <p14:modId xmlns:p14="http://schemas.microsoft.com/office/powerpoint/2010/main" val="45549491"/>
              </p:ext>
            </p:extLst>
          </p:nvPr>
        </p:nvGraphicFramePr>
        <p:xfrm>
          <a:off x="251520" y="1700808"/>
          <a:ext cx="8599538" cy="2770624"/>
        </p:xfrm>
        <a:graphic>
          <a:graphicData uri="http://schemas.openxmlformats.org/drawingml/2006/table">
            <a:tbl>
              <a:tblPr/>
              <a:tblGrid>
                <a:gridCol w="1852890">
                  <a:extLst>
                    <a:ext uri="{9D8B030D-6E8A-4147-A177-3AD203B41FA5}">
                      <a16:colId xmlns:a16="http://schemas.microsoft.com/office/drawing/2014/main" xmlns="" val="20000"/>
                    </a:ext>
                  </a:extLst>
                </a:gridCol>
                <a:gridCol w="1020284">
                  <a:extLst>
                    <a:ext uri="{9D8B030D-6E8A-4147-A177-3AD203B41FA5}">
                      <a16:colId xmlns:a16="http://schemas.microsoft.com/office/drawing/2014/main" xmlns="" val="20001"/>
                    </a:ext>
                  </a:extLst>
                </a:gridCol>
                <a:gridCol w="801652">
                  <a:extLst>
                    <a:ext uri="{9D8B030D-6E8A-4147-A177-3AD203B41FA5}">
                      <a16:colId xmlns:a16="http://schemas.microsoft.com/office/drawing/2014/main" xmlns="" val="20002"/>
                    </a:ext>
                  </a:extLst>
                </a:gridCol>
                <a:gridCol w="820255">
                  <a:extLst>
                    <a:ext uri="{9D8B030D-6E8A-4147-A177-3AD203B41FA5}">
                      <a16:colId xmlns:a16="http://schemas.microsoft.com/office/drawing/2014/main" xmlns="" val="20003"/>
                    </a:ext>
                  </a:extLst>
                </a:gridCol>
                <a:gridCol w="648072">
                  <a:extLst>
                    <a:ext uri="{9D8B030D-6E8A-4147-A177-3AD203B41FA5}">
                      <a16:colId xmlns:a16="http://schemas.microsoft.com/office/drawing/2014/main" xmlns="" val="20004"/>
                    </a:ext>
                  </a:extLst>
                </a:gridCol>
                <a:gridCol w="648072">
                  <a:extLst>
                    <a:ext uri="{9D8B030D-6E8A-4147-A177-3AD203B41FA5}">
                      <a16:colId xmlns:a16="http://schemas.microsoft.com/office/drawing/2014/main" xmlns="" val="20005"/>
                    </a:ext>
                  </a:extLst>
                </a:gridCol>
                <a:gridCol w="648072">
                  <a:extLst>
                    <a:ext uri="{9D8B030D-6E8A-4147-A177-3AD203B41FA5}">
                      <a16:colId xmlns:a16="http://schemas.microsoft.com/office/drawing/2014/main" xmlns="" val="20006"/>
                    </a:ext>
                  </a:extLst>
                </a:gridCol>
                <a:gridCol w="1123456">
                  <a:extLst>
                    <a:ext uri="{9D8B030D-6E8A-4147-A177-3AD203B41FA5}">
                      <a16:colId xmlns:a16="http://schemas.microsoft.com/office/drawing/2014/main" xmlns="" val="20007"/>
                    </a:ext>
                  </a:extLst>
                </a:gridCol>
                <a:gridCol w="1036785">
                  <a:extLst>
                    <a:ext uri="{9D8B030D-6E8A-4147-A177-3AD203B41FA5}">
                      <a16:colId xmlns:a16="http://schemas.microsoft.com/office/drawing/2014/main" xmlns="" val="20008"/>
                    </a:ext>
                  </a:extLst>
                </a:gridCol>
              </a:tblGrid>
              <a:tr h="576064">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ÜRÜN HİZMET</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BESLENME</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SAĞLIK</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KÜLTÜR</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SPOR</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BİLGİ</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BURS</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KANTİN</a:t>
                      </a:r>
                    </a:p>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SOS.TES.</a:t>
                      </a:r>
                    </a:p>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KONUKEVİ</a:t>
                      </a:r>
                    </a:p>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OTOPARK</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MAL VE</a:t>
                      </a:r>
                    </a:p>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HİZMET</a:t>
                      </a:r>
                    </a:p>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ALANLAR</a:t>
                      </a:r>
                    </a:p>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 </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3716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HİZMET ALANLAR</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 </a:t>
                      </a: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 </a:t>
                      </a: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 </a:t>
                      </a: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vMerge="1">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mn-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tr-TR" sz="1800" b="0" i="0" u="none" strike="noStrike" cap="none" normalizeH="0" baseline="0" dirty="0" smtClean="0">
                        <a:ln>
                          <a:noFill/>
                        </a:ln>
                        <a:solidFill>
                          <a:schemeClr val="tx1"/>
                        </a:solidFill>
                        <a:effectLst/>
                        <a:latin typeface="+mn-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2"/>
                  </a:ext>
                </a:extLst>
              </a:tr>
              <a:tr h="1936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Öğrenci</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19526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Personel</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1936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Üniversite İçi Birimler</a:t>
                      </a:r>
                    </a:p>
                  </a:txBody>
                  <a:tcPr anchor="ctr"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1936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Üniversite Dışı Kurumlar</a:t>
                      </a: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o</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mn-lt"/>
                        </a:rPr>
                        <a:t> </a:t>
                      </a:r>
                      <a:endParaRPr kumimoji="0" lang="tr-TR" sz="1800" b="0" i="0" u="none" strike="noStrike" cap="none" normalizeH="0" baseline="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1"/>
                  </a:ext>
                </a:extLst>
              </a:tr>
              <a:tr h="1936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Tedarikçiler</a:t>
                      </a: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4"/>
                  </a:ext>
                </a:extLst>
              </a:tr>
              <a:tr h="1936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Diğer</a:t>
                      </a: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6"/>
                  </a:ext>
                </a:extLst>
              </a:tr>
              <a:tr h="1936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Üniversiteler</a:t>
                      </a: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mn-lt"/>
                          <a:cs typeface="Times New Roman" pitchFamily="18" charset="0"/>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mn-lt"/>
                        </a:rPr>
                        <a:t> </a:t>
                      </a:r>
                      <a:endParaRPr kumimoji="0" lang="tr-TR" sz="1800" b="0" i="0" u="none" strike="noStrike" cap="none" normalizeH="0" baseline="0" dirty="0" smtClean="0">
                        <a:ln>
                          <a:noFill/>
                        </a:ln>
                        <a:solidFill>
                          <a:schemeClr val="tx1"/>
                        </a:solidFill>
                        <a:effectLst/>
                        <a:latin typeface="+mn-lt"/>
                      </a:endParaRPr>
                    </a:p>
                  </a:txBody>
                  <a:tcPr anchor="b" horzOverflow="overflow">
                    <a:lnL w="12700" cap="flat" cmpd="sng" algn="ctr">
                      <a:solidFill>
                        <a:schemeClr val="tx2">
                          <a:lumMod val="10000"/>
                        </a:schemeClr>
                      </a:solidFill>
                      <a:prstDash val="solid"/>
                      <a:round/>
                      <a:headEnd type="none" w="med" len="med"/>
                      <a:tailEnd type="none" w="med" len="med"/>
                    </a:lnL>
                    <a:lnR w="12700" cap="flat" cmpd="sng" algn="ctr">
                      <a:solidFill>
                        <a:schemeClr val="tx2">
                          <a:lumMod val="10000"/>
                        </a:schemeClr>
                      </a:solidFill>
                      <a:prstDash val="solid"/>
                      <a:round/>
                      <a:headEnd type="none" w="med" len="med"/>
                      <a:tailEnd type="none" w="med" len="med"/>
                    </a:lnR>
                    <a:lnT w="12700" cap="flat" cmpd="sng" algn="ctr">
                      <a:solidFill>
                        <a:schemeClr val="tx2">
                          <a:lumMod val="10000"/>
                        </a:schemeClr>
                      </a:solidFill>
                      <a:prstDash val="solid"/>
                      <a:round/>
                      <a:headEnd type="none" w="med" len="med"/>
                      <a:tailEnd type="none" w="med" len="med"/>
                    </a:lnT>
                    <a:lnB w="12700" cap="flat" cmpd="sng" algn="ctr">
                      <a:solidFill>
                        <a:schemeClr val="tx2">
                          <a:lumMod val="10000"/>
                        </a:schemeClr>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7"/>
                  </a:ext>
                </a:extLst>
              </a:tr>
            </a:tbl>
          </a:graphicData>
        </a:graphic>
      </p:graphicFrame>
      <p:sp>
        <p:nvSpPr>
          <p:cNvPr id="5" name="Text Box 477"/>
          <p:cNvSpPr txBox="1">
            <a:spLocks noChangeArrowheads="1"/>
          </p:cNvSpPr>
          <p:nvPr/>
        </p:nvSpPr>
        <p:spPr bwMode="auto">
          <a:xfrm>
            <a:off x="3635896" y="4572209"/>
            <a:ext cx="1944688" cy="274638"/>
          </a:xfrm>
          <a:prstGeom prst="rect">
            <a:avLst/>
          </a:prstGeom>
          <a:noFill/>
          <a:ln w="9525">
            <a:noFill/>
            <a:miter lim="800000"/>
            <a:headEnd/>
            <a:tailEnd/>
          </a:ln>
          <a:effectLst/>
        </p:spPr>
        <p:txBody>
          <a:bodyPr>
            <a:spAutoFit/>
          </a:bodyPr>
          <a:lstStyle/>
          <a:p>
            <a:pPr>
              <a:spcBef>
                <a:spcPct val="50000"/>
              </a:spcBef>
            </a:pPr>
            <a:r>
              <a:rPr lang="tr-TR" sz="1200" dirty="0"/>
              <a:t>o bazıları        +  tümü</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r>
              <a:rPr lang="tr-TR" sz="2400" dirty="0">
                <a:solidFill>
                  <a:schemeClr val="tx1"/>
                </a:solidFill>
                <a:latin typeface="+mn-lt"/>
                <a:ea typeface="+mn-ea"/>
                <a:cs typeface="+mn-cs"/>
              </a:rPr>
              <a:t>ETKİLEŞEN GRUPLARIMIZ (PAYDAŞLARIMIZ)</a:t>
            </a:r>
          </a:p>
        </p:txBody>
      </p:sp>
      <p:graphicFrame>
        <p:nvGraphicFramePr>
          <p:cNvPr id="129500" name="Group 476"/>
          <p:cNvGraphicFramePr>
            <a:graphicFrameLocks noGrp="1"/>
          </p:cNvGraphicFramePr>
          <p:nvPr>
            <p:ph type="tbl" idx="1"/>
            <p:extLst>
              <p:ext uri="{D42A27DB-BD31-4B8C-83A1-F6EECF244321}">
                <p14:modId xmlns:p14="http://schemas.microsoft.com/office/powerpoint/2010/main" val="217415252"/>
              </p:ext>
            </p:extLst>
          </p:nvPr>
        </p:nvGraphicFramePr>
        <p:xfrm>
          <a:off x="395288" y="1074949"/>
          <a:ext cx="8229600" cy="5306379"/>
        </p:xfrm>
        <a:graphic>
          <a:graphicData uri="http://schemas.openxmlformats.org/drawingml/2006/table">
            <a:tbl>
              <a:tblPr/>
              <a:tblGrid>
                <a:gridCol w="3094037">
                  <a:extLst>
                    <a:ext uri="{9D8B030D-6E8A-4147-A177-3AD203B41FA5}">
                      <a16:colId xmlns:a16="http://schemas.microsoft.com/office/drawing/2014/main" xmlns="" val="20000"/>
                    </a:ext>
                  </a:extLst>
                </a:gridCol>
                <a:gridCol w="1470025">
                  <a:extLst>
                    <a:ext uri="{9D8B030D-6E8A-4147-A177-3AD203B41FA5}">
                      <a16:colId xmlns:a16="http://schemas.microsoft.com/office/drawing/2014/main" xmlns="" val="20002"/>
                    </a:ext>
                  </a:extLst>
                </a:gridCol>
                <a:gridCol w="1257300">
                  <a:extLst>
                    <a:ext uri="{9D8B030D-6E8A-4147-A177-3AD203B41FA5}">
                      <a16:colId xmlns:a16="http://schemas.microsoft.com/office/drawing/2014/main" xmlns="" val="20003"/>
                    </a:ext>
                  </a:extLst>
                </a:gridCol>
                <a:gridCol w="1222375">
                  <a:extLst>
                    <a:ext uri="{9D8B030D-6E8A-4147-A177-3AD203B41FA5}">
                      <a16:colId xmlns:a16="http://schemas.microsoft.com/office/drawing/2014/main" xmlns="" val="20004"/>
                    </a:ext>
                  </a:extLst>
                </a:gridCol>
                <a:gridCol w="1185863">
                  <a:extLst>
                    <a:ext uri="{9D8B030D-6E8A-4147-A177-3AD203B41FA5}">
                      <a16:colId xmlns:a16="http://schemas.microsoft.com/office/drawing/2014/main" xmlns="" val="20005"/>
                    </a:ext>
                  </a:extLst>
                </a:gridCol>
              </a:tblGrid>
              <a:tr h="642939">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ETKİLEŞEN GRUPLAR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 </a:t>
                      </a:r>
                    </a:p>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ÇALIŞANLAR</a:t>
                      </a:r>
                    </a:p>
                    <a:p>
                      <a:pPr marL="0" marR="0" lvl="0" indent="0" algn="ctr" defTabSz="914400" rtl="0" eaLnBrk="1" fontAlgn="b" latinLnBrk="0" hangingPunct="1">
                        <a:lnSpc>
                          <a:spcPct val="100000"/>
                        </a:lnSpc>
                        <a:spcBef>
                          <a:spcPct val="0"/>
                        </a:spcBef>
                        <a:spcAft>
                          <a:spcPct val="0"/>
                        </a:spcAft>
                        <a:buClrTx/>
                        <a:buSzTx/>
                        <a:buFontTx/>
                        <a:buNone/>
                        <a:tabLst/>
                      </a:pP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HİZMET</a:t>
                      </a:r>
                    </a:p>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ALANLAR</a:t>
                      </a:r>
                    </a:p>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(MÜŞTERİ)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TEMEL</a:t>
                      </a:r>
                    </a:p>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ORTAK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STRATEJİK</a:t>
                      </a:r>
                    </a:p>
                    <a:p>
                      <a:pPr marL="0" marR="0" lvl="0" indent="0" algn="ctr"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ORTAK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rgbClr val="FF0000"/>
                          </a:solidFill>
                          <a:effectLst>
                            <a:outerShdw blurRad="38100" dist="38100" dir="2700000" algn="tl">
                              <a:srgbClr val="000000"/>
                            </a:outerShdw>
                          </a:effectLst>
                          <a:latin typeface="+mn-lt"/>
                          <a:ea typeface="+mn-ea"/>
                          <a:cs typeface="+mn-cs"/>
                        </a:rPr>
                        <a:t>ÖĞRENCİ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10003"/>
                  </a:ext>
                </a:extLst>
              </a:tr>
              <a:tr h="2413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Yerli Öğrenci(Lisans-Lisansüstü)</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o</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4"/>
                  </a:ext>
                </a:extLst>
              </a:tr>
              <a:tr h="2444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Yabancı Öğrenci(Lisans-Lisansüstü)</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rgbClr val="FF0000"/>
                          </a:solidFill>
                          <a:effectLst>
                            <a:outerShdw blurRad="38100" dist="38100" dir="2700000" algn="tl">
                              <a:srgbClr val="000000"/>
                            </a:outerShdw>
                          </a:effectLst>
                          <a:latin typeface="+mn-lt"/>
                          <a:ea typeface="+mn-ea"/>
                          <a:cs typeface="+mn-cs"/>
                        </a:rPr>
                        <a:t>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10006"/>
                  </a:ext>
                </a:extLst>
              </a:tr>
              <a:tr h="2413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Akademik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7"/>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İdari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8"/>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Sözleşmeli Personel</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rgbClr val="FF0000"/>
                          </a:solidFill>
                          <a:effectLst>
                            <a:outerShdw blurRad="38100" dist="38100" dir="2700000" algn="tl">
                              <a:srgbClr val="000000"/>
                            </a:outerShdw>
                          </a:effectLst>
                          <a:latin typeface="+mn-lt"/>
                          <a:ea typeface="+mn-ea"/>
                          <a:cs typeface="+mn-cs"/>
                        </a:rPr>
                        <a:t>VATANDAŞLAR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10010"/>
                  </a:ext>
                </a:extLst>
              </a:tr>
              <a:tr h="2413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Sağlık Kültür ve Spor Dairesi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1"/>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Başkanlığı Tesislerinden</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2"/>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Yaralananalar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3"/>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rgbClr val="FF0000"/>
                          </a:solidFill>
                          <a:effectLst>
                            <a:outerShdw blurRad="38100" dist="38100" dir="2700000" algn="tl">
                              <a:srgbClr val="000000"/>
                            </a:outerShdw>
                          </a:effectLst>
                          <a:latin typeface="+mn-lt"/>
                          <a:ea typeface="+mn-ea"/>
                          <a:cs typeface="+mn-cs"/>
                        </a:rPr>
                        <a:t>ÜNİVERSİTE İÇİ BİRİMLER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10014"/>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Rektörlük ve Bağlı Üniteler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5"/>
                  </a:ext>
                </a:extLst>
              </a:tr>
              <a:tr h="2413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Daire Başkanlıkları</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6"/>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G.Ü.Hastaneleri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7"/>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Dön.Ser.İşlt.</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8"/>
                  </a:ext>
                </a:extLst>
              </a:tr>
              <a:tr h="214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err="1" smtClean="0">
                          <a:solidFill>
                            <a:schemeClr val="tx1"/>
                          </a:solidFill>
                          <a:effectLst>
                            <a:outerShdw blurRad="38100" dist="38100" dir="2700000" algn="tl">
                              <a:srgbClr val="000000"/>
                            </a:outerShdw>
                          </a:effectLst>
                          <a:latin typeface="+mn-lt"/>
                          <a:ea typeface="+mn-ea"/>
                          <a:cs typeface="+mn-cs"/>
                        </a:rPr>
                        <a:t>Fakülte,Enstitü</a:t>
                      </a:r>
                      <a:r>
                        <a:rPr lang="tr-TR" sz="1200" kern="1200" dirty="0" smtClean="0">
                          <a:solidFill>
                            <a:schemeClr val="tx1"/>
                          </a:solidFill>
                          <a:effectLst>
                            <a:outerShdw blurRad="38100" dist="38100" dir="2700000" algn="tl">
                              <a:srgbClr val="000000"/>
                            </a:outerShdw>
                          </a:effectLst>
                          <a:latin typeface="+mn-lt"/>
                          <a:ea typeface="+mn-ea"/>
                          <a:cs typeface="+mn-cs"/>
                        </a:rPr>
                        <a:t> ve </a:t>
                      </a:r>
                      <a:r>
                        <a:rPr lang="tr-TR" sz="1200" kern="1200" dirty="0" err="1" smtClean="0">
                          <a:solidFill>
                            <a:schemeClr val="tx1"/>
                          </a:solidFill>
                          <a:effectLst>
                            <a:outerShdw blurRad="38100" dist="38100" dir="2700000" algn="tl">
                              <a:srgbClr val="000000"/>
                            </a:outerShdw>
                          </a:effectLst>
                          <a:latin typeface="+mn-lt"/>
                          <a:ea typeface="+mn-ea"/>
                          <a:cs typeface="+mn-cs"/>
                        </a:rPr>
                        <a:t>Y.Okullar</a:t>
                      </a:r>
                      <a:endParaRPr lang="tr-TR" sz="1200" kern="1200" dirty="0" smtClean="0">
                        <a:solidFill>
                          <a:schemeClr val="tx1"/>
                        </a:solidFill>
                        <a:effectLst>
                          <a:outerShdw blurRad="38100" dist="38100" dir="2700000" algn="tl">
                            <a:srgbClr val="000000"/>
                          </a:outerShdw>
                        </a:effectLst>
                        <a:latin typeface="+mn-lt"/>
                        <a:ea typeface="+mn-ea"/>
                        <a:cs typeface="+mn-cs"/>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Arial Tur" charset="-94"/>
                        </a:rPr>
                        <a:t> </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Arial Tur" charset="-94"/>
                        </a:rPr>
                        <a:t> </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9"/>
                  </a:ext>
                </a:extLst>
              </a:tr>
            </a:tbl>
          </a:graphicData>
        </a:graphic>
      </p:graphicFrame>
      <p:sp>
        <p:nvSpPr>
          <p:cNvPr id="129501" name="Text Box 477"/>
          <p:cNvSpPr txBox="1">
            <a:spLocks noChangeArrowheads="1"/>
          </p:cNvSpPr>
          <p:nvPr/>
        </p:nvSpPr>
        <p:spPr bwMode="auto">
          <a:xfrm>
            <a:off x="3599656" y="6381328"/>
            <a:ext cx="1944688" cy="274638"/>
          </a:xfrm>
          <a:prstGeom prst="rect">
            <a:avLst/>
          </a:prstGeom>
          <a:noFill/>
          <a:ln w="9525">
            <a:noFill/>
            <a:miter lim="800000"/>
            <a:headEnd/>
            <a:tailEnd/>
          </a:ln>
          <a:effectLst/>
        </p:spPr>
        <p:txBody>
          <a:bodyPr>
            <a:spAutoFit/>
          </a:bodyPr>
          <a:lstStyle/>
          <a:p>
            <a:pPr>
              <a:spcBef>
                <a:spcPct val="50000"/>
              </a:spcBef>
            </a:pPr>
            <a:r>
              <a:rPr lang="tr-TR" sz="1200" dirty="0"/>
              <a:t>o bazıları        +  tümü</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r>
              <a:rPr lang="tr-TR" sz="2400" dirty="0">
                <a:solidFill>
                  <a:schemeClr val="tx1"/>
                </a:solidFill>
                <a:latin typeface="+mn-lt"/>
                <a:ea typeface="+mn-ea"/>
                <a:cs typeface="+mn-cs"/>
              </a:rPr>
              <a:t>ETKİLEŞEN GRUPLARIMIZ (PAYDAŞLARIMIZ)</a:t>
            </a:r>
          </a:p>
        </p:txBody>
      </p:sp>
      <p:graphicFrame>
        <p:nvGraphicFramePr>
          <p:cNvPr id="131613" name="Group 541"/>
          <p:cNvGraphicFramePr>
            <a:graphicFrameLocks noGrp="1"/>
          </p:cNvGraphicFramePr>
          <p:nvPr>
            <p:ph type="tbl" idx="1"/>
            <p:extLst>
              <p:ext uri="{D42A27DB-BD31-4B8C-83A1-F6EECF244321}">
                <p14:modId xmlns:p14="http://schemas.microsoft.com/office/powerpoint/2010/main" val="671593668"/>
              </p:ext>
            </p:extLst>
          </p:nvPr>
        </p:nvGraphicFramePr>
        <p:xfrm>
          <a:off x="457200" y="1340768"/>
          <a:ext cx="8229600" cy="5003165"/>
        </p:xfrm>
        <a:graphic>
          <a:graphicData uri="http://schemas.openxmlformats.org/drawingml/2006/table">
            <a:tbl>
              <a:tblPr/>
              <a:tblGrid>
                <a:gridCol w="2941638">
                  <a:extLst>
                    <a:ext uri="{9D8B030D-6E8A-4147-A177-3AD203B41FA5}">
                      <a16:colId xmlns:a16="http://schemas.microsoft.com/office/drawing/2014/main" xmlns="" val="20000"/>
                    </a:ext>
                  </a:extLst>
                </a:gridCol>
                <a:gridCol w="1514475">
                  <a:extLst>
                    <a:ext uri="{9D8B030D-6E8A-4147-A177-3AD203B41FA5}">
                      <a16:colId xmlns:a16="http://schemas.microsoft.com/office/drawing/2014/main" xmlns="" val="20002"/>
                    </a:ext>
                  </a:extLst>
                </a:gridCol>
                <a:gridCol w="1293812">
                  <a:extLst>
                    <a:ext uri="{9D8B030D-6E8A-4147-A177-3AD203B41FA5}">
                      <a16:colId xmlns:a16="http://schemas.microsoft.com/office/drawing/2014/main" xmlns="" val="20003"/>
                    </a:ext>
                  </a:extLst>
                </a:gridCol>
                <a:gridCol w="1258888">
                  <a:extLst>
                    <a:ext uri="{9D8B030D-6E8A-4147-A177-3AD203B41FA5}">
                      <a16:colId xmlns:a16="http://schemas.microsoft.com/office/drawing/2014/main" xmlns="" val="20004"/>
                    </a:ext>
                  </a:extLst>
                </a:gridCol>
                <a:gridCol w="1220787">
                  <a:extLst>
                    <a:ext uri="{9D8B030D-6E8A-4147-A177-3AD203B41FA5}">
                      <a16:colId xmlns:a16="http://schemas.microsoft.com/office/drawing/2014/main" xmlns="" val="20005"/>
                    </a:ext>
                  </a:extLst>
                </a:gridCol>
              </a:tblGrid>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ÜNİVERSİTE DIŞI KURUMLAR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10000"/>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Y.Ö.K..</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1"/>
                  </a:ext>
                </a:extLst>
              </a:tr>
              <a:tr h="2698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Sağlık Bakanlığı</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2"/>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Em.Gn.Md.lüğü, Savcılık</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3"/>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Genç. ve Spor Gn.Md.</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4"/>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Türkiye İş Kurumu</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5"/>
                  </a:ext>
                </a:extLst>
              </a:tr>
              <a:tr h="2413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Kredi ve Yurtlar Kurumu</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6"/>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Sosyal Güvenlik Kurumları</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7"/>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(EmekliSandığı, SSK, Bağ-Kur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8"/>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Kamu İhale Kurumu</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09"/>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Yerel Yönetimler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0"/>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Bankalar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1"/>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Vakıf ve Dernekler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2"/>
                  </a:ext>
                </a:extLst>
              </a:tr>
              <a:tr h="2413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Sivil Toplum Örgütleri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xmlns="" val="10013"/>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Avrupa Gençlik Mrk.,Anaçev)</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4"/>
                  </a:ext>
                </a:extLst>
              </a:tr>
              <a:tr h="2397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TEDARİKÇİLER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5"/>
                  </a:ext>
                </a:extLst>
              </a:tr>
              <a:tr h="33972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smtClean="0">
                          <a:solidFill>
                            <a:schemeClr val="tx1"/>
                          </a:solidFill>
                          <a:effectLst>
                            <a:outerShdw blurRad="38100" dist="38100" dir="2700000" algn="tl">
                              <a:srgbClr val="000000"/>
                            </a:outerShdw>
                          </a:effectLst>
                          <a:latin typeface="+mn-lt"/>
                          <a:ea typeface="+mn-ea"/>
                          <a:cs typeface="+mn-cs"/>
                        </a:rPr>
                        <a:t>Mal ve Hizmet Aldığımız Firmalar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dirty="0" smtClean="0">
                          <a:ln>
                            <a:noFill/>
                          </a:ln>
                          <a:solidFill>
                            <a:schemeClr val="tx1"/>
                          </a:solidFill>
                          <a:effectLst/>
                          <a:latin typeface="Arial Tur" charset="-94"/>
                        </a:rPr>
                        <a:t> </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6"/>
                  </a:ext>
                </a:extLst>
              </a:tr>
              <a:tr h="26987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lang="tr-TR" sz="1200" kern="1200" dirty="0" smtClean="0">
                          <a:solidFill>
                            <a:schemeClr val="tx1"/>
                          </a:solidFill>
                          <a:effectLst>
                            <a:outerShdw blurRad="38100" dist="38100" dir="2700000" algn="tl">
                              <a:srgbClr val="000000"/>
                            </a:outerShdw>
                          </a:effectLst>
                          <a:latin typeface="+mn-lt"/>
                          <a:ea typeface="+mn-ea"/>
                          <a:cs typeface="+mn-cs"/>
                        </a:rPr>
                        <a:t>DİĞER ÜNİVERSİTELER</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000" b="0" i="0" u="none" strike="noStrike" cap="none" normalizeH="0" baseline="0" smtClean="0">
                          <a:ln>
                            <a:noFill/>
                          </a:ln>
                          <a:solidFill>
                            <a:schemeClr val="tx1"/>
                          </a:solidFill>
                          <a:effectLst/>
                          <a:latin typeface="Arial Tur" charset="-94"/>
                        </a:rPr>
                        <a:t> </a:t>
                      </a:r>
                      <a:endParaRPr kumimoji="0" lang="tr-TR" sz="1800" b="0" i="0" u="none" strike="noStrike" cap="none" normalizeH="0" baseline="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tr-TR" sz="1200" b="1"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tr-TR" sz="1800" b="0" i="0" u="none" strike="noStrike" cap="none" normalizeH="0" baseline="0" dirty="0" smtClean="0">
                        <a:ln>
                          <a:noFill/>
                        </a:ln>
                        <a:solidFill>
                          <a:schemeClr val="tx1"/>
                        </a:solidFill>
                        <a:effectLst/>
                        <a:latin typeface="Arial"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17"/>
                  </a:ext>
                </a:extLst>
              </a:tr>
            </a:tbl>
          </a:graphicData>
        </a:graphic>
      </p:graphicFrame>
      <p:sp>
        <p:nvSpPr>
          <p:cNvPr id="131191" name="Text Box 119"/>
          <p:cNvSpPr txBox="1">
            <a:spLocks noChangeArrowheads="1"/>
          </p:cNvSpPr>
          <p:nvPr/>
        </p:nvSpPr>
        <p:spPr bwMode="auto">
          <a:xfrm>
            <a:off x="3599656" y="6453336"/>
            <a:ext cx="1944688" cy="274638"/>
          </a:xfrm>
          <a:prstGeom prst="rect">
            <a:avLst/>
          </a:prstGeom>
          <a:noFill/>
          <a:ln w="9525">
            <a:noFill/>
            <a:miter lim="800000"/>
            <a:headEnd/>
            <a:tailEnd/>
          </a:ln>
          <a:effectLst/>
        </p:spPr>
        <p:txBody>
          <a:bodyPr>
            <a:spAutoFit/>
          </a:bodyPr>
          <a:lstStyle/>
          <a:p>
            <a:pPr>
              <a:spcBef>
                <a:spcPct val="50000"/>
              </a:spcBef>
            </a:pPr>
            <a:r>
              <a:rPr lang="tr-TR" sz="1200" dirty="0"/>
              <a:t>o bazıları        +  tümü</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algacık">
  <a:themeElements>
    <a:clrScheme name="Dalgacık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fontScheme name="Dalgacık">
      <a:majorFont>
        <a:latin typeface="Arial"/>
        <a:ea typeface=""/>
        <a:cs typeface=""/>
      </a:majorFont>
      <a:minorFont>
        <a:latin typeface="Arial"/>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algacık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Dalgacık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Dalgacık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Dalgacık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Dalgacık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Dalgacık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Dalgacık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Dalgacık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Dalgacık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1947</TotalTime>
  <Words>1888</Words>
  <Application>Microsoft Office PowerPoint</Application>
  <PresentationFormat>Ekran Gösterisi (4:3)</PresentationFormat>
  <Paragraphs>907</Paragraphs>
  <Slides>35</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35</vt:i4>
      </vt:variant>
    </vt:vector>
  </HeadingPairs>
  <TitlesOfParts>
    <vt:vector size="41" baseType="lpstr">
      <vt:lpstr>Arial</vt:lpstr>
      <vt:lpstr>Arial Tur</vt:lpstr>
      <vt:lpstr>Calibri</vt:lpstr>
      <vt:lpstr>Times New Roman</vt:lpstr>
      <vt:lpstr>Wingdings</vt:lpstr>
      <vt:lpstr>Dalgacık</vt:lpstr>
      <vt:lpstr>GAZİ  ÜNİVERSİTESİ Sağlık Kültür ve Spor Dairesi Başkanlığı </vt:lpstr>
      <vt:lpstr>PowerPoint Sunusu</vt:lpstr>
      <vt:lpstr>KURULUŞ, GÖREV VE YETKİLERE İLİŞKİN YÖNETMELİK</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SAĞLIK KÜLTÜR VE SPOR DAİRESİ  BAŞKANLIĞI ÖĞRENCİ TOPLULUKLARI</vt:lpstr>
      <vt:lpstr>BURS DAĞILIM ÇİZELGESİ (2019-2023 EĞİTİM-ÖĞRETİM YILI)</vt:lpstr>
      <vt:lpstr>SAĞLIK KÜLTÜR VE SPOR DAİRESİ BAŞKANLIĞI  SPORTİF FAALİYETLER</vt:lpstr>
      <vt:lpstr>PowerPoint Sunusu</vt:lpstr>
      <vt:lpstr>PowerPoint Sunusu</vt:lpstr>
      <vt:lpstr>PowerPoint Sunusu</vt:lpstr>
      <vt:lpstr>PowerPoint Sunusu</vt:lpstr>
      <vt:lpstr>PowerPoint Sunusu</vt:lpstr>
      <vt:lpstr>2018-2019 ÖĞRETİM YILINDA ÜNİVERSİTELERARASITÜRKİYE BİRİNCİLİKLERİNE KATILAN TAKIMLARIMIZ VE ALDIKLARI DERECELER</vt:lpstr>
      <vt:lpstr>PowerPoint Sunusu</vt:lpstr>
      <vt:lpstr>PowerPoint Sunusu</vt:lpstr>
      <vt:lpstr>TÜRKİYE ÜNİVERSİTE SPORLARI FEDERASYONU TARAFINDAN DÜZENLENEN ÜNİVERSİTELERARASI MÜSABAKALARA KATILAN TAKIMLARIMIZ</vt:lpstr>
      <vt:lpstr>SAĞLIK KÜLTÜR VE SPOR DAİRESİ BAŞKANLIĞINDA GÖREV YAPAN GENEL BÜTÇE PERSONEL EĞİTİM DURUMUNA İLİŞKİN ÇİZELGE</vt:lpstr>
      <vt:lpstr>SAĞLIK KÜLTÜR VE SPOR DAİRESİ BAŞKANLIĞINDA GÖREV YAPAN ÖZ GELİR PERSONEL EĞİTİM DURUMUNA İLİŞKİN ÇİZELGE</vt:lpstr>
      <vt:lpstr>SAĞLIK KÜLTÜR VE SPOR DAİRESİ BAŞKANLIĞINDA GÖREV YAPAN ÖZ GELİR (SÜREKLİ İŞÇİ) PERSONEL EĞİTİM DURUMUNA İLİŞKİN ÇİZELGE</vt:lpstr>
      <vt:lpstr>SAĞLIK KÜLTÜR VE SPOR DAİRESİ BAŞKANLIĞI BÜNYESİNDE ÇALIŞAN PERSONELE İLİŞKİN ÇİZELGE VE GRAFİK</vt:lpstr>
      <vt:lpstr>SAĞLIK KÜLTÜR VE SPOR DAİRESİ BAŞKANLIĞI TEKNİK DONANIM BÜRO, MAKİNE VE CİHAZLARI DÖKÜM ÇİZELGESİ </vt:lpstr>
      <vt:lpstr>2019 YILI ÖĞRENCİ MEMUR SAYILARI VE GELİRLERİ</vt:lpstr>
      <vt:lpstr>SAĞLIK KÜLTÜR VE SPOR DAİRESİ BAŞKANLIĞI 2019 MALİ YILI BÜTÇESİ</vt:lpstr>
      <vt:lpstr>ÜRÜN HİZMET MATRİSİ</vt:lpstr>
      <vt:lpstr>ETKİLEŞEN GRUPLARIMIZ (PAYDAŞLARIMIZ)</vt:lpstr>
      <vt:lpstr>ETKİLEŞEN GRUPLARIMIZ (PAYDAŞLARIMIZ)</vt:lpstr>
    </vt:vector>
  </TitlesOfParts>
  <Company>mediko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Üniversitesi Sağlık Kültür ve Spor Dairesi Başkanlığı</dc:title>
  <dc:creator>sibel</dc:creator>
  <cp:lastModifiedBy>sevil</cp:lastModifiedBy>
  <cp:revision>247</cp:revision>
  <cp:lastPrinted>2019-12-06T08:23:08Z</cp:lastPrinted>
  <dcterms:created xsi:type="dcterms:W3CDTF">2006-10-10T12:55:39Z</dcterms:created>
  <dcterms:modified xsi:type="dcterms:W3CDTF">2019-12-06T11:43:48Z</dcterms:modified>
</cp:coreProperties>
</file>