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handoutMasterIdLst>
    <p:handoutMasterId r:id="rId22"/>
  </p:handoutMasterIdLst>
  <p:sldIdLst>
    <p:sldId id="257" r:id="rId2"/>
    <p:sldId id="295" r:id="rId3"/>
    <p:sldId id="305" r:id="rId4"/>
    <p:sldId id="317" r:id="rId5"/>
    <p:sldId id="318" r:id="rId6"/>
    <p:sldId id="319" r:id="rId7"/>
    <p:sldId id="310" r:id="rId8"/>
    <p:sldId id="312" r:id="rId9"/>
    <p:sldId id="307" r:id="rId10"/>
    <p:sldId id="313" r:id="rId11"/>
    <p:sldId id="311" r:id="rId12"/>
    <p:sldId id="314" r:id="rId13"/>
    <p:sldId id="306" r:id="rId14"/>
    <p:sldId id="315" r:id="rId15"/>
    <p:sldId id="320" r:id="rId16"/>
    <p:sldId id="321" r:id="rId17"/>
    <p:sldId id="292" r:id="rId18"/>
    <p:sldId id="299" r:id="rId19"/>
    <p:sldId id="291" r:id="rId20"/>
  </p:sldIdLst>
  <p:sldSz cx="9144000" cy="6858000" type="screen4x3"/>
  <p:notesSz cx="6797675" cy="9926638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Program Ülkeleri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3803350917409588E-2"/>
                  <c:y val="-1.6264502301106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1348226299598168E-3"/>
                  <c:y val="-1.95174027613282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2022339449397261E-3"/>
                  <c:y val="-1.6264502301106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2269645259919634E-2"/>
                  <c:y val="-1.62645023011068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6.1348226299598168E-3"/>
                  <c:y val="-2.60232036817710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9.2022339449397261E-3"/>
                  <c:y val="-2.6023203681771055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36</a:t>
                    </a:r>
                    <a:r>
                      <a:rPr lang="tr-TR" smtClean="0"/>
                      <a:t>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Sayfa1!$A$2:$A$7</c:f>
              <c:strCache>
                <c:ptCount val="6"/>
                <c:pt idx="0">
                  <c:v>2011-2012</c:v>
                </c:pt>
                <c:pt idx="1">
                  <c:v>2012-2013</c:v>
                </c:pt>
                <c:pt idx="2">
                  <c:v>2013-2014</c:v>
                </c:pt>
                <c:pt idx="3">
                  <c:v>2014-2015</c:v>
                </c:pt>
                <c:pt idx="4">
                  <c:v>2015-2016</c:v>
                </c:pt>
                <c:pt idx="5">
                  <c:v>2016-2017</c:v>
                </c:pt>
              </c:strCache>
            </c:strRef>
          </c:cat>
          <c:val>
            <c:numRef>
              <c:f>Sayfa1!$B$2:$B$7</c:f>
              <c:numCache>
                <c:formatCode>General</c:formatCode>
                <c:ptCount val="6"/>
                <c:pt idx="0">
                  <c:v>91</c:v>
                </c:pt>
                <c:pt idx="1">
                  <c:v>174</c:v>
                </c:pt>
                <c:pt idx="2">
                  <c:v>177</c:v>
                </c:pt>
                <c:pt idx="3">
                  <c:v>317</c:v>
                </c:pt>
                <c:pt idx="4">
                  <c:v>346</c:v>
                </c:pt>
                <c:pt idx="5">
                  <c:v>367</c:v>
                </c:pt>
              </c:numCache>
            </c:numRef>
          </c:val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Ortak Ülkeler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9.2022339449397261E-3"/>
                  <c:y val="-1.6264502301106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269645259919634E-2"/>
                  <c:y val="-1.6264502301106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5337056574899543E-2"/>
                  <c:y val="-1.6264502301106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337056574899543E-2"/>
                  <c:y val="-6.505800920442763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8404467889879452E-2"/>
                  <c:y val="-1.6264502301106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2.1471879204859358E-2"/>
                  <c:y val="-1.62645023011069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Sayfa1!$A$2:$A$7</c:f>
              <c:strCache>
                <c:ptCount val="6"/>
                <c:pt idx="0">
                  <c:v>2011-2012</c:v>
                </c:pt>
                <c:pt idx="1">
                  <c:v>2012-2013</c:v>
                </c:pt>
                <c:pt idx="2">
                  <c:v>2013-2014</c:v>
                </c:pt>
                <c:pt idx="3">
                  <c:v>2014-2015</c:v>
                </c:pt>
                <c:pt idx="4">
                  <c:v>2015-2016</c:v>
                </c:pt>
                <c:pt idx="5">
                  <c:v>2016-2017</c:v>
                </c:pt>
              </c:strCache>
            </c:strRef>
          </c:cat>
          <c:val>
            <c:numRef>
              <c:f>Sayfa1!$C$2:$C$7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17</c:v>
                </c:pt>
                <c:pt idx="4">
                  <c:v>22</c:v>
                </c:pt>
                <c:pt idx="5">
                  <c:v>22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45759104"/>
        <c:axId val="45777280"/>
        <c:axId val="0"/>
      </c:bar3DChart>
      <c:catAx>
        <c:axId val="4575910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tr-TR"/>
          </a:p>
        </c:txPr>
        <c:crossAx val="45777280"/>
        <c:crosses val="autoZero"/>
        <c:auto val="1"/>
        <c:lblAlgn val="ctr"/>
        <c:lblOffset val="100"/>
        <c:noMultiLvlLbl val="0"/>
      </c:catAx>
      <c:valAx>
        <c:axId val="457772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45759104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b="1"/>
          </a:pPr>
          <a:endParaRPr lang="tr-T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tr-TR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4E3456-80B3-440D-B63C-55CA3690B42E}" type="doc">
      <dgm:prSet loTypeId="urn:microsoft.com/office/officeart/2005/8/layout/process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116A667D-1A21-4A3F-A572-2CEB661EDE3F}">
      <dgm:prSet phldrT="[Metin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tr-TR" sz="2700" b="1" dirty="0" smtClean="0"/>
            <a:t>Üniversitenin web sayfasından ilgili fakülte/bölüm koordinatörü bulunarak bağlantıya geçilir</a:t>
          </a:r>
          <a:endParaRPr lang="tr-TR" sz="2700" dirty="0"/>
        </a:p>
      </dgm:t>
    </dgm:pt>
    <dgm:pt modelId="{D6A868E6-B482-40DC-B50A-3810A9EB4991}" type="parTrans" cxnId="{6BA6E0B9-B1B1-40E6-BED4-BAC3414CD1CE}">
      <dgm:prSet/>
      <dgm:spPr/>
      <dgm:t>
        <a:bodyPr/>
        <a:lstStyle/>
        <a:p>
          <a:endParaRPr lang="tr-TR"/>
        </a:p>
      </dgm:t>
    </dgm:pt>
    <dgm:pt modelId="{62394C63-132E-47CB-83B2-48DBA29DC60B}" type="sibTrans" cxnId="{6BA6E0B9-B1B1-40E6-BED4-BAC3414CD1CE}">
      <dgm:prSet/>
      <dgm:spPr/>
      <dgm:t>
        <a:bodyPr/>
        <a:lstStyle/>
        <a:p>
          <a:endParaRPr lang="tr-TR"/>
        </a:p>
      </dgm:t>
    </dgm:pt>
    <dgm:pt modelId="{969AB492-B6B3-4E28-B939-D25A8AA15846}">
      <dgm:prSet phldrT="[Metin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tr-TR" sz="2700" b="1" dirty="0" smtClean="0"/>
            <a:t>Anlaşmanın şartları belirlenir</a:t>
          </a:r>
          <a:endParaRPr lang="tr-TR" sz="2700" b="1" dirty="0"/>
        </a:p>
      </dgm:t>
    </dgm:pt>
    <dgm:pt modelId="{772A7CD0-EBD5-4B22-9783-80CF5CE28555}" type="parTrans" cxnId="{33B650D8-B642-4D3D-8E76-FDA4A2223DAC}">
      <dgm:prSet/>
      <dgm:spPr/>
      <dgm:t>
        <a:bodyPr/>
        <a:lstStyle/>
        <a:p>
          <a:endParaRPr lang="tr-TR"/>
        </a:p>
      </dgm:t>
    </dgm:pt>
    <dgm:pt modelId="{D07CEF86-B236-4E1F-B418-A09D74CA1E53}" type="sibTrans" cxnId="{33B650D8-B642-4D3D-8E76-FDA4A2223DAC}">
      <dgm:prSet/>
      <dgm:spPr/>
      <dgm:t>
        <a:bodyPr/>
        <a:lstStyle/>
        <a:p>
          <a:endParaRPr lang="tr-TR"/>
        </a:p>
      </dgm:t>
    </dgm:pt>
    <dgm:pt modelId="{CEF8F8C6-A442-4058-8AB2-86D4AC0A15F0}">
      <dgm:prSet phldrT="[Metin]" custT="1"/>
      <dgm:spPr/>
      <dgm:t>
        <a:bodyPr/>
        <a:lstStyle/>
        <a:p>
          <a:r>
            <a:rPr lang="tr-TR" sz="1600" b="1" dirty="0" smtClean="0">
              <a:solidFill>
                <a:schemeClr val="accent1">
                  <a:lumMod val="75000"/>
                </a:schemeClr>
              </a:solidFill>
            </a:rPr>
            <a:t>Hangi hareketlilik türü ve kaç kişi için yapılacağı</a:t>
          </a:r>
        </a:p>
      </dgm:t>
    </dgm:pt>
    <dgm:pt modelId="{E68E2707-4ADF-4646-878A-49FFB5A99522}" type="parTrans" cxnId="{C5A52605-7240-4EAC-96D3-813832FE20F0}">
      <dgm:prSet/>
      <dgm:spPr/>
      <dgm:t>
        <a:bodyPr/>
        <a:lstStyle/>
        <a:p>
          <a:endParaRPr lang="tr-TR"/>
        </a:p>
      </dgm:t>
    </dgm:pt>
    <dgm:pt modelId="{A92A1935-D6CC-477A-91D8-492650282BD1}" type="sibTrans" cxnId="{C5A52605-7240-4EAC-96D3-813832FE20F0}">
      <dgm:prSet/>
      <dgm:spPr/>
      <dgm:t>
        <a:bodyPr/>
        <a:lstStyle/>
        <a:p>
          <a:endParaRPr lang="tr-TR"/>
        </a:p>
      </dgm:t>
    </dgm:pt>
    <dgm:pt modelId="{BABF63D5-D6D1-4851-9C67-0BEB7501B32B}">
      <dgm:prSet phldrT="[Metin]" custT="1"/>
      <dgm:spPr/>
      <dgm:t>
        <a:bodyPr/>
        <a:lstStyle/>
        <a:p>
          <a:r>
            <a:rPr lang="tr-TR" sz="1600" b="1" dirty="0" smtClean="0">
              <a:solidFill>
                <a:schemeClr val="accent1">
                  <a:lumMod val="75000"/>
                </a:schemeClr>
              </a:solidFill>
            </a:rPr>
            <a:t>Hangi seviyeden öğrenci değişiminin gerçekleştirileceği ve ders içerikleri</a:t>
          </a:r>
          <a:endParaRPr lang="tr-TR" sz="1600" b="1" dirty="0">
            <a:solidFill>
              <a:schemeClr val="accent1">
                <a:lumMod val="75000"/>
              </a:schemeClr>
            </a:solidFill>
          </a:endParaRPr>
        </a:p>
      </dgm:t>
    </dgm:pt>
    <dgm:pt modelId="{83B932ED-50BE-4E09-A2C7-8F3E729F7599}" type="parTrans" cxnId="{9F42A54B-38F8-447D-B3CF-97766D39D409}">
      <dgm:prSet/>
      <dgm:spPr/>
      <dgm:t>
        <a:bodyPr/>
        <a:lstStyle/>
        <a:p>
          <a:endParaRPr lang="tr-TR"/>
        </a:p>
      </dgm:t>
    </dgm:pt>
    <dgm:pt modelId="{B96E04CF-EDF8-49BD-A5A6-200A7433243B}" type="sibTrans" cxnId="{9F42A54B-38F8-447D-B3CF-97766D39D409}">
      <dgm:prSet/>
      <dgm:spPr/>
      <dgm:t>
        <a:bodyPr/>
        <a:lstStyle/>
        <a:p>
          <a:endParaRPr lang="tr-TR"/>
        </a:p>
      </dgm:t>
    </dgm:pt>
    <dgm:pt modelId="{92D0BE56-285C-4390-A6A3-321080689194}">
      <dgm:prSet phldrT="[Metin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tr-TR" sz="2400" b="1" dirty="0" smtClean="0"/>
            <a:t>Anlaşma formu </a:t>
          </a:r>
          <a:r>
            <a:rPr lang="tr-TR" sz="2400" b="1" dirty="0" smtClean="0"/>
            <a:t>karşılıklı olarak doldurulur </a:t>
          </a:r>
          <a:r>
            <a:rPr lang="tr-TR" sz="2400" b="1" dirty="0" smtClean="0"/>
            <a:t>ve Koordinatörlüğümüze e-posta ile gönderilir</a:t>
          </a:r>
          <a:endParaRPr lang="tr-TR" sz="2400" b="1" dirty="0"/>
        </a:p>
      </dgm:t>
    </dgm:pt>
    <dgm:pt modelId="{F4E6FE1F-CD00-41FF-A4B5-4A559A939408}" type="parTrans" cxnId="{26AEB392-30BC-4B56-89FB-F39AB21770AC}">
      <dgm:prSet/>
      <dgm:spPr/>
      <dgm:t>
        <a:bodyPr/>
        <a:lstStyle/>
        <a:p>
          <a:endParaRPr lang="tr-TR"/>
        </a:p>
      </dgm:t>
    </dgm:pt>
    <dgm:pt modelId="{4BE336E8-412F-40D5-A99E-F85E07402EC6}" type="sibTrans" cxnId="{26AEB392-30BC-4B56-89FB-F39AB21770AC}">
      <dgm:prSet/>
      <dgm:spPr/>
      <dgm:t>
        <a:bodyPr/>
        <a:lstStyle/>
        <a:p>
          <a:endParaRPr lang="tr-TR"/>
        </a:p>
      </dgm:t>
    </dgm:pt>
    <dgm:pt modelId="{4E999CFB-B25D-41BB-8A31-99CEA9D53DE5}" type="pres">
      <dgm:prSet presAssocID="{874E3456-80B3-440D-B63C-55CA3690B42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EEF3F59-92FC-4425-A909-9EA6147C2DF5}" type="pres">
      <dgm:prSet presAssocID="{92D0BE56-285C-4390-A6A3-321080689194}" presName="boxAndChildren" presStyleCnt="0"/>
      <dgm:spPr/>
    </dgm:pt>
    <dgm:pt modelId="{A15C5AE6-C3E5-45FF-8E3A-9175A7537B76}" type="pres">
      <dgm:prSet presAssocID="{92D0BE56-285C-4390-A6A3-321080689194}" presName="parentTextBox" presStyleLbl="node1" presStyleIdx="0" presStyleCnt="3" custLinFactNeighborX="-47" custLinFactNeighborY="18056"/>
      <dgm:spPr/>
      <dgm:t>
        <a:bodyPr/>
        <a:lstStyle/>
        <a:p>
          <a:endParaRPr lang="tr-TR"/>
        </a:p>
      </dgm:t>
    </dgm:pt>
    <dgm:pt modelId="{B22E4640-A2C7-4C0F-913A-3ACB1125EF46}" type="pres">
      <dgm:prSet presAssocID="{D07CEF86-B236-4E1F-B418-A09D74CA1E53}" presName="sp" presStyleCnt="0"/>
      <dgm:spPr/>
    </dgm:pt>
    <dgm:pt modelId="{770B2457-B6CD-4E9D-BF12-B9FC4D1E99AD}" type="pres">
      <dgm:prSet presAssocID="{969AB492-B6B3-4E28-B939-D25A8AA15846}" presName="arrowAndChildren" presStyleCnt="0"/>
      <dgm:spPr/>
    </dgm:pt>
    <dgm:pt modelId="{185AD53A-30ED-4B0A-995C-03D53BEF5907}" type="pres">
      <dgm:prSet presAssocID="{969AB492-B6B3-4E28-B939-D25A8AA15846}" presName="parentTextArrow" presStyleLbl="node1" presStyleIdx="0" presStyleCnt="3"/>
      <dgm:spPr/>
      <dgm:t>
        <a:bodyPr/>
        <a:lstStyle/>
        <a:p>
          <a:endParaRPr lang="tr-TR"/>
        </a:p>
      </dgm:t>
    </dgm:pt>
    <dgm:pt modelId="{B34D1D68-E3DA-4632-8029-3964812FECB3}" type="pres">
      <dgm:prSet presAssocID="{969AB492-B6B3-4E28-B939-D25A8AA15846}" presName="arrow" presStyleLbl="node1" presStyleIdx="1" presStyleCnt="3" custLinFactNeighborX="589" custLinFactNeighborY="4993"/>
      <dgm:spPr/>
      <dgm:t>
        <a:bodyPr/>
        <a:lstStyle/>
        <a:p>
          <a:endParaRPr lang="tr-TR"/>
        </a:p>
      </dgm:t>
    </dgm:pt>
    <dgm:pt modelId="{F257CF20-B567-4A87-A222-46C4EAF637CC}" type="pres">
      <dgm:prSet presAssocID="{969AB492-B6B3-4E28-B939-D25A8AA15846}" presName="descendantArrow" presStyleCnt="0"/>
      <dgm:spPr/>
    </dgm:pt>
    <dgm:pt modelId="{EA6DBD10-74EC-4A3A-9C88-9343D0953DE5}" type="pres">
      <dgm:prSet presAssocID="{CEF8F8C6-A442-4058-8AB2-86D4AC0A15F0}" presName="childTextArrow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E8DE56-40A3-43A0-8F35-CBE947A70D58}" type="pres">
      <dgm:prSet presAssocID="{BABF63D5-D6D1-4851-9C67-0BEB7501B32B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4D6096A-7E00-483A-A46A-0888C644301E}" type="pres">
      <dgm:prSet presAssocID="{62394C63-132E-47CB-83B2-48DBA29DC60B}" presName="sp" presStyleCnt="0"/>
      <dgm:spPr/>
    </dgm:pt>
    <dgm:pt modelId="{69A8CAFF-B62F-4802-922C-64A70253BFA6}" type="pres">
      <dgm:prSet presAssocID="{116A667D-1A21-4A3F-A572-2CEB661EDE3F}" presName="arrowAndChildren" presStyleCnt="0"/>
      <dgm:spPr/>
    </dgm:pt>
    <dgm:pt modelId="{FA8F995D-B6F1-4CAD-8F94-4AA34E2416D0}" type="pres">
      <dgm:prSet presAssocID="{116A667D-1A21-4A3F-A572-2CEB661EDE3F}" presName="parentTextArrow" presStyleLbl="node1" presStyleIdx="2" presStyleCnt="3"/>
      <dgm:spPr/>
      <dgm:t>
        <a:bodyPr/>
        <a:lstStyle/>
        <a:p>
          <a:endParaRPr lang="tr-TR"/>
        </a:p>
      </dgm:t>
    </dgm:pt>
  </dgm:ptLst>
  <dgm:cxnLst>
    <dgm:cxn modelId="{C5A52605-7240-4EAC-96D3-813832FE20F0}" srcId="{969AB492-B6B3-4E28-B939-D25A8AA15846}" destId="{CEF8F8C6-A442-4058-8AB2-86D4AC0A15F0}" srcOrd="0" destOrd="0" parTransId="{E68E2707-4ADF-4646-878A-49FFB5A99522}" sibTransId="{A92A1935-D6CC-477A-91D8-492650282BD1}"/>
    <dgm:cxn modelId="{EEFF0A5B-CA9D-48EA-BDF4-9F72B21842F7}" type="presOf" srcId="{969AB492-B6B3-4E28-B939-D25A8AA15846}" destId="{185AD53A-30ED-4B0A-995C-03D53BEF5907}" srcOrd="0" destOrd="0" presId="urn:microsoft.com/office/officeart/2005/8/layout/process4"/>
    <dgm:cxn modelId="{F5F64B65-90D8-440E-974A-037E44101F2E}" type="presOf" srcId="{CEF8F8C6-A442-4058-8AB2-86D4AC0A15F0}" destId="{EA6DBD10-74EC-4A3A-9C88-9343D0953DE5}" srcOrd="0" destOrd="0" presId="urn:microsoft.com/office/officeart/2005/8/layout/process4"/>
    <dgm:cxn modelId="{26AEB392-30BC-4B56-89FB-F39AB21770AC}" srcId="{874E3456-80B3-440D-B63C-55CA3690B42E}" destId="{92D0BE56-285C-4390-A6A3-321080689194}" srcOrd="2" destOrd="0" parTransId="{F4E6FE1F-CD00-41FF-A4B5-4A559A939408}" sibTransId="{4BE336E8-412F-40D5-A99E-F85E07402EC6}"/>
    <dgm:cxn modelId="{87FEED25-B38D-4152-8FA2-D636F8A6E5C1}" type="presOf" srcId="{874E3456-80B3-440D-B63C-55CA3690B42E}" destId="{4E999CFB-B25D-41BB-8A31-99CEA9D53DE5}" srcOrd="0" destOrd="0" presId="urn:microsoft.com/office/officeart/2005/8/layout/process4"/>
    <dgm:cxn modelId="{6BA6E0B9-B1B1-40E6-BED4-BAC3414CD1CE}" srcId="{874E3456-80B3-440D-B63C-55CA3690B42E}" destId="{116A667D-1A21-4A3F-A572-2CEB661EDE3F}" srcOrd="0" destOrd="0" parTransId="{D6A868E6-B482-40DC-B50A-3810A9EB4991}" sibTransId="{62394C63-132E-47CB-83B2-48DBA29DC60B}"/>
    <dgm:cxn modelId="{AEA38DE5-1E2C-4C2B-BCF9-AE670EB43AD8}" type="presOf" srcId="{969AB492-B6B3-4E28-B939-D25A8AA15846}" destId="{B34D1D68-E3DA-4632-8029-3964812FECB3}" srcOrd="1" destOrd="0" presId="urn:microsoft.com/office/officeart/2005/8/layout/process4"/>
    <dgm:cxn modelId="{9F42A54B-38F8-447D-B3CF-97766D39D409}" srcId="{969AB492-B6B3-4E28-B939-D25A8AA15846}" destId="{BABF63D5-D6D1-4851-9C67-0BEB7501B32B}" srcOrd="1" destOrd="0" parTransId="{83B932ED-50BE-4E09-A2C7-8F3E729F7599}" sibTransId="{B96E04CF-EDF8-49BD-A5A6-200A7433243B}"/>
    <dgm:cxn modelId="{0FDB79F5-B0F8-4E0F-9239-3A748B4E4592}" type="presOf" srcId="{BABF63D5-D6D1-4851-9C67-0BEB7501B32B}" destId="{37E8DE56-40A3-43A0-8F35-CBE947A70D58}" srcOrd="0" destOrd="0" presId="urn:microsoft.com/office/officeart/2005/8/layout/process4"/>
    <dgm:cxn modelId="{33B650D8-B642-4D3D-8E76-FDA4A2223DAC}" srcId="{874E3456-80B3-440D-B63C-55CA3690B42E}" destId="{969AB492-B6B3-4E28-B939-D25A8AA15846}" srcOrd="1" destOrd="0" parTransId="{772A7CD0-EBD5-4B22-9783-80CF5CE28555}" sibTransId="{D07CEF86-B236-4E1F-B418-A09D74CA1E53}"/>
    <dgm:cxn modelId="{45F26FE2-D9DB-4552-A9FC-26FD7A1CFC7F}" type="presOf" srcId="{92D0BE56-285C-4390-A6A3-321080689194}" destId="{A15C5AE6-C3E5-45FF-8E3A-9175A7537B76}" srcOrd="0" destOrd="0" presId="urn:microsoft.com/office/officeart/2005/8/layout/process4"/>
    <dgm:cxn modelId="{987C7786-4989-4773-B22A-88F692D81C3B}" type="presOf" srcId="{116A667D-1A21-4A3F-A572-2CEB661EDE3F}" destId="{FA8F995D-B6F1-4CAD-8F94-4AA34E2416D0}" srcOrd="0" destOrd="0" presId="urn:microsoft.com/office/officeart/2005/8/layout/process4"/>
    <dgm:cxn modelId="{7CE1597C-55CD-4617-82C3-FFEED2FB49B9}" type="presParOf" srcId="{4E999CFB-B25D-41BB-8A31-99CEA9D53DE5}" destId="{BEEF3F59-92FC-4425-A909-9EA6147C2DF5}" srcOrd="0" destOrd="0" presId="urn:microsoft.com/office/officeart/2005/8/layout/process4"/>
    <dgm:cxn modelId="{0D5BCA4E-FB4B-4D59-BBEB-180E944DC07B}" type="presParOf" srcId="{BEEF3F59-92FC-4425-A909-9EA6147C2DF5}" destId="{A15C5AE6-C3E5-45FF-8E3A-9175A7537B76}" srcOrd="0" destOrd="0" presId="urn:microsoft.com/office/officeart/2005/8/layout/process4"/>
    <dgm:cxn modelId="{35F31CC2-0ACC-4E13-B8E9-46E816E7A91E}" type="presParOf" srcId="{4E999CFB-B25D-41BB-8A31-99CEA9D53DE5}" destId="{B22E4640-A2C7-4C0F-913A-3ACB1125EF46}" srcOrd="1" destOrd="0" presId="urn:microsoft.com/office/officeart/2005/8/layout/process4"/>
    <dgm:cxn modelId="{4F1FEAC8-620C-47E9-A9B2-D4E9CCDC9417}" type="presParOf" srcId="{4E999CFB-B25D-41BB-8A31-99CEA9D53DE5}" destId="{770B2457-B6CD-4E9D-BF12-B9FC4D1E99AD}" srcOrd="2" destOrd="0" presId="urn:microsoft.com/office/officeart/2005/8/layout/process4"/>
    <dgm:cxn modelId="{E3CD09E4-09E2-4D57-B3EB-E1C7D6DABF7B}" type="presParOf" srcId="{770B2457-B6CD-4E9D-BF12-B9FC4D1E99AD}" destId="{185AD53A-30ED-4B0A-995C-03D53BEF5907}" srcOrd="0" destOrd="0" presId="urn:microsoft.com/office/officeart/2005/8/layout/process4"/>
    <dgm:cxn modelId="{8F803D1B-EF5C-4FA3-90BB-D4E0FA870798}" type="presParOf" srcId="{770B2457-B6CD-4E9D-BF12-B9FC4D1E99AD}" destId="{B34D1D68-E3DA-4632-8029-3964812FECB3}" srcOrd="1" destOrd="0" presId="urn:microsoft.com/office/officeart/2005/8/layout/process4"/>
    <dgm:cxn modelId="{D9ABBEBA-61FD-42D6-AD1C-9934D82C1632}" type="presParOf" srcId="{770B2457-B6CD-4E9D-BF12-B9FC4D1E99AD}" destId="{F257CF20-B567-4A87-A222-46C4EAF637CC}" srcOrd="2" destOrd="0" presId="urn:microsoft.com/office/officeart/2005/8/layout/process4"/>
    <dgm:cxn modelId="{CD58BFFE-0042-44AB-93A9-54374F9DCAA3}" type="presParOf" srcId="{F257CF20-B567-4A87-A222-46C4EAF637CC}" destId="{EA6DBD10-74EC-4A3A-9C88-9343D0953DE5}" srcOrd="0" destOrd="0" presId="urn:microsoft.com/office/officeart/2005/8/layout/process4"/>
    <dgm:cxn modelId="{70C83692-3ACA-41DD-B52D-588329AE1570}" type="presParOf" srcId="{F257CF20-B567-4A87-A222-46C4EAF637CC}" destId="{37E8DE56-40A3-43A0-8F35-CBE947A70D58}" srcOrd="1" destOrd="0" presId="urn:microsoft.com/office/officeart/2005/8/layout/process4"/>
    <dgm:cxn modelId="{62B9A952-2343-4242-87A0-1C845B749CC5}" type="presParOf" srcId="{4E999CFB-B25D-41BB-8A31-99CEA9D53DE5}" destId="{E4D6096A-7E00-483A-A46A-0888C644301E}" srcOrd="3" destOrd="0" presId="urn:microsoft.com/office/officeart/2005/8/layout/process4"/>
    <dgm:cxn modelId="{4388D9E1-7FE0-441B-8294-5654E923E426}" type="presParOf" srcId="{4E999CFB-B25D-41BB-8A31-99CEA9D53DE5}" destId="{69A8CAFF-B62F-4802-922C-64A70253BFA6}" srcOrd="4" destOrd="0" presId="urn:microsoft.com/office/officeart/2005/8/layout/process4"/>
    <dgm:cxn modelId="{681EE07B-7308-4F3B-8316-A0102F9B3397}" type="presParOf" srcId="{69A8CAFF-B62F-4802-922C-64A70253BFA6}" destId="{FA8F995D-B6F1-4CAD-8F94-4AA34E2416D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4E3456-80B3-440D-B63C-55CA3690B42E}" type="doc">
      <dgm:prSet loTypeId="urn:microsoft.com/office/officeart/2005/8/layout/process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116A667D-1A21-4A3F-A572-2CEB661EDE3F}">
      <dgm:prSet phldrT="[Metin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tr-TR" sz="2600" b="1" dirty="0" smtClean="0"/>
            <a:t>Kurum Koordinatörümüz tarafından imzalanan anlaşma karşı okulun </a:t>
          </a:r>
          <a:r>
            <a:rPr lang="tr-TR" sz="2600" b="1" dirty="0" err="1" smtClean="0"/>
            <a:t>Erasmus</a:t>
          </a:r>
          <a:r>
            <a:rPr lang="tr-TR" sz="2600" b="1" dirty="0" smtClean="0"/>
            <a:t> Ofisi’ne e-posta ile iletilir</a:t>
          </a:r>
          <a:endParaRPr lang="tr-TR" sz="2600" b="1" dirty="0"/>
        </a:p>
      </dgm:t>
    </dgm:pt>
    <dgm:pt modelId="{D6A868E6-B482-40DC-B50A-3810A9EB4991}" type="parTrans" cxnId="{6BA6E0B9-B1B1-40E6-BED4-BAC3414CD1CE}">
      <dgm:prSet/>
      <dgm:spPr/>
      <dgm:t>
        <a:bodyPr/>
        <a:lstStyle/>
        <a:p>
          <a:endParaRPr lang="tr-TR"/>
        </a:p>
      </dgm:t>
    </dgm:pt>
    <dgm:pt modelId="{62394C63-132E-47CB-83B2-48DBA29DC60B}" type="sibTrans" cxnId="{6BA6E0B9-B1B1-40E6-BED4-BAC3414CD1CE}">
      <dgm:prSet/>
      <dgm:spPr/>
      <dgm:t>
        <a:bodyPr/>
        <a:lstStyle/>
        <a:p>
          <a:endParaRPr lang="tr-TR"/>
        </a:p>
      </dgm:t>
    </dgm:pt>
    <dgm:pt modelId="{92D0BE56-285C-4390-A6A3-321080689194}">
      <dgm:prSet phldrT="[Metin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tr-TR" sz="3000" b="1" dirty="0" smtClean="0"/>
            <a:t>ANLAŞMA YÜRÜRLÜĞE GİRER</a:t>
          </a:r>
          <a:endParaRPr lang="tr-TR" sz="3000" b="1" dirty="0"/>
        </a:p>
      </dgm:t>
    </dgm:pt>
    <dgm:pt modelId="{F4E6FE1F-CD00-41FF-A4B5-4A559A939408}" type="parTrans" cxnId="{26AEB392-30BC-4B56-89FB-F39AB21770AC}">
      <dgm:prSet/>
      <dgm:spPr/>
      <dgm:t>
        <a:bodyPr/>
        <a:lstStyle/>
        <a:p>
          <a:endParaRPr lang="tr-TR"/>
        </a:p>
      </dgm:t>
    </dgm:pt>
    <dgm:pt modelId="{4BE336E8-412F-40D5-A99E-F85E07402EC6}" type="sibTrans" cxnId="{26AEB392-30BC-4B56-89FB-F39AB21770AC}">
      <dgm:prSet/>
      <dgm:spPr/>
      <dgm:t>
        <a:bodyPr/>
        <a:lstStyle/>
        <a:p>
          <a:endParaRPr lang="tr-TR"/>
        </a:p>
      </dgm:t>
    </dgm:pt>
    <dgm:pt modelId="{969AB492-B6B3-4E28-B939-D25A8AA15846}">
      <dgm:prSet phldrT="[Metin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tr-TR" sz="2700" b="1" dirty="0" smtClean="0"/>
            <a:t>Anlaşma karşı kurum tarafından imzalanır</a:t>
          </a:r>
          <a:endParaRPr lang="tr-TR" sz="2700" b="1" dirty="0"/>
        </a:p>
      </dgm:t>
    </dgm:pt>
    <dgm:pt modelId="{D07CEF86-B236-4E1F-B418-A09D74CA1E53}" type="sibTrans" cxnId="{33B650D8-B642-4D3D-8E76-FDA4A2223DAC}">
      <dgm:prSet/>
      <dgm:spPr/>
      <dgm:t>
        <a:bodyPr/>
        <a:lstStyle/>
        <a:p>
          <a:endParaRPr lang="tr-TR"/>
        </a:p>
      </dgm:t>
    </dgm:pt>
    <dgm:pt modelId="{772A7CD0-EBD5-4B22-9783-80CF5CE28555}" type="parTrans" cxnId="{33B650D8-B642-4D3D-8E76-FDA4A2223DAC}">
      <dgm:prSet/>
      <dgm:spPr/>
      <dgm:t>
        <a:bodyPr/>
        <a:lstStyle/>
        <a:p>
          <a:endParaRPr lang="tr-TR"/>
        </a:p>
      </dgm:t>
    </dgm:pt>
    <dgm:pt modelId="{4E999CFB-B25D-41BB-8A31-99CEA9D53DE5}" type="pres">
      <dgm:prSet presAssocID="{874E3456-80B3-440D-B63C-55CA3690B42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EEF3F59-92FC-4425-A909-9EA6147C2DF5}" type="pres">
      <dgm:prSet presAssocID="{92D0BE56-285C-4390-A6A3-321080689194}" presName="boxAndChildren" presStyleCnt="0"/>
      <dgm:spPr/>
    </dgm:pt>
    <dgm:pt modelId="{A15C5AE6-C3E5-45FF-8E3A-9175A7537B76}" type="pres">
      <dgm:prSet presAssocID="{92D0BE56-285C-4390-A6A3-321080689194}" presName="parentTextBox" presStyleLbl="node1" presStyleIdx="0" presStyleCnt="3"/>
      <dgm:spPr/>
      <dgm:t>
        <a:bodyPr/>
        <a:lstStyle/>
        <a:p>
          <a:endParaRPr lang="tr-TR"/>
        </a:p>
      </dgm:t>
    </dgm:pt>
    <dgm:pt modelId="{B22E4640-A2C7-4C0F-913A-3ACB1125EF46}" type="pres">
      <dgm:prSet presAssocID="{D07CEF86-B236-4E1F-B418-A09D74CA1E53}" presName="sp" presStyleCnt="0"/>
      <dgm:spPr/>
    </dgm:pt>
    <dgm:pt modelId="{770B2457-B6CD-4E9D-BF12-B9FC4D1E99AD}" type="pres">
      <dgm:prSet presAssocID="{969AB492-B6B3-4E28-B939-D25A8AA15846}" presName="arrowAndChildren" presStyleCnt="0"/>
      <dgm:spPr/>
    </dgm:pt>
    <dgm:pt modelId="{185AD53A-30ED-4B0A-995C-03D53BEF5907}" type="pres">
      <dgm:prSet presAssocID="{969AB492-B6B3-4E28-B939-D25A8AA15846}" presName="parentTextArrow" presStyleLbl="node1" presStyleIdx="1" presStyleCnt="3"/>
      <dgm:spPr/>
      <dgm:t>
        <a:bodyPr/>
        <a:lstStyle/>
        <a:p>
          <a:endParaRPr lang="tr-TR"/>
        </a:p>
      </dgm:t>
    </dgm:pt>
    <dgm:pt modelId="{E4D6096A-7E00-483A-A46A-0888C644301E}" type="pres">
      <dgm:prSet presAssocID="{62394C63-132E-47CB-83B2-48DBA29DC60B}" presName="sp" presStyleCnt="0"/>
      <dgm:spPr/>
    </dgm:pt>
    <dgm:pt modelId="{69A8CAFF-B62F-4802-922C-64A70253BFA6}" type="pres">
      <dgm:prSet presAssocID="{116A667D-1A21-4A3F-A572-2CEB661EDE3F}" presName="arrowAndChildren" presStyleCnt="0"/>
      <dgm:spPr/>
    </dgm:pt>
    <dgm:pt modelId="{FA8F995D-B6F1-4CAD-8F94-4AA34E2416D0}" type="pres">
      <dgm:prSet presAssocID="{116A667D-1A21-4A3F-A572-2CEB661EDE3F}" presName="parentTextArrow" presStyleLbl="node1" presStyleIdx="2" presStyleCnt="3"/>
      <dgm:spPr/>
      <dgm:t>
        <a:bodyPr/>
        <a:lstStyle/>
        <a:p>
          <a:endParaRPr lang="tr-TR"/>
        </a:p>
      </dgm:t>
    </dgm:pt>
  </dgm:ptLst>
  <dgm:cxnLst>
    <dgm:cxn modelId="{26AEB392-30BC-4B56-89FB-F39AB21770AC}" srcId="{874E3456-80B3-440D-B63C-55CA3690B42E}" destId="{92D0BE56-285C-4390-A6A3-321080689194}" srcOrd="2" destOrd="0" parTransId="{F4E6FE1F-CD00-41FF-A4B5-4A559A939408}" sibTransId="{4BE336E8-412F-40D5-A99E-F85E07402EC6}"/>
    <dgm:cxn modelId="{9FF60B9A-F65A-4659-A458-DA0AF1A095DA}" type="presOf" srcId="{116A667D-1A21-4A3F-A572-2CEB661EDE3F}" destId="{FA8F995D-B6F1-4CAD-8F94-4AA34E2416D0}" srcOrd="0" destOrd="0" presId="urn:microsoft.com/office/officeart/2005/8/layout/process4"/>
    <dgm:cxn modelId="{6BA6E0B9-B1B1-40E6-BED4-BAC3414CD1CE}" srcId="{874E3456-80B3-440D-B63C-55CA3690B42E}" destId="{116A667D-1A21-4A3F-A572-2CEB661EDE3F}" srcOrd="0" destOrd="0" parTransId="{D6A868E6-B482-40DC-B50A-3810A9EB4991}" sibTransId="{62394C63-132E-47CB-83B2-48DBA29DC60B}"/>
    <dgm:cxn modelId="{2B19BD29-989D-4C10-8A44-A41BB895A8F0}" type="presOf" srcId="{969AB492-B6B3-4E28-B939-D25A8AA15846}" destId="{185AD53A-30ED-4B0A-995C-03D53BEF5907}" srcOrd="0" destOrd="0" presId="urn:microsoft.com/office/officeart/2005/8/layout/process4"/>
    <dgm:cxn modelId="{D352E04D-96EF-4F80-986E-BC33173D04DD}" type="presOf" srcId="{92D0BE56-285C-4390-A6A3-321080689194}" destId="{A15C5AE6-C3E5-45FF-8E3A-9175A7537B76}" srcOrd="0" destOrd="0" presId="urn:microsoft.com/office/officeart/2005/8/layout/process4"/>
    <dgm:cxn modelId="{33B650D8-B642-4D3D-8E76-FDA4A2223DAC}" srcId="{874E3456-80B3-440D-B63C-55CA3690B42E}" destId="{969AB492-B6B3-4E28-B939-D25A8AA15846}" srcOrd="1" destOrd="0" parTransId="{772A7CD0-EBD5-4B22-9783-80CF5CE28555}" sibTransId="{D07CEF86-B236-4E1F-B418-A09D74CA1E53}"/>
    <dgm:cxn modelId="{8F2BB0CA-E607-4130-8E6E-AF31AFFF2B24}" type="presOf" srcId="{874E3456-80B3-440D-B63C-55CA3690B42E}" destId="{4E999CFB-B25D-41BB-8A31-99CEA9D53DE5}" srcOrd="0" destOrd="0" presId="urn:microsoft.com/office/officeart/2005/8/layout/process4"/>
    <dgm:cxn modelId="{B4067F97-77FC-44B6-B8E8-9A3F1FAB8CA7}" type="presParOf" srcId="{4E999CFB-B25D-41BB-8A31-99CEA9D53DE5}" destId="{BEEF3F59-92FC-4425-A909-9EA6147C2DF5}" srcOrd="0" destOrd="0" presId="urn:microsoft.com/office/officeart/2005/8/layout/process4"/>
    <dgm:cxn modelId="{F38788E4-73D3-45B2-8033-9BFCDEDFF4BE}" type="presParOf" srcId="{BEEF3F59-92FC-4425-A909-9EA6147C2DF5}" destId="{A15C5AE6-C3E5-45FF-8E3A-9175A7537B76}" srcOrd="0" destOrd="0" presId="urn:microsoft.com/office/officeart/2005/8/layout/process4"/>
    <dgm:cxn modelId="{FC304085-F9C3-4F2F-82DD-29FD339B678C}" type="presParOf" srcId="{4E999CFB-B25D-41BB-8A31-99CEA9D53DE5}" destId="{B22E4640-A2C7-4C0F-913A-3ACB1125EF46}" srcOrd="1" destOrd="0" presId="urn:microsoft.com/office/officeart/2005/8/layout/process4"/>
    <dgm:cxn modelId="{C417A1EB-7A6F-4BCF-B4F5-D5AE5C7B3770}" type="presParOf" srcId="{4E999CFB-B25D-41BB-8A31-99CEA9D53DE5}" destId="{770B2457-B6CD-4E9D-BF12-B9FC4D1E99AD}" srcOrd="2" destOrd="0" presId="urn:microsoft.com/office/officeart/2005/8/layout/process4"/>
    <dgm:cxn modelId="{46065521-8756-41C4-B37D-9A33C9FBB9AE}" type="presParOf" srcId="{770B2457-B6CD-4E9D-BF12-B9FC4D1E99AD}" destId="{185AD53A-30ED-4B0A-995C-03D53BEF5907}" srcOrd="0" destOrd="0" presId="urn:microsoft.com/office/officeart/2005/8/layout/process4"/>
    <dgm:cxn modelId="{321040FB-F4B2-4403-B76A-9A08357CC805}" type="presParOf" srcId="{4E999CFB-B25D-41BB-8A31-99CEA9D53DE5}" destId="{E4D6096A-7E00-483A-A46A-0888C644301E}" srcOrd="3" destOrd="0" presId="urn:microsoft.com/office/officeart/2005/8/layout/process4"/>
    <dgm:cxn modelId="{F0EFFB33-DEA2-4131-9263-665D32B3B6C5}" type="presParOf" srcId="{4E999CFB-B25D-41BB-8A31-99CEA9D53DE5}" destId="{69A8CAFF-B62F-4802-922C-64A70253BFA6}" srcOrd="4" destOrd="0" presId="urn:microsoft.com/office/officeart/2005/8/layout/process4"/>
    <dgm:cxn modelId="{63A44907-B210-4F7F-8DD7-9EFECF949BDB}" type="presParOf" srcId="{69A8CAFF-B62F-4802-922C-64A70253BFA6}" destId="{FA8F995D-B6F1-4CAD-8F94-4AA34E2416D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5C5AE6-C3E5-45FF-8E3A-9175A7537B76}">
      <dsp:nvSpPr>
        <dsp:cNvPr id="0" name=""/>
        <dsp:cNvSpPr/>
      </dsp:nvSpPr>
      <dsp:spPr>
        <a:xfrm>
          <a:off x="0" y="3210678"/>
          <a:ext cx="8136903" cy="1053569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/>
            <a:t>Anlaşma formu </a:t>
          </a:r>
          <a:r>
            <a:rPr lang="tr-TR" sz="2400" b="1" kern="1200" dirty="0" smtClean="0"/>
            <a:t>karşılıklı olarak doldurulur </a:t>
          </a:r>
          <a:r>
            <a:rPr lang="tr-TR" sz="2400" b="1" kern="1200" dirty="0" smtClean="0"/>
            <a:t>ve Koordinatörlüğümüze e-posta ile gönderilir</a:t>
          </a:r>
          <a:endParaRPr lang="tr-TR" sz="2400" b="1" kern="1200" dirty="0"/>
        </a:p>
      </dsp:txBody>
      <dsp:txXfrm>
        <a:off x="0" y="3210678"/>
        <a:ext cx="8136903" cy="1053569"/>
      </dsp:txXfrm>
    </dsp:sp>
    <dsp:sp modelId="{B34D1D68-E3DA-4632-8029-3964812FECB3}">
      <dsp:nvSpPr>
        <dsp:cNvPr id="0" name=""/>
        <dsp:cNvSpPr/>
      </dsp:nvSpPr>
      <dsp:spPr>
        <a:xfrm rot="10800000">
          <a:off x="0" y="1686245"/>
          <a:ext cx="8136903" cy="1620389"/>
        </a:xfrm>
        <a:prstGeom prst="upArrowCallou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700" b="1" kern="1200" dirty="0" smtClean="0"/>
            <a:t>Anlaşmanın şartları belirlenir</a:t>
          </a:r>
          <a:endParaRPr lang="tr-TR" sz="2700" b="1" kern="1200" dirty="0"/>
        </a:p>
      </dsp:txBody>
      <dsp:txXfrm rot="-10800000">
        <a:off x="0" y="1686245"/>
        <a:ext cx="8136903" cy="568756"/>
      </dsp:txXfrm>
    </dsp:sp>
    <dsp:sp modelId="{EA6DBD10-74EC-4A3A-9C88-9343D0953DE5}">
      <dsp:nvSpPr>
        <dsp:cNvPr id="0" name=""/>
        <dsp:cNvSpPr/>
      </dsp:nvSpPr>
      <dsp:spPr>
        <a:xfrm>
          <a:off x="0" y="2174096"/>
          <a:ext cx="4068452" cy="48449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solidFill>
                <a:schemeClr val="accent1">
                  <a:lumMod val="75000"/>
                </a:schemeClr>
              </a:solidFill>
            </a:rPr>
            <a:t>Hangi hareketlilik türü ve kaç kişi için yapılacağı</a:t>
          </a:r>
        </a:p>
      </dsp:txBody>
      <dsp:txXfrm>
        <a:off x="0" y="2174096"/>
        <a:ext cx="4068452" cy="484496"/>
      </dsp:txXfrm>
    </dsp:sp>
    <dsp:sp modelId="{37E8DE56-40A3-43A0-8F35-CBE947A70D58}">
      <dsp:nvSpPr>
        <dsp:cNvPr id="0" name=""/>
        <dsp:cNvSpPr/>
      </dsp:nvSpPr>
      <dsp:spPr>
        <a:xfrm>
          <a:off x="4068451" y="2174096"/>
          <a:ext cx="4068452" cy="48449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solidFill>
                <a:schemeClr val="accent1">
                  <a:lumMod val="75000"/>
                </a:schemeClr>
              </a:solidFill>
            </a:rPr>
            <a:t>Hangi seviyeden öğrenci değişiminin gerçekleştirileceği ve ders içerikleri</a:t>
          </a:r>
          <a:endParaRPr lang="tr-TR" sz="16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4068451" y="2174096"/>
        <a:ext cx="4068452" cy="484496"/>
      </dsp:txXfrm>
    </dsp:sp>
    <dsp:sp modelId="{FA8F995D-B6F1-4CAD-8F94-4AA34E2416D0}">
      <dsp:nvSpPr>
        <dsp:cNvPr id="0" name=""/>
        <dsp:cNvSpPr/>
      </dsp:nvSpPr>
      <dsp:spPr>
        <a:xfrm rot="10800000">
          <a:off x="0" y="753"/>
          <a:ext cx="8136903" cy="1620389"/>
        </a:xfrm>
        <a:prstGeom prst="upArrowCallou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700" b="1" kern="1200" dirty="0" smtClean="0"/>
            <a:t>Üniversitenin web sayfasından ilgili fakülte/bölüm koordinatörü bulunarak bağlantıya geçilir</a:t>
          </a:r>
          <a:endParaRPr lang="tr-TR" sz="2700" kern="1200" dirty="0"/>
        </a:p>
      </dsp:txBody>
      <dsp:txXfrm rot="10800000">
        <a:off x="0" y="753"/>
        <a:ext cx="8136903" cy="10528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5C5AE6-C3E5-45FF-8E3A-9175A7537B76}">
      <dsp:nvSpPr>
        <dsp:cNvPr id="0" name=""/>
        <dsp:cNvSpPr/>
      </dsp:nvSpPr>
      <dsp:spPr>
        <a:xfrm>
          <a:off x="0" y="3535150"/>
          <a:ext cx="8136904" cy="1160315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b="1" kern="1200" dirty="0" smtClean="0"/>
            <a:t>ANLAŞMA YÜRÜRLÜĞE GİRER</a:t>
          </a:r>
          <a:endParaRPr lang="tr-TR" sz="3000" b="1" kern="1200" dirty="0"/>
        </a:p>
      </dsp:txBody>
      <dsp:txXfrm>
        <a:off x="0" y="3535150"/>
        <a:ext cx="8136904" cy="1160315"/>
      </dsp:txXfrm>
    </dsp:sp>
    <dsp:sp modelId="{185AD53A-30ED-4B0A-995C-03D53BEF5907}">
      <dsp:nvSpPr>
        <dsp:cNvPr id="0" name=""/>
        <dsp:cNvSpPr/>
      </dsp:nvSpPr>
      <dsp:spPr>
        <a:xfrm rot="10800000">
          <a:off x="0" y="1767990"/>
          <a:ext cx="8136904" cy="1784564"/>
        </a:xfrm>
        <a:prstGeom prst="upArrowCallou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700" b="1" kern="1200" dirty="0" smtClean="0"/>
            <a:t>Anlaşma karşı kurum tarafından imzalanır</a:t>
          </a:r>
          <a:endParaRPr lang="tr-TR" sz="2700" b="1" kern="1200" dirty="0"/>
        </a:p>
      </dsp:txBody>
      <dsp:txXfrm rot="10800000">
        <a:off x="0" y="1767990"/>
        <a:ext cx="8136904" cy="1159556"/>
      </dsp:txXfrm>
    </dsp:sp>
    <dsp:sp modelId="{FA8F995D-B6F1-4CAD-8F94-4AA34E2416D0}">
      <dsp:nvSpPr>
        <dsp:cNvPr id="0" name=""/>
        <dsp:cNvSpPr/>
      </dsp:nvSpPr>
      <dsp:spPr>
        <a:xfrm rot="10800000">
          <a:off x="0" y="830"/>
          <a:ext cx="8136904" cy="1784564"/>
        </a:xfrm>
        <a:prstGeom prst="upArrowCallou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b="1" kern="1200" dirty="0" smtClean="0"/>
            <a:t>Kurum Koordinatörümüz tarafından imzalanan anlaşma karşı okulun </a:t>
          </a:r>
          <a:r>
            <a:rPr lang="tr-TR" sz="2600" b="1" kern="1200" dirty="0" err="1" smtClean="0"/>
            <a:t>Erasmus</a:t>
          </a:r>
          <a:r>
            <a:rPr lang="tr-TR" sz="2600" b="1" kern="1200" dirty="0" smtClean="0"/>
            <a:t> Ofisi’ne e-posta ile iletilir</a:t>
          </a:r>
          <a:endParaRPr lang="tr-TR" sz="2600" b="1" kern="1200" dirty="0"/>
        </a:p>
      </dsp:txBody>
      <dsp:txXfrm rot="10800000">
        <a:off x="0" y="830"/>
        <a:ext cx="8136904" cy="11595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E2CEFB-CFEE-4FEC-B691-644690450CD3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46025-26CD-4F84-A86A-551D01E2F4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08583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21273-8B02-4F87-B0E0-15C05634C44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141B9-9CF2-431E-BF3D-E9B5D1A41E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90803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acea.ec.europa.eu/static/en/erasmus/EUC.htm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Erasmus</a:t>
            </a: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Üniversite Beyannamesi sahibi iki yükseköğretim kurumunun; </a:t>
            </a:r>
            <a:r>
              <a:rPr kumimoji="0" lang="tr-T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Erasmus</a:t>
            </a: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kapsamında yapmayı planladığı,  birbirlerinden bekledikleri şartları belirten niyet mektubu niteliğinde  bir anlaşmadır. </a:t>
            </a:r>
            <a:endParaRPr kumimoji="0" lang="tr-TR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Tıp Fakültesi Staj Hareketliliği</a:t>
            </a:r>
            <a:r>
              <a:rPr lang="tr-TR" baseline="0" dirty="0" smtClean="0"/>
              <a:t> için de yapmaktadır.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504D">
                  <a:lumMod val="75000"/>
                </a:srgbClr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Google’dan </a:t>
            </a:r>
            <a:r>
              <a:rPr kumimoji="0" lang="tr-T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Erasmus</a:t>
            </a: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Charter </a:t>
            </a:r>
            <a:r>
              <a:rPr kumimoji="0" lang="tr-T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List</a:t>
            </a: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 Anlaşma yapmak istediğiniz üniversitenin </a:t>
            </a:r>
            <a:r>
              <a:rPr kumimoji="0" lang="tr-TR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Erasmus</a:t>
            </a: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Üniversite Beyannamesi sahibi olup olmadığının </a:t>
            </a:r>
            <a:r>
              <a:rPr kumimoji="0" lang="tr-T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3"/>
              </a:rPr>
              <a:t>http://eacea.ec.europa.eu/static/en/erasmus/EUC.htm</a:t>
            </a:r>
            <a:r>
              <a:rPr kumimoji="0" lang="tr-T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web adresinden kontrol edilmesi</a:t>
            </a:r>
          </a:p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ISCED</a:t>
            </a:r>
            <a:r>
              <a:rPr lang="tr-TR" baseline="0" dirty="0" smtClean="0"/>
              <a:t> (International </a:t>
            </a:r>
            <a:r>
              <a:rPr lang="tr-TR" baseline="0" dirty="0" err="1" smtClean="0"/>
              <a:t>Standard</a:t>
            </a:r>
            <a:r>
              <a:rPr lang="tr-TR" baseline="0" dirty="0" smtClean="0"/>
              <a:t> </a:t>
            </a:r>
            <a:r>
              <a:rPr lang="tr-TR" baseline="0" dirty="0" err="1" smtClean="0"/>
              <a:t>Classification</a:t>
            </a:r>
            <a:r>
              <a:rPr lang="tr-TR" baseline="0" dirty="0" smtClean="0"/>
              <a:t> of </a:t>
            </a:r>
            <a:r>
              <a:rPr lang="tr-TR" baseline="0" dirty="0" err="1" smtClean="0"/>
              <a:t>Education</a:t>
            </a:r>
            <a:r>
              <a:rPr lang="tr-TR" baseline="0" dirty="0" smtClean="0"/>
              <a:t>) –  UNESCO tarafından belirlenmiştir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365 program ülkesi, 22 ortak</a:t>
            </a:r>
            <a:r>
              <a:rPr lang="tr-TR" baseline="0" dirty="0" smtClean="0"/>
              <a:t> ülke anlaşması</a:t>
            </a:r>
          </a:p>
          <a:p>
            <a:r>
              <a:rPr lang="tr-TR" baseline="0" dirty="0" smtClean="0"/>
              <a:t>Anlaşma sayısının çok olmasından çok bu anlaşmaların aktif şekilde kullanılması önemlidir. Bazı bölümlerin anlaşma sayıları çok olsa da yararlanan öğrenci veya personel sayıları çok az olabilmektedir.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2212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66688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5703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93665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7312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7469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9643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5918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35605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34252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55507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4919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34269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acea.ec.europa.eu/static/en/erasmus/EUC.htm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acea.ec.europa.eu/static/en/erasmus/EUC.htm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acea.ec.europa.eu/static/en/erasmus/EUC.htm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acea.ec.europa.eu/static/en/erasmus/EUC.htm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acea.ec.europa.eu/static/en/erasmus/EUC.htm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mp"/><Relationship Id="rId3" Type="http://schemas.openxmlformats.org/officeDocument/2006/relationships/image" Target="../media/image1.jpeg"/><Relationship Id="rId7" Type="http://schemas.openxmlformats.org/officeDocument/2006/relationships/hyperlink" Target="http://eacea.ec.europa.eu/home/erasmus-plus/selection-results/erasmus-charter-for-higher-education-2014-2020-selection-2014_en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acea.ec.europa.eu/static/en/erasmus/EUC.htm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.jpe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1.jpeg"/><Relationship Id="rId7" Type="http://schemas.openxmlformats.org/officeDocument/2006/relationships/diagramLayout" Target="../diagrams/layou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2.xml"/><Relationship Id="rId5" Type="http://schemas.openxmlformats.org/officeDocument/2006/relationships/image" Target="../media/image3.png"/><Relationship Id="rId10" Type="http://schemas.microsoft.com/office/2007/relationships/diagramDrawing" Target="../diagrams/drawing2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eacea.ec.europa.eu/static/en/erasmus/EUC.htm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eacea.ec.europa.eu/static/en/erasmus/EUC.htm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tmp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tmp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asli.eken@gazi.edu.tr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289848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329317" y="1844824"/>
            <a:ext cx="8640638" cy="2808312"/>
          </a:xfrm>
        </p:spPr>
        <p:txBody>
          <a:bodyPr>
            <a:noAutofit/>
          </a:bodyPr>
          <a:lstStyle/>
          <a:p>
            <a:r>
              <a:rPr lang="tr-TR" sz="6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KURUMLARARASI ANLAŞMALAR</a:t>
            </a:r>
            <a:endParaRPr lang="tr-TR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6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9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34690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9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748853" y="1916832"/>
            <a:ext cx="7854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tr-TR" b="1" dirty="0">
              <a:solidFill>
                <a:schemeClr val="accent1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2159731" y="688468"/>
            <a:ext cx="482453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600" b="1" dirty="0">
                <a:solidFill>
                  <a:schemeClr val="accent1">
                    <a:lumMod val="75000"/>
                  </a:schemeClr>
                </a:solidFill>
                <a:latin typeface="+mj-lt"/>
                <a:cs typeface="Arial" pitchFamily="34" charset="0"/>
              </a:rPr>
              <a:t>NEDİR?</a:t>
            </a:r>
          </a:p>
        </p:txBody>
      </p:sp>
      <p:sp>
        <p:nvSpPr>
          <p:cNvPr id="13" name="Dolu Çerçeve 12"/>
          <p:cNvSpPr/>
          <p:nvPr/>
        </p:nvSpPr>
        <p:spPr>
          <a:xfrm>
            <a:off x="539552" y="2306639"/>
            <a:ext cx="3016615" cy="1872208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500" b="1" dirty="0" smtClean="0"/>
              <a:t>YÜKSEKÖĞRETİM KURUMU</a:t>
            </a:r>
            <a:endParaRPr lang="tr-TR" sz="2500" b="1" dirty="0"/>
          </a:p>
        </p:txBody>
      </p:sp>
      <p:sp>
        <p:nvSpPr>
          <p:cNvPr id="15" name="Dolu Çerçeve 14"/>
          <p:cNvSpPr/>
          <p:nvPr/>
        </p:nvSpPr>
        <p:spPr>
          <a:xfrm>
            <a:off x="5727988" y="2306639"/>
            <a:ext cx="3016615" cy="1872208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500" b="1" dirty="0" smtClean="0"/>
              <a:t>YÜKSEKÖĞRETİM KURUMU</a:t>
            </a:r>
            <a:endParaRPr lang="tr-TR" sz="2500" b="1" dirty="0"/>
          </a:p>
        </p:txBody>
      </p:sp>
      <p:sp>
        <p:nvSpPr>
          <p:cNvPr id="6" name="Sol Sağ Ok 5"/>
          <p:cNvSpPr/>
          <p:nvPr/>
        </p:nvSpPr>
        <p:spPr>
          <a:xfrm>
            <a:off x="3884138" y="2852937"/>
            <a:ext cx="1584176" cy="720080"/>
          </a:xfrm>
          <a:prstGeom prst="left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Metin kutusu 6"/>
          <p:cNvSpPr txBox="1"/>
          <p:nvPr/>
        </p:nvSpPr>
        <p:spPr>
          <a:xfrm>
            <a:off x="539552" y="4725144"/>
            <a:ext cx="820505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600" b="1" dirty="0" smtClean="0">
                <a:solidFill>
                  <a:schemeClr val="accent1">
                    <a:lumMod val="75000"/>
                  </a:schemeClr>
                </a:solidFill>
              </a:rPr>
              <a:t>Karşılıklı olarak şartların belirtildiği bir niyet mektubudur.</a:t>
            </a:r>
            <a:endParaRPr lang="tr-TR" sz="2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1952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1151780" y="846310"/>
            <a:ext cx="74526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40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NEDEN GEREKLİDİR? </a:t>
            </a:r>
            <a:endParaRPr lang="tr-TR" sz="40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606804" y="213285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  <a:defRPr/>
            </a:pPr>
            <a:endParaRPr lang="tr-TR" sz="1400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endParaRPr lang="tr-TR" dirty="0"/>
          </a:p>
        </p:txBody>
      </p:sp>
      <p:sp>
        <p:nvSpPr>
          <p:cNvPr id="7" name="Dolu Çerçeve 6"/>
          <p:cNvSpPr/>
          <p:nvPr/>
        </p:nvSpPr>
        <p:spPr>
          <a:xfrm>
            <a:off x="763297" y="2276872"/>
            <a:ext cx="3735921" cy="2376264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000" b="1" dirty="0" smtClean="0"/>
              <a:t>Öğrenci Öğrenim       Görme Hareketliliği</a:t>
            </a:r>
            <a:endParaRPr lang="tr-TR" sz="3000" b="1" dirty="0"/>
          </a:p>
        </p:txBody>
      </p:sp>
      <p:sp>
        <p:nvSpPr>
          <p:cNvPr id="16" name="Dolu Çerçeve 15"/>
          <p:cNvSpPr/>
          <p:nvPr/>
        </p:nvSpPr>
        <p:spPr>
          <a:xfrm>
            <a:off x="4796288" y="2278038"/>
            <a:ext cx="3808159" cy="2375098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b="1" dirty="0"/>
              <a:t>Personel Ders Verme Hareketliliği</a:t>
            </a:r>
          </a:p>
        </p:txBody>
      </p:sp>
    </p:spTree>
    <p:extLst>
      <p:ext uri="{BB962C8B-B14F-4D97-AF65-F5344CB8AC3E}">
        <p14:creationId xmlns:p14="http://schemas.microsoft.com/office/powerpoint/2010/main" val="40903858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1151780" y="846310"/>
            <a:ext cx="74526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40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HANGİ ÜLKELERLE YAPILABİLİR? </a:t>
            </a:r>
            <a:endParaRPr lang="tr-TR" sz="40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606804" y="213285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  <a:defRPr/>
            </a:pPr>
            <a:endParaRPr lang="tr-TR" sz="1400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endParaRPr lang="tr-TR" dirty="0"/>
          </a:p>
        </p:txBody>
      </p:sp>
      <p:sp>
        <p:nvSpPr>
          <p:cNvPr id="14" name="Dolu Çerçeve 13"/>
          <p:cNvSpPr/>
          <p:nvPr/>
        </p:nvSpPr>
        <p:spPr>
          <a:xfrm>
            <a:off x="606804" y="2636912"/>
            <a:ext cx="3389132" cy="2088232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/>
              <a:t>PROGRAM ÜLKELERİ</a:t>
            </a:r>
            <a:endParaRPr lang="tr-TR" sz="4000" b="1" dirty="0"/>
          </a:p>
        </p:txBody>
      </p:sp>
      <p:sp>
        <p:nvSpPr>
          <p:cNvPr id="15" name="Dolu Çerçeve 14"/>
          <p:cNvSpPr/>
          <p:nvPr/>
        </p:nvSpPr>
        <p:spPr>
          <a:xfrm>
            <a:off x="4963127" y="2602556"/>
            <a:ext cx="3389132" cy="2088232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/>
              <a:t>ORTAK</a:t>
            </a:r>
          </a:p>
          <a:p>
            <a:pPr algn="ctr"/>
            <a:r>
              <a:rPr lang="tr-TR" sz="4000" b="1" dirty="0" smtClean="0"/>
              <a:t>ÜLKELER</a:t>
            </a:r>
            <a:endParaRPr lang="tr-TR" sz="4000" b="1" dirty="0"/>
          </a:p>
        </p:txBody>
      </p:sp>
    </p:spTree>
    <p:extLst>
      <p:ext uri="{BB962C8B-B14F-4D97-AF65-F5344CB8AC3E}">
        <p14:creationId xmlns:p14="http://schemas.microsoft.com/office/powerpoint/2010/main" val="31068565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827585" y="568711"/>
            <a:ext cx="734481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38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PROGRAM ÜLKELERİ (K103) </a:t>
            </a:r>
            <a:endParaRPr lang="tr-TR" sz="38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606804" y="213285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  <a:defRPr/>
            </a:pPr>
            <a:endParaRPr lang="tr-TR" sz="1400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endParaRPr lang="tr-T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54185"/>
            <a:ext cx="2181225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Çarpı 6"/>
          <p:cNvSpPr/>
          <p:nvPr/>
        </p:nvSpPr>
        <p:spPr>
          <a:xfrm>
            <a:off x="3851920" y="2860116"/>
            <a:ext cx="1111368" cy="1067926"/>
          </a:xfrm>
          <a:prstGeom prst="plus">
            <a:avLst>
              <a:gd name="adj" fmla="val 3540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Metin kutusu 12"/>
          <p:cNvSpPr txBox="1"/>
          <p:nvPr/>
        </p:nvSpPr>
        <p:spPr>
          <a:xfrm>
            <a:off x="606804" y="4698142"/>
            <a:ext cx="29058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500" b="1" dirty="0" smtClean="0">
                <a:solidFill>
                  <a:srgbClr val="C00000"/>
                </a:solidFill>
              </a:rPr>
              <a:t>28 AB ÜYESİ ÜLKE</a:t>
            </a:r>
            <a:endParaRPr lang="tr-TR" sz="2500" b="1" dirty="0">
              <a:solidFill>
                <a:srgbClr val="C00000"/>
              </a:solidFill>
            </a:endParaRPr>
          </a:p>
        </p:txBody>
      </p:sp>
      <p:sp>
        <p:nvSpPr>
          <p:cNvPr id="14" name="Metin kutusu 13"/>
          <p:cNvSpPr txBox="1"/>
          <p:nvPr/>
        </p:nvSpPr>
        <p:spPr>
          <a:xfrm>
            <a:off x="5793850" y="1700808"/>
            <a:ext cx="280831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r-TR" sz="2500" b="1" dirty="0" smtClean="0">
                <a:solidFill>
                  <a:srgbClr val="C00000"/>
                </a:solidFill>
              </a:rPr>
              <a:t>İZLANDA </a:t>
            </a:r>
          </a:p>
          <a:p>
            <a:pPr lvl="0"/>
            <a:endParaRPr lang="tr-TR" sz="2500" b="1" dirty="0" smtClean="0">
              <a:solidFill>
                <a:srgbClr val="C00000"/>
              </a:solidFill>
            </a:endParaRPr>
          </a:p>
          <a:p>
            <a:pPr lvl="0"/>
            <a:r>
              <a:rPr lang="tr-TR" sz="2500" b="1" dirty="0" smtClean="0">
                <a:solidFill>
                  <a:srgbClr val="C00000"/>
                </a:solidFill>
              </a:rPr>
              <a:t>LİHTENŞTAYN</a:t>
            </a:r>
          </a:p>
          <a:p>
            <a:pPr lvl="0"/>
            <a:r>
              <a:rPr lang="tr-TR" sz="2500" b="1" dirty="0" smtClean="0">
                <a:solidFill>
                  <a:srgbClr val="C00000"/>
                </a:solidFill>
              </a:rPr>
              <a:t> </a:t>
            </a:r>
          </a:p>
          <a:p>
            <a:pPr lvl="0"/>
            <a:r>
              <a:rPr lang="tr-TR" sz="2500" b="1" dirty="0" smtClean="0">
                <a:solidFill>
                  <a:srgbClr val="C00000"/>
                </a:solidFill>
              </a:rPr>
              <a:t>NORVEÇ </a:t>
            </a:r>
          </a:p>
          <a:p>
            <a:pPr lvl="0"/>
            <a:endParaRPr lang="tr-TR" sz="2500" b="1" dirty="0" smtClean="0">
              <a:solidFill>
                <a:srgbClr val="C00000"/>
              </a:solidFill>
            </a:endParaRPr>
          </a:p>
          <a:p>
            <a:pPr lvl="0"/>
            <a:r>
              <a:rPr lang="tr-TR" sz="2500" b="1" dirty="0" smtClean="0">
                <a:solidFill>
                  <a:srgbClr val="C00000"/>
                </a:solidFill>
              </a:rPr>
              <a:t>MAKEDONYA</a:t>
            </a:r>
          </a:p>
          <a:p>
            <a:pPr lvl="0"/>
            <a:endParaRPr lang="tr-TR" sz="2500" b="1" dirty="0" smtClean="0">
              <a:solidFill>
                <a:srgbClr val="C00000"/>
              </a:solidFill>
            </a:endParaRPr>
          </a:p>
          <a:p>
            <a:pPr lvl="0"/>
            <a:r>
              <a:rPr lang="tr-TR" sz="4000" b="1" dirty="0" smtClean="0">
                <a:solidFill>
                  <a:srgbClr val="C00000"/>
                </a:solidFill>
              </a:rPr>
              <a:t>TÜRKİYE</a:t>
            </a:r>
            <a:endParaRPr lang="tr-TR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070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949893" y="292465"/>
            <a:ext cx="74526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40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ORTAK ÜLKELER (K107)</a:t>
            </a:r>
            <a:endParaRPr lang="tr-TR" sz="40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606804" y="213285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  <a:defRPr/>
            </a:pPr>
            <a:endParaRPr lang="tr-TR" sz="1400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endParaRPr lang="tr-TR" dirty="0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72928"/>
              </p:ext>
            </p:extLst>
          </p:nvPr>
        </p:nvGraphicFramePr>
        <p:xfrm>
          <a:off x="2627463" y="1340768"/>
          <a:ext cx="6192687" cy="4830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6884"/>
                <a:gridCol w="5035803"/>
              </a:tblGrid>
              <a:tr h="380609">
                <a:tc>
                  <a:txBody>
                    <a:bodyPr/>
                    <a:lstStyle/>
                    <a:p>
                      <a:r>
                        <a:rPr lang="tr-TR" sz="1500" dirty="0" smtClean="0"/>
                        <a:t>Bölge 1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dirty="0" smtClean="0"/>
                        <a:t>Batı Balkanlar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2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Doğu Ortaklığı Ülkeleri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3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(Güney Akdeniz Ülkeleri)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4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(Rusya Federasyonu)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5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Andorra, Monako, San Marino, Vatikan Şehir Devleti, İsviçre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6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Asya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7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Orta Asya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8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Latin Amerika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9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İran, Irak, Yemen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10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Güney Afrika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11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Afrika-</a:t>
                      </a:r>
                      <a:r>
                        <a:rPr lang="tr-TR" sz="15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Karayip</a:t>
                      </a: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-Pasifik Ülkeleri-ACP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12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Sanayileşmiş: Körfez İşbirliği Ülkeleri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Bölge 13 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Diğer Sanayileşmiş Ülkeler</a:t>
                      </a:r>
                      <a:endParaRPr lang="tr-TR" sz="15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076" name="Picture 4" descr="dünya png ile ilgili görsel sonucu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64678"/>
            <a:ext cx="230425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68272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827585" y="446616"/>
            <a:ext cx="74526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32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PARTNER BULMA</a:t>
            </a:r>
            <a:endParaRPr lang="tr-TR" sz="32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606804" y="213285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  <a:defRPr/>
            </a:pPr>
            <a:endParaRPr lang="tr-TR" sz="1400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endParaRPr lang="tr-TR" dirty="0"/>
          </a:p>
        </p:txBody>
      </p:sp>
      <p:sp>
        <p:nvSpPr>
          <p:cNvPr id="13" name="Dolu Çerçeve 12"/>
          <p:cNvSpPr/>
          <p:nvPr/>
        </p:nvSpPr>
        <p:spPr>
          <a:xfrm>
            <a:off x="584230" y="1209486"/>
            <a:ext cx="7565596" cy="684076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tr-TR" sz="2800" b="1" dirty="0" smtClean="0">
                <a:solidFill>
                  <a:prstClr val="white"/>
                </a:solidFill>
                <a:cs typeface="Arial" pitchFamily="34" charset="0"/>
              </a:rPr>
              <a:t>En etkili yöntem kişisel ilişkilerinizi kullanmak </a:t>
            </a:r>
            <a:endParaRPr lang="tr-TR" sz="2800" dirty="0">
              <a:solidFill>
                <a:prstClr val="white"/>
              </a:solidFill>
            </a:endParaRPr>
          </a:p>
        </p:txBody>
      </p:sp>
      <p:sp>
        <p:nvSpPr>
          <p:cNvPr id="18" name="Dolu Çerçeve 17"/>
          <p:cNvSpPr/>
          <p:nvPr/>
        </p:nvSpPr>
        <p:spPr>
          <a:xfrm>
            <a:off x="624910" y="2132856"/>
            <a:ext cx="7524916" cy="1008112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tr-TR" sz="2800" b="1" dirty="0">
                <a:solidFill>
                  <a:prstClr val="white"/>
                </a:solidFill>
                <a:cs typeface="Arial" pitchFamily="34" charset="0"/>
              </a:rPr>
              <a:t>Uluslararası konferanslarda kişisel girişimlerde bulunmak</a:t>
            </a:r>
          </a:p>
        </p:txBody>
      </p:sp>
      <p:sp>
        <p:nvSpPr>
          <p:cNvPr id="19" name="Dolu Çerçeve 18"/>
          <p:cNvSpPr/>
          <p:nvPr/>
        </p:nvSpPr>
        <p:spPr>
          <a:xfrm>
            <a:off x="635817" y="3344798"/>
            <a:ext cx="7524915" cy="1512168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tr-TR" sz="2600" b="1" dirty="0">
                <a:solidFill>
                  <a:prstClr val="white"/>
                </a:solidFill>
                <a:cs typeface="Arial" pitchFamily="34" charset="0"/>
              </a:rPr>
              <a:t>Ülkemizdeki diğer üniversitelerin ilgili bölümlerinin hangi üniversitelerle anlaşmalarının olduğunu araştırmak</a:t>
            </a:r>
          </a:p>
        </p:txBody>
      </p:sp>
      <p:sp>
        <p:nvSpPr>
          <p:cNvPr id="14" name="Dolu Çerçeve 13"/>
          <p:cNvSpPr/>
          <p:nvPr/>
        </p:nvSpPr>
        <p:spPr>
          <a:xfrm>
            <a:off x="627143" y="5085184"/>
            <a:ext cx="7524916" cy="1008112"/>
          </a:xfrm>
          <a:prstGeom prst="beve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600" b="1" dirty="0" smtClean="0">
                <a:solidFill>
                  <a:prstClr val="white"/>
                </a:solidFill>
                <a:cs typeface="Arial" pitchFamily="34" charset="0"/>
              </a:rPr>
              <a:t>Daha önceden kurumsal veya kişisel ilişkilerimizin </a:t>
            </a:r>
            <a:r>
              <a:rPr lang="tr-TR" sz="2600" b="1" dirty="0">
                <a:solidFill>
                  <a:prstClr val="white"/>
                </a:solidFill>
                <a:cs typeface="Arial" pitchFamily="34" charset="0"/>
              </a:rPr>
              <a:t>olduğu kurumlarla anlaşma </a:t>
            </a:r>
            <a:r>
              <a:rPr lang="tr-TR" sz="2600" b="1" dirty="0" smtClean="0">
                <a:solidFill>
                  <a:prstClr val="white"/>
                </a:solidFill>
                <a:cs typeface="Arial" pitchFamily="34" charset="0"/>
              </a:rPr>
              <a:t>yapmak</a:t>
            </a:r>
            <a:endParaRPr lang="tr-TR" sz="2600" b="1" dirty="0">
              <a:solidFill>
                <a:prstClr val="white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001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9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606804" y="2132856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  <a:defRPr/>
            </a:pPr>
            <a:endParaRPr lang="tr-TR" sz="1400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endParaRPr lang="tr-TR" dirty="0"/>
          </a:p>
        </p:txBody>
      </p:sp>
      <p:sp>
        <p:nvSpPr>
          <p:cNvPr id="16" name="Metin kutusu 15"/>
          <p:cNvSpPr txBox="1"/>
          <p:nvPr/>
        </p:nvSpPr>
        <p:spPr>
          <a:xfrm>
            <a:off x="857528" y="448750"/>
            <a:ext cx="745266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35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ANLAŞMA NASIL YAPILIR? </a:t>
            </a:r>
            <a:endParaRPr lang="tr-TR" sz="35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467544" y="1079693"/>
            <a:ext cx="8276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Clr>
                <a:srgbClr val="C0504D">
                  <a:lumMod val="75000"/>
                </a:srgbClr>
              </a:buClr>
              <a:defRPr/>
            </a:pPr>
            <a:r>
              <a:rPr lang="tr-TR" sz="1400" dirty="0">
                <a:solidFill>
                  <a:prstClr val="white">
                    <a:lumMod val="50000"/>
                  </a:prstClr>
                </a:solidFill>
                <a:hlinkClick r:id="rId7"/>
              </a:rPr>
              <a:t>http://</a:t>
            </a:r>
            <a:r>
              <a:rPr lang="tr-TR" sz="1400" dirty="0" smtClean="0">
                <a:solidFill>
                  <a:prstClr val="white">
                    <a:lumMod val="50000"/>
                  </a:prstClr>
                </a:solidFill>
                <a:hlinkClick r:id="rId7"/>
              </a:rPr>
              <a:t>eacea.ec.europa.eu/home/erasmus-plus/selection-results/erasmus-charter-for-higher-education-2014-2020-selection-2014_en</a:t>
            </a:r>
            <a:r>
              <a:rPr lang="tr-TR" sz="1400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tr-TR" b="1" dirty="0" smtClean="0">
                <a:solidFill>
                  <a:srgbClr val="4F81BD">
                    <a:lumMod val="75000"/>
                  </a:srgbClr>
                </a:solidFill>
              </a:rPr>
              <a:t>web </a:t>
            </a:r>
            <a:r>
              <a:rPr lang="tr-TR" b="1" dirty="0">
                <a:solidFill>
                  <a:srgbClr val="4F81BD">
                    <a:lumMod val="75000"/>
                  </a:srgbClr>
                </a:solidFill>
              </a:rPr>
              <a:t>adresinden </a:t>
            </a:r>
            <a:r>
              <a:rPr lang="tr-TR" b="1" dirty="0" smtClean="0">
                <a:solidFill>
                  <a:srgbClr val="4F81BD">
                    <a:lumMod val="75000"/>
                  </a:srgbClr>
                </a:solidFill>
              </a:rPr>
              <a:t>karşı üniversite EÜB sahibi mi kontrol edilir</a:t>
            </a:r>
            <a:endParaRPr lang="tr-TR" b="1" dirty="0">
              <a:solidFill>
                <a:srgbClr val="4F81BD">
                  <a:lumMod val="75000"/>
                </a:srgbClr>
              </a:solidFill>
            </a:endParaRPr>
          </a:p>
        </p:txBody>
      </p:sp>
      <p:pic>
        <p:nvPicPr>
          <p:cNvPr id="3" name="Resim 2" descr="Erasmus Charter for Higher Education 2014-2020 - Selection 2014 - European Commission - Internet Explorer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38" y="1787580"/>
            <a:ext cx="7986276" cy="4449732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143688" y="5290428"/>
            <a:ext cx="2664296" cy="64807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17" name="Düz Ok Bağlayıcısı 16"/>
          <p:cNvCxnSpPr/>
          <p:nvPr/>
        </p:nvCxnSpPr>
        <p:spPr>
          <a:xfrm>
            <a:off x="1475656" y="5085184"/>
            <a:ext cx="668032" cy="43204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11591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857528" y="591794"/>
            <a:ext cx="745266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35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ANLAŞMA NASIL YAPILIR? </a:t>
            </a:r>
            <a:endParaRPr lang="tr-TR" sz="35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1" name="Diyagram 20"/>
          <p:cNvGraphicFramePr/>
          <p:nvPr>
            <p:extLst>
              <p:ext uri="{D42A27DB-BD31-4B8C-83A1-F6EECF244321}">
                <p14:modId xmlns:p14="http://schemas.microsoft.com/office/powerpoint/2010/main" val="3542121258"/>
              </p:ext>
            </p:extLst>
          </p:nvPr>
        </p:nvGraphicFramePr>
        <p:xfrm>
          <a:off x="611560" y="1397000"/>
          <a:ext cx="8136904" cy="4264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6841508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857528" y="591794"/>
            <a:ext cx="745266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35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ANLAŞMA NASIL YAPILIR? </a:t>
            </a:r>
            <a:endParaRPr lang="tr-TR" sz="35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1" name="Diyagram 20"/>
          <p:cNvGraphicFramePr/>
          <p:nvPr>
            <p:extLst>
              <p:ext uri="{D42A27DB-BD31-4B8C-83A1-F6EECF244321}">
                <p14:modId xmlns:p14="http://schemas.microsoft.com/office/powerpoint/2010/main" val="572733864"/>
              </p:ext>
            </p:extLst>
          </p:nvPr>
        </p:nvGraphicFramePr>
        <p:xfrm>
          <a:off x="611560" y="1397000"/>
          <a:ext cx="813690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6941292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853077" y="836712"/>
            <a:ext cx="745266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35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DİKKAT EDİLMESİ GEREKENLER</a:t>
            </a:r>
            <a:endParaRPr lang="tr-TR" sz="35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539553" y="1621912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  <a:defRPr/>
            </a:pPr>
            <a:endParaRPr lang="tr-TR" sz="1400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endParaRPr lang="tr-TR" dirty="0"/>
          </a:p>
        </p:txBody>
      </p:sp>
      <p:sp>
        <p:nvSpPr>
          <p:cNvPr id="7" name="Yuvarlatılmış Dikdörtgen 6"/>
          <p:cNvSpPr/>
          <p:nvPr/>
        </p:nvSpPr>
        <p:spPr>
          <a:xfrm>
            <a:off x="291416" y="1621913"/>
            <a:ext cx="8385041" cy="101500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b="1" dirty="0" smtClean="0"/>
              <a:t>Anlaşma yapılmadan önce </a:t>
            </a:r>
            <a:r>
              <a:rPr lang="tr-TR" sz="2200" b="1" dirty="0" smtClean="0">
                <a:solidFill>
                  <a:srgbClr val="FF0000"/>
                </a:solidFill>
              </a:rPr>
              <a:t>ders içeriklerinin </a:t>
            </a:r>
            <a:r>
              <a:rPr lang="tr-TR" sz="2200" b="1" dirty="0" smtClean="0"/>
              <a:t>mutlaka kontrol edilmesi </a:t>
            </a:r>
          </a:p>
          <a:p>
            <a:pPr algn="ctr"/>
            <a:r>
              <a:rPr lang="tr-TR" sz="2200" b="1" dirty="0" smtClean="0"/>
              <a:t>(tanınma sorununun ortadan kalkması için önemlidir)</a:t>
            </a:r>
            <a:endParaRPr lang="tr-TR" sz="2200" b="1" dirty="0"/>
          </a:p>
        </p:txBody>
      </p:sp>
      <p:sp>
        <p:nvSpPr>
          <p:cNvPr id="17" name="Yuvarlatılmış Dikdörtgen 16"/>
          <p:cNvSpPr/>
          <p:nvPr/>
        </p:nvSpPr>
        <p:spPr>
          <a:xfrm>
            <a:off x="335712" y="4797152"/>
            <a:ext cx="8340745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tr-TR" sz="2400" b="1" dirty="0">
                <a:solidFill>
                  <a:prstClr val="white"/>
                </a:solidFill>
              </a:rPr>
              <a:t>Eğitim dili ve talep edilen dil seviyesi mutlaka anlaşmada belirtilmeli</a:t>
            </a:r>
          </a:p>
        </p:txBody>
      </p:sp>
      <p:sp>
        <p:nvSpPr>
          <p:cNvPr id="24" name="Yuvarlatılmış Dikdörtgen 23"/>
          <p:cNvSpPr/>
          <p:nvPr/>
        </p:nvSpPr>
        <p:spPr>
          <a:xfrm>
            <a:off x="335712" y="3140968"/>
            <a:ext cx="8340745" cy="115212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 smtClean="0"/>
              <a:t>Karşı okulun ders programlarının anlaşmanın eki olarak ofisimize bildirilmesi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54143423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23" name="İçerik Yer Tutucusu 21"/>
          <p:cNvSpPr>
            <a:spLocks noGrp="1"/>
          </p:cNvSpPr>
          <p:nvPr>
            <p:ph sz="half" idx="4294967295"/>
          </p:nvPr>
        </p:nvSpPr>
        <p:spPr>
          <a:xfrm>
            <a:off x="539553" y="3212976"/>
            <a:ext cx="8292459" cy="106045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 algn="ctr">
              <a:buNone/>
            </a:pPr>
            <a:r>
              <a:rPr lang="tr-TR" sz="2200" b="1" dirty="0" smtClean="0"/>
              <a:t>Anlaşma imzalandıktan sonra şartlarında bir değişiklik olursa </a:t>
            </a:r>
            <a:r>
              <a:rPr lang="tr-TR" sz="2200" b="1" dirty="0" err="1" smtClean="0"/>
              <a:t>Erasmus</a:t>
            </a:r>
            <a:r>
              <a:rPr lang="tr-TR" sz="2200" b="1" dirty="0" smtClean="0"/>
              <a:t> başvuruları açılmadan ofisimize bildirilmesi</a:t>
            </a:r>
            <a:endParaRPr lang="tr-TR" sz="2200" b="1" dirty="0"/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576064" cy="57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60649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853077" y="836712"/>
            <a:ext cx="745266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35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DİKKAT EDİLMESİ GEREKENLER</a:t>
            </a:r>
            <a:endParaRPr lang="tr-TR" sz="35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539553" y="1621912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  <a:defRPr/>
            </a:pPr>
            <a:endParaRPr lang="tr-TR" sz="1400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endParaRPr lang="tr-TR" dirty="0"/>
          </a:p>
        </p:txBody>
      </p:sp>
      <p:sp>
        <p:nvSpPr>
          <p:cNvPr id="18" name="Yuvarlatılmış Dikdörtgen 17"/>
          <p:cNvSpPr/>
          <p:nvPr/>
        </p:nvSpPr>
        <p:spPr>
          <a:xfrm>
            <a:off x="539553" y="1641916"/>
            <a:ext cx="8292459" cy="994996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200" b="1" dirty="0" smtClean="0"/>
              <a:t>Anlaşmaya ait özel şartların mutlaka anlaşmada yer alması ve bizimle paylaşılması </a:t>
            </a:r>
          </a:p>
          <a:p>
            <a:pPr algn="ctr"/>
            <a:r>
              <a:rPr lang="tr-TR" sz="2200" b="1" dirty="0" smtClean="0"/>
              <a:t>(Standardın üzerinde akademik ortalama, dil belgesi vb. )</a:t>
            </a:r>
            <a:endParaRPr lang="tr-TR" sz="2200" b="1" dirty="0"/>
          </a:p>
        </p:txBody>
      </p:sp>
      <p:sp>
        <p:nvSpPr>
          <p:cNvPr id="19" name="İçerik Yer Tutucusu 21"/>
          <p:cNvSpPr txBox="1">
            <a:spLocks/>
          </p:cNvSpPr>
          <p:nvPr/>
        </p:nvSpPr>
        <p:spPr>
          <a:xfrm>
            <a:off x="555477" y="4725144"/>
            <a:ext cx="8264673" cy="106045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tr-TR" sz="2200" b="1" dirty="0" smtClean="0"/>
              <a:t>Anlaşmayı yapan koordinatörün iletişim bilgilerinin mutlaka formda yer alması</a:t>
            </a:r>
            <a:endParaRPr lang="tr-TR" sz="2200" b="1" dirty="0"/>
          </a:p>
        </p:txBody>
      </p:sp>
    </p:spTree>
    <p:extLst>
      <p:ext uri="{BB962C8B-B14F-4D97-AF65-F5344CB8AC3E}">
        <p14:creationId xmlns:p14="http://schemas.microsoft.com/office/powerpoint/2010/main" val="90729304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648072" cy="64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9"/>
            <a:ext cx="1007790" cy="83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749700" y="1541232"/>
            <a:ext cx="7854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1475656" y="476672"/>
            <a:ext cx="56886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WEB SAYFAMIZ</a:t>
            </a:r>
            <a:endParaRPr lang="tr-TR" sz="30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5" name="Resim 4" descr="ERASMUS - Internet Explorer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33" y="1091534"/>
            <a:ext cx="8646385" cy="5217785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555776" y="1844824"/>
            <a:ext cx="1008112" cy="36003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8" name="Düz Ok Bağlayıcısı 7"/>
          <p:cNvCxnSpPr/>
          <p:nvPr/>
        </p:nvCxnSpPr>
        <p:spPr>
          <a:xfrm flipV="1">
            <a:off x="1835696" y="2132856"/>
            <a:ext cx="720080" cy="504056"/>
          </a:xfrm>
          <a:prstGeom prst="straightConnector1">
            <a:avLst/>
          </a:prstGeom>
          <a:ln w="38100" cmpd="sng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139224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 descr="Erasmus+ Kurumlararası Anlaşmalar - ERASMUS - Internet Explorer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5181"/>
            <a:ext cx="9144000" cy="4987637"/>
          </a:xfrm>
          <a:prstGeom prst="rect">
            <a:avLst/>
          </a:prstGeom>
        </p:spPr>
      </p:pic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64" y="165917"/>
            <a:ext cx="648072" cy="64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03376"/>
            <a:ext cx="935782" cy="7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749700" y="1541232"/>
            <a:ext cx="7854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1475656" y="476672"/>
            <a:ext cx="56886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WEB SAYFAMIZ</a:t>
            </a:r>
            <a:endParaRPr lang="tr-TR" sz="30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Oval 5"/>
          <p:cNvSpPr/>
          <p:nvPr/>
        </p:nvSpPr>
        <p:spPr>
          <a:xfrm>
            <a:off x="2267744" y="3687923"/>
            <a:ext cx="1008112" cy="36003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8" name="Düz Ok Bağlayıcısı 7"/>
          <p:cNvCxnSpPr/>
          <p:nvPr/>
        </p:nvCxnSpPr>
        <p:spPr>
          <a:xfrm flipV="1">
            <a:off x="1555677" y="3969059"/>
            <a:ext cx="720080" cy="504056"/>
          </a:xfrm>
          <a:prstGeom prst="straightConnector1">
            <a:avLst/>
          </a:prstGeom>
          <a:ln w="38100" cmpd="sng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ağ Ayraç 12"/>
          <p:cNvSpPr/>
          <p:nvPr/>
        </p:nvSpPr>
        <p:spPr>
          <a:xfrm>
            <a:off x="3587292" y="4079825"/>
            <a:ext cx="216024" cy="324036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Metin kutusu 13"/>
          <p:cNvSpPr txBox="1"/>
          <p:nvPr/>
        </p:nvSpPr>
        <p:spPr>
          <a:xfrm>
            <a:off x="3884985" y="4047962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smtClean="0">
                <a:solidFill>
                  <a:srgbClr val="C00000"/>
                </a:solidFill>
              </a:rPr>
              <a:t>Anlaşma Listeleri</a:t>
            </a:r>
            <a:endParaRPr lang="tr-TR" sz="1400" b="1" dirty="0">
              <a:solidFill>
                <a:srgbClr val="C00000"/>
              </a:solidFill>
            </a:endParaRPr>
          </a:p>
        </p:txBody>
      </p:sp>
      <p:sp>
        <p:nvSpPr>
          <p:cNvPr id="18" name="Sağ Ayraç 17"/>
          <p:cNvSpPr/>
          <p:nvPr/>
        </p:nvSpPr>
        <p:spPr>
          <a:xfrm>
            <a:off x="3980383" y="4638236"/>
            <a:ext cx="368408" cy="792088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Metin kutusu 19"/>
          <p:cNvSpPr txBox="1"/>
          <p:nvPr/>
        </p:nvSpPr>
        <p:spPr>
          <a:xfrm>
            <a:off x="4354812" y="4880391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smtClean="0">
                <a:solidFill>
                  <a:srgbClr val="C00000"/>
                </a:solidFill>
              </a:rPr>
              <a:t>Formlar</a:t>
            </a:r>
            <a:endParaRPr lang="tr-TR" sz="1400" b="1" dirty="0">
              <a:solidFill>
                <a:srgbClr val="C00000"/>
              </a:solidFill>
            </a:endParaRPr>
          </a:p>
        </p:txBody>
      </p:sp>
      <p:cxnSp>
        <p:nvCxnSpPr>
          <p:cNvPr id="5" name="Düz Ok Bağlayıcısı 4"/>
          <p:cNvCxnSpPr/>
          <p:nvPr/>
        </p:nvCxnSpPr>
        <p:spPr>
          <a:xfrm>
            <a:off x="2969293" y="4499247"/>
            <a:ext cx="1452022" cy="0"/>
          </a:xfrm>
          <a:prstGeom prst="straightConnector1">
            <a:avLst/>
          </a:prstGeom>
          <a:ln w="25400" cmpd="sng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Metin kutusu 14"/>
          <p:cNvSpPr txBox="1"/>
          <p:nvPr/>
        </p:nvSpPr>
        <p:spPr>
          <a:xfrm>
            <a:off x="4421315" y="4368379"/>
            <a:ext cx="19508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smtClean="0">
                <a:solidFill>
                  <a:srgbClr val="C00000"/>
                </a:solidFill>
              </a:rPr>
              <a:t>Alan kodları (UNESCO)</a:t>
            </a:r>
            <a:endParaRPr lang="tr-TR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6513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 descr="Microsoft Excel - IIA-TAB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56" y="836713"/>
            <a:ext cx="8832012" cy="5926956"/>
          </a:xfrm>
          <a:prstGeom prst="rect">
            <a:avLst/>
          </a:prstGeom>
        </p:spPr>
      </p:pic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156628"/>
            <a:ext cx="648072" cy="64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181" y="150281"/>
            <a:ext cx="791766" cy="65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749700" y="1541232"/>
            <a:ext cx="7854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1027551" y="255718"/>
            <a:ext cx="71526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BİRİMLERE GÖRE ANLAŞMA LİSTESİ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cxnSp>
        <p:nvCxnSpPr>
          <p:cNvPr id="8" name="Düz Ok Bağlayıcısı 7"/>
          <p:cNvCxnSpPr/>
          <p:nvPr/>
        </p:nvCxnSpPr>
        <p:spPr>
          <a:xfrm flipH="1">
            <a:off x="574507" y="5431650"/>
            <a:ext cx="175193" cy="1047309"/>
          </a:xfrm>
          <a:prstGeom prst="straightConnector1">
            <a:avLst/>
          </a:prstGeom>
          <a:ln w="38100" cmpd="sng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 flipH="1">
            <a:off x="899592" y="5877272"/>
            <a:ext cx="1009161" cy="612069"/>
          </a:xfrm>
          <a:prstGeom prst="straightConnector1">
            <a:avLst/>
          </a:prstGeom>
          <a:ln w="38100" cmpd="sng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Metin kutusu 20"/>
          <p:cNvSpPr txBox="1"/>
          <p:nvPr/>
        </p:nvSpPr>
        <p:spPr>
          <a:xfrm>
            <a:off x="141573" y="5093096"/>
            <a:ext cx="1595830" cy="33855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tr-TR" sz="1600" dirty="0" smtClean="0">
                <a:solidFill>
                  <a:schemeClr val="bg1"/>
                </a:solidFill>
              </a:rPr>
              <a:t>Program Ülkeleri</a:t>
            </a:r>
            <a:endParaRPr lang="tr-TR" sz="1600" dirty="0">
              <a:solidFill>
                <a:schemeClr val="bg1"/>
              </a:solidFill>
            </a:endParaRPr>
          </a:p>
        </p:txBody>
      </p:sp>
      <p:sp>
        <p:nvSpPr>
          <p:cNvPr id="26" name="Metin kutusu 25"/>
          <p:cNvSpPr txBox="1"/>
          <p:nvPr/>
        </p:nvSpPr>
        <p:spPr>
          <a:xfrm>
            <a:off x="1786111" y="5528336"/>
            <a:ext cx="1386053" cy="33855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1600" dirty="0" smtClean="0">
                <a:solidFill>
                  <a:schemeClr val="bg1"/>
                </a:solidFill>
              </a:rPr>
              <a:t>Ortak Ülkeler</a:t>
            </a:r>
            <a:endParaRPr lang="tr-TR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3843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35712" y="630932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156628"/>
            <a:ext cx="648072" cy="64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181" y="150281"/>
            <a:ext cx="791766" cy="65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749700" y="1541232"/>
            <a:ext cx="7854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1027551" y="255718"/>
            <a:ext cx="71526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0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ÜLKELERE GÖRE ANLAŞMA LİSTESİ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5" name="Resim 4" descr="IIA-BAYRAKLI - Microsoft Word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42" y="945330"/>
            <a:ext cx="8771447" cy="536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42054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329317" y="1566479"/>
            <a:ext cx="8640638" cy="3734729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tr-TR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tr-TR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tr-TR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334657"/>
            <a:ext cx="792088" cy="79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60648"/>
            <a:ext cx="1048069" cy="8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926907" y="685752"/>
            <a:ext cx="7272808" cy="496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1000"/>
              </a:spcAft>
            </a:pPr>
            <a:r>
              <a:rPr lang="tr-TR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YILLARA GÖRE KURUMLARARASI ANLAŞMA SAYILARI</a:t>
            </a:r>
            <a:endParaRPr lang="tr-TR" sz="2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2235812520"/>
              </p:ext>
            </p:extLst>
          </p:nvPr>
        </p:nvGraphicFramePr>
        <p:xfrm>
          <a:off x="535928" y="1268760"/>
          <a:ext cx="8280598" cy="3904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Metin kutusu 5"/>
          <p:cNvSpPr txBox="1"/>
          <p:nvPr/>
        </p:nvSpPr>
        <p:spPr>
          <a:xfrm>
            <a:off x="359693" y="5589240"/>
            <a:ext cx="84246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200" b="1" dirty="0" smtClean="0">
                <a:solidFill>
                  <a:schemeClr val="accent1">
                    <a:lumMod val="75000"/>
                  </a:schemeClr>
                </a:solidFill>
              </a:rPr>
              <a:t>2016-2017 akademik yılı itibariyle geçerli olan anlaşma sayımız </a:t>
            </a:r>
            <a:r>
              <a:rPr lang="tr-TR" sz="2200" b="1" dirty="0" smtClean="0">
                <a:solidFill>
                  <a:srgbClr val="C00000"/>
                </a:solidFill>
              </a:rPr>
              <a:t>387</a:t>
            </a:r>
            <a:r>
              <a:rPr lang="tr-TR" sz="2200" b="1" dirty="0" smtClean="0">
                <a:solidFill>
                  <a:schemeClr val="accent1">
                    <a:lumMod val="75000"/>
                  </a:schemeClr>
                </a:solidFill>
              </a:rPr>
              <a:t>’dur.</a:t>
            </a:r>
            <a:endParaRPr lang="tr-TR" sz="2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10249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332656"/>
            <a:ext cx="792088" cy="79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400" y="260649"/>
            <a:ext cx="1081750" cy="89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Dikdörtgen 2"/>
          <p:cNvSpPr/>
          <p:nvPr/>
        </p:nvSpPr>
        <p:spPr>
          <a:xfrm>
            <a:off x="1146097" y="339309"/>
            <a:ext cx="687676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r-TR" sz="3300" b="1" dirty="0" smtClean="0">
                <a:solidFill>
                  <a:srgbClr val="4F81B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Ortak Ülkelerden Hangileriyle Anlaşmamız Var?</a:t>
            </a:r>
            <a:endParaRPr lang="tr-TR" sz="3300" b="1" dirty="0">
              <a:solidFill>
                <a:srgbClr val="4F81B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Dikey Kaydırma 24"/>
          <p:cNvSpPr/>
          <p:nvPr/>
        </p:nvSpPr>
        <p:spPr>
          <a:xfrm>
            <a:off x="1979712" y="1484784"/>
            <a:ext cx="4680520" cy="4536504"/>
          </a:xfrm>
          <a:prstGeom prst="verticalScroll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 smtClean="0"/>
              <a:t>ABD</a:t>
            </a:r>
          </a:p>
          <a:p>
            <a:pPr algn="ctr"/>
            <a:r>
              <a:rPr lang="tr-TR" sz="2400" b="1" dirty="0" smtClean="0"/>
              <a:t>AZERBAYCAN</a:t>
            </a:r>
          </a:p>
          <a:p>
            <a:pPr algn="ctr"/>
            <a:r>
              <a:rPr lang="tr-TR" sz="2400" b="1" dirty="0" smtClean="0"/>
              <a:t>BELARUS</a:t>
            </a:r>
          </a:p>
          <a:p>
            <a:pPr algn="ctr"/>
            <a:r>
              <a:rPr lang="tr-TR" sz="2400" b="1" dirty="0" smtClean="0"/>
              <a:t>BOSNA – HERSEK</a:t>
            </a:r>
          </a:p>
          <a:p>
            <a:pPr algn="ctr"/>
            <a:r>
              <a:rPr lang="tr-TR" sz="2400" b="1" dirty="0" smtClean="0"/>
              <a:t>FİLİSTİN</a:t>
            </a:r>
          </a:p>
          <a:p>
            <a:pPr algn="ctr"/>
            <a:r>
              <a:rPr lang="tr-TR" sz="2400" b="1" dirty="0" smtClean="0"/>
              <a:t>GÜRCİSTAN</a:t>
            </a:r>
          </a:p>
          <a:p>
            <a:pPr algn="ctr"/>
            <a:r>
              <a:rPr lang="tr-TR" sz="2400" b="1" dirty="0" smtClean="0"/>
              <a:t>KARADAĞ</a:t>
            </a:r>
          </a:p>
          <a:p>
            <a:pPr algn="ctr"/>
            <a:r>
              <a:rPr lang="tr-TR" sz="2400" b="1" dirty="0" smtClean="0"/>
              <a:t>KAZAKİSTAN</a:t>
            </a:r>
          </a:p>
          <a:p>
            <a:pPr algn="ctr"/>
            <a:r>
              <a:rPr lang="tr-TR" sz="2400" b="1" dirty="0" smtClean="0"/>
              <a:t>KOSOVA</a:t>
            </a:r>
          </a:p>
          <a:p>
            <a:pPr algn="ctr"/>
            <a:r>
              <a:rPr lang="tr-TR" sz="2400" b="1" dirty="0" smtClean="0"/>
              <a:t>SIRBİSTAN</a:t>
            </a:r>
            <a:endParaRPr lang="tr-TR" sz="2400" b="1" dirty="0"/>
          </a:p>
        </p:txBody>
      </p:sp>
      <p:sp>
        <p:nvSpPr>
          <p:cNvPr id="29" name="7 Veri Yer Tutucusu"/>
          <p:cNvSpPr txBox="1">
            <a:spLocks/>
          </p:cNvSpPr>
          <p:nvPr/>
        </p:nvSpPr>
        <p:spPr bwMode="auto">
          <a:xfrm>
            <a:off x="7812360" y="6354709"/>
            <a:ext cx="100779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tr-TR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smtClean="0">
                <a:solidFill>
                  <a:srgbClr val="0070C0"/>
                </a:solidFill>
              </a:rPr>
              <a:t>04.01.2017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23776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tr-TR" sz="40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TEŞEKKÜRLER</a:t>
            </a:r>
          </a:p>
          <a:p>
            <a:pPr marL="0" indent="0" algn="ctr">
              <a:buNone/>
            </a:pPr>
            <a:endParaRPr lang="tr-TR" sz="40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 KURUM KOORDİNATÖRLÜĞÜ</a:t>
            </a:r>
          </a:p>
          <a:p>
            <a:pPr marL="0" indent="0" algn="ctr">
              <a:buNone/>
            </a:pP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Aslı EKEN</a:t>
            </a:r>
          </a:p>
          <a:p>
            <a:pPr marL="0" indent="0" algn="ctr">
              <a:buNone/>
            </a:pPr>
            <a:endParaRPr lang="tr-TR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asli.eken@gazi.edu.tr</a:t>
            </a:r>
            <a:endParaRPr lang="tr-TR" sz="30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www.erasmus.gazi.ed.tr</a:t>
            </a:r>
          </a:p>
          <a:p>
            <a:pPr marL="0" indent="0" algn="ctr">
              <a:buNone/>
            </a:pP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202 38 56</a:t>
            </a:r>
            <a:endParaRPr lang="tr-TR" sz="3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tr-TR" dirty="0"/>
          </a:p>
        </p:txBody>
      </p:sp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04.01.2017</a:t>
            </a: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9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0822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3075</TotalTime>
  <Words>537</Words>
  <Application>Microsoft Office PowerPoint</Application>
  <PresentationFormat>Ekran Gösterisi (4:3)</PresentationFormat>
  <Paragraphs>182</Paragraphs>
  <Slides>19</Slides>
  <Notes>19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19</vt:i4>
      </vt:variant>
    </vt:vector>
  </HeadingPairs>
  <TitlesOfParts>
    <vt:vector size="20" baseType="lpstr">
      <vt:lpstr>Ofis Teması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gülsemin</dc:creator>
  <cp:lastModifiedBy>HP</cp:lastModifiedBy>
  <cp:revision>207</cp:revision>
  <cp:lastPrinted>2017-01-03T09:12:35Z</cp:lastPrinted>
  <dcterms:created xsi:type="dcterms:W3CDTF">2013-02-22T13:45:35Z</dcterms:created>
  <dcterms:modified xsi:type="dcterms:W3CDTF">2017-01-04T07:22:54Z</dcterms:modified>
</cp:coreProperties>
</file>