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82" r:id="rId3"/>
    <p:sldId id="262" r:id="rId4"/>
    <p:sldId id="285" r:id="rId5"/>
    <p:sldId id="283" r:id="rId6"/>
    <p:sldId id="286" r:id="rId7"/>
    <p:sldId id="287" r:id="rId8"/>
    <p:sldId id="288" r:id="rId9"/>
    <p:sldId id="290" r:id="rId10"/>
    <p:sldId id="289" r:id="rId11"/>
    <p:sldId id="291" r:id="rId12"/>
    <p:sldId id="292" r:id="rId13"/>
    <p:sldId id="293" r:id="rId14"/>
    <p:sldId id="294" r:id="rId15"/>
    <p:sldId id="295" r:id="rId16"/>
    <p:sldId id="296" r:id="rId17"/>
    <p:sldId id="297" r:id="rId18"/>
    <p:sldId id="298" r:id="rId19"/>
    <p:sldId id="299" r:id="rId20"/>
    <p:sldId id="301" r:id="rId21"/>
    <p:sldId id="302" r:id="rId22"/>
    <p:sldId id="300" r:id="rId23"/>
    <p:sldId id="303" r:id="rId24"/>
    <p:sldId id="304" r:id="rId25"/>
    <p:sldId id="258" r:id="rId26"/>
  </p:sldIdLst>
  <p:sldSz cx="9902825" cy="7745413"/>
  <p:notesSz cx="6858000" cy="9144000"/>
  <p:defaultTextStyle>
    <a:defPPr>
      <a:defRPr lang="en-US"/>
    </a:defPPr>
    <a:lvl1pPr marL="0" algn="l" defTabSz="504200" rtl="0" eaLnBrk="1" latinLnBrk="0" hangingPunct="1">
      <a:defRPr sz="2000" kern="1200">
        <a:solidFill>
          <a:schemeClr val="tx1"/>
        </a:solidFill>
        <a:latin typeface="+mn-lt"/>
        <a:ea typeface="+mn-ea"/>
        <a:cs typeface="+mn-cs"/>
      </a:defRPr>
    </a:lvl1pPr>
    <a:lvl2pPr marL="504200" algn="l" defTabSz="504200" rtl="0" eaLnBrk="1" latinLnBrk="0" hangingPunct="1">
      <a:defRPr sz="2000" kern="1200">
        <a:solidFill>
          <a:schemeClr val="tx1"/>
        </a:solidFill>
        <a:latin typeface="+mn-lt"/>
        <a:ea typeface="+mn-ea"/>
        <a:cs typeface="+mn-cs"/>
      </a:defRPr>
    </a:lvl2pPr>
    <a:lvl3pPr marL="1008400" algn="l" defTabSz="504200" rtl="0" eaLnBrk="1" latinLnBrk="0" hangingPunct="1">
      <a:defRPr sz="2000" kern="1200">
        <a:solidFill>
          <a:schemeClr val="tx1"/>
        </a:solidFill>
        <a:latin typeface="+mn-lt"/>
        <a:ea typeface="+mn-ea"/>
        <a:cs typeface="+mn-cs"/>
      </a:defRPr>
    </a:lvl3pPr>
    <a:lvl4pPr marL="1512600" algn="l" defTabSz="504200" rtl="0" eaLnBrk="1" latinLnBrk="0" hangingPunct="1">
      <a:defRPr sz="2000" kern="1200">
        <a:solidFill>
          <a:schemeClr val="tx1"/>
        </a:solidFill>
        <a:latin typeface="+mn-lt"/>
        <a:ea typeface="+mn-ea"/>
        <a:cs typeface="+mn-cs"/>
      </a:defRPr>
    </a:lvl4pPr>
    <a:lvl5pPr marL="2016801" algn="l" defTabSz="504200" rtl="0" eaLnBrk="1" latinLnBrk="0" hangingPunct="1">
      <a:defRPr sz="2000" kern="1200">
        <a:solidFill>
          <a:schemeClr val="tx1"/>
        </a:solidFill>
        <a:latin typeface="+mn-lt"/>
        <a:ea typeface="+mn-ea"/>
        <a:cs typeface="+mn-cs"/>
      </a:defRPr>
    </a:lvl5pPr>
    <a:lvl6pPr marL="2521001" algn="l" defTabSz="504200" rtl="0" eaLnBrk="1" latinLnBrk="0" hangingPunct="1">
      <a:defRPr sz="2000" kern="1200">
        <a:solidFill>
          <a:schemeClr val="tx1"/>
        </a:solidFill>
        <a:latin typeface="+mn-lt"/>
        <a:ea typeface="+mn-ea"/>
        <a:cs typeface="+mn-cs"/>
      </a:defRPr>
    </a:lvl6pPr>
    <a:lvl7pPr marL="3025201" algn="l" defTabSz="504200" rtl="0" eaLnBrk="1" latinLnBrk="0" hangingPunct="1">
      <a:defRPr sz="2000" kern="1200">
        <a:solidFill>
          <a:schemeClr val="tx1"/>
        </a:solidFill>
        <a:latin typeface="+mn-lt"/>
        <a:ea typeface="+mn-ea"/>
        <a:cs typeface="+mn-cs"/>
      </a:defRPr>
    </a:lvl7pPr>
    <a:lvl8pPr marL="3529401" algn="l" defTabSz="504200" rtl="0" eaLnBrk="1" latinLnBrk="0" hangingPunct="1">
      <a:defRPr sz="2000" kern="1200">
        <a:solidFill>
          <a:schemeClr val="tx1"/>
        </a:solidFill>
        <a:latin typeface="+mn-lt"/>
        <a:ea typeface="+mn-ea"/>
        <a:cs typeface="+mn-cs"/>
      </a:defRPr>
    </a:lvl8pPr>
    <a:lvl9pPr marL="4033601" algn="l" defTabSz="504200" rtl="0" eaLnBrk="1" latinLnBrk="0" hangingPunct="1">
      <a:defRPr sz="2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40">
          <p15:clr>
            <a:srgbClr val="A4A3A4"/>
          </p15:clr>
        </p15:guide>
        <p15:guide id="2" pos="311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5" d="100"/>
          <a:sy n="75" d="100"/>
        </p:scale>
        <p:origin x="1236" y="72"/>
      </p:cViewPr>
      <p:guideLst>
        <p:guide orient="horz" pos="2440"/>
        <p:guide pos="3119"/>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712" y="2406099"/>
            <a:ext cx="8417401" cy="1660244"/>
          </a:xfrm>
        </p:spPr>
        <p:txBody>
          <a:bodyPr/>
          <a:lstStyle/>
          <a:p>
            <a:r>
              <a:rPr lang="tr-TR" smtClean="0"/>
              <a:t>Click to edit Master title style</a:t>
            </a:r>
            <a:endParaRPr lang="en-US"/>
          </a:p>
        </p:txBody>
      </p:sp>
      <p:sp>
        <p:nvSpPr>
          <p:cNvPr id="3" name="Subtitle 2"/>
          <p:cNvSpPr>
            <a:spLocks noGrp="1"/>
          </p:cNvSpPr>
          <p:nvPr>
            <p:ph type="subTitle" idx="1"/>
          </p:nvPr>
        </p:nvSpPr>
        <p:spPr>
          <a:xfrm>
            <a:off x="1485424" y="4389068"/>
            <a:ext cx="6931978" cy="1979383"/>
          </a:xfrm>
        </p:spPr>
        <p:txBody>
          <a:bodyPr/>
          <a:lstStyle>
            <a:lvl1pPr marL="0" indent="0" algn="ctr">
              <a:buNone/>
              <a:defRPr>
                <a:solidFill>
                  <a:schemeClr val="tx1">
                    <a:tint val="75000"/>
                  </a:schemeClr>
                </a:solidFill>
              </a:defRPr>
            </a:lvl1pPr>
            <a:lvl2pPr marL="504200" indent="0" algn="ctr">
              <a:buNone/>
              <a:defRPr>
                <a:solidFill>
                  <a:schemeClr val="tx1">
                    <a:tint val="75000"/>
                  </a:schemeClr>
                </a:solidFill>
              </a:defRPr>
            </a:lvl2pPr>
            <a:lvl3pPr marL="1008400" indent="0" algn="ctr">
              <a:buNone/>
              <a:defRPr>
                <a:solidFill>
                  <a:schemeClr val="tx1">
                    <a:tint val="75000"/>
                  </a:schemeClr>
                </a:solidFill>
              </a:defRPr>
            </a:lvl3pPr>
            <a:lvl4pPr marL="1512600" indent="0" algn="ctr">
              <a:buNone/>
              <a:defRPr>
                <a:solidFill>
                  <a:schemeClr val="tx1">
                    <a:tint val="75000"/>
                  </a:schemeClr>
                </a:solidFill>
              </a:defRPr>
            </a:lvl4pPr>
            <a:lvl5pPr marL="2016801" indent="0" algn="ctr">
              <a:buNone/>
              <a:defRPr>
                <a:solidFill>
                  <a:schemeClr val="tx1">
                    <a:tint val="75000"/>
                  </a:schemeClr>
                </a:solidFill>
              </a:defRPr>
            </a:lvl5pPr>
            <a:lvl6pPr marL="2521001" indent="0" algn="ctr">
              <a:buNone/>
              <a:defRPr>
                <a:solidFill>
                  <a:schemeClr val="tx1">
                    <a:tint val="75000"/>
                  </a:schemeClr>
                </a:solidFill>
              </a:defRPr>
            </a:lvl6pPr>
            <a:lvl7pPr marL="3025201" indent="0" algn="ctr">
              <a:buNone/>
              <a:defRPr>
                <a:solidFill>
                  <a:schemeClr val="tx1">
                    <a:tint val="75000"/>
                  </a:schemeClr>
                </a:solidFill>
              </a:defRPr>
            </a:lvl7pPr>
            <a:lvl8pPr marL="3529401" indent="0" algn="ctr">
              <a:buNone/>
              <a:defRPr>
                <a:solidFill>
                  <a:schemeClr val="tx1">
                    <a:tint val="75000"/>
                  </a:schemeClr>
                </a:solidFill>
              </a:defRPr>
            </a:lvl8pPr>
            <a:lvl9pPr marL="4033601" indent="0" algn="ctr">
              <a:buNone/>
              <a:defRPr>
                <a:solidFill>
                  <a:schemeClr val="tx1">
                    <a:tint val="75000"/>
                  </a:schemeClr>
                </a:solidFill>
              </a:defRPr>
            </a:lvl9pPr>
          </a:lstStyle>
          <a:p>
            <a:r>
              <a:rPr lang="tr-TR" smtClean="0"/>
              <a:t>Click to edit Master subtitle style</a:t>
            </a:r>
            <a:endParaRPr lang="en-US"/>
          </a:p>
        </p:txBody>
      </p:sp>
      <p:sp>
        <p:nvSpPr>
          <p:cNvPr id="4" name="Date Placeholder 3"/>
          <p:cNvSpPr>
            <a:spLocks noGrp="1"/>
          </p:cNvSpPr>
          <p:nvPr>
            <p:ph type="dt" sz="half" idx="10"/>
          </p:nvPr>
        </p:nvSpPr>
        <p:spPr/>
        <p:txBody>
          <a:bodyPr/>
          <a:lstStyle/>
          <a:p>
            <a:fld id="{FEA13966-D5C0-EE4F-A8EA-62A5D2F33733}" type="datetimeFigureOut">
              <a:rPr lang="en-US" smtClean="0"/>
              <a:t>10/23/2019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464429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fld id="{FEA13966-D5C0-EE4F-A8EA-62A5D2F33733}" type="datetimeFigureOut">
              <a:rPr lang="en-US" smtClean="0"/>
              <a:t>10/23/2019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152575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255" y="4977146"/>
            <a:ext cx="8417401" cy="1538325"/>
          </a:xfrm>
        </p:spPr>
        <p:txBody>
          <a:bodyPr anchor="t"/>
          <a:lstStyle>
            <a:lvl1pPr algn="l">
              <a:defRPr sz="4400" b="1" cap="all"/>
            </a:lvl1pPr>
          </a:lstStyle>
          <a:p>
            <a:r>
              <a:rPr lang="tr-TR" smtClean="0"/>
              <a:t>Click to edit Master title style</a:t>
            </a:r>
            <a:endParaRPr lang="en-US"/>
          </a:p>
        </p:txBody>
      </p:sp>
      <p:sp>
        <p:nvSpPr>
          <p:cNvPr id="3" name="Text Placeholder 2"/>
          <p:cNvSpPr>
            <a:spLocks noGrp="1"/>
          </p:cNvSpPr>
          <p:nvPr>
            <p:ph type="body" idx="1"/>
          </p:nvPr>
        </p:nvSpPr>
        <p:spPr>
          <a:xfrm>
            <a:off x="782255" y="3282837"/>
            <a:ext cx="8417401" cy="1694309"/>
          </a:xfrm>
        </p:spPr>
        <p:txBody>
          <a:bodyPr anchor="b"/>
          <a:lstStyle>
            <a:lvl1pPr marL="0" indent="0">
              <a:buNone/>
              <a:defRPr sz="2200">
                <a:solidFill>
                  <a:schemeClr val="tx1">
                    <a:tint val="75000"/>
                  </a:schemeClr>
                </a:solidFill>
              </a:defRPr>
            </a:lvl1pPr>
            <a:lvl2pPr marL="504200" indent="0">
              <a:buNone/>
              <a:defRPr sz="2000">
                <a:solidFill>
                  <a:schemeClr val="tx1">
                    <a:tint val="75000"/>
                  </a:schemeClr>
                </a:solidFill>
              </a:defRPr>
            </a:lvl2pPr>
            <a:lvl3pPr marL="1008400" indent="0">
              <a:buNone/>
              <a:defRPr sz="1800">
                <a:solidFill>
                  <a:schemeClr val="tx1">
                    <a:tint val="75000"/>
                  </a:schemeClr>
                </a:solidFill>
              </a:defRPr>
            </a:lvl3pPr>
            <a:lvl4pPr marL="1512600" indent="0">
              <a:buNone/>
              <a:defRPr sz="1500">
                <a:solidFill>
                  <a:schemeClr val="tx1">
                    <a:tint val="75000"/>
                  </a:schemeClr>
                </a:solidFill>
              </a:defRPr>
            </a:lvl4pPr>
            <a:lvl5pPr marL="2016801" indent="0">
              <a:buNone/>
              <a:defRPr sz="1500">
                <a:solidFill>
                  <a:schemeClr val="tx1">
                    <a:tint val="75000"/>
                  </a:schemeClr>
                </a:solidFill>
              </a:defRPr>
            </a:lvl5pPr>
            <a:lvl6pPr marL="2521001" indent="0">
              <a:buNone/>
              <a:defRPr sz="1500">
                <a:solidFill>
                  <a:schemeClr val="tx1">
                    <a:tint val="75000"/>
                  </a:schemeClr>
                </a:solidFill>
              </a:defRPr>
            </a:lvl6pPr>
            <a:lvl7pPr marL="3025201" indent="0">
              <a:buNone/>
              <a:defRPr sz="1500">
                <a:solidFill>
                  <a:schemeClr val="tx1">
                    <a:tint val="75000"/>
                  </a:schemeClr>
                </a:solidFill>
              </a:defRPr>
            </a:lvl7pPr>
            <a:lvl8pPr marL="3529401" indent="0">
              <a:buNone/>
              <a:defRPr sz="1500">
                <a:solidFill>
                  <a:schemeClr val="tx1">
                    <a:tint val="75000"/>
                  </a:schemeClr>
                </a:solidFill>
              </a:defRPr>
            </a:lvl8pPr>
            <a:lvl9pPr marL="4033601" indent="0">
              <a:buNone/>
              <a:defRPr sz="15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FEA13966-D5C0-EE4F-A8EA-62A5D2F33733}" type="datetimeFigureOut">
              <a:rPr lang="en-US" smtClean="0"/>
              <a:t>10/23/2019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104481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Content Placeholder 2"/>
          <p:cNvSpPr>
            <a:spLocks noGrp="1"/>
          </p:cNvSpPr>
          <p:nvPr>
            <p:ph sz="half" idx="1"/>
          </p:nvPr>
        </p:nvSpPr>
        <p:spPr>
          <a:xfrm>
            <a:off x="536404" y="2040343"/>
            <a:ext cx="4743385" cy="5773201"/>
          </a:xfrm>
        </p:spPr>
        <p:txBody>
          <a:bodyPr/>
          <a:lstStyle>
            <a:lvl1pPr>
              <a:defRPr sz="31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Content Placeholder 3"/>
          <p:cNvSpPr>
            <a:spLocks noGrp="1"/>
          </p:cNvSpPr>
          <p:nvPr>
            <p:ph sz="half" idx="2"/>
          </p:nvPr>
        </p:nvSpPr>
        <p:spPr>
          <a:xfrm>
            <a:off x="5444835" y="2040343"/>
            <a:ext cx="4743384" cy="5773201"/>
          </a:xfrm>
        </p:spPr>
        <p:txBody>
          <a:bodyPr/>
          <a:lstStyle>
            <a:lvl1pPr>
              <a:defRPr sz="31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5" name="Date Placeholder 4"/>
          <p:cNvSpPr>
            <a:spLocks noGrp="1"/>
          </p:cNvSpPr>
          <p:nvPr>
            <p:ph type="dt" sz="half" idx="10"/>
          </p:nvPr>
        </p:nvSpPr>
        <p:spPr/>
        <p:txBody>
          <a:bodyPr/>
          <a:lstStyle/>
          <a:p>
            <a:fld id="{FEA13966-D5C0-EE4F-A8EA-62A5D2F33733}" type="datetimeFigureOut">
              <a:rPr lang="en-US" smtClean="0"/>
              <a:t>10/23/2019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47987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141" y="310176"/>
            <a:ext cx="8912543" cy="1290902"/>
          </a:xfrm>
        </p:spPr>
        <p:txBody>
          <a:bodyPr/>
          <a:lstStyle>
            <a:lvl1pPr>
              <a:defRPr/>
            </a:lvl1pPr>
          </a:lstStyle>
          <a:p>
            <a:r>
              <a:rPr lang="tr-TR" smtClean="0"/>
              <a:t>Click to edit Master title style</a:t>
            </a:r>
            <a:endParaRPr lang="en-US"/>
          </a:p>
        </p:txBody>
      </p:sp>
      <p:sp>
        <p:nvSpPr>
          <p:cNvPr id="3" name="Text Placeholder 2"/>
          <p:cNvSpPr>
            <a:spLocks noGrp="1"/>
          </p:cNvSpPr>
          <p:nvPr>
            <p:ph type="body" idx="1"/>
          </p:nvPr>
        </p:nvSpPr>
        <p:spPr>
          <a:xfrm>
            <a:off x="495141" y="1733754"/>
            <a:ext cx="4375467" cy="722546"/>
          </a:xfrm>
        </p:spPr>
        <p:txBody>
          <a:bodyPr anchor="b"/>
          <a:lstStyle>
            <a:lvl1pPr marL="0" indent="0">
              <a:buNone/>
              <a:defRPr sz="2600" b="1"/>
            </a:lvl1pPr>
            <a:lvl2pPr marL="504200" indent="0">
              <a:buNone/>
              <a:defRPr sz="2200" b="1"/>
            </a:lvl2pPr>
            <a:lvl3pPr marL="1008400" indent="0">
              <a:buNone/>
              <a:defRPr sz="2000" b="1"/>
            </a:lvl3pPr>
            <a:lvl4pPr marL="1512600" indent="0">
              <a:buNone/>
              <a:defRPr sz="1800" b="1"/>
            </a:lvl4pPr>
            <a:lvl5pPr marL="2016801" indent="0">
              <a:buNone/>
              <a:defRPr sz="1800" b="1"/>
            </a:lvl5pPr>
            <a:lvl6pPr marL="2521001" indent="0">
              <a:buNone/>
              <a:defRPr sz="1800" b="1"/>
            </a:lvl6pPr>
            <a:lvl7pPr marL="3025201" indent="0">
              <a:buNone/>
              <a:defRPr sz="1800" b="1"/>
            </a:lvl7pPr>
            <a:lvl8pPr marL="3529401" indent="0">
              <a:buNone/>
              <a:defRPr sz="1800" b="1"/>
            </a:lvl8pPr>
            <a:lvl9pPr marL="4033601" indent="0">
              <a:buNone/>
              <a:defRPr sz="1800" b="1"/>
            </a:lvl9pPr>
          </a:lstStyle>
          <a:p>
            <a:pPr lvl="0"/>
            <a:r>
              <a:rPr lang="tr-TR" smtClean="0"/>
              <a:t>Click to edit Master text styles</a:t>
            </a:r>
          </a:p>
        </p:txBody>
      </p:sp>
      <p:sp>
        <p:nvSpPr>
          <p:cNvPr id="4" name="Content Placeholder 3"/>
          <p:cNvSpPr>
            <a:spLocks noGrp="1"/>
          </p:cNvSpPr>
          <p:nvPr>
            <p:ph sz="half" idx="2"/>
          </p:nvPr>
        </p:nvSpPr>
        <p:spPr>
          <a:xfrm>
            <a:off x="495141" y="2456300"/>
            <a:ext cx="4375467" cy="4462578"/>
          </a:xfrm>
        </p:spPr>
        <p:txBody>
          <a:bodyPr/>
          <a:lstStyle>
            <a:lvl1pPr>
              <a:defRPr sz="26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5" name="Text Placeholder 4"/>
          <p:cNvSpPr>
            <a:spLocks noGrp="1"/>
          </p:cNvSpPr>
          <p:nvPr>
            <p:ph type="body" sz="quarter" idx="3"/>
          </p:nvPr>
        </p:nvSpPr>
        <p:spPr>
          <a:xfrm>
            <a:off x="5030498" y="1733754"/>
            <a:ext cx="4377186" cy="722546"/>
          </a:xfrm>
        </p:spPr>
        <p:txBody>
          <a:bodyPr anchor="b"/>
          <a:lstStyle>
            <a:lvl1pPr marL="0" indent="0">
              <a:buNone/>
              <a:defRPr sz="2600" b="1"/>
            </a:lvl1pPr>
            <a:lvl2pPr marL="504200" indent="0">
              <a:buNone/>
              <a:defRPr sz="2200" b="1"/>
            </a:lvl2pPr>
            <a:lvl3pPr marL="1008400" indent="0">
              <a:buNone/>
              <a:defRPr sz="2000" b="1"/>
            </a:lvl3pPr>
            <a:lvl4pPr marL="1512600" indent="0">
              <a:buNone/>
              <a:defRPr sz="1800" b="1"/>
            </a:lvl4pPr>
            <a:lvl5pPr marL="2016801" indent="0">
              <a:buNone/>
              <a:defRPr sz="1800" b="1"/>
            </a:lvl5pPr>
            <a:lvl6pPr marL="2521001" indent="0">
              <a:buNone/>
              <a:defRPr sz="1800" b="1"/>
            </a:lvl6pPr>
            <a:lvl7pPr marL="3025201" indent="0">
              <a:buNone/>
              <a:defRPr sz="1800" b="1"/>
            </a:lvl7pPr>
            <a:lvl8pPr marL="3529401" indent="0">
              <a:buNone/>
              <a:defRPr sz="1800" b="1"/>
            </a:lvl8pPr>
            <a:lvl9pPr marL="4033601" indent="0">
              <a:buNone/>
              <a:defRPr sz="1800" b="1"/>
            </a:lvl9pPr>
          </a:lstStyle>
          <a:p>
            <a:pPr lvl="0"/>
            <a:r>
              <a:rPr lang="tr-TR" smtClean="0"/>
              <a:t>Click to edit Master text styles</a:t>
            </a:r>
          </a:p>
        </p:txBody>
      </p:sp>
      <p:sp>
        <p:nvSpPr>
          <p:cNvPr id="6" name="Content Placeholder 5"/>
          <p:cNvSpPr>
            <a:spLocks noGrp="1"/>
          </p:cNvSpPr>
          <p:nvPr>
            <p:ph sz="quarter" idx="4"/>
          </p:nvPr>
        </p:nvSpPr>
        <p:spPr>
          <a:xfrm>
            <a:off x="5030498" y="2456300"/>
            <a:ext cx="4377186" cy="4462578"/>
          </a:xfrm>
        </p:spPr>
        <p:txBody>
          <a:bodyPr/>
          <a:lstStyle>
            <a:lvl1pPr>
              <a:defRPr sz="26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7" name="Date Placeholder 6"/>
          <p:cNvSpPr>
            <a:spLocks noGrp="1"/>
          </p:cNvSpPr>
          <p:nvPr>
            <p:ph type="dt" sz="half" idx="10"/>
          </p:nvPr>
        </p:nvSpPr>
        <p:spPr/>
        <p:txBody>
          <a:bodyPr/>
          <a:lstStyle/>
          <a:p>
            <a:fld id="{FEA13966-D5C0-EE4F-A8EA-62A5D2F33733}" type="datetimeFigureOut">
              <a:rPr lang="en-US" smtClean="0"/>
              <a:t>10/23/2019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793115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Date Placeholder 2"/>
          <p:cNvSpPr>
            <a:spLocks noGrp="1"/>
          </p:cNvSpPr>
          <p:nvPr>
            <p:ph type="dt" sz="half" idx="10"/>
          </p:nvPr>
        </p:nvSpPr>
        <p:spPr/>
        <p:txBody>
          <a:bodyPr/>
          <a:lstStyle/>
          <a:p>
            <a:fld id="{FEA13966-D5C0-EE4F-A8EA-62A5D2F33733}" type="datetimeFigureOut">
              <a:rPr lang="en-US" smtClean="0"/>
              <a:t>10/23/2019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314914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A13966-D5C0-EE4F-A8EA-62A5D2F33733}" type="datetimeFigureOut">
              <a:rPr lang="en-US" smtClean="0"/>
              <a:t>10/23/2019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638780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142" y="308382"/>
            <a:ext cx="3257961" cy="1312417"/>
          </a:xfrm>
        </p:spPr>
        <p:txBody>
          <a:bodyPr anchor="b"/>
          <a:lstStyle>
            <a:lvl1pPr algn="l">
              <a:defRPr sz="2200" b="1"/>
            </a:lvl1pPr>
          </a:lstStyle>
          <a:p>
            <a:r>
              <a:rPr lang="tr-TR" smtClean="0"/>
              <a:t>Click to edit Master title style</a:t>
            </a:r>
            <a:endParaRPr lang="en-US"/>
          </a:p>
        </p:txBody>
      </p:sp>
      <p:sp>
        <p:nvSpPr>
          <p:cNvPr id="3" name="Content Placeholder 2"/>
          <p:cNvSpPr>
            <a:spLocks noGrp="1"/>
          </p:cNvSpPr>
          <p:nvPr>
            <p:ph idx="1"/>
          </p:nvPr>
        </p:nvSpPr>
        <p:spPr>
          <a:xfrm>
            <a:off x="3871730" y="308383"/>
            <a:ext cx="5535954" cy="6610495"/>
          </a:xfrm>
        </p:spPr>
        <p:txBody>
          <a:bodyPr/>
          <a:lstStyle>
            <a:lvl1pPr>
              <a:defRPr sz="3500"/>
            </a:lvl1pPr>
            <a:lvl2pPr>
              <a:defRPr sz="3100"/>
            </a:lvl2pPr>
            <a:lvl3pPr>
              <a:defRPr sz="2600"/>
            </a:lvl3pPr>
            <a:lvl4pPr>
              <a:defRPr sz="2200"/>
            </a:lvl4pPr>
            <a:lvl5pPr>
              <a:defRPr sz="2200"/>
            </a:lvl5pPr>
            <a:lvl6pPr>
              <a:defRPr sz="2200"/>
            </a:lvl6pPr>
            <a:lvl7pPr>
              <a:defRPr sz="2200"/>
            </a:lvl7pPr>
            <a:lvl8pPr>
              <a:defRPr sz="2200"/>
            </a:lvl8pPr>
            <a:lvl9pPr>
              <a:defRPr sz="22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Text Placeholder 3"/>
          <p:cNvSpPr>
            <a:spLocks noGrp="1"/>
          </p:cNvSpPr>
          <p:nvPr>
            <p:ph type="body" sz="half" idx="2"/>
          </p:nvPr>
        </p:nvSpPr>
        <p:spPr>
          <a:xfrm>
            <a:off x="495142" y="1620800"/>
            <a:ext cx="3257961" cy="5298078"/>
          </a:xfrm>
        </p:spPr>
        <p:txBody>
          <a:bodyPr/>
          <a:lstStyle>
            <a:lvl1pPr marL="0" indent="0">
              <a:buNone/>
              <a:defRPr sz="1500"/>
            </a:lvl1pPr>
            <a:lvl2pPr marL="504200" indent="0">
              <a:buNone/>
              <a:defRPr sz="1300"/>
            </a:lvl2pPr>
            <a:lvl3pPr marL="1008400" indent="0">
              <a:buNone/>
              <a:defRPr sz="1100"/>
            </a:lvl3pPr>
            <a:lvl4pPr marL="1512600" indent="0">
              <a:buNone/>
              <a:defRPr sz="1000"/>
            </a:lvl4pPr>
            <a:lvl5pPr marL="2016801" indent="0">
              <a:buNone/>
              <a:defRPr sz="1000"/>
            </a:lvl5pPr>
            <a:lvl6pPr marL="2521001" indent="0">
              <a:buNone/>
              <a:defRPr sz="1000"/>
            </a:lvl6pPr>
            <a:lvl7pPr marL="3025201" indent="0">
              <a:buNone/>
              <a:defRPr sz="1000"/>
            </a:lvl7pPr>
            <a:lvl8pPr marL="3529401" indent="0">
              <a:buNone/>
              <a:defRPr sz="1000"/>
            </a:lvl8pPr>
            <a:lvl9pPr marL="4033601" indent="0">
              <a:buNone/>
              <a:defRPr sz="10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FEA13966-D5C0-EE4F-A8EA-62A5D2F33733}" type="datetimeFigureOut">
              <a:rPr lang="en-US" smtClean="0"/>
              <a:t>10/23/2019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1883361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023" y="5421789"/>
            <a:ext cx="5941695" cy="640073"/>
          </a:xfrm>
        </p:spPr>
        <p:txBody>
          <a:bodyPr anchor="b"/>
          <a:lstStyle>
            <a:lvl1pPr algn="l">
              <a:defRPr sz="2200" b="1"/>
            </a:lvl1pPr>
          </a:lstStyle>
          <a:p>
            <a:r>
              <a:rPr lang="tr-TR" smtClean="0"/>
              <a:t>Click to edit Master title style</a:t>
            </a:r>
            <a:endParaRPr lang="en-US"/>
          </a:p>
        </p:txBody>
      </p:sp>
      <p:sp>
        <p:nvSpPr>
          <p:cNvPr id="3" name="Picture Placeholder 2"/>
          <p:cNvSpPr>
            <a:spLocks noGrp="1"/>
          </p:cNvSpPr>
          <p:nvPr>
            <p:ph type="pic" idx="1"/>
          </p:nvPr>
        </p:nvSpPr>
        <p:spPr>
          <a:xfrm>
            <a:off x="1941023" y="692067"/>
            <a:ext cx="5941695" cy="4647248"/>
          </a:xfrm>
        </p:spPr>
        <p:txBody>
          <a:bodyPr/>
          <a:lstStyle>
            <a:lvl1pPr marL="0" indent="0">
              <a:buNone/>
              <a:defRPr sz="3500"/>
            </a:lvl1pPr>
            <a:lvl2pPr marL="504200" indent="0">
              <a:buNone/>
              <a:defRPr sz="3100"/>
            </a:lvl2pPr>
            <a:lvl3pPr marL="1008400" indent="0">
              <a:buNone/>
              <a:defRPr sz="2600"/>
            </a:lvl3pPr>
            <a:lvl4pPr marL="1512600" indent="0">
              <a:buNone/>
              <a:defRPr sz="2200"/>
            </a:lvl4pPr>
            <a:lvl5pPr marL="2016801" indent="0">
              <a:buNone/>
              <a:defRPr sz="2200"/>
            </a:lvl5pPr>
            <a:lvl6pPr marL="2521001" indent="0">
              <a:buNone/>
              <a:defRPr sz="2200"/>
            </a:lvl6pPr>
            <a:lvl7pPr marL="3025201" indent="0">
              <a:buNone/>
              <a:defRPr sz="2200"/>
            </a:lvl7pPr>
            <a:lvl8pPr marL="3529401" indent="0">
              <a:buNone/>
              <a:defRPr sz="2200"/>
            </a:lvl8pPr>
            <a:lvl9pPr marL="4033601" indent="0">
              <a:buNone/>
              <a:defRPr sz="2200"/>
            </a:lvl9pPr>
          </a:lstStyle>
          <a:p>
            <a:endParaRPr lang="en-US"/>
          </a:p>
        </p:txBody>
      </p:sp>
      <p:sp>
        <p:nvSpPr>
          <p:cNvPr id="4" name="Text Placeholder 3"/>
          <p:cNvSpPr>
            <a:spLocks noGrp="1"/>
          </p:cNvSpPr>
          <p:nvPr>
            <p:ph type="body" sz="half" idx="2"/>
          </p:nvPr>
        </p:nvSpPr>
        <p:spPr>
          <a:xfrm>
            <a:off x="1941023" y="6061862"/>
            <a:ext cx="5941695" cy="909010"/>
          </a:xfrm>
        </p:spPr>
        <p:txBody>
          <a:bodyPr/>
          <a:lstStyle>
            <a:lvl1pPr marL="0" indent="0">
              <a:buNone/>
              <a:defRPr sz="1500"/>
            </a:lvl1pPr>
            <a:lvl2pPr marL="504200" indent="0">
              <a:buNone/>
              <a:defRPr sz="1300"/>
            </a:lvl2pPr>
            <a:lvl3pPr marL="1008400" indent="0">
              <a:buNone/>
              <a:defRPr sz="1100"/>
            </a:lvl3pPr>
            <a:lvl4pPr marL="1512600" indent="0">
              <a:buNone/>
              <a:defRPr sz="1000"/>
            </a:lvl4pPr>
            <a:lvl5pPr marL="2016801" indent="0">
              <a:buNone/>
              <a:defRPr sz="1000"/>
            </a:lvl5pPr>
            <a:lvl6pPr marL="2521001" indent="0">
              <a:buNone/>
              <a:defRPr sz="1000"/>
            </a:lvl6pPr>
            <a:lvl7pPr marL="3025201" indent="0">
              <a:buNone/>
              <a:defRPr sz="1000"/>
            </a:lvl7pPr>
            <a:lvl8pPr marL="3529401" indent="0">
              <a:buNone/>
              <a:defRPr sz="1000"/>
            </a:lvl8pPr>
            <a:lvl9pPr marL="4033601" indent="0">
              <a:buNone/>
              <a:defRPr sz="10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FEA13966-D5C0-EE4F-A8EA-62A5D2F33733}" type="datetimeFigureOut">
              <a:rPr lang="en-US" smtClean="0"/>
              <a:t>10/23/2019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813565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fld id="{FEA13966-D5C0-EE4F-A8EA-62A5D2F33733}" type="datetimeFigureOut">
              <a:rPr lang="en-US" smtClean="0"/>
              <a:t>10/23/2019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748897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76125" y="349620"/>
            <a:ext cx="2412094" cy="7463924"/>
          </a:xfrm>
        </p:spPr>
        <p:txBody>
          <a:bodyPr vert="eaVert"/>
          <a:lstStyle/>
          <a:p>
            <a:r>
              <a:rPr lang="tr-TR" smtClean="0"/>
              <a:t>Click to edit Master title style</a:t>
            </a:r>
            <a:endParaRPr lang="en-US"/>
          </a:p>
        </p:txBody>
      </p:sp>
      <p:sp>
        <p:nvSpPr>
          <p:cNvPr id="3" name="Vertical Text Placeholder 2"/>
          <p:cNvSpPr>
            <a:spLocks noGrp="1"/>
          </p:cNvSpPr>
          <p:nvPr>
            <p:ph type="body" orient="vert" idx="1"/>
          </p:nvPr>
        </p:nvSpPr>
        <p:spPr>
          <a:xfrm>
            <a:off x="536404" y="349620"/>
            <a:ext cx="7074675" cy="7463924"/>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fld id="{FEA13966-D5C0-EE4F-A8EA-62A5D2F33733}" type="datetimeFigureOut">
              <a:rPr lang="en-US" smtClean="0"/>
              <a:t>10/23/2019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49410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141" y="310176"/>
            <a:ext cx="8912543" cy="1290902"/>
          </a:xfrm>
          <a:prstGeom prst="rect">
            <a:avLst/>
          </a:prstGeom>
        </p:spPr>
        <p:txBody>
          <a:bodyPr vert="horz" lIns="100840" tIns="50420" rIns="100840" bIns="50420" rtlCol="0" anchor="ctr">
            <a:normAutofit/>
          </a:bodyPr>
          <a:lstStyle/>
          <a:p>
            <a:r>
              <a:rPr lang="tr-TR" smtClean="0"/>
              <a:t>Click to edit Master title style</a:t>
            </a:r>
            <a:endParaRPr lang="en-US"/>
          </a:p>
        </p:txBody>
      </p:sp>
      <p:sp>
        <p:nvSpPr>
          <p:cNvPr id="3" name="Text Placeholder 2"/>
          <p:cNvSpPr>
            <a:spLocks noGrp="1"/>
          </p:cNvSpPr>
          <p:nvPr>
            <p:ph type="body" idx="1"/>
          </p:nvPr>
        </p:nvSpPr>
        <p:spPr>
          <a:xfrm>
            <a:off x="495141" y="1807263"/>
            <a:ext cx="8912543" cy="5111615"/>
          </a:xfrm>
          <a:prstGeom prst="rect">
            <a:avLst/>
          </a:prstGeom>
        </p:spPr>
        <p:txBody>
          <a:bodyPr vert="horz" lIns="100840" tIns="50420" rIns="100840" bIns="504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2"/>
          </p:nvPr>
        </p:nvSpPr>
        <p:spPr>
          <a:xfrm>
            <a:off x="495141" y="7178851"/>
            <a:ext cx="2310659" cy="412372"/>
          </a:xfrm>
          <a:prstGeom prst="rect">
            <a:avLst/>
          </a:prstGeom>
        </p:spPr>
        <p:txBody>
          <a:bodyPr vert="horz" lIns="100840" tIns="50420" rIns="100840" bIns="50420" rtlCol="0" anchor="ctr"/>
          <a:lstStyle>
            <a:lvl1pPr algn="l">
              <a:defRPr sz="1300">
                <a:solidFill>
                  <a:schemeClr val="tx1">
                    <a:tint val="75000"/>
                  </a:schemeClr>
                </a:solidFill>
              </a:defRPr>
            </a:lvl1pPr>
          </a:lstStyle>
          <a:p>
            <a:fld id="{FEA13966-D5C0-EE4F-A8EA-62A5D2F33733}" type="datetimeFigureOut">
              <a:rPr lang="en-US" smtClean="0"/>
              <a:t>10/23/2019</a:t>
            </a:fld>
            <a:endParaRPr lang="en-US"/>
          </a:p>
        </p:txBody>
      </p:sp>
      <p:sp>
        <p:nvSpPr>
          <p:cNvPr id="5" name="Footer Placeholder 4"/>
          <p:cNvSpPr>
            <a:spLocks noGrp="1"/>
          </p:cNvSpPr>
          <p:nvPr>
            <p:ph type="ftr" sz="quarter" idx="3"/>
          </p:nvPr>
        </p:nvSpPr>
        <p:spPr>
          <a:xfrm>
            <a:off x="3383465" y="7178851"/>
            <a:ext cx="3135895" cy="412372"/>
          </a:xfrm>
          <a:prstGeom prst="rect">
            <a:avLst/>
          </a:prstGeom>
        </p:spPr>
        <p:txBody>
          <a:bodyPr vert="horz" lIns="100840" tIns="50420" rIns="100840" bIns="50420" rtlCol="0" anchor="ctr"/>
          <a:lstStyle>
            <a:lvl1pPr algn="ctr">
              <a:defRPr sz="1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097025" y="7178851"/>
            <a:ext cx="2310659" cy="412372"/>
          </a:xfrm>
          <a:prstGeom prst="rect">
            <a:avLst/>
          </a:prstGeom>
        </p:spPr>
        <p:txBody>
          <a:bodyPr vert="horz" lIns="100840" tIns="50420" rIns="100840" bIns="50420" rtlCol="0" anchor="ctr"/>
          <a:lstStyle>
            <a:lvl1pPr algn="r">
              <a:defRPr sz="1300">
                <a:solidFill>
                  <a:schemeClr val="tx1">
                    <a:tint val="75000"/>
                  </a:schemeClr>
                </a:solidFill>
              </a:defRPr>
            </a:lvl1pPr>
          </a:lstStyle>
          <a:p>
            <a:fld id="{0730640D-858F-9243-9CB1-649F5F212DF7}" type="slidenum">
              <a:rPr lang="en-US" smtClean="0"/>
              <a:t>‹#›</a:t>
            </a:fld>
            <a:endParaRPr lang="en-US"/>
          </a:p>
        </p:txBody>
      </p:sp>
    </p:spTree>
    <p:extLst>
      <p:ext uri="{BB962C8B-B14F-4D97-AF65-F5344CB8AC3E}">
        <p14:creationId xmlns:p14="http://schemas.microsoft.com/office/powerpoint/2010/main" val="1747478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504200" rtl="0" eaLnBrk="1" latinLnBrk="0" hangingPunct="1">
        <a:spcBef>
          <a:spcPct val="0"/>
        </a:spcBef>
        <a:buNone/>
        <a:defRPr sz="4900" kern="1200">
          <a:solidFill>
            <a:schemeClr val="tx1"/>
          </a:solidFill>
          <a:latin typeface="+mj-lt"/>
          <a:ea typeface="+mj-ea"/>
          <a:cs typeface="+mj-cs"/>
        </a:defRPr>
      </a:lvl1pPr>
    </p:titleStyle>
    <p:bodyStyle>
      <a:lvl1pPr marL="378150" indent="-378150" algn="l" defTabSz="504200" rtl="0" eaLnBrk="1" latinLnBrk="0" hangingPunct="1">
        <a:spcBef>
          <a:spcPct val="20000"/>
        </a:spcBef>
        <a:buFont typeface="Arial"/>
        <a:buChar char="•"/>
        <a:defRPr sz="3500" kern="1200">
          <a:solidFill>
            <a:schemeClr val="tx1"/>
          </a:solidFill>
          <a:latin typeface="+mn-lt"/>
          <a:ea typeface="+mn-ea"/>
          <a:cs typeface="+mn-cs"/>
        </a:defRPr>
      </a:lvl1pPr>
      <a:lvl2pPr marL="819325" indent="-315125" algn="l" defTabSz="504200" rtl="0" eaLnBrk="1" latinLnBrk="0" hangingPunct="1">
        <a:spcBef>
          <a:spcPct val="20000"/>
        </a:spcBef>
        <a:buFont typeface="Arial"/>
        <a:buChar char="–"/>
        <a:defRPr sz="3100" kern="1200">
          <a:solidFill>
            <a:schemeClr val="tx1"/>
          </a:solidFill>
          <a:latin typeface="+mn-lt"/>
          <a:ea typeface="+mn-ea"/>
          <a:cs typeface="+mn-cs"/>
        </a:defRPr>
      </a:lvl2pPr>
      <a:lvl3pPr marL="1260500" indent="-252100" algn="l" defTabSz="504200" rtl="0" eaLnBrk="1" latinLnBrk="0" hangingPunct="1">
        <a:spcBef>
          <a:spcPct val="20000"/>
        </a:spcBef>
        <a:buFont typeface="Arial"/>
        <a:buChar char="•"/>
        <a:defRPr sz="2600" kern="1200">
          <a:solidFill>
            <a:schemeClr val="tx1"/>
          </a:solidFill>
          <a:latin typeface="+mn-lt"/>
          <a:ea typeface="+mn-ea"/>
          <a:cs typeface="+mn-cs"/>
        </a:defRPr>
      </a:lvl3pPr>
      <a:lvl4pPr marL="1764701" indent="-252100" algn="l" defTabSz="504200" rtl="0" eaLnBrk="1" latinLnBrk="0" hangingPunct="1">
        <a:spcBef>
          <a:spcPct val="20000"/>
        </a:spcBef>
        <a:buFont typeface="Arial"/>
        <a:buChar char="–"/>
        <a:defRPr sz="2200" kern="1200">
          <a:solidFill>
            <a:schemeClr val="tx1"/>
          </a:solidFill>
          <a:latin typeface="+mn-lt"/>
          <a:ea typeface="+mn-ea"/>
          <a:cs typeface="+mn-cs"/>
        </a:defRPr>
      </a:lvl4pPr>
      <a:lvl5pPr marL="2268901" indent="-252100" algn="l" defTabSz="504200" rtl="0" eaLnBrk="1" latinLnBrk="0" hangingPunct="1">
        <a:spcBef>
          <a:spcPct val="20000"/>
        </a:spcBef>
        <a:buFont typeface="Arial"/>
        <a:buChar char="»"/>
        <a:defRPr sz="2200" kern="1200">
          <a:solidFill>
            <a:schemeClr val="tx1"/>
          </a:solidFill>
          <a:latin typeface="+mn-lt"/>
          <a:ea typeface="+mn-ea"/>
          <a:cs typeface="+mn-cs"/>
        </a:defRPr>
      </a:lvl5pPr>
      <a:lvl6pPr marL="2773101" indent="-252100" algn="l" defTabSz="504200" rtl="0" eaLnBrk="1" latinLnBrk="0" hangingPunct="1">
        <a:spcBef>
          <a:spcPct val="20000"/>
        </a:spcBef>
        <a:buFont typeface="Arial"/>
        <a:buChar char="•"/>
        <a:defRPr sz="2200" kern="1200">
          <a:solidFill>
            <a:schemeClr val="tx1"/>
          </a:solidFill>
          <a:latin typeface="+mn-lt"/>
          <a:ea typeface="+mn-ea"/>
          <a:cs typeface="+mn-cs"/>
        </a:defRPr>
      </a:lvl6pPr>
      <a:lvl7pPr marL="3277301" indent="-252100" algn="l" defTabSz="504200" rtl="0" eaLnBrk="1" latinLnBrk="0" hangingPunct="1">
        <a:spcBef>
          <a:spcPct val="20000"/>
        </a:spcBef>
        <a:buFont typeface="Arial"/>
        <a:buChar char="•"/>
        <a:defRPr sz="2200" kern="1200">
          <a:solidFill>
            <a:schemeClr val="tx1"/>
          </a:solidFill>
          <a:latin typeface="+mn-lt"/>
          <a:ea typeface="+mn-ea"/>
          <a:cs typeface="+mn-cs"/>
        </a:defRPr>
      </a:lvl7pPr>
      <a:lvl8pPr marL="3781501" indent="-252100" algn="l" defTabSz="504200" rtl="0" eaLnBrk="1" latinLnBrk="0" hangingPunct="1">
        <a:spcBef>
          <a:spcPct val="20000"/>
        </a:spcBef>
        <a:buFont typeface="Arial"/>
        <a:buChar char="•"/>
        <a:defRPr sz="2200" kern="1200">
          <a:solidFill>
            <a:schemeClr val="tx1"/>
          </a:solidFill>
          <a:latin typeface="+mn-lt"/>
          <a:ea typeface="+mn-ea"/>
          <a:cs typeface="+mn-cs"/>
        </a:defRPr>
      </a:lvl8pPr>
      <a:lvl9pPr marL="4285701" indent="-252100" algn="l" defTabSz="504200" rtl="0" eaLnBrk="1" latinLnBrk="0" hangingPunct="1">
        <a:spcBef>
          <a:spcPct val="20000"/>
        </a:spcBef>
        <a:buFont typeface="Arial"/>
        <a:buChar char="•"/>
        <a:defRPr sz="2200" kern="1200">
          <a:solidFill>
            <a:schemeClr val="tx1"/>
          </a:solidFill>
          <a:latin typeface="+mn-lt"/>
          <a:ea typeface="+mn-ea"/>
          <a:cs typeface="+mn-cs"/>
        </a:defRPr>
      </a:lvl9pPr>
    </p:bodyStyle>
    <p:otherStyle>
      <a:defPPr>
        <a:defRPr lang="en-US"/>
      </a:defPPr>
      <a:lvl1pPr marL="0" algn="l" defTabSz="504200" rtl="0" eaLnBrk="1" latinLnBrk="0" hangingPunct="1">
        <a:defRPr sz="2000" kern="1200">
          <a:solidFill>
            <a:schemeClr val="tx1"/>
          </a:solidFill>
          <a:latin typeface="+mn-lt"/>
          <a:ea typeface="+mn-ea"/>
          <a:cs typeface="+mn-cs"/>
        </a:defRPr>
      </a:lvl1pPr>
      <a:lvl2pPr marL="504200" algn="l" defTabSz="504200" rtl="0" eaLnBrk="1" latinLnBrk="0" hangingPunct="1">
        <a:defRPr sz="2000" kern="1200">
          <a:solidFill>
            <a:schemeClr val="tx1"/>
          </a:solidFill>
          <a:latin typeface="+mn-lt"/>
          <a:ea typeface="+mn-ea"/>
          <a:cs typeface="+mn-cs"/>
        </a:defRPr>
      </a:lvl2pPr>
      <a:lvl3pPr marL="1008400" algn="l" defTabSz="504200" rtl="0" eaLnBrk="1" latinLnBrk="0" hangingPunct="1">
        <a:defRPr sz="2000" kern="1200">
          <a:solidFill>
            <a:schemeClr val="tx1"/>
          </a:solidFill>
          <a:latin typeface="+mn-lt"/>
          <a:ea typeface="+mn-ea"/>
          <a:cs typeface="+mn-cs"/>
        </a:defRPr>
      </a:lvl3pPr>
      <a:lvl4pPr marL="1512600" algn="l" defTabSz="504200" rtl="0" eaLnBrk="1" latinLnBrk="0" hangingPunct="1">
        <a:defRPr sz="2000" kern="1200">
          <a:solidFill>
            <a:schemeClr val="tx1"/>
          </a:solidFill>
          <a:latin typeface="+mn-lt"/>
          <a:ea typeface="+mn-ea"/>
          <a:cs typeface="+mn-cs"/>
        </a:defRPr>
      </a:lvl4pPr>
      <a:lvl5pPr marL="2016801" algn="l" defTabSz="504200" rtl="0" eaLnBrk="1" latinLnBrk="0" hangingPunct="1">
        <a:defRPr sz="2000" kern="1200">
          <a:solidFill>
            <a:schemeClr val="tx1"/>
          </a:solidFill>
          <a:latin typeface="+mn-lt"/>
          <a:ea typeface="+mn-ea"/>
          <a:cs typeface="+mn-cs"/>
        </a:defRPr>
      </a:lvl5pPr>
      <a:lvl6pPr marL="2521001" algn="l" defTabSz="504200" rtl="0" eaLnBrk="1" latinLnBrk="0" hangingPunct="1">
        <a:defRPr sz="2000" kern="1200">
          <a:solidFill>
            <a:schemeClr val="tx1"/>
          </a:solidFill>
          <a:latin typeface="+mn-lt"/>
          <a:ea typeface="+mn-ea"/>
          <a:cs typeface="+mn-cs"/>
        </a:defRPr>
      </a:lvl6pPr>
      <a:lvl7pPr marL="3025201" algn="l" defTabSz="504200" rtl="0" eaLnBrk="1" latinLnBrk="0" hangingPunct="1">
        <a:defRPr sz="2000" kern="1200">
          <a:solidFill>
            <a:schemeClr val="tx1"/>
          </a:solidFill>
          <a:latin typeface="+mn-lt"/>
          <a:ea typeface="+mn-ea"/>
          <a:cs typeface="+mn-cs"/>
        </a:defRPr>
      </a:lvl7pPr>
      <a:lvl8pPr marL="3529401" algn="l" defTabSz="504200" rtl="0" eaLnBrk="1" latinLnBrk="0" hangingPunct="1">
        <a:defRPr sz="2000" kern="1200">
          <a:solidFill>
            <a:schemeClr val="tx1"/>
          </a:solidFill>
          <a:latin typeface="+mn-lt"/>
          <a:ea typeface="+mn-ea"/>
          <a:cs typeface="+mn-cs"/>
        </a:defRPr>
      </a:lvl8pPr>
      <a:lvl9pPr marL="4033601" algn="l" defTabSz="504200"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GAZ&#304;%20STRATEJ&#304;K%20PLAN%20TAKV&#304;M&#304;%2018.08.2017.xlsx" TargetMode="External"/><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6" name="Picture 5" descr="GAZI_UNIVERSITESI_PP_SUNUM.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974"/>
            <a:ext cx="9902825" cy="7739439"/>
          </a:xfrm>
          <a:prstGeom prst="rect">
            <a:avLst/>
          </a:prstGeom>
        </p:spPr>
      </p:pic>
      <p:sp>
        <p:nvSpPr>
          <p:cNvPr id="2" name="Title 1"/>
          <p:cNvSpPr>
            <a:spLocks noGrp="1"/>
          </p:cNvSpPr>
          <p:nvPr>
            <p:ph type="ctrTitle"/>
          </p:nvPr>
        </p:nvSpPr>
        <p:spPr>
          <a:xfrm>
            <a:off x="742712" y="4628746"/>
            <a:ext cx="8417401" cy="1660244"/>
          </a:xfrm>
        </p:spPr>
        <p:txBody>
          <a:bodyPr/>
          <a:lstStyle/>
          <a:p>
            <a:r>
              <a:rPr lang="en-US" dirty="0" smtClean="0">
                <a:solidFill>
                  <a:schemeClr val="tx2">
                    <a:lumMod val="50000"/>
                  </a:schemeClr>
                </a:solidFill>
                <a:latin typeface="HelveticaNeueLT Std Blk"/>
                <a:cs typeface="HelveticaNeueLT Std Blk"/>
              </a:rPr>
              <a:t>HOŞGELDİNİZ</a:t>
            </a:r>
            <a:endParaRPr lang="en-US" dirty="0">
              <a:solidFill>
                <a:schemeClr val="tx2">
                  <a:lumMod val="50000"/>
                </a:schemeClr>
              </a:solidFill>
              <a:latin typeface="HelveticaNeueLT Std Blk"/>
              <a:cs typeface="HelveticaNeueLT Std Blk"/>
            </a:endParaRPr>
          </a:p>
        </p:txBody>
      </p:sp>
    </p:spTree>
    <p:extLst>
      <p:ext uri="{BB962C8B-B14F-4D97-AF65-F5344CB8AC3E}">
        <p14:creationId xmlns:p14="http://schemas.microsoft.com/office/powerpoint/2010/main" val="5586919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GAZI_UNIVERSITESI_PP_SUNUM.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702"/>
            <a:ext cx="9902825" cy="7739439"/>
          </a:xfrm>
          <a:prstGeom prst="rect">
            <a:avLst/>
          </a:prstGeom>
        </p:spPr>
      </p:pic>
      <p:sp>
        <p:nvSpPr>
          <p:cNvPr id="2" name="Title 1"/>
          <p:cNvSpPr>
            <a:spLocks noGrp="1"/>
          </p:cNvSpPr>
          <p:nvPr>
            <p:ph type="ctrTitle"/>
          </p:nvPr>
        </p:nvSpPr>
        <p:spPr>
          <a:xfrm>
            <a:off x="742712" y="4866640"/>
            <a:ext cx="8417401" cy="1066800"/>
          </a:xfrm>
        </p:spPr>
        <p:txBody>
          <a:bodyPr>
            <a:noAutofit/>
          </a:bodyPr>
          <a:lstStyle/>
          <a:p>
            <a:r>
              <a:rPr lang="tr-TR" sz="2800" dirty="0">
                <a:solidFill>
                  <a:schemeClr val="tx2">
                    <a:lumMod val="50000"/>
                  </a:schemeClr>
                </a:solidFill>
                <a:latin typeface="HelveticaNeueLT Std Blk"/>
                <a:cs typeface="HelveticaNeueLT Std Blk"/>
              </a:rPr>
              <a:t>STRATEJİK </a:t>
            </a:r>
            <a:r>
              <a:rPr lang="tr-TR" sz="2800" dirty="0" smtClean="0">
                <a:solidFill>
                  <a:schemeClr val="tx2">
                    <a:lumMod val="50000"/>
                  </a:schemeClr>
                </a:solidFill>
                <a:latin typeface="HelveticaNeueLT Std Blk"/>
                <a:cs typeface="HelveticaNeueLT Std Blk"/>
              </a:rPr>
              <a:t>PLANLAMA SÜRECİ</a:t>
            </a:r>
            <a:br>
              <a:rPr lang="tr-TR" sz="2800" dirty="0" smtClean="0">
                <a:solidFill>
                  <a:schemeClr val="tx2">
                    <a:lumMod val="50000"/>
                  </a:schemeClr>
                </a:solidFill>
                <a:latin typeface="HelveticaNeueLT Std Blk"/>
                <a:cs typeface="HelveticaNeueLT Std Blk"/>
              </a:rPr>
            </a:br>
            <a:r>
              <a:rPr lang="tr-TR" sz="2000" dirty="0" smtClean="0">
                <a:solidFill>
                  <a:schemeClr val="tx2">
                    <a:lumMod val="50000"/>
                  </a:schemeClr>
                </a:solidFill>
                <a:latin typeface="HelveticaNeueLT Std Blk"/>
                <a:cs typeface="HelveticaNeueLT Std Blk"/>
              </a:rPr>
              <a:t>STRATEJİ GELİŞTİRME DAİRE BAŞKANLIĞI</a:t>
            </a:r>
            <a:r>
              <a:rPr lang="tr-TR" sz="2800">
                <a:solidFill>
                  <a:schemeClr val="tx2">
                    <a:lumMod val="50000"/>
                  </a:schemeClr>
                </a:solidFill>
                <a:latin typeface="HelveticaNeueLT Std Blk"/>
                <a:cs typeface="HelveticaNeueLT Std Blk"/>
              </a:rPr>
              <a:t/>
            </a:r>
            <a:br>
              <a:rPr lang="tr-TR" sz="2800">
                <a:solidFill>
                  <a:schemeClr val="tx2">
                    <a:lumMod val="50000"/>
                  </a:schemeClr>
                </a:solidFill>
                <a:latin typeface="HelveticaNeueLT Std Blk"/>
                <a:cs typeface="HelveticaNeueLT Std Blk"/>
              </a:rPr>
            </a:br>
            <a:r>
              <a:rPr lang="tr-TR" sz="1800" smtClean="0">
                <a:solidFill>
                  <a:schemeClr val="tx2">
                    <a:lumMod val="50000"/>
                  </a:schemeClr>
                </a:solidFill>
                <a:latin typeface="HelveticaNeueLT Std Blk"/>
                <a:cs typeface="HelveticaNeueLT Std Blk"/>
              </a:rPr>
              <a:t>Ekim 2019</a:t>
            </a:r>
            <a:endParaRPr lang="en-US" sz="1800" dirty="0">
              <a:solidFill>
                <a:schemeClr val="tx2">
                  <a:lumMod val="50000"/>
                </a:schemeClr>
              </a:solidFill>
              <a:latin typeface="HelveticaNeueLT Std Blk"/>
              <a:cs typeface="HelveticaNeueLT Std Blk"/>
            </a:endParaRPr>
          </a:p>
        </p:txBody>
      </p:sp>
    </p:spTree>
    <p:extLst>
      <p:ext uri="{BB962C8B-B14F-4D97-AF65-F5344CB8AC3E}">
        <p14:creationId xmlns:p14="http://schemas.microsoft.com/office/powerpoint/2010/main" val="33338336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2272553"/>
            <a:ext cx="8912543" cy="4646325"/>
          </a:xfrm>
        </p:spPr>
        <p:txBody>
          <a:bodyPr>
            <a:normAutofit/>
          </a:bodyPr>
          <a:lstStyle/>
          <a:p>
            <a:pPr marL="0" indent="0">
              <a:buNone/>
            </a:pPr>
            <a:r>
              <a:rPr lang="tr-TR" sz="2800" b="1" dirty="0">
                <a:solidFill>
                  <a:schemeClr val="accent1">
                    <a:lumMod val="50000"/>
                  </a:schemeClr>
                </a:solidFill>
                <a:latin typeface="Calibri" panose="020F0502020204030204" pitchFamily="34" charset="0"/>
              </a:rPr>
              <a:t>Stratejik Plan</a:t>
            </a:r>
            <a:r>
              <a:rPr lang="tr-TR" sz="2800" dirty="0">
                <a:solidFill>
                  <a:schemeClr val="accent1">
                    <a:lumMod val="50000"/>
                  </a:schemeClr>
                </a:solidFill>
                <a:latin typeface="Calibri" panose="020F0502020204030204" pitchFamily="34" charset="0"/>
              </a:rPr>
              <a:t>	</a:t>
            </a:r>
          </a:p>
          <a:p>
            <a:pPr marL="0" indent="0" algn="just">
              <a:buNone/>
            </a:pPr>
            <a:r>
              <a:rPr lang="tr-TR" sz="2800" dirty="0" smtClean="0">
                <a:solidFill>
                  <a:srgbClr val="002060"/>
                </a:solidFill>
                <a:latin typeface="Calibri" panose="020F0502020204030204" pitchFamily="34" charset="0"/>
                <a:cs typeface="Calibri" panose="020F0502020204030204" pitchFamily="34" charset="0"/>
              </a:rPr>
              <a:t>5018 </a:t>
            </a:r>
            <a:r>
              <a:rPr lang="tr-TR" sz="2800" dirty="0">
                <a:solidFill>
                  <a:srgbClr val="002060"/>
                </a:solidFill>
                <a:latin typeface="Calibri" panose="020F0502020204030204" pitchFamily="34" charset="0"/>
                <a:cs typeface="Calibri" panose="020F0502020204030204" pitchFamily="34" charset="0"/>
              </a:rPr>
              <a:t>sayılı Kamu Mali Yönetimi ve Kontrol Kanununda stratejik plan;</a:t>
            </a:r>
          </a:p>
          <a:p>
            <a:pPr marL="0" indent="0" algn="just">
              <a:buNone/>
            </a:pPr>
            <a:r>
              <a:rPr lang="tr-TR" sz="2800" b="1" dirty="0">
                <a:solidFill>
                  <a:srgbClr val="002060"/>
                </a:solidFill>
                <a:latin typeface="Calibri" panose="020F0502020204030204" pitchFamily="34" charset="0"/>
                <a:cs typeface="Calibri" panose="020F0502020204030204" pitchFamily="34" charset="0"/>
              </a:rPr>
              <a:t>	</a:t>
            </a:r>
            <a:r>
              <a:rPr lang="tr-TR" sz="2800" b="1" dirty="0" smtClean="0">
                <a:solidFill>
                  <a:srgbClr val="002060"/>
                </a:solidFill>
                <a:latin typeface="Calibri" panose="020F0502020204030204" pitchFamily="34" charset="0"/>
                <a:cs typeface="Calibri" panose="020F0502020204030204" pitchFamily="34" charset="0"/>
              </a:rPr>
              <a:t>«Kamu idarelerinin orta ve uzun vadeli amaçlarını, temel ilke ve politikalarını, hedef ve önceliklerini, performans ölçütlerini, bunlara ulaşmak için izlenecek yöntemler ile kaynak dağılımlarını içeren plan»</a:t>
            </a:r>
            <a:r>
              <a:rPr lang="tr-TR" sz="2800" dirty="0" smtClean="0">
                <a:solidFill>
                  <a:srgbClr val="002060"/>
                </a:solidFill>
                <a:latin typeface="Calibri" panose="020F0502020204030204" pitchFamily="34" charset="0"/>
                <a:cs typeface="Calibri" panose="020F0502020204030204" pitchFamily="34" charset="0"/>
              </a:rPr>
              <a:t> </a:t>
            </a:r>
          </a:p>
          <a:p>
            <a:pPr marL="0" indent="0" algn="just">
              <a:buNone/>
            </a:pPr>
            <a:r>
              <a:rPr lang="tr-TR" sz="2800" b="1" dirty="0" smtClean="0">
                <a:solidFill>
                  <a:srgbClr val="002060"/>
                </a:solidFill>
                <a:latin typeface="Calibri" panose="020F0502020204030204" pitchFamily="34" charset="0"/>
                <a:cs typeface="Calibri" panose="020F0502020204030204" pitchFamily="34" charset="0"/>
              </a:rPr>
              <a:t>	</a:t>
            </a:r>
            <a:r>
              <a:rPr lang="tr-TR" sz="2800" dirty="0" smtClean="0">
                <a:solidFill>
                  <a:srgbClr val="002060"/>
                </a:solidFill>
                <a:latin typeface="Calibri" panose="020F0502020204030204" pitchFamily="34" charset="0"/>
                <a:cs typeface="Calibri" panose="020F0502020204030204" pitchFamily="34" charset="0"/>
              </a:rPr>
              <a:t>olarak tanımlanmaktadır. </a:t>
            </a:r>
            <a:endParaRPr lang="tr-TR" sz="280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339675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2272553"/>
            <a:ext cx="8912543" cy="4646325"/>
          </a:xfrm>
        </p:spPr>
        <p:txBody>
          <a:bodyPr>
            <a:normAutofit/>
          </a:bodyPr>
          <a:lstStyle/>
          <a:p>
            <a:pPr defTabSz="457200">
              <a:spcAft>
                <a:spcPts val="600"/>
              </a:spcAft>
              <a:buClr>
                <a:schemeClr val="accent1">
                  <a:lumMod val="50000"/>
                </a:schemeClr>
              </a:buClr>
              <a:buSzPct val="100000"/>
              <a:buFont typeface="Arial" panose="020B0604020202020204" pitchFamily="34" charset="0"/>
              <a:buChar char="•"/>
            </a:pPr>
            <a:r>
              <a:rPr lang="tr-TR" sz="2800" dirty="0">
                <a:solidFill>
                  <a:schemeClr val="accent1">
                    <a:lumMod val="50000"/>
                  </a:schemeClr>
                </a:solidFill>
                <a:latin typeface="Calibri" panose="020F0502020204030204" pitchFamily="34" charset="0"/>
              </a:rPr>
              <a:t>Stratejik Planlama; </a:t>
            </a:r>
          </a:p>
          <a:p>
            <a:pPr lvl="1" algn="just" defTabSz="457200">
              <a:spcAft>
                <a:spcPts val="600"/>
              </a:spcAft>
              <a:buClr>
                <a:schemeClr val="accent1">
                  <a:lumMod val="50000"/>
                </a:schemeClr>
              </a:buClr>
              <a:buSzPct val="100000"/>
              <a:buFont typeface="Calibri" panose="020F0502020204030204" pitchFamily="34" charset="0"/>
              <a:buChar char="-"/>
            </a:pPr>
            <a:r>
              <a:rPr lang="tr-TR" sz="2400" dirty="0" smtClean="0">
                <a:solidFill>
                  <a:schemeClr val="accent1">
                    <a:lumMod val="50000"/>
                  </a:schemeClr>
                </a:solidFill>
                <a:latin typeface="Calibri" panose="020F0502020204030204" pitchFamily="34" charset="0"/>
              </a:rPr>
              <a:t>Birimin </a:t>
            </a:r>
            <a:r>
              <a:rPr lang="tr-TR" sz="2400" dirty="0">
                <a:solidFill>
                  <a:schemeClr val="accent1">
                    <a:lumMod val="50000"/>
                  </a:schemeClr>
                </a:solidFill>
                <a:latin typeface="Calibri" panose="020F0502020204030204" pitchFamily="34" charset="0"/>
              </a:rPr>
              <a:t>bulunduğu nokta ile ulaşmayı arzu ettiği durum arasındaki yolu ifade eder. </a:t>
            </a:r>
          </a:p>
          <a:p>
            <a:pPr lvl="1" algn="just" defTabSz="457200">
              <a:spcAft>
                <a:spcPts val="600"/>
              </a:spcAft>
              <a:buClr>
                <a:schemeClr val="accent1">
                  <a:lumMod val="50000"/>
                </a:schemeClr>
              </a:buClr>
              <a:buSzPct val="100000"/>
              <a:buFont typeface="Calibri" panose="020F0502020204030204" pitchFamily="34" charset="0"/>
              <a:buChar char="-"/>
            </a:pPr>
            <a:r>
              <a:rPr lang="tr-TR" sz="2400" dirty="0" smtClean="0">
                <a:solidFill>
                  <a:schemeClr val="accent1">
                    <a:lumMod val="50000"/>
                  </a:schemeClr>
                </a:solidFill>
                <a:latin typeface="Calibri" panose="020F0502020204030204" pitchFamily="34" charset="0"/>
              </a:rPr>
              <a:t>Birimin </a:t>
            </a:r>
            <a:r>
              <a:rPr lang="tr-TR" sz="2400" dirty="0">
                <a:solidFill>
                  <a:schemeClr val="accent1">
                    <a:lumMod val="50000"/>
                  </a:schemeClr>
                </a:solidFill>
                <a:latin typeface="Calibri" panose="020F0502020204030204" pitchFamily="34" charset="0"/>
              </a:rPr>
              <a:t>amaçlarını, hedeflerini ve bunlara ulaşmayı mümkün kılacak yöntemlerin belirlenmesini gerektirir. </a:t>
            </a:r>
          </a:p>
          <a:p>
            <a:pPr lvl="1" algn="just" defTabSz="457200">
              <a:spcAft>
                <a:spcPts val="600"/>
              </a:spcAft>
              <a:buClr>
                <a:schemeClr val="accent1">
                  <a:lumMod val="50000"/>
                </a:schemeClr>
              </a:buClr>
              <a:buSzPct val="100000"/>
              <a:buFont typeface="Calibri" panose="020F0502020204030204" pitchFamily="34" charset="0"/>
              <a:buChar char="-"/>
            </a:pPr>
            <a:r>
              <a:rPr lang="tr-TR" sz="2400" dirty="0">
                <a:solidFill>
                  <a:schemeClr val="accent1">
                    <a:lumMod val="50000"/>
                  </a:schemeClr>
                </a:solidFill>
                <a:latin typeface="Calibri" panose="020F0502020204030204" pitchFamily="34" charset="0"/>
              </a:rPr>
              <a:t>Uzun vadeli ve geleceğe dönük bir bakış açısı taşır.</a:t>
            </a:r>
          </a:p>
          <a:p>
            <a:pPr lvl="1" algn="just" defTabSz="457200">
              <a:spcAft>
                <a:spcPts val="600"/>
              </a:spcAft>
              <a:buClr>
                <a:schemeClr val="accent1">
                  <a:lumMod val="50000"/>
                </a:schemeClr>
              </a:buClr>
              <a:buSzPct val="100000"/>
              <a:buFont typeface="Calibri" panose="020F0502020204030204" pitchFamily="34" charset="0"/>
              <a:buChar char="-"/>
            </a:pPr>
            <a:r>
              <a:rPr lang="tr-TR" altLang="tr-TR" sz="2400" dirty="0">
                <a:solidFill>
                  <a:schemeClr val="accent1">
                    <a:lumMod val="50000"/>
                  </a:schemeClr>
                </a:solidFill>
                <a:latin typeface="Calibri" panose="020F0502020204030204" pitchFamily="34" charset="0"/>
                <a:cs typeface="Calibri" panose="020F0502020204030204" pitchFamily="34" charset="0"/>
              </a:rPr>
              <a:t>Stratejik plan 5 yıllık bir dönemi kapsar.</a:t>
            </a:r>
            <a:r>
              <a:rPr lang="tr-TR" sz="2400" dirty="0">
                <a:solidFill>
                  <a:srgbClr val="002060"/>
                </a:solidFill>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8460770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728"/>
            <a:ext cx="9902825" cy="7731821"/>
          </a:xfrm>
          <a:prstGeom prst="rect">
            <a:avLst/>
          </a:prstGeom>
        </p:spPr>
      </p:pic>
      <p:sp>
        <p:nvSpPr>
          <p:cNvPr id="3" name="Content Placeholder 2"/>
          <p:cNvSpPr>
            <a:spLocks noGrp="1"/>
          </p:cNvSpPr>
          <p:nvPr>
            <p:ph idx="1"/>
          </p:nvPr>
        </p:nvSpPr>
        <p:spPr>
          <a:xfrm>
            <a:off x="495141" y="2272553"/>
            <a:ext cx="8912543" cy="4646325"/>
          </a:xfrm>
        </p:spPr>
        <p:txBody>
          <a:bodyPr>
            <a:normAutofit/>
          </a:bodyPr>
          <a:lstStyle/>
          <a:p>
            <a:pPr algn="just" defTabSz="717550">
              <a:defRPr/>
            </a:pPr>
            <a:r>
              <a:rPr lang="tr-TR" altLang="tr-TR" sz="2800" dirty="0" smtClean="0">
                <a:solidFill>
                  <a:srgbClr val="002060"/>
                </a:solidFill>
                <a:latin typeface="Calibri" panose="020F0502020204030204" pitchFamily="34" charset="0"/>
              </a:rPr>
              <a:t>Stratejik </a:t>
            </a:r>
            <a:r>
              <a:rPr lang="tr-TR" altLang="tr-TR" sz="2800" dirty="0">
                <a:solidFill>
                  <a:srgbClr val="002060"/>
                </a:solidFill>
                <a:latin typeface="Calibri" panose="020F0502020204030204" pitchFamily="34" charset="0"/>
              </a:rPr>
              <a:t>planlama, bir kuruluşun aşağıdaki dört temel soruyu cevaplandırmasına yardımcı </a:t>
            </a:r>
            <a:r>
              <a:rPr lang="tr-TR" altLang="tr-TR" sz="2800" dirty="0" smtClean="0">
                <a:solidFill>
                  <a:srgbClr val="002060"/>
                </a:solidFill>
                <a:latin typeface="Calibri" panose="020F0502020204030204" pitchFamily="34" charset="0"/>
              </a:rPr>
              <a:t>olur:</a:t>
            </a:r>
          </a:p>
          <a:p>
            <a:pPr marL="0" indent="0" algn="just" defTabSz="717550">
              <a:buNone/>
              <a:defRPr/>
            </a:pPr>
            <a:endParaRPr lang="tr-TR" altLang="tr-TR" sz="2800" dirty="0" smtClean="0">
              <a:solidFill>
                <a:srgbClr val="002060"/>
              </a:solidFill>
              <a:latin typeface="Calibri" panose="020F0502020204030204" pitchFamily="34" charset="0"/>
            </a:endParaRPr>
          </a:p>
          <a:p>
            <a:pPr lvl="1" algn="just" defTabSz="717550">
              <a:defRPr/>
            </a:pPr>
            <a:r>
              <a:rPr lang="tr-TR" altLang="tr-TR" sz="2400" dirty="0">
                <a:solidFill>
                  <a:schemeClr val="accent1">
                    <a:lumMod val="50000"/>
                  </a:schemeClr>
                </a:solidFill>
                <a:latin typeface="Calibri" panose="020F0502020204030204" pitchFamily="34" charset="0"/>
              </a:rPr>
              <a:t>Neredeyiz?</a:t>
            </a:r>
          </a:p>
          <a:p>
            <a:pPr lvl="1" algn="just" defTabSz="717550">
              <a:defRPr/>
            </a:pPr>
            <a:r>
              <a:rPr lang="tr-TR" altLang="tr-TR" sz="2400" dirty="0" smtClean="0">
                <a:solidFill>
                  <a:schemeClr val="accent1">
                    <a:lumMod val="50000"/>
                  </a:schemeClr>
                </a:solidFill>
                <a:latin typeface="Calibri" panose="020F0502020204030204" pitchFamily="34" charset="0"/>
              </a:rPr>
              <a:t>Nereye ulaşmak istiyoruz?</a:t>
            </a:r>
          </a:p>
          <a:p>
            <a:pPr lvl="1" algn="just" defTabSz="717550">
              <a:defRPr/>
            </a:pPr>
            <a:r>
              <a:rPr lang="tr-TR" altLang="tr-TR" sz="2400" dirty="0" smtClean="0">
                <a:solidFill>
                  <a:schemeClr val="accent1">
                    <a:lumMod val="50000"/>
                  </a:schemeClr>
                </a:solidFill>
                <a:latin typeface="Calibri" panose="020F0502020204030204" pitchFamily="34" charset="0"/>
              </a:rPr>
              <a:t>Gitmek istediğimiz yere nasıl ulaşabiliriz?</a:t>
            </a:r>
          </a:p>
          <a:p>
            <a:pPr lvl="1" algn="just" defTabSz="717550">
              <a:defRPr/>
            </a:pPr>
            <a:r>
              <a:rPr lang="tr-TR" altLang="tr-TR" sz="2400" dirty="0" smtClean="0">
                <a:solidFill>
                  <a:schemeClr val="accent1">
                    <a:lumMod val="50000"/>
                  </a:schemeClr>
                </a:solidFill>
                <a:latin typeface="Calibri" panose="020F0502020204030204" pitchFamily="34" charset="0"/>
              </a:rPr>
              <a:t>Başarımızı nasıl takip eder ve değerlendiririz?</a:t>
            </a: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3746374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1521"/>
            <a:ext cx="9902825" cy="7731821"/>
          </a:xfrm>
          <a:prstGeom prst="rect">
            <a:avLst/>
          </a:prstGeom>
        </p:spPr>
      </p:pic>
      <p:pic>
        <p:nvPicPr>
          <p:cNvPr id="2" name="Resim 1"/>
          <p:cNvPicPr>
            <a:picLocks noChangeAspect="1"/>
          </p:cNvPicPr>
          <p:nvPr/>
        </p:nvPicPr>
        <p:blipFill>
          <a:blip r:embed="rId3"/>
          <a:stretch>
            <a:fillRect/>
          </a:stretch>
        </p:blipFill>
        <p:spPr>
          <a:xfrm>
            <a:off x="574731" y="1682885"/>
            <a:ext cx="8239551" cy="5819022"/>
          </a:xfrm>
          <a:prstGeom prst="rect">
            <a:avLst/>
          </a:prstGeom>
        </p:spPr>
      </p:pic>
    </p:spTree>
    <p:extLst>
      <p:ext uri="{BB962C8B-B14F-4D97-AF65-F5344CB8AC3E}">
        <p14:creationId xmlns:p14="http://schemas.microsoft.com/office/powerpoint/2010/main" val="26600232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456"/>
            <a:ext cx="9902825" cy="7731821"/>
          </a:xfrm>
          <a:prstGeom prst="rect">
            <a:avLst/>
          </a:prstGeom>
        </p:spPr>
      </p:pic>
      <p:sp>
        <p:nvSpPr>
          <p:cNvPr id="3" name="Content Placeholder 2"/>
          <p:cNvSpPr>
            <a:spLocks noGrp="1"/>
          </p:cNvSpPr>
          <p:nvPr>
            <p:ph idx="1"/>
          </p:nvPr>
        </p:nvSpPr>
        <p:spPr>
          <a:xfrm>
            <a:off x="495141" y="2272553"/>
            <a:ext cx="8912543" cy="4646325"/>
          </a:xfrm>
        </p:spPr>
        <p:txBody>
          <a:bodyPr>
            <a:normAutofit/>
          </a:bodyPr>
          <a:lstStyle/>
          <a:p>
            <a:pPr marL="0" indent="0" algn="just" defTabSz="717550">
              <a:buNone/>
              <a:defRPr/>
            </a:pPr>
            <a:r>
              <a:rPr lang="tr-TR" altLang="tr-TR" sz="2800" b="1" dirty="0">
                <a:solidFill>
                  <a:srgbClr val="002060"/>
                </a:solidFill>
                <a:latin typeface="Calibri" panose="020F0502020204030204" pitchFamily="34" charset="0"/>
              </a:rPr>
              <a:t>STRATEJİK PLAN HAZIRLIK SÜRECİ</a:t>
            </a:r>
          </a:p>
          <a:p>
            <a:pPr marL="0" indent="0" algn="just" defTabSz="717550">
              <a:buNone/>
              <a:defRPr/>
            </a:pPr>
            <a:r>
              <a:rPr lang="tr-TR" altLang="tr-TR" sz="2800" dirty="0" smtClean="0">
                <a:solidFill>
                  <a:srgbClr val="002060"/>
                </a:solidFill>
                <a:latin typeface="Calibri" panose="020F0502020204030204" pitchFamily="34" charset="0"/>
              </a:rPr>
              <a:t>Stratejik </a:t>
            </a:r>
            <a:r>
              <a:rPr lang="tr-TR" altLang="tr-TR" sz="2800" dirty="0">
                <a:solidFill>
                  <a:srgbClr val="002060"/>
                </a:solidFill>
                <a:latin typeface="Calibri" panose="020F0502020204030204" pitchFamily="34" charset="0"/>
              </a:rPr>
              <a:t>planlama hazırlık çalışmaları üç temel aşamadan oluşur. Bunlar;</a:t>
            </a:r>
          </a:p>
          <a:p>
            <a:pPr lvl="1" algn="just" defTabSz="717550">
              <a:defRPr/>
            </a:pPr>
            <a:r>
              <a:rPr lang="tr-TR" altLang="tr-TR" sz="2400" dirty="0" smtClean="0">
                <a:solidFill>
                  <a:srgbClr val="002060"/>
                </a:solidFill>
                <a:latin typeface="Calibri" panose="020F0502020204030204" pitchFamily="34" charset="0"/>
              </a:rPr>
              <a:t>Planın </a:t>
            </a:r>
            <a:r>
              <a:rPr lang="tr-TR" altLang="tr-TR" sz="2400" dirty="0">
                <a:solidFill>
                  <a:srgbClr val="002060"/>
                </a:solidFill>
                <a:latin typeface="Calibri" panose="020F0502020204030204" pitchFamily="34" charset="0"/>
              </a:rPr>
              <a:t>sahiplenilmesi</a:t>
            </a:r>
          </a:p>
          <a:p>
            <a:pPr lvl="1" algn="just" defTabSz="717550">
              <a:defRPr/>
            </a:pPr>
            <a:r>
              <a:rPr lang="tr-TR" altLang="tr-TR" sz="2400" dirty="0" smtClean="0">
                <a:solidFill>
                  <a:srgbClr val="002060"/>
                </a:solidFill>
                <a:latin typeface="Calibri" panose="020F0502020204030204" pitchFamily="34" charset="0"/>
                <a:hlinkClick r:id="rId3" action="ppaction://hlinkfile"/>
              </a:rPr>
              <a:t>Planlama </a:t>
            </a:r>
            <a:r>
              <a:rPr lang="tr-TR" altLang="tr-TR" sz="2400" dirty="0">
                <a:solidFill>
                  <a:srgbClr val="002060"/>
                </a:solidFill>
                <a:latin typeface="Calibri" panose="020F0502020204030204" pitchFamily="34" charset="0"/>
                <a:hlinkClick r:id="rId3" action="ppaction://hlinkfile"/>
              </a:rPr>
              <a:t>sürecinin organizasyonu</a:t>
            </a:r>
            <a:endParaRPr lang="tr-TR" altLang="tr-TR" sz="2400" dirty="0">
              <a:solidFill>
                <a:srgbClr val="002060"/>
              </a:solidFill>
              <a:latin typeface="Calibri" panose="020F0502020204030204" pitchFamily="34" charset="0"/>
            </a:endParaRPr>
          </a:p>
          <a:p>
            <a:pPr lvl="1" algn="just" defTabSz="717550">
              <a:defRPr/>
            </a:pPr>
            <a:r>
              <a:rPr lang="tr-TR" altLang="tr-TR" sz="2400" dirty="0" smtClean="0">
                <a:solidFill>
                  <a:srgbClr val="002060"/>
                </a:solidFill>
                <a:latin typeface="Calibri" panose="020F0502020204030204" pitchFamily="34" charset="0"/>
              </a:rPr>
              <a:t>Hazırlık </a:t>
            </a:r>
            <a:r>
              <a:rPr lang="tr-TR" altLang="tr-TR" sz="2400" dirty="0">
                <a:solidFill>
                  <a:srgbClr val="002060"/>
                </a:solidFill>
                <a:latin typeface="Calibri" panose="020F0502020204030204" pitchFamily="34" charset="0"/>
              </a:rPr>
              <a:t>programının oluşturulmasıdır</a:t>
            </a:r>
            <a:r>
              <a:rPr lang="tr-TR" altLang="tr-TR" sz="2400" dirty="0" smtClean="0">
                <a:solidFill>
                  <a:srgbClr val="002060"/>
                </a:solidFill>
                <a:latin typeface="Calibri" panose="020F0502020204030204" pitchFamily="34" charset="0"/>
              </a:rPr>
              <a:t>.</a:t>
            </a:r>
          </a:p>
          <a:p>
            <a:pPr algn="just" defTabSz="717550">
              <a:defRPr/>
            </a:pPr>
            <a:r>
              <a:rPr lang="tr-TR" sz="2800" dirty="0" smtClean="0">
                <a:solidFill>
                  <a:srgbClr val="002060"/>
                </a:solidFill>
                <a:latin typeface="Calibri" panose="020F0502020204030204" pitchFamily="34" charset="0"/>
              </a:rPr>
              <a:t>Bu aşamada varsa birimin önceki stratejik planı ile Üniversite Stratejik Planı birlikte incelenerek yeni stratejik plan çalışmaları takvime bağlanmalıdır.</a:t>
            </a:r>
            <a:endParaRPr lang="tr-TR" sz="2800" dirty="0">
              <a:solidFill>
                <a:srgbClr val="002060"/>
              </a:solidFill>
              <a:latin typeface="Calibri" panose="020F0502020204030204" pitchFamily="34" charset="0"/>
            </a:endParaRPr>
          </a:p>
        </p:txBody>
      </p:sp>
    </p:spTree>
    <p:extLst>
      <p:ext uri="{BB962C8B-B14F-4D97-AF65-F5344CB8AC3E}">
        <p14:creationId xmlns:p14="http://schemas.microsoft.com/office/powerpoint/2010/main" val="24155431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fontScale="85000" lnSpcReduction="20000"/>
          </a:bodyPr>
          <a:lstStyle/>
          <a:p>
            <a:pPr marL="0" indent="0" algn="just" defTabSz="717550">
              <a:buNone/>
              <a:defRPr/>
            </a:pPr>
            <a:r>
              <a:rPr lang="tr-TR" altLang="tr-TR" sz="2800" b="1" dirty="0">
                <a:solidFill>
                  <a:srgbClr val="002060"/>
                </a:solidFill>
                <a:latin typeface="Calibri" panose="020F0502020204030204" pitchFamily="34" charset="0"/>
              </a:rPr>
              <a:t>DURUM </a:t>
            </a:r>
            <a:r>
              <a:rPr lang="tr-TR" altLang="tr-TR" sz="2800" b="1" dirty="0" smtClean="0">
                <a:solidFill>
                  <a:srgbClr val="002060"/>
                </a:solidFill>
                <a:latin typeface="Calibri" panose="020F0502020204030204" pitchFamily="34" charset="0"/>
              </a:rPr>
              <a:t>ANALİZİ</a:t>
            </a:r>
          </a:p>
          <a:p>
            <a:pPr algn="just" defTabSz="717550">
              <a:defRPr/>
            </a:pPr>
            <a:r>
              <a:rPr lang="tr-TR" altLang="tr-TR" sz="2800" dirty="0">
                <a:solidFill>
                  <a:srgbClr val="002060"/>
                </a:solidFill>
                <a:latin typeface="Calibri" panose="020F0502020204030204" pitchFamily="34" charset="0"/>
              </a:rPr>
              <a:t>Stratejik planlama sürecinin ilk adımı olan durum analizinde “neredeyiz” sorusunun cevabı aranır</a:t>
            </a:r>
            <a:r>
              <a:rPr lang="tr-TR" altLang="tr-TR" sz="2800" dirty="0" smtClean="0">
                <a:solidFill>
                  <a:srgbClr val="002060"/>
                </a:solidFill>
                <a:latin typeface="Calibri" panose="020F0502020204030204" pitchFamily="34" charset="0"/>
              </a:rPr>
              <a:t>.</a:t>
            </a:r>
          </a:p>
          <a:p>
            <a:pPr algn="just" defTabSz="717550">
              <a:defRPr/>
            </a:pPr>
            <a:r>
              <a:rPr lang="tr-TR" sz="2800" dirty="0">
                <a:solidFill>
                  <a:srgbClr val="002060"/>
                </a:solidFill>
                <a:latin typeface="Calibri" panose="020F0502020204030204" pitchFamily="34" charset="0"/>
              </a:rPr>
              <a:t>Durum analizinde aşağıdaki hususlarla ilgili analiz ve değerlendirmeler yapılır:</a:t>
            </a:r>
          </a:p>
          <a:p>
            <a:pPr lvl="1" algn="just" defTabSz="717550">
              <a:defRPr/>
            </a:pPr>
            <a:r>
              <a:rPr lang="tr-TR" sz="2400" dirty="0" smtClean="0">
                <a:solidFill>
                  <a:srgbClr val="002060"/>
                </a:solidFill>
                <a:latin typeface="Calibri" panose="020F0502020204030204" pitchFamily="34" charset="0"/>
              </a:rPr>
              <a:t>Kurumsal </a:t>
            </a:r>
            <a:r>
              <a:rPr lang="tr-TR" sz="2400" dirty="0">
                <a:solidFill>
                  <a:srgbClr val="002060"/>
                </a:solidFill>
                <a:latin typeface="Calibri" panose="020F0502020204030204" pitchFamily="34" charset="0"/>
              </a:rPr>
              <a:t>tarihçe</a:t>
            </a:r>
          </a:p>
          <a:p>
            <a:pPr lvl="1" algn="just" defTabSz="717550">
              <a:defRPr/>
            </a:pPr>
            <a:r>
              <a:rPr lang="tr-TR" sz="2400" dirty="0" smtClean="0">
                <a:solidFill>
                  <a:srgbClr val="002060"/>
                </a:solidFill>
                <a:latin typeface="Calibri" panose="020F0502020204030204" pitchFamily="34" charset="0"/>
              </a:rPr>
              <a:t>Önceki </a:t>
            </a:r>
            <a:r>
              <a:rPr lang="tr-TR" sz="2400" dirty="0">
                <a:solidFill>
                  <a:srgbClr val="002060"/>
                </a:solidFill>
                <a:latin typeface="Calibri" panose="020F0502020204030204" pitchFamily="34" charset="0"/>
              </a:rPr>
              <a:t>stratejik planın değerlendirilmesi</a:t>
            </a:r>
          </a:p>
          <a:p>
            <a:pPr lvl="1" algn="just" defTabSz="717550">
              <a:defRPr/>
            </a:pPr>
            <a:r>
              <a:rPr lang="tr-TR" sz="2400" dirty="0" smtClean="0">
                <a:solidFill>
                  <a:srgbClr val="002060"/>
                </a:solidFill>
                <a:latin typeface="Calibri" panose="020F0502020204030204" pitchFamily="34" charset="0"/>
              </a:rPr>
              <a:t>Mevzuat </a:t>
            </a:r>
            <a:r>
              <a:rPr lang="tr-TR" sz="2400" dirty="0">
                <a:solidFill>
                  <a:srgbClr val="002060"/>
                </a:solidFill>
                <a:latin typeface="Calibri" panose="020F0502020204030204" pitchFamily="34" charset="0"/>
              </a:rPr>
              <a:t>analizi</a:t>
            </a:r>
          </a:p>
          <a:p>
            <a:pPr lvl="1" algn="just" defTabSz="717550">
              <a:defRPr/>
            </a:pPr>
            <a:r>
              <a:rPr lang="tr-TR" sz="2400" dirty="0" smtClean="0">
                <a:solidFill>
                  <a:srgbClr val="002060"/>
                </a:solidFill>
                <a:latin typeface="Calibri" panose="020F0502020204030204" pitchFamily="34" charset="0"/>
              </a:rPr>
              <a:t>Üst </a:t>
            </a:r>
            <a:r>
              <a:rPr lang="tr-TR" sz="2400" dirty="0">
                <a:solidFill>
                  <a:srgbClr val="002060"/>
                </a:solidFill>
                <a:latin typeface="Calibri" panose="020F0502020204030204" pitchFamily="34" charset="0"/>
              </a:rPr>
              <a:t>politika belgeleri analizi</a:t>
            </a:r>
          </a:p>
          <a:p>
            <a:pPr lvl="1" algn="just" defTabSz="717550">
              <a:defRPr/>
            </a:pPr>
            <a:r>
              <a:rPr lang="tr-TR" sz="2400" dirty="0" smtClean="0">
                <a:solidFill>
                  <a:srgbClr val="002060"/>
                </a:solidFill>
                <a:latin typeface="Calibri" panose="020F0502020204030204" pitchFamily="34" charset="0"/>
              </a:rPr>
              <a:t>Faaliyet </a:t>
            </a:r>
            <a:r>
              <a:rPr lang="tr-TR" sz="2400" dirty="0">
                <a:solidFill>
                  <a:srgbClr val="002060"/>
                </a:solidFill>
                <a:latin typeface="Calibri" panose="020F0502020204030204" pitchFamily="34" charset="0"/>
              </a:rPr>
              <a:t>alanları ile ürün ve hizmetlerin belirlenmesi</a:t>
            </a:r>
          </a:p>
          <a:p>
            <a:pPr lvl="1" algn="just" defTabSz="717550">
              <a:defRPr/>
            </a:pPr>
            <a:r>
              <a:rPr lang="tr-TR" sz="2400" dirty="0" smtClean="0">
                <a:solidFill>
                  <a:srgbClr val="002060"/>
                </a:solidFill>
                <a:latin typeface="Calibri" panose="020F0502020204030204" pitchFamily="34" charset="0"/>
              </a:rPr>
              <a:t>Paydaş </a:t>
            </a:r>
            <a:r>
              <a:rPr lang="tr-TR" sz="2400" dirty="0">
                <a:solidFill>
                  <a:srgbClr val="002060"/>
                </a:solidFill>
                <a:latin typeface="Calibri" panose="020F0502020204030204" pitchFamily="34" charset="0"/>
              </a:rPr>
              <a:t>analizi</a:t>
            </a:r>
          </a:p>
          <a:p>
            <a:pPr lvl="1" algn="just" defTabSz="717550">
              <a:defRPr/>
            </a:pPr>
            <a:r>
              <a:rPr lang="tr-TR" sz="2400" dirty="0" smtClean="0">
                <a:solidFill>
                  <a:srgbClr val="002060"/>
                </a:solidFill>
                <a:latin typeface="Calibri" panose="020F0502020204030204" pitchFamily="34" charset="0"/>
              </a:rPr>
              <a:t>Kuruluş </a:t>
            </a:r>
            <a:r>
              <a:rPr lang="tr-TR" sz="2400" dirty="0">
                <a:solidFill>
                  <a:srgbClr val="002060"/>
                </a:solidFill>
                <a:latin typeface="Calibri" panose="020F0502020204030204" pitchFamily="34" charset="0"/>
              </a:rPr>
              <a:t>içi analiz</a:t>
            </a:r>
          </a:p>
          <a:p>
            <a:pPr lvl="1" algn="just" defTabSz="717550">
              <a:defRPr/>
            </a:pPr>
            <a:r>
              <a:rPr lang="tr-TR" sz="2400" dirty="0" smtClean="0">
                <a:solidFill>
                  <a:srgbClr val="002060"/>
                </a:solidFill>
                <a:latin typeface="Calibri" panose="020F0502020204030204" pitchFamily="34" charset="0"/>
              </a:rPr>
              <a:t>Akademik </a:t>
            </a:r>
            <a:r>
              <a:rPr lang="tr-TR" sz="2400" dirty="0">
                <a:solidFill>
                  <a:srgbClr val="002060"/>
                </a:solidFill>
                <a:latin typeface="Calibri" panose="020F0502020204030204" pitchFamily="34" charset="0"/>
              </a:rPr>
              <a:t>faaliyetler analizi</a:t>
            </a:r>
          </a:p>
          <a:p>
            <a:pPr lvl="1" algn="just" defTabSz="717550">
              <a:defRPr/>
            </a:pPr>
            <a:r>
              <a:rPr lang="tr-TR" sz="2400" dirty="0" smtClean="0">
                <a:solidFill>
                  <a:srgbClr val="002060"/>
                </a:solidFill>
                <a:latin typeface="Calibri" panose="020F0502020204030204" pitchFamily="34" charset="0"/>
              </a:rPr>
              <a:t>Yükseköğretim </a:t>
            </a:r>
            <a:r>
              <a:rPr lang="tr-TR" sz="2400" dirty="0">
                <a:solidFill>
                  <a:srgbClr val="002060"/>
                </a:solidFill>
                <a:latin typeface="Calibri" panose="020F0502020204030204" pitchFamily="34" charset="0"/>
              </a:rPr>
              <a:t>sektörü analizi</a:t>
            </a:r>
          </a:p>
          <a:p>
            <a:pPr lvl="1" algn="just" defTabSz="717550">
              <a:defRPr/>
            </a:pPr>
            <a:r>
              <a:rPr lang="tr-TR" sz="2400" dirty="0" smtClean="0">
                <a:solidFill>
                  <a:srgbClr val="002060"/>
                </a:solidFill>
                <a:latin typeface="Calibri" panose="020F0502020204030204" pitchFamily="34" charset="0"/>
              </a:rPr>
              <a:t>Güçlü </a:t>
            </a:r>
            <a:r>
              <a:rPr lang="tr-TR" sz="2400" dirty="0">
                <a:solidFill>
                  <a:srgbClr val="002060"/>
                </a:solidFill>
                <a:latin typeface="Calibri" panose="020F0502020204030204" pitchFamily="34" charset="0"/>
              </a:rPr>
              <a:t>ve zayıf yönler ile fırsatlar ve tehditler (GZFT) analizi</a:t>
            </a:r>
          </a:p>
        </p:txBody>
      </p:sp>
    </p:spTree>
    <p:extLst>
      <p:ext uri="{BB962C8B-B14F-4D97-AF65-F5344CB8AC3E}">
        <p14:creationId xmlns:p14="http://schemas.microsoft.com/office/powerpoint/2010/main" val="12900961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a:bodyPr>
          <a:lstStyle/>
          <a:p>
            <a:pPr marL="0" indent="0" algn="just" defTabSz="717550">
              <a:buNone/>
              <a:defRPr/>
            </a:pPr>
            <a:r>
              <a:rPr lang="tr-TR" altLang="tr-TR" sz="2800" b="1" dirty="0">
                <a:solidFill>
                  <a:srgbClr val="002060"/>
                </a:solidFill>
                <a:latin typeface="Calibri" panose="020F0502020204030204" pitchFamily="34" charset="0"/>
              </a:rPr>
              <a:t>DURUM </a:t>
            </a:r>
            <a:r>
              <a:rPr lang="tr-TR" altLang="tr-TR" sz="2800" b="1" dirty="0" smtClean="0">
                <a:solidFill>
                  <a:srgbClr val="002060"/>
                </a:solidFill>
                <a:latin typeface="Calibri" panose="020F0502020204030204" pitchFamily="34" charset="0"/>
              </a:rPr>
              <a:t>ANALİZİ</a:t>
            </a:r>
          </a:p>
          <a:p>
            <a:pPr algn="just" defTabSz="717550">
              <a:defRPr/>
            </a:pPr>
            <a:r>
              <a:rPr lang="tr-TR" altLang="tr-TR" sz="2800" dirty="0">
                <a:solidFill>
                  <a:srgbClr val="002060"/>
                </a:solidFill>
                <a:latin typeface="Calibri" panose="020F0502020204030204" pitchFamily="34" charset="0"/>
              </a:rPr>
              <a:t>Durum analizi </a:t>
            </a:r>
            <a:r>
              <a:rPr lang="tr-TR" altLang="tr-TR" sz="2800" dirty="0" smtClean="0">
                <a:solidFill>
                  <a:srgbClr val="002060"/>
                </a:solidFill>
                <a:latin typeface="Calibri" panose="020F0502020204030204" pitchFamily="34" charset="0"/>
              </a:rPr>
              <a:t>birimin </a:t>
            </a:r>
            <a:r>
              <a:rPr lang="tr-TR" altLang="tr-TR" sz="2800" dirty="0">
                <a:solidFill>
                  <a:srgbClr val="002060"/>
                </a:solidFill>
                <a:latin typeface="Calibri" panose="020F0502020204030204" pitchFamily="34" charset="0"/>
              </a:rPr>
              <a:t>misyonuyla uyumlu faaliyet gösterip göstermediğini ortaya koyarak vizyona ulaşmak için gerekli ihtiyaçların tespitine ve bu doğrultuda amaç ve hedeflerin belirlenmesine yardımcı olur</a:t>
            </a:r>
            <a:r>
              <a:rPr lang="tr-TR" altLang="tr-TR" sz="2800" dirty="0" smtClean="0">
                <a:solidFill>
                  <a:srgbClr val="002060"/>
                </a:solidFill>
                <a:latin typeface="Calibri" panose="020F0502020204030204" pitchFamily="34" charset="0"/>
              </a:rPr>
              <a:t>.</a:t>
            </a:r>
          </a:p>
          <a:p>
            <a:pPr algn="just" defTabSz="717550">
              <a:defRPr/>
            </a:pPr>
            <a:r>
              <a:rPr lang="tr-TR" altLang="tr-TR" sz="2800" dirty="0" smtClean="0">
                <a:solidFill>
                  <a:srgbClr val="002060"/>
                </a:solidFill>
                <a:latin typeface="Calibri" panose="020F0502020204030204" pitchFamily="34" charset="0"/>
              </a:rPr>
              <a:t>Birimler bu aşamada Üniversite Stratejik Planında halihazırda yapılmış olan tespit ve incelemeleri kendilerine uyarlayıp varsa eksik kalan analizleri kendilerine göre mikro düzeyde yürüterek stratejik planlarına eklemelidir.</a:t>
            </a:r>
          </a:p>
        </p:txBody>
      </p:sp>
    </p:spTree>
    <p:extLst>
      <p:ext uri="{BB962C8B-B14F-4D97-AF65-F5344CB8AC3E}">
        <p14:creationId xmlns:p14="http://schemas.microsoft.com/office/powerpoint/2010/main" val="41233384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728"/>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a:bodyPr>
          <a:lstStyle/>
          <a:p>
            <a:pPr marL="0" indent="0" algn="just" defTabSz="717550">
              <a:buNone/>
              <a:defRPr/>
            </a:pPr>
            <a:r>
              <a:rPr lang="tr-TR" altLang="tr-TR" sz="2800" b="1" dirty="0">
                <a:solidFill>
                  <a:srgbClr val="002060"/>
                </a:solidFill>
                <a:latin typeface="Calibri" panose="020F0502020204030204" pitchFamily="34" charset="0"/>
              </a:rPr>
              <a:t>GELECEĞE </a:t>
            </a:r>
            <a:r>
              <a:rPr lang="tr-TR" altLang="tr-TR" sz="2800" b="1" dirty="0" smtClean="0">
                <a:solidFill>
                  <a:srgbClr val="002060"/>
                </a:solidFill>
                <a:latin typeface="Calibri" panose="020F0502020204030204" pitchFamily="34" charset="0"/>
              </a:rPr>
              <a:t>BAKIŞ</a:t>
            </a:r>
          </a:p>
          <a:p>
            <a:pPr algn="just" defTabSz="717550">
              <a:defRPr/>
            </a:pPr>
            <a:r>
              <a:rPr lang="tr-TR" altLang="tr-TR" sz="2800" dirty="0">
                <a:solidFill>
                  <a:srgbClr val="002060"/>
                </a:solidFill>
                <a:latin typeface="Calibri" panose="020F0502020204030204" pitchFamily="34" charset="0"/>
              </a:rPr>
              <a:t>Geleceğe bakış sürecinde </a:t>
            </a:r>
            <a:r>
              <a:rPr lang="tr-TR" altLang="tr-TR" sz="2800" dirty="0" smtClean="0">
                <a:solidFill>
                  <a:srgbClr val="002060"/>
                </a:solidFill>
                <a:latin typeface="Calibri" panose="020F0502020204030204" pitchFamily="34" charset="0"/>
              </a:rPr>
              <a:t>birimin </a:t>
            </a:r>
            <a:r>
              <a:rPr lang="tr-TR" altLang="tr-TR" sz="2800" dirty="0">
                <a:solidFill>
                  <a:srgbClr val="002060"/>
                </a:solidFill>
                <a:latin typeface="Calibri" panose="020F0502020204030204" pitchFamily="34" charset="0"/>
              </a:rPr>
              <a:t>misyon, vizyon ve temel değerler bildirimleri belirlenir. Misyon, vizyon ve temel değerler </a:t>
            </a:r>
            <a:r>
              <a:rPr lang="tr-TR" altLang="tr-TR" sz="2800" dirty="0" smtClean="0">
                <a:solidFill>
                  <a:srgbClr val="002060"/>
                </a:solidFill>
                <a:latin typeface="Calibri" panose="020F0502020204030204" pitchFamily="34" charset="0"/>
              </a:rPr>
              <a:t>birimin uzun </a:t>
            </a:r>
            <a:r>
              <a:rPr lang="tr-TR" altLang="tr-TR" sz="2800" dirty="0">
                <a:solidFill>
                  <a:srgbClr val="002060"/>
                </a:solidFill>
                <a:latin typeface="Calibri" panose="020F0502020204030204" pitchFamily="34" charset="0"/>
              </a:rPr>
              <a:t>vadede idealleri doğrultusunda ilerleyebilmesi için yönlendiricilik işlevi görür</a:t>
            </a:r>
            <a:r>
              <a:rPr lang="tr-TR" altLang="tr-TR" sz="2800" dirty="0" smtClean="0">
                <a:solidFill>
                  <a:srgbClr val="002060"/>
                </a:solidFill>
                <a:latin typeface="Calibri" panose="020F0502020204030204" pitchFamily="34" charset="0"/>
              </a:rPr>
              <a:t>.</a:t>
            </a:r>
          </a:p>
          <a:p>
            <a:pPr algn="just" defTabSz="717550">
              <a:defRPr/>
            </a:pPr>
            <a:r>
              <a:rPr lang="tr-TR" altLang="tr-TR" sz="2800" dirty="0" smtClean="0">
                <a:solidFill>
                  <a:srgbClr val="002060"/>
                </a:solidFill>
                <a:latin typeface="Calibri" panose="020F0502020204030204" pitchFamily="34" charset="0"/>
              </a:rPr>
              <a:t>Birimler </a:t>
            </a:r>
            <a:r>
              <a:rPr lang="tr-TR" altLang="tr-TR" sz="2800" dirty="0">
                <a:solidFill>
                  <a:srgbClr val="002060"/>
                </a:solidFill>
                <a:latin typeface="Calibri" panose="020F0502020204030204" pitchFamily="34" charset="0"/>
              </a:rPr>
              <a:t>bu aşamada </a:t>
            </a:r>
            <a:r>
              <a:rPr lang="tr-TR" altLang="tr-TR" sz="2800" dirty="0" smtClean="0">
                <a:solidFill>
                  <a:srgbClr val="002060"/>
                </a:solidFill>
                <a:latin typeface="Calibri" panose="020F0502020204030204" pitchFamily="34" charset="0"/>
              </a:rPr>
              <a:t>Üniversitenin misyon, vizyon ve temel değerleri ile uyumlu olacak biçimde kendi misyon, vizyon ve değerlerini geliştirerek kendi </a:t>
            </a:r>
            <a:r>
              <a:rPr lang="tr-TR" altLang="tr-TR" sz="2800" dirty="0">
                <a:solidFill>
                  <a:srgbClr val="002060"/>
                </a:solidFill>
                <a:latin typeface="Calibri" panose="020F0502020204030204" pitchFamily="34" charset="0"/>
              </a:rPr>
              <a:t>stratejik </a:t>
            </a:r>
            <a:r>
              <a:rPr lang="tr-TR" altLang="tr-TR" sz="2800" dirty="0" smtClean="0">
                <a:solidFill>
                  <a:srgbClr val="002060"/>
                </a:solidFill>
                <a:latin typeface="Calibri" panose="020F0502020204030204" pitchFamily="34" charset="0"/>
              </a:rPr>
              <a:t>planlarına yansıtmalıdır.</a:t>
            </a:r>
          </a:p>
        </p:txBody>
      </p:sp>
    </p:spTree>
    <p:extLst>
      <p:ext uri="{BB962C8B-B14F-4D97-AF65-F5344CB8AC3E}">
        <p14:creationId xmlns:p14="http://schemas.microsoft.com/office/powerpoint/2010/main" val="27310571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476673"/>
          </a:xfrm>
        </p:spPr>
        <p:txBody>
          <a:bodyPr>
            <a:normAutofit lnSpcReduction="10000"/>
          </a:bodyPr>
          <a:lstStyle/>
          <a:p>
            <a:pPr marL="0" indent="0" algn="just" defTabSz="717550">
              <a:buNone/>
              <a:defRPr/>
            </a:pPr>
            <a:r>
              <a:rPr lang="tr-TR" altLang="tr-TR" sz="2800" b="1" dirty="0">
                <a:solidFill>
                  <a:srgbClr val="002060"/>
                </a:solidFill>
                <a:latin typeface="Calibri" panose="020F0502020204030204" pitchFamily="34" charset="0"/>
              </a:rPr>
              <a:t>FARKLILAŞMA STRATEJİSİ</a:t>
            </a:r>
            <a:endParaRPr lang="tr-TR" altLang="tr-TR" sz="2800" b="1" dirty="0" smtClean="0">
              <a:solidFill>
                <a:srgbClr val="002060"/>
              </a:solidFill>
              <a:latin typeface="Calibri" panose="020F0502020204030204" pitchFamily="34" charset="0"/>
            </a:endParaRPr>
          </a:p>
          <a:p>
            <a:pPr algn="just" defTabSz="717550">
              <a:defRPr/>
            </a:pPr>
            <a:r>
              <a:rPr lang="tr-TR" altLang="tr-TR" sz="2800" dirty="0">
                <a:solidFill>
                  <a:srgbClr val="002060"/>
                </a:solidFill>
                <a:latin typeface="Calibri" panose="020F0502020204030204" pitchFamily="34" charset="0"/>
              </a:rPr>
              <a:t>Farklılaşma stratejisi </a:t>
            </a:r>
            <a:r>
              <a:rPr lang="tr-TR" altLang="tr-TR" sz="2800" dirty="0" smtClean="0">
                <a:solidFill>
                  <a:srgbClr val="002060"/>
                </a:solidFill>
                <a:latin typeface="Calibri" panose="020F0502020204030204" pitchFamily="34" charset="0"/>
              </a:rPr>
              <a:t>birime </a:t>
            </a:r>
            <a:r>
              <a:rPr lang="tr-TR" altLang="tr-TR" sz="2800" dirty="0">
                <a:solidFill>
                  <a:srgbClr val="002060"/>
                </a:solidFill>
                <a:latin typeface="Calibri" panose="020F0502020204030204" pitchFamily="34" charset="0"/>
              </a:rPr>
              <a:t>stratejik bir odak kazandırarak önceliklerin doğru bir zeminde belirlenmesini sağlar ve </a:t>
            </a:r>
            <a:r>
              <a:rPr lang="tr-TR" altLang="tr-TR" sz="2800" dirty="0" smtClean="0">
                <a:solidFill>
                  <a:srgbClr val="002060"/>
                </a:solidFill>
                <a:latin typeface="Calibri" panose="020F0502020204030204" pitchFamily="34" charset="0"/>
              </a:rPr>
              <a:t>birimin </a:t>
            </a:r>
            <a:r>
              <a:rPr lang="tr-TR" altLang="tr-TR" sz="2800" dirty="0">
                <a:solidFill>
                  <a:srgbClr val="002060"/>
                </a:solidFill>
                <a:latin typeface="Calibri" panose="020F0502020204030204" pitchFamily="34" charset="0"/>
              </a:rPr>
              <a:t>performansını olumlu yönde etkiler. </a:t>
            </a:r>
            <a:r>
              <a:rPr lang="tr-TR" altLang="tr-TR" sz="2800" dirty="0" smtClean="0">
                <a:solidFill>
                  <a:srgbClr val="002060"/>
                </a:solidFill>
                <a:latin typeface="Calibri" panose="020F0502020204030204" pitchFamily="34" charset="0"/>
              </a:rPr>
              <a:t>Birimin </a:t>
            </a:r>
            <a:r>
              <a:rPr lang="tr-TR" altLang="tr-TR" sz="2800" dirty="0">
                <a:solidFill>
                  <a:srgbClr val="002060"/>
                </a:solidFill>
                <a:latin typeface="Calibri" panose="020F0502020204030204" pitchFamily="34" charset="0"/>
              </a:rPr>
              <a:t>yapacağı söz konusu stratejik tercihler, genelden özele doğru üniversitenin </a:t>
            </a:r>
            <a:r>
              <a:rPr lang="tr-TR" altLang="tr-TR" sz="2800" dirty="0" smtClean="0">
                <a:solidFill>
                  <a:srgbClr val="002060"/>
                </a:solidFill>
                <a:latin typeface="Calibri" panose="020F0502020204030204" pitchFamily="34" charset="0"/>
              </a:rPr>
              <a:t>farklılaşma stratejileri kapsamında hazırlanmalıdır.</a:t>
            </a:r>
          </a:p>
          <a:p>
            <a:pPr algn="just" defTabSz="717550">
              <a:defRPr/>
            </a:pPr>
            <a:r>
              <a:rPr lang="tr-TR" altLang="tr-TR" sz="2800" dirty="0" smtClean="0">
                <a:solidFill>
                  <a:srgbClr val="002060"/>
                </a:solidFill>
                <a:latin typeface="Calibri" panose="020F0502020204030204" pitchFamily="34" charset="0"/>
              </a:rPr>
              <a:t>Gazi Üniversitesi 2017 yılında araştırma üniversitesi seçilmesi vesilesiyle araştırma odaklı bir üniversite olarak </a:t>
            </a:r>
            <a:r>
              <a:rPr lang="tr-TR" altLang="tr-TR" sz="2800" dirty="0" err="1" smtClean="0">
                <a:solidFill>
                  <a:srgbClr val="002060"/>
                </a:solidFill>
                <a:latin typeface="Calibri" panose="020F0502020204030204" pitchFamily="34" charset="0"/>
              </a:rPr>
              <a:t>evrilmiştir</a:t>
            </a:r>
            <a:r>
              <a:rPr lang="tr-TR" altLang="tr-TR" sz="2800" dirty="0" smtClean="0">
                <a:solidFill>
                  <a:srgbClr val="002060"/>
                </a:solidFill>
                <a:latin typeface="Calibri" panose="020F0502020204030204" pitchFamily="34" charset="0"/>
              </a:rPr>
              <a:t>.</a:t>
            </a:r>
          </a:p>
          <a:p>
            <a:pPr algn="just" defTabSz="717550">
              <a:defRPr/>
            </a:pPr>
            <a:r>
              <a:rPr lang="tr-TR" altLang="tr-TR" sz="2800" dirty="0" smtClean="0">
                <a:solidFill>
                  <a:srgbClr val="002060"/>
                </a:solidFill>
                <a:latin typeface="Calibri" panose="020F0502020204030204" pitchFamily="34" charset="0"/>
              </a:rPr>
              <a:t>Birimler Üniversite Stratejik Planında belirlenen farklılaşma stratejisi doğrultusunda birim olarak konum, değer ve yetkinlik tercihlerini planlarına aktarmalıdır.</a:t>
            </a:r>
          </a:p>
        </p:txBody>
      </p:sp>
    </p:spTree>
    <p:extLst>
      <p:ext uri="{BB962C8B-B14F-4D97-AF65-F5344CB8AC3E}">
        <p14:creationId xmlns:p14="http://schemas.microsoft.com/office/powerpoint/2010/main" val="28300435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728"/>
            <a:ext cx="9902825" cy="7731821"/>
          </a:xfrm>
          <a:prstGeom prst="rect">
            <a:avLst/>
          </a:prstGeom>
        </p:spPr>
      </p:pic>
      <p:sp>
        <p:nvSpPr>
          <p:cNvPr id="3" name="Content Placeholder 2"/>
          <p:cNvSpPr>
            <a:spLocks noGrp="1"/>
          </p:cNvSpPr>
          <p:nvPr>
            <p:ph idx="1"/>
          </p:nvPr>
        </p:nvSpPr>
        <p:spPr>
          <a:xfrm>
            <a:off x="495141" y="1848255"/>
            <a:ext cx="8912543" cy="5476673"/>
          </a:xfrm>
        </p:spPr>
        <p:txBody>
          <a:bodyPr>
            <a:normAutofit/>
          </a:bodyPr>
          <a:lstStyle/>
          <a:p>
            <a:pPr marL="0" indent="0" algn="just" defTabSz="717550">
              <a:buNone/>
              <a:defRPr/>
            </a:pPr>
            <a:r>
              <a:rPr lang="tr-TR" altLang="tr-TR" sz="2800" b="1" dirty="0">
                <a:solidFill>
                  <a:srgbClr val="002060"/>
                </a:solidFill>
                <a:latin typeface="Calibri" panose="020F0502020204030204" pitchFamily="34" charset="0"/>
              </a:rPr>
              <a:t>STRATEJİ GELİŞTİRME: AMAÇ, HEDEF VE PERFORMANS GÖSTERGESİ İLE STRATEJİLERİN BELİRLENMESİ</a:t>
            </a:r>
            <a:endParaRPr lang="tr-TR" altLang="tr-TR" sz="2800" b="1" dirty="0" smtClean="0">
              <a:solidFill>
                <a:srgbClr val="002060"/>
              </a:solidFill>
              <a:latin typeface="Calibri" panose="020F0502020204030204" pitchFamily="34" charset="0"/>
            </a:endParaRPr>
          </a:p>
          <a:p>
            <a:pPr algn="just" defTabSz="717550">
              <a:defRPr/>
            </a:pPr>
            <a:r>
              <a:rPr lang="tr-TR" altLang="tr-TR" sz="2800" dirty="0">
                <a:solidFill>
                  <a:srgbClr val="002060"/>
                </a:solidFill>
                <a:latin typeface="Calibri" panose="020F0502020204030204" pitchFamily="34" charset="0"/>
              </a:rPr>
              <a:t>Strateji geliştirme, </a:t>
            </a:r>
            <a:r>
              <a:rPr lang="tr-TR" altLang="tr-TR" sz="2800" dirty="0" smtClean="0">
                <a:solidFill>
                  <a:srgbClr val="002060"/>
                </a:solidFill>
                <a:latin typeface="Calibri" panose="020F0502020204030204" pitchFamily="34" charset="0"/>
              </a:rPr>
              <a:t>birimin </a:t>
            </a:r>
            <a:r>
              <a:rPr lang="tr-TR" altLang="tr-TR" sz="2800" dirty="0">
                <a:solidFill>
                  <a:srgbClr val="002060"/>
                </a:solidFill>
                <a:latin typeface="Calibri" panose="020F0502020204030204" pitchFamily="34" charset="0"/>
              </a:rPr>
              <a:t>geleceğe yönelik “ideal” ve “ortak” bakışını yansıtır. </a:t>
            </a:r>
            <a:r>
              <a:rPr lang="tr-TR" altLang="tr-TR" sz="2800" dirty="0" smtClean="0">
                <a:solidFill>
                  <a:srgbClr val="002060"/>
                </a:solidFill>
                <a:latin typeface="Calibri" panose="020F0502020204030204" pitchFamily="34" charset="0"/>
              </a:rPr>
              <a:t>Birimin </a:t>
            </a:r>
            <a:r>
              <a:rPr lang="tr-TR" altLang="tr-TR" sz="2800" dirty="0">
                <a:solidFill>
                  <a:srgbClr val="002060"/>
                </a:solidFill>
                <a:latin typeface="Calibri" panose="020F0502020204030204" pitchFamily="34" charset="0"/>
              </a:rPr>
              <a:t>vizyonuna ulaşmak için durum analizi sonucunda ortaya çıkan ihtiyaçları ile </a:t>
            </a:r>
            <a:r>
              <a:rPr lang="tr-TR" altLang="tr-TR" sz="2800" dirty="0" smtClean="0">
                <a:solidFill>
                  <a:srgbClr val="002060"/>
                </a:solidFill>
                <a:latin typeface="Calibri" panose="020F0502020204030204" pitchFamily="34" charset="0"/>
              </a:rPr>
              <a:t>farklılaşma </a:t>
            </a:r>
            <a:r>
              <a:rPr lang="tr-TR" altLang="tr-TR" sz="2800" dirty="0">
                <a:solidFill>
                  <a:srgbClr val="002060"/>
                </a:solidFill>
                <a:latin typeface="Calibri" panose="020F0502020204030204" pitchFamily="34" charset="0"/>
              </a:rPr>
              <a:t>stratejisi dikkate </a:t>
            </a:r>
            <a:r>
              <a:rPr lang="tr-TR" altLang="tr-TR" sz="2800" dirty="0" smtClean="0">
                <a:solidFill>
                  <a:srgbClr val="002060"/>
                </a:solidFill>
                <a:latin typeface="Calibri" panose="020F0502020204030204" pitchFamily="34" charset="0"/>
              </a:rPr>
              <a:t>alınarak Üniversitenin stratejik amaç, hedef ve performans göstergelerini gerçekleştirmeye </a:t>
            </a:r>
            <a:r>
              <a:rPr lang="tr-TR" altLang="tr-TR" sz="2800" dirty="0">
                <a:solidFill>
                  <a:srgbClr val="002060"/>
                </a:solidFill>
                <a:latin typeface="Calibri" panose="020F0502020204030204" pitchFamily="34" charset="0"/>
              </a:rPr>
              <a:t>yönelik </a:t>
            </a:r>
            <a:r>
              <a:rPr lang="tr-TR" altLang="tr-TR" sz="2800" dirty="0" smtClean="0">
                <a:solidFill>
                  <a:srgbClr val="002060"/>
                </a:solidFill>
                <a:latin typeface="Calibri" panose="020F0502020204030204" pitchFamily="34" charset="0"/>
              </a:rPr>
              <a:t>faaliyet ve stratejiler belirlenir.</a:t>
            </a:r>
          </a:p>
          <a:p>
            <a:pPr algn="just" defTabSz="717550">
              <a:defRPr/>
            </a:pPr>
            <a:r>
              <a:rPr lang="tr-TR" altLang="tr-TR" sz="2800" dirty="0" smtClean="0">
                <a:solidFill>
                  <a:srgbClr val="002060"/>
                </a:solidFill>
                <a:latin typeface="Calibri" panose="020F0502020204030204" pitchFamily="34" charset="0"/>
              </a:rPr>
              <a:t>Misyon, vizyon ve temel değerler uzun vadeli hedefleri oluştururken bu başlıkta yazılacak olan amaç, hedef ve stratejiler Üniversitenin amaç, hedef ve stratejileri ile uyumlu olmalıdır.</a:t>
            </a:r>
          </a:p>
        </p:txBody>
      </p:sp>
    </p:spTree>
    <p:extLst>
      <p:ext uri="{BB962C8B-B14F-4D97-AF65-F5344CB8AC3E}">
        <p14:creationId xmlns:p14="http://schemas.microsoft.com/office/powerpoint/2010/main" val="17761136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476673"/>
          </a:xfrm>
        </p:spPr>
        <p:txBody>
          <a:bodyPr>
            <a:normAutofit/>
          </a:bodyPr>
          <a:lstStyle/>
          <a:p>
            <a:pPr marL="0" indent="0" algn="just" defTabSz="717550">
              <a:buNone/>
              <a:defRPr/>
            </a:pPr>
            <a:r>
              <a:rPr lang="tr-TR" altLang="tr-TR" sz="2800" b="1" dirty="0">
                <a:solidFill>
                  <a:srgbClr val="002060"/>
                </a:solidFill>
                <a:latin typeface="Calibri" panose="020F0502020204030204" pitchFamily="34" charset="0"/>
              </a:rPr>
              <a:t>STRATEJİ GELİŞTİRME: AMAÇ, HEDEF VE PERFORMANS GÖSTERGESİ İLE STRATEJİLERİN </a:t>
            </a:r>
            <a:r>
              <a:rPr lang="tr-TR" altLang="tr-TR" sz="2800" b="1" dirty="0" smtClean="0">
                <a:solidFill>
                  <a:srgbClr val="002060"/>
                </a:solidFill>
                <a:latin typeface="Calibri" panose="020F0502020204030204" pitchFamily="34" charset="0"/>
              </a:rPr>
              <a:t>BELİRLENMESİ</a:t>
            </a:r>
          </a:p>
          <a:p>
            <a:pPr algn="just" defTabSz="717550">
              <a:defRPr/>
            </a:pPr>
            <a:r>
              <a:rPr lang="tr-TR" altLang="tr-TR" sz="2800" dirty="0">
                <a:solidFill>
                  <a:srgbClr val="002060"/>
                </a:solidFill>
                <a:latin typeface="Calibri" panose="020F0502020204030204" pitchFamily="34" charset="0"/>
              </a:rPr>
              <a:t>Her birim kendi amaç, hedef ve stratejilerine yönelik performans göstergelerini Üniversitenin performans göstergeleri ile uyumlu olacak şekilde belirlemeli, geliştirmeli ve izlemelidir.</a:t>
            </a:r>
          </a:p>
          <a:p>
            <a:pPr algn="just" defTabSz="717550">
              <a:defRPr/>
            </a:pPr>
            <a:r>
              <a:rPr lang="tr-TR" altLang="tr-TR" sz="2800" dirty="0" smtClean="0">
                <a:solidFill>
                  <a:srgbClr val="002060"/>
                </a:solidFill>
                <a:latin typeface="Calibri" panose="020F0502020204030204" pitchFamily="34" charset="0"/>
              </a:rPr>
              <a:t>Birimler Üniversitenin Stratejik Planında </a:t>
            </a:r>
            <a:r>
              <a:rPr lang="tr-TR" altLang="tr-TR" sz="2800" dirty="0">
                <a:solidFill>
                  <a:srgbClr val="002060"/>
                </a:solidFill>
                <a:latin typeface="Calibri" panose="020F0502020204030204" pitchFamily="34" charset="0"/>
              </a:rPr>
              <a:t>yer alan performans göstergeleri için her yıl düzenli olarak veri </a:t>
            </a:r>
            <a:r>
              <a:rPr lang="tr-TR" altLang="tr-TR" sz="2800" dirty="0" smtClean="0">
                <a:solidFill>
                  <a:srgbClr val="002060"/>
                </a:solidFill>
                <a:latin typeface="Calibri" panose="020F0502020204030204" pitchFamily="34" charset="0"/>
              </a:rPr>
              <a:t>toplamalı ve Strateji Geliştirme Daire Başkanlığına bildirmelidir. </a:t>
            </a:r>
          </a:p>
        </p:txBody>
      </p:sp>
    </p:spTree>
    <p:extLst>
      <p:ext uri="{BB962C8B-B14F-4D97-AF65-F5344CB8AC3E}">
        <p14:creationId xmlns:p14="http://schemas.microsoft.com/office/powerpoint/2010/main" val="9338406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9167019" cy="5812385"/>
          </a:xfrm>
        </p:spPr>
        <p:txBody>
          <a:bodyPr>
            <a:normAutofit fontScale="85000" lnSpcReduction="10000"/>
          </a:bodyPr>
          <a:lstStyle/>
          <a:p>
            <a:pPr marL="0" indent="0" algn="just" defTabSz="717550">
              <a:buNone/>
              <a:defRPr/>
            </a:pPr>
            <a:r>
              <a:rPr lang="tr-TR" altLang="tr-TR" sz="2800" b="1" dirty="0" smtClean="0">
                <a:solidFill>
                  <a:srgbClr val="002060"/>
                </a:solidFill>
                <a:latin typeface="Calibri" panose="020F0502020204030204" pitchFamily="34" charset="0"/>
              </a:rPr>
              <a:t>AMAÇLAR</a:t>
            </a:r>
          </a:p>
          <a:p>
            <a:pPr algn="just" defTabSz="717550">
              <a:defRPr/>
            </a:pPr>
            <a:r>
              <a:rPr lang="tr-TR" altLang="tr-TR" sz="2800" dirty="0" smtClean="0">
                <a:solidFill>
                  <a:srgbClr val="002060"/>
                </a:solidFill>
                <a:latin typeface="Calibri" panose="020F0502020204030204" pitchFamily="34" charset="0"/>
              </a:rPr>
              <a:t>Amaçlar</a:t>
            </a:r>
            <a:r>
              <a:rPr lang="tr-TR" altLang="tr-TR" sz="2800" dirty="0">
                <a:solidFill>
                  <a:srgbClr val="002060"/>
                </a:solidFill>
                <a:latin typeface="Calibri" panose="020F0502020204030204" pitchFamily="34" charset="0"/>
              </a:rPr>
              <a:t>, </a:t>
            </a:r>
            <a:r>
              <a:rPr lang="tr-TR" altLang="tr-TR" sz="2800" dirty="0" smtClean="0">
                <a:solidFill>
                  <a:srgbClr val="002060"/>
                </a:solidFill>
                <a:latin typeface="Calibri" panose="020F0502020204030204" pitchFamily="34" charset="0"/>
              </a:rPr>
              <a:t>birimin </a:t>
            </a:r>
            <a:r>
              <a:rPr lang="tr-TR" altLang="tr-TR" sz="2800" dirty="0">
                <a:solidFill>
                  <a:srgbClr val="002060"/>
                </a:solidFill>
                <a:latin typeface="Calibri" panose="020F0502020204030204" pitchFamily="34" charset="0"/>
              </a:rPr>
              <a:t>hizmetlerine ilişkin politikaların uygulanmasıyla elde edilecek sonuçların kavramsal ifadesidir.</a:t>
            </a:r>
          </a:p>
          <a:p>
            <a:pPr algn="just" defTabSz="717550">
              <a:defRPr/>
            </a:pPr>
            <a:r>
              <a:rPr lang="tr-TR" altLang="tr-TR" sz="2800" dirty="0" smtClean="0">
                <a:solidFill>
                  <a:srgbClr val="002060"/>
                </a:solidFill>
                <a:latin typeface="Calibri" panose="020F0502020204030204" pitchFamily="34" charset="0"/>
              </a:rPr>
              <a:t>Amaçlar </a:t>
            </a:r>
            <a:r>
              <a:rPr lang="tr-TR" altLang="tr-TR" sz="2800" dirty="0">
                <a:solidFill>
                  <a:srgbClr val="002060"/>
                </a:solidFill>
                <a:latin typeface="Calibri" panose="020F0502020204030204" pitchFamily="34" charset="0"/>
              </a:rPr>
              <a:t>Belirlenirken Dikkat Edilmesi </a:t>
            </a:r>
            <a:r>
              <a:rPr lang="tr-TR" altLang="tr-TR" sz="2800" dirty="0" smtClean="0">
                <a:solidFill>
                  <a:srgbClr val="002060"/>
                </a:solidFill>
                <a:latin typeface="Calibri" panose="020F0502020204030204" pitchFamily="34" charset="0"/>
              </a:rPr>
              <a:t>Gerekenler;</a:t>
            </a:r>
            <a:endParaRPr lang="tr-TR" altLang="tr-TR" sz="2800" dirty="0">
              <a:solidFill>
                <a:srgbClr val="002060"/>
              </a:solidFill>
              <a:latin typeface="Calibri" panose="020F0502020204030204" pitchFamily="34" charset="0"/>
            </a:endParaRPr>
          </a:p>
          <a:p>
            <a:pPr lvl="1" algn="just" defTabSz="717550">
              <a:defRPr/>
            </a:pPr>
            <a:r>
              <a:rPr lang="tr-TR" altLang="tr-TR" sz="2400" dirty="0" smtClean="0">
                <a:solidFill>
                  <a:srgbClr val="002060"/>
                </a:solidFill>
                <a:latin typeface="Calibri" panose="020F0502020204030204" pitchFamily="34" charset="0"/>
              </a:rPr>
              <a:t>Üniversitenin Stratejik Planında belirlenen amaçlarla çelişkili olmamalıdır.</a:t>
            </a:r>
          </a:p>
          <a:p>
            <a:pPr lvl="1" algn="just" defTabSz="717550">
              <a:defRPr/>
            </a:pPr>
            <a:r>
              <a:rPr lang="tr-TR" altLang="tr-TR" sz="2400" dirty="0" smtClean="0">
                <a:solidFill>
                  <a:srgbClr val="002060"/>
                </a:solidFill>
                <a:latin typeface="Calibri" panose="020F0502020204030204" pitchFamily="34" charset="0"/>
              </a:rPr>
              <a:t>Durum </a:t>
            </a:r>
            <a:r>
              <a:rPr lang="tr-TR" altLang="tr-TR" sz="2400" dirty="0">
                <a:solidFill>
                  <a:srgbClr val="002060"/>
                </a:solidFill>
                <a:latin typeface="Calibri" panose="020F0502020204030204" pitchFamily="34" charset="0"/>
              </a:rPr>
              <a:t>analizinde ulaşılan tespitler ve ihtiyaçlarla uyumludur.</a:t>
            </a:r>
          </a:p>
          <a:p>
            <a:pPr lvl="1" algn="just" defTabSz="717550">
              <a:defRPr/>
            </a:pPr>
            <a:r>
              <a:rPr lang="tr-TR" altLang="tr-TR" sz="2400" dirty="0" smtClean="0">
                <a:solidFill>
                  <a:srgbClr val="002060"/>
                </a:solidFill>
                <a:latin typeface="Calibri" panose="020F0502020204030204" pitchFamily="34" charset="0"/>
              </a:rPr>
              <a:t>Birimin vizyonuna </a:t>
            </a:r>
            <a:r>
              <a:rPr lang="tr-TR" altLang="tr-TR" sz="2400" dirty="0">
                <a:solidFill>
                  <a:srgbClr val="002060"/>
                </a:solidFill>
                <a:latin typeface="Calibri" panose="020F0502020204030204" pitchFamily="34" charset="0"/>
              </a:rPr>
              <a:t>ulaşmaya yönelik </a:t>
            </a:r>
            <a:r>
              <a:rPr lang="tr-TR" altLang="tr-TR" sz="2400" dirty="0" smtClean="0">
                <a:solidFill>
                  <a:srgbClr val="002060"/>
                </a:solidFill>
                <a:latin typeface="Calibri" panose="020F0502020204030204" pitchFamily="34" charset="0"/>
              </a:rPr>
              <a:t>kurumsal dönüşümü destekleyecek </a:t>
            </a:r>
            <a:r>
              <a:rPr lang="tr-TR" altLang="tr-TR" sz="2400" dirty="0">
                <a:solidFill>
                  <a:srgbClr val="002060"/>
                </a:solidFill>
                <a:latin typeface="Calibri" panose="020F0502020204030204" pitchFamily="34" charset="0"/>
              </a:rPr>
              <a:t>niteliktedir.</a:t>
            </a:r>
          </a:p>
          <a:p>
            <a:pPr lvl="1" algn="just" defTabSz="717550">
              <a:defRPr/>
            </a:pPr>
            <a:r>
              <a:rPr lang="tr-TR" altLang="tr-TR" sz="2400" dirty="0" smtClean="0">
                <a:solidFill>
                  <a:srgbClr val="002060"/>
                </a:solidFill>
                <a:latin typeface="Calibri" panose="020F0502020204030204" pitchFamily="34" charset="0"/>
              </a:rPr>
              <a:t>Misyonun </a:t>
            </a:r>
            <a:r>
              <a:rPr lang="tr-TR" altLang="tr-TR" sz="2400" dirty="0">
                <a:solidFill>
                  <a:srgbClr val="002060"/>
                </a:solidFill>
                <a:latin typeface="Calibri" panose="020F0502020204030204" pitchFamily="34" charset="0"/>
              </a:rPr>
              <a:t>gerçekleştirilmesine katkıda bulunur.</a:t>
            </a:r>
          </a:p>
          <a:p>
            <a:pPr lvl="1" algn="just" defTabSz="717550">
              <a:defRPr/>
            </a:pPr>
            <a:r>
              <a:rPr lang="tr-TR" altLang="tr-TR" sz="2400" dirty="0" smtClean="0">
                <a:solidFill>
                  <a:srgbClr val="002060"/>
                </a:solidFill>
                <a:latin typeface="Calibri" panose="020F0502020204030204" pitchFamily="34" charset="0"/>
              </a:rPr>
              <a:t>Vizyon </a:t>
            </a:r>
            <a:r>
              <a:rPr lang="tr-TR" altLang="tr-TR" sz="2400" dirty="0">
                <a:solidFill>
                  <a:srgbClr val="002060"/>
                </a:solidFill>
                <a:latin typeface="Calibri" panose="020F0502020204030204" pitchFamily="34" charset="0"/>
              </a:rPr>
              <a:t>ve temel değerlerle uyumludur.</a:t>
            </a:r>
          </a:p>
          <a:p>
            <a:pPr lvl="1" algn="just" defTabSz="717550">
              <a:defRPr/>
            </a:pPr>
            <a:r>
              <a:rPr lang="tr-TR" altLang="tr-TR" sz="2400" dirty="0" smtClean="0">
                <a:solidFill>
                  <a:srgbClr val="002060"/>
                </a:solidFill>
                <a:latin typeface="Calibri" panose="020F0502020204030204" pitchFamily="34" charset="0"/>
              </a:rPr>
              <a:t>Birimin </a:t>
            </a:r>
            <a:r>
              <a:rPr lang="tr-TR" altLang="tr-TR" sz="2400" dirty="0">
                <a:solidFill>
                  <a:srgbClr val="002060"/>
                </a:solidFill>
                <a:latin typeface="Calibri" panose="020F0502020204030204" pitchFamily="34" charset="0"/>
              </a:rPr>
              <a:t>farklılaşma tercihleriyle uyumlu ve onları destekleyici</a:t>
            </a:r>
            <a:r>
              <a:rPr lang="tr-TR" altLang="tr-TR" sz="2400" dirty="0" smtClean="0">
                <a:solidFill>
                  <a:srgbClr val="002060"/>
                </a:solidFill>
                <a:latin typeface="Calibri" panose="020F0502020204030204" pitchFamily="34" charset="0"/>
              </a:rPr>
              <a:t>/ tamamlayıcı </a:t>
            </a:r>
            <a:r>
              <a:rPr lang="tr-TR" altLang="tr-TR" sz="2400" dirty="0">
                <a:solidFill>
                  <a:srgbClr val="002060"/>
                </a:solidFill>
                <a:latin typeface="Calibri" panose="020F0502020204030204" pitchFamily="34" charset="0"/>
              </a:rPr>
              <a:t>niteliktedir.</a:t>
            </a:r>
          </a:p>
          <a:p>
            <a:pPr lvl="1" algn="just" defTabSz="717550">
              <a:defRPr/>
            </a:pPr>
            <a:r>
              <a:rPr lang="tr-TR" altLang="tr-TR" sz="2400" dirty="0" smtClean="0">
                <a:solidFill>
                  <a:srgbClr val="002060"/>
                </a:solidFill>
                <a:latin typeface="Calibri" panose="020F0502020204030204" pitchFamily="34" charset="0"/>
              </a:rPr>
              <a:t>İddialı </a:t>
            </a:r>
            <a:r>
              <a:rPr lang="tr-TR" altLang="tr-TR" sz="2400" dirty="0">
                <a:solidFill>
                  <a:srgbClr val="002060"/>
                </a:solidFill>
                <a:latin typeface="Calibri" panose="020F0502020204030204" pitchFamily="34" charset="0"/>
              </a:rPr>
              <a:t>ama gerçekçi ve ulaşılabilirdir.</a:t>
            </a:r>
          </a:p>
          <a:p>
            <a:pPr lvl="1" algn="just" defTabSz="717550">
              <a:defRPr/>
            </a:pPr>
            <a:r>
              <a:rPr lang="tr-TR" altLang="tr-TR" sz="2400" dirty="0" smtClean="0">
                <a:solidFill>
                  <a:srgbClr val="002060"/>
                </a:solidFill>
                <a:latin typeface="Calibri" panose="020F0502020204030204" pitchFamily="34" charset="0"/>
              </a:rPr>
              <a:t>Ulaşılmak </a:t>
            </a:r>
            <a:r>
              <a:rPr lang="tr-TR" altLang="tr-TR" sz="2400" dirty="0">
                <a:solidFill>
                  <a:srgbClr val="002060"/>
                </a:solidFill>
                <a:latin typeface="Calibri" panose="020F0502020204030204" pitchFamily="34" charset="0"/>
              </a:rPr>
              <a:t>istenen nihai sonucu açık bir şekilde ifade eder, ancak buna nasıl ulaşılacağını ayrıntılı olarak açıklamaz.</a:t>
            </a:r>
          </a:p>
          <a:p>
            <a:pPr lvl="1" algn="just" defTabSz="717550">
              <a:defRPr/>
            </a:pPr>
            <a:r>
              <a:rPr lang="tr-TR" altLang="tr-TR" sz="2400" dirty="0" smtClean="0">
                <a:solidFill>
                  <a:srgbClr val="002060"/>
                </a:solidFill>
                <a:latin typeface="Calibri" panose="020F0502020204030204" pitchFamily="34" charset="0"/>
              </a:rPr>
              <a:t>Orta </a:t>
            </a:r>
            <a:r>
              <a:rPr lang="tr-TR" altLang="tr-TR" sz="2400" dirty="0">
                <a:solidFill>
                  <a:srgbClr val="002060"/>
                </a:solidFill>
                <a:latin typeface="Calibri" panose="020F0502020204030204" pitchFamily="34" charset="0"/>
              </a:rPr>
              <a:t>ve uzun vadeli bir zaman dilimini kapsar.</a:t>
            </a:r>
          </a:p>
          <a:p>
            <a:pPr lvl="1" algn="just" defTabSz="717550">
              <a:defRPr/>
            </a:pPr>
            <a:r>
              <a:rPr lang="tr-TR" altLang="tr-TR" sz="2400" dirty="0" smtClean="0">
                <a:solidFill>
                  <a:srgbClr val="002060"/>
                </a:solidFill>
                <a:latin typeface="Calibri" panose="020F0502020204030204" pitchFamily="34" charset="0"/>
              </a:rPr>
              <a:t>Hedefler </a:t>
            </a:r>
            <a:r>
              <a:rPr lang="tr-TR" altLang="tr-TR" sz="2400" dirty="0">
                <a:solidFill>
                  <a:srgbClr val="002060"/>
                </a:solidFill>
                <a:latin typeface="Calibri" panose="020F0502020204030204" pitchFamily="34" charset="0"/>
              </a:rPr>
              <a:t>için çerçeve çizer.</a:t>
            </a:r>
            <a:endParaRPr lang="tr-TR" altLang="tr-TR" sz="2400" dirty="0" smtClean="0">
              <a:solidFill>
                <a:srgbClr val="002060"/>
              </a:solidFill>
              <a:latin typeface="Calibri" panose="020F0502020204030204" pitchFamily="34" charset="0"/>
            </a:endParaRPr>
          </a:p>
        </p:txBody>
      </p:sp>
    </p:spTree>
    <p:extLst>
      <p:ext uri="{BB962C8B-B14F-4D97-AF65-F5344CB8AC3E}">
        <p14:creationId xmlns:p14="http://schemas.microsoft.com/office/powerpoint/2010/main" val="7928020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476673"/>
          </a:xfrm>
        </p:spPr>
        <p:txBody>
          <a:bodyPr>
            <a:normAutofit fontScale="92500" lnSpcReduction="20000"/>
          </a:bodyPr>
          <a:lstStyle/>
          <a:p>
            <a:pPr marL="0" indent="0" algn="just" defTabSz="717550">
              <a:buNone/>
              <a:defRPr/>
            </a:pPr>
            <a:r>
              <a:rPr lang="tr-TR" altLang="tr-TR" sz="2800" b="1" dirty="0" smtClean="0">
                <a:solidFill>
                  <a:srgbClr val="002060"/>
                </a:solidFill>
                <a:latin typeface="Calibri" panose="020F0502020204030204" pitchFamily="34" charset="0"/>
              </a:rPr>
              <a:t>HEDEFLER</a:t>
            </a:r>
          </a:p>
          <a:p>
            <a:pPr algn="just" defTabSz="717550">
              <a:defRPr/>
            </a:pPr>
            <a:r>
              <a:rPr lang="tr-TR" altLang="tr-TR" sz="2800" dirty="0">
                <a:solidFill>
                  <a:srgbClr val="002060"/>
                </a:solidFill>
                <a:latin typeface="Calibri" panose="020F0502020204030204" pitchFamily="34" charset="0"/>
              </a:rPr>
              <a:t>Hedefler, amaçların gerçekleştirilmesine yönelik öngörülen çıktı ve sonuçların tanımlanmış bir zaman dilimi içerisinde nitelik ve nicelik olarak ifadesidir. Hedeflerin miktar ve zaman cinsinden ifade edilebilir olması gerekmektedir.</a:t>
            </a:r>
            <a:endParaRPr lang="tr-TR" altLang="tr-TR" sz="2800" dirty="0" smtClean="0">
              <a:solidFill>
                <a:srgbClr val="002060"/>
              </a:solidFill>
              <a:latin typeface="Calibri" panose="020F0502020204030204" pitchFamily="34" charset="0"/>
            </a:endParaRPr>
          </a:p>
          <a:p>
            <a:pPr algn="just" defTabSz="717550">
              <a:defRPr/>
            </a:pPr>
            <a:r>
              <a:rPr lang="tr-TR" altLang="tr-TR" sz="2800" dirty="0" smtClean="0">
                <a:solidFill>
                  <a:srgbClr val="002060"/>
                </a:solidFill>
                <a:latin typeface="Calibri" panose="020F0502020204030204" pitchFamily="34" charset="0"/>
              </a:rPr>
              <a:t>Hedefler </a:t>
            </a:r>
            <a:r>
              <a:rPr lang="tr-TR" altLang="tr-TR" sz="2800" dirty="0">
                <a:solidFill>
                  <a:srgbClr val="002060"/>
                </a:solidFill>
                <a:latin typeface="Calibri" panose="020F0502020204030204" pitchFamily="34" charset="0"/>
              </a:rPr>
              <a:t>Oluşturulurken Dikkat Edilmesi </a:t>
            </a:r>
            <a:r>
              <a:rPr lang="tr-TR" altLang="tr-TR" sz="2800" dirty="0" smtClean="0">
                <a:solidFill>
                  <a:srgbClr val="002060"/>
                </a:solidFill>
                <a:latin typeface="Calibri" panose="020F0502020204030204" pitchFamily="34" charset="0"/>
              </a:rPr>
              <a:t>Gerekenler</a:t>
            </a:r>
            <a:endParaRPr lang="tr-TR" altLang="tr-TR" sz="2800" dirty="0">
              <a:solidFill>
                <a:srgbClr val="002060"/>
              </a:solidFill>
              <a:latin typeface="Calibri" panose="020F0502020204030204" pitchFamily="34" charset="0"/>
            </a:endParaRPr>
          </a:p>
          <a:p>
            <a:pPr lvl="1" algn="just" defTabSz="717550">
              <a:defRPr/>
            </a:pPr>
            <a:r>
              <a:rPr lang="tr-TR" altLang="tr-TR" sz="2400" dirty="0">
                <a:solidFill>
                  <a:srgbClr val="002060"/>
                </a:solidFill>
                <a:latin typeface="Calibri" panose="020F0502020204030204" pitchFamily="34" charset="0"/>
              </a:rPr>
              <a:t>Üniversitenin Stratejik Planında belirlenen </a:t>
            </a:r>
            <a:r>
              <a:rPr lang="tr-TR" altLang="tr-TR" sz="2400" dirty="0" smtClean="0">
                <a:solidFill>
                  <a:srgbClr val="002060"/>
                </a:solidFill>
                <a:latin typeface="Calibri" panose="020F0502020204030204" pitchFamily="34" charset="0"/>
              </a:rPr>
              <a:t>amaç ve hedeflerle </a:t>
            </a:r>
            <a:r>
              <a:rPr lang="tr-TR" altLang="tr-TR" sz="2400" dirty="0">
                <a:solidFill>
                  <a:srgbClr val="002060"/>
                </a:solidFill>
                <a:latin typeface="Calibri" panose="020F0502020204030204" pitchFamily="34" charset="0"/>
              </a:rPr>
              <a:t>çelişkili olmamalıdır.</a:t>
            </a:r>
            <a:endParaRPr lang="tr-TR" altLang="tr-TR" sz="2400" dirty="0" smtClean="0">
              <a:solidFill>
                <a:srgbClr val="002060"/>
              </a:solidFill>
              <a:latin typeface="Calibri" panose="020F0502020204030204" pitchFamily="34" charset="0"/>
            </a:endParaRPr>
          </a:p>
          <a:p>
            <a:pPr lvl="1" algn="just" defTabSz="717550">
              <a:defRPr/>
            </a:pPr>
            <a:r>
              <a:rPr lang="tr-TR" altLang="tr-TR" sz="2400" dirty="0" smtClean="0">
                <a:solidFill>
                  <a:srgbClr val="002060"/>
                </a:solidFill>
                <a:latin typeface="Calibri" panose="020F0502020204030204" pitchFamily="34" charset="0"/>
              </a:rPr>
              <a:t>Hangi </a:t>
            </a:r>
            <a:r>
              <a:rPr lang="tr-TR" altLang="tr-TR" sz="2400" dirty="0">
                <a:solidFill>
                  <a:srgbClr val="002060"/>
                </a:solidFill>
                <a:latin typeface="Calibri" panose="020F0502020204030204" pitchFamily="34" charset="0"/>
              </a:rPr>
              <a:t>spesifik sonuçlara ulaşılmaya çalışıldığı belirlenmelidir.</a:t>
            </a:r>
          </a:p>
          <a:p>
            <a:pPr lvl="1" algn="just" defTabSz="717550">
              <a:defRPr/>
            </a:pPr>
            <a:r>
              <a:rPr lang="tr-TR" altLang="tr-TR" sz="2400" dirty="0" smtClean="0">
                <a:solidFill>
                  <a:srgbClr val="002060"/>
                </a:solidFill>
                <a:latin typeface="Calibri" panose="020F0502020204030204" pitchFamily="34" charset="0"/>
              </a:rPr>
              <a:t>Sonucu </a:t>
            </a:r>
            <a:r>
              <a:rPr lang="tr-TR" altLang="tr-TR" sz="2400" dirty="0">
                <a:solidFill>
                  <a:srgbClr val="002060"/>
                </a:solidFill>
                <a:latin typeface="Calibri" panose="020F0502020204030204" pitchFamily="34" charset="0"/>
              </a:rPr>
              <a:t>etkileyen faktörler analiz edilmelidir.</a:t>
            </a:r>
          </a:p>
          <a:p>
            <a:pPr lvl="1" algn="just" defTabSz="717550">
              <a:defRPr/>
            </a:pPr>
            <a:r>
              <a:rPr lang="tr-TR" altLang="tr-TR" sz="2400" dirty="0" smtClean="0">
                <a:solidFill>
                  <a:srgbClr val="002060"/>
                </a:solidFill>
                <a:latin typeface="Calibri" panose="020F0502020204030204" pitchFamily="34" charset="0"/>
              </a:rPr>
              <a:t>Dikkate </a:t>
            </a:r>
            <a:r>
              <a:rPr lang="tr-TR" altLang="tr-TR" sz="2400" dirty="0">
                <a:solidFill>
                  <a:srgbClr val="002060"/>
                </a:solidFill>
                <a:latin typeface="Calibri" panose="020F0502020204030204" pitchFamily="34" charset="0"/>
              </a:rPr>
              <a:t>alınması gereken hedef riskleri tespit edilmelidir.</a:t>
            </a:r>
          </a:p>
          <a:p>
            <a:pPr lvl="1" algn="just" defTabSz="717550">
              <a:defRPr/>
            </a:pPr>
            <a:r>
              <a:rPr lang="tr-TR" altLang="tr-TR" sz="2400" dirty="0" smtClean="0">
                <a:solidFill>
                  <a:srgbClr val="002060"/>
                </a:solidFill>
                <a:latin typeface="Calibri" panose="020F0502020204030204" pitchFamily="34" charset="0"/>
              </a:rPr>
              <a:t>Hedef </a:t>
            </a:r>
            <a:r>
              <a:rPr lang="tr-TR" altLang="tr-TR" sz="2400" dirty="0">
                <a:solidFill>
                  <a:srgbClr val="002060"/>
                </a:solidFill>
                <a:latin typeface="Calibri" panose="020F0502020204030204" pitchFamily="34" charset="0"/>
              </a:rPr>
              <a:t>gerçekleşmelerinin nasıl ölçüleceği belirlenmelidir.</a:t>
            </a:r>
          </a:p>
          <a:p>
            <a:pPr lvl="1" algn="just" defTabSz="717550">
              <a:defRPr/>
            </a:pPr>
            <a:r>
              <a:rPr lang="tr-TR" altLang="tr-TR" sz="2400" dirty="0" smtClean="0">
                <a:solidFill>
                  <a:srgbClr val="002060"/>
                </a:solidFill>
                <a:latin typeface="Calibri" panose="020F0502020204030204" pitchFamily="34" charset="0"/>
              </a:rPr>
              <a:t>Ölçme </a:t>
            </a:r>
            <a:r>
              <a:rPr lang="tr-TR" altLang="tr-TR" sz="2400" dirty="0">
                <a:solidFill>
                  <a:srgbClr val="002060"/>
                </a:solidFill>
                <a:latin typeface="Calibri" panose="020F0502020204030204" pitchFamily="34" charset="0"/>
              </a:rPr>
              <a:t>için hangi verilerin, ne şekilde temin edileceği ortaya konulmalıdır.</a:t>
            </a:r>
          </a:p>
          <a:p>
            <a:pPr lvl="1" algn="just" defTabSz="717550">
              <a:defRPr/>
            </a:pPr>
            <a:r>
              <a:rPr lang="tr-TR" altLang="tr-TR" sz="2400" dirty="0" smtClean="0">
                <a:solidFill>
                  <a:srgbClr val="002060"/>
                </a:solidFill>
                <a:latin typeface="Calibri" panose="020F0502020204030204" pitchFamily="34" charset="0"/>
              </a:rPr>
              <a:t>Varsa </a:t>
            </a:r>
            <a:r>
              <a:rPr lang="tr-TR" altLang="tr-TR" sz="2400" dirty="0">
                <a:solidFill>
                  <a:srgbClr val="002060"/>
                </a:solidFill>
                <a:latin typeface="Calibri" panose="020F0502020204030204" pitchFamily="34" charset="0"/>
              </a:rPr>
              <a:t>hedefe ilişkin önceki plan dönemindeki gelişmeler dikkate alınmalıdır</a:t>
            </a:r>
            <a:r>
              <a:rPr lang="tr-TR" altLang="tr-TR" sz="2400" dirty="0" smtClean="0">
                <a:solidFill>
                  <a:srgbClr val="002060"/>
                </a:solidFill>
                <a:latin typeface="Calibri" panose="020F0502020204030204" pitchFamily="34" charset="0"/>
              </a:rPr>
              <a:t>.</a:t>
            </a:r>
          </a:p>
        </p:txBody>
      </p:sp>
    </p:spTree>
    <p:extLst>
      <p:ext uri="{BB962C8B-B14F-4D97-AF65-F5344CB8AC3E}">
        <p14:creationId xmlns:p14="http://schemas.microsoft.com/office/powerpoint/2010/main" val="35171754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92"/>
            <a:ext cx="9902825" cy="7731821"/>
          </a:xfrm>
          <a:prstGeom prst="rect">
            <a:avLst/>
          </a:prstGeom>
        </p:spPr>
      </p:pic>
      <p:sp>
        <p:nvSpPr>
          <p:cNvPr id="3" name="Content Placeholder 2"/>
          <p:cNvSpPr>
            <a:spLocks noGrp="1"/>
          </p:cNvSpPr>
          <p:nvPr>
            <p:ph idx="1"/>
          </p:nvPr>
        </p:nvSpPr>
        <p:spPr>
          <a:xfrm>
            <a:off x="495141" y="1848255"/>
            <a:ext cx="8912543" cy="5476673"/>
          </a:xfrm>
        </p:spPr>
        <p:txBody>
          <a:bodyPr>
            <a:normAutofit fontScale="85000" lnSpcReduction="10000"/>
          </a:bodyPr>
          <a:lstStyle/>
          <a:p>
            <a:pPr marL="0" indent="0" algn="just" defTabSz="717550">
              <a:buNone/>
              <a:defRPr/>
            </a:pPr>
            <a:r>
              <a:rPr lang="tr-TR" altLang="tr-TR" sz="2800" b="1" dirty="0" smtClean="0">
                <a:solidFill>
                  <a:srgbClr val="002060"/>
                </a:solidFill>
                <a:latin typeface="Calibri" panose="020F0502020204030204" pitchFamily="34" charset="0"/>
              </a:rPr>
              <a:t>PERFORMANS GÖSTERGELERİ</a:t>
            </a:r>
          </a:p>
          <a:p>
            <a:pPr algn="just" defTabSz="717550">
              <a:defRPr/>
            </a:pPr>
            <a:r>
              <a:rPr lang="tr-TR" altLang="tr-TR" sz="2800" dirty="0">
                <a:solidFill>
                  <a:srgbClr val="002060"/>
                </a:solidFill>
                <a:latin typeface="Calibri" panose="020F0502020204030204" pitchFamily="34" charset="0"/>
              </a:rPr>
              <a:t>Performans göstergeleri, belirlenen hedeflere ne ölçüde ulaşıldığının ortaya konulmasında kullanılır. Performans göstergeleri, </a:t>
            </a:r>
            <a:r>
              <a:rPr lang="tr-TR" altLang="tr-TR" sz="2800" dirty="0" err="1">
                <a:solidFill>
                  <a:srgbClr val="002060"/>
                </a:solidFill>
                <a:latin typeface="Calibri" panose="020F0502020204030204" pitchFamily="34" charset="0"/>
              </a:rPr>
              <a:t>ölçülebilirliğin</a:t>
            </a:r>
            <a:r>
              <a:rPr lang="tr-TR" altLang="tr-TR" sz="2800" dirty="0">
                <a:solidFill>
                  <a:srgbClr val="002060"/>
                </a:solidFill>
                <a:latin typeface="Calibri" panose="020F0502020204030204" pitchFamily="34" charset="0"/>
              </a:rPr>
              <a:t> sağlanması için miktar ve zaman boyutunu içerecek şekilde ifade edilir</a:t>
            </a:r>
            <a:r>
              <a:rPr lang="tr-TR" altLang="tr-TR" sz="2800" dirty="0" smtClean="0">
                <a:solidFill>
                  <a:srgbClr val="002060"/>
                </a:solidFill>
                <a:latin typeface="Calibri" panose="020F0502020204030204" pitchFamily="34" charset="0"/>
              </a:rPr>
              <a:t>.</a:t>
            </a:r>
          </a:p>
          <a:p>
            <a:pPr algn="just" defTabSz="717550">
              <a:defRPr/>
            </a:pPr>
            <a:r>
              <a:rPr lang="tr-TR" altLang="tr-TR" sz="2800" dirty="0" smtClean="0">
                <a:solidFill>
                  <a:srgbClr val="002060"/>
                </a:solidFill>
                <a:latin typeface="Calibri" panose="020F0502020204030204" pitchFamily="34" charset="0"/>
              </a:rPr>
              <a:t>Performans Göstergeleri Belirlenirken </a:t>
            </a:r>
            <a:r>
              <a:rPr lang="tr-TR" altLang="tr-TR" sz="2800" dirty="0">
                <a:solidFill>
                  <a:srgbClr val="002060"/>
                </a:solidFill>
                <a:latin typeface="Calibri" panose="020F0502020204030204" pitchFamily="34" charset="0"/>
              </a:rPr>
              <a:t>Dikkat Edilmesi </a:t>
            </a:r>
            <a:r>
              <a:rPr lang="tr-TR" altLang="tr-TR" sz="2800" dirty="0" smtClean="0">
                <a:solidFill>
                  <a:srgbClr val="002060"/>
                </a:solidFill>
                <a:latin typeface="Calibri" panose="020F0502020204030204" pitchFamily="34" charset="0"/>
              </a:rPr>
              <a:t>Gerekenler</a:t>
            </a:r>
            <a:endParaRPr lang="tr-TR" altLang="tr-TR" sz="2800" dirty="0">
              <a:solidFill>
                <a:srgbClr val="002060"/>
              </a:solidFill>
              <a:latin typeface="Calibri" panose="020F0502020204030204" pitchFamily="34" charset="0"/>
            </a:endParaRPr>
          </a:p>
          <a:p>
            <a:pPr lvl="1" algn="just" defTabSz="717550">
              <a:defRPr/>
            </a:pPr>
            <a:r>
              <a:rPr lang="tr-TR" altLang="tr-TR" sz="2400" dirty="0">
                <a:solidFill>
                  <a:srgbClr val="002060"/>
                </a:solidFill>
                <a:latin typeface="Calibri" panose="020F0502020204030204" pitchFamily="34" charset="0"/>
              </a:rPr>
              <a:t>Hedefin başarı düzeyini ölçebilecek sayı ve nitelikte olmalıdır.</a:t>
            </a:r>
          </a:p>
          <a:p>
            <a:pPr lvl="1" algn="just" defTabSz="717550">
              <a:defRPr/>
            </a:pPr>
            <a:r>
              <a:rPr lang="tr-TR" altLang="tr-TR" sz="2400" dirty="0" smtClean="0">
                <a:solidFill>
                  <a:srgbClr val="002060"/>
                </a:solidFill>
                <a:latin typeface="Calibri" panose="020F0502020204030204" pitchFamily="34" charset="0"/>
              </a:rPr>
              <a:t>Her </a:t>
            </a:r>
            <a:r>
              <a:rPr lang="tr-TR" altLang="tr-TR" sz="2400" dirty="0">
                <a:solidFill>
                  <a:srgbClr val="002060"/>
                </a:solidFill>
                <a:latin typeface="Calibri" panose="020F0502020204030204" pitchFamily="34" charset="0"/>
              </a:rPr>
              <a:t>bir hedef için kullanılacak gösterge sayısı en az bir, en fazla beş olmalıdır.</a:t>
            </a:r>
          </a:p>
          <a:p>
            <a:pPr lvl="1" algn="just" defTabSz="717550">
              <a:defRPr/>
            </a:pPr>
            <a:r>
              <a:rPr lang="tr-TR" altLang="tr-TR" sz="2400" dirty="0" smtClean="0">
                <a:solidFill>
                  <a:srgbClr val="002060"/>
                </a:solidFill>
                <a:latin typeface="Calibri" panose="020F0502020204030204" pitchFamily="34" charset="0"/>
              </a:rPr>
              <a:t>Üniversite stratejik planında yer alan </a:t>
            </a:r>
            <a:r>
              <a:rPr lang="tr-TR" altLang="tr-TR" sz="2400" dirty="0">
                <a:solidFill>
                  <a:srgbClr val="002060"/>
                </a:solidFill>
                <a:latin typeface="Calibri" panose="020F0502020204030204" pitchFamily="34" charset="0"/>
              </a:rPr>
              <a:t>göstergeler </a:t>
            </a:r>
            <a:r>
              <a:rPr lang="tr-TR" altLang="tr-TR" sz="2400" dirty="0" smtClean="0">
                <a:solidFill>
                  <a:srgbClr val="002060"/>
                </a:solidFill>
                <a:latin typeface="Calibri" panose="020F0502020204030204" pitchFamily="34" charset="0"/>
              </a:rPr>
              <a:t>kullanılmalıdır</a:t>
            </a:r>
            <a:r>
              <a:rPr lang="tr-TR" altLang="tr-TR" sz="2400" dirty="0">
                <a:solidFill>
                  <a:srgbClr val="002060"/>
                </a:solidFill>
                <a:latin typeface="Calibri" panose="020F0502020204030204" pitchFamily="34" charset="0"/>
              </a:rPr>
              <a:t>.</a:t>
            </a:r>
          </a:p>
          <a:p>
            <a:pPr lvl="1" algn="just" defTabSz="717550">
              <a:defRPr/>
            </a:pPr>
            <a:r>
              <a:rPr lang="tr-TR" altLang="tr-TR" sz="2400" dirty="0" smtClean="0">
                <a:solidFill>
                  <a:srgbClr val="002060"/>
                </a:solidFill>
                <a:latin typeface="Calibri" panose="020F0502020204030204" pitchFamily="34" charset="0"/>
              </a:rPr>
              <a:t>Mümkün </a:t>
            </a:r>
            <a:r>
              <a:rPr lang="tr-TR" altLang="tr-TR" sz="2400" dirty="0">
                <a:solidFill>
                  <a:srgbClr val="002060"/>
                </a:solidFill>
                <a:latin typeface="Calibri" panose="020F0502020204030204" pitchFamily="34" charset="0"/>
              </a:rPr>
              <a:t>olduğunca sonuç göstergeleri belirlenmelidir.</a:t>
            </a:r>
          </a:p>
          <a:p>
            <a:pPr lvl="1" algn="just" defTabSz="717550">
              <a:defRPr/>
            </a:pPr>
            <a:r>
              <a:rPr lang="tr-TR" altLang="tr-TR" sz="2400" dirty="0" smtClean="0">
                <a:solidFill>
                  <a:srgbClr val="002060"/>
                </a:solidFill>
                <a:latin typeface="Calibri" panose="020F0502020204030204" pitchFamily="34" charset="0"/>
              </a:rPr>
              <a:t>Belirsizlikten </a:t>
            </a:r>
            <a:r>
              <a:rPr lang="tr-TR" altLang="tr-TR" sz="2400" dirty="0">
                <a:solidFill>
                  <a:srgbClr val="002060"/>
                </a:solidFill>
                <a:latin typeface="Calibri" panose="020F0502020204030204" pitchFamily="34" charset="0"/>
              </a:rPr>
              <a:t>uzak, açık ve kesin olmalıdır.</a:t>
            </a:r>
          </a:p>
          <a:p>
            <a:pPr lvl="1" algn="just" defTabSz="717550">
              <a:defRPr/>
            </a:pPr>
            <a:r>
              <a:rPr lang="tr-TR" altLang="tr-TR" sz="2400" dirty="0" smtClean="0">
                <a:solidFill>
                  <a:srgbClr val="002060"/>
                </a:solidFill>
                <a:latin typeface="Calibri" panose="020F0502020204030204" pitchFamily="34" charset="0"/>
              </a:rPr>
              <a:t>Göstergeler </a:t>
            </a:r>
            <a:r>
              <a:rPr lang="tr-TR" altLang="tr-TR" sz="2400" dirty="0">
                <a:solidFill>
                  <a:srgbClr val="002060"/>
                </a:solidFill>
                <a:latin typeface="Calibri" panose="020F0502020204030204" pitchFamily="34" charset="0"/>
              </a:rPr>
              <a:t>için kullanılacak veri seti doğru, tutarlı ve zaman içerisinde karşılaştırmaya imkân verebilecek nitelikte olmalıdır.</a:t>
            </a:r>
          </a:p>
          <a:p>
            <a:pPr lvl="1" algn="just" defTabSz="717550">
              <a:defRPr/>
            </a:pPr>
            <a:r>
              <a:rPr lang="tr-TR" altLang="tr-TR" sz="2400" dirty="0" smtClean="0">
                <a:solidFill>
                  <a:srgbClr val="002060"/>
                </a:solidFill>
                <a:latin typeface="Calibri" panose="020F0502020204030204" pitchFamily="34" charset="0"/>
              </a:rPr>
              <a:t>Aynı </a:t>
            </a:r>
            <a:r>
              <a:rPr lang="tr-TR" altLang="tr-TR" sz="2400" dirty="0">
                <a:solidFill>
                  <a:srgbClr val="002060"/>
                </a:solidFill>
                <a:latin typeface="Calibri" panose="020F0502020204030204" pitchFamily="34" charset="0"/>
              </a:rPr>
              <a:t>gösterge ifadesi içerisinde ölçülecek birden fazla unsur olmamalıdır</a:t>
            </a:r>
            <a:r>
              <a:rPr lang="tr-TR" altLang="tr-TR" sz="2400" dirty="0" smtClean="0">
                <a:solidFill>
                  <a:srgbClr val="002060"/>
                </a:solidFill>
                <a:latin typeface="Calibri" panose="020F0502020204030204" pitchFamily="34" charset="0"/>
              </a:rPr>
              <a:t>.</a:t>
            </a:r>
            <a:endParaRPr lang="tr-TR" altLang="tr-TR" sz="2400" dirty="0">
              <a:solidFill>
                <a:srgbClr val="002060"/>
              </a:solidFill>
              <a:latin typeface="Calibri" panose="020F0502020204030204" pitchFamily="34" charset="0"/>
            </a:endParaRPr>
          </a:p>
        </p:txBody>
      </p:sp>
    </p:spTree>
    <p:extLst>
      <p:ext uri="{BB962C8B-B14F-4D97-AF65-F5344CB8AC3E}">
        <p14:creationId xmlns:p14="http://schemas.microsoft.com/office/powerpoint/2010/main" val="39604276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92"/>
            <a:ext cx="9902825" cy="7731821"/>
          </a:xfrm>
          <a:prstGeom prst="rect">
            <a:avLst/>
          </a:prstGeom>
        </p:spPr>
      </p:pic>
      <p:sp>
        <p:nvSpPr>
          <p:cNvPr id="3" name="Content Placeholder 2"/>
          <p:cNvSpPr>
            <a:spLocks noGrp="1"/>
          </p:cNvSpPr>
          <p:nvPr>
            <p:ph idx="1"/>
          </p:nvPr>
        </p:nvSpPr>
        <p:spPr>
          <a:xfrm>
            <a:off x="495141" y="1848255"/>
            <a:ext cx="8912543" cy="5476673"/>
          </a:xfrm>
        </p:spPr>
        <p:txBody>
          <a:bodyPr>
            <a:normAutofit fontScale="92500" lnSpcReduction="10000"/>
          </a:bodyPr>
          <a:lstStyle/>
          <a:p>
            <a:pPr marL="0" indent="0" algn="just" defTabSz="717550">
              <a:buNone/>
              <a:defRPr/>
            </a:pPr>
            <a:r>
              <a:rPr lang="tr-TR" altLang="tr-TR" sz="2800" b="1" dirty="0" smtClean="0">
                <a:solidFill>
                  <a:srgbClr val="002060"/>
                </a:solidFill>
                <a:latin typeface="Calibri" panose="020F0502020204030204" pitchFamily="34" charset="0"/>
              </a:rPr>
              <a:t>STRATEJİLER</a:t>
            </a:r>
          </a:p>
          <a:p>
            <a:pPr algn="just" defTabSz="717550">
              <a:defRPr/>
            </a:pPr>
            <a:r>
              <a:rPr lang="tr-TR" altLang="tr-TR" sz="2800" dirty="0">
                <a:solidFill>
                  <a:srgbClr val="002060"/>
                </a:solidFill>
                <a:latin typeface="Calibri" panose="020F0502020204030204" pitchFamily="34" charset="0"/>
              </a:rPr>
              <a:t>Stratejiler, </a:t>
            </a:r>
            <a:r>
              <a:rPr lang="tr-TR" altLang="tr-TR" sz="2800" dirty="0" smtClean="0">
                <a:solidFill>
                  <a:srgbClr val="002060"/>
                </a:solidFill>
                <a:latin typeface="Calibri" panose="020F0502020204030204" pitchFamily="34" charset="0"/>
              </a:rPr>
              <a:t>birimin </a:t>
            </a:r>
            <a:r>
              <a:rPr lang="tr-TR" altLang="tr-TR" sz="2800" dirty="0">
                <a:solidFill>
                  <a:srgbClr val="002060"/>
                </a:solidFill>
                <a:latin typeface="Calibri" panose="020F0502020204030204" pitchFamily="34" charset="0"/>
              </a:rPr>
              <a:t>hedeflerine nasıl ulaşılacağını gösteren kararlar bütünüdür. Stratejiler hedeflere yönelik belirlenir. Bir hedef için alternatif stratejiler değerlendirilerek bunlar arasından en fazla üç tanesine planda yer verilir. Stratejiler oluşturulurken </a:t>
            </a:r>
            <a:r>
              <a:rPr lang="tr-TR" altLang="tr-TR" sz="2800" dirty="0" smtClean="0">
                <a:solidFill>
                  <a:srgbClr val="002060"/>
                </a:solidFill>
                <a:latin typeface="Calibri" panose="020F0502020204030204" pitchFamily="34" charset="0"/>
              </a:rPr>
              <a:t>birimin </a:t>
            </a:r>
            <a:r>
              <a:rPr lang="tr-TR" altLang="tr-TR" sz="2800" dirty="0">
                <a:solidFill>
                  <a:srgbClr val="002060"/>
                </a:solidFill>
                <a:latin typeface="Calibri" panose="020F0502020204030204" pitchFamily="34" charset="0"/>
              </a:rPr>
              <a:t>kaynakları ve farklı alanlardaki yetkinliği göz önünde bulundurulur. Stratejiler, hedeflerin hangi faaliyetlerle uygulamaya geçirileceğinin çerçevesini çizer.</a:t>
            </a:r>
            <a:endParaRPr lang="tr-TR" altLang="tr-TR" sz="2800" dirty="0" smtClean="0">
              <a:solidFill>
                <a:srgbClr val="002060"/>
              </a:solidFill>
              <a:latin typeface="Calibri" panose="020F0502020204030204" pitchFamily="34" charset="0"/>
            </a:endParaRPr>
          </a:p>
          <a:p>
            <a:pPr algn="just" defTabSz="717550">
              <a:defRPr/>
            </a:pPr>
            <a:r>
              <a:rPr lang="tr-TR" altLang="tr-TR" sz="2800" dirty="0">
                <a:solidFill>
                  <a:srgbClr val="002060"/>
                </a:solidFill>
                <a:latin typeface="Calibri" panose="020F0502020204030204" pitchFamily="34" charset="0"/>
              </a:rPr>
              <a:t>Stratejiler Oluşturulurken Cevaplandırılması Gereken Sorular</a:t>
            </a:r>
          </a:p>
          <a:p>
            <a:pPr lvl="1" algn="just" defTabSz="717550">
              <a:defRPr/>
            </a:pPr>
            <a:r>
              <a:rPr lang="tr-TR" altLang="tr-TR" sz="2400" dirty="0">
                <a:solidFill>
                  <a:srgbClr val="002060"/>
                </a:solidFill>
                <a:latin typeface="Calibri" panose="020F0502020204030204" pitchFamily="34" charset="0"/>
              </a:rPr>
              <a:t>Hedeflere ulaşmada karşılaşılabilecek sorunlar nelerdir?</a:t>
            </a:r>
          </a:p>
          <a:p>
            <a:pPr lvl="1" algn="just" defTabSz="717550">
              <a:defRPr/>
            </a:pPr>
            <a:r>
              <a:rPr lang="tr-TR" altLang="tr-TR" sz="2400" dirty="0" smtClean="0">
                <a:solidFill>
                  <a:srgbClr val="002060"/>
                </a:solidFill>
                <a:latin typeface="Calibri" panose="020F0502020204030204" pitchFamily="34" charset="0"/>
              </a:rPr>
              <a:t>Hedeflere </a:t>
            </a:r>
            <a:r>
              <a:rPr lang="tr-TR" altLang="tr-TR" sz="2400" dirty="0">
                <a:solidFill>
                  <a:srgbClr val="002060"/>
                </a:solidFill>
                <a:latin typeface="Calibri" panose="020F0502020204030204" pitchFamily="34" charset="0"/>
              </a:rPr>
              <a:t>ulaşmak için izlenebilecek alternatif yol ve yöntemler nelerdir?</a:t>
            </a:r>
          </a:p>
          <a:p>
            <a:pPr lvl="1" algn="just" defTabSz="717550">
              <a:defRPr/>
            </a:pPr>
            <a:r>
              <a:rPr lang="tr-TR" altLang="tr-TR" sz="2400" dirty="0" smtClean="0">
                <a:solidFill>
                  <a:srgbClr val="002060"/>
                </a:solidFill>
                <a:latin typeface="Calibri" panose="020F0502020204030204" pitchFamily="34" charset="0"/>
              </a:rPr>
              <a:t>Alternatiflerin </a:t>
            </a:r>
            <a:r>
              <a:rPr lang="tr-TR" altLang="tr-TR" sz="2400" dirty="0">
                <a:solidFill>
                  <a:srgbClr val="002060"/>
                </a:solidFill>
                <a:latin typeface="Calibri" panose="020F0502020204030204" pitchFamily="34" charset="0"/>
              </a:rPr>
              <a:t>maliyetleri ile olumlu ve olumsuz yönleri nelerdir?</a:t>
            </a:r>
            <a:endParaRPr lang="tr-TR" altLang="tr-TR" sz="2400" dirty="0" smtClean="0">
              <a:solidFill>
                <a:srgbClr val="002060"/>
              </a:solidFill>
              <a:latin typeface="Calibri" panose="020F0502020204030204" pitchFamily="34" charset="0"/>
            </a:endParaRPr>
          </a:p>
        </p:txBody>
      </p:sp>
    </p:spTree>
    <p:extLst>
      <p:ext uri="{BB962C8B-B14F-4D97-AF65-F5344CB8AC3E}">
        <p14:creationId xmlns:p14="http://schemas.microsoft.com/office/powerpoint/2010/main" val="1127409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92"/>
            <a:ext cx="9902825" cy="7731821"/>
          </a:xfrm>
          <a:prstGeom prst="rect">
            <a:avLst/>
          </a:prstGeom>
        </p:spPr>
      </p:pic>
      <p:sp>
        <p:nvSpPr>
          <p:cNvPr id="3" name="Content Placeholder 2"/>
          <p:cNvSpPr>
            <a:spLocks noGrp="1"/>
          </p:cNvSpPr>
          <p:nvPr>
            <p:ph idx="1"/>
          </p:nvPr>
        </p:nvSpPr>
        <p:spPr>
          <a:xfrm>
            <a:off x="495141" y="1848255"/>
            <a:ext cx="8912543" cy="5476673"/>
          </a:xfrm>
        </p:spPr>
        <p:txBody>
          <a:bodyPr>
            <a:normAutofit/>
          </a:bodyPr>
          <a:lstStyle/>
          <a:p>
            <a:pPr marL="0" indent="0" algn="just" defTabSz="717550">
              <a:buNone/>
              <a:defRPr/>
            </a:pPr>
            <a:r>
              <a:rPr lang="da-DK" altLang="tr-TR" sz="2800" b="1" dirty="0">
                <a:solidFill>
                  <a:srgbClr val="002060"/>
                </a:solidFill>
                <a:latin typeface="Calibri" panose="020F0502020204030204" pitchFamily="34" charset="0"/>
              </a:rPr>
              <a:t>Hedef Riskleri ve Kontrol Faaliyetleri</a:t>
            </a:r>
            <a:endParaRPr lang="tr-TR" altLang="tr-TR" sz="2800" b="1" dirty="0" smtClean="0">
              <a:solidFill>
                <a:srgbClr val="002060"/>
              </a:solidFill>
              <a:latin typeface="Calibri" panose="020F0502020204030204" pitchFamily="34" charset="0"/>
            </a:endParaRPr>
          </a:p>
          <a:p>
            <a:pPr algn="just" defTabSz="717550">
              <a:defRPr/>
            </a:pPr>
            <a:r>
              <a:rPr lang="tr-TR" altLang="tr-TR" sz="2800" dirty="0">
                <a:solidFill>
                  <a:srgbClr val="002060"/>
                </a:solidFill>
                <a:latin typeface="Calibri" panose="020F0502020204030204" pitchFamily="34" charset="0"/>
              </a:rPr>
              <a:t>Hedeflerin belirlenmesi ve detaylandırılması aşamalarında her bir hedefe ilişkin risklerin tespit edilerek analiz edilmesi ve bu risklere ilişkin önlemlerin belirlenmesi gerekir. Hedefe ulaşmada karşılaşılabilecek riskler, açıklamaları ve kontrol faaliyetleriyle birlikte tanımlanır.</a:t>
            </a:r>
            <a:endParaRPr lang="tr-TR" altLang="tr-TR" sz="2800" dirty="0" smtClean="0">
              <a:solidFill>
                <a:srgbClr val="002060"/>
              </a:solidFill>
              <a:latin typeface="Calibri" panose="020F0502020204030204" pitchFamily="34" charset="0"/>
            </a:endParaRPr>
          </a:p>
          <a:p>
            <a:pPr algn="just" defTabSz="717550">
              <a:defRPr/>
            </a:pPr>
            <a:r>
              <a:rPr lang="tr-TR" altLang="tr-TR" sz="2800" dirty="0" smtClean="0">
                <a:solidFill>
                  <a:srgbClr val="002060"/>
                </a:solidFill>
                <a:latin typeface="Calibri" panose="020F0502020204030204" pitchFamily="34" charset="0"/>
              </a:rPr>
              <a:t>Bu bölüm, Üniversite Stratejik Planından faydalanılarak belirlenmelidir.</a:t>
            </a:r>
            <a:endParaRPr lang="tr-TR" altLang="tr-TR" sz="2400" dirty="0" smtClean="0">
              <a:solidFill>
                <a:srgbClr val="002060"/>
              </a:solidFill>
              <a:latin typeface="Calibri" panose="020F0502020204030204" pitchFamily="34" charset="0"/>
            </a:endParaRPr>
          </a:p>
        </p:txBody>
      </p:sp>
    </p:spTree>
    <p:extLst>
      <p:ext uri="{BB962C8B-B14F-4D97-AF65-F5344CB8AC3E}">
        <p14:creationId xmlns:p14="http://schemas.microsoft.com/office/powerpoint/2010/main" val="6256355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92"/>
            <a:ext cx="9902825" cy="7731821"/>
          </a:xfrm>
          <a:prstGeom prst="rect">
            <a:avLst/>
          </a:prstGeom>
        </p:spPr>
      </p:pic>
      <p:sp>
        <p:nvSpPr>
          <p:cNvPr id="3" name="Content Placeholder 2"/>
          <p:cNvSpPr>
            <a:spLocks noGrp="1"/>
          </p:cNvSpPr>
          <p:nvPr>
            <p:ph idx="1"/>
          </p:nvPr>
        </p:nvSpPr>
        <p:spPr>
          <a:xfrm>
            <a:off x="495141" y="1848255"/>
            <a:ext cx="8912543" cy="5476673"/>
          </a:xfrm>
        </p:spPr>
        <p:txBody>
          <a:bodyPr>
            <a:normAutofit lnSpcReduction="10000"/>
          </a:bodyPr>
          <a:lstStyle/>
          <a:p>
            <a:pPr marL="0" indent="0" algn="just" defTabSz="717550">
              <a:buNone/>
              <a:defRPr/>
            </a:pPr>
            <a:r>
              <a:rPr lang="da-DK" altLang="tr-TR" sz="2800" b="1" dirty="0">
                <a:solidFill>
                  <a:srgbClr val="002060"/>
                </a:solidFill>
                <a:latin typeface="Calibri" panose="020F0502020204030204" pitchFamily="34" charset="0"/>
              </a:rPr>
              <a:t>Maliyetlendirme</a:t>
            </a:r>
            <a:endParaRPr lang="tr-TR" altLang="tr-TR" sz="2800" b="1" dirty="0" smtClean="0">
              <a:solidFill>
                <a:srgbClr val="002060"/>
              </a:solidFill>
              <a:latin typeface="Calibri" panose="020F0502020204030204" pitchFamily="34" charset="0"/>
            </a:endParaRPr>
          </a:p>
          <a:p>
            <a:pPr algn="just" defTabSz="717550">
              <a:defRPr/>
            </a:pPr>
            <a:r>
              <a:rPr lang="tr-TR" altLang="tr-TR" sz="2800" dirty="0" smtClean="0">
                <a:solidFill>
                  <a:srgbClr val="002060"/>
                </a:solidFill>
                <a:latin typeface="Calibri" panose="020F0502020204030204" pitchFamily="34" charset="0"/>
              </a:rPr>
              <a:t>Birimler</a:t>
            </a:r>
            <a:r>
              <a:rPr lang="tr-TR" altLang="tr-TR" sz="2800" dirty="0">
                <a:solidFill>
                  <a:srgbClr val="002060"/>
                </a:solidFill>
                <a:latin typeface="Calibri" panose="020F0502020204030204" pitchFamily="34" charset="0"/>
              </a:rPr>
              <a:t>, hizmetlerinin istenilen düzeyde ve kalitede sunulabilmesi için bütçeleri ile program ve proje bazında kaynak tahsislerini stratejik planlarına dayandırmak zorundadır. Bu nedenle, </a:t>
            </a:r>
            <a:r>
              <a:rPr lang="tr-TR" altLang="tr-TR" sz="2800" dirty="0" smtClean="0">
                <a:solidFill>
                  <a:srgbClr val="002060"/>
                </a:solidFill>
                <a:latin typeface="Calibri" panose="020F0502020204030204" pitchFamily="34" charset="0"/>
              </a:rPr>
              <a:t>birimin </a:t>
            </a:r>
            <a:r>
              <a:rPr lang="tr-TR" altLang="tr-TR" sz="2800" dirty="0">
                <a:solidFill>
                  <a:srgbClr val="002060"/>
                </a:solidFill>
                <a:latin typeface="Calibri" panose="020F0502020204030204" pitchFamily="34" charset="0"/>
              </a:rPr>
              <a:t>bütçesi stratejik plandaki amaç ve hedeflerle ilişkilendirilir.</a:t>
            </a:r>
            <a:endParaRPr lang="tr-TR" altLang="tr-TR" sz="2800" dirty="0" smtClean="0">
              <a:solidFill>
                <a:srgbClr val="002060"/>
              </a:solidFill>
              <a:latin typeface="Calibri" panose="020F0502020204030204" pitchFamily="34" charset="0"/>
            </a:endParaRPr>
          </a:p>
          <a:p>
            <a:pPr algn="just" defTabSz="717550">
              <a:defRPr/>
            </a:pPr>
            <a:r>
              <a:rPr lang="tr-TR" altLang="tr-TR" sz="2800" dirty="0" smtClean="0">
                <a:solidFill>
                  <a:srgbClr val="002060"/>
                </a:solidFill>
                <a:latin typeface="Calibri" panose="020F0502020204030204" pitchFamily="34" charset="0"/>
              </a:rPr>
              <a:t>Birimler</a:t>
            </a:r>
            <a:r>
              <a:rPr lang="tr-TR" altLang="tr-TR" sz="2800" dirty="0">
                <a:solidFill>
                  <a:srgbClr val="002060"/>
                </a:solidFill>
                <a:latin typeface="Calibri" panose="020F0502020204030204" pitchFamily="34" charset="0"/>
              </a:rPr>
              <a:t>, stratejik planlarında belirledikleri hedeflerin plan dönemi için tahmini maliyetini tespit eder. </a:t>
            </a:r>
            <a:r>
              <a:rPr lang="tr-TR" altLang="tr-TR" sz="2800" dirty="0" smtClean="0">
                <a:solidFill>
                  <a:srgbClr val="002060"/>
                </a:solidFill>
                <a:latin typeface="Calibri" panose="020F0502020204030204" pitchFamily="34" charset="0"/>
              </a:rPr>
              <a:t>Hedeflerin </a:t>
            </a:r>
            <a:r>
              <a:rPr lang="tr-TR" altLang="tr-TR" sz="2800" dirty="0" err="1" smtClean="0">
                <a:solidFill>
                  <a:srgbClr val="002060"/>
                </a:solidFill>
                <a:latin typeface="Calibri" panose="020F0502020204030204" pitchFamily="34" charset="0"/>
              </a:rPr>
              <a:t>önceliklendirilmesinde</a:t>
            </a:r>
            <a:r>
              <a:rPr lang="tr-TR" altLang="tr-TR" sz="2800" dirty="0" smtClean="0">
                <a:solidFill>
                  <a:srgbClr val="002060"/>
                </a:solidFill>
                <a:latin typeface="Calibri" panose="020F0502020204030204" pitchFamily="34" charset="0"/>
              </a:rPr>
              <a:t> Üniversite Stratejik Planı esas alınır.</a:t>
            </a:r>
          </a:p>
          <a:p>
            <a:pPr algn="just" defTabSz="717550">
              <a:defRPr/>
            </a:pPr>
            <a:r>
              <a:rPr lang="tr-TR" altLang="tr-TR" sz="2800" dirty="0" smtClean="0">
                <a:solidFill>
                  <a:srgbClr val="002060"/>
                </a:solidFill>
                <a:latin typeface="Calibri" panose="020F0502020204030204" pitchFamily="34" charset="0"/>
              </a:rPr>
              <a:t>Birimin bütün gelirleri (bütçe, döner sermaye, vb.) </a:t>
            </a:r>
            <a:r>
              <a:rPr lang="tr-TR" altLang="tr-TR" sz="2800" dirty="0" err="1" smtClean="0">
                <a:solidFill>
                  <a:srgbClr val="002060"/>
                </a:solidFill>
                <a:latin typeface="Calibri" panose="020F0502020204030204" pitchFamily="34" charset="0"/>
              </a:rPr>
              <a:t>maliyetlendirme</a:t>
            </a:r>
            <a:r>
              <a:rPr lang="tr-TR" altLang="tr-TR" sz="2800" dirty="0" smtClean="0">
                <a:solidFill>
                  <a:srgbClr val="002060"/>
                </a:solidFill>
                <a:latin typeface="Calibri" panose="020F0502020204030204" pitchFamily="34" charset="0"/>
              </a:rPr>
              <a:t> esnasında dikkate alınır.</a:t>
            </a:r>
            <a:endParaRPr lang="tr-TR" altLang="tr-TR" sz="2400" dirty="0" smtClean="0">
              <a:solidFill>
                <a:srgbClr val="002060"/>
              </a:solidFill>
              <a:latin typeface="Calibri" panose="020F0502020204030204" pitchFamily="34" charset="0"/>
            </a:endParaRPr>
          </a:p>
        </p:txBody>
      </p:sp>
    </p:spTree>
    <p:extLst>
      <p:ext uri="{BB962C8B-B14F-4D97-AF65-F5344CB8AC3E}">
        <p14:creationId xmlns:p14="http://schemas.microsoft.com/office/powerpoint/2010/main" val="25242987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320"/>
            <a:ext cx="9902825" cy="7731821"/>
          </a:xfrm>
          <a:prstGeom prst="rect">
            <a:avLst/>
          </a:prstGeom>
        </p:spPr>
      </p:pic>
      <p:sp>
        <p:nvSpPr>
          <p:cNvPr id="3" name="Content Placeholder 2"/>
          <p:cNvSpPr>
            <a:spLocks noGrp="1"/>
          </p:cNvSpPr>
          <p:nvPr>
            <p:ph idx="1"/>
          </p:nvPr>
        </p:nvSpPr>
        <p:spPr>
          <a:xfrm>
            <a:off x="495141" y="1848255"/>
            <a:ext cx="8912543" cy="5476673"/>
          </a:xfrm>
        </p:spPr>
        <p:txBody>
          <a:bodyPr>
            <a:normAutofit/>
          </a:bodyPr>
          <a:lstStyle/>
          <a:p>
            <a:pPr marL="0" indent="0" algn="just" defTabSz="717550">
              <a:buNone/>
              <a:defRPr/>
            </a:pPr>
            <a:r>
              <a:rPr lang="tr-TR" altLang="tr-TR" sz="2800" b="1" dirty="0" smtClean="0">
                <a:solidFill>
                  <a:srgbClr val="002060"/>
                </a:solidFill>
                <a:latin typeface="Calibri" panose="020F0502020204030204" pitchFamily="34" charset="0"/>
              </a:rPr>
              <a:t>Hedef Kartlarının Oluşturulması</a:t>
            </a:r>
          </a:p>
          <a:p>
            <a:pPr algn="just" defTabSz="717550">
              <a:defRPr/>
            </a:pPr>
            <a:r>
              <a:rPr lang="tr-TR" altLang="tr-TR" sz="2800" dirty="0" smtClean="0">
                <a:solidFill>
                  <a:srgbClr val="002060"/>
                </a:solidFill>
                <a:latin typeface="Calibri" panose="020F0502020204030204" pitchFamily="34" charset="0"/>
              </a:rPr>
              <a:t>Strateji Geliştirme başlığı altında yer alan Amaçlar, Hedefler, Performans Göstergeleri, Stratejiler, Riskler ve Kontrol Faaliyetleri gibi hususlar Üniversite Stratejik Planında olduğu gibi bir bütün halinde Hedef Kartları şeklinde birim stratejik planında yer almalıdır.</a:t>
            </a:r>
            <a:endParaRPr lang="tr-TR" altLang="tr-TR" sz="2400" dirty="0" smtClean="0">
              <a:solidFill>
                <a:srgbClr val="002060"/>
              </a:solidFill>
              <a:latin typeface="Calibri" panose="020F0502020204030204" pitchFamily="34" charset="0"/>
            </a:endParaRPr>
          </a:p>
        </p:txBody>
      </p:sp>
    </p:spTree>
    <p:extLst>
      <p:ext uri="{BB962C8B-B14F-4D97-AF65-F5344CB8AC3E}">
        <p14:creationId xmlns:p14="http://schemas.microsoft.com/office/powerpoint/2010/main" val="15620204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92"/>
            <a:ext cx="9902825" cy="7731821"/>
          </a:xfrm>
          <a:prstGeom prst="rect">
            <a:avLst/>
          </a:prstGeom>
        </p:spPr>
      </p:pic>
      <p:graphicFrame>
        <p:nvGraphicFramePr>
          <p:cNvPr id="7" name="Tablo 6"/>
          <p:cNvGraphicFramePr>
            <a:graphicFrameLocks noGrp="1"/>
          </p:cNvGraphicFramePr>
          <p:nvPr>
            <p:extLst>
              <p:ext uri="{D42A27DB-BD31-4B8C-83A1-F6EECF244321}">
                <p14:modId xmlns:p14="http://schemas.microsoft.com/office/powerpoint/2010/main" val="2941563015"/>
              </p:ext>
            </p:extLst>
          </p:nvPr>
        </p:nvGraphicFramePr>
        <p:xfrm>
          <a:off x="632296" y="1663432"/>
          <a:ext cx="8560340" cy="5904687"/>
        </p:xfrm>
        <a:graphic>
          <a:graphicData uri="http://schemas.openxmlformats.org/drawingml/2006/table">
            <a:tbl>
              <a:tblPr firstRow="1" firstCol="1" bandRow="1">
                <a:tableStyleId>{5C22544A-7EE6-4342-B048-85BDC9FD1C3A}</a:tableStyleId>
              </a:tblPr>
              <a:tblGrid>
                <a:gridCol w="1554093">
                  <a:extLst>
                    <a:ext uri="{9D8B030D-6E8A-4147-A177-3AD203B41FA5}">
                      <a16:colId xmlns="" xmlns:a16="http://schemas.microsoft.com/office/drawing/2014/main" val="20000"/>
                    </a:ext>
                  </a:extLst>
                </a:gridCol>
                <a:gridCol w="909914">
                  <a:extLst>
                    <a:ext uri="{9D8B030D-6E8A-4147-A177-3AD203B41FA5}">
                      <a16:colId xmlns="" xmlns:a16="http://schemas.microsoft.com/office/drawing/2014/main" val="20001"/>
                    </a:ext>
                  </a:extLst>
                </a:gridCol>
                <a:gridCol w="1030869">
                  <a:extLst>
                    <a:ext uri="{9D8B030D-6E8A-4147-A177-3AD203B41FA5}">
                      <a16:colId xmlns="" xmlns:a16="http://schemas.microsoft.com/office/drawing/2014/main" val="20002"/>
                    </a:ext>
                  </a:extLst>
                </a:gridCol>
                <a:gridCol w="623103">
                  <a:extLst>
                    <a:ext uri="{9D8B030D-6E8A-4147-A177-3AD203B41FA5}">
                      <a16:colId xmlns="" xmlns:a16="http://schemas.microsoft.com/office/drawing/2014/main" val="20003"/>
                    </a:ext>
                  </a:extLst>
                </a:gridCol>
                <a:gridCol w="545216">
                  <a:extLst>
                    <a:ext uri="{9D8B030D-6E8A-4147-A177-3AD203B41FA5}">
                      <a16:colId xmlns="" xmlns:a16="http://schemas.microsoft.com/office/drawing/2014/main" val="20004"/>
                    </a:ext>
                  </a:extLst>
                </a:gridCol>
                <a:gridCol w="649677">
                  <a:extLst>
                    <a:ext uri="{9D8B030D-6E8A-4147-A177-3AD203B41FA5}">
                      <a16:colId xmlns="" xmlns:a16="http://schemas.microsoft.com/office/drawing/2014/main" val="20005"/>
                    </a:ext>
                  </a:extLst>
                </a:gridCol>
                <a:gridCol w="649677">
                  <a:extLst>
                    <a:ext uri="{9D8B030D-6E8A-4147-A177-3AD203B41FA5}">
                      <a16:colId xmlns="" xmlns:a16="http://schemas.microsoft.com/office/drawing/2014/main" val="20006"/>
                    </a:ext>
                  </a:extLst>
                </a:gridCol>
                <a:gridCol w="649677">
                  <a:extLst>
                    <a:ext uri="{9D8B030D-6E8A-4147-A177-3AD203B41FA5}">
                      <a16:colId xmlns="" xmlns:a16="http://schemas.microsoft.com/office/drawing/2014/main" val="20007"/>
                    </a:ext>
                  </a:extLst>
                </a:gridCol>
                <a:gridCol w="778879">
                  <a:extLst>
                    <a:ext uri="{9D8B030D-6E8A-4147-A177-3AD203B41FA5}">
                      <a16:colId xmlns="" xmlns:a16="http://schemas.microsoft.com/office/drawing/2014/main" val="20008"/>
                    </a:ext>
                  </a:extLst>
                </a:gridCol>
                <a:gridCol w="1169235">
                  <a:extLst>
                    <a:ext uri="{9D8B030D-6E8A-4147-A177-3AD203B41FA5}">
                      <a16:colId xmlns="" xmlns:a16="http://schemas.microsoft.com/office/drawing/2014/main" val="20009"/>
                    </a:ext>
                  </a:extLst>
                </a:gridCol>
              </a:tblGrid>
              <a:tr h="227253">
                <a:tc gridSpan="10">
                  <a:txBody>
                    <a:bodyPr/>
                    <a:lstStyle/>
                    <a:p>
                      <a:pPr algn="ctr">
                        <a:lnSpc>
                          <a:spcPct val="107000"/>
                        </a:lnSpc>
                        <a:spcAft>
                          <a:spcPts val="0"/>
                        </a:spcAft>
                      </a:pPr>
                      <a:r>
                        <a:rPr lang="tr-TR" sz="900">
                          <a:effectLst/>
                        </a:rPr>
                        <a:t>HEDEF KARTI-3</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 xmlns:a16="http://schemas.microsoft.com/office/drawing/2014/main" val="10000"/>
                  </a:ext>
                </a:extLst>
              </a:tr>
              <a:tr h="218989">
                <a:tc>
                  <a:txBody>
                    <a:bodyPr/>
                    <a:lstStyle/>
                    <a:p>
                      <a:pPr>
                        <a:lnSpc>
                          <a:spcPct val="107000"/>
                        </a:lnSpc>
                        <a:spcAft>
                          <a:spcPts val="0"/>
                        </a:spcAft>
                      </a:pPr>
                      <a:r>
                        <a:rPr lang="tr-TR" sz="900">
                          <a:effectLst/>
                        </a:rPr>
                        <a:t>Amaç (4)</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9">
                  <a:txBody>
                    <a:bodyPr/>
                    <a:lstStyle/>
                    <a:p>
                      <a:pPr>
                        <a:lnSpc>
                          <a:spcPct val="107000"/>
                        </a:lnSpc>
                        <a:spcAft>
                          <a:spcPts val="0"/>
                        </a:spcAft>
                      </a:pPr>
                      <a:r>
                        <a:rPr lang="tr-TR" sz="900">
                          <a:effectLst/>
                        </a:rPr>
                        <a:t>Sosyal sorumluluk bilincini ve hizmet kalitesini artırarak topluma katkı sağlamak.</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 xmlns:a16="http://schemas.microsoft.com/office/drawing/2014/main" val="10001"/>
                  </a:ext>
                </a:extLst>
              </a:tr>
              <a:tr h="373521">
                <a:tc>
                  <a:txBody>
                    <a:bodyPr/>
                    <a:lstStyle/>
                    <a:p>
                      <a:pPr>
                        <a:lnSpc>
                          <a:spcPct val="107000"/>
                        </a:lnSpc>
                        <a:spcAft>
                          <a:spcPts val="0"/>
                        </a:spcAft>
                      </a:pPr>
                      <a:r>
                        <a:rPr lang="tr-TR" sz="900">
                          <a:effectLst/>
                        </a:rPr>
                        <a:t>Hedef (4.3)</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9">
                  <a:txBody>
                    <a:bodyPr/>
                    <a:lstStyle/>
                    <a:p>
                      <a:pPr>
                        <a:lnSpc>
                          <a:spcPct val="107000"/>
                        </a:lnSpc>
                        <a:spcAft>
                          <a:spcPts val="0"/>
                        </a:spcAft>
                      </a:pPr>
                      <a:r>
                        <a:rPr lang="tr-TR" sz="900">
                          <a:effectLst/>
                        </a:rPr>
                        <a:t>Sağlık hizmetleri kalitesinin geliştirilmesi ve spor faaliyetleri etkinliklerinin en az %20 oranında artırılması.</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 xmlns:a16="http://schemas.microsoft.com/office/drawing/2014/main" val="10002"/>
                  </a:ext>
                </a:extLst>
              </a:tr>
              <a:tr h="225600">
                <a:tc>
                  <a:txBody>
                    <a:bodyPr/>
                    <a:lstStyle/>
                    <a:p>
                      <a:pPr>
                        <a:lnSpc>
                          <a:spcPct val="107000"/>
                        </a:lnSpc>
                        <a:spcAft>
                          <a:spcPts val="0"/>
                        </a:spcAft>
                      </a:pPr>
                      <a:r>
                        <a:rPr lang="tr-TR" sz="900">
                          <a:effectLst/>
                        </a:rPr>
                        <a:t>Sorumlu Birim</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9">
                  <a:txBody>
                    <a:bodyPr/>
                    <a:lstStyle/>
                    <a:p>
                      <a:pPr>
                        <a:lnSpc>
                          <a:spcPct val="107000"/>
                        </a:lnSpc>
                        <a:spcAft>
                          <a:spcPts val="0"/>
                        </a:spcAft>
                      </a:pPr>
                      <a:r>
                        <a:rPr lang="tr-TR" sz="900">
                          <a:effectLst/>
                        </a:rPr>
                        <a:t>İlgili Rektör Yardımcılığı</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 xmlns:a16="http://schemas.microsoft.com/office/drawing/2014/main" val="10003"/>
                  </a:ext>
                </a:extLst>
              </a:tr>
              <a:tr h="567719">
                <a:tc>
                  <a:txBody>
                    <a:bodyPr/>
                    <a:lstStyle/>
                    <a:p>
                      <a:pPr>
                        <a:lnSpc>
                          <a:spcPct val="107000"/>
                        </a:lnSpc>
                        <a:spcAft>
                          <a:spcPts val="0"/>
                        </a:spcAft>
                      </a:pPr>
                      <a:r>
                        <a:rPr lang="tr-TR" sz="900">
                          <a:effectLst/>
                        </a:rPr>
                        <a:t>İşbirliği Yapılacak Birim(ler)</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9">
                  <a:txBody>
                    <a:bodyPr/>
                    <a:lstStyle/>
                    <a:p>
                      <a:pPr>
                        <a:lnSpc>
                          <a:spcPct val="107000"/>
                        </a:lnSpc>
                        <a:spcAft>
                          <a:spcPts val="0"/>
                        </a:spcAft>
                      </a:pPr>
                      <a:r>
                        <a:rPr lang="tr-TR" sz="900">
                          <a:effectLst/>
                        </a:rPr>
                        <a:t>Tıp Fakültesi, Diş Hekimliği Fakültesi, Sağlık Bilimleri Fakültesi, Spor Bilimleri Fakültesi Dekanlıkları, Döner Sermaye İşletme Müdürlüğü, Sağlık, Kültür ve Spor Daire Başkanlığı, Personel Daire Başkanlığı ve diğer Akademik Birimler, </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 xmlns:a16="http://schemas.microsoft.com/office/drawing/2014/main" val="10004"/>
                  </a:ext>
                </a:extLst>
              </a:tr>
              <a:tr h="755470">
                <a:tc>
                  <a:txBody>
                    <a:bodyPr/>
                    <a:lstStyle/>
                    <a:p>
                      <a:pPr>
                        <a:lnSpc>
                          <a:spcPct val="107000"/>
                        </a:lnSpc>
                        <a:spcAft>
                          <a:spcPts val="0"/>
                        </a:spcAft>
                      </a:pPr>
                      <a:r>
                        <a:rPr lang="tr-TR" sz="900">
                          <a:effectLst/>
                        </a:rPr>
                        <a:t>Performans Göstergeleri </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Hedefe Etkisi</a:t>
                      </a:r>
                      <a:br>
                        <a:rPr lang="tr-TR" sz="900">
                          <a:effectLst/>
                        </a:rPr>
                      </a:br>
                      <a:r>
                        <a:rPr lang="tr-TR" sz="900">
                          <a:effectLst/>
                        </a:rPr>
                        <a:t>(%)</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Plan Dönemi Başlangıç Değeri 2018</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2019</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2020</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2021</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2022</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2023</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İzleme </a:t>
                      </a:r>
                      <a:br>
                        <a:rPr lang="tr-TR" sz="900">
                          <a:effectLst/>
                        </a:rPr>
                      </a:br>
                      <a:r>
                        <a:rPr lang="tr-TR" sz="900">
                          <a:effectLst/>
                        </a:rPr>
                        <a:t>Sıklığı</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Raporlama Sıklığı</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 xmlns:a16="http://schemas.microsoft.com/office/drawing/2014/main" val="10005"/>
                  </a:ext>
                </a:extLst>
              </a:tr>
              <a:tr h="575156">
                <a:tc>
                  <a:txBody>
                    <a:bodyPr/>
                    <a:lstStyle/>
                    <a:p>
                      <a:pPr>
                        <a:lnSpc>
                          <a:spcPct val="107000"/>
                        </a:lnSpc>
                        <a:spcAft>
                          <a:spcPts val="0"/>
                        </a:spcAft>
                      </a:pPr>
                      <a:r>
                        <a:rPr lang="tr-TR" sz="900">
                          <a:effectLst/>
                        </a:rPr>
                        <a:t>PG.4.3.1. Üniversite Spor Tesislerindeki etkinlik sayısı</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30</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48</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50</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53</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56</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59</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62</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6 Ayda 1</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Yılda 1</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 xmlns:a16="http://schemas.microsoft.com/office/drawing/2014/main" val="10006"/>
                  </a:ext>
                </a:extLst>
              </a:tr>
              <a:tr h="571024">
                <a:tc>
                  <a:txBody>
                    <a:bodyPr/>
                    <a:lstStyle/>
                    <a:p>
                      <a:pPr>
                        <a:lnSpc>
                          <a:spcPct val="107000"/>
                        </a:lnSpc>
                        <a:spcAft>
                          <a:spcPts val="0"/>
                        </a:spcAft>
                      </a:pPr>
                      <a:r>
                        <a:rPr lang="tr-TR" sz="900">
                          <a:effectLst/>
                        </a:rPr>
                        <a:t>PG.4.3.2. Tedavi hizmetlerinden memnuniyet oranı</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35</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79,37</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84</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86</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88</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91</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96</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6 Ayda 1</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Yılda 1</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 xmlns:a16="http://schemas.microsoft.com/office/drawing/2014/main" val="10007"/>
                  </a:ext>
                </a:extLst>
              </a:tr>
              <a:tr h="696633">
                <a:tc>
                  <a:txBody>
                    <a:bodyPr/>
                    <a:lstStyle/>
                    <a:p>
                      <a:pPr>
                        <a:lnSpc>
                          <a:spcPct val="107000"/>
                        </a:lnSpc>
                        <a:spcAft>
                          <a:spcPts val="0"/>
                        </a:spcAft>
                      </a:pPr>
                      <a:r>
                        <a:rPr lang="tr-TR" sz="900">
                          <a:effectLst/>
                        </a:rPr>
                        <a:t>PG.4.3.3. Tedavi edilen hasta sayısı(1000)</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35</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1171</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1230</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1280</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1330</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1380</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1430</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6 Ayda 1</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0"/>
                        </a:spcAft>
                      </a:pPr>
                      <a:r>
                        <a:rPr lang="tr-TR" sz="900">
                          <a:effectLst/>
                        </a:rPr>
                        <a:t>Yılda 1</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 xmlns:a16="http://schemas.microsoft.com/office/drawing/2014/main" val="10008"/>
                  </a:ext>
                </a:extLst>
              </a:tr>
              <a:tr h="564496">
                <a:tc>
                  <a:txBody>
                    <a:bodyPr/>
                    <a:lstStyle/>
                    <a:p>
                      <a:pPr>
                        <a:lnSpc>
                          <a:spcPct val="107000"/>
                        </a:lnSpc>
                        <a:spcAft>
                          <a:spcPts val="0"/>
                        </a:spcAft>
                      </a:pPr>
                      <a:r>
                        <a:rPr lang="tr-TR" sz="900">
                          <a:effectLst/>
                        </a:rPr>
                        <a:t>Riskler</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9">
                  <a:txBody>
                    <a:bodyPr/>
                    <a:lstStyle/>
                    <a:p>
                      <a:pPr>
                        <a:lnSpc>
                          <a:spcPct val="107000"/>
                        </a:lnSpc>
                        <a:spcAft>
                          <a:spcPts val="0"/>
                        </a:spcAft>
                      </a:pPr>
                      <a:r>
                        <a:rPr lang="tr-TR" sz="900">
                          <a:effectLst/>
                        </a:rPr>
                        <a:t>Hastane hizmetlerinin güncel teknoloji ile gerçekleştirilebilmesi için tahsis edilen bütçenin yetersizliği,                                                                                                                                                                              Gerçekleştirilecek hizmete oranla destek personel eksikliği.</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 xmlns:a16="http://schemas.microsoft.com/office/drawing/2014/main" val="10009"/>
                  </a:ext>
                </a:extLst>
              </a:tr>
              <a:tr h="456158">
                <a:tc>
                  <a:txBody>
                    <a:bodyPr/>
                    <a:lstStyle/>
                    <a:p>
                      <a:pPr>
                        <a:lnSpc>
                          <a:spcPct val="107000"/>
                        </a:lnSpc>
                        <a:spcAft>
                          <a:spcPts val="0"/>
                        </a:spcAft>
                      </a:pPr>
                      <a:r>
                        <a:rPr lang="tr-TR" sz="900">
                          <a:effectLst/>
                        </a:rPr>
                        <a:t>Stratejiler</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9">
                  <a:txBody>
                    <a:bodyPr/>
                    <a:lstStyle/>
                    <a:p>
                      <a:pPr>
                        <a:lnSpc>
                          <a:spcPct val="107000"/>
                        </a:lnSpc>
                        <a:spcAft>
                          <a:spcPts val="0"/>
                        </a:spcAft>
                      </a:pPr>
                      <a:r>
                        <a:rPr lang="tr-TR" sz="900">
                          <a:effectLst/>
                        </a:rPr>
                        <a:t>S1. Üniversite Spor Tesislerindeki kurs ve faaliyet sayısı artırılacaktır.</a:t>
                      </a:r>
                      <a:br>
                        <a:rPr lang="tr-TR" sz="900">
                          <a:effectLst/>
                        </a:rPr>
                      </a:br>
                      <a:r>
                        <a:rPr lang="tr-TR" sz="900">
                          <a:effectLst/>
                        </a:rPr>
                        <a:t>S2. Hasta memnuniyetini yükseltmeye yönelik personel eğitimleri artırılacaktır. </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 xmlns:a16="http://schemas.microsoft.com/office/drawing/2014/main" val="10010"/>
                  </a:ext>
                </a:extLst>
              </a:tr>
              <a:tr h="224774">
                <a:tc>
                  <a:txBody>
                    <a:bodyPr/>
                    <a:lstStyle/>
                    <a:p>
                      <a:pPr>
                        <a:lnSpc>
                          <a:spcPct val="107000"/>
                        </a:lnSpc>
                        <a:spcAft>
                          <a:spcPts val="0"/>
                        </a:spcAft>
                      </a:pPr>
                      <a:r>
                        <a:rPr lang="tr-TR" sz="900">
                          <a:effectLst/>
                        </a:rPr>
                        <a:t>Maliyet Tahmini</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9">
                  <a:txBody>
                    <a:bodyPr/>
                    <a:lstStyle/>
                    <a:p>
                      <a:pPr>
                        <a:lnSpc>
                          <a:spcPct val="107000"/>
                        </a:lnSpc>
                        <a:spcAft>
                          <a:spcPts val="0"/>
                        </a:spcAft>
                      </a:pPr>
                      <a:r>
                        <a:rPr lang="tr-TR" sz="900">
                          <a:effectLst/>
                        </a:rPr>
                        <a:t>387.712.000 TL</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 xmlns:a16="http://schemas.microsoft.com/office/drawing/2014/main" val="10011"/>
                  </a:ext>
                </a:extLst>
              </a:tr>
              <a:tr h="216510">
                <a:tc>
                  <a:txBody>
                    <a:bodyPr/>
                    <a:lstStyle/>
                    <a:p>
                      <a:pPr>
                        <a:lnSpc>
                          <a:spcPct val="107000"/>
                        </a:lnSpc>
                        <a:spcAft>
                          <a:spcPts val="0"/>
                        </a:spcAft>
                      </a:pPr>
                      <a:r>
                        <a:rPr lang="tr-TR" sz="900">
                          <a:effectLst/>
                        </a:rPr>
                        <a:t>Tespitler</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9">
                  <a:txBody>
                    <a:bodyPr/>
                    <a:lstStyle/>
                    <a:p>
                      <a:pPr>
                        <a:lnSpc>
                          <a:spcPct val="107000"/>
                        </a:lnSpc>
                        <a:spcAft>
                          <a:spcPts val="0"/>
                        </a:spcAft>
                      </a:pPr>
                      <a:r>
                        <a:rPr lang="tr-TR" sz="900">
                          <a:effectLst/>
                        </a:rPr>
                        <a:t>Yeterli bilgi ve beceriye sahip akademik personelin üniversite bünyesinde mevcut olması.   </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 xmlns:a16="http://schemas.microsoft.com/office/drawing/2014/main" val="10012"/>
                  </a:ext>
                </a:extLst>
              </a:tr>
              <a:tr h="231384">
                <a:tc>
                  <a:txBody>
                    <a:bodyPr/>
                    <a:lstStyle/>
                    <a:p>
                      <a:pPr>
                        <a:lnSpc>
                          <a:spcPct val="107000"/>
                        </a:lnSpc>
                        <a:spcAft>
                          <a:spcPts val="0"/>
                        </a:spcAft>
                      </a:pPr>
                      <a:r>
                        <a:rPr lang="tr-TR" sz="900">
                          <a:effectLst/>
                        </a:rPr>
                        <a:t>İhtiyaçlar</a:t>
                      </a:r>
                      <a:endParaRPr lang="tr-TR"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gridSpan="9">
                  <a:txBody>
                    <a:bodyPr/>
                    <a:lstStyle/>
                    <a:p>
                      <a:pPr>
                        <a:lnSpc>
                          <a:spcPct val="107000"/>
                        </a:lnSpc>
                        <a:spcAft>
                          <a:spcPts val="0"/>
                        </a:spcAft>
                      </a:pPr>
                      <a:r>
                        <a:rPr lang="tr-TR" sz="900" dirty="0">
                          <a:effectLst/>
                        </a:rPr>
                        <a:t>Üniversitemizin fiziki şartlarının iyileştirilmesi.</a:t>
                      </a:r>
                      <a:endParaRPr lang="tr-TR"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 xmlns:a16="http://schemas.microsoft.com/office/drawing/2014/main" val="10013"/>
                  </a:ext>
                </a:extLst>
              </a:tr>
            </a:tbl>
          </a:graphicData>
        </a:graphic>
      </p:graphicFrame>
    </p:spTree>
    <p:extLst>
      <p:ext uri="{BB962C8B-B14F-4D97-AF65-F5344CB8AC3E}">
        <p14:creationId xmlns:p14="http://schemas.microsoft.com/office/powerpoint/2010/main" val="16794336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92"/>
            <a:ext cx="9902825" cy="7731821"/>
          </a:xfrm>
          <a:prstGeom prst="rect">
            <a:avLst/>
          </a:prstGeom>
        </p:spPr>
      </p:pic>
      <p:sp>
        <p:nvSpPr>
          <p:cNvPr id="3" name="Content Placeholder 2"/>
          <p:cNvSpPr>
            <a:spLocks noGrp="1"/>
          </p:cNvSpPr>
          <p:nvPr>
            <p:ph idx="1"/>
          </p:nvPr>
        </p:nvSpPr>
        <p:spPr>
          <a:xfrm>
            <a:off x="495141" y="1848255"/>
            <a:ext cx="8912543" cy="5476673"/>
          </a:xfrm>
        </p:spPr>
        <p:txBody>
          <a:bodyPr>
            <a:normAutofit lnSpcReduction="10000"/>
          </a:bodyPr>
          <a:lstStyle/>
          <a:p>
            <a:pPr marL="0" indent="0" algn="just" defTabSz="717550">
              <a:buNone/>
              <a:defRPr/>
            </a:pPr>
            <a:r>
              <a:rPr lang="da-DK" altLang="tr-TR" sz="2800" b="1" dirty="0">
                <a:solidFill>
                  <a:srgbClr val="002060"/>
                </a:solidFill>
                <a:latin typeface="Calibri" panose="020F0502020204030204" pitchFamily="34" charset="0"/>
              </a:rPr>
              <a:t>İZLEME VE DEĞERLENDİRME</a:t>
            </a:r>
            <a:endParaRPr lang="tr-TR" altLang="tr-TR" sz="2800" b="1" dirty="0" smtClean="0">
              <a:solidFill>
                <a:srgbClr val="002060"/>
              </a:solidFill>
              <a:latin typeface="Calibri" panose="020F0502020204030204" pitchFamily="34" charset="0"/>
            </a:endParaRPr>
          </a:p>
          <a:p>
            <a:pPr algn="just" defTabSz="717550">
              <a:defRPr/>
            </a:pPr>
            <a:r>
              <a:rPr lang="tr-TR" altLang="tr-TR" sz="2800" dirty="0">
                <a:solidFill>
                  <a:srgbClr val="002060"/>
                </a:solidFill>
                <a:latin typeface="Calibri" panose="020F0502020204030204" pitchFamily="34" charset="0"/>
              </a:rPr>
              <a:t>İzleme, amaç ve hedeflere göre kaydedilen ilerlemeyi takip etmek amacıyla uygulama öncesi ve uygulama sırasında sürekli ve sistematik olarak nicel ve nitel verilerin toplandığı ve analiz edildiği tekrarlı bir süreçtir. Performans göstergeleri aracılığıyla amaç ve hedeflerin gerçekleşme sonuçlarının belirli bir sıklıkla izlenmesi ve belirlenen dönemler itibarıyla raporlanarak yöneticilerin değerlendirmesine sunulması izleme faaliyetlerini </a:t>
            </a:r>
            <a:r>
              <a:rPr lang="tr-TR" altLang="tr-TR" sz="2800" dirty="0" smtClean="0">
                <a:solidFill>
                  <a:srgbClr val="002060"/>
                </a:solidFill>
                <a:latin typeface="Calibri" panose="020F0502020204030204" pitchFamily="34" charset="0"/>
              </a:rPr>
              <a:t>oluşturur.</a:t>
            </a:r>
          </a:p>
          <a:p>
            <a:pPr algn="just" defTabSz="717550">
              <a:defRPr/>
            </a:pPr>
            <a:r>
              <a:rPr lang="tr-TR" altLang="tr-TR" sz="2800" dirty="0" smtClean="0">
                <a:solidFill>
                  <a:srgbClr val="002060"/>
                </a:solidFill>
                <a:latin typeface="Calibri" panose="020F0502020204030204" pitchFamily="34" charset="0"/>
              </a:rPr>
              <a:t>Birimler</a:t>
            </a:r>
            <a:r>
              <a:rPr lang="tr-TR" altLang="tr-TR" sz="2800" dirty="0">
                <a:solidFill>
                  <a:srgbClr val="002060"/>
                </a:solidFill>
                <a:latin typeface="Calibri" panose="020F0502020204030204" pitchFamily="34" charset="0"/>
              </a:rPr>
              <a:t>, </a:t>
            </a:r>
            <a:r>
              <a:rPr lang="tr-TR" altLang="tr-TR" sz="2800" dirty="0" smtClean="0">
                <a:solidFill>
                  <a:srgbClr val="002060"/>
                </a:solidFill>
                <a:latin typeface="Calibri" panose="020F0502020204030204" pitchFamily="34" charset="0"/>
              </a:rPr>
              <a:t>hem kendi belirledikleri hem de Üniversite Stratejik Planında yer alan performans göstergelerini izleme faaliyetlerine dahil etmelidir.</a:t>
            </a:r>
            <a:endParaRPr lang="tr-TR" altLang="tr-TR" sz="2400" dirty="0" smtClean="0">
              <a:solidFill>
                <a:srgbClr val="002060"/>
              </a:solidFill>
              <a:latin typeface="Calibri" panose="020F0502020204030204" pitchFamily="34" charset="0"/>
            </a:endParaRPr>
          </a:p>
        </p:txBody>
      </p:sp>
    </p:spTree>
    <p:extLst>
      <p:ext uri="{BB962C8B-B14F-4D97-AF65-F5344CB8AC3E}">
        <p14:creationId xmlns:p14="http://schemas.microsoft.com/office/powerpoint/2010/main" val="30180253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92"/>
            <a:ext cx="9902825" cy="7731821"/>
          </a:xfrm>
          <a:prstGeom prst="rect">
            <a:avLst/>
          </a:prstGeom>
        </p:spPr>
      </p:pic>
      <p:sp>
        <p:nvSpPr>
          <p:cNvPr id="3" name="Content Placeholder 2"/>
          <p:cNvSpPr>
            <a:spLocks noGrp="1"/>
          </p:cNvSpPr>
          <p:nvPr>
            <p:ph idx="1"/>
          </p:nvPr>
        </p:nvSpPr>
        <p:spPr>
          <a:xfrm>
            <a:off x="495141" y="1848255"/>
            <a:ext cx="8912543" cy="5476673"/>
          </a:xfrm>
        </p:spPr>
        <p:txBody>
          <a:bodyPr>
            <a:normAutofit/>
          </a:bodyPr>
          <a:lstStyle/>
          <a:p>
            <a:pPr marL="0" indent="0" algn="just" defTabSz="717550">
              <a:buNone/>
              <a:defRPr/>
            </a:pPr>
            <a:r>
              <a:rPr lang="da-DK" altLang="tr-TR" sz="2800" b="1" dirty="0">
                <a:solidFill>
                  <a:srgbClr val="002060"/>
                </a:solidFill>
                <a:latin typeface="Calibri" panose="020F0502020204030204" pitchFamily="34" charset="0"/>
              </a:rPr>
              <a:t>İZLEME VE DEĞERLENDİRME</a:t>
            </a:r>
            <a:endParaRPr lang="tr-TR" altLang="tr-TR" sz="2800" b="1" dirty="0" smtClean="0">
              <a:solidFill>
                <a:srgbClr val="002060"/>
              </a:solidFill>
              <a:latin typeface="Calibri" panose="020F0502020204030204" pitchFamily="34" charset="0"/>
            </a:endParaRPr>
          </a:p>
          <a:p>
            <a:pPr algn="just" defTabSz="717550">
              <a:defRPr/>
            </a:pPr>
            <a:r>
              <a:rPr lang="tr-TR" altLang="tr-TR" sz="2800" dirty="0">
                <a:solidFill>
                  <a:srgbClr val="002060"/>
                </a:solidFill>
                <a:latin typeface="Calibri" panose="020F0502020204030204" pitchFamily="34" charset="0"/>
              </a:rPr>
              <a:t>Değerlendirme ise devam eden ya da tamamlanmış faaliyetlerin amaç ve hedeflere ulaşmayı ne ölçüde sağladığı ve karar alma sürecine ne ölçüde katkıda bulunduğunu belirlemek amacıyla yapılan ayrıntılı bir incelemedir. Değerlendirme ile stratejik planda yer alan amaç, hedef ve performans göstergelerinin </a:t>
            </a:r>
            <a:r>
              <a:rPr lang="tr-TR" altLang="tr-TR" sz="2800" dirty="0" err="1">
                <a:solidFill>
                  <a:srgbClr val="002060"/>
                </a:solidFill>
                <a:latin typeface="Calibri" panose="020F0502020204030204" pitchFamily="34" charset="0"/>
              </a:rPr>
              <a:t>ilgililik</a:t>
            </a:r>
            <a:r>
              <a:rPr lang="tr-TR" altLang="tr-TR" sz="2800" dirty="0">
                <a:solidFill>
                  <a:srgbClr val="002060"/>
                </a:solidFill>
                <a:latin typeface="Calibri" panose="020F0502020204030204" pitchFamily="34" charset="0"/>
              </a:rPr>
              <a:t>, etkililik, etkinlik ve sürdürülebilirliği analiz </a:t>
            </a:r>
            <a:r>
              <a:rPr lang="tr-TR" altLang="tr-TR" sz="2800" dirty="0" smtClean="0">
                <a:solidFill>
                  <a:srgbClr val="002060"/>
                </a:solidFill>
                <a:latin typeface="Calibri" panose="020F0502020204030204" pitchFamily="34" charset="0"/>
              </a:rPr>
              <a:t>edilir.</a:t>
            </a:r>
          </a:p>
          <a:p>
            <a:pPr algn="just" defTabSz="717550">
              <a:defRPr/>
            </a:pPr>
            <a:r>
              <a:rPr lang="tr-TR" altLang="tr-TR" sz="2800" dirty="0" smtClean="0">
                <a:solidFill>
                  <a:srgbClr val="002060"/>
                </a:solidFill>
                <a:latin typeface="Calibri" panose="020F0502020204030204" pitchFamily="34" charset="0"/>
              </a:rPr>
              <a:t>Birimler</a:t>
            </a:r>
            <a:r>
              <a:rPr lang="tr-TR" altLang="tr-TR" sz="2800" dirty="0">
                <a:solidFill>
                  <a:srgbClr val="002060"/>
                </a:solidFill>
                <a:latin typeface="Calibri" panose="020F0502020204030204" pitchFamily="34" charset="0"/>
              </a:rPr>
              <a:t>, </a:t>
            </a:r>
            <a:r>
              <a:rPr lang="tr-TR" altLang="tr-TR" sz="2800" dirty="0" smtClean="0">
                <a:solidFill>
                  <a:srgbClr val="002060"/>
                </a:solidFill>
                <a:latin typeface="Calibri" panose="020F0502020204030204" pitchFamily="34" charset="0"/>
              </a:rPr>
              <a:t>değerlendirme çalışmalarını sadece kendi stratejik planları için yapmaktan sorumludur.</a:t>
            </a:r>
            <a:endParaRPr lang="tr-TR" altLang="tr-TR" sz="2400" dirty="0" smtClean="0">
              <a:solidFill>
                <a:srgbClr val="002060"/>
              </a:solidFill>
              <a:latin typeface="Calibri" panose="020F0502020204030204" pitchFamily="34" charset="0"/>
            </a:endParaRPr>
          </a:p>
        </p:txBody>
      </p:sp>
    </p:spTree>
    <p:extLst>
      <p:ext uri="{BB962C8B-B14F-4D97-AF65-F5344CB8AC3E}">
        <p14:creationId xmlns:p14="http://schemas.microsoft.com/office/powerpoint/2010/main" val="21419086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92"/>
            <a:ext cx="9902825" cy="7731821"/>
          </a:xfrm>
          <a:prstGeom prst="rect">
            <a:avLst/>
          </a:prstGeom>
        </p:spPr>
      </p:pic>
      <p:sp>
        <p:nvSpPr>
          <p:cNvPr id="3" name="Content Placeholder 2"/>
          <p:cNvSpPr>
            <a:spLocks noGrp="1"/>
          </p:cNvSpPr>
          <p:nvPr>
            <p:ph idx="1"/>
          </p:nvPr>
        </p:nvSpPr>
        <p:spPr>
          <a:xfrm>
            <a:off x="495141" y="1848255"/>
            <a:ext cx="8912543" cy="5476673"/>
          </a:xfrm>
        </p:spPr>
        <p:txBody>
          <a:bodyPr>
            <a:normAutofit/>
          </a:bodyPr>
          <a:lstStyle/>
          <a:p>
            <a:pPr marL="0" indent="0" algn="just" defTabSz="717550">
              <a:buNone/>
              <a:defRPr/>
            </a:pPr>
            <a:r>
              <a:rPr lang="da-DK" altLang="tr-TR" sz="2800" b="1" dirty="0">
                <a:solidFill>
                  <a:srgbClr val="002060"/>
                </a:solidFill>
                <a:latin typeface="Calibri" panose="020F0502020204030204" pitchFamily="34" charset="0"/>
              </a:rPr>
              <a:t>STRATEJİK PLANIN SUNULMASI</a:t>
            </a:r>
            <a:endParaRPr lang="tr-TR" altLang="tr-TR" sz="2800" b="1" dirty="0" smtClean="0">
              <a:solidFill>
                <a:srgbClr val="002060"/>
              </a:solidFill>
              <a:latin typeface="Calibri" panose="020F0502020204030204" pitchFamily="34" charset="0"/>
            </a:endParaRPr>
          </a:p>
          <a:p>
            <a:pPr algn="just" defTabSz="717550">
              <a:defRPr/>
            </a:pPr>
            <a:r>
              <a:rPr lang="tr-TR" altLang="tr-TR" sz="2800" dirty="0" smtClean="0">
                <a:solidFill>
                  <a:srgbClr val="002060"/>
                </a:solidFill>
                <a:latin typeface="Calibri" panose="020F0502020204030204" pitchFamily="34" charset="0"/>
              </a:rPr>
              <a:t>Birimler hazırladıkları stratejik planlarına fakülte/ </a:t>
            </a:r>
            <a:r>
              <a:rPr lang="tr-TR" altLang="tr-TR" sz="2800" smtClean="0">
                <a:solidFill>
                  <a:srgbClr val="002060"/>
                </a:solidFill>
                <a:latin typeface="Calibri" panose="020F0502020204030204" pitchFamily="34" charset="0"/>
              </a:rPr>
              <a:t>enstitü/yüksekokul kurulu - daire </a:t>
            </a:r>
            <a:r>
              <a:rPr lang="tr-TR" altLang="tr-TR" sz="2800" dirty="0" smtClean="0">
                <a:solidFill>
                  <a:srgbClr val="002060"/>
                </a:solidFill>
                <a:latin typeface="Calibri" panose="020F0502020204030204" pitchFamily="34" charset="0"/>
              </a:rPr>
              <a:t>başkanı onayı aldıktan sonra Rektörlüğe sunmalıdır.</a:t>
            </a:r>
          </a:p>
          <a:p>
            <a:pPr algn="just" defTabSz="717550">
              <a:defRPr/>
            </a:pPr>
            <a:r>
              <a:rPr lang="tr-TR" altLang="tr-TR" sz="2800" dirty="0" smtClean="0">
                <a:solidFill>
                  <a:srgbClr val="002060"/>
                </a:solidFill>
                <a:latin typeface="Calibri" panose="020F0502020204030204" pitchFamily="34" charset="0"/>
              </a:rPr>
              <a:t>Stratejik planlar birimin internet sayfasından kamuoyu ile paylaşılmalı ve paydaşlarına duyurulmalıdır.</a:t>
            </a:r>
            <a:endParaRPr lang="tr-TR" altLang="tr-TR" sz="2400" dirty="0" smtClean="0">
              <a:solidFill>
                <a:srgbClr val="002060"/>
              </a:solidFill>
              <a:latin typeface="Calibri" panose="020F0502020204030204" pitchFamily="34" charset="0"/>
            </a:endParaRPr>
          </a:p>
        </p:txBody>
      </p:sp>
    </p:spTree>
    <p:extLst>
      <p:ext uri="{BB962C8B-B14F-4D97-AF65-F5344CB8AC3E}">
        <p14:creationId xmlns:p14="http://schemas.microsoft.com/office/powerpoint/2010/main" val="61532126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4" name="Picture 3" descr="GAZI_UNIVERSITESI_PP_SUNUM4.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592"/>
            <a:ext cx="9902825" cy="7741821"/>
          </a:xfrm>
          <a:prstGeom prst="rect">
            <a:avLst/>
          </a:prstGeom>
        </p:spPr>
      </p:pic>
      <p:sp>
        <p:nvSpPr>
          <p:cNvPr id="2" name="Title 1"/>
          <p:cNvSpPr>
            <a:spLocks noGrp="1"/>
          </p:cNvSpPr>
          <p:nvPr>
            <p:ph type="ctrTitle"/>
          </p:nvPr>
        </p:nvSpPr>
        <p:spPr>
          <a:xfrm>
            <a:off x="742712" y="4628746"/>
            <a:ext cx="8417401" cy="1660244"/>
          </a:xfrm>
        </p:spPr>
        <p:txBody>
          <a:bodyPr/>
          <a:lstStyle/>
          <a:p>
            <a:r>
              <a:rPr lang="en-US" dirty="0" smtClean="0">
                <a:solidFill>
                  <a:schemeClr val="tx2">
                    <a:lumMod val="50000"/>
                  </a:schemeClr>
                </a:solidFill>
                <a:latin typeface="HelveticaNeueLT Std Blk"/>
                <a:cs typeface="HelveticaNeueLT Std Blk"/>
              </a:rPr>
              <a:t>TEŞEKKÜRLER</a:t>
            </a:r>
            <a:endParaRPr lang="en-US" dirty="0">
              <a:solidFill>
                <a:schemeClr val="tx2">
                  <a:lumMod val="50000"/>
                </a:schemeClr>
              </a:solidFill>
              <a:latin typeface="HelveticaNeueLT Std Blk"/>
              <a:cs typeface="HelveticaNeueLT Std Blk"/>
            </a:endParaRPr>
          </a:p>
        </p:txBody>
      </p:sp>
    </p:spTree>
    <p:extLst>
      <p:ext uri="{BB962C8B-B14F-4D97-AF65-F5344CB8AC3E}">
        <p14:creationId xmlns:p14="http://schemas.microsoft.com/office/powerpoint/2010/main" val="33434394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997</TotalTime>
  <Words>1471</Words>
  <Application>Microsoft Office PowerPoint</Application>
  <PresentationFormat>Özel</PresentationFormat>
  <Paragraphs>169</Paragraphs>
  <Slides>25</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25</vt:i4>
      </vt:variant>
    </vt:vector>
  </HeadingPairs>
  <TitlesOfParts>
    <vt:vector size="29" baseType="lpstr">
      <vt:lpstr>Arial</vt:lpstr>
      <vt:lpstr>Calibri</vt:lpstr>
      <vt:lpstr>HelveticaNeueLT Std Blk</vt:lpstr>
      <vt:lpstr>Office Theme</vt:lpstr>
      <vt:lpstr>HOŞGELDİNİZ</vt:lpstr>
      <vt:lpstr>STRATEJİK PLANLAMA SÜRECİ STRATEJİ GELİŞTİRME DAİRE BAŞKANLIĞI Ekim 2019</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TEŞEKKÜRLER</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HOŞGELDİNİZ</dc:title>
  <dc:creator>Gürkan Akbaş</dc:creator>
  <cp:lastModifiedBy>H.Nurgül DURMUŞ ŞENYAPAR</cp:lastModifiedBy>
  <cp:revision>93</cp:revision>
  <dcterms:created xsi:type="dcterms:W3CDTF">2017-10-25T15:55:19Z</dcterms:created>
  <dcterms:modified xsi:type="dcterms:W3CDTF">2019-10-23T07:33:16Z</dcterms:modified>
</cp:coreProperties>
</file>