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66"/>
  </p:notesMasterIdLst>
  <p:handoutMasterIdLst>
    <p:handoutMasterId r:id="rId67"/>
  </p:handoutMasterIdLst>
  <p:sldIdLst>
    <p:sldId id="285" r:id="rId3"/>
    <p:sldId id="256" r:id="rId4"/>
    <p:sldId id="286" r:id="rId5"/>
    <p:sldId id="337" r:id="rId6"/>
    <p:sldId id="338" r:id="rId7"/>
    <p:sldId id="346" r:id="rId8"/>
    <p:sldId id="339" r:id="rId9"/>
    <p:sldId id="289" r:id="rId10"/>
    <p:sldId id="345" r:id="rId11"/>
    <p:sldId id="290" r:id="rId12"/>
    <p:sldId id="257" r:id="rId13"/>
    <p:sldId id="311" r:id="rId14"/>
    <p:sldId id="340" r:id="rId15"/>
    <p:sldId id="347" r:id="rId16"/>
    <p:sldId id="348" r:id="rId17"/>
    <p:sldId id="349" r:id="rId18"/>
    <p:sldId id="350" r:id="rId19"/>
    <p:sldId id="351" r:id="rId20"/>
    <p:sldId id="281" r:id="rId21"/>
    <p:sldId id="352" r:id="rId22"/>
    <p:sldId id="270" r:id="rId23"/>
    <p:sldId id="271" r:id="rId24"/>
    <p:sldId id="272" r:id="rId25"/>
    <p:sldId id="273" r:id="rId26"/>
    <p:sldId id="274" r:id="rId27"/>
    <p:sldId id="275" r:id="rId28"/>
    <p:sldId id="276" r:id="rId29"/>
    <p:sldId id="303" r:id="rId30"/>
    <p:sldId id="313" r:id="rId31"/>
    <p:sldId id="304" r:id="rId32"/>
    <p:sldId id="305" r:id="rId33"/>
    <p:sldId id="306" r:id="rId34"/>
    <p:sldId id="342" r:id="rId35"/>
    <p:sldId id="301" r:id="rId36"/>
    <p:sldId id="327" r:id="rId37"/>
    <p:sldId id="317" r:id="rId38"/>
    <p:sldId id="319" r:id="rId39"/>
    <p:sldId id="320" r:id="rId40"/>
    <p:sldId id="321" r:id="rId41"/>
    <p:sldId id="343" r:id="rId42"/>
    <p:sldId id="323" r:id="rId43"/>
    <p:sldId id="325" r:id="rId44"/>
    <p:sldId id="284" r:id="rId45"/>
    <p:sldId id="263" r:id="rId46"/>
    <p:sldId id="264" r:id="rId47"/>
    <p:sldId id="307" r:id="rId48"/>
    <p:sldId id="265" r:id="rId49"/>
    <p:sldId id="282" r:id="rId50"/>
    <p:sldId id="335" r:id="rId51"/>
    <p:sldId id="329" r:id="rId52"/>
    <p:sldId id="314" r:id="rId53"/>
    <p:sldId id="328" r:id="rId54"/>
    <p:sldId id="330" r:id="rId55"/>
    <p:sldId id="331" r:id="rId56"/>
    <p:sldId id="332" r:id="rId57"/>
    <p:sldId id="333" r:id="rId58"/>
    <p:sldId id="292" r:id="rId59"/>
    <p:sldId id="293" r:id="rId60"/>
    <p:sldId id="294" r:id="rId61"/>
    <p:sldId id="295" r:id="rId62"/>
    <p:sldId id="296" r:id="rId63"/>
    <p:sldId id="297" r:id="rId64"/>
    <p:sldId id="268" r:id="rId65"/>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60" autoAdjust="0"/>
  </p:normalViewPr>
  <p:slideViewPr>
    <p:cSldViewPr>
      <p:cViewPr varScale="1">
        <p:scale>
          <a:sx n="51" d="100"/>
          <a:sy n="51" d="100"/>
        </p:scale>
        <p:origin x="2142" y="84"/>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23.08.2019</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679670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876352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736670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991767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179709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792000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3138165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mp; Subtitle">
    <p:spTree>
      <p:nvGrpSpPr>
        <p:cNvPr id="1" name=""/>
        <p:cNvGrpSpPr/>
        <p:nvPr/>
      </p:nvGrpSpPr>
      <p:grpSpPr>
        <a:xfrm>
          <a:off x="0" y="0"/>
          <a:ext cx="0" cy="0"/>
          <a:chOff x="0" y="0"/>
          <a:chExt cx="0" cy="0"/>
        </a:xfrm>
      </p:grpSpPr>
      <p:sp>
        <p:nvSpPr>
          <p:cNvPr id="7" name="Shape 7"/>
          <p:cNvSpPr/>
          <p:nvPr/>
        </p:nvSpPr>
        <p:spPr>
          <a:xfrm>
            <a:off x="457090" y="7907630"/>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8" name="Shape 8"/>
          <p:cNvSpPr/>
          <p:nvPr/>
        </p:nvSpPr>
        <p:spPr>
          <a:xfrm>
            <a:off x="457089" y="4906082"/>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9" name="Shape 9"/>
          <p:cNvSpPr/>
          <p:nvPr/>
        </p:nvSpPr>
        <p:spPr>
          <a:xfrm rot="16200000">
            <a:off x="6207703" y="641559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0" name="Shape 10"/>
          <p:cNvSpPr>
            <a:spLocks noGrp="1"/>
          </p:cNvSpPr>
          <p:nvPr>
            <p:ph type="title"/>
          </p:nvPr>
        </p:nvSpPr>
        <p:spPr>
          <a:xfrm>
            <a:off x="457089" y="4967028"/>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1" name="Shape 11"/>
          <p:cNvSpPr>
            <a:spLocks noGrp="1"/>
          </p:cNvSpPr>
          <p:nvPr>
            <p:ph type="body" idx="1"/>
          </p:nvPr>
        </p:nvSpPr>
        <p:spPr>
          <a:xfrm>
            <a:off x="7450542" y="4967028"/>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877610" y="3635039"/>
            <a:ext cx="9946244" cy="2508230"/>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755220" y="6630829"/>
            <a:ext cx="8191024" cy="2990374"/>
          </a:xfrm>
        </p:spPr>
        <p:txBody>
          <a:bodyPr/>
          <a:lstStyle>
            <a:lvl1pPr marL="0" indent="0" algn="ctr">
              <a:buNone/>
              <a:defRPr>
                <a:solidFill>
                  <a:schemeClr val="tx1">
                    <a:tint val="75000"/>
                  </a:schemeClr>
                </a:solidFill>
              </a:defRPr>
            </a:lvl1pPr>
            <a:lvl2pPr marL="668655" indent="0" algn="ctr">
              <a:buNone/>
              <a:defRPr>
                <a:solidFill>
                  <a:schemeClr val="tx1">
                    <a:tint val="75000"/>
                  </a:schemeClr>
                </a:solidFill>
              </a:defRPr>
            </a:lvl2pPr>
            <a:lvl3pPr marL="1337310" indent="0" algn="ctr">
              <a:buNone/>
              <a:defRPr>
                <a:solidFill>
                  <a:schemeClr val="tx1">
                    <a:tint val="75000"/>
                  </a:schemeClr>
                </a:solidFill>
              </a:defRPr>
            </a:lvl3pPr>
            <a:lvl4pPr marL="2005965" indent="0" algn="ctr">
              <a:buNone/>
              <a:defRPr>
                <a:solidFill>
                  <a:schemeClr val="tx1">
                    <a:tint val="75000"/>
                  </a:schemeClr>
                </a:solidFill>
              </a:defRPr>
            </a:lvl4pPr>
            <a:lvl5pPr marL="2674620" indent="0" algn="ctr">
              <a:buNone/>
              <a:defRPr>
                <a:solidFill>
                  <a:schemeClr val="tx1">
                    <a:tint val="75000"/>
                  </a:schemeClr>
                </a:solidFill>
              </a:defRPr>
            </a:lvl5pPr>
            <a:lvl6pPr marL="3343275" indent="0" algn="ctr">
              <a:buNone/>
              <a:defRPr>
                <a:solidFill>
                  <a:schemeClr val="tx1">
                    <a:tint val="75000"/>
                  </a:schemeClr>
                </a:solidFill>
              </a:defRPr>
            </a:lvl6pPr>
            <a:lvl7pPr marL="4011930" indent="0" algn="ctr">
              <a:buNone/>
              <a:defRPr>
                <a:solidFill>
                  <a:schemeClr val="tx1">
                    <a:tint val="75000"/>
                  </a:schemeClr>
                </a:solidFill>
              </a:defRPr>
            </a:lvl7pPr>
            <a:lvl8pPr marL="4680585" indent="0" algn="ctr">
              <a:buNone/>
              <a:defRPr>
                <a:solidFill>
                  <a:schemeClr val="tx1">
                    <a:tint val="75000"/>
                  </a:schemeClr>
                </a:solidFill>
              </a:defRPr>
            </a:lvl8pPr>
            <a:lvl9pPr marL="534924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037574367"/>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56527206"/>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924335" y="7519274"/>
            <a:ext cx="9946244" cy="2324041"/>
          </a:xfrm>
        </p:spPr>
        <p:txBody>
          <a:bodyPr anchor="t"/>
          <a:lstStyle>
            <a:lvl1pPr algn="l">
              <a:defRPr sz="59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924335" y="4959580"/>
            <a:ext cx="9946244" cy="2559694"/>
          </a:xfrm>
        </p:spPr>
        <p:txBody>
          <a:bodyPr anchor="b"/>
          <a:lstStyle>
            <a:lvl1pPr marL="0" indent="0">
              <a:buNone/>
              <a:defRPr sz="2900">
                <a:solidFill>
                  <a:schemeClr val="tx1">
                    <a:tint val="75000"/>
                  </a:schemeClr>
                </a:solidFill>
              </a:defRPr>
            </a:lvl1pPr>
            <a:lvl2pPr marL="668655" indent="0">
              <a:buNone/>
              <a:defRPr sz="2600">
                <a:solidFill>
                  <a:schemeClr val="tx1">
                    <a:tint val="75000"/>
                  </a:schemeClr>
                </a:solidFill>
              </a:defRPr>
            </a:lvl2pPr>
            <a:lvl3pPr marL="1337310" indent="0">
              <a:buNone/>
              <a:defRPr sz="2300">
                <a:solidFill>
                  <a:schemeClr val="tx1">
                    <a:tint val="75000"/>
                  </a:schemeClr>
                </a:solidFill>
              </a:defRPr>
            </a:lvl3pPr>
            <a:lvl4pPr marL="2005965" indent="0">
              <a:buNone/>
              <a:defRPr sz="2000">
                <a:solidFill>
                  <a:schemeClr val="tx1">
                    <a:tint val="75000"/>
                  </a:schemeClr>
                </a:solidFill>
              </a:defRPr>
            </a:lvl4pPr>
            <a:lvl5pPr marL="2674620" indent="0">
              <a:buNone/>
              <a:defRPr sz="2000">
                <a:solidFill>
                  <a:schemeClr val="tx1">
                    <a:tint val="75000"/>
                  </a:schemeClr>
                </a:solidFill>
              </a:defRPr>
            </a:lvl5pPr>
            <a:lvl6pPr marL="3343275" indent="0">
              <a:buNone/>
              <a:defRPr sz="2000">
                <a:solidFill>
                  <a:schemeClr val="tx1">
                    <a:tint val="75000"/>
                  </a:schemeClr>
                </a:solidFill>
              </a:defRPr>
            </a:lvl6pPr>
            <a:lvl7pPr marL="4011930" indent="0">
              <a:buNone/>
              <a:defRPr sz="2000">
                <a:solidFill>
                  <a:schemeClr val="tx1">
                    <a:tint val="75000"/>
                  </a:schemeClr>
                </a:solidFill>
              </a:defRPr>
            </a:lvl7pPr>
            <a:lvl8pPr marL="4680585" indent="0">
              <a:buNone/>
              <a:defRPr sz="2000">
                <a:solidFill>
                  <a:schemeClr val="tx1">
                    <a:tint val="75000"/>
                  </a:schemeClr>
                </a:solidFill>
              </a:defRPr>
            </a:lvl8pPr>
            <a:lvl9pPr marL="5349240" indent="0">
              <a:buNone/>
              <a:defRPr sz="20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4270902775"/>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585073" y="2730342"/>
            <a:ext cx="5168146" cy="7722425"/>
          </a:xfrm>
        </p:spPr>
        <p:txBody>
          <a:bodyPr/>
          <a:lstStyle>
            <a:lvl1pPr>
              <a:defRPr sz="4100"/>
            </a:lvl1pPr>
            <a:lvl2pPr>
              <a:defRPr sz="3500"/>
            </a:lvl2pPr>
            <a:lvl3pPr>
              <a:defRPr sz="2900"/>
            </a:lvl3pPr>
            <a:lvl4pPr>
              <a:defRPr sz="2600"/>
            </a:lvl4pPr>
            <a:lvl5pPr>
              <a:defRPr sz="2600"/>
            </a:lvl5pPr>
            <a:lvl6pPr>
              <a:defRPr sz="2600"/>
            </a:lvl6pPr>
            <a:lvl7pPr>
              <a:defRPr sz="2600"/>
            </a:lvl7pPr>
            <a:lvl8pPr>
              <a:defRPr sz="2600"/>
            </a:lvl8pPr>
            <a:lvl9pPr>
              <a:defRPr sz="2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5948244" y="2730342"/>
            <a:ext cx="5168146" cy="7722425"/>
          </a:xfrm>
        </p:spPr>
        <p:txBody>
          <a:bodyPr/>
          <a:lstStyle>
            <a:lvl1pPr>
              <a:defRPr sz="4100"/>
            </a:lvl1pPr>
            <a:lvl2pPr>
              <a:defRPr sz="3500"/>
            </a:lvl2pPr>
            <a:lvl3pPr>
              <a:defRPr sz="2900"/>
            </a:lvl3pPr>
            <a:lvl4pPr>
              <a:defRPr sz="2600"/>
            </a:lvl4pPr>
            <a:lvl5pPr>
              <a:defRPr sz="2600"/>
            </a:lvl5pPr>
            <a:lvl6pPr>
              <a:defRPr sz="2600"/>
            </a:lvl6pPr>
            <a:lvl7pPr>
              <a:defRPr sz="2600"/>
            </a:lvl7pPr>
            <a:lvl8pPr>
              <a:defRPr sz="2600"/>
            </a:lvl8pPr>
            <a:lvl9pPr>
              <a:defRPr sz="2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645698647"/>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585073" y="2619287"/>
            <a:ext cx="5170178" cy="1091594"/>
          </a:xfrm>
        </p:spPr>
        <p:txBody>
          <a:bodyPr anchor="b"/>
          <a:lstStyle>
            <a:lvl1pPr marL="0" indent="0">
              <a:buNone/>
              <a:defRPr sz="3500" b="1"/>
            </a:lvl1pPr>
            <a:lvl2pPr marL="668655" indent="0">
              <a:buNone/>
              <a:defRPr sz="2900" b="1"/>
            </a:lvl2pPr>
            <a:lvl3pPr marL="1337310" indent="0">
              <a:buNone/>
              <a:defRPr sz="2600" b="1"/>
            </a:lvl3pPr>
            <a:lvl4pPr marL="2005965" indent="0">
              <a:buNone/>
              <a:defRPr sz="2300" b="1"/>
            </a:lvl4pPr>
            <a:lvl5pPr marL="2674620" indent="0">
              <a:buNone/>
              <a:defRPr sz="2300" b="1"/>
            </a:lvl5pPr>
            <a:lvl6pPr marL="3343275" indent="0">
              <a:buNone/>
              <a:defRPr sz="2300" b="1"/>
            </a:lvl6pPr>
            <a:lvl7pPr marL="4011930" indent="0">
              <a:buNone/>
              <a:defRPr sz="2300" b="1"/>
            </a:lvl7pPr>
            <a:lvl8pPr marL="4680585" indent="0">
              <a:buNone/>
              <a:defRPr sz="2300" b="1"/>
            </a:lvl8pPr>
            <a:lvl9pPr marL="5349240" indent="0">
              <a:buNone/>
              <a:defRPr sz="2300" b="1"/>
            </a:lvl9pPr>
          </a:lstStyle>
          <a:p>
            <a:pPr lvl="0"/>
            <a:r>
              <a:rPr lang="tr-TR" smtClean="0"/>
              <a:t>Asıl metin stillerini düzenlemek için tıklatın</a:t>
            </a:r>
          </a:p>
        </p:txBody>
      </p:sp>
      <p:sp>
        <p:nvSpPr>
          <p:cNvPr id="4" name="İçerik Yer Tutucusu 3"/>
          <p:cNvSpPr>
            <a:spLocks noGrp="1"/>
          </p:cNvSpPr>
          <p:nvPr>
            <p:ph sz="half" idx="2"/>
          </p:nvPr>
        </p:nvSpPr>
        <p:spPr>
          <a:xfrm>
            <a:off x="585073" y="3710881"/>
            <a:ext cx="5170178" cy="6741885"/>
          </a:xfrm>
        </p:spPr>
        <p:txBody>
          <a:bodyPr/>
          <a:lstStyle>
            <a:lvl1pPr>
              <a:defRPr sz="35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5944181" y="2619287"/>
            <a:ext cx="5172209" cy="1091594"/>
          </a:xfrm>
        </p:spPr>
        <p:txBody>
          <a:bodyPr anchor="b"/>
          <a:lstStyle>
            <a:lvl1pPr marL="0" indent="0">
              <a:buNone/>
              <a:defRPr sz="3500" b="1"/>
            </a:lvl1pPr>
            <a:lvl2pPr marL="668655" indent="0">
              <a:buNone/>
              <a:defRPr sz="2900" b="1"/>
            </a:lvl2pPr>
            <a:lvl3pPr marL="1337310" indent="0">
              <a:buNone/>
              <a:defRPr sz="2600" b="1"/>
            </a:lvl3pPr>
            <a:lvl4pPr marL="2005965" indent="0">
              <a:buNone/>
              <a:defRPr sz="2300" b="1"/>
            </a:lvl4pPr>
            <a:lvl5pPr marL="2674620" indent="0">
              <a:buNone/>
              <a:defRPr sz="2300" b="1"/>
            </a:lvl5pPr>
            <a:lvl6pPr marL="3343275" indent="0">
              <a:buNone/>
              <a:defRPr sz="2300" b="1"/>
            </a:lvl6pPr>
            <a:lvl7pPr marL="4011930" indent="0">
              <a:buNone/>
              <a:defRPr sz="2300" b="1"/>
            </a:lvl7pPr>
            <a:lvl8pPr marL="4680585" indent="0">
              <a:buNone/>
              <a:defRPr sz="2300" b="1"/>
            </a:lvl8pPr>
            <a:lvl9pPr marL="5349240" indent="0">
              <a:buNone/>
              <a:defRPr sz="23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5944181" y="3710881"/>
            <a:ext cx="5172209" cy="6741885"/>
          </a:xfrm>
        </p:spPr>
        <p:txBody>
          <a:bodyPr/>
          <a:lstStyle>
            <a:lvl1pPr>
              <a:defRPr sz="35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8" name="Altbilgi Yer Tutucusu 7"/>
          <p:cNvSpPr>
            <a:spLocks noGrp="1"/>
          </p:cNvSpPr>
          <p:nvPr>
            <p:ph type="ftr" sz="quarter" idx="11"/>
          </p:nvPr>
        </p:nvSpPr>
        <p:spPr/>
        <p:txBody>
          <a:bodyPr/>
          <a:lstStyle/>
          <a:p>
            <a:endParaRPr lang="tr-TR">
              <a:solidFill>
                <a:prstClr val="black">
                  <a:tint val="75000"/>
                </a:prstClr>
              </a:solidFill>
            </a:endParaRPr>
          </a:p>
        </p:txBody>
      </p:sp>
      <p:sp>
        <p:nvSpPr>
          <p:cNvPr id="9" name="Slayt Numarası Yer Tutucusu 8"/>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962345844"/>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4" name="Altbilgi Yer Tutucusu 3"/>
          <p:cNvSpPr>
            <a:spLocks noGrp="1"/>
          </p:cNvSpPr>
          <p:nvPr>
            <p:ph type="ftr" sz="quarter" idx="11"/>
          </p:nvPr>
        </p:nvSpPr>
        <p:spPr/>
        <p:txBody>
          <a:bodyPr/>
          <a:lstStyle/>
          <a:p>
            <a:endParaRPr lang="tr-TR">
              <a:solidFill>
                <a:prstClr val="black">
                  <a:tint val="75000"/>
                </a:prstClr>
              </a:solidFill>
            </a:endParaRPr>
          </a:p>
        </p:txBody>
      </p:sp>
      <p:sp>
        <p:nvSpPr>
          <p:cNvPr id="5" name="Slayt Numarası Yer Tutucusu 4"/>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723015822"/>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3" name="Altbilgi Yer Tutucusu 2"/>
          <p:cNvSpPr>
            <a:spLocks noGrp="1"/>
          </p:cNvSpPr>
          <p:nvPr>
            <p:ph type="ftr" sz="quarter" idx="11"/>
          </p:nvPr>
        </p:nvSpPr>
        <p:spPr/>
        <p:txBody>
          <a:bodyPr/>
          <a:lstStyle/>
          <a:p>
            <a:endParaRPr lang="tr-TR">
              <a:solidFill>
                <a:prstClr val="black">
                  <a:tint val="75000"/>
                </a:prstClr>
              </a:solidFill>
            </a:endParaRPr>
          </a:p>
        </p:txBody>
      </p:sp>
      <p:sp>
        <p:nvSpPr>
          <p:cNvPr id="4" name="Slayt Numarası Yer Tutucusu 3"/>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459396922"/>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585074" y="465892"/>
            <a:ext cx="3849701" cy="1982748"/>
          </a:xfrm>
        </p:spPr>
        <p:txBody>
          <a:bodyPr anchor="b"/>
          <a:lstStyle>
            <a:lvl1pPr algn="l">
              <a:defRPr sz="2900" b="1"/>
            </a:lvl1pPr>
          </a:lstStyle>
          <a:p>
            <a:r>
              <a:rPr lang="tr-TR" smtClean="0"/>
              <a:t>Asıl başlık stili için tıklatın</a:t>
            </a:r>
            <a:endParaRPr lang="tr-TR"/>
          </a:p>
        </p:txBody>
      </p:sp>
      <p:sp>
        <p:nvSpPr>
          <p:cNvPr id="3" name="İçerik Yer Tutucusu 2"/>
          <p:cNvSpPr>
            <a:spLocks noGrp="1"/>
          </p:cNvSpPr>
          <p:nvPr>
            <p:ph idx="1"/>
          </p:nvPr>
        </p:nvSpPr>
        <p:spPr>
          <a:xfrm>
            <a:off x="4574947" y="465893"/>
            <a:ext cx="6541443" cy="9986874"/>
          </a:xfrm>
        </p:spPr>
        <p:txBody>
          <a:bodyPr/>
          <a:lstStyle>
            <a:lvl1pPr>
              <a:defRPr sz="4700"/>
            </a:lvl1pPr>
            <a:lvl2pPr>
              <a:defRPr sz="4100"/>
            </a:lvl2pPr>
            <a:lvl3pPr>
              <a:defRPr sz="3500"/>
            </a:lvl3pPr>
            <a:lvl4pPr>
              <a:defRPr sz="2900"/>
            </a:lvl4pPr>
            <a:lvl5pPr>
              <a:defRPr sz="2900"/>
            </a:lvl5pPr>
            <a:lvl6pPr>
              <a:defRPr sz="2900"/>
            </a:lvl6pPr>
            <a:lvl7pPr>
              <a:defRPr sz="2900"/>
            </a:lvl7pPr>
            <a:lvl8pPr>
              <a:defRPr sz="2900"/>
            </a:lvl8pPr>
            <a:lvl9pPr>
              <a:defRPr sz="29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585074" y="2448640"/>
            <a:ext cx="3849701" cy="8004127"/>
          </a:xfrm>
        </p:spPr>
        <p:txBody>
          <a:bodyPr/>
          <a:lstStyle>
            <a:lvl1pPr marL="0" indent="0">
              <a:buNone/>
              <a:defRPr sz="2000"/>
            </a:lvl1pPr>
            <a:lvl2pPr marL="668655" indent="0">
              <a:buNone/>
              <a:defRPr sz="1800"/>
            </a:lvl2pPr>
            <a:lvl3pPr marL="1337310" indent="0">
              <a:buNone/>
              <a:defRPr sz="1500"/>
            </a:lvl3pPr>
            <a:lvl4pPr marL="2005965" indent="0">
              <a:buNone/>
              <a:defRPr sz="1300"/>
            </a:lvl4pPr>
            <a:lvl5pPr marL="2674620" indent="0">
              <a:buNone/>
              <a:defRPr sz="1300"/>
            </a:lvl5pPr>
            <a:lvl6pPr marL="3343275" indent="0">
              <a:buNone/>
              <a:defRPr sz="1300"/>
            </a:lvl6pPr>
            <a:lvl7pPr marL="4011930" indent="0">
              <a:buNone/>
              <a:defRPr sz="1300"/>
            </a:lvl7pPr>
            <a:lvl8pPr marL="4680585" indent="0">
              <a:buNone/>
              <a:defRPr sz="1300"/>
            </a:lvl8pPr>
            <a:lvl9pPr marL="5349240" indent="0">
              <a:buNone/>
              <a:defRPr sz="13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575056254"/>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2293569" y="8191024"/>
            <a:ext cx="7020878" cy="966997"/>
          </a:xfrm>
        </p:spPr>
        <p:txBody>
          <a:bodyPr anchor="b"/>
          <a:lstStyle>
            <a:lvl1pPr algn="l">
              <a:defRPr sz="2900" b="1"/>
            </a:lvl1pPr>
          </a:lstStyle>
          <a:p>
            <a:r>
              <a:rPr lang="tr-TR" smtClean="0"/>
              <a:t>Asıl başlık stili için tıklatın</a:t>
            </a:r>
            <a:endParaRPr lang="tr-TR"/>
          </a:p>
        </p:txBody>
      </p:sp>
      <p:sp>
        <p:nvSpPr>
          <p:cNvPr id="3" name="Resim Yer Tutucusu 2"/>
          <p:cNvSpPr>
            <a:spLocks noGrp="1"/>
          </p:cNvSpPr>
          <p:nvPr>
            <p:ph type="pic" idx="1"/>
          </p:nvPr>
        </p:nvSpPr>
        <p:spPr>
          <a:xfrm>
            <a:off x="2293569" y="1045547"/>
            <a:ext cx="7020878" cy="7020878"/>
          </a:xfrm>
        </p:spPr>
        <p:txBody>
          <a:bodyPr/>
          <a:lstStyle>
            <a:lvl1pPr marL="0" indent="0">
              <a:buNone/>
              <a:defRPr sz="4700"/>
            </a:lvl1pPr>
            <a:lvl2pPr marL="668655" indent="0">
              <a:buNone/>
              <a:defRPr sz="4100"/>
            </a:lvl2pPr>
            <a:lvl3pPr marL="1337310" indent="0">
              <a:buNone/>
              <a:defRPr sz="3500"/>
            </a:lvl3pPr>
            <a:lvl4pPr marL="2005965" indent="0">
              <a:buNone/>
              <a:defRPr sz="2900"/>
            </a:lvl4pPr>
            <a:lvl5pPr marL="2674620" indent="0">
              <a:buNone/>
              <a:defRPr sz="2900"/>
            </a:lvl5pPr>
            <a:lvl6pPr marL="3343275" indent="0">
              <a:buNone/>
              <a:defRPr sz="2900"/>
            </a:lvl6pPr>
            <a:lvl7pPr marL="4011930" indent="0">
              <a:buNone/>
              <a:defRPr sz="2900"/>
            </a:lvl7pPr>
            <a:lvl8pPr marL="4680585" indent="0">
              <a:buNone/>
              <a:defRPr sz="2900"/>
            </a:lvl8pPr>
            <a:lvl9pPr marL="5349240" indent="0">
              <a:buNone/>
              <a:defRPr sz="2900"/>
            </a:lvl9pPr>
          </a:lstStyle>
          <a:p>
            <a:endParaRPr lang="tr-TR"/>
          </a:p>
        </p:txBody>
      </p:sp>
      <p:sp>
        <p:nvSpPr>
          <p:cNvPr id="4" name="Metin Yer Tutucusu 3"/>
          <p:cNvSpPr>
            <a:spLocks noGrp="1"/>
          </p:cNvSpPr>
          <p:nvPr>
            <p:ph type="body" sz="half" idx="2"/>
          </p:nvPr>
        </p:nvSpPr>
        <p:spPr>
          <a:xfrm>
            <a:off x="2293569" y="9158021"/>
            <a:ext cx="7020878" cy="1373296"/>
          </a:xfrm>
        </p:spPr>
        <p:txBody>
          <a:bodyPr/>
          <a:lstStyle>
            <a:lvl1pPr marL="0" indent="0">
              <a:buNone/>
              <a:defRPr sz="2000"/>
            </a:lvl1pPr>
            <a:lvl2pPr marL="668655" indent="0">
              <a:buNone/>
              <a:defRPr sz="1800"/>
            </a:lvl2pPr>
            <a:lvl3pPr marL="1337310" indent="0">
              <a:buNone/>
              <a:defRPr sz="1500"/>
            </a:lvl3pPr>
            <a:lvl4pPr marL="2005965" indent="0">
              <a:buNone/>
              <a:defRPr sz="1300"/>
            </a:lvl4pPr>
            <a:lvl5pPr marL="2674620" indent="0">
              <a:buNone/>
              <a:defRPr sz="1300"/>
            </a:lvl5pPr>
            <a:lvl6pPr marL="3343275" indent="0">
              <a:buNone/>
              <a:defRPr sz="1300"/>
            </a:lvl6pPr>
            <a:lvl7pPr marL="4011930" indent="0">
              <a:buNone/>
              <a:defRPr sz="1300"/>
            </a:lvl7pPr>
            <a:lvl8pPr marL="4680585" indent="0">
              <a:buNone/>
              <a:defRPr sz="1300"/>
            </a:lvl8pPr>
            <a:lvl9pPr marL="5349240" indent="0">
              <a:buNone/>
              <a:defRPr sz="13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335121621"/>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186863762"/>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483561" y="468602"/>
            <a:ext cx="2632829" cy="998416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585073" y="468602"/>
            <a:ext cx="7703463" cy="998416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23.08.2019</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736419623"/>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cstate="print">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585073" y="468601"/>
            <a:ext cx="10531317" cy="1950244"/>
          </a:xfrm>
          <a:prstGeom prst="rect">
            <a:avLst/>
          </a:prstGeom>
        </p:spPr>
        <p:txBody>
          <a:bodyPr vert="horz" lIns="133731" tIns="66866" rIns="133731" bIns="66866"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585073" y="2730342"/>
            <a:ext cx="10531317" cy="7722425"/>
          </a:xfrm>
          <a:prstGeom prst="rect">
            <a:avLst/>
          </a:prstGeom>
        </p:spPr>
        <p:txBody>
          <a:bodyPr vert="horz" lIns="133731" tIns="66866" rIns="133731" bIns="66866"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585073" y="10845523"/>
            <a:ext cx="2730341" cy="622995"/>
          </a:xfrm>
          <a:prstGeom prst="rect">
            <a:avLst/>
          </a:prstGeom>
        </p:spPr>
        <p:txBody>
          <a:bodyPr vert="horz" lIns="133731" tIns="66866" rIns="133731" bIns="66866" rtlCol="0" anchor="ctr"/>
          <a:lstStyle>
            <a:lvl1pPr algn="l">
              <a:defRPr sz="1800">
                <a:solidFill>
                  <a:schemeClr val="tx1">
                    <a:tint val="75000"/>
                  </a:schemeClr>
                </a:solidFill>
              </a:defRPr>
            </a:lvl1pPr>
          </a:lstStyle>
          <a:p>
            <a:pPr defTabSz="1337310" rtl="0"/>
            <a:fld id="{2438807B-5741-4457-A017-B6D7280EB379}" type="datetimeFigureOut">
              <a:rPr lang="tr-TR" kern="1200" smtClean="0">
                <a:solidFill>
                  <a:prstClr val="black">
                    <a:tint val="75000"/>
                  </a:prstClr>
                </a:solidFill>
                <a:latin typeface="Calibri"/>
                <a:ea typeface="+mn-ea"/>
                <a:cs typeface="+mn-cs"/>
              </a:rPr>
              <a:pPr defTabSz="1337310" rtl="0"/>
              <a:t>23.08.2019</a:t>
            </a:fld>
            <a:endParaRPr lang="tr-TR" kern="1200">
              <a:solidFill>
                <a:prstClr val="black">
                  <a:tint val="75000"/>
                </a:prstClr>
              </a:solidFill>
              <a:latin typeface="Calibri"/>
              <a:ea typeface="+mn-ea"/>
              <a:cs typeface="+mn-cs"/>
            </a:endParaRPr>
          </a:p>
        </p:txBody>
      </p:sp>
      <p:sp>
        <p:nvSpPr>
          <p:cNvPr id="5" name="Altbilgi Yer Tutucusu 4"/>
          <p:cNvSpPr>
            <a:spLocks noGrp="1"/>
          </p:cNvSpPr>
          <p:nvPr>
            <p:ph type="ftr" sz="quarter" idx="3"/>
          </p:nvPr>
        </p:nvSpPr>
        <p:spPr>
          <a:xfrm>
            <a:off x="3998000" y="10845523"/>
            <a:ext cx="3705463" cy="622995"/>
          </a:xfrm>
          <a:prstGeom prst="rect">
            <a:avLst/>
          </a:prstGeom>
        </p:spPr>
        <p:txBody>
          <a:bodyPr vert="horz" lIns="133731" tIns="66866" rIns="133731" bIns="66866" rtlCol="0" anchor="ctr"/>
          <a:lstStyle>
            <a:lvl1pPr algn="ctr">
              <a:defRPr sz="1800">
                <a:solidFill>
                  <a:schemeClr val="tx1">
                    <a:tint val="75000"/>
                  </a:schemeClr>
                </a:solidFill>
              </a:defRPr>
            </a:lvl1pPr>
          </a:lstStyle>
          <a:p>
            <a:pPr defTabSz="1337310" rtl="0"/>
            <a:endParaRPr lang="tr-TR" kern="1200">
              <a:solidFill>
                <a:prstClr val="black">
                  <a:tint val="75000"/>
                </a:prstClr>
              </a:solidFill>
              <a:latin typeface="Calibri"/>
              <a:ea typeface="+mn-ea"/>
              <a:cs typeface="+mn-cs"/>
            </a:endParaRPr>
          </a:p>
        </p:txBody>
      </p:sp>
      <p:sp>
        <p:nvSpPr>
          <p:cNvPr id="6" name="Slayt Numarası Yer Tutucusu 5"/>
          <p:cNvSpPr>
            <a:spLocks noGrp="1"/>
          </p:cNvSpPr>
          <p:nvPr>
            <p:ph type="sldNum" sz="quarter" idx="4"/>
          </p:nvPr>
        </p:nvSpPr>
        <p:spPr>
          <a:xfrm>
            <a:off x="8386049" y="10845523"/>
            <a:ext cx="2730341" cy="622995"/>
          </a:xfrm>
          <a:prstGeom prst="rect">
            <a:avLst/>
          </a:prstGeom>
        </p:spPr>
        <p:txBody>
          <a:bodyPr vert="horz" lIns="133731" tIns="66866" rIns="133731" bIns="66866" rtlCol="0" anchor="ctr"/>
          <a:lstStyle>
            <a:lvl1pPr algn="r">
              <a:defRPr sz="1800">
                <a:solidFill>
                  <a:schemeClr val="tx1">
                    <a:tint val="75000"/>
                  </a:schemeClr>
                </a:solidFill>
              </a:defRPr>
            </a:lvl1pPr>
          </a:lstStyle>
          <a:p>
            <a:pPr defTabSz="1337310" rtl="0"/>
            <a:fld id="{EBB5F094-EE8E-4124-A6D5-3C06C62DC42F}" type="slidenum">
              <a:rPr lang="tr-TR" kern="1200" smtClean="0">
                <a:solidFill>
                  <a:prstClr val="black">
                    <a:tint val="75000"/>
                  </a:prstClr>
                </a:solidFill>
                <a:latin typeface="Calibri"/>
                <a:ea typeface="+mn-ea"/>
                <a:cs typeface="+mn-cs"/>
              </a:rPr>
              <a:pPr defTabSz="1337310" rtl="0"/>
              <a:t>‹#›</a:t>
            </a:fld>
            <a:endParaRPr lang="tr-TR"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93365655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txStyles>
    <p:titleStyle>
      <a:lvl1pPr algn="ctr" defTabSz="1337310" rtl="0" eaLnBrk="1" latinLnBrk="0" hangingPunct="1">
        <a:spcBef>
          <a:spcPct val="0"/>
        </a:spcBef>
        <a:buNone/>
        <a:defRPr sz="6400" kern="1200">
          <a:solidFill>
            <a:schemeClr val="tx1"/>
          </a:solidFill>
          <a:latin typeface="+mj-lt"/>
          <a:ea typeface="+mj-ea"/>
          <a:cs typeface="+mj-cs"/>
        </a:defRPr>
      </a:lvl1pPr>
    </p:titleStyle>
    <p:bodyStyle>
      <a:lvl1pPr marL="501491" indent="-501491" algn="l" defTabSz="1337310" rtl="0" eaLnBrk="1" latinLnBrk="0" hangingPunct="1">
        <a:spcBef>
          <a:spcPct val="20000"/>
        </a:spcBef>
        <a:buFont typeface="Arial" pitchFamily="34" charset="0"/>
        <a:buChar char="•"/>
        <a:defRPr sz="4700" kern="1200">
          <a:solidFill>
            <a:schemeClr val="tx1"/>
          </a:solidFill>
          <a:latin typeface="+mn-lt"/>
          <a:ea typeface="+mn-ea"/>
          <a:cs typeface="+mn-cs"/>
        </a:defRPr>
      </a:lvl1pPr>
      <a:lvl2pPr marL="1086564" indent="-417909" algn="l" defTabSz="1337310" rtl="0" eaLnBrk="1" latinLnBrk="0" hangingPunct="1">
        <a:spcBef>
          <a:spcPct val="20000"/>
        </a:spcBef>
        <a:buFont typeface="Arial" pitchFamily="34" charset="0"/>
        <a:buChar char="–"/>
        <a:defRPr sz="4100" kern="1200">
          <a:solidFill>
            <a:schemeClr val="tx1"/>
          </a:solidFill>
          <a:latin typeface="+mn-lt"/>
          <a:ea typeface="+mn-ea"/>
          <a:cs typeface="+mn-cs"/>
        </a:defRPr>
      </a:lvl2pPr>
      <a:lvl3pPr marL="1671638" indent="-334328" algn="l" defTabSz="1337310" rtl="0" eaLnBrk="1" latinLnBrk="0" hangingPunct="1">
        <a:spcBef>
          <a:spcPct val="20000"/>
        </a:spcBef>
        <a:buFont typeface="Arial" pitchFamily="34" charset="0"/>
        <a:buChar char="•"/>
        <a:defRPr sz="3500" kern="1200">
          <a:solidFill>
            <a:schemeClr val="tx1"/>
          </a:solidFill>
          <a:latin typeface="+mn-lt"/>
          <a:ea typeface="+mn-ea"/>
          <a:cs typeface="+mn-cs"/>
        </a:defRPr>
      </a:lvl3pPr>
      <a:lvl4pPr marL="234029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4pPr>
      <a:lvl5pPr marL="300894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5pPr>
      <a:lvl6pPr marL="367760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6pPr>
      <a:lvl7pPr marL="434625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7pPr>
      <a:lvl8pPr marL="501491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8pPr>
      <a:lvl9pPr marL="568356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9pPr>
    </p:bodyStyle>
    <p:otherStyle>
      <a:defPPr>
        <a:defRPr lang="tr-TR"/>
      </a:defPPr>
      <a:lvl1pPr marL="0" algn="l" defTabSz="1337310" rtl="0" eaLnBrk="1" latinLnBrk="0" hangingPunct="1">
        <a:defRPr sz="2600" kern="1200">
          <a:solidFill>
            <a:schemeClr val="tx1"/>
          </a:solidFill>
          <a:latin typeface="+mn-lt"/>
          <a:ea typeface="+mn-ea"/>
          <a:cs typeface="+mn-cs"/>
        </a:defRPr>
      </a:lvl1pPr>
      <a:lvl2pPr marL="668655" algn="l" defTabSz="1337310" rtl="0" eaLnBrk="1" latinLnBrk="0" hangingPunct="1">
        <a:defRPr sz="2600" kern="1200">
          <a:solidFill>
            <a:schemeClr val="tx1"/>
          </a:solidFill>
          <a:latin typeface="+mn-lt"/>
          <a:ea typeface="+mn-ea"/>
          <a:cs typeface="+mn-cs"/>
        </a:defRPr>
      </a:lvl2pPr>
      <a:lvl3pPr marL="1337310" algn="l" defTabSz="1337310" rtl="0" eaLnBrk="1" latinLnBrk="0" hangingPunct="1">
        <a:defRPr sz="2600" kern="1200">
          <a:solidFill>
            <a:schemeClr val="tx1"/>
          </a:solidFill>
          <a:latin typeface="+mn-lt"/>
          <a:ea typeface="+mn-ea"/>
          <a:cs typeface="+mn-cs"/>
        </a:defRPr>
      </a:lvl3pPr>
      <a:lvl4pPr marL="2005965" algn="l" defTabSz="1337310" rtl="0" eaLnBrk="1" latinLnBrk="0" hangingPunct="1">
        <a:defRPr sz="2600" kern="1200">
          <a:solidFill>
            <a:schemeClr val="tx1"/>
          </a:solidFill>
          <a:latin typeface="+mn-lt"/>
          <a:ea typeface="+mn-ea"/>
          <a:cs typeface="+mn-cs"/>
        </a:defRPr>
      </a:lvl4pPr>
      <a:lvl5pPr marL="2674620" algn="l" defTabSz="1337310" rtl="0" eaLnBrk="1" latinLnBrk="0" hangingPunct="1">
        <a:defRPr sz="2600" kern="1200">
          <a:solidFill>
            <a:schemeClr val="tx1"/>
          </a:solidFill>
          <a:latin typeface="+mn-lt"/>
          <a:ea typeface="+mn-ea"/>
          <a:cs typeface="+mn-cs"/>
        </a:defRPr>
      </a:lvl5pPr>
      <a:lvl6pPr marL="3343275" algn="l" defTabSz="1337310" rtl="0" eaLnBrk="1" latinLnBrk="0" hangingPunct="1">
        <a:defRPr sz="2600" kern="1200">
          <a:solidFill>
            <a:schemeClr val="tx1"/>
          </a:solidFill>
          <a:latin typeface="+mn-lt"/>
          <a:ea typeface="+mn-ea"/>
          <a:cs typeface="+mn-cs"/>
        </a:defRPr>
      </a:lvl6pPr>
      <a:lvl7pPr marL="4011930" algn="l" defTabSz="1337310" rtl="0" eaLnBrk="1" latinLnBrk="0" hangingPunct="1">
        <a:defRPr sz="2600" kern="1200">
          <a:solidFill>
            <a:schemeClr val="tx1"/>
          </a:solidFill>
          <a:latin typeface="+mn-lt"/>
          <a:ea typeface="+mn-ea"/>
          <a:cs typeface="+mn-cs"/>
        </a:defRPr>
      </a:lvl7pPr>
      <a:lvl8pPr marL="4680585" algn="l" defTabSz="1337310" rtl="0" eaLnBrk="1" latinLnBrk="0" hangingPunct="1">
        <a:defRPr sz="2600" kern="1200">
          <a:solidFill>
            <a:schemeClr val="tx1"/>
          </a:solidFill>
          <a:latin typeface="+mn-lt"/>
          <a:ea typeface="+mn-ea"/>
          <a:cs typeface="+mn-cs"/>
        </a:defRPr>
      </a:lvl8pPr>
      <a:lvl9pPr marL="5349240" algn="l" defTabSz="1337310"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9.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hyperlink" Target="http://ogrenci.gazi.edu.tr/yeni_ogrenci_no/"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gef-matematikfen-kimya.gazi.edu.tr/"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9.xml"/><Relationship Id="rId4" Type="http://schemas.openxmlformats.org/officeDocument/2006/relationships/hyperlink" Target="http://www.lib.gazi.edu.tr"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10.xml"/><Relationship Id="rId4" Type="http://schemas.openxmlformats.org/officeDocument/2006/relationships/image" Target="../media/image38.png"/></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1.xml"/><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6.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48.xml.rels><?xml version="1.0" encoding="UTF-8" standalone="yes"?>
<Relationships xmlns="http://schemas.openxmlformats.org/package/2006/relationships"><Relationship Id="rId2" Type="http://schemas.openxmlformats.org/officeDocument/2006/relationships/hyperlink" Target="mailto:nurcanturan@gazi.edu.tr" TargetMode="Externa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hyperlink" Target="http://www.facebook.com/Gaziuniversitesi.1926/" TargetMode="External"/><Relationship Id="rId2" Type="http://schemas.openxmlformats.org/officeDocument/2006/relationships/image" Target="../media/image46.jpeg"/><Relationship Id="rId1" Type="http://schemas.openxmlformats.org/officeDocument/2006/relationships/slideLayout" Target="../slideLayouts/slideLayout14.xml"/><Relationship Id="rId6" Type="http://schemas.openxmlformats.org/officeDocument/2006/relationships/hyperlink" Target="http://www.instagram.com/gazi_universitesi" TargetMode="External"/><Relationship Id="rId5" Type="http://schemas.openxmlformats.org/officeDocument/2006/relationships/hyperlink" Target="http://www.youtube.com/gaziunibasin" TargetMode="External"/><Relationship Id="rId4" Type="http://schemas.openxmlformats.org/officeDocument/2006/relationships/hyperlink" Target="http://www.twitter.com/Gazi_Universite"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      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60624" y="0"/>
            <a:ext cx="9464303" cy="4563274"/>
          </a:xfrm>
          <a:prstGeom prst="rect">
            <a:avLst/>
          </a:prstGeom>
          <a:noFill/>
        </p:spPr>
      </p:pic>
      <p:pic>
        <p:nvPicPr>
          <p:cNvPr id="2" name="Resim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0624" y="0"/>
            <a:ext cx="1289195" cy="1289195"/>
          </a:xfrm>
          <a:prstGeom prst="rect">
            <a:avLst/>
          </a:prstGeom>
        </p:spPr>
      </p:pic>
      <p:pic>
        <p:nvPicPr>
          <p:cNvPr id="7" name="Resim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18283" y="7226590"/>
            <a:ext cx="7704856" cy="4474873"/>
          </a:xfrm>
          <a:prstGeom prst="rect">
            <a:avLst/>
          </a:prstGeom>
        </p:spPr>
      </p:pic>
      <p:pic>
        <p:nvPicPr>
          <p:cNvPr id="8" name="Resim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345531" y="4569618"/>
            <a:ext cx="7010400" cy="2562225"/>
          </a:xfrm>
          <a:prstGeom prst="rect">
            <a:avLst/>
          </a:prstGeom>
        </p:spPr>
      </p:pic>
    </p:spTree>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idx="4294967295"/>
          </p:nvPr>
        </p:nvSpPr>
        <p:spPr>
          <a:xfrm>
            <a:off x="2106315" y="6570811"/>
            <a:ext cx="7439222" cy="2088232"/>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EĞİTİM FAKÜLTESİ</a:t>
            </a:r>
            <a:endParaRPr sz="3200" b="1" dirty="0"/>
          </a:p>
        </p:txBody>
      </p:sp>
      <p:sp>
        <p:nvSpPr>
          <p:cNvPr id="44" name="Shape 44"/>
          <p:cNvSpPr>
            <a:spLocks noGrp="1"/>
          </p:cNvSpPr>
          <p:nvPr>
            <p:ph type="body" idx="4294967295"/>
          </p:nvPr>
        </p:nvSpPr>
        <p:spPr>
          <a:xfrm>
            <a:off x="1385142" y="8443019"/>
            <a:ext cx="9070868" cy="2031504"/>
          </a:xfrm>
          <a:prstGeom prst="rect">
            <a:avLst/>
          </a:prstGeom>
        </p:spPr>
        <p:txBody>
          <a:bodyPr>
            <a:normAutofit/>
          </a:bodyPr>
          <a:lstStyle>
            <a:lvl1pPr algn="ctr">
              <a:defRPr sz="3000">
                <a:solidFill>
                  <a:srgbClr val="87312B"/>
                </a:solidFill>
              </a:defRPr>
            </a:lvl1pPr>
          </a:lstStyle>
          <a:p>
            <a:pPr marL="0" lvl="0" indent="0">
              <a:buNone/>
              <a:defRPr sz="1800">
                <a:solidFill>
                  <a:srgbClr val="000000"/>
                </a:solidFill>
              </a:defRPr>
            </a:pPr>
            <a:r>
              <a:rPr lang="tr-TR" sz="3200" b="1" dirty="0" smtClean="0"/>
              <a:t>KİMYA EĞİTİMİ ANABİLİM DALI</a:t>
            </a:r>
            <a:endParaRPr sz="3200" b="1" dirty="0"/>
          </a:p>
        </p:txBody>
      </p:sp>
      <p:pic>
        <p:nvPicPr>
          <p:cNvPr id="45" name="67d885c3ce67182a072b50c609188c63e721b6ba-slider.jpg"/>
          <p:cNvPicPr/>
          <p:nvPr/>
        </p:nvPicPr>
        <p:blipFill>
          <a:blip r:embed="rId2" cstate="print">
            <a:extLst>
              <a:ext uri="{28A0092B-C50C-407E-A947-70E740481C1C}">
                <a14:useLocalDpi xmlns:a14="http://schemas.microsoft.com/office/drawing/2010/main"/>
              </a:ext>
            </a:extLst>
          </a:blip>
          <a:srcRect/>
          <a:stretch>
            <a:fillRect/>
          </a:stretch>
        </p:blipFill>
        <p:spPr>
          <a:xfrm>
            <a:off x="1026195" y="1602259"/>
            <a:ext cx="9429815" cy="4783006"/>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378123" y="1747966"/>
            <a:ext cx="11449272" cy="1428760"/>
          </a:xfrm>
          <a:prstGeom prst="rect">
            <a:avLst/>
          </a:prstGeom>
        </p:spPr>
        <p:txBody>
          <a:bodyPr>
            <a:noAutofit/>
          </a:bodyPr>
          <a:lstStyle/>
          <a:p>
            <a:pPr marL="0" marR="0" lvl="0" indent="0" algn="l"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Times New Roman" panose="02020603050405020304" pitchFamily="18" charset="0"/>
                <a:ea typeface="+mn-ea"/>
                <a:cs typeface="Times New Roman" panose="02020603050405020304" pitchFamily="18" charset="0"/>
                <a:sym typeface="Bodoni SvtyTwo ITC TT-Book"/>
              </a:rPr>
              <a:t>GAZİ ÜNİVERSİTESİ REKTÖRÜ</a:t>
            </a: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r>
            <a:b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8" y="829900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İbrahim</a:t>
            </a:r>
            <a:r>
              <a:rPr lang="tr-TR" sz="4000" dirty="0" smtClean="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809873" y="3126743"/>
            <a:ext cx="6010275" cy="4610100"/>
          </a:xfrm>
          <a:prstGeom prst="rect">
            <a:avLst/>
          </a:prstGeom>
        </p:spPr>
      </p:pic>
    </p:spTree>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77485" y="3258443"/>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lvl="0" indent="-483156">
              <a:spcBef>
                <a:spcPts val="2468"/>
              </a:spcBef>
              <a:buClr>
                <a:srgbClr val="929292"/>
              </a:buClr>
              <a:buSzPct val="60000"/>
              <a:defRPr/>
            </a:pPr>
            <a:r>
              <a:rPr lang="tr-TR" sz="3800" dirty="0">
                <a:latin typeface="+mn-lt"/>
              </a:rPr>
              <a:t>Prof. Dr. Mustafa SARIKAYA </a:t>
            </a:r>
            <a:endParaRPr lang="tr-TR" sz="3800" dirty="0" smtClean="0">
              <a:latin typeface="+mn-lt"/>
            </a:endParaRPr>
          </a:p>
          <a:p>
            <a:pPr marL="483156" lvl="0" indent="-483156">
              <a:spcBef>
                <a:spcPts val="2468"/>
              </a:spcBef>
              <a:buClr>
                <a:srgbClr val="929292"/>
              </a:buClr>
              <a:buSzPct val="60000"/>
              <a:defRPr/>
            </a:pPr>
            <a:r>
              <a:rPr lang="tr-TR" sz="3800" dirty="0" smtClean="0"/>
              <a:t>Dekan</a:t>
            </a:r>
            <a:endParaRPr lang="tr-TR" sz="3800" dirty="0"/>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p:txBody>
      </p:sp>
      <p:pic>
        <p:nvPicPr>
          <p:cNvPr id="5" name="Resim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7485" y="1746275"/>
            <a:ext cx="9103681" cy="6075239"/>
          </a:xfrm>
          <a:prstGeom prst="rect">
            <a:avLst/>
          </a:prstGeom>
        </p:spPr>
      </p:pic>
    </p:spTree>
    <p:extLst>
      <p:ext uri="{BB962C8B-B14F-4D97-AF65-F5344CB8AC3E}">
        <p14:creationId xmlns:p14="http://schemas.microsoft.com/office/powerpoint/2010/main" val="4294618590"/>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pic>
        <p:nvPicPr>
          <p:cNvPr id="1026" name="Picture 2" descr="http://gazi.edu.tr/upload/34/2017/3/23/085cb949cb325f62da8a00489f97888b306bcfd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16526" y="2178323"/>
            <a:ext cx="8625600" cy="5744651"/>
          </a:xfrm>
          <a:prstGeom prst="rect">
            <a:avLst/>
          </a:prstGeom>
          <a:noFill/>
          <a:extLst>
            <a:ext uri="{909E8E84-426E-40DD-AFC4-6F175D3DCCD1}">
              <a14:hiddenFill xmlns:a14="http://schemas.microsoft.com/office/drawing/2010/main">
                <a:solidFill>
                  <a:srgbClr val="FFFFFF"/>
                </a:solidFill>
              </a14:hiddenFill>
            </a:ext>
          </a:extLst>
        </p:spPr>
      </p:pic>
      <p:sp>
        <p:nvSpPr>
          <p:cNvPr id="3" name="Dikdörtgen 2"/>
          <p:cNvSpPr/>
          <p:nvPr/>
        </p:nvSpPr>
        <p:spPr>
          <a:xfrm>
            <a:off x="2540823" y="8221626"/>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dirty="0" smtClean="0"/>
              <a:t>Yrd. Doç. Dr</a:t>
            </a:r>
            <a:r>
              <a:rPr lang="tr-TR" sz="3800" dirty="0"/>
              <a:t>. </a:t>
            </a:r>
            <a:r>
              <a:rPr lang="tr-TR" sz="3800" dirty="0" smtClean="0"/>
              <a:t>Hasan ES</a:t>
            </a:r>
            <a:endParaRPr lang="tr-TR" sz="3800" dirty="0"/>
          </a:p>
        </p:txBody>
      </p:sp>
      <p:sp>
        <p:nvSpPr>
          <p:cNvPr id="5" name="Dikdörtgen 4"/>
          <p:cNvSpPr/>
          <p:nvPr/>
        </p:nvSpPr>
        <p:spPr>
          <a:xfrm>
            <a:off x="3728955" y="8935776"/>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YARDIMCISI </a:t>
            </a:r>
            <a:endParaRPr lang="tr-TR" sz="2800" dirty="0">
              <a:latin typeface="+mn-lt"/>
              <a:cs typeface="Times New Roman" pitchFamily="18" charset="0"/>
            </a:endParaRPr>
          </a:p>
        </p:txBody>
      </p:sp>
    </p:spTree>
    <p:extLst>
      <p:ext uri="{BB962C8B-B14F-4D97-AF65-F5344CB8AC3E}">
        <p14:creationId xmlns:p14="http://schemas.microsoft.com/office/powerpoint/2010/main" val="2669694379"/>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Dikdörtgen 2"/>
          <p:cNvSpPr/>
          <p:nvPr/>
        </p:nvSpPr>
        <p:spPr>
          <a:xfrm>
            <a:off x="2540823" y="8221626"/>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dirty="0"/>
              <a:t>Dr. </a:t>
            </a:r>
            <a:r>
              <a:rPr lang="tr-TR" sz="3800" dirty="0" err="1"/>
              <a:t>Öğr</a:t>
            </a:r>
            <a:r>
              <a:rPr lang="tr-TR" sz="3800" dirty="0"/>
              <a:t>. Üyesi </a:t>
            </a:r>
            <a:r>
              <a:rPr lang="tr-TR" sz="3800" dirty="0" err="1"/>
              <a:t>Zehni</a:t>
            </a:r>
            <a:r>
              <a:rPr lang="tr-TR" sz="3800" dirty="0"/>
              <a:t> KOÇ</a:t>
            </a:r>
          </a:p>
        </p:txBody>
      </p:sp>
      <p:sp>
        <p:nvSpPr>
          <p:cNvPr id="5" name="Dikdörtgen 4"/>
          <p:cNvSpPr/>
          <p:nvPr/>
        </p:nvSpPr>
        <p:spPr>
          <a:xfrm>
            <a:off x="3728955" y="8935776"/>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a:t>
            </a:r>
            <a:r>
              <a:rPr lang="tr-TR" sz="2800" smtClean="0">
                <a:latin typeface="+mn-lt"/>
                <a:cs typeface="Times New Roman" pitchFamily="18" charset="0"/>
              </a:rPr>
              <a:t>YARDIMCISI </a:t>
            </a:r>
            <a:endParaRPr lang="tr-TR" sz="2800" dirty="0">
              <a:latin typeface="+mn-lt"/>
              <a:cs typeface="Times New Roman" pitchFamily="18" charset="0"/>
            </a:endParaRPr>
          </a:p>
        </p:txBody>
      </p:sp>
      <p:pic>
        <p:nvPicPr>
          <p:cNvPr id="4" name="Resim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1056" y="2034307"/>
            <a:ext cx="8846179" cy="5813716"/>
          </a:xfrm>
          <a:prstGeom prst="rect">
            <a:avLst/>
          </a:prstGeom>
        </p:spPr>
      </p:pic>
    </p:spTree>
    <p:extLst>
      <p:ext uri="{BB962C8B-B14F-4D97-AF65-F5344CB8AC3E}">
        <p14:creationId xmlns:p14="http://schemas.microsoft.com/office/powerpoint/2010/main" val="1296125420"/>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smtClean="0">
                <a:ln>
                  <a:noFill/>
                </a:ln>
                <a:solidFill>
                  <a:srgbClr val="414141"/>
                </a:solidFill>
                <a:effectLst/>
                <a:uLnTx/>
                <a:uFillTx/>
                <a:latin typeface="+mn-lt"/>
                <a:ea typeface="Palatino"/>
                <a:cs typeface="Palatino"/>
                <a:sym typeface="Palatino"/>
              </a:rPr>
              <a:t>Celal ÖZEN</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a:t>
            </a:r>
            <a:r>
              <a:rPr lang="tr-TR" sz="2800" smtClean="0">
                <a:latin typeface="+mn-lt"/>
                <a:cs typeface="Times New Roman" pitchFamily="18" charset="0"/>
              </a:rPr>
              <a:t>SEKRETERİ </a:t>
            </a:r>
            <a:endParaRPr lang="tr-TR" sz="2800" dirty="0">
              <a:latin typeface="+mn-lt"/>
              <a:cs typeface="Times New Roman" pitchFamily="18" charset="0"/>
            </a:endParaRPr>
          </a:p>
        </p:txBody>
      </p:sp>
      <p:pic>
        <p:nvPicPr>
          <p:cNvPr id="2050" name="Picture 2" descr="http://gazi.edu.tr/upload/34/2017/7/4/bcd21e8c5a0ab99a8aafe853cf3e759f408329c1"/>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759724" y="2322339"/>
            <a:ext cx="8539203" cy="5270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911614"/>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637467" y="738163"/>
            <a:ext cx="10037800" cy="2362734"/>
          </a:xfrm>
          <a:prstGeom prst="rect">
            <a:avLst/>
          </a:prstGeom>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6000" dirty="0" smtClean="0">
                <a:solidFill>
                  <a:srgbClr val="D93E2B"/>
                </a:solidFill>
                <a:latin typeface="+mn-lt"/>
                <a:ea typeface="+mn-ea"/>
                <a:cs typeface="+mn-cs"/>
                <a:sym typeface="Bodoni SvtyTwo ITC TT-Book"/>
              </a:rPr>
              <a:t>Matematik ve Fen Bilimleri </a:t>
            </a:r>
            <a:r>
              <a:rPr lang="tr-TR" sz="6000" noProof="0" dirty="0" smtClean="0">
                <a:solidFill>
                  <a:srgbClr val="D93E2B"/>
                </a:solidFill>
                <a:latin typeface="+mn-lt"/>
                <a:ea typeface="+mn-ea"/>
                <a:cs typeface="+mn-cs"/>
                <a:sym typeface="Bodoni SvtyTwo ITC TT-Book"/>
              </a:rPr>
              <a:t>Eğitimi Bölümü</a:t>
            </a:r>
            <a:endPar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BAŞKANI</a:t>
            </a: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178323" y="8708251"/>
            <a:ext cx="7143800" cy="707886"/>
          </a:xfrm>
          <a:prstGeom prst="rect">
            <a:avLst/>
          </a:prstGeom>
          <a:noFill/>
        </p:spPr>
        <p:txBody>
          <a:bodyPr wrap="square" rtlCol="0">
            <a:spAutoFit/>
          </a:bodyPr>
          <a:lstStyle/>
          <a:p>
            <a:r>
              <a:rPr lang="tr-TR" sz="4000" dirty="0" smtClean="0">
                <a:latin typeface="+mn-lt"/>
              </a:rPr>
              <a:t>Prof. Dr. Musa SARI</a:t>
            </a:r>
            <a:endParaRPr lang="tr-TR" sz="4000" dirty="0">
              <a:latin typeface="+mn-lt"/>
            </a:endParaRPr>
          </a:p>
        </p:txBody>
      </p:sp>
      <p:pic>
        <p:nvPicPr>
          <p:cNvPr id="5" name="Picture 2" descr="http://gazi.edu.tr/upload/102/2015/6/3/4a32a80d1ddf67efa740049f4309828e02ffefd5"/>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906515" y="3652417"/>
            <a:ext cx="3491220" cy="4646586"/>
          </a:xfrm>
          <a:prstGeom prst="rect">
            <a:avLst/>
          </a:prstGeom>
          <a:noFill/>
        </p:spPr>
      </p:pic>
    </p:spTree>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637467" y="738163"/>
            <a:ext cx="9965792" cy="2088232"/>
          </a:xfrm>
          <a:prstGeom prst="rect">
            <a:avLst/>
          </a:prstGeom>
        </p:spPr>
        <p:txBody>
          <a:bodyPr/>
          <a:lstStyle/>
          <a:p>
            <a:pPr>
              <a:lnSpc>
                <a:spcPct val="90000"/>
              </a:lnSpc>
              <a:spcBef>
                <a:spcPts val="1646"/>
              </a:spcBef>
              <a:defRPr/>
            </a:pPr>
            <a:r>
              <a:rPr lang="tr-TR" sz="5400" dirty="0">
                <a:solidFill>
                  <a:srgbClr val="D93E2B"/>
                </a:solidFill>
                <a:sym typeface="Bodoni SvtyTwo ITC TT-Book"/>
              </a:rPr>
              <a:t>Matematik ve Fen Bilimleri Eğitimi Bölümü</a:t>
            </a: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a:t>
            </a:r>
            <a:r>
              <a:rPr kumimoji="0" lang="tr-TR" sz="5400" b="0" i="0" u="none" strike="noStrike" kern="0" cap="none" spc="0" normalizeH="0" noProof="0" dirty="0" smtClean="0">
                <a:ln>
                  <a:noFill/>
                </a:ln>
                <a:solidFill>
                  <a:srgbClr val="D93E2B"/>
                </a:solidFill>
                <a:effectLst/>
                <a:uLnTx/>
                <a:uFillTx/>
                <a:latin typeface="+mn-lt"/>
                <a:ea typeface="+mn-ea"/>
                <a:cs typeface="+mn-cs"/>
                <a:sym typeface="Bodoni SvtyTwo ITC TT-Book"/>
              </a:rPr>
              <a:t> YARDIMCISI</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pic>
        <p:nvPicPr>
          <p:cNvPr id="1026" name="Picture 2" descr="http://gazi.edu.tr/upload/102/2016/9/6/106ab42d2b7f8b0ce4e418b14a49983e1a5cced0"/>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06131" y="3546475"/>
            <a:ext cx="3688183" cy="4819229"/>
          </a:xfrm>
          <a:prstGeom prst="rect">
            <a:avLst/>
          </a:prstGeom>
          <a:noFill/>
          <a:extLst>
            <a:ext uri="{909E8E84-426E-40DD-AFC4-6F175D3DCCD1}">
              <a14:hiddenFill xmlns:a14="http://schemas.microsoft.com/office/drawing/2010/main">
                <a:solidFill>
                  <a:srgbClr val="FFFFFF"/>
                </a:solidFill>
              </a14:hiddenFill>
            </a:ext>
          </a:extLst>
        </p:spPr>
      </p:pic>
      <p:sp>
        <p:nvSpPr>
          <p:cNvPr id="4" name="Metin kutusu 4"/>
          <p:cNvSpPr txBox="1"/>
          <p:nvPr/>
        </p:nvSpPr>
        <p:spPr>
          <a:xfrm>
            <a:off x="2178323" y="8708251"/>
            <a:ext cx="7143800" cy="707886"/>
          </a:xfrm>
          <a:prstGeom prst="rect">
            <a:avLst/>
          </a:prstGeom>
          <a:noFill/>
        </p:spPr>
        <p:txBody>
          <a:bodyPr wrap="square" rtlCol="0">
            <a:spAutoFit/>
          </a:bodyPr>
          <a:lstStyle/>
          <a:p>
            <a:r>
              <a:rPr lang="tr-TR" sz="4000" dirty="0" smtClean="0">
                <a:latin typeface="+mn-lt"/>
              </a:rPr>
              <a:t>Yrd. Doç. Dr. Önder ŞENSOY</a:t>
            </a:r>
            <a:endParaRPr lang="tr-TR" sz="4000" dirty="0">
              <a:latin typeface="+mn-lt"/>
            </a:endParaRPr>
          </a:p>
        </p:txBody>
      </p:sp>
    </p:spTree>
    <p:extLst>
      <p:ext uri="{BB962C8B-B14F-4D97-AF65-F5344CB8AC3E}">
        <p14:creationId xmlns:p14="http://schemas.microsoft.com/office/powerpoint/2010/main" val="1280385038"/>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778633" y="1350137"/>
            <a:ext cx="9858444" cy="2143140"/>
          </a:xfrm>
          <a:prstGeom prst="rect">
            <a:avLst/>
          </a:prstGeom>
        </p:spPr>
        <p:txBody>
          <a:bodyPr>
            <a:normAutofit fontScale="85000" lnSpcReduction="1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7200" dirty="0" smtClean="0">
                <a:solidFill>
                  <a:srgbClr val="D93E2B"/>
                </a:solidFill>
                <a:latin typeface="+mj-lt"/>
                <a:ea typeface="+mn-ea"/>
                <a:cs typeface="Times New Roman" pitchFamily="18" charset="0"/>
                <a:sym typeface="Bodoni SvtyTwo ITC TT-Book"/>
              </a:rPr>
              <a:t>Kimya Eğitimi</a:t>
            </a:r>
            <a:endPar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ANABİLİM DALI BAŞKANI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3061527" y="7922433"/>
            <a:ext cx="5769529"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Yüksel TUFAN</a:t>
            </a:r>
            <a:endParaRPr lang="tr-TR" sz="4000" dirty="0">
              <a:latin typeface="+mj-lt"/>
            </a:endParaRPr>
          </a:p>
        </p:txBody>
      </p:sp>
      <p:pic>
        <p:nvPicPr>
          <p:cNvPr id="59394" name="Picture 2" descr="http://www.websitem.gazi.edu.tr/upload/f7f84297f903c4ae67e9b17ebb49c5a3/d8492f6edaaed05a5baabf9b999959c2_s.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706887" y="3346847"/>
            <a:ext cx="4088060" cy="4088060"/>
          </a:xfrm>
          <a:prstGeom prst="rect">
            <a:avLst/>
          </a:prstGeom>
          <a:noFill/>
        </p:spPr>
      </p:pic>
    </p:spTree>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xfrm>
            <a:off x="421443" y="278567"/>
            <a:ext cx="10787287" cy="850071"/>
          </a:xfrm>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a:t>
            </a:r>
            <a:br>
              <a:rPr lang="tr-TR" sz="2400" b="1" dirty="0" smtClean="0"/>
            </a:br>
            <a:endParaRPr sz="2400" b="1" dirty="0">
              <a:solidFill>
                <a:srgbClr val="FF0000"/>
              </a:solidFill>
            </a:endParaRPr>
          </a:p>
        </p:txBody>
      </p:sp>
      <p:sp>
        <p:nvSpPr>
          <p:cNvPr id="48" name="Shape 48"/>
          <p:cNvSpPr>
            <a:spLocks noGrp="1"/>
          </p:cNvSpPr>
          <p:nvPr>
            <p:ph type="body" idx="1"/>
          </p:nvPr>
        </p:nvSpPr>
        <p:spPr>
          <a:xfrm>
            <a:off x="0" y="778633"/>
            <a:ext cx="11701463" cy="10922829"/>
          </a:xfrm>
          <a:prstGeom prst="rect">
            <a:avLst/>
          </a:prstGeom>
        </p:spPr>
        <p:txBody>
          <a:bodyPr numCol="2">
            <a:normAutofit/>
          </a:bodyPr>
          <a:lstStyle/>
          <a:p>
            <a:r>
              <a:rPr lang="tr-TR" sz="1800" b="1" u="sng" dirty="0" smtClean="0">
                <a:solidFill>
                  <a:schemeClr val="tx1"/>
                </a:solidFill>
              </a:rPr>
              <a:t>Bilgisayar ve Öğretim Teknolojileri Eğitimi Bölümü</a:t>
            </a:r>
            <a:endParaRPr lang="tr-TR" sz="1800" u="sng" dirty="0" smtClean="0">
              <a:solidFill>
                <a:schemeClr val="tx1"/>
              </a:solidFill>
            </a:endParaRPr>
          </a:p>
          <a:p>
            <a:r>
              <a:rPr lang="tr-TR" sz="1800" b="1" u="sng" dirty="0" smtClean="0">
                <a:solidFill>
                  <a:schemeClr val="tx1"/>
                </a:solidFill>
              </a:rPr>
              <a:t>Eğitim Bilimleri Bölümü</a:t>
            </a:r>
            <a:endParaRPr lang="tr-TR" sz="1800" u="sng" dirty="0" smtClean="0">
              <a:solidFill>
                <a:schemeClr val="tx1"/>
              </a:solidFill>
            </a:endParaRPr>
          </a:p>
          <a:p>
            <a:r>
              <a:rPr lang="tr-TR" sz="1800" u="sng" dirty="0" smtClean="0">
                <a:solidFill>
                  <a:schemeClr val="tx1"/>
                </a:solidFill>
              </a:rPr>
              <a:t>Eğitimde Ölçme ve Değerlendirme Anabilim Dalı</a:t>
            </a:r>
          </a:p>
          <a:p>
            <a:r>
              <a:rPr lang="tr-TR" sz="1800" u="sng" dirty="0" smtClean="0">
                <a:solidFill>
                  <a:schemeClr val="tx1"/>
                </a:solidFill>
              </a:rPr>
              <a:t>Eğitim Programları ve Öğretim Anabilim Dalı</a:t>
            </a:r>
          </a:p>
          <a:p>
            <a:r>
              <a:rPr lang="tr-TR" sz="1800" u="sng" dirty="0" smtClean="0">
                <a:solidFill>
                  <a:schemeClr val="tx1"/>
                </a:solidFill>
              </a:rPr>
              <a:t>Eğitim Yönetimi Ana Bilim Dalı</a:t>
            </a:r>
          </a:p>
          <a:p>
            <a:r>
              <a:rPr lang="tr-TR" sz="1800" u="sng" dirty="0" smtClean="0">
                <a:solidFill>
                  <a:schemeClr val="tx1"/>
                </a:solidFill>
              </a:rPr>
              <a:t>Rehberlik ve Psikolojik Danışmanlık Anabilim Dalı</a:t>
            </a:r>
          </a:p>
          <a:p>
            <a:r>
              <a:rPr lang="tr-TR" sz="1800" b="1" u="sng" dirty="0" smtClean="0">
                <a:solidFill>
                  <a:schemeClr val="tx1"/>
                </a:solidFill>
              </a:rPr>
              <a:t>Güzel Sanatlar Eğitimi Bölümü</a:t>
            </a:r>
            <a:endParaRPr lang="tr-TR" sz="1800" u="sng" dirty="0" smtClean="0">
              <a:solidFill>
                <a:schemeClr val="tx1"/>
              </a:solidFill>
            </a:endParaRPr>
          </a:p>
          <a:p>
            <a:r>
              <a:rPr lang="tr-TR" sz="1800" u="sng" dirty="0" smtClean="0">
                <a:solidFill>
                  <a:schemeClr val="tx1"/>
                </a:solidFill>
              </a:rPr>
              <a:t>Müzik Eğitimi Anabilim Dalı</a:t>
            </a:r>
          </a:p>
          <a:p>
            <a:r>
              <a:rPr lang="tr-TR" sz="1800" u="sng" dirty="0" smtClean="0">
                <a:solidFill>
                  <a:schemeClr val="tx1"/>
                </a:solidFill>
              </a:rPr>
              <a:t>Resim - İş Eğitimi Anabilim Dalı</a:t>
            </a:r>
          </a:p>
          <a:p>
            <a:r>
              <a:rPr lang="tr-TR" sz="1800" b="1" u="sng" dirty="0" smtClean="0">
                <a:solidFill>
                  <a:srgbClr val="FF0000"/>
                </a:solidFill>
              </a:rPr>
              <a:t>Matematik ve Fen Bilimleri Eğitimi Bölümü</a:t>
            </a:r>
            <a:endParaRPr lang="tr-TR" sz="1800" u="sng" dirty="0" smtClean="0">
              <a:solidFill>
                <a:srgbClr val="FF0000"/>
              </a:solidFill>
            </a:endParaRPr>
          </a:p>
          <a:p>
            <a:r>
              <a:rPr lang="tr-TR" sz="1800" u="sng" dirty="0" smtClean="0">
                <a:solidFill>
                  <a:schemeClr val="tx1"/>
                </a:solidFill>
              </a:rPr>
              <a:t>Biyoloji Eğitimi Anabilim Dalı</a:t>
            </a:r>
          </a:p>
          <a:p>
            <a:r>
              <a:rPr lang="tr-TR" sz="1800" u="sng" dirty="0" smtClean="0">
                <a:solidFill>
                  <a:schemeClr val="tx1"/>
                </a:solidFill>
              </a:rPr>
              <a:t>Fen Bilgisi Eğitimi Anabilim Dalı</a:t>
            </a:r>
          </a:p>
          <a:p>
            <a:r>
              <a:rPr lang="tr-TR" sz="1800" u="sng" dirty="0" smtClean="0">
                <a:solidFill>
                  <a:schemeClr val="tx1"/>
                </a:solidFill>
              </a:rPr>
              <a:t>Fizik Eğitimi Anabilim Dalı</a:t>
            </a:r>
          </a:p>
          <a:p>
            <a:r>
              <a:rPr lang="tr-TR" sz="1800" u="sng" dirty="0" smtClean="0">
                <a:solidFill>
                  <a:srgbClr val="FF0000"/>
                </a:solidFill>
              </a:rPr>
              <a:t>Kimya Eğitimi Anabilim Dalı</a:t>
            </a:r>
          </a:p>
          <a:p>
            <a:r>
              <a:rPr lang="tr-TR" sz="1800" u="sng" dirty="0" smtClean="0">
                <a:solidFill>
                  <a:schemeClr val="tx1"/>
                </a:solidFill>
              </a:rPr>
              <a:t>Matematik Eğitimi Anabilim Dalı</a:t>
            </a:r>
          </a:p>
          <a:p>
            <a:r>
              <a:rPr lang="tr-TR" sz="1800" b="1" u="sng" dirty="0" smtClean="0">
                <a:solidFill>
                  <a:schemeClr val="tx1"/>
                </a:solidFill>
              </a:rPr>
              <a:t>Özel Eğitim Bölümü</a:t>
            </a:r>
            <a:endParaRPr lang="tr-TR" sz="1800" u="sng" dirty="0" smtClean="0">
              <a:solidFill>
                <a:schemeClr val="tx1"/>
              </a:solidFill>
            </a:endParaRPr>
          </a:p>
          <a:p>
            <a:r>
              <a:rPr lang="tr-TR" sz="1800" u="sng" dirty="0" smtClean="0">
                <a:solidFill>
                  <a:schemeClr val="tx1"/>
                </a:solidFill>
              </a:rPr>
              <a:t>Zihin Engelliler Eğitimi Anabilim Dalı</a:t>
            </a:r>
          </a:p>
          <a:p>
            <a:r>
              <a:rPr lang="tr-TR" sz="1800" u="sng" dirty="0" smtClean="0">
                <a:solidFill>
                  <a:schemeClr val="tx1"/>
                </a:solidFill>
              </a:rPr>
              <a:t>Görme Engelliler Eğitimi Anabilim Dalı</a:t>
            </a:r>
          </a:p>
          <a:p>
            <a:pPr marL="552365" indent="-552365" algn="just" defTabSz="441893">
              <a:lnSpc>
                <a:spcPct val="150000"/>
              </a:lnSpc>
              <a:spcBef>
                <a:spcPts val="0"/>
              </a:spcBef>
              <a:buClrTx/>
              <a:buSzPct val="120000"/>
              <a:buNone/>
              <a:defRPr sz="1800">
                <a:solidFill>
                  <a:srgbClr val="000000"/>
                </a:solidFill>
              </a:defRPr>
            </a:pPr>
            <a:endParaRPr sz="1800" u="sng" dirty="0">
              <a:solidFill>
                <a:schemeClr val="tx1"/>
              </a:solidFill>
              <a:latin typeface="Helvetica"/>
              <a:ea typeface="Helvetica"/>
              <a:cs typeface="Helvetica"/>
              <a:sym typeface="Helvetica"/>
            </a:endParaRPr>
          </a:p>
        </p:txBody>
      </p:sp>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1"/>
          </p:nvPr>
        </p:nvSpPr>
        <p:spPr>
          <a:xfrm>
            <a:off x="492881" y="3064649"/>
            <a:ext cx="10787287" cy="8636814"/>
          </a:xfrm>
        </p:spPr>
        <p:txBody>
          <a:bodyPr>
            <a:normAutofit fontScale="55000" lnSpcReduction="20000"/>
          </a:bodyPr>
          <a:lstStyle/>
          <a:p>
            <a:r>
              <a:rPr lang="tr-TR" sz="4000" b="1" u="sng" dirty="0" smtClean="0">
                <a:solidFill>
                  <a:schemeClr val="tx1"/>
                </a:solidFill>
              </a:rPr>
              <a:t>Sosyal Bilimler ve Türkçe Eğitimi Bölümü</a:t>
            </a:r>
          </a:p>
          <a:p>
            <a:r>
              <a:rPr lang="tr-TR" sz="4000" u="sng" dirty="0" smtClean="0">
                <a:solidFill>
                  <a:schemeClr val="tx1"/>
                </a:solidFill>
              </a:rPr>
              <a:t>Coğrafya Eğitimi Anabilim Dalı</a:t>
            </a:r>
          </a:p>
          <a:p>
            <a:r>
              <a:rPr lang="tr-TR" sz="4000" u="sng" dirty="0" smtClean="0">
                <a:solidFill>
                  <a:schemeClr val="tx1"/>
                </a:solidFill>
              </a:rPr>
              <a:t>Felsefe Grubu Eğitimi Anabilim Dalı</a:t>
            </a:r>
          </a:p>
          <a:p>
            <a:r>
              <a:rPr lang="tr-TR" sz="4000" u="sng" dirty="0" smtClean="0">
                <a:solidFill>
                  <a:schemeClr val="tx1"/>
                </a:solidFill>
              </a:rPr>
              <a:t>Sosyal Bilgiler Eğitimi Anabilim Dalı</a:t>
            </a:r>
          </a:p>
          <a:p>
            <a:r>
              <a:rPr lang="tr-TR" sz="4000" u="sng" dirty="0" smtClean="0">
                <a:solidFill>
                  <a:schemeClr val="tx1"/>
                </a:solidFill>
              </a:rPr>
              <a:t>Tarih Eğitimi Anabilim Dalı</a:t>
            </a:r>
          </a:p>
          <a:p>
            <a:r>
              <a:rPr lang="tr-TR" sz="4000" u="sng" dirty="0" smtClean="0">
                <a:solidFill>
                  <a:schemeClr val="tx1"/>
                </a:solidFill>
              </a:rPr>
              <a:t>Türk Dili ve Edebiyatı Eğitimi Anabilim Dalı</a:t>
            </a:r>
          </a:p>
          <a:p>
            <a:r>
              <a:rPr lang="tr-TR" sz="4000" u="sng" dirty="0" smtClean="0">
                <a:solidFill>
                  <a:schemeClr val="tx1"/>
                </a:solidFill>
              </a:rPr>
              <a:t>Türkçe Eğitimi Anabilim Dalı</a:t>
            </a:r>
          </a:p>
          <a:p>
            <a:r>
              <a:rPr lang="tr-TR" sz="4000" b="1" u="sng" dirty="0" smtClean="0">
                <a:solidFill>
                  <a:schemeClr val="tx1"/>
                </a:solidFill>
              </a:rPr>
              <a:t>Temel Eğitim Bölümü</a:t>
            </a:r>
            <a:endParaRPr lang="tr-TR" sz="4000" u="sng" dirty="0" smtClean="0">
              <a:solidFill>
                <a:schemeClr val="tx1"/>
              </a:solidFill>
            </a:endParaRPr>
          </a:p>
          <a:p>
            <a:r>
              <a:rPr lang="tr-TR" sz="4000" u="sng" dirty="0" smtClean="0">
                <a:solidFill>
                  <a:schemeClr val="tx1"/>
                </a:solidFill>
              </a:rPr>
              <a:t>Okulöncesi Eğitimi Anabilim Dalı</a:t>
            </a:r>
          </a:p>
          <a:p>
            <a:r>
              <a:rPr lang="tr-TR" sz="4000" u="sng" dirty="0" smtClean="0">
                <a:solidFill>
                  <a:schemeClr val="tx1"/>
                </a:solidFill>
              </a:rPr>
              <a:t>Sınıf Eğitimi Anabilim Dalı</a:t>
            </a:r>
          </a:p>
          <a:p>
            <a:r>
              <a:rPr lang="tr-TR" sz="4000" b="1" u="sng" dirty="0" smtClean="0">
                <a:solidFill>
                  <a:schemeClr val="tx1"/>
                </a:solidFill>
              </a:rPr>
              <a:t>Yabancı Diller Eğitimi Bölümü</a:t>
            </a:r>
            <a:endParaRPr lang="tr-TR" sz="4000" u="sng" dirty="0" smtClean="0">
              <a:solidFill>
                <a:schemeClr val="tx1"/>
              </a:solidFill>
            </a:endParaRPr>
          </a:p>
          <a:p>
            <a:r>
              <a:rPr lang="tr-TR" sz="4000" u="sng" dirty="0" smtClean="0">
                <a:solidFill>
                  <a:schemeClr val="tx1"/>
                </a:solidFill>
              </a:rPr>
              <a:t>Alman Dili Eğitimi Anabilim Dalı</a:t>
            </a:r>
          </a:p>
          <a:p>
            <a:r>
              <a:rPr lang="tr-TR" sz="4000" u="sng" dirty="0" smtClean="0">
                <a:solidFill>
                  <a:schemeClr val="tx1"/>
                </a:solidFill>
              </a:rPr>
              <a:t>Arap Dili Eğitimi Anabilim Dalı</a:t>
            </a:r>
          </a:p>
          <a:p>
            <a:r>
              <a:rPr lang="tr-TR" sz="4000" u="sng" dirty="0" smtClean="0">
                <a:solidFill>
                  <a:schemeClr val="tx1"/>
                </a:solidFill>
              </a:rPr>
              <a:t>Fransız Dili Eğitimi Anabilim Dalı</a:t>
            </a:r>
          </a:p>
          <a:p>
            <a:r>
              <a:rPr lang="tr-TR" sz="4000" u="sng" dirty="0" smtClean="0">
                <a:solidFill>
                  <a:schemeClr val="tx1"/>
                </a:solidFill>
              </a:rPr>
              <a:t>İngiliz Dili Eğitimi Anabilim Dalı</a:t>
            </a:r>
          </a:p>
          <a:p>
            <a:endParaRPr lang="tr-TR" dirty="0"/>
          </a:p>
        </p:txBody>
      </p:sp>
      <p:sp>
        <p:nvSpPr>
          <p:cNvPr id="4" name="Shape 47"/>
          <p:cNvSpPr>
            <a:spLocks noGrp="1"/>
          </p:cNvSpPr>
          <p:nvPr>
            <p:ph type="title"/>
          </p:nvPr>
        </p:nvSpPr>
        <p:spPr>
          <a:xfrm>
            <a:off x="350005" y="1207261"/>
            <a:ext cx="10787287" cy="850071"/>
          </a:xfrm>
          <a:prstGeom prst="rect">
            <a:avLst/>
          </a:prstGeom>
        </p:spPr>
        <p:txBody>
          <a:bodyPr>
            <a:normAutofit/>
          </a:bodyPr>
          <a:lstStyle/>
          <a:p>
            <a:pPr lvl="0">
              <a:defRPr sz="1800">
                <a:solidFill>
                  <a:srgbClr val="000000"/>
                </a:solidFill>
              </a:defRPr>
            </a:pPr>
            <a:r>
              <a:rPr sz="2800" b="1" dirty="0"/>
              <a:t>GAZİ </a:t>
            </a:r>
            <a:r>
              <a:rPr sz="2800" b="1" dirty="0" smtClean="0"/>
              <a:t>E</a:t>
            </a:r>
            <a:r>
              <a:rPr lang="tr-TR" sz="2800" b="1" dirty="0" smtClean="0"/>
              <a:t>Ğ</a:t>
            </a:r>
            <a:r>
              <a:rPr sz="2800" b="1" dirty="0" smtClean="0"/>
              <a:t>İTİM FAKÜLTESİ</a:t>
            </a:r>
            <a:r>
              <a:rPr lang="tr-TR" sz="2800" b="1" dirty="0" smtClean="0"/>
              <a:t> BÖLÜMLERİ</a:t>
            </a:r>
            <a:br>
              <a:rPr lang="tr-TR" sz="2800" b="1" dirty="0" smtClean="0"/>
            </a:br>
            <a:endParaRPr sz="2800" b="1" dirty="0">
              <a:solidFill>
                <a:srgbClr val="FF0000"/>
              </a:solidFill>
            </a:endParaRPr>
          </a:p>
        </p:txBody>
      </p:sp>
    </p:spTree>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431" y="738163"/>
            <a:ext cx="11680032" cy="8424935"/>
          </a:xfrm>
          <a:prstGeom prst="rect">
            <a:avLst/>
          </a:prstGeom>
          <a:solidFill>
            <a:srgbClr val="FF0000"/>
          </a:solidFill>
        </p:spPr>
      </p:pic>
    </p:spTree>
    <p:extLst>
      <p:ext uri="{BB962C8B-B14F-4D97-AF65-F5344CB8AC3E}">
        <p14:creationId xmlns:p14="http://schemas.microsoft.com/office/powerpoint/2010/main" val="410237833"/>
      </p:ext>
    </p:extLst>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132" y="738163"/>
            <a:ext cx="11597198" cy="10225136"/>
          </a:xfrm>
          <a:prstGeom prst="rect">
            <a:avLst/>
          </a:prstGeom>
        </p:spPr>
      </p:pic>
    </p:spTree>
    <p:extLst>
      <p:ext uri="{BB962C8B-B14F-4D97-AF65-F5344CB8AC3E}">
        <p14:creationId xmlns:p14="http://schemas.microsoft.com/office/powerpoint/2010/main" val="2737052852"/>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807" y="1242219"/>
            <a:ext cx="11601848" cy="9217024"/>
          </a:xfrm>
          <a:prstGeom prst="rect">
            <a:avLst/>
          </a:prstGeom>
        </p:spPr>
      </p:pic>
    </p:spTree>
    <p:extLst>
      <p:ext uri="{BB962C8B-B14F-4D97-AF65-F5344CB8AC3E}">
        <p14:creationId xmlns:p14="http://schemas.microsoft.com/office/powerpoint/2010/main" val="3121591458"/>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00" y="1602259"/>
            <a:ext cx="11675062" cy="8496944"/>
          </a:xfrm>
          <a:prstGeom prst="rect">
            <a:avLst/>
          </a:prstGeom>
        </p:spPr>
      </p:pic>
    </p:spTree>
    <p:extLst>
      <p:ext uri="{BB962C8B-B14F-4D97-AF65-F5344CB8AC3E}">
        <p14:creationId xmlns:p14="http://schemas.microsoft.com/office/powerpoint/2010/main" val="997385557"/>
      </p:ext>
    </p:extLst>
  </p:cSld>
  <p:clrMapOvr>
    <a:masterClrMapping/>
  </p:clrMapOvr>
  <p:transition spd="med">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62" y="1458243"/>
            <a:ext cx="11594380" cy="8644236"/>
          </a:xfrm>
          <a:prstGeom prst="rect">
            <a:avLst/>
          </a:prstGeom>
        </p:spPr>
      </p:pic>
    </p:spTree>
    <p:extLst>
      <p:ext uri="{BB962C8B-B14F-4D97-AF65-F5344CB8AC3E}">
        <p14:creationId xmlns:p14="http://schemas.microsoft.com/office/powerpoint/2010/main" val="276856262"/>
      </p:ext>
    </p:extLst>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206" y="882179"/>
            <a:ext cx="11577050" cy="9937104"/>
          </a:xfrm>
          <a:prstGeom prst="rect">
            <a:avLst/>
          </a:prstGeom>
        </p:spPr>
      </p:pic>
    </p:spTree>
    <p:extLst>
      <p:ext uri="{BB962C8B-B14F-4D97-AF65-F5344CB8AC3E}">
        <p14:creationId xmlns:p14="http://schemas.microsoft.com/office/powerpoint/2010/main" val="24746031"/>
      </p:ext>
    </p:extLst>
  </p:cSld>
  <p:clrMapOvr>
    <a:masterClrMapping/>
  </p:clrMapOvr>
  <p:transition spd="med">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4194547"/>
            <a:ext cx="10938258" cy="5656712"/>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
            </a:r>
            <a:br>
              <a:rPr lang="tr-TR" dirty="0" smtClean="0"/>
            </a:br>
            <a:r>
              <a:rPr lang="tr-TR" dirty="0" smtClean="0">
                <a:solidFill>
                  <a:schemeClr val="tx1"/>
                </a:solidFill>
              </a:rPr>
              <a:t>Ders kayıtları dönem başında akademik takvimde belirtilen tarihlerde internet üzerinden yapılır.</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a:t>
            </a:r>
            <a:r>
              <a:rPr lang="tr-TR" dirty="0">
                <a:solidFill>
                  <a:schemeClr val="tx1"/>
                </a:solidFill>
              </a:rPr>
              <a:t>B</a:t>
            </a:r>
            <a:r>
              <a:rPr lang="tr-TR" dirty="0" smtClean="0">
                <a:solidFill>
                  <a:schemeClr val="tx1"/>
                </a:solidFill>
              </a:rPr>
              <a:t>izzat okula gelmenize </a:t>
            </a:r>
            <a:r>
              <a:rPr lang="tr-TR" u="sng" dirty="0" smtClean="0">
                <a:solidFill>
                  <a:schemeClr val="tx1"/>
                </a:solidFill>
              </a:rPr>
              <a:t>gerek yoktur</a:t>
            </a:r>
            <a:r>
              <a:rPr lang="tr-TR" dirty="0" smtClean="0">
                <a:solidFill>
                  <a:schemeClr val="tx1"/>
                </a:solidFill>
              </a:rPr>
              <a:t>.</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537939"/>
            <a:ext cx="11280020"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yılı ders kaydı</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a:t>
            </a:r>
            <a:r>
              <a:rPr lang="tr-TR" sz="4800" dirty="0" smtClean="0"/>
              <a:t>19-22</a:t>
            </a: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 EYLÜL</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2019</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tarihinde yapılacaktır.</a:t>
            </a:r>
            <a:endParaRPr kumimoji="0" lang="tr-TR" sz="4800" b="0" i="0" u="none" strike="noStrike" cap="none" spc="0" normalizeH="0" baseline="0" dirty="0">
              <a:ln>
                <a:noFill/>
              </a:ln>
              <a:solidFill>
                <a:srgbClr val="414141"/>
              </a:solidFill>
              <a:effectLst/>
              <a:uFillTx/>
              <a:latin typeface="Palatino"/>
              <a:ea typeface="Palatino"/>
              <a:cs typeface="Palatino"/>
              <a:sym typeface="Palatino"/>
            </a:endParaRPr>
          </a:p>
        </p:txBody>
      </p:sp>
      <p:pic>
        <p:nvPicPr>
          <p:cNvPr id="2" name="Resim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497" y="3372117"/>
            <a:ext cx="11553274" cy="432046"/>
          </a:xfrm>
          <a:prstGeom prst="rect">
            <a:avLst/>
          </a:prstGeom>
        </p:spPr>
      </p:pic>
    </p:spTree>
    <p:extLst>
      <p:ext uri="{BB962C8B-B14F-4D97-AF65-F5344CB8AC3E}">
        <p14:creationId xmlns:p14="http://schemas.microsoft.com/office/powerpoint/2010/main" val="2658419349"/>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0043" y="1746275"/>
            <a:ext cx="11001375" cy="7416824"/>
          </a:xfrm>
          <a:prstGeom prst="rect">
            <a:avLst/>
          </a:prstGeom>
        </p:spPr>
      </p:pic>
      <p:sp>
        <p:nvSpPr>
          <p:cNvPr id="4" name="Aşağı Ok 3"/>
          <p:cNvSpPr/>
          <p:nvPr/>
        </p:nvSpPr>
        <p:spPr>
          <a:xfrm>
            <a:off x="3762499" y="1098203"/>
            <a:ext cx="504056" cy="792088"/>
          </a:xfrm>
          <a:prstGeom prst="downArrow">
            <a:avLst/>
          </a:prstGeom>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5" name="Sağ Ok 4"/>
          <p:cNvSpPr/>
          <p:nvPr/>
        </p:nvSpPr>
        <p:spPr>
          <a:xfrm rot="10800000">
            <a:off x="10303517" y="7187610"/>
            <a:ext cx="1026196" cy="576064"/>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3593169191"/>
      </p:ext>
    </p:extLst>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478932" y="10027195"/>
            <a:ext cx="5848350" cy="1077218"/>
          </a:xfrm>
          <a:prstGeom prst="rect">
            <a:avLst/>
          </a:prstGeom>
        </p:spPr>
        <p:txBody>
          <a:bodyPr>
            <a:spAutoFit/>
          </a:bodyPr>
          <a:lstStyle/>
          <a:p>
            <a:pPr lvl="0" algn="l">
              <a:defRPr sz="1800">
                <a:solidFill>
                  <a:srgbClr val="000000"/>
                </a:solidFill>
              </a:defRPr>
            </a:pPr>
            <a:r>
              <a:rPr lang="tr-TR" sz="3200" dirty="0">
                <a:solidFill>
                  <a:srgbClr val="FF0000"/>
                </a:solidFill>
              </a:rPr>
              <a:t>Ders </a:t>
            </a:r>
            <a:r>
              <a:rPr lang="tr-TR" sz="3200" dirty="0" smtClean="0">
                <a:solidFill>
                  <a:srgbClr val="FF0000"/>
                </a:solidFill>
              </a:rPr>
              <a:t>kaydı (Ders ekle-sil</a:t>
            </a:r>
            <a:r>
              <a:rPr lang="tr-TR" sz="3200" dirty="0">
                <a:solidFill>
                  <a:srgbClr val="FF0000"/>
                </a:solidFill>
              </a:rPr>
              <a:t>)</a:t>
            </a:r>
          </a:p>
          <a:p>
            <a:pPr lvl="0" algn="l">
              <a:defRPr sz="1800">
                <a:solidFill>
                  <a:srgbClr val="000000"/>
                </a:solidFill>
              </a:defRPr>
            </a:pPr>
            <a:r>
              <a:rPr lang="tr-TR" sz="3200" dirty="0">
                <a:solidFill>
                  <a:srgbClr val="FF0000"/>
                </a:solidFill>
              </a:rPr>
              <a:t>Transkript</a:t>
            </a:r>
          </a:p>
        </p:txBody>
      </p:sp>
      <p:pic>
        <p:nvPicPr>
          <p:cNvPr id="5" name="Resim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6468" y="1962299"/>
            <a:ext cx="11388526" cy="6480719"/>
          </a:xfrm>
          <a:prstGeom prst="rect">
            <a:avLst/>
          </a:prstGeom>
        </p:spPr>
      </p:pic>
    </p:spTree>
    <p:extLst>
      <p:ext uri="{BB962C8B-B14F-4D97-AF65-F5344CB8AC3E}">
        <p14:creationId xmlns:p14="http://schemas.microsoft.com/office/powerpoint/2010/main" val="1999887660"/>
      </p:ext>
    </p:extLst>
  </p:cSld>
  <p:clrMapOvr>
    <a:masterClrMapping/>
  </p:clrMapOvr>
  <p:transition spd="med">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90091" y="5350665"/>
            <a:ext cx="11449272" cy="5972674"/>
          </a:xfrm>
        </p:spPr>
        <p:txBody>
          <a:bodyPr>
            <a:normAutofit fontScale="90000"/>
          </a:bodyPr>
          <a:lstStyle/>
          <a:p>
            <a:pPr algn="l"/>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Öğrenci </a:t>
            </a:r>
            <a:r>
              <a:rPr lang="tr-TR" sz="3100" dirty="0">
                <a:latin typeface="Tahoma" panose="020B0604030504040204" pitchFamily="34" charset="0"/>
                <a:ea typeface="Tahoma" panose="020B0604030504040204" pitchFamily="34" charset="0"/>
                <a:cs typeface="Tahoma" panose="020B0604030504040204" pitchFamily="34" charset="0"/>
              </a:rPr>
              <a:t>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Kimliği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Hanesi</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hlinkClick r:id="rId3"/>
              </a:rPr>
              <a:t>http</a:t>
            </a:r>
            <a:r>
              <a:rPr lang="tr-TR" sz="3100" dirty="0">
                <a:hlinkClick r:id="rId3"/>
              </a:rPr>
              <a:t>://ogrenci.gazi.edu.tr/yeni_ogrenci_no/</a:t>
            </a:r>
            <a:r>
              <a:rPr lang="tr-TR" sz="3100" dirty="0"/>
              <a:t> </a:t>
            </a:r>
            <a:r>
              <a:rPr lang="tr-TR" sz="3100" dirty="0">
                <a:solidFill>
                  <a:schemeClr val="tx1"/>
                </a:solidFill>
              </a:rPr>
              <a:t>adresine </a:t>
            </a:r>
            <a:r>
              <a:rPr lang="tr-TR" sz="3100" dirty="0" smtClean="0">
                <a:solidFill>
                  <a:schemeClr val="tx1"/>
                </a:solidFill>
              </a:rPr>
              <a:t>kayıt olduktan birkaç gün sonra T.C. Kimlik numaranızla giriş yaparak </a:t>
            </a:r>
            <a:r>
              <a:rPr lang="tr-TR" sz="3100" dirty="0" smtClean="0">
                <a:solidFill>
                  <a:srgbClr val="FF0000"/>
                </a:solidFill>
              </a:rPr>
              <a:t>Öğrenci Numaranızı </a:t>
            </a:r>
            <a:r>
              <a:rPr lang="tr-TR" sz="3100" dirty="0" smtClean="0">
                <a:solidFill>
                  <a:schemeClr val="tx1"/>
                </a:solidFill>
              </a:rPr>
              <a:t>öğrenebilirsiniz.</a:t>
            </a:r>
            <a:r>
              <a:rPr lang="tr-TR" sz="3100" dirty="0" smtClean="0"/>
              <a:t/>
            </a:r>
            <a:br>
              <a:rPr lang="tr-TR" sz="3100" dirty="0" smtClean="0"/>
            </a:br>
            <a:r>
              <a:rPr lang="tr-TR" sz="3100" dirty="0"/>
              <a:t/>
            </a:r>
            <a:br>
              <a:rPr lang="tr-TR" sz="3100" dirty="0"/>
            </a:br>
            <a:r>
              <a:rPr lang="tr-TR" sz="3100" dirty="0"/>
              <a:t>ÖĞRENCİ NUMARANIZIN </a:t>
            </a:r>
            <a:r>
              <a:rPr lang="tr-TR" sz="3100" dirty="0" smtClean="0"/>
              <a:t>ANLAMI</a:t>
            </a:r>
            <a:r>
              <a:rPr lang="tr-TR" sz="3100" dirty="0"/>
              <a:t/>
            </a:r>
            <a:br>
              <a:rPr lang="tr-TR" sz="3100" dirty="0"/>
            </a:br>
            <a:r>
              <a:rPr lang="tr-TR" sz="3100" dirty="0" smtClean="0"/>
              <a:t>Örneğin; Numaranız 19030001 ise;</a:t>
            </a:r>
            <a:br>
              <a:rPr lang="tr-TR" sz="3100" dirty="0" smtClean="0"/>
            </a:br>
            <a:r>
              <a:rPr lang="tr-TR" sz="3100" dirty="0"/>
              <a:t/>
            </a:r>
            <a:br>
              <a:rPr lang="tr-TR" sz="3100" dirty="0"/>
            </a:br>
            <a:r>
              <a:rPr lang="tr-TR" sz="3100" dirty="0" smtClean="0">
                <a:solidFill>
                  <a:srgbClr val="FF0000"/>
                </a:solidFill>
              </a:rPr>
              <a:t>190: </a:t>
            </a:r>
            <a:r>
              <a:rPr lang="tr-TR" sz="3100" dirty="0" smtClean="0">
                <a:solidFill>
                  <a:schemeClr val="tx1"/>
                </a:solidFill>
              </a:rPr>
              <a:t>2019 yılında kayıt oldunuz</a:t>
            </a:r>
            <a:br>
              <a:rPr lang="tr-TR" sz="3100" dirty="0" smtClean="0">
                <a:solidFill>
                  <a:schemeClr val="tx1"/>
                </a:solidFill>
              </a:rPr>
            </a:br>
            <a:r>
              <a:rPr lang="tr-TR" sz="3100" dirty="0" smtClean="0">
                <a:solidFill>
                  <a:srgbClr val="FF0000"/>
                </a:solidFill>
              </a:rPr>
              <a:t>30: </a:t>
            </a:r>
            <a:r>
              <a:rPr lang="tr-TR" sz="3100" dirty="0" smtClean="0">
                <a:solidFill>
                  <a:schemeClr val="tx1"/>
                </a:solidFill>
              </a:rPr>
              <a:t>Kimya Eğitimi Ana Bilim Dalı kodudur. Bu Ana Bilim </a:t>
            </a:r>
            <a:r>
              <a:rPr lang="tr-TR" sz="3100" dirty="0">
                <a:solidFill>
                  <a:schemeClr val="tx1"/>
                </a:solidFill>
              </a:rPr>
              <a:t>D</a:t>
            </a:r>
            <a:r>
              <a:rPr lang="tr-TR" sz="3100" dirty="0" smtClean="0">
                <a:solidFill>
                  <a:schemeClr val="tx1"/>
                </a:solidFill>
              </a:rPr>
              <a:t>alında okuyorsunuz.</a:t>
            </a:r>
            <a:br>
              <a:rPr lang="tr-TR" sz="3100" dirty="0" smtClean="0">
                <a:solidFill>
                  <a:schemeClr val="tx1"/>
                </a:solidFill>
              </a:rPr>
            </a:br>
            <a:r>
              <a:rPr lang="tr-TR" sz="3100" dirty="0" smtClean="0">
                <a:solidFill>
                  <a:srgbClr val="FF0000"/>
                </a:solidFill>
              </a:rPr>
              <a:t>001: </a:t>
            </a:r>
            <a:r>
              <a:rPr lang="tr-TR" sz="3100" dirty="0">
                <a:solidFill>
                  <a:schemeClr val="tx1"/>
                </a:solidFill>
              </a:rPr>
              <a:t>D</a:t>
            </a:r>
            <a:r>
              <a:rPr lang="tr-TR" sz="3100" dirty="0" smtClean="0">
                <a:solidFill>
                  <a:schemeClr val="tx1"/>
                </a:solidFill>
              </a:rPr>
              <a:t>ers yoklama listesindeki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2084168" y="5850731"/>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962648" y="6210771"/>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pic>
        <p:nvPicPr>
          <p:cNvPr id="6" name="Resim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4361" y="4238"/>
            <a:ext cx="11475001" cy="5407231"/>
          </a:xfrm>
          <a:prstGeom prst="rect">
            <a:avLst/>
          </a:prstGeom>
        </p:spPr>
      </p:pic>
    </p:spTree>
    <p:extLst>
      <p:ext uri="{BB962C8B-B14F-4D97-AF65-F5344CB8AC3E}">
        <p14:creationId xmlns:p14="http://schemas.microsoft.com/office/powerpoint/2010/main" val="3143421401"/>
      </p:ext>
    </p:extLst>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4014" y="235480"/>
            <a:ext cx="11701463" cy="8399313"/>
          </a:xfrm>
          <a:prstGeom prst="rect">
            <a:avLst/>
          </a:prstGeom>
        </p:spPr>
      </p:pic>
      <p:sp>
        <p:nvSpPr>
          <p:cNvPr id="3" name="Metin Yer Tutucusu 2"/>
          <p:cNvSpPr>
            <a:spLocks noGrp="1"/>
          </p:cNvSpPr>
          <p:nvPr>
            <p:ph type="body" idx="1"/>
          </p:nvPr>
        </p:nvSpPr>
        <p:spPr>
          <a:xfrm>
            <a:off x="481103" y="8960720"/>
            <a:ext cx="10787287" cy="1543042"/>
          </a:xfrm>
        </p:spPr>
        <p:txBody>
          <a:bodyPr>
            <a:normAutofit fontScale="70000" lnSpcReduction="20000"/>
          </a:bodyPr>
          <a:lstStyle/>
          <a:p>
            <a:r>
              <a:rPr lang="tr-TR" dirty="0" smtClean="0"/>
              <a:t>Ders kaydı yapabilmeniz için bilgilerinizi güncellemeniz gerekebilir.</a:t>
            </a:r>
          </a:p>
          <a:p>
            <a:r>
              <a:rPr lang="tr-TR" dirty="0" smtClean="0"/>
              <a:t>Bilgileriniz bölümünü </a:t>
            </a:r>
            <a:r>
              <a:rPr lang="tr-TR" b="1" u="sng" dirty="0" smtClean="0">
                <a:solidFill>
                  <a:srgbClr val="FF0000"/>
                </a:solidFill>
              </a:rPr>
              <a:t>doğru bilgilerle </a:t>
            </a:r>
            <a:r>
              <a:rPr lang="tr-TR" dirty="0" smtClean="0"/>
              <a:t>tamamlamayı unutmayın!</a:t>
            </a:r>
            <a:endParaRPr lang="tr-TR" dirty="0"/>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dirty="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18475940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0079" y="2136027"/>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a:t>
            </a:r>
            <a:r>
              <a:rPr lang="tr-TR" sz="4000" dirty="0" smtClean="0">
                <a:latin typeface="Tahoma" panose="020B0604030504040204" pitchFamily="34" charset="0"/>
                <a:ea typeface="Tahoma" panose="020B0604030504040204" pitchFamily="34" charset="0"/>
                <a:cs typeface="Tahoma" panose="020B0604030504040204" pitchFamily="34" charset="0"/>
              </a:rPr>
              <a:t>sütundaki </a:t>
            </a:r>
            <a:r>
              <a:rPr lang="tr-TR" sz="4000" b="1" dirty="0" smtClean="0">
                <a:latin typeface="Tahoma" panose="020B0604030504040204" pitchFamily="34" charset="0"/>
                <a:ea typeface="Tahoma" panose="020B0604030504040204" pitchFamily="34" charset="0"/>
                <a:cs typeface="Tahoma" panose="020B0604030504040204" pitchFamily="34" charset="0"/>
              </a:rPr>
              <a:t>Ders Kayıt </a:t>
            </a:r>
            <a:r>
              <a:rPr lang="tr-TR" sz="4000" dirty="0" smtClean="0">
                <a:latin typeface="Tahoma" panose="020B0604030504040204" pitchFamily="34" charset="0"/>
                <a:ea typeface="Tahoma" panose="020B0604030504040204" pitchFamily="34" charset="0"/>
                <a:cs typeface="Tahoma" panose="020B0604030504040204" pitchFamily="34" charset="0"/>
              </a:rPr>
              <a:t>bağlantısı tıklandığında </a:t>
            </a:r>
            <a:r>
              <a:rPr lang="tr-TR" sz="4000" dirty="0">
                <a:latin typeface="Tahoma" panose="020B0604030504040204" pitchFamily="34" charset="0"/>
                <a:ea typeface="Tahoma" panose="020B0604030504040204" pitchFamily="34" charset="0"/>
                <a:cs typeface="Tahoma" panose="020B0604030504040204" pitchFamily="34" charset="0"/>
              </a:rPr>
              <a:t>o </a:t>
            </a:r>
            <a:r>
              <a:rPr lang="tr-TR" sz="4000" dirty="0" smtClean="0">
                <a:latin typeface="Tahoma" panose="020B0604030504040204" pitchFamily="34" charset="0"/>
                <a:ea typeface="Tahoma" panose="020B0604030504040204" pitchFamily="34" charset="0"/>
                <a:cs typeface="Tahoma" panose="020B0604030504040204" pitchFamily="34" charset="0"/>
              </a:rPr>
              <a:t>sayfa açılır.</a:t>
            </a:r>
            <a:endParaRPr lang="tr-TR" sz="4000" dirty="0">
              <a:latin typeface="Tahoma" panose="020B0604030504040204" pitchFamily="34" charset="0"/>
              <a:ea typeface="Tahoma" panose="020B0604030504040204" pitchFamily="34" charset="0"/>
              <a:cs typeface="Tahoma" panose="020B0604030504040204" pitchFamily="34" charset="0"/>
            </a:endParaRP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dirty="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p14="http://schemas.microsoft.com/office/powerpoint/2010/main" val="2484612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1.Dönem Dersleri</a:t>
            </a:r>
            <a:endParaRPr lang="tr-TR" dirty="0"/>
          </a:p>
        </p:txBody>
      </p:sp>
      <p:sp>
        <p:nvSpPr>
          <p:cNvPr id="4" name="Metin Yer Tutucusu 3"/>
          <p:cNvSpPr>
            <a:spLocks noGrp="1"/>
          </p:cNvSpPr>
          <p:nvPr>
            <p:ph type="body" idx="1"/>
          </p:nvPr>
        </p:nvSpPr>
        <p:spPr>
          <a:xfrm>
            <a:off x="378123" y="10459243"/>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p>
          <a:p>
            <a:endParaRPr lang="tr-TR" dirty="0"/>
          </a:p>
        </p:txBody>
      </p:sp>
    </p:spTree>
    <p:extLst>
      <p:ext uri="{BB962C8B-B14F-4D97-AF65-F5344CB8AC3E}">
        <p14:creationId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235481"/>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dirty="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dirty="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454584" y="9892430"/>
            <a:ext cx="10787287" cy="1573557"/>
          </a:xfrm>
        </p:spPr>
        <p:txBody>
          <a:bodyPr>
            <a:normAutofit lnSpcReduction="10000"/>
          </a:bodyPr>
          <a:lstStyle/>
          <a:p>
            <a:r>
              <a:rPr lang="tr-TR" dirty="0" smtClean="0">
                <a:solidFill>
                  <a:schemeClr val="tx1"/>
                </a:solidFill>
              </a:rPr>
              <a:t>Öğrenci ders alma ve onay kısmında yer alan </a:t>
            </a:r>
            <a:r>
              <a:rPr lang="tr-TR" dirty="0" smtClean="0">
                <a:solidFill>
                  <a:srgbClr val="FF0000"/>
                </a:solidFill>
              </a:rPr>
              <a:t>Öğrenci Onayı</a:t>
            </a:r>
            <a:r>
              <a:rPr lang="tr-TR" dirty="0" smtClean="0">
                <a:solidFill>
                  <a:schemeClr val="tx1"/>
                </a:solidFill>
              </a:rPr>
              <a:t> bölümünü onaylamayı unutmayın!</a:t>
            </a:r>
            <a:endParaRPr lang="tr-TR" dirty="0">
              <a:solidFill>
                <a:schemeClr val="tx1"/>
              </a:solidFill>
            </a:endParaRPr>
          </a:p>
        </p:txBody>
      </p:sp>
    </p:spTree>
    <p:extLst>
      <p:ext uri="{BB962C8B-B14F-4D97-AF65-F5344CB8AC3E}">
        <p14:creationId xmlns:p14="http://schemas.microsoft.com/office/powerpoint/2010/main" val="25441624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Kimya Eğitimi Anabilim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dirty="0" smtClean="0">
                <a:solidFill>
                  <a:srgbClr val="FF0000"/>
                </a:solidFill>
                <a:hlinkClick r:id="rId3"/>
              </a:rPr>
              <a:t>http://gef-matematikfen-kimya.gazi.edu.tr/</a:t>
            </a:r>
            <a:r>
              <a:rPr lang="tr-TR" dirty="0" smtClean="0">
                <a:solidFill>
                  <a:srgbClr val="FF0000"/>
                </a:solidFill>
              </a:rPr>
              <a:t> </a:t>
            </a:r>
            <a:endParaRPr lang="tr-TR" dirty="0" smtClean="0"/>
          </a:p>
          <a:p>
            <a:pPr marL="0" indent="0">
              <a:buNone/>
            </a:pPr>
            <a:endParaRPr lang="tr-TR" dirty="0" smtClean="0"/>
          </a:p>
        </p:txBody>
      </p:sp>
    </p:spTree>
    <p:extLst>
      <p:ext uri="{BB962C8B-B14F-4D97-AF65-F5344CB8AC3E}">
        <p14:creationId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030756" y="7562345"/>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707195" y="7565243"/>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0"/>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635757"/>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lib.gazi.edu.tr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635757" y="1635889"/>
            <a:ext cx="10787287" cy="753140"/>
          </a:xfrm>
          <a:prstGeom prst="rect">
            <a:avLst/>
          </a:prstGeom>
        </p:spPr>
        <p:txBody>
          <a:bodyPr>
            <a:normAutofit fontScale="90000"/>
          </a:bodyPr>
          <a:lstStyle/>
          <a:p>
            <a:pPr lvl="0">
              <a:defRPr sz="1800">
                <a:solidFill>
                  <a:srgbClr val="000000"/>
                </a:solidFill>
              </a:defRPr>
            </a:pPr>
            <a:r>
              <a:rPr lang="tr-TR" sz="4000" b="1" dirty="0">
                <a:solidFill>
                  <a:srgbClr val="FF0000"/>
                </a:solidFill>
              </a:rPr>
              <a:t>ÖĞRENCİ </a:t>
            </a:r>
            <a:r>
              <a:rPr lang="tr-TR" sz="4000" b="1" dirty="0" smtClean="0">
                <a:solidFill>
                  <a:srgbClr val="FF0000"/>
                </a:solidFill>
              </a:rPr>
              <a:t>İŞLERİ</a:t>
            </a:r>
            <a:r>
              <a:rPr lang="tr-TR" sz="2800" b="1" dirty="0" smtClean="0">
                <a:solidFill>
                  <a:srgbClr val="FF0000"/>
                </a:solidFill>
              </a:rPr>
              <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defRPr sz="1800">
                <a:solidFill>
                  <a:srgbClr val="000000"/>
                </a:solidFill>
              </a:defRPr>
            </a:pPr>
            <a:r>
              <a:rPr lang="tr-TR" sz="3200" dirty="0" smtClean="0">
                <a:latin typeface="+mn-lt"/>
              </a:rPr>
              <a:t>T</a:t>
            </a:r>
            <a:r>
              <a:rPr sz="3200" dirty="0" err="1" smtClean="0">
                <a:latin typeface="+mn-lt"/>
              </a:rPr>
              <a:t>ranskript</a:t>
            </a: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b="1" dirty="0" smtClean="0">
                <a:solidFill>
                  <a:srgbClr val="FF0000"/>
                </a:solidFill>
              </a:rPr>
              <a:t>GAZİ E-POSTA</a:t>
            </a:r>
            <a:endParaRPr lang="tr-TR" sz="2400" b="1" dirty="0">
              <a:solidFill>
                <a:srgbClr val="FF0000"/>
              </a:solidFill>
            </a:endParaRP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a:t>
            </a:r>
            <a:r>
              <a:rPr lang="tr-TR" sz="3600" dirty="0" smtClean="0">
                <a:latin typeface="+mn-lt"/>
              </a:rPr>
              <a:t>ğrenci </a:t>
            </a:r>
            <a:r>
              <a:rPr lang="tr-TR" sz="3600" dirty="0">
                <a:latin typeface="+mn-lt"/>
              </a:rPr>
              <a:t>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t>
            </a:r>
            <a:r>
              <a:rPr lang="tr-TR" sz="3600" dirty="0" smtClean="0">
                <a:latin typeface="+mn-lt"/>
              </a:rPr>
              <a:t>ablosuz </a:t>
            </a:r>
            <a:r>
              <a:rPr lang="tr-TR" sz="3600" dirty="0">
                <a:latin typeface="+mn-lt"/>
              </a:rPr>
              <a:t>ağ (EDUROAM)</a:t>
            </a:r>
          </a:p>
        </p:txBody>
      </p:sp>
    </p:spTree>
  </p:cSld>
  <p:clrMapOvr>
    <a:masterClrMapping/>
  </p:clrMapOvr>
  <p:transition spd="med">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970" y="2970411"/>
            <a:ext cx="11899404" cy="7316595"/>
          </a:xfrm>
          <a:prstGeom prst="rect">
            <a:avLst/>
          </a:prstGeom>
        </p:spPr>
      </p:pic>
    </p:spTree>
    <p:extLst>
      <p:ext uri="{BB962C8B-B14F-4D97-AF65-F5344CB8AC3E}">
        <p14:creationId xmlns:p14="http://schemas.microsoft.com/office/powerpoint/2010/main" val="1417810942"/>
      </p:ext>
    </p:extLst>
  </p:cSld>
  <p:clrMapOvr>
    <a:masterClrMapping/>
  </p:clrMapOvr>
  <p:transition spd="med">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cSld>
  <p:clrMapOvr>
    <a:masterClrMapping/>
  </p:clrMapOvr>
  <p:transition spd="med">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BURSLAR</a:t>
            </a:r>
            <a:endParaRPr lang="tr-TR" dirty="0"/>
          </a:p>
        </p:txBody>
      </p:sp>
      <p:sp>
        <p:nvSpPr>
          <p:cNvPr id="4" name="Metin Yer Tutucusu 3"/>
          <p:cNvSpPr>
            <a:spLocks noGrp="1"/>
          </p:cNvSpPr>
          <p:nvPr>
            <p:ph type="body" idx="4294967295"/>
          </p:nvPr>
        </p:nvSpPr>
        <p:spPr>
          <a:xfrm>
            <a:off x="0" y="2178323"/>
            <a:ext cx="10787063" cy="8653463"/>
          </a:xfrm>
        </p:spPr>
        <p:txBody>
          <a:bodyPr>
            <a:normAutofit fontScale="47500" lnSpcReduction="20000"/>
          </a:bodyPr>
          <a:lstStyle/>
          <a:p>
            <a:r>
              <a:rPr lang="tr-TR" b="1" dirty="0"/>
              <a:t>a)KYK Bursları:</a:t>
            </a:r>
            <a:r>
              <a:rPr lang="tr-TR"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b="1" dirty="0"/>
              <a:t>b)TEV Bursları: </a:t>
            </a:r>
            <a:r>
              <a:rPr lang="tr-TR" dirty="0"/>
              <a:t>Türk Eğitim Vakfı tarafından verilen kontenjan doğrultusunda Öğrenci Danışma Merkezi'nin internet sayfasından başvurular </a:t>
            </a:r>
            <a:r>
              <a:rPr lang="tr-TR" dirty="0" err="1"/>
              <a:t>alınır,değerlendirilir</a:t>
            </a:r>
            <a:r>
              <a:rPr lang="tr-TR" dirty="0"/>
              <a:t> olası öğrenciler mülakata çağrılarak asil ve yedek </a:t>
            </a:r>
            <a:r>
              <a:rPr lang="tr-TR" dirty="0" err="1"/>
              <a:t>bursiyerler</a:t>
            </a:r>
            <a:r>
              <a:rPr lang="tr-TR" dirty="0"/>
              <a:t> belirlenir işlemleri Öğrenci Danışma Merkezinde yapılır.</a:t>
            </a:r>
          </a:p>
          <a:p>
            <a:r>
              <a:rPr lang="tr-TR" b="1" dirty="0"/>
              <a:t>c) Özel Burslar:</a:t>
            </a:r>
            <a:r>
              <a:rPr lang="tr-TR"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b="1" dirty="0"/>
              <a:t>d)Yemek Bursu: </a:t>
            </a:r>
            <a:r>
              <a:rPr lang="tr-TR" dirty="0"/>
              <a:t>İhtiyacı olan öğrencilere, günde bir öğün ücretsiz yemek bursu imkânı sağlanır. Her eğitim öğretim yılı başında öğrencilere verilecek olan yemek bursu sayısı yönetim kurulu kararıyla </a:t>
            </a:r>
            <a:r>
              <a:rPr lang="tr-TR" dirty="0" err="1"/>
              <a:t>belirlenir.Belirlenen</a:t>
            </a:r>
            <a:r>
              <a:rPr lang="tr-TR" dirty="0"/>
              <a:t> sayı doğrultusunda duyuru </a:t>
            </a:r>
            <a:r>
              <a:rPr lang="tr-TR" dirty="0" err="1"/>
              <a:t>yapılır.Belirlenen</a:t>
            </a:r>
            <a:r>
              <a:rPr lang="tr-TR" dirty="0"/>
              <a:t> öğrencilerin ücretsiz yemek bursunun akıllı yemek kartlarına tanımlanma işlemi merkez tarafından bir akademik yıl için yapılır.</a:t>
            </a:r>
          </a:p>
          <a:p>
            <a:r>
              <a:rPr lang="tr-TR" b="1" dirty="0"/>
              <a:t> e</a:t>
            </a:r>
            <a:r>
              <a:rPr lang="tr-TR" b="1" dirty="0" smtClean="0"/>
              <a:t>) Eğitenler Kültür ve Dayanışma Derneği Bursu: </a:t>
            </a:r>
            <a:r>
              <a:rPr lang="tr-TR" dirty="0" smtClean="0"/>
              <a:t>Gazi Eğitim Fakültesi Öğrencilerine verilir. </a:t>
            </a:r>
          </a:p>
          <a:p>
            <a:endParaRPr lang="tr-TR" b="1" dirty="0" smtClean="0"/>
          </a:p>
          <a:p>
            <a:endParaRPr lang="tr-TR" b="1" dirty="0"/>
          </a:p>
          <a:p>
            <a:r>
              <a:rPr lang="tr-TR" b="1" dirty="0" smtClean="0"/>
              <a:t> Burs </a:t>
            </a:r>
            <a:r>
              <a:rPr lang="tr-TR" b="1" dirty="0"/>
              <a:t>Başvuruları:</a:t>
            </a:r>
            <a:r>
              <a:rPr lang="tr-TR"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b="1" dirty="0"/>
              <a:t>Burs Almaya Hak Kazanma:</a:t>
            </a:r>
            <a:r>
              <a:rPr lang="tr-TR" dirty="0"/>
              <a:t> Burs Bilgi Sistemiyle belirlenen öğrenci listeleri ÖDM Yönetim Kurulunda görüşülerek karara bağlanır. </a:t>
            </a:r>
          </a:p>
          <a:p>
            <a:endParaRPr lang="tr-TR" dirty="0"/>
          </a:p>
        </p:txBody>
      </p:sp>
    </p:spTree>
    <p:extLst>
      <p:ext uri="{BB962C8B-B14F-4D97-AF65-F5344CB8AC3E}">
        <p14:creationId xmlns:p14="http://schemas.microsoft.com/office/powerpoint/2010/main" val="2671106946"/>
      </p:ext>
    </p:extLst>
  </p:cSld>
  <p:clrMapOvr>
    <a:masterClrMapping/>
  </p:clrMapOvr>
  <p:transition spd="med">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2112688414"/>
      </p:ext>
    </p:extLst>
  </p:cSld>
  <p:clrMapOvr>
    <a:masterClrMapping/>
  </p:clrMapOvr>
  <p:transition spd="med">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42007" y="1386235"/>
            <a:ext cx="11593451" cy="7728967"/>
          </a:xfrm>
          <a:prstGeom prst="rect">
            <a:avLst/>
          </a:prstGeom>
        </p:spPr>
      </p:pic>
    </p:spTree>
    <p:extLst>
      <p:ext uri="{BB962C8B-B14F-4D97-AF65-F5344CB8AC3E}">
        <p14:creationId xmlns:p14="http://schemas.microsoft.com/office/powerpoint/2010/main" val="2493263656"/>
      </p:ext>
    </p:extLst>
  </p:cSld>
  <p:clrMapOvr>
    <a:masterClrMapping/>
  </p:clrMapOvr>
  <p:transition spd="med">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4036" y="1674267"/>
            <a:ext cx="11377427" cy="7584951"/>
          </a:xfrm>
          <a:prstGeom prst="rect">
            <a:avLst/>
          </a:prstGeom>
        </p:spPr>
      </p:pic>
    </p:spTree>
    <p:extLst>
      <p:ext uri="{BB962C8B-B14F-4D97-AF65-F5344CB8AC3E}">
        <p14:creationId xmlns:p14="http://schemas.microsoft.com/office/powerpoint/2010/main" val="2491559693"/>
      </p:ext>
    </p:extLst>
  </p:cSld>
  <p:clrMapOvr>
    <a:masterClrMapping/>
  </p:clrMapOvr>
  <p:transition spd="med">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3042454683"/>
      </p:ext>
    </p:extLst>
  </p:cSld>
  <p:clrMapOvr>
    <a:masterClrMapping/>
  </p:clrMapOvr>
  <p:transition spd="med">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585176"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BİNASI-1.kat)</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1845469580"/>
      </p:ext>
    </p:extLst>
  </p:cSld>
  <p:clrMapOvr>
    <a:masterClrMapping/>
  </p:clrMapOvr>
  <p:transition spd="med">
    <p:pull/>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1930547812"/>
      </p:ext>
    </p:extLst>
  </p:cSld>
  <p:clrMapOvr>
    <a:masterClrMapping/>
  </p:clrMapOvr>
  <p:transition spd="med">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2717066505"/>
      </p:ext>
    </p:extLst>
  </p:cSld>
  <p:clrMapOvr>
    <a:masterClrMapping/>
  </p:clrMapOvr>
  <p:transition spd="med">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465225"/>
      </p:ext>
    </p:extLst>
  </p:cSld>
  <p:clrMapOvr>
    <a:masterClrMapping/>
  </p:clrMapOvr>
  <p:transition spd="med">
    <p:pul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cSld>
  <p:clrMapOvr>
    <a:masterClrMapping/>
  </p:clrMapOvr>
  <p:transition spd="med">
    <p:pull/>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cSld>
  <p:clrMapOvr>
    <a:masterClrMapping/>
  </p:clrMapOvr>
  <p:transition spd="med">
    <p:pul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sorun için öncelikle aşağıdaki danışmanınızla iletişim kurunuz.</a:t>
            </a:r>
            <a:endParaRPr lang="tr-TR" sz="4400" dirty="0"/>
          </a:p>
        </p:txBody>
      </p:sp>
      <p:sp>
        <p:nvSpPr>
          <p:cNvPr id="3" name="Metin Yer Tutucusu 2"/>
          <p:cNvSpPr>
            <a:spLocks noGrp="1"/>
          </p:cNvSpPr>
          <p:nvPr>
            <p:ph type="body" idx="1"/>
          </p:nvPr>
        </p:nvSpPr>
        <p:spPr>
          <a:xfrm>
            <a:off x="882179" y="3278963"/>
            <a:ext cx="10422764" cy="5054276"/>
          </a:xfrm>
        </p:spPr>
        <p:txBody>
          <a:bodyPr>
            <a:normAutofit/>
          </a:bodyPr>
          <a:lstStyle/>
          <a:p>
            <a:pPr marL="0" indent="0" algn="ctr">
              <a:buNone/>
            </a:pPr>
            <a:r>
              <a:rPr lang="tr-TR" sz="4400" dirty="0" smtClean="0">
                <a:solidFill>
                  <a:schemeClr val="tx1"/>
                </a:solidFill>
              </a:rPr>
              <a:t>Arş. Gör. Dr. Nurcan TURAN OLUK</a:t>
            </a:r>
          </a:p>
          <a:p>
            <a:pPr marL="0" indent="0" algn="ctr">
              <a:buNone/>
            </a:pPr>
            <a:r>
              <a:rPr lang="tr-TR" sz="4400" dirty="0" smtClean="0">
                <a:hlinkClick r:id="rId2"/>
              </a:rPr>
              <a:t>nurcanturan@gazi.edu.tr</a:t>
            </a:r>
            <a:r>
              <a:rPr lang="tr-TR" sz="4400" dirty="0" smtClean="0"/>
              <a:t> </a:t>
            </a:r>
            <a:endParaRPr lang="tr-TR" sz="4400" dirty="0" smtClean="0">
              <a:solidFill>
                <a:srgbClr val="FF0000"/>
              </a:solidFill>
            </a:endParaRPr>
          </a:p>
          <a:p>
            <a:pPr marL="0" indent="0" algn="ctr">
              <a:buNone/>
            </a:pPr>
            <a:r>
              <a:rPr lang="tr-TR" sz="4400" dirty="0" smtClean="0">
                <a:solidFill>
                  <a:schemeClr val="tx1"/>
                </a:solidFill>
              </a:rPr>
              <a:t>Hersek Binası 3. Kat Oda No:308</a:t>
            </a:r>
          </a:p>
        </p:txBody>
      </p:sp>
    </p:spTree>
    <p:extLst>
      <p:ext uri="{BB962C8B-B14F-4D97-AF65-F5344CB8AC3E}">
        <p14:creationId xmlns:p14="http://schemas.microsoft.com/office/powerpoint/2010/main" val="579295764"/>
      </p:ext>
    </p:extLst>
  </p:cSld>
  <p:clrMapOvr>
    <a:masterClrMapping/>
  </p:clrMapOvr>
  <p:transition spd="med">
    <p:pull/>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Kimya Eğitimi Anabilim Dalı</a:t>
            </a:r>
            <a:endParaRPr lang="tr-TR"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66155" y="2682379"/>
            <a:ext cx="5327004" cy="3742958"/>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130651" y="6930851"/>
            <a:ext cx="6303356" cy="3697138"/>
          </a:xfrm>
          <a:prstGeom prst="rect">
            <a:avLst/>
          </a:prstGeom>
          <a:noFill/>
          <a:ln w="9525">
            <a:noFill/>
            <a:miter lim="800000"/>
            <a:headEnd/>
            <a:tailEnd/>
          </a:ln>
        </p:spPr>
      </p:pic>
    </p:spTree>
  </p:cSld>
  <p:clrMapOvr>
    <a:masterClrMapping/>
  </p:clrMapOvr>
  <p:transition spd="med">
    <p:pull/>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0"/>
            <a:ext cx="11701463" cy="2350269"/>
          </a:xfrm>
          <a:prstGeom prst="rect">
            <a:avLst/>
          </a:prstGeom>
          <a:solidFill>
            <a:schemeClr val="tx2">
              <a:lumMod val="20000"/>
              <a:lumOff val="80000"/>
            </a:schemeClr>
          </a:solidFill>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endPar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Anabilim Dalı Gezileri</a:t>
            </a:r>
            <a:endParaRPr kumimoji="0" lang="tr-TR" sz="72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İçerik Yer Tutucusu 2"/>
          <p:cNvSpPr txBox="1">
            <a:spLocks/>
          </p:cNvSpPr>
          <p:nvPr/>
        </p:nvSpPr>
        <p:spPr>
          <a:xfrm>
            <a:off x="0" y="2350270"/>
            <a:ext cx="11701463" cy="9351193"/>
          </a:xfrm>
          <a:prstGeom prst="rect">
            <a:avLst/>
          </a:prstGeom>
          <a:solidFill>
            <a:schemeClr val="tx2">
              <a:lumMod val="20000"/>
              <a:lumOff val="80000"/>
            </a:schemeClr>
          </a:solidFill>
        </p:spPr>
        <p:txBody>
          <a:bodyPr>
            <a:normAutofit/>
          </a:bodyPr>
          <a:lstStyle/>
          <a:p>
            <a:pPr marL="483156" marR="0" lvl="0" indent="-483156" algn="l"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endParaRPr>
          </a:p>
          <a:p>
            <a:pPr marL="483156" marR="0" lvl="0" indent="-483156" algn="l"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lang="tr-TR" sz="4000" dirty="0">
              <a:solidFill>
                <a:srgbClr val="FF0000"/>
              </a:solidFill>
              <a:latin typeface="+mn-lt"/>
            </a:endParaRPr>
          </a:p>
          <a:p>
            <a:pPr marR="0" lvl="0" algn="l" defTabSz="600683" eaLnBrk="1" fontAlgn="auto" latinLnBrk="0" hangingPunct="1">
              <a:lnSpc>
                <a:spcPct val="100000"/>
              </a:lnSpc>
              <a:spcBef>
                <a:spcPts val="2468"/>
              </a:spcBef>
              <a:spcAft>
                <a:spcPts val="0"/>
              </a:spcAft>
              <a:buClr>
                <a:srgbClr val="929292"/>
              </a:buClr>
              <a:buSzPct val="60000"/>
              <a:tabLst/>
              <a:defRPr/>
            </a:pPr>
            <a:endParaRPr lang="tr-TR" sz="4000" dirty="0">
              <a:solidFill>
                <a:srgbClr val="FF0000"/>
              </a:solidFill>
              <a:latin typeface="+mn-lt"/>
            </a:endParaRPr>
          </a:p>
          <a:p>
            <a:pPr marL="483156" lvl="0" indent="-483156" algn="l">
              <a:spcBef>
                <a:spcPts val="2468"/>
              </a:spcBef>
              <a:buClr>
                <a:srgbClr val="929292"/>
              </a:buClr>
              <a:buSzPct val="60000"/>
              <a:buFont typeface="Zapf Dingbats"/>
              <a:buChar char="❖"/>
              <a:defRPr/>
            </a:pPr>
            <a:r>
              <a:rPr lang="tr-TR" sz="4000" dirty="0" smtClean="0"/>
              <a:t>Maden Tetkik ve Arama Enstitüsü </a:t>
            </a:r>
          </a:p>
          <a:p>
            <a:pPr marL="483156" lvl="0" indent="-483156" algn="l">
              <a:spcBef>
                <a:spcPts val="2468"/>
              </a:spcBef>
              <a:buClr>
                <a:srgbClr val="929292"/>
              </a:buClr>
              <a:buSzPct val="60000"/>
              <a:buFont typeface="Zapf Dingbats"/>
              <a:buChar char="❖"/>
              <a:defRPr/>
            </a:pPr>
            <a:r>
              <a:rPr lang="tr-TR" sz="4000" dirty="0" smtClean="0"/>
              <a:t>Türkiye Atom Enerjisi Kurumu</a:t>
            </a:r>
          </a:p>
          <a:p>
            <a:pPr marL="483156" lvl="0" indent="-483156" algn="l">
              <a:spcBef>
                <a:spcPts val="2468"/>
              </a:spcBef>
              <a:buClr>
                <a:srgbClr val="929292"/>
              </a:buClr>
              <a:buSzPct val="60000"/>
              <a:buFont typeface="Zapf Dingbats"/>
              <a:buChar char="❖"/>
              <a:defRPr/>
            </a:pPr>
            <a:r>
              <a:rPr lang="tr-TR" sz="4000" dirty="0" smtClean="0"/>
              <a:t>Şeker Fabrikası</a:t>
            </a:r>
            <a:endPar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p14="http://schemas.microsoft.com/office/powerpoint/2010/main" val="3689985157"/>
      </p:ext>
    </p:extLst>
  </p:cSld>
  <p:clrMapOvr>
    <a:masterClrMapping/>
  </p:clrMapOvr>
  <p:transition spd="med">
    <p:pull/>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p14="http://schemas.microsoft.com/office/powerpoint/2010/main" val="123430096"/>
      </p:ext>
    </p:extLst>
  </p:cSld>
  <p:clrMapOvr>
    <a:masterClrMapping/>
  </p:clrMapOvr>
  <p:transition spd="med">
    <p:pull/>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19" tIns="66860" rIns="133719" bIns="66860" rtlCol="0" anchor="ctr"/>
          <a:lstStyle/>
          <a:p>
            <a:pPr defTabSz="1337192" rtl="0"/>
            <a:endParaRPr lang="tr-TR" sz="2600" kern="1200" dirty="0">
              <a:solidFill>
                <a:prstClr val="white"/>
              </a:solidFill>
            </a:endParaRPr>
          </a:p>
        </p:txBody>
      </p:sp>
      <p:sp>
        <p:nvSpPr>
          <p:cNvPr id="5" name="Dikdörtgen 4"/>
          <p:cNvSpPr/>
          <p:nvPr/>
        </p:nvSpPr>
        <p:spPr>
          <a:xfrm>
            <a:off x="1038329" y="2256448"/>
            <a:ext cx="9234216" cy="1750853"/>
          </a:xfrm>
          <a:prstGeom prst="rect">
            <a:avLst/>
          </a:prstGeom>
        </p:spPr>
        <p:txBody>
          <a:bodyPr wrap="square" lIns="133719" tIns="66860" rIns="133719" bIns="66860">
            <a:spAutoFit/>
          </a:bodyPr>
          <a:lstStyle/>
          <a:p>
            <a:pPr algn="l" defTabSz="1337192" rtl="0">
              <a:defRPr/>
            </a:pPr>
            <a:r>
              <a:rPr lang="tr-TR" sz="4700" b="1" kern="1200" dirty="0">
                <a:solidFill>
                  <a:prstClr val="black"/>
                </a:solidFill>
                <a:latin typeface="Calibri"/>
                <a:ea typeface="+mn-ea"/>
                <a:cs typeface="+mn-cs"/>
              </a:rPr>
              <a:t>Sosyal Medyada Gazi </a:t>
            </a:r>
            <a:r>
              <a:rPr lang="tr-TR" sz="2900" b="1" kern="1200" dirty="0">
                <a:solidFill>
                  <a:prstClr val="black"/>
                </a:solidFill>
                <a:latin typeface="Calibri"/>
                <a:ea typeface="+mn-ea"/>
                <a:cs typeface="+mn-cs"/>
              </a:rPr>
              <a:t>(Temmuz 2012 - Haziran 2015)</a:t>
            </a:r>
          </a:p>
          <a:p>
            <a:pPr algn="l" defTabSz="1337192" rtl="0">
              <a:defRPr/>
            </a:pPr>
            <a:endParaRPr lang="tr-TR" sz="2900" b="1" kern="1200" dirty="0">
              <a:solidFill>
                <a:prstClr val="black"/>
              </a:solidFill>
              <a:latin typeface="Calibri"/>
              <a:ea typeface="+mn-ea"/>
              <a:cs typeface="+mn-cs"/>
            </a:endParaRPr>
          </a:p>
        </p:txBody>
      </p:sp>
      <p:sp>
        <p:nvSpPr>
          <p:cNvPr id="2" name="Dikdörtgen 1"/>
          <p:cNvSpPr/>
          <p:nvPr/>
        </p:nvSpPr>
        <p:spPr>
          <a:xfrm>
            <a:off x="1407676" y="3701467"/>
            <a:ext cx="10674784" cy="2443350"/>
          </a:xfrm>
          <a:prstGeom prst="rect">
            <a:avLst/>
          </a:prstGeom>
        </p:spPr>
        <p:txBody>
          <a:bodyPr wrap="square" lIns="133719" tIns="66860" rIns="133719" bIns="66860">
            <a:spAutoFit/>
          </a:bodyPr>
          <a:lstStyle/>
          <a:p>
            <a:pPr algn="l" defTabSz="1337192" rtl="0">
              <a:lnSpc>
                <a:spcPct val="150000"/>
              </a:lnSpc>
              <a:defRPr/>
            </a:pPr>
            <a:r>
              <a:rPr lang="tr-TR" sz="2000" u="sng" kern="1200" dirty="0">
                <a:solidFill>
                  <a:prstClr val="black"/>
                </a:solidFill>
                <a:latin typeface="Arial" panose="020B0604020202020204" pitchFamily="34" charset="0"/>
                <a:ea typeface="+mn-ea"/>
                <a:cs typeface="Arial" panose="020B0604020202020204" pitchFamily="34" charset="0"/>
                <a:hlinkClick r:id="rId3"/>
              </a:rPr>
              <a:t>www.facebook.com/Gaziuniversitesi.1926/</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16.951 </a:t>
            </a:r>
            <a:r>
              <a:rPr lang="tr-TR" sz="2000" kern="1200" dirty="0">
                <a:solidFill>
                  <a:prstClr val="black"/>
                </a:solidFill>
                <a:latin typeface="Arial" panose="020B0604020202020204" pitchFamily="34" charset="0"/>
                <a:ea typeface="+mn-ea"/>
                <a:cs typeface="Arial" panose="020B0604020202020204" pitchFamily="34" charset="0"/>
              </a:rPr>
              <a:t>beğeni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4"/>
              </a:rPr>
              <a:t>www.twitter.com/Gazi_Universite</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300.000 </a:t>
            </a:r>
            <a:r>
              <a:rPr lang="tr-TR" sz="2000" kern="1200" dirty="0">
                <a:solidFill>
                  <a:prstClr val="black"/>
                </a:solidFill>
                <a:latin typeface="Arial" panose="020B0604020202020204" pitchFamily="34" charset="0"/>
                <a:ea typeface="+mn-ea"/>
                <a:cs typeface="Arial" panose="020B0604020202020204" pitchFamily="34" charset="0"/>
              </a:rPr>
              <a:t>takipçi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5"/>
              </a:rPr>
              <a:t>www.youtube.com/gaziunibasin</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4.998 abone</a:t>
            </a:r>
            <a:endParaRPr lang="tr-TR" sz="2000" kern="1200" dirty="0">
              <a:solidFill>
                <a:prstClr val="black"/>
              </a:solidFill>
              <a:latin typeface="Arial" panose="020B0604020202020204" pitchFamily="34" charset="0"/>
              <a:ea typeface="+mn-ea"/>
              <a:cs typeface="Arial" panose="020B0604020202020204" pitchFamily="34" charset="0"/>
            </a:endParaRP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6"/>
              </a:rPr>
              <a:t>www.instagram.com/gazi_universitesi</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39.800 </a:t>
            </a:r>
            <a:r>
              <a:rPr lang="tr-TR" sz="2000" kern="1200" dirty="0">
                <a:solidFill>
                  <a:prstClr val="black"/>
                </a:solidFill>
                <a:latin typeface="Arial" panose="020B0604020202020204" pitchFamily="34" charset="0"/>
                <a:ea typeface="+mn-ea"/>
                <a:cs typeface="Arial" panose="020B0604020202020204" pitchFamily="34" charset="0"/>
              </a:rPr>
              <a:t>takipçi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rPr>
              <a:t>http://tr.pinterest .com/</a:t>
            </a:r>
            <a:r>
              <a:rPr lang="tr-TR" sz="2000" kern="1200" dirty="0" err="1">
                <a:solidFill>
                  <a:prstClr val="black"/>
                </a:solidFill>
                <a:latin typeface="Arial" panose="020B0604020202020204" pitchFamily="34" charset="0"/>
                <a:ea typeface="+mn-ea"/>
                <a:cs typeface="Arial" panose="020B0604020202020204" pitchFamily="34" charset="0"/>
              </a:rPr>
              <a:t>GaziUniversitesi</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a:t>
            </a:r>
            <a:r>
              <a:rPr lang="tr-TR" sz="2000" kern="1200" dirty="0" smtClean="0">
                <a:solidFill>
                  <a:srgbClr val="1008B8"/>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24.04.2016’da </a:t>
            </a:r>
            <a:r>
              <a:rPr lang="tr-TR" sz="2000" kern="1200" dirty="0">
                <a:solidFill>
                  <a:prstClr val="black"/>
                </a:solidFill>
                <a:latin typeface="Arial" panose="020B0604020202020204" pitchFamily="34" charset="0"/>
                <a:ea typeface="+mn-ea"/>
                <a:cs typeface="Arial" panose="020B0604020202020204" pitchFamily="34" charset="0"/>
              </a:rPr>
              <a:t>oluşturuldu</a:t>
            </a:r>
          </a:p>
        </p:txBody>
      </p:sp>
      <p:sp>
        <p:nvSpPr>
          <p:cNvPr id="7" name="Metin kutusu 6"/>
          <p:cNvSpPr txBox="1"/>
          <p:nvPr/>
        </p:nvSpPr>
        <p:spPr>
          <a:xfrm>
            <a:off x="1314509" y="8308005"/>
            <a:ext cx="8681853" cy="1058356"/>
          </a:xfrm>
          <a:prstGeom prst="rect">
            <a:avLst/>
          </a:prstGeom>
          <a:noFill/>
        </p:spPr>
        <p:txBody>
          <a:bodyPr wrap="square" lIns="133719" tIns="66860" rIns="133719" bIns="66860" rtlCol="0">
            <a:spAutoFit/>
          </a:bodyPr>
          <a:lstStyle/>
          <a:p>
            <a:pPr defTabSz="1337192" rtl="0"/>
            <a:r>
              <a:rPr lang="tr-TR" sz="2000" kern="1200" dirty="0">
                <a:solidFill>
                  <a:prstClr val="black"/>
                </a:solidFill>
                <a:latin typeface="Arial" panose="020B0604020202020204" pitchFamily="34" charset="0"/>
                <a:ea typeface="+mn-ea"/>
                <a:cs typeface="Arial" panose="020B0604020202020204" pitchFamily="34" charset="0"/>
              </a:rPr>
              <a:t>Gazi Üniversitesi, çağımızın </a:t>
            </a:r>
            <a:r>
              <a:rPr lang="tr-TR" sz="2000" kern="1200" dirty="0" smtClean="0">
                <a:solidFill>
                  <a:prstClr val="black"/>
                </a:solidFill>
                <a:latin typeface="Arial" panose="020B0604020202020204" pitchFamily="34" charset="0"/>
                <a:ea typeface="+mn-ea"/>
                <a:cs typeface="Arial" panose="020B0604020202020204" pitchFamily="34" charset="0"/>
              </a:rPr>
              <a:t>1 numaralı </a:t>
            </a:r>
            <a:r>
              <a:rPr lang="tr-TR" sz="2000" kern="1200" dirty="0">
                <a:solidFill>
                  <a:prstClr val="black"/>
                </a:solidFill>
                <a:latin typeface="Arial" panose="020B0604020202020204" pitchFamily="34" charset="0"/>
                <a:ea typeface="+mn-ea"/>
                <a:cs typeface="Arial" panose="020B0604020202020204" pitchFamily="34" charset="0"/>
              </a:rPr>
              <a:t>iletişim mecrası </a:t>
            </a:r>
            <a:r>
              <a:rPr lang="tr-TR" sz="2000" kern="1200" dirty="0" smtClean="0">
                <a:solidFill>
                  <a:prstClr val="black"/>
                </a:solidFill>
                <a:latin typeface="Arial" panose="020B0604020202020204" pitchFamily="34" charset="0"/>
                <a:ea typeface="+mn-ea"/>
                <a:cs typeface="Arial" panose="020B0604020202020204" pitchFamily="34" charset="0"/>
              </a:rPr>
              <a:t>olan sosyal medyada </a:t>
            </a:r>
            <a:r>
              <a:rPr lang="tr-TR" sz="2000" kern="1200" dirty="0" err="1">
                <a:solidFill>
                  <a:prstClr val="black"/>
                </a:solidFill>
                <a:latin typeface="Arial" panose="020B0604020202020204" pitchFamily="34" charset="0"/>
                <a:ea typeface="+mn-ea"/>
                <a:cs typeface="Arial" panose="020B0604020202020204" pitchFamily="34" charset="0"/>
              </a:rPr>
              <a:t>Twitter</a:t>
            </a:r>
            <a:r>
              <a:rPr lang="tr-TR" sz="2000" kern="1200" dirty="0" smtClean="0">
                <a:solidFill>
                  <a:prstClr val="black"/>
                </a:solidFill>
                <a:latin typeface="Arial" panose="020B0604020202020204" pitchFamily="34" charset="0"/>
                <a:ea typeface="+mn-ea"/>
                <a:cs typeface="Arial" panose="020B0604020202020204" pitchFamily="34" charset="0"/>
              </a:rPr>
              <a:t>, Facebook</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err="1">
                <a:solidFill>
                  <a:prstClr val="black"/>
                </a:solidFill>
                <a:latin typeface="Arial" panose="020B0604020202020204" pitchFamily="34" charset="0"/>
                <a:ea typeface="+mn-ea"/>
                <a:cs typeface="Arial" panose="020B0604020202020204" pitchFamily="34" charset="0"/>
              </a:rPr>
              <a:t>Instagram</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ve </a:t>
            </a:r>
            <a:r>
              <a:rPr lang="tr-TR" sz="2000" kern="1200" dirty="0" err="1" smtClean="0">
                <a:solidFill>
                  <a:prstClr val="black"/>
                </a:solidFill>
                <a:latin typeface="Arial" panose="020B0604020202020204" pitchFamily="34" charset="0"/>
                <a:ea typeface="+mn-ea"/>
                <a:cs typeface="Arial" panose="020B0604020202020204" pitchFamily="34" charset="0"/>
              </a:rPr>
              <a:t>Foursquare</a:t>
            </a:r>
            <a:r>
              <a:rPr lang="tr-TR" sz="2000" kern="1200" dirty="0" smtClean="0">
                <a:solidFill>
                  <a:prstClr val="black"/>
                </a:solidFill>
                <a:latin typeface="Arial" panose="020B0604020202020204" pitchFamily="34" charset="0"/>
                <a:ea typeface="+mn-ea"/>
                <a:cs typeface="Arial" panose="020B0604020202020204" pitchFamily="34" charset="0"/>
              </a:rPr>
              <a:t> </a:t>
            </a:r>
            <a:r>
              <a:rPr lang="tr-TR" sz="2000" kern="1200" dirty="0">
                <a:solidFill>
                  <a:prstClr val="black"/>
                </a:solidFill>
                <a:latin typeface="Arial" panose="020B0604020202020204" pitchFamily="34" charset="0"/>
                <a:ea typeface="+mn-ea"/>
                <a:cs typeface="Arial" panose="020B0604020202020204" pitchFamily="34" charset="0"/>
              </a:rPr>
              <a:t>hesapları</a:t>
            </a:r>
          </a:p>
          <a:p>
            <a:pPr defTabSz="1337192" rtl="0"/>
            <a:r>
              <a:rPr lang="tr-TR" sz="2000" kern="1200" dirty="0">
                <a:solidFill>
                  <a:prstClr val="black"/>
                </a:solidFill>
                <a:latin typeface="Arial" panose="020B0604020202020204" pitchFamily="34" charset="0"/>
                <a:ea typeface="+mn-ea"/>
                <a:cs typeface="Arial" panose="020B0604020202020204" pitchFamily="34" charset="0"/>
              </a:rPr>
              <a:t>vasıtasıyla hedef </a:t>
            </a:r>
            <a:r>
              <a:rPr lang="tr-TR" sz="2000" kern="1200" dirty="0" smtClean="0">
                <a:solidFill>
                  <a:prstClr val="black"/>
                </a:solidFill>
                <a:latin typeface="Arial" panose="020B0604020202020204" pitchFamily="34" charset="0"/>
                <a:ea typeface="+mn-ea"/>
                <a:cs typeface="Arial" panose="020B0604020202020204" pitchFamily="34" charset="0"/>
              </a:rPr>
              <a:t>kitleleriyle iletişimini </a:t>
            </a:r>
            <a:r>
              <a:rPr lang="tr-TR" sz="2000" kern="1200" dirty="0">
                <a:solidFill>
                  <a:prstClr val="black"/>
                </a:solidFill>
                <a:latin typeface="Arial" panose="020B0604020202020204" pitchFamily="34" charset="0"/>
                <a:ea typeface="+mn-ea"/>
                <a:cs typeface="Arial" panose="020B0604020202020204" pitchFamily="34" charset="0"/>
              </a:rPr>
              <a:t>sürekli </a:t>
            </a:r>
            <a:r>
              <a:rPr lang="tr-TR" sz="2000" kern="1200" dirty="0" smtClean="0">
                <a:solidFill>
                  <a:prstClr val="black"/>
                </a:solidFill>
                <a:latin typeface="Arial" panose="020B0604020202020204" pitchFamily="34" charset="0"/>
                <a:ea typeface="+mn-ea"/>
                <a:cs typeface="Arial" panose="020B0604020202020204" pitchFamily="34" charset="0"/>
              </a:rPr>
              <a:t>canlı tutmaktadır</a:t>
            </a:r>
            <a:r>
              <a:rPr lang="tr-TR" sz="2000" kern="1200" dirty="0">
                <a:solidFill>
                  <a:prstClr val="black"/>
                </a:solidFill>
                <a:latin typeface="Arial" panose="020B0604020202020204" pitchFamily="34" charset="0"/>
                <a:ea typeface="+mn-ea"/>
                <a:cs typeface="Arial" panose="020B0604020202020204" pitchFamily="34" charset="0"/>
              </a:rPr>
              <a:t>.</a:t>
            </a:r>
          </a:p>
        </p:txBody>
      </p:sp>
    </p:spTree>
    <p:extLst>
      <p:ext uri="{BB962C8B-B14F-4D97-AF65-F5344CB8AC3E}">
        <p14:creationId xmlns:p14="http://schemas.microsoft.com/office/powerpoint/2010/main" val="3507418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7" name="Metin kutusu 6"/>
          <p:cNvSpPr txBox="1"/>
          <p:nvPr/>
        </p:nvSpPr>
        <p:spPr>
          <a:xfrm>
            <a:off x="3991103" y="9293593"/>
            <a:ext cx="3545009" cy="665953"/>
          </a:xfrm>
          <a:prstGeom prst="rect">
            <a:avLst/>
          </a:prstGeom>
          <a:noFill/>
        </p:spPr>
        <p:txBody>
          <a:bodyPr wrap="none" lIns="133731" tIns="66866" rIns="133731" bIns="66866" rtlCol="0">
            <a:spAutoFit/>
          </a:bodyPr>
          <a:lstStyle/>
          <a:p>
            <a:pPr algn="ctr">
              <a:lnSpc>
                <a:spcPct val="150000"/>
              </a:lnSpc>
            </a:pPr>
            <a:r>
              <a:rPr lang="tr-TR" sz="2300" b="1" dirty="0" err="1" smtClean="0">
                <a:effectLst>
                  <a:outerShdw blurRad="38100" dist="38100" dir="2700000" algn="tl">
                    <a:srgbClr val="000000">
                      <a:alpha val="43137"/>
                    </a:srgbClr>
                  </a:outerShdw>
                </a:effectLst>
                <a:latin typeface="Candara" panose="020E0502030303020204" pitchFamily="34" charset="0"/>
              </a:rPr>
              <a:t>Twitter</a:t>
            </a:r>
            <a:r>
              <a:rPr lang="tr-TR" sz="2300" b="1" dirty="0" smtClean="0">
                <a:effectLst>
                  <a:outerShdw blurRad="38100" dist="38100" dir="2700000" algn="tl">
                    <a:srgbClr val="000000">
                      <a:alpha val="43137"/>
                    </a:srgbClr>
                  </a:outerShdw>
                </a:effectLst>
                <a:latin typeface="Candara" panose="020E0502030303020204" pitchFamily="34" charset="0"/>
              </a:rPr>
              <a:t> </a:t>
            </a:r>
            <a:r>
              <a:rPr lang="tr-TR" sz="2300" b="1" dirty="0" smtClean="0">
                <a:solidFill>
                  <a:schemeClr val="accent1">
                    <a:lumMod val="75000"/>
                  </a:schemeClr>
                </a:solidFill>
                <a:latin typeface="Candara" panose="020E0502030303020204" pitchFamily="34" charset="0"/>
              </a:rPr>
              <a:t>@</a:t>
            </a:r>
            <a:r>
              <a:rPr lang="tr-TR" sz="2300" b="1" dirty="0" err="1" smtClean="0">
                <a:solidFill>
                  <a:schemeClr val="accent1">
                    <a:lumMod val="75000"/>
                  </a:schemeClr>
                </a:solidFill>
                <a:latin typeface="Candara" panose="020E0502030303020204" pitchFamily="34" charset="0"/>
              </a:rPr>
              <a:t>Gazi_Universite</a:t>
            </a:r>
            <a:endParaRPr lang="tr-TR" sz="2300" b="1" dirty="0">
              <a:solidFill>
                <a:schemeClr val="accent1">
                  <a:lumMod val="75000"/>
                </a:schemeClr>
              </a:solidFill>
              <a:latin typeface="Candara" panose="020E0502030303020204" pitchFamily="34" charset="0"/>
            </a:endParaRPr>
          </a:p>
        </p:txBody>
      </p:sp>
      <p:pic>
        <p:nvPicPr>
          <p:cNvPr id="11" name="Picture 9" descr="C:\Users\user\Desktop\ios_homescreen_icon.pn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942751" y="1331502"/>
            <a:ext cx="947540" cy="1261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0291" y="1962299"/>
            <a:ext cx="8577486" cy="6529132"/>
          </a:xfrm>
          <a:prstGeom prst="rect">
            <a:avLst/>
          </a:prstGeom>
        </p:spPr>
      </p:pic>
    </p:spTree>
    <p:extLst>
      <p:ext uri="{BB962C8B-B14F-4D97-AF65-F5344CB8AC3E}">
        <p14:creationId xmlns:p14="http://schemas.microsoft.com/office/powerpoint/2010/main" val="128584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782606" y="9033437"/>
            <a:ext cx="10136252" cy="1366144"/>
          </a:xfrm>
          <a:prstGeom prst="rect">
            <a:avLst/>
          </a:prstGeom>
          <a:noFill/>
        </p:spPr>
        <p:txBody>
          <a:bodyPr wrap="square" lIns="133731" tIns="66866" rIns="133731" bIns="66866" rtlCol="0">
            <a:spAutoFit/>
          </a:bodyPr>
          <a:lstStyle/>
          <a:p>
            <a:pPr algn="ctr"/>
            <a:r>
              <a:rPr lang="tr-TR" sz="2000" dirty="0" smtClean="0">
                <a:latin typeface="Arial" panose="020B0604020202020204" pitchFamily="34" charset="0"/>
                <a:cs typeface="Arial" panose="020B0604020202020204" pitchFamily="34" charset="0"/>
              </a:rPr>
              <a:t>Yapılan sosyal medya araştırmalarında, Gazi Üniversitesi dinamik ve sürekli güncellenen hesap ve profilleri ile sosyal medyayı en iyi kullanan devlet üniversitesi oldu.</a:t>
            </a:r>
            <a:endParaRPr lang="tr-TR" sz="2000" dirty="0">
              <a:latin typeface="Arial" panose="020B0604020202020204" pitchFamily="34" charset="0"/>
              <a:cs typeface="Arial" panose="020B0604020202020204" pitchFamily="34" charset="0"/>
            </a:endParaRPr>
          </a:p>
          <a:p>
            <a:pPr algn="ctr"/>
            <a:r>
              <a:rPr lang="tr-TR"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Facebook </a:t>
            </a:r>
            <a:r>
              <a:rPr lang="tr-TR" sz="2000" b="1" dirty="0" smtClean="0">
                <a:solidFill>
                  <a:schemeClr val="accent1">
                    <a:lumMod val="75000"/>
                  </a:schemeClr>
                </a:solidFill>
                <a:latin typeface="Arial" panose="020B0604020202020204" pitchFamily="34" charset="0"/>
                <a:cs typeface="Arial" panose="020B0604020202020204" pitchFamily="34" charset="0"/>
              </a:rPr>
              <a:t>/</a:t>
            </a:r>
            <a:r>
              <a:rPr lang="tr-TR" sz="2000" b="1" dirty="0" err="1" smtClean="0">
                <a:solidFill>
                  <a:schemeClr val="accent1">
                    <a:lumMod val="75000"/>
                  </a:schemeClr>
                </a:solidFill>
                <a:latin typeface="Arial" panose="020B0604020202020204" pitchFamily="34" charset="0"/>
                <a:cs typeface="Arial" panose="020B0604020202020204" pitchFamily="34" charset="0"/>
              </a:rPr>
              <a:t>gaziuniversitesi</a:t>
            </a:r>
            <a:endParaRPr lang="tr-TR" sz="2000" b="1" dirty="0">
              <a:solidFill>
                <a:schemeClr val="accent1">
                  <a:lumMod val="75000"/>
                </a:schemeClr>
              </a:solidFill>
              <a:latin typeface="Arial" panose="020B0604020202020204" pitchFamily="34" charset="0"/>
              <a:cs typeface="Arial" panose="020B0604020202020204" pitchFamily="34" charset="0"/>
            </a:endParaRPr>
          </a:p>
        </p:txBody>
      </p:sp>
      <p:pic>
        <p:nvPicPr>
          <p:cNvPr id="11" name="Picture 8" descr="C:\Users\user\Desktop\fb_icon_325x325.pn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764077" y="1006994"/>
            <a:ext cx="991894" cy="1320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02110" y="2327725"/>
            <a:ext cx="10136254" cy="6287448"/>
          </a:xfrm>
          <a:prstGeom prst="rect">
            <a:avLst/>
          </a:prstGeom>
        </p:spPr>
      </p:pic>
    </p:spTree>
    <p:extLst>
      <p:ext uri="{BB962C8B-B14F-4D97-AF65-F5344CB8AC3E}">
        <p14:creationId xmlns:p14="http://schemas.microsoft.com/office/powerpoint/2010/main" val="411598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3731334" y="9204711"/>
            <a:ext cx="4148547" cy="488981"/>
          </a:xfrm>
          <a:prstGeom prst="rect">
            <a:avLst/>
          </a:prstGeom>
          <a:noFill/>
        </p:spPr>
        <p:txBody>
          <a:bodyPr wrap="square" lIns="133731" tIns="66866" rIns="133731" bIns="66866" rtlCol="0">
            <a:spAutoFit/>
          </a:bodyPr>
          <a:lstStyle/>
          <a:p>
            <a:pPr algn="ctr"/>
            <a:r>
              <a:rPr lang="tr-TR" sz="2300" b="1" dirty="0" err="1" smtClean="0">
                <a:effectLst>
                  <a:outerShdw blurRad="38100" dist="38100" dir="2700000" algn="tl">
                    <a:srgbClr val="000000">
                      <a:alpha val="43137"/>
                    </a:srgbClr>
                  </a:outerShdw>
                </a:effectLst>
                <a:latin typeface="Candara" panose="020E0502030303020204" pitchFamily="34" charset="0"/>
              </a:rPr>
              <a:t>Instagram</a:t>
            </a:r>
            <a:r>
              <a:rPr lang="tr-TR" sz="2300" b="1" dirty="0" smtClean="0">
                <a:effectLst>
                  <a:outerShdw blurRad="38100" dist="38100" dir="2700000" algn="tl">
                    <a:srgbClr val="000000">
                      <a:alpha val="43137"/>
                    </a:srgbClr>
                  </a:outerShdw>
                </a:effectLst>
                <a:latin typeface="Candara" panose="020E0502030303020204" pitchFamily="34" charset="0"/>
              </a:rPr>
              <a:t> </a:t>
            </a:r>
            <a:r>
              <a:rPr lang="tr-TR" sz="2300" b="1" dirty="0" smtClean="0">
                <a:solidFill>
                  <a:schemeClr val="accent1">
                    <a:lumMod val="75000"/>
                  </a:schemeClr>
                </a:solidFill>
                <a:latin typeface="Candara" panose="020E0502030303020204" pitchFamily="34" charset="0"/>
              </a:rPr>
              <a:t>@</a:t>
            </a:r>
            <a:r>
              <a:rPr lang="tr-TR" sz="2300" b="1" dirty="0" err="1" smtClean="0">
                <a:solidFill>
                  <a:schemeClr val="accent1">
                    <a:lumMod val="75000"/>
                  </a:schemeClr>
                </a:solidFill>
                <a:latin typeface="Candara" panose="020E0502030303020204" pitchFamily="34" charset="0"/>
              </a:rPr>
              <a:t>gazi_universitesi</a:t>
            </a:r>
            <a:endParaRPr lang="tr-TR" sz="2300" b="1" dirty="0">
              <a:solidFill>
                <a:schemeClr val="accent1">
                  <a:lumMod val="75000"/>
                </a:schemeClr>
              </a:solidFill>
              <a:latin typeface="Candara" panose="020E0502030303020204" pitchFamily="34" charset="0"/>
            </a:endParaRPr>
          </a:p>
        </p:txBody>
      </p:sp>
      <p:pic>
        <p:nvPicPr>
          <p:cNvPr id="11" name="Picture 11" descr="C:\Users\user\Desktop\unnamed.pn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975492" y="1535368"/>
            <a:ext cx="1036245" cy="138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11737" y="1962299"/>
            <a:ext cx="7344816" cy="6984550"/>
          </a:xfrm>
          <a:prstGeom prst="rect">
            <a:avLst/>
          </a:prstGeom>
        </p:spPr>
      </p:pic>
    </p:spTree>
    <p:extLst>
      <p:ext uri="{BB962C8B-B14F-4D97-AF65-F5344CB8AC3E}">
        <p14:creationId xmlns:p14="http://schemas.microsoft.com/office/powerpoint/2010/main" val="3583344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386235" y="3258443"/>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1701463"/>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lvl="0" indent="-483156">
              <a:lnSpc>
                <a:spcPct val="150000"/>
              </a:lnSpc>
              <a:spcBef>
                <a:spcPts val="2468"/>
              </a:spcBef>
              <a:buClr>
                <a:srgbClr val="929292"/>
              </a:buClr>
              <a:buSzPct val="60000"/>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Kimya Eğitimi 1. sınıf danışmanı 	         		   </a:t>
            </a:r>
            <a:r>
              <a:rPr lang="tr-TR" sz="4000" b="1" dirty="0" smtClean="0">
                <a:solidFill>
                  <a:srgbClr val="FF0000"/>
                </a:solidFill>
              </a:rPr>
              <a:t>Arş. Gör. Dr. Nurcan TURAN OLUK</a:t>
            </a:r>
            <a:endParaRPr kumimoji="0" lang="tr-TR" sz="40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ediniz.</a:t>
            </a: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ma14="http://schemas.microsoft.com/office/mac/drawingml/2011/main" xmlns=""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3200" b="1" dirty="0" smtClean="0">
                <a:solidFill>
                  <a:srgbClr val="CC3300"/>
                </a:solidFill>
                <a:latin typeface="Times New Roman" pitchFamily="18" charset="0"/>
                <a:cs typeface="Times New Roman" pitchFamily="18" charset="0"/>
              </a:rPr>
              <a:t>-</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internetten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32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32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1264622"/>
          </a:xfrm>
          <a:prstGeom prst="rect">
            <a:avLst/>
          </a:prstGeom>
          <a:solidFill>
            <a:schemeClr val="tx2">
              <a:lumMod val="20000"/>
              <a:lumOff val="80000"/>
            </a:schemeClr>
          </a:solidFill>
        </p:spPr>
        <p:txBody>
          <a:bodyPr wrap="square" rtlCol="0">
            <a:spAutoFit/>
          </a:bodyPr>
          <a:lstStyle/>
          <a:p>
            <a:pPr algn="just"/>
            <a:endParaRPr lang="tr-TR" sz="3600" b="1" dirty="0" smtClean="0">
              <a:solidFill>
                <a:srgbClr val="CC3300"/>
              </a:solidFill>
              <a:latin typeface="+mn-lt"/>
              <a:cs typeface="Tahoma" pitchFamily="34" charset="0"/>
            </a:endParaRPr>
          </a:p>
          <a:p>
            <a:pPr algn="just"/>
            <a:r>
              <a:rPr lang="tr-TR" sz="3600" b="1" dirty="0" smtClean="0">
                <a:solidFill>
                  <a:srgbClr val="CC3300"/>
                </a:solidFill>
                <a:latin typeface="+mn-lt"/>
                <a:cs typeface="Tahoma" pitchFamily="34" charset="0"/>
              </a:rPr>
              <a:t>Ders </a:t>
            </a:r>
            <a:r>
              <a:rPr lang="tr-TR" sz="3600" b="1" dirty="0">
                <a:solidFill>
                  <a:srgbClr val="CC3300"/>
                </a:solidFill>
                <a:latin typeface="+mn-lt"/>
                <a:cs typeface="Tahoma" pitchFamily="34" charset="0"/>
              </a:rPr>
              <a:t>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b="1" u="sng" dirty="0">
                <a:solidFill>
                  <a:srgbClr val="FF0000"/>
                </a:solidFill>
                <a:latin typeface="+mn-lt"/>
                <a:cs typeface="Times New Roman" pitchFamily="18" charset="0"/>
                <a:hlinkClick r:id="rId2"/>
              </a:rPr>
              <a:t>http://</a:t>
            </a:r>
            <a:r>
              <a:rPr lang="tr-TR" sz="3600" b="1" u="sng" dirty="0" smtClean="0">
                <a:solidFill>
                  <a:srgbClr val="FF0000"/>
                </a:solidFill>
                <a:latin typeface="+mn-lt"/>
                <a:cs typeface="Times New Roman" pitchFamily="18" charset="0"/>
                <a:hlinkClick r:id="rId2"/>
              </a:rPr>
              <a:t>ogris.gazi.edu.tr/posts/view/title/gazi-universitesi-egitim-ogretim-ve-sinav-yonetmeligi-14789</a:t>
            </a:r>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cSld>
  <p:clrMapOvr>
    <a:masterClrMapping/>
  </p:clrMapOvr>
  <p:transition spd="med">
    <p:pull/>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1701463" cy="12806583"/>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arasında </a:t>
            </a:r>
            <a:r>
              <a:rPr lang="tr-TR" sz="3600" dirty="0" smtClean="0">
                <a:latin typeface="+mn-lt"/>
                <a:cs typeface="Tahoma" pitchFamily="34" charset="0"/>
              </a:rPr>
              <a:t>girebilirler. </a:t>
            </a:r>
          </a:p>
          <a:p>
            <a:pPr algn="just">
              <a:lnSpc>
                <a:spcPct val="130000"/>
              </a:lnSpc>
            </a:pPr>
            <a:r>
              <a:rPr lang="tr-TR" sz="3600" b="1" dirty="0" smtClean="0">
                <a:latin typeface="+mn-lt"/>
                <a:cs typeface="Tahoma" pitchFamily="34" charset="0"/>
              </a:rPr>
              <a:t>Final </a:t>
            </a:r>
            <a:r>
              <a:rPr lang="tr-TR" sz="3600" b="1" dirty="0">
                <a:latin typeface="+mn-lt"/>
                <a:cs typeface="Tahoma" pitchFamily="34" charset="0"/>
              </a:rPr>
              <a:t>sınavında mazeret kabul edilmemektedir</a:t>
            </a:r>
            <a:r>
              <a:rPr lang="tr-TR" sz="3600" b="1" dirty="0" smtClean="0">
                <a:latin typeface="+mn-lt"/>
                <a:cs typeface="Tahoma" pitchFamily="34" charset="0"/>
              </a:rPr>
              <a:t>.</a:t>
            </a:r>
            <a:endParaRPr lang="tr-TR" sz="3600" dirty="0" smtClean="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smtClean="0">
                <a:solidFill>
                  <a:srgbClr val="CC3300"/>
                </a:solidFill>
                <a:latin typeface="+mn-lt"/>
                <a:cs typeface="Tahoma" pitchFamily="34" charset="0"/>
              </a:rPr>
              <a:t>Kayıt dondurma ne demektir?</a:t>
            </a:r>
          </a:p>
          <a:p>
            <a:pPr algn="just">
              <a:lnSpc>
                <a:spcPct val="130000"/>
              </a:lnSpc>
            </a:pPr>
            <a:r>
              <a:rPr lang="tr-TR" sz="3600" dirty="0" smtClean="0">
                <a:latin typeface="+mn-lt"/>
                <a:cs typeface="Tahoma" pitchFamily="34" charset="0"/>
              </a:rPr>
              <a:t>Resmî ve geçerli mazeretlerini, belge ve dilekçeler ile Fakültemiz Dekanlığına bildiren öğrencilerden, mazeretleri geçerli görülenlerin kayıtları, Fakülte Yönetim </a:t>
            </a:r>
            <a:r>
              <a:rPr lang="tr-TR" sz="3600" dirty="0">
                <a:latin typeface="+mn-lt"/>
                <a:cs typeface="Tahoma" pitchFamily="34" charset="0"/>
              </a:rPr>
              <a:t>K</a:t>
            </a:r>
            <a:r>
              <a:rPr lang="tr-TR" sz="3600" dirty="0" smtClean="0">
                <a:latin typeface="+mn-lt"/>
                <a:cs typeface="Tahoma" pitchFamily="34" charset="0"/>
              </a:rPr>
              <a:t>urulu kararıyla 6 ay ile 1 yıl arasında dondurulabilir.</a:t>
            </a: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1" y="-1"/>
            <a:ext cx="11701463"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edilmeyecektir. </a:t>
            </a:r>
            <a:endParaRPr lang="tr-TR" sz="3600" dirty="0" smtClean="0">
              <a:latin typeface="+mn-lt"/>
              <a:cs typeface="Tahoma" pitchFamily="34" charset="0"/>
            </a:endParaRP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564979"/>
            <a:ext cx="9416021" cy="553997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3600"/>
            </a:lvl1pPr>
          </a:lstStyle>
          <a:p>
            <a:pPr>
              <a:lnSpc>
                <a:spcPct val="150000"/>
              </a:lnSpc>
            </a:pPr>
            <a:r>
              <a:rPr lang="tr-TR" sz="4000" b="1" dirty="0" smtClean="0"/>
              <a:t>Sağlıklı, </a:t>
            </a:r>
          </a:p>
          <a:p>
            <a:pPr>
              <a:lnSpc>
                <a:spcPct val="150000"/>
              </a:lnSpc>
            </a:pPr>
            <a:r>
              <a:rPr lang="tr-TR" sz="4000" b="1" dirty="0" smtClean="0"/>
              <a:t>başarılı ve </a:t>
            </a:r>
          </a:p>
          <a:p>
            <a:pPr>
              <a:lnSpc>
                <a:spcPct val="150000"/>
              </a:lnSpc>
            </a:pPr>
            <a:r>
              <a:rPr lang="tr-TR" sz="4000" b="1" dirty="0" smtClean="0"/>
              <a:t>mutlu bir üniversite hayatı dileğiyle…</a:t>
            </a:r>
          </a:p>
          <a:p>
            <a:pPr>
              <a:lnSpc>
                <a:spcPct val="150000"/>
              </a:lnSpc>
            </a:pPr>
            <a:endParaRPr lang="tr-TR" sz="4000" b="1" dirty="0" smtClean="0"/>
          </a:p>
          <a:p>
            <a:pPr>
              <a:lnSpc>
                <a:spcPct val="150000"/>
              </a:lnSpc>
            </a:pPr>
            <a:r>
              <a:rPr lang="tr-TR" sz="4000" b="1" dirty="0" smtClean="0"/>
              <a:t>GAZİ EĞİTİM FAKÜLTESİ </a:t>
            </a:r>
          </a:p>
          <a:p>
            <a:pPr>
              <a:lnSpc>
                <a:spcPct val="150000"/>
              </a:lnSpc>
            </a:pPr>
            <a:r>
              <a:rPr lang="tr-TR" sz="4000" b="1" dirty="0" smtClean="0"/>
              <a:t>KİMYA EĞİTİMİ ANABİLİM DALI</a:t>
            </a:r>
            <a:endParaRPr lang="tr-TR" sz="4000" b="1" dirty="0"/>
          </a:p>
        </p:txBody>
      </p:sp>
      <p:pic>
        <p:nvPicPr>
          <p:cNvPr id="86" name="on_resim.jpg"/>
          <p:cNvPicPr/>
          <p:nvPr/>
        </p:nvPicPr>
        <p:blipFill>
          <a:blip r:embed="rId2" cstate="print">
            <a:extLst>
              <a:ext uri="{28A0092B-C50C-407E-A947-70E740481C1C}">
                <a14:useLocalDpi xmlns:a14="http://schemas.microsoft.com/office/drawing/2010/main"/>
              </a:ext>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1084</TotalTime>
  <Words>1486</Words>
  <Application>Microsoft Office PowerPoint</Application>
  <PresentationFormat>Özel</PresentationFormat>
  <Paragraphs>293</Paragraphs>
  <Slides>63</Slides>
  <Notes>7</Notes>
  <HiddenSlides>0</HiddenSlides>
  <MMClips>0</MMClips>
  <ScaleCrop>false</ScaleCrop>
  <HeadingPairs>
    <vt:vector size="6" baseType="variant">
      <vt:variant>
        <vt:lpstr>Kullanılan Yazı Tipleri</vt:lpstr>
      </vt:variant>
      <vt:variant>
        <vt:i4>14</vt:i4>
      </vt:variant>
      <vt:variant>
        <vt:lpstr>Tema</vt:lpstr>
      </vt:variant>
      <vt:variant>
        <vt:i4>2</vt:i4>
      </vt:variant>
      <vt:variant>
        <vt:lpstr>Slayt Başlıkları</vt:lpstr>
      </vt:variant>
      <vt:variant>
        <vt:i4>63</vt:i4>
      </vt:variant>
    </vt:vector>
  </HeadingPairs>
  <TitlesOfParts>
    <vt:vector size="79" baseType="lpstr">
      <vt:lpstr>Arial</vt:lpstr>
      <vt:lpstr>Avenir Roman</vt:lpstr>
      <vt:lpstr>Bodoni SvtyTwo ITC TT-Book</vt:lpstr>
      <vt:lpstr>Calibri</vt:lpstr>
      <vt:lpstr>Candara</vt:lpstr>
      <vt:lpstr>Helvetica</vt:lpstr>
      <vt:lpstr>Helvetica Neue</vt:lpstr>
      <vt:lpstr>NexaHeavy</vt:lpstr>
      <vt:lpstr>NexaRegular</vt:lpstr>
      <vt:lpstr>Palatino</vt:lpstr>
      <vt:lpstr>Tahoma</vt:lpstr>
      <vt:lpstr>Times New Roman</vt:lpstr>
      <vt:lpstr>Wingdings</vt:lpstr>
      <vt:lpstr>Zapf Dingbats</vt:lpstr>
      <vt:lpstr>New_Template4</vt:lpstr>
      <vt:lpstr>Ofis Teması</vt:lpstr>
      <vt:lpstr>PowerPoint Sunusu</vt:lpstr>
      <vt:lpstr>GAZİ EĞİTİM FAKÜLTESİ</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 BÖLÜMLERİ </vt:lpstr>
      <vt:lpstr>GAZİ EĞİTİM FAKÜLTESİ BÖLÜMLERİ </vt:lpstr>
      <vt:lpstr>PowerPoint Sunusu</vt:lpstr>
      <vt:lpstr>PowerPoint Sunusu</vt:lpstr>
      <vt:lpstr>PowerPoint Sunusu</vt:lpstr>
      <vt:lpstr>PowerPoint Sunusu</vt:lpstr>
      <vt:lpstr>PowerPoint Sunusu</vt:lpstr>
      <vt:lpstr>PowerPoint Sunusu</vt:lpstr>
      <vt:lpstr>      Ders kayıtları dönem başında akademik takvimde belirtilen tarihlerde internet üzerinden yapılır.   Bizzat okula gelmenize gerek yoktur.    </vt:lpstr>
      <vt:lpstr>PowerPoint Sunusu</vt:lpstr>
      <vt:lpstr>PowerPoint Sunusu</vt:lpstr>
      <vt:lpstr>  Öğrenci No.       Öğrenci Kimliği Şifre       T.C. Kimlik Numarasının Son 6 Hanesi  http://ogrenci.gazi.edu.tr/yeni_ogrenci_no/ adresine kayıt olduktan birkaç gün sonra T.C. Kimlik numaranızla giriş yaparak Öğrenci Numaranızı öğrenebilirsiniz.  ÖĞRENCİ NUMARANIZIN ANLAMI Örneğin; Numaranız 19030001 ise;  190: 2019 yılında kayıt oldunuz 30: Kimya Eğitimi Ana Bilim Dalı kodudur. Bu Ana Bilim Dalında okuyorsunuz. 001: Ders yoklama listesindeki sıranızı gösterir.  </vt:lpstr>
      <vt:lpstr>PowerPoint Sunusu</vt:lpstr>
      <vt:lpstr>Solda yer alan sütundaki Ders Kayıt bağlantısı tıklandığında o sayfa açılır.</vt:lpstr>
      <vt:lpstr>1. Sınıf 1.Dönem Dersleri</vt:lpstr>
      <vt:lpstr>PowerPoint Sunusu</vt:lpstr>
      <vt:lpstr>Ders Programı</vt:lpstr>
      <vt:lpstr>PowerPoint Sunusu</vt:lpstr>
      <vt:lpstr>ÖĞRENCİ İŞLERİ  </vt:lpstr>
      <vt:lpstr>PowerPoint Sunusu</vt:lpstr>
      <vt:lpstr>PowerPoint Sunusu</vt:lpstr>
      <vt:lpstr>PowerPoint Sunusu</vt:lpstr>
      <vt:lpstr>Öğrenci Danışma Merkezi</vt:lpstr>
      <vt:lpstr>PowerPoint Sunusu</vt:lpstr>
      <vt:lpstr>BURSLAR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ÖĞRENCİ DANIŞMA MERKEZİ (ÖDM)</vt:lpstr>
      <vt:lpstr>PowerPoint Sunusu</vt:lpstr>
      <vt:lpstr>ÖĞRENCİ DEĞİŞİM PROGRAMLARI</vt:lpstr>
      <vt:lpstr>Aklınıza takılan herhangi bir sorun için öncelikle aşağıdaki danışmanınızla iletişim kurunuz.</vt:lpstr>
      <vt:lpstr>Kimya Eğitimi Anabilim Dalı</vt:lpstr>
      <vt:lpstr>PowerPoint Sunusu</vt:lpstr>
      <vt:lpstr>ÖGEM</vt:lpstr>
      <vt:lpstr>ENGELLİ DANIŞMA BİRİMİ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HK</cp:lastModifiedBy>
  <cp:revision>174</cp:revision>
  <cp:lastPrinted>2014-09-02T21:53:30Z</cp:lastPrinted>
  <dcterms:modified xsi:type="dcterms:W3CDTF">2019-08-23T10:19:07Z</dcterms:modified>
</cp:coreProperties>
</file>