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62"/>
  </p:notesMasterIdLst>
  <p:handoutMasterIdLst>
    <p:handoutMasterId r:id="rId63"/>
  </p:handoutMasterIdLst>
  <p:sldIdLst>
    <p:sldId id="285" r:id="rId3"/>
    <p:sldId id="256" r:id="rId4"/>
    <p:sldId id="286" r:id="rId5"/>
    <p:sldId id="287" r:id="rId6"/>
    <p:sldId id="315" r:id="rId7"/>
    <p:sldId id="316" r:id="rId8"/>
    <p:sldId id="289" r:id="rId9"/>
    <p:sldId id="290" r:id="rId10"/>
    <p:sldId id="291" r:id="rId11"/>
    <p:sldId id="257" r:id="rId12"/>
    <p:sldId id="311" r:id="rId13"/>
    <p:sldId id="279" r:id="rId14"/>
    <p:sldId id="280" r:id="rId15"/>
    <p:sldId id="310" r:id="rId16"/>
    <p:sldId id="281" r:id="rId17"/>
    <p:sldId id="269" r:id="rId18"/>
    <p:sldId id="270" r:id="rId19"/>
    <p:sldId id="271" r:id="rId20"/>
    <p:sldId id="272" r:id="rId21"/>
    <p:sldId id="273" r:id="rId22"/>
    <p:sldId id="274" r:id="rId23"/>
    <p:sldId id="275" r:id="rId24"/>
    <p:sldId id="276" r:id="rId25"/>
    <p:sldId id="303" r:id="rId26"/>
    <p:sldId id="313" r:id="rId27"/>
    <p:sldId id="304" r:id="rId28"/>
    <p:sldId id="305" r:id="rId29"/>
    <p:sldId id="306" r:id="rId30"/>
    <p:sldId id="326" r:id="rId31"/>
    <p:sldId id="301" r:id="rId32"/>
    <p:sldId id="327" r:id="rId33"/>
    <p:sldId id="317" r:id="rId34"/>
    <p:sldId id="319" r:id="rId35"/>
    <p:sldId id="320" r:id="rId36"/>
    <p:sldId id="321" r:id="rId37"/>
    <p:sldId id="322" r:id="rId38"/>
    <p:sldId id="323" r:id="rId39"/>
    <p:sldId id="325" r:id="rId40"/>
    <p:sldId id="324" r:id="rId41"/>
    <p:sldId id="284" r:id="rId42"/>
    <p:sldId id="263" r:id="rId43"/>
    <p:sldId id="264" r:id="rId44"/>
    <p:sldId id="307" r:id="rId45"/>
    <p:sldId id="265" r:id="rId46"/>
    <p:sldId id="282" r:id="rId47"/>
    <p:sldId id="329" r:id="rId48"/>
    <p:sldId id="314" r:id="rId49"/>
    <p:sldId id="328" r:id="rId50"/>
    <p:sldId id="330" r:id="rId51"/>
    <p:sldId id="331" r:id="rId52"/>
    <p:sldId id="332" r:id="rId53"/>
    <p:sldId id="333" r:id="rId54"/>
    <p:sldId id="292" r:id="rId55"/>
    <p:sldId id="293" r:id="rId56"/>
    <p:sldId id="294" r:id="rId57"/>
    <p:sldId id="295" r:id="rId58"/>
    <p:sldId id="296" r:id="rId59"/>
    <p:sldId id="297" r:id="rId60"/>
    <p:sldId id="268" r:id="rId61"/>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60" autoAdjust="0"/>
  </p:normalViewPr>
  <p:slideViewPr>
    <p:cSldViewPr>
      <p:cViewPr>
        <p:scale>
          <a:sx n="30" d="100"/>
          <a:sy n="30" d="100"/>
        </p:scale>
        <p:origin x="-1416" y="-444"/>
      </p:cViewPr>
      <p:guideLst>
        <p:guide orient="horz" pos="3686"/>
        <p:guide pos="3686"/>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handoutMaster" Target="handoutMasters/handout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21.09.2016</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189312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118305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2243548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2679670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876352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736670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2991767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2179709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2792000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 xmlns:p14="http://schemas.microsoft.com/office/powerpoint/2010/main" val="3138165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877610" y="3635039"/>
            <a:ext cx="9946244" cy="2508230"/>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755220" y="6630829"/>
            <a:ext cx="8191024" cy="2990374"/>
          </a:xfrm>
        </p:spPr>
        <p:txBody>
          <a:bodyPr/>
          <a:lstStyle>
            <a:lvl1pPr marL="0" indent="0" algn="ctr">
              <a:buNone/>
              <a:defRPr>
                <a:solidFill>
                  <a:schemeClr val="tx1">
                    <a:tint val="75000"/>
                  </a:schemeClr>
                </a:solidFill>
              </a:defRPr>
            </a:lvl1pPr>
            <a:lvl2pPr marL="668655" indent="0" algn="ctr">
              <a:buNone/>
              <a:defRPr>
                <a:solidFill>
                  <a:schemeClr val="tx1">
                    <a:tint val="75000"/>
                  </a:schemeClr>
                </a:solidFill>
              </a:defRPr>
            </a:lvl2pPr>
            <a:lvl3pPr marL="1337310" indent="0" algn="ctr">
              <a:buNone/>
              <a:defRPr>
                <a:solidFill>
                  <a:schemeClr val="tx1">
                    <a:tint val="75000"/>
                  </a:schemeClr>
                </a:solidFill>
              </a:defRPr>
            </a:lvl3pPr>
            <a:lvl4pPr marL="2005965" indent="0" algn="ctr">
              <a:buNone/>
              <a:defRPr>
                <a:solidFill>
                  <a:schemeClr val="tx1">
                    <a:tint val="75000"/>
                  </a:schemeClr>
                </a:solidFill>
              </a:defRPr>
            </a:lvl4pPr>
            <a:lvl5pPr marL="2674620" indent="0" algn="ctr">
              <a:buNone/>
              <a:defRPr>
                <a:solidFill>
                  <a:schemeClr val="tx1">
                    <a:tint val="75000"/>
                  </a:schemeClr>
                </a:solidFill>
              </a:defRPr>
            </a:lvl5pPr>
            <a:lvl6pPr marL="3343275" indent="0" algn="ctr">
              <a:buNone/>
              <a:defRPr>
                <a:solidFill>
                  <a:schemeClr val="tx1">
                    <a:tint val="75000"/>
                  </a:schemeClr>
                </a:solidFill>
              </a:defRPr>
            </a:lvl6pPr>
            <a:lvl7pPr marL="4011930" indent="0" algn="ctr">
              <a:buNone/>
              <a:defRPr>
                <a:solidFill>
                  <a:schemeClr val="tx1">
                    <a:tint val="75000"/>
                  </a:schemeClr>
                </a:solidFill>
              </a:defRPr>
            </a:lvl7pPr>
            <a:lvl8pPr marL="4680585" indent="0" algn="ctr">
              <a:buNone/>
              <a:defRPr>
                <a:solidFill>
                  <a:schemeClr val="tx1">
                    <a:tint val="75000"/>
                  </a:schemeClr>
                </a:solidFill>
              </a:defRPr>
            </a:lvl8pPr>
            <a:lvl9pPr marL="534924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2037574367"/>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256527206"/>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924335" y="7519274"/>
            <a:ext cx="9946244" cy="2324041"/>
          </a:xfrm>
        </p:spPr>
        <p:txBody>
          <a:bodyPr anchor="t"/>
          <a:lstStyle>
            <a:lvl1pPr algn="l">
              <a:defRPr sz="59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924335" y="4959580"/>
            <a:ext cx="9946244" cy="2559694"/>
          </a:xfrm>
        </p:spPr>
        <p:txBody>
          <a:bodyPr anchor="b"/>
          <a:lstStyle>
            <a:lvl1pPr marL="0" indent="0">
              <a:buNone/>
              <a:defRPr sz="2900">
                <a:solidFill>
                  <a:schemeClr val="tx1">
                    <a:tint val="75000"/>
                  </a:schemeClr>
                </a:solidFill>
              </a:defRPr>
            </a:lvl1pPr>
            <a:lvl2pPr marL="668655" indent="0">
              <a:buNone/>
              <a:defRPr sz="2600">
                <a:solidFill>
                  <a:schemeClr val="tx1">
                    <a:tint val="75000"/>
                  </a:schemeClr>
                </a:solidFill>
              </a:defRPr>
            </a:lvl2pPr>
            <a:lvl3pPr marL="1337310" indent="0">
              <a:buNone/>
              <a:defRPr sz="2300">
                <a:solidFill>
                  <a:schemeClr val="tx1">
                    <a:tint val="75000"/>
                  </a:schemeClr>
                </a:solidFill>
              </a:defRPr>
            </a:lvl3pPr>
            <a:lvl4pPr marL="2005965" indent="0">
              <a:buNone/>
              <a:defRPr sz="2000">
                <a:solidFill>
                  <a:schemeClr val="tx1">
                    <a:tint val="75000"/>
                  </a:schemeClr>
                </a:solidFill>
              </a:defRPr>
            </a:lvl4pPr>
            <a:lvl5pPr marL="2674620" indent="0">
              <a:buNone/>
              <a:defRPr sz="2000">
                <a:solidFill>
                  <a:schemeClr val="tx1">
                    <a:tint val="75000"/>
                  </a:schemeClr>
                </a:solidFill>
              </a:defRPr>
            </a:lvl5pPr>
            <a:lvl6pPr marL="3343275" indent="0">
              <a:buNone/>
              <a:defRPr sz="2000">
                <a:solidFill>
                  <a:schemeClr val="tx1">
                    <a:tint val="75000"/>
                  </a:schemeClr>
                </a:solidFill>
              </a:defRPr>
            </a:lvl6pPr>
            <a:lvl7pPr marL="4011930" indent="0">
              <a:buNone/>
              <a:defRPr sz="2000">
                <a:solidFill>
                  <a:schemeClr val="tx1">
                    <a:tint val="75000"/>
                  </a:schemeClr>
                </a:solidFill>
              </a:defRPr>
            </a:lvl7pPr>
            <a:lvl8pPr marL="4680585" indent="0">
              <a:buNone/>
              <a:defRPr sz="2000">
                <a:solidFill>
                  <a:schemeClr val="tx1">
                    <a:tint val="75000"/>
                  </a:schemeClr>
                </a:solidFill>
              </a:defRPr>
            </a:lvl8pPr>
            <a:lvl9pPr marL="5349240" indent="0">
              <a:buNone/>
              <a:defRPr sz="20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4270902775"/>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585073" y="2730342"/>
            <a:ext cx="5168146" cy="7722425"/>
          </a:xfrm>
        </p:spPr>
        <p:txBody>
          <a:bodyPr/>
          <a:lstStyle>
            <a:lvl1pPr>
              <a:defRPr sz="4100"/>
            </a:lvl1pPr>
            <a:lvl2pPr>
              <a:defRPr sz="3500"/>
            </a:lvl2pPr>
            <a:lvl3pPr>
              <a:defRPr sz="2900"/>
            </a:lvl3pPr>
            <a:lvl4pPr>
              <a:defRPr sz="2600"/>
            </a:lvl4pPr>
            <a:lvl5pPr>
              <a:defRPr sz="2600"/>
            </a:lvl5pPr>
            <a:lvl6pPr>
              <a:defRPr sz="2600"/>
            </a:lvl6pPr>
            <a:lvl7pPr>
              <a:defRPr sz="2600"/>
            </a:lvl7pPr>
            <a:lvl8pPr>
              <a:defRPr sz="2600"/>
            </a:lvl8pPr>
            <a:lvl9pPr>
              <a:defRPr sz="2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5948244" y="2730342"/>
            <a:ext cx="5168146" cy="7722425"/>
          </a:xfrm>
        </p:spPr>
        <p:txBody>
          <a:bodyPr/>
          <a:lstStyle>
            <a:lvl1pPr>
              <a:defRPr sz="4100"/>
            </a:lvl1pPr>
            <a:lvl2pPr>
              <a:defRPr sz="3500"/>
            </a:lvl2pPr>
            <a:lvl3pPr>
              <a:defRPr sz="2900"/>
            </a:lvl3pPr>
            <a:lvl4pPr>
              <a:defRPr sz="2600"/>
            </a:lvl4pPr>
            <a:lvl5pPr>
              <a:defRPr sz="2600"/>
            </a:lvl5pPr>
            <a:lvl6pPr>
              <a:defRPr sz="2600"/>
            </a:lvl6pPr>
            <a:lvl7pPr>
              <a:defRPr sz="2600"/>
            </a:lvl7pPr>
            <a:lvl8pPr>
              <a:defRPr sz="2600"/>
            </a:lvl8pPr>
            <a:lvl9pPr>
              <a:defRPr sz="2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2645698647"/>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585073" y="2619287"/>
            <a:ext cx="5170178" cy="1091594"/>
          </a:xfrm>
        </p:spPr>
        <p:txBody>
          <a:bodyPr anchor="b"/>
          <a:lstStyle>
            <a:lvl1pPr marL="0" indent="0">
              <a:buNone/>
              <a:defRPr sz="3500" b="1"/>
            </a:lvl1pPr>
            <a:lvl2pPr marL="668655" indent="0">
              <a:buNone/>
              <a:defRPr sz="2900" b="1"/>
            </a:lvl2pPr>
            <a:lvl3pPr marL="1337310" indent="0">
              <a:buNone/>
              <a:defRPr sz="2600" b="1"/>
            </a:lvl3pPr>
            <a:lvl4pPr marL="2005965" indent="0">
              <a:buNone/>
              <a:defRPr sz="2300" b="1"/>
            </a:lvl4pPr>
            <a:lvl5pPr marL="2674620" indent="0">
              <a:buNone/>
              <a:defRPr sz="2300" b="1"/>
            </a:lvl5pPr>
            <a:lvl6pPr marL="3343275" indent="0">
              <a:buNone/>
              <a:defRPr sz="2300" b="1"/>
            </a:lvl6pPr>
            <a:lvl7pPr marL="4011930" indent="0">
              <a:buNone/>
              <a:defRPr sz="2300" b="1"/>
            </a:lvl7pPr>
            <a:lvl8pPr marL="4680585" indent="0">
              <a:buNone/>
              <a:defRPr sz="2300" b="1"/>
            </a:lvl8pPr>
            <a:lvl9pPr marL="5349240" indent="0">
              <a:buNone/>
              <a:defRPr sz="2300" b="1"/>
            </a:lvl9pPr>
          </a:lstStyle>
          <a:p>
            <a:pPr lvl="0"/>
            <a:r>
              <a:rPr lang="tr-TR" smtClean="0"/>
              <a:t>Asıl metin stillerini düzenlemek için tıklatın</a:t>
            </a:r>
          </a:p>
        </p:txBody>
      </p:sp>
      <p:sp>
        <p:nvSpPr>
          <p:cNvPr id="4" name="İçerik Yer Tutucusu 3"/>
          <p:cNvSpPr>
            <a:spLocks noGrp="1"/>
          </p:cNvSpPr>
          <p:nvPr>
            <p:ph sz="half" idx="2"/>
          </p:nvPr>
        </p:nvSpPr>
        <p:spPr>
          <a:xfrm>
            <a:off x="585073" y="3710881"/>
            <a:ext cx="5170178" cy="6741885"/>
          </a:xfrm>
        </p:spPr>
        <p:txBody>
          <a:bodyPr/>
          <a:lstStyle>
            <a:lvl1pPr>
              <a:defRPr sz="35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5944181" y="2619287"/>
            <a:ext cx="5172209" cy="1091594"/>
          </a:xfrm>
        </p:spPr>
        <p:txBody>
          <a:bodyPr anchor="b"/>
          <a:lstStyle>
            <a:lvl1pPr marL="0" indent="0">
              <a:buNone/>
              <a:defRPr sz="3500" b="1"/>
            </a:lvl1pPr>
            <a:lvl2pPr marL="668655" indent="0">
              <a:buNone/>
              <a:defRPr sz="2900" b="1"/>
            </a:lvl2pPr>
            <a:lvl3pPr marL="1337310" indent="0">
              <a:buNone/>
              <a:defRPr sz="2600" b="1"/>
            </a:lvl3pPr>
            <a:lvl4pPr marL="2005965" indent="0">
              <a:buNone/>
              <a:defRPr sz="2300" b="1"/>
            </a:lvl4pPr>
            <a:lvl5pPr marL="2674620" indent="0">
              <a:buNone/>
              <a:defRPr sz="2300" b="1"/>
            </a:lvl5pPr>
            <a:lvl6pPr marL="3343275" indent="0">
              <a:buNone/>
              <a:defRPr sz="2300" b="1"/>
            </a:lvl6pPr>
            <a:lvl7pPr marL="4011930" indent="0">
              <a:buNone/>
              <a:defRPr sz="2300" b="1"/>
            </a:lvl7pPr>
            <a:lvl8pPr marL="4680585" indent="0">
              <a:buNone/>
              <a:defRPr sz="2300" b="1"/>
            </a:lvl8pPr>
            <a:lvl9pPr marL="5349240" indent="0">
              <a:buNone/>
              <a:defRPr sz="23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5944181" y="3710881"/>
            <a:ext cx="5172209" cy="6741885"/>
          </a:xfrm>
        </p:spPr>
        <p:txBody>
          <a:bodyPr/>
          <a:lstStyle>
            <a:lvl1pPr>
              <a:defRPr sz="35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8" name="Altbilgi Yer Tutucusu 7"/>
          <p:cNvSpPr>
            <a:spLocks noGrp="1"/>
          </p:cNvSpPr>
          <p:nvPr>
            <p:ph type="ftr" sz="quarter" idx="11"/>
          </p:nvPr>
        </p:nvSpPr>
        <p:spPr/>
        <p:txBody>
          <a:bodyPr/>
          <a:lstStyle/>
          <a:p>
            <a:endParaRPr lang="tr-TR">
              <a:solidFill>
                <a:prstClr val="black">
                  <a:tint val="75000"/>
                </a:prstClr>
              </a:solidFill>
            </a:endParaRPr>
          </a:p>
        </p:txBody>
      </p:sp>
      <p:sp>
        <p:nvSpPr>
          <p:cNvPr id="9" name="Slayt Numarası Yer Tutucusu 8"/>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962345844"/>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4" name="Altbilgi Yer Tutucusu 3"/>
          <p:cNvSpPr>
            <a:spLocks noGrp="1"/>
          </p:cNvSpPr>
          <p:nvPr>
            <p:ph type="ftr" sz="quarter" idx="11"/>
          </p:nvPr>
        </p:nvSpPr>
        <p:spPr/>
        <p:txBody>
          <a:bodyPr/>
          <a:lstStyle/>
          <a:p>
            <a:endParaRPr lang="tr-TR">
              <a:solidFill>
                <a:prstClr val="black">
                  <a:tint val="75000"/>
                </a:prstClr>
              </a:solidFill>
            </a:endParaRPr>
          </a:p>
        </p:txBody>
      </p:sp>
      <p:sp>
        <p:nvSpPr>
          <p:cNvPr id="5" name="Slayt Numarası Yer Tutucusu 4"/>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1723015822"/>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3" name="Altbilgi Yer Tutucusu 2"/>
          <p:cNvSpPr>
            <a:spLocks noGrp="1"/>
          </p:cNvSpPr>
          <p:nvPr>
            <p:ph type="ftr" sz="quarter" idx="11"/>
          </p:nvPr>
        </p:nvSpPr>
        <p:spPr/>
        <p:txBody>
          <a:bodyPr/>
          <a:lstStyle/>
          <a:p>
            <a:endParaRPr lang="tr-TR">
              <a:solidFill>
                <a:prstClr val="black">
                  <a:tint val="75000"/>
                </a:prstClr>
              </a:solidFill>
            </a:endParaRPr>
          </a:p>
        </p:txBody>
      </p:sp>
      <p:sp>
        <p:nvSpPr>
          <p:cNvPr id="4" name="Slayt Numarası Yer Tutucusu 3"/>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2459396922"/>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585074" y="465892"/>
            <a:ext cx="3849701" cy="1982748"/>
          </a:xfrm>
        </p:spPr>
        <p:txBody>
          <a:bodyPr anchor="b"/>
          <a:lstStyle>
            <a:lvl1pPr algn="l">
              <a:defRPr sz="2900" b="1"/>
            </a:lvl1pPr>
          </a:lstStyle>
          <a:p>
            <a:r>
              <a:rPr lang="tr-TR" smtClean="0"/>
              <a:t>Asıl başlık stili için tıklatın</a:t>
            </a:r>
            <a:endParaRPr lang="tr-TR"/>
          </a:p>
        </p:txBody>
      </p:sp>
      <p:sp>
        <p:nvSpPr>
          <p:cNvPr id="3" name="İçerik Yer Tutucusu 2"/>
          <p:cNvSpPr>
            <a:spLocks noGrp="1"/>
          </p:cNvSpPr>
          <p:nvPr>
            <p:ph idx="1"/>
          </p:nvPr>
        </p:nvSpPr>
        <p:spPr>
          <a:xfrm>
            <a:off x="4574947" y="465893"/>
            <a:ext cx="6541443" cy="9986874"/>
          </a:xfrm>
        </p:spPr>
        <p:txBody>
          <a:bodyPr/>
          <a:lstStyle>
            <a:lvl1pPr>
              <a:defRPr sz="4700"/>
            </a:lvl1pPr>
            <a:lvl2pPr>
              <a:defRPr sz="4100"/>
            </a:lvl2pPr>
            <a:lvl3pPr>
              <a:defRPr sz="3500"/>
            </a:lvl3pPr>
            <a:lvl4pPr>
              <a:defRPr sz="2900"/>
            </a:lvl4pPr>
            <a:lvl5pPr>
              <a:defRPr sz="2900"/>
            </a:lvl5pPr>
            <a:lvl6pPr>
              <a:defRPr sz="2900"/>
            </a:lvl6pPr>
            <a:lvl7pPr>
              <a:defRPr sz="2900"/>
            </a:lvl7pPr>
            <a:lvl8pPr>
              <a:defRPr sz="2900"/>
            </a:lvl8pPr>
            <a:lvl9pPr>
              <a:defRPr sz="29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585074" y="2448640"/>
            <a:ext cx="3849701" cy="8004127"/>
          </a:xfrm>
        </p:spPr>
        <p:txBody>
          <a:bodyPr/>
          <a:lstStyle>
            <a:lvl1pPr marL="0" indent="0">
              <a:buNone/>
              <a:defRPr sz="2000"/>
            </a:lvl1pPr>
            <a:lvl2pPr marL="668655" indent="0">
              <a:buNone/>
              <a:defRPr sz="1800"/>
            </a:lvl2pPr>
            <a:lvl3pPr marL="1337310" indent="0">
              <a:buNone/>
              <a:defRPr sz="1500"/>
            </a:lvl3pPr>
            <a:lvl4pPr marL="2005965" indent="0">
              <a:buNone/>
              <a:defRPr sz="1300"/>
            </a:lvl4pPr>
            <a:lvl5pPr marL="2674620" indent="0">
              <a:buNone/>
              <a:defRPr sz="1300"/>
            </a:lvl5pPr>
            <a:lvl6pPr marL="3343275" indent="0">
              <a:buNone/>
              <a:defRPr sz="1300"/>
            </a:lvl6pPr>
            <a:lvl7pPr marL="4011930" indent="0">
              <a:buNone/>
              <a:defRPr sz="1300"/>
            </a:lvl7pPr>
            <a:lvl8pPr marL="4680585" indent="0">
              <a:buNone/>
              <a:defRPr sz="1300"/>
            </a:lvl8pPr>
            <a:lvl9pPr marL="5349240" indent="0">
              <a:buNone/>
              <a:defRPr sz="13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3575056254"/>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2293569" y="8191024"/>
            <a:ext cx="7020878" cy="966997"/>
          </a:xfrm>
        </p:spPr>
        <p:txBody>
          <a:bodyPr anchor="b"/>
          <a:lstStyle>
            <a:lvl1pPr algn="l">
              <a:defRPr sz="2900" b="1"/>
            </a:lvl1pPr>
          </a:lstStyle>
          <a:p>
            <a:r>
              <a:rPr lang="tr-TR" smtClean="0"/>
              <a:t>Asıl başlık stili için tıklatın</a:t>
            </a:r>
            <a:endParaRPr lang="tr-TR"/>
          </a:p>
        </p:txBody>
      </p:sp>
      <p:sp>
        <p:nvSpPr>
          <p:cNvPr id="3" name="Resim Yer Tutucusu 2"/>
          <p:cNvSpPr>
            <a:spLocks noGrp="1"/>
          </p:cNvSpPr>
          <p:nvPr>
            <p:ph type="pic" idx="1"/>
          </p:nvPr>
        </p:nvSpPr>
        <p:spPr>
          <a:xfrm>
            <a:off x="2293569" y="1045547"/>
            <a:ext cx="7020878" cy="7020878"/>
          </a:xfrm>
        </p:spPr>
        <p:txBody>
          <a:bodyPr/>
          <a:lstStyle>
            <a:lvl1pPr marL="0" indent="0">
              <a:buNone/>
              <a:defRPr sz="4700"/>
            </a:lvl1pPr>
            <a:lvl2pPr marL="668655" indent="0">
              <a:buNone/>
              <a:defRPr sz="4100"/>
            </a:lvl2pPr>
            <a:lvl3pPr marL="1337310" indent="0">
              <a:buNone/>
              <a:defRPr sz="3500"/>
            </a:lvl3pPr>
            <a:lvl4pPr marL="2005965" indent="0">
              <a:buNone/>
              <a:defRPr sz="2900"/>
            </a:lvl4pPr>
            <a:lvl5pPr marL="2674620" indent="0">
              <a:buNone/>
              <a:defRPr sz="2900"/>
            </a:lvl5pPr>
            <a:lvl6pPr marL="3343275" indent="0">
              <a:buNone/>
              <a:defRPr sz="2900"/>
            </a:lvl6pPr>
            <a:lvl7pPr marL="4011930" indent="0">
              <a:buNone/>
              <a:defRPr sz="2900"/>
            </a:lvl7pPr>
            <a:lvl8pPr marL="4680585" indent="0">
              <a:buNone/>
              <a:defRPr sz="2900"/>
            </a:lvl8pPr>
            <a:lvl9pPr marL="5349240" indent="0">
              <a:buNone/>
              <a:defRPr sz="2900"/>
            </a:lvl9pPr>
          </a:lstStyle>
          <a:p>
            <a:endParaRPr lang="tr-TR"/>
          </a:p>
        </p:txBody>
      </p:sp>
      <p:sp>
        <p:nvSpPr>
          <p:cNvPr id="4" name="Metin Yer Tutucusu 3"/>
          <p:cNvSpPr>
            <a:spLocks noGrp="1"/>
          </p:cNvSpPr>
          <p:nvPr>
            <p:ph type="body" sz="half" idx="2"/>
          </p:nvPr>
        </p:nvSpPr>
        <p:spPr>
          <a:xfrm>
            <a:off x="2293569" y="9158021"/>
            <a:ext cx="7020878" cy="1373296"/>
          </a:xfrm>
        </p:spPr>
        <p:txBody>
          <a:bodyPr/>
          <a:lstStyle>
            <a:lvl1pPr marL="0" indent="0">
              <a:buNone/>
              <a:defRPr sz="2000"/>
            </a:lvl1pPr>
            <a:lvl2pPr marL="668655" indent="0">
              <a:buNone/>
              <a:defRPr sz="1800"/>
            </a:lvl2pPr>
            <a:lvl3pPr marL="1337310" indent="0">
              <a:buNone/>
              <a:defRPr sz="1500"/>
            </a:lvl3pPr>
            <a:lvl4pPr marL="2005965" indent="0">
              <a:buNone/>
              <a:defRPr sz="1300"/>
            </a:lvl4pPr>
            <a:lvl5pPr marL="2674620" indent="0">
              <a:buNone/>
              <a:defRPr sz="1300"/>
            </a:lvl5pPr>
            <a:lvl6pPr marL="3343275" indent="0">
              <a:buNone/>
              <a:defRPr sz="1300"/>
            </a:lvl6pPr>
            <a:lvl7pPr marL="4011930" indent="0">
              <a:buNone/>
              <a:defRPr sz="1300"/>
            </a:lvl7pPr>
            <a:lvl8pPr marL="4680585" indent="0">
              <a:buNone/>
              <a:defRPr sz="1300"/>
            </a:lvl8pPr>
            <a:lvl9pPr marL="5349240" indent="0">
              <a:buNone/>
              <a:defRPr sz="13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3335121621"/>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2186863762"/>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483561" y="468602"/>
            <a:ext cx="2632829" cy="998416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585073" y="468602"/>
            <a:ext cx="7703463" cy="998416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21.09.2016</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 xmlns:p14="http://schemas.microsoft.com/office/powerpoint/2010/main" val="2736419623"/>
      </p:ext>
    </p:extLst>
  </p:cSld>
  <p:clrMapOvr>
    <a:masterClrMapping/>
  </p:clrMapOvr>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cstate="screen"/>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585073" y="468601"/>
            <a:ext cx="10531317" cy="1950244"/>
          </a:xfrm>
          <a:prstGeom prst="rect">
            <a:avLst/>
          </a:prstGeom>
        </p:spPr>
        <p:txBody>
          <a:bodyPr vert="horz" lIns="133731" tIns="66866" rIns="133731" bIns="66866"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585073" y="2730342"/>
            <a:ext cx="10531317" cy="7722425"/>
          </a:xfrm>
          <a:prstGeom prst="rect">
            <a:avLst/>
          </a:prstGeom>
        </p:spPr>
        <p:txBody>
          <a:bodyPr vert="horz" lIns="133731" tIns="66866" rIns="133731" bIns="66866"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585073" y="10845523"/>
            <a:ext cx="2730341" cy="622995"/>
          </a:xfrm>
          <a:prstGeom prst="rect">
            <a:avLst/>
          </a:prstGeom>
        </p:spPr>
        <p:txBody>
          <a:bodyPr vert="horz" lIns="133731" tIns="66866" rIns="133731" bIns="66866" rtlCol="0" anchor="ctr"/>
          <a:lstStyle>
            <a:lvl1pPr algn="l">
              <a:defRPr sz="1800">
                <a:solidFill>
                  <a:schemeClr val="tx1">
                    <a:tint val="75000"/>
                  </a:schemeClr>
                </a:solidFill>
              </a:defRPr>
            </a:lvl1pPr>
          </a:lstStyle>
          <a:p>
            <a:pPr defTabSz="1337310" rtl="0"/>
            <a:fld id="{2438807B-5741-4457-A017-B6D7280EB379}" type="datetimeFigureOut">
              <a:rPr lang="tr-TR" kern="1200" smtClean="0">
                <a:solidFill>
                  <a:prstClr val="black">
                    <a:tint val="75000"/>
                  </a:prstClr>
                </a:solidFill>
                <a:latin typeface="Calibri"/>
                <a:ea typeface="+mn-ea"/>
                <a:cs typeface="+mn-cs"/>
              </a:rPr>
              <a:pPr defTabSz="1337310" rtl="0"/>
              <a:t>21.09.2016</a:t>
            </a:fld>
            <a:endParaRPr lang="tr-TR" kern="1200">
              <a:solidFill>
                <a:prstClr val="black">
                  <a:tint val="75000"/>
                </a:prstClr>
              </a:solidFill>
              <a:latin typeface="Calibri"/>
              <a:ea typeface="+mn-ea"/>
              <a:cs typeface="+mn-cs"/>
            </a:endParaRPr>
          </a:p>
        </p:txBody>
      </p:sp>
      <p:sp>
        <p:nvSpPr>
          <p:cNvPr id="5" name="Altbilgi Yer Tutucusu 4"/>
          <p:cNvSpPr>
            <a:spLocks noGrp="1"/>
          </p:cNvSpPr>
          <p:nvPr>
            <p:ph type="ftr" sz="quarter" idx="3"/>
          </p:nvPr>
        </p:nvSpPr>
        <p:spPr>
          <a:xfrm>
            <a:off x="3998000" y="10845523"/>
            <a:ext cx="3705463" cy="622995"/>
          </a:xfrm>
          <a:prstGeom prst="rect">
            <a:avLst/>
          </a:prstGeom>
        </p:spPr>
        <p:txBody>
          <a:bodyPr vert="horz" lIns="133731" tIns="66866" rIns="133731" bIns="66866" rtlCol="0" anchor="ctr"/>
          <a:lstStyle>
            <a:lvl1pPr algn="ctr">
              <a:defRPr sz="1800">
                <a:solidFill>
                  <a:schemeClr val="tx1">
                    <a:tint val="75000"/>
                  </a:schemeClr>
                </a:solidFill>
              </a:defRPr>
            </a:lvl1pPr>
          </a:lstStyle>
          <a:p>
            <a:pPr defTabSz="1337310" rtl="0"/>
            <a:endParaRPr lang="tr-TR" kern="1200">
              <a:solidFill>
                <a:prstClr val="black">
                  <a:tint val="75000"/>
                </a:prstClr>
              </a:solidFill>
              <a:latin typeface="Calibri"/>
              <a:ea typeface="+mn-ea"/>
              <a:cs typeface="+mn-cs"/>
            </a:endParaRPr>
          </a:p>
        </p:txBody>
      </p:sp>
      <p:sp>
        <p:nvSpPr>
          <p:cNvPr id="6" name="Slayt Numarası Yer Tutucusu 5"/>
          <p:cNvSpPr>
            <a:spLocks noGrp="1"/>
          </p:cNvSpPr>
          <p:nvPr>
            <p:ph type="sldNum" sz="quarter" idx="4"/>
          </p:nvPr>
        </p:nvSpPr>
        <p:spPr>
          <a:xfrm>
            <a:off x="8386049" y="10845523"/>
            <a:ext cx="2730341" cy="622995"/>
          </a:xfrm>
          <a:prstGeom prst="rect">
            <a:avLst/>
          </a:prstGeom>
        </p:spPr>
        <p:txBody>
          <a:bodyPr vert="horz" lIns="133731" tIns="66866" rIns="133731" bIns="66866" rtlCol="0" anchor="ctr"/>
          <a:lstStyle>
            <a:lvl1pPr algn="r">
              <a:defRPr sz="1800">
                <a:solidFill>
                  <a:schemeClr val="tx1">
                    <a:tint val="75000"/>
                  </a:schemeClr>
                </a:solidFill>
              </a:defRPr>
            </a:lvl1pPr>
          </a:lstStyle>
          <a:p>
            <a:pPr defTabSz="1337310" rtl="0"/>
            <a:fld id="{EBB5F094-EE8E-4124-A6D5-3C06C62DC42F}" type="slidenum">
              <a:rPr lang="tr-TR" kern="1200" smtClean="0">
                <a:solidFill>
                  <a:prstClr val="black">
                    <a:tint val="75000"/>
                  </a:prstClr>
                </a:solidFill>
                <a:latin typeface="Calibri"/>
                <a:ea typeface="+mn-ea"/>
                <a:cs typeface="+mn-cs"/>
              </a:rPr>
              <a:pPr defTabSz="1337310" rtl="0"/>
              <a:t>‹#›</a:t>
            </a:fld>
            <a:endParaRPr lang="tr-TR" kern="1200">
              <a:solidFill>
                <a:prstClr val="black">
                  <a:tint val="75000"/>
                </a:prstClr>
              </a:solidFill>
              <a:latin typeface="Calibri"/>
              <a:ea typeface="+mn-ea"/>
              <a:cs typeface="+mn-cs"/>
            </a:endParaRPr>
          </a:p>
        </p:txBody>
      </p:sp>
    </p:spTree>
    <p:extLst>
      <p:ext uri="{BB962C8B-B14F-4D97-AF65-F5344CB8AC3E}">
        <p14:creationId xmlns="" xmlns:p14="http://schemas.microsoft.com/office/powerpoint/2010/main" val="93365655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mc:Choice xmlns="" xmlns:p14="http://schemas.microsoft.com/office/powerpoint/2010/main" Requires="p14">
      <p:transition spd="slow" p14:dur="10250">
        <p14:reveal/>
      </p:transition>
    </mc:Choice>
    <mc:Fallback>
      <p:transition spd="slow">
        <p:fade/>
      </p:transition>
    </mc:Fallback>
  </mc:AlternateContent>
  <p:txStyles>
    <p:titleStyle>
      <a:lvl1pPr algn="ctr" defTabSz="1337310" rtl="0" eaLnBrk="1" latinLnBrk="0" hangingPunct="1">
        <a:spcBef>
          <a:spcPct val="0"/>
        </a:spcBef>
        <a:buNone/>
        <a:defRPr sz="6400" kern="1200">
          <a:solidFill>
            <a:schemeClr val="tx1"/>
          </a:solidFill>
          <a:latin typeface="+mj-lt"/>
          <a:ea typeface="+mj-ea"/>
          <a:cs typeface="+mj-cs"/>
        </a:defRPr>
      </a:lvl1pPr>
    </p:titleStyle>
    <p:bodyStyle>
      <a:lvl1pPr marL="501491" indent="-501491" algn="l" defTabSz="1337310" rtl="0" eaLnBrk="1" latinLnBrk="0" hangingPunct="1">
        <a:spcBef>
          <a:spcPct val="20000"/>
        </a:spcBef>
        <a:buFont typeface="Arial" pitchFamily="34" charset="0"/>
        <a:buChar char="•"/>
        <a:defRPr sz="4700" kern="1200">
          <a:solidFill>
            <a:schemeClr val="tx1"/>
          </a:solidFill>
          <a:latin typeface="+mn-lt"/>
          <a:ea typeface="+mn-ea"/>
          <a:cs typeface="+mn-cs"/>
        </a:defRPr>
      </a:lvl1pPr>
      <a:lvl2pPr marL="1086564" indent="-417909" algn="l" defTabSz="1337310" rtl="0" eaLnBrk="1" latinLnBrk="0" hangingPunct="1">
        <a:spcBef>
          <a:spcPct val="20000"/>
        </a:spcBef>
        <a:buFont typeface="Arial" pitchFamily="34" charset="0"/>
        <a:buChar char="–"/>
        <a:defRPr sz="4100" kern="1200">
          <a:solidFill>
            <a:schemeClr val="tx1"/>
          </a:solidFill>
          <a:latin typeface="+mn-lt"/>
          <a:ea typeface="+mn-ea"/>
          <a:cs typeface="+mn-cs"/>
        </a:defRPr>
      </a:lvl2pPr>
      <a:lvl3pPr marL="1671638" indent="-334328" algn="l" defTabSz="1337310" rtl="0" eaLnBrk="1" latinLnBrk="0" hangingPunct="1">
        <a:spcBef>
          <a:spcPct val="20000"/>
        </a:spcBef>
        <a:buFont typeface="Arial" pitchFamily="34" charset="0"/>
        <a:buChar char="•"/>
        <a:defRPr sz="3500" kern="1200">
          <a:solidFill>
            <a:schemeClr val="tx1"/>
          </a:solidFill>
          <a:latin typeface="+mn-lt"/>
          <a:ea typeface="+mn-ea"/>
          <a:cs typeface="+mn-cs"/>
        </a:defRPr>
      </a:lvl3pPr>
      <a:lvl4pPr marL="234029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4pPr>
      <a:lvl5pPr marL="300894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5pPr>
      <a:lvl6pPr marL="367760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6pPr>
      <a:lvl7pPr marL="434625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7pPr>
      <a:lvl8pPr marL="501491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8pPr>
      <a:lvl9pPr marL="568356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9pPr>
    </p:bodyStyle>
    <p:otherStyle>
      <a:defPPr>
        <a:defRPr lang="tr-TR"/>
      </a:defPPr>
      <a:lvl1pPr marL="0" algn="l" defTabSz="1337310" rtl="0" eaLnBrk="1" latinLnBrk="0" hangingPunct="1">
        <a:defRPr sz="2600" kern="1200">
          <a:solidFill>
            <a:schemeClr val="tx1"/>
          </a:solidFill>
          <a:latin typeface="+mn-lt"/>
          <a:ea typeface="+mn-ea"/>
          <a:cs typeface="+mn-cs"/>
        </a:defRPr>
      </a:lvl1pPr>
      <a:lvl2pPr marL="668655" algn="l" defTabSz="1337310" rtl="0" eaLnBrk="1" latinLnBrk="0" hangingPunct="1">
        <a:defRPr sz="2600" kern="1200">
          <a:solidFill>
            <a:schemeClr val="tx1"/>
          </a:solidFill>
          <a:latin typeface="+mn-lt"/>
          <a:ea typeface="+mn-ea"/>
          <a:cs typeface="+mn-cs"/>
        </a:defRPr>
      </a:lvl2pPr>
      <a:lvl3pPr marL="1337310" algn="l" defTabSz="1337310" rtl="0" eaLnBrk="1" latinLnBrk="0" hangingPunct="1">
        <a:defRPr sz="2600" kern="1200">
          <a:solidFill>
            <a:schemeClr val="tx1"/>
          </a:solidFill>
          <a:latin typeface="+mn-lt"/>
          <a:ea typeface="+mn-ea"/>
          <a:cs typeface="+mn-cs"/>
        </a:defRPr>
      </a:lvl3pPr>
      <a:lvl4pPr marL="2005965" algn="l" defTabSz="1337310" rtl="0" eaLnBrk="1" latinLnBrk="0" hangingPunct="1">
        <a:defRPr sz="2600" kern="1200">
          <a:solidFill>
            <a:schemeClr val="tx1"/>
          </a:solidFill>
          <a:latin typeface="+mn-lt"/>
          <a:ea typeface="+mn-ea"/>
          <a:cs typeface="+mn-cs"/>
        </a:defRPr>
      </a:lvl4pPr>
      <a:lvl5pPr marL="2674620" algn="l" defTabSz="1337310" rtl="0" eaLnBrk="1" latinLnBrk="0" hangingPunct="1">
        <a:defRPr sz="2600" kern="1200">
          <a:solidFill>
            <a:schemeClr val="tx1"/>
          </a:solidFill>
          <a:latin typeface="+mn-lt"/>
          <a:ea typeface="+mn-ea"/>
          <a:cs typeface="+mn-cs"/>
        </a:defRPr>
      </a:lvl5pPr>
      <a:lvl6pPr marL="3343275" algn="l" defTabSz="1337310" rtl="0" eaLnBrk="1" latinLnBrk="0" hangingPunct="1">
        <a:defRPr sz="2600" kern="1200">
          <a:solidFill>
            <a:schemeClr val="tx1"/>
          </a:solidFill>
          <a:latin typeface="+mn-lt"/>
          <a:ea typeface="+mn-ea"/>
          <a:cs typeface="+mn-cs"/>
        </a:defRPr>
      </a:lvl6pPr>
      <a:lvl7pPr marL="4011930" algn="l" defTabSz="1337310" rtl="0" eaLnBrk="1" latinLnBrk="0" hangingPunct="1">
        <a:defRPr sz="2600" kern="1200">
          <a:solidFill>
            <a:schemeClr val="tx1"/>
          </a:solidFill>
          <a:latin typeface="+mn-lt"/>
          <a:ea typeface="+mn-ea"/>
          <a:cs typeface="+mn-cs"/>
        </a:defRPr>
      </a:lvl7pPr>
      <a:lvl8pPr marL="4680585" algn="l" defTabSz="1337310" rtl="0" eaLnBrk="1" latinLnBrk="0" hangingPunct="1">
        <a:defRPr sz="2600" kern="1200">
          <a:solidFill>
            <a:schemeClr val="tx1"/>
          </a:solidFill>
          <a:latin typeface="+mn-lt"/>
          <a:ea typeface="+mn-ea"/>
          <a:cs typeface="+mn-cs"/>
        </a:defRPr>
      </a:lvl8pPr>
      <a:lvl9pPr marL="5349240" algn="l" defTabSz="1337310"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hyperlink" Target="http://ogrenci.gazi.edu.tr/yeni_ogrenci_no/"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hyperlink" Target="http://gef-matematikfen-kimya.gazi.edu.tr/"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9.xml"/><Relationship Id="rId4" Type="http://schemas.openxmlformats.org/officeDocument/2006/relationships/hyperlink" Target="http://www.lib.gazi.edu.tr"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10.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1.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6.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45.xml.rels><?xml version="1.0" encoding="UTF-8" standalone="yes"?>
<Relationships xmlns="http://schemas.openxmlformats.org/package/2006/relationships"><Relationship Id="rId2" Type="http://schemas.openxmlformats.org/officeDocument/2006/relationships/hyperlink" Target="mailto:nihalatalay@gazi.edu.tr"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hyperlink" Target="http://www.facebook.com/Gaziuniversitesi.1926/" TargetMode="External"/><Relationship Id="rId2" Type="http://schemas.openxmlformats.org/officeDocument/2006/relationships/image" Target="../media/image39.jpeg"/><Relationship Id="rId1" Type="http://schemas.openxmlformats.org/officeDocument/2006/relationships/slideLayout" Target="../slideLayouts/slideLayout14.xml"/><Relationship Id="rId6" Type="http://schemas.openxmlformats.org/officeDocument/2006/relationships/hyperlink" Target="http://www.instagram.com/gazi_universitesi" TargetMode="External"/><Relationship Id="rId5" Type="http://schemas.openxmlformats.org/officeDocument/2006/relationships/hyperlink" Target="http://www.youtube.com/gaziunibasin" TargetMode="External"/><Relationship Id="rId4" Type="http://schemas.openxmlformats.org/officeDocument/2006/relationships/hyperlink" Target="http://www.twitter.com/Gazi_Universite"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      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screen"/>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screen"/>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Resim 1"/>
          <p:cNvPicPr>
            <a:picLocks noChangeAspect="1"/>
          </p:cNvPicPr>
          <p:nvPr/>
        </p:nvPicPr>
        <p:blipFill>
          <a:blip r:embed="rId4" cstate="screen">
            <a:extLst>
              <a:ext uri="{28A0092B-C50C-407E-A947-70E740481C1C}">
                <a14:useLocalDpi xmlns="" xmlns:a14="http://schemas.microsoft.com/office/drawing/2010/main" val="0"/>
              </a:ext>
            </a:extLst>
          </a:blip>
          <a:stretch>
            <a:fillRect/>
          </a:stretch>
        </p:blipFill>
        <p:spPr>
          <a:xfrm>
            <a:off x="190175" y="1564451"/>
            <a:ext cx="1289195" cy="1289195"/>
          </a:xfrm>
          <a:prstGeom prst="rect">
            <a:avLst/>
          </a:prstGeom>
        </p:spPr>
      </p:pic>
      <p:pic>
        <p:nvPicPr>
          <p:cNvPr id="9" name="Resim 8"/>
          <p:cNvPicPr>
            <a:picLocks noChangeAspect="1"/>
          </p:cNvPicPr>
          <p:nvPr/>
        </p:nvPicPr>
        <p:blipFill>
          <a:blip r:embed="rId4" cstate="screen">
            <a:extLst>
              <a:ext uri="{28A0092B-C50C-407E-A947-70E740481C1C}">
                <a14:useLocalDpi xmlns="" xmlns:a14="http://schemas.microsoft.com/office/drawing/2010/main" val="0"/>
              </a:ext>
            </a:extLst>
          </a:blip>
          <a:stretch>
            <a:fillRect/>
          </a:stretch>
        </p:blipFill>
        <p:spPr>
          <a:xfrm>
            <a:off x="10135355" y="1564451"/>
            <a:ext cx="1289195" cy="1289195"/>
          </a:xfrm>
          <a:prstGeom prst="rect">
            <a:avLst/>
          </a:prstGeom>
        </p:spPr>
      </p:pic>
    </p:spTree>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850070" y="4967028"/>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1"/>
          </p:nvPr>
        </p:nvSpPr>
        <p:spPr>
          <a:xfrm>
            <a:off x="7136615" y="4993475"/>
            <a:ext cx="4273491" cy="2894894"/>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KİMYA EĞİTİMİ ANABİLİM DALI</a:t>
            </a:r>
            <a:endParaRPr sz="3200" b="1" dirty="0"/>
          </a:p>
        </p:txBody>
      </p:sp>
      <p:pic>
        <p:nvPicPr>
          <p:cNvPr id="45" name="67d885c3ce67182a072b50c609188c63e721b6ba-slider.jpg"/>
          <p:cNvPicPr/>
          <p:nvPr/>
        </p:nvPicPr>
        <p:blipFill>
          <a:blip r:embed="rId2" cstate="screen">
            <a:extLst/>
          </a:blip>
          <a:srcRect/>
          <a:stretch>
            <a:fillRect/>
          </a:stretch>
        </p:blipFill>
        <p:spPr>
          <a:xfrm>
            <a:off x="1064385" y="139031"/>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378123" y="1135823"/>
            <a:ext cx="11449272" cy="1428760"/>
          </a:xfrm>
          <a:prstGeom prst="rect">
            <a:avLst/>
          </a:prstGeom>
        </p:spPr>
        <p:txBody>
          <a:bodyPr>
            <a:noAutofit/>
          </a:bodyPr>
          <a:lstStyle/>
          <a:p>
            <a:pPr marL="0" marR="0" lvl="0" indent="0" algn="l"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Times New Roman" panose="02020603050405020304" pitchFamily="18" charset="0"/>
                <a:ea typeface="+mn-ea"/>
                <a:cs typeface="Times New Roman" panose="02020603050405020304" pitchFamily="18" charset="0"/>
                <a:sym typeface="Bodoni SvtyTwo ITC TT-Book"/>
              </a:rPr>
              <a:t>GAZİ ÜNİVERSİTESİ REKTÖRÜ</a:t>
            </a: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r>
            <a:b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cstate="screen"/>
          <a:stretch>
            <a:fillRect/>
          </a:stretch>
        </p:blipFill>
        <p:spPr>
          <a:xfrm>
            <a:off x="2809874" y="2250331"/>
            <a:ext cx="6010275" cy="4610100"/>
          </a:xfrm>
          <a:prstGeom prst="rect">
            <a:avLst/>
          </a:prstGeom>
        </p:spPr>
      </p:pic>
    </p:spTree>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Prof.</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Dr. </a:t>
            </a:r>
            <a:r>
              <a:rPr lang="tr-TR" sz="3800" dirty="0" smtClean="0">
                <a:latin typeface="+mn-lt"/>
              </a:rPr>
              <a:t>Rabia SARIKAYA</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5130651" y="9037374"/>
            <a:ext cx="2088232" cy="523220"/>
          </a:xfrm>
          <a:prstGeom prst="rect">
            <a:avLst/>
          </a:prstGeom>
        </p:spPr>
        <p:txBody>
          <a:bodyPr wrap="square">
            <a:spAutoFit/>
          </a:bodyPr>
          <a:lstStyle/>
          <a:p>
            <a:pPr marL="483156" lvl="0" indent="-483156">
              <a:spcBef>
                <a:spcPts val="2468"/>
              </a:spcBef>
              <a:buClr>
                <a:srgbClr val="929292"/>
              </a:buClr>
              <a:buSzPct val="60000"/>
              <a:defRPr/>
            </a:pPr>
            <a:r>
              <a:rPr lang="tr-TR" sz="2800" dirty="0">
                <a:latin typeface="+mn-lt"/>
                <a:cs typeface="Times New Roman" pitchFamily="18" charset="0"/>
              </a:rPr>
              <a:t>DEKAN </a:t>
            </a:r>
            <a:r>
              <a:rPr lang="tr-TR" sz="2800" dirty="0" smtClean="0">
                <a:latin typeface="+mn-lt"/>
                <a:cs typeface="Times New Roman" pitchFamily="18" charset="0"/>
              </a:rPr>
              <a:t>V.</a:t>
            </a:r>
            <a:endParaRPr lang="tr-TR" sz="2800" dirty="0">
              <a:latin typeface="+mn-lt"/>
              <a:cs typeface="Times New Roman" pitchFamily="18" charset="0"/>
            </a:endParaRPr>
          </a:p>
        </p:txBody>
      </p:sp>
      <p:pic>
        <p:nvPicPr>
          <p:cNvPr id="4" name="Resim 3"/>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1716374" y="1541117"/>
            <a:ext cx="8625903" cy="5750602"/>
          </a:xfrm>
          <a:prstGeom prst="rect">
            <a:avLst/>
          </a:prstGeom>
        </p:spPr>
      </p:pic>
    </p:spTree>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Prof.</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Dr. Mahmut SELVİ</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906515" y="8970849"/>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YARDIMCISI V.</a:t>
            </a:r>
            <a:endParaRPr lang="tr-TR" sz="2800" dirty="0">
              <a:latin typeface="+mn-lt"/>
              <a:cs typeface="Times New Roman" pitchFamily="18" charset="0"/>
            </a:endParaRPr>
          </a:p>
        </p:txBody>
      </p:sp>
      <p:pic>
        <p:nvPicPr>
          <p:cNvPr id="6" name="Resim 5"/>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1716374" y="1541117"/>
            <a:ext cx="8625904" cy="5750602"/>
          </a:xfrm>
          <a:prstGeom prst="rect">
            <a:avLst/>
          </a:prstGeom>
        </p:spPr>
      </p:pic>
    </p:spTree>
    <p:extLst>
      <p:ext uri="{BB962C8B-B14F-4D97-AF65-F5344CB8AC3E}">
        <p14:creationId xmlns="" xmlns:p14="http://schemas.microsoft.com/office/powerpoint/2010/main" val="1723703709"/>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HÜSEYİN ÖZTÜRK</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SEKRETERİ V.</a:t>
            </a:r>
            <a:endParaRPr lang="tr-TR" sz="2800" dirty="0">
              <a:latin typeface="+mn-lt"/>
              <a:cs typeface="Times New Roman" pitchFamily="18" charset="0"/>
            </a:endParaRPr>
          </a:p>
        </p:txBody>
      </p:sp>
      <p:pic>
        <p:nvPicPr>
          <p:cNvPr id="7" name="Resim 6"/>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1643845" y="1746275"/>
            <a:ext cx="8770962" cy="5847308"/>
          </a:xfrm>
          <a:prstGeom prst="rect">
            <a:avLst/>
          </a:prstGeom>
        </p:spPr>
      </p:pic>
    </p:spTree>
    <p:extLst>
      <p:ext uri="{BB962C8B-B14F-4D97-AF65-F5344CB8AC3E}">
        <p14:creationId xmlns="" xmlns:p14="http://schemas.microsoft.com/office/powerpoint/2010/main" val="2561554622"/>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637467" y="738163"/>
            <a:ext cx="10037800" cy="2362734"/>
          </a:xfrm>
          <a:prstGeom prst="rect">
            <a:avLst/>
          </a:prstGeom>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6000" dirty="0" smtClean="0">
                <a:solidFill>
                  <a:srgbClr val="D93E2B"/>
                </a:solidFill>
                <a:latin typeface="+mn-lt"/>
                <a:ea typeface="+mn-ea"/>
                <a:cs typeface="+mn-cs"/>
                <a:sym typeface="Bodoni SvtyTwo ITC TT-Book"/>
              </a:rPr>
              <a:t>Matematik ve Fen Bilimleri </a:t>
            </a:r>
            <a:r>
              <a:rPr lang="tr-TR" sz="6000" noProof="0" dirty="0" smtClean="0">
                <a:solidFill>
                  <a:srgbClr val="D93E2B"/>
                </a:solidFill>
                <a:latin typeface="+mn-lt"/>
                <a:ea typeface="+mn-ea"/>
                <a:cs typeface="+mn-cs"/>
                <a:sym typeface="Bodoni SvtyTwo ITC TT-Book"/>
              </a:rPr>
              <a:t>Eğitimi Bölümü</a:t>
            </a:r>
            <a:endPar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178323" y="8708251"/>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pic>
        <p:nvPicPr>
          <p:cNvPr id="5" name="Picture 2" descr="http://gazi.edu.tr/upload/102/2015/6/3/4a32a80d1ddf67efa740049f4309828e02ffefd5"/>
          <p:cNvPicPr>
            <a:picLocks noChangeAspect="1" noChangeArrowheads="1"/>
          </p:cNvPicPr>
          <p:nvPr/>
        </p:nvPicPr>
        <p:blipFill>
          <a:blip r:embed="rId2" cstate="screen"/>
          <a:srcRect/>
          <a:stretch>
            <a:fillRect/>
          </a:stretch>
        </p:blipFill>
        <p:spPr bwMode="auto">
          <a:xfrm>
            <a:off x="3906515" y="3652417"/>
            <a:ext cx="3491220" cy="4646586"/>
          </a:xfrm>
          <a:prstGeom prst="rect">
            <a:avLst/>
          </a:prstGeom>
          <a:noFill/>
        </p:spPr>
      </p:pic>
    </p:spTree>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778633" y="1350137"/>
            <a:ext cx="9858444" cy="2143140"/>
          </a:xfrm>
          <a:prstGeom prst="rect">
            <a:avLst/>
          </a:prstGeom>
        </p:spPr>
        <p:txBody>
          <a:bodyPr>
            <a:normAutofit fontScale="85000" lnSpcReduction="1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7200" dirty="0" smtClean="0">
                <a:solidFill>
                  <a:srgbClr val="D93E2B"/>
                </a:solidFill>
                <a:latin typeface="+mj-lt"/>
                <a:ea typeface="+mn-ea"/>
                <a:cs typeface="Times New Roman" pitchFamily="18" charset="0"/>
                <a:sym typeface="Bodoni SvtyTwo ITC TT-Book"/>
              </a:rPr>
              <a:t>Kimya Eğitimi</a:t>
            </a:r>
            <a:endPar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3061527" y="7922433"/>
            <a:ext cx="5769529"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Yüksel TUFAN</a:t>
            </a:r>
            <a:endParaRPr lang="tr-TR" sz="4000" dirty="0">
              <a:latin typeface="+mj-lt"/>
            </a:endParaRPr>
          </a:p>
        </p:txBody>
      </p:sp>
      <p:pic>
        <p:nvPicPr>
          <p:cNvPr id="59394" name="Picture 2" descr="http://www.websitem.gazi.edu.tr/upload/f7f84297f903c4ae67e9b17ebb49c5a3/d8492f6edaaed05a5baabf9b999959c2_s.jpg"/>
          <p:cNvPicPr>
            <a:picLocks noChangeAspect="1" noChangeArrowheads="1"/>
          </p:cNvPicPr>
          <p:nvPr/>
        </p:nvPicPr>
        <p:blipFill>
          <a:blip r:embed="rId2" cstate="screen"/>
          <a:srcRect/>
          <a:stretch>
            <a:fillRect/>
          </a:stretch>
        </p:blipFill>
        <p:spPr bwMode="auto">
          <a:xfrm>
            <a:off x="3706887" y="3346847"/>
            <a:ext cx="4088060" cy="4088060"/>
          </a:xfrm>
          <a:prstGeom prst="rect">
            <a:avLst/>
          </a:prstGeom>
          <a:noFill/>
        </p:spPr>
      </p:pic>
    </p:spTree>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2497094"/>
          </a:xfrm>
          <a:prstGeom prst="rect">
            <a:avLst/>
          </a:prstGeom>
        </p:spPr>
        <p:txBody>
          <a:bodyPr wrap="square">
            <a:spAutoFit/>
          </a:bodyPr>
          <a:lstStyle/>
          <a:p>
            <a:pPr lvl="0">
              <a:lnSpc>
                <a:spcPct val="90000"/>
              </a:lnSpc>
              <a:spcBef>
                <a:spcPts val="1646"/>
              </a:spcBef>
              <a:defRPr/>
            </a:pPr>
            <a:r>
              <a:rPr lang="tr-TR" sz="4800" dirty="0" smtClean="0">
                <a:solidFill>
                  <a:srgbClr val="D93E2B"/>
                </a:solidFill>
                <a:cs typeface="Times New Roman" pitchFamily="18" charset="0"/>
                <a:sym typeface="Bodoni SvtyTwo ITC TT-Book"/>
              </a:rPr>
              <a:t>Kimya Eğitimi</a:t>
            </a:r>
            <a:endParaRPr lang="tr-TR" sz="4800" dirty="0" smtClean="0">
              <a:solidFill>
                <a:srgbClr val="D93E2B"/>
              </a:solidFill>
              <a:latin typeface="+mj-lt"/>
              <a:cs typeface="Times New Roman" pitchFamily="18" charset="0"/>
              <a:sym typeface="Bodoni SvtyTwo ITC TT-Book"/>
            </a:endParaRPr>
          </a:p>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ANABİLİM DALI BAŞKAN </a:t>
            </a:r>
          </a:p>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YARDIMCISI</a:t>
            </a:r>
            <a:endParaRPr lang="tr-TR" sz="4800" dirty="0">
              <a:solidFill>
                <a:srgbClr val="D93E2B"/>
              </a:solidFill>
              <a:latin typeface="+mj-lt"/>
              <a:cs typeface="Times New Roman" pitchFamily="18" charset="0"/>
              <a:sym typeface="Bodoni SvtyTwo ITC TT-Book"/>
            </a:endParaRPr>
          </a:p>
        </p:txBody>
      </p:sp>
      <p:sp>
        <p:nvSpPr>
          <p:cNvPr id="4" name="3 Dikdörtgen"/>
          <p:cNvSpPr/>
          <p:nvPr/>
        </p:nvSpPr>
        <p:spPr>
          <a:xfrm>
            <a:off x="2391755" y="8636813"/>
            <a:ext cx="7491424" cy="590931"/>
          </a:xfrm>
          <a:prstGeom prst="rect">
            <a:avLst/>
          </a:prstGeom>
        </p:spPr>
        <p:txBody>
          <a:bodyPr wrap="square">
            <a:spAutoFit/>
          </a:bodyPr>
          <a:lstStyle/>
          <a:p>
            <a:pPr lvl="0">
              <a:lnSpc>
                <a:spcPct val="90000"/>
              </a:lnSpc>
              <a:spcBef>
                <a:spcPts val="1646"/>
              </a:spcBef>
              <a:defRPr/>
            </a:pPr>
            <a:r>
              <a:rPr lang="tr-TR" sz="3600" dirty="0" smtClean="0">
                <a:solidFill>
                  <a:schemeClr val="tx1"/>
                </a:solidFill>
                <a:latin typeface="+mn-lt"/>
                <a:cs typeface="Times New Roman" pitchFamily="18" charset="0"/>
                <a:sym typeface="Bodoni SvtyTwo ITC TT-Book"/>
              </a:rPr>
              <a:t>Doç. Dr. Hüseyin AKKUŞ</a:t>
            </a:r>
            <a:endParaRPr lang="tr-TR" sz="3600" dirty="0">
              <a:solidFill>
                <a:schemeClr val="tx1"/>
              </a:solidFill>
              <a:latin typeface="+mn-lt"/>
              <a:cs typeface="Times New Roman" pitchFamily="18" charset="0"/>
              <a:sym typeface="Bodoni SvtyTwo ITC TT-Book"/>
            </a:endParaRPr>
          </a:p>
        </p:txBody>
      </p:sp>
      <p:pic>
        <p:nvPicPr>
          <p:cNvPr id="5" name="Picture 2" descr="http://gazi.edu.tr/upload/105/2012/9/14/0086e19a3cb3fe2310c8bcffdd6a050d05cbf3e0"/>
          <p:cNvPicPr>
            <a:picLocks noChangeAspect="1" noChangeArrowheads="1"/>
          </p:cNvPicPr>
          <p:nvPr/>
        </p:nvPicPr>
        <p:blipFill>
          <a:blip r:embed="rId2" cstate="screen"/>
          <a:srcRect/>
          <a:stretch>
            <a:fillRect/>
          </a:stretch>
        </p:blipFill>
        <p:spPr bwMode="auto">
          <a:xfrm>
            <a:off x="4194547" y="3837459"/>
            <a:ext cx="3416746" cy="4317528"/>
          </a:xfrm>
          <a:prstGeom prst="rect">
            <a:avLst/>
          </a:prstGeom>
          <a:noFill/>
        </p:spPr>
      </p:pic>
    </p:spTree>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xfrm>
            <a:off x="421443" y="278567"/>
            <a:ext cx="10787287" cy="850071"/>
          </a:xfrm>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br>
              <a:rPr lang="tr-TR" sz="2400" b="1" dirty="0" smtClean="0"/>
            </a:br>
            <a:endParaRPr sz="2400" b="1" dirty="0">
              <a:solidFill>
                <a:srgbClr val="FF0000"/>
              </a:solidFill>
            </a:endParaRPr>
          </a:p>
        </p:txBody>
      </p:sp>
      <p:sp>
        <p:nvSpPr>
          <p:cNvPr id="48" name="Shape 48"/>
          <p:cNvSpPr>
            <a:spLocks noGrp="1"/>
          </p:cNvSpPr>
          <p:nvPr>
            <p:ph type="body" idx="1"/>
          </p:nvPr>
        </p:nvSpPr>
        <p:spPr>
          <a:xfrm>
            <a:off x="0" y="778633"/>
            <a:ext cx="11701463" cy="10922829"/>
          </a:xfrm>
          <a:prstGeom prst="rect">
            <a:avLst/>
          </a:prstGeom>
        </p:spPr>
        <p:txBody>
          <a:bodyPr numCol="2">
            <a:normAutofit/>
          </a:bodyPr>
          <a:lstStyle/>
          <a:p>
            <a:r>
              <a:rPr lang="tr-TR" sz="1800" b="1" u="sng" dirty="0" smtClean="0">
                <a:solidFill>
                  <a:schemeClr val="tx1"/>
                </a:solidFill>
              </a:rPr>
              <a:t>Bilgisayar ve Öğretim Teknolojileri Eğitimi Bölümü</a:t>
            </a:r>
            <a:endParaRPr lang="tr-TR" sz="1800" u="sng" dirty="0" smtClean="0">
              <a:solidFill>
                <a:schemeClr val="tx1"/>
              </a:solidFill>
            </a:endParaRPr>
          </a:p>
          <a:p>
            <a:r>
              <a:rPr lang="tr-TR" sz="1800" b="1" u="sng" dirty="0" smtClean="0">
                <a:solidFill>
                  <a:schemeClr val="tx1"/>
                </a:solidFill>
              </a:rPr>
              <a:t>Eğitim Bilimleri Bölümü</a:t>
            </a:r>
            <a:endParaRPr lang="tr-TR" sz="1800" u="sng" dirty="0" smtClean="0">
              <a:solidFill>
                <a:schemeClr val="tx1"/>
              </a:solidFill>
            </a:endParaRPr>
          </a:p>
          <a:p>
            <a:r>
              <a:rPr lang="tr-TR" sz="1800" u="sng" dirty="0" smtClean="0">
                <a:solidFill>
                  <a:schemeClr val="tx1"/>
                </a:solidFill>
              </a:rPr>
              <a:t>Eğitimde Ölçme ve Değerlendirme Anabilim Dalı</a:t>
            </a:r>
          </a:p>
          <a:p>
            <a:r>
              <a:rPr lang="tr-TR" sz="1800" u="sng" dirty="0" smtClean="0">
                <a:solidFill>
                  <a:schemeClr val="tx1"/>
                </a:solidFill>
              </a:rPr>
              <a:t>Eğitim Programları ve Öğretim Anabilim Dalı</a:t>
            </a:r>
          </a:p>
          <a:p>
            <a:r>
              <a:rPr lang="tr-TR" sz="1800" u="sng" dirty="0" smtClean="0">
                <a:solidFill>
                  <a:schemeClr val="tx1"/>
                </a:solidFill>
              </a:rPr>
              <a:t>Eğitim Yönetimi Ana Bilim Dalı</a:t>
            </a:r>
          </a:p>
          <a:p>
            <a:r>
              <a:rPr lang="tr-TR" sz="1800" u="sng" dirty="0" smtClean="0">
                <a:solidFill>
                  <a:schemeClr val="tx1"/>
                </a:solidFill>
              </a:rPr>
              <a:t>Rehberlik ve Psikolojik Danışmanlık Anabilim Dalı</a:t>
            </a:r>
          </a:p>
          <a:p>
            <a:r>
              <a:rPr lang="tr-TR" sz="1800" b="1" u="sng" dirty="0" smtClean="0">
                <a:solidFill>
                  <a:schemeClr val="tx1"/>
                </a:solidFill>
              </a:rPr>
              <a:t>Güzel Sanatlar Eğitimi Bölümü</a:t>
            </a:r>
            <a:endParaRPr lang="tr-TR" sz="1800" u="sng" dirty="0" smtClean="0">
              <a:solidFill>
                <a:schemeClr val="tx1"/>
              </a:solidFill>
            </a:endParaRPr>
          </a:p>
          <a:p>
            <a:r>
              <a:rPr lang="tr-TR" sz="1800" u="sng" dirty="0" smtClean="0">
                <a:solidFill>
                  <a:schemeClr val="tx1"/>
                </a:solidFill>
              </a:rPr>
              <a:t>Müzik Eğitimi Anabilim Dalı</a:t>
            </a:r>
          </a:p>
          <a:p>
            <a:r>
              <a:rPr lang="tr-TR" sz="1800" u="sng" dirty="0" smtClean="0">
                <a:solidFill>
                  <a:schemeClr val="tx1"/>
                </a:solidFill>
              </a:rPr>
              <a:t>Resim - İş Eğitimi Anabilim Dalı</a:t>
            </a:r>
          </a:p>
          <a:p>
            <a:r>
              <a:rPr lang="tr-TR" sz="1800" b="1" u="sng" dirty="0" smtClean="0">
                <a:solidFill>
                  <a:srgbClr val="FF0000"/>
                </a:solidFill>
              </a:rPr>
              <a:t>Matematik ve Fen Bilimleri Eğitimi Bölümü</a:t>
            </a:r>
            <a:endParaRPr lang="tr-TR" sz="1800" u="sng" dirty="0" smtClean="0">
              <a:solidFill>
                <a:srgbClr val="FF0000"/>
              </a:solidFill>
            </a:endParaRPr>
          </a:p>
          <a:p>
            <a:r>
              <a:rPr lang="tr-TR" sz="1800" u="sng" dirty="0" smtClean="0">
                <a:solidFill>
                  <a:schemeClr val="tx1"/>
                </a:solidFill>
              </a:rPr>
              <a:t>Biyoloji Eğitimi Anabilim Dalı</a:t>
            </a:r>
          </a:p>
          <a:p>
            <a:r>
              <a:rPr lang="tr-TR" sz="1800" u="sng" dirty="0" smtClean="0">
                <a:solidFill>
                  <a:schemeClr val="tx1"/>
                </a:solidFill>
              </a:rPr>
              <a:t>Fen Bilgisi Eğitimi Anabilim Dalı</a:t>
            </a:r>
          </a:p>
          <a:p>
            <a:r>
              <a:rPr lang="tr-TR" sz="1800" u="sng" dirty="0" smtClean="0">
                <a:solidFill>
                  <a:schemeClr val="tx1"/>
                </a:solidFill>
              </a:rPr>
              <a:t>Fizik Eğitimi Anabilim Dalı</a:t>
            </a:r>
          </a:p>
          <a:p>
            <a:r>
              <a:rPr lang="tr-TR" sz="1800" u="sng" dirty="0" smtClean="0">
                <a:solidFill>
                  <a:srgbClr val="FF0000"/>
                </a:solidFill>
              </a:rPr>
              <a:t>Kimya Eğitimi Anabilim Dalı</a:t>
            </a:r>
          </a:p>
          <a:p>
            <a:r>
              <a:rPr lang="tr-TR" sz="1800" u="sng" dirty="0" smtClean="0">
                <a:solidFill>
                  <a:schemeClr val="tx1"/>
                </a:solidFill>
              </a:rPr>
              <a:t>Matematik Eğitimi Anabilim Dalı</a:t>
            </a:r>
          </a:p>
          <a:p>
            <a:r>
              <a:rPr lang="tr-TR" sz="1800" b="1" u="sng" dirty="0" smtClean="0">
                <a:solidFill>
                  <a:schemeClr val="tx1"/>
                </a:solidFill>
              </a:rPr>
              <a:t>Özel Eğitim Bölümü</a:t>
            </a:r>
            <a:endParaRPr lang="tr-TR" sz="1800" u="sng" dirty="0" smtClean="0">
              <a:solidFill>
                <a:schemeClr val="tx1"/>
              </a:solidFill>
            </a:endParaRPr>
          </a:p>
          <a:p>
            <a:r>
              <a:rPr lang="tr-TR" sz="1800" u="sng" dirty="0" smtClean="0">
                <a:solidFill>
                  <a:schemeClr val="tx1"/>
                </a:solidFill>
              </a:rPr>
              <a:t>Zihin Engelliler Eğitimi Anabilim Dalı</a:t>
            </a:r>
          </a:p>
          <a:p>
            <a:r>
              <a:rPr lang="tr-TR" sz="1800" u="sng" dirty="0" smtClean="0">
                <a:solidFill>
                  <a:schemeClr val="tx1"/>
                </a:solidFill>
              </a:rPr>
              <a:t>Görme Engelliler Eğitimi Anabilim Dalı</a:t>
            </a:r>
          </a:p>
          <a:p>
            <a:pPr marL="552365" indent="-552365" algn="just" defTabSz="441893">
              <a:lnSpc>
                <a:spcPct val="150000"/>
              </a:lnSpc>
              <a:spcBef>
                <a:spcPts val="0"/>
              </a:spcBef>
              <a:buClrTx/>
              <a:buSzPct val="120000"/>
              <a:buNone/>
              <a:defRPr sz="1800">
                <a:solidFill>
                  <a:srgbClr val="000000"/>
                </a:solidFill>
              </a:defRPr>
            </a:pPr>
            <a:endParaRPr sz="1800" u="sng"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1"/>
          </p:nvPr>
        </p:nvSpPr>
        <p:spPr>
          <a:xfrm>
            <a:off x="492881" y="3064649"/>
            <a:ext cx="10787287" cy="8636814"/>
          </a:xfrm>
        </p:spPr>
        <p:txBody>
          <a:bodyPr>
            <a:normAutofit fontScale="55000" lnSpcReduction="20000"/>
          </a:bodyPr>
          <a:lstStyle/>
          <a:p>
            <a:r>
              <a:rPr lang="tr-TR" sz="4000" b="1" u="sng" dirty="0" smtClean="0">
                <a:solidFill>
                  <a:schemeClr val="tx1"/>
                </a:solidFill>
              </a:rPr>
              <a:t>Sosyal Bilimler ve Türkçe Eğitimi Bölümü</a:t>
            </a:r>
          </a:p>
          <a:p>
            <a:r>
              <a:rPr lang="tr-TR" sz="4000" u="sng" dirty="0" smtClean="0">
                <a:solidFill>
                  <a:schemeClr val="tx1"/>
                </a:solidFill>
              </a:rPr>
              <a:t>Coğrafya Eğitimi Anabilim Dalı</a:t>
            </a:r>
          </a:p>
          <a:p>
            <a:r>
              <a:rPr lang="tr-TR" sz="4000" u="sng" dirty="0" smtClean="0">
                <a:solidFill>
                  <a:schemeClr val="tx1"/>
                </a:solidFill>
              </a:rPr>
              <a:t>Felsefe Grubu Eğitimi Anabilim Dalı</a:t>
            </a:r>
          </a:p>
          <a:p>
            <a:r>
              <a:rPr lang="tr-TR" sz="4000" u="sng" dirty="0" smtClean="0">
                <a:solidFill>
                  <a:schemeClr val="tx1"/>
                </a:solidFill>
              </a:rPr>
              <a:t>Sosyal Bilgiler Eğitimi Anabilim Dalı</a:t>
            </a:r>
          </a:p>
          <a:p>
            <a:r>
              <a:rPr lang="tr-TR" sz="4000" u="sng" dirty="0" smtClean="0">
                <a:solidFill>
                  <a:schemeClr val="tx1"/>
                </a:solidFill>
              </a:rPr>
              <a:t>Tarih Eğitimi Anabilim Dalı</a:t>
            </a:r>
          </a:p>
          <a:p>
            <a:r>
              <a:rPr lang="tr-TR" sz="4000" u="sng" dirty="0" smtClean="0">
                <a:solidFill>
                  <a:schemeClr val="tx1"/>
                </a:solidFill>
              </a:rPr>
              <a:t>Türk Dili ve Edebiyatı Eğitimi Anabilim Dalı</a:t>
            </a:r>
          </a:p>
          <a:p>
            <a:r>
              <a:rPr lang="tr-TR" sz="4000" u="sng" dirty="0" smtClean="0">
                <a:solidFill>
                  <a:schemeClr val="tx1"/>
                </a:solidFill>
              </a:rPr>
              <a:t>Türkçe Eğitimi Anabilim Dalı</a:t>
            </a:r>
          </a:p>
          <a:p>
            <a:r>
              <a:rPr lang="tr-TR" sz="4000" b="1" u="sng" dirty="0" smtClean="0">
                <a:solidFill>
                  <a:schemeClr val="tx1"/>
                </a:solidFill>
              </a:rPr>
              <a:t>Temel Eğitim Bölümü</a:t>
            </a:r>
            <a:endParaRPr lang="tr-TR" sz="4000" u="sng" dirty="0" smtClean="0">
              <a:solidFill>
                <a:schemeClr val="tx1"/>
              </a:solidFill>
            </a:endParaRPr>
          </a:p>
          <a:p>
            <a:r>
              <a:rPr lang="tr-TR" sz="4000" u="sng" dirty="0" smtClean="0">
                <a:solidFill>
                  <a:schemeClr val="tx1"/>
                </a:solidFill>
              </a:rPr>
              <a:t>Okulöncesi Eğitimi Anabilim Dalı</a:t>
            </a:r>
          </a:p>
          <a:p>
            <a:r>
              <a:rPr lang="tr-TR" sz="4000" u="sng" dirty="0" smtClean="0">
                <a:solidFill>
                  <a:schemeClr val="tx1"/>
                </a:solidFill>
              </a:rPr>
              <a:t>Sınıf Eğitimi Anabilim Dalı</a:t>
            </a:r>
          </a:p>
          <a:p>
            <a:r>
              <a:rPr lang="tr-TR" sz="4000" b="1" u="sng" dirty="0" smtClean="0">
                <a:solidFill>
                  <a:schemeClr val="tx1"/>
                </a:solidFill>
              </a:rPr>
              <a:t>Yabancı Diller Eğitimi Bölümü</a:t>
            </a:r>
            <a:endParaRPr lang="tr-TR" sz="4000" u="sng" dirty="0" smtClean="0">
              <a:solidFill>
                <a:schemeClr val="tx1"/>
              </a:solidFill>
            </a:endParaRPr>
          </a:p>
          <a:p>
            <a:r>
              <a:rPr lang="tr-TR" sz="4000" u="sng" dirty="0" smtClean="0">
                <a:solidFill>
                  <a:schemeClr val="tx1"/>
                </a:solidFill>
              </a:rPr>
              <a:t>Alman Dili Eğitimi Anabilim Dalı</a:t>
            </a:r>
          </a:p>
          <a:p>
            <a:r>
              <a:rPr lang="tr-TR" sz="4000" u="sng" dirty="0" smtClean="0">
                <a:solidFill>
                  <a:schemeClr val="tx1"/>
                </a:solidFill>
              </a:rPr>
              <a:t>Arap Dili Eğitimi Anabilim Dalı</a:t>
            </a:r>
          </a:p>
          <a:p>
            <a:r>
              <a:rPr lang="tr-TR" sz="4000" u="sng" dirty="0" smtClean="0">
                <a:solidFill>
                  <a:schemeClr val="tx1"/>
                </a:solidFill>
              </a:rPr>
              <a:t>Fransız Dili Eğitimi Anabilim Dalı</a:t>
            </a:r>
          </a:p>
          <a:p>
            <a:r>
              <a:rPr lang="tr-TR" sz="4000" u="sng" dirty="0" smtClean="0">
                <a:solidFill>
                  <a:schemeClr val="tx1"/>
                </a:solidFill>
              </a:rPr>
              <a:t>İngiliz Dili Eğitimi Anabilim Dalı</a:t>
            </a:r>
          </a:p>
          <a:p>
            <a:endParaRPr lang="tr-TR" dirty="0"/>
          </a:p>
        </p:txBody>
      </p:sp>
      <p:sp>
        <p:nvSpPr>
          <p:cNvPr id="4" name="Shape 47"/>
          <p:cNvSpPr>
            <a:spLocks noGrp="1"/>
          </p:cNvSpPr>
          <p:nvPr>
            <p:ph type="title"/>
          </p:nvPr>
        </p:nvSpPr>
        <p:spPr>
          <a:xfrm>
            <a:off x="350005" y="1207261"/>
            <a:ext cx="10787287" cy="850071"/>
          </a:xfrm>
          <a:prstGeom prst="rect">
            <a:avLst/>
          </a:prstGeom>
        </p:spPr>
        <p:txBody>
          <a:bodyPr>
            <a:normAutofit/>
          </a:bodyPr>
          <a:lstStyle/>
          <a:p>
            <a:pPr lvl="0">
              <a:defRPr sz="1800">
                <a:solidFill>
                  <a:srgbClr val="000000"/>
                </a:solidFill>
              </a:defRPr>
            </a:pPr>
            <a:r>
              <a:rPr sz="2800" b="1" dirty="0"/>
              <a:t>GAZİ </a:t>
            </a:r>
            <a:r>
              <a:rPr sz="2800" b="1" dirty="0" smtClean="0"/>
              <a:t>E</a:t>
            </a:r>
            <a:r>
              <a:rPr lang="tr-TR" sz="2800" b="1" dirty="0" smtClean="0"/>
              <a:t>Ğ</a:t>
            </a:r>
            <a:r>
              <a:rPr sz="2800" b="1" dirty="0" smtClean="0"/>
              <a:t>İTİM FAKÜLTESİ</a:t>
            </a:r>
            <a:r>
              <a:rPr lang="tr-TR" sz="2800" b="1" dirty="0" smtClean="0"/>
              <a:t> BÖLÜMLERİ</a:t>
            </a:r>
            <a:br>
              <a:rPr lang="tr-TR" sz="2800" b="1" dirty="0" smtClean="0"/>
            </a:br>
            <a:endParaRPr sz="2800" b="1" dirty="0">
              <a:solidFill>
                <a:srgbClr val="FF0000"/>
              </a:solidFill>
            </a:endParaRPr>
          </a:p>
        </p:txBody>
      </p:sp>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Gazi Üniversitesi - Google Chrome"/>
          <p:cNvPicPr>
            <a:picLocks noChangeAspect="1"/>
          </p:cNvPicPr>
          <p:nvPr/>
        </p:nvPicPr>
        <p:blipFill>
          <a:blip r:embed="rId3" cstate="screen">
            <a:extLst>
              <a:ext uri="{28A0092B-C50C-407E-A947-70E740481C1C}">
                <a14:useLocalDpi xmlns="" xmlns:a14="http://schemas.microsoft.com/office/drawing/2010/main" val="0"/>
              </a:ext>
            </a:extLst>
          </a:blip>
          <a:stretch>
            <a:fillRect/>
          </a:stretch>
        </p:blipFill>
        <p:spPr>
          <a:xfrm>
            <a:off x="0" y="-196462"/>
            <a:ext cx="11701463" cy="12094392"/>
          </a:xfrm>
          <a:prstGeom prst="rect">
            <a:avLst/>
          </a:prstGeom>
        </p:spPr>
      </p:pic>
      <p:sp>
        <p:nvSpPr>
          <p:cNvPr id="6" name="Sağ Ok 5"/>
          <p:cNvSpPr/>
          <p:nvPr/>
        </p:nvSpPr>
        <p:spPr>
          <a:xfrm rot="10332243">
            <a:off x="1603635" y="5549275"/>
            <a:ext cx="2008533" cy="1218859"/>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pic>
        <p:nvPicPr>
          <p:cNvPr id="1026" name="Picture 2"/>
          <p:cNvPicPr>
            <a:picLocks noChangeAspect="1" noChangeArrowheads="1"/>
          </p:cNvPicPr>
          <p:nvPr/>
        </p:nvPicPr>
        <p:blipFill>
          <a:blip r:embed="rId4" cstate="screen">
            <a:extLst>
              <a:ext uri="{28A0092B-C50C-407E-A947-70E740481C1C}">
                <a14:useLocalDpi xmlns="" xmlns:a14="http://schemas.microsoft.com/office/drawing/2010/main" val="0"/>
              </a:ext>
            </a:extLst>
          </a:blip>
          <a:srcRect/>
          <a:stretch>
            <a:fillRect/>
          </a:stretch>
        </p:blipFill>
        <p:spPr bwMode="auto">
          <a:xfrm rot="270401">
            <a:off x="2086304" y="331560"/>
            <a:ext cx="2036762" cy="78080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8501571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nvGraphicFramePr>
        <p:xfrm>
          <a:off x="-1" y="-3"/>
          <a:ext cx="11701463" cy="11701468"/>
        </p:xfrm>
        <a:graphic>
          <a:graphicData uri="http://schemas.openxmlformats.org/drawingml/2006/table">
            <a:tbl>
              <a:tblPr/>
              <a:tblGrid>
                <a:gridCol w="2894303">
                  <a:extLst>
                    <a:ext uri="{9D8B030D-6E8A-4147-A177-3AD203B41FA5}">
                      <a16:colId xmlns="" xmlns:a16="http://schemas.microsoft.com/office/drawing/2014/main" val="20000"/>
                    </a:ext>
                  </a:extLst>
                </a:gridCol>
                <a:gridCol w="8807160">
                  <a:extLst>
                    <a:ext uri="{9D8B030D-6E8A-4147-A177-3AD203B41FA5}">
                      <a16:colId xmlns="" xmlns:a16="http://schemas.microsoft.com/office/drawing/2014/main" val="20001"/>
                    </a:ext>
                  </a:extLst>
                </a:gridCol>
              </a:tblGrid>
              <a:tr h="933327">
                <a:tc gridSpan="2">
                  <a:txBody>
                    <a:bodyPr/>
                    <a:lstStyle/>
                    <a:p>
                      <a:pPr algn="ctr">
                        <a:spcAft>
                          <a:spcPts val="0"/>
                        </a:spcAft>
                      </a:pPr>
                      <a:r>
                        <a:rPr lang="tr-TR" sz="1800" b="1" dirty="0">
                          <a:solidFill>
                            <a:srgbClr val="000000"/>
                          </a:solidFill>
                          <a:latin typeface="Times New Roman"/>
                          <a:ea typeface="Calibri"/>
                          <a:cs typeface="Times New Roman"/>
                        </a:rPr>
                        <a:t>GAZİ ÜNİVERSİTESİ</a:t>
                      </a:r>
                      <a:endParaRPr lang="tr-TR" sz="1800" dirty="0">
                        <a:solidFill>
                          <a:srgbClr val="000000"/>
                        </a:solidFill>
                        <a:latin typeface="Times New Roman"/>
                        <a:ea typeface="Calibri"/>
                        <a:cs typeface="Times New Roman"/>
                      </a:endParaRPr>
                    </a:p>
                    <a:p>
                      <a:pPr algn="ctr">
                        <a:spcAft>
                          <a:spcPts val="0"/>
                        </a:spcAft>
                      </a:pPr>
                      <a:r>
                        <a:rPr lang="tr-TR" sz="1800" b="1" dirty="0">
                          <a:solidFill>
                            <a:srgbClr val="000000"/>
                          </a:solidFill>
                          <a:latin typeface="Times New Roman"/>
                          <a:ea typeface="Calibri"/>
                          <a:cs typeface="Times New Roman"/>
                        </a:rPr>
                        <a:t>2016-2017 Eğitim Öğretim Yılı Akademik Takvimi</a:t>
                      </a:r>
                      <a:endParaRPr lang="tr-TR" sz="1800" dirty="0">
                        <a:solidFill>
                          <a:srgbClr val="000000"/>
                        </a:solidFill>
                        <a:latin typeface="Times New Roman"/>
                        <a:ea typeface="Calibri"/>
                        <a:cs typeface="Times New Roman"/>
                      </a:endParaRPr>
                    </a:p>
                    <a:p>
                      <a:pPr algn="ctr">
                        <a:spcAft>
                          <a:spcPts val="0"/>
                        </a:spcAft>
                      </a:pPr>
                      <a:r>
                        <a:rPr lang="tr-TR" sz="1800" b="1" dirty="0">
                          <a:solidFill>
                            <a:srgbClr val="000000"/>
                          </a:solidFill>
                          <a:latin typeface="Times New Roman"/>
                          <a:ea typeface="Calibri"/>
                          <a:cs typeface="Times New Roman"/>
                        </a:rPr>
                        <a:t>(Yıllık ve 3 Dönemlik Sistem Uygulayan Birimler Hariç)</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 xmlns:a16="http://schemas.microsoft.com/office/drawing/2014/main" val="10000"/>
                  </a:ext>
                </a:extLst>
              </a:tr>
              <a:tr h="311109">
                <a:tc gridSpan="2">
                  <a:txBody>
                    <a:bodyPr/>
                    <a:lstStyle/>
                    <a:p>
                      <a:pPr algn="ctr">
                        <a:spcAft>
                          <a:spcPts val="0"/>
                        </a:spcAft>
                      </a:pPr>
                      <a:r>
                        <a:rPr lang="tr-TR" sz="1800" b="1" dirty="0">
                          <a:solidFill>
                            <a:srgbClr val="000000"/>
                          </a:solidFill>
                          <a:latin typeface="Times New Roman"/>
                          <a:ea typeface="Calibri"/>
                          <a:cs typeface="Times New Roman"/>
                        </a:rPr>
                        <a:t>GÜZ YARIYILI</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 xmlns:a16="http://schemas.microsoft.com/office/drawing/2014/main" val="10001"/>
                  </a:ext>
                </a:extLst>
              </a:tr>
              <a:tr h="559997">
                <a:tc>
                  <a:txBody>
                    <a:bodyPr/>
                    <a:lstStyle/>
                    <a:p>
                      <a:pPr>
                        <a:spcAft>
                          <a:spcPts val="0"/>
                        </a:spcAft>
                      </a:pPr>
                      <a:r>
                        <a:rPr lang="tr-TR" sz="1800" dirty="0">
                          <a:solidFill>
                            <a:srgbClr val="000000"/>
                          </a:solidFill>
                          <a:latin typeface="Times New Roman"/>
                          <a:ea typeface="Calibri"/>
                          <a:cs typeface="Times New Roman"/>
                        </a:rPr>
                        <a:t>12 – 16 Ağustos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ÖSYS ve burslu öğrenci olarak üniversiteye yerleştirilen öğrencilerin ilk kayıtları (Elektronik Kayıt)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559997">
                <a:tc>
                  <a:txBody>
                    <a:bodyPr/>
                    <a:lstStyle/>
                    <a:p>
                      <a:pPr>
                        <a:spcAft>
                          <a:spcPts val="0"/>
                        </a:spcAft>
                      </a:pPr>
                      <a:r>
                        <a:rPr lang="tr-TR" sz="1800">
                          <a:solidFill>
                            <a:srgbClr val="000000"/>
                          </a:solidFill>
                          <a:latin typeface="Times New Roman"/>
                          <a:ea typeface="Calibri"/>
                          <a:cs typeface="Times New Roman"/>
                        </a:rPr>
                        <a:t>15 – 19 Ağustos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ÖSYS ve burslu öğrenci olarak üniversiteye yerleştirilen öğrencilerin ilk kayıtları (Elektronik Kayıt yaptırmayan yada yaptıramayan öğrencilerin kayıtları)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559997">
                <a:tc>
                  <a:txBody>
                    <a:bodyPr/>
                    <a:lstStyle/>
                    <a:p>
                      <a:pPr>
                        <a:spcAft>
                          <a:spcPts val="0"/>
                        </a:spcAft>
                      </a:pPr>
                      <a:r>
                        <a:rPr lang="tr-TR" sz="1800" dirty="0">
                          <a:solidFill>
                            <a:srgbClr val="000000"/>
                          </a:solidFill>
                          <a:latin typeface="Times New Roman"/>
                          <a:ea typeface="Calibri"/>
                          <a:cs typeface="Times New Roman"/>
                        </a:rPr>
                        <a:t>29 Ağustos – 2 Eylül 2016 </a:t>
                      </a:r>
                    </a:p>
                    <a:p>
                      <a:pPr>
                        <a:spcAft>
                          <a:spcPts val="0"/>
                        </a:spcAft>
                      </a:pPr>
                      <a:r>
                        <a:rPr lang="tr-TR" sz="1800" dirty="0">
                          <a:solidFill>
                            <a:srgbClr val="000000"/>
                          </a:solidFill>
                          <a:latin typeface="Times New Roman"/>
                          <a:ea typeface="Calibri"/>
                          <a:cs typeface="Times New Roman"/>
                        </a:rPr>
                        <a:t>(30 Ağustos resmî tatil)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Yabancı uyruklu öğrencilerin ilk kayıtları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r h="1119995">
                <a:tc>
                  <a:txBody>
                    <a:bodyPr/>
                    <a:lstStyle/>
                    <a:p>
                      <a:pPr>
                        <a:spcAft>
                          <a:spcPts val="0"/>
                        </a:spcAft>
                      </a:pPr>
                      <a:r>
                        <a:rPr lang="tr-TR" sz="1800">
                          <a:solidFill>
                            <a:srgbClr val="000000"/>
                          </a:solidFill>
                          <a:latin typeface="Times New Roman"/>
                          <a:ea typeface="Calibri"/>
                          <a:cs typeface="Times New Roman"/>
                        </a:rPr>
                        <a:t>19 Eylül 2016 Saat 10.00 </a:t>
                      </a:r>
                    </a:p>
                    <a:p>
                      <a:pPr>
                        <a:spcAft>
                          <a:spcPts val="0"/>
                        </a:spcAft>
                      </a:pPr>
                      <a:r>
                        <a:rPr lang="tr-TR" sz="1800">
                          <a:solidFill>
                            <a:srgbClr val="000000"/>
                          </a:solidFill>
                          <a:latin typeface="Times New Roman"/>
                          <a:ea typeface="Calibri"/>
                          <a:cs typeface="Times New Roman"/>
                        </a:rPr>
                        <a:t>21 Eylül 2016 Saat 10.00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Hazırlık sınıfı Muafiyet Sınavı (İngilizce, Almanca, Fransızca, Arapça yeterlik) (Tıp Fakültesi İngilizce Tıp Bölümü, Mühendislik, Mimarlık, Gazi Eğitim, Fen, Edebiyat ve İktisadi ve İdari Bilimler Fakültelerinin ilgili bölümlerinin öğrencileri, dikey geçiş ile ilgili birimlere yeni kayıt olan öğrenciler, hazırlık sınıfında eğitim görüp başarısız olan öğrenciler)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5"/>
                  </a:ext>
                </a:extLst>
              </a:tr>
              <a:tr h="839997">
                <a:tc>
                  <a:txBody>
                    <a:bodyPr/>
                    <a:lstStyle/>
                    <a:p>
                      <a:pPr>
                        <a:spcAft>
                          <a:spcPts val="0"/>
                        </a:spcAft>
                      </a:pPr>
                      <a:r>
                        <a:rPr lang="tr-TR" sz="1800">
                          <a:solidFill>
                            <a:srgbClr val="000000"/>
                          </a:solidFill>
                          <a:latin typeface="Times New Roman"/>
                          <a:ea typeface="Calibri"/>
                          <a:cs typeface="Times New Roman"/>
                        </a:rPr>
                        <a:t>6 Eylül 2016 Saat 10.00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Lisans programlarındaki zorunlu İngilizce derslerinden muaf olacak 1. sınıf öğrencilerinin sınavları (Hazırlık Sınıfında öğrenim gören öğrenciler ile hazırlık sınıfı muafiyet sınavında başarılı olan öğrenciler katılamaz)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6"/>
                  </a:ext>
                </a:extLst>
              </a:tr>
              <a:tr h="280000">
                <a:tc>
                  <a:txBody>
                    <a:bodyPr/>
                    <a:lstStyle/>
                    <a:p>
                      <a:pPr>
                        <a:spcAft>
                          <a:spcPts val="0"/>
                        </a:spcAft>
                      </a:pPr>
                      <a:r>
                        <a:rPr lang="tr-TR" sz="1800">
                          <a:solidFill>
                            <a:srgbClr val="000000"/>
                          </a:solidFill>
                          <a:latin typeface="Times New Roman"/>
                          <a:ea typeface="Calibri"/>
                          <a:cs typeface="Times New Roman"/>
                        </a:rPr>
                        <a:t>6 Eylül 2016 Saat 14.00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Yabancı uyruklu öğrencilerin Türkçe yeterlik sınavı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7"/>
                  </a:ext>
                </a:extLst>
              </a:tr>
              <a:tr h="839997">
                <a:tc>
                  <a:txBody>
                    <a:bodyPr/>
                    <a:lstStyle/>
                    <a:p>
                      <a:pPr>
                        <a:spcAft>
                          <a:spcPts val="0"/>
                        </a:spcAft>
                      </a:pPr>
                      <a:r>
                        <a:rPr lang="tr-TR" sz="1800">
                          <a:solidFill>
                            <a:srgbClr val="000000"/>
                          </a:solidFill>
                          <a:latin typeface="Times New Roman"/>
                          <a:ea typeface="Calibri"/>
                          <a:cs typeface="Times New Roman"/>
                        </a:rPr>
                        <a:t>8 – 9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DERS KAYITLARI (Kayıtlar İNTERNET üzerinden yapılacaktır [öğrenim süresini aşan ve ikinci öğretim öğrencileri katkı payı ve öğrenim ücretlerini yatırdıktan sonra internet üzerinden kayıt yapacaklardır.])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8"/>
                  </a:ext>
                </a:extLst>
              </a:tr>
              <a:tr h="280000">
                <a:tc>
                  <a:txBody>
                    <a:bodyPr/>
                    <a:lstStyle/>
                    <a:p>
                      <a:pPr>
                        <a:spcAft>
                          <a:spcPts val="0"/>
                        </a:spcAft>
                      </a:pPr>
                      <a:r>
                        <a:rPr lang="tr-TR" sz="1800" b="1">
                          <a:solidFill>
                            <a:srgbClr val="000000"/>
                          </a:solidFill>
                          <a:latin typeface="Times New Roman"/>
                          <a:ea typeface="Calibri"/>
                          <a:cs typeface="Times New Roman"/>
                        </a:rPr>
                        <a:t>19 Eylül 2016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GÜZ YARIYILI DERSLERİNİN BAŞLAMASI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9"/>
                  </a:ext>
                </a:extLst>
              </a:tr>
              <a:tr h="559997">
                <a:tc>
                  <a:txBody>
                    <a:bodyPr/>
                    <a:lstStyle/>
                    <a:p>
                      <a:pPr>
                        <a:spcAft>
                          <a:spcPts val="0"/>
                        </a:spcAft>
                      </a:pPr>
                      <a:r>
                        <a:rPr lang="tr-TR" sz="1800">
                          <a:solidFill>
                            <a:srgbClr val="000000"/>
                          </a:solidFill>
                          <a:latin typeface="Times New Roman"/>
                          <a:ea typeface="Calibri"/>
                          <a:cs typeface="Times New Roman"/>
                        </a:rPr>
                        <a:t>21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Başka üniversitelerin yaz öğrenimine devam edip mezuniyet için tek dersi kalan öğrencilerin TEK DERS SINAVI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0"/>
                  </a:ext>
                </a:extLst>
              </a:tr>
              <a:tr h="559997">
                <a:tc>
                  <a:txBody>
                    <a:bodyPr/>
                    <a:lstStyle/>
                    <a:p>
                      <a:pPr>
                        <a:spcAft>
                          <a:spcPts val="0"/>
                        </a:spcAft>
                      </a:pPr>
                      <a:r>
                        <a:rPr lang="tr-TR" sz="1800">
                          <a:solidFill>
                            <a:srgbClr val="000000"/>
                          </a:solidFill>
                          <a:latin typeface="Times New Roman"/>
                          <a:ea typeface="Calibri"/>
                          <a:cs typeface="Times New Roman"/>
                        </a:rPr>
                        <a:t>22 – 23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Danışman onayları, Ders Ekleme- Bırakma ve ilgili Kurul Kararları doğrultusunda mazeretli kayıtlar (Danışmanlar gözetiminde yapılacaktır.)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1"/>
                  </a:ext>
                </a:extLst>
              </a:tr>
              <a:tr h="280000">
                <a:tc>
                  <a:txBody>
                    <a:bodyPr/>
                    <a:lstStyle/>
                    <a:p>
                      <a:pPr>
                        <a:spcAft>
                          <a:spcPts val="0"/>
                        </a:spcAft>
                      </a:pPr>
                      <a:r>
                        <a:rPr lang="tr-TR" sz="1800">
                          <a:solidFill>
                            <a:srgbClr val="000000"/>
                          </a:solidFill>
                          <a:latin typeface="Times New Roman"/>
                          <a:ea typeface="Calibri"/>
                          <a:cs typeface="Times New Roman"/>
                        </a:rPr>
                        <a:t>29 Ekim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Cumhuriyet Bayramı (Cumartesi, 28 Ekim 2016 Cuma yarım gün)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2"/>
                  </a:ext>
                </a:extLst>
              </a:tr>
              <a:tr h="280000">
                <a:tc>
                  <a:txBody>
                    <a:bodyPr/>
                    <a:lstStyle/>
                    <a:p>
                      <a:pPr>
                        <a:spcAft>
                          <a:spcPts val="0"/>
                        </a:spcAft>
                      </a:pPr>
                      <a:r>
                        <a:rPr lang="tr-TR" sz="1800">
                          <a:solidFill>
                            <a:srgbClr val="000000"/>
                          </a:solidFill>
                          <a:latin typeface="Times New Roman"/>
                          <a:ea typeface="Calibri"/>
                          <a:cs typeface="Times New Roman"/>
                        </a:rPr>
                        <a:t>10 Kasım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Atatürk'ün ölüm yıldönümü (Perşembe)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3"/>
                  </a:ext>
                </a:extLst>
              </a:tr>
              <a:tr h="559997">
                <a:tc>
                  <a:txBody>
                    <a:bodyPr/>
                    <a:lstStyle/>
                    <a:p>
                      <a:pPr>
                        <a:spcAft>
                          <a:spcPts val="0"/>
                        </a:spcAft>
                      </a:pPr>
                      <a:r>
                        <a:rPr lang="tr-TR" sz="1800">
                          <a:solidFill>
                            <a:srgbClr val="000000"/>
                          </a:solidFill>
                          <a:latin typeface="Times New Roman"/>
                          <a:ea typeface="Calibri"/>
                          <a:cs typeface="Times New Roman"/>
                        </a:rPr>
                        <a:t>7 Aralık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Bahar döneminde açılacak derslerin ilgili birimlerce </a:t>
                      </a:r>
                      <a:r>
                        <a:rPr lang="tr-TR" sz="1800" dirty="0" err="1">
                          <a:solidFill>
                            <a:srgbClr val="000000"/>
                          </a:solidFill>
                          <a:latin typeface="Times New Roman"/>
                          <a:ea typeface="Calibri"/>
                          <a:cs typeface="Times New Roman"/>
                        </a:rPr>
                        <a:t>ÖİDB'ye</a:t>
                      </a:r>
                      <a:r>
                        <a:rPr lang="tr-TR" sz="1800" dirty="0">
                          <a:solidFill>
                            <a:srgbClr val="000000"/>
                          </a:solidFill>
                          <a:latin typeface="Times New Roman"/>
                          <a:ea typeface="Calibri"/>
                          <a:cs typeface="Times New Roman"/>
                        </a:rPr>
                        <a:t> iletilmesi için son gün (Merkezi sisteme dâhil birimler tarafından bilgiler internet üzerinden girilecektir.)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4"/>
                  </a:ext>
                </a:extLst>
              </a:tr>
              <a:tr h="559997">
                <a:tc>
                  <a:txBody>
                    <a:bodyPr/>
                    <a:lstStyle/>
                    <a:p>
                      <a:pPr>
                        <a:spcAft>
                          <a:spcPts val="0"/>
                        </a:spcAft>
                      </a:pPr>
                      <a:r>
                        <a:rPr lang="tr-TR" sz="1800" b="1">
                          <a:solidFill>
                            <a:srgbClr val="000000"/>
                          </a:solidFill>
                          <a:latin typeface="Times New Roman"/>
                          <a:ea typeface="Calibri"/>
                          <a:cs typeface="Times New Roman"/>
                        </a:rPr>
                        <a:t>30 Aralık 2016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GÜZ YARIYILI DERSLERİNİN SON GÜNÜ (Teze ilişkin dersler ve uzmanlık alan dersleri hariç)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5"/>
                  </a:ext>
                </a:extLst>
              </a:tr>
              <a:tr h="280000">
                <a:tc>
                  <a:txBody>
                    <a:bodyPr/>
                    <a:lstStyle/>
                    <a:p>
                      <a:pPr>
                        <a:spcAft>
                          <a:spcPts val="0"/>
                        </a:spcAft>
                      </a:pPr>
                      <a:r>
                        <a:rPr lang="tr-TR" sz="1800">
                          <a:solidFill>
                            <a:srgbClr val="000000"/>
                          </a:solidFill>
                          <a:latin typeface="Times New Roman"/>
                          <a:ea typeface="Calibri"/>
                          <a:cs typeface="Times New Roman"/>
                        </a:rPr>
                        <a:t>1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Yeni yıl tatili (Pazar)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6"/>
                  </a:ext>
                </a:extLst>
              </a:tr>
              <a:tr h="280000">
                <a:tc>
                  <a:txBody>
                    <a:bodyPr/>
                    <a:lstStyle/>
                    <a:p>
                      <a:pPr>
                        <a:spcAft>
                          <a:spcPts val="0"/>
                        </a:spcAft>
                      </a:pPr>
                      <a:r>
                        <a:rPr lang="tr-TR" sz="1800">
                          <a:solidFill>
                            <a:srgbClr val="000000"/>
                          </a:solidFill>
                          <a:latin typeface="Times New Roman"/>
                          <a:ea typeface="Calibri"/>
                          <a:cs typeface="Times New Roman"/>
                        </a:rPr>
                        <a:t>2 – 13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sonu sınavları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7"/>
                  </a:ext>
                </a:extLst>
              </a:tr>
              <a:tr h="280000">
                <a:tc>
                  <a:txBody>
                    <a:bodyPr/>
                    <a:lstStyle/>
                    <a:p>
                      <a:pPr>
                        <a:spcAft>
                          <a:spcPts val="0"/>
                        </a:spcAft>
                      </a:pPr>
                      <a:r>
                        <a:rPr lang="tr-TR" sz="1800">
                          <a:solidFill>
                            <a:srgbClr val="000000"/>
                          </a:solidFill>
                          <a:latin typeface="Times New Roman"/>
                          <a:ea typeface="Calibri"/>
                          <a:cs typeface="Times New Roman"/>
                        </a:rPr>
                        <a:t>20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sınav notlarının elektronik ortamda girilmesi için son gün (Saat 23:59’a kadar)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8"/>
                  </a:ext>
                </a:extLst>
              </a:tr>
              <a:tr h="559997">
                <a:tc>
                  <a:txBody>
                    <a:bodyPr/>
                    <a:lstStyle/>
                    <a:p>
                      <a:pPr>
                        <a:spcAft>
                          <a:spcPts val="0"/>
                        </a:spcAft>
                      </a:pPr>
                      <a:r>
                        <a:rPr lang="tr-TR" sz="1800">
                          <a:solidFill>
                            <a:srgbClr val="000000"/>
                          </a:solidFill>
                          <a:latin typeface="Times New Roman"/>
                          <a:ea typeface="Calibri"/>
                          <a:cs typeface="Times New Roman"/>
                        </a:rPr>
                        <a:t>23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sınav notlarına ait not değişikliği kararlarının ilgili birimlerce Ö.İ.D.B.’na gönderilmesinin son günü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9"/>
                  </a:ext>
                </a:extLst>
              </a:tr>
              <a:tr h="377070">
                <a:tc>
                  <a:txBody>
                    <a:bodyPr/>
                    <a:lstStyle/>
                    <a:p>
                      <a:pPr>
                        <a:spcAft>
                          <a:spcPts val="0"/>
                        </a:spcAft>
                      </a:pPr>
                      <a:r>
                        <a:rPr lang="tr-TR" sz="1800">
                          <a:solidFill>
                            <a:srgbClr val="000000"/>
                          </a:solidFill>
                          <a:latin typeface="Times New Roman"/>
                          <a:ea typeface="Calibri"/>
                          <a:cs typeface="Times New Roman"/>
                        </a:rPr>
                        <a:t>23 Ocak – 29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Güz dönemi bütünleme sınavları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20"/>
                  </a:ext>
                </a:extLst>
              </a:tr>
              <a:tr h="280000">
                <a:tc>
                  <a:txBody>
                    <a:bodyPr/>
                    <a:lstStyle/>
                    <a:p>
                      <a:pPr>
                        <a:spcAft>
                          <a:spcPts val="0"/>
                        </a:spcAft>
                      </a:pPr>
                      <a:r>
                        <a:rPr lang="tr-TR" sz="1800">
                          <a:solidFill>
                            <a:srgbClr val="000000"/>
                          </a:solidFill>
                          <a:latin typeface="Times New Roman"/>
                          <a:ea typeface="Calibri"/>
                          <a:cs typeface="Times New Roman"/>
                        </a:rPr>
                        <a:t>3 Şubat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Bütünleme sınav notlarının elektronik ortamda girilmesi için son gün (Saat 23:59’a kadar)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21"/>
                  </a:ext>
                </a:extLst>
              </a:tr>
              <a:tr h="559997">
                <a:tc>
                  <a:txBody>
                    <a:bodyPr/>
                    <a:lstStyle/>
                    <a:p>
                      <a:pPr>
                        <a:spcAft>
                          <a:spcPts val="0"/>
                        </a:spcAft>
                      </a:pPr>
                      <a:r>
                        <a:rPr lang="tr-TR" sz="1800">
                          <a:solidFill>
                            <a:srgbClr val="000000"/>
                          </a:solidFill>
                          <a:latin typeface="Times New Roman"/>
                          <a:ea typeface="Calibri"/>
                          <a:cs typeface="Times New Roman"/>
                        </a:rPr>
                        <a:t>6 Şubat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22"/>
                  </a:ext>
                </a:extLst>
              </a:tr>
            </a:tbl>
          </a:graphicData>
        </a:graphic>
      </p:graphicFrame>
    </p:spTree>
    <p:extLst>
      <p:ext uri="{BB962C8B-B14F-4D97-AF65-F5344CB8AC3E}">
        <p14:creationId xmlns="" xmlns:p14="http://schemas.microsoft.com/office/powerpoint/2010/main" val="511322503"/>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278566" y="992947"/>
          <a:ext cx="11072891" cy="9358376"/>
        </p:xfrm>
        <a:graphic>
          <a:graphicData uri="http://schemas.openxmlformats.org/drawingml/2006/table">
            <a:tbl>
              <a:tblPr/>
              <a:tblGrid>
                <a:gridCol w="2826718">
                  <a:extLst>
                    <a:ext uri="{9D8B030D-6E8A-4147-A177-3AD203B41FA5}">
                      <a16:colId xmlns="" xmlns:a16="http://schemas.microsoft.com/office/drawing/2014/main" val="20000"/>
                    </a:ext>
                  </a:extLst>
                </a:gridCol>
                <a:gridCol w="8246173">
                  <a:extLst>
                    <a:ext uri="{9D8B030D-6E8A-4147-A177-3AD203B41FA5}">
                      <a16:colId xmlns="" xmlns:a16="http://schemas.microsoft.com/office/drawing/2014/main" val="20001"/>
                    </a:ext>
                  </a:extLst>
                </a:gridCol>
              </a:tblGrid>
              <a:tr h="449922">
                <a:tc gridSpan="2">
                  <a:txBody>
                    <a:bodyPr/>
                    <a:lstStyle/>
                    <a:p>
                      <a:pPr algn="ctr">
                        <a:spcAft>
                          <a:spcPts val="0"/>
                        </a:spcAft>
                      </a:pPr>
                      <a:r>
                        <a:rPr lang="tr-TR" sz="1800" b="1" dirty="0">
                          <a:solidFill>
                            <a:srgbClr val="000000"/>
                          </a:solidFill>
                          <a:latin typeface="Times New Roman"/>
                          <a:ea typeface="Calibri"/>
                          <a:cs typeface="Times New Roman"/>
                        </a:rPr>
                        <a:t>BAHAR YARIYILI</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 xmlns:a16="http://schemas.microsoft.com/office/drawing/2014/main" val="10000"/>
                  </a:ext>
                </a:extLst>
              </a:tr>
              <a:tr h="1214789">
                <a:tc>
                  <a:txBody>
                    <a:bodyPr/>
                    <a:lstStyle/>
                    <a:p>
                      <a:pPr>
                        <a:spcAft>
                          <a:spcPts val="0"/>
                        </a:spcAft>
                      </a:pPr>
                      <a:r>
                        <a:rPr lang="tr-TR" sz="1800" dirty="0">
                          <a:solidFill>
                            <a:srgbClr val="000000"/>
                          </a:solidFill>
                          <a:latin typeface="Times New Roman"/>
                          <a:ea typeface="Calibri"/>
                          <a:cs typeface="Times New Roman"/>
                        </a:rPr>
                        <a:t>9 – 10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DERS KAYITLARI (Kayıtlar İNTERNET üzerinden yapılacaktır [öğrenim süresini aşan ve ikinci öğretim öğrencileri katkı payı ve öğrenim ücretlerini yatırdıktan sonra internet üzerinden kayıt yapacaklardır.])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404930">
                <a:tc>
                  <a:txBody>
                    <a:bodyPr/>
                    <a:lstStyle/>
                    <a:p>
                      <a:pPr>
                        <a:spcAft>
                          <a:spcPts val="0"/>
                        </a:spcAft>
                      </a:pPr>
                      <a:r>
                        <a:rPr lang="tr-TR" sz="1800" b="1">
                          <a:solidFill>
                            <a:srgbClr val="000000"/>
                          </a:solidFill>
                          <a:latin typeface="Times New Roman"/>
                          <a:ea typeface="Calibri"/>
                          <a:cs typeface="Times New Roman"/>
                        </a:rPr>
                        <a:t>13 Şubat 2017 </a:t>
                      </a:r>
                      <a:endParaRPr lang="tr-TR" sz="180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BAHAR YARIYILI DERSLERİNİN BAŞLAMASI </a:t>
                      </a:r>
                      <a:endParaRPr lang="tr-TR" sz="180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809859">
                <a:tc>
                  <a:txBody>
                    <a:bodyPr/>
                    <a:lstStyle/>
                    <a:p>
                      <a:pPr>
                        <a:spcAft>
                          <a:spcPts val="0"/>
                        </a:spcAft>
                      </a:pPr>
                      <a:r>
                        <a:rPr lang="tr-TR" sz="1800">
                          <a:solidFill>
                            <a:srgbClr val="000000"/>
                          </a:solidFill>
                          <a:latin typeface="Times New Roman"/>
                          <a:ea typeface="Calibri"/>
                          <a:cs typeface="Times New Roman"/>
                        </a:rPr>
                        <a:t>16-17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Danışman Onayları, Ders ekleme- bırakma ve ilgili kurul kararları doğrultusunda mazeretli kayıtlar (Danışmanlar gözetiminde yapılacaktır.)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404930">
                <a:tc>
                  <a:txBody>
                    <a:bodyPr/>
                    <a:lstStyle/>
                    <a:p>
                      <a:pPr>
                        <a:spcAft>
                          <a:spcPts val="0"/>
                        </a:spcAft>
                      </a:pPr>
                      <a:r>
                        <a:rPr lang="tr-TR" sz="1800">
                          <a:solidFill>
                            <a:srgbClr val="000000"/>
                          </a:solidFill>
                          <a:latin typeface="Times New Roman"/>
                          <a:ea typeface="Calibri"/>
                          <a:cs typeface="Times New Roman"/>
                        </a:rPr>
                        <a:t>21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Mezuniyet için tek dersi kalan öğrencilerin TEK DERS SINAVI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r h="404930">
                <a:tc>
                  <a:txBody>
                    <a:bodyPr/>
                    <a:lstStyle/>
                    <a:p>
                      <a:pPr>
                        <a:spcAft>
                          <a:spcPts val="0"/>
                        </a:spcAft>
                      </a:pPr>
                      <a:r>
                        <a:rPr lang="tr-TR" sz="1800">
                          <a:solidFill>
                            <a:srgbClr val="000000"/>
                          </a:solidFill>
                          <a:latin typeface="Times New Roman"/>
                          <a:ea typeface="Calibri"/>
                          <a:cs typeface="Times New Roman"/>
                        </a:rPr>
                        <a:t>23 Nisan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Ulusal Egemenlik ve Çocuk Bayramı (Pazar)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5"/>
                  </a:ext>
                </a:extLst>
              </a:tr>
              <a:tr h="404930">
                <a:tc>
                  <a:txBody>
                    <a:bodyPr/>
                    <a:lstStyle/>
                    <a:p>
                      <a:pPr>
                        <a:spcAft>
                          <a:spcPts val="0"/>
                        </a:spcAft>
                      </a:pPr>
                      <a:r>
                        <a:rPr lang="tr-TR" sz="1800">
                          <a:solidFill>
                            <a:srgbClr val="000000"/>
                          </a:solidFill>
                          <a:latin typeface="Times New Roman"/>
                          <a:ea typeface="Calibri"/>
                          <a:cs typeface="Times New Roman"/>
                        </a:rPr>
                        <a:t>1 Mayıs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Emek ve Dayanışma Günü (Pazartesi)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6"/>
                  </a:ext>
                </a:extLst>
              </a:tr>
              <a:tr h="404930">
                <a:tc>
                  <a:txBody>
                    <a:bodyPr/>
                    <a:lstStyle/>
                    <a:p>
                      <a:pPr>
                        <a:spcAft>
                          <a:spcPts val="0"/>
                        </a:spcAft>
                      </a:pPr>
                      <a:r>
                        <a:rPr lang="tr-TR" sz="1800">
                          <a:solidFill>
                            <a:srgbClr val="000000"/>
                          </a:solidFill>
                          <a:latin typeface="Times New Roman"/>
                          <a:ea typeface="Calibri"/>
                          <a:cs typeface="Times New Roman"/>
                        </a:rPr>
                        <a:t>19 Mayıs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Atatürk’ü Anma ve Gençlik ve Spor Bayramı (Cuma)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7"/>
                  </a:ext>
                </a:extLst>
              </a:tr>
              <a:tr h="809859">
                <a:tc>
                  <a:txBody>
                    <a:bodyPr/>
                    <a:lstStyle/>
                    <a:p>
                      <a:pPr>
                        <a:spcAft>
                          <a:spcPts val="0"/>
                        </a:spcAft>
                      </a:pPr>
                      <a:r>
                        <a:rPr lang="tr-TR" sz="1800" b="1" dirty="0">
                          <a:solidFill>
                            <a:srgbClr val="000000"/>
                          </a:solidFill>
                          <a:latin typeface="Times New Roman"/>
                          <a:ea typeface="Calibri"/>
                          <a:cs typeface="Times New Roman"/>
                        </a:rPr>
                        <a:t>26 Mayıs 2017 </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dirty="0">
                          <a:solidFill>
                            <a:srgbClr val="000000"/>
                          </a:solidFill>
                          <a:latin typeface="Times New Roman"/>
                          <a:ea typeface="Calibri"/>
                          <a:cs typeface="Times New Roman"/>
                        </a:rPr>
                        <a:t>BAHAR YARIYILI DERSLERİNİN SON GÜNÜ (Teze ilişkin dersler ve uzmanlık alan dersleri hariç) </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8"/>
                  </a:ext>
                </a:extLst>
              </a:tr>
              <a:tr h="404930">
                <a:tc>
                  <a:txBody>
                    <a:bodyPr/>
                    <a:lstStyle/>
                    <a:p>
                      <a:pPr>
                        <a:spcAft>
                          <a:spcPts val="0"/>
                        </a:spcAft>
                      </a:pPr>
                      <a:r>
                        <a:rPr lang="tr-TR" sz="1800">
                          <a:solidFill>
                            <a:srgbClr val="000000"/>
                          </a:solidFill>
                          <a:latin typeface="Times New Roman"/>
                          <a:ea typeface="Calibri"/>
                          <a:cs typeface="Times New Roman"/>
                        </a:rPr>
                        <a:t>29 Mayıs – 9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sonu sınavları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9"/>
                  </a:ext>
                </a:extLst>
              </a:tr>
              <a:tr h="404930">
                <a:tc>
                  <a:txBody>
                    <a:bodyPr/>
                    <a:lstStyle/>
                    <a:p>
                      <a:pPr>
                        <a:spcAft>
                          <a:spcPts val="0"/>
                        </a:spcAft>
                      </a:pPr>
                      <a:r>
                        <a:rPr lang="tr-TR" sz="1800">
                          <a:solidFill>
                            <a:srgbClr val="000000"/>
                          </a:solidFill>
                          <a:latin typeface="Times New Roman"/>
                          <a:ea typeface="Calibri"/>
                          <a:cs typeface="Times New Roman"/>
                        </a:rPr>
                        <a:t>18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sınav notlarının elektronik ortamda girilmesi için son gün (Saat 23:59’a kadar)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0"/>
                  </a:ext>
                </a:extLst>
              </a:tr>
              <a:tr h="809859">
                <a:tc>
                  <a:txBody>
                    <a:bodyPr/>
                    <a:lstStyle/>
                    <a:p>
                      <a:pPr>
                        <a:spcAft>
                          <a:spcPts val="0"/>
                        </a:spcAft>
                      </a:pPr>
                      <a:r>
                        <a:rPr lang="tr-TR" sz="1800">
                          <a:solidFill>
                            <a:srgbClr val="000000"/>
                          </a:solidFill>
                          <a:latin typeface="Times New Roman"/>
                          <a:ea typeface="Calibri"/>
                          <a:cs typeface="Times New Roman"/>
                        </a:rPr>
                        <a:t>19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1"/>
                  </a:ext>
                </a:extLst>
              </a:tr>
              <a:tr h="404930">
                <a:tc>
                  <a:txBody>
                    <a:bodyPr/>
                    <a:lstStyle/>
                    <a:p>
                      <a:pPr>
                        <a:spcAft>
                          <a:spcPts val="0"/>
                        </a:spcAft>
                      </a:pPr>
                      <a:r>
                        <a:rPr lang="tr-TR" sz="1800">
                          <a:solidFill>
                            <a:srgbClr val="000000"/>
                          </a:solidFill>
                          <a:latin typeface="Times New Roman"/>
                          <a:ea typeface="Calibri"/>
                          <a:cs typeface="Times New Roman"/>
                        </a:rPr>
                        <a:t>19-25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Bahar dönemi bütünleme sınavları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2"/>
                  </a:ext>
                </a:extLst>
              </a:tr>
              <a:tr h="809859">
                <a:tc>
                  <a:txBody>
                    <a:bodyPr/>
                    <a:lstStyle/>
                    <a:p>
                      <a:pPr>
                        <a:spcAft>
                          <a:spcPts val="0"/>
                        </a:spcAft>
                      </a:pPr>
                      <a:r>
                        <a:rPr lang="tr-TR" sz="1800">
                          <a:solidFill>
                            <a:srgbClr val="000000"/>
                          </a:solidFill>
                          <a:latin typeface="Times New Roman"/>
                          <a:ea typeface="Calibri"/>
                          <a:cs typeface="Times New Roman"/>
                        </a:rPr>
                        <a:t>2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notlarının elektronik ortamda girilmesi için son gün (Saat 23:59’a kadar)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3"/>
                  </a:ext>
                </a:extLst>
              </a:tr>
              <a:tr h="809859">
                <a:tc>
                  <a:txBody>
                    <a:bodyPr/>
                    <a:lstStyle/>
                    <a:p>
                      <a:pPr>
                        <a:spcAft>
                          <a:spcPts val="0"/>
                        </a:spcAft>
                      </a:pPr>
                      <a:r>
                        <a:rPr lang="tr-TR" sz="1800">
                          <a:solidFill>
                            <a:srgbClr val="000000"/>
                          </a:solidFill>
                          <a:latin typeface="Times New Roman"/>
                          <a:ea typeface="Calibri"/>
                          <a:cs typeface="Times New Roman"/>
                        </a:rPr>
                        <a:t>3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4"/>
                  </a:ext>
                </a:extLst>
              </a:tr>
              <a:tr h="404930">
                <a:tc>
                  <a:txBody>
                    <a:bodyPr/>
                    <a:lstStyle/>
                    <a:p>
                      <a:pPr>
                        <a:spcAft>
                          <a:spcPts val="0"/>
                        </a:spcAft>
                      </a:pPr>
                      <a:r>
                        <a:rPr lang="tr-TR" sz="1800">
                          <a:solidFill>
                            <a:srgbClr val="000000"/>
                          </a:solidFill>
                          <a:latin typeface="Times New Roman"/>
                          <a:ea typeface="Calibri"/>
                          <a:cs typeface="Times New Roman"/>
                        </a:rPr>
                        <a:t>14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Mezuniyet için tek dersi kalan öğrencilerin TEK DERS SINAVI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5"/>
                  </a:ext>
                </a:extLst>
              </a:tr>
            </a:tbl>
          </a:graphicData>
        </a:graphic>
      </p:graphicFrame>
    </p:spTree>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
            </a:r>
            <a:br>
              <a:rPr lang="tr-TR" dirty="0" smtClean="0"/>
            </a:br>
            <a:r>
              <a:rPr lang="tr-TR" dirty="0" smtClean="0">
                <a:solidFill>
                  <a:schemeClr val="tx1"/>
                </a:solidFill>
              </a:rPr>
              <a:t>Ders kayıtları dönem başında akademik takvimde belirtilen tarihlerde internet üzerinden yapılır.</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a:solidFill>
                  <a:schemeClr val="tx1"/>
                </a:solidFill>
              </a:rPr>
              <a:t>B</a:t>
            </a:r>
            <a:r>
              <a:rPr lang="tr-TR" dirty="0" smtClean="0">
                <a:solidFill>
                  <a:schemeClr val="tx1"/>
                </a:solidFill>
              </a:rPr>
              <a:t>izzat okula gelmenize gerek yoktur.</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537939"/>
            <a:ext cx="11280020"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yılı ders kaydı</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a:t>
            </a: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8-9 EYLÜL</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2016</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tarihinde yapılmıştır.</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 xmlns:p14="http://schemas.microsoft.com/office/powerpoint/2010/main" val="2658419349"/>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descr="Gazi Üniversitesi - Google Chrome"/>
          <p:cNvPicPr>
            <a:picLocks noChangeAspect="1"/>
          </p:cNvPicPr>
          <p:nvPr/>
        </p:nvPicPr>
        <p:blipFill>
          <a:blip r:embed="rId3" cstate="screen">
            <a:extLst>
              <a:ext uri="{28A0092B-C50C-407E-A947-70E740481C1C}">
                <a14:useLocalDpi xmlns="" xmlns:a14="http://schemas.microsoft.com/office/drawing/2010/main" val="0"/>
              </a:ext>
            </a:extLst>
          </a:blip>
          <a:stretch>
            <a:fillRect/>
          </a:stretch>
        </p:blipFill>
        <p:spPr>
          <a:xfrm>
            <a:off x="0" y="0"/>
            <a:ext cx="11701463" cy="11701463"/>
          </a:xfrm>
          <a:prstGeom prst="rect">
            <a:avLst/>
          </a:prstGeom>
          <a:ln w="76200">
            <a:solidFill>
              <a:schemeClr val="tx1"/>
            </a:solidFill>
          </a:ln>
        </p:spPr>
      </p:pic>
      <p:sp>
        <p:nvSpPr>
          <p:cNvPr id="2" name="Dikdörtgen 1"/>
          <p:cNvSpPr/>
          <p:nvPr/>
        </p:nvSpPr>
        <p:spPr>
          <a:xfrm>
            <a:off x="1898458" y="3600199"/>
            <a:ext cx="1554993" cy="613583"/>
          </a:xfrm>
          <a:prstGeom prst="rect">
            <a:avLst/>
          </a:prstGeom>
          <a:noFill/>
          <a:ln w="104775"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 xmlns:p14="http://schemas.microsoft.com/office/powerpoint/2010/main" val="75296595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Gazi Üniversitesi - Öğrenci İşleri Bilgi Sistemi - Google Chrome"/>
          <p:cNvPicPr>
            <a:picLocks noChangeAspect="1"/>
          </p:cNvPicPr>
          <p:nvPr/>
        </p:nvPicPr>
        <p:blipFill>
          <a:blip r:embed="rId3" cstate="screen">
            <a:extLst>
              <a:ext uri="{28A0092B-C50C-407E-A947-70E740481C1C}">
                <a14:useLocalDpi xmlns="" xmlns:a14="http://schemas.microsoft.com/office/drawing/2010/main" val="0"/>
              </a:ext>
            </a:extLst>
          </a:blip>
          <a:stretch>
            <a:fillRect/>
          </a:stretch>
        </p:blipFill>
        <p:spPr>
          <a:xfrm>
            <a:off x="0" y="18402"/>
            <a:ext cx="11701463" cy="9792769"/>
          </a:xfrm>
          <a:prstGeom prst="rect">
            <a:avLst/>
          </a:prstGeom>
        </p:spPr>
      </p:pic>
      <p:sp>
        <p:nvSpPr>
          <p:cNvPr id="3" name="Dikdörtgen 2"/>
          <p:cNvSpPr/>
          <p:nvPr/>
        </p:nvSpPr>
        <p:spPr>
          <a:xfrm>
            <a:off x="2493145" y="3278963"/>
            <a:ext cx="2591656" cy="613583"/>
          </a:xfrm>
          <a:prstGeom prst="rect">
            <a:avLst/>
          </a:prstGeom>
          <a:noFill/>
          <a:ln w="12700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a:solidFill>
                  <a:srgbClr val="FF0000"/>
                </a:solidFill>
              </a:rPr>
              <a:t>Transkript</a:t>
            </a:r>
          </a:p>
        </p:txBody>
      </p:sp>
    </p:spTree>
    <p:extLst>
      <p:ext uri="{BB962C8B-B14F-4D97-AF65-F5344CB8AC3E}">
        <p14:creationId xmlns="" xmlns:p14="http://schemas.microsoft.com/office/powerpoint/2010/main" val="199988766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cstate="screen">
            <a:extLst>
              <a:ext uri="{28A0092B-C50C-407E-A947-70E740481C1C}">
                <a14:useLocalDpi xmlns="" xmlns:a14="http://schemas.microsoft.com/office/drawing/2010/main" val="0"/>
              </a:ext>
            </a:extLst>
          </a:blip>
          <a:stretch>
            <a:fillRect/>
          </a:stretch>
        </p:blipFill>
        <p:spPr>
          <a:xfrm>
            <a:off x="0" y="3"/>
            <a:ext cx="11701463" cy="5477322"/>
          </a:xfrm>
          <a:prstGeom prst="rect">
            <a:avLst/>
          </a:prstGeom>
        </p:spPr>
      </p:pic>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a:t>
            </a:r>
            <a:r>
              <a:rPr lang="tr-TR" sz="3100" dirty="0">
                <a:latin typeface="Tahoma" panose="020B0604030504040204" pitchFamily="34" charset="0"/>
                <a:ea typeface="Tahoma" panose="020B0604030504040204" pitchFamily="34" charset="0"/>
                <a:cs typeface="Tahoma" panose="020B0604030504040204" pitchFamily="34" charset="0"/>
              </a:rPr>
              <a:t>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4"/>
              </a:rPr>
              <a:t>http</a:t>
            </a:r>
            <a:r>
              <a:rPr lang="tr-TR" sz="3100" dirty="0">
                <a:hlinkClick r:id="rId4"/>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Numaranız 160530095 ise;</a:t>
            </a:r>
            <a:br>
              <a:rPr lang="tr-TR" sz="3100" dirty="0" smtClean="0"/>
            </a:br>
            <a:r>
              <a:rPr lang="tr-TR" sz="3100" dirty="0"/>
              <a:t/>
            </a:r>
            <a:br>
              <a:rPr lang="tr-TR" sz="3100" dirty="0"/>
            </a:br>
            <a:r>
              <a:rPr lang="tr-TR" sz="3100" dirty="0" smtClean="0">
                <a:solidFill>
                  <a:srgbClr val="FF0000"/>
                </a:solidFill>
              </a:rPr>
              <a:t>160: </a:t>
            </a:r>
            <a:r>
              <a:rPr lang="tr-TR" sz="3100" dirty="0" smtClean="0">
                <a:solidFill>
                  <a:schemeClr val="tx1"/>
                </a:solidFill>
              </a:rPr>
              <a:t>2016 yılında kayıt oldunuz</a:t>
            </a:r>
            <a:br>
              <a:rPr lang="tr-TR" sz="3100" dirty="0" smtClean="0">
                <a:solidFill>
                  <a:schemeClr val="tx1"/>
                </a:solidFill>
              </a:rPr>
            </a:br>
            <a:r>
              <a:rPr lang="tr-TR" sz="3100" dirty="0" smtClean="0">
                <a:solidFill>
                  <a:srgbClr val="FF0000"/>
                </a:solidFill>
              </a:rPr>
              <a:t>53: </a:t>
            </a:r>
            <a:r>
              <a:rPr lang="tr-TR" sz="3100" dirty="0" smtClean="0">
                <a:solidFill>
                  <a:schemeClr val="tx1"/>
                </a:solidFill>
              </a:rPr>
              <a:t>Kimya Eğitimi Ana Bilim Dalı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095: </a:t>
            </a:r>
            <a:r>
              <a:rPr lang="tr-TR" sz="3100" dirty="0" smtClean="0">
                <a:solidFill>
                  <a:schemeClr val="tx1"/>
                </a:solidFill>
              </a:rPr>
              <a:t>95. sıra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cstate="screen">
            <a:extLst>
              <a:ext uri="{28A0092B-C50C-407E-A947-70E740481C1C}">
                <a14:useLocalDpi xmlns="" xmlns:a14="http://schemas.microsoft.com/office/drawing/2010/main" val="0"/>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70000" lnSpcReduction="2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a:t>
            </a:r>
            <a:r>
              <a:rPr lang="tr-TR" dirty="0" smtClean="0"/>
              <a:t>tamamlamayı unutmayın!</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378123" y="10459243"/>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pic>
        <p:nvPicPr>
          <p:cNvPr id="38913" name="Picture 1"/>
          <p:cNvPicPr>
            <a:picLocks noChangeAspect="1" noChangeArrowheads="1"/>
          </p:cNvPicPr>
          <p:nvPr/>
        </p:nvPicPr>
        <p:blipFill>
          <a:blip r:embed="rId3" cstate="screen"/>
          <a:srcRect/>
          <a:stretch>
            <a:fillRect/>
          </a:stretch>
        </p:blipFill>
        <p:spPr bwMode="auto">
          <a:xfrm>
            <a:off x="738165" y="2896815"/>
            <a:ext cx="10225134" cy="7922468"/>
          </a:xfrm>
          <a:prstGeom prst="rect">
            <a:avLst/>
          </a:prstGeom>
          <a:noFill/>
          <a:ln w="9525">
            <a:noFill/>
            <a:miter lim="800000"/>
            <a:headEnd/>
            <a:tailEnd/>
          </a:ln>
        </p:spPr>
      </p:pic>
    </p:spTree>
    <p:extLst>
      <p:ext uri="{BB962C8B-B14F-4D97-AF65-F5344CB8AC3E}">
        <p14:creationId xmlns=""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0" y="235481"/>
            <a:ext cx="11698607" cy="973598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454584" y="9892430"/>
            <a:ext cx="10787287" cy="1573557"/>
          </a:xfrm>
        </p:spPr>
        <p:txBody>
          <a:bodyPr>
            <a:normAutofit lnSpcReduction="100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Kimya Eğitimi Ana 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dirty="0" smtClean="0">
                <a:solidFill>
                  <a:srgbClr val="FF0000"/>
                </a:solidFill>
                <a:hlinkClick r:id="rId3"/>
              </a:rPr>
              <a:t>http://gef-matematikfen-kimya.gazi.edu.tr/</a:t>
            </a:r>
            <a:r>
              <a:rPr lang="tr-TR" dirty="0" smtClean="0">
                <a:solidFill>
                  <a:srgbClr val="FF0000"/>
                </a:solidFill>
              </a:rPr>
              <a:t> </a:t>
            </a:r>
            <a:endParaRPr lang="tr-TR" dirty="0" smtClean="0"/>
          </a:p>
          <a:p>
            <a:pPr marL="0" indent="0">
              <a:buNone/>
            </a:pPr>
            <a:endParaRPr lang="tr-TR" dirty="0" smtClean="0"/>
          </a:p>
        </p:txBody>
      </p:sp>
    </p:spTree>
    <p:extLst>
      <p:ext uri="{BB962C8B-B14F-4D97-AF65-F5344CB8AC3E}">
        <p14:creationId xmlns=""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screen">
            <a:extLst>
              <a:ext uri="{28A0092B-C50C-407E-A947-70E740481C1C}">
                <a14:useLocalDpi xmlns=""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cSld>
  <p:clrMapOvr>
    <a:masterClrMapping/>
  </p:clrMapOvr>
  <p:transition spd="med">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cstate="screen"/>
          <a:srcRect/>
          <a:stretch/>
        </p:blipFill>
        <p:spPr>
          <a:xfrm>
            <a:off x="810171" y="2898403"/>
            <a:ext cx="9647515" cy="7100571"/>
          </a:xfrm>
          <a:prstGeom prst="rect">
            <a:avLst/>
          </a:prstGeom>
        </p:spPr>
      </p:pic>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spTree>
    <p:extLst>
      <p:ext uri="{BB962C8B-B14F-4D97-AF65-F5344CB8AC3E}">
        <p14:creationId xmlns="" xmlns:p14="http://schemas.microsoft.com/office/powerpoint/2010/main" val="2884945120"/>
      </p:ext>
    </p:extLst>
  </p:cSld>
  <p:clrMapOvr>
    <a:masterClrMapping/>
  </p:clrMapOvr>
  <p:transition spd="med">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 </a:t>
            </a:r>
          </a:p>
          <a:p>
            <a:endParaRPr lang="tr-TR" b="1" dirty="0" smtClean="0"/>
          </a:p>
          <a:p>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 xmlns:p14="http://schemas.microsoft.com/office/powerpoint/2010/main" val="2671106946"/>
      </p:ext>
    </p:extLst>
  </p:cSld>
  <p:clrMapOvr>
    <a:masterClrMapping/>
  </p:clrMapOvr>
  <p:transition spd="med">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 xmlns:p14="http://schemas.microsoft.com/office/powerpoint/2010/main" val="2112688414"/>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 xmlns:p14="http://schemas.microsoft.com/office/powerpoint/2010/main" val="2493263656"/>
      </p:ext>
    </p:extLst>
  </p:cSld>
  <p:clrMapOvr>
    <a:masterClrMapping/>
  </p:clrMapOvr>
  <p:transition spd="med">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 xmlns:p14="http://schemas.microsoft.com/office/powerpoint/2010/main" val="2491559693"/>
      </p:ext>
    </p:extLst>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 xmlns:p14="http://schemas.microsoft.com/office/powerpoint/2010/main" val="3042454683"/>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 xmlns:p14="http://schemas.microsoft.com/office/powerpoint/2010/main" val="1257934157"/>
      </p:ext>
    </p:extLst>
  </p:cSld>
  <p:clrMapOvr>
    <a:masterClrMapping/>
  </p:clrMapOvr>
  <p:transition spd="med">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 xmlns:p14="http://schemas.microsoft.com/office/powerpoint/2010/main" val="1930547812"/>
      </p:ext>
    </p:extLst>
  </p:cSld>
  <p:clrMapOvr>
    <a:masterClrMapping/>
  </p:clrMapOvr>
  <p:transition spd="med">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 xmlns:p14="http://schemas.microsoft.com/office/powerpoint/2010/main" val="2717066505"/>
      </p:ext>
    </p:extLst>
  </p:cSld>
  <p:clrMapOvr>
    <a:masterClrMapping/>
  </p:clrMapOvr>
  <p:transition spd="med">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ÖĞRENCİ </a:t>
            </a:r>
          </a:p>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YEMEKHANESİ (HERSEK BİNASI)</a:t>
            </a:r>
          </a:p>
        </p:txBody>
      </p:sp>
      <p:pic>
        <p:nvPicPr>
          <p:cNvPr id="4" name="Resim 3"/>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414013" y="2538363"/>
            <a:ext cx="11281902" cy="7521268"/>
          </a:xfrm>
          <a:prstGeom prst="rect">
            <a:avLst/>
          </a:prstGeom>
        </p:spPr>
      </p:pic>
    </p:spTree>
    <p:extLst>
      <p:ext uri="{BB962C8B-B14F-4D97-AF65-F5344CB8AC3E}">
        <p14:creationId xmlns="" xmlns:p14="http://schemas.microsoft.com/office/powerpoint/2010/main" val="3394738770"/>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screen">
            <a:extLst>
              <a:ext uri="{28A0092B-C50C-407E-A947-70E740481C1C}">
                <a14:useLocalDpi xmlns=""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756465225"/>
      </p:ext>
    </p:extLst>
  </p:cSld>
  <p:clrMapOvr>
    <a:masterClrMapping/>
  </p:clrMapOvr>
  <p:transition spd="med">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screen">
            <a:extLst>
              <a:ext uri="{28A0092B-C50C-407E-A947-70E740481C1C}">
                <a14:useLocalDpi xmlns=""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screen">
            <a:extLst>
              <a:ext uri="{28A0092B-C50C-407E-A947-70E740481C1C}">
                <a14:useLocalDpi xmlns=""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screen"/>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screen"/>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cSld>
  <p:clrMapOvr>
    <a:masterClrMapping/>
  </p:clrMapOvr>
  <p:transition spd="med">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882179" y="3278963"/>
            <a:ext cx="10422764" cy="5054276"/>
          </a:xfrm>
        </p:spPr>
        <p:txBody>
          <a:bodyPr>
            <a:normAutofit/>
          </a:bodyPr>
          <a:lstStyle/>
          <a:p>
            <a:pPr marL="0" indent="0">
              <a:buNone/>
            </a:pPr>
            <a:r>
              <a:rPr lang="tr-TR" sz="4400" dirty="0" smtClean="0">
                <a:solidFill>
                  <a:schemeClr val="tx1"/>
                </a:solidFill>
              </a:rPr>
              <a:t>Arş. Gör. Dr. Sevinç Nihal YEŞİLOĞLU </a:t>
            </a:r>
            <a:r>
              <a:rPr lang="tr-TR" sz="4400" dirty="0" err="1" smtClean="0">
                <a:hlinkClick r:id="rId2"/>
              </a:rPr>
              <a:t>nihalatalay</a:t>
            </a:r>
            <a:r>
              <a:rPr lang="tr-TR" sz="4400" dirty="0" smtClean="0">
                <a:hlinkClick r:id="rId2"/>
              </a:rPr>
              <a:t>@gazi.edu.tr</a:t>
            </a:r>
            <a:r>
              <a:rPr lang="tr-TR" sz="4400" dirty="0" smtClean="0"/>
              <a:t> </a:t>
            </a:r>
            <a:endParaRPr lang="tr-TR" sz="4400" dirty="0" smtClean="0">
              <a:solidFill>
                <a:srgbClr val="FF0000"/>
              </a:solidFill>
            </a:endParaRPr>
          </a:p>
          <a:p>
            <a:pPr marL="0" indent="0">
              <a:buNone/>
            </a:pPr>
            <a:r>
              <a:rPr lang="tr-TR" sz="4400" dirty="0" smtClean="0">
                <a:solidFill>
                  <a:schemeClr val="tx1"/>
                </a:solidFill>
              </a:rPr>
              <a:t>Hersek Binası 3. Kat Oda No:308</a:t>
            </a:r>
          </a:p>
        </p:txBody>
      </p:sp>
    </p:spTree>
    <p:extLst>
      <p:ext uri="{BB962C8B-B14F-4D97-AF65-F5344CB8AC3E}">
        <p14:creationId xmlns="" xmlns:p14="http://schemas.microsoft.com/office/powerpoint/2010/main" val="579295764"/>
      </p:ext>
    </p:extLst>
  </p:cSld>
  <p:clrMapOvr>
    <a:masterClrMapping/>
  </p:clrMapOvr>
  <p:transition spd="med">
    <p:pull/>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0"/>
            <a:ext cx="11701463" cy="2350269"/>
          </a:xfrm>
          <a:prstGeom prst="rect">
            <a:avLst/>
          </a:prstGeom>
          <a:solidFill>
            <a:schemeClr val="tx2">
              <a:lumMod val="20000"/>
              <a:lumOff val="80000"/>
            </a:schemeClr>
          </a:solidFill>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endPar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Anabilim Dalı Gezileri</a:t>
            </a: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İçerik Yer Tutucusu 2"/>
          <p:cNvSpPr txBox="1">
            <a:spLocks/>
          </p:cNvSpPr>
          <p:nvPr/>
        </p:nvSpPr>
        <p:spPr>
          <a:xfrm>
            <a:off x="0" y="2350270"/>
            <a:ext cx="11701463" cy="9351193"/>
          </a:xfrm>
          <a:prstGeom prst="rect">
            <a:avLst/>
          </a:prstGeom>
          <a:solidFill>
            <a:schemeClr val="tx2">
              <a:lumMod val="20000"/>
              <a:lumOff val="80000"/>
            </a:schemeClr>
          </a:solidFill>
        </p:spPr>
        <p:txBody>
          <a:bodyPr>
            <a:normAutofit/>
          </a:bodyPr>
          <a:lstStyle/>
          <a:p>
            <a:pPr marL="483156" marR="0" lvl="0" indent="-483156" algn="l"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endParaRPr>
          </a:p>
          <a:p>
            <a:pPr marL="483156" marR="0" lvl="0" indent="-483156" algn="l"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lang="tr-TR" sz="4000" dirty="0">
              <a:solidFill>
                <a:srgbClr val="FF0000"/>
              </a:solidFill>
              <a:latin typeface="+mn-lt"/>
            </a:endParaRPr>
          </a:p>
          <a:p>
            <a:pPr marR="0" lvl="0" algn="l" defTabSz="600683" eaLnBrk="1" fontAlgn="auto" latinLnBrk="0" hangingPunct="1">
              <a:lnSpc>
                <a:spcPct val="100000"/>
              </a:lnSpc>
              <a:spcBef>
                <a:spcPts val="2468"/>
              </a:spcBef>
              <a:spcAft>
                <a:spcPts val="0"/>
              </a:spcAft>
              <a:buClr>
                <a:srgbClr val="929292"/>
              </a:buClr>
              <a:buSzPct val="60000"/>
              <a:tabLst/>
              <a:defRPr/>
            </a:pPr>
            <a:endParaRPr lang="tr-TR" sz="4000" dirty="0">
              <a:solidFill>
                <a:srgbClr val="FF0000"/>
              </a:solidFill>
              <a:latin typeface="+mn-lt"/>
            </a:endParaRPr>
          </a:p>
          <a:p>
            <a:pPr marL="483156" lvl="0" indent="-483156" algn="l">
              <a:spcBef>
                <a:spcPts val="2468"/>
              </a:spcBef>
              <a:buClr>
                <a:srgbClr val="929292"/>
              </a:buClr>
              <a:buSzPct val="60000"/>
              <a:buFont typeface="Zapf Dingbats"/>
              <a:buChar char="❖"/>
              <a:defRPr/>
            </a:pPr>
            <a:r>
              <a:rPr lang="tr-TR" sz="4000" dirty="0" smtClean="0"/>
              <a:t>Maden Tetkik ve Arama Enstitüsü </a:t>
            </a:r>
          </a:p>
          <a:p>
            <a:pPr marL="483156" lvl="0" indent="-483156" algn="l">
              <a:spcBef>
                <a:spcPts val="2468"/>
              </a:spcBef>
              <a:buClr>
                <a:srgbClr val="929292"/>
              </a:buClr>
              <a:buSzPct val="60000"/>
              <a:buFont typeface="Zapf Dingbats"/>
              <a:buChar char="❖"/>
              <a:defRPr/>
            </a:pPr>
            <a:r>
              <a:rPr lang="tr-TR" sz="4000" dirty="0" smtClean="0"/>
              <a:t>Türkiye Atom Enerjisi Kurumu</a:t>
            </a:r>
          </a:p>
          <a:p>
            <a:pPr marL="483156" lvl="0" indent="-483156" algn="l">
              <a:spcBef>
                <a:spcPts val="2468"/>
              </a:spcBef>
              <a:buClr>
                <a:srgbClr val="929292"/>
              </a:buClr>
              <a:buSzPct val="60000"/>
              <a:buFont typeface="Zapf Dingbats"/>
              <a:buChar char="❖"/>
              <a:defRPr/>
            </a:pPr>
            <a:r>
              <a:rPr lang="tr-TR" sz="4000" dirty="0" smtClean="0"/>
              <a:t>Şeker Fabrikası</a:t>
            </a:r>
            <a:endPar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 xmlns:p14="http://schemas.microsoft.com/office/powerpoint/2010/main" val="3689985157"/>
      </p:ext>
    </p:extLst>
  </p:cSld>
  <p:clrMapOvr>
    <a:masterClrMapping/>
  </p:clrMapOvr>
  <p:transition spd="med">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 xmlns:p14="http://schemas.microsoft.com/office/powerpoint/2010/main" val="123430096"/>
      </p:ext>
    </p:extLst>
  </p:cSld>
  <p:clrMapOvr>
    <a:masterClrMapping/>
  </p:clrMapOvr>
  <p:transition spd="med">
    <p:pul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screen">
            <a:lum/>
          </a:blip>
          <a:srcRect/>
          <a:stretch>
            <a:fillRect l="-13000" r="-13000"/>
          </a:stretch>
        </a:blipFill>
        <a:effectLst/>
      </p:bgPr>
    </p:bg>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19" tIns="66860" rIns="133719" bIns="66860" rtlCol="0" anchor="ctr"/>
          <a:lstStyle/>
          <a:p>
            <a:pPr defTabSz="1337192" rtl="0"/>
            <a:endParaRPr lang="tr-TR" sz="2600" kern="1200" dirty="0">
              <a:solidFill>
                <a:prstClr val="white"/>
              </a:solidFill>
            </a:endParaRPr>
          </a:p>
        </p:txBody>
      </p:sp>
      <p:sp>
        <p:nvSpPr>
          <p:cNvPr id="5" name="Dikdörtgen 4"/>
          <p:cNvSpPr/>
          <p:nvPr/>
        </p:nvSpPr>
        <p:spPr>
          <a:xfrm>
            <a:off x="1038329" y="2256448"/>
            <a:ext cx="9234216" cy="1750853"/>
          </a:xfrm>
          <a:prstGeom prst="rect">
            <a:avLst/>
          </a:prstGeom>
        </p:spPr>
        <p:txBody>
          <a:bodyPr wrap="square" lIns="133719" tIns="66860" rIns="133719" bIns="66860">
            <a:spAutoFit/>
          </a:bodyPr>
          <a:lstStyle/>
          <a:p>
            <a:pPr algn="l" defTabSz="1337192" rtl="0">
              <a:defRPr/>
            </a:pPr>
            <a:r>
              <a:rPr lang="tr-TR" sz="4700" b="1" kern="1200" dirty="0">
                <a:solidFill>
                  <a:prstClr val="black"/>
                </a:solidFill>
                <a:latin typeface="Calibri"/>
                <a:ea typeface="+mn-ea"/>
                <a:cs typeface="+mn-cs"/>
              </a:rPr>
              <a:t>Sosyal Medyada Gazi </a:t>
            </a:r>
            <a:r>
              <a:rPr lang="tr-TR" sz="2900" b="1" kern="1200" dirty="0">
                <a:solidFill>
                  <a:prstClr val="black"/>
                </a:solidFill>
                <a:latin typeface="Calibri"/>
                <a:ea typeface="+mn-ea"/>
                <a:cs typeface="+mn-cs"/>
              </a:rPr>
              <a:t>(Temmuz 2012 - Haziran 2015)</a:t>
            </a:r>
          </a:p>
          <a:p>
            <a:pPr algn="l" defTabSz="1337192" rtl="0">
              <a:defRPr/>
            </a:pPr>
            <a:endParaRPr lang="tr-TR" sz="2900" b="1" kern="1200" dirty="0">
              <a:solidFill>
                <a:prstClr val="black"/>
              </a:solidFill>
              <a:latin typeface="Calibri"/>
              <a:ea typeface="+mn-ea"/>
              <a:cs typeface="+mn-cs"/>
            </a:endParaRPr>
          </a:p>
        </p:txBody>
      </p:sp>
      <p:sp>
        <p:nvSpPr>
          <p:cNvPr id="2" name="Dikdörtgen 1"/>
          <p:cNvSpPr/>
          <p:nvPr/>
        </p:nvSpPr>
        <p:spPr>
          <a:xfrm>
            <a:off x="1407676" y="3701467"/>
            <a:ext cx="10674784" cy="2443350"/>
          </a:xfrm>
          <a:prstGeom prst="rect">
            <a:avLst/>
          </a:prstGeom>
        </p:spPr>
        <p:txBody>
          <a:bodyPr wrap="square" lIns="133719" tIns="66860" rIns="133719" bIns="66860">
            <a:spAutoFit/>
          </a:bodyPr>
          <a:lstStyle/>
          <a:p>
            <a:pPr algn="l" defTabSz="1337192" rtl="0">
              <a:lnSpc>
                <a:spcPct val="150000"/>
              </a:lnSpc>
              <a:defRPr/>
            </a:pPr>
            <a:r>
              <a:rPr lang="tr-TR" sz="2000" u="sng" kern="1200" dirty="0">
                <a:solidFill>
                  <a:prstClr val="black"/>
                </a:solidFill>
                <a:latin typeface="Arial" panose="020B0604020202020204" pitchFamily="34" charset="0"/>
                <a:ea typeface="+mn-ea"/>
                <a:cs typeface="Arial" panose="020B0604020202020204" pitchFamily="34" charset="0"/>
                <a:hlinkClick r:id="rId3"/>
              </a:rPr>
              <a:t>www.facebook.com/Gaziuniversitesi.1926/</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6.614 </a:t>
            </a:r>
            <a:r>
              <a:rPr lang="tr-TR" sz="2000" kern="1200" dirty="0">
                <a:solidFill>
                  <a:prstClr val="black"/>
                </a:solidFill>
                <a:latin typeface="Arial" panose="020B0604020202020204" pitchFamily="34" charset="0"/>
                <a:ea typeface="+mn-ea"/>
                <a:cs typeface="Arial" panose="020B0604020202020204" pitchFamily="34" charset="0"/>
              </a:rPr>
              <a:t>beğeni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4"/>
              </a:rPr>
              <a:t>www.twitter.com/Gazi_Universite</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168.000 </a:t>
            </a:r>
            <a:r>
              <a:rPr lang="tr-TR" sz="2000" kern="1200" dirty="0">
                <a:solidFill>
                  <a:prstClr val="black"/>
                </a:solidFill>
                <a:latin typeface="Arial" panose="020B0604020202020204" pitchFamily="34" charset="0"/>
                <a:ea typeface="+mn-ea"/>
                <a:cs typeface="Arial" panose="020B0604020202020204" pitchFamily="34" charset="0"/>
              </a:rPr>
              <a:t>takipçi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5"/>
              </a:rPr>
              <a:t>www.youtube.com/gaziunibasin</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298.599görüntüleme</a:t>
            </a:r>
            <a:endParaRPr lang="tr-TR" sz="2000" kern="1200" dirty="0">
              <a:solidFill>
                <a:prstClr val="black"/>
              </a:solidFill>
              <a:latin typeface="Arial" panose="020B0604020202020204" pitchFamily="34" charset="0"/>
              <a:ea typeface="+mn-ea"/>
              <a:cs typeface="Arial" panose="020B0604020202020204" pitchFamily="34" charset="0"/>
            </a:endParaRP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6"/>
              </a:rPr>
              <a:t>www.instagram.com/gazi_universitesi</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13.800 </a:t>
            </a:r>
            <a:r>
              <a:rPr lang="tr-TR" sz="2000" kern="1200" dirty="0">
                <a:solidFill>
                  <a:prstClr val="black"/>
                </a:solidFill>
                <a:latin typeface="Arial" panose="020B0604020202020204" pitchFamily="34" charset="0"/>
                <a:ea typeface="+mn-ea"/>
                <a:cs typeface="Arial" panose="020B0604020202020204" pitchFamily="34" charset="0"/>
              </a:rPr>
              <a:t>takipçi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rPr>
              <a:t>http://tr.pinterest .com/</a:t>
            </a:r>
            <a:r>
              <a:rPr lang="tr-TR" sz="2000" kern="1200" dirty="0" err="1">
                <a:solidFill>
                  <a:prstClr val="black"/>
                </a:solidFill>
                <a:latin typeface="Arial" panose="020B0604020202020204" pitchFamily="34" charset="0"/>
                <a:ea typeface="+mn-ea"/>
                <a:cs typeface="Arial" panose="020B0604020202020204" pitchFamily="34" charset="0"/>
              </a:rPr>
              <a:t>GaziUniversitesi</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a:t>
            </a:r>
            <a:r>
              <a:rPr lang="tr-TR" sz="2000" kern="1200" dirty="0" smtClean="0">
                <a:solidFill>
                  <a:srgbClr val="1008B8"/>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24.04.2016’da </a:t>
            </a:r>
            <a:r>
              <a:rPr lang="tr-TR" sz="2000" kern="1200" dirty="0">
                <a:solidFill>
                  <a:prstClr val="black"/>
                </a:solidFill>
                <a:latin typeface="Arial" panose="020B0604020202020204" pitchFamily="34" charset="0"/>
                <a:ea typeface="+mn-ea"/>
                <a:cs typeface="Arial" panose="020B0604020202020204" pitchFamily="34" charset="0"/>
              </a:rPr>
              <a:t>oluşturuldu</a:t>
            </a:r>
          </a:p>
        </p:txBody>
      </p:sp>
      <p:sp>
        <p:nvSpPr>
          <p:cNvPr id="7" name="Metin kutusu 6"/>
          <p:cNvSpPr txBox="1"/>
          <p:nvPr/>
        </p:nvSpPr>
        <p:spPr>
          <a:xfrm>
            <a:off x="1314509" y="8308005"/>
            <a:ext cx="8681853" cy="1058356"/>
          </a:xfrm>
          <a:prstGeom prst="rect">
            <a:avLst/>
          </a:prstGeom>
          <a:noFill/>
        </p:spPr>
        <p:txBody>
          <a:bodyPr wrap="square" lIns="133719" tIns="66860" rIns="133719" bIns="66860" rtlCol="0">
            <a:spAutoFit/>
          </a:bodyPr>
          <a:lstStyle/>
          <a:p>
            <a:pPr defTabSz="1337192" rtl="0"/>
            <a:r>
              <a:rPr lang="tr-TR" sz="2000" kern="1200" dirty="0">
                <a:solidFill>
                  <a:prstClr val="black"/>
                </a:solidFill>
                <a:latin typeface="Arial" panose="020B0604020202020204" pitchFamily="34" charset="0"/>
                <a:ea typeface="+mn-ea"/>
                <a:cs typeface="Arial" panose="020B0604020202020204" pitchFamily="34" charset="0"/>
              </a:rPr>
              <a:t>Gazi Üniversitesi, çağımızın </a:t>
            </a:r>
            <a:r>
              <a:rPr lang="tr-TR" sz="2000" kern="1200" dirty="0" smtClean="0">
                <a:solidFill>
                  <a:prstClr val="black"/>
                </a:solidFill>
                <a:latin typeface="Arial" panose="020B0604020202020204" pitchFamily="34" charset="0"/>
                <a:ea typeface="+mn-ea"/>
                <a:cs typeface="Arial" panose="020B0604020202020204" pitchFamily="34" charset="0"/>
              </a:rPr>
              <a:t>1 numaralı </a:t>
            </a:r>
            <a:r>
              <a:rPr lang="tr-TR" sz="2000" kern="1200" dirty="0">
                <a:solidFill>
                  <a:prstClr val="black"/>
                </a:solidFill>
                <a:latin typeface="Arial" panose="020B0604020202020204" pitchFamily="34" charset="0"/>
                <a:ea typeface="+mn-ea"/>
                <a:cs typeface="Arial" panose="020B0604020202020204" pitchFamily="34" charset="0"/>
              </a:rPr>
              <a:t>iletişim mecrası </a:t>
            </a:r>
            <a:r>
              <a:rPr lang="tr-TR" sz="2000" kern="1200" dirty="0" smtClean="0">
                <a:solidFill>
                  <a:prstClr val="black"/>
                </a:solidFill>
                <a:latin typeface="Arial" panose="020B0604020202020204" pitchFamily="34" charset="0"/>
                <a:ea typeface="+mn-ea"/>
                <a:cs typeface="Arial" panose="020B0604020202020204" pitchFamily="34" charset="0"/>
              </a:rPr>
              <a:t>olan sosyal medyada </a:t>
            </a:r>
            <a:r>
              <a:rPr lang="tr-TR" sz="2000" kern="1200" dirty="0" err="1">
                <a:solidFill>
                  <a:prstClr val="black"/>
                </a:solidFill>
                <a:latin typeface="Arial" panose="020B0604020202020204" pitchFamily="34" charset="0"/>
                <a:ea typeface="+mn-ea"/>
                <a:cs typeface="Arial" panose="020B0604020202020204" pitchFamily="34" charset="0"/>
              </a:rPr>
              <a:t>Twitter</a:t>
            </a:r>
            <a:r>
              <a:rPr lang="tr-TR" sz="2000" kern="1200" dirty="0" smtClean="0">
                <a:solidFill>
                  <a:prstClr val="black"/>
                </a:solidFill>
                <a:latin typeface="Arial" panose="020B0604020202020204" pitchFamily="34" charset="0"/>
                <a:ea typeface="+mn-ea"/>
                <a:cs typeface="Arial" panose="020B0604020202020204" pitchFamily="34" charset="0"/>
              </a:rPr>
              <a:t>, Facebook</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err="1">
                <a:solidFill>
                  <a:prstClr val="black"/>
                </a:solidFill>
                <a:latin typeface="Arial" panose="020B0604020202020204" pitchFamily="34" charset="0"/>
                <a:ea typeface="+mn-ea"/>
                <a:cs typeface="Arial" panose="020B0604020202020204" pitchFamily="34" charset="0"/>
              </a:rPr>
              <a:t>Instagram</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ve </a:t>
            </a:r>
            <a:r>
              <a:rPr lang="tr-TR" sz="2000" kern="1200" dirty="0" err="1" smtClean="0">
                <a:solidFill>
                  <a:prstClr val="black"/>
                </a:solidFill>
                <a:latin typeface="Arial" panose="020B0604020202020204" pitchFamily="34" charset="0"/>
                <a:ea typeface="+mn-ea"/>
                <a:cs typeface="Arial" panose="020B0604020202020204" pitchFamily="34" charset="0"/>
              </a:rPr>
              <a:t>Foursquare</a:t>
            </a:r>
            <a:r>
              <a:rPr lang="tr-TR" sz="2000" kern="1200" dirty="0" smtClean="0">
                <a:solidFill>
                  <a:prstClr val="black"/>
                </a:solidFill>
                <a:latin typeface="Arial" panose="020B0604020202020204" pitchFamily="34" charset="0"/>
                <a:ea typeface="+mn-ea"/>
                <a:cs typeface="Arial" panose="020B0604020202020204" pitchFamily="34" charset="0"/>
              </a:rPr>
              <a:t> </a:t>
            </a:r>
            <a:r>
              <a:rPr lang="tr-TR" sz="2000" kern="1200" dirty="0">
                <a:solidFill>
                  <a:prstClr val="black"/>
                </a:solidFill>
                <a:latin typeface="Arial" panose="020B0604020202020204" pitchFamily="34" charset="0"/>
                <a:ea typeface="+mn-ea"/>
                <a:cs typeface="Arial" panose="020B0604020202020204" pitchFamily="34" charset="0"/>
              </a:rPr>
              <a:t>hesapları</a:t>
            </a:r>
          </a:p>
          <a:p>
            <a:pPr defTabSz="1337192" rtl="0"/>
            <a:r>
              <a:rPr lang="tr-TR" sz="2000" kern="1200" dirty="0">
                <a:solidFill>
                  <a:prstClr val="black"/>
                </a:solidFill>
                <a:latin typeface="Arial" panose="020B0604020202020204" pitchFamily="34" charset="0"/>
                <a:ea typeface="+mn-ea"/>
                <a:cs typeface="Arial" panose="020B0604020202020204" pitchFamily="34" charset="0"/>
              </a:rPr>
              <a:t>vasıtasıyla hedef </a:t>
            </a:r>
            <a:r>
              <a:rPr lang="tr-TR" sz="2000" kern="1200" dirty="0" smtClean="0">
                <a:solidFill>
                  <a:prstClr val="black"/>
                </a:solidFill>
                <a:latin typeface="Arial" panose="020B0604020202020204" pitchFamily="34" charset="0"/>
                <a:ea typeface="+mn-ea"/>
                <a:cs typeface="Arial" panose="020B0604020202020204" pitchFamily="34" charset="0"/>
              </a:rPr>
              <a:t>kitleleriyle iletişimini </a:t>
            </a:r>
            <a:r>
              <a:rPr lang="tr-TR" sz="2000" kern="1200" dirty="0">
                <a:solidFill>
                  <a:prstClr val="black"/>
                </a:solidFill>
                <a:latin typeface="Arial" panose="020B0604020202020204" pitchFamily="34" charset="0"/>
                <a:ea typeface="+mn-ea"/>
                <a:cs typeface="Arial" panose="020B0604020202020204" pitchFamily="34" charset="0"/>
              </a:rPr>
              <a:t>sürekli </a:t>
            </a:r>
            <a:r>
              <a:rPr lang="tr-TR" sz="2000" kern="1200" dirty="0" smtClean="0">
                <a:solidFill>
                  <a:prstClr val="black"/>
                </a:solidFill>
                <a:latin typeface="Arial" panose="020B0604020202020204" pitchFamily="34" charset="0"/>
                <a:ea typeface="+mn-ea"/>
                <a:cs typeface="Arial" panose="020B0604020202020204" pitchFamily="34" charset="0"/>
              </a:rPr>
              <a:t>canlı tutmaktadır</a:t>
            </a:r>
            <a:r>
              <a:rPr lang="tr-TR" sz="2000" kern="1200" dirty="0">
                <a:solidFill>
                  <a:prstClr val="black"/>
                </a:solidFill>
                <a:latin typeface="Arial" panose="020B0604020202020204" pitchFamily="34" charset="0"/>
                <a:ea typeface="+mn-ea"/>
                <a:cs typeface="Arial" panose="020B0604020202020204" pitchFamily="34" charset="0"/>
              </a:rPr>
              <a:t>.</a:t>
            </a:r>
          </a:p>
        </p:txBody>
      </p:sp>
    </p:spTree>
    <p:extLst>
      <p:ext uri="{BB962C8B-B14F-4D97-AF65-F5344CB8AC3E}">
        <p14:creationId xmlns="" xmlns:p14="http://schemas.microsoft.com/office/powerpoint/2010/main" val="350741893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7" name="Metin kutusu 6"/>
          <p:cNvSpPr txBox="1"/>
          <p:nvPr/>
        </p:nvSpPr>
        <p:spPr>
          <a:xfrm>
            <a:off x="3991103" y="9293593"/>
            <a:ext cx="3545009" cy="665953"/>
          </a:xfrm>
          <a:prstGeom prst="rect">
            <a:avLst/>
          </a:prstGeom>
          <a:noFill/>
        </p:spPr>
        <p:txBody>
          <a:bodyPr wrap="none" lIns="133731" tIns="66866" rIns="133731" bIns="66866" rtlCol="0">
            <a:spAutoFit/>
          </a:bodyPr>
          <a:lstStyle/>
          <a:p>
            <a:pPr algn="ctr">
              <a:lnSpc>
                <a:spcPct val="150000"/>
              </a:lnSpc>
            </a:pPr>
            <a:r>
              <a:rPr lang="tr-TR" sz="2300" b="1" dirty="0" err="1" smtClean="0">
                <a:effectLst>
                  <a:outerShdw blurRad="38100" dist="38100" dir="2700000" algn="tl">
                    <a:srgbClr val="000000">
                      <a:alpha val="43137"/>
                    </a:srgbClr>
                  </a:outerShdw>
                </a:effectLst>
                <a:latin typeface="Candara" panose="020E0502030303020204" pitchFamily="34" charset="0"/>
              </a:rPr>
              <a:t>Twitter</a:t>
            </a:r>
            <a:r>
              <a:rPr lang="tr-TR" sz="2300" b="1" dirty="0" smtClean="0">
                <a:effectLst>
                  <a:outerShdw blurRad="38100" dist="38100" dir="2700000" algn="tl">
                    <a:srgbClr val="000000">
                      <a:alpha val="43137"/>
                    </a:srgbClr>
                  </a:outerShdw>
                </a:effectLst>
                <a:latin typeface="Candara" panose="020E0502030303020204" pitchFamily="34" charset="0"/>
              </a:rPr>
              <a:t> </a:t>
            </a:r>
            <a:r>
              <a:rPr lang="tr-TR" sz="2300" b="1" dirty="0" smtClean="0">
                <a:solidFill>
                  <a:schemeClr val="accent1">
                    <a:lumMod val="75000"/>
                  </a:schemeClr>
                </a:solidFill>
                <a:latin typeface="Candara" panose="020E0502030303020204" pitchFamily="34" charset="0"/>
              </a:rPr>
              <a:t>@</a:t>
            </a:r>
            <a:r>
              <a:rPr lang="tr-TR" sz="2300" b="1" dirty="0" err="1" smtClean="0">
                <a:solidFill>
                  <a:schemeClr val="accent1">
                    <a:lumMod val="75000"/>
                  </a:schemeClr>
                </a:solidFill>
                <a:latin typeface="Candara" panose="020E0502030303020204" pitchFamily="34" charset="0"/>
              </a:rPr>
              <a:t>Gazi_Universite</a:t>
            </a:r>
            <a:endParaRPr lang="tr-TR" sz="2300" b="1" dirty="0">
              <a:solidFill>
                <a:schemeClr val="accent1">
                  <a:lumMod val="75000"/>
                </a:schemeClr>
              </a:solidFill>
              <a:latin typeface="Candara" panose="020E0502030303020204" pitchFamily="34" charset="0"/>
            </a:endParaRPr>
          </a:p>
        </p:txBody>
      </p:sp>
      <p:pic>
        <p:nvPicPr>
          <p:cNvPr id="2" name="Resim 1"/>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2164822" y="2656277"/>
            <a:ext cx="7490929" cy="7251634"/>
          </a:xfrm>
          <a:prstGeom prst="rect">
            <a:avLst/>
          </a:prstGeom>
        </p:spPr>
      </p:pic>
      <p:pic>
        <p:nvPicPr>
          <p:cNvPr id="11" name="Picture 9" descr="C:\Users\user\Desktop\ios_homescreen_icon.png"/>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1519787" y="1673367"/>
            <a:ext cx="947540" cy="12615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28584567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782606" y="9033437"/>
            <a:ext cx="10136252" cy="1366144"/>
          </a:xfrm>
          <a:prstGeom prst="rect">
            <a:avLst/>
          </a:prstGeom>
          <a:noFill/>
        </p:spPr>
        <p:txBody>
          <a:bodyPr wrap="square" lIns="133731" tIns="66866" rIns="133731" bIns="66866" rtlCol="0">
            <a:spAutoFit/>
          </a:bodyPr>
          <a:lstStyle/>
          <a:p>
            <a:pPr algn="ctr"/>
            <a:r>
              <a:rPr lang="tr-TR" sz="2000" dirty="0" smtClean="0">
                <a:latin typeface="Arial" panose="020B0604020202020204" pitchFamily="34" charset="0"/>
                <a:cs typeface="Arial" panose="020B0604020202020204" pitchFamily="34" charset="0"/>
              </a:rPr>
              <a:t>Yapılan sosyal medya araştırmalarında, Gazi Üniversitesi dinamik ve sürekli güncellenen hesap ve profilleri ile sosyal medyayı en iyi kullanan devlet üniversitesi oldu.</a:t>
            </a:r>
            <a:endParaRPr lang="tr-TR" sz="2000" dirty="0">
              <a:latin typeface="Arial" panose="020B0604020202020204" pitchFamily="34" charset="0"/>
              <a:cs typeface="Arial" panose="020B0604020202020204" pitchFamily="34" charset="0"/>
            </a:endParaRPr>
          </a:p>
          <a:p>
            <a:pPr algn="ctr"/>
            <a:r>
              <a:rPr lang="tr-TR"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Facebook </a:t>
            </a:r>
            <a:r>
              <a:rPr lang="tr-TR" sz="2000" b="1" dirty="0" smtClean="0">
                <a:solidFill>
                  <a:schemeClr val="accent1">
                    <a:lumMod val="75000"/>
                  </a:schemeClr>
                </a:solidFill>
                <a:latin typeface="Arial" panose="020B0604020202020204" pitchFamily="34" charset="0"/>
                <a:cs typeface="Arial" panose="020B0604020202020204" pitchFamily="34" charset="0"/>
              </a:rPr>
              <a:t>/</a:t>
            </a:r>
            <a:r>
              <a:rPr lang="tr-TR" sz="2000" b="1" dirty="0" err="1" smtClean="0">
                <a:solidFill>
                  <a:schemeClr val="accent1">
                    <a:lumMod val="75000"/>
                  </a:schemeClr>
                </a:solidFill>
                <a:latin typeface="Arial" panose="020B0604020202020204" pitchFamily="34" charset="0"/>
                <a:cs typeface="Arial" panose="020B0604020202020204" pitchFamily="34" charset="0"/>
              </a:rPr>
              <a:t>gaziuniversitesi</a:t>
            </a:r>
            <a:endParaRPr lang="tr-TR" sz="2000" b="1" dirty="0">
              <a:solidFill>
                <a:schemeClr val="accent1">
                  <a:lumMod val="75000"/>
                </a:schemeClr>
              </a:solidFill>
              <a:latin typeface="Arial" panose="020B0604020202020204" pitchFamily="34" charset="0"/>
              <a:cs typeface="Arial" panose="020B0604020202020204" pitchFamily="34" charset="0"/>
            </a:endParaRPr>
          </a:p>
        </p:txBody>
      </p:sp>
      <p:pic>
        <p:nvPicPr>
          <p:cNvPr id="7" name="Resim 6"/>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2624835" y="2055569"/>
            <a:ext cx="6451793" cy="7003228"/>
          </a:xfrm>
          <a:prstGeom prst="rect">
            <a:avLst/>
          </a:prstGeom>
        </p:spPr>
      </p:pic>
      <p:pic>
        <p:nvPicPr>
          <p:cNvPr id="11" name="Picture 8" descr="C:\Users\user\Desktop\fb_icon_325x325.png"/>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1980526" y="1395203"/>
            <a:ext cx="991894" cy="13207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11598741"/>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3731334" y="9204711"/>
            <a:ext cx="4148547" cy="488981"/>
          </a:xfrm>
          <a:prstGeom prst="rect">
            <a:avLst/>
          </a:prstGeom>
          <a:noFill/>
        </p:spPr>
        <p:txBody>
          <a:bodyPr wrap="square" lIns="133731" tIns="66866" rIns="133731" bIns="66866" rtlCol="0">
            <a:spAutoFit/>
          </a:bodyPr>
          <a:lstStyle/>
          <a:p>
            <a:pPr algn="ctr"/>
            <a:r>
              <a:rPr lang="tr-TR" sz="2300" b="1" dirty="0" err="1" smtClean="0">
                <a:effectLst>
                  <a:outerShdw blurRad="38100" dist="38100" dir="2700000" algn="tl">
                    <a:srgbClr val="000000">
                      <a:alpha val="43137"/>
                    </a:srgbClr>
                  </a:outerShdw>
                </a:effectLst>
                <a:latin typeface="Candara" panose="020E0502030303020204" pitchFamily="34" charset="0"/>
              </a:rPr>
              <a:t>Instagram</a:t>
            </a:r>
            <a:r>
              <a:rPr lang="tr-TR" sz="2300" b="1" dirty="0" smtClean="0">
                <a:effectLst>
                  <a:outerShdw blurRad="38100" dist="38100" dir="2700000" algn="tl">
                    <a:srgbClr val="000000">
                      <a:alpha val="43137"/>
                    </a:srgbClr>
                  </a:outerShdw>
                </a:effectLst>
                <a:latin typeface="Candara" panose="020E0502030303020204" pitchFamily="34" charset="0"/>
              </a:rPr>
              <a:t> </a:t>
            </a:r>
            <a:r>
              <a:rPr lang="tr-TR" sz="2300" b="1" dirty="0" smtClean="0">
                <a:solidFill>
                  <a:schemeClr val="accent1">
                    <a:lumMod val="75000"/>
                  </a:schemeClr>
                </a:solidFill>
                <a:latin typeface="Candara" panose="020E0502030303020204" pitchFamily="34" charset="0"/>
              </a:rPr>
              <a:t>@</a:t>
            </a:r>
            <a:r>
              <a:rPr lang="tr-TR" sz="2300" b="1" dirty="0" err="1" smtClean="0">
                <a:solidFill>
                  <a:schemeClr val="accent1">
                    <a:lumMod val="75000"/>
                  </a:schemeClr>
                </a:solidFill>
                <a:latin typeface="Candara" panose="020E0502030303020204" pitchFamily="34" charset="0"/>
              </a:rPr>
              <a:t>gazi_universitesi</a:t>
            </a:r>
            <a:endParaRPr lang="tr-TR" sz="2300" b="1" dirty="0">
              <a:solidFill>
                <a:schemeClr val="accent1">
                  <a:lumMod val="75000"/>
                </a:schemeClr>
              </a:solidFill>
              <a:latin typeface="Candara" panose="020E0502030303020204" pitchFamily="34" charset="0"/>
            </a:endParaRPr>
          </a:p>
        </p:txBody>
      </p:sp>
      <p:pic>
        <p:nvPicPr>
          <p:cNvPr id="7" name="Resim 6"/>
          <p:cNvPicPr>
            <a:picLocks noChangeAspect="1"/>
          </p:cNvPicPr>
          <p:nvPr/>
        </p:nvPicPr>
        <p:blipFill>
          <a:blip r:embed="rId2" cstate="screen">
            <a:extLst>
              <a:ext uri="{28A0092B-C50C-407E-A947-70E740481C1C}">
                <a14:useLocalDpi xmlns="" xmlns:a14="http://schemas.microsoft.com/office/drawing/2010/main" val="0"/>
              </a:ext>
            </a:extLst>
          </a:blip>
          <a:stretch>
            <a:fillRect/>
          </a:stretch>
        </p:blipFill>
        <p:spPr>
          <a:xfrm>
            <a:off x="2493615" y="2126714"/>
            <a:ext cx="6714234" cy="7077998"/>
          </a:xfrm>
          <a:prstGeom prst="rect">
            <a:avLst/>
          </a:prstGeom>
        </p:spPr>
      </p:pic>
      <p:pic>
        <p:nvPicPr>
          <p:cNvPr id="11" name="Picture 11" descr="C:\Users\user\Desktop\unnamed.png"/>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1975492" y="1535368"/>
            <a:ext cx="1036245" cy="13816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58334487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1701463"/>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lvl="0" indent="-483156">
              <a:lnSpc>
                <a:spcPct val="150000"/>
              </a:lnSpc>
              <a:spcBef>
                <a:spcPts val="2468"/>
              </a:spcBef>
              <a:buClr>
                <a:srgbClr val="929292"/>
              </a:buClr>
              <a:buSzPct val="60000"/>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Kimya Eğitimi 1. sınıf danışmanı 	         		   </a:t>
            </a:r>
            <a:r>
              <a:rPr lang="tr-TR" sz="4000" b="1" dirty="0" smtClean="0">
                <a:solidFill>
                  <a:srgbClr val="FF0000"/>
                </a:solidFill>
              </a:rPr>
              <a:t>Arş. Gör. Dr. Sevinç Nihal YEŞİLOĞLU</a:t>
            </a:r>
            <a:endParaRPr kumimoji="0" lang="tr-TR" sz="40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ediniz.</a:t>
            </a: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ma14="http://schemas.microsoft.com/office/mac/drawingml/2011/main" xmlns=""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32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32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32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 y="-1"/>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KİMYA EĞİTİMİ ANABİLİM DALI</a:t>
            </a:r>
            <a:endParaRPr lang="tr-TR" sz="4000" b="1" dirty="0"/>
          </a:p>
        </p:txBody>
      </p:sp>
      <p:pic>
        <p:nvPicPr>
          <p:cNvPr id="86" name="on_resim.jpg"/>
          <p:cNvPicPr/>
          <p:nvPr/>
        </p:nvPicPr>
        <p:blipFill>
          <a:blip r:embed="rId2" cstate="screen">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800</TotalTime>
  <Words>2135</Words>
  <Application>Microsoft Office PowerPoint</Application>
  <PresentationFormat>Özel</PresentationFormat>
  <Paragraphs>378</Paragraphs>
  <Slides>59</Slides>
  <Notes>10</Notes>
  <HiddenSlides>0</HiddenSlides>
  <MMClips>0</MMClips>
  <ScaleCrop>false</ScaleCrop>
  <HeadingPairs>
    <vt:vector size="4" baseType="variant">
      <vt:variant>
        <vt:lpstr>Tema</vt:lpstr>
      </vt:variant>
      <vt:variant>
        <vt:i4>2</vt:i4>
      </vt:variant>
      <vt:variant>
        <vt:lpstr>Slayt Başlıkları</vt:lpstr>
      </vt:variant>
      <vt:variant>
        <vt:i4>59</vt:i4>
      </vt:variant>
    </vt:vector>
  </HeadingPairs>
  <TitlesOfParts>
    <vt:vector size="61" baseType="lpstr">
      <vt:lpstr>New_Template4</vt:lpstr>
      <vt:lpstr>Ofis Teması</vt:lpstr>
      <vt:lpstr>Slayt 1</vt:lpstr>
      <vt:lpstr>GAZİ EĞİTİM FAKÜLTESİ</vt:lpstr>
      <vt:lpstr>Slayt 3</vt:lpstr>
      <vt:lpstr>Slayt 4</vt:lpstr>
      <vt:lpstr>Slayt 5</vt:lpstr>
      <vt:lpstr>Slayt 6</vt:lpstr>
      <vt:lpstr>Slayt 7</vt:lpstr>
      <vt:lpstr>Slayt 8</vt:lpstr>
      <vt:lpstr>Slayt 9</vt:lpstr>
      <vt:lpstr>GAZİ EĞİTİM FAKÜLTESİ BÖLÜMLERİ </vt:lpstr>
      <vt:lpstr>GAZİ EĞİTİM FAKÜLTESİ BÖLÜMLERİ </vt:lpstr>
      <vt:lpstr>Slayt 12</vt:lpstr>
      <vt:lpstr>Slayt 13</vt:lpstr>
      <vt:lpstr>Slayt 14</vt:lpstr>
      <vt:lpstr>      Ders kayıtları dönem başında akademik takvimde belirtilen tarihlerde internet üzerinden yapılır.   Bizzat okula gelmenize gerek yoktur.    </vt:lpstr>
      <vt:lpstr>Slayt 16</vt:lpstr>
      <vt:lpstr>Slayt 17</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160530095 ise;  160: 2016 yılında kayıt oldunuz 53: Kimya Eğitimi Ana Bilim Dalı kodudur. Bu Ana Bilim Dalında okuyorsunuz. 095: 95. sıra listedeki sıranızı gösterir.  </vt:lpstr>
      <vt:lpstr>Slayt 19</vt:lpstr>
      <vt:lpstr>Solda yer alan sütundaki Ders Kayıt bağlantısı tıklandığında o sayfa açılır.</vt:lpstr>
      <vt:lpstr>1. Sınıf 1.Dönem Dersleri</vt:lpstr>
      <vt:lpstr>Slayt 22</vt:lpstr>
      <vt:lpstr>Ders Programı</vt:lpstr>
      <vt:lpstr>Slayt 24</vt:lpstr>
      <vt:lpstr>ÖĞRENCİ İŞLERİ  </vt:lpstr>
      <vt:lpstr>Slayt 26</vt:lpstr>
      <vt:lpstr>Slayt 27</vt:lpstr>
      <vt:lpstr>Slayt 28</vt:lpstr>
      <vt:lpstr>Öğrenci Danışma Merkezi</vt:lpstr>
      <vt:lpstr>Slayt 30</vt:lpstr>
      <vt:lpstr>BURSLAR</vt:lpstr>
      <vt:lpstr>Slayt 32</vt:lpstr>
      <vt:lpstr>Slayt 33</vt:lpstr>
      <vt:lpstr>Slayt 34</vt:lpstr>
      <vt:lpstr>Slayt 35</vt:lpstr>
      <vt:lpstr>Slayt 36</vt:lpstr>
      <vt:lpstr>Slayt 37</vt:lpstr>
      <vt:lpstr>Slayt 38</vt:lpstr>
      <vt:lpstr>Slayt 39</vt:lpstr>
      <vt:lpstr>Slayt 40</vt:lpstr>
      <vt:lpstr>Slayt 41</vt:lpstr>
      <vt:lpstr>ÖĞRENCİ DANIŞMA MERKEZİ (ÖDM)</vt:lpstr>
      <vt:lpstr>Slayt 43</vt:lpstr>
      <vt:lpstr>ÖĞRENCİ DEĞİŞİM PROGRAMLARI</vt:lpstr>
      <vt:lpstr>Aklınıza takılan herhangi bir sorun için öncelikle aşağıdaki danışmanınızla iletişim kurunuz.</vt:lpstr>
      <vt:lpstr>Slayt 46</vt:lpstr>
      <vt:lpstr>ÖGEM</vt:lpstr>
      <vt:lpstr>ENGELLİ DANIŞMA BİRİMİ</vt:lpstr>
      <vt:lpstr>Slayt 49</vt:lpstr>
      <vt:lpstr>Slayt 50</vt:lpstr>
      <vt:lpstr>Slayt 51</vt:lpstr>
      <vt:lpstr>Slayt 52</vt:lpstr>
      <vt:lpstr>Slayt 53</vt:lpstr>
      <vt:lpstr>Slayt 54</vt:lpstr>
      <vt:lpstr>Slayt 55</vt:lpstr>
      <vt:lpstr>Slayt 56</vt:lpstr>
      <vt:lpstr>Slayt 57</vt:lpstr>
      <vt:lpstr>Slayt 58</vt:lpstr>
      <vt:lpstr>Slayt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h</cp:lastModifiedBy>
  <cp:revision>140</cp:revision>
  <cp:lastPrinted>2014-09-02T21:53:30Z</cp:lastPrinted>
  <dcterms:modified xsi:type="dcterms:W3CDTF">2016-09-21T08:12:27Z</dcterms:modified>
</cp:coreProperties>
</file>