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38"/>
  </p:notesMasterIdLst>
  <p:handoutMasterIdLst>
    <p:handoutMasterId r:id="rId39"/>
  </p:handoutMasterIdLst>
  <p:sldIdLst>
    <p:sldId id="256" r:id="rId2"/>
    <p:sldId id="266" r:id="rId3"/>
    <p:sldId id="267" r:id="rId4"/>
    <p:sldId id="268" r:id="rId5"/>
    <p:sldId id="270" r:id="rId6"/>
    <p:sldId id="293" r:id="rId7"/>
    <p:sldId id="301" r:id="rId8"/>
    <p:sldId id="292" r:id="rId9"/>
    <p:sldId id="294" r:id="rId10"/>
    <p:sldId id="280" r:id="rId11"/>
    <p:sldId id="295" r:id="rId12"/>
    <p:sldId id="271" r:id="rId13"/>
    <p:sldId id="300" r:id="rId14"/>
    <p:sldId id="276" r:id="rId15"/>
    <p:sldId id="278" r:id="rId16"/>
    <p:sldId id="296" r:id="rId17"/>
    <p:sldId id="279" r:id="rId18"/>
    <p:sldId id="281" r:id="rId19"/>
    <p:sldId id="282" r:id="rId20"/>
    <p:sldId id="283" r:id="rId21"/>
    <p:sldId id="284" r:id="rId22"/>
    <p:sldId id="285" r:id="rId23"/>
    <p:sldId id="286" r:id="rId24"/>
    <p:sldId id="298" r:id="rId25"/>
    <p:sldId id="299" r:id="rId26"/>
    <p:sldId id="289" r:id="rId27"/>
    <p:sldId id="290" r:id="rId28"/>
    <p:sldId id="291" r:id="rId29"/>
    <p:sldId id="302" r:id="rId30"/>
    <p:sldId id="297" r:id="rId31"/>
    <p:sldId id="309" r:id="rId32"/>
    <p:sldId id="310" r:id="rId33"/>
    <p:sldId id="311" r:id="rId34"/>
    <p:sldId id="312" r:id="rId35"/>
    <p:sldId id="313" r:id="rId36"/>
    <p:sldId id="314" r:id="rId37"/>
  </p:sldIdLst>
  <p:sldSz cx="9144000" cy="6858000" type="screen4x3"/>
  <p:notesSz cx="6797675" cy="9872663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5CC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945ED0F-BA6F-4C66-A415-66B3195DF132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8713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9475"/>
            <a:ext cx="5438775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noProof="0"/>
              <a:t>Asıl metin stillerini düzenlemek için tıklatın</a:t>
            </a:r>
          </a:p>
          <a:p>
            <a:pPr lvl="1"/>
            <a:r>
              <a:rPr lang="tr-TR" noProof="0"/>
              <a:t>İkinci düzey</a:t>
            </a:r>
          </a:p>
          <a:p>
            <a:pPr lvl="2"/>
            <a:r>
              <a:rPr lang="tr-TR" noProof="0"/>
              <a:t>Üçüncü düzey</a:t>
            </a:r>
          </a:p>
          <a:p>
            <a:pPr lvl="3"/>
            <a:r>
              <a:rPr lang="tr-TR" noProof="0"/>
              <a:t>Dördüncü düzey</a:t>
            </a:r>
          </a:p>
          <a:p>
            <a:pPr lvl="4"/>
            <a:r>
              <a:rPr lang="tr-TR" noProof="0"/>
              <a:t>Beşinci düzey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7363"/>
            <a:ext cx="29464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F8D1F7E-A61B-405E-814A-3E6A1A4BC4A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81A5EF-40F1-432A-BC31-0779ABF3069B}" type="slidenum">
              <a:rPr lang="tr-TR" smtClean="0"/>
              <a:pPr/>
              <a:t>1</a:t>
            </a:fld>
            <a:endParaRPr lang="tr-TR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6760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6760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7D67D-B93C-45CB-96A2-C33CEB12016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5ECBAB-5839-472C-A272-2AC21682D2A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F935F-CF4B-4AE5-B522-1FDCFB5074C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D09AC-6FE5-4E5D-9615-70BB18878A61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DCE320-5108-428E-B28B-DC80F66FCB5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8855A-BCA7-431E-8EA2-57EADD019D1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2ABC0-E8D2-4705-A774-DF3977756890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D7CA3-E0D0-415D-B95D-A0B931D7AE9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90568-7520-4F8C-9349-A513B81FE39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B7F99-EFC4-46D6-9E90-D2C52BB467F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E7DC2-2483-46A4-988D-DCAF047453C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Başlık, Metin ve 2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E6966-EE38-4F62-BF4C-731914864CF7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Başlık, Metin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109EB4-A454-4E9A-B7A6-C74F4F7CF41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5CCED"/>
            </a:gs>
            <a:gs pos="100000">
              <a:srgbClr val="FFFFFF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5548DA28-5606-4763-995F-572F8D0B387C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6656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656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656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6656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6656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6657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hlink"/>
                </a:solidFill>
              </a:endParaRPr>
            </a:p>
          </p:txBody>
        </p:sp>
        <p:sp>
          <p:nvSpPr>
            <p:cNvPr id="6657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6657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6657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solidFill>
                  <a:schemeClr val="accent2"/>
                </a:solidFill>
              </a:endParaRPr>
            </a:p>
          </p:txBody>
        </p:sp>
      </p:grpSp>
      <p:sp>
        <p:nvSpPr>
          <p:cNvPr id="3077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başlık stili için tıklatın</a:t>
            </a:r>
          </a:p>
        </p:txBody>
      </p:sp>
      <p:sp>
        <p:nvSpPr>
          <p:cNvPr id="3078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657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dickblick.com/zz352/00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cs.chemistry.org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624" y="2780928"/>
            <a:ext cx="7477943" cy="2133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800" b="1" dirty="0">
                <a:solidFill>
                  <a:schemeClr val="bg1"/>
                </a:solidFill>
              </a:rPr>
              <a:t>LABORATORY SAFETY AND CHEMICAL WASTE MANAGEMENT </a:t>
            </a:r>
            <a:br>
              <a:rPr lang="tr-TR" sz="2800" b="1" dirty="0">
                <a:solidFill>
                  <a:schemeClr val="bg1"/>
                </a:solidFill>
              </a:rPr>
            </a:br>
            <a:br>
              <a:rPr lang="tr-TR" sz="2000" b="1" dirty="0">
                <a:solidFill>
                  <a:schemeClr val="bg1"/>
                </a:solidFill>
              </a:rPr>
            </a:br>
            <a:br>
              <a:rPr lang="en-US" sz="2000" b="1" dirty="0">
                <a:solidFill>
                  <a:schemeClr val="accent1"/>
                </a:solidFill>
              </a:rPr>
            </a:br>
            <a:br>
              <a:rPr lang="tr-TR" sz="2000" b="1" dirty="0">
                <a:solidFill>
                  <a:schemeClr val="accent1"/>
                </a:solidFill>
              </a:rPr>
            </a:b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Prof. Dr. Sena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Yaşyerli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, Prof. Dr. Ayla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Altınten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Research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 Asist. Dr. Dolunay Eslek Koyuncu,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Lect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. Dr. Funda Turgut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Başoğlu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Lect</a:t>
            </a:r>
            <a:r>
              <a:rPr lang="tr-TR" sz="1600" b="1" dirty="0">
                <a:solidFill>
                  <a:schemeClr val="accent1">
                    <a:lumMod val="75000"/>
                  </a:schemeClr>
                </a:solidFill>
              </a:rPr>
              <a:t>. Merve </a:t>
            </a:r>
            <a:r>
              <a:rPr lang="tr-TR" sz="1600" b="1" dirty="0" err="1">
                <a:solidFill>
                  <a:schemeClr val="accent1">
                    <a:lumMod val="75000"/>
                  </a:schemeClr>
                </a:solidFill>
              </a:rPr>
              <a:t>Gördesel</a:t>
            </a:r>
            <a:endParaRPr lang="tr-TR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541338" y="549275"/>
          <a:ext cx="1144587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Bit Eşlem Resmi" r:id="rId4" imgW="933580" imgH="952633" progId="PBrush">
                  <p:embed/>
                </p:oleObj>
              </mc:Choice>
              <mc:Fallback>
                <p:oleObj name="Bit Eşlem Resmi" r:id="rId4" imgW="933580" imgH="952633" progId="PBrush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8" y="549275"/>
                        <a:ext cx="1144587" cy="116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7" descr="***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6021388"/>
            <a:ext cx="6048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132138" y="765175"/>
            <a:ext cx="3082936" cy="1371600"/>
          </a:xfrm>
        </p:spPr>
        <p:txBody>
          <a:bodyPr/>
          <a:lstStyle/>
          <a:p>
            <a:pPr eaLnBrk="1" hangingPunct="1"/>
            <a:r>
              <a:rPr lang="tr-TR" b="1" dirty="0"/>
              <a:t>PURPOSE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205038"/>
            <a:ext cx="7643813" cy="1944687"/>
          </a:xfrm>
        </p:spPr>
        <p:txBody>
          <a:bodyPr/>
          <a:lstStyle/>
          <a:p>
            <a:pPr eaLnBrk="1" hangingPunct="1"/>
            <a:r>
              <a:rPr lang="en-US" b="1" i="1" dirty="0">
                <a:solidFill>
                  <a:schemeClr val="hlink"/>
                </a:solidFill>
              </a:rPr>
              <a:t>Security program includes your responsibilities for </a:t>
            </a:r>
            <a:r>
              <a:rPr lang="tr-TR" b="1" i="1" dirty="0" err="1">
                <a:solidFill>
                  <a:schemeClr val="hlink"/>
                </a:solidFill>
              </a:rPr>
              <a:t>your</a:t>
            </a:r>
            <a:r>
              <a:rPr lang="en-US" b="1" i="1" dirty="0">
                <a:solidFill>
                  <a:schemeClr val="hlink"/>
                </a:solidFill>
              </a:rPr>
              <a:t> health and safety </a:t>
            </a:r>
            <a:r>
              <a:rPr lang="tr-TR" b="1" i="1" dirty="0" err="1">
                <a:solidFill>
                  <a:schemeClr val="hlink"/>
                </a:solidFill>
              </a:rPr>
              <a:t>and</a:t>
            </a:r>
            <a:r>
              <a:rPr lang="tr-TR" b="1" i="1" dirty="0">
                <a:solidFill>
                  <a:schemeClr val="hlink"/>
                </a:solidFill>
              </a:rPr>
              <a:t> </a:t>
            </a:r>
            <a:r>
              <a:rPr lang="en-US" b="1" i="1" dirty="0">
                <a:solidFill>
                  <a:schemeClr val="hlink"/>
                </a:solidFill>
              </a:rPr>
              <a:t>of your environment</a:t>
            </a:r>
            <a:endParaRPr lang="tr-T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3421063" y="620713"/>
            <a:ext cx="3008325" cy="1371600"/>
          </a:xfrm>
        </p:spPr>
        <p:txBody>
          <a:bodyPr/>
          <a:lstStyle/>
          <a:p>
            <a:pPr eaLnBrk="1" hangingPunct="1"/>
            <a:r>
              <a:rPr lang="tr-TR" b="1" dirty="0"/>
              <a:t>CONTENT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2492375"/>
            <a:ext cx="6851650" cy="2095500"/>
          </a:xfrm>
        </p:spPr>
        <p:txBody>
          <a:bodyPr/>
          <a:lstStyle/>
          <a:p>
            <a:pPr eaLnBrk="1" hangingPunct="1"/>
            <a:r>
              <a:rPr lang="tr-TR" dirty="0" err="1"/>
              <a:t>Working</a:t>
            </a:r>
            <a:r>
              <a:rPr lang="tr-TR" dirty="0"/>
              <a:t> in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laboratory</a:t>
            </a:r>
            <a:endParaRPr lang="tr-TR" dirty="0"/>
          </a:p>
          <a:p>
            <a:pPr eaLnBrk="1" hangingPunct="1"/>
            <a:r>
              <a:rPr lang="en-US" dirty="0"/>
              <a:t>Being aware of the dangers</a:t>
            </a:r>
            <a:endParaRPr lang="tr-TR" dirty="0"/>
          </a:p>
          <a:p>
            <a:pPr eaLnBrk="1" hangingPunct="1"/>
            <a:r>
              <a:rPr lang="en-US" dirty="0"/>
              <a:t>Things to do in case of accident</a:t>
            </a:r>
            <a:endParaRPr lang="tr-T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836613"/>
            <a:ext cx="7456516" cy="1011237"/>
          </a:xfrm>
        </p:spPr>
        <p:txBody>
          <a:bodyPr/>
          <a:lstStyle/>
          <a:p>
            <a:pPr eaLnBrk="1" hangingPunct="1"/>
            <a:r>
              <a:rPr lang="tr-TR" b="1" dirty="0" err="1"/>
              <a:t>Working</a:t>
            </a:r>
            <a:r>
              <a:rPr lang="tr-TR" b="1" dirty="0"/>
              <a:t> in </a:t>
            </a:r>
            <a:r>
              <a:rPr lang="tr-TR" b="1" dirty="0" err="1"/>
              <a:t>the</a:t>
            </a:r>
            <a:r>
              <a:rPr lang="tr-TR" b="1" dirty="0"/>
              <a:t> </a:t>
            </a:r>
            <a:r>
              <a:rPr lang="tr-TR" b="1" dirty="0" err="1"/>
              <a:t>Laboratory</a:t>
            </a:r>
            <a:endParaRPr lang="tr-TR" b="1" dirty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428868"/>
            <a:ext cx="9144000" cy="2527300"/>
          </a:xfrm>
        </p:spPr>
        <p:txBody>
          <a:bodyPr/>
          <a:lstStyle/>
          <a:p>
            <a:pPr eaLnBrk="1" hangingPunct="1">
              <a:buNone/>
            </a:pPr>
            <a:r>
              <a:rPr lang="tr-TR" dirty="0">
                <a:sym typeface="Wingdings" pitchFamily="2" charset="2"/>
              </a:rPr>
              <a:t> </a:t>
            </a:r>
            <a:r>
              <a:rPr lang="tr-TR" dirty="0" err="1"/>
              <a:t>Being</a:t>
            </a:r>
            <a:r>
              <a:rPr lang="tr-TR" dirty="0"/>
              <a:t> </a:t>
            </a:r>
            <a:r>
              <a:rPr lang="tr-TR" dirty="0" err="1"/>
              <a:t>careful</a:t>
            </a:r>
            <a:endParaRPr lang="tr-TR" dirty="0"/>
          </a:p>
          <a:p>
            <a:pPr eaLnBrk="1" hangingPunct="1">
              <a:buNone/>
            </a:pPr>
            <a:r>
              <a:rPr lang="tr-TR" dirty="0">
                <a:sym typeface="Wingdings" pitchFamily="2" charset="2"/>
              </a:rPr>
              <a:t> </a:t>
            </a:r>
            <a:r>
              <a:rPr lang="tr-TR" dirty="0" err="1"/>
              <a:t>Using</a:t>
            </a:r>
            <a:r>
              <a:rPr lang="tr-TR" dirty="0"/>
              <a:t> </a:t>
            </a:r>
            <a:r>
              <a:rPr lang="tr-TR" dirty="0" err="1"/>
              <a:t>personal</a:t>
            </a:r>
            <a:r>
              <a:rPr lang="tr-TR" dirty="0"/>
              <a:t> </a:t>
            </a:r>
            <a:r>
              <a:rPr lang="tr-TR" dirty="0" err="1"/>
              <a:t>protection</a:t>
            </a:r>
            <a:r>
              <a:rPr lang="tr-TR" dirty="0"/>
              <a:t> </a:t>
            </a:r>
            <a:r>
              <a:rPr lang="tr-TR" dirty="0" err="1"/>
              <a:t>equipment</a:t>
            </a:r>
            <a:endParaRPr lang="tr-TR" dirty="0"/>
          </a:p>
          <a:p>
            <a:pPr eaLnBrk="1" hangingPunct="1">
              <a:buNone/>
            </a:pPr>
            <a:r>
              <a:rPr lang="tr-TR" dirty="0">
                <a:sym typeface="Wingdings" pitchFamily="2" charset="2"/>
              </a:rPr>
              <a:t></a:t>
            </a:r>
            <a:r>
              <a:rPr lang="tr-TR" dirty="0"/>
              <a:t> </a:t>
            </a:r>
            <a:r>
              <a:rPr lang="tr-TR" dirty="0" err="1"/>
              <a:t>Following</a:t>
            </a:r>
            <a:r>
              <a:rPr lang="tr-TR" dirty="0"/>
              <a:t> general </a:t>
            </a:r>
            <a:r>
              <a:rPr lang="tr-TR" dirty="0" err="1"/>
              <a:t>rules</a:t>
            </a:r>
            <a:endParaRPr lang="tr-TR" dirty="0"/>
          </a:p>
          <a:p>
            <a:pPr eaLnBrk="1" hangingPunct="1">
              <a:buNone/>
            </a:pPr>
            <a:r>
              <a:rPr lang="tr-TR" dirty="0">
                <a:sym typeface="Wingdings" pitchFamily="2" charset="2"/>
              </a:rPr>
              <a:t></a:t>
            </a:r>
            <a:r>
              <a:rPr lang="tr-TR" dirty="0"/>
              <a:t> H</a:t>
            </a:r>
            <a:r>
              <a:rPr lang="en-US" dirty="0" err="1"/>
              <a:t>av</a:t>
            </a:r>
            <a:r>
              <a:rPr lang="tr-TR" dirty="0" err="1"/>
              <a:t>ing</a:t>
            </a:r>
            <a:r>
              <a:rPr lang="en-US" dirty="0"/>
              <a:t> prior knowledge about the experiment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10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  <p:bldP spid="7577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987675" y="333375"/>
            <a:ext cx="3324225" cy="1371600"/>
          </a:xfrm>
        </p:spPr>
        <p:txBody>
          <a:bodyPr/>
          <a:lstStyle/>
          <a:p>
            <a:pPr eaLnBrk="1" hangingPunct="1"/>
            <a:r>
              <a:rPr lang="tr-TR" sz="3200" b="1" i="1" u="sng" dirty="0"/>
              <a:t>General </a:t>
            </a:r>
            <a:r>
              <a:rPr lang="tr-TR" sz="3200" b="1" i="1" u="sng" dirty="0" err="1"/>
              <a:t>rules</a:t>
            </a:r>
            <a:endParaRPr lang="tr-TR" sz="3200" b="1" i="1" u="sng" dirty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8893175" cy="4321175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None/>
              <a:defRPr/>
            </a:pPr>
            <a:r>
              <a:rPr lang="tr-TR" sz="2500" b="1" i="1" dirty="0" err="1">
                <a:solidFill>
                  <a:schemeClr val="hlink"/>
                </a:solidFill>
                <a:latin typeface="+mj-lt"/>
                <a:cs typeface="Times New Roman" pitchFamily="18" charset="0"/>
              </a:rPr>
              <a:t>In</a:t>
            </a:r>
            <a:r>
              <a:rPr lang="tr-TR" sz="2500" b="1" i="1" dirty="0">
                <a:solidFill>
                  <a:schemeClr val="hlink"/>
                </a:solidFill>
                <a:latin typeface="+mj-lt"/>
                <a:cs typeface="Times New Roman" pitchFamily="18" charset="0"/>
              </a:rPr>
              <a:t> </a:t>
            </a:r>
            <a:r>
              <a:rPr lang="tr-TR" sz="2500" b="1" i="1" dirty="0" err="1">
                <a:solidFill>
                  <a:schemeClr val="hlink"/>
                </a:solidFill>
                <a:latin typeface="+mj-lt"/>
                <a:cs typeface="Times New Roman" pitchFamily="18" charset="0"/>
              </a:rPr>
              <a:t>the</a:t>
            </a:r>
            <a:r>
              <a:rPr lang="tr-TR" sz="2500" b="1" i="1" dirty="0">
                <a:solidFill>
                  <a:schemeClr val="hlink"/>
                </a:solidFill>
                <a:latin typeface="+mj-lt"/>
                <a:cs typeface="Times New Roman" pitchFamily="18" charset="0"/>
              </a:rPr>
              <a:t> </a:t>
            </a:r>
            <a:r>
              <a:rPr lang="tr-TR" sz="2500" b="1" i="1" dirty="0" err="1">
                <a:solidFill>
                  <a:schemeClr val="hlink"/>
                </a:solidFill>
                <a:latin typeface="+mj-lt"/>
                <a:cs typeface="Times New Roman" pitchFamily="18" charset="0"/>
              </a:rPr>
              <a:t>Laboratory</a:t>
            </a:r>
            <a:r>
              <a:rPr lang="tr-TR" sz="2500" dirty="0">
                <a:latin typeface="+mj-lt"/>
                <a:cs typeface="Times New Roman" pitchFamily="18" charset="0"/>
              </a:rPr>
              <a:t>,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endParaRPr lang="tr-TR" sz="2000" dirty="0"/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Do not work in the laboratories alone and without the knowledge of the </a:t>
            </a:r>
            <a:r>
              <a:rPr lang="tr-TR" sz="2000" dirty="0" err="1"/>
              <a:t>laboratory</a:t>
            </a:r>
            <a:r>
              <a:rPr lang="tr-TR" sz="2000" dirty="0"/>
              <a:t> </a:t>
            </a:r>
            <a:r>
              <a:rPr lang="tr-TR" sz="2000" dirty="0" err="1"/>
              <a:t>staff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sz="2000" dirty="0"/>
              <a:t>Personal </a:t>
            </a:r>
            <a:r>
              <a:rPr lang="en-US" sz="2000" dirty="0" err="1"/>
              <a:t>protecti</a:t>
            </a:r>
            <a:r>
              <a:rPr lang="tr-TR" sz="2000" dirty="0"/>
              <a:t>ve</a:t>
            </a:r>
            <a:r>
              <a:rPr lang="en-US" sz="2000" dirty="0"/>
              <a:t> equipment (</a:t>
            </a:r>
            <a:r>
              <a:rPr lang="tr-TR" sz="2000" dirty="0"/>
              <a:t>PPE</a:t>
            </a:r>
            <a:r>
              <a:rPr lang="en-US" sz="2000" dirty="0"/>
              <a:t>) should be used while working in the laboratory.</a:t>
            </a:r>
            <a:endParaRPr lang="tr-TR" sz="2000" dirty="0"/>
          </a:p>
          <a:p>
            <a:pPr eaLnBrk="1" hangingPunct="1">
              <a:lnSpc>
                <a:spcPct val="150000"/>
              </a:lnSpc>
              <a:buFont typeface="Wingdings" pitchFamily="2" charset="2"/>
              <a:buNone/>
              <a:defRPr/>
            </a:pPr>
            <a:endParaRPr lang="tr-T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2" y="692150"/>
            <a:ext cx="6092849" cy="576263"/>
          </a:xfrm>
        </p:spPr>
        <p:txBody>
          <a:bodyPr/>
          <a:lstStyle/>
          <a:p>
            <a:pPr eaLnBrk="1" hangingPunct="1"/>
            <a:r>
              <a:rPr lang="tr-TR" sz="2400" b="1" dirty="0" err="1"/>
              <a:t>Personal</a:t>
            </a:r>
            <a:r>
              <a:rPr lang="tr-TR" sz="2400" b="1" dirty="0"/>
              <a:t> </a:t>
            </a:r>
            <a:r>
              <a:rPr lang="tr-TR" sz="2400" b="1" dirty="0" err="1"/>
              <a:t>Protective</a:t>
            </a:r>
            <a:r>
              <a:rPr lang="tr-TR" sz="2400" b="1" dirty="0"/>
              <a:t> </a:t>
            </a:r>
            <a:r>
              <a:rPr lang="tr-TR" sz="2400" b="1" dirty="0" err="1"/>
              <a:t>Equipment</a:t>
            </a:r>
            <a:r>
              <a:rPr lang="tr-TR" sz="2400" b="1" dirty="0"/>
              <a:t> (PPE)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68538" y="1196975"/>
            <a:ext cx="4470400" cy="1230313"/>
          </a:xfrm>
        </p:spPr>
        <p:txBody>
          <a:bodyPr/>
          <a:lstStyle/>
          <a:p>
            <a:pPr algn="ctr" eaLnBrk="1" hangingPunct="1">
              <a:buNone/>
            </a:pPr>
            <a:r>
              <a:rPr lang="en-US" sz="2000" b="1" i="1" dirty="0">
                <a:solidFill>
                  <a:schemeClr val="hlink"/>
                </a:solidFill>
              </a:rPr>
              <a:t>Necessary equipment at minimum conditions </a:t>
            </a:r>
            <a:r>
              <a:rPr lang="tr-TR" sz="2000" b="1" i="1" dirty="0">
                <a:solidFill>
                  <a:schemeClr val="hlink"/>
                </a:solidFill>
              </a:rPr>
              <a:t>:</a:t>
            </a:r>
          </a:p>
          <a:p>
            <a:pPr algn="ctr" eaLnBrk="1" hangingPunct="1">
              <a:buNone/>
            </a:pPr>
            <a:r>
              <a:rPr lang="tr-TR" sz="2000" dirty="0" err="1"/>
              <a:t>Safety</a:t>
            </a:r>
            <a:r>
              <a:rPr lang="tr-TR" sz="2000" dirty="0"/>
              <a:t> </a:t>
            </a:r>
            <a:r>
              <a:rPr lang="tr-TR" sz="2000" dirty="0" err="1"/>
              <a:t>glasses</a:t>
            </a:r>
            <a:r>
              <a:rPr lang="tr-TR" sz="2000" dirty="0"/>
              <a:t>, </a:t>
            </a:r>
            <a:r>
              <a:rPr lang="tr-TR" sz="2000" dirty="0" err="1"/>
              <a:t>long</a:t>
            </a:r>
            <a:r>
              <a:rPr lang="tr-TR" sz="2000" dirty="0"/>
              <a:t> </a:t>
            </a:r>
            <a:r>
              <a:rPr lang="tr-TR" sz="2000" dirty="0" err="1"/>
              <a:t>lab</a:t>
            </a:r>
            <a:r>
              <a:rPr lang="tr-TR" sz="2000" dirty="0"/>
              <a:t> </a:t>
            </a:r>
            <a:r>
              <a:rPr lang="tr-TR" sz="2000" dirty="0" err="1"/>
              <a:t>coat</a:t>
            </a:r>
            <a:r>
              <a:rPr lang="tr-TR" sz="2000" dirty="0"/>
              <a:t>, </a:t>
            </a:r>
            <a:r>
              <a:rPr lang="tr-TR" sz="2000" dirty="0" err="1"/>
              <a:t>gloves</a:t>
            </a:r>
            <a:endParaRPr lang="tr-TR" sz="2000" dirty="0"/>
          </a:p>
          <a:p>
            <a:pPr eaLnBrk="1" hangingPunct="1">
              <a:buFont typeface="Wingdings" pitchFamily="2" charset="2"/>
              <a:buNone/>
            </a:pPr>
            <a:endParaRPr lang="tr-TR" sz="1800" dirty="0"/>
          </a:p>
          <a:p>
            <a:pPr eaLnBrk="1" hangingPunct="1"/>
            <a:endParaRPr lang="tr-TR" sz="1800" dirty="0"/>
          </a:p>
        </p:txBody>
      </p:sp>
      <p:pic>
        <p:nvPicPr>
          <p:cNvPr id="9220" name="Picture 7" descr="Latex Powdered Disposable Glov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57900" y="2636838"/>
            <a:ext cx="247491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9" descr="http://www.gucluisguvenligi.com.tr/images/kucuk/kimg_11720141045513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916113"/>
            <a:ext cx="209550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13" descr="http://www.isguvenligiekipmanlari.net/rsmlr/urundetay/resim2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6238" y="3716338"/>
            <a:ext cx="26384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12 Dikdörtgen"/>
          <p:cNvSpPr>
            <a:spLocks noChangeArrowheads="1"/>
          </p:cNvSpPr>
          <p:nvPr/>
        </p:nvSpPr>
        <p:spPr bwMode="auto">
          <a:xfrm>
            <a:off x="0" y="5300663"/>
            <a:ext cx="27003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It should be worked in the lab with a long lab c</a:t>
            </a:r>
            <a:r>
              <a:rPr lang="tr-TR" dirty="0" err="1"/>
              <a:t>oat</a:t>
            </a:r>
            <a:r>
              <a:rPr lang="en-US" dirty="0"/>
              <a:t> and </a:t>
            </a:r>
            <a:r>
              <a:rPr lang="tr-TR" dirty="0" err="1"/>
              <a:t>its</a:t>
            </a:r>
            <a:r>
              <a:rPr lang="en-US" dirty="0"/>
              <a:t> front should </a:t>
            </a:r>
            <a:r>
              <a:rPr lang="tr-TR" dirty="0"/>
              <a:t>b</a:t>
            </a:r>
            <a:r>
              <a:rPr lang="en-US" dirty="0"/>
              <a:t>e kept attached.</a:t>
            </a:r>
            <a:endParaRPr lang="tr-TR" dirty="0"/>
          </a:p>
        </p:txBody>
      </p:sp>
      <p:sp>
        <p:nvSpPr>
          <p:cNvPr id="9224" name="13 Dikdörtgen"/>
          <p:cNvSpPr>
            <a:spLocks noChangeArrowheads="1"/>
          </p:cNvSpPr>
          <p:nvPr/>
        </p:nvSpPr>
        <p:spPr bwMode="auto">
          <a:xfrm>
            <a:off x="3060700" y="5229225"/>
            <a:ext cx="6048375" cy="872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dirty="0"/>
              <a:t>Gloves (preferably </a:t>
            </a:r>
            <a:r>
              <a:rPr lang="en-US" dirty="0" err="1"/>
              <a:t>nitrile</a:t>
            </a:r>
            <a:r>
              <a:rPr lang="en-US" dirty="0"/>
              <a:t>) and safety glasses should be worn when working in the laboratory.</a:t>
            </a:r>
            <a:endParaRPr lang="tr-T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059113" y="0"/>
            <a:ext cx="3324225" cy="1371600"/>
          </a:xfrm>
        </p:spPr>
        <p:txBody>
          <a:bodyPr/>
          <a:lstStyle/>
          <a:p>
            <a:pPr eaLnBrk="1" hangingPunct="1"/>
            <a:r>
              <a:rPr lang="tr-TR" sz="3200" b="1" i="1" u="sng" dirty="0"/>
              <a:t>General </a:t>
            </a:r>
            <a:r>
              <a:rPr lang="tr-TR" sz="3200" b="1" i="1" u="sng" dirty="0" err="1"/>
              <a:t>rules</a:t>
            </a:r>
            <a:endParaRPr lang="tr-TR" sz="3200" b="1" i="1" u="sng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6516688" cy="2305050"/>
          </a:xfrm>
        </p:spPr>
        <p:txBody>
          <a:bodyPr/>
          <a:lstStyle/>
          <a:p>
            <a:pPr eaLnBrk="1" hangingPunct="1">
              <a:buNone/>
            </a:pPr>
            <a:r>
              <a:rPr lang="tr-TR" sz="2000" b="1" i="1" dirty="0" err="1">
                <a:solidFill>
                  <a:schemeClr val="hlink"/>
                </a:solidFill>
              </a:rPr>
              <a:t>In</a:t>
            </a:r>
            <a:r>
              <a:rPr lang="tr-TR" sz="2000" b="1" i="1" dirty="0">
                <a:solidFill>
                  <a:schemeClr val="hlink"/>
                </a:solidFill>
              </a:rPr>
              <a:t> </a:t>
            </a:r>
            <a:r>
              <a:rPr lang="tr-TR" sz="2000" b="1" i="1" dirty="0" err="1">
                <a:solidFill>
                  <a:schemeClr val="hlink"/>
                </a:solidFill>
              </a:rPr>
              <a:t>the</a:t>
            </a:r>
            <a:r>
              <a:rPr lang="tr-TR" sz="2000" b="1" i="1" dirty="0">
                <a:solidFill>
                  <a:schemeClr val="hlink"/>
                </a:solidFill>
              </a:rPr>
              <a:t> </a:t>
            </a:r>
            <a:r>
              <a:rPr lang="tr-TR" sz="2000" b="1" i="1" dirty="0" err="1">
                <a:solidFill>
                  <a:schemeClr val="hlink"/>
                </a:solidFill>
              </a:rPr>
              <a:t>Laboratory</a:t>
            </a:r>
            <a:r>
              <a:rPr lang="tr-TR" sz="2000" dirty="0"/>
              <a:t>,</a:t>
            </a:r>
          </a:p>
          <a:p>
            <a:pPr eaLnBrk="1" hangingPunct="1">
              <a:buFont typeface="Wingdings" pitchFamily="2" charset="2"/>
              <a:buNone/>
            </a:pPr>
            <a:endParaRPr lang="tr-TR" sz="2000" dirty="0"/>
          </a:p>
          <a:p>
            <a:pPr eaLnBrk="1" hangingPunct="1"/>
            <a:r>
              <a:rPr lang="en-US" sz="2000" dirty="0"/>
              <a:t>Do not work in laboratories alone and without</a:t>
            </a:r>
            <a:endParaRPr lang="tr-TR" sz="2000" dirty="0"/>
          </a:p>
          <a:p>
            <a:pPr eaLnBrk="1" hangingPunct="1">
              <a:buNone/>
            </a:pPr>
            <a:r>
              <a:rPr lang="tr-TR" sz="2000" dirty="0"/>
              <a:t>    </a:t>
            </a:r>
            <a:r>
              <a:rPr lang="en-US" sz="2000" dirty="0"/>
              <a:t> the knowledge of the </a:t>
            </a:r>
            <a:r>
              <a:rPr lang="tr-TR" sz="2000" dirty="0" err="1"/>
              <a:t>laboratory</a:t>
            </a:r>
            <a:r>
              <a:rPr lang="tr-TR" sz="2000" dirty="0"/>
              <a:t> </a:t>
            </a:r>
            <a:r>
              <a:rPr lang="tr-TR" sz="2000" dirty="0" err="1"/>
              <a:t>staff</a:t>
            </a:r>
            <a:r>
              <a:rPr lang="tr-TR" sz="2000" dirty="0"/>
              <a:t>.</a:t>
            </a:r>
          </a:p>
          <a:p>
            <a:pPr eaLnBrk="1" hangingPunct="1"/>
            <a:r>
              <a:rPr lang="en-US" sz="2000" dirty="0"/>
              <a:t>Personal protection equipment should be used</a:t>
            </a:r>
            <a:endParaRPr lang="tr-TR" sz="2000" dirty="0"/>
          </a:p>
          <a:p>
            <a:pPr eaLnBrk="1" hangingPunct="1">
              <a:buNone/>
            </a:pPr>
            <a:r>
              <a:rPr lang="tr-TR" sz="2000" dirty="0"/>
              <a:t>     </a:t>
            </a:r>
            <a:r>
              <a:rPr lang="en-US" sz="2000" dirty="0"/>
              <a:t>while working in the laboratory</a:t>
            </a:r>
            <a:r>
              <a:rPr lang="tr-TR" sz="2000" dirty="0"/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tr-TR" sz="2000" dirty="0"/>
          </a:p>
        </p:txBody>
      </p:sp>
      <p:pic>
        <p:nvPicPr>
          <p:cNvPr id="4" name="Picture 2" descr="http://1.bp.blogspot.com/_5orOplFcJxA/S5TXGSANpOI/AAAAAAAABYc/FLQLyJZYna4/s200/Resim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5157788"/>
            <a:ext cx="2268538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1700213"/>
            <a:ext cx="3005138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Dikdörtgen"/>
          <p:cNvSpPr/>
          <p:nvPr/>
        </p:nvSpPr>
        <p:spPr>
          <a:xfrm>
            <a:off x="0" y="3284538"/>
            <a:ext cx="604837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2000" kern="0" dirty="0">
                <a:solidFill>
                  <a:srgbClr val="000000"/>
                </a:solidFill>
                <a:latin typeface="Arial"/>
              </a:rPr>
              <a:t>Shoes should be closed and suitable for working in the laboratory;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It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should not be entered with muddy or dusty shoes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to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the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laboratory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. 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 </a:t>
            </a:r>
          </a:p>
          <a:p>
            <a:pPr marL="34290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2000" kern="0" dirty="0">
                <a:solidFill>
                  <a:srgbClr val="000000"/>
                </a:solidFill>
                <a:latin typeface="Arial"/>
              </a:rPr>
              <a:t>Long-haired students cannot enter the laboratory without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making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ponytail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.</a:t>
            </a:r>
            <a:endParaRPr lang="tr-TR" sz="2000" kern="0" dirty="0">
              <a:solidFill>
                <a:srgbClr val="000000"/>
              </a:solidFill>
              <a:latin typeface="Arial"/>
            </a:endParaRPr>
          </a:p>
          <a:p>
            <a:pPr marL="34290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2000" kern="0" dirty="0">
                <a:solidFill>
                  <a:srgbClr val="000000"/>
                </a:solidFill>
                <a:latin typeface="Arial"/>
              </a:rPr>
              <a:t>Working with items such as rings, necklaces, bracelets in the lab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oratory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 can be dangerous. Take off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them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before starting work.</a:t>
            </a:r>
            <a:endParaRPr lang="tr-TR" sz="2000" kern="0" dirty="0">
              <a:solidFill>
                <a:srgbClr val="000000"/>
              </a:solidFill>
              <a:latin typeface="Arial"/>
            </a:endParaRPr>
          </a:p>
          <a:p>
            <a:pPr marL="34290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2000" kern="0" dirty="0">
                <a:solidFill>
                  <a:srgbClr val="000000"/>
                </a:solidFill>
                <a:latin typeface="Arial"/>
              </a:rPr>
              <a:t>Do not enter with a </a:t>
            </a:r>
            <a:r>
              <a:rPr lang="tr-TR" sz="2000" kern="0" dirty="0" err="1">
                <a:solidFill>
                  <a:srgbClr val="000000"/>
                </a:solidFill>
                <a:latin typeface="Arial"/>
              </a:rPr>
              <a:t>contact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2000" kern="0" dirty="0">
                <a:solidFill>
                  <a:srgbClr val="000000"/>
                </a:solidFill>
                <a:latin typeface="Arial"/>
              </a:rPr>
              <a:t>lens.</a:t>
            </a:r>
            <a:endParaRPr lang="tr-TR" sz="2000" kern="0" dirty="0">
              <a:solidFill>
                <a:srgbClr val="000000"/>
              </a:solidFill>
              <a:latin typeface="Arial"/>
            </a:endParaRPr>
          </a:p>
          <a:p>
            <a:pPr marL="342900" indent="-342900">
              <a:spcBef>
                <a:spcPct val="20000"/>
              </a:spcBef>
              <a:buClr>
                <a:srgbClr val="00007D"/>
              </a:buClr>
              <a:buSzPct val="75000"/>
              <a:buFont typeface="Wingdings" pitchFamily="2" charset="2"/>
              <a:buChar char="n"/>
              <a:defRPr/>
            </a:pPr>
            <a:r>
              <a:rPr lang="en-US" sz="2000" kern="0" dirty="0">
                <a:solidFill>
                  <a:srgbClr val="000000"/>
                </a:solidFill>
                <a:latin typeface="Arial"/>
              </a:rPr>
              <a:t>Turn off your mobile phones</a:t>
            </a:r>
            <a:r>
              <a:rPr lang="tr-TR" sz="2000" kern="0" dirty="0">
                <a:solidFill>
                  <a:srgbClr val="000000"/>
                </a:solidFill>
                <a:latin typeface="Arial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96975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Complete your preliminary research on your experiment.</a:t>
            </a:r>
            <a:endParaRPr lang="tr-TR" sz="2800" dirty="0"/>
          </a:p>
          <a:p>
            <a:pPr eaLnBrk="1" hangingPunct="1">
              <a:lnSpc>
                <a:spcPct val="80000"/>
              </a:lnSpc>
              <a:buNone/>
            </a:pP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/>
              <a:t>O</a:t>
            </a:r>
            <a:r>
              <a:rPr lang="en-US" sz="2800" dirty="0" err="1"/>
              <a:t>btain</a:t>
            </a:r>
            <a:r>
              <a:rPr lang="en-US" sz="2800" dirty="0"/>
              <a:t> “Material Safety Data Sheet” (MSDS) information about the chemicals you will use</a:t>
            </a:r>
            <a:r>
              <a:rPr lang="tr-TR" sz="2800" dirty="0"/>
              <a:t> in </a:t>
            </a:r>
            <a:r>
              <a:rPr lang="tr-TR" sz="2800" dirty="0" err="1"/>
              <a:t>your</a:t>
            </a:r>
            <a:r>
              <a:rPr lang="tr-TR" sz="2800" dirty="0"/>
              <a:t> </a:t>
            </a:r>
            <a:r>
              <a:rPr lang="tr-TR" sz="2800" dirty="0" err="1"/>
              <a:t>experiment</a:t>
            </a:r>
            <a:r>
              <a:rPr lang="en-US" sz="2800" dirty="0"/>
              <a:t>.</a:t>
            </a:r>
            <a:endParaRPr lang="tr-TR" sz="2800" dirty="0"/>
          </a:p>
          <a:p>
            <a:pPr eaLnBrk="1" hangingPunct="1">
              <a:lnSpc>
                <a:spcPct val="80000"/>
              </a:lnSpc>
              <a:buNone/>
            </a:pPr>
            <a:r>
              <a:rPr lang="tr-TR" sz="2800" dirty="0"/>
              <a:t>    (http://www.</a:t>
            </a:r>
            <a:r>
              <a:rPr lang="tr-TR" sz="2800" dirty="0" err="1"/>
              <a:t>jtbaker</a:t>
            </a:r>
            <a:r>
              <a:rPr lang="tr-TR" sz="2800" dirty="0"/>
              <a:t>.com/</a:t>
            </a:r>
            <a:r>
              <a:rPr lang="tr-TR" sz="2800" dirty="0" err="1"/>
              <a:t>asp</a:t>
            </a:r>
            <a:r>
              <a:rPr lang="tr-TR" sz="2800" dirty="0"/>
              <a:t>/</a:t>
            </a:r>
            <a:r>
              <a:rPr lang="tr-TR" sz="2800" dirty="0" err="1"/>
              <a:t>Catalog</a:t>
            </a:r>
            <a:r>
              <a:rPr lang="tr-TR" sz="2800" dirty="0"/>
              <a:t>.</a:t>
            </a:r>
            <a:r>
              <a:rPr lang="tr-TR" sz="2800" dirty="0" err="1"/>
              <a:t>asp</a:t>
            </a:r>
            <a:r>
              <a:rPr lang="tr-TR" sz="28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3200" b="1" i="1" dirty="0"/>
              <a:t>   “</a:t>
            </a:r>
            <a:r>
              <a:rPr lang="tr-TR" sz="3200" b="1" i="1" dirty="0" err="1"/>
              <a:t>Material</a:t>
            </a:r>
            <a:r>
              <a:rPr lang="tr-TR" sz="3200" b="1" i="1" dirty="0"/>
              <a:t> </a:t>
            </a:r>
            <a:r>
              <a:rPr lang="tr-TR" sz="3200" b="1" i="1" dirty="0" err="1"/>
              <a:t>Safety</a:t>
            </a:r>
            <a:r>
              <a:rPr lang="tr-TR" sz="3200" b="1" i="1" dirty="0"/>
              <a:t> Data </a:t>
            </a:r>
            <a:r>
              <a:rPr lang="tr-TR" sz="3200" b="1" i="1" dirty="0" err="1"/>
              <a:t>Sheet</a:t>
            </a:r>
            <a:r>
              <a:rPr lang="tr-TR" sz="3200" b="1" i="1" dirty="0"/>
              <a:t>” (MSDS)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3350" y="1844675"/>
            <a:ext cx="641985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tr-TR" sz="2800" dirty="0" err="1"/>
              <a:t>Material</a:t>
            </a:r>
            <a:r>
              <a:rPr lang="tr-TR" sz="2800" dirty="0"/>
              <a:t> </a:t>
            </a:r>
            <a:r>
              <a:rPr lang="tr-TR" sz="2800" dirty="0" err="1"/>
              <a:t>Identification</a:t>
            </a: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Ingredients</a:t>
            </a:r>
            <a:r>
              <a:rPr lang="tr-TR" sz="2800" dirty="0"/>
              <a:t> </a:t>
            </a:r>
            <a:r>
              <a:rPr lang="tr-TR" sz="2800" dirty="0" err="1"/>
              <a:t>and</a:t>
            </a:r>
            <a:r>
              <a:rPr lang="tr-TR" sz="2800" dirty="0"/>
              <a:t> </a:t>
            </a:r>
            <a:r>
              <a:rPr lang="tr-TR" sz="2800" dirty="0" err="1"/>
              <a:t>Hazards</a:t>
            </a: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Physical</a:t>
            </a:r>
            <a:r>
              <a:rPr lang="tr-TR" sz="2800" dirty="0"/>
              <a:t> Data</a:t>
            </a:r>
          </a:p>
          <a:p>
            <a:pPr eaLnBrk="1" hangingPunct="1">
              <a:lnSpc>
                <a:spcPct val="80000"/>
              </a:lnSpc>
            </a:pPr>
            <a:r>
              <a:rPr lang="tr-TR" sz="2800" dirty="0"/>
              <a:t>Fire </a:t>
            </a:r>
            <a:r>
              <a:rPr lang="tr-TR" sz="2800" dirty="0" err="1"/>
              <a:t>and</a:t>
            </a:r>
            <a:r>
              <a:rPr lang="tr-TR" sz="2800" dirty="0"/>
              <a:t> </a:t>
            </a:r>
            <a:r>
              <a:rPr lang="tr-TR" sz="2800" dirty="0" err="1"/>
              <a:t>Explosion</a:t>
            </a:r>
            <a:r>
              <a:rPr lang="tr-TR" sz="2800" dirty="0"/>
              <a:t> Data</a:t>
            </a:r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Reactivity</a:t>
            </a:r>
            <a:r>
              <a:rPr lang="tr-TR" sz="2800" dirty="0"/>
              <a:t> Data</a:t>
            </a:r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Health</a:t>
            </a:r>
            <a:r>
              <a:rPr lang="tr-TR" sz="2800" dirty="0"/>
              <a:t> </a:t>
            </a:r>
            <a:r>
              <a:rPr lang="tr-TR" sz="2800" dirty="0" err="1"/>
              <a:t>Hazard</a:t>
            </a:r>
            <a:r>
              <a:rPr lang="tr-TR" sz="2800" dirty="0"/>
              <a:t> </a:t>
            </a:r>
            <a:r>
              <a:rPr lang="tr-TR" sz="2800" dirty="0" err="1"/>
              <a:t>Information</a:t>
            </a: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Spill</a:t>
            </a:r>
            <a:r>
              <a:rPr lang="tr-TR" sz="2800" dirty="0"/>
              <a:t>, </a:t>
            </a:r>
            <a:r>
              <a:rPr lang="tr-TR" sz="2800" dirty="0" err="1"/>
              <a:t>Leak</a:t>
            </a:r>
            <a:r>
              <a:rPr lang="tr-TR" sz="2800" dirty="0"/>
              <a:t> </a:t>
            </a:r>
            <a:r>
              <a:rPr lang="tr-TR" sz="2800" dirty="0" err="1"/>
              <a:t>and</a:t>
            </a:r>
            <a:r>
              <a:rPr lang="tr-TR" sz="2800" dirty="0"/>
              <a:t> </a:t>
            </a:r>
            <a:r>
              <a:rPr lang="tr-TR" sz="2800" dirty="0" err="1"/>
              <a:t>Disposal</a:t>
            </a:r>
            <a:r>
              <a:rPr lang="tr-TR" sz="2800" dirty="0"/>
              <a:t> </a:t>
            </a:r>
            <a:r>
              <a:rPr lang="tr-TR" sz="2800" dirty="0" err="1"/>
              <a:t>Procedures</a:t>
            </a: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Special</a:t>
            </a:r>
            <a:r>
              <a:rPr lang="tr-TR" sz="2800" dirty="0"/>
              <a:t> </a:t>
            </a:r>
            <a:r>
              <a:rPr lang="tr-TR" sz="2800" dirty="0" err="1"/>
              <a:t>Protection</a:t>
            </a:r>
            <a:r>
              <a:rPr lang="tr-TR" sz="2800" dirty="0"/>
              <a:t> </a:t>
            </a:r>
            <a:r>
              <a:rPr lang="tr-TR" sz="2800" dirty="0" err="1"/>
              <a:t>Information</a:t>
            </a:r>
            <a:endParaRPr lang="tr-TR" sz="2800" dirty="0"/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Special</a:t>
            </a:r>
            <a:r>
              <a:rPr lang="tr-TR" sz="2800" dirty="0"/>
              <a:t> </a:t>
            </a:r>
            <a:r>
              <a:rPr lang="tr-TR" sz="2800" dirty="0" err="1"/>
              <a:t>Precaution</a:t>
            </a:r>
            <a:r>
              <a:rPr lang="tr-TR" sz="2800" dirty="0"/>
              <a:t> </a:t>
            </a:r>
            <a:r>
              <a:rPr lang="tr-TR" sz="2800" dirty="0" err="1"/>
              <a:t>and</a:t>
            </a:r>
            <a:r>
              <a:rPr lang="tr-TR" sz="2800" dirty="0"/>
              <a:t> </a:t>
            </a:r>
            <a:r>
              <a:rPr lang="tr-TR" sz="2800" dirty="0" err="1"/>
              <a:t>Comments</a:t>
            </a:r>
            <a:endParaRPr lang="tr-TR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675687" cy="64531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tr-TR" sz="2500" b="1" i="1" dirty="0" err="1">
                <a:solidFill>
                  <a:schemeClr val="hlink"/>
                </a:solidFill>
              </a:rPr>
              <a:t>In</a:t>
            </a:r>
            <a:r>
              <a:rPr lang="tr-TR" sz="2500" b="1" i="1" dirty="0">
                <a:solidFill>
                  <a:schemeClr val="hlink"/>
                </a:solidFill>
              </a:rPr>
              <a:t> </a:t>
            </a:r>
            <a:r>
              <a:rPr lang="tr-TR" sz="2500" b="1" i="1" dirty="0" err="1">
                <a:solidFill>
                  <a:schemeClr val="hlink"/>
                </a:solidFill>
              </a:rPr>
              <a:t>the</a:t>
            </a:r>
            <a:r>
              <a:rPr lang="tr-TR" sz="2500" b="1" i="1" dirty="0">
                <a:solidFill>
                  <a:schemeClr val="hlink"/>
                </a:solidFill>
              </a:rPr>
              <a:t> </a:t>
            </a:r>
            <a:r>
              <a:rPr lang="tr-TR" sz="2500" b="1" i="1" dirty="0" err="1">
                <a:solidFill>
                  <a:schemeClr val="hlink"/>
                </a:solidFill>
              </a:rPr>
              <a:t>laboratory</a:t>
            </a:r>
            <a:r>
              <a:rPr lang="tr-TR" sz="2500" b="1" i="1" dirty="0">
                <a:solidFill>
                  <a:schemeClr val="hlink"/>
                </a:solidFill>
              </a:rPr>
              <a:t>;</a:t>
            </a:r>
          </a:p>
          <a:p>
            <a:pPr eaLnBrk="1" hangingPunct="1">
              <a:lnSpc>
                <a:spcPct val="150000"/>
              </a:lnSpc>
            </a:pPr>
            <a:r>
              <a:rPr lang="tr-TR" sz="2600" b="1" dirty="0"/>
              <a:t>DO NOT </a:t>
            </a:r>
            <a:r>
              <a:rPr lang="tr-TR" sz="2600" b="1" dirty="0" err="1"/>
              <a:t>Hurry</a:t>
            </a:r>
            <a:r>
              <a:rPr lang="tr-TR" sz="2600" b="1" dirty="0"/>
              <a:t>.</a:t>
            </a:r>
            <a:r>
              <a:rPr lang="tr-TR" sz="2600" dirty="0"/>
              <a:t> 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Do not run and avoid sudden movements</a:t>
            </a:r>
            <a:r>
              <a:rPr lang="tr-TR" sz="2000" dirty="0"/>
              <a:t>.</a:t>
            </a:r>
            <a:endParaRPr lang="tr-TR" sz="2000" b="1" dirty="0"/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There must be a good harmony among </a:t>
            </a:r>
            <a:r>
              <a:rPr lang="tr-TR" sz="2000" dirty="0" err="1"/>
              <a:t>laboratory</a:t>
            </a:r>
            <a:r>
              <a:rPr lang="tr-TR" sz="2000" dirty="0"/>
              <a:t> </a:t>
            </a:r>
            <a:r>
              <a:rPr lang="en-US" sz="2000" dirty="0"/>
              <a:t>group of </a:t>
            </a:r>
            <a:r>
              <a:rPr lang="tr-TR" sz="2000" dirty="0" err="1"/>
              <a:t>your</a:t>
            </a:r>
            <a:r>
              <a:rPr lang="tr-TR" sz="2000" dirty="0"/>
              <a:t> </a:t>
            </a:r>
            <a:r>
              <a:rPr lang="en-US" sz="2000" dirty="0"/>
              <a:t>friends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No smoking, no food or drink</a:t>
            </a:r>
            <a:r>
              <a:rPr lang="tr-TR" sz="2000" dirty="0"/>
              <a:t>.</a:t>
            </a:r>
            <a:endParaRPr lang="tr-TR" sz="2000" b="1" i="1" dirty="0">
              <a:solidFill>
                <a:schemeClr val="hlink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Do not </a:t>
            </a:r>
            <a:r>
              <a:rPr lang="tr-TR" sz="2000" dirty="0"/>
              <a:t>put</a:t>
            </a:r>
            <a:r>
              <a:rPr lang="en-US" sz="2000" dirty="0"/>
              <a:t> food and </a:t>
            </a:r>
            <a:r>
              <a:rPr lang="tr-TR" sz="2000" dirty="0" err="1"/>
              <a:t>beverages</a:t>
            </a:r>
            <a:r>
              <a:rPr lang="en-US" sz="2000" dirty="0"/>
              <a:t> in the refrigerator in the laboratory</a:t>
            </a:r>
            <a:r>
              <a:rPr lang="tr-TR" sz="20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When carrying chemical containers and desiccators, two hands should be used</a:t>
            </a:r>
            <a:r>
              <a:rPr lang="tr-TR" sz="2000" dirty="0"/>
              <a:t>. </a:t>
            </a:r>
            <a:r>
              <a:rPr lang="tr-TR" sz="2000" dirty="0" err="1"/>
              <a:t>Hold</a:t>
            </a:r>
            <a:r>
              <a:rPr lang="tr-TR" sz="2000" dirty="0"/>
              <a:t> </a:t>
            </a:r>
            <a:r>
              <a:rPr lang="en-US" sz="2000" dirty="0"/>
              <a:t>the lid</a:t>
            </a:r>
            <a:r>
              <a:rPr lang="tr-TR" sz="2000" dirty="0"/>
              <a:t> </a:t>
            </a:r>
            <a:r>
              <a:rPr lang="tr-TR" sz="2000" dirty="0" err="1"/>
              <a:t>firmly</a:t>
            </a:r>
            <a:r>
              <a:rPr lang="tr-TR" sz="2000" dirty="0"/>
              <a:t> </a:t>
            </a:r>
            <a:r>
              <a:rPr lang="tr-TR" sz="2000" dirty="0" err="1"/>
              <a:t>with</a:t>
            </a:r>
            <a:r>
              <a:rPr lang="tr-TR" sz="2000" dirty="0"/>
              <a:t> </a:t>
            </a:r>
            <a:r>
              <a:rPr lang="tr-TR" sz="2000" dirty="0" err="1"/>
              <a:t>one</a:t>
            </a:r>
            <a:r>
              <a:rPr lang="tr-TR" sz="2000" dirty="0"/>
              <a:t> </a:t>
            </a:r>
            <a:r>
              <a:rPr lang="tr-TR" sz="2000" dirty="0" err="1"/>
              <a:t>hand</a:t>
            </a:r>
            <a:r>
              <a:rPr lang="tr-TR" sz="2000" dirty="0"/>
              <a:t> </a:t>
            </a:r>
            <a:r>
              <a:rPr lang="tr-TR" sz="2000" dirty="0" err="1"/>
              <a:t>while</a:t>
            </a:r>
            <a:r>
              <a:rPr lang="tr-TR" sz="2000" dirty="0"/>
              <a:t> at </a:t>
            </a:r>
            <a:r>
              <a:rPr lang="tr-TR" sz="2000" dirty="0" err="1"/>
              <a:t>the</a:t>
            </a:r>
            <a:r>
              <a:rPr lang="tr-TR" sz="2000" dirty="0"/>
              <a:t> </a:t>
            </a:r>
            <a:r>
              <a:rPr lang="tr-TR" sz="2000" dirty="0" err="1"/>
              <a:t>same</a:t>
            </a:r>
            <a:r>
              <a:rPr lang="tr-TR" sz="2000" dirty="0"/>
              <a:t> time</a:t>
            </a:r>
            <a:r>
              <a:rPr lang="en-US" sz="2000" dirty="0"/>
              <a:t>, the </a:t>
            </a:r>
            <a:r>
              <a:rPr lang="tr-TR" sz="2000" dirty="0" err="1"/>
              <a:t>bottom</a:t>
            </a:r>
            <a:r>
              <a:rPr lang="tr-TR" sz="2000" dirty="0"/>
              <a:t> of </a:t>
            </a:r>
            <a:r>
              <a:rPr lang="tr-TR" sz="2000" dirty="0" err="1"/>
              <a:t>the</a:t>
            </a:r>
            <a:r>
              <a:rPr lang="tr-TR" sz="2000" dirty="0"/>
              <a:t> </a:t>
            </a:r>
            <a:r>
              <a:rPr lang="tr-TR" sz="2000" dirty="0" err="1"/>
              <a:t>container</a:t>
            </a:r>
            <a:r>
              <a:rPr lang="en-US" sz="2000" dirty="0"/>
              <a:t> should be </a:t>
            </a:r>
            <a:r>
              <a:rPr lang="tr-TR" sz="2000" dirty="0" err="1"/>
              <a:t>supported</a:t>
            </a:r>
            <a:r>
              <a:rPr lang="en-US" sz="2000" dirty="0"/>
              <a:t> </a:t>
            </a:r>
            <a:r>
              <a:rPr lang="tr-TR" sz="2000" dirty="0" err="1"/>
              <a:t>by</a:t>
            </a:r>
            <a:r>
              <a:rPr lang="tr-TR" sz="2000" dirty="0"/>
              <a:t> </a:t>
            </a:r>
            <a:r>
              <a:rPr lang="tr-TR" sz="2000" dirty="0" err="1"/>
              <a:t>the</a:t>
            </a:r>
            <a:r>
              <a:rPr lang="tr-TR" sz="2000" dirty="0"/>
              <a:t> </a:t>
            </a:r>
            <a:r>
              <a:rPr lang="tr-TR" sz="2000" dirty="0" err="1"/>
              <a:t>other</a:t>
            </a:r>
            <a:r>
              <a:rPr lang="tr-TR" sz="2000" dirty="0"/>
              <a:t> </a:t>
            </a:r>
            <a:r>
              <a:rPr lang="tr-TR" sz="2000" dirty="0" err="1"/>
              <a:t>hand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Do not leave the drawers, gas stoves and taps you use open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Do not sit on work benches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150000"/>
              </a:lnSpc>
            </a:pPr>
            <a:r>
              <a:rPr lang="en-US" sz="2000" dirty="0"/>
              <a:t>When you need to leave the laboratory during the experiment, take out your PPE and wash your hands</a:t>
            </a:r>
            <a:r>
              <a:rPr lang="tr-TR" sz="2000" dirty="0"/>
              <a:t>.</a:t>
            </a:r>
          </a:p>
          <a:p>
            <a:pPr eaLnBrk="1" hangingPunct="1">
              <a:lnSpc>
                <a:spcPct val="80000"/>
              </a:lnSpc>
            </a:pPr>
            <a:endParaRPr lang="tr-T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21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1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1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21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229600" cy="4608512"/>
          </a:xfrm>
        </p:spPr>
        <p:txBody>
          <a:bodyPr/>
          <a:lstStyle/>
          <a:p>
            <a:pPr eaLnBrk="1" hangingPunct="1"/>
            <a:r>
              <a:rPr lang="en-US" dirty="0"/>
              <a:t>ALWAYS add acid to water, NEVER add water to acid.</a:t>
            </a:r>
            <a:endParaRPr lang="tr-TR" dirty="0"/>
          </a:p>
          <a:p>
            <a:pPr eaLnBrk="1" hangingPunct="1"/>
            <a:endParaRPr lang="tr-TR" dirty="0"/>
          </a:p>
          <a:p>
            <a:pPr eaLnBrk="1" hangingPunct="1">
              <a:buFont typeface="Wingdings" pitchFamily="2" charset="2"/>
              <a:buNone/>
            </a:pPr>
            <a:endParaRPr lang="tr-TR" dirty="0"/>
          </a:p>
          <a:p>
            <a:pPr eaLnBrk="1" hangingPunct="1">
              <a:buFont typeface="Wingdings" pitchFamily="2" charset="2"/>
              <a:buNone/>
            </a:pPr>
            <a:endParaRPr lang="tr-TR" dirty="0"/>
          </a:p>
          <a:p>
            <a:pPr eaLnBrk="1" hangingPunct="1"/>
            <a:r>
              <a:rPr lang="en-US" dirty="0"/>
              <a:t>Use the pipettes with the help of "</a:t>
            </a:r>
            <a:r>
              <a:rPr lang="en-US" dirty="0" err="1"/>
              <a:t>puar</a:t>
            </a:r>
            <a:r>
              <a:rPr lang="en-US" dirty="0"/>
              <a:t>"</a:t>
            </a:r>
            <a:r>
              <a:rPr lang="tr-TR" dirty="0"/>
              <a:t>. </a:t>
            </a:r>
          </a:p>
          <a:p>
            <a:pPr eaLnBrk="1" hangingPunct="1"/>
            <a:endParaRPr lang="tr-TR" dirty="0"/>
          </a:p>
          <a:p>
            <a:pPr eaLnBrk="1" hangingPunct="1"/>
            <a:endParaRPr lang="tr-TR" dirty="0"/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3636963" y="3357563"/>
            <a:ext cx="914400" cy="609600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>
            <a:off x="2557463" y="2924175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>
            <a:off x="4068763" y="2852738"/>
            <a:ext cx="0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r-TR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852863" y="3573463"/>
            <a:ext cx="63350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dirty="0" err="1"/>
              <a:t>Acid</a:t>
            </a:r>
            <a:endParaRPr lang="tr-TR" dirty="0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773363" y="2636838"/>
            <a:ext cx="791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dirty="0" err="1"/>
              <a:t>Water</a:t>
            </a:r>
            <a:endParaRPr lang="tr-TR" dirty="0"/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 flipH="1">
            <a:off x="3276600" y="2636838"/>
            <a:ext cx="1366838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3348038" y="2636838"/>
            <a:ext cx="1439862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r-T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87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836613"/>
            <a:ext cx="8229600" cy="5256212"/>
          </a:xfrm>
        </p:spPr>
        <p:txBody>
          <a:bodyPr/>
          <a:lstStyle/>
          <a:p>
            <a:pPr eaLnBrk="1" hangingPunct="1"/>
            <a:r>
              <a:rPr lang="en-US" sz="2400" dirty="0"/>
              <a:t>Carefully read the labels of the chemicals you use.</a:t>
            </a:r>
            <a:endParaRPr lang="tr-TR" sz="2400" dirty="0"/>
          </a:p>
          <a:p>
            <a:pPr eaLnBrk="1" hangingPunct="1">
              <a:buFont typeface="Wingdings" pitchFamily="2" charset="2"/>
              <a:buNone/>
            </a:pPr>
            <a:endParaRPr lang="tr-TR" sz="2400" dirty="0"/>
          </a:p>
          <a:p>
            <a:pPr eaLnBrk="1" hangingPunct="1"/>
            <a:r>
              <a:rPr lang="en-US" sz="2400" dirty="0"/>
              <a:t>Leave the </a:t>
            </a:r>
            <a:r>
              <a:rPr lang="tr-TR" sz="2400" dirty="0" err="1"/>
              <a:t>bottles</a:t>
            </a:r>
            <a:r>
              <a:rPr lang="en-US" sz="2400" dirty="0"/>
              <a:t> of the chemicals you use by closing the </a:t>
            </a:r>
            <a:r>
              <a:rPr lang="tr-TR" sz="2400" dirty="0" err="1"/>
              <a:t>cover</a:t>
            </a:r>
            <a:r>
              <a:rPr lang="en-US" sz="2400" dirty="0"/>
              <a:t>.</a:t>
            </a:r>
            <a:endParaRPr lang="tr-TR" sz="2400" dirty="0"/>
          </a:p>
          <a:p>
            <a:pPr eaLnBrk="1" hangingPunct="1">
              <a:buNone/>
            </a:pPr>
            <a:endParaRPr lang="tr-TR" sz="2400" dirty="0"/>
          </a:p>
          <a:p>
            <a:pPr eaLnBrk="1" hangingPunct="1"/>
            <a:r>
              <a:rPr lang="en-US" sz="2400" dirty="0"/>
              <a:t>Do not change where chemicals are.</a:t>
            </a:r>
            <a:endParaRPr lang="tr-TR" sz="2400" dirty="0"/>
          </a:p>
          <a:p>
            <a:pPr eaLnBrk="1" hangingPunct="1">
              <a:buFont typeface="Wingdings" pitchFamily="2" charset="2"/>
              <a:buNone/>
            </a:pPr>
            <a:endParaRPr lang="tr-TR" sz="2400" dirty="0"/>
          </a:p>
          <a:p>
            <a:pPr eaLnBrk="1" hangingPunct="1"/>
            <a:r>
              <a:rPr lang="en-US" sz="2400" dirty="0"/>
              <a:t>Do not heat or mix chemicals for trial purposes without the knowledge of the relevant instructor.</a:t>
            </a:r>
            <a:endParaRPr lang="tr-TR" sz="2400" dirty="0"/>
          </a:p>
          <a:p>
            <a:pPr eaLnBrk="1" hangingPunct="1">
              <a:buFont typeface="Wingdings" pitchFamily="2" charset="2"/>
              <a:buNone/>
            </a:pPr>
            <a:endParaRPr lang="tr-TR" sz="2400" dirty="0"/>
          </a:p>
          <a:p>
            <a:pPr eaLnBrk="1" hangingPunct="1"/>
            <a:r>
              <a:rPr lang="en-US" sz="2400" dirty="0"/>
              <a:t>Do not mix acids and solvents</a:t>
            </a:r>
            <a:r>
              <a:rPr lang="tr-TR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819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4 Dikdörtgen"/>
          <p:cNvSpPr>
            <a:spLocks noChangeArrowheads="1"/>
          </p:cNvSpPr>
          <p:nvPr/>
        </p:nvSpPr>
        <p:spPr bwMode="auto">
          <a:xfrm>
            <a:off x="5000628" y="260350"/>
            <a:ext cx="3857652" cy="90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r-TR" sz="3500" dirty="0" err="1"/>
              <a:t>Hazard</a:t>
            </a:r>
            <a:r>
              <a:rPr lang="tr-TR" sz="3500" dirty="0"/>
              <a:t> </a:t>
            </a:r>
            <a:r>
              <a:rPr lang="tr-TR" sz="3500" dirty="0" err="1"/>
              <a:t>symbols</a:t>
            </a:r>
            <a:r>
              <a:rPr lang="tr-TR" sz="3500" dirty="0"/>
              <a:t>  </a:t>
            </a:r>
          </a:p>
        </p:txBody>
      </p:sp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133600"/>
            <a:ext cx="2376488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sim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0"/>
            <a:ext cx="387183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692150"/>
            <a:ext cx="4829180" cy="51752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tr-TR" sz="2400" b="1" i="1" dirty="0" err="1">
                <a:solidFill>
                  <a:schemeClr val="hlink"/>
                </a:solidFill>
              </a:rPr>
              <a:t>When</a:t>
            </a:r>
            <a:r>
              <a:rPr lang="tr-TR" sz="2400" b="1" i="1" dirty="0">
                <a:solidFill>
                  <a:schemeClr val="hlink"/>
                </a:solidFill>
              </a:rPr>
              <a:t> </a:t>
            </a:r>
            <a:r>
              <a:rPr lang="tr-TR" sz="2400" b="1" i="1" dirty="0" err="1">
                <a:solidFill>
                  <a:schemeClr val="hlink"/>
                </a:solidFill>
              </a:rPr>
              <a:t>you</a:t>
            </a:r>
            <a:r>
              <a:rPr lang="tr-TR" sz="2400" b="1" i="1" dirty="0">
                <a:solidFill>
                  <a:schemeClr val="hlink"/>
                </a:solidFill>
              </a:rPr>
              <a:t> </a:t>
            </a:r>
            <a:r>
              <a:rPr lang="tr-TR" sz="2400" b="1" i="1" dirty="0" err="1">
                <a:solidFill>
                  <a:schemeClr val="hlink"/>
                </a:solidFill>
              </a:rPr>
              <a:t>leave</a:t>
            </a:r>
            <a:r>
              <a:rPr lang="tr-TR" sz="2400" b="1" i="1" dirty="0">
                <a:solidFill>
                  <a:schemeClr val="hlink"/>
                </a:solidFill>
              </a:rPr>
              <a:t> </a:t>
            </a:r>
            <a:r>
              <a:rPr lang="tr-TR" sz="2400" b="1" i="1" dirty="0" err="1">
                <a:solidFill>
                  <a:schemeClr val="hlink"/>
                </a:solidFill>
              </a:rPr>
              <a:t>the</a:t>
            </a:r>
            <a:r>
              <a:rPr lang="tr-TR" sz="2400" b="1" i="1" dirty="0">
                <a:solidFill>
                  <a:schemeClr val="hlink"/>
                </a:solidFill>
              </a:rPr>
              <a:t> </a:t>
            </a:r>
            <a:r>
              <a:rPr lang="tr-TR" sz="2400" b="1" i="1" dirty="0" err="1">
                <a:solidFill>
                  <a:schemeClr val="hlink"/>
                </a:solidFill>
              </a:rPr>
              <a:t>laboratory</a:t>
            </a:r>
            <a:r>
              <a:rPr lang="tr-TR" sz="2400" b="1" i="1" dirty="0">
                <a:solidFill>
                  <a:schemeClr val="hlink"/>
                </a:solidFill>
              </a:rPr>
              <a:t>,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sz="2400" b="1" i="1" dirty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Do your checks on your experiment</a:t>
            </a:r>
            <a:r>
              <a:rPr lang="tr-TR" sz="2400" dirty="0"/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Do not use your personal protection equipment outside the </a:t>
            </a:r>
            <a:r>
              <a:rPr lang="tr-TR" sz="2400" dirty="0"/>
              <a:t>l</a:t>
            </a:r>
            <a:r>
              <a:rPr lang="en-US" sz="2400" dirty="0" err="1"/>
              <a:t>ab</a:t>
            </a:r>
            <a:r>
              <a:rPr lang="tr-TR" sz="2400" dirty="0" err="1"/>
              <a:t>oratory</a:t>
            </a:r>
            <a:r>
              <a:rPr lang="en-US" sz="2400" dirty="0"/>
              <a:t>.</a:t>
            </a:r>
            <a:endParaRPr lang="tr-TR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tr-TR" sz="2400" dirty="0" err="1"/>
              <a:t>Always</a:t>
            </a:r>
            <a:r>
              <a:rPr lang="tr-TR" sz="2400" dirty="0"/>
              <a:t> </a:t>
            </a:r>
            <a:r>
              <a:rPr lang="tr-TR" sz="2400" dirty="0" err="1"/>
              <a:t>wash</a:t>
            </a:r>
            <a:r>
              <a:rPr lang="tr-TR" sz="2400" dirty="0"/>
              <a:t> </a:t>
            </a:r>
            <a:r>
              <a:rPr lang="tr-TR" sz="2400" dirty="0" err="1"/>
              <a:t>your</a:t>
            </a:r>
            <a:r>
              <a:rPr lang="tr-TR" sz="2400" dirty="0"/>
              <a:t> </a:t>
            </a:r>
            <a:r>
              <a:rPr lang="tr-TR" sz="2400" dirty="0" err="1"/>
              <a:t>hands</a:t>
            </a:r>
            <a:r>
              <a:rPr lang="tr-TR" sz="2400" dirty="0"/>
              <a:t>.</a:t>
            </a:r>
          </a:p>
          <a:p>
            <a:pPr eaLnBrk="1" hangingPunct="1">
              <a:lnSpc>
                <a:spcPct val="90000"/>
              </a:lnSpc>
            </a:pPr>
            <a:endParaRPr lang="tr-TR" sz="2400" dirty="0"/>
          </a:p>
          <a:p>
            <a:pPr eaLnBrk="1" hangingPunct="1">
              <a:lnSpc>
                <a:spcPct val="90000"/>
              </a:lnSpc>
            </a:pPr>
            <a:endParaRPr lang="tr-TR" sz="2400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tr-TR" sz="2000" dirty="0"/>
          </a:p>
        </p:txBody>
      </p:sp>
      <p:pic>
        <p:nvPicPr>
          <p:cNvPr id="88068" name="Picture 4" descr="OSEH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51500" y="692150"/>
            <a:ext cx="2286000" cy="1651000"/>
          </a:xfrm>
          <a:noFill/>
        </p:spPr>
      </p:pic>
      <p:pic>
        <p:nvPicPr>
          <p:cNvPr id="88071" name="Picture 7" descr="OSEH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51500" y="2492375"/>
            <a:ext cx="2286000" cy="1651000"/>
          </a:xfrm>
          <a:noFill/>
        </p:spPr>
      </p:pic>
      <p:pic>
        <p:nvPicPr>
          <p:cNvPr id="88074" name="Picture 10" descr="OSE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6113" y="4581525"/>
            <a:ext cx="2141537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7" descr="http://1.bp.blogspot.com/_5orOplFcJxA/S5TXS0UTaaI/AAAAAAAABZU/UFNJ4YuNmoI/s1600/Resim1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797425"/>
            <a:ext cx="2381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80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build="p" autoUpdateAnimBg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93863" y="981075"/>
            <a:ext cx="5830887" cy="576263"/>
          </a:xfrm>
        </p:spPr>
        <p:txBody>
          <a:bodyPr/>
          <a:lstStyle/>
          <a:p>
            <a:pPr eaLnBrk="1" hangingPunct="1"/>
            <a:r>
              <a:rPr lang="tr-TR" sz="3200" b="1" i="1" dirty="0" err="1">
                <a:solidFill>
                  <a:schemeClr val="hlink"/>
                </a:solidFill>
              </a:rPr>
              <a:t>Awareness</a:t>
            </a:r>
            <a:r>
              <a:rPr lang="tr-TR" sz="3200" b="1" i="1" dirty="0">
                <a:solidFill>
                  <a:schemeClr val="hlink"/>
                </a:solidFill>
              </a:rPr>
              <a:t> of </a:t>
            </a:r>
            <a:r>
              <a:rPr lang="tr-TR" sz="3200" b="1" i="1" dirty="0" err="1">
                <a:solidFill>
                  <a:schemeClr val="hlink"/>
                </a:solidFill>
              </a:rPr>
              <a:t>the</a:t>
            </a:r>
            <a:r>
              <a:rPr lang="tr-TR" sz="3200" b="1" i="1" dirty="0">
                <a:solidFill>
                  <a:schemeClr val="hlink"/>
                </a:solidFill>
              </a:rPr>
              <a:t> </a:t>
            </a:r>
            <a:r>
              <a:rPr lang="tr-TR" sz="3200" b="1" i="1" dirty="0" err="1">
                <a:solidFill>
                  <a:schemeClr val="hlink"/>
                </a:solidFill>
              </a:rPr>
              <a:t>Hazards</a:t>
            </a:r>
            <a:r>
              <a:rPr lang="tr-TR" sz="3200" b="1" i="1" dirty="0">
                <a:solidFill>
                  <a:schemeClr val="hlink"/>
                </a:solidFill>
              </a:rPr>
              <a:t> </a:t>
            </a:r>
            <a:br>
              <a:rPr lang="tr-TR" sz="3200" b="1" i="1" dirty="0"/>
            </a:br>
            <a:endParaRPr lang="tr-TR" sz="3200" b="1" i="1" dirty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167187"/>
          </a:xfrm>
        </p:spPr>
        <p:txBody>
          <a:bodyPr/>
          <a:lstStyle/>
          <a:p>
            <a:pPr eaLnBrk="1" hangingPunct="1"/>
            <a:r>
              <a:rPr lang="en-US" sz="2000" dirty="0"/>
              <a:t>When </a:t>
            </a:r>
            <a:r>
              <a:rPr lang="tr-TR" sz="2000" dirty="0" err="1"/>
              <a:t>you</a:t>
            </a:r>
            <a:r>
              <a:rPr lang="tr-TR" sz="2000" dirty="0"/>
              <a:t> </a:t>
            </a:r>
            <a:r>
              <a:rPr lang="tr-TR" sz="2000" dirty="0" err="1"/>
              <a:t>are</a:t>
            </a:r>
            <a:r>
              <a:rPr lang="tr-TR" sz="2000" dirty="0"/>
              <a:t> </a:t>
            </a:r>
            <a:r>
              <a:rPr lang="en-US" sz="2000" dirty="0"/>
              <a:t>doing dangerous and potentially hazardous experiments, ask yourself the following questions </a:t>
            </a:r>
            <a:r>
              <a:rPr lang="tr-TR" sz="2000" dirty="0"/>
              <a:t>:</a:t>
            </a:r>
          </a:p>
          <a:p>
            <a:pPr eaLnBrk="1" hangingPunct="1">
              <a:buFont typeface="Wingdings" pitchFamily="2" charset="2"/>
              <a:buNone/>
            </a:pPr>
            <a:endParaRPr lang="tr-TR" sz="2000" dirty="0"/>
          </a:p>
          <a:p>
            <a:pPr eaLnBrk="1" hangingPunct="1">
              <a:buNone/>
            </a:pPr>
            <a:r>
              <a:rPr lang="tr-TR" sz="2000" dirty="0"/>
              <a:t>     - </a:t>
            </a:r>
            <a:r>
              <a:rPr lang="en-US" sz="2000" dirty="0"/>
              <a:t>What is the </a:t>
            </a:r>
            <a:r>
              <a:rPr lang="tr-TR" sz="2000" dirty="0"/>
              <a:t>d</a:t>
            </a:r>
            <a:r>
              <a:rPr lang="en-US" sz="2000" dirty="0"/>
              <a:t>anger for the experiment</a:t>
            </a:r>
            <a:r>
              <a:rPr lang="tr-TR" sz="2000" dirty="0"/>
              <a:t> ?</a:t>
            </a:r>
          </a:p>
          <a:p>
            <a:pPr eaLnBrk="1" hangingPunct="1">
              <a:buNone/>
            </a:pPr>
            <a:r>
              <a:rPr lang="tr-TR" sz="2000" dirty="0"/>
              <a:t>     - </a:t>
            </a:r>
            <a:r>
              <a:rPr lang="en-US" sz="2000" dirty="0"/>
              <a:t>What is the worst thing that could be wrong</a:t>
            </a:r>
            <a:r>
              <a:rPr lang="tr-TR" sz="2000" dirty="0"/>
              <a:t>?</a:t>
            </a:r>
          </a:p>
          <a:p>
            <a:pPr eaLnBrk="1" hangingPunct="1">
              <a:buNone/>
            </a:pPr>
            <a:r>
              <a:rPr lang="tr-TR" sz="2000" dirty="0"/>
              <a:t>     - </a:t>
            </a:r>
            <a:r>
              <a:rPr lang="en-US" sz="2000" dirty="0"/>
              <a:t>How can I deal with danger</a:t>
            </a:r>
            <a:r>
              <a:rPr lang="tr-TR" sz="2000" dirty="0"/>
              <a:t>?</a:t>
            </a:r>
          </a:p>
          <a:p>
            <a:pPr eaLnBrk="1" hangingPunct="1">
              <a:buNone/>
            </a:pPr>
            <a:r>
              <a:rPr lang="tr-TR" sz="2000" dirty="0"/>
              <a:t>     - D</a:t>
            </a:r>
            <a:r>
              <a:rPr lang="en-US" sz="2000" dirty="0"/>
              <a:t>o </a:t>
            </a:r>
            <a:r>
              <a:rPr lang="tr-TR" sz="2000" dirty="0"/>
              <a:t>I</a:t>
            </a:r>
            <a:r>
              <a:rPr lang="en-US" sz="2000" dirty="0"/>
              <a:t> have experience </a:t>
            </a:r>
            <a:r>
              <a:rPr lang="tr-TR" sz="2000" dirty="0" err="1"/>
              <a:t>and</a:t>
            </a:r>
            <a:r>
              <a:rPr lang="tr-TR" sz="2000" dirty="0"/>
              <a:t> e</a:t>
            </a:r>
            <a:r>
              <a:rPr lang="en-US" sz="2000" dirty="0" err="1"/>
              <a:t>quipment</a:t>
            </a:r>
            <a:r>
              <a:rPr lang="en-US" sz="2000" dirty="0"/>
              <a:t> required to minimize the risk </a:t>
            </a:r>
            <a:r>
              <a:rPr lang="tr-TR" sz="2000" dirty="0"/>
              <a:t>     </a:t>
            </a:r>
            <a:r>
              <a:rPr lang="en-US" sz="2000" dirty="0"/>
              <a:t>of danger</a:t>
            </a:r>
            <a:r>
              <a:rPr lang="tr-TR" sz="2000" dirty="0"/>
              <a:t> ?</a:t>
            </a:r>
          </a:p>
          <a:p>
            <a:pPr eaLnBrk="1" hangingPunct="1">
              <a:buFont typeface="Wingdings" pitchFamily="2" charset="2"/>
              <a:buNone/>
            </a:pPr>
            <a:endParaRPr lang="tr-TR" sz="2000" dirty="0"/>
          </a:p>
          <a:p>
            <a:pPr algn="ctr" eaLnBrk="1" hangingPunct="1">
              <a:buNone/>
            </a:pPr>
            <a:r>
              <a:rPr lang="en-US" sz="2000" b="1" i="1" dirty="0"/>
              <a:t>OBTAIN PRE-INFORMATION REQUIRED TO WORK IN THE LABORATORY</a:t>
            </a:r>
            <a:endParaRPr lang="tr-TR" sz="20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0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0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01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0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600" b="1" i="1" dirty="0"/>
              <a:t>How Toxic Substances Can Get Into Our Body</a:t>
            </a:r>
            <a:endParaRPr lang="tr-TR" sz="3600" b="1" i="1" dirty="0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700338" y="2276475"/>
            <a:ext cx="4038600" cy="2808288"/>
          </a:xfrm>
        </p:spPr>
        <p:txBody>
          <a:bodyPr/>
          <a:lstStyle/>
          <a:p>
            <a:pPr algn="ctr" eaLnBrk="1" hangingPunct="1">
              <a:buNone/>
            </a:pPr>
            <a:r>
              <a:rPr lang="tr-TR" sz="4000" dirty="0" err="1"/>
              <a:t>Respiratory</a:t>
            </a:r>
            <a:r>
              <a:rPr lang="tr-TR" sz="4000" dirty="0"/>
              <a:t> </a:t>
            </a:r>
          </a:p>
          <a:p>
            <a:pPr algn="ctr" eaLnBrk="1" hangingPunct="1">
              <a:buNone/>
            </a:pPr>
            <a:r>
              <a:rPr lang="tr-TR" sz="4000" dirty="0" err="1"/>
              <a:t>Absorption</a:t>
            </a:r>
            <a:r>
              <a:rPr lang="tr-TR" sz="4000" dirty="0"/>
              <a:t> </a:t>
            </a:r>
          </a:p>
          <a:p>
            <a:pPr algn="ctr" eaLnBrk="1" hangingPunct="1">
              <a:buNone/>
            </a:pPr>
            <a:r>
              <a:rPr lang="tr-TR" sz="4000" dirty="0" err="1"/>
              <a:t>Digestion</a:t>
            </a:r>
            <a:r>
              <a:rPr lang="tr-TR" sz="4000" dirty="0"/>
              <a:t> </a:t>
            </a:r>
          </a:p>
          <a:p>
            <a:pPr algn="ctr" eaLnBrk="1" hangingPunct="1">
              <a:buFont typeface="Wingdings" pitchFamily="2" charset="2"/>
              <a:buNone/>
            </a:pPr>
            <a:endParaRPr lang="tr-TR" sz="4000" dirty="0"/>
          </a:p>
        </p:txBody>
      </p:sp>
      <p:pic>
        <p:nvPicPr>
          <p:cNvPr id="19460" name="Picture 6" descr="j02977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810000"/>
            <a:ext cx="1792288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j029777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5495925"/>
            <a:ext cx="1763713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4005263"/>
            <a:ext cx="13493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198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0" grpId="0"/>
      <p:bldP spid="1198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620713"/>
            <a:ext cx="7345362" cy="51847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tr-TR" sz="1800" dirty="0"/>
              <a:t>    </a:t>
            </a:r>
            <a:r>
              <a:rPr lang="en-US" sz="2000" dirty="0"/>
              <a:t>It is most important to be calm in any accident. 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tr-TR" sz="2000" dirty="0"/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</a:t>
            </a:r>
            <a:r>
              <a:rPr lang="tr-TR" sz="2000" dirty="0" err="1"/>
              <a:t>In</a:t>
            </a:r>
            <a:r>
              <a:rPr lang="tr-TR" sz="2000" dirty="0"/>
              <a:t> </a:t>
            </a:r>
            <a:r>
              <a:rPr lang="tr-TR" sz="2000" dirty="0" err="1"/>
              <a:t>case</a:t>
            </a:r>
            <a:r>
              <a:rPr lang="tr-TR" sz="2000" dirty="0"/>
              <a:t> </a:t>
            </a:r>
            <a:r>
              <a:rPr lang="en-US" sz="2000" dirty="0"/>
              <a:t>a contact with the chemical, the eyes or skin should</a:t>
            </a:r>
            <a:endParaRPr lang="tr-TR" sz="2000" dirty="0"/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</a:t>
            </a:r>
            <a:r>
              <a:rPr lang="en-US" sz="2000" dirty="0"/>
              <a:t>be</a:t>
            </a:r>
            <a:r>
              <a:rPr lang="tr-TR" sz="2000" dirty="0"/>
              <a:t> </a:t>
            </a:r>
            <a:r>
              <a:rPr lang="en-US" sz="2000" dirty="0"/>
              <a:t>washed with plenty of water for at least 15 minutes and</a:t>
            </a:r>
            <a:endParaRPr lang="tr-TR" sz="2000" dirty="0"/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</a:t>
            </a:r>
            <a:r>
              <a:rPr lang="en-US" sz="2000" dirty="0"/>
              <a:t>shown to the doctor.</a:t>
            </a:r>
            <a:endParaRPr lang="tr-TR" sz="20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tr-TR" sz="2000" dirty="0"/>
              <a:t>    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I</a:t>
            </a:r>
            <a:r>
              <a:rPr lang="en-US" sz="2000" dirty="0"/>
              <a:t>n case of fire (if it can be done),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en-US" sz="2000" dirty="0"/>
              <a:t>    If working with the device, the power plug must be unplugged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en-US" sz="2000" dirty="0"/>
              <a:t>    If working with gas, the gas line is closed.</a:t>
            </a:r>
            <a:endParaRPr lang="tr-TR" sz="2000" dirty="0"/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</a:t>
            </a:r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</a:t>
            </a:r>
            <a:r>
              <a:rPr lang="en-US" sz="2000" dirty="0"/>
              <a:t>Accidents that occur are reported to the Laboratory Staff and</a:t>
            </a:r>
            <a:endParaRPr lang="tr-TR" sz="2000" dirty="0"/>
          </a:p>
          <a:p>
            <a:pPr algn="just" eaLnBrk="1" hangingPunct="1">
              <a:lnSpc>
                <a:spcPct val="80000"/>
              </a:lnSpc>
              <a:buNone/>
            </a:pPr>
            <a:r>
              <a:rPr lang="tr-TR" sz="2000" dirty="0"/>
              <a:t>    </a:t>
            </a:r>
            <a:r>
              <a:rPr lang="en-US" sz="2000" dirty="0"/>
              <a:t>the relevant Faculty Member.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tr-TR" sz="2000" dirty="0"/>
              <a:t>    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tr-TR" sz="2000" dirty="0"/>
              <a:t>     </a:t>
            </a:r>
            <a:r>
              <a:rPr lang="tr-TR" sz="2000" dirty="0">
                <a:sym typeface="Wingdings" pitchFamily="2" charset="2"/>
              </a:rPr>
              <a:t> </a:t>
            </a:r>
            <a:r>
              <a:rPr lang="tr-TR" sz="2000" dirty="0"/>
              <a:t>Fire </a:t>
            </a:r>
            <a:r>
              <a:rPr lang="tr-TR" sz="2000" dirty="0" err="1"/>
              <a:t>extinguishers</a:t>
            </a:r>
            <a:r>
              <a:rPr lang="tr-TR" sz="2000" dirty="0"/>
              <a:t>,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tr-TR" sz="2000" dirty="0"/>
              <a:t>     </a:t>
            </a:r>
            <a:r>
              <a:rPr lang="tr-TR" sz="2000" dirty="0">
                <a:sym typeface="Wingdings" pitchFamily="2" charset="2"/>
              </a:rPr>
              <a:t></a:t>
            </a:r>
            <a:r>
              <a:rPr lang="tr-TR" sz="2000" dirty="0"/>
              <a:t> </a:t>
            </a:r>
            <a:r>
              <a:rPr lang="tr-TR" sz="2000" dirty="0" err="1"/>
              <a:t>Safety</a:t>
            </a:r>
            <a:r>
              <a:rPr lang="tr-TR" sz="2000" dirty="0"/>
              <a:t> </a:t>
            </a:r>
            <a:r>
              <a:rPr lang="tr-TR" sz="2000" dirty="0" err="1"/>
              <a:t>showers</a:t>
            </a:r>
            <a:endParaRPr lang="tr-TR" sz="2000" dirty="0"/>
          </a:p>
          <a:p>
            <a:pPr eaLnBrk="1" hangingPunct="1">
              <a:lnSpc>
                <a:spcPct val="80000"/>
              </a:lnSpc>
              <a:buNone/>
            </a:pPr>
            <a:r>
              <a:rPr lang="tr-TR" sz="2000" dirty="0"/>
              <a:t>     </a:t>
            </a:r>
            <a:r>
              <a:rPr lang="tr-TR" sz="2000" dirty="0">
                <a:sym typeface="Wingdings" pitchFamily="2" charset="2"/>
              </a:rPr>
              <a:t></a:t>
            </a:r>
            <a:r>
              <a:rPr lang="tr-TR" sz="2000" dirty="0"/>
              <a:t> </a:t>
            </a:r>
            <a:r>
              <a:rPr lang="tr-TR" sz="2000" dirty="0" err="1"/>
              <a:t>First</a:t>
            </a:r>
            <a:r>
              <a:rPr lang="tr-TR" sz="2000" dirty="0"/>
              <a:t>-</a:t>
            </a:r>
            <a:r>
              <a:rPr lang="tr-TR" sz="2000" dirty="0" err="1"/>
              <a:t>aid</a:t>
            </a:r>
            <a:r>
              <a:rPr lang="tr-TR" sz="2000" dirty="0"/>
              <a:t> kit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tr-TR" sz="2000" dirty="0"/>
              <a:t>     </a:t>
            </a:r>
            <a:r>
              <a:rPr lang="tr-TR" sz="2000" dirty="0">
                <a:sym typeface="Wingdings" pitchFamily="2" charset="2"/>
              </a:rPr>
              <a:t></a:t>
            </a:r>
            <a:r>
              <a:rPr lang="tr-TR" sz="2000" dirty="0"/>
              <a:t> </a:t>
            </a:r>
            <a:r>
              <a:rPr lang="tr-TR" sz="2000" dirty="0" err="1"/>
              <a:t>Emergency</a:t>
            </a:r>
            <a:r>
              <a:rPr lang="tr-TR" sz="2000" dirty="0"/>
              <a:t> </a:t>
            </a:r>
            <a:r>
              <a:rPr lang="tr-TR" sz="2000" dirty="0" err="1"/>
              <a:t>exit</a:t>
            </a:r>
            <a:endParaRPr lang="tr-TR" sz="2000" dirty="0"/>
          </a:p>
          <a:p>
            <a:pPr eaLnBrk="1" hangingPunct="1">
              <a:lnSpc>
                <a:spcPct val="80000"/>
              </a:lnSpc>
              <a:buNone/>
            </a:pPr>
            <a:endParaRPr lang="tr-TR" sz="2000" dirty="0"/>
          </a:p>
          <a:p>
            <a:pPr eaLnBrk="1" hangingPunct="1">
              <a:lnSpc>
                <a:spcPct val="80000"/>
              </a:lnSpc>
              <a:buNone/>
            </a:pPr>
            <a:r>
              <a:rPr lang="tr-TR" sz="2000" dirty="0"/>
              <a:t>    c</a:t>
            </a:r>
            <a:r>
              <a:rPr lang="en-US" sz="2000" dirty="0"/>
              <a:t>an be used for EMERGENCIES in the lab</a:t>
            </a:r>
            <a:r>
              <a:rPr lang="tr-TR" sz="2000" dirty="0" err="1"/>
              <a:t>oratory</a:t>
            </a:r>
            <a:r>
              <a:rPr lang="tr-TR" sz="20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911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911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11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9113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9113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9113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9113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9113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9113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989138"/>
            <a:ext cx="8229600" cy="3097212"/>
          </a:xfrm>
          <a:noFill/>
        </p:spPr>
        <p:txBody>
          <a:bodyPr/>
          <a:lstStyle/>
          <a:p>
            <a:pPr marL="0" indent="0" eaLnBrk="1" hangingPunct="1"/>
            <a:r>
              <a:rPr lang="tr-TR" dirty="0" err="1"/>
              <a:t>Rules</a:t>
            </a:r>
            <a:endParaRPr lang="tr-TR" dirty="0"/>
          </a:p>
          <a:p>
            <a:pPr marL="0" indent="0" eaLnBrk="1" hangingPunct="1"/>
            <a:r>
              <a:rPr lang="tr-TR" dirty="0" err="1"/>
              <a:t>Waste</a:t>
            </a:r>
            <a:r>
              <a:rPr lang="tr-TR" dirty="0"/>
              <a:t> </a:t>
            </a:r>
            <a:r>
              <a:rPr lang="tr-TR" dirty="0" err="1"/>
              <a:t>containers</a:t>
            </a:r>
            <a:endParaRPr lang="tr-TR" dirty="0"/>
          </a:p>
          <a:p>
            <a:pPr marL="0" indent="0" eaLnBrk="1" hangingPunct="1"/>
            <a:r>
              <a:rPr lang="tr-TR" dirty="0" err="1"/>
              <a:t>Labels</a:t>
            </a:r>
            <a:endParaRPr lang="tr-TR" dirty="0"/>
          </a:p>
          <a:p>
            <a:pPr marL="0" indent="0" eaLnBrk="1" hangingPunct="1"/>
            <a:r>
              <a:rPr lang="tr-TR" dirty="0" err="1"/>
              <a:t>Chemical</a:t>
            </a:r>
            <a:r>
              <a:rPr lang="tr-TR" dirty="0"/>
              <a:t> </a:t>
            </a:r>
            <a:r>
              <a:rPr lang="tr-TR" dirty="0" err="1"/>
              <a:t>waste</a:t>
            </a:r>
            <a:r>
              <a:rPr lang="tr-TR" dirty="0"/>
              <a:t> </a:t>
            </a:r>
            <a:r>
              <a:rPr lang="tr-TR" dirty="0" err="1"/>
              <a:t>storage</a:t>
            </a:r>
            <a:endParaRPr lang="tr-TR" dirty="0"/>
          </a:p>
          <a:p>
            <a:pPr marL="0" indent="0" eaLnBrk="1" hangingPunct="1"/>
            <a:r>
              <a:rPr lang="en-US" dirty="0"/>
              <a:t>Separation of wastes that are incompatible </a:t>
            </a:r>
            <a:r>
              <a:rPr lang="tr-TR" dirty="0"/>
              <a:t> </a:t>
            </a:r>
          </a:p>
          <a:p>
            <a:pPr marL="0" indent="0" eaLnBrk="1" hangingPunct="1">
              <a:buNone/>
            </a:pPr>
            <a:r>
              <a:rPr lang="tr-TR" dirty="0"/>
              <a:t>  </a:t>
            </a:r>
            <a:r>
              <a:rPr lang="en-US" dirty="0"/>
              <a:t>with each other</a:t>
            </a:r>
            <a:endParaRPr lang="tr-TR" dirty="0"/>
          </a:p>
        </p:txBody>
      </p:sp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214283" y="836613"/>
            <a:ext cx="878687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r-TR" sz="4000" b="1" dirty="0">
                <a:solidFill>
                  <a:schemeClr val="bg2"/>
                </a:solidFill>
              </a:rPr>
              <a:t>CHEMICAL WASTE MANAGEMENT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4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44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4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44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4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build="p" autoUpdateAnimBg="0" advAuto="0"/>
      <p:bldP spid="10445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dirty="0">
                <a:solidFill>
                  <a:schemeClr val="bg2"/>
                </a:solidFill>
              </a:rPr>
              <a:t>RULES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Chemical wastes should not be mixed with biological or radioactive wastes</a:t>
            </a:r>
            <a:r>
              <a:rPr lang="tr-TR" dirty="0"/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Solid or liquid chemicals should not be mixed with general garbage</a:t>
            </a:r>
            <a:r>
              <a:rPr lang="tr-TR" dirty="0"/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In order to prevent explosion, fire or spills, incompatible chemical combinations should not be mixed in a single container.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4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dirty="0">
                <a:solidFill>
                  <a:schemeClr val="bg2"/>
                </a:solidFill>
              </a:rPr>
              <a:t>WASTE CONTAINERS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310062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All containers used in chemical waste storage must be undamaged</a:t>
            </a:r>
            <a:r>
              <a:rPr lang="tr-TR" dirty="0"/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Liquid waste containers can only be filled to 70-80% of its capacity to allow steam to spread and to minimize potential spills</a:t>
            </a:r>
            <a:r>
              <a:rPr lang="tr-TR" dirty="0"/>
              <a:t>.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US" dirty="0"/>
              <a:t>The container material is compatible with the chemical waste stored. (For example, hydrofluoric acid should not be stored in a glass container.)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/>
      <p:bldP spid="10649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dirty="0">
                <a:solidFill>
                  <a:schemeClr val="bg2"/>
                </a:solidFill>
              </a:rPr>
              <a:t>LABELS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All waste containers should be clearly labeled to prevent any unwanted reactions.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/>
      <p:bldP spid="10752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4000" b="1" dirty="0">
                <a:solidFill>
                  <a:schemeClr val="bg2"/>
                </a:solidFill>
              </a:rPr>
              <a:t>STORAGE OF CHEMICAL WASTES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133600"/>
            <a:ext cx="8229600" cy="3886200"/>
          </a:xfrm>
        </p:spPr>
        <p:txBody>
          <a:bodyPr/>
          <a:lstStyle/>
          <a:p>
            <a:pPr marL="609600" indent="-609600" eaLnBrk="1" hangingPunct="1"/>
            <a:r>
              <a:rPr lang="en-US" dirty="0"/>
              <a:t>Chemical waste can be temporarily stored in the laboratory</a:t>
            </a:r>
            <a:r>
              <a:rPr lang="tr-TR" dirty="0"/>
              <a:t>.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tr-TR" dirty="0"/>
          </a:p>
          <a:p>
            <a:pPr marL="609600" indent="-609600" eaLnBrk="1" hangingPunct="1"/>
            <a:r>
              <a:rPr lang="en-US" dirty="0"/>
              <a:t>Waste should be separated according to compatible groups</a:t>
            </a:r>
            <a:r>
              <a:rPr lang="tr-TR" dirty="0"/>
              <a:t>.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P spid="1085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dirty="0">
                <a:solidFill>
                  <a:schemeClr val="bg2"/>
                </a:solidFill>
              </a:rPr>
              <a:t>WASTE CLASSIFICATION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844675"/>
            <a:ext cx="4667250" cy="3886200"/>
          </a:xfrm>
        </p:spPr>
        <p:txBody>
          <a:bodyPr/>
          <a:lstStyle/>
          <a:p>
            <a:pPr eaLnBrk="1" hangingPunct="1"/>
            <a:r>
              <a:rPr lang="tr-TR" dirty="0" err="1"/>
              <a:t>Acids</a:t>
            </a:r>
            <a:endParaRPr lang="tr-TR" dirty="0"/>
          </a:p>
          <a:p>
            <a:pPr eaLnBrk="1" hangingPunct="1"/>
            <a:r>
              <a:rPr lang="tr-TR" dirty="0" err="1"/>
              <a:t>Bases</a:t>
            </a:r>
            <a:endParaRPr lang="tr-TR" dirty="0"/>
          </a:p>
          <a:p>
            <a:pPr eaLnBrk="1" hangingPunct="1"/>
            <a:r>
              <a:rPr lang="tr-TR" dirty="0" err="1"/>
              <a:t>Organic</a:t>
            </a:r>
            <a:r>
              <a:rPr lang="tr-TR" dirty="0"/>
              <a:t> </a:t>
            </a:r>
            <a:r>
              <a:rPr lang="tr-TR" dirty="0" err="1"/>
              <a:t>compounds</a:t>
            </a:r>
            <a:endParaRPr lang="tr-TR" dirty="0"/>
          </a:p>
          <a:p>
            <a:pPr eaLnBrk="1" hangingPunct="1"/>
            <a:r>
              <a:rPr lang="tr-TR" dirty="0" err="1"/>
              <a:t>Solid</a:t>
            </a:r>
            <a:r>
              <a:rPr lang="tr-TR" dirty="0"/>
              <a:t> </a:t>
            </a:r>
            <a:r>
              <a:rPr lang="tr-TR" dirty="0" err="1"/>
              <a:t>wastes</a:t>
            </a:r>
            <a:endParaRPr lang="tr-TR" dirty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/>
      <p:bldP spid="10957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sz="4000" b="1" dirty="0">
                <a:solidFill>
                  <a:schemeClr val="bg2"/>
                </a:solidFill>
              </a:rPr>
              <a:t>SEPERATION</a:t>
            </a:r>
            <a:r>
              <a:rPr lang="en-US" sz="4000" b="1" dirty="0">
                <a:solidFill>
                  <a:schemeClr val="bg2"/>
                </a:solidFill>
              </a:rPr>
              <a:t> OF WASTES THAT DO NOT MATCH WITH EACH OTHER</a:t>
            </a:r>
            <a:endParaRPr lang="tr-TR" sz="4000" b="1" dirty="0">
              <a:solidFill>
                <a:schemeClr val="bg2"/>
              </a:solidFill>
            </a:endParaRP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60575"/>
            <a:ext cx="86868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tr-TR" sz="2400" b="1" dirty="0" err="1">
                <a:solidFill>
                  <a:schemeClr val="accent1"/>
                </a:solidFill>
              </a:rPr>
              <a:t>Group</a:t>
            </a:r>
            <a:r>
              <a:rPr lang="tr-TR" sz="2400" b="1" dirty="0">
                <a:solidFill>
                  <a:schemeClr val="accent1"/>
                </a:solidFill>
              </a:rPr>
              <a:t> A – </a:t>
            </a:r>
            <a:r>
              <a:rPr lang="en-US" sz="2400" b="1" dirty="0">
                <a:solidFill>
                  <a:schemeClr val="accent1"/>
                </a:solidFill>
              </a:rPr>
              <a:t>Inorganic Acids and Acid Salts</a:t>
            </a: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All inorganic acids (</a:t>
            </a:r>
            <a:r>
              <a:rPr lang="en-US" sz="2400" dirty="0" err="1"/>
              <a:t>eg</a:t>
            </a:r>
            <a:r>
              <a:rPr lang="tr-TR" sz="2400" dirty="0"/>
              <a:t>.</a:t>
            </a:r>
            <a:r>
              <a:rPr lang="en-US" sz="2400" dirty="0"/>
              <a:t> sulfuric, hydrochloric)</a:t>
            </a: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All compounds that do not release gas when acidified (</a:t>
            </a:r>
            <a:r>
              <a:rPr lang="en-US" sz="2400" dirty="0" err="1"/>
              <a:t>eg</a:t>
            </a:r>
            <a:r>
              <a:rPr lang="tr-TR" sz="2400" dirty="0"/>
              <a:t>.</a:t>
            </a:r>
            <a:r>
              <a:rPr lang="en-US" sz="2400" dirty="0"/>
              <a:t> sodium sulfate)</a:t>
            </a: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Inorganic solids that are inert (</a:t>
            </a:r>
            <a:r>
              <a:rPr lang="en-US" sz="2400" dirty="0" err="1"/>
              <a:t>eg</a:t>
            </a:r>
            <a:r>
              <a:rPr lang="tr-TR" sz="2400" dirty="0"/>
              <a:t>.</a:t>
            </a:r>
            <a:r>
              <a:rPr lang="en-US" sz="2400" dirty="0"/>
              <a:t> silica)</a:t>
            </a:r>
            <a:endParaRPr lang="tr-TR" sz="2400" dirty="0"/>
          </a:p>
          <a:p>
            <a:pPr eaLnBrk="1" hangingPunct="1">
              <a:lnSpc>
                <a:spcPct val="90000"/>
              </a:lnSpc>
              <a:buNone/>
            </a:pPr>
            <a:endParaRPr lang="tr-TR" sz="24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tr-TR" sz="2400" b="1" dirty="0" err="1">
                <a:solidFill>
                  <a:schemeClr val="accent1"/>
                </a:solidFill>
              </a:rPr>
              <a:t>Group</a:t>
            </a:r>
            <a:r>
              <a:rPr lang="tr-TR" sz="2400" b="1" dirty="0">
                <a:solidFill>
                  <a:schemeClr val="accent1"/>
                </a:solidFill>
              </a:rPr>
              <a:t> B – </a:t>
            </a:r>
            <a:r>
              <a:rPr lang="en-US" sz="2400" b="1" dirty="0">
                <a:solidFill>
                  <a:schemeClr val="accent1"/>
                </a:solidFill>
              </a:rPr>
              <a:t>Bases, Caustics and Acid Reacting Compounds</a:t>
            </a:r>
            <a:endParaRPr lang="tr-TR" sz="2400" dirty="0"/>
          </a:p>
          <a:p>
            <a:pPr eaLnBrk="1" hangingPunct="1">
              <a:lnSpc>
                <a:spcPct val="90000"/>
              </a:lnSpc>
            </a:pPr>
            <a:r>
              <a:rPr lang="tr-TR" sz="2400" dirty="0" err="1"/>
              <a:t>Organic</a:t>
            </a:r>
            <a:r>
              <a:rPr lang="tr-TR" sz="2400" dirty="0"/>
              <a:t> </a:t>
            </a:r>
            <a:r>
              <a:rPr lang="tr-TR" sz="2400" dirty="0" err="1"/>
              <a:t>and</a:t>
            </a:r>
            <a:r>
              <a:rPr lang="tr-TR" sz="2400" dirty="0"/>
              <a:t> </a:t>
            </a:r>
            <a:r>
              <a:rPr lang="tr-TR" sz="2400" dirty="0" err="1"/>
              <a:t>inorganic</a:t>
            </a:r>
            <a:r>
              <a:rPr lang="tr-TR" sz="2400" dirty="0"/>
              <a:t> </a:t>
            </a:r>
            <a:r>
              <a:rPr lang="tr-TR" sz="2400" dirty="0" err="1"/>
              <a:t>bases</a:t>
            </a:r>
            <a:r>
              <a:rPr lang="tr-TR" sz="2400" dirty="0"/>
              <a:t> (</a:t>
            </a:r>
            <a:r>
              <a:rPr lang="tr-TR" sz="2400" dirty="0" err="1"/>
              <a:t>eg</a:t>
            </a:r>
            <a:r>
              <a:rPr lang="tr-TR" sz="2400" dirty="0"/>
              <a:t>. </a:t>
            </a:r>
            <a:r>
              <a:rPr lang="tr-TR" sz="2400" dirty="0" err="1"/>
              <a:t>pyridine</a:t>
            </a:r>
            <a:r>
              <a:rPr lang="tr-TR" sz="2400" dirty="0"/>
              <a:t>, </a:t>
            </a:r>
            <a:r>
              <a:rPr lang="tr-TR" sz="2400" dirty="0" err="1"/>
              <a:t>amines</a:t>
            </a:r>
            <a:r>
              <a:rPr lang="tr-TR" sz="2400" dirty="0"/>
              <a:t>, </a:t>
            </a:r>
            <a:r>
              <a:rPr lang="tr-TR" sz="2400" dirty="0" err="1"/>
              <a:t>sodium</a:t>
            </a:r>
            <a:r>
              <a:rPr lang="tr-TR" sz="2400" dirty="0"/>
              <a:t> </a:t>
            </a:r>
            <a:r>
              <a:rPr lang="tr-TR" sz="2400" dirty="0" err="1"/>
              <a:t>hydroxide</a:t>
            </a:r>
            <a:r>
              <a:rPr lang="tr-TR" sz="24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dirty="0"/>
              <a:t>Elements that can react with acid and inorganic salts (</a:t>
            </a:r>
            <a:r>
              <a:rPr lang="en-US" sz="2400" dirty="0" err="1"/>
              <a:t>eg</a:t>
            </a:r>
            <a:r>
              <a:rPr lang="tr-TR" sz="2400" dirty="0"/>
              <a:t>.</a:t>
            </a:r>
            <a:r>
              <a:rPr lang="en-US" sz="2400" dirty="0"/>
              <a:t> potassium cyanide, ferric sulfide)</a:t>
            </a:r>
            <a:endParaRPr lang="tr-T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1000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1000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1000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1000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1000"/>
                                        <p:tgtEl>
                                          <p:spTgt spid="148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P spid="14848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tr-TR" sz="2800" b="1" dirty="0" err="1">
                <a:solidFill>
                  <a:schemeClr val="accent1"/>
                </a:solidFill>
              </a:rPr>
              <a:t>Group</a:t>
            </a:r>
            <a:r>
              <a:rPr lang="tr-TR" sz="2800" b="1" dirty="0">
                <a:solidFill>
                  <a:schemeClr val="accent1"/>
                </a:solidFill>
              </a:rPr>
              <a:t> C – </a:t>
            </a:r>
            <a:r>
              <a:rPr lang="tr-TR" sz="2800" b="1" dirty="0" err="1">
                <a:solidFill>
                  <a:schemeClr val="accent1"/>
                </a:solidFill>
              </a:rPr>
              <a:t>Neutral</a:t>
            </a:r>
            <a:r>
              <a:rPr lang="tr-TR" sz="2800" b="1" dirty="0">
                <a:solidFill>
                  <a:schemeClr val="accent1"/>
                </a:solidFill>
              </a:rPr>
              <a:t> </a:t>
            </a:r>
            <a:r>
              <a:rPr lang="tr-TR" sz="2800" b="1" dirty="0" err="1">
                <a:solidFill>
                  <a:schemeClr val="accent1"/>
                </a:solidFill>
              </a:rPr>
              <a:t>Organic</a:t>
            </a:r>
            <a:r>
              <a:rPr lang="tr-TR" sz="2800" b="1" dirty="0">
                <a:solidFill>
                  <a:schemeClr val="accent1"/>
                </a:solidFill>
              </a:rPr>
              <a:t> </a:t>
            </a:r>
            <a:r>
              <a:rPr lang="tr-TR" sz="2800" b="1" dirty="0" err="1">
                <a:solidFill>
                  <a:schemeClr val="accent1"/>
                </a:solidFill>
              </a:rPr>
              <a:t>Solids</a:t>
            </a:r>
            <a:endParaRPr lang="tr-TR" sz="2800" dirty="0">
              <a:solidFill>
                <a:schemeClr val="accent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800" dirty="0"/>
              <a:t>All neutral organic compounds (</a:t>
            </a:r>
            <a:r>
              <a:rPr lang="en-US" sz="2800" dirty="0" err="1"/>
              <a:t>eg</a:t>
            </a:r>
            <a:r>
              <a:rPr lang="tr-TR" sz="2800" dirty="0"/>
              <a:t>.</a:t>
            </a:r>
            <a:r>
              <a:rPr lang="en-US" sz="2800" dirty="0"/>
              <a:t> carbon, styrene)</a:t>
            </a:r>
            <a:endParaRPr lang="tr-TR" sz="2800" dirty="0"/>
          </a:p>
          <a:p>
            <a:pPr eaLnBrk="1" hangingPunct="1">
              <a:lnSpc>
                <a:spcPct val="80000"/>
              </a:lnSpc>
              <a:buNone/>
            </a:pPr>
            <a:endParaRPr lang="tr-TR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tr-TR" sz="2800" b="1" dirty="0" err="1">
                <a:solidFill>
                  <a:schemeClr val="accent1"/>
                </a:solidFill>
              </a:rPr>
              <a:t>Group</a:t>
            </a:r>
            <a:r>
              <a:rPr lang="tr-TR" sz="2800" b="1" dirty="0">
                <a:solidFill>
                  <a:schemeClr val="accent1"/>
                </a:solidFill>
              </a:rPr>
              <a:t> D – </a:t>
            </a:r>
            <a:r>
              <a:rPr lang="en-US" sz="2800" b="1" dirty="0">
                <a:solidFill>
                  <a:schemeClr val="accent1"/>
                </a:solidFill>
              </a:rPr>
              <a:t>Flammable Liquids, Halogenated Solvents and Organic Acids</a:t>
            </a:r>
            <a:endParaRPr lang="tr-TR" sz="2800" dirty="0">
              <a:solidFill>
                <a:schemeClr val="accent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All</a:t>
            </a:r>
            <a:r>
              <a:rPr lang="tr-TR" sz="2800" dirty="0"/>
              <a:t> </a:t>
            </a:r>
            <a:r>
              <a:rPr lang="tr-TR" sz="2800" dirty="0" err="1"/>
              <a:t>organic</a:t>
            </a:r>
            <a:r>
              <a:rPr lang="tr-TR" sz="2800" dirty="0"/>
              <a:t> </a:t>
            </a:r>
            <a:r>
              <a:rPr lang="tr-TR" sz="2800" dirty="0" err="1"/>
              <a:t>liquids</a:t>
            </a:r>
            <a:r>
              <a:rPr lang="tr-TR" sz="2800" dirty="0"/>
              <a:t> </a:t>
            </a:r>
            <a:r>
              <a:rPr lang="tr-TR" sz="2800" dirty="0" err="1"/>
              <a:t>except</a:t>
            </a:r>
            <a:r>
              <a:rPr lang="tr-TR" sz="2800" dirty="0"/>
              <a:t> </a:t>
            </a:r>
            <a:r>
              <a:rPr lang="tr-TR" sz="2800" dirty="0" err="1"/>
              <a:t>organic</a:t>
            </a:r>
            <a:r>
              <a:rPr lang="tr-TR" sz="2800" dirty="0"/>
              <a:t> </a:t>
            </a:r>
            <a:r>
              <a:rPr lang="tr-TR" sz="2800" dirty="0" err="1"/>
              <a:t>bases</a:t>
            </a:r>
            <a:r>
              <a:rPr lang="tr-TR" sz="2800" dirty="0"/>
              <a:t> (</a:t>
            </a:r>
            <a:r>
              <a:rPr lang="tr-TR" sz="2800" dirty="0" err="1"/>
              <a:t>eg</a:t>
            </a:r>
            <a:r>
              <a:rPr lang="tr-TR" sz="2800" dirty="0"/>
              <a:t>. </a:t>
            </a:r>
            <a:r>
              <a:rPr lang="tr-TR" sz="2800" dirty="0" err="1"/>
              <a:t>toluene</a:t>
            </a:r>
            <a:r>
              <a:rPr lang="tr-TR" sz="2800" dirty="0"/>
              <a:t>, </a:t>
            </a:r>
            <a:r>
              <a:rPr lang="tr-TR" sz="2800" dirty="0" err="1"/>
              <a:t>chloroform</a:t>
            </a:r>
            <a:r>
              <a:rPr lang="tr-TR" sz="2800" dirty="0"/>
              <a:t>)</a:t>
            </a:r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Organic</a:t>
            </a:r>
            <a:r>
              <a:rPr lang="tr-TR" sz="2800" dirty="0"/>
              <a:t> </a:t>
            </a:r>
            <a:r>
              <a:rPr lang="tr-TR" sz="2800" dirty="0" err="1"/>
              <a:t>acids</a:t>
            </a:r>
            <a:r>
              <a:rPr lang="tr-TR" sz="2800" dirty="0"/>
              <a:t> (</a:t>
            </a:r>
            <a:r>
              <a:rPr lang="tr-TR" sz="2800" dirty="0" err="1"/>
              <a:t>eg</a:t>
            </a:r>
            <a:r>
              <a:rPr lang="tr-TR" sz="2800" dirty="0"/>
              <a:t>. </a:t>
            </a:r>
            <a:r>
              <a:rPr lang="tr-TR" sz="2800" dirty="0" err="1"/>
              <a:t>formic</a:t>
            </a:r>
            <a:r>
              <a:rPr lang="tr-TR" sz="2800" dirty="0"/>
              <a:t> </a:t>
            </a:r>
            <a:r>
              <a:rPr lang="tr-TR" sz="2800" dirty="0" err="1"/>
              <a:t>acid</a:t>
            </a:r>
            <a:r>
              <a:rPr lang="tr-TR" sz="2800" dirty="0"/>
              <a:t>, </a:t>
            </a:r>
            <a:r>
              <a:rPr lang="tr-TR" sz="2800" dirty="0" err="1"/>
              <a:t>acetic</a:t>
            </a:r>
            <a:r>
              <a:rPr lang="tr-TR" sz="2800" dirty="0"/>
              <a:t> </a:t>
            </a:r>
            <a:r>
              <a:rPr lang="tr-TR" sz="2800" dirty="0" err="1"/>
              <a:t>acid</a:t>
            </a:r>
            <a:r>
              <a:rPr lang="tr-TR" sz="2800" dirty="0"/>
              <a:t>)</a:t>
            </a:r>
          </a:p>
          <a:p>
            <a:pPr eaLnBrk="1" hangingPunct="1">
              <a:lnSpc>
                <a:spcPct val="80000"/>
              </a:lnSpc>
              <a:buNone/>
            </a:pPr>
            <a:endParaRPr lang="tr-TR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tr-TR" sz="2800" b="1" dirty="0" err="1">
                <a:solidFill>
                  <a:schemeClr val="accent1"/>
                </a:solidFill>
              </a:rPr>
              <a:t>Group</a:t>
            </a:r>
            <a:r>
              <a:rPr lang="tr-TR" sz="2800" b="1" dirty="0">
                <a:solidFill>
                  <a:schemeClr val="accent1"/>
                </a:solidFill>
              </a:rPr>
              <a:t> E – </a:t>
            </a:r>
            <a:r>
              <a:rPr lang="tr-TR" sz="2800" b="1" dirty="0" err="1">
                <a:solidFill>
                  <a:schemeClr val="accent1"/>
                </a:solidFill>
              </a:rPr>
              <a:t>Oxidizers</a:t>
            </a:r>
            <a:endParaRPr lang="tr-TR" sz="2800" dirty="0">
              <a:solidFill>
                <a:schemeClr val="accent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tr-TR" sz="2800" dirty="0" err="1"/>
              <a:t>Igniting</a:t>
            </a:r>
            <a:r>
              <a:rPr lang="tr-TR" sz="2800" dirty="0"/>
              <a:t> </a:t>
            </a:r>
            <a:r>
              <a:rPr lang="tr-TR" sz="2800" dirty="0" err="1"/>
              <a:t>inorganic</a:t>
            </a:r>
            <a:r>
              <a:rPr lang="tr-TR" sz="2800" dirty="0"/>
              <a:t> </a:t>
            </a:r>
            <a:r>
              <a:rPr lang="tr-TR" sz="2800" dirty="0" err="1"/>
              <a:t>compounds</a:t>
            </a:r>
            <a:r>
              <a:rPr lang="tr-TR" sz="2800" dirty="0"/>
              <a:t> (</a:t>
            </a:r>
            <a:r>
              <a:rPr lang="tr-TR" sz="2800" dirty="0" err="1"/>
              <a:t>eg</a:t>
            </a:r>
            <a:r>
              <a:rPr lang="tr-TR" sz="2800" dirty="0"/>
              <a:t>. </a:t>
            </a:r>
            <a:r>
              <a:rPr lang="tr-TR" sz="2800" dirty="0" err="1"/>
              <a:t>hydrogen</a:t>
            </a:r>
            <a:r>
              <a:rPr lang="tr-TR" sz="2800" dirty="0"/>
              <a:t> </a:t>
            </a:r>
            <a:r>
              <a:rPr lang="tr-TR" sz="2800" dirty="0" err="1"/>
              <a:t>peroxide</a:t>
            </a:r>
            <a:r>
              <a:rPr lang="tr-TR" sz="2800" dirty="0"/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149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49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49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49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1371600"/>
          </a:xfrm>
        </p:spPr>
        <p:txBody>
          <a:bodyPr/>
          <a:lstStyle/>
          <a:p>
            <a:pPr eaLnBrk="1" hangingPunct="1"/>
            <a:r>
              <a:rPr lang="tr-TR" b="1" dirty="0">
                <a:solidFill>
                  <a:schemeClr val="bg2"/>
                </a:solidFill>
              </a:rPr>
              <a:t>WARNINGS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84313"/>
            <a:ext cx="9144000" cy="5373687"/>
          </a:xfrm>
        </p:spPr>
        <p:txBody>
          <a:bodyPr/>
          <a:lstStyle/>
          <a:p>
            <a:pPr eaLnBrk="1" hangingPunct="1">
              <a:buNone/>
            </a:pPr>
            <a:r>
              <a:rPr lang="tr-TR" sz="2800" dirty="0"/>
              <a:t> </a:t>
            </a:r>
            <a:r>
              <a:rPr lang="en-US" sz="2800" dirty="0"/>
              <a:t>Never add water on acid.</a:t>
            </a:r>
            <a:r>
              <a:rPr lang="tr-TR" sz="2800" dirty="0"/>
              <a:t>;</a:t>
            </a:r>
          </a:p>
          <a:p>
            <a:pPr lvl="1" eaLnBrk="1" hangingPunct="1"/>
            <a:r>
              <a:rPr lang="tr-TR" sz="2400" dirty="0" err="1"/>
              <a:t>Causes</a:t>
            </a:r>
            <a:r>
              <a:rPr lang="en-US" sz="2400" dirty="0"/>
              <a:t> acid splashes </a:t>
            </a:r>
            <a:r>
              <a:rPr lang="tr-TR" sz="2400" dirty="0" err="1"/>
              <a:t>that</a:t>
            </a:r>
            <a:r>
              <a:rPr lang="tr-TR" sz="2400" dirty="0"/>
              <a:t> </a:t>
            </a:r>
            <a:r>
              <a:rPr lang="tr-TR" sz="2400" dirty="0" err="1"/>
              <a:t>may</a:t>
            </a:r>
            <a:r>
              <a:rPr lang="en-US" sz="2400" dirty="0"/>
              <a:t> be dangerous as heat will be released as a result of the reaction.</a:t>
            </a:r>
            <a:endParaRPr lang="tr-TR" sz="2400" dirty="0"/>
          </a:p>
          <a:p>
            <a:pPr lvl="1" eaLnBrk="1" hangingPunct="1">
              <a:buFont typeface="Wingdings" pitchFamily="2" charset="2"/>
              <a:buNone/>
            </a:pPr>
            <a:endParaRPr lang="tr-TR" sz="2400" dirty="0"/>
          </a:p>
          <a:p>
            <a:pPr eaLnBrk="1" hangingPunct="1">
              <a:buNone/>
            </a:pPr>
            <a:r>
              <a:rPr lang="tr-TR" sz="2800" dirty="0"/>
              <a:t> </a:t>
            </a:r>
            <a:r>
              <a:rPr lang="tr-TR" sz="2800" dirty="0" err="1"/>
              <a:t>Glass</a:t>
            </a:r>
            <a:r>
              <a:rPr lang="tr-TR" sz="2800" dirty="0"/>
              <a:t> </a:t>
            </a:r>
            <a:r>
              <a:rPr lang="tr-TR" sz="2800" dirty="0" err="1"/>
              <a:t>fractures</a:t>
            </a:r>
            <a:r>
              <a:rPr lang="tr-TR" sz="2800" dirty="0"/>
              <a:t>;</a:t>
            </a:r>
          </a:p>
          <a:p>
            <a:pPr lvl="1" eaLnBrk="1" hangingPunct="1"/>
            <a:r>
              <a:rPr lang="en-US" sz="2400" dirty="0"/>
              <a:t>Should be thrown into the solid waste container</a:t>
            </a:r>
            <a:r>
              <a:rPr lang="tr-TR" sz="2400" dirty="0"/>
              <a:t>.</a:t>
            </a:r>
          </a:p>
          <a:p>
            <a:pPr lvl="1" eaLnBrk="1" hangingPunct="1">
              <a:buFont typeface="Wingdings" pitchFamily="2" charset="2"/>
              <a:buNone/>
            </a:pPr>
            <a:endParaRPr lang="tr-TR" sz="2400" dirty="0"/>
          </a:p>
          <a:p>
            <a:pPr eaLnBrk="1" hangingPunct="1">
              <a:buNone/>
            </a:pPr>
            <a:r>
              <a:rPr lang="tr-TR" sz="2800" dirty="0"/>
              <a:t> </a:t>
            </a:r>
            <a:r>
              <a:rPr lang="tr-TR" sz="2800" dirty="0" err="1"/>
              <a:t>If</a:t>
            </a:r>
            <a:r>
              <a:rPr lang="tr-TR" sz="2800" dirty="0"/>
              <a:t> </a:t>
            </a:r>
            <a:r>
              <a:rPr lang="tr-TR" sz="2800" dirty="0" err="1"/>
              <a:t>mercury</a:t>
            </a:r>
            <a:r>
              <a:rPr lang="tr-TR" sz="2800" dirty="0"/>
              <a:t> </a:t>
            </a:r>
            <a:r>
              <a:rPr lang="tr-TR" sz="2800" dirty="0" err="1"/>
              <a:t>thermometer</a:t>
            </a:r>
            <a:r>
              <a:rPr lang="tr-TR" sz="2800" dirty="0"/>
              <a:t> </a:t>
            </a:r>
            <a:r>
              <a:rPr lang="tr-TR" sz="2800" dirty="0" err="1"/>
              <a:t>breaks</a:t>
            </a:r>
            <a:r>
              <a:rPr lang="tr-TR" sz="2800" dirty="0"/>
              <a:t>;</a:t>
            </a:r>
          </a:p>
          <a:p>
            <a:pPr lvl="1" eaLnBrk="1" hangingPunct="1"/>
            <a:r>
              <a:rPr lang="en-US" sz="2400" dirty="0"/>
              <a:t>Mercury is very dangerous for human health and can penetrate through the skin</a:t>
            </a:r>
            <a:r>
              <a:rPr lang="tr-TR" sz="2400" dirty="0"/>
              <a:t>. </a:t>
            </a:r>
          </a:p>
          <a:p>
            <a:pPr lvl="1" eaLnBrk="1" hangingPunct="1"/>
            <a:r>
              <a:rPr lang="en-US" sz="2400" dirty="0"/>
              <a:t>In this case, inform the laboratory staff immediately.</a:t>
            </a:r>
            <a:endParaRPr lang="tr-TR" sz="2400" dirty="0"/>
          </a:p>
          <a:p>
            <a:pPr lvl="1" eaLnBrk="1" hangingPunct="1">
              <a:buFont typeface="Wingdings" pitchFamily="2" charset="2"/>
              <a:buNone/>
            </a:pPr>
            <a:endParaRPr lang="tr-T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6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26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26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26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981075"/>
            <a:ext cx="8229600" cy="2303463"/>
          </a:xfrm>
        </p:spPr>
        <p:txBody>
          <a:bodyPr/>
          <a:lstStyle/>
          <a:p>
            <a:pPr algn="ctr" eaLnBrk="1" hangingPunct="1">
              <a:buNone/>
            </a:pPr>
            <a:r>
              <a:rPr lang="en-US" dirty="0"/>
              <a:t>Each student is obliged to carry out his experiments in a way that </a:t>
            </a:r>
            <a:r>
              <a:rPr lang="tr-TR" dirty="0"/>
              <a:t>he/</a:t>
            </a:r>
            <a:r>
              <a:rPr lang="tr-TR" dirty="0" err="1"/>
              <a:t>she</a:t>
            </a:r>
            <a:r>
              <a:rPr lang="tr-TR" dirty="0"/>
              <a:t> </a:t>
            </a:r>
            <a:r>
              <a:rPr lang="en-US" dirty="0"/>
              <a:t>minimizes personal hazards and is aware of potential environmental pollution.</a:t>
            </a:r>
            <a:endParaRPr lang="tr-TR" dirty="0"/>
          </a:p>
        </p:txBody>
      </p:sp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971550" y="3716338"/>
            <a:ext cx="73802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/>
              <a:t>Working safely does not mean that it will protect you from all kinds of dangers.</a:t>
            </a:r>
            <a:endParaRPr lang="tr-TR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3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 build="p" autoUpdateAnimBg="0" advAuto="0"/>
      <p:bldP spid="11366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tr-TR" sz="3200" b="1" dirty="0" err="1"/>
              <a:t>Material</a:t>
            </a:r>
            <a:r>
              <a:rPr lang="tr-TR" sz="3200" b="1" dirty="0"/>
              <a:t> </a:t>
            </a:r>
            <a:r>
              <a:rPr lang="tr-TR" sz="3200" b="1" dirty="0" err="1"/>
              <a:t>Safety</a:t>
            </a:r>
            <a:r>
              <a:rPr lang="tr-TR" sz="3200" b="1" dirty="0"/>
              <a:t> Data </a:t>
            </a:r>
            <a:r>
              <a:rPr lang="tr-TR" sz="3200" b="1" dirty="0" err="1"/>
              <a:t>Sheet</a:t>
            </a:r>
            <a:r>
              <a:rPr lang="tr-TR" sz="3200" b="1" dirty="0"/>
              <a:t> (MSDS)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781300"/>
            <a:ext cx="8229600" cy="36718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tr-TR" u="sng" dirty="0"/>
          </a:p>
          <a:p>
            <a:pPr eaLnBrk="1" hangingPunct="1">
              <a:buFont typeface="Wingdings" pitchFamily="2" charset="2"/>
              <a:buNone/>
            </a:pPr>
            <a:r>
              <a:rPr lang="tr-TR" u="sng" dirty="0"/>
              <a:t>WARNING</a:t>
            </a:r>
          </a:p>
          <a:p>
            <a:pPr eaLnBrk="1" hangingPunct="1">
              <a:buNone/>
            </a:pPr>
            <a:r>
              <a:rPr lang="tr-TR" dirty="0"/>
              <a:t>   </a:t>
            </a:r>
            <a:r>
              <a:rPr lang="en-US" dirty="0"/>
              <a:t>All Chemical Eng. Students are expected to come to the experiment by learning about the properties of all chemicals to be used before each experiment.</a:t>
            </a:r>
            <a:endParaRPr lang="tr-TR" dirty="0"/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755650" y="2060575"/>
            <a:ext cx="7200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r-TR" sz="2800" b="1">
                <a:solidFill>
                  <a:srgbClr val="FF00FF"/>
                </a:solidFill>
              </a:rPr>
              <a:t>http://www.jtbaker.com/asp/Catalog.asp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0" grpId="0"/>
      <p:bldP spid="114691" grpId="0" build="p"/>
      <p:bldP spid="1146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alpaytek.in/wp-content/gallery/karikatur/alpaytek.in-karikatur-0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6453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4 Metin kutusu"/>
          <p:cNvSpPr txBox="1">
            <a:spLocks noChangeArrowheads="1"/>
          </p:cNvSpPr>
          <p:nvPr/>
        </p:nvSpPr>
        <p:spPr bwMode="auto">
          <a:xfrm>
            <a:off x="6121400" y="1484313"/>
            <a:ext cx="30591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000" dirty="0">
                <a:latin typeface="Calibri" pitchFamily="34" charset="0"/>
              </a:rPr>
              <a:t>You may not always be so lucky</a:t>
            </a:r>
            <a:r>
              <a:rPr lang="tr-TR" sz="30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33375"/>
            <a:ext cx="8229600" cy="1371600"/>
          </a:xfrm>
        </p:spPr>
        <p:txBody>
          <a:bodyPr/>
          <a:lstStyle/>
          <a:p>
            <a:pPr eaLnBrk="1" hangingPunct="1"/>
            <a:r>
              <a:rPr lang="tr-TR" b="1" dirty="0" err="1">
                <a:solidFill>
                  <a:schemeClr val="bg2"/>
                </a:solidFill>
              </a:rPr>
              <a:t>References</a:t>
            </a:r>
            <a:endParaRPr lang="tr-TR" b="1" dirty="0">
              <a:solidFill>
                <a:schemeClr val="bg2"/>
              </a:solidFill>
            </a:endParaRP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000" dirty="0" err="1"/>
              <a:t>Turton</a:t>
            </a:r>
            <a:r>
              <a:rPr lang="en-US" sz="2000" dirty="0"/>
              <a:t>, R., </a:t>
            </a:r>
            <a:r>
              <a:rPr lang="en-US" sz="2000" dirty="0" err="1"/>
              <a:t>Bailie</a:t>
            </a:r>
            <a:r>
              <a:rPr lang="en-US" sz="2000" dirty="0"/>
              <a:t>, R.C., Whiting W.B., </a:t>
            </a:r>
            <a:r>
              <a:rPr lang="en-US" sz="2000" dirty="0" err="1"/>
              <a:t>Shaeiwitz</a:t>
            </a:r>
            <a:r>
              <a:rPr lang="en-US" sz="2000" dirty="0"/>
              <a:t> J.A., 1998, “Analysis, Synthesis, and Design of Chemical Processes”,Chapter:21, Prentice Hall, New Jersey. 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dirty="0"/>
              <a:t>Safety in Academic Chemistry Laboratories” American Chemical Society, 7th, </a:t>
            </a:r>
            <a:r>
              <a:rPr lang="en-US" sz="2000" dirty="0">
                <a:hlinkClick r:id="rId2"/>
              </a:rPr>
              <a:t>www.acs.chemistry.org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/>
          </a:p>
          <a:p>
            <a:pPr eaLnBrk="1" hangingPunct="1">
              <a:lnSpc>
                <a:spcPct val="80000"/>
              </a:lnSpc>
            </a:pPr>
            <a:r>
              <a:rPr lang="en-US" sz="2000" dirty="0"/>
              <a:t>“Handbook of Laboratory Safety” 4th edition, CRC Press, 2000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/>
          </a:p>
          <a:p>
            <a:pPr eaLnBrk="1" hangingPunct="1">
              <a:lnSpc>
                <a:spcPct val="80000"/>
              </a:lnSpc>
            </a:pPr>
            <a:r>
              <a:rPr lang="en-US" sz="2000" dirty="0"/>
              <a:t>Jarrell, D, Herrick K., 2001, “Laboratory Training Manual”, Chem. Hygiene Plan Training, V8.0 12, University of Michigan.</a:t>
            </a:r>
            <a:endParaRPr lang="tr-TR" sz="20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/>
          </a:p>
          <a:p>
            <a:pPr eaLnBrk="1" hangingPunct="1">
              <a:lnSpc>
                <a:spcPct val="80000"/>
              </a:lnSpc>
            </a:pPr>
            <a:r>
              <a:rPr lang="en-US" sz="2000" dirty="0"/>
              <a:t>www.umich.edu/</a:t>
            </a:r>
            <a:r>
              <a:rPr lang="en-US" sz="2000" dirty="0">
                <a:sym typeface="Symbol" pitchFamily="18" charset="2"/>
              </a:rPr>
              <a:t></a:t>
            </a:r>
            <a:r>
              <a:rPr lang="en-US" sz="2000" dirty="0" err="1">
                <a:sym typeface="Symbol" pitchFamily="18" charset="2"/>
              </a:rPr>
              <a:t>oseh</a:t>
            </a:r>
            <a:endParaRPr lang="tr-TR" sz="2000" dirty="0"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</a:pPr>
            <a:endParaRPr lang="en-US" sz="2000" dirty="0"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000" dirty="0">
                <a:sym typeface="Symbol" pitchFamily="18" charset="2"/>
              </a:rPr>
              <a:t>www.utoronto.ca/safety/chmdisp.htm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1000"/>
                                        <p:tgtEl>
                                          <p:spTgt spid="1208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1208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1000"/>
                                        <p:tgtEl>
                                          <p:spTgt spid="1208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4" grpId="0"/>
      <p:bldP spid="12083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87675" y="1773238"/>
            <a:ext cx="5905500" cy="2735262"/>
          </a:xfrm>
          <a:noFill/>
        </p:spPr>
        <p:txBody>
          <a:bodyPr/>
          <a:lstStyle/>
          <a:p>
            <a:pPr algn="ctr"/>
            <a:r>
              <a:rPr lang="tr-TR" altLang="tr-TR" b="1">
                <a:solidFill>
                  <a:schemeClr val="accent2"/>
                </a:solidFill>
              </a:rPr>
              <a:t>TEAM WORK, </a:t>
            </a:r>
            <a:br>
              <a:rPr lang="tr-TR" altLang="tr-TR" b="1">
                <a:solidFill>
                  <a:schemeClr val="accent2"/>
                </a:solidFill>
              </a:rPr>
            </a:br>
            <a:r>
              <a:rPr lang="tr-TR" altLang="tr-TR" b="1">
                <a:solidFill>
                  <a:schemeClr val="accent2"/>
                </a:solidFill>
              </a:rPr>
              <a:t>REPORT WRITING</a:t>
            </a:r>
            <a:br>
              <a:rPr lang="tr-TR" altLang="tr-TR" b="1">
                <a:solidFill>
                  <a:schemeClr val="accent2"/>
                </a:solidFill>
              </a:rPr>
            </a:br>
            <a:r>
              <a:rPr lang="tr-TR" altLang="tr-TR" b="1">
                <a:solidFill>
                  <a:schemeClr val="accent2"/>
                </a:solidFill>
              </a:rPr>
              <a:t>AND ETHICS</a:t>
            </a:r>
          </a:p>
        </p:txBody>
      </p:sp>
      <p:sp>
        <p:nvSpPr>
          <p:cNvPr id="36867" name="Text Box 6"/>
          <p:cNvSpPr txBox="1">
            <a:spLocks noChangeArrowheads="1"/>
          </p:cNvSpPr>
          <p:nvPr/>
        </p:nvSpPr>
        <p:spPr bwMode="auto">
          <a:xfrm>
            <a:off x="3813175" y="5516563"/>
            <a:ext cx="173207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 dirty="0" err="1">
                <a:solidFill>
                  <a:srgbClr val="663300"/>
                </a:solidFill>
              </a:rPr>
              <a:t>February</a:t>
            </a:r>
            <a:r>
              <a:rPr lang="tr-TR" altLang="tr-TR" dirty="0">
                <a:solidFill>
                  <a:srgbClr val="663300"/>
                </a:solidFill>
              </a:rPr>
              <a:t>, 2020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371600"/>
          </a:xfrm>
        </p:spPr>
        <p:txBody>
          <a:bodyPr/>
          <a:lstStyle/>
          <a:p>
            <a:r>
              <a:rPr lang="tr-TR" altLang="tr-TR" sz="4000" b="1" u="sng">
                <a:solidFill>
                  <a:schemeClr val="bg2"/>
                </a:solidFill>
              </a:rPr>
              <a:t>TEAM WORK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6858000"/>
            <a:ext cx="8372475" cy="15748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tr-TR" altLang="tr-TR" sz="2000"/>
              <a:t>	</a:t>
            </a:r>
            <a:endParaRPr lang="tr-TR" altLang="tr-TR" sz="2000" b="1" i="1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tr-TR" altLang="tr-TR" sz="2000"/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r-TR" altLang="tr-TR" sz="2000"/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r-TR" altLang="tr-TR" sz="2000"/>
              <a:t>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r-TR" altLang="tr-TR" sz="2000"/>
              <a:t>	</a:t>
            </a: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4925" y="1341438"/>
            <a:ext cx="9144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  <a:spcBef>
                <a:spcPct val="20000"/>
              </a:spcBef>
            </a:pPr>
            <a:r>
              <a:rPr lang="tr-TR" altLang="tr-TR" sz="2200" b="1" i="1">
                <a:solidFill>
                  <a:srgbClr val="FF3300"/>
                </a:solidFill>
              </a:rPr>
              <a:t>“</a:t>
            </a:r>
            <a:r>
              <a:rPr lang="en-US" altLang="tr-TR" sz="2200" b="1" i="1">
                <a:solidFill>
                  <a:srgbClr val="FF3300"/>
                </a:solidFill>
              </a:rPr>
              <a:t>Chains are only as strong as their weakest link.</a:t>
            </a:r>
            <a:r>
              <a:rPr lang="tr-TR" altLang="tr-TR" sz="2200" b="1" i="1">
                <a:solidFill>
                  <a:srgbClr val="FF3300"/>
                </a:solidFill>
              </a:rPr>
              <a:t>”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971550" y="2420938"/>
            <a:ext cx="542925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ym typeface="Wingdings 2" pitchFamily="18" charset="2"/>
              </a:rPr>
              <a:t></a:t>
            </a:r>
            <a:r>
              <a:rPr lang="en-US" altLang="tr-TR">
                <a:sym typeface="Wingdings 2" pitchFamily="18" charset="2"/>
              </a:rPr>
              <a:t>Managers who build a team are more successful,</a:t>
            </a:r>
            <a:endParaRPr lang="tr-TR" altLang="tr-TR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950913" y="3122613"/>
            <a:ext cx="616066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 dirty="0">
                <a:sym typeface="Wingdings 2" pitchFamily="18" charset="2"/>
              </a:rPr>
              <a:t></a:t>
            </a:r>
            <a:r>
              <a:rPr lang="tr-TR" altLang="tr-TR" dirty="0"/>
              <a:t> </a:t>
            </a:r>
            <a:r>
              <a:rPr lang="en-US" altLang="tr-TR" dirty="0"/>
              <a:t>It is important to cherish respect for people cooperation</a:t>
            </a:r>
            <a:r>
              <a:rPr lang="tr-TR" altLang="tr-TR" dirty="0"/>
              <a:t>,</a:t>
            </a:r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87B69894-3017-4150-A8B2-BF050AF07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4250" y="3856038"/>
            <a:ext cx="70754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Char char="E"/>
              <a:defRPr/>
            </a:pPr>
            <a:r>
              <a:rPr lang="en-US" altLang="tr-TR" sz="1800" dirty="0"/>
              <a:t>Using we statement in dialogs, not you and me</a:t>
            </a:r>
            <a:r>
              <a:rPr lang="tr-TR" altLang="tr-TR" sz="1800" dirty="0"/>
              <a:t>.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lang="tr-TR" altLang="tr-TR" sz="1800" dirty="0"/>
              <a:t>     </a:t>
            </a:r>
            <a:r>
              <a:rPr lang="en-US" altLang="tr-TR" sz="1800" dirty="0"/>
              <a:t>Alone we can do so little, together we can do so much</a:t>
            </a:r>
            <a:r>
              <a:rPr lang="tr-TR" altLang="tr-TR" sz="1800" dirty="0"/>
              <a:t>.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971550" y="4868863"/>
            <a:ext cx="5815013" cy="646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ym typeface="Wingdings 2" pitchFamily="18" charset="2"/>
              </a:rPr>
              <a:t></a:t>
            </a:r>
            <a:r>
              <a:rPr lang="tr-TR" altLang="tr-TR"/>
              <a:t> </a:t>
            </a:r>
            <a:r>
              <a:rPr lang="en-US" altLang="tr-TR"/>
              <a:t>Remuneration leads to team members motivation.</a:t>
            </a:r>
          </a:p>
          <a:p>
            <a:pPr eaLnBrk="1" hangingPunct="1"/>
            <a:r>
              <a:rPr lang="tr-TR" altLang="tr-TR"/>
              <a:t>    </a:t>
            </a:r>
            <a:r>
              <a:rPr lang="en-US" altLang="tr-TR"/>
              <a:t>Promoting the right behaviours and  thank the team,</a:t>
            </a:r>
            <a:endParaRPr lang="tr-TR" altLang="tr-TR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971550" y="5949950"/>
            <a:ext cx="7123113" cy="590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tr-TR" altLang="tr-TR">
                <a:sym typeface="Wingdings 2" pitchFamily="18" charset="2"/>
              </a:rPr>
              <a:t></a:t>
            </a:r>
            <a:r>
              <a:rPr lang="en-US" altLang="tr-TR"/>
              <a:t> Keep calm in team work and </a:t>
            </a:r>
            <a:r>
              <a:rPr lang="tr-TR" altLang="tr-TR"/>
              <a:t>c</a:t>
            </a:r>
            <a:r>
              <a:rPr lang="en-US" altLang="tr-TR"/>
              <a:t>reate a </a:t>
            </a:r>
            <a:r>
              <a:rPr lang="tr-TR" altLang="tr-TR"/>
              <a:t>p</a:t>
            </a:r>
            <a:r>
              <a:rPr lang="en-US" altLang="tr-TR"/>
              <a:t>leasant </a:t>
            </a:r>
            <a:r>
              <a:rPr lang="tr-TR" altLang="tr-TR"/>
              <a:t>w</a:t>
            </a:r>
            <a:r>
              <a:rPr lang="en-US" altLang="tr-TR"/>
              <a:t>ork </a:t>
            </a:r>
            <a:r>
              <a:rPr lang="tr-TR" altLang="tr-TR"/>
              <a:t>e</a:t>
            </a:r>
            <a:r>
              <a:rPr lang="en-US" altLang="tr-TR"/>
              <a:t>nvironment</a:t>
            </a:r>
            <a:r>
              <a:rPr lang="tr-TR" altLang="tr-TR"/>
              <a:t>.</a:t>
            </a:r>
            <a:endParaRPr lang="en-US" altLang="tr-TR"/>
          </a:p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tr-TR" altLang="tr-TR"/>
              <a:t>     </a:t>
            </a:r>
            <a:r>
              <a:rPr lang="en-US" altLang="tr-TR"/>
              <a:t>Matching of skills with work-sharing</a:t>
            </a:r>
            <a:r>
              <a:rPr lang="tr-TR" altLang="tr-TR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  <p:bldP spid="3077" grpId="0"/>
      <p:bldP spid="3078" grpId="0"/>
      <p:bldP spid="3079" grpId="0"/>
      <p:bldP spid="3080" grpId="0"/>
      <p:bldP spid="308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algn="ctr"/>
            <a:r>
              <a:rPr lang="tr-TR" altLang="tr-TR" sz="3000" b="1" u="sng">
                <a:solidFill>
                  <a:schemeClr val="bg2"/>
                </a:solidFill>
              </a:rPr>
              <a:t>REPORT WRITING FORMAT</a:t>
            </a:r>
          </a:p>
        </p:txBody>
      </p:sp>
      <p:sp>
        <p:nvSpPr>
          <p:cNvPr id="4189" name="Rectangle 93"/>
          <p:cNvSpPr>
            <a:spLocks noChangeArrowheads="1"/>
          </p:cNvSpPr>
          <p:nvPr/>
        </p:nvSpPr>
        <p:spPr bwMode="auto">
          <a:xfrm>
            <a:off x="3276600" y="1196975"/>
            <a:ext cx="1300163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FF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FF3300"/>
                </a:solidFill>
              </a:rPr>
              <a:t> Abstract</a:t>
            </a:r>
          </a:p>
        </p:txBody>
      </p:sp>
      <p:sp>
        <p:nvSpPr>
          <p:cNvPr id="4191" name="Rectangle 95"/>
          <p:cNvSpPr>
            <a:spLocks noChangeArrowheads="1"/>
          </p:cNvSpPr>
          <p:nvPr/>
        </p:nvSpPr>
        <p:spPr bwMode="auto">
          <a:xfrm>
            <a:off x="3276600" y="1916113"/>
            <a:ext cx="1693863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A50021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A50021"/>
                </a:solidFill>
              </a:rPr>
              <a:t> List of Table</a:t>
            </a:r>
          </a:p>
        </p:txBody>
      </p:sp>
      <p:sp>
        <p:nvSpPr>
          <p:cNvPr id="4194" name="Rectangle 98"/>
          <p:cNvSpPr>
            <a:spLocks noChangeArrowheads="1"/>
          </p:cNvSpPr>
          <p:nvPr/>
        </p:nvSpPr>
        <p:spPr bwMode="auto">
          <a:xfrm>
            <a:off x="3276600" y="1557338"/>
            <a:ext cx="214312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A50021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A50021"/>
                </a:solidFill>
              </a:rPr>
              <a:t> Table of Content</a:t>
            </a:r>
          </a:p>
        </p:txBody>
      </p:sp>
      <p:sp>
        <p:nvSpPr>
          <p:cNvPr id="4198" name="Rectangle 102"/>
          <p:cNvSpPr>
            <a:spLocks noChangeArrowheads="1"/>
          </p:cNvSpPr>
          <p:nvPr/>
        </p:nvSpPr>
        <p:spPr bwMode="auto">
          <a:xfrm>
            <a:off x="3276600" y="2276475"/>
            <a:ext cx="180022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A50021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A50021"/>
                </a:solidFill>
              </a:rPr>
              <a:t> List of Figure</a:t>
            </a:r>
          </a:p>
        </p:txBody>
      </p:sp>
      <p:sp>
        <p:nvSpPr>
          <p:cNvPr id="4200" name="Rectangle 104"/>
          <p:cNvSpPr>
            <a:spLocks noChangeArrowheads="1"/>
          </p:cNvSpPr>
          <p:nvPr/>
        </p:nvSpPr>
        <p:spPr bwMode="auto">
          <a:xfrm>
            <a:off x="3276600" y="2708275"/>
            <a:ext cx="1373188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I. Theory</a:t>
            </a:r>
          </a:p>
        </p:txBody>
      </p:sp>
      <p:sp>
        <p:nvSpPr>
          <p:cNvPr id="4202" name="Rectangle 106"/>
          <p:cNvSpPr>
            <a:spLocks noChangeArrowheads="1"/>
          </p:cNvSpPr>
          <p:nvPr/>
        </p:nvSpPr>
        <p:spPr bwMode="auto">
          <a:xfrm>
            <a:off x="3276600" y="3068638"/>
            <a:ext cx="20701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II. Experimental</a:t>
            </a:r>
          </a:p>
        </p:txBody>
      </p:sp>
      <p:sp>
        <p:nvSpPr>
          <p:cNvPr id="4203" name="Rectangle 107"/>
          <p:cNvSpPr>
            <a:spLocks noChangeArrowheads="1"/>
          </p:cNvSpPr>
          <p:nvPr/>
        </p:nvSpPr>
        <p:spPr bwMode="auto">
          <a:xfrm>
            <a:off x="3276600" y="3500438"/>
            <a:ext cx="1582738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Data sheet</a:t>
            </a:r>
          </a:p>
        </p:txBody>
      </p:sp>
      <p:sp>
        <p:nvSpPr>
          <p:cNvPr id="4204" name="Rectangle 108"/>
          <p:cNvSpPr>
            <a:spLocks noChangeArrowheads="1"/>
          </p:cNvSpPr>
          <p:nvPr/>
        </p:nvSpPr>
        <p:spPr bwMode="auto">
          <a:xfrm>
            <a:off x="3276600" y="3860800"/>
            <a:ext cx="20447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III. Calculations</a:t>
            </a:r>
          </a:p>
        </p:txBody>
      </p:sp>
      <p:sp>
        <p:nvSpPr>
          <p:cNvPr id="4205" name="Rectangle 109"/>
          <p:cNvSpPr>
            <a:spLocks noChangeArrowheads="1"/>
          </p:cNvSpPr>
          <p:nvPr/>
        </p:nvSpPr>
        <p:spPr bwMode="auto">
          <a:xfrm>
            <a:off x="3276600" y="4292600"/>
            <a:ext cx="33051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IV. Results and Discussions</a:t>
            </a:r>
          </a:p>
        </p:txBody>
      </p:sp>
      <p:sp>
        <p:nvSpPr>
          <p:cNvPr id="4206" name="Rectangle 110"/>
          <p:cNvSpPr>
            <a:spLocks noChangeArrowheads="1"/>
          </p:cNvSpPr>
          <p:nvPr/>
        </p:nvSpPr>
        <p:spPr bwMode="auto">
          <a:xfrm>
            <a:off x="3276600" y="4724400"/>
            <a:ext cx="19843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V. Conclusions</a:t>
            </a:r>
          </a:p>
        </p:txBody>
      </p:sp>
      <p:sp>
        <p:nvSpPr>
          <p:cNvPr id="4207" name="Rectangle 111"/>
          <p:cNvSpPr>
            <a:spLocks noChangeArrowheads="1"/>
          </p:cNvSpPr>
          <p:nvPr/>
        </p:nvSpPr>
        <p:spPr bwMode="auto">
          <a:xfrm>
            <a:off x="3276600" y="5157788"/>
            <a:ext cx="280035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VI.  Recommendations</a:t>
            </a:r>
          </a:p>
        </p:txBody>
      </p:sp>
      <p:sp>
        <p:nvSpPr>
          <p:cNvPr id="4208" name="Rectangle 112"/>
          <p:cNvSpPr>
            <a:spLocks noChangeArrowheads="1"/>
          </p:cNvSpPr>
          <p:nvPr/>
        </p:nvSpPr>
        <p:spPr bwMode="auto">
          <a:xfrm>
            <a:off x="3276600" y="5516563"/>
            <a:ext cx="144145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VII. Index</a:t>
            </a:r>
          </a:p>
        </p:txBody>
      </p:sp>
      <p:sp>
        <p:nvSpPr>
          <p:cNvPr id="4209" name="Rectangle 113"/>
          <p:cNvSpPr>
            <a:spLocks noChangeArrowheads="1"/>
          </p:cNvSpPr>
          <p:nvPr/>
        </p:nvSpPr>
        <p:spPr bwMode="auto">
          <a:xfrm>
            <a:off x="3276600" y="5876925"/>
            <a:ext cx="20574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VII. References</a:t>
            </a:r>
          </a:p>
        </p:txBody>
      </p:sp>
      <p:sp>
        <p:nvSpPr>
          <p:cNvPr id="4210" name="Rectangle 114"/>
          <p:cNvSpPr>
            <a:spLocks noChangeArrowheads="1"/>
          </p:cNvSpPr>
          <p:nvPr/>
        </p:nvSpPr>
        <p:spPr bwMode="auto">
          <a:xfrm>
            <a:off x="3276600" y="6237288"/>
            <a:ext cx="141605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tr-TR" altLang="tr-TR">
                <a:solidFill>
                  <a:srgbClr val="663300"/>
                </a:solidFill>
                <a:sym typeface="Wingdings 2" pitchFamily="18" charset="2"/>
              </a:rPr>
              <a:t></a:t>
            </a:r>
            <a:r>
              <a:rPr lang="tr-TR" altLang="tr-TR">
                <a:solidFill>
                  <a:srgbClr val="663300"/>
                </a:solidFill>
              </a:rPr>
              <a:t> Appendix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4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4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4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4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4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4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4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4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4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4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4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4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4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89" grpId="0"/>
      <p:bldP spid="4191" grpId="0"/>
      <p:bldP spid="4194" grpId="0"/>
      <p:bldP spid="4198" grpId="0"/>
      <p:bldP spid="4200" grpId="0"/>
      <p:bldP spid="4202" grpId="0"/>
      <p:bldP spid="4203" grpId="0"/>
      <p:bldP spid="4204" grpId="0"/>
      <p:bldP spid="4205" grpId="0"/>
      <p:bldP spid="4206" grpId="0"/>
      <p:bldP spid="4207" grpId="0"/>
      <p:bldP spid="4208" grpId="0"/>
      <p:bldP spid="4209" grpId="0"/>
      <p:bldP spid="42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tr-TR" sz="4000" b="1" u="sng">
                <a:solidFill>
                  <a:schemeClr val="accent2"/>
                </a:solidFill>
              </a:rPr>
              <a:t>EVALUATION OF THE REPORT</a:t>
            </a:r>
            <a:endParaRPr lang="tr-TR" altLang="tr-TR" sz="4000" b="1" u="sng">
              <a:solidFill>
                <a:schemeClr val="accent2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35150" y="1628775"/>
            <a:ext cx="5832475" cy="4137025"/>
          </a:xfrm>
        </p:spPr>
        <p:txBody>
          <a:bodyPr/>
          <a:lstStyle/>
          <a:p>
            <a:r>
              <a:rPr lang="tr-TR" altLang="tr-TR" sz="2800" b="1" i="1">
                <a:solidFill>
                  <a:srgbClr val="FF3300"/>
                </a:solidFill>
              </a:rPr>
              <a:t>Abstract %10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Theory %10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Experimental %10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Data-Calculations %25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Results and Discussions %25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Conclusions %10</a:t>
            </a:r>
          </a:p>
          <a:p>
            <a:r>
              <a:rPr lang="tr-TR" altLang="tr-TR" sz="2800" b="1" i="1">
                <a:solidFill>
                  <a:srgbClr val="FF3300"/>
                </a:solidFill>
              </a:rPr>
              <a:t>Overview %10</a:t>
            </a:r>
          </a:p>
          <a:p>
            <a:pPr>
              <a:buFontTx/>
              <a:buNone/>
            </a:pPr>
            <a:endParaRPr lang="tr-TR" altLang="tr-TR" sz="2800" b="1" i="1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b="1" u="sng">
                <a:solidFill>
                  <a:schemeClr val="accent2"/>
                </a:solidFill>
              </a:rPr>
              <a:t>ETHICS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507412" cy="4924425"/>
          </a:xfrm>
        </p:spPr>
        <p:txBody>
          <a:bodyPr/>
          <a:lstStyle/>
          <a:p>
            <a:pPr algn="just">
              <a:lnSpc>
                <a:spcPct val="120000"/>
              </a:lnSpc>
              <a:buFontTx/>
              <a:buNone/>
            </a:pPr>
            <a:r>
              <a:rPr lang="tr-TR" altLang="tr-TR" sz="2800" b="1"/>
              <a:t>	</a:t>
            </a:r>
            <a:r>
              <a:rPr lang="tr-TR" altLang="tr-TR" sz="2400" b="1">
                <a:solidFill>
                  <a:srgbClr val="660033"/>
                </a:solidFill>
              </a:rPr>
              <a:t>Members of the American Institute of Chemical Engineers (AIChE) shall uphold and advance the integrity, honor and dignity of the engineering profession by:</a:t>
            </a:r>
          </a:p>
          <a:p>
            <a:pPr algn="just">
              <a:lnSpc>
                <a:spcPct val="120000"/>
              </a:lnSpc>
            </a:pPr>
            <a:r>
              <a:rPr lang="tr-TR" altLang="tr-TR" sz="2400" b="1">
                <a:solidFill>
                  <a:srgbClr val="660033"/>
                </a:solidFill>
              </a:rPr>
              <a:t>Being honest and impartial and serving with fidelity their employers, their clients and the public;</a:t>
            </a:r>
          </a:p>
          <a:p>
            <a:pPr algn="just">
              <a:lnSpc>
                <a:spcPct val="120000"/>
              </a:lnSpc>
            </a:pPr>
            <a:r>
              <a:rPr lang="tr-TR" altLang="tr-TR" sz="2400" b="1">
                <a:solidFill>
                  <a:srgbClr val="660033"/>
                </a:solidFill>
              </a:rPr>
              <a:t>Striving to increase the competence and prestige of the engineering profession;</a:t>
            </a:r>
          </a:p>
          <a:p>
            <a:pPr algn="just">
              <a:lnSpc>
                <a:spcPct val="120000"/>
              </a:lnSpc>
            </a:pPr>
            <a:r>
              <a:rPr lang="tr-TR" altLang="tr-TR" sz="2400" b="1">
                <a:solidFill>
                  <a:srgbClr val="660033"/>
                </a:solidFill>
              </a:rPr>
              <a:t>Using their knowledge and skill for the enhancement of human welfare.</a:t>
            </a:r>
          </a:p>
          <a:p>
            <a:pPr algn="just">
              <a:lnSpc>
                <a:spcPct val="120000"/>
              </a:lnSpc>
            </a:pPr>
            <a:endParaRPr lang="tr-TR" altLang="tr-TR" sz="2800" b="1">
              <a:solidFill>
                <a:srgbClr val="660033"/>
              </a:solidFill>
            </a:endParaRPr>
          </a:p>
          <a:p>
            <a:pPr algn="just">
              <a:lnSpc>
                <a:spcPct val="120000"/>
              </a:lnSpc>
            </a:pPr>
            <a:endParaRPr lang="tr-TR" altLang="tr-TR" sz="2800" b="1">
              <a:solidFill>
                <a:srgbClr val="660033"/>
              </a:solidFill>
            </a:endParaRPr>
          </a:p>
          <a:p>
            <a:pPr algn="just">
              <a:lnSpc>
                <a:spcPct val="120000"/>
              </a:lnSpc>
              <a:buFontTx/>
              <a:buNone/>
            </a:pPr>
            <a:endParaRPr lang="tr-TR" altLang="tr-TR" sz="2800" b="1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0"/>
            <a:ext cx="8229600" cy="503238"/>
          </a:xfrm>
        </p:spPr>
        <p:txBody>
          <a:bodyPr/>
          <a:lstStyle/>
          <a:p>
            <a:pPr algn="ctr"/>
            <a:r>
              <a:rPr lang="tr-TR" altLang="tr-TR" sz="2800" i="1" u="sng">
                <a:solidFill>
                  <a:schemeClr val="bg2"/>
                </a:solidFill>
              </a:rPr>
              <a:t>To achieve these goals: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975350"/>
          </a:xfrm>
        </p:spPr>
        <p:txBody>
          <a:bodyPr/>
          <a:lstStyle/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Hold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paramount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safety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health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welfare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public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protect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environment</a:t>
            </a:r>
            <a:r>
              <a:rPr lang="tr-TR" altLang="tr-TR" sz="1800" b="1" dirty="0">
                <a:solidFill>
                  <a:srgbClr val="003300"/>
                </a:solidFill>
              </a:rPr>
              <a:t> in </a:t>
            </a:r>
            <a:r>
              <a:rPr lang="tr-TR" altLang="tr-TR" sz="1800" b="1" dirty="0" err="1">
                <a:solidFill>
                  <a:srgbClr val="003300"/>
                </a:solidFill>
              </a:rPr>
              <a:t>performance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professional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duties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Formally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advise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employers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clients</a:t>
            </a:r>
            <a:r>
              <a:rPr lang="tr-TR" altLang="tr-TR" sz="1800" b="1" dirty="0">
                <a:solidFill>
                  <a:srgbClr val="003300"/>
                </a:solidFill>
              </a:rPr>
              <a:t> (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consider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further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disclosure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if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warranted</a:t>
            </a:r>
            <a:r>
              <a:rPr lang="tr-TR" altLang="tr-TR" sz="1800" b="1" dirty="0">
                <a:solidFill>
                  <a:srgbClr val="003300"/>
                </a:solidFill>
              </a:rPr>
              <a:t>) </a:t>
            </a:r>
            <a:r>
              <a:rPr lang="tr-TR" altLang="tr-TR" sz="1800" b="1" dirty="0" err="1">
                <a:solidFill>
                  <a:srgbClr val="003300"/>
                </a:solidFill>
              </a:rPr>
              <a:t>if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perceive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that</a:t>
            </a:r>
            <a:r>
              <a:rPr lang="tr-TR" altLang="tr-TR" sz="1800" b="1" dirty="0">
                <a:solidFill>
                  <a:srgbClr val="003300"/>
                </a:solidFill>
              </a:rPr>
              <a:t> a </a:t>
            </a:r>
            <a:r>
              <a:rPr lang="tr-TR" altLang="tr-TR" sz="1800" b="1" dirty="0" err="1">
                <a:solidFill>
                  <a:srgbClr val="003300"/>
                </a:solidFill>
              </a:rPr>
              <a:t>consequence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duties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will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adversely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affect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present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future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health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safety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colleagues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public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Accept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responsibility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actions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seek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heed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critical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review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work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offer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objective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criticism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work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others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Issue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statements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present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information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only</a:t>
            </a:r>
            <a:r>
              <a:rPr lang="tr-TR" altLang="tr-TR" sz="1800" b="1" dirty="0">
                <a:solidFill>
                  <a:srgbClr val="003300"/>
                </a:solidFill>
              </a:rPr>
              <a:t> in an </a:t>
            </a:r>
            <a:r>
              <a:rPr lang="tr-TR" altLang="tr-TR" sz="1800" b="1" dirty="0" err="1">
                <a:solidFill>
                  <a:srgbClr val="003300"/>
                </a:solidFill>
              </a:rPr>
              <a:t>objective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truthful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manner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Act</a:t>
            </a:r>
            <a:r>
              <a:rPr lang="tr-TR" altLang="tr-TR" sz="1800" b="1" dirty="0">
                <a:solidFill>
                  <a:srgbClr val="003300"/>
                </a:solidFill>
              </a:rPr>
              <a:t> in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professional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matters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each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employer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client</a:t>
            </a:r>
            <a:r>
              <a:rPr lang="tr-TR" altLang="tr-TR" sz="1800" b="1" dirty="0">
                <a:solidFill>
                  <a:srgbClr val="003300"/>
                </a:solidFill>
              </a:rPr>
              <a:t> as </a:t>
            </a:r>
            <a:r>
              <a:rPr lang="tr-TR" altLang="tr-TR" sz="1800" b="1" dirty="0" err="1">
                <a:solidFill>
                  <a:srgbClr val="003300"/>
                </a:solidFill>
              </a:rPr>
              <a:t>faithful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agents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trustees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avoiding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conflicts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interest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never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breaching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confidentiality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Treat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fairly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respectfully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all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colleagues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co-workers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recognizing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unique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contributions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capabilities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Perform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professional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services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only</a:t>
            </a:r>
            <a:r>
              <a:rPr lang="tr-TR" altLang="tr-TR" sz="1800" b="1" dirty="0">
                <a:solidFill>
                  <a:srgbClr val="003300"/>
                </a:solidFill>
              </a:rPr>
              <a:t> in </a:t>
            </a:r>
            <a:r>
              <a:rPr lang="tr-TR" altLang="tr-TR" sz="1800" b="1" dirty="0" err="1">
                <a:solidFill>
                  <a:srgbClr val="003300"/>
                </a:solidFill>
              </a:rPr>
              <a:t>areas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competence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Build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professional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reputations</a:t>
            </a:r>
            <a:r>
              <a:rPr lang="tr-TR" altLang="tr-TR" sz="1800" b="1" dirty="0">
                <a:solidFill>
                  <a:srgbClr val="003300"/>
                </a:solidFill>
              </a:rPr>
              <a:t> on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merits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services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 typeface="Wingdings 2" pitchFamily="18" charset="2"/>
              <a:buChar char="E"/>
            </a:pPr>
            <a:r>
              <a:rPr lang="tr-TR" altLang="tr-TR" sz="1800" b="1" dirty="0" err="1">
                <a:solidFill>
                  <a:srgbClr val="003300"/>
                </a:solidFill>
              </a:rPr>
              <a:t>Continue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Professional </a:t>
            </a:r>
            <a:r>
              <a:rPr lang="tr-TR" altLang="tr-TR" sz="1800" b="1" dirty="0" err="1">
                <a:solidFill>
                  <a:srgbClr val="003300"/>
                </a:solidFill>
              </a:rPr>
              <a:t>development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throughout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careers</a:t>
            </a:r>
            <a:r>
              <a:rPr lang="tr-TR" altLang="tr-TR" sz="1800" b="1" dirty="0">
                <a:solidFill>
                  <a:srgbClr val="003300"/>
                </a:solidFill>
              </a:rPr>
              <a:t>, </a:t>
            </a:r>
            <a:r>
              <a:rPr lang="tr-TR" altLang="tr-TR" sz="1800" b="1" dirty="0" err="1">
                <a:solidFill>
                  <a:srgbClr val="003300"/>
                </a:solidFill>
              </a:rPr>
              <a:t>and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provide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opportunities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for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</a:t>
            </a:r>
            <a:r>
              <a:rPr lang="tr-TR" altLang="tr-TR" sz="1800" b="1" dirty="0">
                <a:solidFill>
                  <a:srgbClr val="003300"/>
                </a:solidFill>
              </a:rPr>
              <a:t> Professional </a:t>
            </a:r>
            <a:r>
              <a:rPr lang="tr-TR" altLang="tr-TR" sz="1800" b="1" dirty="0" err="1">
                <a:solidFill>
                  <a:srgbClr val="003300"/>
                </a:solidFill>
              </a:rPr>
              <a:t>development</a:t>
            </a:r>
            <a:r>
              <a:rPr lang="tr-TR" altLang="tr-TR" sz="1800" b="1" dirty="0">
                <a:solidFill>
                  <a:srgbClr val="003300"/>
                </a:solidFill>
              </a:rPr>
              <a:t> of </a:t>
            </a:r>
            <a:r>
              <a:rPr lang="tr-TR" altLang="tr-TR" sz="1800" b="1" dirty="0" err="1">
                <a:solidFill>
                  <a:srgbClr val="003300"/>
                </a:solidFill>
              </a:rPr>
              <a:t>those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under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 dirty="0" err="1">
                <a:solidFill>
                  <a:srgbClr val="003300"/>
                </a:solidFill>
              </a:rPr>
              <a:t>their</a:t>
            </a:r>
            <a:r>
              <a:rPr lang="tr-TR" altLang="tr-TR" sz="1800" b="1" dirty="0">
                <a:solidFill>
                  <a:srgbClr val="003300"/>
                </a:solidFill>
              </a:rPr>
              <a:t> </a:t>
            </a:r>
            <a:r>
              <a:rPr lang="tr-TR" altLang="tr-TR" sz="1800" b="1">
                <a:solidFill>
                  <a:srgbClr val="003300"/>
                </a:solidFill>
              </a:rPr>
              <a:t>supervision</a:t>
            </a:r>
            <a:r>
              <a:rPr lang="tr-TR" altLang="tr-TR" sz="1800" b="1" dirty="0">
                <a:solidFill>
                  <a:srgbClr val="003300"/>
                </a:solidFill>
              </a:rPr>
              <a:t>.</a:t>
            </a:r>
          </a:p>
          <a:p>
            <a:pPr>
              <a:buFontTx/>
              <a:buNone/>
            </a:pPr>
            <a:r>
              <a:rPr lang="tr-TR" altLang="tr-TR" sz="1400" dirty="0"/>
              <a:t>Source: www.aiche.org/about/code-ethics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1284</TotalTime>
  <Words>1717</Words>
  <Application>Microsoft Office PowerPoint</Application>
  <PresentationFormat>Ekran Gösterisi (4:3)</PresentationFormat>
  <Paragraphs>248</Paragraphs>
  <Slides>36</Slides>
  <Notes>1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44" baseType="lpstr">
      <vt:lpstr>Arial</vt:lpstr>
      <vt:lpstr>Arial Black</vt:lpstr>
      <vt:lpstr>Calibri</vt:lpstr>
      <vt:lpstr>Times New Roman</vt:lpstr>
      <vt:lpstr>Wingdings</vt:lpstr>
      <vt:lpstr>Wingdings 2</vt:lpstr>
      <vt:lpstr>Pixel</vt:lpstr>
      <vt:lpstr>Bit Eşlem Resmi</vt:lpstr>
      <vt:lpstr>LABORATORY SAFETY AND CHEMICAL WASTE MANAGEMENT     Prof. Dr. Sena Yaşyerli, Prof. Dr. Ayla Altınten, Research Asist. Dr. Dolunay Eslek Koyuncu, Lect. Dr. Funda Turgut Başoğlu, Lect. Merve Gördesel</vt:lpstr>
      <vt:lpstr>PURPOSE</vt:lpstr>
      <vt:lpstr>CONTENT</vt:lpstr>
      <vt:lpstr>Working in the Laboratory</vt:lpstr>
      <vt:lpstr>General rules</vt:lpstr>
      <vt:lpstr>Personal Protective Equipment (PPE)</vt:lpstr>
      <vt:lpstr>General rules</vt:lpstr>
      <vt:lpstr>PowerPoint Sunusu</vt:lpstr>
      <vt:lpstr>   “Material Safety Data Sheet” (MSDS)</vt:lpstr>
      <vt:lpstr>PowerPoint Sunusu</vt:lpstr>
      <vt:lpstr>PowerPoint Sunusu</vt:lpstr>
      <vt:lpstr>PowerPoint Sunusu</vt:lpstr>
      <vt:lpstr>PowerPoint Sunusu</vt:lpstr>
      <vt:lpstr>PowerPoint Sunusu</vt:lpstr>
      <vt:lpstr>Awareness of the Hazards  </vt:lpstr>
      <vt:lpstr>How Toxic Substances Can Get Into Our Body</vt:lpstr>
      <vt:lpstr>PowerPoint Sunusu</vt:lpstr>
      <vt:lpstr>PowerPoint Sunusu</vt:lpstr>
      <vt:lpstr>RULES</vt:lpstr>
      <vt:lpstr>WASTE CONTAINERS</vt:lpstr>
      <vt:lpstr>LABELS</vt:lpstr>
      <vt:lpstr>STORAGE OF CHEMICAL WASTES</vt:lpstr>
      <vt:lpstr>WASTE CLASSIFICATION</vt:lpstr>
      <vt:lpstr>SEPERATION OF WASTES THAT DO NOT MATCH WITH EACH OTHER</vt:lpstr>
      <vt:lpstr>PowerPoint Sunusu</vt:lpstr>
      <vt:lpstr>WARNINGS</vt:lpstr>
      <vt:lpstr>PowerPoint Sunusu</vt:lpstr>
      <vt:lpstr>Material Safety Data Sheet (MSDS)</vt:lpstr>
      <vt:lpstr>PowerPoint Sunusu</vt:lpstr>
      <vt:lpstr>References</vt:lpstr>
      <vt:lpstr>TEAM WORK,  REPORT WRITING AND ETHICS</vt:lpstr>
      <vt:lpstr>TEAM WORK</vt:lpstr>
      <vt:lpstr>REPORT WRITING FORMAT</vt:lpstr>
      <vt:lpstr>EVALUATION OF THE REPORT</vt:lpstr>
      <vt:lpstr>ETHICS</vt:lpstr>
      <vt:lpstr>To achieve these goals: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KİMYASAL ATIK YÖNETİMİ</dc:title>
  <dc:creator>aidata</dc:creator>
  <cp:lastModifiedBy>Merve Gördesel</cp:lastModifiedBy>
  <cp:revision>104</cp:revision>
  <dcterms:created xsi:type="dcterms:W3CDTF">2005-02-03T14:53:55Z</dcterms:created>
  <dcterms:modified xsi:type="dcterms:W3CDTF">2020-02-19T12:17:02Z</dcterms:modified>
</cp:coreProperties>
</file>