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8" r:id="rId1"/>
  </p:sldMasterIdLst>
  <p:notesMasterIdLst>
    <p:notesMasterId r:id="rId15"/>
  </p:notesMasterIdLst>
  <p:sldIdLst>
    <p:sldId id="256" r:id="rId2"/>
    <p:sldId id="258" r:id="rId3"/>
    <p:sldId id="379" r:id="rId4"/>
    <p:sldId id="384" r:id="rId5"/>
    <p:sldId id="383" r:id="rId6"/>
    <p:sldId id="380" r:id="rId7"/>
    <p:sldId id="375" r:id="rId8"/>
    <p:sldId id="374" r:id="rId9"/>
    <p:sldId id="373" r:id="rId10"/>
    <p:sldId id="376" r:id="rId11"/>
    <p:sldId id="377" r:id="rId12"/>
    <p:sldId id="382" r:id="rId13"/>
    <p:sldId id="381" r:id="rId1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60" autoAdjust="0"/>
    <p:restoredTop sz="86982" autoAdjust="0"/>
  </p:normalViewPr>
  <p:slideViewPr>
    <p:cSldViewPr snapToGrid="0" snapToObjects="1">
      <p:cViewPr varScale="1">
        <p:scale>
          <a:sx n="100" d="100"/>
          <a:sy n="100" d="100"/>
        </p:scale>
        <p:origin x="888" y="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DB6C38-0FEC-4F47-9445-DCE68444D052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61FE3F-FB0C-BA44-B002-EE23B31DD8F9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676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61FE3F-FB0C-BA44-B002-EE23B31DD8F9}" type="slidenum">
              <a:rPr lang="tr-TR" smtClean="0"/>
              <a:pPr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50804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/>
              <a:t>Ortodontinin ilk dersi Temel kavramların, ilkelerin ve uygulamaların </a:t>
            </a:r>
            <a:r>
              <a:rPr lang="tr-TR" dirty="0" err="1"/>
              <a:t>veridiği</a:t>
            </a:r>
            <a:r>
              <a:rPr lang="tr-TR" dirty="0"/>
              <a:t> bir ders.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61FE3F-FB0C-BA44-B002-EE23B31DD8F9}" type="slidenum">
              <a:rPr lang="tr-TR" smtClean="0"/>
              <a:pPr/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36585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Bir programın/dersin amacı; öğretimin niyetine yönelik genel bir ifadedir. Amaçlar, öğreticinin gözüyle yazılır.</a:t>
            </a:r>
          </a:p>
          <a:p>
            <a:endParaRPr lang="en-US" sz="1200" dirty="0"/>
          </a:p>
          <a:p>
            <a:r>
              <a:rPr lang="en-US" sz="1200" dirty="0" err="1"/>
              <a:t>Dersin</a:t>
            </a:r>
            <a:r>
              <a:rPr lang="en-US" sz="1200" dirty="0"/>
              <a:t> </a:t>
            </a:r>
            <a:r>
              <a:rPr lang="en-US" sz="1200" dirty="0" err="1"/>
              <a:t>öğrenim</a:t>
            </a:r>
            <a:r>
              <a:rPr lang="en-US" sz="1200" dirty="0"/>
              <a:t> </a:t>
            </a:r>
            <a:r>
              <a:rPr lang="en-US" sz="1200" dirty="0" err="1"/>
              <a:t>çıktıları</a:t>
            </a:r>
            <a:r>
              <a:rPr lang="en-US" sz="1200" dirty="0"/>
              <a:t> </a:t>
            </a:r>
            <a:r>
              <a:rPr lang="en-US" sz="1200" dirty="0" err="1"/>
              <a:t>dersin</a:t>
            </a:r>
            <a:r>
              <a:rPr lang="en-US" sz="1200" dirty="0"/>
              <a:t> </a:t>
            </a:r>
            <a:r>
              <a:rPr lang="en-US" sz="1200" dirty="0" err="1"/>
              <a:t>amaç</a:t>
            </a:r>
            <a:r>
              <a:rPr lang="en-US" sz="1200" dirty="0"/>
              <a:t> </a:t>
            </a:r>
            <a:r>
              <a:rPr lang="en-US" sz="1200" dirty="0" err="1"/>
              <a:t>ve</a:t>
            </a:r>
            <a:r>
              <a:rPr lang="en-US" sz="1200" dirty="0"/>
              <a:t> </a:t>
            </a:r>
            <a:r>
              <a:rPr lang="en-US" sz="1200" dirty="0" err="1"/>
              <a:t>hedeflerini</a:t>
            </a:r>
            <a:r>
              <a:rPr lang="en-US" sz="1200" dirty="0"/>
              <a:t> </a:t>
            </a:r>
            <a:r>
              <a:rPr lang="en-US" sz="1200" dirty="0" err="1"/>
              <a:t>sağlamalıdr</a:t>
            </a:r>
            <a:r>
              <a:rPr lang="en-US" sz="1200" dirty="0"/>
              <a:t>. </a:t>
            </a:r>
            <a:r>
              <a:rPr lang="en-US" sz="1200" dirty="0" err="1"/>
              <a:t>Ve</a:t>
            </a:r>
            <a:r>
              <a:rPr lang="en-US" sz="1200" dirty="0"/>
              <a:t> program </a:t>
            </a:r>
            <a:r>
              <a:rPr lang="en-US" sz="1200" dirty="0" err="1"/>
              <a:t>çıktıları</a:t>
            </a:r>
            <a:r>
              <a:rPr lang="en-US" sz="1200" dirty="0"/>
              <a:t> </a:t>
            </a:r>
            <a:r>
              <a:rPr lang="en-US" sz="1200" dirty="0" err="1"/>
              <a:t>ile</a:t>
            </a:r>
            <a:r>
              <a:rPr lang="en-US" sz="1200" dirty="0"/>
              <a:t> </a:t>
            </a:r>
            <a:r>
              <a:rPr lang="en-US" sz="1200" dirty="0" err="1"/>
              <a:t>tutarlı</a:t>
            </a:r>
            <a:r>
              <a:rPr lang="en-US" sz="1200" dirty="0"/>
              <a:t> </a:t>
            </a:r>
            <a:r>
              <a:rPr lang="en-US" sz="1200" dirty="0" err="1"/>
              <a:t>olmalıdır</a:t>
            </a:r>
            <a:r>
              <a:rPr lang="en-US" sz="1200" dirty="0"/>
              <a:t>. </a:t>
            </a:r>
          </a:p>
          <a:p>
            <a:endParaRPr lang="en-US" sz="1200" dirty="0"/>
          </a:p>
          <a:p>
            <a:endParaRPr lang="tr-TR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61FE3F-FB0C-BA44-B002-EE23B31DD8F9}" type="slidenum">
              <a:rPr lang="tr-TR" smtClean="0"/>
              <a:pPr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77500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err="1"/>
              <a:t>Dersin</a:t>
            </a:r>
            <a:r>
              <a:rPr lang="en-US" sz="1200" dirty="0"/>
              <a:t> </a:t>
            </a:r>
            <a:r>
              <a:rPr lang="en-US" sz="1200" dirty="0" err="1"/>
              <a:t>öğrenim</a:t>
            </a:r>
            <a:r>
              <a:rPr lang="en-US" sz="1200" dirty="0"/>
              <a:t> </a:t>
            </a:r>
            <a:r>
              <a:rPr lang="en-US" sz="1200" dirty="0" err="1"/>
              <a:t>çıktıları</a:t>
            </a:r>
            <a:r>
              <a:rPr lang="en-US" sz="1200" dirty="0"/>
              <a:t> </a:t>
            </a:r>
            <a:r>
              <a:rPr lang="en-US" sz="1200" dirty="0" err="1"/>
              <a:t>dersin</a:t>
            </a:r>
            <a:r>
              <a:rPr lang="en-US" sz="1200" dirty="0"/>
              <a:t> </a:t>
            </a:r>
            <a:r>
              <a:rPr lang="en-US" sz="1200" dirty="0" err="1"/>
              <a:t>amaç</a:t>
            </a:r>
            <a:r>
              <a:rPr lang="en-US" sz="1200" dirty="0"/>
              <a:t> </a:t>
            </a:r>
            <a:r>
              <a:rPr lang="en-US" sz="1200" dirty="0" err="1"/>
              <a:t>ve</a:t>
            </a:r>
            <a:r>
              <a:rPr lang="en-US" sz="1200" dirty="0"/>
              <a:t> </a:t>
            </a:r>
            <a:r>
              <a:rPr lang="en-US" sz="1200" dirty="0" err="1"/>
              <a:t>hedeflerini</a:t>
            </a:r>
            <a:r>
              <a:rPr lang="en-US" sz="1200" dirty="0"/>
              <a:t> </a:t>
            </a:r>
            <a:r>
              <a:rPr lang="en-US" sz="1200" dirty="0" err="1"/>
              <a:t>sağlamalıdr</a:t>
            </a:r>
            <a:r>
              <a:rPr lang="en-US" sz="1200" dirty="0"/>
              <a:t>. </a:t>
            </a:r>
            <a:r>
              <a:rPr lang="en-US" sz="1200" dirty="0" err="1"/>
              <a:t>Ve</a:t>
            </a:r>
            <a:r>
              <a:rPr lang="en-US" sz="1200" dirty="0"/>
              <a:t> program </a:t>
            </a:r>
            <a:r>
              <a:rPr lang="en-US" sz="1200" dirty="0" err="1"/>
              <a:t>çıktıları</a:t>
            </a:r>
            <a:r>
              <a:rPr lang="en-US" sz="1200" dirty="0"/>
              <a:t> </a:t>
            </a:r>
            <a:r>
              <a:rPr lang="en-US" sz="1200" dirty="0" err="1"/>
              <a:t>ile</a:t>
            </a:r>
            <a:r>
              <a:rPr lang="en-US" sz="1200" dirty="0"/>
              <a:t> </a:t>
            </a:r>
            <a:r>
              <a:rPr lang="en-US" sz="1200" dirty="0" err="1"/>
              <a:t>tutarlı</a:t>
            </a:r>
            <a:r>
              <a:rPr lang="en-US" sz="1200" dirty="0"/>
              <a:t> </a:t>
            </a:r>
            <a:r>
              <a:rPr lang="en-US" sz="1200" dirty="0" err="1"/>
              <a:t>olmalıdır</a:t>
            </a:r>
            <a:r>
              <a:rPr lang="en-US" sz="1200" dirty="0"/>
              <a:t>. </a:t>
            </a:r>
          </a:p>
          <a:p>
            <a:endParaRPr lang="en-US" sz="1200" dirty="0"/>
          </a:p>
          <a:p>
            <a:r>
              <a:rPr lang="en-US" sz="1200" dirty="0" err="1"/>
              <a:t>Çıktılarda</a:t>
            </a:r>
            <a:r>
              <a:rPr lang="en-US" sz="1200" dirty="0"/>
              <a:t> </a:t>
            </a:r>
            <a:r>
              <a:rPr lang="en-US" sz="1200" dirty="0" err="1"/>
              <a:t>açıklanan</a:t>
            </a:r>
            <a:r>
              <a:rPr lang="en-US" sz="1200" dirty="0"/>
              <a:t> </a:t>
            </a:r>
            <a:r>
              <a:rPr lang="en-US" sz="1200" dirty="0" err="1"/>
              <a:t>öğrenme</a:t>
            </a:r>
            <a:r>
              <a:rPr lang="en-US" sz="1200" dirty="0"/>
              <a:t>, </a:t>
            </a:r>
            <a:r>
              <a:rPr lang="en-US" sz="1200" dirty="0" err="1"/>
              <a:t>öğrencilerinizin</a:t>
            </a:r>
            <a:r>
              <a:rPr lang="en-US" sz="1200" dirty="0"/>
              <a:t>  </a:t>
            </a:r>
            <a:r>
              <a:rPr lang="en-US" sz="1200" dirty="0" err="1"/>
              <a:t>dersinde</a:t>
            </a:r>
            <a:r>
              <a:rPr lang="en-US" sz="1200" dirty="0"/>
              <a:t> </a:t>
            </a:r>
            <a:r>
              <a:rPr lang="en-US" sz="1200" dirty="0" err="1"/>
              <a:t>geliştirmeleri</a:t>
            </a:r>
            <a:r>
              <a:rPr lang="en-US" sz="1200" dirty="0"/>
              <a:t> </a:t>
            </a:r>
            <a:r>
              <a:rPr lang="en-US" sz="1200" dirty="0" err="1"/>
              <a:t>gereken</a:t>
            </a:r>
            <a:r>
              <a:rPr lang="en-US" sz="1200" dirty="0"/>
              <a:t> </a:t>
            </a:r>
            <a:r>
              <a:rPr lang="en-US" sz="1200" dirty="0" err="1"/>
              <a:t>temel</a:t>
            </a:r>
            <a:r>
              <a:rPr lang="en-US" sz="1200" dirty="0"/>
              <a:t> </a:t>
            </a:r>
            <a:r>
              <a:rPr lang="en-US" sz="1200" dirty="0" err="1"/>
              <a:t>ve</a:t>
            </a:r>
            <a:r>
              <a:rPr lang="en-US" sz="1200" dirty="0"/>
              <a:t>  </a:t>
            </a:r>
            <a:r>
              <a:rPr lang="en-US" sz="1200" dirty="0" err="1"/>
              <a:t>önemli</a:t>
            </a:r>
            <a:r>
              <a:rPr lang="en-US" sz="1200" dirty="0"/>
              <a:t> </a:t>
            </a:r>
            <a:r>
              <a:rPr lang="en-US" sz="1200" dirty="0" err="1"/>
              <a:t>bilgi</a:t>
            </a:r>
            <a:r>
              <a:rPr lang="en-US" sz="1200" dirty="0"/>
              <a:t> </a:t>
            </a:r>
            <a:r>
              <a:rPr lang="en-US" sz="1200" dirty="0" err="1"/>
              <a:t>ve</a:t>
            </a:r>
            <a:r>
              <a:rPr lang="en-US" sz="1200" dirty="0"/>
              <a:t> </a:t>
            </a:r>
            <a:r>
              <a:rPr lang="en-US" sz="1200" dirty="0" err="1"/>
              <a:t>becerileri</a:t>
            </a:r>
            <a:r>
              <a:rPr lang="en-US" sz="1200" dirty="0"/>
              <a:t> </a:t>
            </a:r>
            <a:r>
              <a:rPr lang="en-US" sz="1200" dirty="0" err="1"/>
              <a:t>kapsamalıdır</a:t>
            </a:r>
            <a:r>
              <a:rPr lang="tr-TR" sz="1200" dirty="0">
                <a:effectLst/>
              </a:rPr>
              <a:t> </a:t>
            </a:r>
          </a:p>
          <a:p>
            <a:r>
              <a:rPr lang="tr-TR" b="1" dirty="0">
                <a:latin typeface="Calibri" pitchFamily="34" charset="0"/>
                <a:cs typeface="Arial" pitchFamily="34" charset="0"/>
              </a:rPr>
              <a:t>Öğrenme çıktıları dersin sonunda öğrencilerin sergilemesi gereken özellikleri ifade eder. </a:t>
            </a:r>
          </a:p>
          <a:p>
            <a:r>
              <a:rPr lang="tr-TR" b="1" dirty="0">
                <a:latin typeface="Calibri" pitchFamily="34" charset="0"/>
                <a:cs typeface="Arial" pitchFamily="34" charset="0"/>
              </a:rPr>
              <a:t>Öğrenme çıktıları planlı, düzenli öğrenme-öğretme yaşantıları yoluyla bireylere kazandırılması </a:t>
            </a:r>
          </a:p>
          <a:p>
            <a:r>
              <a:rPr lang="tr-TR" b="1" dirty="0">
                <a:latin typeface="Calibri" pitchFamily="34" charset="0"/>
                <a:cs typeface="Arial" pitchFamily="34" charset="0"/>
              </a:rPr>
              <a:t>düşünülen bilgiler, yetenekler, beceriler, tutumlar, ilgiler ve alışkanlıkların ifadesidir. </a:t>
            </a:r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61FE3F-FB0C-BA44-B002-EE23B31DD8F9}" type="slidenum">
              <a:rPr lang="tr-TR" smtClean="0"/>
              <a:pPr/>
              <a:t>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63274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err="1"/>
              <a:t>Çıktılarda</a:t>
            </a:r>
            <a:r>
              <a:rPr lang="en-US" sz="1200" dirty="0"/>
              <a:t> </a:t>
            </a:r>
            <a:r>
              <a:rPr lang="en-US" sz="1200" dirty="0" err="1"/>
              <a:t>açıklanan</a:t>
            </a:r>
            <a:r>
              <a:rPr lang="en-US" sz="1200" dirty="0"/>
              <a:t> </a:t>
            </a:r>
            <a:r>
              <a:rPr lang="en-US" sz="1200" dirty="0" err="1"/>
              <a:t>öğrenme</a:t>
            </a:r>
            <a:r>
              <a:rPr lang="en-US" sz="1200" dirty="0"/>
              <a:t>, </a:t>
            </a:r>
            <a:r>
              <a:rPr lang="en-US" sz="1200" dirty="0" err="1"/>
              <a:t>öğrencilerinizin</a:t>
            </a:r>
            <a:r>
              <a:rPr lang="en-US" sz="1200" dirty="0"/>
              <a:t>  </a:t>
            </a:r>
            <a:r>
              <a:rPr lang="en-US" sz="1200" dirty="0" err="1"/>
              <a:t>dersinde</a:t>
            </a:r>
            <a:r>
              <a:rPr lang="en-US" sz="1200" dirty="0"/>
              <a:t> </a:t>
            </a:r>
            <a:r>
              <a:rPr lang="en-US" sz="1200" dirty="0" err="1"/>
              <a:t>geliştirmeleri</a:t>
            </a:r>
            <a:r>
              <a:rPr lang="en-US" sz="1200" dirty="0"/>
              <a:t> </a:t>
            </a:r>
            <a:r>
              <a:rPr lang="en-US" sz="1200" dirty="0" err="1"/>
              <a:t>gereken</a:t>
            </a:r>
            <a:r>
              <a:rPr lang="en-US" sz="1200" dirty="0"/>
              <a:t> </a:t>
            </a:r>
            <a:r>
              <a:rPr lang="en-US" sz="1200" dirty="0" err="1"/>
              <a:t>temel</a:t>
            </a:r>
            <a:r>
              <a:rPr lang="en-US" sz="1200" dirty="0"/>
              <a:t> </a:t>
            </a:r>
            <a:r>
              <a:rPr lang="en-US" sz="1200" dirty="0" err="1"/>
              <a:t>ve</a:t>
            </a:r>
            <a:r>
              <a:rPr lang="en-US" sz="1200" dirty="0"/>
              <a:t>  </a:t>
            </a:r>
            <a:r>
              <a:rPr lang="en-US" sz="1200" dirty="0" err="1"/>
              <a:t>önemli</a:t>
            </a:r>
            <a:r>
              <a:rPr lang="en-US" sz="1200" dirty="0"/>
              <a:t> </a:t>
            </a:r>
            <a:r>
              <a:rPr lang="en-US" sz="1200" dirty="0" err="1"/>
              <a:t>bilgi</a:t>
            </a:r>
            <a:r>
              <a:rPr lang="en-US" sz="1200" dirty="0"/>
              <a:t> </a:t>
            </a:r>
            <a:r>
              <a:rPr lang="en-US" sz="1200" dirty="0" err="1"/>
              <a:t>ve</a:t>
            </a:r>
            <a:r>
              <a:rPr lang="en-US" sz="1200" dirty="0"/>
              <a:t> </a:t>
            </a:r>
            <a:r>
              <a:rPr lang="en-US" sz="1200" dirty="0" err="1"/>
              <a:t>becerileri</a:t>
            </a:r>
            <a:r>
              <a:rPr lang="en-US" sz="1200" dirty="0"/>
              <a:t> </a:t>
            </a:r>
            <a:r>
              <a:rPr lang="en-US" sz="1200" dirty="0" err="1"/>
              <a:t>kapsamalıdır</a:t>
            </a:r>
            <a:r>
              <a:rPr lang="tr-TR" sz="1200" dirty="0">
                <a:effectLst/>
              </a:rPr>
              <a:t> </a:t>
            </a:r>
            <a:endParaRPr lang="tr-TR" sz="1200" dirty="0"/>
          </a:p>
          <a:p>
            <a:r>
              <a:rPr lang="tr-TR" b="1" dirty="0">
                <a:latin typeface="Calibri" pitchFamily="34" charset="0"/>
                <a:cs typeface="Arial" pitchFamily="34" charset="0"/>
              </a:rPr>
              <a:t>Öğrenme çıktıları dersin sonunda öğrencilerin sergilemesi gereken özellikleri ifade eder. </a:t>
            </a:r>
          </a:p>
          <a:p>
            <a:r>
              <a:rPr lang="tr-TR" b="1" dirty="0">
                <a:latin typeface="Calibri" pitchFamily="34" charset="0"/>
                <a:cs typeface="Arial" pitchFamily="34" charset="0"/>
              </a:rPr>
              <a:t>Öğrenme çıktıları planlı  bireylere kazandırılması düşünülen bilgiler, yetenekler, beceriler, tutumlar, ilgiler ve alışkanlıkların ifadesidir.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ders içeriği ya da öğretim elemanının ne yapmak istediğini (</a:t>
            </a:r>
            <a:r>
              <a:rPr lang="tr-T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learningobjectives</a:t>
            </a:r>
            <a:r>
              <a:rPr lang="tr-T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belirten ifade değildir </a:t>
            </a:r>
          </a:p>
          <a:p>
            <a:endParaRPr lang="tr-TR" dirty="0"/>
          </a:p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61FE3F-FB0C-BA44-B002-EE23B31DD8F9}" type="slidenum">
              <a:rPr lang="tr-TR" smtClean="0"/>
              <a:pPr/>
              <a:t>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728879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61FE3F-FB0C-BA44-B002-EE23B31DD8F9}" type="slidenum">
              <a:rPr lang="tr-TR" smtClean="0"/>
              <a:pPr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263750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b="1" dirty="0">
                <a:latin typeface="Calibri" pitchFamily="34" charset="0"/>
                <a:cs typeface="Arial" pitchFamily="34" charset="0"/>
              </a:rPr>
              <a:t>Dersin amaç ve hedeflerini sağlamalıdır.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tr-TR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61FE3F-FB0C-BA44-B002-EE23B31DD8F9}" type="slidenum">
              <a:rPr lang="tr-TR" smtClean="0"/>
              <a:pPr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364229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61FE3F-FB0C-BA44-B002-EE23B31DD8F9}" type="slidenum">
              <a:rPr lang="tr-TR" smtClean="0"/>
              <a:pPr/>
              <a:t>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403505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/>
              <a:t>Öğrencinin yaptığı öğretim faaliyetleri değerlendirme ölçütlerinde yer almalıdır.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61FE3F-FB0C-BA44-B002-EE23B31DD8F9}" type="slidenum">
              <a:rPr lang="tr-TR" smtClean="0"/>
              <a:pPr/>
              <a:t>11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67617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61FE3F-FB0C-BA44-B002-EE23B31DD8F9}" type="slidenum">
              <a:rPr lang="tr-TR" smtClean="0"/>
              <a:pPr/>
              <a:t>13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05453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1189096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Rectangle 10"/>
          <p:cNvSpPr/>
          <p:nvPr/>
        </p:nvSpPr>
        <p:spPr>
          <a:xfrm>
            <a:off x="1319937" y="1016990"/>
            <a:ext cx="9572977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Rectangle 11"/>
          <p:cNvSpPr/>
          <p:nvPr/>
        </p:nvSpPr>
        <p:spPr>
          <a:xfrm>
            <a:off x="1320801" y="1009651"/>
            <a:ext cx="9572977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1026029" y="702069"/>
            <a:ext cx="757108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10568399" y="655232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34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569" y="5357593"/>
            <a:ext cx="1618428" cy="365125"/>
          </a:xfrm>
        </p:spPr>
        <p:txBody>
          <a:bodyPr/>
          <a:lstStyle/>
          <a:p>
            <a:fld id="{FF677FE3-5BAC-864A-A74B-448D4D1DAE5D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5393" y="5357593"/>
            <a:ext cx="6713127" cy="365125"/>
          </a:xfrm>
        </p:spPr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5241" y="5357593"/>
            <a:ext cx="738697" cy="365125"/>
          </a:xfrm>
        </p:spPr>
        <p:txBody>
          <a:bodyPr/>
          <a:lstStyle>
            <a:lvl1pPr algn="ctr">
              <a:defRPr/>
            </a:lvl1pPr>
          </a:lstStyle>
          <a:p>
            <a:fld id="{EED5828E-4DC6-D747-891D-A067758D89E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3886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7FE3-5BAC-864A-A74B-448D4D1DAE5D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828E-4DC6-D747-891D-A067758D89E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03838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39" y="2239431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690" y="3725335"/>
            <a:ext cx="8308623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7FE3-5BAC-864A-A74B-448D4D1DAE5D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828E-4DC6-D747-891D-A067758D89E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91759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7FE3-5BAC-864A-A74B-448D4D1DAE5D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828E-4DC6-D747-891D-A067758D89E8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58317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160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7FE3-5BAC-864A-A74B-448D4D1DAE5D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828E-4DC6-D747-891D-A067758D89E8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23121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7FE3-5BAC-864A-A74B-448D4D1DAE5D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828E-4DC6-D747-891D-A067758D89E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27386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7FE3-5BAC-864A-A74B-448D4D1DAE5D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828E-4DC6-D747-891D-A067758D89E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35349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6" name="Rectangle 15"/>
          <p:cNvSpPr/>
          <p:nvPr/>
        </p:nvSpPr>
        <p:spPr>
          <a:xfrm rot="60000">
            <a:off x="5958497" y="605163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7" name="Rectangle 16"/>
          <p:cNvSpPr/>
          <p:nvPr/>
        </p:nvSpPr>
        <p:spPr>
          <a:xfrm rot="60000">
            <a:off x="5961889" y="603504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Rectangle 12"/>
          <p:cNvSpPr/>
          <p:nvPr/>
        </p:nvSpPr>
        <p:spPr>
          <a:xfrm rot="21540000">
            <a:off x="998940" y="576868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4" name="Rectangle 13"/>
          <p:cNvSpPr/>
          <p:nvPr/>
        </p:nvSpPr>
        <p:spPr>
          <a:xfrm rot="21540000">
            <a:off x="999745" y="576072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1475" y="293953"/>
            <a:ext cx="757108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7351" y="238675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043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8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4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5598" y="5885673"/>
            <a:ext cx="1618428" cy="365125"/>
          </a:xfrm>
        </p:spPr>
        <p:txBody>
          <a:bodyPr/>
          <a:lstStyle/>
          <a:p>
            <a:fld id="{FF677FE3-5BAC-864A-A74B-448D4D1DAE5D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406" y="5829262"/>
            <a:ext cx="4696809" cy="365125"/>
          </a:xfrm>
        </p:spPr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6418" y="5896962"/>
            <a:ext cx="738697" cy="365125"/>
          </a:xfrm>
        </p:spPr>
        <p:txBody>
          <a:bodyPr/>
          <a:lstStyle/>
          <a:p>
            <a:fld id="{EED5828E-4DC6-D747-891D-A067758D89E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44846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Rectangle 11"/>
          <p:cNvSpPr/>
          <p:nvPr/>
        </p:nvSpPr>
        <p:spPr>
          <a:xfrm rot="21540000">
            <a:off x="998940" y="576868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Rectangle 12"/>
          <p:cNvSpPr/>
          <p:nvPr/>
        </p:nvSpPr>
        <p:spPr>
          <a:xfrm rot="21540000">
            <a:off x="993412" y="575769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9" name="Rectangle 28"/>
          <p:cNvSpPr/>
          <p:nvPr/>
        </p:nvSpPr>
        <p:spPr>
          <a:xfrm rot="60000">
            <a:off x="5958497" y="605163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0" name="Rectangle 29"/>
          <p:cNvSpPr/>
          <p:nvPr/>
        </p:nvSpPr>
        <p:spPr>
          <a:xfrm rot="60000">
            <a:off x="5953025" y="603920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1475" y="293953"/>
            <a:ext cx="757108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7351" y="238675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487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1249" y="5888738"/>
            <a:ext cx="1618428" cy="365125"/>
          </a:xfrm>
        </p:spPr>
        <p:txBody>
          <a:bodyPr/>
          <a:lstStyle/>
          <a:p>
            <a:fld id="{FF677FE3-5BAC-864A-A74B-448D4D1DAE5D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426" y="5831038"/>
            <a:ext cx="4425391" cy="365125"/>
          </a:xfrm>
        </p:spPr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2786" y="5900027"/>
            <a:ext cx="738697" cy="365125"/>
          </a:xfrm>
        </p:spPr>
        <p:txBody>
          <a:bodyPr/>
          <a:lstStyle/>
          <a:p>
            <a:fld id="{EED5828E-4DC6-D747-891D-A067758D89E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56897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7FE3-5BAC-864A-A74B-448D4D1DAE5D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828E-4DC6-D747-891D-A067758D89E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6085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2" y="925691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0962" y="1106313"/>
            <a:ext cx="6905039" cy="440266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7FE3-5BAC-864A-A74B-448D4D1DAE5D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828E-4DC6-D747-891D-A067758D89E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17192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01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Rectangle 10"/>
          <p:cNvSpPr/>
          <p:nvPr/>
        </p:nvSpPr>
        <p:spPr>
          <a:xfrm>
            <a:off x="975360" y="575310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Rectangle 11"/>
          <p:cNvSpPr/>
          <p:nvPr/>
        </p:nvSpPr>
        <p:spPr>
          <a:xfrm>
            <a:off x="975360" y="576072"/>
            <a:ext cx="102616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724989" y="273091"/>
            <a:ext cx="757108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10914593" y="203675"/>
            <a:ext cx="566928" cy="755904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60031" y="817583"/>
            <a:ext cx="9286993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50721" y="2119257"/>
            <a:ext cx="8261873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118" y="5809153"/>
            <a:ext cx="16184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F677FE3-5BAC-864A-A74B-448D4D1DAE5D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02" y="5809153"/>
            <a:ext cx="73869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6937" y="5809153"/>
            <a:ext cx="7386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EED5828E-4DC6-D747-891D-A067758D89E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47729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svg"/><Relationship Id="rId5" Type="http://schemas.openxmlformats.org/officeDocument/2006/relationships/image" Target="../media/image7.png"/><Relationship Id="rId4" Type="http://schemas.openxmlformats.org/officeDocument/2006/relationships/image" Target="../media/image7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5855E-897C-D946-8885-11AB95972A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tr-TR" sz="4400" b="1" dirty="0">
                <a:latin typeface="+mn-lt"/>
              </a:rPr>
              <a:t>Ders Tanımlama Formu Hazırlama Sürecine İlişkin Örnek</a:t>
            </a:r>
            <a:endParaRPr lang="tr-TR" sz="4400" dirty="0">
              <a:latin typeface="+mn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2DCDD0-CE22-D44A-9BB1-D2AB479BD77B}"/>
              </a:ext>
            </a:extLst>
          </p:cNvPr>
          <p:cNvSpPr txBox="1"/>
          <p:nvPr/>
        </p:nvSpPr>
        <p:spPr>
          <a:xfrm>
            <a:off x="7662682" y="5276947"/>
            <a:ext cx="400215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i="1" dirty="0" err="1"/>
              <a:t>Prof.Dr</a:t>
            </a:r>
            <a:r>
              <a:rPr lang="tr-TR" sz="2000" b="1" i="1" dirty="0"/>
              <a:t>. Nilüfer Darendeliler</a:t>
            </a:r>
          </a:p>
          <a:p>
            <a:r>
              <a:rPr lang="tr-TR" sz="1200" b="1" dirty="0"/>
              <a:t>Ortodonti  Anabilim Dalı, Diş Hekimliği Fakültesi </a:t>
            </a:r>
          </a:p>
          <a:p>
            <a:endParaRPr lang="tr-TR" sz="2000" b="1" i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6D6A46-5474-FD47-81DF-45E37A1E986A}"/>
              </a:ext>
            </a:extLst>
          </p:cNvPr>
          <p:cNvSpPr txBox="1"/>
          <p:nvPr/>
        </p:nvSpPr>
        <p:spPr>
          <a:xfrm>
            <a:off x="3368682" y="4265320"/>
            <a:ext cx="5454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/>
              <a:t>Eğitim Öğretim ve Dış İlişkiler Kurum Koordinatörlüğü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5D0F6B9-48DE-E747-935F-8571DA91BA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1402" y="1047057"/>
            <a:ext cx="1102377" cy="1102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8194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32EE162-0424-3F40-9019-100D06D6CA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251465"/>
              </p:ext>
            </p:extLst>
          </p:nvPr>
        </p:nvGraphicFramePr>
        <p:xfrm>
          <a:off x="917988" y="936086"/>
          <a:ext cx="10223499" cy="5393688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3060450">
                  <a:extLst>
                    <a:ext uri="{9D8B030D-6E8A-4147-A177-3AD203B41FA5}">
                      <a16:colId xmlns:a16="http://schemas.microsoft.com/office/drawing/2014/main" val="3132613087"/>
                    </a:ext>
                  </a:extLst>
                </a:gridCol>
                <a:gridCol w="7163049">
                  <a:extLst>
                    <a:ext uri="{9D8B030D-6E8A-4147-A177-3AD203B41FA5}">
                      <a16:colId xmlns:a16="http://schemas.microsoft.com/office/drawing/2014/main" val="291670008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DERS TANIMLAMA FORMU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4010534"/>
                  </a:ext>
                </a:extLst>
              </a:tr>
              <a:tr h="39289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Dersin Kodu ve Adı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</a:rPr>
                        <a:t>DHF 370 ORTODONTİ</a:t>
                      </a:r>
                      <a:endParaRPr lang="tr-T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66176099"/>
                  </a:ext>
                </a:extLst>
              </a:tr>
              <a:tr h="39289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Dersin Yarıyılı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5.6.yarıyıl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135786178"/>
                  </a:ext>
                </a:extLst>
              </a:tr>
              <a:tr h="6752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Dersin Katalog Tanımı (İçeriği)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err="1">
                          <a:effectLst/>
                        </a:rPr>
                        <a:t>Ortodontik</a:t>
                      </a:r>
                      <a:r>
                        <a:rPr lang="tr-TR" sz="1400" b="1" dirty="0">
                          <a:effectLst/>
                        </a:rPr>
                        <a:t> anomalilerin tanımı, teşhisi, </a:t>
                      </a:r>
                      <a:r>
                        <a:rPr lang="tr-TR" sz="1400" b="1" dirty="0" err="1">
                          <a:effectLst/>
                        </a:rPr>
                        <a:t>etyolojisi</a:t>
                      </a:r>
                      <a:r>
                        <a:rPr lang="tr-TR" sz="1400" b="1" dirty="0">
                          <a:effectLst/>
                        </a:rPr>
                        <a:t> ve </a:t>
                      </a:r>
                      <a:r>
                        <a:rPr lang="tr-TR" sz="1400" b="1" dirty="0" err="1">
                          <a:effectLst/>
                        </a:rPr>
                        <a:t>kraniyofasiyal</a:t>
                      </a:r>
                      <a:r>
                        <a:rPr lang="tr-TR" sz="1400" b="1" dirty="0">
                          <a:effectLst/>
                        </a:rPr>
                        <a:t> gelişim ile ilişkisi</a:t>
                      </a:r>
                      <a:endParaRPr lang="tr-T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560011043"/>
                  </a:ext>
                </a:extLst>
              </a:tr>
              <a:tr h="125053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Temel Ders Kitabı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223838" indent="-223838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/>
                      </a:pPr>
                      <a:r>
                        <a:rPr lang="tr-TR" sz="1400" dirty="0">
                          <a:effectLst/>
                        </a:rPr>
                        <a:t>1. </a:t>
                      </a:r>
                      <a:r>
                        <a:rPr lang="tr-TR" sz="1400" dirty="0" err="1">
                          <a:effectLst/>
                        </a:rPr>
                        <a:t>Proffitt</a:t>
                      </a:r>
                      <a:r>
                        <a:rPr lang="tr-TR" sz="1400" dirty="0">
                          <a:effectLst/>
                        </a:rPr>
                        <a:t> WR, </a:t>
                      </a:r>
                      <a:r>
                        <a:rPr lang="tr-TR" sz="1400" dirty="0" err="1">
                          <a:effectLst/>
                        </a:rPr>
                        <a:t>Fields</a:t>
                      </a:r>
                      <a:r>
                        <a:rPr lang="tr-TR" sz="1400" dirty="0">
                          <a:effectLst/>
                        </a:rPr>
                        <a:t> HW, </a:t>
                      </a:r>
                      <a:r>
                        <a:rPr lang="tr-TR" sz="1400" dirty="0" err="1">
                          <a:effectLst/>
                        </a:rPr>
                        <a:t>Sarver</a:t>
                      </a:r>
                      <a:r>
                        <a:rPr lang="tr-TR" sz="1400" dirty="0">
                          <a:effectLst/>
                        </a:rPr>
                        <a:t> D. </a:t>
                      </a:r>
                      <a:r>
                        <a:rPr lang="tr-TR" sz="1400" dirty="0" err="1">
                          <a:effectLst/>
                        </a:rPr>
                        <a:t>Contemporary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  <a:r>
                        <a:rPr lang="tr-TR" sz="1400" dirty="0" err="1">
                          <a:effectLst/>
                        </a:rPr>
                        <a:t>Orthodontics</a:t>
                      </a:r>
                      <a:r>
                        <a:rPr lang="tr-TR" sz="1400" dirty="0">
                          <a:effectLst/>
                        </a:rPr>
                        <a:t>. 5 </a:t>
                      </a:r>
                      <a:r>
                        <a:rPr lang="tr-TR" sz="1400" dirty="0" err="1">
                          <a:effectLst/>
                        </a:rPr>
                        <a:t>th</a:t>
                      </a:r>
                      <a:r>
                        <a:rPr lang="tr-TR" sz="1400" dirty="0">
                          <a:effectLst/>
                        </a:rPr>
                        <a:t> ed. </a:t>
                      </a:r>
                      <a:r>
                        <a:rPr lang="tr-TR" sz="1400" dirty="0" err="1">
                          <a:effectLst/>
                        </a:rPr>
                        <a:t>Mosby</a:t>
                      </a:r>
                      <a:r>
                        <a:rPr lang="tr-TR" sz="1400" dirty="0">
                          <a:effectLst/>
                        </a:rPr>
                        <a:t>, </a:t>
                      </a:r>
                      <a:r>
                        <a:rPr lang="tr-TR" sz="1400" dirty="0" err="1">
                          <a:effectLst/>
                        </a:rPr>
                        <a:t>Elsevier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  <a:r>
                        <a:rPr lang="tr-TR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St. Louis:</a:t>
                      </a:r>
                      <a:r>
                        <a:rPr lang="tr-TR" sz="1400" dirty="0">
                          <a:effectLst/>
                        </a:rPr>
                        <a:t>2013</a:t>
                      </a:r>
                    </a:p>
                    <a:p>
                      <a:pPr marL="223838" indent="-223838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/>
                      </a:pPr>
                      <a:r>
                        <a:rPr lang="tr-TR" sz="1400" dirty="0">
                          <a:effectLst/>
                        </a:rPr>
                        <a:t>2. Ülgen M: Ortodonti anomaliler, </a:t>
                      </a:r>
                      <a:r>
                        <a:rPr lang="tr-TR" sz="1400" dirty="0" err="1">
                          <a:effectLst/>
                        </a:rPr>
                        <a:t>sefalometri</a:t>
                      </a:r>
                      <a:r>
                        <a:rPr lang="tr-TR" sz="1400" dirty="0">
                          <a:effectLst/>
                        </a:rPr>
                        <a:t>, </a:t>
                      </a:r>
                      <a:r>
                        <a:rPr lang="tr-TR" sz="1400" dirty="0" err="1">
                          <a:effectLst/>
                        </a:rPr>
                        <a:t>etioloji</a:t>
                      </a:r>
                      <a:r>
                        <a:rPr lang="tr-TR" sz="1400" dirty="0">
                          <a:effectLst/>
                        </a:rPr>
                        <a:t>, büyüme ve gelişim, tanı. T.C. Yeditepe </a:t>
                      </a:r>
                      <a:r>
                        <a:rPr lang="tr-TR" sz="1400" dirty="0" err="1">
                          <a:effectLst/>
                        </a:rPr>
                        <a:t>ÜniversitesiYayınları</a:t>
                      </a:r>
                      <a:r>
                        <a:rPr lang="tr-TR" sz="1400" dirty="0">
                          <a:effectLst/>
                        </a:rPr>
                        <a:t>, İstanbul, 2000. </a:t>
                      </a:r>
                    </a:p>
                    <a:p>
                      <a:pPr marL="223838" indent="-223838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/>
                      </a:pPr>
                      <a:r>
                        <a:rPr lang="tr-TR" sz="1400" dirty="0">
                          <a:effectLst/>
                        </a:rPr>
                        <a:t>3. </a:t>
                      </a:r>
                      <a:r>
                        <a:rPr lang="tr-TR" sz="1400" dirty="0" err="1">
                          <a:effectLst/>
                        </a:rPr>
                        <a:t>Graber</a:t>
                      </a:r>
                      <a:r>
                        <a:rPr lang="tr-TR" sz="1400" dirty="0">
                          <a:effectLst/>
                        </a:rPr>
                        <a:t> TM, </a:t>
                      </a:r>
                      <a:r>
                        <a:rPr lang="tr-TR" sz="1400" dirty="0" err="1">
                          <a:effectLst/>
                        </a:rPr>
                        <a:t>Orthodontics</a:t>
                      </a:r>
                      <a:r>
                        <a:rPr lang="tr-TR" sz="1400" dirty="0">
                          <a:effectLst/>
                        </a:rPr>
                        <a:t>, </a:t>
                      </a:r>
                      <a:r>
                        <a:rPr lang="tr-TR" sz="1400" dirty="0" err="1">
                          <a:effectLst/>
                        </a:rPr>
                        <a:t>Principles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  <a:r>
                        <a:rPr lang="tr-TR" sz="1400" dirty="0" err="1">
                          <a:effectLst/>
                        </a:rPr>
                        <a:t>and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  <a:r>
                        <a:rPr lang="tr-TR" sz="1400" dirty="0" err="1">
                          <a:effectLst/>
                        </a:rPr>
                        <a:t>Practice</a:t>
                      </a:r>
                      <a:r>
                        <a:rPr lang="tr-TR" sz="1400" dirty="0">
                          <a:effectLst/>
                        </a:rPr>
                        <a:t>. 3rd ed., WB </a:t>
                      </a:r>
                      <a:r>
                        <a:rPr lang="tr-TR" sz="1400" dirty="0" err="1">
                          <a:effectLst/>
                        </a:rPr>
                        <a:t>Sauders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  <a:r>
                        <a:rPr lang="tr-TR" sz="1400" dirty="0" err="1">
                          <a:effectLst/>
                        </a:rPr>
                        <a:t>Co</a:t>
                      </a:r>
                      <a:r>
                        <a:rPr lang="tr-TR" sz="1400" dirty="0">
                          <a:effectLst/>
                        </a:rPr>
                        <a:t>.,</a:t>
                      </a:r>
                      <a:r>
                        <a:rPr lang="tr-TR" sz="1400" dirty="0" err="1">
                          <a:effectLst/>
                        </a:rPr>
                        <a:t>London</a:t>
                      </a:r>
                      <a:r>
                        <a:rPr lang="tr-TR" sz="1400" dirty="0">
                          <a:effectLst/>
                        </a:rPr>
                        <a:t>, Toronto, 1972.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121846065"/>
                  </a:ext>
                </a:extLst>
              </a:tr>
              <a:tr h="8301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Yardımcı Ders Kitapları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223838" indent="-223838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/>
                      </a:pPr>
                      <a:r>
                        <a:rPr lang="tr-TR" sz="1400" dirty="0">
                          <a:effectLst/>
                        </a:rPr>
                        <a:t>1. </a:t>
                      </a:r>
                      <a:r>
                        <a:rPr lang="tr-TR" sz="1400" dirty="0" err="1">
                          <a:effectLst/>
                        </a:rPr>
                        <a:t>Graber</a:t>
                      </a:r>
                      <a:r>
                        <a:rPr lang="tr-TR" sz="1400" dirty="0">
                          <a:effectLst/>
                        </a:rPr>
                        <a:t> T.M, </a:t>
                      </a:r>
                      <a:r>
                        <a:rPr lang="tr-TR" sz="1400" dirty="0" err="1">
                          <a:effectLst/>
                        </a:rPr>
                        <a:t>Vanarsdall</a:t>
                      </a:r>
                      <a:r>
                        <a:rPr lang="tr-TR" sz="1400" dirty="0">
                          <a:effectLst/>
                        </a:rPr>
                        <a:t> R, </a:t>
                      </a:r>
                      <a:r>
                        <a:rPr lang="tr-TR" sz="1400" dirty="0" err="1">
                          <a:effectLst/>
                        </a:rPr>
                        <a:t>Vig</a:t>
                      </a:r>
                      <a:r>
                        <a:rPr lang="tr-TR" sz="1400" dirty="0">
                          <a:effectLst/>
                        </a:rPr>
                        <a:t> K: </a:t>
                      </a:r>
                      <a:r>
                        <a:rPr lang="tr-TR" sz="1400" dirty="0" err="1">
                          <a:effectLst/>
                        </a:rPr>
                        <a:t>Orthodontics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  <a:r>
                        <a:rPr lang="tr-TR" sz="1400" dirty="0" err="1">
                          <a:effectLst/>
                        </a:rPr>
                        <a:t>Current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  <a:r>
                        <a:rPr lang="tr-TR" sz="1400" dirty="0" err="1">
                          <a:effectLst/>
                        </a:rPr>
                        <a:t>Principles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  <a:r>
                        <a:rPr lang="tr-TR" sz="1400" dirty="0" err="1">
                          <a:effectLst/>
                        </a:rPr>
                        <a:t>and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  <a:r>
                        <a:rPr lang="tr-TR" sz="1400" dirty="0" err="1">
                          <a:effectLst/>
                        </a:rPr>
                        <a:t>Techniques</a:t>
                      </a:r>
                      <a:r>
                        <a:rPr lang="tr-TR" sz="1400" dirty="0">
                          <a:effectLst/>
                        </a:rPr>
                        <a:t>, 5th ed. </a:t>
                      </a:r>
                      <a:r>
                        <a:rPr lang="tr-TR" sz="1400" dirty="0" err="1">
                          <a:effectLst/>
                        </a:rPr>
                        <a:t>Mosby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  <a:r>
                        <a:rPr lang="tr-TR" sz="1400" dirty="0" err="1">
                          <a:effectLst/>
                        </a:rPr>
                        <a:t>Elsevier</a:t>
                      </a:r>
                      <a:r>
                        <a:rPr lang="tr-TR" sz="1400" dirty="0">
                          <a:effectLst/>
                        </a:rPr>
                        <a:t> 2012 </a:t>
                      </a:r>
                    </a:p>
                    <a:p>
                      <a:pPr marL="223838" indent="-223838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/>
                      </a:pPr>
                      <a:r>
                        <a:rPr lang="tr-TR" sz="1400" dirty="0">
                          <a:effectLst/>
                        </a:rPr>
                        <a:t>2.McNamara JA, </a:t>
                      </a:r>
                      <a:r>
                        <a:rPr lang="tr-TR" sz="1400" dirty="0" err="1">
                          <a:effectLst/>
                        </a:rPr>
                        <a:t>Brudon</a:t>
                      </a:r>
                      <a:r>
                        <a:rPr lang="tr-TR" sz="1400" dirty="0">
                          <a:effectLst/>
                        </a:rPr>
                        <a:t> WL. </a:t>
                      </a:r>
                      <a:r>
                        <a:rPr lang="tr-TR" sz="1400" dirty="0" err="1">
                          <a:effectLst/>
                        </a:rPr>
                        <a:t>Orthodontic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  <a:r>
                        <a:rPr lang="tr-TR" sz="1400" dirty="0" err="1">
                          <a:effectLst/>
                        </a:rPr>
                        <a:t>and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  <a:r>
                        <a:rPr lang="tr-TR" sz="1400" dirty="0" err="1">
                          <a:effectLst/>
                        </a:rPr>
                        <a:t>Orthopedic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  <a:r>
                        <a:rPr lang="tr-TR" sz="1400" dirty="0" err="1">
                          <a:effectLst/>
                        </a:rPr>
                        <a:t>Treatment</a:t>
                      </a:r>
                      <a:r>
                        <a:rPr lang="tr-TR" sz="1400" dirty="0">
                          <a:effectLst/>
                        </a:rPr>
                        <a:t> in </a:t>
                      </a:r>
                      <a:r>
                        <a:rPr lang="tr-TR" sz="1400" dirty="0" err="1">
                          <a:effectLst/>
                        </a:rPr>
                        <a:t>the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  <a:r>
                        <a:rPr lang="tr-TR" sz="1400" dirty="0" err="1">
                          <a:effectLst/>
                        </a:rPr>
                        <a:t>mixed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  <a:r>
                        <a:rPr lang="tr-TR" sz="1400" dirty="0" err="1">
                          <a:effectLst/>
                        </a:rPr>
                        <a:t>dentition</a:t>
                      </a:r>
                      <a:r>
                        <a:rPr lang="tr-TR" sz="1400" dirty="0">
                          <a:effectLst/>
                        </a:rPr>
                        <a:t>. </a:t>
                      </a:r>
                      <a:r>
                        <a:rPr lang="tr-TR" sz="1400" dirty="0" err="1">
                          <a:effectLst/>
                        </a:rPr>
                        <a:t>Needham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  <a:r>
                        <a:rPr lang="tr-TR" sz="1400" dirty="0" err="1">
                          <a:effectLst/>
                        </a:rPr>
                        <a:t>Press</a:t>
                      </a:r>
                      <a:r>
                        <a:rPr lang="tr-TR" sz="1400" dirty="0">
                          <a:effectLst/>
                        </a:rPr>
                        <a:t>, Michigan, 1993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589634351"/>
                  </a:ext>
                </a:extLst>
              </a:tr>
              <a:tr h="2455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Dersin Kredisi (AKTS)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 4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1000543"/>
                  </a:ext>
                </a:extLst>
              </a:tr>
              <a:tr h="61994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Dersin Önkoşulları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(Ders devam zorunlulukları, bu maddede belirtilmelidir.)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Devam zorunlu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80549978"/>
                  </a:ext>
                </a:extLst>
              </a:tr>
              <a:tr h="2455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Dersin Türü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 Mesleki / Teknik Zorunlu Ders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910778972"/>
                  </a:ext>
                </a:extLst>
              </a:tr>
              <a:tr h="2455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Dersin Öğretim Dili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Türkçe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637907664"/>
                  </a:ext>
                </a:extLst>
              </a:tr>
            </a:tbl>
          </a:graphicData>
        </a:graphic>
      </p:graphicFrame>
      <p:sp>
        <p:nvSpPr>
          <p:cNvPr id="6" name="Title 3">
            <a:extLst>
              <a:ext uri="{FF2B5EF4-FFF2-40B4-BE49-F238E27FC236}">
                <a16:creationId xmlns:a16="http://schemas.microsoft.com/office/drawing/2014/main" id="{15913331-0BCE-E34B-A456-B801AFEE0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2526"/>
            <a:ext cx="6268278" cy="595017"/>
          </a:xfrm>
        </p:spPr>
        <p:txBody>
          <a:bodyPr>
            <a:normAutofit/>
          </a:bodyPr>
          <a:lstStyle/>
          <a:p>
            <a:pPr algn="r"/>
            <a:r>
              <a:rPr lang="tr-TR" sz="2000" b="1" i="1" dirty="0"/>
              <a:t>Diş Hekimliği Fakültesi , Ders Tanımlama Formları</a:t>
            </a:r>
          </a:p>
        </p:txBody>
      </p:sp>
      <p:sp>
        <p:nvSpPr>
          <p:cNvPr id="5" name="4 Metin kutusu"/>
          <p:cNvSpPr txBox="1"/>
          <p:nvPr/>
        </p:nvSpPr>
        <p:spPr>
          <a:xfrm>
            <a:off x="9674087" y="6488668"/>
            <a:ext cx="25179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latin typeface="Calibri" pitchFamily="34" charset="0"/>
              </a:rPr>
              <a:t>Lisans Ortodonti ilk ders</a:t>
            </a:r>
          </a:p>
        </p:txBody>
      </p:sp>
    </p:spTree>
    <p:extLst>
      <p:ext uri="{BB962C8B-B14F-4D97-AF65-F5344CB8AC3E}">
        <p14:creationId xmlns:p14="http://schemas.microsoft.com/office/powerpoint/2010/main" val="132413703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E3D8E7F0-25AB-764C-B262-C3523CF79C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5565390"/>
              </p:ext>
            </p:extLst>
          </p:nvPr>
        </p:nvGraphicFramePr>
        <p:xfrm>
          <a:off x="1099931" y="843530"/>
          <a:ext cx="9707465" cy="5289941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2680676">
                  <a:extLst>
                    <a:ext uri="{9D8B030D-6E8A-4147-A177-3AD203B41FA5}">
                      <a16:colId xmlns:a16="http://schemas.microsoft.com/office/drawing/2014/main" val="2654156910"/>
                    </a:ext>
                  </a:extLst>
                </a:gridCol>
                <a:gridCol w="7026789">
                  <a:extLst>
                    <a:ext uri="{9D8B030D-6E8A-4147-A177-3AD203B41FA5}">
                      <a16:colId xmlns:a16="http://schemas.microsoft.com/office/drawing/2014/main" val="1761348452"/>
                    </a:ext>
                  </a:extLst>
                </a:gridCol>
              </a:tblGrid>
              <a:tr h="144946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Dersin Amacı ve Hedefi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Normal büyüme ve gelişimin temel prensipleri, </a:t>
                      </a:r>
                      <a:r>
                        <a:rPr lang="tr-TR" sz="1400" dirty="0">
                          <a:effectLst/>
                        </a:rPr>
                        <a:t>ortodonti ile ilişkisi, </a:t>
                      </a:r>
                      <a:r>
                        <a:rPr lang="tr-TR" sz="1400" dirty="0" err="1">
                          <a:effectLst/>
                        </a:rPr>
                        <a:t>dentisyonun</a:t>
                      </a:r>
                      <a:r>
                        <a:rPr lang="tr-TR" sz="1400" dirty="0">
                          <a:effectLst/>
                        </a:rPr>
                        <a:t> ve </a:t>
                      </a:r>
                      <a:r>
                        <a:rPr lang="tr-TR" sz="1400" dirty="0" err="1">
                          <a:effectLst/>
                        </a:rPr>
                        <a:t>oklüzyonun</a:t>
                      </a:r>
                      <a:r>
                        <a:rPr lang="tr-TR" sz="1400" dirty="0">
                          <a:effectLst/>
                        </a:rPr>
                        <a:t> normal gelişimi, </a:t>
                      </a:r>
                      <a:r>
                        <a:rPr lang="tr-TR" sz="140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stomatognatik</a:t>
                      </a:r>
                      <a:r>
                        <a:rPr lang="tr-TR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 sistem normal fonksiyonları</a:t>
                      </a:r>
                      <a:r>
                        <a:rPr lang="tr-TR" sz="1400" dirty="0">
                          <a:effectLst/>
                        </a:rPr>
                        <a:t>, </a:t>
                      </a:r>
                      <a:r>
                        <a:rPr lang="tr-TR" sz="1400" dirty="0" err="1">
                          <a:effectLst/>
                        </a:rPr>
                        <a:t>ortodontik</a:t>
                      </a:r>
                      <a:r>
                        <a:rPr lang="tr-TR" sz="1400" dirty="0">
                          <a:effectLst/>
                        </a:rPr>
                        <a:t> anomalileri,</a:t>
                      </a:r>
                      <a:r>
                        <a:rPr lang="tr-TR" sz="1400" baseline="0" dirty="0">
                          <a:effectLst/>
                        </a:rPr>
                        <a:t> </a:t>
                      </a:r>
                      <a:r>
                        <a:rPr lang="tr-TR" sz="1400" dirty="0" err="1">
                          <a:effectLst/>
                        </a:rPr>
                        <a:t>ortodontik</a:t>
                      </a:r>
                      <a:r>
                        <a:rPr lang="tr-TR" sz="1400" dirty="0">
                          <a:effectLst/>
                        </a:rPr>
                        <a:t> tanı araçları, </a:t>
                      </a:r>
                      <a:r>
                        <a:rPr lang="tr-TR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klinik muayene kriterlerini açıklamaktır.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026382727"/>
                  </a:ext>
                </a:extLst>
              </a:tr>
              <a:tr h="355501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Dersin Öğrenim Çıktıları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1. Normal büyüme ve gelişimin temel prensiplerini  açıklar ve ortodonti ile ilişkisini </a:t>
                      </a:r>
                      <a:r>
                        <a:rPr lang="tr-TR" sz="1400" baseline="0" dirty="0">
                          <a:effectLst/>
                        </a:rPr>
                        <a:t> </a:t>
                      </a:r>
                      <a:r>
                        <a:rPr lang="tr-TR" sz="1400" u="none" baseline="0" dirty="0">
                          <a:effectLst/>
                        </a:rPr>
                        <a:t>anlar.</a:t>
                      </a:r>
                      <a:r>
                        <a:rPr lang="tr-TR" sz="1400" u="none" dirty="0">
                          <a:effectLst/>
                        </a:rPr>
                        <a:t>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u="none" dirty="0">
                          <a:effectLst/>
                        </a:rPr>
                        <a:t>2. </a:t>
                      </a:r>
                      <a:r>
                        <a:rPr lang="tr-TR" sz="1400" u="none" dirty="0" err="1">
                          <a:effectLst/>
                        </a:rPr>
                        <a:t>Dentisyonun</a:t>
                      </a:r>
                      <a:r>
                        <a:rPr lang="tr-TR" sz="1400" u="none" dirty="0">
                          <a:effectLst/>
                        </a:rPr>
                        <a:t> ve </a:t>
                      </a:r>
                      <a:r>
                        <a:rPr lang="tr-TR" sz="1400" u="none" dirty="0" err="1">
                          <a:effectLst/>
                        </a:rPr>
                        <a:t>oklüzyonun</a:t>
                      </a:r>
                      <a:r>
                        <a:rPr lang="tr-TR" sz="1400" u="none" dirty="0">
                          <a:effectLst/>
                        </a:rPr>
                        <a:t> normal gelişimini </a:t>
                      </a:r>
                      <a:r>
                        <a:rPr lang="tr-TR" sz="1400" u="none" baseline="0" dirty="0">
                          <a:effectLst/>
                        </a:rPr>
                        <a:t> anlar.</a:t>
                      </a:r>
                      <a:r>
                        <a:rPr lang="tr-TR" sz="1400" u="none" dirty="0">
                          <a:effectLst/>
                        </a:rPr>
                        <a:t>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u="none" dirty="0">
                          <a:effectLst/>
                        </a:rPr>
                        <a:t>3. </a:t>
                      </a:r>
                      <a:r>
                        <a:rPr lang="tr-TR" sz="1400" u="none" dirty="0" err="1">
                          <a:effectLst/>
                        </a:rPr>
                        <a:t>Stomatognatik</a:t>
                      </a:r>
                      <a:r>
                        <a:rPr lang="tr-TR" sz="1400" u="none" dirty="0">
                          <a:effectLst/>
                        </a:rPr>
                        <a:t> sistemin normal fonksiyonlarını </a:t>
                      </a:r>
                      <a:r>
                        <a:rPr lang="tr-TR" sz="1400" u="none" baseline="0" dirty="0">
                          <a:effectLst/>
                        </a:rPr>
                        <a:t> anlar</a:t>
                      </a:r>
                      <a:r>
                        <a:rPr lang="tr-TR" sz="1400" u="none" dirty="0">
                          <a:effectLst/>
                        </a:rPr>
                        <a:t>.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u="none" dirty="0">
                          <a:effectLst/>
                        </a:rPr>
                        <a:t>4. </a:t>
                      </a:r>
                      <a:r>
                        <a:rPr lang="tr-TR" sz="1400" u="none" dirty="0" err="1">
                          <a:effectLst/>
                        </a:rPr>
                        <a:t>Ortodontik</a:t>
                      </a:r>
                      <a:r>
                        <a:rPr lang="tr-TR" sz="1400" u="none" dirty="0">
                          <a:effectLst/>
                        </a:rPr>
                        <a:t> tanı araçlarını (</a:t>
                      </a:r>
                      <a:r>
                        <a:rPr lang="tr-TR" sz="1400" u="none" dirty="0" err="1">
                          <a:effectLst/>
                        </a:rPr>
                        <a:t>elbilek</a:t>
                      </a:r>
                      <a:r>
                        <a:rPr lang="tr-TR" sz="1400" u="none" dirty="0">
                          <a:effectLst/>
                        </a:rPr>
                        <a:t>, </a:t>
                      </a:r>
                      <a:r>
                        <a:rPr lang="tr-TR" sz="1400" u="none" dirty="0" err="1">
                          <a:effectLst/>
                        </a:rPr>
                        <a:t>sefalometrik</a:t>
                      </a:r>
                      <a:r>
                        <a:rPr lang="tr-TR" sz="1400" u="none" dirty="0">
                          <a:effectLst/>
                        </a:rPr>
                        <a:t> filmler,model vb)  kavrar.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u="none" dirty="0">
                          <a:effectLst/>
                        </a:rPr>
                        <a:t>5. </a:t>
                      </a:r>
                      <a:r>
                        <a:rPr lang="tr-TR" sz="1400" u="none" dirty="0" err="1">
                          <a:effectLst/>
                        </a:rPr>
                        <a:t>Ortodontik</a:t>
                      </a:r>
                      <a:r>
                        <a:rPr lang="tr-TR" sz="1400" u="none" dirty="0">
                          <a:effectLst/>
                        </a:rPr>
                        <a:t> anomalilerin etiyolojisini ayırt eder.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u="none" dirty="0">
                          <a:effectLst/>
                        </a:rPr>
                        <a:t>6. </a:t>
                      </a:r>
                      <a:r>
                        <a:rPr lang="tr-TR" sz="1400" u="none" dirty="0" err="1">
                          <a:effectLst/>
                        </a:rPr>
                        <a:t>Ortodontik</a:t>
                      </a:r>
                      <a:r>
                        <a:rPr lang="tr-TR" sz="1400" u="none" dirty="0">
                          <a:effectLst/>
                        </a:rPr>
                        <a:t> anomalileri  normal </a:t>
                      </a:r>
                      <a:r>
                        <a:rPr lang="tr-TR" sz="1400" u="none" dirty="0" err="1">
                          <a:effectLst/>
                        </a:rPr>
                        <a:t>okluzyon</a:t>
                      </a:r>
                      <a:r>
                        <a:rPr lang="tr-TR" sz="1400" u="none" baseline="0" dirty="0">
                          <a:effectLst/>
                        </a:rPr>
                        <a:t> arasındaki farkı ayırır.</a:t>
                      </a:r>
                      <a:r>
                        <a:rPr lang="tr-TR" sz="1400" u="none" dirty="0">
                          <a:effectLst/>
                        </a:rPr>
                        <a:t>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u="none" dirty="0">
                          <a:effectLst/>
                        </a:rPr>
                        <a:t>7. Ortodontide klinik muayenede</a:t>
                      </a:r>
                      <a:r>
                        <a:rPr lang="tr-TR" sz="1400" u="none" baseline="0" dirty="0">
                          <a:effectLst/>
                        </a:rPr>
                        <a:t> detayları bilir.</a:t>
                      </a:r>
                      <a:endParaRPr lang="tr-TR" sz="1400" u="none" dirty="0">
                        <a:effectLst/>
                      </a:endParaRP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u="none" dirty="0">
                          <a:effectLst/>
                        </a:rPr>
                        <a:t> 8. </a:t>
                      </a:r>
                      <a:r>
                        <a:rPr lang="tr-TR" sz="1400" u="none" dirty="0" err="1">
                          <a:effectLst/>
                        </a:rPr>
                        <a:t>Ortodontik</a:t>
                      </a:r>
                      <a:r>
                        <a:rPr lang="tr-TR" sz="1400" u="none" dirty="0">
                          <a:effectLst/>
                        </a:rPr>
                        <a:t> model üzerinde </a:t>
                      </a:r>
                      <a:r>
                        <a:rPr lang="tr-TR" sz="1400" u="none" dirty="0" err="1">
                          <a:effectLst/>
                        </a:rPr>
                        <a:t>ortodontik</a:t>
                      </a:r>
                      <a:r>
                        <a:rPr lang="tr-TR" sz="1400" u="none" dirty="0">
                          <a:effectLst/>
                        </a:rPr>
                        <a:t> tel bükümü yapar.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u="none" dirty="0">
                          <a:effectLst/>
                        </a:rPr>
                        <a:t>9. </a:t>
                      </a:r>
                      <a:r>
                        <a:rPr lang="tr-TR" sz="1400" u="none" dirty="0" err="1">
                          <a:effectLst/>
                        </a:rPr>
                        <a:t>Sefalometrik</a:t>
                      </a:r>
                      <a:r>
                        <a:rPr lang="tr-TR" sz="1400" u="none" dirty="0">
                          <a:effectLst/>
                        </a:rPr>
                        <a:t> analizler</a:t>
                      </a:r>
                      <a:r>
                        <a:rPr lang="tr-TR" sz="1400" u="none" baseline="0" dirty="0">
                          <a:effectLst/>
                        </a:rPr>
                        <a:t>in sonuçlarını bilgi sahibi olur.</a:t>
                      </a:r>
                      <a:endParaRPr lang="tr-TR" sz="1400" b="1" u="none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42867498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7D2B71B-8E32-9B41-B650-437A0D95B07C}"/>
              </a:ext>
            </a:extLst>
          </p:cNvPr>
          <p:cNvSpPr txBox="1"/>
          <p:nvPr/>
        </p:nvSpPr>
        <p:spPr>
          <a:xfrm>
            <a:off x="1886133" y="1909568"/>
            <a:ext cx="53527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Dersin amacı ile öğrenme çıktıları aynı değildir!</a:t>
            </a:r>
          </a:p>
          <a:p>
            <a:endParaRPr lang="tr-TR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628466-0D20-184C-ACC0-26F1CE1B4485}"/>
              </a:ext>
            </a:extLst>
          </p:cNvPr>
          <p:cNvSpPr txBox="1"/>
          <p:nvPr/>
        </p:nvSpPr>
        <p:spPr>
          <a:xfrm>
            <a:off x="3785189" y="776172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>
                <a:solidFill>
                  <a:srgbClr val="C00000"/>
                </a:solidFill>
              </a:rPr>
              <a:t>X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BCEF3A7-CBB3-484A-BE40-F219A928DF3F}"/>
              </a:ext>
            </a:extLst>
          </p:cNvPr>
          <p:cNvSpPr/>
          <p:nvPr/>
        </p:nvSpPr>
        <p:spPr>
          <a:xfrm>
            <a:off x="3785189" y="776172"/>
            <a:ext cx="6755811" cy="1230428"/>
          </a:xfrm>
          <a:prstGeom prst="round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07000"/>
              </a:lnSpc>
            </a:pPr>
            <a:r>
              <a:rPr lang="tr-TR" sz="1600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Kraniyofasiyal</a:t>
            </a:r>
            <a:r>
              <a:rPr lang="tr-TR" sz="1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büyüme, </a:t>
            </a:r>
            <a:r>
              <a:rPr lang="tr-TR" sz="1600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iskeletsel</a:t>
            </a:r>
            <a:r>
              <a:rPr lang="tr-TR" sz="1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tr-TR" sz="1600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deformiteler</a:t>
            </a:r>
            <a:r>
              <a:rPr lang="tr-TR" sz="1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tr-TR" sz="1600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malokluzyonun</a:t>
            </a:r>
            <a:r>
              <a:rPr lang="tr-TR" sz="1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gelişimini tanıtmak, </a:t>
            </a:r>
            <a:r>
              <a:rPr lang="tr-TR" sz="1600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ortodontik</a:t>
            </a:r>
            <a:r>
              <a:rPr lang="tr-TR" sz="1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anomalinin </a:t>
            </a:r>
            <a:r>
              <a:rPr lang="tr-TR" sz="1600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etyolojik</a:t>
            </a:r>
            <a:r>
              <a:rPr lang="tr-TR" sz="1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faktörlerini açıklamak ve </a:t>
            </a:r>
            <a:r>
              <a:rPr lang="tr-TR" sz="1600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malokluzyon</a:t>
            </a:r>
            <a:r>
              <a:rPr lang="tr-TR" sz="1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ve </a:t>
            </a:r>
            <a:r>
              <a:rPr lang="tr-TR" sz="1600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iskeletsel</a:t>
            </a:r>
            <a:r>
              <a:rPr lang="tr-TR" sz="1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sapmanın tespit yöntemlerini  öğretmektir.</a:t>
            </a:r>
          </a:p>
        </p:txBody>
      </p:sp>
    </p:spTree>
    <p:extLst>
      <p:ext uri="{BB962C8B-B14F-4D97-AF65-F5344CB8AC3E}">
        <p14:creationId xmlns:p14="http://schemas.microsoft.com/office/powerpoint/2010/main" val="3621936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993EA22-3F38-0049-9099-046280D144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4350537"/>
              </p:ext>
            </p:extLst>
          </p:nvPr>
        </p:nvGraphicFramePr>
        <p:xfrm>
          <a:off x="1582738" y="2233613"/>
          <a:ext cx="8261350" cy="3169920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4130675">
                  <a:extLst>
                    <a:ext uri="{9D8B030D-6E8A-4147-A177-3AD203B41FA5}">
                      <a16:colId xmlns:a16="http://schemas.microsoft.com/office/drawing/2014/main" val="1481712231"/>
                    </a:ext>
                  </a:extLst>
                </a:gridCol>
                <a:gridCol w="4130675">
                  <a:extLst>
                    <a:ext uri="{9D8B030D-6E8A-4147-A177-3AD203B41FA5}">
                      <a16:colId xmlns:a16="http://schemas.microsoft.com/office/drawing/2014/main" val="1897922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r-TR" sz="1400" b="1" kern="1200" dirty="0">
                          <a:effectLst/>
                        </a:rPr>
                        <a:t>Dersin Katalog Tanımı (İçeriği)</a:t>
                      </a:r>
                      <a:endParaRPr lang="tr-TR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kern="1200" dirty="0">
                          <a:effectLst/>
                        </a:rPr>
                        <a:t>Diş destekli sabit </a:t>
                      </a:r>
                      <a:r>
                        <a:rPr lang="tr-TR" sz="1400" b="1" kern="1200" dirty="0" err="1">
                          <a:effectLst/>
                        </a:rPr>
                        <a:t>bölümlu</a:t>
                      </a:r>
                      <a:r>
                        <a:rPr lang="tr-TR" sz="1400" b="1" kern="1200" dirty="0">
                          <a:effectLst/>
                        </a:rPr>
                        <a:t>̈ </a:t>
                      </a:r>
                      <a:r>
                        <a:rPr lang="tr-TR" sz="1400" b="1" kern="1200" dirty="0" err="1">
                          <a:effectLst/>
                        </a:rPr>
                        <a:t>köpru</a:t>
                      </a:r>
                      <a:r>
                        <a:rPr lang="tr-TR" sz="1400" b="1" kern="1200" dirty="0">
                          <a:effectLst/>
                        </a:rPr>
                        <a:t>̈ protezlerin, doku destekli tam protezlerin ve diş doku destekli hareketli </a:t>
                      </a:r>
                      <a:r>
                        <a:rPr lang="tr-TR" sz="1400" b="1" kern="1200" dirty="0" err="1">
                          <a:effectLst/>
                        </a:rPr>
                        <a:t>bölümlu</a:t>
                      </a:r>
                      <a:r>
                        <a:rPr lang="tr-TR" sz="1400" b="1" kern="1200" dirty="0">
                          <a:effectLst/>
                        </a:rPr>
                        <a:t>̈ protezlerin </a:t>
                      </a:r>
                      <a:r>
                        <a:rPr lang="tr-TR" sz="1400" b="1" kern="1200" dirty="0" err="1">
                          <a:effectLst/>
                        </a:rPr>
                        <a:t>endikasyon</a:t>
                      </a:r>
                      <a:r>
                        <a:rPr lang="tr-TR" sz="1400" b="1" kern="1200" dirty="0">
                          <a:effectLst/>
                        </a:rPr>
                        <a:t>,</a:t>
                      </a:r>
                    </a:p>
                    <a:p>
                      <a:r>
                        <a:rPr lang="tr-TR" sz="1400" b="1" kern="1200" dirty="0" err="1">
                          <a:effectLst/>
                        </a:rPr>
                        <a:t>kontrendikasyon</a:t>
                      </a:r>
                      <a:r>
                        <a:rPr lang="tr-TR" sz="1400" b="1" kern="1200" dirty="0">
                          <a:effectLst/>
                        </a:rPr>
                        <a:t>, tedavi planlaması, risk faktörleri ve laboratuvar yapım aşamalarının teorik ve pratik uygulamalarla öğrenilmesi.</a:t>
                      </a:r>
                    </a:p>
                    <a:p>
                      <a:endParaRPr lang="tr-TR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2961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1400" b="1" kern="1200" dirty="0">
                          <a:effectLst/>
                        </a:rPr>
                        <a:t>Dersin Amacı ve Hedefi</a:t>
                      </a:r>
                    </a:p>
                    <a:p>
                      <a:r>
                        <a:rPr lang="tr-TR" sz="1400" b="1" kern="1200" dirty="0">
                          <a:effectLst/>
                        </a:rPr>
                        <a:t>.</a:t>
                      </a:r>
                    </a:p>
                    <a:p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kern="1200" dirty="0">
                          <a:effectLst/>
                        </a:rPr>
                        <a:t>Diş destekli sabit </a:t>
                      </a:r>
                      <a:r>
                        <a:rPr lang="tr-TR" sz="1400" b="1" kern="1200" dirty="0" err="1">
                          <a:effectLst/>
                        </a:rPr>
                        <a:t>bölümlu</a:t>
                      </a:r>
                      <a:r>
                        <a:rPr lang="tr-TR" sz="1400" b="1" kern="1200" dirty="0">
                          <a:effectLst/>
                        </a:rPr>
                        <a:t>̈ protezlerin (</a:t>
                      </a:r>
                      <a:r>
                        <a:rPr lang="tr-TR" sz="1400" b="1" kern="1200" dirty="0" err="1">
                          <a:effectLst/>
                        </a:rPr>
                        <a:t>köpru</a:t>
                      </a:r>
                      <a:r>
                        <a:rPr lang="tr-TR" sz="1400" b="1" kern="1200" dirty="0">
                          <a:effectLst/>
                        </a:rPr>
                        <a:t>̈), doku destekli tam protezlerin, diş doku destekli hareketli </a:t>
                      </a:r>
                      <a:r>
                        <a:rPr lang="tr-TR" sz="1400" b="1" kern="1200" dirty="0" err="1">
                          <a:effectLst/>
                        </a:rPr>
                        <a:t>bölümlu</a:t>
                      </a:r>
                      <a:r>
                        <a:rPr lang="tr-TR" sz="1400" b="1" kern="1200" dirty="0">
                          <a:effectLst/>
                        </a:rPr>
                        <a:t>̈ protezlerin </a:t>
                      </a:r>
                      <a:r>
                        <a:rPr lang="tr-TR" sz="1400" b="1" kern="1200" dirty="0" err="1">
                          <a:effectLst/>
                        </a:rPr>
                        <a:t>endikasyon</a:t>
                      </a:r>
                      <a:r>
                        <a:rPr lang="tr-TR" sz="1400" b="1" kern="1200" dirty="0">
                          <a:effectLst/>
                        </a:rPr>
                        <a:t>, </a:t>
                      </a:r>
                      <a:r>
                        <a:rPr lang="tr-TR" sz="1400" b="1" kern="1200" dirty="0" err="1">
                          <a:effectLst/>
                        </a:rPr>
                        <a:t>kontrendikasyon</a:t>
                      </a:r>
                      <a:r>
                        <a:rPr lang="tr-TR" sz="1400" b="1" kern="1200" dirty="0">
                          <a:effectLst/>
                        </a:rPr>
                        <a:t>, tedavi planlaması, risk faktörleri ve laboratuvar yapım aşamalarının hem teorik hem de pratik uygulamalarla öğretilmesi</a:t>
                      </a:r>
                    </a:p>
                    <a:p>
                      <a:endParaRPr lang="tr-TR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491448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242FACBC-8477-0744-904D-52FCF400DC5D}"/>
              </a:ext>
            </a:extLst>
          </p:cNvPr>
          <p:cNvSpPr txBox="1"/>
          <p:nvPr/>
        </p:nvSpPr>
        <p:spPr>
          <a:xfrm>
            <a:off x="4874882" y="1358900"/>
            <a:ext cx="1553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i="1" dirty="0"/>
              <a:t>Aynı olmamalı</a:t>
            </a:r>
          </a:p>
        </p:txBody>
      </p:sp>
    </p:spTree>
    <p:extLst>
      <p:ext uri="{BB962C8B-B14F-4D97-AF65-F5344CB8AC3E}">
        <p14:creationId xmlns:p14="http://schemas.microsoft.com/office/powerpoint/2010/main" val="2734905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E3D8E7F0-25AB-764C-B262-C3523CF79C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6624216"/>
              </p:ext>
            </p:extLst>
          </p:nvPr>
        </p:nvGraphicFramePr>
        <p:xfrm>
          <a:off x="1099931" y="843530"/>
          <a:ext cx="9707465" cy="5289941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2680676">
                  <a:extLst>
                    <a:ext uri="{9D8B030D-6E8A-4147-A177-3AD203B41FA5}">
                      <a16:colId xmlns:a16="http://schemas.microsoft.com/office/drawing/2014/main" val="2654156910"/>
                    </a:ext>
                  </a:extLst>
                </a:gridCol>
                <a:gridCol w="7026789">
                  <a:extLst>
                    <a:ext uri="{9D8B030D-6E8A-4147-A177-3AD203B41FA5}">
                      <a16:colId xmlns:a16="http://schemas.microsoft.com/office/drawing/2014/main" val="1761348452"/>
                    </a:ext>
                  </a:extLst>
                </a:gridCol>
              </a:tblGrid>
              <a:tr h="144946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Dersin Amacı ve Hedefi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Kraniyofasiyal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büyüme,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iskeletsel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deformiteler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malokluzyonun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gelişimini tanıtmak,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ortodontik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anomalinin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etyolojik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faktörlerini açıklamak ve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malokluzyon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ve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iskeletsel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sapmanın tespit yöntemlerini  öğretmektir.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026382727"/>
                  </a:ext>
                </a:extLst>
              </a:tr>
              <a:tr h="355501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Dersin Öğrenim Çıktıları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1. Normal büyüme ve gelişimin temel prensiplerini  açıklar ve ortodonti ile ilişkisini </a:t>
                      </a:r>
                      <a:r>
                        <a:rPr lang="tr-TR" sz="1400" baseline="0" dirty="0">
                          <a:effectLst/>
                        </a:rPr>
                        <a:t> </a:t>
                      </a:r>
                      <a:r>
                        <a:rPr lang="tr-TR" sz="1400" u="sng" baseline="0" dirty="0">
                          <a:effectLst/>
                        </a:rPr>
                        <a:t>anlar.</a:t>
                      </a:r>
                      <a:r>
                        <a:rPr lang="tr-TR" sz="1400" u="sng" dirty="0">
                          <a:effectLst/>
                        </a:rPr>
                        <a:t>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2. </a:t>
                      </a:r>
                      <a:r>
                        <a:rPr lang="tr-TR" sz="1400" dirty="0" err="1">
                          <a:effectLst/>
                        </a:rPr>
                        <a:t>Dentisyonun</a:t>
                      </a:r>
                      <a:r>
                        <a:rPr lang="tr-TR" sz="1400" dirty="0">
                          <a:effectLst/>
                        </a:rPr>
                        <a:t> ve </a:t>
                      </a:r>
                      <a:r>
                        <a:rPr lang="tr-TR" sz="1400" dirty="0" err="1">
                          <a:effectLst/>
                        </a:rPr>
                        <a:t>oklüzyonun</a:t>
                      </a:r>
                      <a:r>
                        <a:rPr lang="tr-TR" sz="1400" dirty="0">
                          <a:effectLst/>
                        </a:rPr>
                        <a:t> normal gelişimini </a:t>
                      </a:r>
                      <a:r>
                        <a:rPr lang="tr-TR" sz="1400" baseline="0" dirty="0">
                          <a:effectLst/>
                        </a:rPr>
                        <a:t> </a:t>
                      </a:r>
                      <a:r>
                        <a:rPr lang="tr-TR" sz="1400" u="sng" baseline="0" dirty="0">
                          <a:effectLst/>
                        </a:rPr>
                        <a:t>anlar.</a:t>
                      </a:r>
                      <a:r>
                        <a:rPr lang="tr-TR" sz="1400" dirty="0">
                          <a:effectLst/>
                        </a:rPr>
                        <a:t>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3. </a:t>
                      </a:r>
                      <a:r>
                        <a:rPr lang="tr-TR" sz="1400" dirty="0" err="1">
                          <a:effectLst/>
                        </a:rPr>
                        <a:t>Stomatognatik</a:t>
                      </a:r>
                      <a:r>
                        <a:rPr lang="tr-TR" sz="1400" dirty="0">
                          <a:effectLst/>
                        </a:rPr>
                        <a:t> sistemin normal fonksiyonlarını </a:t>
                      </a:r>
                      <a:r>
                        <a:rPr lang="tr-TR" sz="1400" baseline="0" dirty="0">
                          <a:effectLst/>
                        </a:rPr>
                        <a:t> </a:t>
                      </a:r>
                      <a:r>
                        <a:rPr lang="tr-TR" sz="1400" u="sng" baseline="0" dirty="0">
                          <a:effectLst/>
                        </a:rPr>
                        <a:t>anlar</a:t>
                      </a:r>
                      <a:r>
                        <a:rPr lang="tr-TR" sz="1400" u="sng" dirty="0">
                          <a:effectLst/>
                        </a:rPr>
                        <a:t>.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4. </a:t>
                      </a:r>
                      <a:r>
                        <a:rPr lang="tr-TR" sz="1400" dirty="0" err="1">
                          <a:effectLst/>
                        </a:rPr>
                        <a:t>Ortodontik</a:t>
                      </a:r>
                      <a:r>
                        <a:rPr lang="tr-TR" sz="1400" dirty="0">
                          <a:effectLst/>
                        </a:rPr>
                        <a:t> tanı araçlarını (</a:t>
                      </a:r>
                      <a:r>
                        <a:rPr lang="tr-TR" sz="1400" dirty="0" err="1">
                          <a:effectLst/>
                        </a:rPr>
                        <a:t>elbilek</a:t>
                      </a:r>
                      <a:r>
                        <a:rPr lang="tr-TR" sz="1400" dirty="0">
                          <a:effectLst/>
                        </a:rPr>
                        <a:t>, </a:t>
                      </a:r>
                      <a:r>
                        <a:rPr lang="tr-TR" sz="1400" dirty="0" err="1">
                          <a:effectLst/>
                        </a:rPr>
                        <a:t>sefalometrik</a:t>
                      </a:r>
                      <a:r>
                        <a:rPr lang="tr-TR" sz="1400" dirty="0">
                          <a:effectLst/>
                        </a:rPr>
                        <a:t> filmler,model vb</a:t>
                      </a:r>
                      <a:r>
                        <a:rPr lang="tr-TR" sz="1400" u="sng" dirty="0">
                          <a:effectLst/>
                        </a:rPr>
                        <a:t>)  kavrar.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5. </a:t>
                      </a:r>
                      <a:r>
                        <a:rPr lang="tr-TR" sz="1400" dirty="0" err="1">
                          <a:effectLst/>
                        </a:rPr>
                        <a:t>Ortodontik</a:t>
                      </a:r>
                      <a:r>
                        <a:rPr lang="tr-TR" sz="1400" dirty="0">
                          <a:effectLst/>
                        </a:rPr>
                        <a:t> anomalilerin etiyolojisini </a:t>
                      </a:r>
                      <a:r>
                        <a:rPr lang="tr-TR" sz="1400" u="sng" dirty="0">
                          <a:effectLst/>
                        </a:rPr>
                        <a:t>ayırt eder.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6. </a:t>
                      </a:r>
                      <a:r>
                        <a:rPr lang="tr-TR" sz="1400" dirty="0" err="1">
                          <a:effectLst/>
                        </a:rPr>
                        <a:t>Ortodontik</a:t>
                      </a:r>
                      <a:r>
                        <a:rPr lang="tr-TR" sz="1400" dirty="0">
                          <a:effectLst/>
                        </a:rPr>
                        <a:t> anomalileri  normal </a:t>
                      </a:r>
                      <a:r>
                        <a:rPr lang="tr-TR" sz="1400" dirty="0" err="1">
                          <a:effectLst/>
                        </a:rPr>
                        <a:t>okluzyon</a:t>
                      </a:r>
                      <a:r>
                        <a:rPr lang="tr-TR" sz="1400" baseline="0" dirty="0">
                          <a:effectLst/>
                        </a:rPr>
                        <a:t> arasındaki farkı </a:t>
                      </a:r>
                      <a:r>
                        <a:rPr lang="tr-TR" sz="1400" u="sng" baseline="0" dirty="0">
                          <a:effectLst/>
                        </a:rPr>
                        <a:t>ayırır.</a:t>
                      </a:r>
                      <a:r>
                        <a:rPr lang="tr-TR" sz="1400" u="sng" dirty="0">
                          <a:effectLst/>
                        </a:rPr>
                        <a:t>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7. Ortodontide klinik muayenede</a:t>
                      </a:r>
                      <a:r>
                        <a:rPr lang="tr-TR" sz="1400" baseline="0" dirty="0">
                          <a:effectLst/>
                        </a:rPr>
                        <a:t> detayları </a:t>
                      </a:r>
                      <a:r>
                        <a:rPr lang="tr-TR" sz="1400" u="sng" baseline="0" dirty="0">
                          <a:effectLst/>
                        </a:rPr>
                        <a:t>bilir.</a:t>
                      </a:r>
                      <a:endParaRPr lang="tr-TR" sz="1400" u="sng" dirty="0">
                        <a:effectLst/>
                      </a:endParaRP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 8. </a:t>
                      </a:r>
                      <a:r>
                        <a:rPr lang="tr-TR" sz="1400" dirty="0" err="1">
                          <a:effectLst/>
                        </a:rPr>
                        <a:t>Ortodontik</a:t>
                      </a:r>
                      <a:r>
                        <a:rPr lang="tr-TR" sz="1400" dirty="0">
                          <a:effectLst/>
                        </a:rPr>
                        <a:t> model üzerinde </a:t>
                      </a:r>
                      <a:r>
                        <a:rPr lang="tr-TR" sz="1400" dirty="0" err="1">
                          <a:effectLst/>
                        </a:rPr>
                        <a:t>ortodontik</a:t>
                      </a:r>
                      <a:r>
                        <a:rPr lang="tr-TR" sz="1400" dirty="0">
                          <a:effectLst/>
                        </a:rPr>
                        <a:t> tel bükümü </a:t>
                      </a:r>
                      <a:r>
                        <a:rPr lang="tr-TR" sz="1400" u="sng" dirty="0">
                          <a:effectLst/>
                        </a:rPr>
                        <a:t>yapar.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9. </a:t>
                      </a:r>
                      <a:r>
                        <a:rPr lang="tr-TR" sz="1400" dirty="0" err="1">
                          <a:effectLst/>
                        </a:rPr>
                        <a:t>Sefalometrik</a:t>
                      </a:r>
                      <a:r>
                        <a:rPr lang="tr-TR" sz="1400" dirty="0">
                          <a:effectLst/>
                        </a:rPr>
                        <a:t> analizler</a:t>
                      </a:r>
                      <a:r>
                        <a:rPr lang="tr-TR" sz="1400" baseline="0" dirty="0">
                          <a:effectLst/>
                        </a:rPr>
                        <a:t>in sonuçlarını </a:t>
                      </a:r>
                      <a:r>
                        <a:rPr lang="tr-TR" sz="1400" u="sng" baseline="0" dirty="0">
                          <a:effectLst/>
                        </a:rPr>
                        <a:t>bilgi sahibi olur.</a:t>
                      </a:r>
                      <a:endParaRPr lang="tr-TR" sz="1400" b="1" u="sng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42867498"/>
                  </a:ext>
                </a:extLst>
              </a:tr>
            </a:tbl>
          </a:graphicData>
        </a:graphic>
      </p:graphicFrame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E9022F1-BCFB-2D4A-9A54-1753A364B420}"/>
              </a:ext>
            </a:extLst>
          </p:cNvPr>
          <p:cNvSpPr/>
          <p:nvPr/>
        </p:nvSpPr>
        <p:spPr>
          <a:xfrm>
            <a:off x="9577137" y="3240505"/>
            <a:ext cx="2871537" cy="1604211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Gözlenebilir ve ölçülebilir fiiller belirlemeliyiz</a:t>
            </a:r>
            <a:endParaRPr lang="tr-TR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3EECBA-5F29-904A-ACD8-713BD781CDC4}"/>
              </a:ext>
            </a:extLst>
          </p:cNvPr>
          <p:cNvSpPr txBox="1"/>
          <p:nvPr/>
        </p:nvSpPr>
        <p:spPr>
          <a:xfrm>
            <a:off x="10081715" y="2332790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>
                <a:solidFill>
                  <a:srgbClr val="C00000"/>
                </a:solidFill>
              </a:rPr>
              <a:t>X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477C85E-4397-424E-B310-1A9BEF47D3D1}"/>
              </a:ext>
            </a:extLst>
          </p:cNvPr>
          <p:cNvSpPr txBox="1"/>
          <p:nvPr/>
        </p:nvSpPr>
        <p:spPr>
          <a:xfrm>
            <a:off x="8969192" y="3611222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>
                <a:solidFill>
                  <a:srgbClr val="C00000"/>
                </a:solidFill>
              </a:rPr>
              <a:t>X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95C56F-D706-E540-A7F0-888511B342DE}"/>
              </a:ext>
            </a:extLst>
          </p:cNvPr>
          <p:cNvSpPr txBox="1"/>
          <p:nvPr/>
        </p:nvSpPr>
        <p:spPr>
          <a:xfrm>
            <a:off x="7069408" y="4042610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>
                <a:solidFill>
                  <a:srgbClr val="C00000"/>
                </a:solidFill>
              </a:rPr>
              <a:t>X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1C3CE5-2292-7844-9400-6A020C6E6592}"/>
              </a:ext>
            </a:extLst>
          </p:cNvPr>
          <p:cNvSpPr txBox="1"/>
          <p:nvPr/>
        </p:nvSpPr>
        <p:spPr>
          <a:xfrm>
            <a:off x="8230619" y="4391284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>
                <a:solidFill>
                  <a:srgbClr val="C00000"/>
                </a:solidFill>
              </a:rPr>
              <a:t>X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2D7137C-8B56-7F41-91BD-A3454D13D7DE}"/>
              </a:ext>
            </a:extLst>
          </p:cNvPr>
          <p:cNvSpPr txBox="1"/>
          <p:nvPr/>
        </p:nvSpPr>
        <p:spPr>
          <a:xfrm>
            <a:off x="6887691" y="4848059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>
                <a:solidFill>
                  <a:srgbClr val="C00000"/>
                </a:solidFill>
              </a:rPr>
              <a:t>X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20ADA20-2DB7-CA47-A950-83450C41F17F}"/>
              </a:ext>
            </a:extLst>
          </p:cNvPr>
          <p:cNvSpPr txBox="1"/>
          <p:nvPr/>
        </p:nvSpPr>
        <p:spPr>
          <a:xfrm>
            <a:off x="7828547" y="5209793"/>
            <a:ext cx="642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>
                <a:solidFill>
                  <a:srgbClr val="C00000"/>
                </a:solidFill>
              </a:rPr>
              <a:t>X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0E8A2E-8388-994F-AA58-1189248D2873}"/>
              </a:ext>
            </a:extLst>
          </p:cNvPr>
          <p:cNvSpPr txBox="1"/>
          <p:nvPr/>
        </p:nvSpPr>
        <p:spPr>
          <a:xfrm>
            <a:off x="7258305" y="5752860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>
                <a:solidFill>
                  <a:srgbClr val="C00000"/>
                </a:solidFill>
              </a:rPr>
              <a:t>X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F324108-3E7E-FD4E-B6BC-27FC5194BCE9}"/>
              </a:ext>
            </a:extLst>
          </p:cNvPr>
          <p:cNvSpPr txBox="1"/>
          <p:nvPr/>
        </p:nvSpPr>
        <p:spPr>
          <a:xfrm>
            <a:off x="7628919" y="3197832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>
                <a:solidFill>
                  <a:srgbClr val="C00000"/>
                </a:solidFill>
              </a:rPr>
              <a:t>X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74240A9-EB86-F941-994C-DACD337EB9FD}"/>
              </a:ext>
            </a:extLst>
          </p:cNvPr>
          <p:cNvSpPr txBox="1"/>
          <p:nvPr/>
        </p:nvSpPr>
        <p:spPr>
          <a:xfrm>
            <a:off x="7457933" y="2712864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>
                <a:solidFill>
                  <a:srgbClr val="C00000"/>
                </a:solidFill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3297021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E3D8E7F0-25AB-764C-B262-C3523CF79C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1110"/>
              </p:ext>
            </p:extLst>
          </p:nvPr>
        </p:nvGraphicFramePr>
        <p:xfrm>
          <a:off x="1099931" y="843530"/>
          <a:ext cx="9707465" cy="5289941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2680676">
                  <a:extLst>
                    <a:ext uri="{9D8B030D-6E8A-4147-A177-3AD203B41FA5}">
                      <a16:colId xmlns:a16="http://schemas.microsoft.com/office/drawing/2014/main" val="2654156910"/>
                    </a:ext>
                  </a:extLst>
                </a:gridCol>
                <a:gridCol w="7026789">
                  <a:extLst>
                    <a:ext uri="{9D8B030D-6E8A-4147-A177-3AD203B41FA5}">
                      <a16:colId xmlns:a16="http://schemas.microsoft.com/office/drawing/2014/main" val="1761348452"/>
                    </a:ext>
                  </a:extLst>
                </a:gridCol>
              </a:tblGrid>
              <a:tr h="144946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Dersin Amacı ve Hedefi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Kraniyofasiyal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büyüme,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iskeletsel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deformiteler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malokluzyonun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gelişimini tanıtmak,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ortodontik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anomalinin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etyolojik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faktörlerini açıklamak ve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malokluzyon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ve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iskeletsel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sapmanın tespit yöntemlerini  açıklamaktır.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026382727"/>
                  </a:ext>
                </a:extLst>
              </a:tr>
              <a:tr h="355501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Dersin Öğrenim Çıktıları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1. 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Normal büyüme ve gelişimin temel prensiplerini  açıklar ve ortodonti ile ilişkisini </a:t>
                      </a:r>
                      <a:r>
                        <a:rPr lang="tr-TR" sz="1400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400" b="1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ifade eder</a:t>
                      </a: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Dentisyonun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ve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oklüzyonun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normal gelişimini </a:t>
                      </a:r>
                      <a:r>
                        <a:rPr lang="tr-TR" sz="1400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400" b="1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tanımlar.</a:t>
                      </a: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Stomatognatik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sistemin normal fonksiyonlarını </a:t>
                      </a:r>
                      <a:r>
                        <a:rPr lang="tr-TR" sz="1400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400" b="1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inceler</a:t>
                      </a: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Ortodontik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tanı araçlarını (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elbilek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sefalometrik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filmler,model vb)  </a:t>
                      </a: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açıklar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5.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Ortodontik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anomalilerin etiyolojisini </a:t>
                      </a: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açıklar.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6.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Ortodontik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anomalileri  normal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okluzyon</a:t>
                      </a:r>
                      <a:r>
                        <a:rPr lang="tr-TR" sz="1400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arasındaki </a:t>
                      </a:r>
                      <a:r>
                        <a:rPr lang="tr-TR" sz="1400" b="1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farkı ayırır</a:t>
                      </a:r>
                      <a:r>
                        <a:rPr lang="tr-TR" sz="1400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7. Ortodontide klinik muayene</a:t>
                      </a:r>
                      <a:r>
                        <a:rPr lang="tr-TR" sz="1400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kriterlerini </a:t>
                      </a:r>
                      <a:r>
                        <a:rPr lang="tr-TR" sz="1400" b="1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listeler</a:t>
                      </a: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8.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Ortodontik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model üzerinde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ortodontik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tel bükümü </a:t>
                      </a: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yapar. </a:t>
                      </a: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9. </a:t>
                      </a:r>
                      <a:r>
                        <a:rPr lang="tr-TR" sz="1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Sefalometrik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analizler</a:t>
                      </a:r>
                      <a:r>
                        <a:rPr lang="tr-TR" sz="1400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 sonuçlarını </a:t>
                      </a:r>
                      <a:r>
                        <a:rPr lang="tr-TR" sz="1400" b="1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açıklar</a:t>
                      </a:r>
                      <a:r>
                        <a:rPr lang="tr-TR" sz="1400" b="1" baseline="0" dirty="0">
                          <a:effectLst/>
                        </a:rPr>
                        <a:t>.</a:t>
                      </a:r>
                      <a:endParaRPr lang="tr-TR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42867498"/>
                  </a:ext>
                </a:extLst>
              </a:tr>
            </a:tbl>
          </a:graphicData>
        </a:graphic>
      </p:graphicFrame>
      <p:sp>
        <p:nvSpPr>
          <p:cNvPr id="14" name="Rectangular Callout 13">
            <a:extLst>
              <a:ext uri="{FF2B5EF4-FFF2-40B4-BE49-F238E27FC236}">
                <a16:creationId xmlns:a16="http://schemas.microsoft.com/office/drawing/2014/main" id="{E2298491-CF47-4448-9861-F322131A9B5F}"/>
              </a:ext>
            </a:extLst>
          </p:cNvPr>
          <p:cNvSpPr/>
          <p:nvPr/>
        </p:nvSpPr>
        <p:spPr>
          <a:xfrm>
            <a:off x="8559887" y="5347237"/>
            <a:ext cx="1740674" cy="286435"/>
          </a:xfrm>
          <a:prstGeom prst="wedgeRectCallout">
            <a:avLst>
              <a:gd name="adj1" fmla="val -65766"/>
              <a:gd name="adj2" fmla="val 22883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Uygulama</a:t>
            </a: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014B9191-7DC8-A046-9257-613CF6F042A7}"/>
              </a:ext>
            </a:extLst>
          </p:cNvPr>
          <p:cNvSpPr/>
          <p:nvPr/>
        </p:nvSpPr>
        <p:spPr>
          <a:xfrm>
            <a:off x="10667018" y="2170958"/>
            <a:ext cx="733840" cy="286435"/>
          </a:xfrm>
          <a:prstGeom prst="wedgeRoundRectCallout">
            <a:avLst>
              <a:gd name="adj1" fmla="val -61017"/>
              <a:gd name="adj2" fmla="val 90946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Bilgi </a:t>
            </a:r>
          </a:p>
        </p:txBody>
      </p:sp>
      <p:sp>
        <p:nvSpPr>
          <p:cNvPr id="10" name="Rounded Rectangular Callout 14">
            <a:extLst>
              <a:ext uri="{FF2B5EF4-FFF2-40B4-BE49-F238E27FC236}">
                <a16:creationId xmlns:a16="http://schemas.microsoft.com/office/drawing/2014/main" id="{014B9191-7DC8-A046-9257-613CF6F042A7}"/>
              </a:ext>
            </a:extLst>
          </p:cNvPr>
          <p:cNvSpPr/>
          <p:nvPr/>
        </p:nvSpPr>
        <p:spPr>
          <a:xfrm>
            <a:off x="8559887" y="2813099"/>
            <a:ext cx="1111361" cy="286435"/>
          </a:xfrm>
          <a:prstGeom prst="wedgeRoundRectCallout">
            <a:avLst>
              <a:gd name="adj1" fmla="val -86222"/>
              <a:gd name="adj2" fmla="val 17875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Kavrama </a:t>
            </a:r>
          </a:p>
        </p:txBody>
      </p:sp>
      <p:sp>
        <p:nvSpPr>
          <p:cNvPr id="11" name="Rounded Rectangular Callout 14">
            <a:extLst>
              <a:ext uri="{FF2B5EF4-FFF2-40B4-BE49-F238E27FC236}">
                <a16:creationId xmlns:a16="http://schemas.microsoft.com/office/drawing/2014/main" id="{014B9191-7DC8-A046-9257-613CF6F042A7}"/>
              </a:ext>
            </a:extLst>
          </p:cNvPr>
          <p:cNvSpPr/>
          <p:nvPr/>
        </p:nvSpPr>
        <p:spPr>
          <a:xfrm>
            <a:off x="8669591" y="3246591"/>
            <a:ext cx="891951" cy="286435"/>
          </a:xfrm>
          <a:prstGeom prst="wedgeRoundRectCallout">
            <a:avLst>
              <a:gd name="adj1" fmla="val -110313"/>
              <a:gd name="adj2" fmla="val 20466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Bilgi </a:t>
            </a:r>
          </a:p>
        </p:txBody>
      </p:sp>
      <p:sp>
        <p:nvSpPr>
          <p:cNvPr id="18" name="Rounded Rectangular Callout 14">
            <a:extLst>
              <a:ext uri="{FF2B5EF4-FFF2-40B4-BE49-F238E27FC236}">
                <a16:creationId xmlns:a16="http://schemas.microsoft.com/office/drawing/2014/main" id="{4C46B346-9909-B645-9FD3-DBC82016DD02}"/>
              </a:ext>
            </a:extLst>
          </p:cNvPr>
          <p:cNvSpPr/>
          <p:nvPr/>
        </p:nvSpPr>
        <p:spPr>
          <a:xfrm>
            <a:off x="9696035" y="3679128"/>
            <a:ext cx="1111361" cy="286435"/>
          </a:xfrm>
          <a:prstGeom prst="wedgeRoundRectCallout">
            <a:avLst>
              <a:gd name="adj1" fmla="val -86222"/>
              <a:gd name="adj2" fmla="val 17875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Bilgi</a:t>
            </a:r>
          </a:p>
        </p:txBody>
      </p:sp>
      <p:sp>
        <p:nvSpPr>
          <p:cNvPr id="19" name="Rounded Rectangular Callout 14">
            <a:extLst>
              <a:ext uri="{FF2B5EF4-FFF2-40B4-BE49-F238E27FC236}">
                <a16:creationId xmlns:a16="http://schemas.microsoft.com/office/drawing/2014/main" id="{053CB9D0-7888-0743-9113-BF087CBFA34E}"/>
              </a:ext>
            </a:extLst>
          </p:cNvPr>
          <p:cNvSpPr/>
          <p:nvPr/>
        </p:nvSpPr>
        <p:spPr>
          <a:xfrm>
            <a:off x="7887510" y="4093599"/>
            <a:ext cx="891951" cy="286435"/>
          </a:xfrm>
          <a:prstGeom prst="wedgeRoundRectCallout">
            <a:avLst>
              <a:gd name="adj1" fmla="val -110313"/>
              <a:gd name="adj2" fmla="val 20466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Bilgi </a:t>
            </a:r>
          </a:p>
        </p:txBody>
      </p:sp>
      <p:sp>
        <p:nvSpPr>
          <p:cNvPr id="21" name="Rounded Rectangular Callout 14">
            <a:extLst>
              <a:ext uri="{FF2B5EF4-FFF2-40B4-BE49-F238E27FC236}">
                <a16:creationId xmlns:a16="http://schemas.microsoft.com/office/drawing/2014/main" id="{C557AB5A-E7C4-5A4F-88BB-C6E5143E6D05}"/>
              </a:ext>
            </a:extLst>
          </p:cNvPr>
          <p:cNvSpPr/>
          <p:nvPr/>
        </p:nvSpPr>
        <p:spPr>
          <a:xfrm>
            <a:off x="9246430" y="4512633"/>
            <a:ext cx="1111361" cy="286435"/>
          </a:xfrm>
          <a:prstGeom prst="wedgeRoundRectCallout">
            <a:avLst>
              <a:gd name="adj1" fmla="val -86222"/>
              <a:gd name="adj2" fmla="val 17875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Kavrama </a:t>
            </a:r>
          </a:p>
        </p:txBody>
      </p:sp>
      <p:sp>
        <p:nvSpPr>
          <p:cNvPr id="22" name="Rounded Rectangular Callout 14">
            <a:extLst>
              <a:ext uri="{FF2B5EF4-FFF2-40B4-BE49-F238E27FC236}">
                <a16:creationId xmlns:a16="http://schemas.microsoft.com/office/drawing/2014/main" id="{577FE72D-7684-8543-B835-2A32AD8CE563}"/>
              </a:ext>
            </a:extLst>
          </p:cNvPr>
          <p:cNvSpPr/>
          <p:nvPr/>
        </p:nvSpPr>
        <p:spPr>
          <a:xfrm>
            <a:off x="8854607" y="4913601"/>
            <a:ext cx="891951" cy="286435"/>
          </a:xfrm>
          <a:prstGeom prst="wedgeRoundRectCallout">
            <a:avLst>
              <a:gd name="adj1" fmla="val -110313"/>
              <a:gd name="adj2" fmla="val 20466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Bilgi </a:t>
            </a:r>
          </a:p>
        </p:txBody>
      </p:sp>
      <p:sp>
        <p:nvSpPr>
          <p:cNvPr id="23" name="Rounded Rectangular Callout 14">
            <a:extLst>
              <a:ext uri="{FF2B5EF4-FFF2-40B4-BE49-F238E27FC236}">
                <a16:creationId xmlns:a16="http://schemas.microsoft.com/office/drawing/2014/main" id="{E24AD947-657A-C24B-B99E-504676705097}"/>
              </a:ext>
            </a:extLst>
          </p:cNvPr>
          <p:cNvSpPr/>
          <p:nvPr/>
        </p:nvSpPr>
        <p:spPr>
          <a:xfrm>
            <a:off x="7743246" y="5802052"/>
            <a:ext cx="1111361" cy="286435"/>
          </a:xfrm>
          <a:prstGeom prst="wedgeRoundRectCallout">
            <a:avLst>
              <a:gd name="adj1" fmla="val -86222"/>
              <a:gd name="adj2" fmla="val 17875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Kavrama </a:t>
            </a:r>
          </a:p>
        </p:txBody>
      </p:sp>
    </p:spTree>
    <p:extLst>
      <p:ext uri="{BB962C8B-B14F-4D97-AF65-F5344CB8AC3E}">
        <p14:creationId xmlns:p14="http://schemas.microsoft.com/office/powerpoint/2010/main" val="3319701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996566" y="1839027"/>
            <a:ext cx="5390328" cy="4455756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200000"/>
              </a:lnSpc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tr-TR" sz="1200" b="1" dirty="0">
                <a:latin typeface="Calibri" pitchFamily="34" charset="0"/>
              </a:rPr>
              <a:t>1. </a:t>
            </a:r>
            <a:r>
              <a:rPr lang="tr-TR" sz="1400" b="1" dirty="0">
                <a:latin typeface="Calibri" pitchFamily="34" charset="0"/>
              </a:rPr>
              <a:t>Normal büyüme ve gelişimin temel prensiplerini  açıklar ve ortodonti ile ilişkisini  </a:t>
            </a:r>
            <a:r>
              <a:rPr lang="tr-TR" sz="1400" b="1" u="sng" dirty="0">
                <a:latin typeface="Calibri" pitchFamily="34" charset="0"/>
              </a:rPr>
              <a:t>ifade eder</a:t>
            </a:r>
            <a:r>
              <a:rPr lang="tr-TR" sz="1400" b="1" dirty="0">
                <a:latin typeface="Calibri" pitchFamily="34" charset="0"/>
              </a:rPr>
              <a:t>. </a:t>
            </a:r>
          </a:p>
          <a:p>
            <a:pPr>
              <a:lnSpc>
                <a:spcPct val="200000"/>
              </a:lnSpc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tr-TR" sz="1400" b="1" dirty="0">
                <a:latin typeface="Calibri" pitchFamily="34" charset="0"/>
              </a:rPr>
              <a:t>2. </a:t>
            </a:r>
            <a:r>
              <a:rPr lang="tr-TR" sz="1400" b="1" dirty="0" err="1">
                <a:latin typeface="Calibri" pitchFamily="34" charset="0"/>
              </a:rPr>
              <a:t>Dentisyonun</a:t>
            </a:r>
            <a:r>
              <a:rPr lang="tr-TR" sz="1400" b="1" dirty="0">
                <a:latin typeface="Calibri" pitchFamily="34" charset="0"/>
              </a:rPr>
              <a:t> ve </a:t>
            </a:r>
            <a:r>
              <a:rPr lang="tr-TR" sz="1400" b="1" dirty="0" err="1">
                <a:latin typeface="Calibri" pitchFamily="34" charset="0"/>
              </a:rPr>
              <a:t>oklüzyonun</a:t>
            </a:r>
            <a:r>
              <a:rPr lang="tr-TR" sz="1400" b="1" dirty="0">
                <a:latin typeface="Calibri" pitchFamily="34" charset="0"/>
              </a:rPr>
              <a:t> normal gelişimini  </a:t>
            </a:r>
            <a:r>
              <a:rPr lang="tr-TR" sz="1400" b="1" u="sng" dirty="0">
                <a:latin typeface="Calibri" pitchFamily="34" charset="0"/>
              </a:rPr>
              <a:t>tanımlar</a:t>
            </a:r>
            <a:r>
              <a:rPr lang="tr-TR" sz="1400" b="1" dirty="0">
                <a:latin typeface="Calibri" pitchFamily="34" charset="0"/>
              </a:rPr>
              <a:t>. </a:t>
            </a:r>
          </a:p>
          <a:p>
            <a:pPr>
              <a:lnSpc>
                <a:spcPct val="200000"/>
              </a:lnSpc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tr-TR" sz="1400" b="1" dirty="0">
                <a:latin typeface="Calibri" pitchFamily="34" charset="0"/>
              </a:rPr>
              <a:t>3. </a:t>
            </a:r>
            <a:r>
              <a:rPr lang="tr-TR" sz="1400" b="1" dirty="0" err="1">
                <a:latin typeface="Calibri" pitchFamily="34" charset="0"/>
              </a:rPr>
              <a:t>Stomatognatik</a:t>
            </a:r>
            <a:r>
              <a:rPr lang="tr-TR" sz="1400" b="1" dirty="0">
                <a:latin typeface="Calibri" pitchFamily="34" charset="0"/>
              </a:rPr>
              <a:t> sistemin normal fonksiyonlarını  </a:t>
            </a:r>
            <a:r>
              <a:rPr lang="tr-TR" sz="1400" b="1" u="sng" dirty="0">
                <a:latin typeface="Calibri" pitchFamily="34" charset="0"/>
              </a:rPr>
              <a:t>inceler. </a:t>
            </a:r>
          </a:p>
          <a:p>
            <a:pPr>
              <a:lnSpc>
                <a:spcPct val="200000"/>
              </a:lnSpc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tr-TR" sz="1400" b="1" dirty="0">
                <a:latin typeface="Calibri" pitchFamily="34" charset="0"/>
              </a:rPr>
              <a:t>4. </a:t>
            </a:r>
            <a:r>
              <a:rPr lang="tr-TR" sz="1400" b="1" dirty="0" err="1">
                <a:latin typeface="Calibri" pitchFamily="34" charset="0"/>
              </a:rPr>
              <a:t>Ortodontik</a:t>
            </a:r>
            <a:r>
              <a:rPr lang="tr-TR" sz="1400" b="1" dirty="0">
                <a:latin typeface="Calibri" pitchFamily="34" charset="0"/>
              </a:rPr>
              <a:t> tanı araçlarını (</a:t>
            </a:r>
            <a:r>
              <a:rPr lang="tr-TR" sz="1400" b="1" dirty="0" err="1">
                <a:latin typeface="Calibri" pitchFamily="34" charset="0"/>
              </a:rPr>
              <a:t>elbilek</a:t>
            </a:r>
            <a:r>
              <a:rPr lang="tr-TR" sz="1400" b="1" dirty="0">
                <a:latin typeface="Calibri" pitchFamily="34" charset="0"/>
              </a:rPr>
              <a:t>, </a:t>
            </a:r>
            <a:r>
              <a:rPr lang="tr-TR" sz="1400" b="1" dirty="0" err="1">
                <a:latin typeface="Calibri" pitchFamily="34" charset="0"/>
              </a:rPr>
              <a:t>sefalometrik</a:t>
            </a:r>
            <a:r>
              <a:rPr lang="tr-TR" sz="1400" b="1" dirty="0">
                <a:latin typeface="Calibri" pitchFamily="34" charset="0"/>
              </a:rPr>
              <a:t> filmler,model vb)  </a:t>
            </a:r>
            <a:r>
              <a:rPr lang="tr-TR" sz="1400" b="1" u="sng" dirty="0">
                <a:latin typeface="Calibri" pitchFamily="34" charset="0"/>
              </a:rPr>
              <a:t>açıklar</a:t>
            </a:r>
          </a:p>
          <a:p>
            <a:pPr>
              <a:lnSpc>
                <a:spcPct val="200000"/>
              </a:lnSpc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tr-TR" sz="1400" b="1" dirty="0">
                <a:latin typeface="Calibri" pitchFamily="34" charset="0"/>
              </a:rPr>
              <a:t>5. </a:t>
            </a:r>
            <a:r>
              <a:rPr lang="tr-TR" sz="1400" b="1" dirty="0" err="1">
                <a:latin typeface="Calibri" pitchFamily="34" charset="0"/>
              </a:rPr>
              <a:t>Ortodontik</a:t>
            </a:r>
            <a:r>
              <a:rPr lang="tr-TR" sz="1400" b="1" dirty="0">
                <a:latin typeface="Calibri" pitchFamily="34" charset="0"/>
              </a:rPr>
              <a:t> anomalilerin etiyolojisini </a:t>
            </a:r>
            <a:r>
              <a:rPr lang="tr-TR" sz="1400" b="1" u="sng" dirty="0">
                <a:latin typeface="Calibri" pitchFamily="34" charset="0"/>
              </a:rPr>
              <a:t>açıklar.</a:t>
            </a:r>
            <a:r>
              <a:rPr lang="tr-TR" sz="1400" b="1" dirty="0">
                <a:latin typeface="Calibri" pitchFamily="34" charset="0"/>
              </a:rPr>
              <a:t> </a:t>
            </a:r>
          </a:p>
          <a:p>
            <a:pPr>
              <a:lnSpc>
                <a:spcPct val="200000"/>
              </a:lnSpc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tr-TR" sz="1400" b="1" dirty="0">
                <a:latin typeface="Calibri" pitchFamily="34" charset="0"/>
              </a:rPr>
              <a:t>6. </a:t>
            </a:r>
            <a:r>
              <a:rPr lang="tr-TR" sz="1400" b="1" dirty="0" err="1">
                <a:latin typeface="Calibri" pitchFamily="34" charset="0"/>
              </a:rPr>
              <a:t>Ortodontik</a:t>
            </a:r>
            <a:r>
              <a:rPr lang="tr-TR" sz="1400" b="1" dirty="0">
                <a:latin typeface="Calibri" pitchFamily="34" charset="0"/>
              </a:rPr>
              <a:t> anomalileri  normal </a:t>
            </a:r>
            <a:r>
              <a:rPr lang="tr-TR" sz="1400" b="1" dirty="0" err="1">
                <a:latin typeface="Calibri" pitchFamily="34" charset="0"/>
              </a:rPr>
              <a:t>okluzyon</a:t>
            </a:r>
            <a:r>
              <a:rPr lang="tr-TR" sz="1400" b="1" dirty="0">
                <a:latin typeface="Calibri" pitchFamily="34" charset="0"/>
              </a:rPr>
              <a:t> arasındaki farkı </a:t>
            </a:r>
            <a:r>
              <a:rPr lang="tr-TR" sz="1400" b="1" u="sng" dirty="0">
                <a:latin typeface="Calibri" pitchFamily="34" charset="0"/>
              </a:rPr>
              <a:t>ayırır. </a:t>
            </a:r>
          </a:p>
          <a:p>
            <a:pPr>
              <a:lnSpc>
                <a:spcPct val="200000"/>
              </a:lnSpc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tr-TR" sz="1400" b="1" dirty="0">
                <a:latin typeface="Calibri" pitchFamily="34" charset="0"/>
              </a:rPr>
              <a:t>7. Ortodontide klinik muayenede izlenecek kriterleri </a:t>
            </a:r>
            <a:r>
              <a:rPr lang="tr-TR" sz="1400" b="1" u="sng" dirty="0">
                <a:latin typeface="Calibri" pitchFamily="34" charset="0"/>
              </a:rPr>
              <a:t>listeler.</a:t>
            </a:r>
          </a:p>
          <a:p>
            <a:pPr>
              <a:lnSpc>
                <a:spcPct val="200000"/>
              </a:lnSpc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tr-TR" sz="1400" b="1" dirty="0">
                <a:latin typeface="Calibri" pitchFamily="34" charset="0"/>
              </a:rPr>
              <a:t> 8. </a:t>
            </a:r>
            <a:r>
              <a:rPr lang="tr-TR" sz="1400" b="1" dirty="0" err="1">
                <a:latin typeface="Calibri" pitchFamily="34" charset="0"/>
              </a:rPr>
              <a:t>Ortodontik</a:t>
            </a:r>
            <a:r>
              <a:rPr lang="tr-TR" sz="1400" b="1" dirty="0">
                <a:latin typeface="Calibri" pitchFamily="34" charset="0"/>
              </a:rPr>
              <a:t> model üzerinde </a:t>
            </a:r>
            <a:r>
              <a:rPr lang="tr-TR" sz="1400" b="1" dirty="0" err="1">
                <a:latin typeface="Calibri" pitchFamily="34" charset="0"/>
              </a:rPr>
              <a:t>ortodontik</a:t>
            </a:r>
            <a:r>
              <a:rPr lang="tr-TR" sz="1400" b="1" dirty="0">
                <a:latin typeface="Calibri" pitchFamily="34" charset="0"/>
              </a:rPr>
              <a:t> tel bükümü </a:t>
            </a:r>
            <a:r>
              <a:rPr lang="tr-TR" sz="1400" b="1" u="sng" dirty="0">
                <a:latin typeface="Calibri" pitchFamily="34" charset="0"/>
              </a:rPr>
              <a:t>yapar. </a:t>
            </a:r>
          </a:p>
          <a:p>
            <a:pPr>
              <a:lnSpc>
                <a:spcPct val="200000"/>
              </a:lnSpc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tr-TR" sz="1400" b="1" dirty="0">
                <a:latin typeface="Calibri" pitchFamily="34" charset="0"/>
              </a:rPr>
              <a:t>9. </a:t>
            </a:r>
            <a:r>
              <a:rPr lang="tr-TR" sz="1400" b="1" dirty="0" err="1">
                <a:latin typeface="Calibri" pitchFamily="34" charset="0"/>
              </a:rPr>
              <a:t>Sefalometrik</a:t>
            </a:r>
            <a:r>
              <a:rPr lang="tr-TR" sz="1400" b="1" dirty="0">
                <a:latin typeface="Calibri" pitchFamily="34" charset="0"/>
              </a:rPr>
              <a:t> analizlerin sonuçlarını </a:t>
            </a:r>
            <a:r>
              <a:rPr lang="tr-TR" sz="1400" b="1" u="sng" dirty="0">
                <a:latin typeface="Calibri" pitchFamily="34" charset="0"/>
              </a:rPr>
              <a:t>açıklar</a:t>
            </a:r>
            <a:r>
              <a:rPr lang="tr-TR" sz="1400" b="1" dirty="0">
                <a:latin typeface="Calibri" pitchFamily="34" charset="0"/>
              </a:rPr>
              <a:t>.</a:t>
            </a:r>
            <a:endParaRPr lang="tr-TR" sz="1400" b="1" dirty="0">
              <a:latin typeface="Calibri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FC4C42B1-2F88-5640-A978-7D6EE7A63C3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01993" y="4024675"/>
            <a:ext cx="4091697" cy="1077218"/>
          </a:xfrm>
          <a:prstGeom prst="rect">
            <a:avLst/>
          </a:prstGeom>
          <a:solidFill>
            <a:schemeClr val="bg2"/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Çıktılar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somut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,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ölçülebilir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fiiller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kullanarak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öğrencinin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öğrenmesini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belirten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eyleme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odaklanır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: </a:t>
            </a:r>
            <a:r>
              <a:rPr lang="tr-TR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/>
            </a:r>
            <a:br>
              <a:rPr lang="tr-TR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</a:b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eylem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fiilleri</a:t>
            </a:r>
            <a:r>
              <a:rPr lang="tr-TR" sz="1600" b="1" dirty="0">
                <a:solidFill>
                  <a:schemeClr val="bg2">
                    <a:lumMod val="25000"/>
                  </a:schemeClr>
                </a:solidFill>
                <a:effectLst/>
                <a:latin typeface="Calibri" pitchFamily="34" charset="0"/>
              </a:rPr>
              <a:t> kullanılır.</a:t>
            </a:r>
            <a:endParaRPr lang="tr-TR" sz="1600" b="1" dirty="0">
              <a:solidFill>
                <a:schemeClr val="bg2">
                  <a:lumMod val="25000"/>
                </a:schemeClr>
              </a:solidFill>
              <a:latin typeface="Calibri" pitchFamily="34" charset="0"/>
            </a:endParaRPr>
          </a:p>
        </p:txBody>
      </p:sp>
      <p:sp>
        <p:nvSpPr>
          <p:cNvPr id="6" name="5 Metin kutusu"/>
          <p:cNvSpPr txBox="1"/>
          <p:nvPr/>
        </p:nvSpPr>
        <p:spPr>
          <a:xfrm>
            <a:off x="1778000" y="1254252"/>
            <a:ext cx="7442200" cy="584775"/>
          </a:xfrm>
          <a:prstGeom prst="rect">
            <a:avLst/>
          </a:prstGeom>
          <a:solidFill>
            <a:schemeClr val="bg2"/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Çıktılarda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açıklanan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öğrenme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,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öğrencilerinizin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dersinde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geliştirmeleri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gereken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temel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ve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önemli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bilgi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ve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becerileri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kapsamalıdır</a:t>
            </a:r>
            <a:r>
              <a:rPr lang="tr-TR" sz="16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23CC5-CED9-F44B-A0F9-917EF1A04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0031" y="817583"/>
            <a:ext cx="9286993" cy="858625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6A0092-FF67-F341-8A50-E762DB59A4A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460031" y="2121407"/>
            <a:ext cx="4538433" cy="3602736"/>
          </a:xfrm>
        </p:spPr>
        <p:txBody>
          <a:bodyPr>
            <a:normAutofit/>
          </a:bodyPr>
          <a:lstStyle/>
          <a:p>
            <a:pPr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tr-TR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  <a:cs typeface="Arial" pitchFamily="34" charset="0"/>
              </a:rPr>
              <a:t>Her bir öğrenme çıktısı için yalnızca bir fiil kullanmalıyız</a:t>
            </a:r>
            <a:r>
              <a:rPr lang="tr-TR" dirty="0">
                <a:solidFill>
                  <a:schemeClr val="tx2"/>
                </a:solidFill>
                <a:latin typeface="Calibri" pitchFamily="34" charset="0"/>
                <a:cs typeface="Arial" pitchFamily="34" charset="0"/>
              </a:rPr>
              <a:t>.</a:t>
            </a:r>
          </a:p>
          <a:p>
            <a:pPr marL="0" indent="0">
              <a:buClr>
                <a:schemeClr val="bg2">
                  <a:lumMod val="25000"/>
                </a:schemeClr>
              </a:buClr>
              <a:buNone/>
            </a:pPr>
            <a:r>
              <a:rPr lang="tr-TR" dirty="0">
                <a:solidFill>
                  <a:schemeClr val="tx2"/>
                </a:solidFill>
                <a:latin typeface="Calibri" pitchFamily="34" charset="0"/>
                <a:cs typeface="Arial" pitchFamily="34" charset="0"/>
              </a:rPr>
              <a:t>söyler, eşleştirir gibi.</a:t>
            </a:r>
            <a:r>
              <a:rPr lang="tr-TR" dirty="0">
                <a:latin typeface="Calibri" pitchFamily="34" charset="0"/>
              </a:rPr>
              <a:t> </a:t>
            </a:r>
          </a:p>
          <a:p>
            <a:pPr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endParaRPr lang="tr-TR" dirty="0">
              <a:latin typeface="Calibri" pitchFamily="34" charset="0"/>
            </a:endParaRPr>
          </a:p>
          <a:p>
            <a:pPr>
              <a:buClr>
                <a:schemeClr val="bg2">
                  <a:lumMod val="25000"/>
                </a:schemeClr>
              </a:buClr>
              <a:buFont typeface="Wingdings" pitchFamily="2" charset="2"/>
              <a:buChar char="ü"/>
            </a:pPr>
            <a:r>
              <a:rPr lang="tr-TR" b="1" dirty="0">
                <a:latin typeface="Calibri" pitchFamily="34" charset="0"/>
              </a:rPr>
              <a:t>Süt dişlerinin oluşumunu </a:t>
            </a:r>
            <a:r>
              <a:rPr lang="tr-TR" b="1" u="sng" dirty="0">
                <a:latin typeface="Calibri" pitchFamily="34" charset="0"/>
              </a:rPr>
              <a:t>açıklar</a:t>
            </a:r>
            <a:r>
              <a:rPr lang="tr-TR" b="1" dirty="0">
                <a:latin typeface="Calibri" pitchFamily="34" charset="0"/>
              </a:rPr>
              <a:t>.</a:t>
            </a:r>
          </a:p>
          <a:p>
            <a:pPr>
              <a:buClr>
                <a:schemeClr val="bg2">
                  <a:lumMod val="25000"/>
                </a:schemeClr>
              </a:buClr>
              <a:buFont typeface="Wingdings" pitchFamily="2" charset="2"/>
              <a:buChar char="ü"/>
            </a:pPr>
            <a:r>
              <a:rPr lang="tr-TR" b="1" dirty="0">
                <a:latin typeface="Calibri" pitchFamily="34" charset="0"/>
              </a:rPr>
              <a:t>Süt dişi </a:t>
            </a:r>
            <a:r>
              <a:rPr lang="tr-TR" b="1" dirty="0" err="1">
                <a:latin typeface="Calibri" pitchFamily="34" charset="0"/>
              </a:rPr>
              <a:t>pulpa</a:t>
            </a:r>
            <a:r>
              <a:rPr lang="tr-TR" b="1" dirty="0">
                <a:latin typeface="Calibri" pitchFamily="34" charset="0"/>
              </a:rPr>
              <a:t> ve çevre doku hastalıklarını </a:t>
            </a:r>
            <a:r>
              <a:rPr lang="tr-TR" b="1" u="sng" dirty="0">
                <a:latin typeface="Calibri" pitchFamily="34" charset="0"/>
              </a:rPr>
              <a:t>tarif eder.</a:t>
            </a:r>
          </a:p>
          <a:p>
            <a:pPr>
              <a:buFont typeface="Wingdings" pitchFamily="2" charset="2"/>
              <a:buChar char="Ø"/>
            </a:pPr>
            <a:endParaRPr lang="tr-TR" dirty="0"/>
          </a:p>
          <a:p>
            <a:pPr>
              <a:buNone/>
            </a:pPr>
            <a:endParaRPr lang="tr-TR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tr-TR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tr-TR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endParaRPr lang="tr-TR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4F0213-0446-C542-890B-0F611E433AD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741628" cy="360521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tr-TR" u="sng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  <a:cs typeface="Arial" pitchFamily="34" charset="0"/>
              </a:rPr>
              <a:t>Belirsiz fiillerden kaçınmalıyız.</a:t>
            </a:r>
          </a:p>
          <a:p>
            <a:pPr marL="0" indent="0">
              <a:buNone/>
            </a:pPr>
            <a:r>
              <a:rPr lang="tr-TR" dirty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bilir, anlar </a:t>
            </a:r>
            <a:r>
              <a:rPr lang="tr-TR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  <a:cs typeface="Arial" pitchFamily="34" charset="0"/>
              </a:rPr>
              <a:t>gibi.</a:t>
            </a:r>
          </a:p>
          <a:p>
            <a:pPr marL="0" indent="0">
              <a:buNone/>
            </a:pPr>
            <a:endParaRPr lang="tr-TR" dirty="0">
              <a:latin typeface="Calibri" pitchFamily="34" charset="0"/>
            </a:endParaRPr>
          </a:p>
          <a:p>
            <a:pPr marL="0" indent="0">
              <a:buNone/>
            </a:pPr>
            <a:r>
              <a:rPr lang="tr-TR" dirty="0" err="1">
                <a:latin typeface="Calibri" pitchFamily="34" charset="0"/>
              </a:rPr>
              <a:t>Örn</a:t>
            </a:r>
            <a:r>
              <a:rPr lang="tr-TR" dirty="0">
                <a:latin typeface="Calibri" pitchFamily="34" charset="0"/>
              </a:rPr>
              <a:t>:</a:t>
            </a:r>
          </a:p>
          <a:p>
            <a:pPr marL="407988" indent="0">
              <a:buNone/>
            </a:pPr>
            <a:r>
              <a:rPr lang="tr-TR" dirty="0">
                <a:latin typeface="Calibri" pitchFamily="34" charset="0"/>
              </a:rPr>
              <a:t>Süt dişlerinin oluşumunu </a:t>
            </a:r>
            <a:r>
              <a:rPr lang="tr-TR" u="sng" dirty="0">
                <a:latin typeface="Calibri" pitchFamily="34" charset="0"/>
              </a:rPr>
              <a:t>bilir</a:t>
            </a:r>
            <a:r>
              <a:rPr lang="tr-TR" dirty="0">
                <a:latin typeface="Calibri" pitchFamily="34" charset="0"/>
              </a:rPr>
              <a:t>.</a:t>
            </a:r>
          </a:p>
          <a:p>
            <a:pPr marL="407988" indent="0">
              <a:buClr>
                <a:srgbClr val="C00000"/>
              </a:buClr>
              <a:buNone/>
            </a:pPr>
            <a:r>
              <a:rPr lang="tr-TR" dirty="0">
                <a:latin typeface="Calibri" pitchFamily="34" charset="0"/>
              </a:rPr>
              <a:t>Süt dişi </a:t>
            </a:r>
            <a:r>
              <a:rPr lang="tr-TR" dirty="0" err="1">
                <a:latin typeface="Calibri" pitchFamily="34" charset="0"/>
              </a:rPr>
              <a:t>pulpa</a:t>
            </a:r>
            <a:r>
              <a:rPr lang="tr-TR" dirty="0">
                <a:latin typeface="Calibri" pitchFamily="34" charset="0"/>
              </a:rPr>
              <a:t> ve çevre doku hastalıklarını </a:t>
            </a:r>
            <a:r>
              <a:rPr lang="tr-TR" u="sng" dirty="0">
                <a:latin typeface="Calibri" pitchFamily="34" charset="0"/>
              </a:rPr>
              <a:t>öğrenir.</a:t>
            </a:r>
          </a:p>
          <a:p>
            <a:pPr marL="407988" indent="0">
              <a:buNone/>
            </a:pPr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C14E5E-8A80-874D-AB98-EE9B0646C687}"/>
              </a:ext>
            </a:extLst>
          </p:cNvPr>
          <p:cNvSpPr txBox="1"/>
          <p:nvPr/>
        </p:nvSpPr>
        <p:spPr>
          <a:xfrm>
            <a:off x="1688475" y="5770913"/>
            <a:ext cx="9058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u="sng" dirty="0">
                <a:latin typeface="Arial" pitchFamily="34" charset="0"/>
                <a:cs typeface="Arial" pitchFamily="34" charset="0"/>
              </a:rPr>
              <a:t>Öğrenme çıktısı öğretim elemanının değil, öğrencinin yapacaklarını </a:t>
            </a:r>
            <a:r>
              <a:rPr lang="tr-TR" b="1" dirty="0">
                <a:latin typeface="Arial" pitchFamily="34" charset="0"/>
                <a:cs typeface="Arial" pitchFamily="34" charset="0"/>
              </a:rPr>
              <a:t>göstermelidir</a:t>
            </a:r>
            <a:endParaRPr lang="tr-TR" b="1" dirty="0"/>
          </a:p>
        </p:txBody>
      </p:sp>
      <p:pic>
        <p:nvPicPr>
          <p:cNvPr id="8" name="Graphic 7" descr="Arrow Straight">
            <a:extLst>
              <a:ext uri="{FF2B5EF4-FFF2-40B4-BE49-F238E27FC236}">
                <a16:creationId xmlns:a16="http://schemas.microsoft.com/office/drawing/2014/main" id="{F75B6FFC-E6C3-7348-B2CA-AF3F84BB3B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181600" y="3966966"/>
            <a:ext cx="914400" cy="914400"/>
          </a:xfrm>
          <a:prstGeom prst="rect">
            <a:avLst/>
          </a:prstGeom>
        </p:spPr>
      </p:pic>
      <p:pic>
        <p:nvPicPr>
          <p:cNvPr id="10" name="Graphic 9" descr="Close">
            <a:extLst>
              <a:ext uri="{FF2B5EF4-FFF2-40B4-BE49-F238E27FC236}">
                <a16:creationId xmlns:a16="http://schemas.microsoft.com/office/drawing/2014/main" id="{62259D1F-8774-3E4C-B228-C269EBC60D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6165344" y="3923533"/>
            <a:ext cx="457200" cy="457200"/>
          </a:xfrm>
          <a:prstGeom prst="rect">
            <a:avLst/>
          </a:prstGeom>
        </p:spPr>
      </p:pic>
      <p:pic>
        <p:nvPicPr>
          <p:cNvPr id="11" name="Graphic 10" descr="Close">
            <a:extLst>
              <a:ext uri="{FF2B5EF4-FFF2-40B4-BE49-F238E27FC236}">
                <a16:creationId xmlns:a16="http://schemas.microsoft.com/office/drawing/2014/main" id="{A390FD03-FDF8-B042-8FFE-1D33E078FC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6156200" y="4366638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528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2 İçerik Yer Tutucusu"/>
          <p:cNvGraphicFramePr>
            <a:graphicFrameLocks noGrp="1"/>
          </p:cNvGraphicFramePr>
          <p:nvPr>
            <p:ph idx="1"/>
          </p:nvPr>
        </p:nvGraphicFramePr>
        <p:xfrm>
          <a:off x="0" y="863677"/>
          <a:ext cx="6545179" cy="532376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278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17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Dersin Veriliş Biçimi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Yüz yüze teorik ve laboratuvarda uygulamalı eğitim şeklinde yürütülmektedir</a:t>
                      </a:r>
                      <a:endParaRPr lang="tr-TR" sz="12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7136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Dersin Haftalık Dağılımı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180340" algn="l"/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1.	Hafta:	1.	Ortodontiye Giriş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	2.	Ortodontinin Amaçları Ve Sınırları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2. Hafta:	3.	Büyüme Ve Gelişim Terminolojisi Ve Temel Prensipleri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	4.	Büyüme Ve Gelişim Terminolojisi Ve Temel Prensipleri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3. Hafta:	5.	Büyüme Ve Gelişim Teorileri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	6.	Kemiğe Ait Büyüme Merkezleri Ve Yerlerinin Faaliyetleri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4. Hafta:	7.	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Kranio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Fasiyal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Yapıların 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Prenatal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Büyüme Ve Gelişimi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	8.	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Kranıo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Fasiyal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Yapıların 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Prenatal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Büyüme Ve Gelişimi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5. Hafta:	9.	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Kranio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Fasiyal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Yapıların 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Postnatal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Büyüme Ve Gelişimi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	10.	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Kranio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Fasiyal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Yapıların 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Postnatal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Büyüme Ve Gelişimi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marL="906145" indent="-906145"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6. Hafta: 	11.	Büyüme Ve Gelişimin Bir Bütün Olarak Değerlendirilmesi Ve Ortodonti İle İlişkisi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marL="906145" indent="-906145"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	12.	Büyüme Ve Gelişimin Bir Bütün Olarak Değerlendirilmesi Ve Ortodonti İle İlişkisi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7. Hafta: 	13.	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Dental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Arkların Gelişimi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	14.   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Dental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Arkların Gelişimi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8. Hafta:	15	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Dental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Arkların Gelişimi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	16	Dişsel İlişki Tanımlaması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9. Hafta: 	17.	Ortodontide 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okluzyon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prensipleri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	18.	Ortodontide 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okluzyon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prensipleri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10. Hafta:	19.	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Stomatognatik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Sistem Fonksiyonları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	20.	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Stomatognatik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Sistem Fonksiyonları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11. Hafta:	21.	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Stomatognatik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Sistem Fonksiyonları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	22.	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Ortodontik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Bölgenin Tanısı ve Tanı Araçları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12. Hafta:	23.	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Ortodontik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Sefalometrik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Radyografi Analizi 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	24.	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Ortodontik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Sefalometrik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Radyografi Analizi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13. Hafta:	25.	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Ortodontik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Sefalometrik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Radyografi Analizi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	26.	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Ortodontik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Sefalometrik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Radyografi Analizi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14. Hafta: 	27.	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Ortodontik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Sefalometrik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Radyografi Analizi 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	28.	</a:t>
                      </a:r>
                      <a:r>
                        <a:rPr lang="tr-TR" sz="1000" dirty="0" err="1">
                          <a:latin typeface="Times New Roman"/>
                          <a:ea typeface="Times New Roman"/>
                        </a:rPr>
                        <a:t>Ortodontik</a:t>
                      </a:r>
                      <a:r>
                        <a:rPr lang="tr-TR" sz="1000" dirty="0">
                          <a:latin typeface="Times New Roman"/>
                          <a:ea typeface="Times New Roman"/>
                        </a:rPr>
                        <a:t> Model Analizi</a:t>
                      </a:r>
                      <a:endParaRPr lang="tr-TR" sz="12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4 Tablo"/>
          <p:cNvGraphicFramePr>
            <a:graphicFrameLocks noGrp="1"/>
          </p:cNvGraphicFramePr>
          <p:nvPr/>
        </p:nvGraphicFramePr>
        <p:xfrm>
          <a:off x="6545179" y="863676"/>
          <a:ext cx="5454316" cy="53237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56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586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23763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endParaRPr lang="tr-TR" sz="10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15. Hafta:	29.	El-Bilek Filmi Değerlendirmesi (Kemik Yaşı Tayini)</a:t>
                      </a:r>
                      <a:endParaRPr lang="tr-TR" sz="12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	30.	El-Bilek Filmi Değerlendirmesi (Kemik Yaşı Tayini)</a:t>
                      </a:r>
                      <a:endParaRPr lang="tr-TR" sz="12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16. Hafta:	31.	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Ortodontik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Anomalilerin Terminolojisi</a:t>
                      </a:r>
                      <a:endParaRPr lang="tr-TR" sz="12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	32.	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Ortodontik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Anomalilerin Etiyolojisi</a:t>
                      </a:r>
                      <a:endParaRPr lang="tr-TR" sz="12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17. Hafta: 	33.	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Ortodontik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Anomalilerin Etiyolojisi</a:t>
                      </a:r>
                      <a:endParaRPr lang="tr-TR" sz="12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	34.	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Ortodontik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Anomalilerin Etiyolojisi</a:t>
                      </a:r>
                      <a:endParaRPr lang="tr-TR" sz="12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18. Hafta:	35.	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Ortodontik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Anomalilerin Sınıflandırılması</a:t>
                      </a:r>
                      <a:endParaRPr lang="tr-TR" sz="12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	36.	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Angle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Sınıf  I 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Malokluzyon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İskeletsel Sınıf I anomali</a:t>
                      </a:r>
                      <a:endParaRPr lang="tr-TR" sz="12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marL="906145" indent="-906145"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19. Hafta:	37.   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Angle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Sınıf II Bölüm 1 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Malokluzyon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İskeletsel Sınıf 2 anomali, 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Angle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Sınıf II 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Subdivizyon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Malokluzyon</a:t>
                      </a:r>
                      <a:endParaRPr lang="tr-TR" sz="12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marL="906145" indent="-906145"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	38.	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Angle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Sınıf II Bölüm 2 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Malokluzyo</a:t>
                      </a:r>
                      <a:endParaRPr lang="tr-TR" sz="10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endParaRPr lang="tr-TR" sz="10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20. Hafta:	39.	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Angle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Sınıf III 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Malokluzyon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</a:t>
                      </a: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	40.	 İskeletsel Sınıf 3 anomali</a:t>
                      </a: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21. Hafta:	41.	Açık Kapanış, Artmış Yüz Yüksekliği</a:t>
                      </a: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	42.	Derin Kapanış, Azalmış Yüz Yüksekliği</a:t>
                      </a: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22. Hafta: 	43.	Diş Eti Gülümsemesi</a:t>
                      </a:r>
                    </a:p>
                    <a:p>
                      <a:pPr marL="906145" indent="-906145"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	44.	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Maksiller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Darlık,  Çapraz kapanış,  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Nonokluzyon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Orta Hat kayması,  Yüz Asimetrisi, Çapraşıklık, 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Diastema</a:t>
                      </a:r>
                      <a:endParaRPr lang="tr-TR" sz="10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marL="906145" indent="-906145"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23. Hafta:	45.	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Laterognatie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Mandibular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Defleksiyon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/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Deviasyon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</a:t>
                      </a: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	46.	Dudak Damak ve Alveol Yarığı</a:t>
                      </a: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24. Hafta:	47.	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Down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Sendromu, 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Ektodermal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Displazi</a:t>
                      </a:r>
                      <a:endParaRPr lang="tr-TR" sz="10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	48.	Ortodontide Ayırıcı Tanı</a:t>
                      </a: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25. Hafta:	49.	Ortodontide  Genel Soruna Yönelik Öykü Alabilme</a:t>
                      </a:r>
                    </a:p>
                    <a:p>
                      <a:pPr marL="908050" indent="-810260" algn="l">
                        <a:spcAft>
                          <a:spcPts val="0"/>
                        </a:spcAft>
                        <a:tabLst>
                          <a:tab pos="638175" algn="ctr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	    50.	Ortodontide Ağız İçi Muayene</a:t>
                      </a:r>
                    </a:p>
                    <a:p>
                      <a:pPr marL="908050" indent="-908050" algn="l">
                        <a:spcAft>
                          <a:spcPts val="0"/>
                        </a:spcAft>
                        <a:tabLst>
                          <a:tab pos="638175" algn="ctr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26. Hafta:	    51.	Ortodontide Ağız Dışı Muayene,  Gülme Hattının Analizi Ve                      Düzenlenmesi, Gülme Hattı Problemleri</a:t>
                      </a:r>
                    </a:p>
                    <a:p>
                      <a:pPr marL="906145" indent="-906145"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	52.	Yüz Tipleri</a:t>
                      </a: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27. Hafta:	53.	 Toplum Ağız Diş Sağlığında Ortodonti</a:t>
                      </a: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	54.	Toplum Ağız Diş Sağlığında Ortodonti</a:t>
                      </a: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28. Hafta:	55.	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Ortodontik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Anomalilerin yeniden değerlendirilmesi</a:t>
                      </a: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636270" algn="l"/>
                          <a:tab pos="906145" algn="l"/>
                        </a:tabLst>
                      </a:pP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                   56.    </a:t>
                      </a:r>
                      <a:r>
                        <a:rPr lang="tr-TR" sz="10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Ortodontik</a:t>
                      </a:r>
                      <a:r>
                        <a:rPr lang="tr-TR" sz="10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Anomalilerin yeniden değerlendirilmesi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7320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İçerik Yer Tutucusu"/>
          <p:cNvSpPr txBox="1">
            <a:spLocks noGrp="1"/>
          </p:cNvSpPr>
          <p:nvPr>
            <p:ph idx="1"/>
          </p:nvPr>
        </p:nvSpPr>
        <p:spPr>
          <a:xfrm>
            <a:off x="1950721" y="2406316"/>
            <a:ext cx="8425731" cy="173586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None/>
              <a:tabLst>
                <a:tab pos="636270" algn="l"/>
                <a:tab pos="906145" algn="l"/>
              </a:tabLst>
            </a:pPr>
            <a:r>
              <a:rPr lang="tr-TR" dirty="0">
                <a:solidFill>
                  <a:srgbClr val="92D050"/>
                </a:solidFill>
                <a:latin typeface="Times New Roman"/>
                <a:ea typeface="Times New Roman"/>
              </a:rPr>
              <a:t>	       </a:t>
            </a:r>
            <a:endParaRPr lang="tr-TR" sz="2800" dirty="0">
              <a:latin typeface="Times New Roman"/>
              <a:ea typeface="Times New Roman"/>
            </a:endParaRPr>
          </a:p>
          <a:p>
            <a:pPr>
              <a:buClr>
                <a:schemeClr val="bg2">
                  <a:lumMod val="25000"/>
                </a:schemeClr>
              </a:buClr>
            </a:pPr>
            <a:r>
              <a:rPr lang="tr-TR" sz="1800" b="1" dirty="0">
                <a:latin typeface="Calibri" pitchFamily="34" charset="0"/>
                <a:ea typeface="Times New Roman"/>
              </a:rPr>
              <a:t>PRATİK UYGULAMALAR</a:t>
            </a:r>
            <a:endParaRPr lang="tr-TR" sz="1800" dirty="0">
              <a:latin typeface="Calibri" pitchFamily="34" charset="0"/>
              <a:ea typeface="Times New Roman"/>
            </a:endParaRPr>
          </a:p>
          <a:p>
            <a:pPr marL="342900" lvl="0" indent="-342900" algn="just"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+mj-lt"/>
              <a:buAutoNum type="arabicPeriod"/>
            </a:pPr>
            <a:r>
              <a:rPr lang="tr-TR" sz="1800" dirty="0">
                <a:latin typeface="Calibri" pitchFamily="34" charset="0"/>
                <a:ea typeface="Times New Roman"/>
              </a:rPr>
              <a:t>Hafta: </a:t>
            </a:r>
            <a:r>
              <a:rPr lang="tr-TR" sz="1800" dirty="0" err="1">
                <a:latin typeface="Calibri" pitchFamily="34" charset="0"/>
                <a:ea typeface="Times New Roman"/>
              </a:rPr>
              <a:t>Sefalometrik</a:t>
            </a:r>
            <a:r>
              <a:rPr lang="tr-TR" sz="1800" dirty="0">
                <a:latin typeface="Calibri" pitchFamily="34" charset="0"/>
                <a:ea typeface="Times New Roman"/>
              </a:rPr>
              <a:t> noktaların </a:t>
            </a:r>
            <a:r>
              <a:rPr lang="tr-TR" sz="1800" dirty="0" err="1">
                <a:latin typeface="Calibri" pitchFamily="34" charset="0"/>
                <a:ea typeface="Times New Roman"/>
              </a:rPr>
              <a:t>lateral</a:t>
            </a:r>
            <a:r>
              <a:rPr lang="tr-TR" sz="1800" dirty="0">
                <a:latin typeface="Calibri" pitchFamily="34" charset="0"/>
                <a:ea typeface="Times New Roman"/>
              </a:rPr>
              <a:t> </a:t>
            </a:r>
            <a:r>
              <a:rPr lang="tr-TR" sz="1800" dirty="0" err="1">
                <a:latin typeface="Calibri" pitchFamily="34" charset="0"/>
                <a:ea typeface="Times New Roman"/>
              </a:rPr>
              <a:t>sefolametrik</a:t>
            </a:r>
            <a:r>
              <a:rPr lang="tr-TR" sz="1800" dirty="0">
                <a:latin typeface="Calibri" pitchFamily="34" charset="0"/>
                <a:ea typeface="Times New Roman"/>
              </a:rPr>
              <a:t> film üzerinde gösterilmesi (1 adet)</a:t>
            </a:r>
          </a:p>
          <a:p>
            <a:pPr marL="342900" lvl="0" indent="-342900" algn="just"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+mj-lt"/>
              <a:buAutoNum type="arabicPeriod"/>
              <a:tabLst>
                <a:tab pos="186055" algn="l"/>
                <a:tab pos="636270" algn="l"/>
              </a:tabLst>
            </a:pPr>
            <a:r>
              <a:rPr lang="tr-TR" sz="1800" dirty="0">
                <a:latin typeface="Calibri" pitchFamily="34" charset="0"/>
                <a:ea typeface="Times New Roman"/>
              </a:rPr>
              <a:t>Hafta: Model üzerinde tel bükümleri yapılması: C kroşe, </a:t>
            </a:r>
            <a:r>
              <a:rPr lang="tr-TR" sz="1800" dirty="0" err="1">
                <a:latin typeface="Calibri" pitchFamily="34" charset="0"/>
                <a:ea typeface="Times New Roman"/>
              </a:rPr>
              <a:t>adams</a:t>
            </a:r>
            <a:r>
              <a:rPr lang="tr-TR" sz="1800" dirty="0">
                <a:latin typeface="Calibri" pitchFamily="34" charset="0"/>
                <a:ea typeface="Times New Roman"/>
              </a:rPr>
              <a:t> kroşe, </a:t>
            </a:r>
            <a:r>
              <a:rPr lang="tr-TR" sz="1800" dirty="0" err="1">
                <a:latin typeface="Calibri" pitchFamily="34" charset="0"/>
                <a:ea typeface="Times New Roman"/>
              </a:rPr>
              <a:t>vestibül</a:t>
            </a:r>
            <a:r>
              <a:rPr lang="tr-TR" sz="1800" dirty="0">
                <a:latin typeface="Calibri" pitchFamily="34" charset="0"/>
                <a:ea typeface="Times New Roman"/>
              </a:rPr>
              <a:t> ark bükülmesi ( 1adet )</a:t>
            </a:r>
            <a:endParaRPr lang="tr-TR" sz="1800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3625894"/>
              </p:ext>
            </p:extLst>
          </p:nvPr>
        </p:nvGraphicFramePr>
        <p:xfrm>
          <a:off x="1424764" y="674568"/>
          <a:ext cx="8230179" cy="121920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35578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23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8930">
                <a:tc>
                  <a:txBody>
                    <a:bodyPr/>
                    <a:lstStyle/>
                    <a:p>
                      <a:r>
                        <a:rPr lang="tr-TR" sz="1400" b="1" kern="1200" baseline="0" dirty="0">
                          <a:latin typeface="Calibri" pitchFamily="34" charset="0"/>
                        </a:rPr>
                        <a:t>Öğretim Faaliyetleri</a:t>
                      </a:r>
                    </a:p>
                    <a:p>
                      <a:r>
                        <a:rPr lang="tr-TR" sz="1400" kern="1200" baseline="0" dirty="0">
                          <a:latin typeface="Calibri" pitchFamily="34" charset="0"/>
                        </a:rPr>
                        <a:t>(</a:t>
                      </a:r>
                      <a:r>
                        <a:rPr lang="tr-TR" sz="1100" i="1" kern="1200" baseline="0" dirty="0">
                          <a:latin typeface="Calibri" pitchFamily="34" charset="0"/>
                        </a:rPr>
                        <a:t>Burada belirtilen faaliyetler için harcanan zaman</a:t>
                      </a:r>
                    </a:p>
                    <a:p>
                      <a:r>
                        <a:rPr lang="tr-TR" sz="1100" i="1" kern="1200" baseline="0" dirty="0">
                          <a:latin typeface="Calibri" pitchFamily="34" charset="0"/>
                        </a:rPr>
                        <a:t>krediyi belirleyecektir. Dikkatli doldurulması</a:t>
                      </a:r>
                    </a:p>
                    <a:p>
                      <a:r>
                        <a:rPr lang="tr-TR" sz="1100" i="1" kern="1200" baseline="0" dirty="0">
                          <a:latin typeface="Calibri" pitchFamily="34" charset="0"/>
                        </a:rPr>
                        <a:t>gerekmektedir</a:t>
                      </a:r>
                      <a:r>
                        <a:rPr lang="tr-TR" sz="1400" kern="1200" baseline="0" dirty="0">
                          <a:latin typeface="Calibri" pitchFamily="34" charset="0"/>
                        </a:rPr>
                        <a:t>.)</a:t>
                      </a:r>
                    </a:p>
                    <a:p>
                      <a:endParaRPr lang="tr-T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kern="1200" baseline="0" dirty="0">
                          <a:latin typeface="Calibri" pitchFamily="34" charset="0"/>
                        </a:rPr>
                        <a:t>Haftalık teorik ders saati: </a:t>
                      </a:r>
                    </a:p>
                    <a:p>
                      <a:r>
                        <a:rPr lang="tr-TR" sz="1400" kern="1200" baseline="0" dirty="0">
                          <a:latin typeface="Calibri" pitchFamily="34" charset="0"/>
                        </a:rPr>
                        <a:t>Gözlem ders saati: </a:t>
                      </a:r>
                    </a:p>
                    <a:p>
                      <a:r>
                        <a:rPr lang="tr-TR" sz="1400" kern="1200" baseline="0" dirty="0">
                          <a:latin typeface="Calibri" pitchFamily="34" charset="0"/>
                        </a:rPr>
                        <a:t>İnternetten tarama, kütüphane çalışması:</a:t>
                      </a:r>
                    </a:p>
                    <a:p>
                      <a:endParaRPr lang="fi-FI" sz="1400" kern="1200" baseline="0" dirty="0">
                        <a:latin typeface="Calibri" pitchFamily="34" charset="0"/>
                      </a:endParaRPr>
                    </a:p>
                    <a:p>
                      <a:endParaRPr lang="tr-T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6 Tablo">
            <a:extLst>
              <a:ext uri="{FF2B5EF4-FFF2-40B4-BE49-F238E27FC236}">
                <a16:creationId xmlns:a16="http://schemas.microsoft.com/office/drawing/2014/main" id="{A968C945-941B-B046-8D7E-5FEC68616D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675242"/>
              </p:ext>
            </p:extLst>
          </p:nvPr>
        </p:nvGraphicFramePr>
        <p:xfrm>
          <a:off x="5380074" y="2638584"/>
          <a:ext cx="3949967" cy="3542517"/>
        </p:xfrm>
        <a:graphic>
          <a:graphicData uri="http://schemas.openxmlformats.org/drawingml/2006/table">
            <a:tbl>
              <a:tblPr/>
              <a:tblGrid>
                <a:gridCol w="20412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67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9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90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870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Etkinlik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Toplam Hafta Sayısı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Süre (Haftalık Saat)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Dönem Sonu Toplam İş Yükü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0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Haftalık teorik ders saati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28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2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56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0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Haftalık uygulamalı ders saati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2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4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8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0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Okuma Faaliyetleri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0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İnternetten tarama, kütüphane çalışması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1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3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3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70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Materyal tasarlama, uygulama</a:t>
                      </a:r>
                      <a:endParaRPr lang="tr-TR" sz="12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1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3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3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70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Rapor hazırlama</a:t>
                      </a:r>
                      <a:endParaRPr lang="tr-TR" sz="12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1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4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4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70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Sunu hazırlama</a:t>
                      </a:r>
                      <a:endParaRPr lang="tr-TR" sz="12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1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3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3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70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Sunum</a:t>
                      </a:r>
                      <a:endParaRPr lang="tr-TR" sz="12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1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1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1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70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Ara sınav ve ara sınava hazırlık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2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5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10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70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sınavı ve final sınavına hazırlık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2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6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12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70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Diğer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70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Toplam iş yükü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70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Toplam iş yükü/ 25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100/25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70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Dersin AKTS Kredisi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4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7033">
                <a:tc>
                  <a:txBody>
                    <a:bodyPr/>
                    <a:lstStyle/>
                    <a:p>
                      <a:endParaRPr lang="tr-TR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9EDC3FF-D980-6945-9D2C-1CB521B865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256216"/>
              </p:ext>
            </p:extLst>
          </p:nvPr>
        </p:nvGraphicFramePr>
        <p:xfrm>
          <a:off x="1424764" y="3029705"/>
          <a:ext cx="3583170" cy="2733143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1791982">
                  <a:extLst>
                    <a:ext uri="{9D8B030D-6E8A-4147-A177-3AD203B41FA5}">
                      <a16:colId xmlns:a16="http://schemas.microsoft.com/office/drawing/2014/main" val="1551434346"/>
                    </a:ext>
                  </a:extLst>
                </a:gridCol>
                <a:gridCol w="895594">
                  <a:extLst>
                    <a:ext uri="{9D8B030D-6E8A-4147-A177-3AD203B41FA5}">
                      <a16:colId xmlns:a16="http://schemas.microsoft.com/office/drawing/2014/main" val="2754184238"/>
                    </a:ext>
                  </a:extLst>
                </a:gridCol>
                <a:gridCol w="895594">
                  <a:extLst>
                    <a:ext uri="{9D8B030D-6E8A-4147-A177-3AD203B41FA5}">
                      <a16:colId xmlns:a16="http://schemas.microsoft.com/office/drawing/2014/main" val="2250584215"/>
                    </a:ext>
                  </a:extLst>
                </a:gridCol>
              </a:tblGrid>
              <a:tr h="3991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Sayısı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Toplam Katkısı (%)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6327343"/>
                  </a:ext>
                </a:extLst>
              </a:tr>
              <a:tr h="1987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Ara sınav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2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203860"/>
                  </a:ext>
                </a:extLst>
              </a:tr>
              <a:tr h="19236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Ödev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0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0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42136725"/>
                  </a:ext>
                </a:extLst>
              </a:tr>
              <a:tr h="1987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Uygulama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81765727"/>
                  </a:ext>
                </a:extLst>
              </a:tr>
              <a:tr h="1987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Projeler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0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0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87320806"/>
                  </a:ext>
                </a:extLst>
              </a:tr>
              <a:tr h="1987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Pratik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0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0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12547368"/>
                  </a:ext>
                </a:extLst>
              </a:tr>
              <a:tr h="38472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Kısa Sınav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17587062"/>
                  </a:ext>
                </a:extLst>
              </a:tr>
              <a:tr h="38472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Dönemiçi Çalışmaların Yıl İçi Başarıya Oranı (%)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60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78934168"/>
                  </a:ext>
                </a:extLst>
              </a:tr>
              <a:tr h="38472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Finalin Başarıya Oranı (%)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40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57026949"/>
                  </a:ext>
                </a:extLst>
              </a:tr>
              <a:tr h="19236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Devam Durumu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Zorunlu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8810727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92E07D2-FD6F-C34C-9720-18D7297B4BF3}"/>
              </a:ext>
            </a:extLst>
          </p:cNvPr>
          <p:cNvSpPr txBox="1"/>
          <p:nvPr/>
        </p:nvSpPr>
        <p:spPr>
          <a:xfrm>
            <a:off x="5539853" y="2096899"/>
            <a:ext cx="14225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b="1" dirty="0">
                <a:latin typeface="Calibri" panose="020F0502020204030204" pitchFamily="34" charset="0"/>
                <a:cs typeface="Calibri" panose="020F0502020204030204" pitchFamily="34" charset="0"/>
              </a:rPr>
              <a:t>Dersin İş Yükü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3B9527-000A-B840-88BF-016D0D83DD8E}"/>
              </a:ext>
            </a:extLst>
          </p:cNvPr>
          <p:cNvSpPr txBox="1"/>
          <p:nvPr/>
        </p:nvSpPr>
        <p:spPr>
          <a:xfrm>
            <a:off x="1389942" y="2153960"/>
            <a:ext cx="228081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b="1" dirty="0">
                <a:latin typeface="Calibri" panose="020F0502020204030204" pitchFamily="34" charset="0"/>
                <a:cs typeface="Calibri" panose="020F0502020204030204" pitchFamily="34" charset="0"/>
              </a:rPr>
              <a:t>Değerlendirme Ölçütleri </a:t>
            </a:r>
          </a:p>
          <a:p>
            <a:endParaRPr lang="tr-TR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1ADA83-51B4-1341-B97F-EA156848A73F}"/>
              </a:ext>
            </a:extLst>
          </p:cNvPr>
          <p:cNvSpPr txBox="1"/>
          <p:nvPr/>
        </p:nvSpPr>
        <p:spPr>
          <a:xfrm>
            <a:off x="5007934" y="4026944"/>
            <a:ext cx="340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solidFill>
                  <a:srgbClr val="FF0000"/>
                </a:solidFill>
              </a:rPr>
              <a:t>?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9476577"/>
              </p:ext>
            </p:extLst>
          </p:nvPr>
        </p:nvGraphicFramePr>
        <p:xfrm>
          <a:off x="1539064" y="882599"/>
          <a:ext cx="8230179" cy="117348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35578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23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28446">
                <a:tc>
                  <a:txBody>
                    <a:bodyPr/>
                    <a:lstStyle/>
                    <a:p>
                      <a:r>
                        <a:rPr lang="tr-TR" sz="1400" b="1" kern="1200" baseline="0" dirty="0">
                          <a:latin typeface="Calibri" pitchFamily="34" charset="0"/>
                        </a:rPr>
                        <a:t>Öğretim Faaliyetleri</a:t>
                      </a:r>
                    </a:p>
                    <a:p>
                      <a:r>
                        <a:rPr lang="tr-TR" sz="1400" kern="1200" baseline="0" dirty="0">
                          <a:latin typeface="Calibri" pitchFamily="34" charset="0"/>
                        </a:rPr>
                        <a:t>(</a:t>
                      </a:r>
                      <a:r>
                        <a:rPr lang="tr-TR" sz="1100" i="1" kern="1200" baseline="0" dirty="0">
                          <a:latin typeface="Calibri" pitchFamily="34" charset="0"/>
                        </a:rPr>
                        <a:t>Burada belirtilen faaliyetler için harcanan zaman</a:t>
                      </a:r>
                    </a:p>
                    <a:p>
                      <a:r>
                        <a:rPr lang="tr-TR" sz="1100" i="1" kern="1200" baseline="0" dirty="0">
                          <a:latin typeface="Calibri" pitchFamily="34" charset="0"/>
                        </a:rPr>
                        <a:t>krediyi belirleyecektir. Dikkatli doldurulması</a:t>
                      </a:r>
                    </a:p>
                    <a:p>
                      <a:r>
                        <a:rPr lang="tr-TR" sz="1100" i="1" kern="1200" baseline="0" dirty="0">
                          <a:latin typeface="Calibri" pitchFamily="34" charset="0"/>
                        </a:rPr>
                        <a:t>gerekmektedir</a:t>
                      </a:r>
                      <a:r>
                        <a:rPr lang="tr-TR" sz="1400" kern="1200" baseline="0" dirty="0">
                          <a:latin typeface="Calibri" pitchFamily="34" charset="0"/>
                        </a:rPr>
                        <a:t>.)</a:t>
                      </a:r>
                    </a:p>
                    <a:p>
                      <a:endParaRPr lang="tr-T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kern="1200" baseline="0" dirty="0">
                          <a:latin typeface="Calibri" pitchFamily="34" charset="0"/>
                        </a:rPr>
                        <a:t>Haftalık teorik ders saati: </a:t>
                      </a:r>
                    </a:p>
                    <a:p>
                      <a:r>
                        <a:rPr lang="tr-TR" sz="1400" kern="1200" baseline="0" dirty="0">
                          <a:latin typeface="Calibri" pitchFamily="34" charset="0"/>
                        </a:rPr>
                        <a:t>Gözlem ders saati: </a:t>
                      </a:r>
                    </a:p>
                    <a:p>
                      <a:r>
                        <a:rPr lang="tr-TR" sz="1400" kern="1200" baseline="0" dirty="0">
                          <a:latin typeface="Calibri" pitchFamily="34" charset="0"/>
                        </a:rPr>
                        <a:t>İnternetten tarama, kütüphane çalışması:</a:t>
                      </a:r>
                    </a:p>
                    <a:p>
                      <a:r>
                        <a:rPr lang="tr-TR" sz="1400" kern="1200" baseline="0" dirty="0">
                          <a:latin typeface="Calibri" pitchFamily="34" charset="0"/>
                        </a:rPr>
                        <a:t>Sunum</a:t>
                      </a:r>
                      <a:endParaRPr lang="fi-FI" sz="1400" kern="1200" baseline="0" dirty="0">
                        <a:latin typeface="Calibri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6 Tablo">
            <a:extLst>
              <a:ext uri="{FF2B5EF4-FFF2-40B4-BE49-F238E27FC236}">
                <a16:creationId xmlns:a16="http://schemas.microsoft.com/office/drawing/2014/main" id="{A968C945-941B-B046-8D7E-5FEC68616D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3953917"/>
              </p:ext>
            </p:extLst>
          </p:nvPr>
        </p:nvGraphicFramePr>
        <p:xfrm>
          <a:off x="5410200" y="2781301"/>
          <a:ext cx="3919840" cy="3399798"/>
        </p:xfrm>
        <a:graphic>
          <a:graphicData uri="http://schemas.openxmlformats.org/drawingml/2006/table">
            <a:tbl>
              <a:tblPr/>
              <a:tblGrid>
                <a:gridCol w="20256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24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82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34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633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b="1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Etkinlik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Toplam Hafta Sayısı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Süre (Haftalık Saat)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Dönem Sonu Toplam İş Yükü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90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Haftalık teorik ders saati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28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2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56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90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Haftalık uygulamalı ders saati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2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4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8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90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Okuma Faaliyetleri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90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İnternetten tarama, kütüphane çalışması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1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3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3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90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Materyal tasarlama, uygulama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1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3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3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90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Rapor hazırlama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1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4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4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90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Sunu hazırlama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1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3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3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90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Sunum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1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1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1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90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Ara sınav ve ara sınava hazırlık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2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5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10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90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Final sınavı ve final sınavına hazırlık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2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6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12</a:t>
                      </a:r>
                      <a:endParaRPr lang="tr-TR" sz="12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90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Diğer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90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Toplam iş yükü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100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90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Toplam iş yükü/ 25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100/25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90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Dersin AKTS Kredisi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 4</a:t>
                      </a:r>
                      <a:endParaRPr lang="tr-TR" sz="12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9095">
                <a:tc>
                  <a:txBody>
                    <a:bodyPr/>
                    <a:lstStyle/>
                    <a:p>
                      <a:endParaRPr lang="tr-TR" sz="11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11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110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11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9EDC3FF-D980-6945-9D2C-1CB521B865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5661847"/>
              </p:ext>
            </p:extLst>
          </p:nvPr>
        </p:nvGraphicFramePr>
        <p:xfrm>
          <a:off x="1424764" y="2842396"/>
          <a:ext cx="3784599" cy="2764708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1892719">
                  <a:extLst>
                    <a:ext uri="{9D8B030D-6E8A-4147-A177-3AD203B41FA5}">
                      <a16:colId xmlns:a16="http://schemas.microsoft.com/office/drawing/2014/main" val="1551434346"/>
                    </a:ext>
                  </a:extLst>
                </a:gridCol>
                <a:gridCol w="945940">
                  <a:extLst>
                    <a:ext uri="{9D8B030D-6E8A-4147-A177-3AD203B41FA5}">
                      <a16:colId xmlns:a16="http://schemas.microsoft.com/office/drawing/2014/main" val="2754184238"/>
                    </a:ext>
                  </a:extLst>
                </a:gridCol>
                <a:gridCol w="945940">
                  <a:extLst>
                    <a:ext uri="{9D8B030D-6E8A-4147-A177-3AD203B41FA5}">
                      <a16:colId xmlns:a16="http://schemas.microsoft.com/office/drawing/2014/main" val="2250584215"/>
                    </a:ext>
                  </a:extLst>
                </a:gridCol>
              </a:tblGrid>
              <a:tr h="435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Sayısı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 Katkısı (%)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6327343"/>
                  </a:ext>
                </a:extLst>
              </a:tr>
              <a:tr h="2168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Ara sınav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203860"/>
                  </a:ext>
                </a:extLst>
              </a:tr>
              <a:tr h="2098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Ödev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42136725"/>
                  </a:ext>
                </a:extLst>
              </a:tr>
              <a:tr h="2168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Uygulama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81765727"/>
                  </a:ext>
                </a:extLst>
              </a:tr>
              <a:tr h="2168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Sunum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87320806"/>
                  </a:ext>
                </a:extLst>
              </a:tr>
              <a:tr h="4196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Kısa Sınav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17587062"/>
                  </a:ext>
                </a:extLst>
              </a:tr>
              <a:tr h="4196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Dönemiçi Çalışmaların Yıl İçi Başarıya Oranı (%)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78934168"/>
                  </a:ext>
                </a:extLst>
              </a:tr>
              <a:tr h="4196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Finalin Başarıya Oranı (%)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57026949"/>
                  </a:ext>
                </a:extLst>
              </a:tr>
              <a:tr h="2098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Devam Durumu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Zorunlu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8810727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92E07D2-FD6F-C34C-9720-18D7297B4BF3}"/>
              </a:ext>
            </a:extLst>
          </p:cNvPr>
          <p:cNvSpPr txBox="1"/>
          <p:nvPr/>
        </p:nvSpPr>
        <p:spPr>
          <a:xfrm>
            <a:off x="5545440" y="2226896"/>
            <a:ext cx="14225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b="1" dirty="0">
                <a:latin typeface="Calibri" panose="020F0502020204030204" pitchFamily="34" charset="0"/>
                <a:cs typeface="Calibri" panose="020F0502020204030204" pitchFamily="34" charset="0"/>
              </a:rPr>
              <a:t>Dersin İş Yükü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3B9527-000A-B840-88BF-016D0D83DD8E}"/>
              </a:ext>
            </a:extLst>
          </p:cNvPr>
          <p:cNvSpPr txBox="1"/>
          <p:nvPr/>
        </p:nvSpPr>
        <p:spPr>
          <a:xfrm>
            <a:off x="1424764" y="2291597"/>
            <a:ext cx="22808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b="1" dirty="0">
                <a:latin typeface="Calibri" panose="020F0502020204030204" pitchFamily="34" charset="0"/>
                <a:cs typeface="Calibri" panose="020F0502020204030204" pitchFamily="34" charset="0"/>
              </a:rPr>
              <a:t>Değerlendirme Ölçütleri </a:t>
            </a:r>
          </a:p>
          <a:p>
            <a:endParaRPr lang="tr-TR" sz="1600" dirty="0"/>
          </a:p>
        </p:txBody>
      </p:sp>
    </p:spTree>
    <p:extLst>
      <p:ext uri="{BB962C8B-B14F-4D97-AF65-F5344CB8AC3E}">
        <p14:creationId xmlns:p14="http://schemas.microsoft.com/office/powerpoint/2010/main" val="42692981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5A901-38E1-6A4F-8E12-4E9F4F615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8263" y="2136021"/>
            <a:ext cx="4962034" cy="426426"/>
          </a:xfrm>
        </p:spPr>
        <p:txBody>
          <a:bodyPr>
            <a:normAutofit fontScale="90000"/>
          </a:bodyPr>
          <a:lstStyle/>
          <a:p>
            <a:pPr algn="l"/>
            <a:r>
              <a:rPr lang="tr-TR" sz="1600" b="1" dirty="0">
                <a:latin typeface="Calibri" panose="020F0502020204030204" pitchFamily="34" charset="0"/>
                <a:cs typeface="Calibri" panose="020F0502020204030204" pitchFamily="34" charset="0"/>
              </a:rPr>
              <a:t>Ders Çıktıları ile Program Çıktıları Arasındaki Katkı Düzeyi</a:t>
            </a:r>
            <a:r>
              <a:rPr lang="tr-TR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475A3FF-8776-7A4B-8C17-7FBC1F077B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9793203"/>
              </p:ext>
            </p:extLst>
          </p:nvPr>
        </p:nvGraphicFramePr>
        <p:xfrm>
          <a:off x="5879805" y="659219"/>
          <a:ext cx="4008474" cy="5645889"/>
        </p:xfrm>
        <a:graphic>
          <a:graphicData uri="http://schemas.openxmlformats.org/drawingml/2006/table">
            <a:tbl>
              <a:tblPr firstRow="1" firstCol="1" bandRow="1">
                <a:tableStyleId>{ED083AE6-46FA-4A59-8FB0-9F97EB10719F}</a:tableStyleId>
              </a:tblPr>
              <a:tblGrid>
                <a:gridCol w="236851">
                  <a:extLst>
                    <a:ext uri="{9D8B030D-6E8A-4147-A177-3AD203B41FA5}">
                      <a16:colId xmlns:a16="http://schemas.microsoft.com/office/drawing/2014/main" val="4225433785"/>
                    </a:ext>
                  </a:extLst>
                </a:gridCol>
                <a:gridCol w="2472033">
                  <a:extLst>
                    <a:ext uri="{9D8B030D-6E8A-4147-A177-3AD203B41FA5}">
                      <a16:colId xmlns:a16="http://schemas.microsoft.com/office/drawing/2014/main" val="1129096899"/>
                    </a:ext>
                  </a:extLst>
                </a:gridCol>
                <a:gridCol w="239102">
                  <a:extLst>
                    <a:ext uri="{9D8B030D-6E8A-4147-A177-3AD203B41FA5}">
                      <a16:colId xmlns:a16="http://schemas.microsoft.com/office/drawing/2014/main" val="4034625399"/>
                    </a:ext>
                  </a:extLst>
                </a:gridCol>
                <a:gridCol w="239102">
                  <a:extLst>
                    <a:ext uri="{9D8B030D-6E8A-4147-A177-3AD203B41FA5}">
                      <a16:colId xmlns:a16="http://schemas.microsoft.com/office/drawing/2014/main" val="839191728"/>
                    </a:ext>
                  </a:extLst>
                </a:gridCol>
                <a:gridCol w="320678">
                  <a:extLst>
                    <a:ext uri="{9D8B030D-6E8A-4147-A177-3AD203B41FA5}">
                      <a16:colId xmlns:a16="http://schemas.microsoft.com/office/drawing/2014/main" val="3772735188"/>
                    </a:ext>
                  </a:extLst>
                </a:gridCol>
                <a:gridCol w="239665">
                  <a:extLst>
                    <a:ext uri="{9D8B030D-6E8A-4147-A177-3AD203B41FA5}">
                      <a16:colId xmlns:a16="http://schemas.microsoft.com/office/drawing/2014/main" val="709362406"/>
                    </a:ext>
                  </a:extLst>
                </a:gridCol>
                <a:gridCol w="261043">
                  <a:extLst>
                    <a:ext uri="{9D8B030D-6E8A-4147-A177-3AD203B41FA5}">
                      <a16:colId xmlns:a16="http://schemas.microsoft.com/office/drawing/2014/main" val="3680292352"/>
                    </a:ext>
                  </a:extLst>
                </a:gridCol>
              </a:tblGrid>
              <a:tr h="1601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No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Program Çıktıları</a:t>
                      </a:r>
                      <a:endParaRPr lang="tr-T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extLst>
                  <a:ext uri="{0D108BD9-81ED-4DB2-BD59-A6C34878D82A}">
                    <a16:rowId xmlns:a16="http://schemas.microsoft.com/office/drawing/2014/main" val="2024821389"/>
                  </a:ext>
                </a:extLst>
              </a:tr>
              <a:tr h="4876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  </a:t>
                      </a:r>
                      <a:r>
                        <a:rPr lang="en-US" sz="700">
                          <a:effectLst/>
                        </a:rPr>
                        <a:t> İnsan vücudunun ve spesifik olarak ağız bölgesindeki yapıların ve dişlerin hücre, doku, organ ve sistem bazında normal yapı ve işlevlerini, birbirleri ile olan etkileşimlerini bilir.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700" dirty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32697" marR="32697" marT="0" marB="0" anchor="ctr"/>
                </a:tc>
                <a:extLst>
                  <a:ext uri="{0D108BD9-81ED-4DB2-BD59-A6C34878D82A}">
                    <a16:rowId xmlns:a16="http://schemas.microsoft.com/office/drawing/2014/main" val="2414543242"/>
                  </a:ext>
                </a:extLst>
              </a:tr>
              <a:tr h="4876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 Ağız, diş ve çene hastalıklarının nedenlerini ve oluşum mekanizmalarını, sebep olduğu bulguları, yapı ve fonksiyon bozukluklarını ve organizmayı nasıl etkilediğini tanımlar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  </a:t>
                      </a:r>
                      <a:endParaRPr lang="tr-T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x </a:t>
                      </a:r>
                      <a:endParaRPr lang="tr-T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extLst>
                  <a:ext uri="{0D108BD9-81ED-4DB2-BD59-A6C34878D82A}">
                    <a16:rowId xmlns:a16="http://schemas.microsoft.com/office/drawing/2014/main" val="3820168337"/>
                  </a:ext>
                </a:extLst>
              </a:tr>
              <a:tr h="73143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 Dişhekimliği ulusal çekirdek eğitim programında ve Gazi Üniversitesi Diş Hekimliği Fakültesi Genişletilmiş Eğitim Programındaki belirti ve bulgularla, hastalıklar ve durumları ve mesleki uygulamaları belirlenen düzeyde bilir, kavrar, ilişkilendirir, değerlendirir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X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extLst>
                  <a:ext uri="{0D108BD9-81ED-4DB2-BD59-A6C34878D82A}">
                    <a16:rowId xmlns:a16="http://schemas.microsoft.com/office/drawing/2014/main" val="1467561515"/>
                  </a:ext>
                </a:extLst>
              </a:tr>
              <a:tr h="3657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  Kişisel öğrenme gereksinimlerini doğrultusunda güncel en iyi bilimsel kanıtlara ulaşmayı, güvenirliliğini ve geçerliliğini değerlendirmeyi bilir.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X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 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extLst>
                  <a:ext uri="{0D108BD9-81ED-4DB2-BD59-A6C34878D82A}">
                    <a16:rowId xmlns:a16="http://schemas.microsoft.com/office/drawing/2014/main" val="1808700976"/>
                  </a:ext>
                </a:extLst>
              </a:tr>
              <a:tr h="2438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  Mesleki hukuki sorumlulukları konusundaki mevzuatı, deontolojiyi ve etik ilkeleri  bilir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extLst>
                  <a:ext uri="{0D108BD9-81ED-4DB2-BD59-A6C34878D82A}">
                    <a16:rowId xmlns:a16="http://schemas.microsoft.com/office/drawing/2014/main" val="1698027859"/>
                  </a:ext>
                </a:extLst>
              </a:tr>
              <a:tr h="4876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  Dişhekimliği ulusal çekirdek eğitim programında ve Gazi Üniversitesi Diş Hekimliği Fakültesi Genişletilmiş Eğitim Programındaki mesleki uygulamaları belirlenen düzeyde bilir ve yapar.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x </a:t>
                      </a:r>
                      <a:endParaRPr lang="tr-T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extLst>
                  <a:ext uri="{0D108BD9-81ED-4DB2-BD59-A6C34878D82A}">
                    <a16:rowId xmlns:a16="http://schemas.microsoft.com/office/drawing/2014/main" val="1832929864"/>
                  </a:ext>
                </a:extLst>
              </a:tr>
              <a:tr h="3657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Tanı, tedavi ve takip süreçlerini kanıta dayalı uygulama, eleştirel düşünce ve etik prensipleri önceleyerek yürütür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 X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l"/>
                      <a:endParaRPr lang="tr-TR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extLst>
                  <a:ext uri="{0D108BD9-81ED-4DB2-BD59-A6C34878D82A}">
                    <a16:rowId xmlns:a16="http://schemas.microsoft.com/office/drawing/2014/main" val="1624906653"/>
                  </a:ext>
                </a:extLst>
              </a:tr>
              <a:tr h="4876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  Kısıtlılıklarının farkındadır, profesyonel gelişimini destekleyecek şekilde kişisel öğrenme hedefleri koyar, gerektiği durumlarda hastayı uygun merkeze yönlendirir.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X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extLst>
                  <a:ext uri="{0D108BD9-81ED-4DB2-BD59-A6C34878D82A}">
                    <a16:rowId xmlns:a16="http://schemas.microsoft.com/office/drawing/2014/main" val="2281627864"/>
                  </a:ext>
                </a:extLst>
              </a:tr>
              <a:tr h="3657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  Ağız, diş ve çenelerdeki hastalıkların toplumda görülme sıklığını bilir, önleme ve azaltılmasına katkıda bulunur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X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extLst>
                  <a:ext uri="{0D108BD9-81ED-4DB2-BD59-A6C34878D82A}">
                    <a16:rowId xmlns:a16="http://schemas.microsoft.com/office/drawing/2014/main" val="3755383722"/>
                  </a:ext>
                </a:extLst>
              </a:tr>
              <a:tr h="3657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10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Bağımsız olarak kendi başına mesleğini uygularken görev ve sorumlulukları ile ilgili yasa, yönetmelik, mevzuat ve etik ilkelere uygun davranır.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 </a:t>
                      </a:r>
                      <a:endParaRPr lang="tr-T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extLst>
                  <a:ext uri="{0D108BD9-81ED-4DB2-BD59-A6C34878D82A}">
                    <a16:rowId xmlns:a16="http://schemas.microsoft.com/office/drawing/2014/main" val="3066576399"/>
                  </a:ext>
                </a:extLst>
              </a:tr>
              <a:tr h="2438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Takım çalışması ve liderlik becerilerine sahiptir, meslektaşlarına ve topluma rol model olur.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X 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extLst>
                  <a:ext uri="{0D108BD9-81ED-4DB2-BD59-A6C34878D82A}">
                    <a16:rowId xmlns:a16="http://schemas.microsoft.com/office/drawing/2014/main" val="3560847833"/>
                  </a:ext>
                </a:extLst>
              </a:tr>
              <a:tr h="2438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12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Kişisel profesyonel gelişimini planlar, yaşam boyu öğrenme ilkesi ile gerçekleştirir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X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extLst>
                  <a:ext uri="{0D108BD9-81ED-4DB2-BD59-A6C34878D82A}">
                    <a16:rowId xmlns:a16="http://schemas.microsoft.com/office/drawing/2014/main" val="1034885638"/>
                  </a:ext>
                </a:extLst>
              </a:tr>
              <a:tr h="3657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13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Hasta, hasta yakınları, diğer sağlık personeli, toplum, ilgili sektörler ve medya ile etkili yazılı ve sözlü iletişim kurar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X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extLst>
                  <a:ext uri="{0D108BD9-81ED-4DB2-BD59-A6C34878D82A}">
                    <a16:rowId xmlns:a16="http://schemas.microsoft.com/office/drawing/2014/main" val="1443313812"/>
                  </a:ext>
                </a:extLst>
              </a:tr>
              <a:tr h="2438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14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Yabancı dil ve bilgi iletişim teknolojilerini kullanarak mesleğindeki yenilikleri izler  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lang="tr-T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 </a:t>
                      </a:r>
                      <a:endParaRPr lang="tr-T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697" marR="32697" marT="0" marB="0" anchor="ctr"/>
                </a:tc>
                <a:extLst>
                  <a:ext uri="{0D108BD9-81ED-4DB2-BD59-A6C34878D82A}">
                    <a16:rowId xmlns:a16="http://schemas.microsoft.com/office/drawing/2014/main" val="11504811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8524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1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76BE07AE-B16B-7A4C-A06C-D44EBF5E955E}" vid="{C61470E5-1E0B-164E-B8A3-2BF1792DB26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1778</TotalTime>
  <Words>1569</Words>
  <Application>Microsoft Office PowerPoint</Application>
  <PresentationFormat>Geniş ekran</PresentationFormat>
  <Paragraphs>512</Paragraphs>
  <Slides>13</Slides>
  <Notes>10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8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22" baseType="lpstr">
      <vt:lpstr>Arial</vt:lpstr>
      <vt:lpstr>Brush Script MT</vt:lpstr>
      <vt:lpstr>Calibri</vt:lpstr>
      <vt:lpstr>Constantia</vt:lpstr>
      <vt:lpstr>Franklin Gothic Book</vt:lpstr>
      <vt:lpstr>Rage Italic</vt:lpstr>
      <vt:lpstr>Times New Roman</vt:lpstr>
      <vt:lpstr>Wingdings</vt:lpstr>
      <vt:lpstr>Theme1</vt:lpstr>
      <vt:lpstr>Ders Tanımlama Formu Hazırlama Sürecine İlişkin Örnek</vt:lpstr>
      <vt:lpstr>Diş Hekimliği Fakültesi , Ders Tanımlama Formları</vt:lpstr>
      <vt:lpstr>PowerPoint Sunusu</vt:lpstr>
      <vt:lpstr>PowerPoint Sunusu</vt:lpstr>
      <vt:lpstr>PowerPoint Sunusu</vt:lpstr>
      <vt:lpstr>PowerPoint Sunusu</vt:lpstr>
      <vt:lpstr>Çıktılar somut, ölçülebilir fiiller kullanarak öğrencinin öğrenmesini belirten eyleme odaklanır:  eylem fiilleri kullanılır.</vt:lpstr>
      <vt:lpstr>PowerPoint Sunusu</vt:lpstr>
      <vt:lpstr>PowerPoint Sunusu</vt:lpstr>
      <vt:lpstr>PowerPoint Sunusu</vt:lpstr>
      <vt:lpstr>PowerPoint Sunusu</vt:lpstr>
      <vt:lpstr>PowerPoint Sunusu</vt:lpstr>
      <vt:lpstr>Ders Çıktıları ile Program Çıktıları Arasındaki Katkı Düzeyi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MUHAMMET IKBAL KAYA</cp:lastModifiedBy>
  <cp:revision>189</cp:revision>
  <cp:lastPrinted>2019-12-11T21:07:10Z</cp:lastPrinted>
  <dcterms:created xsi:type="dcterms:W3CDTF">2019-12-05T19:32:47Z</dcterms:created>
  <dcterms:modified xsi:type="dcterms:W3CDTF">2020-02-06T14:12:58Z</dcterms:modified>
</cp:coreProperties>
</file>