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9"/>
  </p:notesMasterIdLst>
  <p:sldIdLst>
    <p:sldId id="256" r:id="rId2"/>
    <p:sldId id="257" r:id="rId3"/>
    <p:sldId id="301" r:id="rId4"/>
    <p:sldId id="282" r:id="rId5"/>
    <p:sldId id="258" r:id="rId6"/>
    <p:sldId id="315" r:id="rId7"/>
    <p:sldId id="261" r:id="rId8"/>
    <p:sldId id="312" r:id="rId9"/>
    <p:sldId id="294" r:id="rId10"/>
    <p:sldId id="303" r:id="rId11"/>
    <p:sldId id="313" r:id="rId12"/>
    <p:sldId id="311" r:id="rId13"/>
    <p:sldId id="287" r:id="rId14"/>
    <p:sldId id="309" r:id="rId15"/>
    <p:sldId id="293" r:id="rId16"/>
    <p:sldId id="316" r:id="rId17"/>
    <p:sldId id="304" r:id="rId18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D5ABB26-0587-4C30-8999-92F81FD0307C}" styleName="Stil Yok, Kılavuz Yok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42" autoAdjust="0"/>
    <p:restoredTop sz="94019" autoAdjust="0"/>
  </p:normalViewPr>
  <p:slideViewPr>
    <p:cSldViewPr>
      <p:cViewPr varScale="1">
        <p:scale>
          <a:sx n="76" d="100"/>
          <a:sy n="76" d="100"/>
        </p:scale>
        <p:origin x="-378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04E4946-BEEB-4C86-9B79-6984BD57808E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tr-TR" noProof="0" smtClean="0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noProof="0" smtClean="0"/>
              <a:t>Asıl metin stillerini düzenlemek için tıklatın</a:t>
            </a:r>
          </a:p>
          <a:p>
            <a:pPr lvl="1"/>
            <a:r>
              <a:rPr lang="tr-TR" noProof="0" smtClean="0"/>
              <a:t>İkinci düzey</a:t>
            </a:r>
          </a:p>
          <a:p>
            <a:pPr lvl="2"/>
            <a:r>
              <a:rPr lang="tr-TR" noProof="0" smtClean="0"/>
              <a:t>Üçüncü düzey</a:t>
            </a:r>
          </a:p>
          <a:p>
            <a:pPr lvl="3"/>
            <a:r>
              <a:rPr lang="tr-TR" noProof="0" smtClean="0"/>
              <a:t>Dördüncü düzey</a:t>
            </a:r>
          </a:p>
          <a:p>
            <a:pPr lvl="4"/>
            <a:r>
              <a:rPr lang="tr-TR" noProof="0" smtClean="0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D4B1A31-4D2A-4C12-B497-36AEDB6BD6F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FEDAFC-2E66-46E4-BC37-71B51A91D2A6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11F397-A6F7-4193-8FD0-16D75967A84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099504-A691-474C-97B3-938A7DAD765F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3034A-DFCB-4565-A412-4064EF2498AB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DA707-D646-4435-A535-F633AD21763A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E88B7C-54BA-4A0F-9DA2-A98B10843000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10EAA8-CAF0-446D-924A-D0F0A30ACC8A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4FAC0B-7F13-460B-8ED4-08D503EB240C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15A16-42A1-4A8F-8204-703413D284A4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7F991A-C9CF-4216-9941-619FEEAF5D3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B4FA81-7E51-49B5-BC7C-ED8E4FAB4378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07E27D-FA1E-4118-BDC3-C7970DAE4E9D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3E7564-FBB8-49F1-A9D3-AD9333DD1AAA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8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9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DB59FF-1F05-4F29-B13C-482365692428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8E44B-5D68-40D3-9B02-859B155087B2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4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F5CB0-CCAB-4B92-9C77-B0A1F3A41D8E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C3FAE0-0A97-4085-98F7-FA06ABA5CF43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3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240685-8898-4859-9458-B8DB7D1144A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C4064-750C-4C24-863B-1E183CF3541C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774787-4620-4A1E-B12C-F27CEE83474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E4AE8-8F31-4E7D-AD21-556699D53DCE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6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7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9BB4C-06FA-4B87-B8FA-407D4A72E8C3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Başlık Yer Tutucusu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1027" name="2 Metin Yer Tutucusu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34B6B233-F602-4149-864B-387F642D590D}" type="datetimeFigureOut">
              <a:rPr lang="tr-TR"/>
              <a:pPr>
                <a:defRPr/>
              </a:pPr>
              <a:t>10.01.2012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0D0A29F-0939-4F54-B819-973B0138B6BA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0" r:id="rId2"/>
    <p:sldLayoutId id="2147483789" r:id="rId3"/>
    <p:sldLayoutId id="2147483788" r:id="rId4"/>
    <p:sldLayoutId id="2147483787" r:id="rId5"/>
    <p:sldLayoutId id="2147483786" r:id="rId6"/>
    <p:sldLayoutId id="2147483785" r:id="rId7"/>
    <p:sldLayoutId id="2147483784" r:id="rId8"/>
    <p:sldLayoutId id="2147483783" r:id="rId9"/>
    <p:sldLayoutId id="2147483782" r:id="rId10"/>
    <p:sldLayoutId id="214748378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1 Başlık"/>
          <p:cNvSpPr>
            <a:spLocks noGrp="1"/>
          </p:cNvSpPr>
          <p:nvPr>
            <p:ph type="ctrTitle"/>
          </p:nvPr>
        </p:nvSpPr>
        <p:spPr>
          <a:xfrm>
            <a:off x="685800" y="1571625"/>
            <a:ext cx="7772400" cy="1714500"/>
          </a:xfrm>
        </p:spPr>
        <p:txBody>
          <a:bodyPr/>
          <a:lstStyle/>
          <a:p>
            <a:pPr eaLnBrk="1" hangingPunct="1"/>
            <a:r>
              <a:rPr lang="tr-TR" b="1" smtClean="0"/>
              <a:t>ONKOLOJİ OLGU SUNUMU</a:t>
            </a:r>
            <a:br>
              <a:rPr lang="tr-TR" b="1" smtClean="0"/>
            </a:br>
            <a:endParaRPr lang="tr-TR" smtClean="0"/>
          </a:p>
        </p:txBody>
      </p:sp>
      <p:sp>
        <p:nvSpPr>
          <p:cNvPr id="14338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22525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/>
            <a:endParaRPr lang="tr-TR" i="1" smtClean="0">
              <a:solidFill>
                <a:schemeClr val="tx1"/>
              </a:solidFill>
            </a:endParaRPr>
          </a:p>
          <a:p>
            <a:pPr eaLnBrk="1" hangingPunct="1"/>
            <a:r>
              <a:rPr lang="tr-TR" i="1" smtClean="0">
                <a:solidFill>
                  <a:schemeClr val="tx1"/>
                </a:solidFill>
              </a:rPr>
              <a:t>DR.</a:t>
            </a:r>
            <a:r>
              <a:rPr lang="tr-TR" i="1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tr-TR" i="1" smtClean="0">
                <a:solidFill>
                  <a:schemeClr val="tx1"/>
                </a:solidFill>
              </a:rPr>
              <a:t>EMRE ÇANKAYA</a:t>
            </a:r>
            <a:endParaRPr lang="tr-TR" i="1" smtClean="0">
              <a:solidFill>
                <a:schemeClr val="tx1"/>
              </a:solidFill>
              <a:latin typeface="Arial" charset="0"/>
            </a:endParaRPr>
          </a:p>
          <a:p>
            <a:pPr eaLnBrk="1" hangingPunct="1"/>
            <a:r>
              <a:rPr lang="tr-TR" i="1" smtClean="0">
                <a:solidFill>
                  <a:schemeClr val="tx1"/>
                </a:solidFill>
                <a:latin typeface="Arial" charset="0"/>
              </a:rPr>
              <a:t>11.01.2012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2 İçerik Yer Tutucusu"/>
          <p:cNvSpPr>
            <a:spLocks noGrp="1"/>
          </p:cNvSpPr>
          <p:nvPr>
            <p:ph idx="4294967295"/>
          </p:nvPr>
        </p:nvSpPr>
        <p:spPr>
          <a:xfrm>
            <a:off x="457200" y="333375"/>
            <a:ext cx="8229600" cy="5792788"/>
          </a:xfrm>
        </p:spPr>
        <p:txBody>
          <a:bodyPr/>
          <a:lstStyle/>
          <a:p>
            <a:pPr eaLnBrk="1" hangingPunct="1"/>
            <a:r>
              <a:rPr lang="tr-TR" sz="2400" smtClean="0"/>
              <a:t>Serum Protein Elektroforezi: </a:t>
            </a:r>
          </a:p>
          <a:p>
            <a:pPr lvl="1" eaLnBrk="1" hangingPunct="1"/>
            <a:r>
              <a:rPr lang="tr-TR" sz="2400" smtClean="0">
                <a:solidFill>
                  <a:srgbClr val="FF0000"/>
                </a:solidFill>
              </a:rPr>
              <a:t>albumin:45,4 </a:t>
            </a:r>
            <a:r>
              <a:rPr lang="tr-TR" sz="2400" smtClean="0"/>
              <a:t>(55-65)    alfa-1-globulin:3,8 (2,2-3,7)  </a:t>
            </a:r>
          </a:p>
          <a:p>
            <a:pPr lvl="1" eaLnBrk="1" hangingPunct="1">
              <a:buFont typeface="Arial" charset="0"/>
              <a:buNone/>
            </a:pPr>
            <a:r>
              <a:rPr lang="tr-TR" sz="2400" smtClean="0">
                <a:solidFill>
                  <a:srgbClr val="FF0000"/>
                </a:solidFill>
              </a:rPr>
              <a:t>alfa-2-globulin</a:t>
            </a:r>
            <a:r>
              <a:rPr lang="tr-TR" sz="2400" smtClean="0"/>
              <a:t>:4,99 (8,2-12,5)   gama:13,09 (11,5-18,6)</a:t>
            </a:r>
          </a:p>
          <a:p>
            <a:pPr lvl="1" eaLnBrk="1" hangingPunct="1">
              <a:buFont typeface="Arial" charset="0"/>
              <a:buNone/>
            </a:pPr>
            <a:r>
              <a:rPr lang="tr-TR" sz="2400" smtClean="0">
                <a:solidFill>
                  <a:srgbClr val="FF0000"/>
                </a:solidFill>
              </a:rPr>
              <a:t>beta globulin:32,66 </a:t>
            </a:r>
            <a:r>
              <a:rPr lang="tr-TR" sz="2400" smtClean="0"/>
              <a:t>(7,2-14,2)</a:t>
            </a:r>
          </a:p>
          <a:p>
            <a:pPr lvl="1" eaLnBrk="1" hangingPunct="1">
              <a:buFont typeface="Arial" charset="0"/>
              <a:buNone/>
            </a:pPr>
            <a:endParaRPr lang="tr-TR" sz="2400" smtClean="0"/>
          </a:p>
          <a:p>
            <a:pPr lvl="1" eaLnBrk="1" hangingPunct="1">
              <a:buFont typeface="Arial" charset="0"/>
              <a:buNone/>
            </a:pPr>
            <a:r>
              <a:rPr lang="tr-TR" sz="2400" smtClean="0"/>
              <a:t>Serum immunfiksasyon: Monoklonal gammopati izlenmedi.</a:t>
            </a:r>
          </a:p>
          <a:p>
            <a:pPr lvl="1" eaLnBrk="1" hangingPunct="1">
              <a:buFont typeface="Arial" charset="0"/>
              <a:buNone/>
            </a:pPr>
            <a:endParaRPr lang="tr-TR" sz="2400" smtClean="0"/>
          </a:p>
          <a:p>
            <a:pPr lvl="1" eaLnBrk="1" hangingPunct="1">
              <a:buFont typeface="Arial" charset="0"/>
              <a:buNone/>
            </a:pPr>
            <a:r>
              <a:rPr lang="tr-TR" sz="2400" smtClean="0"/>
              <a:t>İdrar immunfiksasyon: monoklonal gammopati izlenmedi.</a:t>
            </a:r>
          </a:p>
          <a:p>
            <a:pPr lvl="1" eaLnBrk="1" hangingPunct="1">
              <a:buFont typeface="Arial" charset="0"/>
              <a:buNone/>
            </a:pPr>
            <a:endParaRPr lang="tr-TR" sz="2400" smtClean="0"/>
          </a:p>
          <a:p>
            <a:pPr eaLnBrk="1" hangingPunct="1"/>
            <a:r>
              <a:rPr lang="tr-TR" sz="2400" smtClean="0"/>
              <a:t>B2 Mikroglobulin:1,78 (1,1-2,5)</a:t>
            </a:r>
          </a:p>
          <a:p>
            <a:pPr lvl="1" eaLnBrk="1" hangingPunct="1"/>
            <a:endParaRPr lang="tr-TR" sz="2400" smtClean="0"/>
          </a:p>
          <a:p>
            <a:pPr lvl="1" eaLnBrk="1" hangingPunct="1">
              <a:buFont typeface="Arial" charset="0"/>
              <a:buNone/>
            </a:pPr>
            <a:endParaRPr lang="tr-TR" sz="240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2457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tr-TR" b="1" smtClean="0"/>
              <a:t>BMD: </a:t>
            </a:r>
            <a:r>
              <a:rPr lang="tr-TR" smtClean="0"/>
              <a:t>T skoru: -2,1</a:t>
            </a:r>
          </a:p>
          <a:p>
            <a:pPr eaLnBrk="1" hangingPunct="1">
              <a:buFont typeface="Arial" charset="0"/>
              <a:buNone/>
            </a:pPr>
            <a:endParaRPr lang="tr-TR" smtClean="0"/>
          </a:p>
          <a:p>
            <a:pPr eaLnBrk="1" hangingPunct="1"/>
            <a:r>
              <a:rPr lang="tr-TR" b="1" smtClean="0"/>
              <a:t>Kemik survey: </a:t>
            </a:r>
            <a:r>
              <a:rPr lang="tr-TR" smtClean="0"/>
              <a:t>Vertebralarda, kostalarda , uzun kemiklerde litik lezyonlar izlendi.</a:t>
            </a:r>
            <a:endParaRPr lang="tr-TR" b="1" smtClean="0"/>
          </a:p>
          <a:p>
            <a:endParaRPr lang="tr-TR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1 Başlık"/>
          <p:cNvSpPr>
            <a:spLocks noGrp="1"/>
          </p:cNvSpPr>
          <p:nvPr>
            <p:ph type="title"/>
          </p:nvPr>
        </p:nvSpPr>
        <p:spPr>
          <a:xfrm rot="10800000" flipV="1">
            <a:off x="457200" y="404813"/>
            <a:ext cx="8229600" cy="863600"/>
          </a:xfrm>
        </p:spPr>
        <p:txBody>
          <a:bodyPr/>
          <a:lstStyle/>
          <a:p>
            <a:r>
              <a:rPr lang="tr-TR" sz="3600" smtClean="0"/>
              <a:t>Serum ACE düzeyi: 13 (5-15)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/>
          <a:lstStyle/>
          <a:p>
            <a:pPr lvl="4" eaLnBrk="1" hangingPunct="1">
              <a:buFont typeface="Arial" charset="0"/>
              <a:buNone/>
              <a:defRPr/>
            </a:pPr>
            <a:r>
              <a:rPr lang="tr-TR" sz="2800" dirty="0" smtClean="0"/>
              <a:t>Tümör </a:t>
            </a:r>
            <a:r>
              <a:rPr lang="tr-TR" sz="2800" dirty="0" err="1" smtClean="0"/>
              <a:t>markerları</a:t>
            </a:r>
            <a:r>
              <a:rPr lang="tr-TR" sz="2800" dirty="0" smtClean="0"/>
              <a:t>: </a:t>
            </a:r>
          </a:p>
          <a:p>
            <a:pPr lvl="5">
              <a:defRPr/>
            </a:pPr>
            <a:r>
              <a:rPr lang="tr-TR" sz="2800" dirty="0" smtClean="0"/>
              <a:t>CA-15-3:12,6 (0-32,4)</a:t>
            </a:r>
          </a:p>
          <a:p>
            <a:pPr lvl="5"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CA-125: 89,5 </a:t>
            </a:r>
            <a:r>
              <a:rPr lang="tr-TR" sz="2800" dirty="0" smtClean="0"/>
              <a:t>(0-18)</a:t>
            </a:r>
          </a:p>
          <a:p>
            <a:pPr lvl="5"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CA-19-9: 1116 </a:t>
            </a:r>
            <a:r>
              <a:rPr lang="tr-TR" sz="2800" dirty="0" smtClean="0"/>
              <a:t>(0-35)</a:t>
            </a:r>
          </a:p>
          <a:p>
            <a:pPr lvl="5"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CEA: 7,1  </a:t>
            </a:r>
            <a:r>
              <a:rPr lang="tr-TR" sz="2800" dirty="0" smtClean="0"/>
              <a:t>(0-2,5)</a:t>
            </a:r>
          </a:p>
          <a:p>
            <a:pPr lvl="5"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AFP: 133,7 </a:t>
            </a:r>
            <a:r>
              <a:rPr lang="tr-TR" sz="2800" dirty="0" smtClean="0"/>
              <a:t>(0-8,1)</a:t>
            </a:r>
          </a:p>
          <a:p>
            <a:pPr lvl="5">
              <a:defRPr/>
            </a:pPr>
            <a:r>
              <a:rPr lang="tr-TR" sz="2800" dirty="0" smtClean="0">
                <a:solidFill>
                  <a:srgbClr val="FF0000"/>
                </a:solidFill>
              </a:rPr>
              <a:t>CA-72-4: 110 </a:t>
            </a:r>
            <a:r>
              <a:rPr lang="tr-TR" sz="2800" dirty="0" smtClean="0"/>
              <a:t>(0-4)</a:t>
            </a:r>
          </a:p>
          <a:p>
            <a:pPr lvl="5">
              <a:defRPr/>
            </a:pPr>
            <a:endParaRPr lang="tr-TR" sz="2800" dirty="0" smtClean="0"/>
          </a:p>
          <a:p>
            <a:pPr>
              <a:defRPr/>
            </a:pPr>
            <a:endParaRPr lang="tr-TR" sz="28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2 İçerik Yer Tutucusu"/>
          <p:cNvSpPr>
            <a:spLocks noGrp="1"/>
          </p:cNvSpPr>
          <p:nvPr>
            <p:ph idx="1"/>
          </p:nvPr>
        </p:nvSpPr>
        <p:spPr>
          <a:xfrm>
            <a:off x="457200" y="1052513"/>
            <a:ext cx="8229600" cy="5073650"/>
          </a:xfrm>
        </p:spPr>
        <p:txBody>
          <a:bodyPr/>
          <a:lstStyle/>
          <a:p>
            <a:pPr eaLnBrk="1" hangingPunct="1"/>
            <a:r>
              <a:rPr lang="tr-TR" b="1" smtClean="0"/>
              <a:t>16/11/2011 Servikal Vertebra  BT: </a:t>
            </a:r>
            <a:r>
              <a:rPr lang="tr-TR" smtClean="0"/>
              <a:t>Vertebra korpuslarında daha belirgin litik lezyonlar, servikal kotlarda benzer yapıda litik lezyonlar,C6-C7-T1 vertebra korpuslarında yükseklik kaybı.</a:t>
            </a:r>
          </a:p>
          <a:p>
            <a:pPr eaLnBrk="1" hangingPunct="1">
              <a:buFont typeface="Arial" charset="0"/>
              <a:buNone/>
            </a:pPr>
            <a:endParaRPr lang="tr-TR" smtClean="0"/>
          </a:p>
          <a:p>
            <a:pPr eaLnBrk="1" hangingPunct="1"/>
            <a:endParaRPr lang="tr-TR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8737"/>
          </a:xfrm>
        </p:spPr>
        <p:txBody>
          <a:bodyPr/>
          <a:lstStyle/>
          <a:p>
            <a:endParaRPr lang="tr-TR" smtClean="0"/>
          </a:p>
        </p:txBody>
      </p:sp>
      <p:sp>
        <p:nvSpPr>
          <p:cNvPr id="27650" name="2 İçerik Yer Tutucusu"/>
          <p:cNvSpPr>
            <a:spLocks noGrp="1"/>
          </p:cNvSpPr>
          <p:nvPr>
            <p:ph idx="1"/>
          </p:nvPr>
        </p:nvSpPr>
        <p:spPr>
          <a:xfrm>
            <a:off x="457200" y="1125538"/>
            <a:ext cx="8229600" cy="5000625"/>
          </a:xfrm>
        </p:spPr>
        <p:txBody>
          <a:bodyPr/>
          <a:lstStyle/>
          <a:p>
            <a:pPr eaLnBrk="1" hangingPunct="1"/>
            <a:r>
              <a:rPr lang="tr-TR" b="1" smtClean="0"/>
              <a:t>15/11/2011 Toraks HRCT: </a:t>
            </a:r>
            <a:r>
              <a:rPr lang="tr-TR" smtClean="0"/>
              <a:t>Solda belirgin olmak üzere bilateral plevral mayii, santralde ve perihiler bölgelerde peribronşial interlobüler-interseptal kalınlaşmalar ve fibrotik değişiklikler. Bu düzeylerde yer yer birleşme eğilimi ve rastgele dağılım gösteren nodüller.</a:t>
            </a:r>
          </a:p>
          <a:p>
            <a:pPr eaLnBrk="1" hangingPunct="1"/>
            <a:endParaRPr lang="tr-TR" smtClean="0"/>
          </a:p>
          <a:p>
            <a:endParaRPr lang="tr-TR" smtClean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2 İçerik Yer Tutucusu"/>
          <p:cNvSpPr>
            <a:spLocks noGrp="1"/>
          </p:cNvSpPr>
          <p:nvPr>
            <p:ph idx="1"/>
          </p:nvPr>
        </p:nvSpPr>
        <p:spPr>
          <a:xfrm>
            <a:off x="457200" y="549275"/>
            <a:ext cx="8229600" cy="5576888"/>
          </a:xfrm>
        </p:spPr>
        <p:txBody>
          <a:bodyPr/>
          <a:lstStyle/>
          <a:p>
            <a:pPr eaLnBrk="1" hangingPunct="1"/>
            <a:r>
              <a:rPr lang="tr-TR" sz="2400" b="1" smtClean="0"/>
              <a:t>23/11/2011 PET-CT: </a:t>
            </a:r>
            <a:r>
              <a:rPr lang="tr-TR" sz="2400" smtClean="0"/>
              <a:t>Mediastende paratrakeal, prekarinal, subkarinal , bilateral hiler lenf nodlarında (SUV:4,4), her iki AC’ de perihiler bölgede ve alt loblarda konsolidasyon alanlarında (SUV:6,6), pankreas uncinat proceste 16 mm çaplı yumuşak doku lezyonunda (SUV:5,8), retrokaval 13 mm lenf nodunda (SUV:8,1), abdomende sol paraaortik alanda 1 cm birkaç adet lenf nodunda (SUV:4,1) ve en büyüğü 13 mm mezenterik lenf nodunda (SUV:4), bilateral adneksiyal alanda sağda 31 mm solda 20 mm yumuşak doku alanlarında (SUV:5,4), vertebral kolonda servikal 7, torakal 1,2,3,4,6,9. vertebralarda, sol 11. kostada, sakrumda, sağ femur başında, sol asetabulumda, sağ iskiumda (SUV:6,6) artmış tutulum.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tr-TR" smtClean="0"/>
              <a:t>KLİNİK İZLEM</a:t>
            </a:r>
          </a:p>
        </p:txBody>
      </p:sp>
      <p:sp>
        <p:nvSpPr>
          <p:cNvPr id="29698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mtClean="0"/>
              <a:t>Hastada akut gelişen üst extremite kas gücü kaybı olması ve servikal vertebralarda fraktür saptanması nedeni ile Beyin Cerrahisi bölümü ile değerlendirildi; istenen servikal MR sonucu ile hastaya  acil operasyon kararı alındı,preop. hazırlıkları yapılarak C7 seviyesinde sol laminektomi operasyonu yapıldı.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337"/>
          </a:xfrm>
        </p:spPr>
        <p:txBody>
          <a:bodyPr/>
          <a:lstStyle/>
          <a:p>
            <a:r>
              <a:rPr lang="tr-TR" smtClean="0"/>
              <a:t>KLİNİK İZLEM</a:t>
            </a:r>
          </a:p>
        </p:txBody>
      </p:sp>
      <p:sp>
        <p:nvSpPr>
          <p:cNvPr id="30722" name="2 İçerik Yer Tutucusu"/>
          <p:cNvSpPr>
            <a:spLocks noGrp="1"/>
          </p:cNvSpPr>
          <p:nvPr>
            <p:ph idx="1"/>
          </p:nvPr>
        </p:nvSpPr>
        <p:spPr>
          <a:xfrm>
            <a:off x="457200" y="1628775"/>
            <a:ext cx="8229600" cy="4497388"/>
          </a:xfrm>
        </p:spPr>
        <p:txBody>
          <a:bodyPr/>
          <a:lstStyle/>
          <a:p>
            <a:r>
              <a:rPr lang="tr-TR" sz="2400" smtClean="0"/>
              <a:t>Ameliyat sırasında alınan yumuşak doku ve kemikten biyopsi örnekleri patolojik inceleme için gönderildi. </a:t>
            </a:r>
            <a:endParaRPr lang="tr-TR" sz="2400" smtClean="0">
              <a:latin typeface="Arial" charset="0"/>
            </a:endParaRPr>
          </a:p>
          <a:p>
            <a:endParaRPr lang="tr-TR" sz="2400" smtClean="0">
              <a:latin typeface="Arial" charset="0"/>
            </a:endParaRPr>
          </a:p>
          <a:p>
            <a:r>
              <a:rPr lang="tr-TR" sz="2400" smtClean="0">
                <a:latin typeface="Arial" charset="0"/>
              </a:rPr>
              <a:t>Biyopsi tanısı:  ????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2 İçerik Yer Tutucusu"/>
          <p:cNvSpPr>
            <a:spLocks noGrp="1"/>
          </p:cNvSpPr>
          <p:nvPr>
            <p:ph idx="1"/>
          </p:nvPr>
        </p:nvSpPr>
        <p:spPr>
          <a:xfrm>
            <a:off x="457200" y="692150"/>
            <a:ext cx="8229600" cy="5434013"/>
          </a:xfrm>
        </p:spPr>
        <p:txBody>
          <a:bodyPr/>
          <a:lstStyle/>
          <a:p>
            <a:pPr eaLnBrk="1" hangingPunct="1"/>
            <a:r>
              <a:rPr lang="tr-TR" b="1" smtClean="0"/>
              <a:t> </a:t>
            </a:r>
            <a:r>
              <a:rPr lang="tr-TR" smtClean="0"/>
              <a:t>39 y, Bayan, ev hanımı, Karabük</a:t>
            </a:r>
          </a:p>
          <a:p>
            <a:pPr eaLnBrk="1" hangingPunct="1"/>
            <a:endParaRPr lang="tr-TR" smtClean="0"/>
          </a:p>
          <a:p>
            <a:pPr eaLnBrk="1" hangingPunct="1"/>
            <a:r>
              <a:rPr lang="tr-TR" smtClean="0"/>
              <a:t>2 ay önce ensesine tuğla düşmesi sonrası artan boyun ağrısı şikayeti ile başvurduğu merkezde çekilen;</a:t>
            </a:r>
          </a:p>
          <a:p>
            <a:pPr eaLnBrk="1" hangingPunct="1"/>
            <a:r>
              <a:rPr lang="tr-TR" b="1" smtClean="0"/>
              <a:t>02/11/2011 Vertebra BT: </a:t>
            </a:r>
            <a:r>
              <a:rPr lang="tr-TR" smtClean="0"/>
              <a:t>Vertebral aks düzleşmiş,C6 vertebra korpusunda –sol pedikülde litik hipodens alanlar, kemikte destrüksiyon ,C2-C4 düzeyinde bulging.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İçerik Yer Tutucusu 2"/>
          <p:cNvSpPr>
            <a:spLocks noGrp="1"/>
          </p:cNvSpPr>
          <p:nvPr>
            <p:ph idx="1"/>
          </p:nvPr>
        </p:nvSpPr>
        <p:spPr>
          <a:xfrm>
            <a:off x="457200" y="836613"/>
            <a:ext cx="8229600" cy="5289550"/>
          </a:xfrm>
        </p:spPr>
        <p:txBody>
          <a:bodyPr/>
          <a:lstStyle/>
          <a:p>
            <a:r>
              <a:rPr lang="tr-TR" sz="2800" b="1" smtClean="0"/>
              <a:t>03/11/2011 Servikal MR: </a:t>
            </a:r>
            <a:r>
              <a:rPr lang="tr-TR" sz="2800" smtClean="0"/>
              <a:t>C7-T1 vertebrada yükseklik kaybı ,C6-C7-T1 vertebra korpuslarında kemik iliğini doldurmuş infiltratif kitle lezyonları,C6-C7 vertebralar boyunca sol paravertebral alana protrüzyon gösteren 3,5x2,5 cm solid komponentli kitle lezyonu,C7-T1 vertebralarda korpus sol ön kesimlerinde belirginleşen destrüksiyonlar oluşmuştur. Lezyonlar yüksek derecede malign kuşkulu, C4-C5 diskinde geniş tabanlı santral protrüzyon izlenmiş.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9 İçerik Yer Tutucusu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r>
              <a:rPr lang="tr-TR" smtClean="0"/>
              <a:t>Bu tetkik sonuçları ile hastanemiz Onkoloji polikliniğine yönlendirilen hasta ileri tetkik amacı ile onkoloji servisine yatırıldı.</a:t>
            </a:r>
          </a:p>
          <a:p>
            <a:r>
              <a:rPr lang="tr-TR" b="1" smtClean="0"/>
              <a:t>ÖZGEÇMİŞ: </a:t>
            </a:r>
            <a:r>
              <a:rPr lang="tr-TR" smtClean="0"/>
              <a:t>HT</a:t>
            </a:r>
          </a:p>
          <a:p>
            <a:r>
              <a:rPr lang="tr-TR" b="1" smtClean="0">
                <a:solidFill>
                  <a:srgbClr val="FF0000"/>
                </a:solidFill>
              </a:rPr>
              <a:t>Kullandığı ilaç</a:t>
            </a:r>
            <a:r>
              <a:rPr lang="tr-TR" smtClean="0">
                <a:solidFill>
                  <a:srgbClr val="FF0000"/>
                </a:solidFill>
              </a:rPr>
              <a:t>:</a:t>
            </a:r>
          </a:p>
          <a:p>
            <a:r>
              <a:rPr lang="tr-TR" smtClean="0"/>
              <a:t>Sigara</a:t>
            </a:r>
            <a:r>
              <a:rPr lang="tr-TR" smtClean="0">
                <a:sym typeface="Wingdings" pitchFamily="2" charset="2"/>
              </a:rPr>
              <a:t> (-) alkol: (-)</a:t>
            </a:r>
            <a:endParaRPr lang="tr-TR" smtClean="0"/>
          </a:p>
          <a:p>
            <a:r>
              <a:rPr lang="tr-TR" b="1" smtClean="0"/>
              <a:t>SOYGEÇMİŞ:</a:t>
            </a:r>
            <a:r>
              <a:rPr lang="tr-TR" smtClean="0"/>
              <a:t>Anne AC ca (ex)</a:t>
            </a:r>
          </a:p>
          <a:p>
            <a:r>
              <a:rPr lang="tr-TR" b="1" smtClean="0"/>
              <a:t>SİSTEM SORGUSU:  </a:t>
            </a:r>
            <a:r>
              <a:rPr lang="tr-TR" smtClean="0"/>
              <a:t>Halsizlik (+),   iştahsızlık (+),   kolda ve boyunda yaygın ağrı ve kas güçsüzlüğü (+), bulantı(+),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2 İçerik Yer Tutucusu"/>
          <p:cNvSpPr>
            <a:spLocks noGrp="1"/>
          </p:cNvSpPr>
          <p:nvPr>
            <p:ph idx="1"/>
          </p:nvPr>
        </p:nvSpPr>
        <p:spPr>
          <a:xfrm>
            <a:off x="457200" y="476250"/>
            <a:ext cx="8229600" cy="5649913"/>
          </a:xfrm>
        </p:spPr>
        <p:txBody>
          <a:bodyPr/>
          <a:lstStyle/>
          <a:p>
            <a:pPr eaLnBrk="1" hangingPunct="1"/>
            <a:r>
              <a:rPr lang="tr-TR" sz="2400" b="1" smtClean="0"/>
              <a:t>FM: </a:t>
            </a:r>
            <a:r>
              <a:rPr lang="tr-TR" sz="2400" smtClean="0"/>
              <a:t>Genel durumu iyi, bilinç açık, oryante-koopere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Vital bulgular stabil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BB:Saç-saçlı deri doğal,trake orta hatta,tiroid nonpalpabl,LAP yok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   SS: HİHTSEK,ral-ronküs yok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   KVS:S1(+),S2(+), ritmik, ek ses (-),üfürüm (-)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   GIS:Normal bombelikte,barsak sesleri normoaktif, ele gelen kitle (-), HSM (-), defans (-), rebound (-), hassasiyet (-), asit (-)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   EXT: Periferik nabızlar açık, PTÖ -/-, </a:t>
            </a:r>
            <a:r>
              <a:rPr lang="tr-TR" sz="2400" smtClean="0">
                <a:solidFill>
                  <a:srgbClr val="FF0000"/>
                </a:solidFill>
              </a:rPr>
              <a:t>üst ekstremite ve boyunda dokunmakla yaygın ağrı (+) bilateral üst extremitelerde  2/5  kas gücü (+)</a:t>
            </a:r>
          </a:p>
          <a:p>
            <a:pPr eaLnBrk="1" hangingPunct="1">
              <a:buFont typeface="Arial" charset="0"/>
              <a:buNone/>
            </a:pPr>
            <a:r>
              <a:rPr lang="tr-TR" sz="2400" smtClean="0"/>
              <a:t>   GÜS: haricen doğal</a:t>
            </a:r>
          </a:p>
          <a:p>
            <a:pPr eaLnBrk="1" hangingPunct="1">
              <a:buFont typeface="Arial" charset="0"/>
              <a:buNone/>
            </a:pPr>
            <a:endParaRPr lang="tr-TR" sz="2400" smtClean="0"/>
          </a:p>
          <a:p>
            <a:pPr eaLnBrk="1" hangingPunct="1">
              <a:buFont typeface="Arial" charset="0"/>
              <a:buNone/>
            </a:pPr>
            <a:endParaRPr lang="tr-TR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19458" name="2 İçerik Yer Tutucusu"/>
          <p:cNvSpPr>
            <a:spLocks noGrp="1"/>
          </p:cNvSpPr>
          <p:nvPr>
            <p:ph idx="1"/>
          </p:nvPr>
        </p:nvSpPr>
        <p:spPr>
          <a:xfrm>
            <a:off x="457200" y="2781300"/>
            <a:ext cx="8229600" cy="3344863"/>
          </a:xfrm>
        </p:spPr>
        <p:txBody>
          <a:bodyPr/>
          <a:lstStyle/>
          <a:p>
            <a:r>
              <a:rPr lang="tr-TR" smtClean="0"/>
              <a:t>HASTADA  BAŞLANGIÇ OLARAK HANGİ TETKİKLERİ İSTERSİNİZ??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2 İçerik Yer Tutucusu"/>
          <p:cNvSpPr>
            <a:spLocks noGrp="1"/>
          </p:cNvSpPr>
          <p:nvPr>
            <p:ph idx="1"/>
          </p:nvPr>
        </p:nvSpPr>
        <p:spPr>
          <a:xfrm>
            <a:off x="395288" y="765175"/>
            <a:ext cx="8229600" cy="51117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z="2400" smtClean="0"/>
              <a:t>CBC: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b="1" smtClean="0">
                <a:solidFill>
                  <a:srgbClr val="FF0000"/>
                </a:solidFill>
              </a:rPr>
              <a:t>Hb:9,4 g/dl</a:t>
            </a:r>
            <a:r>
              <a:rPr lang="tr-TR" sz="2000" b="1" smtClean="0"/>
              <a:t>   </a:t>
            </a:r>
            <a:r>
              <a:rPr lang="tr-TR" sz="2000" b="1" smtClean="0">
                <a:solidFill>
                  <a:srgbClr val="FF0000"/>
                </a:solidFill>
              </a:rPr>
              <a:t>BK:13890   NEUT:13030  </a:t>
            </a:r>
            <a:r>
              <a:rPr lang="tr-TR" sz="2000" smtClean="0"/>
              <a:t>PLT:385400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r>
              <a:rPr lang="tr-TR" sz="2000" b="1" smtClean="0">
                <a:solidFill>
                  <a:srgbClr val="FF0000"/>
                </a:solidFill>
              </a:rPr>
              <a:t>     Sedim:93</a:t>
            </a:r>
          </a:p>
          <a:p>
            <a:pPr lvl="1" eaLnBrk="1" hangingPunct="1">
              <a:lnSpc>
                <a:spcPct val="90000"/>
              </a:lnSpc>
            </a:pPr>
            <a:endParaRPr lang="tr-TR" sz="2000" u="sng" smtClean="0"/>
          </a:p>
          <a:p>
            <a:pPr eaLnBrk="1" hangingPunct="1">
              <a:lnSpc>
                <a:spcPct val="90000"/>
              </a:lnSpc>
            </a:pPr>
            <a:r>
              <a:rPr lang="tr-TR" sz="2400" smtClean="0"/>
              <a:t>Biyokimya: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b="1" smtClean="0">
                <a:solidFill>
                  <a:srgbClr val="FF0000"/>
                </a:solidFill>
              </a:rPr>
              <a:t>AST:55   ALT:80   ALP:220   GGT:144   </a:t>
            </a:r>
            <a:r>
              <a:rPr lang="tr-TR" sz="2000" smtClean="0"/>
              <a:t>T/D Bil: 0,76/0,1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smtClean="0"/>
              <a:t>BUN:18,6  </a:t>
            </a:r>
            <a:r>
              <a:rPr lang="tr-TR" sz="2000" b="1" smtClean="0">
                <a:solidFill>
                  <a:srgbClr val="FF0000"/>
                </a:solidFill>
              </a:rPr>
              <a:t> Kre:1,63   </a:t>
            </a:r>
            <a:r>
              <a:rPr lang="tr-TR" sz="2000" smtClean="0"/>
              <a:t>ÜA:3,8  </a:t>
            </a:r>
            <a:r>
              <a:rPr lang="tr-TR" sz="2000" b="1" smtClean="0"/>
              <a:t> </a:t>
            </a:r>
            <a:r>
              <a:rPr lang="tr-TR" sz="2000" b="1" smtClean="0">
                <a:solidFill>
                  <a:srgbClr val="FF0000"/>
                </a:solidFill>
              </a:rPr>
              <a:t>LDH:681</a:t>
            </a:r>
            <a:r>
              <a:rPr lang="tr-TR" sz="2000" b="1" smtClean="0"/>
              <a:t>   </a:t>
            </a:r>
            <a:r>
              <a:rPr lang="tr-TR" sz="2000" smtClean="0">
                <a:solidFill>
                  <a:srgbClr val="FF0000"/>
                </a:solidFill>
              </a:rPr>
              <a:t>T.Prot/Alb: 8,2/3,78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smtClean="0"/>
              <a:t>Ca:8,98   P:3,41   Na:133  </a:t>
            </a:r>
            <a:r>
              <a:rPr lang="tr-TR" sz="2000" b="1" smtClean="0">
                <a:solidFill>
                  <a:srgbClr val="FF0000"/>
                </a:solidFill>
              </a:rPr>
              <a:t> K:5,7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endParaRPr lang="tr-TR" sz="2400" smtClean="0"/>
          </a:p>
          <a:p>
            <a:pPr eaLnBrk="1" hangingPunct="1">
              <a:lnSpc>
                <a:spcPct val="90000"/>
              </a:lnSpc>
            </a:pPr>
            <a:r>
              <a:rPr lang="tr-TR" sz="2400" smtClean="0"/>
              <a:t>Hemostaz: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smtClean="0"/>
              <a:t>INR:1,08   PT:12,6   aPTT:30,6</a:t>
            </a:r>
          </a:p>
          <a:p>
            <a:pPr lvl="1" eaLnBrk="1" hangingPunct="1">
              <a:lnSpc>
                <a:spcPct val="90000"/>
              </a:lnSpc>
            </a:pPr>
            <a:endParaRPr lang="tr-TR" sz="2000" smtClean="0"/>
          </a:p>
          <a:p>
            <a:pPr eaLnBrk="1" hangingPunct="1">
              <a:lnSpc>
                <a:spcPct val="90000"/>
              </a:lnSpc>
            </a:pPr>
            <a:r>
              <a:rPr lang="tr-TR" sz="2400" smtClean="0"/>
              <a:t>TİT:</a:t>
            </a:r>
            <a:r>
              <a:rPr lang="tr-TR" sz="2000" smtClean="0"/>
              <a:t> </a:t>
            </a:r>
          </a:p>
          <a:p>
            <a:pPr lvl="1" eaLnBrk="1" hangingPunct="1">
              <a:lnSpc>
                <a:spcPct val="90000"/>
              </a:lnSpc>
            </a:pPr>
            <a:r>
              <a:rPr lang="tr-TR" sz="2000" smtClean="0"/>
              <a:t>Dans: 1030   Keton:+   BK:4   KK:9   pH:5,0   Protein: Eser</a:t>
            </a:r>
          </a:p>
          <a:p>
            <a:pPr lvl="1" eaLnBrk="1" hangingPunct="1">
              <a:lnSpc>
                <a:spcPct val="90000"/>
              </a:lnSpc>
              <a:buFont typeface="Arial" charset="0"/>
              <a:buNone/>
            </a:pPr>
            <a:endParaRPr lang="tr-TR" sz="2000" smtClean="0"/>
          </a:p>
          <a:p>
            <a:pPr eaLnBrk="1" hangingPunct="1">
              <a:lnSpc>
                <a:spcPct val="80000"/>
              </a:lnSpc>
              <a:buFont typeface="Arial" charset="0"/>
              <a:buNone/>
            </a:pPr>
            <a:endParaRPr lang="tr-TR" b="1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1 Başlık"/>
          <p:cNvSpPr>
            <a:spLocks noGrp="1"/>
          </p:cNvSpPr>
          <p:nvPr>
            <p:ph type="title"/>
          </p:nvPr>
        </p:nvSpPr>
        <p:spPr>
          <a:xfrm rot="10800000" flipV="1">
            <a:off x="522288" y="233363"/>
            <a:ext cx="8081962" cy="1108075"/>
          </a:xfrm>
        </p:spPr>
        <p:txBody>
          <a:bodyPr/>
          <a:lstStyle/>
          <a:p>
            <a:r>
              <a:rPr lang="tr-TR" sz="2400" smtClean="0"/>
              <a:t/>
            </a:r>
            <a:br>
              <a:rPr lang="tr-TR" sz="2400" smtClean="0"/>
            </a:br>
            <a:r>
              <a:rPr lang="tr-TR" sz="2400" smtClean="0"/>
              <a:t>PAAG: Bilateral hiler dolgunluk (+) , LAP (+) ve bilateral parankimal nodüler görünüm(+); kostalarda litik lezyonlar izlendi.</a:t>
            </a:r>
            <a:br>
              <a:rPr lang="tr-TR" sz="2400" smtClean="0"/>
            </a:br>
            <a:endParaRPr lang="tr-TR" sz="2400" smtClean="0"/>
          </a:p>
        </p:txBody>
      </p:sp>
      <p:pic>
        <p:nvPicPr>
          <p:cNvPr id="21506" name="Picture 3" descr="C:\Users\acer\Desktop\sarkoidoz_4.gif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68313" y="1412875"/>
            <a:ext cx="6696075" cy="5445125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2 İçerik Yer Tutucusu"/>
          <p:cNvSpPr>
            <a:spLocks noGrp="1"/>
          </p:cNvSpPr>
          <p:nvPr>
            <p:ph idx="1"/>
          </p:nvPr>
        </p:nvSpPr>
        <p:spPr>
          <a:xfrm>
            <a:off x="457200" y="765175"/>
            <a:ext cx="8229600" cy="5360988"/>
          </a:xfrm>
        </p:spPr>
        <p:txBody>
          <a:bodyPr/>
          <a:lstStyle/>
          <a:p>
            <a:pPr eaLnBrk="1" hangingPunct="1"/>
            <a:endParaRPr lang="tr-TR" smtClean="0"/>
          </a:p>
          <a:p>
            <a:pPr eaLnBrk="1" hangingPunct="1"/>
            <a:endParaRPr lang="tr-TR" smtClean="0"/>
          </a:p>
          <a:p>
            <a:pPr eaLnBrk="1" hangingPunct="1"/>
            <a:r>
              <a:rPr lang="tr-TR" smtClean="0">
                <a:solidFill>
                  <a:srgbClr val="002060"/>
                </a:solidFill>
              </a:rPr>
              <a:t> Mevcut hikaye,fizik muayene bulguları ve başlangıç tetkikleri  ile hastada ön tanılarınız nelerdir?</a:t>
            </a:r>
          </a:p>
          <a:p>
            <a:pPr eaLnBrk="1" hangingPunct="1">
              <a:buFont typeface="Arial" charset="0"/>
              <a:buNone/>
            </a:pPr>
            <a:endParaRPr lang="tr-TR" smtClean="0">
              <a:solidFill>
                <a:srgbClr val="002060"/>
              </a:solidFill>
            </a:endParaRPr>
          </a:p>
          <a:p>
            <a:pPr eaLnBrk="1" hangingPunct="1"/>
            <a:r>
              <a:rPr lang="tr-TR" smtClean="0">
                <a:solidFill>
                  <a:srgbClr val="002060"/>
                </a:solidFill>
              </a:rPr>
              <a:t>Hangi ileri tetkikleri tetkikleri istersiniz?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Teknik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Ofis 2">
      <a:majorFont>
        <a:latin typeface="Calibri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ambria"/>
        <a:ea typeface=""/>
        <a:cs typeface=""/>
        <a:font script="Jpan" typeface="HG明朝B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931</TotalTime>
  <Words>515</Words>
  <Application>Microsoft Office PowerPoint</Application>
  <PresentationFormat>Ekran Gösterisi (4:3)</PresentationFormat>
  <Paragraphs>67</Paragraphs>
  <Slides>17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4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2" baseType="lpstr">
      <vt:lpstr>Arial</vt:lpstr>
      <vt:lpstr>Calibri</vt:lpstr>
      <vt:lpstr>Cambria</vt:lpstr>
      <vt:lpstr>Wingdings</vt:lpstr>
      <vt:lpstr>Ofis Teması</vt:lpstr>
      <vt:lpstr>ONKOLOJİ OLGU SUNUMU </vt:lpstr>
      <vt:lpstr>Slayt 2</vt:lpstr>
      <vt:lpstr>Slayt 3</vt:lpstr>
      <vt:lpstr>Slayt 4</vt:lpstr>
      <vt:lpstr>Slayt 5</vt:lpstr>
      <vt:lpstr>Slayt 6</vt:lpstr>
      <vt:lpstr>Slayt 7</vt:lpstr>
      <vt:lpstr> PAAG: Bilateral hiler dolgunluk (+) , LAP (+) ve bilateral parankimal nodüler görünüm(+); kostalarda litik lezyonlar izlendi. </vt:lpstr>
      <vt:lpstr>Slayt 9</vt:lpstr>
      <vt:lpstr>Slayt 10</vt:lpstr>
      <vt:lpstr>Slayt 11</vt:lpstr>
      <vt:lpstr>Serum ACE düzeyi: 13 (5-15)</vt:lpstr>
      <vt:lpstr>Slayt 13</vt:lpstr>
      <vt:lpstr>Slayt 14</vt:lpstr>
      <vt:lpstr>Slayt 15</vt:lpstr>
      <vt:lpstr>KLİNİK İZLEM</vt:lpstr>
      <vt:lpstr>KLİNİK İZLEM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ENDOKRİNOLOJİ VE METABOLİZMA HASTALIKLARI BD</dc:title>
  <dc:creator>Ozlem Turhan Iyidir</dc:creator>
  <cp:lastModifiedBy>Dr-Gulbin</cp:lastModifiedBy>
  <cp:revision>95</cp:revision>
  <dcterms:created xsi:type="dcterms:W3CDTF">2011-09-30T18:49:44Z</dcterms:created>
  <dcterms:modified xsi:type="dcterms:W3CDTF">2012-01-10T06:07:15Z</dcterms:modified>
</cp:coreProperties>
</file>