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28"/>
  </p:notesMasterIdLst>
  <p:sldIdLst>
    <p:sldId id="256" r:id="rId2"/>
    <p:sldId id="268" r:id="rId3"/>
    <p:sldId id="279" r:id="rId4"/>
    <p:sldId id="260" r:id="rId5"/>
    <p:sldId id="261" r:id="rId6"/>
    <p:sldId id="262" r:id="rId7"/>
    <p:sldId id="263" r:id="rId8"/>
    <p:sldId id="264" r:id="rId9"/>
    <p:sldId id="294" r:id="rId10"/>
    <p:sldId id="266" r:id="rId11"/>
    <p:sldId id="291" r:id="rId12"/>
    <p:sldId id="267" r:id="rId13"/>
    <p:sldId id="269" r:id="rId14"/>
    <p:sldId id="274" r:id="rId15"/>
    <p:sldId id="275" r:id="rId16"/>
    <p:sldId id="276" r:id="rId17"/>
    <p:sldId id="277" r:id="rId18"/>
    <p:sldId id="278" r:id="rId19"/>
    <p:sldId id="282" r:id="rId20"/>
    <p:sldId id="292" r:id="rId21"/>
    <p:sldId id="284" r:id="rId22"/>
    <p:sldId id="290" r:id="rId23"/>
    <p:sldId id="285" r:id="rId24"/>
    <p:sldId id="286" r:id="rId25"/>
    <p:sldId id="293" r:id="rId26"/>
    <p:sldId id="287" r:id="rId27"/>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7FAF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70" autoAdjust="0"/>
    <p:restoredTop sz="94660"/>
  </p:normalViewPr>
  <p:slideViewPr>
    <p:cSldViewPr>
      <p:cViewPr>
        <p:scale>
          <a:sx n="80" d="100"/>
          <a:sy n="80" d="100"/>
        </p:scale>
        <p:origin x="-2514" y="-75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Veri Yer Tutucusu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E735A4C-09D7-4BDA-8DCA-2F9003783D87}" type="datetimeFigureOut">
              <a:rPr lang="en-GB" smtClean="0"/>
              <a:t>10/06/2015</a:t>
            </a:fld>
            <a:endParaRPr lang="en-GB"/>
          </a:p>
        </p:txBody>
      </p:sp>
      <p:sp>
        <p:nvSpPr>
          <p:cNvPr id="4" name="Slayt Görüntüsü Yer Tutucus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 Yer Tutucusu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GB"/>
          </a:p>
        </p:txBody>
      </p:sp>
      <p:sp>
        <p:nvSpPr>
          <p:cNvPr id="6" name="Altbilgi Yer Tutucusu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ayt Numarası Yer Tutucus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14FB4EC-80A4-4821-AC45-A5ED31B23D31}" type="slidenum">
              <a:rPr lang="en-GB" smtClean="0"/>
              <a:t>‹#›</a:t>
            </a:fld>
            <a:endParaRPr lang="en-GB"/>
          </a:p>
        </p:txBody>
      </p:sp>
    </p:spTree>
    <p:extLst>
      <p:ext uri="{BB962C8B-B14F-4D97-AF65-F5344CB8AC3E}">
        <p14:creationId xmlns:p14="http://schemas.microsoft.com/office/powerpoint/2010/main" val="34634315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30425"/>
            <a:ext cx="7772400" cy="1470025"/>
          </a:xfrm>
        </p:spPr>
        <p:txBody>
          <a:bodyPr/>
          <a:lstStyle/>
          <a:p>
            <a:r>
              <a:rPr lang="tr-TR" smtClean="0"/>
              <a:t>Asıl başlık stili için tıklatın</a:t>
            </a:r>
            <a:endParaRPr lang="tr-TR"/>
          </a:p>
        </p:txBody>
      </p:sp>
      <p:sp>
        <p:nvSpPr>
          <p:cNvPr id="3" name="Alt Başlı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D993C2D9-5501-45CE-8B69-ABD4080A0F97}" type="datetime1">
              <a:rPr lang="tr-TR" smtClean="0"/>
              <a:t>10.06.2015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26705697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809369A2-AFC0-4247-83B1-B4ACFBC7CFD7}" type="datetime1">
              <a:rPr lang="tr-TR" smtClean="0"/>
              <a:t>10.06.2015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33098347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tr-TR"/>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004364B7-2C44-4A8A-9E40-F351D3BCC50E}" type="datetime1">
              <a:rPr lang="tr-TR" smtClean="0"/>
              <a:t>10.06.2015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11621512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0494933C-3BF5-47F2-8B42-25F1CBD47D60}" type="datetime1">
              <a:rPr lang="tr-TR" smtClean="0"/>
              <a:t>10.06.2015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17546364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smtClean="0"/>
              <a:t>Asıl başlık stili için tıklatın</a:t>
            </a:r>
            <a:endParaRPr lang="tr-TR"/>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D4FC76C5-A924-4AF3-A7BD-D0B8809DEDAE}" type="datetime1">
              <a:rPr lang="tr-TR" smtClean="0"/>
              <a:t>10.06.2015</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35343179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197AB9C3-36B4-4B06-B81A-2ABED18D45BE}" type="datetime1">
              <a:rPr lang="tr-TR" smtClean="0"/>
              <a:t>10.06.2015</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29872848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3EAF4922-BD9E-4FE0-8BA3-068689F83C38}" type="datetime1">
              <a:rPr lang="tr-TR" smtClean="0"/>
              <a:t>10.06.2015</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12360533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CE53DD36-614B-4449-B696-706BE0DD5AC8}" type="datetime1">
              <a:rPr lang="tr-TR" smtClean="0"/>
              <a:t>10.06.2015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18701495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FA525A42-2888-45DD-8494-595357232F11}" type="datetime1">
              <a:rPr lang="tr-TR" smtClean="0"/>
              <a:t>10.06.2015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24924236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A4ABE2AE-437E-4ACB-98E3-C87FFD3F4B10}" type="datetime1">
              <a:rPr lang="tr-TR" smtClean="0"/>
              <a:t>10.06.2015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15013040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4638"/>
            <a:ext cx="2057400" cy="5851525"/>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457200" y="274638"/>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A93A35B-4A11-4E1F-9A09-971972E37140}" type="datetime1">
              <a:rPr lang="tr-TR" smtClean="0"/>
              <a:t>10.06.2015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22374919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41DF1F-B9A9-47FB-99C4-B1291B2EA6C9}" type="datetime1">
              <a:rPr lang="tr-TR" smtClean="0"/>
              <a:t>10.06.2015</a:t>
            </a:fld>
            <a:endParaRPr lang="tr-TR"/>
          </a:p>
        </p:txBody>
      </p:sp>
      <p:sp>
        <p:nvSpPr>
          <p:cNvPr id="5" name="Altbilgi Yer Tutucusu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02176B-0E47-46AC-8F43-DAB4B8A37D06}" type="slidenum">
              <a:rPr lang="tr-TR" smtClean="0"/>
              <a:t>‹#›</a:t>
            </a:fld>
            <a:endParaRPr lang="tr-TR"/>
          </a:p>
        </p:txBody>
      </p:sp>
    </p:spTree>
    <p:extLst>
      <p:ext uri="{BB962C8B-B14F-4D97-AF65-F5344CB8AC3E}">
        <p14:creationId xmlns:p14="http://schemas.microsoft.com/office/powerpoint/2010/main" val="31729977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mailto:erasmus@gazi.edu.tr"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aşlık 1"/>
          <p:cNvSpPr>
            <a:spLocks noGrp="1"/>
          </p:cNvSpPr>
          <p:nvPr>
            <p:ph type="ctrTitle"/>
          </p:nvPr>
        </p:nvSpPr>
        <p:spPr/>
        <p:txBody>
          <a:bodyPr>
            <a:normAutofit fontScale="90000"/>
          </a:bodyPr>
          <a:lstStyle/>
          <a:p>
            <a:r>
              <a:rPr lang="tr-TR" b="1" dirty="0" smtClean="0">
                <a:solidFill>
                  <a:srgbClr val="0070C0"/>
                </a:solidFill>
              </a:rPr>
              <a:t>2015-2016 Erasmus+ Staj Hareketliliği Öğrencilerinin Sorumlulukları </a:t>
            </a:r>
            <a:endParaRPr lang="en-GB" b="1" dirty="0">
              <a:solidFill>
                <a:srgbClr val="0070C0"/>
              </a:solidFill>
            </a:endParaRPr>
          </a:p>
        </p:txBody>
      </p:sp>
      <p:sp>
        <p:nvSpPr>
          <p:cNvPr id="3" name="Alt Başlık 2"/>
          <p:cNvSpPr>
            <a:spLocks noGrp="1"/>
          </p:cNvSpPr>
          <p:nvPr>
            <p:ph type="subTitle" idx="1"/>
          </p:nvPr>
        </p:nvSpPr>
        <p:spPr>
          <a:xfrm>
            <a:off x="1371600" y="4869160"/>
            <a:ext cx="6400800" cy="769640"/>
          </a:xfrm>
        </p:spPr>
        <p:txBody>
          <a:bodyPr>
            <a:noAutofit/>
          </a:bodyPr>
          <a:lstStyle/>
          <a:p>
            <a:r>
              <a:rPr lang="tr-TR" sz="2800" b="1" dirty="0" smtClean="0">
                <a:solidFill>
                  <a:srgbClr val="FF0000"/>
                </a:solidFill>
              </a:rPr>
              <a:t>Erasmus Kurum Koordinatörlüğü</a:t>
            </a:r>
          </a:p>
          <a:p>
            <a:endParaRPr lang="tr-TR" sz="2800" b="1" dirty="0" smtClean="0">
              <a:solidFill>
                <a:srgbClr val="FF0000"/>
              </a:solidFill>
            </a:endParaRPr>
          </a:p>
          <a:p>
            <a:r>
              <a:rPr lang="tr-TR" sz="2800" b="1" dirty="0" smtClean="0">
                <a:solidFill>
                  <a:srgbClr val="FF0000"/>
                </a:solidFill>
              </a:rPr>
              <a:t>10.06.2015</a:t>
            </a:r>
            <a:endParaRPr lang="tr-TR" sz="2800" b="1" dirty="0">
              <a:solidFill>
                <a:srgbClr val="FF0000"/>
              </a:solidFill>
            </a:endParaRPr>
          </a:p>
        </p:txBody>
      </p:sp>
      <p:pic>
        <p:nvPicPr>
          <p:cNvPr id="4" name="Resim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4300" y="188913"/>
            <a:ext cx="12954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4407554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endParaRPr lang="tr-TR" dirty="0" smtClean="0"/>
          </a:p>
          <a:p>
            <a:endParaRPr lang="tr-TR" dirty="0"/>
          </a:p>
          <a:p>
            <a:endParaRPr lang="tr-TR" dirty="0" smtClean="0"/>
          </a:p>
          <a:p>
            <a:endParaRPr lang="tr-TR" dirty="0"/>
          </a:p>
          <a:p>
            <a:pPr marL="0" indent="0" algn="ctr">
              <a:buNone/>
            </a:pPr>
            <a:r>
              <a:rPr lang="tr-TR" sz="4000" b="1" dirty="0" smtClean="0">
                <a:solidFill>
                  <a:srgbClr val="FF0000"/>
                </a:solidFill>
              </a:rPr>
              <a:t>GİTMEDEN ÖNCE YAPILACAKLAR</a:t>
            </a:r>
            <a:endParaRPr lang="en-GB" sz="4000" b="1" dirty="0">
              <a:solidFill>
                <a:srgbClr val="FF0000"/>
              </a:solidFill>
            </a:endParaRPr>
          </a:p>
        </p:txBody>
      </p:sp>
      <p:sp>
        <p:nvSpPr>
          <p:cNvPr id="4" name="Slayt Numarası Yer Tutucusu 3"/>
          <p:cNvSpPr>
            <a:spLocks noGrp="1"/>
          </p:cNvSpPr>
          <p:nvPr>
            <p:ph type="sldNum" sz="quarter" idx="12"/>
          </p:nvPr>
        </p:nvSpPr>
        <p:spPr/>
        <p:txBody>
          <a:bodyPr/>
          <a:lstStyle/>
          <a:p>
            <a:fld id="{F302176B-0E47-46AC-8F43-DAB4B8A37D06}" type="slidenum">
              <a:rPr lang="tr-TR" smtClean="0"/>
              <a:t>2</a:t>
            </a:fld>
            <a:endParaRPr lang="tr-TR"/>
          </a:p>
        </p:txBody>
      </p:sp>
    </p:spTree>
    <p:extLst>
      <p:ext uri="{BB962C8B-B14F-4D97-AF65-F5344CB8AC3E}">
        <p14:creationId xmlns:p14="http://schemas.microsoft.com/office/powerpoint/2010/main" val="16496297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692696"/>
            <a:ext cx="8229600" cy="5433467"/>
          </a:xfrm>
        </p:spPr>
        <p:txBody>
          <a:bodyPr>
            <a:normAutofit/>
          </a:bodyPr>
          <a:lstStyle/>
          <a:p>
            <a:pPr algn="just">
              <a:buFont typeface="Arial" charset="0"/>
              <a:buChar char="•"/>
            </a:pPr>
            <a:endParaRPr lang="tr-TR" b="1" dirty="0" smtClean="0"/>
          </a:p>
          <a:p>
            <a:pPr algn="just">
              <a:buFont typeface="Arial" charset="0"/>
              <a:buChar char="•"/>
            </a:pPr>
            <a:endParaRPr lang="tr-TR" b="1" dirty="0"/>
          </a:p>
          <a:p>
            <a:pPr algn="just">
              <a:buFont typeface="Arial" charset="0"/>
              <a:buChar char="•"/>
            </a:pPr>
            <a:r>
              <a:rPr lang="tr-TR" b="1" dirty="0" err="1" smtClean="0"/>
              <a:t>Erasmus</a:t>
            </a:r>
            <a:r>
              <a:rPr lang="tr-TR" b="1" dirty="0" smtClean="0"/>
              <a:t> hareketliliğinden vazgeçmeyi düşünüyorsanız, bunu </a:t>
            </a:r>
            <a:r>
              <a:rPr lang="tr-TR" b="1" dirty="0" smtClean="0">
                <a:solidFill>
                  <a:srgbClr val="FF0000"/>
                </a:solidFill>
              </a:rPr>
              <a:t>1 Eylül 2015’e kadar</a:t>
            </a:r>
            <a:r>
              <a:rPr lang="tr-TR" b="1" dirty="0" smtClean="0"/>
              <a:t> bir dilekçeyle bildirmeniz gerekmektedir.</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3</a:t>
            </a:fld>
            <a:endParaRPr lang="tr-TR"/>
          </a:p>
        </p:txBody>
      </p:sp>
    </p:spTree>
    <p:extLst>
      <p:ext uri="{BB962C8B-B14F-4D97-AF65-F5344CB8AC3E}">
        <p14:creationId xmlns:p14="http://schemas.microsoft.com/office/powerpoint/2010/main" val="1689653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1484784"/>
            <a:ext cx="8229600" cy="4641379"/>
          </a:xfrm>
        </p:spPr>
        <p:txBody>
          <a:bodyPr/>
          <a:lstStyle/>
          <a:p>
            <a:pPr marL="0" indent="0" algn="just">
              <a:buNone/>
            </a:pPr>
            <a:r>
              <a:rPr lang="tr-TR" b="1" dirty="0" smtClean="0">
                <a:solidFill>
                  <a:srgbClr val="FF0000"/>
                </a:solidFill>
              </a:rPr>
              <a:t>1. </a:t>
            </a:r>
            <a:r>
              <a:rPr lang="tr-TR" b="1" dirty="0" smtClean="0"/>
              <a:t>Pasaportunuz yoksa vize başvuru tarihinizden 1-1,5 ay önce Ofise gelin ve bizden «Pasaport yazısı» isteyin. Bu yazıyla birlikte önce Defterdarlığa (Vergi Dairesine) gidip yazıyı onaylatın. Sonra Ankara Emniyet Müdürlüğünde Pasaport başvurunuzu gerekli evrakları öğrenerek yapın.</a:t>
            </a:r>
          </a:p>
          <a:p>
            <a:pPr marL="0" indent="0" algn="just">
              <a:buNone/>
            </a:pPr>
            <a:r>
              <a:rPr lang="tr-TR" b="1" dirty="0" smtClean="0">
                <a:solidFill>
                  <a:srgbClr val="FF0000"/>
                </a:solidFill>
              </a:rPr>
              <a:t>Not: Gideceğiniz ülkenin ne kadar süre geçerli pasaport istediğine dikkat edin.</a:t>
            </a:r>
            <a:endParaRPr lang="en-GB" b="1" dirty="0">
              <a:solidFill>
                <a:srgbClr val="FF0000"/>
              </a:solidFill>
            </a:endParaRPr>
          </a:p>
        </p:txBody>
      </p:sp>
      <p:sp>
        <p:nvSpPr>
          <p:cNvPr id="2" name="Slayt Numarası Yer Tutucusu 1"/>
          <p:cNvSpPr>
            <a:spLocks noGrp="1"/>
          </p:cNvSpPr>
          <p:nvPr>
            <p:ph type="sldNum" sz="quarter" idx="12"/>
          </p:nvPr>
        </p:nvSpPr>
        <p:spPr/>
        <p:txBody>
          <a:bodyPr/>
          <a:lstStyle/>
          <a:p>
            <a:fld id="{F302176B-0E47-46AC-8F43-DAB4B8A37D06}" type="slidenum">
              <a:rPr lang="tr-TR" smtClean="0"/>
              <a:t>4</a:t>
            </a:fld>
            <a:endParaRPr lang="tr-TR"/>
          </a:p>
        </p:txBody>
      </p:sp>
    </p:spTree>
    <p:extLst>
      <p:ext uri="{BB962C8B-B14F-4D97-AF65-F5344CB8AC3E}">
        <p14:creationId xmlns:p14="http://schemas.microsoft.com/office/powerpoint/2010/main" val="124886713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2060848"/>
            <a:ext cx="8229600" cy="4641379"/>
          </a:xfrm>
        </p:spPr>
        <p:txBody>
          <a:bodyPr/>
          <a:lstStyle/>
          <a:p>
            <a:pPr marL="0" indent="0" algn="just">
              <a:buNone/>
            </a:pPr>
            <a:r>
              <a:rPr lang="tr-TR" b="1" dirty="0">
                <a:solidFill>
                  <a:srgbClr val="FF0000"/>
                </a:solidFill>
              </a:rPr>
              <a:t>2</a:t>
            </a:r>
            <a:r>
              <a:rPr lang="tr-TR" b="1" dirty="0" smtClean="0">
                <a:solidFill>
                  <a:srgbClr val="FF0000"/>
                </a:solidFill>
              </a:rPr>
              <a:t>. </a:t>
            </a:r>
            <a:r>
              <a:rPr lang="tr-TR" b="1" dirty="0" smtClean="0"/>
              <a:t>Ofise niyet mektubunuzun bir kopyasını bırakarak «Vize yazısı» (Elçilik yazısı) isteyin. Vize yazınız birkaç gün sonra hazır olacaktır. Bu belgeyi vize başvurusunda kullanacaksınız.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5</a:t>
            </a:fld>
            <a:endParaRPr lang="tr-TR"/>
          </a:p>
        </p:txBody>
      </p:sp>
    </p:spTree>
    <p:extLst>
      <p:ext uri="{BB962C8B-B14F-4D97-AF65-F5344CB8AC3E}">
        <p14:creationId xmlns:p14="http://schemas.microsoft.com/office/powerpoint/2010/main" val="375172636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539552" y="2240740"/>
            <a:ext cx="8229600" cy="4641379"/>
          </a:xfrm>
        </p:spPr>
        <p:txBody>
          <a:bodyPr/>
          <a:lstStyle/>
          <a:p>
            <a:pPr marL="0" indent="0" algn="just">
              <a:buNone/>
            </a:pPr>
            <a:r>
              <a:rPr lang="tr-TR" b="1" dirty="0">
                <a:solidFill>
                  <a:srgbClr val="FF0000"/>
                </a:solidFill>
              </a:rPr>
              <a:t>3</a:t>
            </a:r>
            <a:r>
              <a:rPr lang="tr-TR" b="1" dirty="0" smtClean="0">
                <a:solidFill>
                  <a:srgbClr val="FF0000"/>
                </a:solidFill>
              </a:rPr>
              <a:t>. </a:t>
            </a:r>
            <a:r>
              <a:rPr lang="tr-TR" b="1" dirty="0" smtClean="0"/>
              <a:t>Pasaportunuz çıkar çıkmaz, hatta daha da önce </a:t>
            </a:r>
            <a:r>
              <a:rPr lang="tr-TR" b="1" i="1" dirty="0" smtClean="0"/>
              <a:t>vize için gereken evrakları hazırlamaya başlayın. </a:t>
            </a:r>
            <a:r>
              <a:rPr lang="tr-TR" b="1" dirty="0" smtClean="0"/>
              <a:t>Bu evrak listesinin güncel olup olmadığını mutlaka elçilikten öğrenin.</a:t>
            </a:r>
          </a:p>
        </p:txBody>
      </p:sp>
      <p:sp>
        <p:nvSpPr>
          <p:cNvPr id="2" name="Slayt Numarası Yer Tutucusu 1"/>
          <p:cNvSpPr>
            <a:spLocks noGrp="1"/>
          </p:cNvSpPr>
          <p:nvPr>
            <p:ph type="sldNum" sz="quarter" idx="12"/>
          </p:nvPr>
        </p:nvSpPr>
        <p:spPr/>
        <p:txBody>
          <a:bodyPr/>
          <a:lstStyle/>
          <a:p>
            <a:fld id="{F302176B-0E47-46AC-8F43-DAB4B8A37D06}" type="slidenum">
              <a:rPr lang="tr-TR" smtClean="0"/>
              <a:t>6</a:t>
            </a:fld>
            <a:endParaRPr lang="tr-TR"/>
          </a:p>
        </p:txBody>
      </p:sp>
    </p:spTree>
    <p:extLst>
      <p:ext uri="{BB962C8B-B14F-4D97-AF65-F5344CB8AC3E}">
        <p14:creationId xmlns:p14="http://schemas.microsoft.com/office/powerpoint/2010/main" val="214600300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548680"/>
            <a:ext cx="8229600" cy="5577483"/>
          </a:xfrm>
        </p:spPr>
        <p:txBody>
          <a:bodyPr>
            <a:normAutofit/>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endParaRPr lang="tr-TR" b="1" dirty="0" smtClean="0">
              <a:solidFill>
                <a:srgbClr val="FF0000"/>
              </a:solidFill>
            </a:endParaRPr>
          </a:p>
          <a:p>
            <a:pPr marL="0" indent="0" algn="just">
              <a:buNone/>
            </a:pPr>
            <a:endParaRPr lang="tr-TR" b="1" dirty="0" smtClean="0">
              <a:solidFill>
                <a:srgbClr val="FF0000"/>
              </a:solidFill>
            </a:endParaRPr>
          </a:p>
          <a:p>
            <a:pPr marL="0" indent="0" algn="just">
              <a:buNone/>
            </a:pPr>
            <a:r>
              <a:rPr lang="tr-TR" b="1" dirty="0" smtClean="0">
                <a:solidFill>
                  <a:srgbClr val="FF0000"/>
                </a:solidFill>
              </a:rPr>
              <a:t>4. </a:t>
            </a:r>
            <a:r>
              <a:rPr lang="tr-TR" b="1" dirty="0" smtClean="0"/>
              <a:t>Öğrenim anlaşması (Learning </a:t>
            </a:r>
            <a:r>
              <a:rPr lang="tr-TR" b="1" dirty="0" err="1" smtClean="0"/>
              <a:t>Agreement</a:t>
            </a:r>
            <a:r>
              <a:rPr lang="tr-TR" b="1" dirty="0" smtClean="0"/>
              <a:t>)</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7</a:t>
            </a:fld>
            <a:endParaRPr lang="tr-TR"/>
          </a:p>
        </p:txBody>
      </p:sp>
    </p:spTree>
    <p:extLst>
      <p:ext uri="{BB962C8B-B14F-4D97-AF65-F5344CB8AC3E}">
        <p14:creationId xmlns:p14="http://schemas.microsoft.com/office/powerpoint/2010/main" val="65110758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980728"/>
            <a:ext cx="8229600" cy="5145435"/>
          </a:xfrm>
        </p:spPr>
        <p:txBody>
          <a:bodyPr>
            <a:normAutofit lnSpcReduction="10000"/>
          </a:bodyPr>
          <a:lstStyle/>
          <a:p>
            <a:pPr marL="0" indent="0" algn="just">
              <a:buNone/>
            </a:pPr>
            <a:r>
              <a:rPr lang="tr-TR" b="1" dirty="0">
                <a:solidFill>
                  <a:srgbClr val="FF0000"/>
                </a:solidFill>
              </a:rPr>
              <a:t>4</a:t>
            </a:r>
            <a:r>
              <a:rPr lang="tr-TR" b="1" dirty="0" smtClean="0">
                <a:solidFill>
                  <a:srgbClr val="FF0000"/>
                </a:solidFill>
              </a:rPr>
              <a:t>. </a:t>
            </a:r>
            <a:r>
              <a:rPr lang="tr-TR" b="1" dirty="0" smtClean="0"/>
              <a:t>Hazırladıktan sonra burada bölüm koordinatörünüz ve kurum koordinatörü tarafından </a:t>
            </a:r>
            <a:r>
              <a:rPr lang="tr-TR" b="1" dirty="0"/>
              <a:t>i</a:t>
            </a:r>
            <a:r>
              <a:rPr lang="tr-TR" b="1" dirty="0" smtClean="0"/>
              <a:t>mzalanan öğrenim anlaşmanızı  tarayarak e-posta ile, istenirse orijinalini de acele postayla staj yapacağınız işletmeye gönderin. Sizin tarayarak gönderdiğiniz belgeyi, işletme imzalatarak size yine e-posta ile gönderir. Bu belgeyi Ofise teslim edin. %70 hibeniz </a:t>
            </a:r>
            <a:r>
              <a:rPr lang="tr-TR" b="1" dirty="0"/>
              <a:t>b</a:t>
            </a:r>
            <a:r>
              <a:rPr lang="tr-TR" b="1" dirty="0" smtClean="0"/>
              <a:t>u belgedeki imzalar olmadan hesabınıza yatamaz. Bölüm koordinatörünüze belgenin bir kopyasını bırakmalısınız.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8</a:t>
            </a:fld>
            <a:endParaRPr lang="tr-TR"/>
          </a:p>
        </p:txBody>
      </p:sp>
    </p:spTree>
    <p:extLst>
      <p:ext uri="{BB962C8B-B14F-4D97-AF65-F5344CB8AC3E}">
        <p14:creationId xmlns:p14="http://schemas.microsoft.com/office/powerpoint/2010/main" val="326890805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980728"/>
            <a:ext cx="8229600" cy="5145435"/>
          </a:xfrm>
        </p:spPr>
        <p:txBody>
          <a:bodyPr>
            <a:normAutofit/>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endParaRPr lang="tr-TR" b="1" dirty="0" smtClean="0">
              <a:solidFill>
                <a:srgbClr val="FF0000"/>
              </a:solidFill>
            </a:endParaRPr>
          </a:p>
          <a:p>
            <a:pPr marL="0" indent="0" algn="just">
              <a:buNone/>
            </a:pPr>
            <a:r>
              <a:rPr lang="tr-TR" b="1" dirty="0">
                <a:solidFill>
                  <a:srgbClr val="FF0000"/>
                </a:solidFill>
              </a:rPr>
              <a:t> </a:t>
            </a:r>
            <a:r>
              <a:rPr lang="tr-TR" b="1" dirty="0" smtClean="0">
                <a:solidFill>
                  <a:srgbClr val="FF0000"/>
                </a:solidFill>
              </a:rPr>
              <a:t>               5. </a:t>
            </a:r>
            <a:r>
              <a:rPr lang="tr-TR" b="1" dirty="0" smtClean="0"/>
              <a:t>Akademik Tanınma Belgesi</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9</a:t>
            </a:fld>
            <a:endParaRPr lang="tr-TR"/>
          </a:p>
        </p:txBody>
      </p:sp>
    </p:spTree>
    <p:extLst>
      <p:ext uri="{BB962C8B-B14F-4D97-AF65-F5344CB8AC3E}">
        <p14:creationId xmlns:p14="http://schemas.microsoft.com/office/powerpoint/2010/main" val="29399036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1268760"/>
            <a:ext cx="8229600" cy="5145435"/>
          </a:xfrm>
        </p:spPr>
        <p:txBody>
          <a:bodyPr>
            <a:normAutofit/>
          </a:bodyPr>
          <a:lstStyle/>
          <a:p>
            <a:pPr marL="0" indent="0" algn="just">
              <a:buNone/>
            </a:pPr>
            <a:r>
              <a:rPr lang="tr-TR" b="1" dirty="0">
                <a:solidFill>
                  <a:srgbClr val="FF0000"/>
                </a:solidFill>
              </a:rPr>
              <a:t>6</a:t>
            </a:r>
            <a:r>
              <a:rPr lang="tr-TR" b="1" dirty="0" smtClean="0">
                <a:solidFill>
                  <a:srgbClr val="FF0000"/>
                </a:solidFill>
              </a:rPr>
              <a:t>. </a:t>
            </a:r>
            <a:r>
              <a:rPr lang="tr-TR" b="1" dirty="0"/>
              <a:t>Learning </a:t>
            </a:r>
            <a:r>
              <a:rPr lang="tr-TR" b="1" dirty="0" err="1"/>
              <a:t>Agreement’ınızın</a:t>
            </a:r>
            <a:r>
              <a:rPr lang="tr-TR" b="1" dirty="0"/>
              <a:t> imzalı </a:t>
            </a:r>
            <a:r>
              <a:rPr lang="tr-TR" b="1" dirty="0" smtClean="0"/>
              <a:t>hali </a:t>
            </a:r>
            <a:r>
              <a:rPr lang="tr-TR" b="1" dirty="0"/>
              <a:t>size e-postayla geldikten sonra </a:t>
            </a:r>
            <a:r>
              <a:rPr lang="tr-TR" b="1" dirty="0" smtClean="0"/>
              <a:t>Halkbank’tan </a:t>
            </a:r>
            <a:r>
              <a:rPr lang="tr-TR" b="1" dirty="0" err="1">
                <a:solidFill>
                  <a:srgbClr val="FF0000"/>
                </a:solidFill>
              </a:rPr>
              <a:t>euro</a:t>
            </a:r>
            <a:r>
              <a:rPr lang="tr-TR" b="1" dirty="0"/>
              <a:t> hesabı açtırın. </a:t>
            </a:r>
            <a:r>
              <a:rPr lang="tr-TR" b="1" dirty="0" err="1"/>
              <a:t>Iban</a:t>
            </a:r>
            <a:r>
              <a:rPr lang="tr-TR" b="1" dirty="0"/>
              <a:t> numaranızla </a:t>
            </a:r>
            <a:r>
              <a:rPr lang="tr-TR" b="1" dirty="0" smtClean="0"/>
              <a:t>birlikte Ofise gelin ve niyet mektubunuzdaki staj tarihi aralığına göre «hibe sözleşmesi» yapmak istediğinizi söyleyin. Hibe sözleşmesi yapıldıktan sonra %70 hibenizin hesabınızda aktarılma işlemi başlayacaktır.</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10</a:t>
            </a:fld>
            <a:endParaRPr lang="tr-TR"/>
          </a:p>
        </p:txBody>
      </p:sp>
    </p:spTree>
    <p:extLst>
      <p:ext uri="{BB962C8B-B14F-4D97-AF65-F5344CB8AC3E}">
        <p14:creationId xmlns:p14="http://schemas.microsoft.com/office/powerpoint/2010/main" val="181915321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pPr marL="0" indent="0" algn="just">
              <a:buNone/>
            </a:pPr>
            <a:r>
              <a:rPr lang="tr-TR" b="1" dirty="0" smtClean="0">
                <a:solidFill>
                  <a:srgbClr val="FF0000"/>
                </a:solidFill>
              </a:rPr>
              <a:t>7. </a:t>
            </a:r>
            <a:r>
              <a:rPr lang="tr-TR" b="1" dirty="0" smtClean="0"/>
              <a:t>Bu arada size mail ile bir online dil sınavı gelecektir. Bu sınavda başarılı ya da başarısız olma durumu yoktur, sınavın amacı sizin gitmeden önce ve döndükten sonraki dil seviyenizi görmektir. Sınavları online olarak çözmek zorunludur. Öğrenci sınav sonucunu ofise sözleşme yapmadan önce getirmelidir.  </a:t>
            </a:r>
            <a:endParaRPr lang="tr-TR" b="1" dirty="0"/>
          </a:p>
        </p:txBody>
      </p:sp>
      <p:sp>
        <p:nvSpPr>
          <p:cNvPr id="4" name="Slayt Numarası Yer Tutucusu 3"/>
          <p:cNvSpPr>
            <a:spLocks noGrp="1"/>
          </p:cNvSpPr>
          <p:nvPr>
            <p:ph type="sldNum" sz="quarter" idx="12"/>
          </p:nvPr>
        </p:nvSpPr>
        <p:spPr/>
        <p:txBody>
          <a:bodyPr/>
          <a:lstStyle/>
          <a:p>
            <a:fld id="{F302176B-0E47-46AC-8F43-DAB4B8A37D06}" type="slidenum">
              <a:rPr lang="tr-TR" smtClean="0"/>
              <a:t>11</a:t>
            </a:fld>
            <a:endParaRPr lang="tr-TR"/>
          </a:p>
        </p:txBody>
      </p:sp>
    </p:spTree>
    <p:extLst>
      <p:ext uri="{BB962C8B-B14F-4D97-AF65-F5344CB8AC3E}">
        <p14:creationId xmlns:p14="http://schemas.microsoft.com/office/powerpoint/2010/main" val="29379882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980728"/>
            <a:ext cx="8229600" cy="5145435"/>
          </a:xfrm>
        </p:spPr>
        <p:txBody>
          <a:bodyPr>
            <a:normAutofit/>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r>
              <a:rPr lang="tr-TR" b="1" dirty="0">
                <a:solidFill>
                  <a:srgbClr val="FF0000"/>
                </a:solidFill>
              </a:rPr>
              <a:t>7</a:t>
            </a:r>
            <a:r>
              <a:rPr lang="tr-TR" b="1" dirty="0" smtClean="0">
                <a:solidFill>
                  <a:srgbClr val="FF0000"/>
                </a:solidFill>
              </a:rPr>
              <a:t>. </a:t>
            </a:r>
            <a:r>
              <a:rPr lang="tr-TR" b="1" dirty="0" smtClean="0"/>
              <a:t>Hibe sözleşmesi yaptıktan sonra Ofisten Erasmus Öğrenci Beyannamenizi alın. Artık gitmeden önceki işlemleriniz bitmiştir ve gitmeye hazırsınız.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12</a:t>
            </a:fld>
            <a:endParaRPr lang="tr-TR"/>
          </a:p>
        </p:txBody>
      </p:sp>
    </p:spTree>
    <p:extLst>
      <p:ext uri="{BB962C8B-B14F-4D97-AF65-F5344CB8AC3E}">
        <p14:creationId xmlns:p14="http://schemas.microsoft.com/office/powerpoint/2010/main" val="38698100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404664"/>
            <a:ext cx="8229600" cy="5678091"/>
          </a:xfrm>
        </p:spPr>
        <p:txBody>
          <a:bodyPr/>
          <a:lstStyle/>
          <a:p>
            <a:endParaRPr lang="tr-TR" dirty="0" smtClean="0"/>
          </a:p>
          <a:p>
            <a:endParaRPr lang="tr-TR" dirty="0"/>
          </a:p>
          <a:p>
            <a:endParaRPr lang="tr-TR" dirty="0" smtClean="0"/>
          </a:p>
          <a:p>
            <a:endParaRPr lang="tr-TR" dirty="0"/>
          </a:p>
          <a:p>
            <a:pPr marL="0" indent="0" algn="ctr">
              <a:buNone/>
            </a:pPr>
            <a:r>
              <a:rPr lang="tr-TR" sz="3600" b="1" dirty="0" smtClean="0">
                <a:solidFill>
                  <a:srgbClr val="FF0000"/>
                </a:solidFill>
              </a:rPr>
              <a:t>DÖNMEDEN ÖNCE ve DÖNDÜKTEN SONRA YAPILACAKLAR</a:t>
            </a:r>
            <a:endParaRPr lang="en-GB" sz="3600" b="1" dirty="0">
              <a:solidFill>
                <a:srgbClr val="FF0000"/>
              </a:solidFill>
            </a:endParaRPr>
          </a:p>
        </p:txBody>
      </p:sp>
      <p:sp>
        <p:nvSpPr>
          <p:cNvPr id="4" name="Slayt Numarası Yer Tutucusu 3"/>
          <p:cNvSpPr>
            <a:spLocks noGrp="1"/>
          </p:cNvSpPr>
          <p:nvPr>
            <p:ph type="sldNum" sz="quarter" idx="12"/>
          </p:nvPr>
        </p:nvSpPr>
        <p:spPr/>
        <p:txBody>
          <a:bodyPr/>
          <a:lstStyle/>
          <a:p>
            <a:fld id="{F302176B-0E47-46AC-8F43-DAB4B8A37D06}" type="slidenum">
              <a:rPr lang="tr-TR" smtClean="0"/>
              <a:t>13</a:t>
            </a:fld>
            <a:endParaRPr lang="tr-TR"/>
          </a:p>
        </p:txBody>
      </p:sp>
    </p:spTree>
    <p:extLst>
      <p:ext uri="{BB962C8B-B14F-4D97-AF65-F5344CB8AC3E}">
        <p14:creationId xmlns:p14="http://schemas.microsoft.com/office/powerpoint/2010/main" val="193934984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1208509"/>
            <a:ext cx="8229600" cy="5649491"/>
          </a:xfrm>
        </p:spPr>
        <p:txBody>
          <a:bodyPr/>
          <a:lstStyle/>
          <a:p>
            <a:pPr marL="0" indent="0" algn="just">
              <a:buNone/>
            </a:pPr>
            <a:endParaRPr lang="tr-TR" b="1" dirty="0" smtClean="0">
              <a:solidFill>
                <a:srgbClr val="FF0000"/>
              </a:solidFill>
            </a:endParaRPr>
          </a:p>
          <a:p>
            <a:pPr marL="0" indent="0" algn="just">
              <a:buNone/>
            </a:pPr>
            <a:r>
              <a:rPr lang="tr-TR" b="1" dirty="0">
                <a:solidFill>
                  <a:srgbClr val="FF0000"/>
                </a:solidFill>
              </a:rPr>
              <a:t>2</a:t>
            </a:r>
            <a:r>
              <a:rPr lang="tr-TR" b="1" dirty="0" smtClean="0">
                <a:solidFill>
                  <a:srgbClr val="FF0000"/>
                </a:solidFill>
              </a:rPr>
              <a:t>. </a:t>
            </a:r>
            <a:r>
              <a:rPr lang="tr-TR" b="1" dirty="0" smtClean="0"/>
              <a:t>İşletmede stajınızı tamamlamadan önce oradan alacağınız </a:t>
            </a:r>
            <a:r>
              <a:rPr lang="tr-TR" b="1" u="sng" dirty="0" smtClean="0"/>
              <a:t>başarı belgesi</a:t>
            </a:r>
            <a:r>
              <a:rPr lang="tr-TR" b="1" dirty="0" smtClean="0"/>
              <a:t> adlı belgeyi dönmeden önce almaya çalışmalısınız. Siz döndükten sonra gönderilecek belgeler hibe işlemlerinizi yavaşlatır. Bu belgenin bir </a:t>
            </a:r>
            <a:r>
              <a:rPr lang="tr-TR" b="1" dirty="0"/>
              <a:t>örneği web sitemizde </a:t>
            </a:r>
            <a:r>
              <a:rPr lang="tr-TR" b="1" dirty="0" smtClean="0"/>
              <a:t>vardır.</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14</a:t>
            </a:fld>
            <a:endParaRPr lang="tr-TR"/>
          </a:p>
        </p:txBody>
      </p:sp>
    </p:spTree>
    <p:extLst>
      <p:ext uri="{BB962C8B-B14F-4D97-AF65-F5344CB8AC3E}">
        <p14:creationId xmlns:p14="http://schemas.microsoft.com/office/powerpoint/2010/main" val="248786811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endParaRPr lang="tr-TR" b="1" dirty="0">
              <a:solidFill>
                <a:srgbClr val="7030A0"/>
              </a:solidFill>
            </a:endParaRPr>
          </a:p>
          <a:p>
            <a:pPr marL="0" indent="0" algn="just">
              <a:buNone/>
            </a:pPr>
            <a:r>
              <a:rPr lang="tr-TR" b="1" dirty="0" smtClean="0">
                <a:solidFill>
                  <a:srgbClr val="FF0000"/>
                </a:solidFill>
              </a:rPr>
              <a:t>3.</a:t>
            </a:r>
            <a:r>
              <a:rPr lang="tr-TR" b="1" dirty="0" smtClean="0">
                <a:solidFill>
                  <a:srgbClr val="7030A0"/>
                </a:solidFill>
              </a:rPr>
              <a:t> </a:t>
            </a:r>
            <a:r>
              <a:rPr lang="tr-TR" b="1" dirty="0" smtClean="0"/>
              <a:t>Dönmeden önce işletmeden staj tarih aralığınızı belirten bir «katılım sertifikası» almalısınız. Bu belge imzalı ve kaşeli olmalıdır. Bir örneği web sitemizde vardır, eğer işletmenin matbu bir sertifikası yoksa bunu da doldurtabilirsiniz</a:t>
            </a:r>
            <a:r>
              <a:rPr lang="tr-TR" b="1" dirty="0" smtClean="0"/>
              <a:t>. </a:t>
            </a:r>
            <a:r>
              <a:rPr lang="tr-TR" b="1" dirty="0"/>
              <a:t>Yine, </a:t>
            </a:r>
            <a:r>
              <a:rPr lang="tr-TR" b="1" dirty="0" smtClean="0"/>
              <a:t>bu belgeyi de dönmeden </a:t>
            </a:r>
            <a:r>
              <a:rPr lang="tr-TR" b="1" dirty="0"/>
              <a:t>önce almaya çalışmalısınız.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15</a:t>
            </a:fld>
            <a:endParaRPr lang="tr-TR"/>
          </a:p>
        </p:txBody>
      </p:sp>
    </p:spTree>
    <p:extLst>
      <p:ext uri="{BB962C8B-B14F-4D97-AF65-F5344CB8AC3E}">
        <p14:creationId xmlns:p14="http://schemas.microsoft.com/office/powerpoint/2010/main" val="305234920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r>
              <a:rPr lang="tr-TR" b="1" dirty="0" smtClean="0">
                <a:solidFill>
                  <a:srgbClr val="FF0000"/>
                </a:solidFill>
              </a:rPr>
              <a:t>4. </a:t>
            </a:r>
            <a:r>
              <a:rPr lang="tr-TR" b="1" dirty="0" smtClean="0"/>
              <a:t>Döndükten sonra Ofiste Pasaportunuzun giriş-çıkış mühürlerinin olduğu sayfaların fotokopisini çekeceğiz. Havaalanlarında bu mühürleri bastırmayı unutmayınız. Eğer mühür bastıramazsanız, uçuş kartlarınızın fotokopisini de alabiliriz. Bu yüzden gidiş-dönüş uçuş kartlarınızı kaybetmeyiniz.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16</a:t>
            </a:fld>
            <a:endParaRPr lang="tr-TR"/>
          </a:p>
        </p:txBody>
      </p:sp>
    </p:spTree>
    <p:extLst>
      <p:ext uri="{BB962C8B-B14F-4D97-AF65-F5344CB8AC3E}">
        <p14:creationId xmlns:p14="http://schemas.microsoft.com/office/powerpoint/2010/main" val="233104495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395536" y="1340768"/>
            <a:ext cx="8229600" cy="5649491"/>
          </a:xfrm>
        </p:spPr>
        <p:txBody>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r>
              <a:rPr lang="tr-TR" b="1" dirty="0" smtClean="0">
                <a:solidFill>
                  <a:srgbClr val="FF0000"/>
                </a:solidFill>
              </a:rPr>
              <a:t>5. </a:t>
            </a:r>
            <a:r>
              <a:rPr lang="tr-TR" b="1" dirty="0" smtClean="0"/>
              <a:t>Döndükten sonra size bir rapor gönderilecek bunu doldurup sistem üzerinden </a:t>
            </a:r>
            <a:r>
              <a:rPr lang="tr-TR" b="1" dirty="0" err="1" smtClean="0"/>
              <a:t>submit</a:t>
            </a:r>
            <a:r>
              <a:rPr lang="tr-TR" b="1" dirty="0" smtClean="0"/>
              <a:t> etmelisiniz.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17</a:t>
            </a:fld>
            <a:endParaRPr lang="tr-TR"/>
          </a:p>
        </p:txBody>
      </p:sp>
    </p:spTree>
    <p:extLst>
      <p:ext uri="{BB962C8B-B14F-4D97-AF65-F5344CB8AC3E}">
        <p14:creationId xmlns:p14="http://schemas.microsoft.com/office/powerpoint/2010/main" val="140968278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764704"/>
            <a:ext cx="8229600" cy="5649491"/>
          </a:xfrm>
        </p:spPr>
        <p:txBody>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r>
              <a:rPr lang="tr-TR" b="1" dirty="0" smtClean="0">
                <a:solidFill>
                  <a:srgbClr val="FF0000"/>
                </a:solidFill>
              </a:rPr>
              <a:t>* </a:t>
            </a:r>
            <a:r>
              <a:rPr lang="tr-TR" b="1" dirty="0" smtClean="0"/>
              <a:t>Evraklarınızı tamamladıktan sonra katılım sertifikanız ve pasaport giriş-çıkış tarihlerine göre %30 hibeniz hesaplanır ve hesabınıza yatar. </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18</a:t>
            </a:fld>
            <a:endParaRPr lang="tr-TR"/>
          </a:p>
        </p:txBody>
      </p:sp>
    </p:spTree>
    <p:extLst>
      <p:ext uri="{BB962C8B-B14F-4D97-AF65-F5344CB8AC3E}">
        <p14:creationId xmlns:p14="http://schemas.microsoft.com/office/powerpoint/2010/main" val="102029814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332656"/>
            <a:ext cx="8229600" cy="5793507"/>
          </a:xfrm>
        </p:spPr>
        <p:txBody>
          <a:bodyPr/>
          <a:lstStyle/>
          <a:p>
            <a:pPr marL="0" indent="0">
              <a:buNone/>
            </a:pPr>
            <a:endParaRPr lang="tr-TR" b="1" dirty="0" smtClean="0">
              <a:solidFill>
                <a:srgbClr val="FF0000"/>
              </a:solidFill>
            </a:endParaRPr>
          </a:p>
          <a:p>
            <a:pPr marL="0" indent="0">
              <a:buNone/>
            </a:pPr>
            <a:endParaRPr lang="tr-TR" b="1" dirty="0">
              <a:solidFill>
                <a:srgbClr val="FF0000"/>
              </a:solidFill>
            </a:endParaRPr>
          </a:p>
          <a:p>
            <a:pPr marL="0" indent="0">
              <a:buNone/>
            </a:pPr>
            <a:r>
              <a:rPr lang="tr-TR" b="1" dirty="0" smtClean="0">
                <a:solidFill>
                  <a:srgbClr val="FF0000"/>
                </a:solidFill>
              </a:rPr>
              <a:t>Hibeler</a:t>
            </a:r>
          </a:p>
          <a:p>
            <a:pPr marL="0" indent="0" algn="just">
              <a:buNone/>
            </a:pPr>
            <a:r>
              <a:rPr lang="tr-TR" b="1" dirty="0" smtClean="0"/>
              <a:t>Erasmus hibenizin %70 i gitmeden önce niyet mektubunuzda belirtilen tarihlere göre hesaplanır.</a:t>
            </a:r>
          </a:p>
          <a:p>
            <a:pPr marL="0" indent="0" algn="just">
              <a:buNone/>
            </a:pPr>
            <a:r>
              <a:rPr lang="tr-TR" b="1" dirty="0" smtClean="0"/>
              <a:t>%30 si ise döndükten sonra katılım sertifikası ve pasaporttaki tarihlere göre hesaplanır.</a:t>
            </a:r>
          </a:p>
          <a:p>
            <a:pPr marL="0" indent="0">
              <a:buNone/>
            </a:pPr>
            <a:endParaRPr lang="en-GB"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19</a:t>
            </a:fld>
            <a:endParaRPr lang="tr-TR"/>
          </a:p>
        </p:txBody>
      </p:sp>
    </p:spTree>
    <p:extLst>
      <p:ext uri="{BB962C8B-B14F-4D97-AF65-F5344CB8AC3E}">
        <p14:creationId xmlns:p14="http://schemas.microsoft.com/office/powerpoint/2010/main" val="173774035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endParaRPr lang="tr-TR"/>
          </a:p>
        </p:txBody>
      </p:sp>
      <p:sp>
        <p:nvSpPr>
          <p:cNvPr id="3" name="İçerik Yer Tutucusu 2"/>
          <p:cNvSpPr>
            <a:spLocks noGrp="1"/>
          </p:cNvSpPr>
          <p:nvPr>
            <p:ph idx="1"/>
          </p:nvPr>
        </p:nvSpPr>
        <p:spPr>
          <a:xfrm>
            <a:off x="467544" y="1988840"/>
            <a:ext cx="8229600" cy="4525963"/>
          </a:xfrm>
        </p:spPr>
        <p:txBody>
          <a:bodyPr/>
          <a:lstStyle/>
          <a:p>
            <a:pPr marL="0" indent="0" algn="just">
              <a:buNone/>
            </a:pPr>
            <a:r>
              <a:rPr lang="tr-TR" b="1" dirty="0">
                <a:solidFill>
                  <a:srgbClr val="FF0000"/>
                </a:solidFill>
              </a:rPr>
              <a:t>*</a:t>
            </a:r>
            <a:r>
              <a:rPr lang="tr-TR" b="1" dirty="0" smtClean="0"/>
              <a:t>Planlanan süreden daha az hareketlilik gerçekleştiren öğrencilerin kalan hibelerinden kesinti yapılabilir veya fark fazlaysa öğrenciden belli miktar hibe iadesi istenir. </a:t>
            </a:r>
            <a:endParaRPr lang="tr-TR" b="1" dirty="0"/>
          </a:p>
        </p:txBody>
      </p:sp>
      <p:sp>
        <p:nvSpPr>
          <p:cNvPr id="4" name="Slayt Numarası Yer Tutucusu 3"/>
          <p:cNvSpPr>
            <a:spLocks noGrp="1"/>
          </p:cNvSpPr>
          <p:nvPr>
            <p:ph type="sldNum" sz="quarter" idx="12"/>
          </p:nvPr>
        </p:nvSpPr>
        <p:spPr/>
        <p:txBody>
          <a:bodyPr/>
          <a:lstStyle/>
          <a:p>
            <a:fld id="{F302176B-0E47-46AC-8F43-DAB4B8A37D06}" type="slidenum">
              <a:rPr lang="tr-TR" smtClean="0"/>
              <a:t>20</a:t>
            </a:fld>
            <a:endParaRPr lang="tr-TR"/>
          </a:p>
        </p:txBody>
      </p:sp>
    </p:spTree>
    <p:extLst>
      <p:ext uri="{BB962C8B-B14F-4D97-AF65-F5344CB8AC3E}">
        <p14:creationId xmlns:p14="http://schemas.microsoft.com/office/powerpoint/2010/main" val="298330593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ayt Numarası Yer Tutucusu 1"/>
          <p:cNvSpPr>
            <a:spLocks noGrp="1"/>
          </p:cNvSpPr>
          <p:nvPr>
            <p:ph type="sldNum" sz="quarter" idx="12"/>
          </p:nvPr>
        </p:nvSpPr>
        <p:spPr/>
        <p:txBody>
          <a:bodyPr/>
          <a:lstStyle/>
          <a:p>
            <a:fld id="{F302176B-0E47-46AC-8F43-DAB4B8A37D06}" type="slidenum">
              <a:rPr lang="tr-TR" smtClean="0"/>
              <a:t>21</a:t>
            </a:fld>
            <a:endParaRPr lang="tr-TR"/>
          </a:p>
        </p:txBody>
      </p:sp>
      <p:graphicFrame>
        <p:nvGraphicFramePr>
          <p:cNvPr id="3" name="Tablo 2"/>
          <p:cNvGraphicFramePr>
            <a:graphicFrameLocks noGrp="1"/>
          </p:cNvGraphicFramePr>
          <p:nvPr>
            <p:extLst>
              <p:ext uri="{D42A27DB-BD31-4B8C-83A1-F6EECF244321}">
                <p14:modId xmlns:p14="http://schemas.microsoft.com/office/powerpoint/2010/main" val="497574314"/>
              </p:ext>
            </p:extLst>
          </p:nvPr>
        </p:nvGraphicFramePr>
        <p:xfrm>
          <a:off x="323528" y="332656"/>
          <a:ext cx="8568953" cy="6264697"/>
        </p:xfrm>
        <a:graphic>
          <a:graphicData uri="http://schemas.openxmlformats.org/drawingml/2006/table">
            <a:tbl>
              <a:tblPr/>
              <a:tblGrid>
                <a:gridCol w="2630819"/>
                <a:gridCol w="3705885"/>
                <a:gridCol w="2232249"/>
              </a:tblGrid>
              <a:tr h="939704">
                <a:tc>
                  <a:txBody>
                    <a:bodyPr/>
                    <a:lstStyle/>
                    <a:p>
                      <a:r>
                        <a:rPr lang="tr-TR" sz="1500" b="1">
                          <a:effectLst/>
                        </a:rPr>
                        <a:t>Hayat pahalılığına göre ülke türleri</a:t>
                      </a:r>
                      <a:endParaRPr lang="tr-TR" sz="1500">
                        <a:effectLst/>
                      </a:endParaRPr>
                    </a:p>
                  </a:txBody>
                  <a:tcPr marL="0" marR="0" marT="0" marB="0" anchor="ctr">
                    <a:lnL>
                      <a:noFill/>
                    </a:lnL>
                    <a:lnR>
                      <a:noFill/>
                    </a:lnR>
                    <a:lnT>
                      <a:noFill/>
                    </a:lnT>
                    <a:lnB>
                      <a:noFill/>
                    </a:lnB>
                  </a:tcPr>
                </a:tc>
                <a:tc>
                  <a:txBody>
                    <a:bodyPr/>
                    <a:lstStyle/>
                    <a:p>
                      <a:r>
                        <a:rPr lang="tr-TR" sz="1500" b="1">
                          <a:effectLst/>
                        </a:rPr>
                        <a:t>Hareketlilikte Misafir Olunan Ülkeler</a:t>
                      </a:r>
                      <a:endParaRPr lang="tr-TR" sz="1500">
                        <a:effectLst/>
                      </a:endParaRPr>
                    </a:p>
                  </a:txBody>
                  <a:tcPr marL="0" marR="0" marT="0" marB="0" anchor="ctr">
                    <a:lnL>
                      <a:noFill/>
                    </a:lnL>
                    <a:lnR>
                      <a:noFill/>
                    </a:lnR>
                    <a:lnT>
                      <a:noFill/>
                    </a:lnT>
                    <a:lnB>
                      <a:noFill/>
                    </a:lnB>
                  </a:tcPr>
                </a:tc>
                <a:tc>
                  <a:txBody>
                    <a:bodyPr/>
                    <a:lstStyle/>
                    <a:p>
                      <a:r>
                        <a:rPr lang="tr-TR" sz="1500" b="1">
                          <a:effectLst/>
                        </a:rPr>
                        <a:t>Aylık Öğrenci Staj Hibesi (€)</a:t>
                      </a:r>
                      <a:endParaRPr lang="tr-TR" sz="1500">
                        <a:effectLst/>
                      </a:endParaRPr>
                    </a:p>
                  </a:txBody>
                  <a:tcPr marL="0" marR="0" marT="0" marB="0" anchor="ctr">
                    <a:lnL>
                      <a:noFill/>
                    </a:lnL>
                    <a:lnR>
                      <a:noFill/>
                    </a:lnR>
                    <a:lnT>
                      <a:noFill/>
                    </a:lnT>
                    <a:lnB>
                      <a:noFill/>
                    </a:lnB>
                  </a:tcPr>
                </a:tc>
              </a:tr>
              <a:tr h="1566175">
                <a:tc>
                  <a:txBody>
                    <a:bodyPr/>
                    <a:lstStyle/>
                    <a:p>
                      <a:r>
                        <a:rPr lang="tr-TR" sz="1500">
                          <a:effectLst/>
                        </a:rPr>
                        <a:t>1. Grup Program Ülkeleri</a:t>
                      </a:r>
                    </a:p>
                  </a:txBody>
                  <a:tcPr marL="0" marR="0" marT="0" marB="0" anchor="ctr">
                    <a:lnL>
                      <a:noFill/>
                    </a:lnL>
                    <a:lnR>
                      <a:noFill/>
                    </a:lnR>
                    <a:lnT>
                      <a:noFill/>
                    </a:lnT>
                    <a:lnB>
                      <a:noFill/>
                    </a:lnB>
                  </a:tcPr>
                </a:tc>
                <a:tc>
                  <a:txBody>
                    <a:bodyPr/>
                    <a:lstStyle/>
                    <a:p>
                      <a:r>
                        <a:rPr lang="tr-TR" sz="1500" dirty="0">
                          <a:effectLst/>
                        </a:rPr>
                        <a:t>Avusturya, Danimarka, Finlandiya, Fransa, İrlanda, İtalya, Lihtenştayn, Norveç, İsveç, İsviçre, Birleşik Krallık</a:t>
                      </a:r>
                    </a:p>
                  </a:txBody>
                  <a:tcPr marL="0" marR="0" marT="0" marB="0" anchor="ctr">
                    <a:lnL>
                      <a:noFill/>
                    </a:lnL>
                    <a:lnR>
                      <a:noFill/>
                    </a:lnR>
                    <a:lnT>
                      <a:noFill/>
                    </a:lnT>
                    <a:lnB>
                      <a:noFill/>
                    </a:lnB>
                  </a:tcPr>
                </a:tc>
                <a:tc>
                  <a:txBody>
                    <a:bodyPr/>
                    <a:lstStyle/>
                    <a:p>
                      <a:r>
                        <a:rPr lang="tr-TR" sz="1500">
                          <a:effectLst/>
                        </a:rPr>
                        <a:t>600</a:t>
                      </a:r>
                    </a:p>
                  </a:txBody>
                  <a:tcPr marL="0" marR="0" marT="0" marB="0" anchor="ctr">
                    <a:lnL>
                      <a:noFill/>
                    </a:lnL>
                    <a:lnR>
                      <a:noFill/>
                    </a:lnR>
                    <a:lnT>
                      <a:noFill/>
                    </a:lnT>
                    <a:lnB>
                      <a:noFill/>
                    </a:lnB>
                  </a:tcPr>
                </a:tc>
              </a:tr>
              <a:tr h="2192643">
                <a:tc>
                  <a:txBody>
                    <a:bodyPr/>
                    <a:lstStyle/>
                    <a:p>
                      <a:r>
                        <a:rPr lang="tr-TR" sz="1500">
                          <a:effectLst/>
                        </a:rPr>
                        <a:t>2. Grup Program Ülkeleri</a:t>
                      </a:r>
                    </a:p>
                  </a:txBody>
                  <a:tcPr marL="0" marR="0" marT="0" marB="0" anchor="ctr">
                    <a:lnL>
                      <a:noFill/>
                    </a:lnL>
                    <a:lnR>
                      <a:noFill/>
                    </a:lnR>
                    <a:lnT>
                      <a:noFill/>
                    </a:lnT>
                    <a:lnB>
                      <a:noFill/>
                    </a:lnB>
                  </a:tcPr>
                </a:tc>
                <a:tc>
                  <a:txBody>
                    <a:bodyPr/>
                    <a:lstStyle/>
                    <a:p>
                      <a:r>
                        <a:rPr lang="tr-TR" sz="1500">
                          <a:effectLst/>
                        </a:rPr>
                        <a:t>Belçika, Hırvatistan, Çek Cumhuriyeti, Kıbrıs Rum Kesimi, Almanya, Yunanistan, İzlanda, Lüksemburg, Hollanda, Portekiz, Slovenya, İspanya, Türkiye</a:t>
                      </a:r>
                    </a:p>
                  </a:txBody>
                  <a:tcPr marL="0" marR="0" marT="0" marB="0" anchor="ctr">
                    <a:lnL>
                      <a:noFill/>
                    </a:lnL>
                    <a:lnR>
                      <a:noFill/>
                    </a:lnR>
                    <a:lnT>
                      <a:noFill/>
                    </a:lnT>
                    <a:lnB>
                      <a:noFill/>
                    </a:lnB>
                  </a:tcPr>
                </a:tc>
                <a:tc>
                  <a:txBody>
                    <a:bodyPr/>
                    <a:lstStyle/>
                    <a:p>
                      <a:r>
                        <a:rPr lang="tr-TR" sz="1500">
                          <a:effectLst/>
                        </a:rPr>
                        <a:t>500</a:t>
                      </a:r>
                    </a:p>
                  </a:txBody>
                  <a:tcPr marL="0" marR="0" marT="0" marB="0" anchor="ctr">
                    <a:lnL>
                      <a:noFill/>
                    </a:lnL>
                    <a:lnR>
                      <a:noFill/>
                    </a:lnR>
                    <a:lnT>
                      <a:noFill/>
                    </a:lnT>
                    <a:lnB>
                      <a:noFill/>
                    </a:lnB>
                  </a:tcPr>
                </a:tc>
              </a:tr>
              <a:tr h="1566175">
                <a:tc>
                  <a:txBody>
                    <a:bodyPr/>
                    <a:lstStyle/>
                    <a:p>
                      <a:r>
                        <a:rPr lang="tr-TR" sz="1500">
                          <a:effectLst/>
                        </a:rPr>
                        <a:t>3. Grup Program Ülkeleri</a:t>
                      </a:r>
                    </a:p>
                  </a:txBody>
                  <a:tcPr marL="0" marR="0" marT="0" marB="0" anchor="ctr">
                    <a:lnL>
                      <a:noFill/>
                    </a:lnL>
                    <a:lnR>
                      <a:noFill/>
                    </a:lnR>
                    <a:lnT>
                      <a:noFill/>
                    </a:lnT>
                    <a:lnB>
                      <a:noFill/>
                    </a:lnB>
                  </a:tcPr>
                </a:tc>
                <a:tc>
                  <a:txBody>
                    <a:bodyPr/>
                    <a:lstStyle/>
                    <a:p>
                      <a:r>
                        <a:rPr lang="tr-TR" sz="1500">
                          <a:effectLst/>
                        </a:rPr>
                        <a:t>Bulgaristan, Estonya, Macaristan, Letonya, Litvanya, Malta, Polonya, Romanya, Slovakya, Makedonya</a:t>
                      </a:r>
                    </a:p>
                  </a:txBody>
                  <a:tcPr marL="0" marR="0" marT="0" marB="0" anchor="ctr">
                    <a:lnL>
                      <a:noFill/>
                    </a:lnL>
                    <a:lnR>
                      <a:noFill/>
                    </a:lnR>
                    <a:lnT>
                      <a:noFill/>
                    </a:lnT>
                    <a:lnB>
                      <a:noFill/>
                    </a:lnB>
                  </a:tcPr>
                </a:tc>
                <a:tc>
                  <a:txBody>
                    <a:bodyPr/>
                    <a:lstStyle/>
                    <a:p>
                      <a:r>
                        <a:rPr lang="tr-TR" sz="1500" dirty="0">
                          <a:effectLst/>
                        </a:rPr>
                        <a:t>400</a:t>
                      </a:r>
                    </a:p>
                  </a:txBody>
                  <a:tcPr marL="0" marR="0" marT="0" marB="0" anchor="ctr">
                    <a:lnL>
                      <a:noFill/>
                    </a:lnL>
                    <a:lnR>
                      <a:noFill/>
                    </a:lnR>
                    <a:lnT>
                      <a:noFill/>
                    </a:lnT>
                    <a:lnB>
                      <a:noFill/>
                    </a:lnB>
                  </a:tcPr>
                </a:tc>
              </a:tr>
            </a:tbl>
          </a:graphicData>
        </a:graphic>
      </p:graphicFrame>
    </p:spTree>
    <p:extLst>
      <p:ext uri="{BB962C8B-B14F-4D97-AF65-F5344CB8AC3E}">
        <p14:creationId xmlns:p14="http://schemas.microsoft.com/office/powerpoint/2010/main" val="140055303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r>
              <a:rPr lang="tr-TR" b="1" dirty="0" smtClean="0">
                <a:solidFill>
                  <a:srgbClr val="FF0000"/>
                </a:solidFill>
              </a:rPr>
              <a:t>Gitmeden Önce Ofise Teslim Edilecek Belgeler</a:t>
            </a:r>
          </a:p>
          <a:p>
            <a:pPr algn="just">
              <a:buFontTx/>
              <a:buChar char="-"/>
            </a:pPr>
            <a:r>
              <a:rPr lang="tr-TR" b="1" dirty="0" smtClean="0"/>
              <a:t>Niyet Mektubu</a:t>
            </a:r>
          </a:p>
          <a:p>
            <a:pPr algn="just">
              <a:buFontTx/>
              <a:buChar char="-"/>
            </a:pPr>
            <a:r>
              <a:rPr lang="tr-TR" b="1" dirty="0" smtClean="0"/>
              <a:t>Öğrenim Anlaşması (Learning </a:t>
            </a:r>
            <a:r>
              <a:rPr lang="tr-TR" b="1" dirty="0" err="1" smtClean="0"/>
              <a:t>Agreement</a:t>
            </a:r>
            <a:r>
              <a:rPr lang="tr-TR" b="1" dirty="0" smtClean="0"/>
              <a:t>)</a:t>
            </a:r>
          </a:p>
          <a:p>
            <a:pPr algn="just">
              <a:buFontTx/>
              <a:buChar char="-"/>
            </a:pPr>
            <a:r>
              <a:rPr lang="tr-TR" b="1" dirty="0" smtClean="0"/>
              <a:t>Akademik Tanınma Belgesi</a:t>
            </a:r>
          </a:p>
          <a:p>
            <a:pPr algn="just">
              <a:buFontTx/>
              <a:buChar char="-"/>
            </a:pPr>
            <a:r>
              <a:rPr lang="tr-TR" b="1" dirty="0" smtClean="0"/>
              <a:t>Online Dil Sınav Sonucu</a:t>
            </a:r>
          </a:p>
          <a:p>
            <a:pPr marL="0" indent="0" algn="just">
              <a:buNone/>
            </a:pPr>
            <a:r>
              <a:rPr lang="tr-TR" b="1" dirty="0" smtClean="0">
                <a:solidFill>
                  <a:srgbClr val="FF0000"/>
                </a:solidFill>
              </a:rPr>
              <a:t>Gitmeden </a:t>
            </a:r>
            <a:r>
              <a:rPr lang="tr-TR" b="1" dirty="0">
                <a:solidFill>
                  <a:srgbClr val="FF0000"/>
                </a:solidFill>
              </a:rPr>
              <a:t>Önce </a:t>
            </a:r>
            <a:r>
              <a:rPr lang="tr-TR" b="1" dirty="0" smtClean="0">
                <a:solidFill>
                  <a:srgbClr val="FF0000"/>
                </a:solidFill>
              </a:rPr>
              <a:t>Ofisten Alınacak Belgeler</a:t>
            </a:r>
          </a:p>
          <a:p>
            <a:pPr algn="just">
              <a:buFontTx/>
              <a:buChar char="-"/>
            </a:pPr>
            <a:r>
              <a:rPr lang="tr-TR" b="1" dirty="0" smtClean="0"/>
              <a:t>Pasaport Yazısı (Pasaportunuz yoksa)</a:t>
            </a:r>
          </a:p>
          <a:p>
            <a:pPr algn="just">
              <a:buFontTx/>
              <a:buChar char="-"/>
            </a:pPr>
            <a:r>
              <a:rPr lang="tr-TR" b="1" dirty="0" smtClean="0"/>
              <a:t>Vize (elçilik) yazısı</a:t>
            </a:r>
          </a:p>
          <a:p>
            <a:pPr algn="just">
              <a:buFontTx/>
              <a:buChar char="-"/>
            </a:pPr>
            <a:r>
              <a:rPr lang="tr-TR" b="1" dirty="0" smtClean="0"/>
              <a:t>Erasmus Öğrenci Beyannamesi</a:t>
            </a:r>
            <a:endParaRPr lang="tr-TR" b="1" dirty="0"/>
          </a:p>
          <a:p>
            <a:pPr algn="just">
              <a:buFontTx/>
              <a:buChar char="-"/>
            </a:pPr>
            <a:endParaRPr lang="tr-TR" b="1" dirty="0" smtClean="0">
              <a:solidFill>
                <a:srgbClr val="FF0000"/>
              </a:solidFill>
            </a:endParaRPr>
          </a:p>
        </p:txBody>
      </p:sp>
      <p:sp>
        <p:nvSpPr>
          <p:cNvPr id="2" name="Slayt Numarası Yer Tutucusu 1"/>
          <p:cNvSpPr>
            <a:spLocks noGrp="1"/>
          </p:cNvSpPr>
          <p:nvPr>
            <p:ph type="sldNum" sz="quarter" idx="12"/>
          </p:nvPr>
        </p:nvSpPr>
        <p:spPr/>
        <p:txBody>
          <a:bodyPr/>
          <a:lstStyle/>
          <a:p>
            <a:fld id="{F302176B-0E47-46AC-8F43-DAB4B8A37D06}" type="slidenum">
              <a:rPr lang="tr-TR" smtClean="0"/>
              <a:t>22</a:t>
            </a:fld>
            <a:endParaRPr lang="tr-TR"/>
          </a:p>
        </p:txBody>
      </p:sp>
    </p:spTree>
    <p:extLst>
      <p:ext uri="{BB962C8B-B14F-4D97-AF65-F5344CB8AC3E}">
        <p14:creationId xmlns:p14="http://schemas.microsoft.com/office/powerpoint/2010/main" val="116017484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332656"/>
            <a:ext cx="8229600" cy="5793507"/>
          </a:xfrm>
        </p:spPr>
        <p:txBody>
          <a:bodyPr/>
          <a:lstStyle/>
          <a:p>
            <a:pPr marL="0" indent="0">
              <a:buNone/>
            </a:pPr>
            <a:endParaRPr lang="tr-TR" b="1" dirty="0" smtClean="0">
              <a:solidFill>
                <a:srgbClr val="FF0000"/>
              </a:solidFill>
            </a:endParaRPr>
          </a:p>
          <a:p>
            <a:pPr marL="0" indent="0">
              <a:buNone/>
            </a:pPr>
            <a:r>
              <a:rPr lang="tr-TR" b="1" dirty="0" smtClean="0">
                <a:solidFill>
                  <a:srgbClr val="FF0000"/>
                </a:solidFill>
              </a:rPr>
              <a:t>Döndükten Sonra </a:t>
            </a:r>
            <a:r>
              <a:rPr lang="tr-TR" b="1" dirty="0">
                <a:solidFill>
                  <a:srgbClr val="FF0000"/>
                </a:solidFill>
              </a:rPr>
              <a:t>Ofise Teslim Edilecek </a:t>
            </a:r>
            <a:r>
              <a:rPr lang="tr-TR" b="1" dirty="0" smtClean="0">
                <a:solidFill>
                  <a:srgbClr val="FF0000"/>
                </a:solidFill>
              </a:rPr>
              <a:t>Belgeler Notlar</a:t>
            </a:r>
          </a:p>
          <a:p>
            <a:pPr>
              <a:buFontTx/>
              <a:buChar char="-"/>
            </a:pPr>
            <a:endParaRPr lang="tr-TR" b="1" dirty="0" smtClean="0"/>
          </a:p>
          <a:p>
            <a:pPr>
              <a:buFontTx/>
              <a:buChar char="-"/>
            </a:pPr>
            <a:r>
              <a:rPr lang="tr-TR" b="1" dirty="0" smtClean="0"/>
              <a:t>Katılım Sertifikası</a:t>
            </a:r>
          </a:p>
          <a:p>
            <a:pPr>
              <a:buFontTx/>
              <a:buChar char="-"/>
            </a:pPr>
            <a:r>
              <a:rPr lang="tr-TR" b="1" dirty="0" smtClean="0"/>
              <a:t>Başarı Belgesi</a:t>
            </a:r>
          </a:p>
          <a:p>
            <a:pPr>
              <a:buFontTx/>
              <a:buChar char="-"/>
            </a:pPr>
            <a:r>
              <a:rPr lang="tr-TR" b="1" dirty="0" smtClean="0"/>
              <a:t>Pasaport giriş-çıkış sayfaları</a:t>
            </a:r>
          </a:p>
          <a:p>
            <a:pPr>
              <a:buFontTx/>
              <a:buChar char="-"/>
            </a:pPr>
            <a:r>
              <a:rPr lang="tr-TR" b="1" dirty="0" smtClean="0"/>
              <a:t>Rapor (online)</a:t>
            </a:r>
          </a:p>
          <a:p>
            <a:pPr marL="0" indent="0">
              <a:buNone/>
            </a:pPr>
            <a:endParaRPr lang="tr-TR" b="1" dirty="0">
              <a:solidFill>
                <a:srgbClr val="FF0000"/>
              </a:solidFill>
            </a:endParaRPr>
          </a:p>
          <a:p>
            <a:pPr marL="0" indent="0">
              <a:buNone/>
            </a:pPr>
            <a:endParaRPr lang="en-GB"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23</a:t>
            </a:fld>
            <a:endParaRPr lang="tr-TR"/>
          </a:p>
        </p:txBody>
      </p:sp>
    </p:spTree>
    <p:extLst>
      <p:ext uri="{BB962C8B-B14F-4D97-AF65-F5344CB8AC3E}">
        <p14:creationId xmlns:p14="http://schemas.microsoft.com/office/powerpoint/2010/main" val="139484581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332656"/>
            <a:ext cx="8229600" cy="5793507"/>
          </a:xfrm>
        </p:spPr>
        <p:txBody>
          <a:bodyPr/>
          <a:lstStyle/>
          <a:p>
            <a:pPr marL="0" indent="0">
              <a:buNone/>
            </a:pPr>
            <a:endParaRPr lang="tr-TR" b="1" dirty="0" smtClean="0">
              <a:solidFill>
                <a:srgbClr val="FF0000"/>
              </a:solidFill>
            </a:endParaRPr>
          </a:p>
          <a:p>
            <a:pPr marL="0" indent="0">
              <a:buNone/>
            </a:pPr>
            <a:r>
              <a:rPr lang="tr-TR" b="1" dirty="0" smtClean="0">
                <a:solidFill>
                  <a:srgbClr val="FF0000"/>
                </a:solidFill>
              </a:rPr>
              <a:t>GEREKLİ BİLGİLER</a:t>
            </a:r>
          </a:p>
          <a:p>
            <a:pPr marL="0" indent="0">
              <a:buNone/>
            </a:pPr>
            <a:endParaRPr lang="tr-TR" b="1" dirty="0" smtClean="0"/>
          </a:p>
          <a:p>
            <a:pPr marL="0" indent="0">
              <a:buNone/>
            </a:pPr>
            <a:r>
              <a:rPr lang="tr-TR" b="1" dirty="0" smtClean="0"/>
              <a:t>Gazi Üniversitesi’nin Erasmus ID kodu:</a:t>
            </a:r>
          </a:p>
          <a:p>
            <a:pPr marL="0" indent="0">
              <a:buNone/>
            </a:pPr>
            <a:r>
              <a:rPr lang="tr-TR" b="1" dirty="0" smtClean="0">
                <a:solidFill>
                  <a:srgbClr val="FF0000"/>
                </a:solidFill>
              </a:rPr>
              <a:t>TR ANKARA 02</a:t>
            </a:r>
          </a:p>
          <a:p>
            <a:pPr marL="0" indent="0">
              <a:buNone/>
            </a:pPr>
            <a:endParaRPr lang="tr-TR" b="1" dirty="0"/>
          </a:p>
          <a:p>
            <a:pPr marL="0" indent="0">
              <a:buNone/>
            </a:pPr>
            <a:r>
              <a:rPr lang="tr-TR" b="1" dirty="0" smtClean="0"/>
              <a:t>Erasmus Kurum Koordinatörü:</a:t>
            </a:r>
          </a:p>
          <a:p>
            <a:pPr marL="0" indent="0">
              <a:buNone/>
            </a:pPr>
            <a:r>
              <a:rPr lang="tr-TR" b="1" dirty="0" smtClean="0">
                <a:solidFill>
                  <a:srgbClr val="FF0000"/>
                </a:solidFill>
              </a:rPr>
              <a:t>Doç. Dr. Ufuk KOCA ÇALIŞKAN</a:t>
            </a:r>
          </a:p>
          <a:p>
            <a:pPr marL="0" indent="0">
              <a:buNone/>
            </a:pPr>
            <a:r>
              <a:rPr lang="tr-TR" b="1" dirty="0" smtClean="0">
                <a:solidFill>
                  <a:srgbClr val="FF0000"/>
                </a:solidFill>
              </a:rPr>
              <a:t>Eczacılık Fakültesi Öğretim Üyesi</a:t>
            </a:r>
            <a:endParaRPr lang="tr-TR" b="1" dirty="0">
              <a:solidFill>
                <a:srgbClr val="FF0000"/>
              </a:solidFill>
            </a:endParaRPr>
          </a:p>
          <a:p>
            <a:pPr marL="0" indent="0">
              <a:buNone/>
            </a:pPr>
            <a:endParaRPr lang="en-GB"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24</a:t>
            </a:fld>
            <a:endParaRPr lang="tr-TR"/>
          </a:p>
        </p:txBody>
      </p:sp>
    </p:spTree>
    <p:extLst>
      <p:ext uri="{BB962C8B-B14F-4D97-AF65-F5344CB8AC3E}">
        <p14:creationId xmlns:p14="http://schemas.microsoft.com/office/powerpoint/2010/main" val="352560082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pPr algn="l"/>
            <a:r>
              <a:rPr lang="tr-TR" dirty="0" smtClean="0"/>
              <a:t>Ofis görüşme saatleri</a:t>
            </a:r>
            <a:endParaRPr lang="tr-TR" dirty="0"/>
          </a:p>
        </p:txBody>
      </p:sp>
      <p:sp>
        <p:nvSpPr>
          <p:cNvPr id="3" name="İçerik Yer Tutucusu 2"/>
          <p:cNvSpPr>
            <a:spLocks noGrp="1"/>
          </p:cNvSpPr>
          <p:nvPr>
            <p:ph idx="1"/>
          </p:nvPr>
        </p:nvSpPr>
        <p:spPr/>
        <p:txBody>
          <a:bodyPr>
            <a:normAutofit lnSpcReduction="10000"/>
          </a:bodyPr>
          <a:lstStyle/>
          <a:p>
            <a:pPr>
              <a:buNone/>
            </a:pPr>
            <a:r>
              <a:rPr lang="tr-TR" dirty="0" smtClean="0">
                <a:solidFill>
                  <a:srgbClr val="00B050"/>
                </a:solidFill>
              </a:rPr>
              <a:t>    </a:t>
            </a:r>
            <a:r>
              <a:rPr lang="tr-TR" dirty="0" smtClean="0">
                <a:solidFill>
                  <a:srgbClr val="FF0000"/>
                </a:solidFill>
              </a:rPr>
              <a:t>Pazartesi </a:t>
            </a:r>
            <a:r>
              <a:rPr lang="tr-TR" dirty="0">
                <a:solidFill>
                  <a:srgbClr val="FF0000"/>
                </a:solidFill>
              </a:rPr>
              <a:t>	14:00-17:00</a:t>
            </a:r>
            <a:br>
              <a:rPr lang="tr-TR" dirty="0">
                <a:solidFill>
                  <a:srgbClr val="FF0000"/>
                </a:solidFill>
              </a:rPr>
            </a:br>
            <a:r>
              <a:rPr lang="tr-TR" dirty="0">
                <a:solidFill>
                  <a:srgbClr val="FF0000"/>
                </a:solidFill>
              </a:rPr>
              <a:t>Salı 		09:30-12:00</a:t>
            </a:r>
            <a:br>
              <a:rPr lang="tr-TR" dirty="0">
                <a:solidFill>
                  <a:srgbClr val="FF0000"/>
                </a:solidFill>
              </a:rPr>
            </a:br>
            <a:r>
              <a:rPr lang="tr-TR" dirty="0">
                <a:solidFill>
                  <a:srgbClr val="FF0000"/>
                </a:solidFill>
              </a:rPr>
              <a:t>Çarşamba 	14:00-17:00</a:t>
            </a:r>
            <a:br>
              <a:rPr lang="tr-TR" dirty="0">
                <a:solidFill>
                  <a:srgbClr val="FF0000"/>
                </a:solidFill>
              </a:rPr>
            </a:br>
            <a:r>
              <a:rPr lang="tr-TR" dirty="0">
                <a:solidFill>
                  <a:srgbClr val="FF0000"/>
                </a:solidFill>
              </a:rPr>
              <a:t>Perşembe 	09:30-12:00</a:t>
            </a:r>
            <a:br>
              <a:rPr lang="tr-TR" dirty="0">
                <a:solidFill>
                  <a:srgbClr val="FF0000"/>
                </a:solidFill>
              </a:rPr>
            </a:br>
            <a:r>
              <a:rPr lang="tr-TR" dirty="0">
                <a:solidFill>
                  <a:srgbClr val="FF0000"/>
                </a:solidFill>
              </a:rPr>
              <a:t>Cuma		09:30-12:00</a:t>
            </a:r>
          </a:p>
          <a:p>
            <a:pPr>
              <a:buNone/>
            </a:pPr>
            <a:endParaRPr lang="tr-TR" dirty="0"/>
          </a:p>
          <a:p>
            <a:pPr>
              <a:buNone/>
            </a:pPr>
            <a:endParaRPr lang="tr-TR" dirty="0"/>
          </a:p>
          <a:p>
            <a:r>
              <a:rPr lang="tr-TR" dirty="0" smtClean="0"/>
              <a:t>Acil durumlar </a:t>
            </a:r>
            <a:r>
              <a:rPr lang="tr-TR" dirty="0"/>
              <a:t>dışında belirtilen saatler dışında işlem yapılmayacaktır.</a:t>
            </a:r>
          </a:p>
          <a:p>
            <a:endParaRPr lang="tr-TR" dirty="0"/>
          </a:p>
        </p:txBody>
      </p:sp>
      <p:sp>
        <p:nvSpPr>
          <p:cNvPr id="4" name="Slayt Numarası Yer Tutucusu 3"/>
          <p:cNvSpPr>
            <a:spLocks noGrp="1"/>
          </p:cNvSpPr>
          <p:nvPr>
            <p:ph type="sldNum" sz="quarter" idx="12"/>
          </p:nvPr>
        </p:nvSpPr>
        <p:spPr/>
        <p:txBody>
          <a:bodyPr/>
          <a:lstStyle/>
          <a:p>
            <a:fld id="{F302176B-0E47-46AC-8F43-DAB4B8A37D06}" type="slidenum">
              <a:rPr lang="tr-TR" smtClean="0"/>
              <a:t>25</a:t>
            </a:fld>
            <a:endParaRPr lang="tr-TR"/>
          </a:p>
        </p:txBody>
      </p:sp>
    </p:spTree>
    <p:extLst>
      <p:ext uri="{BB962C8B-B14F-4D97-AF65-F5344CB8AC3E}">
        <p14:creationId xmlns:p14="http://schemas.microsoft.com/office/powerpoint/2010/main" val="328699272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332656"/>
            <a:ext cx="8229600" cy="5793507"/>
          </a:xfrm>
        </p:spPr>
        <p:txBody>
          <a:bodyPr/>
          <a:lstStyle/>
          <a:p>
            <a:pPr marL="0" indent="0" algn="ctr">
              <a:buNone/>
            </a:pPr>
            <a:endParaRPr lang="tr-TR" b="1" dirty="0" smtClean="0">
              <a:solidFill>
                <a:srgbClr val="FF0000"/>
              </a:solidFill>
            </a:endParaRPr>
          </a:p>
          <a:p>
            <a:pPr marL="0" indent="0" algn="ctr">
              <a:buNone/>
            </a:pPr>
            <a:endParaRPr lang="tr-TR" b="1" dirty="0">
              <a:solidFill>
                <a:srgbClr val="FF0000"/>
              </a:solidFill>
            </a:endParaRPr>
          </a:p>
          <a:p>
            <a:pPr marL="0" indent="0" algn="ctr">
              <a:buNone/>
            </a:pPr>
            <a:endParaRPr lang="tr-TR" b="1" dirty="0" smtClean="0">
              <a:solidFill>
                <a:srgbClr val="FF0000"/>
              </a:solidFill>
            </a:endParaRPr>
          </a:p>
          <a:p>
            <a:pPr marL="0" indent="0" algn="ctr">
              <a:buNone/>
            </a:pPr>
            <a:r>
              <a:rPr lang="tr-TR" b="1" dirty="0" err="1" smtClean="0">
                <a:solidFill>
                  <a:srgbClr val="FF0000"/>
                </a:solidFill>
              </a:rPr>
              <a:t>Erasmus</a:t>
            </a:r>
            <a:r>
              <a:rPr lang="tr-TR" b="1" dirty="0" smtClean="0">
                <a:solidFill>
                  <a:srgbClr val="FF0000"/>
                </a:solidFill>
              </a:rPr>
              <a:t> Kurum Koordinatörlüğü</a:t>
            </a:r>
          </a:p>
          <a:p>
            <a:pPr marL="0" indent="0" algn="ctr">
              <a:buNone/>
            </a:pPr>
            <a:r>
              <a:rPr lang="tr-TR" b="1" dirty="0" smtClean="0">
                <a:solidFill>
                  <a:srgbClr val="FF0000"/>
                </a:solidFill>
              </a:rPr>
              <a:t>İLETİŞİM</a:t>
            </a:r>
          </a:p>
          <a:p>
            <a:pPr marL="0" indent="0" algn="ctr">
              <a:buNone/>
            </a:pPr>
            <a:r>
              <a:rPr lang="tr-TR" b="1" dirty="0" smtClean="0"/>
              <a:t>Tel: 202 20 82-83-85 / 202 3856</a:t>
            </a:r>
          </a:p>
          <a:p>
            <a:pPr marL="0" indent="0" algn="ctr">
              <a:buNone/>
            </a:pPr>
            <a:r>
              <a:rPr lang="tr-TR" b="1" dirty="0" smtClean="0"/>
              <a:t>e-posta: </a:t>
            </a:r>
            <a:r>
              <a:rPr lang="tr-TR" b="1" dirty="0" smtClean="0">
                <a:hlinkClick r:id="rId2"/>
              </a:rPr>
              <a:t>erasmus@gazi.edu.tr</a:t>
            </a:r>
            <a:r>
              <a:rPr lang="tr-TR" b="1" dirty="0" smtClean="0"/>
              <a:t> </a:t>
            </a:r>
          </a:p>
          <a:p>
            <a:pPr marL="0" indent="0" algn="ctr">
              <a:buNone/>
            </a:pPr>
            <a:endParaRPr lang="tr-TR" b="1" dirty="0"/>
          </a:p>
          <a:p>
            <a:pPr marL="0" indent="0" algn="ctr">
              <a:buNone/>
            </a:pPr>
            <a:endParaRPr lang="tr-TR" b="1" dirty="0" smtClean="0"/>
          </a:p>
        </p:txBody>
      </p:sp>
      <p:sp>
        <p:nvSpPr>
          <p:cNvPr id="2" name="Slayt Numarası Yer Tutucusu 1"/>
          <p:cNvSpPr>
            <a:spLocks noGrp="1"/>
          </p:cNvSpPr>
          <p:nvPr>
            <p:ph type="sldNum" sz="quarter" idx="12"/>
          </p:nvPr>
        </p:nvSpPr>
        <p:spPr/>
        <p:txBody>
          <a:bodyPr/>
          <a:lstStyle/>
          <a:p>
            <a:fld id="{F302176B-0E47-46AC-8F43-DAB4B8A37D06}" type="slidenum">
              <a:rPr lang="tr-TR" smtClean="0"/>
              <a:t>26</a:t>
            </a:fld>
            <a:endParaRPr lang="tr-TR"/>
          </a:p>
        </p:txBody>
      </p:sp>
    </p:spTree>
    <p:extLst>
      <p:ext uri="{BB962C8B-B14F-4D97-AF65-F5344CB8AC3E}">
        <p14:creationId xmlns:p14="http://schemas.microsoft.com/office/powerpoint/2010/main" val="49030872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is Teması">
  <a:themeElements>
    <a:clrScheme name="Döküm">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380</TotalTime>
  <Words>758</Words>
  <Application>Microsoft Office PowerPoint</Application>
  <PresentationFormat>Ekran Gösterisi (4:3)</PresentationFormat>
  <Paragraphs>130</Paragraphs>
  <Slides>26</Slides>
  <Notes>0</Notes>
  <HiddenSlides>0</HiddenSlides>
  <MMClips>0</MMClips>
  <ScaleCrop>false</ScaleCrop>
  <HeadingPairs>
    <vt:vector size="4" baseType="variant">
      <vt:variant>
        <vt:lpstr>Tema</vt:lpstr>
      </vt:variant>
      <vt:variant>
        <vt:i4>1</vt:i4>
      </vt:variant>
      <vt:variant>
        <vt:lpstr>Slayt Başlıkları</vt:lpstr>
      </vt:variant>
      <vt:variant>
        <vt:i4>26</vt:i4>
      </vt:variant>
    </vt:vector>
  </HeadingPairs>
  <TitlesOfParts>
    <vt:vector size="27" baseType="lpstr">
      <vt:lpstr>Ofis Teması</vt:lpstr>
      <vt:lpstr>2015-2016 Erasmus+ Staj Hareketliliği Öğrencilerinin Sorumlulukları </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Ofis görüşme saatleri</vt:lpstr>
      <vt:lpstr>PowerPoint Sunusu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2013-2014 Erasmus Öğrenim Görme Öğrencilerinin Sorumlulukları</dc:title>
  <dc:creator>HP</dc:creator>
  <cp:lastModifiedBy>HP</cp:lastModifiedBy>
  <cp:revision>52</cp:revision>
  <dcterms:modified xsi:type="dcterms:W3CDTF">2015-06-10T08:19:29Z</dcterms:modified>
</cp:coreProperties>
</file>