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36"/>
  </p:notesMasterIdLst>
  <p:sldIdLst>
    <p:sldId id="256" r:id="rId2"/>
    <p:sldId id="268" r:id="rId3"/>
    <p:sldId id="258" r:id="rId4"/>
    <p:sldId id="259" r:id="rId5"/>
    <p:sldId id="257" r:id="rId6"/>
    <p:sldId id="260" r:id="rId7"/>
    <p:sldId id="261" r:id="rId8"/>
    <p:sldId id="262" r:id="rId9"/>
    <p:sldId id="263" r:id="rId10"/>
    <p:sldId id="264" r:id="rId11"/>
    <p:sldId id="299" r:id="rId12"/>
    <p:sldId id="272" r:id="rId13"/>
    <p:sldId id="273" r:id="rId14"/>
    <p:sldId id="266" r:id="rId15"/>
    <p:sldId id="291" r:id="rId16"/>
    <p:sldId id="267" r:id="rId17"/>
    <p:sldId id="269" r:id="rId18"/>
    <p:sldId id="274" r:id="rId19"/>
    <p:sldId id="298" r:id="rId20"/>
    <p:sldId id="275" r:id="rId21"/>
    <p:sldId id="276" r:id="rId22"/>
    <p:sldId id="277" r:id="rId23"/>
    <p:sldId id="296" r:id="rId24"/>
    <p:sldId id="278" r:id="rId25"/>
    <p:sldId id="282" r:id="rId26"/>
    <p:sldId id="292" r:id="rId27"/>
    <p:sldId id="283" r:id="rId28"/>
    <p:sldId id="284" r:id="rId29"/>
    <p:sldId id="290" r:id="rId30"/>
    <p:sldId id="285" r:id="rId31"/>
    <p:sldId id="294" r:id="rId32"/>
    <p:sldId id="300" r:id="rId33"/>
    <p:sldId id="293" r:id="rId34"/>
    <p:sldId id="287" r:id="rId3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0" autoAdjust="0"/>
    <p:restoredTop sz="94660"/>
  </p:normalViewPr>
  <p:slideViewPr>
    <p:cSldViewPr>
      <p:cViewPr>
        <p:scale>
          <a:sx n="80" d="100"/>
          <a:sy n="80" d="100"/>
        </p:scale>
        <p:origin x="-2514" y="-7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08/06/2020</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D993C2D9-5501-45CE-8B69-ABD4080A0F97}" type="datetime1">
              <a:rPr lang="tr-TR" smtClean="0"/>
              <a:t>08.06.2020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79115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9369A2-AFC0-4247-83B1-B4ACFBC7CFD7}" type="datetime1">
              <a:rPr lang="tr-TR" smtClean="0"/>
              <a:t>08.06.2020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014740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08.06.2020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21128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494933C-3BF5-47F2-8B42-25F1CBD47D60}" type="datetime1">
              <a:rPr lang="tr-TR" smtClean="0"/>
              <a:t>08.06.2020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946354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4FC76C5-A924-4AF3-A7BD-D0B8809DEDAE}" type="datetime1">
              <a:rPr lang="tr-TR" smtClean="0"/>
              <a:t>08.06.2020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559167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97AB9C3-36B4-4B06-B81A-2ABED18D45BE}" type="datetime1">
              <a:rPr lang="tr-TR" smtClean="0"/>
              <a:t>08.06.2020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143468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08.06.2020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774893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08.06.2020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65253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08.06.2020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893739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4ABE2AE-437E-4ACB-98E3-C87FFD3F4B10}" type="datetime1">
              <a:rPr lang="tr-TR" smtClean="0"/>
              <a:t>08.06.2020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058696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A93A35B-4A11-4E1F-9A09-971972E37140}" type="datetime1">
              <a:rPr lang="tr-TR" smtClean="0"/>
              <a:t>08.06.2020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35222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08.06.2020</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230073111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mailto:erdogancatak@gazi.edu.tr" TargetMode="External"/><Relationship Id="rId2" Type="http://schemas.openxmlformats.org/officeDocument/2006/relationships/hyperlink" Target="mailto:handeata@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683568" y="1772816"/>
            <a:ext cx="7772400" cy="1730623"/>
          </a:xfrm>
        </p:spPr>
        <p:txBody>
          <a:bodyPr>
            <a:normAutofit fontScale="90000"/>
          </a:bodyPr>
          <a:lstStyle/>
          <a:p>
            <a:r>
              <a:rPr lang="tr-TR" b="1" dirty="0" smtClean="0">
                <a:solidFill>
                  <a:srgbClr val="0070C0"/>
                </a:solidFill>
              </a:rPr>
              <a:t>2019-2020 </a:t>
            </a:r>
            <a:br>
              <a:rPr lang="tr-TR" b="1" dirty="0" smtClean="0">
                <a:solidFill>
                  <a:srgbClr val="0070C0"/>
                </a:solidFill>
              </a:rPr>
            </a:br>
            <a:r>
              <a:rPr lang="tr-TR" b="1" dirty="0" smtClean="0">
                <a:solidFill>
                  <a:srgbClr val="0070C0"/>
                </a:solidFill>
              </a:rPr>
              <a:t>Erasmus+ Öğrenim Hareketliliği</a:t>
            </a:r>
            <a:br>
              <a:rPr lang="tr-TR" b="1" dirty="0" smtClean="0">
                <a:solidFill>
                  <a:srgbClr val="0070C0"/>
                </a:solidFill>
              </a:rPr>
            </a:br>
            <a:r>
              <a:rPr lang="tr-TR" b="1" dirty="0" smtClean="0">
                <a:solidFill>
                  <a:srgbClr val="0070C0"/>
                </a:solidFill>
              </a:rPr>
              <a:t>Bilgilendirme Toplantısı</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rgbClr val="0070C0"/>
                </a:solidFill>
              </a:rPr>
              <a:t>Erasmus Kurum Koordinatörlüğü</a:t>
            </a:r>
          </a:p>
          <a:p>
            <a:endParaRPr lang="tr-TR" sz="2800" b="1" dirty="0" smtClean="0">
              <a:solidFill>
                <a:srgbClr val="0070C0"/>
              </a:solidFill>
            </a:endParaRPr>
          </a:p>
          <a:p>
            <a:r>
              <a:rPr lang="tr-TR" sz="2800" b="1" dirty="0" smtClean="0">
                <a:solidFill>
                  <a:srgbClr val="0070C0"/>
                </a:solidFill>
              </a:rPr>
              <a:t>10.06.2020</a:t>
            </a:r>
            <a:endParaRPr lang="tr-TR" sz="2800" b="1" dirty="0">
              <a:solidFill>
                <a:srgbClr val="0070C0"/>
              </a:solidFill>
            </a:endParaRPr>
          </a:p>
        </p:txBody>
      </p:sp>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algn="just">
              <a:buFont typeface="Arial" charset="0"/>
              <a:buChar char="•"/>
            </a:pPr>
            <a:r>
              <a:rPr lang="tr-TR" b="1" dirty="0" smtClean="0">
                <a:solidFill>
                  <a:srgbClr val="FF0000"/>
                </a:solidFill>
              </a:rPr>
              <a:t>1. </a:t>
            </a:r>
            <a:r>
              <a:rPr lang="tr-TR" b="1" dirty="0"/>
              <a:t>Ofisten gideceğiniz üniversiteye hitaben bir «</a:t>
            </a:r>
            <a:r>
              <a:rPr lang="tr-TR" b="1" dirty="0" err="1"/>
              <a:t>Nomination</a:t>
            </a:r>
            <a:r>
              <a:rPr lang="tr-TR" b="1" dirty="0"/>
              <a:t>» e-postası gönderilecektir. Yani sizin adınız ve gerekli bilgileriniz online olarak ya da </a:t>
            </a:r>
            <a:r>
              <a:rPr lang="tr-TR" b="1" dirty="0" err="1"/>
              <a:t>e-posta</a:t>
            </a:r>
            <a:r>
              <a:rPr lang="tr-TR" b="1" dirty="0"/>
              <a:t> ile karşı üniversiteye resmi olarak bildirilecektir.</a:t>
            </a:r>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 Buna göre işlemlerinizi planlayın.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karşı üniversitenin başlangıç tarihlerine göre vize başvurunuzu planlayın.</a:t>
            </a:r>
          </a:p>
          <a:p>
            <a:pPr marL="0" indent="0" algn="just">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25 yaş üstü öğrenciler pasaport harcından muaf olmak için koordinatörlükten yazı alıp </a:t>
            </a:r>
            <a:r>
              <a:rPr lang="tr-TR" b="1" dirty="0" smtClean="0"/>
              <a:t>vergi dairesinde</a:t>
            </a:r>
            <a:r>
              <a:rPr lang="tr-TR" b="1" dirty="0" smtClean="0"/>
              <a:t> mühürletmelidirler. </a:t>
            </a:r>
            <a:r>
              <a:rPr lang="tr-TR" b="1" dirty="0" smtClean="0"/>
              <a:t>25 yaş altı öğrenciler yazıya ihtiyaçları yoktur. </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Karşı üniversiteden size bir kabul mektubu gelecektir. Bu kabul mektubunun orijinali vize işlemlerinde kullanmak üzere sizde kalmalıdır. Koordinatörlüğe bu belgenin bir kopyasını bırakarak «Vize yazısı» (Elçilik yazısı) isteyin.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Vize yazısını aldıktan sonra kabul mektubunuz ve elçiliğin istediği diğer belgeler ile elçiliğe başvuru yapabilirsiniz. </a:t>
            </a:r>
          </a:p>
          <a:p>
            <a:pPr marL="0" indent="0" algn="just">
              <a:buNone/>
            </a:pPr>
            <a:r>
              <a:rPr lang="tr-TR" b="1" dirty="0"/>
              <a:t>	</a:t>
            </a:r>
            <a:r>
              <a:rPr lang="tr-TR" b="1" dirty="0" smtClean="0"/>
              <a:t>-Sağlık Sigortası&amp;AT11 belgesi</a:t>
            </a:r>
          </a:p>
          <a:p>
            <a:pPr marL="0" indent="0" algn="just">
              <a:buNone/>
            </a:pPr>
            <a:r>
              <a:rPr lang="tr-TR" b="1" dirty="0"/>
              <a:t>	</a:t>
            </a:r>
            <a:r>
              <a:rPr lang="tr-TR" b="1" dirty="0" smtClean="0"/>
              <a:t>-Konaklama belgesi</a:t>
            </a:r>
          </a:p>
          <a:p>
            <a:pPr marL="0" indent="0" algn="just">
              <a:buNone/>
            </a:pPr>
            <a:r>
              <a:rPr lang="tr-TR" b="1" dirty="0"/>
              <a:t>	</a:t>
            </a:r>
            <a:r>
              <a:rPr lang="tr-TR" b="1" dirty="0" smtClean="0"/>
              <a:t>-Mali destek vb. </a:t>
            </a:r>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7. </a:t>
            </a:r>
            <a:r>
              <a:rPr lang="tr-TR" b="1" dirty="0" smtClean="0"/>
              <a:t>Öğrenim anlaşması (Learning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İmzalanan öğrenim anlaşmanızı tarayarak e-posta ile, istenirse orijinalini de acele postayla karşı üniversiteye gönderin. Sizin tarayarak gönderdiğiniz belgeyi, karşı üniversite imzalatarak size yine e-posta ile gönderir. Bu belgeyi Ofise teslim edin. %70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FAKÜLTE / ENSTİTÜ YÖNETİM KURULU KARARI</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14613687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lnSpcReduction="10000"/>
          </a:bodyPr>
          <a:lstStyle/>
          <a:p>
            <a:pPr algn="just">
              <a:buFont typeface="Arial" charset="0"/>
              <a:buChar char="•"/>
            </a:pPr>
            <a:r>
              <a:rPr lang="tr-TR" b="1" dirty="0" smtClean="0"/>
              <a:t>Karşı </a:t>
            </a:r>
            <a:r>
              <a:rPr lang="tr-TR" b="1" dirty="0" smtClean="0"/>
              <a:t>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a:t>
            </a:r>
            <a:r>
              <a:rPr lang="tr-TR" b="1" dirty="0" err="1" smtClean="0"/>
              <a:t>Changes</a:t>
            </a:r>
            <a:r>
              <a:rPr lang="tr-TR" b="1" dirty="0" smtClean="0"/>
              <a:t>» sayfasında belirtmeli ve belgeyi imzalatıp bize göndermelisiniz</a:t>
            </a:r>
            <a:r>
              <a:rPr lang="tr-TR" b="1" dirty="0" smtClean="0"/>
              <a:t>.</a:t>
            </a:r>
          </a:p>
          <a:p>
            <a:pPr algn="just">
              <a:buFont typeface="Arial" charset="0"/>
              <a:buChar char="•"/>
            </a:pPr>
            <a:endParaRPr lang="tr-TR" b="1" dirty="0"/>
          </a:p>
          <a:p>
            <a:pPr marL="0" indent="0" algn="ctr">
              <a:buNone/>
            </a:pPr>
            <a:r>
              <a:rPr lang="tr-TR" b="1" dirty="0" smtClean="0"/>
              <a:t>YÖNETİM KURULU KARARI</a:t>
            </a:r>
            <a:endParaRPr lang="tr-TR"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Ders değişikliği işlemi öğrenci gitmeden önce de yapılabilir. Değişiklik olacağı siz gittikten sonra ortaya çıkarsa, bu işlem </a:t>
            </a:r>
            <a:r>
              <a:rPr lang="tr-TR" b="1" dirty="0" smtClean="0">
                <a:solidFill>
                  <a:srgbClr val="FF0000"/>
                </a:solidFill>
              </a:rPr>
              <a:t>1 ay içinde yapılmalı</a:t>
            </a:r>
            <a:r>
              <a:rPr lang="tr-TR" b="1" dirty="0" smtClean="0"/>
              <a:t> ve güncel «</a:t>
            </a:r>
            <a:r>
              <a:rPr lang="tr-TR" b="1" dirty="0" err="1" smtClean="0"/>
              <a:t>changes</a:t>
            </a:r>
            <a:r>
              <a:rPr lang="tr-TR" b="1" dirty="0" smtClean="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a:t>
            </a:r>
            <a:r>
              <a:rPr lang="tr-TR" b="1" dirty="0" smtClean="0"/>
              <a:t>sonra bir kopyasını ofise diğerini bölüm koordinatörünüze veriniz. Koordinatörünüz sizin için ‘Yönetim Kurulu Kararı’ çıkaracaktır. Bu kurul kararını kendi öğrenci işlerinizden alıp bir kopyasını koordinatörlüğe bırakınız.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lgn="just">
              <a:buNone/>
            </a:pPr>
            <a:r>
              <a:rPr lang="tr-TR" b="1" dirty="0" smtClean="0">
                <a:solidFill>
                  <a:srgbClr val="FF0000"/>
                </a:solidFill>
              </a:rPr>
              <a:t>11. </a:t>
            </a:r>
            <a:r>
              <a:rPr lang="tr-TR" b="1" dirty="0" smtClean="0"/>
              <a:t>Bu arada size mail ile bir online dil sınavı gelecektir. Bu sınavda başarılı ya da başarısız olma durumu yoktur, sınavın amacı sizin gitmeden önce ve döndükten sonraki dil seviyenizi görmektir. Sınavları yapmak zorunludur. Öğrenci sınav sonucunu koordinatörlüğe sözleşme yapmadan önce getirmelidir.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29379882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12. </a:t>
            </a:r>
            <a:r>
              <a:rPr lang="tr-TR" b="1" dirty="0"/>
              <a:t>Halkbank’tan </a:t>
            </a:r>
            <a:r>
              <a:rPr lang="tr-TR" b="1" dirty="0" err="1">
                <a:solidFill>
                  <a:srgbClr val="FF0000"/>
                </a:solidFill>
              </a:rPr>
              <a:t>euro</a:t>
            </a:r>
            <a:r>
              <a:rPr lang="tr-TR" b="1" dirty="0"/>
              <a:t> hesabı açtırın. </a:t>
            </a:r>
            <a:r>
              <a:rPr lang="tr-TR" b="1" dirty="0" err="1"/>
              <a:t>Iban</a:t>
            </a:r>
            <a:r>
              <a:rPr lang="tr-TR" b="1" dirty="0"/>
              <a:t> numaranızla birlikte </a:t>
            </a:r>
            <a:r>
              <a:rPr lang="tr-TR" b="1" dirty="0" smtClean="0"/>
              <a:t>koordinatörlüğe gelin. Hibe </a:t>
            </a:r>
            <a:r>
              <a:rPr lang="tr-TR" b="1" dirty="0"/>
              <a:t>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1</a:t>
            </a:r>
            <a:r>
              <a:rPr lang="tr-TR" b="1" dirty="0" smtClean="0">
                <a:solidFill>
                  <a:srgbClr val="FF0000"/>
                </a:solidFill>
              </a:rPr>
              <a:t>. </a:t>
            </a:r>
            <a:r>
              <a:rPr lang="tr-TR" b="1" dirty="0" smtClean="0"/>
              <a:t>Karşı 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smtClean="0">
                <a:solidFill>
                  <a:srgbClr val="FF0000"/>
                </a:solidFill>
              </a:rPr>
              <a:t>2. </a:t>
            </a:r>
            <a:r>
              <a:rPr lang="tr-TR" b="1" dirty="0" smtClean="0"/>
              <a:t>Transkriptin bir nüshasını bölüm koordinatörünüze verip ‘</a:t>
            </a:r>
            <a:r>
              <a:rPr lang="tr-TR" b="1" dirty="0" err="1" smtClean="0"/>
              <a:t>After</a:t>
            </a:r>
            <a:r>
              <a:rPr lang="tr-TR" b="1" dirty="0" smtClean="0"/>
              <a:t> </a:t>
            </a:r>
            <a:r>
              <a:rPr lang="tr-TR" b="1" dirty="0" err="1" smtClean="0"/>
              <a:t>Mobility</a:t>
            </a:r>
            <a:r>
              <a:rPr lang="tr-TR" b="1" dirty="0" smtClean="0"/>
              <a:t>’ belgesini imzalatmalısınız. </a:t>
            </a:r>
            <a:r>
              <a:rPr lang="tr-TR" b="1" dirty="0" err="1" smtClean="0"/>
              <a:t>After</a:t>
            </a:r>
            <a:r>
              <a:rPr lang="tr-TR" b="1" dirty="0" smtClean="0"/>
              <a:t> </a:t>
            </a:r>
            <a:r>
              <a:rPr lang="tr-TR" b="1" dirty="0" err="1" smtClean="0"/>
              <a:t>Mobility</a:t>
            </a:r>
            <a:r>
              <a:rPr lang="tr-TR" b="1" dirty="0" smtClean="0"/>
              <a:t> belgesinin bir kopyası ile bölüm koordinatörü sizin yönetim kurulu kararınızı çıkaracaktır. Bu karar ve öğrenci işlerinden alacağınız yeni bir transkript koordinatörlüğe teslim edilmeli. </a:t>
            </a:r>
            <a:endParaRPr lang="tr-TR" b="1" dirty="0" smtClean="0"/>
          </a:p>
          <a:p>
            <a:pPr marL="0" indent="0" algn="just">
              <a:buNone/>
            </a:pPr>
            <a:endParaRPr lang="tr-TR" b="1" dirty="0"/>
          </a:p>
          <a:p>
            <a:pPr marL="0" indent="0" algn="ctr">
              <a:buNone/>
            </a:pPr>
            <a:r>
              <a:rPr lang="tr-TR" b="1" dirty="0" smtClean="0"/>
              <a:t>YÖNETİM KURULU KARARI</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3386916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kullanabilirsiniz.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size bir rapor gönderilecek bunu doldurup sistem üzerinden </a:t>
            </a:r>
            <a:r>
              <a:rPr lang="tr-TR" b="1" dirty="0" err="1" smtClean="0"/>
              <a:t>submit</a:t>
            </a:r>
            <a:r>
              <a:rPr lang="tr-TR" b="1" dirty="0" smtClean="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6</a:t>
            </a:r>
            <a:r>
              <a:rPr lang="tr-TR" b="1" dirty="0" smtClean="0">
                <a:solidFill>
                  <a:srgbClr val="FF0000"/>
                </a:solidFill>
              </a:rPr>
              <a:t>. </a:t>
            </a:r>
            <a:r>
              <a:rPr lang="tr-TR" b="1" dirty="0" smtClean="0"/>
              <a:t>OLS sınavının ikincisi dönüş yapacağınız ayın 15’inde gelmektedir. Bu sınavı yapmalısınız.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21544060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%70 i gitmeden önce kabul mektubunuzda belirtilen tarihlere göre hesaplanır.</a:t>
            </a:r>
          </a:p>
          <a:p>
            <a:pPr marL="0" indent="0" algn="just">
              <a:buNone/>
            </a:pPr>
            <a:r>
              <a:rPr lang="tr-TR" b="1" dirty="0" smtClean="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lgn="just">
              <a:buNone/>
            </a:pPr>
            <a:r>
              <a:rPr lang="tr-TR" b="1" dirty="0">
                <a:solidFill>
                  <a:srgbClr val="FF0000"/>
                </a:solidFill>
              </a:rPr>
              <a:t>*</a:t>
            </a:r>
            <a:r>
              <a:rPr lang="tr-TR" b="1" dirty="0" smtClean="0"/>
              <a:t>Planlanan süreden daha az hareketlilik gerçekleştiren öğrencilerin kalan hibelerinden kesinti yapılır. </a:t>
            </a:r>
            <a:endParaRPr lang="tr-TR" b="1" dirty="0"/>
          </a:p>
          <a:p>
            <a:pPr marL="0" indent="0" algn="just">
              <a:buNone/>
            </a:pPr>
            <a:r>
              <a:rPr lang="tr-TR" b="1" dirty="0" smtClean="0">
                <a:solidFill>
                  <a:srgbClr val="FF0000"/>
                </a:solidFill>
              </a:rPr>
              <a:t>* </a:t>
            </a:r>
            <a:r>
              <a:rPr lang="tr-TR" b="1" dirty="0"/>
              <a:t>Hibeler öğrencinin kaldığı gün üzerinden </a:t>
            </a:r>
            <a:r>
              <a:rPr lang="tr-TR" b="1" dirty="0" smtClean="0"/>
              <a:t>hesaplanır.</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29833059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normAutofit lnSpcReduction="10000"/>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toplam kredisinin üçte ikisinden başarılı olmanız durumunda Erasmus hibenizde kesinti olmaz. Ancak daha az krediden başarılı olursanız %30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28</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2362373783"/>
              </p:ext>
            </p:extLst>
          </p:nvPr>
        </p:nvGraphicFramePr>
        <p:xfrm>
          <a:off x="683568" y="692696"/>
          <a:ext cx="7704857" cy="5256583"/>
        </p:xfrm>
        <a:graphic>
          <a:graphicData uri="http://schemas.openxmlformats.org/drawingml/2006/table">
            <a:tbl>
              <a:tblPr firstRow="1" firstCol="1" bandRow="1">
                <a:tableStyleId>{5C22544A-7EE6-4342-B048-85BDC9FD1C3A}</a:tableStyleId>
              </a:tblPr>
              <a:tblGrid>
                <a:gridCol w="1671086"/>
                <a:gridCol w="3520762"/>
                <a:gridCol w="1211857"/>
                <a:gridCol w="1301152"/>
              </a:tblGrid>
              <a:tr h="1531629">
                <a:tc>
                  <a:txBody>
                    <a:bodyPr/>
                    <a:lstStyle/>
                    <a:p>
                      <a:pPr algn="ctr">
                        <a:lnSpc>
                          <a:spcPct val="115000"/>
                        </a:lnSpc>
                        <a:spcAft>
                          <a:spcPts val="750"/>
                        </a:spcAft>
                      </a:pPr>
                      <a:r>
                        <a:rPr lang="tr-TR" sz="1200">
                          <a:effectLst/>
                        </a:rPr>
                        <a:t>Ülke Grupları</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Hareketlilikte Misafir Olunan Ülkeler</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 Öğrenim (Avro)</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a:t>
                      </a:r>
                      <a:endParaRPr lang="tr-TR" sz="1100">
                        <a:effectLst/>
                      </a:endParaRPr>
                    </a:p>
                    <a:p>
                      <a:pPr algn="ctr">
                        <a:lnSpc>
                          <a:spcPct val="115000"/>
                        </a:lnSpc>
                        <a:spcAft>
                          <a:spcPts val="750"/>
                        </a:spcAft>
                      </a:pPr>
                      <a:r>
                        <a:rPr lang="tr-TR" sz="1200">
                          <a:effectLst/>
                        </a:rPr>
                        <a:t>Staj</a:t>
                      </a:r>
                      <a:endParaRPr lang="tr-TR" sz="1100">
                        <a:effectLst/>
                      </a:endParaRPr>
                    </a:p>
                    <a:p>
                      <a:pPr algn="ctr">
                        <a:lnSpc>
                          <a:spcPct val="115000"/>
                        </a:lnSpc>
                        <a:spcAft>
                          <a:spcPts val="750"/>
                        </a:spcAft>
                      </a:pPr>
                      <a:r>
                        <a:rPr lang="tr-TR" sz="1200">
                          <a:effectLst/>
                        </a:rPr>
                        <a:t>(Avro)</a:t>
                      </a:r>
                      <a:endParaRPr lang="tr-TR" sz="1100">
                        <a:effectLst/>
                        <a:latin typeface="Calibri"/>
                        <a:ea typeface="Calibri"/>
                        <a:cs typeface="Times New Roman"/>
                      </a:endParaRPr>
                    </a:p>
                  </a:txBody>
                  <a:tcPr marL="0" marR="0" marT="0" marB="0" anchor="ctr"/>
                </a:tc>
              </a:tr>
              <a:tr h="2219318">
                <a:tc>
                  <a:txBody>
                    <a:bodyPr/>
                    <a:lstStyle/>
                    <a:p>
                      <a:pPr>
                        <a:lnSpc>
                          <a:spcPct val="115000"/>
                        </a:lnSpc>
                        <a:spcAft>
                          <a:spcPts val="750"/>
                        </a:spcAft>
                      </a:pPr>
                      <a:r>
                        <a:rPr lang="tr-TR" sz="1200">
                          <a:effectLst/>
                        </a:rPr>
                        <a:t>1. ve 2.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Birleşik Krallık, Danimarka, Finlandiya, İrlanda, İsveç, İzlanda, Lihtenştayn, Lüksemburg, Norveç, Almanya, Avusturya, Belçika, Fransa, Güney Kıbrıs, Hollanda, İspanya, İtalya, Malta, Portekiz, Yunanistan,</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500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600</a:t>
                      </a:r>
                      <a:endParaRPr lang="tr-TR" sz="1100">
                        <a:effectLst/>
                        <a:latin typeface="Calibri"/>
                        <a:ea typeface="Calibri"/>
                        <a:cs typeface="Times New Roman"/>
                      </a:endParaRPr>
                    </a:p>
                  </a:txBody>
                  <a:tcPr marL="0" marR="0" marT="0" marB="0" anchor="ctr"/>
                </a:tc>
              </a:tr>
              <a:tr h="1505636">
                <a:tc>
                  <a:txBody>
                    <a:bodyPr/>
                    <a:lstStyle/>
                    <a:p>
                      <a:pPr>
                        <a:lnSpc>
                          <a:spcPct val="115000"/>
                        </a:lnSpc>
                        <a:spcAft>
                          <a:spcPts val="750"/>
                        </a:spcAft>
                      </a:pPr>
                      <a:r>
                        <a:rPr lang="tr-TR" sz="1200">
                          <a:effectLst/>
                        </a:rPr>
                        <a:t>3.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Bulgaristan, Çek Cumhuriyeti, Estonya, Hırvatistan, Letonya, Litvanya, Macaristan, Makedonya, Polonya, Romanya, Slovakya, Slovenya, Türkiye</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300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dirty="0">
                          <a:effectLst/>
                        </a:rPr>
                        <a:t>400</a:t>
                      </a:r>
                      <a:endParaRPr lang="tr-TR" sz="1100" dirty="0">
                        <a:effectLst/>
                        <a:latin typeface="Calibri"/>
                        <a:ea typeface="Calibri"/>
                        <a:cs typeface="Times New Roman"/>
                      </a:endParaRPr>
                    </a:p>
                  </a:txBody>
                  <a:tcPr marL="0" marR="0" marT="0" marB="0" anchor="ct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Online Dil Sınav Sonucu</a:t>
            </a:r>
          </a:p>
          <a:p>
            <a:pPr algn="just">
              <a:buFontTx/>
              <a:buChar char="-"/>
            </a:pPr>
            <a:r>
              <a:rPr lang="tr-TR" b="1" dirty="0" smtClean="0"/>
              <a:t>Yönetim Kurulu Kararı </a:t>
            </a:r>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 Notlar</a:t>
            </a:r>
            <a:endParaRPr lang="tr-TR" b="1" dirty="0" smtClean="0"/>
          </a:p>
          <a:p>
            <a:pPr>
              <a:buFontTx/>
              <a:buChar char="-"/>
            </a:pPr>
            <a:r>
              <a:rPr lang="tr-TR" b="1" dirty="0" smtClean="0"/>
              <a:t>Katılım Sertifikası</a:t>
            </a:r>
          </a:p>
          <a:p>
            <a:pPr>
              <a:buFontTx/>
              <a:buChar char="-"/>
            </a:pPr>
            <a:r>
              <a:rPr lang="tr-TR" b="1" dirty="0" err="1" smtClean="0"/>
              <a:t>Transcript</a:t>
            </a:r>
            <a:r>
              <a:rPr lang="tr-TR" b="1" dirty="0" smtClean="0"/>
              <a:t> of </a:t>
            </a:r>
            <a:r>
              <a:rPr lang="tr-TR" b="1" dirty="0" err="1" smtClean="0"/>
              <a:t>Records</a:t>
            </a:r>
            <a:r>
              <a:rPr lang="tr-TR" b="1" dirty="0" smtClean="0"/>
              <a:t> ve </a:t>
            </a:r>
            <a:r>
              <a:rPr lang="tr-TR" b="1" dirty="0" err="1" smtClean="0"/>
              <a:t>After</a:t>
            </a:r>
            <a:r>
              <a:rPr lang="tr-TR" b="1" dirty="0" smtClean="0"/>
              <a:t> </a:t>
            </a:r>
            <a:r>
              <a:rPr lang="tr-TR" b="1" dirty="0" err="1" smtClean="0"/>
              <a:t>Mobility</a:t>
            </a:r>
            <a:endParaRPr lang="tr-TR" b="1" dirty="0" smtClean="0"/>
          </a:p>
          <a:p>
            <a:pPr>
              <a:buFontTx/>
              <a:buChar char="-"/>
            </a:pPr>
            <a:r>
              <a:rPr lang="tr-TR" b="1" dirty="0" smtClean="0"/>
              <a:t>Pasaport giriş-çıkış sayfaları</a:t>
            </a:r>
          </a:p>
          <a:p>
            <a:pPr>
              <a:buFontTx/>
              <a:buChar char="-"/>
            </a:pPr>
            <a:r>
              <a:rPr lang="tr-TR" b="1" dirty="0" smtClean="0"/>
              <a:t>Rapor (online)</a:t>
            </a:r>
          </a:p>
          <a:p>
            <a:pPr>
              <a:buFontTx/>
              <a:buChar char="-"/>
            </a:pPr>
            <a:r>
              <a:rPr lang="tr-TR" b="1" dirty="0" smtClean="0"/>
              <a:t>Yönetim Kurulu Kararı</a:t>
            </a:r>
          </a:p>
          <a:p>
            <a:pPr>
              <a:buFontTx/>
              <a:buChar char="-"/>
            </a:pPr>
            <a:r>
              <a:rPr lang="tr-TR" b="1" dirty="0" smtClean="0"/>
              <a:t>OLS sınav sonucu</a:t>
            </a:r>
          </a:p>
          <a:p>
            <a:pPr>
              <a:buFontTx/>
              <a:buChar char="-"/>
            </a:pPr>
            <a:r>
              <a:rPr lang="tr-TR" b="1" dirty="0" smtClean="0"/>
              <a:t>Üniversitemizden alınan orijinal transkript.</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buNone/>
            </a:pPr>
            <a:r>
              <a:rPr lang="tr-TR" b="1" dirty="0" smtClean="0">
                <a:solidFill>
                  <a:srgbClr val="FF0000"/>
                </a:solidFill>
              </a:rPr>
              <a:t>Not</a:t>
            </a:r>
            <a:endParaRPr lang="tr-TR" b="1" dirty="0">
              <a:solidFill>
                <a:srgbClr val="FF0000"/>
              </a:solidFill>
            </a:endParaRPr>
          </a:p>
          <a:p>
            <a:pPr algn="just"/>
            <a:r>
              <a:rPr lang="tr-TR" b="1" dirty="0"/>
              <a:t>İlk dönem hibeli olarak gidip ikinci dönem de </a:t>
            </a:r>
            <a:r>
              <a:rPr lang="tr-TR" b="1" dirty="0" smtClean="0"/>
              <a:t>öğrenimlerine </a:t>
            </a:r>
            <a:r>
              <a:rPr lang="tr-TR" b="1" dirty="0" err="1" smtClean="0"/>
              <a:t>hibesiz</a:t>
            </a:r>
            <a:r>
              <a:rPr lang="tr-TR" b="1" dirty="0" smtClean="0"/>
              <a:t> </a:t>
            </a:r>
            <a:r>
              <a:rPr lang="tr-TR" b="1" dirty="0"/>
              <a:t>devam etmek isteyen </a:t>
            </a:r>
            <a:r>
              <a:rPr lang="tr-TR" b="1" dirty="0" smtClean="0"/>
              <a:t>öğrencilerin </a:t>
            </a:r>
            <a:r>
              <a:rPr lang="tr-TR" b="1" dirty="0"/>
              <a:t>dönem bitmeden önce ev sahibi kuruma danışmaları ve uygun bulunması durumunda “Ofise ve </a:t>
            </a:r>
            <a:r>
              <a:rPr lang="tr-TR" b="1" dirty="0" smtClean="0"/>
              <a:t>Bölüm koordinatörlerine</a:t>
            </a:r>
            <a:r>
              <a:rPr lang="tr-TR" b="1" dirty="0"/>
              <a:t>” ulaşarak </a:t>
            </a:r>
            <a:r>
              <a:rPr lang="tr-TR" b="1" u="sng" dirty="0" err="1">
                <a:solidFill>
                  <a:srgbClr val="FF0000"/>
                </a:solidFill>
              </a:rPr>
              <a:t>hibesiz</a:t>
            </a:r>
            <a:r>
              <a:rPr lang="tr-TR" b="1" u="sng" dirty="0">
                <a:solidFill>
                  <a:srgbClr val="FF0000"/>
                </a:solidFill>
              </a:rPr>
              <a:t> olarak </a:t>
            </a:r>
            <a:r>
              <a:rPr lang="tr-TR" b="1" dirty="0"/>
              <a:t>!! öğrenimlerine devam etmek istediklerini belirtmelidir</a:t>
            </a:r>
            <a:r>
              <a:rPr lang="tr-TR" dirty="0"/>
              <a:t>.</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33312703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p:cNvGraphicFramePr>
            <a:graphicFrameLocks noGrp="1"/>
          </p:cNvGraphicFramePr>
          <p:nvPr>
            <p:ph idx="1"/>
            <p:extLst>
              <p:ext uri="{D42A27DB-BD31-4B8C-83A1-F6EECF244321}">
                <p14:modId xmlns:p14="http://schemas.microsoft.com/office/powerpoint/2010/main" val="2766884020"/>
              </p:ext>
            </p:extLst>
          </p:nvPr>
        </p:nvGraphicFramePr>
        <p:xfrm>
          <a:off x="971600" y="1196752"/>
          <a:ext cx="7200800" cy="4525963"/>
        </p:xfrm>
        <a:graphic>
          <a:graphicData uri="http://schemas.openxmlformats.org/drawingml/2006/table">
            <a:tbl>
              <a:tblPr/>
              <a:tblGrid>
                <a:gridCol w="1800200"/>
                <a:gridCol w="1800200"/>
                <a:gridCol w="1800200"/>
                <a:gridCol w="1800200"/>
              </a:tblGrid>
              <a:tr h="2356838">
                <a:tc>
                  <a:txBody>
                    <a:bodyPr/>
                    <a:lstStyle/>
                    <a:p>
                      <a:pPr fontAlgn="t"/>
                      <a:r>
                        <a:rPr lang="tr-TR" sz="1200">
                          <a:solidFill>
                            <a:srgbClr val="000000"/>
                          </a:solidFill>
                          <a:effectLst/>
                          <a:latin typeface="Arial"/>
                        </a:rPr>
                        <a:t>  Öğr. Gör.</a:t>
                      </a:r>
                      <a:endParaRPr lang="tr-TR" sz="1200">
                        <a:effectLst/>
                      </a:endParaRPr>
                    </a:p>
                    <a:p>
                      <a:pPr fontAlgn="t"/>
                      <a:r>
                        <a:rPr lang="tr-TR" sz="1200">
                          <a:solidFill>
                            <a:srgbClr val="000000"/>
                          </a:solidFill>
                          <a:effectLst/>
                        </a:rPr>
                        <a:t>  Erdoğan ÇATAK    </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dirty="0">
                          <a:solidFill>
                            <a:srgbClr val="000000"/>
                          </a:solidFill>
                          <a:effectLst/>
                        </a:rPr>
                        <a:t> </a:t>
                      </a:r>
                      <a:r>
                        <a:rPr lang="tr-TR" sz="1200" dirty="0" err="1">
                          <a:solidFill>
                            <a:srgbClr val="000000"/>
                          </a:solidFill>
                          <a:effectLst/>
                        </a:rPr>
                        <a:t>Erasmus</a:t>
                      </a:r>
                      <a:r>
                        <a:rPr lang="tr-TR" sz="1200" dirty="0">
                          <a:solidFill>
                            <a:srgbClr val="000000"/>
                          </a:solidFill>
                          <a:effectLst/>
                        </a:rPr>
                        <a:t> Gelen ve Giden Öğrenci Hareketliliği Program </a:t>
                      </a:r>
                      <a:r>
                        <a:rPr lang="tr-TR" sz="1200" dirty="0" smtClean="0">
                          <a:solidFill>
                            <a:srgbClr val="000000"/>
                          </a:solidFill>
                          <a:effectLst/>
                        </a:rPr>
                        <a:t>Sorumlusu</a:t>
                      </a:r>
                    </a:p>
                    <a:p>
                      <a:pPr fontAlgn="t"/>
                      <a:endParaRPr lang="tr-TR" sz="1200" dirty="0">
                        <a:effectLst/>
                      </a:endParaRPr>
                    </a:p>
                    <a:p>
                      <a:pPr fontAlgn="t"/>
                      <a:r>
                        <a:rPr lang="tr-TR" sz="1200" dirty="0">
                          <a:solidFill>
                            <a:srgbClr val="000000"/>
                          </a:solidFill>
                          <a:effectLst/>
                        </a:rPr>
                        <a:t>Fen, Gazi Eğitim, (Eğitimle ilgili lisansüstü öğrenciler) Spor Bilimleri</a:t>
                      </a:r>
                      <a:endParaRPr lang="tr-TR" sz="1200" dirty="0">
                        <a:effectLst/>
                      </a:endParaRPr>
                    </a:p>
                    <a:p>
                      <a:pPr fontAlgn="t"/>
                      <a:r>
                        <a:rPr lang="tr-TR" sz="1200" dirty="0">
                          <a:effectLst/>
                        </a:rPr>
                        <a:t> </a:t>
                      </a: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a:solidFill>
                            <a:srgbClr val="000000"/>
                          </a:solidFill>
                          <a:effectLst/>
                        </a:rPr>
                        <a:t>202 2085</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a:solidFill>
                            <a:srgbClr val="000000"/>
                          </a:solidFill>
                          <a:effectLst/>
                        </a:rPr>
                        <a:t>erdogancatak@gazi.edu.tr</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2169125">
                <a:tc>
                  <a:txBody>
                    <a:bodyPr/>
                    <a:lstStyle/>
                    <a:p>
                      <a:pPr algn="just" fontAlgn="t"/>
                      <a:r>
                        <a:rPr lang="sv-SE" sz="1200">
                          <a:solidFill>
                            <a:srgbClr val="000000"/>
                          </a:solidFill>
                          <a:effectLst/>
                          <a:latin typeface="Arial"/>
                        </a:rPr>
                        <a:t> Öğr. Gör.</a:t>
                      </a:r>
                      <a:endParaRPr lang="sv-SE" sz="1200">
                        <a:effectLst/>
                      </a:endParaRPr>
                    </a:p>
                    <a:p>
                      <a:pPr algn="just" fontAlgn="t"/>
                      <a:r>
                        <a:rPr lang="sv-SE" sz="1200">
                          <a:solidFill>
                            <a:srgbClr val="000000"/>
                          </a:solidFill>
                          <a:effectLst/>
                        </a:rPr>
                        <a:t> Hande ATA GÜREŞEN                   </a:t>
                      </a:r>
                      <a:endParaRPr lang="sv-SE"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dirty="0">
                          <a:solidFill>
                            <a:srgbClr val="000000"/>
                          </a:solidFill>
                          <a:effectLst/>
                        </a:rPr>
                        <a:t> </a:t>
                      </a:r>
                      <a:r>
                        <a:rPr lang="tr-TR" sz="1200" dirty="0" err="1">
                          <a:solidFill>
                            <a:srgbClr val="000000"/>
                          </a:solidFill>
                          <a:effectLst/>
                        </a:rPr>
                        <a:t>Erasmus</a:t>
                      </a:r>
                      <a:r>
                        <a:rPr lang="tr-TR" sz="1200" dirty="0">
                          <a:solidFill>
                            <a:srgbClr val="000000"/>
                          </a:solidFill>
                          <a:effectLst/>
                        </a:rPr>
                        <a:t> Giden Öğrenci Hareketliliği Program </a:t>
                      </a:r>
                      <a:r>
                        <a:rPr lang="tr-TR" sz="1200" dirty="0" smtClean="0">
                          <a:solidFill>
                            <a:srgbClr val="000000"/>
                          </a:solidFill>
                          <a:effectLst/>
                        </a:rPr>
                        <a:t>Sorumlusu</a:t>
                      </a:r>
                    </a:p>
                    <a:p>
                      <a:pPr fontAlgn="t"/>
                      <a:endParaRPr lang="tr-TR" sz="1200" dirty="0">
                        <a:effectLst/>
                      </a:endParaRPr>
                    </a:p>
                    <a:p>
                      <a:pPr fontAlgn="t"/>
                      <a:r>
                        <a:rPr lang="tr-TR" sz="1200" dirty="0">
                          <a:effectLst/>
                        </a:rPr>
                        <a:t>Mühendislik, Mimarlık, Teknoloji, Diş Hekimliği, Eczacılık, Sağlık Bilimleri</a:t>
                      </a: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a:solidFill>
                            <a:srgbClr val="000000"/>
                          </a:solidFill>
                          <a:effectLst/>
                        </a:rPr>
                        <a:t> 202 2082</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dirty="0">
                          <a:solidFill>
                            <a:srgbClr val="000000"/>
                          </a:solidFill>
                          <a:effectLst/>
                        </a:rPr>
                        <a:t> handeata@gazi.edu.tr</a:t>
                      </a:r>
                      <a:endParaRPr lang="tr-TR" sz="1200" dirty="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r>
            </a:tbl>
          </a:graphicData>
        </a:graphic>
      </p:graphicFrame>
      <p:sp>
        <p:nvSpPr>
          <p:cNvPr id="4" name="Slayt Numarası Yer Tutucusu 3"/>
          <p:cNvSpPr>
            <a:spLocks noGrp="1"/>
          </p:cNvSpPr>
          <p:nvPr>
            <p:ph type="sldNum" sz="quarter" idx="12"/>
          </p:nvPr>
        </p:nvSpPr>
        <p:spPr/>
        <p:txBody>
          <a:bodyPr/>
          <a:lstStyle/>
          <a:p>
            <a:fld id="{F302176B-0E47-46AC-8F43-DAB4B8A37D06}" type="slidenum">
              <a:rPr lang="tr-TR" smtClean="0"/>
              <a:t>32</a:t>
            </a:fld>
            <a:endParaRPr lang="tr-TR"/>
          </a:p>
        </p:txBody>
      </p:sp>
    </p:spTree>
    <p:extLst>
      <p:ext uri="{BB962C8B-B14F-4D97-AF65-F5344CB8AC3E}">
        <p14:creationId xmlns:p14="http://schemas.microsoft.com/office/powerpoint/2010/main" val="1827771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l"/>
            <a:r>
              <a:rPr lang="tr-TR" dirty="0" smtClean="0"/>
              <a:t>Ofis görüşme saatleri</a:t>
            </a:r>
            <a:endParaRPr lang="tr-TR" dirty="0"/>
          </a:p>
        </p:txBody>
      </p:sp>
      <p:sp>
        <p:nvSpPr>
          <p:cNvPr id="3" name="İçerik Yer Tutucusu 2"/>
          <p:cNvSpPr>
            <a:spLocks noGrp="1"/>
          </p:cNvSpPr>
          <p:nvPr>
            <p:ph idx="1"/>
          </p:nvPr>
        </p:nvSpPr>
        <p:spPr/>
        <p:txBody>
          <a:bodyPr>
            <a:normAutofit/>
          </a:bodyPr>
          <a:lstStyle/>
          <a:p>
            <a:pPr>
              <a:buNone/>
            </a:pPr>
            <a:endParaRPr lang="tr-TR" dirty="0" smtClean="0"/>
          </a:p>
          <a:p>
            <a:pPr algn="ctr">
              <a:buNone/>
            </a:pPr>
            <a:r>
              <a:rPr lang="tr-TR" dirty="0" smtClean="0"/>
              <a:t>ERASMUS PORT’TAN</a:t>
            </a:r>
          </a:p>
          <a:p>
            <a:pPr algn="ctr">
              <a:buNone/>
            </a:pPr>
            <a:r>
              <a:rPr lang="tr-TR" dirty="0" smtClean="0"/>
              <a:t>RANDEVU ALARAK</a:t>
            </a:r>
            <a:endParaRPr lang="tr-TR" dirty="0"/>
          </a:p>
          <a:p>
            <a:pPr>
              <a:buNone/>
            </a:pPr>
            <a:endParaRPr lang="tr-TR" dirty="0"/>
          </a:p>
          <a:p>
            <a:r>
              <a:rPr lang="tr-TR" dirty="0" smtClean="0"/>
              <a:t>Acil durumlar dışında randevusuz görüşme yapılmayacaktır.</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33</a:t>
            </a:fld>
            <a:endParaRPr lang="tr-TR"/>
          </a:p>
        </p:txBody>
      </p:sp>
    </p:spTree>
    <p:extLst>
      <p:ext uri="{BB962C8B-B14F-4D97-AF65-F5344CB8AC3E}">
        <p14:creationId xmlns:p14="http://schemas.microsoft.com/office/powerpoint/2010/main" val="32869927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r>
              <a:rPr lang="tr-TR" b="1" dirty="0" smtClean="0">
                <a:solidFill>
                  <a:srgbClr val="FF0000"/>
                </a:solidFill>
              </a:rPr>
              <a:t>Erasmus Kurum Koordinatörlüğü</a:t>
            </a:r>
          </a:p>
          <a:p>
            <a:pPr marL="0" indent="0" algn="ctr">
              <a:buNone/>
            </a:pPr>
            <a:r>
              <a:rPr lang="tr-TR" b="1" dirty="0" smtClean="0">
                <a:solidFill>
                  <a:srgbClr val="FF0000"/>
                </a:solidFill>
              </a:rPr>
              <a:t>İLETİŞİM</a:t>
            </a:r>
          </a:p>
          <a:p>
            <a:pPr marL="0" indent="0" algn="ctr">
              <a:buNone/>
            </a:pPr>
            <a:endParaRPr lang="tr-TR" b="1" dirty="0" smtClean="0">
              <a:solidFill>
                <a:srgbClr val="FF0000"/>
              </a:solidFill>
            </a:endParaRPr>
          </a:p>
          <a:p>
            <a:pPr marL="0" indent="0">
              <a:buNone/>
            </a:pPr>
            <a:r>
              <a:rPr lang="tr-TR" sz="2000" b="1" dirty="0" err="1" smtClean="0"/>
              <a:t>Öğr</a:t>
            </a:r>
            <a:r>
              <a:rPr lang="tr-TR" sz="2000" b="1" dirty="0" smtClean="0"/>
              <a:t>. Gör. Hande ATA GÜREŞEN		</a:t>
            </a:r>
            <a:r>
              <a:rPr lang="tr-TR" sz="2000" b="1" dirty="0" err="1" smtClean="0"/>
              <a:t>Öğr</a:t>
            </a:r>
            <a:r>
              <a:rPr lang="tr-TR" sz="2000" b="1" dirty="0" smtClean="0"/>
              <a:t>. Gör. Erdoğan ÇATAK</a:t>
            </a:r>
          </a:p>
          <a:p>
            <a:pPr marL="0" indent="0">
              <a:buNone/>
            </a:pPr>
            <a:r>
              <a:rPr lang="tr-TR" sz="2000" b="1" dirty="0" smtClean="0"/>
              <a:t>                  202 20 82 		        		202 20 85</a:t>
            </a:r>
            <a:endParaRPr lang="tr-TR" sz="2000" b="1" dirty="0"/>
          </a:p>
          <a:p>
            <a:pPr marL="0" indent="0">
              <a:buNone/>
            </a:pPr>
            <a:r>
              <a:rPr lang="tr-TR" sz="2000" b="1" dirty="0" smtClean="0"/>
              <a:t>      </a:t>
            </a:r>
            <a:r>
              <a:rPr lang="tr-TR" sz="2000" b="1" dirty="0" smtClean="0">
                <a:hlinkClick r:id="rId2"/>
              </a:rPr>
              <a:t>handeata@gazi.edu.tr</a:t>
            </a:r>
            <a:r>
              <a:rPr lang="tr-TR" sz="2000" b="1" dirty="0" smtClean="0"/>
              <a:t>			</a:t>
            </a:r>
            <a:r>
              <a:rPr lang="tr-TR" sz="2000" b="1" dirty="0" smtClean="0">
                <a:hlinkClick r:id="rId3"/>
              </a:rPr>
              <a:t>erdogancatak@gazi.edu.tr</a:t>
            </a:r>
            <a:r>
              <a:rPr lang="tr-TR" sz="2000" b="1" dirty="0" smtClean="0"/>
              <a:t> </a:t>
            </a: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34</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767</TotalTime>
  <Words>1039</Words>
  <Application>Microsoft Office PowerPoint</Application>
  <PresentationFormat>Ekran Gösterisi (4:3)</PresentationFormat>
  <Paragraphs>171</Paragraphs>
  <Slides>34</Slides>
  <Notes>0</Notes>
  <HiddenSlides>0</HiddenSlides>
  <MMClips>0</MMClips>
  <ScaleCrop>false</ScaleCrop>
  <HeadingPairs>
    <vt:vector size="4" baseType="variant">
      <vt:variant>
        <vt:lpstr>Tema</vt:lpstr>
      </vt:variant>
      <vt:variant>
        <vt:i4>1</vt:i4>
      </vt:variant>
      <vt:variant>
        <vt:lpstr>Slayt Başlıkları</vt:lpstr>
      </vt:variant>
      <vt:variant>
        <vt:i4>34</vt:i4>
      </vt:variant>
    </vt:vector>
  </HeadingPairs>
  <TitlesOfParts>
    <vt:vector size="35" baseType="lpstr">
      <vt:lpstr>Ofis Teması</vt:lpstr>
      <vt:lpstr>2019-2020  Erasmus+ Öğrenim Hareketliliği Bilgilendirme Toplantısı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Ofis görüşme saatleri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HP</cp:lastModifiedBy>
  <cp:revision>66</cp:revision>
  <dcterms:modified xsi:type="dcterms:W3CDTF">2020-06-08T13:27:54Z</dcterms:modified>
</cp:coreProperties>
</file>