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2" r:id="rId1"/>
  </p:sldMasterIdLst>
  <p:notesMasterIdLst>
    <p:notesMasterId r:id="rId66"/>
  </p:notesMasterIdLst>
  <p:sldIdLst>
    <p:sldId id="264" r:id="rId2"/>
    <p:sldId id="283" r:id="rId3"/>
    <p:sldId id="289" r:id="rId4"/>
    <p:sldId id="293" r:id="rId5"/>
    <p:sldId id="294" r:id="rId6"/>
    <p:sldId id="310" r:id="rId7"/>
    <p:sldId id="295" r:id="rId8"/>
    <p:sldId id="296" r:id="rId9"/>
    <p:sldId id="297" r:id="rId10"/>
    <p:sldId id="284" r:id="rId11"/>
    <p:sldId id="285" r:id="rId12"/>
    <p:sldId id="286" r:id="rId13"/>
    <p:sldId id="290" r:id="rId14"/>
    <p:sldId id="311" r:id="rId15"/>
    <p:sldId id="287" r:id="rId16"/>
    <p:sldId id="298" r:id="rId17"/>
    <p:sldId id="288" r:id="rId18"/>
    <p:sldId id="340" r:id="rId19"/>
    <p:sldId id="343" r:id="rId20"/>
    <p:sldId id="344" r:id="rId21"/>
    <p:sldId id="260" r:id="rId22"/>
    <p:sldId id="291" r:id="rId23"/>
    <p:sldId id="261" r:id="rId24"/>
    <p:sldId id="299" r:id="rId25"/>
    <p:sldId id="257" r:id="rId26"/>
    <p:sldId id="258" r:id="rId27"/>
    <p:sldId id="292" r:id="rId28"/>
    <p:sldId id="262" r:id="rId29"/>
    <p:sldId id="314" r:id="rId30"/>
    <p:sldId id="266" r:id="rId31"/>
    <p:sldId id="337" r:id="rId32"/>
    <p:sldId id="327" r:id="rId33"/>
    <p:sldId id="300" r:id="rId34"/>
    <p:sldId id="301" r:id="rId35"/>
    <p:sldId id="302" r:id="rId36"/>
    <p:sldId id="331" r:id="rId37"/>
    <p:sldId id="305" r:id="rId38"/>
    <p:sldId id="317" r:id="rId39"/>
    <p:sldId id="330" r:id="rId40"/>
    <p:sldId id="316" r:id="rId41"/>
    <p:sldId id="309" r:id="rId42"/>
    <p:sldId id="329" r:id="rId43"/>
    <p:sldId id="332" r:id="rId44"/>
    <p:sldId id="306" r:id="rId45"/>
    <p:sldId id="308" r:id="rId46"/>
    <p:sldId id="307" r:id="rId47"/>
    <p:sldId id="333" r:id="rId48"/>
    <p:sldId id="303" r:id="rId49"/>
    <p:sldId id="304" r:id="rId50"/>
    <p:sldId id="277" r:id="rId51"/>
    <p:sldId id="278" r:id="rId52"/>
    <p:sldId id="279" r:id="rId53"/>
    <p:sldId id="280" r:id="rId54"/>
    <p:sldId id="282" r:id="rId55"/>
    <p:sldId id="270" r:id="rId56"/>
    <p:sldId id="334" r:id="rId57"/>
    <p:sldId id="271" r:id="rId58"/>
    <p:sldId id="335" r:id="rId59"/>
    <p:sldId id="272" r:id="rId60"/>
    <p:sldId id="273" r:id="rId61"/>
    <p:sldId id="274" r:id="rId62"/>
    <p:sldId id="275" r:id="rId63"/>
    <p:sldId id="276" r:id="rId64"/>
    <p:sldId id="312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rış Berkkan" initials="BB" lastIdx="0" clrIdx="0">
    <p:extLst>
      <p:ext uri="{19B8F6BF-5375-455C-9EA6-DF929625EA0E}">
        <p15:presenceInfo xmlns:p15="http://schemas.microsoft.com/office/powerpoint/2012/main" userId="Barış Berkk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2DEF"/>
    <a:srgbClr val="F53E2B"/>
    <a:srgbClr val="DF6FA2"/>
    <a:srgbClr val="E795BA"/>
    <a:srgbClr val="F3C9DC"/>
    <a:srgbClr val="F5DDBD"/>
    <a:srgbClr val="784C12"/>
    <a:srgbClr val="0066FF"/>
    <a:srgbClr val="670DCB"/>
    <a:srgbClr val="E28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131" autoAdjust="0"/>
    <p:restoredTop sz="94660"/>
  </p:normalViewPr>
  <p:slideViewPr>
    <p:cSldViewPr snapToGrid="0">
      <p:cViewPr varScale="1">
        <p:scale>
          <a:sx n="83" d="100"/>
          <a:sy n="83" d="100"/>
        </p:scale>
        <p:origin x="22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6669A-E592-4002-98C1-6BAFA37FD43C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CAB9AA-124C-4039-AFB1-415921161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21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AB9AA-124C-4039-AFB1-4159211610C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11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Bu süreçte….</a:t>
            </a:r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AB9AA-124C-4039-AFB1-4159211610C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599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AB9AA-124C-4039-AFB1-4159211610C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305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Öğrencilere zaman ayıran, güvenen,</a:t>
            </a:r>
            <a:r>
              <a:rPr lang="tr-TR" baseline="0" dirty="0" smtClean="0"/>
              <a:t> öğrenciyi dinleyip motive eden, zamanında geri bildirim veren, proje yazım ve bitiminde yardımcı olan, iyi bir rol model olma</a:t>
            </a:r>
          </a:p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AB9AA-124C-4039-AFB1-4159211610C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903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AB9AA-124C-4039-AFB1-4159211610C9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539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AB9AA-124C-4039-AFB1-4159211610C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364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22CA4-EF99-4671-8D1F-02B78B3975A6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7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37825-3563-4256-8C39-248CE006D6D5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2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0983-0E99-4716-9E61-70295F7552E9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70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4C6BA-7CC1-4E08-9278-9E27383AF963}" type="datetime1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0C9BF-C4B4-4FB4-9689-E26AEA683579}" type="datetime1">
              <a:rPr lang="en-US" smtClean="0"/>
              <a:t>11/18/2019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67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A5751-F751-468C-86E7-60A3DEC4FC11}" type="datetime1">
              <a:rPr lang="en-US" smtClean="0"/>
              <a:t>11/18/2019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30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BEEB8-9708-412B-B15C-AD43DEA7B709}" type="datetime1">
              <a:rPr lang="en-US" smtClean="0"/>
              <a:t>11/18/2019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87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8B8-6BD6-4CB5-8857-604FFEFA05BF}" type="datetime1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24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4EA59-BC4B-416C-81C9-FB12843504D0}" type="datetime1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zılı Panorami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1FF4-F6D2-4C1F-ACE7-6292D103B7A4}" type="datetime1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1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243F6-E278-47BB-8626-23E7D54EA774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6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AA626-CB47-4BCF-AB44-BCEC9AE46565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73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AC7FB-EBAB-48D3-BE4D-647F359FD787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6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30020-C3FD-4095-BEAF-885AFA84F6A0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3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A446-58A8-470A-8DE9-B266C958FEF9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01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1145B-9C47-484C-A526-C9349AC91D2D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38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F5FF-3C4D-4B49-A36F-7A0E00991B3D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28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332E55-186A-4F62-B287-DC4364761036}" type="datetime1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4F69412-8DA7-4F2D-A334-512B2CAEF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16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  <p:sldLayoutId id="2147483899" r:id="rId17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2207491" y="294640"/>
            <a:ext cx="9258585" cy="3852486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tr-TR" sz="3200" dirty="0">
                <a:latin typeface="Comic Sans MS" panose="030F0702030302020204" pitchFamily="66" charset="0"/>
              </a:rPr>
              <a:t/>
            </a:r>
            <a:br>
              <a:rPr lang="tr-TR" sz="3200" dirty="0">
                <a:latin typeface="Comic Sans MS" panose="030F0702030302020204" pitchFamily="66" charset="0"/>
              </a:rPr>
            </a:br>
            <a:r>
              <a:rPr lang="tr-TR" sz="3200" dirty="0" smtClean="0">
                <a:latin typeface="Comic Sans MS" panose="030F0702030302020204" pitchFamily="66" charset="0"/>
              </a:rPr>
              <a:t/>
            </a:r>
            <a:br>
              <a:rPr lang="tr-TR" sz="3200" dirty="0" smtClean="0">
                <a:latin typeface="Comic Sans MS" panose="030F0702030302020204" pitchFamily="66" charset="0"/>
              </a:rPr>
            </a:br>
            <a:r>
              <a:rPr lang="tr-T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DANIŞMANLIK </a:t>
            </a:r>
            <a:r>
              <a:rPr lang="tr-T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EĞİTİMİ</a:t>
            </a:r>
            <a:r>
              <a:rPr lang="tr-TR" sz="4400" dirty="0" smtClean="0">
                <a:latin typeface="Comic Sans MS" panose="030F0702030302020204" pitchFamily="66" charset="0"/>
              </a:rPr>
              <a:t/>
            </a:r>
            <a:br>
              <a:rPr lang="tr-TR" sz="4400" dirty="0" smtClean="0">
                <a:latin typeface="Comic Sans MS" panose="030F0702030302020204" pitchFamily="66" charset="0"/>
              </a:rPr>
            </a:br>
            <a:r>
              <a:rPr lang="tr-TR" sz="4400" smtClean="0">
                <a:latin typeface="Comic Sans MS" panose="030F0702030302020204" pitchFamily="66" charset="0"/>
              </a:rPr>
              <a:t/>
            </a:r>
            <a:br>
              <a:rPr lang="tr-TR" sz="4400" smtClean="0">
                <a:latin typeface="Comic Sans MS" panose="030F0702030302020204" pitchFamily="66" charset="0"/>
              </a:rPr>
            </a:br>
            <a:r>
              <a:rPr lang="tr-TR" sz="27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GAZİ </a:t>
            </a:r>
            <a:r>
              <a:rPr lang="tr-TR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ÜNİVERSİTESİ SAĞLIK BİLİMLERİ ENSTİTÜSÜ</a:t>
            </a:r>
            <a:br>
              <a:rPr lang="tr-TR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en-US" sz="3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4478431" y="3987031"/>
            <a:ext cx="6987645" cy="1388534"/>
          </a:xfrm>
        </p:spPr>
        <p:txBody>
          <a:bodyPr>
            <a:normAutofit/>
          </a:bodyPr>
          <a:lstStyle/>
          <a:p>
            <a:r>
              <a:rPr lang="tr-TR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Enstitü Müdür Yardımcısı</a:t>
            </a:r>
          </a:p>
          <a:p>
            <a:r>
              <a:rPr lang="tr-TR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Doç. Dr. Aysel BERKKAN</a:t>
            </a:r>
            <a:endParaRPr lang="en-US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4901113" y="5621774"/>
            <a:ext cx="2034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Kasım </a:t>
            </a:r>
            <a:r>
              <a: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2019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9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1704108" y="138645"/>
            <a:ext cx="984596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dirty="0" err="1" smtClean="0">
                <a:latin typeface="Comic Sans MS" panose="030F0702030302020204" pitchFamily="66" charset="0"/>
              </a:rPr>
              <a:t>Bir</a:t>
            </a:r>
            <a:r>
              <a:rPr lang="en-US" sz="2600" dirty="0" smtClean="0">
                <a:latin typeface="Comic Sans MS" panose="030F0702030302020204" pitchFamily="66" charset="0"/>
              </a:rPr>
              <a:t> </a:t>
            </a:r>
            <a:r>
              <a:rPr lang="tr-TR" sz="2600" dirty="0" smtClean="0">
                <a:latin typeface="Comic Sans MS" panose="030F0702030302020204" pitchFamily="66" charset="0"/>
              </a:rPr>
              <a:t>lisansüstü</a:t>
            </a:r>
            <a:r>
              <a:rPr lang="en-US" sz="2600" dirty="0" smtClean="0">
                <a:latin typeface="Comic Sans MS" panose="030F0702030302020204" pitchFamily="66" charset="0"/>
              </a:rPr>
              <a:t> </a:t>
            </a:r>
            <a:r>
              <a:rPr lang="en-US" sz="2600" dirty="0" err="1" smtClean="0">
                <a:latin typeface="Comic Sans MS" panose="030F0702030302020204" pitchFamily="66" charset="0"/>
              </a:rPr>
              <a:t>programın</a:t>
            </a:r>
            <a:r>
              <a:rPr lang="tr-TR" sz="2600" dirty="0" err="1" smtClean="0">
                <a:latin typeface="Comic Sans MS" panose="030F0702030302020204" pitchFamily="66" charset="0"/>
              </a:rPr>
              <a:t>ın</a:t>
            </a:r>
            <a:r>
              <a:rPr lang="en-US" sz="2600" dirty="0" smtClean="0">
                <a:latin typeface="Comic Sans MS" panose="030F0702030302020204" pitchFamily="66" charset="0"/>
              </a:rPr>
              <a:t> </a:t>
            </a:r>
            <a:r>
              <a:rPr lang="tr-TR" sz="2600" dirty="0" smtClean="0">
                <a:latin typeface="Comic Sans MS" panose="030F0702030302020204" pitchFamily="66" charset="0"/>
              </a:rPr>
              <a:t>amacı; </a:t>
            </a:r>
            <a:r>
              <a:rPr lang="tr-TR" sz="2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bilgi, beceri </a:t>
            </a:r>
            <a:r>
              <a:rPr lang="tr-TR" sz="2600" dirty="0" smtClean="0">
                <a:latin typeface="Comic Sans MS" panose="030F0702030302020204" pitchFamily="66" charset="0"/>
              </a:rPr>
              <a:t>ve</a:t>
            </a:r>
            <a:r>
              <a:rPr lang="tr-TR" sz="2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yetkinlik </a:t>
            </a:r>
            <a:r>
              <a:rPr lang="tr-TR" sz="2600" dirty="0" smtClean="0">
                <a:latin typeface="Comic Sans MS" panose="030F0702030302020204" pitchFamily="66" charset="0"/>
              </a:rPr>
              <a:t>açısından donanımlı bireyler yetiştirmek;</a:t>
            </a:r>
          </a:p>
        </p:txBody>
      </p:sp>
      <p:sp>
        <p:nvSpPr>
          <p:cNvPr id="2" name="Oval 1"/>
          <p:cNvSpPr/>
          <p:nvPr/>
        </p:nvSpPr>
        <p:spPr>
          <a:xfrm>
            <a:off x="7623741" y="1473199"/>
            <a:ext cx="4276435" cy="1684354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Geleceğin araştırmacılarını eğitmek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131162" y="5244980"/>
            <a:ext cx="4276435" cy="1299730"/>
          </a:xfrm>
          <a:prstGeom prst="ellipse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latin typeface="Comic Sans MS" panose="030F0702030302020204" pitchFamily="66" charset="0"/>
              </a:rPr>
              <a:t>Araştırma yapmak</a:t>
            </a:r>
            <a:endParaRPr lang="en-US" sz="2400" dirty="0">
              <a:noFill/>
            </a:endParaRPr>
          </a:p>
        </p:txBody>
      </p:sp>
      <p:sp>
        <p:nvSpPr>
          <p:cNvPr id="5" name="Oval 4"/>
          <p:cNvSpPr/>
          <p:nvPr/>
        </p:nvSpPr>
        <p:spPr>
          <a:xfrm>
            <a:off x="7182656" y="5244980"/>
            <a:ext cx="4276435" cy="1452130"/>
          </a:xfrm>
          <a:prstGeom prst="ellips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latin typeface="Comic Sans MS" panose="030F0702030302020204" pitchFamily="66" charset="0"/>
              </a:rPr>
              <a:t>Donanımlı akademisyenler yetiştirmek</a:t>
            </a:r>
            <a:endParaRPr lang="en-US" sz="2400" dirty="0">
              <a:noFill/>
            </a:endParaRPr>
          </a:p>
        </p:txBody>
      </p:sp>
      <p:sp>
        <p:nvSpPr>
          <p:cNvPr id="6" name="Oval 5"/>
          <p:cNvSpPr/>
          <p:nvPr/>
        </p:nvSpPr>
        <p:spPr>
          <a:xfrm>
            <a:off x="1224469" y="1482454"/>
            <a:ext cx="4276435" cy="1552425"/>
          </a:xfrm>
          <a:prstGeom prst="ellipse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Bilimsel gelişmelere katkıda bulunmak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973809" y="3034879"/>
            <a:ext cx="8633231" cy="204270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tr-TR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Bilgi ve becerilerini </a:t>
            </a:r>
            <a:r>
              <a:rPr lang="tr-TR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değişik </a:t>
            </a:r>
            <a:r>
              <a:rPr lang="tr-TR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alanlara uyarlayabilen </a:t>
            </a:r>
            <a:r>
              <a:rPr lang="tr-TR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bireyler </a:t>
            </a:r>
            <a:r>
              <a:rPr lang="tr-TR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yetiştirmek…</a:t>
            </a: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52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3"/>
            <a:ext cx="12127345" cy="6856247"/>
          </a:xfrm>
          <a:prstGeom prst="rect">
            <a:avLst/>
          </a:prstGeom>
          <a:noFill/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76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607128" y="1173019"/>
            <a:ext cx="101959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Bilgi </a:t>
            </a:r>
            <a:r>
              <a:rPr lang="tr-T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Düzeyinde </a:t>
            </a: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Kazanımlar</a:t>
            </a:r>
          </a:p>
          <a:p>
            <a:pPr>
              <a:lnSpc>
                <a:spcPct val="150000"/>
              </a:lnSpc>
            </a:pPr>
            <a:r>
              <a:rPr lang="tr-TR" sz="20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Kuramsal 	&amp; 	Olgusal</a:t>
            </a:r>
          </a:p>
          <a:p>
            <a:pPr>
              <a:lnSpc>
                <a:spcPct val="150000"/>
              </a:lnSpc>
            </a:pPr>
            <a:endParaRPr lang="tr-TR" sz="2000" b="1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B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ilgilerini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geliştirebilme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derinleştirebilme</a:t>
            </a:r>
            <a:r>
              <a:rPr lang="tr-TR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,</a:t>
            </a:r>
            <a:endParaRPr lang="tr-TR" sz="24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- 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D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isiplinler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arası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etkileşim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 kavrayabilme,</a:t>
            </a:r>
            <a:endParaRPr lang="en-US" sz="24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5" name="5-Nokta Yıldız 4"/>
          <p:cNvSpPr/>
          <p:nvPr/>
        </p:nvSpPr>
        <p:spPr>
          <a:xfrm>
            <a:off x="7518400" y="711200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7. Düzey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893455" y="83127"/>
            <a:ext cx="982749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endParaRPr lang="tr-TR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Beceri </a:t>
            </a:r>
            <a:r>
              <a:rPr lang="tr-T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Düzeyinde </a:t>
            </a: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Kazanımlar</a:t>
            </a:r>
          </a:p>
          <a:p>
            <a:pPr>
              <a:lnSpc>
                <a:spcPct val="200000"/>
              </a:lnSpc>
            </a:pPr>
            <a:r>
              <a:rPr lang="tr-TR" sz="2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Bilişsel  	&amp; 	Uygulamalı</a:t>
            </a:r>
          </a:p>
          <a:p>
            <a:pPr>
              <a:lnSpc>
                <a:spcPct val="200000"/>
              </a:lnSpc>
            </a:pPr>
            <a:endParaRPr lang="tr-TR" sz="2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B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ilgileri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kullanabilme</a:t>
            </a:r>
            <a:r>
              <a:rPr lang="tr-TR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,</a:t>
            </a:r>
            <a:endParaRPr lang="tr-TR" sz="24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B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ilgileri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farklı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disiplin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alanları</a:t>
            </a:r>
            <a:r>
              <a:rPr lang="tr-TR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yla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bütünleşt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irebilme,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- 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Problemleri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araştırma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yöntemlerini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kullanarak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çözümleyebilme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US" sz="24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562109" y="277091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7. 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57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022566" y="505776"/>
            <a:ext cx="3241593" cy="7493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YETKİNLİKLER</a:t>
            </a:r>
            <a:endParaRPr lang="tr-T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939636" y="1240089"/>
            <a:ext cx="88299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Bağımsız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Çalışabilme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ve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Sorumluluk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Alabilme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Yetkinliği</a:t>
            </a:r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1685635" y="2136031"/>
            <a:ext cx="93379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B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ir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çalışmayı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bağımsız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yürütebilme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1685635" y="3162792"/>
            <a:ext cx="10095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S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orunların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çözümü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için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yeni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yaklaşımlar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geliştirebilme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çözüm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üretebilme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1685635" y="4743551"/>
            <a:ext cx="93379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S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orunların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çözümlenmesin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de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liderlik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yapabilme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7" name="5-Nokta Yıldız 6"/>
          <p:cNvSpPr/>
          <p:nvPr/>
        </p:nvSpPr>
        <p:spPr>
          <a:xfrm>
            <a:off x="8968508" y="0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7. Düzey</a:t>
            </a: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7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644295" y="454952"/>
            <a:ext cx="9291560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tr-TR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YETKİNLİKLER</a:t>
            </a:r>
            <a:endParaRPr lang="tr-TR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4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2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Öğrenme </a:t>
            </a:r>
            <a:r>
              <a:rPr lang="tr-TR" sz="22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Yetkinliği</a:t>
            </a:r>
          </a:p>
          <a:p>
            <a:pPr>
              <a:lnSpc>
                <a:spcPct val="150000"/>
              </a:lnSpc>
            </a:pPr>
            <a:endParaRPr lang="tr-TR" sz="24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tr-TR" sz="2400" dirty="0" smtClean="0">
                <a:latin typeface="Comic Sans MS" panose="030F0702030302020204" pitchFamily="66" charset="0"/>
              </a:rPr>
              <a:t>Bilgi </a:t>
            </a:r>
            <a:r>
              <a:rPr lang="tr-TR" sz="2400" dirty="0">
                <a:latin typeface="Comic Sans MS" panose="030F0702030302020204" pitchFamily="66" charset="0"/>
              </a:rPr>
              <a:t>ve becerileri eleştirel bir yaklaşımla </a:t>
            </a:r>
            <a:r>
              <a:rPr lang="tr-TR" sz="2400" dirty="0" smtClean="0">
                <a:latin typeface="Comic Sans MS" panose="030F0702030302020204" pitchFamily="66" charset="0"/>
              </a:rPr>
              <a:t>değerlendirebilme.</a:t>
            </a:r>
          </a:p>
        </p:txBody>
      </p:sp>
      <p:sp>
        <p:nvSpPr>
          <p:cNvPr id="3" name="5-Nokta Yıldız 2"/>
          <p:cNvSpPr/>
          <p:nvPr/>
        </p:nvSpPr>
        <p:spPr>
          <a:xfrm>
            <a:off x="8091054" y="454952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7. 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88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560946" y="96841"/>
            <a:ext cx="10529454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tr-T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İletişim </a:t>
            </a:r>
            <a:r>
              <a:rPr lang="tr-T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 Sosyal </a:t>
            </a:r>
            <a:r>
              <a:rPr lang="tr-T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Yetkinlik</a:t>
            </a:r>
          </a:p>
          <a:p>
            <a:pPr>
              <a:lnSpc>
                <a:spcPct val="150000"/>
              </a:lnSpc>
            </a:pPr>
            <a:endParaRPr lang="tr-TR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000" dirty="0" smtClean="0">
                <a:latin typeface="Comic Sans MS" panose="030F0702030302020204" pitchFamily="66" charset="0"/>
              </a:rPr>
              <a:t>- Güncel </a:t>
            </a:r>
            <a:r>
              <a:rPr lang="tr-TR" sz="2000" dirty="0">
                <a:latin typeface="Comic Sans MS" panose="030F0702030302020204" pitchFamily="66" charset="0"/>
              </a:rPr>
              <a:t>gelişmeleri </a:t>
            </a:r>
            <a:r>
              <a:rPr lang="tr-TR" sz="2000" dirty="0" smtClean="0">
                <a:latin typeface="Comic Sans MS" panose="030F0702030302020204" pitchFamily="66" charset="0"/>
              </a:rPr>
              <a:t>veriler </a:t>
            </a:r>
            <a:r>
              <a:rPr lang="tr-TR" sz="2000" dirty="0">
                <a:latin typeface="Comic Sans MS" panose="030F0702030302020204" pitchFamily="66" charset="0"/>
              </a:rPr>
              <a:t>ile destekleyerek </a:t>
            </a:r>
            <a:r>
              <a:rPr lang="tr-TR" sz="2000" dirty="0" smtClean="0">
                <a:latin typeface="Comic Sans MS" panose="030F0702030302020204" pitchFamily="66" charset="0"/>
              </a:rPr>
              <a:t>yazılı</a:t>
            </a:r>
            <a:r>
              <a:rPr lang="tr-TR" sz="2000" dirty="0">
                <a:latin typeface="Comic Sans MS" panose="030F0702030302020204" pitchFamily="66" charset="0"/>
              </a:rPr>
              <a:t>, sözlü ve görsel olarak sistemli biçimde </a:t>
            </a:r>
            <a:r>
              <a:rPr lang="tr-TR" sz="2000" dirty="0" smtClean="0">
                <a:latin typeface="Comic Sans MS" panose="030F0702030302020204" pitchFamily="66" charset="0"/>
              </a:rPr>
              <a:t>aktarabilme,</a:t>
            </a:r>
            <a:endParaRPr lang="tr-TR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000" dirty="0">
                <a:latin typeface="Comic Sans MS" panose="030F0702030302020204" pitchFamily="66" charset="0"/>
              </a:rPr>
              <a:t>-  Sosyal ilişkileri </a:t>
            </a:r>
            <a:r>
              <a:rPr lang="tr-TR" sz="2000" dirty="0" smtClean="0">
                <a:latin typeface="Comic Sans MS" panose="030F0702030302020204" pitchFamily="66" charset="0"/>
              </a:rPr>
              <a:t>eleştirel </a:t>
            </a:r>
            <a:r>
              <a:rPr lang="tr-TR" sz="2000" dirty="0">
                <a:latin typeface="Comic Sans MS" panose="030F0702030302020204" pitchFamily="66" charset="0"/>
              </a:rPr>
              <a:t>bir bakış açısıyla incelemeyebilme, </a:t>
            </a:r>
            <a:r>
              <a:rPr lang="tr-TR" sz="2000" dirty="0" smtClean="0">
                <a:latin typeface="Comic Sans MS" panose="030F0702030302020204" pitchFamily="66" charset="0"/>
              </a:rPr>
              <a:t>gerektiğinde değiştirebilme,</a:t>
            </a:r>
          </a:p>
          <a:p>
            <a:pPr>
              <a:lnSpc>
                <a:spcPct val="150000"/>
              </a:lnSpc>
            </a:pPr>
            <a:endParaRPr lang="tr-TR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000" dirty="0">
                <a:latin typeface="Comic Sans MS" panose="030F0702030302020204" pitchFamily="66" charset="0"/>
              </a:rPr>
              <a:t>- Bir yabancı dili  en az Avrupa Dil Portföyü </a:t>
            </a:r>
            <a:r>
              <a:rPr lang="tr-TR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B2 Genel </a:t>
            </a:r>
            <a:r>
              <a:rPr lang="tr-TR" sz="20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Düzeyi</a:t>
            </a:r>
            <a:r>
              <a:rPr lang="tr-TR" sz="2000" dirty="0" err="1">
                <a:latin typeface="Comic Sans MS" panose="030F0702030302020204" pitchFamily="66" charset="0"/>
              </a:rPr>
              <a:t>'nde</a:t>
            </a:r>
            <a:r>
              <a:rPr lang="tr-TR" sz="2000" dirty="0">
                <a:latin typeface="Comic Sans MS" panose="030F0702030302020204" pitchFamily="66" charset="0"/>
              </a:rPr>
              <a:t> kullanarak sözlü ve yazılı iletişim </a:t>
            </a:r>
            <a:r>
              <a:rPr lang="tr-TR" sz="2000" dirty="0" smtClean="0">
                <a:latin typeface="Comic Sans MS" panose="030F0702030302020204" pitchFamily="66" charset="0"/>
              </a:rPr>
              <a:t>kurabilme,</a:t>
            </a:r>
            <a:endParaRPr lang="tr-TR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000" dirty="0">
                <a:latin typeface="Comic Sans MS" panose="030F0702030302020204" pitchFamily="66" charset="0"/>
              </a:rPr>
              <a:t>- </a:t>
            </a:r>
            <a:r>
              <a:rPr lang="tr-TR" sz="2000" dirty="0" smtClean="0">
                <a:latin typeface="Comic Sans MS" panose="030F0702030302020204" pitchFamily="66" charset="0"/>
              </a:rPr>
              <a:t>Bilişim </a:t>
            </a:r>
            <a:r>
              <a:rPr lang="tr-TR" sz="2000" dirty="0">
                <a:latin typeface="Comic Sans MS" panose="030F0702030302020204" pitchFamily="66" charset="0"/>
              </a:rPr>
              <a:t>ve iletişim teknolojilerini ileri düzeyde kullanabilme</a:t>
            </a:r>
            <a:r>
              <a:rPr lang="tr-TR" sz="2000" dirty="0" smtClean="0">
                <a:latin typeface="Comic Sans MS" panose="030F0702030302020204" pitchFamily="66" charset="0"/>
              </a:rPr>
              <a:t>.</a:t>
            </a:r>
            <a:endParaRPr lang="tr-TR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654474" y="117693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7. 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71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569417" y="367076"/>
            <a:ext cx="10557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tr-T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Alana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Özgü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Yetkinlik</a:t>
            </a:r>
            <a:endParaRPr lang="tr-TR" sz="24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000" dirty="0" smtClean="0">
                <a:latin typeface="Comic Sans MS" panose="030F0702030302020204" pitchFamily="66" charset="0"/>
              </a:rPr>
              <a:t>- V</a:t>
            </a:r>
            <a:r>
              <a:rPr lang="en-US" sz="2000" dirty="0" err="1" smtClean="0">
                <a:latin typeface="Comic Sans MS" panose="030F0702030302020204" pitchFamily="66" charset="0"/>
              </a:rPr>
              <a:t>erileri</a:t>
            </a:r>
            <a:r>
              <a:rPr lang="tr-TR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toplumsal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bilimsel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kültürel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ve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etik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değerleri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gözeterek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denetleyebilme</a:t>
            </a:r>
            <a:r>
              <a:rPr lang="tr-TR" sz="2000" dirty="0" smtClean="0">
                <a:latin typeface="Comic Sans MS" panose="030F0702030302020204" pitchFamily="66" charset="0"/>
              </a:rPr>
              <a:t>, </a:t>
            </a:r>
            <a:r>
              <a:rPr lang="en-US" sz="2000" dirty="0" err="1" smtClean="0">
                <a:latin typeface="Comic Sans MS" panose="030F0702030302020204" pitchFamily="66" charset="0"/>
              </a:rPr>
              <a:t>öğretebilme</a:t>
            </a:r>
            <a:r>
              <a:rPr lang="tr-TR" sz="2000" dirty="0">
                <a:latin typeface="Comic Sans MS" panose="030F0702030302020204" pitchFamily="66" charset="0"/>
              </a:rPr>
              <a:t>,</a:t>
            </a:r>
            <a:endParaRPr lang="tr-TR" sz="20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000" dirty="0" smtClean="0">
              <a:latin typeface="Comic Sans MS" panose="030F0702030302020204" pitchFamily="66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000" dirty="0" smtClean="0">
                <a:latin typeface="Comic Sans MS" panose="030F0702030302020204" pitchFamily="66" charset="0"/>
              </a:rPr>
              <a:t>Alanı </a:t>
            </a:r>
            <a:r>
              <a:rPr lang="en-US" sz="2000" dirty="0" err="1">
                <a:latin typeface="Comic Sans MS" panose="030F0702030302020204" pitchFamily="66" charset="0"/>
              </a:rPr>
              <a:t>ile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ilgili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konularda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uygulama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planları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geliştirebilme</a:t>
            </a:r>
            <a:r>
              <a:rPr lang="tr-TR" sz="2000" dirty="0" smtClean="0">
                <a:latin typeface="Comic Sans MS" panose="030F0702030302020204" pitchFamily="66" charset="0"/>
              </a:rPr>
              <a:t>, </a:t>
            </a:r>
            <a:r>
              <a:rPr lang="en-US" sz="2000" dirty="0" err="1" smtClean="0">
                <a:latin typeface="Comic Sans MS" panose="030F0702030302020204" pitchFamily="66" charset="0"/>
              </a:rPr>
              <a:t>sonuçları</a:t>
            </a:r>
            <a:r>
              <a:rPr lang="tr-TR" sz="2000" dirty="0" smtClean="0">
                <a:latin typeface="Comic Sans MS" panose="030F0702030302020204" pitchFamily="66" charset="0"/>
              </a:rPr>
              <a:t> d</a:t>
            </a:r>
            <a:r>
              <a:rPr lang="en-US" sz="2000" dirty="0" err="1" smtClean="0">
                <a:latin typeface="Comic Sans MS" panose="030F0702030302020204" pitchFamily="66" charset="0"/>
              </a:rPr>
              <a:t>eğerlendirebilme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  <a:endParaRPr lang="tr-TR" sz="2000" dirty="0" smtClean="0">
              <a:latin typeface="Comic Sans MS" panose="030F0702030302020204" pitchFamily="66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tr-TR" sz="20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Comic Sans MS" panose="030F0702030302020204" pitchFamily="66" charset="0"/>
              </a:rPr>
              <a:t>- </a:t>
            </a:r>
            <a:r>
              <a:rPr lang="tr-TR" sz="2000" dirty="0" smtClean="0">
                <a:latin typeface="Comic Sans MS" panose="030F0702030302020204" pitchFamily="66" charset="0"/>
              </a:rPr>
              <a:t>P</a:t>
            </a:r>
            <a:r>
              <a:rPr lang="en-US" sz="2000" dirty="0" err="1" smtClean="0">
                <a:latin typeface="Comic Sans MS" panose="030F0702030302020204" pitchFamily="66" charset="0"/>
              </a:rPr>
              <a:t>roblem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çözme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latin typeface="Comic Sans MS" panose="030F0702030302020204" pitchFamily="66" charset="0"/>
              </a:rPr>
              <a:t>becerilerini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disiplinlerarası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çalışmalarda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kullanabilme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  <a:endParaRPr lang="en-US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Comic Sans MS" panose="030F0702030302020204" pitchFamily="66" charset="0"/>
            </a:endParaRPr>
          </a:p>
        </p:txBody>
      </p:sp>
      <p:sp>
        <p:nvSpPr>
          <p:cNvPr id="4" name="5-Nokta Yıldız 3"/>
          <p:cNvSpPr/>
          <p:nvPr/>
        </p:nvSpPr>
        <p:spPr>
          <a:xfrm>
            <a:off x="8876146" y="0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7. 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28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77" y="76921"/>
            <a:ext cx="12087623" cy="6790315"/>
          </a:xfrm>
          <a:prstGeom prst="rect">
            <a:avLst/>
          </a:prstGeom>
        </p:spPr>
      </p:pic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3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64146" y="621344"/>
            <a:ext cx="970741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Bilgi Düzeyinde Kazanımlar</a:t>
            </a:r>
          </a:p>
          <a:p>
            <a:pPr>
              <a:lnSpc>
                <a:spcPct val="200000"/>
              </a:lnSpc>
            </a:pPr>
            <a:r>
              <a:rPr lang="tr-TR" sz="2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Kurumsal 	&amp; 	Olgusal</a:t>
            </a:r>
          </a:p>
          <a:p>
            <a:pPr>
              <a:lnSpc>
                <a:spcPct val="200000"/>
              </a:lnSpc>
            </a:pPr>
            <a:endParaRPr lang="tr-TR" sz="2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-B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ilgileri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geliştirebilme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derinleştirebilme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ve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yenilik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getir</a:t>
            </a: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me,</a:t>
            </a:r>
          </a:p>
          <a:p>
            <a:pPr>
              <a:lnSpc>
                <a:spcPct val="150000"/>
              </a:lnSpc>
            </a:pPr>
            <a:endParaRPr lang="tr-TR" sz="24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D</a:t>
            </a:r>
            <a:r>
              <a:rPr lang="en-US" sz="2400" dirty="0" err="1" smtClean="0">
                <a:latin typeface="Comic Sans MS" panose="030F0702030302020204" pitchFamily="66" charset="0"/>
              </a:rPr>
              <a:t>isiplinler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arası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etkileşim</a:t>
            </a:r>
            <a:r>
              <a:rPr lang="tr-TR" sz="2400" dirty="0" smtClean="0">
                <a:latin typeface="Comic Sans MS" panose="030F0702030302020204" pitchFamily="66" charset="0"/>
              </a:rPr>
              <a:t>, </a:t>
            </a:r>
            <a:r>
              <a:rPr lang="en-US" sz="2400" dirty="0" err="1" smtClean="0">
                <a:latin typeface="Comic Sans MS" panose="030F0702030302020204" pitchFamily="66" charset="0"/>
              </a:rPr>
              <a:t>yeni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fikirleri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değerlendirme</a:t>
            </a:r>
            <a:r>
              <a:rPr lang="tr-TR" sz="2400" dirty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latin typeface="Comic Sans MS" panose="030F0702030302020204" pitchFamily="66" charset="0"/>
              </a:rPr>
              <a:t>ve </a:t>
            </a:r>
            <a:r>
              <a:rPr lang="en-US" sz="2400" dirty="0" err="1" smtClean="0">
                <a:latin typeface="Comic Sans MS" panose="030F0702030302020204" pitchFamily="66" charset="0"/>
              </a:rPr>
              <a:t>özgün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sonuçlara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ulaşabilme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312727" y="267854"/>
            <a:ext cx="3158836" cy="1450109"/>
          </a:xfrm>
          <a:prstGeom prst="star5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8. </a:t>
            </a:r>
            <a:r>
              <a:rPr lang="tr-T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2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542473" y="907533"/>
            <a:ext cx="1040014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r>
              <a:rPr lang="tr-T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eceri</a:t>
            </a: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Düzeyinde Kazanımlar</a:t>
            </a:r>
          </a:p>
          <a:p>
            <a:pPr>
              <a:lnSpc>
                <a:spcPct val="150000"/>
              </a:lnSpc>
            </a:pPr>
            <a:r>
              <a:rPr lang="tr-TR" sz="2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Bilişsel 	&amp;	Uygulamalı</a:t>
            </a:r>
          </a:p>
          <a:p>
            <a:pPr>
              <a:lnSpc>
                <a:spcPct val="150000"/>
              </a:lnSpc>
            </a:pPr>
            <a:endParaRPr lang="tr-TR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tr-TR" sz="2400" dirty="0" smtClean="0">
                <a:latin typeface="Comic Sans MS" panose="030F0702030302020204" pitchFamily="66" charset="0"/>
              </a:rPr>
              <a:t>Y</a:t>
            </a:r>
            <a:r>
              <a:rPr lang="en-US" sz="2400" dirty="0" err="1" smtClean="0">
                <a:latin typeface="Comic Sans MS" panose="030F0702030302020204" pitchFamily="66" charset="0"/>
              </a:rPr>
              <a:t>eni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bilgileri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sistematik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b="1" dirty="0">
                <a:latin typeface="Comic Sans MS" panose="030F0702030302020204" pitchFamily="66" charset="0"/>
              </a:rPr>
              <a:t> </a:t>
            </a:r>
            <a:r>
              <a:rPr lang="en-US" sz="2400" dirty="0" err="1">
                <a:latin typeface="Comic Sans MS" panose="030F0702030302020204" pitchFamily="66" charset="0"/>
              </a:rPr>
              <a:t>yaklaşımla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değerlendirebilme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kullanabilme</a:t>
            </a:r>
            <a:r>
              <a:rPr lang="tr-TR" sz="2400" dirty="0" smtClean="0">
                <a:latin typeface="Comic Sans MS" panose="030F0702030302020204" pitchFamily="66" charset="0"/>
              </a:rPr>
              <a:t>,</a:t>
            </a:r>
          </a:p>
          <a:p>
            <a:pPr>
              <a:lnSpc>
                <a:spcPct val="150000"/>
              </a:lnSpc>
            </a:pP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-Y</a:t>
            </a:r>
            <a:r>
              <a:rPr lang="en-US" sz="2400" dirty="0" err="1" smtClean="0">
                <a:latin typeface="Comic Sans MS" panose="030F0702030302020204" pitchFamily="66" charset="0"/>
              </a:rPr>
              <a:t>enilik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getiren</a:t>
            </a:r>
            <a:r>
              <a:rPr lang="tr-TR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bir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düşünce</a:t>
            </a:r>
            <a:r>
              <a:rPr lang="tr-TR" sz="2400" dirty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latin typeface="Comic Sans MS" panose="030F0702030302020204" pitchFamily="66" charset="0"/>
              </a:rPr>
              <a:t>ve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yöntem</a:t>
            </a:r>
            <a:r>
              <a:rPr lang="tr-TR" sz="2400" dirty="0" smtClean="0">
                <a:latin typeface="Comic Sans MS" panose="030F0702030302020204" pitchFamily="66" charset="0"/>
              </a:rPr>
              <a:t>i </a:t>
            </a:r>
            <a:r>
              <a:rPr lang="en-US" sz="2400" dirty="0" err="1" smtClean="0">
                <a:latin typeface="Comic Sans MS" panose="030F0702030302020204" pitchFamily="66" charset="0"/>
              </a:rPr>
              <a:t>geliştirebilme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</a:t>
            </a:r>
            <a:r>
              <a:rPr lang="en-US" sz="2400" dirty="0">
                <a:latin typeface="Comic Sans MS" panose="030F0702030302020204" pitchFamily="66" charset="0"/>
              </a:rPr>
              <a:t> da </a:t>
            </a:r>
            <a:r>
              <a:rPr lang="en-US" sz="2400" dirty="0" err="1">
                <a:latin typeface="Comic Sans MS" panose="030F0702030302020204" pitchFamily="66" charset="0"/>
              </a:rPr>
              <a:t>bilinen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düşünce</a:t>
            </a:r>
            <a:r>
              <a:rPr lang="tr-TR" sz="2400" dirty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latin typeface="Comic Sans MS" panose="030F0702030302020204" pitchFamily="66" charset="0"/>
              </a:rPr>
              <a:t>ve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yöntem</a:t>
            </a:r>
            <a:r>
              <a:rPr lang="tr-TR" sz="2400" dirty="0" smtClean="0">
                <a:latin typeface="Comic Sans MS" panose="030F0702030302020204" pitchFamily="66" charset="0"/>
              </a:rPr>
              <a:t>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farklı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alana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uygulayabilme</a:t>
            </a:r>
            <a:r>
              <a:rPr lang="tr-TR" sz="2400" dirty="0" smtClean="0">
                <a:latin typeface="Comic Sans MS" panose="030F0702030302020204" pitchFamily="66" charset="0"/>
              </a:rPr>
              <a:t>,</a:t>
            </a:r>
            <a:endParaRPr lang="tr-TR" sz="2400" dirty="0"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312727" y="267854"/>
            <a:ext cx="3158836" cy="1450109"/>
          </a:xfrm>
          <a:prstGeom prst="star5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8. </a:t>
            </a:r>
            <a:r>
              <a:rPr lang="tr-T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90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54908" y="221673"/>
            <a:ext cx="101322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400" dirty="0">
                <a:latin typeface="Comic Sans MS" panose="030F0702030302020204" pitchFamily="66" charset="0"/>
              </a:rPr>
              <a:t>-Ö</a:t>
            </a:r>
            <a:r>
              <a:rPr lang="en-US" sz="2400" dirty="0" err="1">
                <a:latin typeface="Comic Sans MS" panose="030F0702030302020204" pitchFamily="66" charset="0"/>
              </a:rPr>
              <a:t>zgün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konuyu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araştırabilme</a:t>
            </a:r>
            <a:r>
              <a:rPr lang="en-US" sz="2400" dirty="0" smtClean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tasarlayabilme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uyarlayabilme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uygulayabilme</a:t>
            </a:r>
            <a:r>
              <a:rPr lang="tr-TR" sz="2400" dirty="0" smtClean="0">
                <a:latin typeface="Comic Sans MS" panose="030F0702030302020204" pitchFamily="66" charset="0"/>
              </a:rPr>
              <a:t>,</a:t>
            </a:r>
            <a:endParaRPr lang="tr-TR" sz="24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Comic Sans MS" panose="030F0702030302020204" pitchFamily="66" charset="0"/>
              </a:rPr>
              <a:t>-</a:t>
            </a:r>
            <a:r>
              <a:rPr lang="en-US" sz="2400" dirty="0" err="1">
                <a:latin typeface="Comic Sans MS" panose="030F0702030302020204" pitchFamily="66" charset="0"/>
              </a:rPr>
              <a:t>Yeni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düşünceleri</a:t>
            </a:r>
            <a:r>
              <a:rPr lang="tr-TR" sz="2400" dirty="0" smtClean="0">
                <a:latin typeface="Comic Sans MS" panose="030F0702030302020204" pitchFamily="66" charset="0"/>
              </a:rPr>
              <a:t>n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eleştirel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analizini</a:t>
            </a:r>
            <a:r>
              <a:rPr lang="tr-TR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ve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değerlendirmesini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yapabilme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endParaRPr lang="en-US" sz="24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US" sz="2400" dirty="0">
                <a:latin typeface="Comic Sans MS" panose="030F0702030302020204" pitchFamily="66" charset="0"/>
              </a:rPr>
              <a:t>- </a:t>
            </a:r>
            <a:r>
              <a:rPr lang="tr-TR" sz="2400" dirty="0" smtClean="0">
                <a:latin typeface="Comic Sans MS" panose="030F0702030302020204" pitchFamily="66" charset="0"/>
              </a:rPr>
              <a:t>A</a:t>
            </a:r>
            <a:r>
              <a:rPr lang="en-US" sz="2400" dirty="0" err="1" smtClean="0">
                <a:latin typeface="Comic Sans MS" panose="030F0702030302020204" pitchFamily="66" charset="0"/>
              </a:rPr>
              <a:t>raştırma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yöntemlerini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kullanabilmede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üst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düzey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beceriler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kazanmış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olma</a:t>
            </a:r>
            <a:r>
              <a:rPr lang="en-US" sz="2400" dirty="0" smtClean="0"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10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022566" y="505776"/>
            <a:ext cx="3241593" cy="7493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YETKİNLİKLER</a:t>
            </a:r>
            <a:endParaRPr lang="tr-T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939636" y="1240089"/>
            <a:ext cx="88299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Bağımsız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Çalışabilme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ve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Sorumluluk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Alabilme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Yetkinliği</a:t>
            </a:r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1519379" y="2117420"/>
            <a:ext cx="9970657" cy="544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</a:t>
            </a:r>
            <a:r>
              <a:rPr lang="tr-TR" sz="2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Ö</a:t>
            </a:r>
            <a:r>
              <a:rPr lang="en-US" sz="2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zgün</a:t>
            </a:r>
            <a:r>
              <a:rPr lang="en-US" sz="2200" dirty="0" smtClean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bir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çalışmayı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bağımsız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olarak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 smtClean="0">
                <a:latin typeface="Comic Sans MS" panose="030F0702030302020204" pitchFamily="66" charset="0"/>
              </a:rPr>
              <a:t>gerçekleştire</a:t>
            </a:r>
            <a:r>
              <a:rPr lang="tr-TR" sz="2200" dirty="0" smtClean="0">
                <a:latin typeface="Comic Sans MS" panose="030F0702030302020204" pitchFamily="66" charset="0"/>
              </a:rPr>
              <a:t>bilme</a:t>
            </a:r>
            <a:endParaRPr lang="en-US" sz="2200" dirty="0">
              <a:latin typeface="Comic Sans MS" panose="030F0702030302020204" pitchFamily="66" charset="0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1519379" y="3109456"/>
            <a:ext cx="1009534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</a:t>
            </a:r>
            <a:r>
              <a:rPr lang="tr-TR" sz="2200" dirty="0" smtClean="0">
                <a:latin typeface="Comic Sans MS" panose="030F0702030302020204" pitchFamily="66" charset="0"/>
              </a:rPr>
              <a:t>B</a:t>
            </a:r>
            <a:r>
              <a:rPr lang="en-US" sz="2200" dirty="0" err="1" smtClean="0">
                <a:latin typeface="Comic Sans MS" panose="030F0702030302020204" pitchFamily="66" charset="0"/>
              </a:rPr>
              <a:t>ir</a:t>
            </a:r>
            <a:r>
              <a:rPr lang="en-US" sz="2200" dirty="0" smtClean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bilimsel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makaleyi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ulusal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ve</a:t>
            </a:r>
            <a:r>
              <a:rPr lang="en-US" sz="2200" dirty="0">
                <a:latin typeface="Comic Sans MS" panose="030F0702030302020204" pitchFamily="66" charset="0"/>
              </a:rPr>
              <a:t>/</a:t>
            </a:r>
            <a:r>
              <a:rPr lang="en-US" sz="2200" dirty="0" err="1">
                <a:latin typeface="Comic Sans MS" panose="030F0702030302020204" pitchFamily="66" charset="0"/>
              </a:rPr>
              <a:t>veya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uluslar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arası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hakemli</a:t>
            </a:r>
            <a:r>
              <a:rPr lang="en-US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dergilerde</a:t>
            </a:r>
            <a:r>
              <a:rPr lang="en-US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yayınlayarak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 smtClean="0">
                <a:latin typeface="Comic Sans MS" panose="030F0702030302020204" pitchFamily="66" charset="0"/>
              </a:rPr>
              <a:t>veya</a:t>
            </a:r>
            <a:r>
              <a:rPr lang="en-US" sz="2200" dirty="0" smtClean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özgün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bir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yapıt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üreterek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 smtClean="0">
                <a:latin typeface="Comic Sans MS" panose="030F0702030302020204" pitchFamily="66" charset="0"/>
              </a:rPr>
              <a:t>alanındaki</a:t>
            </a:r>
            <a:r>
              <a:rPr lang="en-US" sz="2200" dirty="0" smtClean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bilginin</a:t>
            </a:r>
            <a:r>
              <a:rPr lang="en-US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sınırlarını</a:t>
            </a:r>
            <a:r>
              <a:rPr lang="en-US" sz="2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genişletebilme</a:t>
            </a:r>
            <a:r>
              <a:rPr lang="tr-TR" sz="2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6" name="Dikdörtgen 5"/>
          <p:cNvSpPr/>
          <p:nvPr/>
        </p:nvSpPr>
        <p:spPr>
          <a:xfrm>
            <a:off x="1685635" y="5162790"/>
            <a:ext cx="1009996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- </a:t>
            </a:r>
            <a:r>
              <a:rPr lang="en-US" sz="2200" dirty="0" err="1">
                <a:latin typeface="Comic Sans MS" panose="030F0702030302020204" pitchFamily="66" charset="0"/>
              </a:rPr>
              <a:t>Özgün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ve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disiplinlerarası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sorunların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 smtClean="0">
                <a:latin typeface="Comic Sans MS" panose="030F0702030302020204" pitchFamily="66" charset="0"/>
              </a:rPr>
              <a:t>çözümlenmesin</a:t>
            </a:r>
            <a:r>
              <a:rPr lang="tr-TR" sz="2200" dirty="0" smtClean="0">
                <a:latin typeface="Comic Sans MS" panose="030F0702030302020204" pitchFamily="66" charset="0"/>
              </a:rPr>
              <a:t>de</a:t>
            </a:r>
            <a:r>
              <a:rPr lang="en-US" sz="2200" dirty="0" smtClean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liderlik</a:t>
            </a:r>
            <a:r>
              <a:rPr lang="en-US" sz="2200" dirty="0"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latin typeface="Comic Sans MS" panose="030F0702030302020204" pitchFamily="66" charset="0"/>
              </a:rPr>
              <a:t>yapabilme</a:t>
            </a:r>
            <a:r>
              <a:rPr lang="en-US" sz="2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7" name="5-Nokta Yıldız 6"/>
          <p:cNvSpPr/>
          <p:nvPr/>
        </p:nvSpPr>
        <p:spPr>
          <a:xfrm>
            <a:off x="8968508" y="0"/>
            <a:ext cx="3158836" cy="14501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</a:t>
            </a:r>
            <a:r>
              <a:rPr lang="tr-T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tr-T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</a:t>
            </a: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45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64364" y="805934"/>
            <a:ext cx="9956581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</a:t>
            </a:r>
            <a:r>
              <a:rPr lang="tr-T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etkinlik Düzeyinde Kazanımlar</a:t>
            </a:r>
          </a:p>
          <a:p>
            <a:pPr>
              <a:lnSpc>
                <a:spcPct val="250000"/>
              </a:lnSpc>
            </a:pPr>
            <a:r>
              <a:rPr lang="en-US" sz="22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Öğrenme</a:t>
            </a:r>
            <a:r>
              <a:rPr lang="en-US" sz="2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Yetkinliği</a:t>
            </a:r>
            <a:endParaRPr lang="tr-TR" sz="22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endParaRPr lang="tr-TR" sz="22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tr-TR" sz="2400" dirty="0" smtClean="0">
                <a:latin typeface="Comic Sans MS" panose="030F0702030302020204" pitchFamily="66" charset="0"/>
              </a:rPr>
              <a:t>Y</a:t>
            </a:r>
            <a:r>
              <a:rPr lang="en-US" sz="2400" dirty="0" err="1" smtClean="0">
                <a:latin typeface="Comic Sans MS" panose="030F0702030302020204" pitchFamily="66" charset="0"/>
              </a:rPr>
              <a:t>eni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düşünce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yöntemler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geliştirebilme</a:t>
            </a:r>
            <a:r>
              <a:rPr lang="tr-TR" sz="2400" dirty="0" smtClean="0">
                <a:latin typeface="Comic Sans MS" panose="030F0702030302020204" pitchFamily="66" charset="0"/>
              </a:rPr>
              <a:t>,</a:t>
            </a:r>
          </a:p>
          <a:p>
            <a:pPr>
              <a:lnSpc>
                <a:spcPct val="150000"/>
              </a:lnSpc>
            </a:pPr>
            <a:endParaRPr lang="tr-TR" sz="24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312727" y="267854"/>
            <a:ext cx="3158836" cy="1450109"/>
          </a:xfrm>
          <a:prstGeom prst="star5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8. </a:t>
            </a:r>
            <a:r>
              <a:rPr lang="tr-T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38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27200" y="178927"/>
            <a:ext cx="997527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İletişim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ve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Sosyal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Yetkinlik</a:t>
            </a:r>
            <a:endParaRPr lang="tr-TR" sz="24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400" dirty="0" err="1">
                <a:latin typeface="Comic Sans MS" panose="030F0702030302020204" pitchFamily="66" charset="0"/>
              </a:rPr>
              <a:t>Sosyal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ilişkileri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eleştirel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bakış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açısıyla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inceleyebilme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geliştirebilme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yönetebilme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400" dirty="0" err="1" smtClean="0">
                <a:latin typeface="Comic Sans MS" panose="030F0702030302020204" pitchFamily="66" charset="0"/>
              </a:rPr>
              <a:t>Uzman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kişiler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alanındaki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konuları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tartış</a:t>
            </a:r>
            <a:r>
              <a:rPr lang="tr-TR" sz="2400" dirty="0" err="1">
                <a:latin typeface="Comic Sans MS" panose="030F0702030302020204" pitchFamily="66" charset="0"/>
              </a:rPr>
              <a:t>abilme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savunabilme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etkili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iletişim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kurabilme</a:t>
            </a:r>
            <a:r>
              <a:rPr lang="tr-TR" sz="2400" dirty="0" smtClean="0">
                <a:latin typeface="Comic Sans MS" panose="030F0702030302020204" pitchFamily="66" charset="0"/>
              </a:rPr>
              <a:t>,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endParaRPr lang="tr-TR" sz="2400" dirty="0" smtClean="0"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yabancı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dil</a:t>
            </a:r>
            <a:r>
              <a:rPr lang="tr-TR" sz="2400" dirty="0">
                <a:latin typeface="Comic Sans MS" panose="030F0702030302020204" pitchFamily="66" charset="0"/>
              </a:rPr>
              <a:t>de </a:t>
            </a:r>
            <a:r>
              <a:rPr lang="tr-TR" sz="2400" dirty="0" smtClean="0">
                <a:latin typeface="Comic Sans MS" panose="030F0702030302020204" pitchFamily="66" charset="0"/>
              </a:rPr>
              <a:t>Avrupa dil Portföyünde </a:t>
            </a:r>
            <a:r>
              <a:rPr lang="tr-TR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C1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düzeyde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yazılı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sözlü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görsel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iletişim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kurabilme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tartışabilme</a:t>
            </a:r>
            <a:r>
              <a:rPr lang="tr-TR" sz="2400" dirty="0">
                <a:latin typeface="Comic Sans MS" panose="030F0702030302020204" pitchFamily="66" charset="0"/>
              </a:rPr>
              <a:t>.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913090" y="101599"/>
            <a:ext cx="3158836" cy="1450109"/>
          </a:xfrm>
          <a:prstGeom prst="star5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8. </a:t>
            </a:r>
            <a:r>
              <a:rPr lang="tr-T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6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27199" y="424872"/>
            <a:ext cx="968894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Alana </a:t>
            </a:r>
            <a:r>
              <a:rPr lang="en-US" sz="2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Özgü</a:t>
            </a: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Yetkinlik</a:t>
            </a:r>
            <a:endParaRPr lang="tr-TR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tr-TR" sz="2400" dirty="0" smtClean="0">
                <a:latin typeface="Comic Sans MS" panose="030F0702030302020204" pitchFamily="66" charset="0"/>
              </a:rPr>
              <a:t>Topluma </a:t>
            </a:r>
            <a:r>
              <a:rPr lang="en-US" sz="2400" dirty="0" err="1">
                <a:latin typeface="Comic Sans MS" panose="030F0702030302020204" pitchFamily="66" charset="0"/>
              </a:rPr>
              <a:t>bilimsel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teknolojik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sosyal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veya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kültürel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tr-TR" sz="2400" dirty="0">
                <a:latin typeface="Comic Sans MS" panose="030F0702030302020204" pitchFamily="66" charset="0"/>
              </a:rPr>
              <a:t>açıdan </a:t>
            </a:r>
            <a:r>
              <a:rPr lang="en-US" sz="2400" dirty="0" err="1">
                <a:latin typeface="Comic Sans MS" panose="030F0702030302020204" pitchFamily="66" charset="0"/>
              </a:rPr>
              <a:t>katkıda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bulunabilme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Comic Sans MS" panose="030F0702030302020204" pitchFamily="66" charset="0"/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tr-TR" sz="2400" dirty="0" smtClean="0">
                <a:latin typeface="Comic Sans MS" panose="030F0702030302020204" pitchFamily="66" charset="0"/>
              </a:rPr>
              <a:t>S</a:t>
            </a:r>
            <a:r>
              <a:rPr lang="en-US" sz="2400" dirty="0" err="1" smtClean="0">
                <a:latin typeface="Comic Sans MS" panose="030F0702030302020204" pitchFamily="66" charset="0"/>
              </a:rPr>
              <a:t>orunların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çözümünde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işlevsel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etkileşim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kurabilme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Comic Sans MS" panose="030F0702030302020204" pitchFamily="66" charset="0"/>
              </a:rPr>
              <a:t>- </a:t>
            </a:r>
            <a:r>
              <a:rPr lang="tr-TR" sz="2400" dirty="0" smtClean="0">
                <a:latin typeface="Comic Sans MS" panose="030F0702030302020204" pitchFamily="66" charset="0"/>
              </a:rPr>
              <a:t>T</a:t>
            </a:r>
            <a:r>
              <a:rPr lang="en-US" sz="2400" dirty="0" err="1" smtClean="0">
                <a:latin typeface="Comic Sans MS" panose="030F0702030302020204" pitchFamily="66" charset="0"/>
              </a:rPr>
              <a:t>oplumsal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bilimsel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kültürel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etik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sorunların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çözümüne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katkıda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bulunabilme</a:t>
            </a:r>
            <a:r>
              <a:rPr lang="en-US" sz="2400" dirty="0" smtClean="0"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5-Nokta Yıldız 2"/>
          <p:cNvSpPr/>
          <p:nvPr/>
        </p:nvSpPr>
        <p:spPr>
          <a:xfrm>
            <a:off x="8552873" y="147781"/>
            <a:ext cx="3158836" cy="1450109"/>
          </a:xfrm>
          <a:prstGeom prst="star5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50000"/>
              </a:lnSpc>
            </a:pPr>
            <a:r>
              <a:rPr lang="tr-T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8. </a:t>
            </a:r>
            <a:r>
              <a:rPr lang="tr-T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Düzey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8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905" y="147925"/>
            <a:ext cx="9877425" cy="6543675"/>
          </a:xfrm>
          <a:prstGeom prst="rect">
            <a:avLst/>
          </a:prstGeom>
        </p:spPr>
      </p:pic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90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19</a:t>
            </a:fld>
            <a:endParaRPr lang="en-US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33" y="51523"/>
            <a:ext cx="5433349" cy="308884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8792" y="51523"/>
            <a:ext cx="5361099" cy="305861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610" y="3262883"/>
            <a:ext cx="5400471" cy="342480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8792" y="3262883"/>
            <a:ext cx="5445997" cy="342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6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20</a:t>
            </a:fld>
            <a:endParaRPr lang="en-US"/>
          </a:p>
        </p:txBody>
      </p:sp>
      <p:pic>
        <p:nvPicPr>
          <p:cNvPr id="3" name="İçerik Yer Tutucusu 4">
            <a:extLst>
              <a:ext uri="{FF2B5EF4-FFF2-40B4-BE49-F238E27FC236}">
                <a16:creationId xmlns:a16="http://schemas.microsoft.com/office/drawing/2014/main" id="{94B38A0F-F692-624E-8F08-8F6FB6DEA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" y="489526"/>
            <a:ext cx="6119963" cy="532014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883" y="489526"/>
            <a:ext cx="5608990" cy="532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5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1411241" y="2021274"/>
            <a:ext cx="97005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>
                <a:latin typeface="Comic Sans MS" panose="030F0702030302020204" pitchFamily="66" charset="0"/>
              </a:rPr>
              <a:t>-</a:t>
            </a:r>
            <a:r>
              <a:rPr lang="en-US" sz="2400" dirty="0">
                <a:latin typeface="Comic Sans MS" panose="030F0702030302020204" pitchFamily="66" charset="0"/>
              </a:rPr>
              <a:t>Her </a:t>
            </a:r>
            <a:r>
              <a:rPr lang="en-US" sz="2400" dirty="0" err="1">
                <a:latin typeface="Comic Sans MS" panose="030F0702030302020204" pitchFamily="66" charset="0"/>
              </a:rPr>
              <a:t>danışmana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bağlı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öğrenci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sayısı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danışmanın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iş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yükü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uyumlu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olmalıdır</a:t>
            </a:r>
            <a:r>
              <a:rPr lang="en-US" sz="2400" dirty="0">
                <a:latin typeface="Comic Sans MS" panose="030F0702030302020204" pitchFamily="66" charset="0"/>
              </a:rPr>
              <a:t>. </a:t>
            </a:r>
            <a:endParaRPr lang="tr-TR" sz="2400" dirty="0">
              <a:latin typeface="Comic Sans MS" panose="030F0702030302020204" pitchFamily="66" charset="0"/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1582152" y="339004"/>
            <a:ext cx="9803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Comic Sans MS" panose="030F0702030302020204" pitchFamily="66" charset="0"/>
              </a:rPr>
              <a:t>- </a:t>
            </a:r>
            <a:r>
              <a:rPr lang="en-US" sz="2400" dirty="0" err="1">
                <a:latin typeface="Comic Sans MS" panose="030F0702030302020204" pitchFamily="66" charset="0"/>
              </a:rPr>
              <a:t>Başarılı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latin typeface="Comic Sans MS" panose="030F0702030302020204" pitchFamily="66" charset="0"/>
              </a:rPr>
              <a:t>lisansüstü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programının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anahtarı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danışman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-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öğrenci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ilişkisidir</a:t>
            </a:r>
            <a:r>
              <a:rPr lang="en-US" sz="24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93666" y="3703544"/>
            <a:ext cx="10091782" cy="1462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- </a:t>
            </a:r>
            <a:r>
              <a:rPr lang="en-US" sz="2400" dirty="0" err="1" smtClean="0">
                <a:latin typeface="Comic Sans MS" panose="030F0702030302020204" pitchFamily="66" charset="0"/>
              </a:rPr>
              <a:t>Bir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tr-TR" sz="2400" dirty="0" err="1">
                <a:latin typeface="Comic Sans MS" panose="030F0702030302020204" pitchFamily="66" charset="0"/>
              </a:rPr>
              <a:t>lisanüstü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programın</a:t>
            </a:r>
            <a:r>
              <a:rPr lang="tr-TR" sz="2400" dirty="0" err="1">
                <a:latin typeface="Comic Sans MS" panose="030F0702030302020204" pitchFamily="66" charset="0"/>
              </a:rPr>
              <a:t>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başarılı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olmasının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güvencesi</a:t>
            </a:r>
            <a:r>
              <a:rPr lang="tr-TR" sz="2400" dirty="0">
                <a:latin typeface="Comic Sans MS" panose="030F0702030302020204" pitchFamily="66" charset="0"/>
              </a:rPr>
              <a:t>,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eğitimin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güçlü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araştırma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ortamında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verilmesi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ile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sağlan</a:t>
            </a:r>
            <a:r>
              <a:rPr lang="tr-TR" sz="2400" dirty="0" err="1">
                <a:latin typeface="Comic Sans MS" panose="030F0702030302020204" pitchFamily="66" charset="0"/>
              </a:rPr>
              <a:t>ır</a:t>
            </a:r>
            <a:r>
              <a:rPr lang="en-US" sz="24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6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874980" y="279466"/>
            <a:ext cx="9727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Danışman</a:t>
            </a:r>
            <a:r>
              <a:rPr lang="tr-TR" sz="2400" dirty="0" smtClean="0">
                <a:latin typeface="Comic Sans MS" panose="030F0702030302020204" pitchFamily="66" charset="0"/>
              </a:rPr>
              <a:t>; Öğrencinin yetiştirilmesinden sorumlu temel kişi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8" name="Metin kutusu 7"/>
          <p:cNvSpPr txBox="1"/>
          <p:nvPr/>
        </p:nvSpPr>
        <p:spPr>
          <a:xfrm>
            <a:off x="5222960" y="1376797"/>
            <a:ext cx="214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Yönlendirici </a:t>
            </a: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Metin kutusu 8"/>
          <p:cNvSpPr txBox="1"/>
          <p:nvPr/>
        </p:nvSpPr>
        <p:spPr>
          <a:xfrm>
            <a:off x="9756650" y="3168422"/>
            <a:ext cx="1376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İzleyici </a:t>
            </a:r>
            <a:endParaRPr lang="en-US" sz="240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2017253" y="3336648"/>
            <a:ext cx="1348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Eğitmen </a:t>
            </a:r>
            <a:endParaRPr lang="en-US" sz="24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Metin kutusu 10"/>
          <p:cNvSpPr txBox="1"/>
          <p:nvPr/>
        </p:nvSpPr>
        <p:spPr>
          <a:xfrm>
            <a:off x="5041388" y="5610428"/>
            <a:ext cx="1348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Koç</a:t>
            </a:r>
            <a:endParaRPr lang="en-US" sz="24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345" y="2415113"/>
            <a:ext cx="4295105" cy="261306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4853130" y="1156383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1232022" y="3111025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9024350" y="2934610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4118527" y="5374000"/>
            <a:ext cx="2724728" cy="95243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1393799" y="4719170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Metin kutusu 19"/>
          <p:cNvSpPr txBox="1"/>
          <p:nvPr/>
        </p:nvSpPr>
        <p:spPr>
          <a:xfrm>
            <a:off x="8675122" y="1625121"/>
            <a:ext cx="214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Yenilikçi </a:t>
            </a:r>
            <a:endParaRPr lang="en-US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082396" y="4415687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8106850" y="1382006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7312758" y="5374000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1672116" y="1232110"/>
            <a:ext cx="2724728" cy="91291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Metin kutusu 24"/>
          <p:cNvSpPr txBox="1"/>
          <p:nvPr/>
        </p:nvSpPr>
        <p:spPr>
          <a:xfrm>
            <a:off x="2390706" y="1279228"/>
            <a:ext cx="2149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Değer yaratıcı </a:t>
            </a:r>
            <a:endParaRPr lang="en-US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Metin kutusu 25"/>
          <p:cNvSpPr txBox="1"/>
          <p:nvPr/>
        </p:nvSpPr>
        <p:spPr>
          <a:xfrm>
            <a:off x="7676526" y="5632082"/>
            <a:ext cx="214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Yol Gösterici</a:t>
            </a:r>
            <a:endParaRPr lang="en-US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Metin kutusu 27"/>
          <p:cNvSpPr txBox="1"/>
          <p:nvPr/>
        </p:nvSpPr>
        <p:spPr>
          <a:xfrm>
            <a:off x="1874980" y="4944793"/>
            <a:ext cx="2149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K</a:t>
            </a:r>
            <a:r>
              <a:rPr lang="tr-TR" sz="24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olaylaştırıcı </a:t>
            </a:r>
            <a:endParaRPr lang="en-US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Metin kutusu 28"/>
          <p:cNvSpPr txBox="1"/>
          <p:nvPr/>
        </p:nvSpPr>
        <p:spPr>
          <a:xfrm>
            <a:off x="9756650" y="4607052"/>
            <a:ext cx="1376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Üretici </a:t>
            </a:r>
            <a:endParaRPr lang="en-US" sz="24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36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962646" y="1111999"/>
            <a:ext cx="96561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-</a:t>
            </a:r>
            <a:r>
              <a:rPr lang="en-US" sz="2400" dirty="0" err="1" smtClean="0">
                <a:latin typeface="Comic Sans MS" panose="030F0702030302020204" pitchFamily="66" charset="0"/>
              </a:rPr>
              <a:t>Danışmanlar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ilgili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branşta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bilimsel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olarak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yeterli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ve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aktif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bilimci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olmalı</a:t>
            </a:r>
            <a:r>
              <a:rPr lang="en-US" sz="2400" dirty="0" smtClean="0">
                <a:latin typeface="Comic Sans MS" panose="030F0702030302020204" pitchFamily="66" charset="0"/>
              </a:rPr>
              <a:t>. </a:t>
            </a:r>
            <a:endParaRPr lang="tr-TR" sz="24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1962646" y="2990513"/>
            <a:ext cx="89405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tr-TR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-Ö</a:t>
            </a:r>
            <a:r>
              <a:rPr lang="en-US" sz="2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ğrencisini</a:t>
            </a:r>
            <a:r>
              <a:rPr lang="en-US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bilimsel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camiaya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takdim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edebilmek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için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danışmanlar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geniş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yerel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uluslararası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bilimsel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iletişim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ağları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içinde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olmalı</a:t>
            </a:r>
            <a:r>
              <a:rPr lang="en-US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tr-TR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98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yakta ata binen kovboy resmi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628" y="1167714"/>
            <a:ext cx="4155209" cy="276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ta binen jokey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637" y="1157390"/>
            <a:ext cx="3801671" cy="283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ata binen jokey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56" y="1222925"/>
            <a:ext cx="3560921" cy="265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Gülen Yüz 2"/>
          <p:cNvSpPr/>
          <p:nvPr/>
        </p:nvSpPr>
        <p:spPr>
          <a:xfrm>
            <a:off x="11114708" y="1281313"/>
            <a:ext cx="572655" cy="5080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Ã¼zgÃ¼n yÃ¼z emojisi ile ilgili gÃ¶rsel sonuc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815" y="1256502"/>
            <a:ext cx="780740" cy="78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Ã¼zgÃ¼n yÃ¼z emojisi ile ilgili gÃ¶rsel sonucu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56" y="1244595"/>
            <a:ext cx="804554" cy="80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Dikdörtgen 7"/>
          <p:cNvSpPr/>
          <p:nvPr/>
        </p:nvSpPr>
        <p:spPr>
          <a:xfrm>
            <a:off x="1422400" y="178968"/>
            <a:ext cx="10584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 err="1" smtClean="0">
                <a:latin typeface="Comic Sans MS" panose="030F0702030302020204" pitchFamily="66" charset="0"/>
              </a:rPr>
              <a:t>Karşılıklı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saygı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planlı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ve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hemfikir</a:t>
            </a:r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olunmuş</a:t>
            </a:r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sorumluluk</a:t>
            </a:r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paylaşımı</a:t>
            </a:r>
            <a:r>
              <a:rPr lang="en-US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ve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tr-TR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her iki tarafın </a:t>
            </a:r>
            <a:r>
              <a:rPr lang="en-US" sz="20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katkı</a:t>
            </a:r>
            <a:r>
              <a:rPr lang="tr-TR" sz="20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sı</a:t>
            </a:r>
            <a:endParaRPr lang="en-US" sz="2000" dirty="0"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24</a:t>
            </a:fld>
            <a:endParaRPr lang="en-US"/>
          </a:p>
        </p:txBody>
      </p:sp>
      <p:sp>
        <p:nvSpPr>
          <p:cNvPr id="10" name="Yuvarlatılmış Dikdörtgen 9"/>
          <p:cNvSpPr/>
          <p:nvPr/>
        </p:nvSpPr>
        <p:spPr>
          <a:xfrm>
            <a:off x="1422400" y="4324355"/>
            <a:ext cx="10260442" cy="1503709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tr-TR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İnsanlara işlerini nasıl yapabileceklerini söylemeyin. Sadece ne yapmaları gerektiğini söyleyin. Yaratıcılıkları sizi </a:t>
            </a:r>
            <a:r>
              <a:rPr lang="tr-TR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şaşırtacaktır.    </a:t>
            </a:r>
            <a:r>
              <a:rPr lang="tr-TR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(George </a:t>
            </a:r>
            <a:r>
              <a:rPr lang="tr-TR" sz="20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S.Patton</a:t>
            </a:r>
            <a:r>
              <a:rPr lang="tr-TR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  <a:endParaRPr lang="en-US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67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36436" y="378691"/>
            <a:ext cx="9945717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 err="1">
                <a:latin typeface="Comic Sans MS" panose="030F0702030302020204" pitchFamily="66" charset="0"/>
              </a:rPr>
              <a:t>Geleneksel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doktora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eğitimi</a:t>
            </a:r>
            <a:r>
              <a:rPr lang="en-US" sz="2400" dirty="0" smtClean="0">
                <a:latin typeface="Comic Sans MS" panose="030F0702030302020204" pitchFamily="66" charset="0"/>
              </a:rPr>
              <a:t>, </a:t>
            </a:r>
            <a:r>
              <a:rPr lang="en-US" sz="2400" i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çıraklık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modeline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göre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araştırmacı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olma</a:t>
            </a:r>
            <a:r>
              <a:rPr lang="tr-TR" sz="2400" dirty="0" smtClean="0">
                <a:latin typeface="Comic Sans MS" panose="030F0702030302020204" pitchFamily="66" charset="0"/>
              </a:rPr>
              <a:t> (</a:t>
            </a:r>
            <a:r>
              <a:rPr lang="en-US" sz="2400" dirty="0" err="1" smtClean="0">
                <a:latin typeface="Comic Sans MS" panose="030F0702030302020204" pitchFamily="66" charset="0"/>
              </a:rPr>
              <a:t>izlem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altında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araştırma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eğitimi</a:t>
            </a:r>
            <a:r>
              <a:rPr lang="tr-TR" sz="2400" dirty="0" smtClean="0">
                <a:latin typeface="Comic Sans MS" panose="030F0702030302020204" pitchFamily="66" charset="0"/>
              </a:rPr>
              <a:t>) </a:t>
            </a:r>
            <a:r>
              <a:rPr lang="en-US" sz="2400" dirty="0" err="1" smtClean="0">
                <a:latin typeface="Comic Sans MS" panose="030F0702030302020204" pitchFamily="66" charset="0"/>
              </a:rPr>
              <a:t>sürecin</a:t>
            </a:r>
            <a:r>
              <a:rPr lang="tr-TR" sz="2400" dirty="0" smtClean="0">
                <a:latin typeface="Comic Sans MS" panose="030F0702030302020204" pitchFamily="66" charset="0"/>
              </a:rPr>
              <a:t>i içerir. </a:t>
            </a:r>
            <a:r>
              <a:rPr lang="tr-TR" sz="1400" dirty="0" smtClean="0">
                <a:latin typeface="Comic Sans MS" panose="030F0702030302020204" pitchFamily="66" charset="0"/>
              </a:rPr>
              <a:t>(</a:t>
            </a:r>
            <a:r>
              <a:rPr lang="en-US" sz="1400" dirty="0">
                <a:latin typeface="Comic Sans MS" panose="030F0702030302020204" pitchFamily="66" charset="0"/>
              </a:rPr>
              <a:t>Shulman 2004; </a:t>
            </a:r>
            <a:r>
              <a:rPr lang="en-US" sz="1400" dirty="0" err="1">
                <a:latin typeface="Comic Sans MS" panose="030F0702030302020204" pitchFamily="66" charset="0"/>
              </a:rPr>
              <a:t>Kwiram</a:t>
            </a:r>
            <a:r>
              <a:rPr lang="en-US" sz="1400" dirty="0">
                <a:latin typeface="Comic Sans MS" panose="030F0702030302020204" pitchFamily="66" charset="0"/>
              </a:rPr>
              <a:t> 2006</a:t>
            </a:r>
            <a:r>
              <a:rPr lang="tr-TR" sz="1400" dirty="0">
                <a:latin typeface="Comic Sans MS" panose="030F0702030302020204" pitchFamily="66" charset="0"/>
              </a:rPr>
              <a:t>)</a:t>
            </a:r>
          </a:p>
          <a:p>
            <a:pPr>
              <a:lnSpc>
                <a:spcPct val="300000"/>
              </a:lnSpc>
            </a:pPr>
            <a:r>
              <a:rPr lang="tr-TR" sz="2400" dirty="0">
                <a:latin typeface="Comic Sans MS" panose="030F0702030302020204" pitchFamily="66" charset="0"/>
              </a:rPr>
              <a:t>	 </a:t>
            </a:r>
            <a:r>
              <a:rPr lang="tr-TR" sz="2400" dirty="0" smtClean="0">
                <a:latin typeface="Comic Sans MS" panose="030F0702030302020204" pitchFamily="66" charset="0"/>
              </a:rPr>
              <a:t>                   Dar </a:t>
            </a:r>
            <a:r>
              <a:rPr lang="tr-TR" sz="2400" dirty="0">
                <a:latin typeface="Comic Sans MS" panose="030F0702030302020204" pitchFamily="66" charset="0"/>
              </a:rPr>
              <a:t>kapsamlı </a:t>
            </a:r>
            <a:endParaRPr lang="tr-TR" sz="24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1736436" y="3983381"/>
            <a:ext cx="9670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 </a:t>
            </a:r>
            <a:r>
              <a:rPr lang="tr-TR" sz="24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r>
              <a:rPr lang="en-US" sz="2400" u="sng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ağımsız</a:t>
            </a:r>
            <a:r>
              <a:rPr 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u="sng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araştırmacılar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olmak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için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ihtiyaç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duyacakları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yetkinlikleri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kazan</a:t>
            </a:r>
            <a:r>
              <a:rPr lang="tr-TR" sz="2400" dirty="0" err="1" smtClean="0">
                <a:latin typeface="Comic Sans MS" panose="030F0702030302020204" pitchFamily="66" charset="0"/>
              </a:rPr>
              <a:t>dırmak</a:t>
            </a:r>
            <a:r>
              <a:rPr lang="tr-TR" sz="2400" dirty="0" smtClean="0">
                <a:latin typeface="Comic Sans MS" panose="030F0702030302020204" pitchFamily="66" charset="0"/>
              </a:rPr>
              <a:t>.    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 err="1">
                <a:latin typeface="Comic Sans MS" panose="030F0702030302020204" pitchFamily="66" charset="0"/>
              </a:rPr>
              <a:t>Nerad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ve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Heggelund</a:t>
            </a:r>
            <a:r>
              <a:rPr lang="en-US" sz="1600" dirty="0">
                <a:latin typeface="Comic Sans MS" panose="030F0702030302020204" pitchFamily="66" charset="0"/>
              </a:rPr>
              <a:t> 2007) (Flores 2011; Flores </a:t>
            </a:r>
            <a:r>
              <a:rPr lang="en-US" sz="1600" dirty="0" err="1">
                <a:latin typeface="Comic Sans MS" panose="030F0702030302020204" pitchFamily="66" charset="0"/>
              </a:rPr>
              <a:t>ve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Nerad</a:t>
            </a:r>
            <a:r>
              <a:rPr lang="en-US" sz="1600" dirty="0">
                <a:latin typeface="Comic Sans MS" panose="030F0702030302020204" pitchFamily="66" charset="0"/>
              </a:rPr>
              <a:t> 2012</a:t>
            </a:r>
            <a:r>
              <a:rPr lang="en-US" sz="1600" dirty="0" smtClean="0">
                <a:latin typeface="Comic Sans MS" panose="030F0702030302020204" pitchFamily="66" charset="0"/>
              </a:rPr>
              <a:t>)</a:t>
            </a:r>
            <a:endParaRPr lang="tr-TR" sz="1600" dirty="0">
              <a:latin typeface="Comic Sans MS" panose="030F0702030302020204" pitchFamily="66" charset="0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25</a:t>
            </a:fld>
            <a:endParaRPr lang="en-US"/>
          </a:p>
        </p:txBody>
      </p:sp>
      <p:sp>
        <p:nvSpPr>
          <p:cNvPr id="7" name="Gülen Yüz 6"/>
          <p:cNvSpPr/>
          <p:nvPr/>
        </p:nvSpPr>
        <p:spPr>
          <a:xfrm>
            <a:off x="1163781" y="4272667"/>
            <a:ext cx="572655" cy="5080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4" descr="Ã¼zgÃ¼n yÃ¼z emojisi ile ilgili gÃ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322" y="1989941"/>
            <a:ext cx="804554" cy="80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şağı Ok 8"/>
          <p:cNvSpPr/>
          <p:nvPr/>
        </p:nvSpPr>
        <p:spPr>
          <a:xfrm>
            <a:off x="5126181" y="2095456"/>
            <a:ext cx="914400" cy="2967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7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ikroskop karikatÃ¼r ile ilgili gÃ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009" y="2512291"/>
            <a:ext cx="2933682" cy="304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1630179" y="5324985"/>
            <a:ext cx="4176074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Bağımsız araştırmacı</a:t>
            </a:r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6867550" y="5066504"/>
            <a:ext cx="4176074" cy="83099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Yenilikçi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fikirleri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besleyen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bilim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insanları</a:t>
            </a:r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1586" y="2513777"/>
            <a:ext cx="3412523" cy="2552727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1651216" y="261218"/>
            <a:ext cx="103283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</a:t>
            </a:r>
            <a:r>
              <a:rPr lang="en-US" sz="2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ağımsız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orijinal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bilimsel</a:t>
            </a:r>
            <a:r>
              <a:rPr lang="en-US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açıdan</a:t>
            </a:r>
            <a:r>
              <a:rPr lang="en-US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önemli</a:t>
            </a:r>
            <a:r>
              <a:rPr lang="en-US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bir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araştırmayı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yürütme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başkalarının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yaptı</a:t>
            </a:r>
            <a:r>
              <a:rPr lang="tr-TR" sz="2400" dirty="0" err="1">
                <a:latin typeface="Comic Sans MS" panose="030F0702030302020204" pitchFamily="66" charset="0"/>
              </a:rPr>
              <a:t>ğı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araştırmaları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değerlendirme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becerisi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kazan</a:t>
            </a:r>
            <a:r>
              <a:rPr lang="tr-TR" sz="2400" dirty="0" err="1">
                <a:latin typeface="Comic Sans MS" panose="030F0702030302020204" pitchFamily="66" charset="0"/>
              </a:rPr>
              <a:t>dırmak</a:t>
            </a:r>
            <a:r>
              <a:rPr lang="tr-TR" sz="2400" dirty="0"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93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625599" y="230909"/>
            <a:ext cx="9458037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tr-TR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Danışmanın Rolleri</a:t>
            </a:r>
          </a:p>
          <a:p>
            <a:pPr>
              <a:lnSpc>
                <a:spcPct val="2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-Genel 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(</a:t>
            </a:r>
            <a:r>
              <a:rPr lang="tr-TR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Öğrencilere zaman 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ayırma, güvenme, dinleyip </a:t>
            </a:r>
            <a:r>
              <a:rPr lang="tr-TR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motive 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etme, </a:t>
            </a:r>
            <a:r>
              <a:rPr lang="tr-TR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zamanında geri bildirim 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verme, </a:t>
            </a:r>
            <a:r>
              <a:rPr lang="tr-TR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proje yazım ve bitiminde yardımcı 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olma, </a:t>
            </a:r>
            <a:r>
              <a:rPr lang="tr-TR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iyi bir rol model 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olma…)</a:t>
            </a:r>
            <a:endParaRPr lang="tr-TR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02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1824100" y="2894808"/>
            <a:ext cx="99852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-</a:t>
            </a:r>
            <a:r>
              <a:rPr lang="en-US" sz="2400" dirty="0" err="1" smtClean="0">
                <a:latin typeface="Comic Sans MS" panose="030F0702030302020204" pitchFamily="66" charset="0"/>
              </a:rPr>
              <a:t>Toplantılarda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latin typeface="Comic Sans MS" panose="030F0702030302020204" pitchFamily="66" charset="0"/>
              </a:rPr>
              <a:t>tez </a:t>
            </a:r>
            <a:r>
              <a:rPr lang="en-US" sz="2400" dirty="0" err="1" smtClean="0">
                <a:latin typeface="Comic Sans MS" panose="030F0702030302020204" pitchFamily="66" charset="0"/>
              </a:rPr>
              <a:t>projesinin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programı</a:t>
            </a:r>
            <a:r>
              <a:rPr lang="tr-TR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ilerleyişi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tartışılmalı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genel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bilimsel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tavsiyeler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yapılmalı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proje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yönetimine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yardımcı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olunmalı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bağlantılı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projelerin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ortaya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çıkarılması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latin typeface="Comic Sans MS" panose="030F0702030302020204" pitchFamily="66" charset="0"/>
              </a:rPr>
              <a:t>başlatılması</a:t>
            </a:r>
            <a:r>
              <a:rPr lang="en-US" sz="2400" dirty="0"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tez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yazımı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ve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yayın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sürecinde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asistanlık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yapılması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konularında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öğrenciye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yardımcı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olunmalı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824099" y="490440"/>
            <a:ext cx="95735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Danı</a:t>
            </a:r>
            <a:r>
              <a:rPr lang="tr-TR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ş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manlar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ö</a:t>
            </a:r>
            <a:r>
              <a:rPr lang="tr-TR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ğ</a:t>
            </a:r>
            <a:r>
              <a:rPr lang="en-US" sz="2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rencileriyle</a:t>
            </a:r>
            <a:r>
              <a:rPr lang="tr-TR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“</a:t>
            </a:r>
            <a:r>
              <a:rPr lang="tr-TR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</a:t>
            </a:r>
            <a:r>
              <a:rPr lang="en-US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üzenli</a:t>
            </a:r>
            <a:r>
              <a:rPr lang="en-US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toplantılar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”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latin typeface="Comic Sans MS" panose="030F0702030302020204" pitchFamily="66" charset="0"/>
              </a:rPr>
              <a:t>yapmalı </a:t>
            </a:r>
            <a:r>
              <a:rPr lang="tr-TR" sz="2400" dirty="0">
                <a:latin typeface="Comic Sans MS" panose="030F0702030302020204" pitchFamily="66" charset="0"/>
              </a:rPr>
              <a:t>ve </a:t>
            </a:r>
            <a:r>
              <a:rPr lang="en-US" sz="2400" dirty="0">
                <a:latin typeface="Comic Sans MS" panose="030F0702030302020204" pitchFamily="66" charset="0"/>
              </a:rPr>
              <a:t>program </a:t>
            </a:r>
            <a:r>
              <a:rPr lang="en-US" sz="2400" dirty="0" err="1">
                <a:latin typeface="Comic Sans MS" panose="030F0702030302020204" pitchFamily="66" charset="0"/>
              </a:rPr>
              <a:t>süreci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boyunca</a:t>
            </a:r>
            <a:r>
              <a:rPr lang="en-US" sz="2400" dirty="0">
                <a:latin typeface="Comic Sans MS" panose="030F0702030302020204" pitchFamily="66" charset="0"/>
              </a:rPr>
              <a:t> her </a:t>
            </a:r>
            <a:r>
              <a:rPr lang="en-US" sz="2400" dirty="0" err="1">
                <a:latin typeface="Comic Sans MS" panose="030F0702030302020204" pitchFamily="66" charset="0"/>
              </a:rPr>
              <a:t>öğrencinin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ihtiyacına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göre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tr-TR" sz="2400" dirty="0">
                <a:latin typeface="Comic Sans MS" panose="030F0702030302020204" pitchFamily="66" charset="0"/>
              </a:rPr>
              <a:t>toplantı sayısı ayarlanmalı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  <a:endParaRPr lang="tr-TR" sz="2400" dirty="0">
              <a:latin typeface="Comic Sans MS" panose="030F0702030302020204" pitchFamily="66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tr-TR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2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29</a:t>
            </a:fld>
            <a:endParaRPr lang="en-US"/>
          </a:p>
        </p:txBody>
      </p:sp>
      <p:sp>
        <p:nvSpPr>
          <p:cNvPr id="3" name="Dikdörtgen 2"/>
          <p:cNvSpPr/>
          <p:nvPr/>
        </p:nvSpPr>
        <p:spPr>
          <a:xfrm>
            <a:off x="1506450" y="128386"/>
            <a:ext cx="964276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800" dirty="0">
                <a:latin typeface="Comic Sans MS" panose="030F0702030302020204" pitchFamily="66" charset="0"/>
              </a:rPr>
              <a:t>-Derslerle </a:t>
            </a:r>
            <a:r>
              <a:rPr lang="tr-TR" sz="2800" dirty="0" smtClean="0">
                <a:latin typeface="Comic Sans MS" panose="030F0702030302020204" pitchFamily="66" charset="0"/>
              </a:rPr>
              <a:t>ilgili</a:t>
            </a:r>
          </a:p>
          <a:p>
            <a:pPr>
              <a:lnSpc>
                <a:spcPct val="150000"/>
              </a:lnSpc>
            </a:pPr>
            <a:endParaRPr lang="tr-TR" sz="28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-</a:t>
            </a:r>
            <a:r>
              <a:rPr lang="tr-TR" sz="2800" dirty="0">
                <a:latin typeface="Comic Sans MS" panose="030F0702030302020204" pitchFamily="66" charset="0"/>
              </a:rPr>
              <a:t>Araştırma ile ilgili </a:t>
            </a:r>
            <a:r>
              <a:rPr lang="tr-TR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(U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luslararası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etik</a:t>
            </a: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standartlarla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uyumlu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ve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yetkin</a:t>
            </a:r>
            <a:r>
              <a:rPr lang="en-US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etik</a:t>
            </a: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komiteler</a:t>
            </a:r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tarafından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onaylı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olmalıdır</a:t>
            </a: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  <a:r>
              <a:rPr lang="tr-TR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tr-TR" sz="24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tr-TR" sz="2000" dirty="0" smtClean="0">
                <a:latin typeface="Comic Sans MS" panose="030F0702030302020204" pitchFamily="66" charset="0"/>
              </a:rPr>
              <a:t>-</a:t>
            </a:r>
            <a:r>
              <a:rPr lang="tr-TR" sz="2800" dirty="0">
                <a:latin typeface="Comic Sans MS" panose="030F0702030302020204" pitchFamily="66" charset="0"/>
              </a:rPr>
              <a:t>Aktarılabilir beceriler ile </a:t>
            </a:r>
            <a:r>
              <a:rPr lang="tr-TR" sz="2800" dirty="0" smtClean="0">
                <a:latin typeface="Comic Sans MS" panose="030F0702030302020204" pitchFamily="66" charset="0"/>
              </a:rPr>
              <a:t>ilgili </a:t>
            </a:r>
            <a:r>
              <a:rPr lang="tr-TR" sz="24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(Proje yazma, makale yazma, </a:t>
            </a:r>
            <a:r>
              <a:rPr lang="tr-TR" sz="24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EndNote</a:t>
            </a:r>
            <a:r>
              <a:rPr lang="tr-TR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*</a:t>
            </a:r>
            <a:r>
              <a:rPr lang="tr-TR" sz="24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, istatistik programı kullanımı, iletişim</a:t>
            </a:r>
            <a:r>
              <a:rPr lang="tr-TR" sz="24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, zaman </a:t>
            </a:r>
            <a:r>
              <a:rPr lang="tr-TR" sz="24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yönetimi, kariyer planlama…)</a:t>
            </a:r>
            <a:endParaRPr lang="en-US" sz="280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4830619" y="5925234"/>
            <a:ext cx="7109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i="1" dirty="0" smtClean="0">
              <a:solidFill>
                <a:srgbClr val="3B2DEF"/>
              </a:solidFill>
            </a:endParaRPr>
          </a:p>
          <a:p>
            <a:r>
              <a:rPr lang="tr-TR" i="1" dirty="0" smtClean="0">
                <a:solidFill>
                  <a:srgbClr val="FF0000"/>
                </a:solidFill>
              </a:rPr>
              <a:t>*</a:t>
            </a:r>
            <a:r>
              <a:rPr lang="en-US" i="1" dirty="0" smtClean="0">
                <a:solidFill>
                  <a:srgbClr val="3B2DEF"/>
                </a:solidFill>
              </a:rPr>
              <a:t>http</a:t>
            </a:r>
            <a:r>
              <a:rPr lang="en-US" i="1" dirty="0">
                <a:solidFill>
                  <a:srgbClr val="3B2DEF"/>
                </a:solidFill>
              </a:rPr>
              <a:t>://depo.gazi.edu.tr/Programlar/ENDNOTE/ENX9InstGAZISL62933.exe</a:t>
            </a:r>
          </a:p>
        </p:txBody>
      </p:sp>
    </p:spTree>
    <p:extLst>
      <p:ext uri="{BB962C8B-B14F-4D97-AF65-F5344CB8AC3E}">
        <p14:creationId xmlns:p14="http://schemas.microsoft.com/office/powerpoint/2010/main" val="403972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934817" y="634557"/>
            <a:ext cx="94454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tr-TR" sz="2400" dirty="0">
                <a:latin typeface="Comic Sans MS" panose="030F0702030302020204" pitchFamily="66" charset="0"/>
              </a:rPr>
              <a:t>-Ö</a:t>
            </a:r>
            <a:r>
              <a:rPr lang="en-US" sz="2400" dirty="0" err="1">
                <a:latin typeface="Comic Sans MS" panose="030F0702030302020204" pitchFamily="66" charset="0"/>
              </a:rPr>
              <a:t>ğrencilerinin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kariyerlerini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çizebilmesi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için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danışmanlar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yardımcı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latin typeface="Comic Sans MS" panose="030F0702030302020204" pitchFamily="66" charset="0"/>
              </a:rPr>
              <a:t>olmalı</a:t>
            </a:r>
            <a:r>
              <a:rPr lang="en-US" sz="2400" dirty="0" smtClean="0">
                <a:latin typeface="Comic Sans MS" panose="030F0702030302020204" pitchFamily="66" charset="0"/>
              </a:rPr>
              <a:t>. </a:t>
            </a:r>
            <a:endParaRPr lang="tr-TR" sz="2400" dirty="0">
              <a:latin typeface="Comic Sans MS" panose="030F0702030302020204" pitchFamily="66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851990" y="2412402"/>
            <a:ext cx="98099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tr-TR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-D</a:t>
            </a:r>
            <a:r>
              <a:rPr lang="en-US" sz="2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anışmanlık</a:t>
            </a:r>
            <a:r>
              <a:rPr lang="en-US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sürecini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tarif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eden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bir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sözleşmeyi</a:t>
            </a:r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danışman</a:t>
            </a:r>
            <a:r>
              <a:rPr lang="tr-TR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ve </a:t>
            </a:r>
            <a:r>
              <a:rPr lang="en-US" sz="2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öğrenci</a:t>
            </a:r>
            <a:r>
              <a:rPr lang="tr-TR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imzalamalı.</a:t>
            </a:r>
            <a:endParaRPr lang="en-US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5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31</a:t>
            </a:fld>
            <a:endParaRPr lang="en-US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181" y="2643926"/>
            <a:ext cx="4105219" cy="240988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9972" y="2562285"/>
            <a:ext cx="3786909" cy="2410250"/>
          </a:xfrm>
          <a:prstGeom prst="rect">
            <a:avLst/>
          </a:prstGeom>
        </p:spPr>
      </p:pic>
      <p:sp>
        <p:nvSpPr>
          <p:cNvPr id="8" name="Yuvarlatılmış Dikdörtgen 7"/>
          <p:cNvSpPr/>
          <p:nvPr/>
        </p:nvSpPr>
        <p:spPr>
          <a:xfrm>
            <a:off x="2005215" y="978131"/>
            <a:ext cx="8164946" cy="969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tr-TR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ŞANS HAZIRLIKLI BEYİNLERE GÜLER.</a:t>
            </a:r>
            <a:endParaRPr lang="en-US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78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32</a:t>
            </a:fld>
            <a:endParaRPr lang="en-US"/>
          </a:p>
        </p:txBody>
      </p:sp>
      <p:sp>
        <p:nvSpPr>
          <p:cNvPr id="3" name="Metin kutusu 2"/>
          <p:cNvSpPr txBox="1"/>
          <p:nvPr/>
        </p:nvSpPr>
        <p:spPr>
          <a:xfrm>
            <a:off x="1394691" y="526473"/>
            <a:ext cx="999749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«Başarılı bir bilim insanında üç temel özelliğin bulunması gerektiğine inanıyorum: Bilgiye dayalı </a:t>
            </a:r>
            <a:r>
              <a:rPr lang="tr-TR" sz="2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yaratıcılık</a:t>
            </a:r>
            <a:r>
              <a:rPr lang="tr-TR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, sıkı çalışmak ve </a:t>
            </a:r>
            <a:r>
              <a:rPr lang="tr-TR" sz="2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başarısızlık karşısında direnmek.</a:t>
            </a:r>
            <a:r>
              <a:rPr lang="tr-TR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»*</a:t>
            </a:r>
          </a:p>
          <a:p>
            <a:pPr>
              <a:lnSpc>
                <a:spcPct val="150000"/>
              </a:lnSpc>
            </a:pP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i="1" dirty="0" smtClean="0">
                <a:latin typeface="Comic Sans MS" panose="030F0702030302020204" pitchFamily="66" charset="0"/>
              </a:rPr>
              <a:t>«...bu deney, </a:t>
            </a:r>
            <a:r>
              <a:rPr lang="tr-TR" sz="2400" i="1" dirty="0" smtClean="0">
                <a:solidFill>
                  <a:srgbClr val="F53E2B"/>
                </a:solidFill>
                <a:latin typeface="Comic Sans MS" panose="030F0702030302020204" pitchFamily="66" charset="0"/>
              </a:rPr>
              <a:t>birden fazla disiplinden </a:t>
            </a:r>
            <a:r>
              <a:rPr lang="tr-TR" sz="2400" i="1" dirty="0" smtClean="0">
                <a:latin typeface="Comic Sans MS" panose="030F0702030302020204" pitchFamily="66" charset="0"/>
              </a:rPr>
              <a:t>farklı olayları bir araya getirip </a:t>
            </a:r>
            <a:r>
              <a:rPr lang="tr-TR" sz="2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varsayım oluşturabilme yeteneğine </a:t>
            </a:r>
            <a:r>
              <a:rPr lang="tr-TR" sz="2400" i="1" dirty="0" smtClean="0">
                <a:latin typeface="Comic Sans MS" panose="030F0702030302020204" pitchFamily="66" charset="0"/>
              </a:rPr>
              <a:t>ve</a:t>
            </a:r>
            <a:r>
              <a:rPr lang="tr-TR" sz="2400" i="1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tr-TR" sz="2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teknik beceriye sahip </a:t>
            </a:r>
            <a:r>
              <a:rPr lang="tr-TR" sz="2400" i="1" dirty="0" smtClean="0">
                <a:latin typeface="Comic Sans MS" panose="030F0702030302020204" pitchFamily="66" charset="0"/>
              </a:rPr>
              <a:t>olduğumu gösteriyordu. Ayrıca aksilikler karşısında inancımı yitirmeden yola devam etme </a:t>
            </a:r>
            <a:r>
              <a:rPr lang="tr-TR" sz="2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azmim </a:t>
            </a:r>
            <a:r>
              <a:rPr lang="tr-TR" sz="2400" i="1" dirty="0" smtClean="0">
                <a:latin typeface="Comic Sans MS" panose="030F0702030302020204" pitchFamily="66" charset="0"/>
              </a:rPr>
              <a:t>başarılarımda büyük rol oynadı.»*</a:t>
            </a:r>
          </a:p>
          <a:p>
            <a:pPr>
              <a:lnSpc>
                <a:spcPct val="150000"/>
              </a:lnSpc>
            </a:pPr>
            <a:endParaRPr lang="tr-TR" sz="2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tr-TR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5800437" y="5236944"/>
            <a:ext cx="6243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 smtClean="0"/>
          </a:p>
          <a:p>
            <a:r>
              <a:rPr lang="tr-TR" dirty="0" smtClean="0"/>
              <a:t>* Orhan Bursalı, Aziz Sancar ve Nobel’in Öyküsü, s.96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42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560945" y="415635"/>
            <a:ext cx="969818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11 Haziran 2019 </a:t>
            </a:r>
            <a:r>
              <a:rPr lang="tr-TR" sz="2800" dirty="0" smtClean="0">
                <a:latin typeface="Comic Sans MS" panose="030F0702030302020204" pitchFamily="66" charset="0"/>
              </a:rPr>
              <a:t>tarih </a:t>
            </a:r>
            <a:r>
              <a:rPr lang="tr-TR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30798</a:t>
            </a:r>
            <a:r>
              <a:rPr lang="tr-TR" sz="2800" dirty="0" smtClean="0">
                <a:latin typeface="Comic Sans MS" panose="030F0702030302020204" pitchFamily="66" charset="0"/>
              </a:rPr>
              <a:t> sayılı Resmi </a:t>
            </a:r>
            <a:r>
              <a:rPr lang="tr-TR" sz="2800" dirty="0" err="1" smtClean="0">
                <a:latin typeface="Comic Sans MS" panose="030F0702030302020204" pitchFamily="66" charset="0"/>
              </a:rPr>
              <a:t>Gazete’de</a:t>
            </a:r>
            <a:r>
              <a:rPr lang="tr-TR" sz="2800" dirty="0" smtClean="0">
                <a:latin typeface="Comic Sans MS" panose="030F0702030302020204" pitchFamily="66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Gazi Üniversitesi Lisansüstü Eğitim Öğretim ve Sınav Yönetmeliğine göre;</a:t>
            </a:r>
          </a:p>
          <a:p>
            <a:pPr>
              <a:lnSpc>
                <a:spcPct val="150000"/>
              </a:lnSpc>
            </a:pPr>
            <a:endParaRPr lang="tr-TR" sz="28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Danışman: </a:t>
            </a:r>
            <a:r>
              <a:rPr lang="tr-TR" sz="2400" dirty="0" smtClean="0">
                <a:latin typeface="Comic Sans MS" panose="030F0702030302020204" pitchFamily="66" charset="0"/>
              </a:rPr>
              <a:t>Enstitülerde kayıtlı öğrenciye ders ve tez çalışması dönemlerinde rehberlik etmek üzere enstitü yönetim kurulu tarafından atanan </a:t>
            </a:r>
            <a:r>
              <a:rPr lang="tr-TR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öğretim üyesi/görevlisi/doktora derecesine sahip </a:t>
            </a:r>
            <a:r>
              <a:rPr lang="tr-TR" sz="2400" dirty="0" smtClean="0">
                <a:latin typeface="Comic Sans MS" panose="030F0702030302020204" pitchFamily="66" charset="0"/>
              </a:rPr>
              <a:t>kişi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24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Yuvarlatılmış Dikdörtgen 3"/>
          <p:cNvSpPr/>
          <p:nvPr/>
        </p:nvSpPr>
        <p:spPr>
          <a:xfrm>
            <a:off x="1497111" y="208069"/>
            <a:ext cx="10245815" cy="7912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</a:pPr>
            <a:r>
              <a:rPr lang="tr-T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Akademik takvimde belirlenen süreler içinde ders alma ve kayıt onayı</a:t>
            </a:r>
          </a:p>
        </p:txBody>
      </p:sp>
      <p:sp>
        <p:nvSpPr>
          <p:cNvPr id="5" name="Yuvarlatılmış Dikdörtgen 4"/>
          <p:cNvSpPr/>
          <p:nvPr/>
        </p:nvSpPr>
        <p:spPr>
          <a:xfrm>
            <a:off x="1506804" y="1152438"/>
            <a:ext cx="7406980" cy="78970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400" dirty="0">
                <a:latin typeface="Comic Sans MS" panose="030F0702030302020204" pitchFamily="66" charset="0"/>
              </a:rPr>
              <a:t>Ders tanımlama formları </a:t>
            </a:r>
          </a:p>
        </p:txBody>
      </p:sp>
      <p:sp>
        <p:nvSpPr>
          <p:cNvPr id="7" name="Yuvarlatılmış Dikdörtgen 6"/>
          <p:cNvSpPr/>
          <p:nvPr/>
        </p:nvSpPr>
        <p:spPr>
          <a:xfrm>
            <a:off x="1425786" y="2118168"/>
            <a:ext cx="7569025" cy="144232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En </a:t>
            </a:r>
            <a:r>
              <a:rPr lang="tr-TR" sz="2400" dirty="0">
                <a:latin typeface="Comic Sans MS" panose="030F0702030302020204" pitchFamily="66" charset="0"/>
              </a:rPr>
              <a:t>çok </a:t>
            </a:r>
            <a:r>
              <a:rPr lang="tr-TR" sz="2800" b="1" dirty="0">
                <a:latin typeface="Comic Sans MS" panose="030F0702030302020204" pitchFamily="66" charset="0"/>
              </a:rPr>
              <a:t>4 zorunlu ders </a:t>
            </a:r>
            <a:r>
              <a:rPr lang="tr-TR" sz="2400" dirty="0">
                <a:latin typeface="Comic Sans MS" panose="030F0702030302020204" pitchFamily="66" charset="0"/>
              </a:rPr>
              <a:t>(seminer, tez hazırlık, tez çalışması , doktora yeterlik sınavı hariç)</a:t>
            </a:r>
          </a:p>
        </p:txBody>
      </p:sp>
      <p:sp>
        <p:nvSpPr>
          <p:cNvPr id="12" name="Sağ Ok 11"/>
          <p:cNvSpPr/>
          <p:nvPr/>
        </p:nvSpPr>
        <p:spPr>
          <a:xfrm>
            <a:off x="9075838" y="2511617"/>
            <a:ext cx="683491" cy="4433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etin kutusu 12"/>
          <p:cNvSpPr txBox="1"/>
          <p:nvPr/>
        </p:nvSpPr>
        <p:spPr>
          <a:xfrm>
            <a:off x="10032831" y="2293242"/>
            <a:ext cx="2106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latin typeface="Comic Sans MS" panose="030F0702030302020204" pitchFamily="66" charset="0"/>
              </a:rPr>
              <a:t>Tezli yüksek lisans ve doktora programları</a:t>
            </a:r>
            <a:endParaRPr lang="en-US" sz="2000" dirty="0"/>
          </a:p>
        </p:txBody>
      </p:sp>
      <p:sp>
        <p:nvSpPr>
          <p:cNvPr id="14" name="Yuvarlatılmış Dikdörtgen 13"/>
          <p:cNvSpPr/>
          <p:nvPr/>
        </p:nvSpPr>
        <p:spPr>
          <a:xfrm>
            <a:off x="1425786" y="3906227"/>
            <a:ext cx="7578719" cy="136523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En </a:t>
            </a:r>
            <a:r>
              <a:rPr lang="tr-TR" sz="2800" dirty="0">
                <a:latin typeface="Comic Sans MS" panose="030F0702030302020204" pitchFamily="66" charset="0"/>
              </a:rPr>
              <a:t>çok </a:t>
            </a:r>
            <a:r>
              <a:rPr lang="tr-TR" sz="2800" dirty="0" smtClean="0">
                <a:latin typeface="Comic Sans MS" panose="030F0702030302020204" pitchFamily="66" charset="0"/>
              </a:rPr>
              <a:t>8 </a:t>
            </a:r>
            <a:r>
              <a:rPr lang="tr-TR" sz="2800" dirty="0">
                <a:latin typeface="Comic Sans MS" panose="030F0702030302020204" pitchFamily="66" charset="0"/>
              </a:rPr>
              <a:t>zorunlu ders </a:t>
            </a:r>
            <a:r>
              <a:rPr lang="tr-TR" sz="2400" dirty="0">
                <a:latin typeface="Comic Sans MS" panose="030F0702030302020204" pitchFamily="66" charset="0"/>
              </a:rPr>
              <a:t>(seminer, tez hazırlık, tez çalışması , doktora yeterlik sınavı hariç</a:t>
            </a:r>
            <a:r>
              <a:rPr lang="tr-TR" sz="2400" dirty="0" smtClean="0">
                <a:latin typeface="Comic Sans MS" panose="030F0702030302020204" pitchFamily="66" charset="0"/>
              </a:rPr>
              <a:t>)</a:t>
            </a:r>
            <a:endParaRPr lang="tr-TR" sz="2400" dirty="0">
              <a:latin typeface="Comic Sans MS" panose="030F0702030302020204" pitchFamily="66" charset="0"/>
            </a:endParaRPr>
          </a:p>
        </p:txBody>
      </p:sp>
      <p:sp>
        <p:nvSpPr>
          <p:cNvPr id="15" name="Dikdörtgen 14"/>
          <p:cNvSpPr/>
          <p:nvPr/>
        </p:nvSpPr>
        <p:spPr>
          <a:xfrm>
            <a:off x="9862516" y="4081010"/>
            <a:ext cx="232948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>
                <a:latin typeface="Comic Sans MS" panose="030F0702030302020204" pitchFamily="66" charset="0"/>
              </a:rPr>
              <a:t>Lisans sonrası </a:t>
            </a:r>
            <a:endParaRPr lang="tr-TR" sz="20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2000" dirty="0" smtClean="0">
                <a:latin typeface="Comic Sans MS" panose="030F0702030302020204" pitchFamily="66" charset="0"/>
              </a:rPr>
              <a:t>doktora programı </a:t>
            </a:r>
            <a:endParaRPr lang="en-US" sz="2000" dirty="0">
              <a:latin typeface="Comic Sans MS" panose="030F0702030302020204" pitchFamily="66" charset="0"/>
            </a:endParaRPr>
          </a:p>
        </p:txBody>
      </p:sp>
      <p:sp>
        <p:nvSpPr>
          <p:cNvPr id="16" name="Sağ Ok 15"/>
          <p:cNvSpPr/>
          <p:nvPr/>
        </p:nvSpPr>
        <p:spPr>
          <a:xfrm>
            <a:off x="9121199" y="4367170"/>
            <a:ext cx="683491" cy="443345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Yuvarlatılmış Dikdörtgen 16"/>
          <p:cNvSpPr/>
          <p:nvPr/>
        </p:nvSpPr>
        <p:spPr>
          <a:xfrm>
            <a:off x="1425786" y="5581442"/>
            <a:ext cx="8876146" cy="9421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latin typeface="Comic Sans MS" panose="030F0702030302020204" pitchFamily="66" charset="0"/>
              </a:rPr>
              <a:t>Bilimsel araştırma teknikleri ve yayın etiği konuları içeren </a:t>
            </a:r>
            <a:endParaRPr lang="tr-TR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en </a:t>
            </a:r>
            <a:r>
              <a:rPr lang="tr-TR" sz="2400" dirty="0">
                <a:latin typeface="Comic Sans MS" panose="030F0702030302020204" pitchFamily="66" charset="0"/>
              </a:rPr>
              <a:t>az bir ders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82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Yuvarlatılmış Dikdörtgen 3"/>
          <p:cNvSpPr/>
          <p:nvPr/>
        </p:nvSpPr>
        <p:spPr>
          <a:xfrm>
            <a:off x="1921162" y="549564"/>
            <a:ext cx="2309092" cy="94210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90 AKTS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5188945" y="549563"/>
            <a:ext cx="2309092" cy="94210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120 AKTS</a:t>
            </a:r>
          </a:p>
        </p:txBody>
      </p:sp>
      <p:sp>
        <p:nvSpPr>
          <p:cNvPr id="7" name="Yuvarlatılmış Dikdörtgen 6"/>
          <p:cNvSpPr/>
          <p:nvPr/>
        </p:nvSpPr>
        <p:spPr>
          <a:xfrm>
            <a:off x="8456728" y="549563"/>
            <a:ext cx="2309092" cy="942109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240AKTS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5188945" y="2329326"/>
            <a:ext cx="2842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Tezli</a:t>
            </a:r>
            <a:r>
              <a:rPr lang="tr-TR" sz="2400" dirty="0">
                <a:latin typeface="Comic Sans MS" panose="030F0702030302020204" pitchFamily="66" charset="0"/>
              </a:rPr>
              <a:t> yüksek </a:t>
            </a:r>
            <a:r>
              <a:rPr lang="tr-TR" sz="2400" dirty="0" smtClean="0">
                <a:latin typeface="Comic Sans MS" panose="030F0702030302020204" pitchFamily="66" charset="0"/>
              </a:rPr>
              <a:t>lisans</a:t>
            </a:r>
            <a:endParaRPr lang="en-US" sz="2400" dirty="0"/>
          </a:p>
        </p:txBody>
      </p:sp>
      <p:sp>
        <p:nvSpPr>
          <p:cNvPr id="9" name="Dikdörtgen 8"/>
          <p:cNvSpPr/>
          <p:nvPr/>
        </p:nvSpPr>
        <p:spPr>
          <a:xfrm>
            <a:off x="5179774" y="5475706"/>
            <a:ext cx="23182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 smtClean="0">
                <a:latin typeface="Comic Sans MS" panose="030F0702030302020204" pitchFamily="66" charset="0"/>
              </a:rPr>
              <a:t>Lisans Sonrası </a:t>
            </a:r>
          </a:p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Doktora</a:t>
            </a:r>
            <a:endParaRPr lang="en-US" sz="2400" dirty="0"/>
          </a:p>
        </p:txBody>
      </p:sp>
      <p:sp>
        <p:nvSpPr>
          <p:cNvPr id="10" name="Dikdörtgen 9"/>
          <p:cNvSpPr/>
          <p:nvPr/>
        </p:nvSpPr>
        <p:spPr>
          <a:xfrm>
            <a:off x="1479758" y="2329326"/>
            <a:ext cx="3191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Tezsiz </a:t>
            </a:r>
            <a:r>
              <a:rPr lang="tr-TR" sz="2400" dirty="0" smtClean="0">
                <a:latin typeface="Comic Sans MS" panose="030F0702030302020204" pitchFamily="66" charset="0"/>
              </a:rPr>
              <a:t>Yüksek Lisans</a:t>
            </a:r>
            <a:endParaRPr lang="en-US" sz="2400" dirty="0"/>
          </a:p>
        </p:txBody>
      </p:sp>
      <p:sp>
        <p:nvSpPr>
          <p:cNvPr id="15" name="Aşağı Ok 14"/>
          <p:cNvSpPr/>
          <p:nvPr/>
        </p:nvSpPr>
        <p:spPr>
          <a:xfrm>
            <a:off x="2798617" y="1708727"/>
            <a:ext cx="415636" cy="549624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şağı Ok 15"/>
          <p:cNvSpPr/>
          <p:nvPr/>
        </p:nvSpPr>
        <p:spPr>
          <a:xfrm>
            <a:off x="6228038" y="1708727"/>
            <a:ext cx="415636" cy="549624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şağı Ok 16"/>
          <p:cNvSpPr/>
          <p:nvPr/>
        </p:nvSpPr>
        <p:spPr>
          <a:xfrm>
            <a:off x="9403456" y="1689205"/>
            <a:ext cx="415636" cy="54962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Yuvarlatılmış Dikdörtgen 17"/>
          <p:cNvSpPr/>
          <p:nvPr/>
        </p:nvSpPr>
        <p:spPr>
          <a:xfrm>
            <a:off x="4981127" y="3759200"/>
            <a:ext cx="2309092" cy="942109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300 AKTS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19" name="Dikdörtgen 18"/>
          <p:cNvSpPr/>
          <p:nvPr/>
        </p:nvSpPr>
        <p:spPr>
          <a:xfrm>
            <a:off x="9061402" y="2329325"/>
            <a:ext cx="1346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 smtClean="0">
                <a:latin typeface="Comic Sans MS" panose="030F0702030302020204" pitchFamily="66" charset="0"/>
              </a:rPr>
              <a:t>Doktora</a:t>
            </a:r>
            <a:endParaRPr lang="en-US" sz="2400" dirty="0"/>
          </a:p>
        </p:txBody>
      </p:sp>
      <p:sp>
        <p:nvSpPr>
          <p:cNvPr id="20" name="Aşağı Ok 19"/>
          <p:cNvSpPr/>
          <p:nvPr/>
        </p:nvSpPr>
        <p:spPr>
          <a:xfrm>
            <a:off x="5927855" y="4852191"/>
            <a:ext cx="415636" cy="549624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10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36</a:t>
            </a:fld>
            <a:endParaRPr lang="en-US"/>
          </a:p>
        </p:txBody>
      </p:sp>
      <p:sp>
        <p:nvSpPr>
          <p:cNvPr id="3" name="Metin kutusu 2"/>
          <p:cNvSpPr txBox="1"/>
          <p:nvPr/>
        </p:nvSpPr>
        <p:spPr>
          <a:xfrm>
            <a:off x="1712477" y="770992"/>
            <a:ext cx="97166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tr-TR" sz="3200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Tezsiz Yüksek Lisans programı</a:t>
            </a:r>
            <a:r>
              <a:rPr lang="tr-TR" sz="3200" dirty="0" smtClean="0">
                <a:latin typeface="Comic Sans MS" panose="030F0702030302020204" pitchFamily="66" charset="0"/>
              </a:rPr>
              <a:t>, öğrenciye mesleki konularda bilgi kazandıracak mevcut bilginin uygulamada nasıl kullanılacağını gösterir*.</a:t>
            </a:r>
          </a:p>
          <a:p>
            <a:pPr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r>
              <a:rPr lang="tr-TR" sz="1200" dirty="0" smtClean="0">
                <a:latin typeface="Comic Sans MS" panose="030F0702030302020204" pitchFamily="66" charset="0"/>
              </a:rPr>
              <a:t>*20.04.2016 </a:t>
            </a:r>
            <a:r>
              <a:rPr lang="tr-TR" sz="1200" dirty="0">
                <a:latin typeface="Comic Sans MS" panose="030F0702030302020204" pitchFamily="66" charset="0"/>
              </a:rPr>
              <a:t>t</a:t>
            </a:r>
            <a:r>
              <a:rPr lang="tr-TR" sz="1200" dirty="0" smtClean="0">
                <a:latin typeface="Comic Sans MS" panose="030F0702030302020204" pitchFamily="66" charset="0"/>
              </a:rPr>
              <a:t>arih 29690 sayılı Resmi gazete Lisansüstü Eğitim Öğretim Yönetmeliği (YÖK)</a:t>
            </a:r>
            <a:endParaRPr lang="en-US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37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4785396" y="137329"/>
            <a:ext cx="4201791" cy="584775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Tezsiz </a:t>
            </a:r>
            <a:r>
              <a:rPr lang="tr-TR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Yüksek Lisans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8" name="Aşağı Ok 7"/>
          <p:cNvSpPr/>
          <p:nvPr/>
        </p:nvSpPr>
        <p:spPr>
          <a:xfrm>
            <a:off x="6186170" y="4165537"/>
            <a:ext cx="415636" cy="800823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Yuvarlatılmış Dikdörtgen 13"/>
          <p:cNvSpPr/>
          <p:nvPr/>
        </p:nvSpPr>
        <p:spPr>
          <a:xfrm>
            <a:off x="5161421" y="3030750"/>
            <a:ext cx="2309092" cy="94210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Dönem Projesi</a:t>
            </a:r>
            <a:endParaRPr 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Yuvarlatılmış Dikdörtgen 16"/>
          <p:cNvSpPr/>
          <p:nvPr/>
        </p:nvSpPr>
        <p:spPr>
          <a:xfrm>
            <a:off x="5391841" y="5168011"/>
            <a:ext cx="2309092" cy="94210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90 AKTS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18" name="Yuvarlatılmış Dikdörtgen 17"/>
          <p:cNvSpPr/>
          <p:nvPr/>
        </p:nvSpPr>
        <p:spPr>
          <a:xfrm>
            <a:off x="828676" y="845335"/>
            <a:ext cx="11287124" cy="1393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60 </a:t>
            </a:r>
            <a:r>
              <a:rPr lang="tr-T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AKTS </a:t>
            </a:r>
            <a:endParaRPr 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tr-T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 az 10 ders</a:t>
            </a:r>
            <a:r>
              <a:rPr lang="tr-TR" sz="2400" dirty="0" smtClean="0">
                <a:latin typeface="Comic Sans MS" panose="030F0702030302020204" pitchFamily="66" charset="0"/>
              </a:rPr>
              <a:t> </a:t>
            </a:r>
            <a:endParaRPr lang="tr-TR" sz="2400" dirty="0">
              <a:latin typeface="Comic Sans MS" panose="030F0702030302020204" pitchFamily="66" charset="0"/>
            </a:endParaRP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25" name="Metin kutusu 24"/>
          <p:cNvSpPr txBox="1"/>
          <p:nvPr/>
        </p:nvSpPr>
        <p:spPr>
          <a:xfrm>
            <a:off x="6076667" y="2238375"/>
            <a:ext cx="809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400" dirty="0" smtClean="0"/>
              <a:t>+</a:t>
            </a:r>
            <a:endParaRPr lang="en-US" sz="4400" dirty="0"/>
          </a:p>
        </p:txBody>
      </p:sp>
      <p:sp>
        <p:nvSpPr>
          <p:cNvPr id="26" name="Oval 25"/>
          <p:cNvSpPr/>
          <p:nvPr/>
        </p:nvSpPr>
        <p:spPr>
          <a:xfrm>
            <a:off x="979055" y="3288145"/>
            <a:ext cx="3445163" cy="1879866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000" dirty="0" smtClean="0">
                <a:latin typeface="Comic Sans MS" panose="030F0702030302020204" pitchFamily="66" charset="0"/>
              </a:rPr>
              <a:t>Süre;</a:t>
            </a:r>
          </a:p>
          <a:p>
            <a:pPr algn="ctr">
              <a:lnSpc>
                <a:spcPct val="150000"/>
              </a:lnSpc>
            </a:pPr>
            <a:r>
              <a:rPr lang="tr-TR" sz="2000" dirty="0">
                <a:latin typeface="Comic Sans MS" panose="030F0702030302020204" pitchFamily="66" charset="0"/>
              </a:rPr>
              <a:t>Asgari 2 </a:t>
            </a:r>
            <a:r>
              <a:rPr lang="tr-TR" sz="2000" dirty="0" smtClean="0">
                <a:latin typeface="Comic Sans MS" panose="030F0702030302020204" pitchFamily="66" charset="0"/>
              </a:rPr>
              <a:t>yarıyıl</a:t>
            </a:r>
          </a:p>
          <a:p>
            <a:pPr algn="ctr">
              <a:lnSpc>
                <a:spcPct val="150000"/>
              </a:lnSpc>
            </a:pPr>
            <a:r>
              <a:rPr lang="tr-TR" sz="2000" dirty="0" smtClean="0">
                <a:latin typeface="Comic Sans MS" panose="030F0702030302020204" pitchFamily="66" charset="0"/>
              </a:rPr>
              <a:t>Azami 3 yarıyıl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37</a:t>
            </a:fld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8120453" y="3030751"/>
            <a:ext cx="3906982" cy="2760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Ders kredisinin en 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çok</a:t>
            </a:r>
          </a:p>
          <a:p>
            <a:pPr algn="ctr"/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en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çok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1/3</a:t>
            </a:r>
            <a:r>
              <a:rPr lang="en-US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’ünü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tezli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yüksek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lisans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programında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n,</a:t>
            </a:r>
            <a:r>
              <a:rPr lang="en-US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en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çok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1/4’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ünü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lisans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öğrenimi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sırasında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almadığı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lisans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derslerinden </a:t>
            </a:r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olabilir.</a:t>
            </a: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5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2032000" y="212436"/>
            <a:ext cx="8682181" cy="108065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latin typeface="Comic Sans MS" panose="030F0702030302020204" pitchFamily="66" charset="0"/>
              </a:rPr>
              <a:t>Tezsiz Yüksek Lisansın Sonuçlanması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326305" y="2554661"/>
            <a:ext cx="4193309" cy="25492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Çalışmasıyla ilgili yazılı proje/rapor hazırlar ve danışmanının bulunduğu ortamda sunar.</a:t>
            </a:r>
            <a:endParaRPr lang="en-US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7367616" y="2705131"/>
            <a:ext cx="3346565" cy="1958109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İntihal Raporu</a:t>
            </a:r>
            <a:endParaRPr lang="en-US" sz="2200" dirty="0">
              <a:latin typeface="Comic Sans MS" panose="030F0702030302020204" pitchFamily="66" charset="0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14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39</a:t>
            </a:fld>
            <a:endParaRPr lang="en-US"/>
          </a:p>
        </p:txBody>
      </p:sp>
      <p:sp>
        <p:nvSpPr>
          <p:cNvPr id="3" name="Metin kutusu 2"/>
          <p:cNvSpPr txBox="1"/>
          <p:nvPr/>
        </p:nvSpPr>
        <p:spPr>
          <a:xfrm>
            <a:off x="1712477" y="770992"/>
            <a:ext cx="9716655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tr-TR" sz="3200" u="sng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Tezli Yüksek Lisans programı</a:t>
            </a:r>
            <a:r>
              <a:rPr lang="tr-TR" sz="3200" dirty="0" smtClean="0">
                <a:latin typeface="Comic Sans MS" panose="030F0702030302020204" pitchFamily="66" charset="0"/>
              </a:rPr>
              <a:t>, öğrencinin bilimsel araştırma yöntemlerini kullanarak </a:t>
            </a:r>
            <a:r>
              <a:rPr lang="tr-TR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bilgilere erişme</a:t>
            </a:r>
            <a:r>
              <a:rPr lang="tr-TR" sz="3200" dirty="0" smtClean="0">
                <a:latin typeface="Comic Sans MS" panose="030F0702030302020204" pitchFamily="66" charset="0"/>
              </a:rPr>
              <a:t>, </a:t>
            </a:r>
            <a:r>
              <a:rPr lang="tr-TR" sz="32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bilgiyi derleme</a:t>
            </a:r>
            <a:r>
              <a:rPr lang="tr-TR" sz="3200" dirty="0" smtClean="0">
                <a:latin typeface="Comic Sans MS" panose="030F0702030302020204" pitchFamily="66" charset="0"/>
              </a:rPr>
              <a:t>, </a:t>
            </a:r>
            <a:r>
              <a:rPr lang="tr-TR" sz="32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yorumlama</a:t>
            </a:r>
            <a:r>
              <a:rPr lang="tr-TR" sz="3200" dirty="0" smtClean="0">
                <a:latin typeface="Comic Sans MS" panose="030F0702030302020204" pitchFamily="66" charset="0"/>
              </a:rPr>
              <a:t> ve </a:t>
            </a:r>
            <a:r>
              <a:rPr lang="tr-TR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değerlendirme yeteneğini</a:t>
            </a:r>
            <a:r>
              <a:rPr lang="tr-TR" sz="3200" dirty="0" smtClean="0">
                <a:latin typeface="Comic Sans MS" panose="030F0702030302020204" pitchFamily="66" charset="0"/>
              </a:rPr>
              <a:t> kazanmasını sağlar*.</a:t>
            </a:r>
          </a:p>
          <a:p>
            <a:pPr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r>
              <a:rPr lang="tr-TR" sz="1200" dirty="0" smtClean="0">
                <a:latin typeface="Comic Sans MS" panose="030F0702030302020204" pitchFamily="66" charset="0"/>
              </a:rPr>
              <a:t>*20.04.2016 </a:t>
            </a:r>
            <a:r>
              <a:rPr lang="tr-TR" sz="1200" dirty="0">
                <a:latin typeface="Comic Sans MS" panose="030F0702030302020204" pitchFamily="66" charset="0"/>
              </a:rPr>
              <a:t>t</a:t>
            </a:r>
            <a:r>
              <a:rPr lang="tr-TR" sz="1200" dirty="0" smtClean="0">
                <a:latin typeface="Comic Sans MS" panose="030F0702030302020204" pitchFamily="66" charset="0"/>
              </a:rPr>
              <a:t>arih 29690 sayılı Resmi gazete Lisansüstü Eğitim Öğretim Yönetmeliği (YÖK)</a:t>
            </a:r>
            <a:endParaRPr lang="en-US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52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4393809" y="2670607"/>
            <a:ext cx="4415993" cy="94210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Tez hazırlık dersi </a:t>
            </a:r>
          </a:p>
          <a:p>
            <a:pPr algn="ctr"/>
            <a:r>
              <a:rPr lang="tr-TR" sz="1600" dirty="0" smtClean="0">
                <a:solidFill>
                  <a:srgbClr val="3B2DEF"/>
                </a:solidFill>
                <a:latin typeface="Comic Sans MS" panose="030F0702030302020204" pitchFamily="66" charset="0"/>
              </a:rPr>
              <a:t>(danışman atandıktan sonra)</a:t>
            </a:r>
            <a:endParaRPr lang="en-US" sz="1600" dirty="0">
              <a:solidFill>
                <a:srgbClr val="3B2DEF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4526032" y="189189"/>
            <a:ext cx="3892412" cy="584775"/>
          </a:xfrm>
          <a:prstGeom prst="rect">
            <a:avLst/>
          </a:prstGeom>
          <a:solidFill>
            <a:srgbClr val="670DCB"/>
          </a:solidFill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Tezli </a:t>
            </a:r>
            <a:r>
              <a:rPr lang="tr-TR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Yüksek Lisans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8" name="Aşağı Ok 7"/>
          <p:cNvSpPr/>
          <p:nvPr/>
        </p:nvSpPr>
        <p:spPr>
          <a:xfrm>
            <a:off x="6315967" y="5091054"/>
            <a:ext cx="415636" cy="549624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Yuvarlatılmış Dikdörtgen 13"/>
          <p:cNvSpPr/>
          <p:nvPr/>
        </p:nvSpPr>
        <p:spPr>
          <a:xfrm>
            <a:off x="5369239" y="4082279"/>
            <a:ext cx="2309092" cy="94210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Tez Çalışması</a:t>
            </a:r>
            <a:endParaRPr 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Yuvarlatılmış Dikdörtgen 16"/>
          <p:cNvSpPr/>
          <p:nvPr/>
        </p:nvSpPr>
        <p:spPr>
          <a:xfrm>
            <a:off x="5447260" y="5707344"/>
            <a:ext cx="2309092" cy="94210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120 AKTS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18" name="Yuvarlatılmış Dikdörtgen 17"/>
          <p:cNvSpPr/>
          <p:nvPr/>
        </p:nvSpPr>
        <p:spPr>
          <a:xfrm>
            <a:off x="828676" y="845335"/>
            <a:ext cx="11287124" cy="1393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60 </a:t>
            </a:r>
            <a:r>
              <a:rPr lang="tr-T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AKTS </a:t>
            </a:r>
            <a:endParaRPr 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(en fazla </a:t>
            </a:r>
            <a:r>
              <a:rPr lang="tr-TR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 </a:t>
            </a:r>
            <a:r>
              <a:rPr lang="tr-TR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zorunlu ders</a:t>
            </a:r>
            <a:r>
              <a:rPr lang="tr-TR" sz="2400" dirty="0">
                <a:latin typeface="Comic Sans MS" panose="030F0702030302020204" pitchFamily="66" charset="0"/>
              </a:rPr>
              <a:t>, </a:t>
            </a:r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seçmeli  </a:t>
            </a:r>
            <a:r>
              <a:rPr lang="tr-T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ders</a:t>
            </a:r>
            <a:r>
              <a:rPr lang="tr-TR" sz="2400" dirty="0">
                <a:latin typeface="Comic Sans MS" panose="030F0702030302020204" pitchFamily="66" charset="0"/>
              </a:rPr>
              <a:t>, araştırma teknikleri ve yayın etiği, </a:t>
            </a:r>
            <a:r>
              <a:rPr lang="tr-T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seminer</a:t>
            </a:r>
            <a:r>
              <a:rPr lang="tr-TR" sz="2400" dirty="0">
                <a:latin typeface="Comic Sans MS" panose="030F0702030302020204" pitchFamily="66" charset="0"/>
              </a:rPr>
              <a:t> dahil </a:t>
            </a:r>
            <a:r>
              <a:rPr lang="tr-TR" sz="2400" dirty="0" smtClean="0">
                <a:latin typeface="Comic Sans MS" panose="030F0702030302020204" pitchFamily="66" charset="0"/>
              </a:rPr>
              <a:t>toplam </a:t>
            </a:r>
            <a:r>
              <a:rPr lang="tr-T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az 8 </a:t>
            </a:r>
            <a:r>
              <a: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ders</a:t>
            </a:r>
            <a:r>
              <a:rPr lang="tr-TR" sz="2400" dirty="0">
                <a:latin typeface="Comic Sans MS" panose="030F0702030302020204" pitchFamily="66" charset="0"/>
              </a:rPr>
              <a:t>) 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24" name="Metin kutusu 23"/>
          <p:cNvSpPr txBox="1"/>
          <p:nvPr/>
        </p:nvSpPr>
        <p:spPr>
          <a:xfrm>
            <a:off x="6196995" y="2071876"/>
            <a:ext cx="809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400" dirty="0" smtClean="0"/>
              <a:t>+</a:t>
            </a:r>
            <a:endParaRPr lang="en-US" sz="4400" dirty="0"/>
          </a:p>
        </p:txBody>
      </p:sp>
      <p:sp>
        <p:nvSpPr>
          <p:cNvPr id="25" name="Metin kutusu 24"/>
          <p:cNvSpPr txBox="1"/>
          <p:nvPr/>
        </p:nvSpPr>
        <p:spPr>
          <a:xfrm>
            <a:off x="6225570" y="3470820"/>
            <a:ext cx="809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400" dirty="0" smtClean="0"/>
              <a:t>+</a:t>
            </a:r>
            <a:endParaRPr lang="en-US" sz="4400" dirty="0"/>
          </a:p>
        </p:txBody>
      </p:sp>
      <p:sp>
        <p:nvSpPr>
          <p:cNvPr id="26" name="Oval 25"/>
          <p:cNvSpPr/>
          <p:nvPr/>
        </p:nvSpPr>
        <p:spPr>
          <a:xfrm>
            <a:off x="9422578" y="189189"/>
            <a:ext cx="2693221" cy="1012229"/>
          </a:xfrm>
          <a:prstGeom prst="ellipse">
            <a:avLst/>
          </a:prstGeom>
          <a:solidFill>
            <a:srgbClr val="3B2DEF"/>
          </a:solidFill>
          <a:ln>
            <a:solidFill>
              <a:srgbClr val="3B2D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dirty="0" smtClean="0">
                <a:latin typeface="Comic Sans MS" panose="030F0702030302020204" pitchFamily="66" charset="0"/>
              </a:rPr>
              <a:t>Süre;</a:t>
            </a:r>
          </a:p>
          <a:p>
            <a:pPr algn="ctr"/>
            <a:r>
              <a:rPr lang="tr-TR" sz="1600" dirty="0" smtClean="0">
                <a:latin typeface="Comic Sans MS" panose="030F0702030302020204" pitchFamily="66" charset="0"/>
              </a:rPr>
              <a:t>Asgari 4 yarıyıl</a:t>
            </a:r>
          </a:p>
          <a:p>
            <a:pPr algn="ctr"/>
            <a:r>
              <a:rPr lang="tr-TR" sz="1600" dirty="0" smtClean="0">
                <a:latin typeface="Comic Sans MS" panose="030F0702030302020204" pitchFamily="66" charset="0"/>
              </a:rPr>
              <a:t>Azami 6 yarıyıl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40</a:t>
            </a:fld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470272" y="3114411"/>
            <a:ext cx="3906982" cy="1789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Ders kredisinin en çok 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1/3’ü (2 ders) </a:t>
            </a:r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lisans öğrenimi sırasında almadığı lisans 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derslerinden </a:t>
            </a: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8472497" y="4903525"/>
            <a:ext cx="3731491" cy="131083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E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 </a:t>
            </a:r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fazla 2 ders diğer Yüksek Öğretim kurumlarından  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alabilir</a:t>
            </a:r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975144" y="1837359"/>
            <a:ext cx="2537691" cy="71411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5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Dersler: Azami 4 yarıyıl</a:t>
            </a:r>
            <a:endParaRPr lang="en-US" sz="15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8384308" y="3739093"/>
            <a:ext cx="3636377" cy="712549"/>
          </a:xfrm>
          <a:prstGeom prst="ellipse">
            <a:avLst/>
          </a:prstGeom>
          <a:solidFill>
            <a:schemeClr val="bg1"/>
          </a:solidFill>
          <a:ln>
            <a:solidFill>
              <a:srgbClr val="3B2D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>
                <a:solidFill>
                  <a:schemeClr val="tx1"/>
                </a:solidFill>
                <a:latin typeface="Comic Sans MS" panose="030F0702030302020204" pitchFamily="66" charset="0"/>
              </a:rPr>
              <a:t>1 YY</a:t>
            </a:r>
            <a:r>
              <a:rPr lang="tr-TR" sz="1500" dirty="0">
                <a:solidFill>
                  <a:schemeClr val="tx1"/>
                </a:solidFill>
                <a:latin typeface="Comic Sans MS" panose="030F0702030302020204" pitchFamily="66" charset="0"/>
              </a:rPr>
              <a:t>’</a:t>
            </a:r>
            <a:r>
              <a:rPr lang="en-US" sz="1500" dirty="0">
                <a:solidFill>
                  <a:schemeClr val="tx1"/>
                </a:solidFill>
                <a:latin typeface="Comic Sans MS" panose="030F0702030302020204" pitchFamily="66" charset="0"/>
              </a:rPr>
              <a:t>da </a:t>
            </a:r>
            <a:r>
              <a:rPr lang="en-US" sz="15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en</a:t>
            </a:r>
            <a:r>
              <a:rPr lang="en-US" sz="15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15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fazla</a:t>
            </a:r>
            <a:r>
              <a:rPr lang="en-US" sz="15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1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40</a:t>
            </a:r>
            <a:r>
              <a:rPr lang="tr-TR" sz="1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1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AKTS</a:t>
            </a:r>
            <a:endParaRPr lang="en-US" sz="15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411050" y="5164793"/>
            <a:ext cx="3639127" cy="148465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Transferi yapılan derslerin toplam kredisi, programın toplam ders kredisinin </a:t>
            </a:r>
            <a:r>
              <a:rPr lang="tr-TR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½</a:t>
            </a:r>
            <a:r>
              <a:rPr lang="tr-TR" sz="1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‘sini geçemez</a:t>
            </a:r>
            <a:endParaRPr lang="en-US" sz="15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30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2032000" y="212436"/>
            <a:ext cx="8682181" cy="108065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latin typeface="Comic Sans MS" panose="030F0702030302020204" pitchFamily="66" charset="0"/>
              </a:rPr>
              <a:t>Yüksek Lisans Tezinin Sonuçlanması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972859" y="1381759"/>
            <a:ext cx="7015941" cy="35224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en-US" sz="2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ez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konusuyla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ilgili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tr-TR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d</a:t>
            </a:r>
            <a:r>
              <a:rPr lang="tr-T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anışman ile birlikte ulusal ya da uluslararası konferans, kongre veya sempozyumda poster/sözlü bildiri veya </a:t>
            </a:r>
            <a:r>
              <a:rPr lang="tr-TR" sz="2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ulusal </a:t>
            </a:r>
            <a:r>
              <a:rPr lang="tr-TR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ya da uluslararası hakemli dergide yayıma kabul edilmiş/yayımlanmış bilimsel </a:t>
            </a:r>
            <a:r>
              <a:rPr lang="tr-TR" sz="2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makale, patent ya da faydalı model hazırlama </a:t>
            </a:r>
            <a:endParaRPr lang="en-US" sz="2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tr-T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US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96238" y="1381759"/>
            <a:ext cx="4193309" cy="205416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Tez yazım kurallarına uygun yazılmış tezin jüri tarafından kabulü</a:t>
            </a:r>
            <a:endParaRPr lang="en-US" sz="22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972857" y="4899891"/>
            <a:ext cx="3346565" cy="195810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İntihal Raporu</a:t>
            </a:r>
            <a:endParaRPr lang="en-US" sz="2200" dirty="0">
              <a:latin typeface="Comic Sans MS" panose="030F0702030302020204" pitchFamily="66" charset="0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41</a:t>
            </a:fld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717432" y="3570776"/>
            <a:ext cx="4255425" cy="2181624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latin typeface="Comic Sans MS" panose="030F0702030302020204" pitchFamily="66" charset="0"/>
              </a:rPr>
              <a:t>Jüri: Tez danışmanı,</a:t>
            </a:r>
          </a:p>
          <a:p>
            <a:pPr algn="ctr"/>
            <a:r>
              <a:rPr lang="tr-TR" sz="2000" dirty="0">
                <a:latin typeface="Comic Sans MS" panose="030F0702030302020204" pitchFamily="66" charset="0"/>
              </a:rPr>
              <a:t>e</a:t>
            </a:r>
            <a:r>
              <a:rPr lang="tr-TR" sz="2000" dirty="0" smtClean="0">
                <a:latin typeface="Comic Sans MS" panose="030F0702030302020204" pitchFamily="66" charset="0"/>
              </a:rPr>
              <a:t>n az biri kendi Yüksek Öğretim Kurumu dışından 3 veya 5 öğretim üyesi</a:t>
            </a:r>
            <a:endParaRPr 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19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42</a:t>
            </a:fld>
            <a:endParaRPr lang="en-US"/>
          </a:p>
        </p:txBody>
      </p:sp>
      <p:sp>
        <p:nvSpPr>
          <p:cNvPr id="4" name="Metin kutusu 3"/>
          <p:cNvSpPr txBox="1"/>
          <p:nvPr/>
        </p:nvSpPr>
        <p:spPr>
          <a:xfrm>
            <a:off x="1801090" y="323273"/>
            <a:ext cx="9150766" cy="7235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/>
            </a:solidFill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Tezli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Yüksek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Lisans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Programından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tr-TR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İ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lişi</a:t>
            </a:r>
            <a:r>
              <a:rPr lang="tr-TR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ğin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tr-TR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K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es</a:t>
            </a:r>
            <a:r>
              <a:rPr lang="tr-TR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ilmesi</a:t>
            </a:r>
          </a:p>
        </p:txBody>
      </p:sp>
      <p:sp>
        <p:nvSpPr>
          <p:cNvPr id="6" name="Yuvarlatılmış Dikdörtgen 5"/>
          <p:cNvSpPr/>
          <p:nvPr/>
        </p:nvSpPr>
        <p:spPr>
          <a:xfrm>
            <a:off x="1399948" y="1408545"/>
            <a:ext cx="10422597" cy="50153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tr-TR" sz="2200" u="sng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4 YY sonunda </a:t>
            </a:r>
            <a:r>
              <a:rPr lang="tr-TR" sz="22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kredili 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derslerini ve </a:t>
            </a:r>
            <a:r>
              <a:rPr lang="tr-TR" sz="22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seminer dersini </a:t>
            </a:r>
            <a:r>
              <a:rPr lang="tr-TR" sz="2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(en çok 4 zorunlu, en az 8 ders)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 başarıyla </a:t>
            </a:r>
            <a:r>
              <a:rPr lang="tr-TR" sz="22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tamamlayamamak veya başarı koşullarını/ölçütlerini yerine 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getirememek (AGNO &lt; 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2,50/4,00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).</a:t>
            </a:r>
            <a:endParaRPr lang="tr-TR" sz="22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tr-TR" sz="22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Azami süresinde tez çalışmasında başarısız olmak ve tez savunma sınavına girmemek.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tr-TR" sz="22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Tezin başarısız bulunması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Mazeretli ya da mazeretsiz 2 kez tez savunma sınavına girmemek</a:t>
            </a:r>
            <a:endParaRPr lang="tr-TR" sz="22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tr-TR" sz="2200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Tez savunmasında başarılı olduğu halde tezini azami öğrenim süresi içerisinde enstitüye teslim etmemek.</a:t>
            </a:r>
            <a:endParaRPr lang="en-US" sz="22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52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43</a:t>
            </a:fld>
            <a:endParaRPr lang="en-US"/>
          </a:p>
        </p:txBody>
      </p:sp>
      <p:sp>
        <p:nvSpPr>
          <p:cNvPr id="3" name="Metin kutusu 2"/>
          <p:cNvSpPr txBox="1"/>
          <p:nvPr/>
        </p:nvSpPr>
        <p:spPr>
          <a:xfrm>
            <a:off x="1510784" y="346119"/>
            <a:ext cx="971665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tr-TR" sz="32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Doktora programı</a:t>
            </a:r>
            <a:r>
              <a:rPr lang="tr-TR" sz="3200" dirty="0" smtClean="0">
                <a:latin typeface="Comic Sans MS" panose="030F0702030302020204" pitchFamily="66" charset="0"/>
              </a:rPr>
              <a:t>, öğrenciye </a:t>
            </a:r>
            <a:r>
              <a:rPr lang="tr-TR" sz="32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bağımsız araştırma yapma</a:t>
            </a:r>
            <a:r>
              <a:rPr lang="tr-TR" sz="3200" dirty="0" smtClean="0">
                <a:latin typeface="Comic Sans MS" panose="030F0702030302020204" pitchFamily="66" charset="0"/>
              </a:rPr>
              <a:t>, bilimsel problemleri, verileri </a:t>
            </a:r>
            <a:r>
              <a:rPr lang="tr-TR" sz="3200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geniş ve derin bir bakış açısıyla irdeleyerek yorum yapma</a:t>
            </a:r>
            <a:r>
              <a:rPr lang="tr-TR" sz="3200" dirty="0" smtClean="0">
                <a:latin typeface="Comic Sans MS" panose="030F0702030302020204" pitchFamily="66" charset="0"/>
              </a:rPr>
              <a:t>, </a:t>
            </a:r>
            <a:r>
              <a:rPr lang="tr-TR" sz="32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analiz etme</a:t>
            </a:r>
            <a:r>
              <a:rPr lang="tr-TR" sz="3200" dirty="0" smtClean="0">
                <a:latin typeface="Comic Sans MS" panose="030F0702030302020204" pitchFamily="66" charset="0"/>
              </a:rPr>
              <a:t> ve </a:t>
            </a:r>
            <a:r>
              <a:rPr lang="tr-TR" sz="3200" dirty="0" smtClean="0">
                <a:solidFill>
                  <a:srgbClr val="0066FF"/>
                </a:solidFill>
                <a:latin typeface="Comic Sans MS" panose="030F0702030302020204" pitchFamily="66" charset="0"/>
              </a:rPr>
              <a:t>yeni sentezlere ulaşmak </a:t>
            </a:r>
            <a:r>
              <a:rPr lang="tr-TR" sz="3200" dirty="0" smtClean="0">
                <a:latin typeface="Comic Sans MS" panose="030F0702030302020204" pitchFamily="66" charset="0"/>
              </a:rPr>
              <a:t>için gerekli becerileri kazandırır*.</a:t>
            </a:r>
          </a:p>
          <a:p>
            <a:pPr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endParaRPr lang="tr-TR" sz="1200" dirty="0" smtClean="0">
              <a:latin typeface="Comic Sans MS" panose="030F0702030302020204" pitchFamily="66" charset="0"/>
            </a:endParaRPr>
          </a:p>
          <a:p>
            <a:pPr algn="r">
              <a:lnSpc>
                <a:spcPct val="200000"/>
              </a:lnSpc>
            </a:pPr>
            <a:r>
              <a:rPr lang="tr-TR" sz="1200" dirty="0" smtClean="0">
                <a:latin typeface="Comic Sans MS" panose="030F0702030302020204" pitchFamily="66" charset="0"/>
              </a:rPr>
              <a:t>*20.04.2016 </a:t>
            </a:r>
            <a:r>
              <a:rPr lang="tr-TR" sz="1200" dirty="0">
                <a:latin typeface="Comic Sans MS" panose="030F0702030302020204" pitchFamily="66" charset="0"/>
              </a:rPr>
              <a:t>t</a:t>
            </a:r>
            <a:r>
              <a:rPr lang="tr-TR" sz="1200" dirty="0" smtClean="0">
                <a:latin typeface="Comic Sans MS" panose="030F0702030302020204" pitchFamily="66" charset="0"/>
              </a:rPr>
              <a:t>arih 29690 sayılı Resmi gazete Lisansüstü Eğitim Öğretim Yönetmeliği (YÖK)</a:t>
            </a:r>
            <a:endParaRPr lang="en-US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47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Yuvarlatılmış Dikdörtgen 13"/>
          <p:cNvSpPr/>
          <p:nvPr/>
        </p:nvSpPr>
        <p:spPr>
          <a:xfrm>
            <a:off x="4487742" y="2215989"/>
            <a:ext cx="3813537" cy="76658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Tez hazırlık dersi</a:t>
            </a:r>
          </a:p>
          <a:p>
            <a:pPr algn="ctr"/>
            <a:r>
              <a:rPr lang="tr-TR" dirty="0">
                <a:solidFill>
                  <a:srgbClr val="3B2DEF"/>
                </a:solidFill>
                <a:latin typeface="Comic Sans MS" panose="030F0702030302020204" pitchFamily="66" charset="0"/>
              </a:rPr>
              <a:t>(danışman atandıktan sonra)</a:t>
            </a: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Dikdörtgen 14"/>
          <p:cNvSpPr/>
          <p:nvPr/>
        </p:nvSpPr>
        <p:spPr>
          <a:xfrm>
            <a:off x="4785397" y="24263"/>
            <a:ext cx="2425664" cy="584775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tr-T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r>
              <a:rPr lang="tr-T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Doktora</a:t>
            </a:r>
            <a:r>
              <a:rPr lang="tr-T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3200" b="1" dirty="0"/>
          </a:p>
        </p:txBody>
      </p:sp>
      <p:sp>
        <p:nvSpPr>
          <p:cNvPr id="16" name="Aşağı Ok 15"/>
          <p:cNvSpPr/>
          <p:nvPr/>
        </p:nvSpPr>
        <p:spPr>
          <a:xfrm>
            <a:off x="6207677" y="5221606"/>
            <a:ext cx="415636" cy="549624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Yuvarlatılmış Dikdörtgen 16"/>
          <p:cNvSpPr/>
          <p:nvPr/>
        </p:nvSpPr>
        <p:spPr>
          <a:xfrm>
            <a:off x="5260949" y="4577274"/>
            <a:ext cx="2309092" cy="50819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Tez Çalışması</a:t>
            </a:r>
            <a:endParaRPr 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Yuvarlatılmış Dikdörtgen 17"/>
          <p:cNvSpPr/>
          <p:nvPr/>
        </p:nvSpPr>
        <p:spPr>
          <a:xfrm>
            <a:off x="5304715" y="5836017"/>
            <a:ext cx="2309092" cy="942109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 240 AKTS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19" name="Yuvarlatılmış Dikdörtgen 18"/>
          <p:cNvSpPr/>
          <p:nvPr/>
        </p:nvSpPr>
        <p:spPr>
          <a:xfrm>
            <a:off x="543131" y="631303"/>
            <a:ext cx="11287124" cy="12260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tr-T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9</a:t>
            </a:r>
            <a:r>
              <a:rPr 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0 </a:t>
            </a:r>
            <a:r>
              <a:rPr lang="tr-T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AKTS </a:t>
            </a:r>
            <a:endParaRPr 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(en fazla </a:t>
            </a:r>
            <a:r>
              <a:rPr lang="tr-TR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 </a:t>
            </a:r>
            <a:r>
              <a:rPr lang="tr-TR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zorunlu ders</a:t>
            </a:r>
            <a:r>
              <a:rPr lang="tr-TR" sz="2400" dirty="0">
                <a:latin typeface="Comic Sans MS" panose="030F0702030302020204" pitchFamily="66" charset="0"/>
              </a:rPr>
              <a:t>, </a:t>
            </a:r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seçmeli  </a:t>
            </a:r>
            <a:r>
              <a:rPr lang="tr-T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ders</a:t>
            </a:r>
            <a:r>
              <a:rPr lang="tr-TR" sz="2400" dirty="0">
                <a:latin typeface="Comic Sans MS" panose="030F0702030302020204" pitchFamily="66" charset="0"/>
              </a:rPr>
              <a:t>, araştırma teknikleri ve yayın etiği, </a:t>
            </a:r>
            <a:r>
              <a:rPr lang="tr-TR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seminer</a:t>
            </a:r>
            <a:r>
              <a:rPr lang="tr-TR" sz="2400" dirty="0">
                <a:latin typeface="Comic Sans MS" panose="030F0702030302020204" pitchFamily="66" charset="0"/>
              </a:rPr>
              <a:t> dahil </a:t>
            </a:r>
            <a:r>
              <a:rPr lang="tr-TR" sz="2400" dirty="0" smtClean="0">
                <a:latin typeface="Comic Sans MS" panose="030F0702030302020204" pitchFamily="66" charset="0"/>
              </a:rPr>
              <a:t>toplam </a:t>
            </a:r>
            <a:r>
              <a:rPr lang="tr-T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az 8 </a:t>
            </a:r>
            <a:r>
              <a: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ders</a:t>
            </a:r>
            <a:r>
              <a:rPr lang="tr-TR" sz="2400" dirty="0">
                <a:latin typeface="Comic Sans MS" panose="030F0702030302020204" pitchFamily="66" charset="0"/>
              </a:rPr>
              <a:t>) 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20" name="Metin kutusu 19"/>
          <p:cNvSpPr txBox="1"/>
          <p:nvPr/>
        </p:nvSpPr>
        <p:spPr>
          <a:xfrm>
            <a:off x="6054448" y="1613184"/>
            <a:ext cx="809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400" dirty="0" smtClean="0"/>
              <a:t>+</a:t>
            </a:r>
            <a:endParaRPr lang="en-US" sz="4400" dirty="0"/>
          </a:p>
        </p:txBody>
      </p:sp>
      <p:sp>
        <p:nvSpPr>
          <p:cNvPr id="21" name="Metin kutusu 20"/>
          <p:cNvSpPr txBox="1"/>
          <p:nvPr/>
        </p:nvSpPr>
        <p:spPr>
          <a:xfrm>
            <a:off x="6118972" y="3960494"/>
            <a:ext cx="809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400" dirty="0" smtClean="0"/>
              <a:t>+</a:t>
            </a:r>
            <a:endParaRPr lang="en-US" sz="4400" dirty="0"/>
          </a:p>
        </p:txBody>
      </p:sp>
      <p:sp>
        <p:nvSpPr>
          <p:cNvPr id="22" name="Oval 21"/>
          <p:cNvSpPr/>
          <p:nvPr/>
        </p:nvSpPr>
        <p:spPr>
          <a:xfrm>
            <a:off x="8446783" y="98917"/>
            <a:ext cx="3565918" cy="90861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500" dirty="0" smtClean="0">
                <a:latin typeface="Comic Sans MS" panose="030F0702030302020204" pitchFamily="66" charset="0"/>
              </a:rPr>
              <a:t>Süre;</a:t>
            </a:r>
          </a:p>
          <a:p>
            <a:pPr algn="ctr"/>
            <a:r>
              <a:rPr lang="tr-TR" sz="1500" dirty="0" smtClean="0">
                <a:latin typeface="Comic Sans MS" panose="030F0702030302020204" pitchFamily="66" charset="0"/>
              </a:rPr>
              <a:t>Asgari 8 yarıyıl</a:t>
            </a:r>
          </a:p>
          <a:p>
            <a:pPr algn="ctr"/>
            <a:r>
              <a:rPr lang="tr-TR" sz="1500" dirty="0" smtClean="0">
                <a:latin typeface="Comic Sans MS" panose="030F0702030302020204" pitchFamily="66" charset="0"/>
              </a:rPr>
              <a:t>Azami 12 yarıyıl</a:t>
            </a:r>
          </a:p>
        </p:txBody>
      </p:sp>
      <p:sp>
        <p:nvSpPr>
          <p:cNvPr id="23" name="Yuvarlatılmış Dikdörtgen 22"/>
          <p:cNvSpPr/>
          <p:nvPr/>
        </p:nvSpPr>
        <p:spPr>
          <a:xfrm>
            <a:off x="4559543" y="3360545"/>
            <a:ext cx="3887240" cy="8057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Yeterlik sınavı</a:t>
            </a:r>
          </a:p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Tez hazırlık dersi</a:t>
            </a:r>
            <a:endParaRPr 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Metin kutusu 23"/>
          <p:cNvSpPr txBox="1"/>
          <p:nvPr/>
        </p:nvSpPr>
        <p:spPr>
          <a:xfrm>
            <a:off x="6118972" y="2768474"/>
            <a:ext cx="6805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400" dirty="0" smtClean="0"/>
              <a:t>+</a:t>
            </a:r>
            <a:endParaRPr lang="en-US" sz="4400" dirty="0"/>
          </a:p>
        </p:txBody>
      </p:sp>
      <p:sp>
        <p:nvSpPr>
          <p:cNvPr id="29" name="Oval 28"/>
          <p:cNvSpPr/>
          <p:nvPr/>
        </p:nvSpPr>
        <p:spPr>
          <a:xfrm>
            <a:off x="666401" y="1578479"/>
            <a:ext cx="3054929" cy="76901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5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Dersler: Azami 4 yarıyıl</a:t>
            </a:r>
            <a:endParaRPr lang="en-US" sz="15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44</a:t>
            </a:fld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8027188" y="4726073"/>
            <a:ext cx="3985513" cy="1569016"/>
          </a:xfrm>
          <a:prstGeom prst="ellipse">
            <a:avLst/>
          </a:prstGeom>
          <a:solidFill>
            <a:srgbClr val="F53E2B"/>
          </a:solidFill>
          <a:ln>
            <a:solidFill>
              <a:srgbClr val="F53E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dirty="0">
                <a:solidFill>
                  <a:schemeClr val="tx1"/>
                </a:solidFill>
                <a:latin typeface="Comic Sans MS" panose="030F0702030302020204" pitchFamily="66" charset="0"/>
              </a:rPr>
              <a:t>Ders kredisinin en çok </a:t>
            </a:r>
            <a:r>
              <a:rPr lang="tr-TR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1/4’ünü (2 ders) diğer yüksek öğretim kurumlarından  alabilir. </a:t>
            </a: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8968012" y="2434467"/>
            <a:ext cx="3044689" cy="1487474"/>
          </a:xfrm>
          <a:prstGeom prst="ellipse">
            <a:avLst/>
          </a:prstGeom>
          <a:solidFill>
            <a:srgbClr val="3B2D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bg1"/>
                </a:solidFill>
                <a:latin typeface="Comic Sans MS" panose="030F0702030302020204" pitchFamily="66" charset="0"/>
              </a:rPr>
              <a:t>Lisans dersleri ders yüküne ve kredisine </a:t>
            </a:r>
            <a:r>
              <a:rPr lang="tr-T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sayılmaz.</a:t>
            </a:r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73861" y="3706335"/>
            <a:ext cx="3639127" cy="1292632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Transferi yapılan derslerin toplam kredisi, programın toplam ders kredisinin ½‘sini geçemez</a:t>
            </a:r>
            <a:endParaRPr lang="en-US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33" name="Düz Ok Bağlayıcısı 32"/>
          <p:cNvCxnSpPr/>
          <p:nvPr/>
        </p:nvCxnSpPr>
        <p:spPr>
          <a:xfrm flipH="1" flipV="1">
            <a:off x="2384031" y="3271963"/>
            <a:ext cx="7051" cy="392971"/>
          </a:xfrm>
          <a:prstGeom prst="straightConnector1">
            <a:avLst/>
          </a:prstGeom>
          <a:ln w="57150">
            <a:solidFill>
              <a:srgbClr val="3B2D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Düz Ok Bağlayıcısı 36"/>
          <p:cNvCxnSpPr/>
          <p:nvPr/>
        </p:nvCxnSpPr>
        <p:spPr>
          <a:xfrm flipH="1">
            <a:off x="1223809" y="4986616"/>
            <a:ext cx="186166" cy="417834"/>
          </a:xfrm>
          <a:prstGeom prst="straightConnector1">
            <a:avLst/>
          </a:prstGeom>
          <a:ln w="57150">
            <a:solidFill>
              <a:srgbClr val="3B2D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Düz Ok Bağlayıcısı 42"/>
          <p:cNvCxnSpPr/>
          <p:nvPr/>
        </p:nvCxnSpPr>
        <p:spPr>
          <a:xfrm>
            <a:off x="3567323" y="4911863"/>
            <a:ext cx="154007" cy="552790"/>
          </a:xfrm>
          <a:prstGeom prst="straightConnector1">
            <a:avLst/>
          </a:prstGeom>
          <a:ln w="57150">
            <a:solidFill>
              <a:srgbClr val="3B2D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Katlanmış Nesne 57"/>
          <p:cNvSpPr/>
          <p:nvPr/>
        </p:nvSpPr>
        <p:spPr>
          <a:xfrm>
            <a:off x="1062054" y="2725638"/>
            <a:ext cx="2659276" cy="512324"/>
          </a:xfrm>
          <a:prstGeom prst="foldedCorner">
            <a:avLst/>
          </a:prstGeom>
          <a:solidFill>
            <a:schemeClr val="bg1"/>
          </a:solidFill>
          <a:ln>
            <a:solidFill>
              <a:srgbClr val="3B2D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Üniversiteden</a:t>
            </a: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özel</a:t>
            </a: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öğrenci</a:t>
            </a: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olarak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59" name="Katlanmış Nesne 58"/>
          <p:cNvSpPr/>
          <p:nvPr/>
        </p:nvSpPr>
        <p:spPr>
          <a:xfrm>
            <a:off x="2850794" y="5496418"/>
            <a:ext cx="2450449" cy="512324"/>
          </a:xfrm>
          <a:prstGeom prst="foldedCorner">
            <a:avLst/>
          </a:prstGeom>
          <a:solidFill>
            <a:schemeClr val="bg1"/>
          </a:solidFill>
          <a:ln>
            <a:solidFill>
              <a:srgbClr val="3B2D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Kaydının silindiği başka bir program</a:t>
            </a:r>
            <a:endParaRPr lang="en-US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0" name="Katlanmış Nesne 59"/>
          <p:cNvSpPr/>
          <p:nvPr/>
        </p:nvSpPr>
        <p:spPr>
          <a:xfrm>
            <a:off x="56252" y="5496418"/>
            <a:ext cx="2757598" cy="544236"/>
          </a:xfrm>
          <a:prstGeom prst="foldedCorner">
            <a:avLst/>
          </a:prstGeom>
          <a:solidFill>
            <a:schemeClr val="bg1"/>
          </a:solidFill>
          <a:ln>
            <a:solidFill>
              <a:srgbClr val="3B2D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Üniversite içinden başka bir </a:t>
            </a:r>
            <a:r>
              <a:rPr lang="tr-TR" sz="1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programdan</a:t>
            </a:r>
            <a:endParaRPr lang="en-US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3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2288308" y="211573"/>
            <a:ext cx="7527637" cy="1216890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Yeterlik Sınavına Girebilme Koşulları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862615" y="4399969"/>
            <a:ext cx="3953167" cy="21278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En fazla 2 kez girme hakkı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302327" y="1696604"/>
            <a:ext cx="4438076" cy="2235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En geç 5. yarıyıl sonu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705597" y="1615785"/>
            <a:ext cx="3934693" cy="2396837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Tüm dersleri başarma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958111" y="4411517"/>
            <a:ext cx="3969326" cy="222942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AGNO</a:t>
            </a:r>
          </a:p>
          <a:p>
            <a:pPr algn="ctr"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3,00/4,00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55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2032000" y="212436"/>
            <a:ext cx="8682181" cy="108065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latin typeface="Comic Sans MS" panose="030F0702030302020204" pitchFamily="66" charset="0"/>
              </a:rPr>
              <a:t>Doktora Tezinin Sonuçlanması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204064" y="4115950"/>
            <a:ext cx="5153892" cy="264621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2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tr-TR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en-US" sz="2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ez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konusuyla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ilgili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tr-TR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d</a:t>
            </a:r>
            <a:r>
              <a:rPr lang="tr-T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anışman ile birlikte ulusal ya da uluslararası hakemli dergide yayıma kabul edilmiş/yayımlanmış bilimsel makale, patent</a:t>
            </a:r>
          </a:p>
          <a:p>
            <a:pPr algn="ctr"/>
            <a:r>
              <a:rPr lang="tr-TR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+++</a:t>
            </a:r>
            <a:endParaRPr lang="en-US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621673" y="1370445"/>
            <a:ext cx="3641206" cy="1566719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En az 3 TİK raporu</a:t>
            </a:r>
            <a:endParaRPr lang="en-US" sz="2200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6758547" y="1370445"/>
            <a:ext cx="4193309" cy="270394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Tez yazım kurallarına uygun yazılmış tezin jüri tarafından kabulü </a:t>
            </a:r>
          </a:p>
          <a:p>
            <a:pPr algn="ctr"/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(</a:t>
            </a:r>
            <a:r>
              <a:rPr lang="tr-TR" sz="22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danışmanın oy hakkı yok</a:t>
            </a:r>
            <a:r>
              <a:rPr lang="tr-TR" sz="2200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)</a:t>
            </a:r>
            <a:endParaRPr lang="en-US" sz="2200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921711" y="3014518"/>
            <a:ext cx="3341168" cy="11291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İntihal Raporu (&lt;%20)</a:t>
            </a:r>
            <a:endParaRPr lang="en-US" sz="2200" dirty="0"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46</a:t>
            </a:fld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006764" y="4221019"/>
            <a:ext cx="5052233" cy="2497281"/>
          </a:xfrm>
          <a:prstGeom prst="ellipse">
            <a:avLst/>
          </a:prstGeom>
          <a:solidFill>
            <a:srgbClr val="F53E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dirty="0" smtClean="0">
                <a:latin typeface="Comic Sans MS" panose="030F0702030302020204" pitchFamily="66" charset="0"/>
              </a:rPr>
              <a:t>Tezin, bilime yenilik getirme, yeni bilimsel yöntem geliştirme, bilinen bir yöntemi yeni bir alana uygulama niteliklerinden birini yerine getirmesi</a:t>
            </a:r>
            <a:endParaRPr lang="en-US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11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47</a:t>
            </a:fld>
            <a:endParaRPr lang="en-US"/>
          </a:p>
        </p:txBody>
      </p:sp>
      <p:sp>
        <p:nvSpPr>
          <p:cNvPr id="3" name="Metin kutusu 2"/>
          <p:cNvSpPr txBox="1"/>
          <p:nvPr/>
        </p:nvSpPr>
        <p:spPr>
          <a:xfrm>
            <a:off x="1985818" y="101598"/>
            <a:ext cx="8525163" cy="5850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r-TR" sz="2400" dirty="0" smtClean="0">
                <a:latin typeface="Comic Sans MS" panose="030F0702030302020204" pitchFamily="66" charset="0"/>
              </a:rPr>
              <a:t>Doktora Programından İlişiğin Kesilmesi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5" name="Yuvarlatılmış Dikdörtgen 4"/>
          <p:cNvSpPr/>
          <p:nvPr/>
        </p:nvSpPr>
        <p:spPr>
          <a:xfrm>
            <a:off x="812800" y="969819"/>
            <a:ext cx="11249891" cy="55972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4 YY sonunda kredili derslerini başarıyla </a:t>
            </a:r>
            <a:r>
              <a:rPr lang="tr-TR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tamamlayamamak </a:t>
            </a:r>
            <a:r>
              <a:rPr lang="tr-TR" dirty="0">
                <a:solidFill>
                  <a:srgbClr val="FF0000"/>
                </a:solidFill>
                <a:latin typeface="Comic Sans MS" panose="030F0702030302020204" pitchFamily="66" charset="0"/>
              </a:rPr>
              <a:t>(en çok 4 zorunlu, en az 8 ders)</a:t>
            </a: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Genel not ortalamasını  (3.00/4.00) sağlayamamak</a:t>
            </a: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Tez çalışmasını azami süresi (12 YY)  içinde tamamlayamamak</a:t>
            </a: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En geç 5. YY sonunda yeterlik sınavına girmemek</a:t>
            </a: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2 kez yeterlik sınavında başarısız olmak</a:t>
            </a: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Tez önerisinin tez izleme komitesi (TİK) tarafından üst üste 2 kez veya aralıklı olarak 3 kez başarısız </a:t>
            </a:r>
            <a:r>
              <a:rPr lang="tr-TR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bulunması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tr-TR" dirty="0" smtClean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Mazeretli mazeretsiz 2 kez tez savunma sınavına girmemek</a:t>
            </a: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Tezin başarısız bulunarak reddedilmesi</a:t>
            </a:r>
          </a:p>
          <a:p>
            <a:pPr marL="285750" indent="-285750">
              <a:buFontTx/>
              <a:buChar char="-"/>
            </a:pPr>
            <a:endParaRPr lang="tr-TR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r>
              <a:rPr lang="tr-TR" dirty="0">
                <a:solidFill>
                  <a:schemeClr val="bg2">
                    <a:lumMod val="10000"/>
                  </a:schemeClr>
                </a:solidFill>
                <a:latin typeface="Comic Sans MS" panose="030F0702030302020204" pitchFamily="66" charset="0"/>
              </a:rPr>
              <a:t>Tez savunmasında başarılı olduğu halde tezini azami öğrenim süresi içerisinde enstitüye teslim etmemek.</a:t>
            </a:r>
            <a:endParaRPr lang="en-US" dirty="0">
              <a:solidFill>
                <a:schemeClr val="bg2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11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247269" y="861985"/>
            <a:ext cx="109447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Ara sınav</a:t>
            </a:r>
            <a:r>
              <a:rPr lang="tr-TR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				</a:t>
            </a:r>
          </a:p>
          <a:p>
            <a:pPr>
              <a:lnSpc>
                <a:spcPct val="150000"/>
              </a:lnSpc>
            </a:pPr>
            <a:r>
              <a:rPr lang="tr-TR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Dönem sonu sınavı           </a:t>
            </a:r>
          </a:p>
          <a:p>
            <a:pPr>
              <a:lnSpc>
                <a:spcPct val="150000"/>
              </a:lnSpc>
            </a:pPr>
            <a:r>
              <a:rPr lang="tr-TR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Seminer	</a:t>
            </a:r>
          </a:p>
          <a:p>
            <a:pPr>
              <a:lnSpc>
                <a:spcPct val="150000"/>
              </a:lnSpc>
            </a:pPr>
            <a:r>
              <a:rPr lang="tr-TR" sz="2800" dirty="0" smtClean="0">
                <a:solidFill>
                  <a:srgbClr val="3B2DEF"/>
                </a:solidFill>
                <a:latin typeface="Comic Sans MS" panose="030F0702030302020204" pitchFamily="66" charset="0"/>
              </a:rPr>
              <a:t>Tez Hazırlık</a:t>
            </a:r>
            <a:r>
              <a:rPr lang="tr-TR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				</a:t>
            </a:r>
          </a:p>
          <a:p>
            <a:pPr>
              <a:lnSpc>
                <a:spcPct val="150000"/>
              </a:lnSpc>
            </a:pPr>
            <a:r>
              <a:rPr lang="tr-TR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Tez Çalışması 		</a:t>
            </a:r>
            <a:r>
              <a:rPr lang="tr-TR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tr-TR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     </a:t>
            </a:r>
            <a:r>
              <a:rPr lang="tr-TR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CC</a:t>
            </a:r>
            <a:r>
              <a:rPr lang="tr-TR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tr-TR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</a:t>
            </a:r>
            <a:r>
              <a:rPr lang="tr-TR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</a:t>
            </a:r>
            <a:r>
              <a:rPr lang="tr-TR" sz="2800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CB</a:t>
            </a:r>
            <a:r>
              <a:rPr lang="tr-TR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</a:t>
            </a:r>
          </a:p>
          <a:p>
            <a:pPr>
              <a:lnSpc>
                <a:spcPct val="150000"/>
              </a:lnSpc>
            </a:pPr>
            <a:r>
              <a:rPr lang="tr-TR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Dönem Projesi</a:t>
            </a:r>
            <a:r>
              <a:rPr lang="tr-TR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			</a:t>
            </a:r>
            <a:r>
              <a:rPr lang="tr-TR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tr-TR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</a:t>
            </a:r>
            <a:r>
              <a:rPr lang="tr-TR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tr-TR" sz="28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        </a:t>
            </a:r>
          </a:p>
          <a:p>
            <a:pPr>
              <a:lnSpc>
                <a:spcPct val="150000"/>
              </a:lnSpc>
            </a:pPr>
            <a:r>
              <a:rPr lang="tr-TR" sz="28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Yeterlik Sınavı</a:t>
            </a:r>
            <a:r>
              <a:rPr lang="tr-TR" sz="36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tr-TR" sz="36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	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Sağ Ayraç 5"/>
          <p:cNvSpPr/>
          <p:nvPr/>
        </p:nvSpPr>
        <p:spPr>
          <a:xfrm>
            <a:off x="6049818" y="581891"/>
            <a:ext cx="932873" cy="5153891"/>
          </a:xfrm>
          <a:prstGeom prst="rightBrace">
            <a:avLst/>
          </a:prstGeom>
          <a:ln w="38100"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Yuvarlatılmış Dikdörtgen 6"/>
          <p:cNvSpPr/>
          <p:nvPr/>
        </p:nvSpPr>
        <p:spPr>
          <a:xfrm>
            <a:off x="6848622" y="2032333"/>
            <a:ext cx="2632028" cy="73549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Tezli/Tezsiz Yüksek Lisans 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8" name="Yuvarlatılmış Dikdörtgen 7"/>
          <p:cNvSpPr/>
          <p:nvPr/>
        </p:nvSpPr>
        <p:spPr>
          <a:xfrm>
            <a:off x="9813509" y="2130481"/>
            <a:ext cx="2276693" cy="53919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latin typeface="Comic Sans MS" panose="030F0702030302020204" pitchFamily="66" charset="0"/>
              </a:rPr>
              <a:t>Doktora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7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2107334" y="381000"/>
            <a:ext cx="8677598" cy="170497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4400" dirty="0" smtClean="0">
                <a:latin typeface="Comic Sans MS" panose="030F0702030302020204" pitchFamily="66" charset="0"/>
              </a:rPr>
              <a:t>Mezuniyet Ortalaması (AGNO) </a:t>
            </a:r>
            <a:endParaRPr lang="en-US" sz="4400" dirty="0">
              <a:latin typeface="Comic Sans MS" panose="030F0702030302020204" pitchFamily="66" charset="0"/>
            </a:endParaRPr>
          </a:p>
        </p:txBody>
      </p:sp>
      <p:sp>
        <p:nvSpPr>
          <p:cNvPr id="3" name="Yuvarlatılmış Dikdörtgen 2"/>
          <p:cNvSpPr/>
          <p:nvPr/>
        </p:nvSpPr>
        <p:spPr>
          <a:xfrm>
            <a:off x="1628775" y="2733695"/>
            <a:ext cx="3581400" cy="752465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Tezli/Tezsiz Yüksek Lisans 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4" name="Yuvarlatılmış Dikdörtgen 3"/>
          <p:cNvSpPr/>
          <p:nvPr/>
        </p:nvSpPr>
        <p:spPr>
          <a:xfrm>
            <a:off x="7753350" y="2733695"/>
            <a:ext cx="3676974" cy="666740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Doktora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5" name="Aşağı Ok 4"/>
          <p:cNvSpPr/>
          <p:nvPr/>
        </p:nvSpPr>
        <p:spPr>
          <a:xfrm>
            <a:off x="3448050" y="3829050"/>
            <a:ext cx="619125" cy="962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şağı Ok 5"/>
          <p:cNvSpPr/>
          <p:nvPr/>
        </p:nvSpPr>
        <p:spPr>
          <a:xfrm>
            <a:off x="9363075" y="3567142"/>
            <a:ext cx="619125" cy="962025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Metin kutusu 6"/>
          <p:cNvSpPr txBox="1"/>
          <p:nvPr/>
        </p:nvSpPr>
        <p:spPr>
          <a:xfrm>
            <a:off x="2486025" y="4924415"/>
            <a:ext cx="2890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dirty="0" smtClean="0">
                <a:latin typeface="Comic Sans MS" panose="030F0702030302020204" pitchFamily="66" charset="0"/>
              </a:rPr>
              <a:t>2,50/4,00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8" name="Metin kutusu 7"/>
          <p:cNvSpPr txBox="1"/>
          <p:nvPr/>
        </p:nvSpPr>
        <p:spPr>
          <a:xfrm>
            <a:off x="8572500" y="4695874"/>
            <a:ext cx="2591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dirty="0" smtClean="0">
                <a:latin typeface="Comic Sans MS" panose="030F0702030302020204" pitchFamily="66" charset="0"/>
              </a:rPr>
              <a:t>3,00/4,00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10" name="Slayt Numarası Yer Tutucus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6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432817"/>
              </p:ext>
            </p:extLst>
          </p:nvPr>
        </p:nvGraphicFramePr>
        <p:xfrm>
          <a:off x="81282" y="1669"/>
          <a:ext cx="12110719" cy="69402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3499">
                  <a:extLst>
                    <a:ext uri="{9D8B030D-6E8A-4147-A177-3AD203B41FA5}">
                      <a16:colId xmlns:a16="http://schemas.microsoft.com/office/drawing/2014/main" val="2234236081"/>
                    </a:ext>
                  </a:extLst>
                </a:gridCol>
                <a:gridCol w="1754645">
                  <a:extLst>
                    <a:ext uri="{9D8B030D-6E8A-4147-A177-3AD203B41FA5}">
                      <a16:colId xmlns:a16="http://schemas.microsoft.com/office/drawing/2014/main" val="800191618"/>
                    </a:ext>
                  </a:extLst>
                </a:gridCol>
                <a:gridCol w="973879">
                  <a:extLst>
                    <a:ext uri="{9D8B030D-6E8A-4147-A177-3AD203B41FA5}">
                      <a16:colId xmlns:a16="http://schemas.microsoft.com/office/drawing/2014/main" val="2409426602"/>
                    </a:ext>
                  </a:extLst>
                </a:gridCol>
                <a:gridCol w="2519833">
                  <a:extLst>
                    <a:ext uri="{9D8B030D-6E8A-4147-A177-3AD203B41FA5}">
                      <a16:colId xmlns:a16="http://schemas.microsoft.com/office/drawing/2014/main" val="1675770934"/>
                    </a:ext>
                  </a:extLst>
                </a:gridCol>
                <a:gridCol w="2005268">
                  <a:extLst>
                    <a:ext uri="{9D8B030D-6E8A-4147-A177-3AD203B41FA5}">
                      <a16:colId xmlns:a16="http://schemas.microsoft.com/office/drawing/2014/main" val="3607718203"/>
                    </a:ext>
                  </a:extLst>
                </a:gridCol>
                <a:gridCol w="3563595">
                  <a:extLst>
                    <a:ext uri="{9D8B030D-6E8A-4147-A177-3AD203B41FA5}">
                      <a16:colId xmlns:a16="http://schemas.microsoft.com/office/drawing/2014/main" val="3586494860"/>
                    </a:ext>
                  </a:extLst>
                </a:gridCol>
              </a:tblGrid>
              <a:tr h="1135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TEZLİ YÜKSEK LİSANS  </a:t>
                      </a:r>
                      <a:endParaRPr lang="tr-TR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u="sng" dirty="0">
                          <a:effectLst/>
                        </a:rPr>
                        <a:t>Alınması gereken DERSLER</a:t>
                      </a:r>
                      <a:endParaRPr lang="tr-TR" sz="2200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u="sng" dirty="0">
                          <a:effectLst/>
                        </a:rPr>
                        <a:t>AKTS</a:t>
                      </a:r>
                      <a:r>
                        <a:rPr lang="tr-TR" sz="2200" dirty="0">
                          <a:effectLst/>
                        </a:rPr>
                        <a:t> </a:t>
                      </a:r>
                      <a:endParaRPr lang="tr-TR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u="sng" dirty="0">
                          <a:effectLst/>
                        </a:rPr>
                        <a:t>Öğrencinin Yükümlülüğü</a:t>
                      </a:r>
                      <a:endParaRPr lang="tr-TR" sz="2200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u="sng" dirty="0">
                          <a:effectLst/>
                        </a:rPr>
                        <a:t>Danışmanın Yükümlülüğü</a:t>
                      </a:r>
                      <a:endParaRPr lang="tr-TR" sz="2200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u="sng" dirty="0">
                          <a:effectLst/>
                        </a:rPr>
                        <a:t>Anabilim Dalı Başkanlıklarının  Yükümlülüğü</a:t>
                      </a:r>
                      <a:endParaRPr lang="tr-TR" sz="2200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9211497"/>
                  </a:ext>
                </a:extLst>
              </a:tr>
              <a:tr h="5679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u="none" dirty="0">
                          <a:effectLst/>
                        </a:rPr>
                        <a:t>1. Dönem </a:t>
                      </a:r>
                      <a:endParaRPr lang="tr-TR" sz="2200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 smtClean="0">
                          <a:effectLst/>
                        </a:rPr>
                        <a:t>Zorunlu/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 smtClean="0">
                          <a:effectLst/>
                        </a:rPr>
                        <a:t>Seçmeli </a:t>
                      </a:r>
                      <a:r>
                        <a:rPr lang="tr-TR" sz="2200" dirty="0">
                          <a:effectLst/>
                        </a:rPr>
                        <a:t>dersler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Toplam </a:t>
                      </a:r>
                      <a:endParaRPr lang="tr-TR" sz="22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 smtClean="0">
                          <a:effectLst/>
                        </a:rPr>
                        <a:t>(</a:t>
                      </a:r>
                      <a:r>
                        <a:rPr lang="tr-TR" sz="2200" dirty="0">
                          <a:effectLst/>
                        </a:rPr>
                        <a:t>30 AKTS)</a:t>
                      </a:r>
                      <a:endParaRPr lang="tr-TR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2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 smtClean="0">
                          <a:effectLst/>
                        </a:rPr>
                        <a:t>30 </a:t>
                      </a:r>
                      <a:endParaRPr lang="tr-TR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r-TR" sz="2200" dirty="0" smtClean="0">
                          <a:effectLst/>
                        </a:rPr>
                        <a:t>* Ders </a:t>
                      </a:r>
                      <a:r>
                        <a:rPr lang="tr-TR" sz="2200" dirty="0">
                          <a:effectLst/>
                        </a:rPr>
                        <a:t>seçimlerini, ders değişikliklerini, ders ekleme ve ders bırakma işlemlerini ilgili enstitü </a:t>
                      </a:r>
                      <a:r>
                        <a:rPr lang="tr-TR" sz="2200" u="sng" dirty="0" smtClean="0">
                          <a:effectLst/>
                        </a:rPr>
                        <a:t>anabilim  </a:t>
                      </a:r>
                      <a:r>
                        <a:rPr lang="tr-TR" sz="2200" u="sng" dirty="0">
                          <a:effectLst/>
                        </a:rPr>
                        <a:t>dalı başkanının</a:t>
                      </a:r>
                      <a:r>
                        <a:rPr lang="tr-TR" sz="2200" dirty="0">
                          <a:effectLst/>
                        </a:rPr>
                        <a:t> yönlendirmesi ve onayıyla </a:t>
                      </a:r>
                      <a:r>
                        <a:rPr lang="tr-TR" sz="2200" dirty="0">
                          <a:solidFill>
                            <a:srgbClr val="C00000"/>
                          </a:solidFill>
                          <a:effectLst/>
                        </a:rPr>
                        <a:t>akademik takvimde belirlenen süre içerisinde </a:t>
                      </a:r>
                      <a:r>
                        <a:rPr lang="tr-TR" sz="2200" dirty="0" smtClean="0">
                          <a:solidFill>
                            <a:srgbClr val="C00000"/>
                          </a:solidFill>
                          <a:effectLst/>
                        </a:rPr>
                        <a:t>yapar, </a:t>
                      </a:r>
                      <a:r>
                        <a:rPr lang="tr-TR" sz="2200" b="1" u="sng" dirty="0" smtClean="0">
                          <a:solidFill>
                            <a:srgbClr val="C00000"/>
                          </a:solidFill>
                          <a:effectLst/>
                        </a:rPr>
                        <a:t>onaylar</a:t>
                      </a:r>
                      <a:r>
                        <a:rPr lang="tr-TR" sz="2200" dirty="0" smtClean="0">
                          <a:solidFill>
                            <a:srgbClr val="C00000"/>
                          </a:solidFill>
                          <a:effectLst/>
                        </a:rPr>
                        <a:t>.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r-TR" sz="2200" dirty="0" smtClean="0">
                          <a:effectLst/>
                        </a:rPr>
                        <a:t>* </a:t>
                      </a:r>
                      <a:r>
                        <a:rPr lang="tr-TR" sz="2200" dirty="0" smtClean="0">
                          <a:solidFill>
                            <a:schemeClr val="tx1"/>
                          </a:solidFill>
                          <a:effectLst/>
                        </a:rPr>
                        <a:t>Dersin, başarı harf notu </a:t>
                      </a:r>
                      <a:r>
                        <a:rPr lang="tr-TR" sz="2200" dirty="0" smtClean="0">
                          <a:solidFill>
                            <a:srgbClr val="C00000"/>
                          </a:solidFill>
                          <a:effectLst/>
                        </a:rPr>
                        <a:t>en az CC </a:t>
                      </a:r>
                      <a:r>
                        <a:rPr lang="tr-TR" sz="2200" dirty="0" smtClean="0">
                          <a:solidFill>
                            <a:schemeClr val="tx1"/>
                          </a:solidFill>
                          <a:effectLst/>
                        </a:rPr>
                        <a:t>olmalıdır. </a:t>
                      </a:r>
                      <a:endParaRPr lang="tr-TR" sz="2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 </a:t>
                      </a:r>
                      <a:endParaRPr lang="tr-TR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dirty="0" smtClean="0">
                          <a:effectLst/>
                        </a:rPr>
                        <a:t>* Öğrencinin </a:t>
                      </a:r>
                      <a:r>
                        <a:rPr lang="tr-TR" sz="2200" dirty="0">
                          <a:effectLst/>
                        </a:rPr>
                        <a:t>ders seçimlerini, ders değişikliklerini, ders ekleme ve ders bırakma işlemlerini </a:t>
                      </a:r>
                      <a:r>
                        <a:rPr lang="tr-TR" sz="2200" dirty="0">
                          <a:solidFill>
                            <a:srgbClr val="C00000"/>
                          </a:solidFill>
                          <a:effectLst/>
                        </a:rPr>
                        <a:t>akademik takvimde belirlenen süre içerisinde </a:t>
                      </a:r>
                      <a:r>
                        <a:rPr lang="tr-TR" sz="2200" b="1" u="sng" dirty="0">
                          <a:solidFill>
                            <a:srgbClr val="C00000"/>
                          </a:solidFill>
                          <a:effectLst/>
                        </a:rPr>
                        <a:t>onaylar</a:t>
                      </a:r>
                      <a:r>
                        <a:rPr lang="tr-TR" sz="2200" dirty="0">
                          <a:solidFill>
                            <a:srgbClr val="C00000"/>
                          </a:solidFill>
                          <a:effectLst/>
                        </a:rPr>
                        <a:t>.  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dirty="0" smtClean="0">
                          <a:effectLst/>
                        </a:rPr>
                        <a:t>*</a:t>
                      </a:r>
                      <a:r>
                        <a:rPr lang="tr-TR" sz="2200" baseline="0" dirty="0" smtClean="0">
                          <a:effectLst/>
                        </a:rPr>
                        <a:t> </a:t>
                      </a:r>
                      <a:r>
                        <a:rPr lang="tr-TR" sz="2200" dirty="0" smtClean="0">
                          <a:effectLst/>
                        </a:rPr>
                        <a:t>Dönemin </a:t>
                      </a:r>
                      <a:r>
                        <a:rPr lang="tr-TR" sz="2200" dirty="0">
                          <a:effectLst/>
                        </a:rPr>
                        <a:t>sonunda  bir öğretim üyesini danışman olarak Enstitü Yönetim Kuruluna önerir. (Form 2) 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dirty="0">
                          <a:effectLst/>
                        </a:rPr>
                        <a:t> </a:t>
                      </a:r>
                      <a:endParaRPr lang="tr-TR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7442334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10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214259"/>
              </p:ext>
            </p:extLst>
          </p:nvPr>
        </p:nvGraphicFramePr>
        <p:xfrm>
          <a:off x="81277" y="0"/>
          <a:ext cx="12110723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1526">
                  <a:extLst>
                    <a:ext uri="{9D8B030D-6E8A-4147-A177-3AD203B41FA5}">
                      <a16:colId xmlns:a16="http://schemas.microsoft.com/office/drawing/2014/main" val="1565982823"/>
                    </a:ext>
                  </a:extLst>
                </a:gridCol>
                <a:gridCol w="2078835">
                  <a:extLst>
                    <a:ext uri="{9D8B030D-6E8A-4147-A177-3AD203B41FA5}">
                      <a16:colId xmlns:a16="http://schemas.microsoft.com/office/drawing/2014/main" val="879593865"/>
                    </a:ext>
                  </a:extLst>
                </a:gridCol>
                <a:gridCol w="733199">
                  <a:extLst>
                    <a:ext uri="{9D8B030D-6E8A-4147-A177-3AD203B41FA5}">
                      <a16:colId xmlns:a16="http://schemas.microsoft.com/office/drawing/2014/main" val="2501127848"/>
                    </a:ext>
                  </a:extLst>
                </a:gridCol>
                <a:gridCol w="2628302">
                  <a:extLst>
                    <a:ext uri="{9D8B030D-6E8A-4147-A177-3AD203B41FA5}">
                      <a16:colId xmlns:a16="http://schemas.microsoft.com/office/drawing/2014/main" val="2303653210"/>
                    </a:ext>
                  </a:extLst>
                </a:gridCol>
                <a:gridCol w="3656934">
                  <a:extLst>
                    <a:ext uri="{9D8B030D-6E8A-4147-A177-3AD203B41FA5}">
                      <a16:colId xmlns:a16="http://schemas.microsoft.com/office/drawing/2014/main" val="35727825"/>
                    </a:ext>
                  </a:extLst>
                </a:gridCol>
                <a:gridCol w="1911927">
                  <a:extLst>
                    <a:ext uri="{9D8B030D-6E8A-4147-A177-3AD203B41FA5}">
                      <a16:colId xmlns:a16="http://schemas.microsoft.com/office/drawing/2014/main" val="1096925947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1" dirty="0">
                          <a:solidFill>
                            <a:schemeClr val="bg1"/>
                          </a:solidFill>
                          <a:effectLst/>
                        </a:rPr>
                        <a:t>2. Dönem</a:t>
                      </a:r>
                      <a:endParaRPr lang="tr-TR" sz="2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-Zorunlu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/ Seçmeli dersler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-YL Seminer</a:t>
                      </a:r>
                      <a:endParaRPr lang="tr-TR" sz="22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-Yüksek Lisans Tezine Hazırlık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Toplam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(30)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AKTS</a:t>
                      </a:r>
                      <a:endParaRPr lang="tr-TR" sz="2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bg1"/>
                          </a:solidFill>
                          <a:effectLst/>
                        </a:rPr>
                        <a:t>25</a:t>
                      </a:r>
                      <a:endParaRPr lang="tr-TR" sz="22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2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2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2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200" b="0" dirty="0" smtClean="0">
                          <a:solidFill>
                            <a:schemeClr val="bg1"/>
                          </a:solidFill>
                          <a:effectLst/>
                        </a:rPr>
                        <a:t> 5</a:t>
                      </a:r>
                      <a:endParaRPr lang="tr-TR" sz="22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*Ders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seçimlerini, ders değişikliklerini, ders ekleme ve ders bırakma işlemlerini ilgili enstitü </a:t>
                      </a:r>
                      <a:r>
                        <a:rPr lang="tr-TR" sz="2200" b="0" u="sng" dirty="0">
                          <a:solidFill>
                            <a:srgbClr val="C00000"/>
                          </a:solidFill>
                          <a:effectLst/>
                        </a:rPr>
                        <a:t>danışmanının </a:t>
                      </a:r>
                      <a:r>
                        <a:rPr lang="tr-TR" sz="2200" b="0" dirty="0">
                          <a:solidFill>
                            <a:srgbClr val="C00000"/>
                          </a:solidFill>
                          <a:effectLst/>
                        </a:rPr>
                        <a:t>yönlendirmesi ve onayıyla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akademik takvimde belirlenen süre içerisinde yapar, onaylar.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*Dersin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başarı harf notu </a:t>
                      </a:r>
                      <a:r>
                        <a:rPr lang="tr-TR" sz="2200" b="0" dirty="0">
                          <a:solidFill>
                            <a:srgbClr val="C00000"/>
                          </a:solidFill>
                          <a:effectLst/>
                        </a:rPr>
                        <a:t>en az CC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olmalıdır.</a:t>
                      </a:r>
                      <a:endParaRPr lang="tr-TR" sz="2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00" indent="-5715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tr-TR" sz="22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r>
                        <a:rPr lang="tr-TR" sz="2200" b="0" u="sng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Tez konusunu </a:t>
                      </a: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en geç ikinci yarıyılın sonuna kadar belirler ve anabilim dalı başkanlığına bildirir (Form</a:t>
                      </a:r>
                      <a:r>
                        <a:rPr lang="tr-TR" sz="2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3).</a:t>
                      </a:r>
                      <a:endParaRPr lang="tr-TR" sz="22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*Danışmanlığını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yaptığı her öğrenci için </a:t>
                      </a:r>
                      <a:r>
                        <a:rPr lang="tr-TR" sz="2200" b="0" dirty="0" smtClean="0">
                          <a:solidFill>
                            <a:srgbClr val="C00000"/>
                          </a:solidFill>
                          <a:effectLst/>
                        </a:rPr>
                        <a:t>“Yüksek Lisans Tezine  Hazırlık“ </a:t>
                      </a: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dersi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açar.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*Yüksek Lisans Tezine  Hazırlık derslerinin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değerlendirmesini yaparak, akademik takvimde belirlenen   süre içerisinde, </a:t>
                      </a: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Öğrenci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İşleri Bilgi Sistemine </a:t>
                      </a:r>
                      <a:r>
                        <a:rPr lang="tr-TR" sz="2200" b="0" dirty="0">
                          <a:solidFill>
                            <a:srgbClr val="FF0000"/>
                          </a:solidFill>
                          <a:effectLst/>
                        </a:rPr>
                        <a:t>not girişini </a:t>
                      </a: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yapar.</a:t>
                      </a:r>
                      <a:endParaRPr lang="tr-TR" sz="2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22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dirty="0" smtClean="0">
                          <a:solidFill>
                            <a:schemeClr val="tx1"/>
                          </a:solidFill>
                          <a:effectLst/>
                        </a:rPr>
                        <a:t>*Danışman tarafından belirlenen tez konusunu en geç ikinci yarıyılın sonuna kadar Enstitüye</a:t>
                      </a:r>
                      <a:r>
                        <a:rPr lang="tr-TR" sz="2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iletir 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2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(Form 3)</a:t>
                      </a:r>
                      <a:endParaRPr lang="tr-TR" sz="2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199869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74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839931"/>
              </p:ext>
            </p:extLst>
          </p:nvPr>
        </p:nvGraphicFramePr>
        <p:xfrm>
          <a:off x="81279" y="27708"/>
          <a:ext cx="11785598" cy="68302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1954">
                  <a:extLst>
                    <a:ext uri="{9D8B030D-6E8A-4147-A177-3AD203B41FA5}">
                      <a16:colId xmlns:a16="http://schemas.microsoft.com/office/drawing/2014/main" val="1115949819"/>
                    </a:ext>
                  </a:extLst>
                </a:gridCol>
                <a:gridCol w="1745752">
                  <a:extLst>
                    <a:ext uri="{9D8B030D-6E8A-4147-A177-3AD203B41FA5}">
                      <a16:colId xmlns:a16="http://schemas.microsoft.com/office/drawing/2014/main" val="186368417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607426325"/>
                    </a:ext>
                  </a:extLst>
                </a:gridCol>
                <a:gridCol w="2817013">
                  <a:extLst>
                    <a:ext uri="{9D8B030D-6E8A-4147-A177-3AD203B41FA5}">
                      <a16:colId xmlns:a16="http://schemas.microsoft.com/office/drawing/2014/main" val="1666588183"/>
                    </a:ext>
                  </a:extLst>
                </a:gridCol>
                <a:gridCol w="3529846">
                  <a:extLst>
                    <a:ext uri="{9D8B030D-6E8A-4147-A177-3AD203B41FA5}">
                      <a16:colId xmlns:a16="http://schemas.microsoft.com/office/drawing/2014/main" val="824246605"/>
                    </a:ext>
                  </a:extLst>
                </a:gridCol>
                <a:gridCol w="1889513">
                  <a:extLst>
                    <a:ext uri="{9D8B030D-6E8A-4147-A177-3AD203B41FA5}">
                      <a16:colId xmlns:a16="http://schemas.microsoft.com/office/drawing/2014/main" val="2115305826"/>
                    </a:ext>
                  </a:extLst>
                </a:gridCol>
              </a:tblGrid>
              <a:tr h="68302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bg1"/>
                          </a:solidFill>
                          <a:effectLst/>
                        </a:rPr>
                        <a:t>3. Dönem</a:t>
                      </a:r>
                      <a:endParaRPr lang="tr-TR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Yüksek Lisans 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Toplam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(30)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AKTS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endParaRPr lang="tr-TR" sz="20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*2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. Dönem sonunda;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Bilimsel Araştırma Teknikleri </a:t>
                      </a:r>
                      <a:r>
                        <a:rPr lang="tr-TR" sz="2000" b="0" dirty="0" smtClean="0">
                          <a:solidFill>
                            <a:srgbClr val="FF0000"/>
                          </a:solidFill>
                          <a:effectLst/>
                        </a:rPr>
                        <a:t>ve Yayın etiği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dâhil </a:t>
                      </a:r>
                      <a:r>
                        <a:rPr lang="tr-TR" sz="2000" b="0" u="sng" dirty="0">
                          <a:solidFill>
                            <a:srgbClr val="FF0000"/>
                          </a:solidFill>
                          <a:effectLst/>
                        </a:rPr>
                        <a:t>en az </a:t>
                      </a:r>
                      <a:r>
                        <a:rPr lang="tr-TR" sz="2000" b="0" u="sng" dirty="0">
                          <a:solidFill>
                            <a:srgbClr val="C00000"/>
                          </a:solidFill>
                          <a:effectLst/>
                        </a:rPr>
                        <a:t>(seçmeli/zorunlu) 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rgbClr val="C00000"/>
                          </a:solidFill>
                          <a:effectLst/>
                        </a:rPr>
                        <a:t>8 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ders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alır. Aldığı tüm derslerden  başarılı olması   gerekir. 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*Yüksek Lisans Tez 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Çalışmasına  kayıt yaptırmak için genel not ortalamasının </a:t>
                      </a:r>
                      <a:r>
                        <a:rPr lang="tr-TR" sz="2000" b="0" u="sng" dirty="0">
                          <a:solidFill>
                            <a:srgbClr val="C00000"/>
                          </a:solidFill>
                          <a:effectLst/>
                        </a:rPr>
                        <a:t>en az 2.50/4.00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  (CB)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olması gerekir.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*Yüksek Lisans 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dersine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akademik takvimde belirlenen süre içerisinde kaydolur ve onaylar. 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r>
                        <a:rPr lang="tr-TR" sz="2000" b="0" u="sng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Tez </a:t>
                      </a:r>
                      <a:r>
                        <a:rPr lang="tr-TR" sz="2000" b="0" u="sng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önerisini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anabilim dalı başkanlığına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bildirir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(Form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).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*Tez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çalışmasının değerlendirmesini yaparak, akademik takvimde belirlenen   süre içerisinde,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Öğrenci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İşleri Bilgi Sistemine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not girişini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yapar. 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*Öğrencinin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danışmanı tarafından gönderilen Tez Önerisini Enstitüye iletir. (Form 3) </a:t>
                      </a:r>
                      <a:endParaRPr lang="tr-T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7233925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873394"/>
              </p:ext>
            </p:extLst>
          </p:nvPr>
        </p:nvGraphicFramePr>
        <p:xfrm>
          <a:off x="81281" y="1"/>
          <a:ext cx="12110718" cy="6736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1525">
                  <a:extLst>
                    <a:ext uri="{9D8B030D-6E8A-4147-A177-3AD203B41FA5}">
                      <a16:colId xmlns:a16="http://schemas.microsoft.com/office/drawing/2014/main" val="1645855623"/>
                    </a:ext>
                  </a:extLst>
                </a:gridCol>
                <a:gridCol w="2078834">
                  <a:extLst>
                    <a:ext uri="{9D8B030D-6E8A-4147-A177-3AD203B41FA5}">
                      <a16:colId xmlns:a16="http://schemas.microsoft.com/office/drawing/2014/main" val="595703709"/>
                    </a:ext>
                  </a:extLst>
                </a:gridCol>
                <a:gridCol w="733199">
                  <a:extLst>
                    <a:ext uri="{9D8B030D-6E8A-4147-A177-3AD203B41FA5}">
                      <a16:colId xmlns:a16="http://schemas.microsoft.com/office/drawing/2014/main" val="775549959"/>
                    </a:ext>
                  </a:extLst>
                </a:gridCol>
                <a:gridCol w="2628300">
                  <a:extLst>
                    <a:ext uri="{9D8B030D-6E8A-4147-A177-3AD203B41FA5}">
                      <a16:colId xmlns:a16="http://schemas.microsoft.com/office/drawing/2014/main" val="3225669501"/>
                    </a:ext>
                  </a:extLst>
                </a:gridCol>
                <a:gridCol w="3743078">
                  <a:extLst>
                    <a:ext uri="{9D8B030D-6E8A-4147-A177-3AD203B41FA5}">
                      <a16:colId xmlns:a16="http://schemas.microsoft.com/office/drawing/2014/main" val="54984699"/>
                    </a:ext>
                  </a:extLst>
                </a:gridCol>
                <a:gridCol w="1825782">
                  <a:extLst>
                    <a:ext uri="{9D8B030D-6E8A-4147-A177-3AD203B41FA5}">
                      <a16:colId xmlns:a16="http://schemas.microsoft.com/office/drawing/2014/main" val="3631386165"/>
                    </a:ext>
                  </a:extLst>
                </a:gridCol>
              </a:tblGrid>
              <a:tr h="6736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</a:rPr>
                        <a:t>4. Dönem</a:t>
                      </a:r>
                      <a:endParaRPr lang="tr-T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Yüksek Lisans Tez Çalışması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Toplam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(30) </a:t>
                      </a: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AKTS</a:t>
                      </a:r>
                      <a:endParaRPr lang="tr-TR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tr-TR" sz="24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571500" indent="-5715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*Yüksek Lisans Tez Çalışması 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Dersine </a:t>
                      </a: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akademik takvimde belirlenen süre içerisinde kaydolur  ve onaylar.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00" indent="-5715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tr-TR" sz="2400" b="0" dirty="0" smtClean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r-TR" sz="2400" b="0" dirty="0" smtClean="0">
                          <a:solidFill>
                            <a:srgbClr val="FF0000"/>
                          </a:solidFill>
                          <a:effectLst/>
                        </a:rPr>
                        <a:t>Yüksek Lisans Tez Çalışması dersinin </a:t>
                      </a: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değerlendirmesini </a:t>
                      </a: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yaparak,  akademik takvimde belirlenen   süre içerisinde, </a:t>
                      </a:r>
                      <a:r>
                        <a:rPr lang="tr-T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Öğrenci </a:t>
                      </a: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İşleri Bilgi Sistemine </a:t>
                      </a:r>
                      <a:r>
                        <a:rPr lang="tr-TR" sz="2400" b="0" dirty="0">
                          <a:solidFill>
                            <a:srgbClr val="FF0000"/>
                          </a:solidFill>
                          <a:effectLst/>
                        </a:rPr>
                        <a:t>not girişini </a:t>
                      </a: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yapar. </a:t>
                      </a:r>
                      <a:endParaRPr lang="tr-TR" sz="24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571500" indent="-5715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tr-TR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672625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8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662667"/>
              </p:ext>
            </p:extLst>
          </p:nvPr>
        </p:nvGraphicFramePr>
        <p:xfrm>
          <a:off x="0" y="2"/>
          <a:ext cx="12366316" cy="68579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2473">
                  <a:extLst>
                    <a:ext uri="{9D8B030D-6E8A-4147-A177-3AD203B41FA5}">
                      <a16:colId xmlns:a16="http://schemas.microsoft.com/office/drawing/2014/main" val="389845090"/>
                    </a:ext>
                  </a:extLst>
                </a:gridCol>
                <a:gridCol w="1145309">
                  <a:extLst>
                    <a:ext uri="{9D8B030D-6E8A-4147-A177-3AD203B41FA5}">
                      <a16:colId xmlns:a16="http://schemas.microsoft.com/office/drawing/2014/main" val="79281241"/>
                    </a:ext>
                  </a:extLst>
                </a:gridCol>
                <a:gridCol w="517236">
                  <a:extLst>
                    <a:ext uri="{9D8B030D-6E8A-4147-A177-3AD203B41FA5}">
                      <a16:colId xmlns:a16="http://schemas.microsoft.com/office/drawing/2014/main" val="1776169651"/>
                    </a:ext>
                  </a:extLst>
                </a:gridCol>
                <a:gridCol w="4793673">
                  <a:extLst>
                    <a:ext uri="{9D8B030D-6E8A-4147-A177-3AD203B41FA5}">
                      <a16:colId xmlns:a16="http://schemas.microsoft.com/office/drawing/2014/main" val="3944092230"/>
                    </a:ext>
                  </a:extLst>
                </a:gridCol>
                <a:gridCol w="2382982">
                  <a:extLst>
                    <a:ext uri="{9D8B030D-6E8A-4147-A177-3AD203B41FA5}">
                      <a16:colId xmlns:a16="http://schemas.microsoft.com/office/drawing/2014/main" val="2514239840"/>
                    </a:ext>
                  </a:extLst>
                </a:gridCol>
                <a:gridCol w="1984643">
                  <a:extLst>
                    <a:ext uri="{9D8B030D-6E8A-4147-A177-3AD203B41FA5}">
                      <a16:colId xmlns:a16="http://schemas.microsoft.com/office/drawing/2014/main" val="378513697"/>
                    </a:ext>
                  </a:extLst>
                </a:gridCol>
              </a:tblGrid>
              <a:tr h="68579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bg1"/>
                          </a:solidFill>
                          <a:effectLst/>
                        </a:rPr>
                        <a:t>Tez Savunması ve Sonrasındaki İşlemler  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Alınan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tüm  derslerden başarılı olmak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bg1"/>
                          </a:solidFill>
                          <a:effectLst/>
                        </a:rPr>
                        <a:t>120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tr-TR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*Genel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akademik 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ortalamasının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2.50/4.00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 olması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r>
                        <a:rPr lang="tr-TR" sz="1700" b="0" dirty="0" smtClean="0">
                          <a:solidFill>
                            <a:srgbClr val="C00000"/>
                          </a:solidFill>
                          <a:effectLst/>
                        </a:rPr>
                        <a:t>Bilimsel 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Araştırma Teknikleri ve Yayın Etiği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dersinin alınmış olması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*120</a:t>
                      </a:r>
                      <a:r>
                        <a:rPr lang="tr-TR" sz="17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kredi (AKTS) iş yükünü tamamlamış olmak</a:t>
                      </a:r>
                      <a:endParaRPr lang="tr-TR" sz="17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*En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geç takip eden dönem başına kadar tezini  Senato tarafından onaylanan tez yazım kurallarına uygun biçimde yazar ve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tezini jüri önünde </a:t>
                      </a:r>
                      <a:r>
                        <a:rPr lang="tr-TR" sz="1700" b="0" dirty="0" smtClean="0">
                          <a:solidFill>
                            <a:srgbClr val="C00000"/>
                          </a:solidFill>
                          <a:effectLst/>
                        </a:rPr>
                        <a:t>savunur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endParaRPr lang="tr-TR" sz="17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i="0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*T</a:t>
                      </a:r>
                      <a:r>
                        <a:rPr lang="en-US" sz="1700" b="0" i="0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ez</a:t>
                      </a:r>
                      <a:r>
                        <a:rPr lang="en-US" sz="1700" b="0" i="0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konusuyla</a:t>
                      </a:r>
                      <a:r>
                        <a:rPr lang="en-US" sz="1700" b="0" i="0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ilgili</a:t>
                      </a:r>
                      <a:r>
                        <a:rPr lang="en-US" sz="1700" b="0" i="0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danışmanıyla</a:t>
                      </a:r>
                      <a:r>
                        <a:rPr lang="en-US" sz="1700" b="0" i="0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birlikte</a:t>
                      </a:r>
                      <a:r>
                        <a:rPr lang="en-US" sz="1700" b="0" i="0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hazırladığı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ulusal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uluslararası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konferans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kongre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veya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sempozyumda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poster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sözlü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olarak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sunulmuş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az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bildiri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veya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ulusal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uluslararası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hakemli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dergide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yayıma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kabul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edilmiş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yayımlanmış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bilimsel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makale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patent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faydalı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model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hazırlama</a:t>
                      </a:r>
                      <a:r>
                        <a:rPr lang="en-US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şartlarından</a:t>
                      </a:r>
                      <a:r>
                        <a:rPr lang="en-US" sz="17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tr-TR" sz="17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birini yerine getirmesi,</a:t>
                      </a:r>
                      <a:endParaRPr lang="tr-TR" sz="17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*Yönetim</a:t>
                      </a:r>
                      <a:r>
                        <a:rPr lang="tr-TR" sz="17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kurulu tarihinden itibaren e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n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geç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15 gün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içinde, enstitü yönetim kurulunca atanan jüri üyelerine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tezini teslim </a:t>
                      </a:r>
                      <a:r>
                        <a:rPr lang="tr-TR" sz="1700" b="0" dirty="0" smtClean="0">
                          <a:solidFill>
                            <a:srgbClr val="C00000"/>
                          </a:solidFill>
                          <a:effectLst/>
                        </a:rPr>
                        <a:t>eder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lang="tr-TR" sz="17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700" b="0" u="sng" baseline="0" dirty="0" smtClean="0">
                          <a:solidFill>
                            <a:srgbClr val="C00000"/>
                          </a:solidFill>
                          <a:effectLst/>
                        </a:rPr>
                        <a:t>en geç 1 ay </a:t>
                      </a:r>
                      <a:r>
                        <a:rPr lang="tr-TR" sz="17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içerisinde tez savunma sınavına girer.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tr-TR" sz="17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*Sınavdan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başarılı olması durumunda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en geç  bir ay 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içerisinde varsa jürinin önerdiği düzeltmeleri  de yaparak Enstitüye bir adet </a:t>
                      </a:r>
                      <a:r>
                        <a:rPr lang="tr-TR" sz="1700" b="0" dirty="0">
                          <a:solidFill>
                            <a:srgbClr val="C00000"/>
                          </a:solidFill>
                          <a:effectLst/>
                        </a:rPr>
                        <a:t>ciltlenmiş </a:t>
                      </a:r>
                      <a:r>
                        <a:rPr lang="tr-TR" sz="1700" b="0" dirty="0" smtClean="0">
                          <a:solidFill>
                            <a:srgbClr val="C00000"/>
                          </a:solidFill>
                          <a:effectLst/>
                        </a:rPr>
                        <a:t>tez, CD ile birlikte diğer mezuniyet evraklarını teslim eder</a:t>
                      </a:r>
                      <a:r>
                        <a:rPr lang="tr-TR" sz="17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tr-TR" sz="17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r>
                        <a:rPr lang="tr-TR" sz="1800" b="0" dirty="0" smtClean="0">
                          <a:solidFill>
                            <a:srgbClr val="C00000"/>
                          </a:solidFill>
                          <a:effectLst/>
                        </a:rPr>
                        <a:t>Tez </a:t>
                      </a:r>
                      <a:r>
                        <a:rPr lang="tr-TR" sz="1800" b="0" dirty="0">
                          <a:solidFill>
                            <a:srgbClr val="C00000"/>
                          </a:solidFill>
                          <a:effectLst/>
                        </a:rPr>
                        <a:t>Savunma jürisini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anabilim dalı başkanlığına 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önerir (Form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13)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*En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geç takip eden dönem başına kadar öğrencisinin hazırladığı tezi   Senato tarafından onaylanan tez yazım kurallarına uygunluğunu denetler, </a:t>
                      </a:r>
                      <a:r>
                        <a:rPr lang="tr-TR" sz="1800" b="0" dirty="0">
                          <a:solidFill>
                            <a:srgbClr val="C00000"/>
                          </a:solidFill>
                          <a:effectLst/>
                        </a:rPr>
                        <a:t>tezin intihal </a:t>
                      </a:r>
                      <a:r>
                        <a:rPr lang="tr-TR" sz="1800" b="0" dirty="0" smtClean="0">
                          <a:solidFill>
                            <a:srgbClr val="C00000"/>
                          </a:solidFill>
                          <a:effectLst/>
                        </a:rPr>
                        <a:t>raporunu (&lt;%20)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Anabilim dalına bildirir. </a:t>
                      </a: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Tez savunma sınav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jüri kararı ve jüri kişisel raporları </a:t>
                      </a:r>
                      <a:r>
                        <a:rPr lang="tr-TR" sz="1800" b="0" u="sng" baseline="0" dirty="0" smtClean="0">
                          <a:solidFill>
                            <a:srgbClr val="C00000"/>
                          </a:solidFill>
                          <a:effectLst/>
                        </a:rPr>
                        <a:t>sınavdan sonra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ABD başkanlığına iletilir.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*Danışmanın 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önerisiyle oluşturulan tez savunma jürisini Enstitüye 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iletir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(Form 13)  </a:t>
                      </a: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*Tez Savunma Tutanak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Formunu (Form 14) ve kişisel raporlar formunu (Form 15) </a:t>
                      </a:r>
                      <a:r>
                        <a:rPr lang="tr-TR" sz="1800" b="0" u="sng" baseline="0" dirty="0" smtClean="0">
                          <a:solidFill>
                            <a:srgbClr val="C00000"/>
                          </a:solidFill>
                          <a:effectLst/>
                        </a:rPr>
                        <a:t>üç iş günü 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içinde Enstitüye iletir. </a:t>
                      </a:r>
                      <a:endParaRPr lang="tr-TR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2565421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01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631787"/>
              </p:ext>
            </p:extLst>
          </p:nvPr>
        </p:nvGraphicFramePr>
        <p:xfrm>
          <a:off x="-1" y="20320"/>
          <a:ext cx="12192001" cy="6837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5486">
                  <a:extLst>
                    <a:ext uri="{9D8B030D-6E8A-4147-A177-3AD203B41FA5}">
                      <a16:colId xmlns:a16="http://schemas.microsoft.com/office/drawing/2014/main" val="1275723655"/>
                    </a:ext>
                  </a:extLst>
                </a:gridCol>
                <a:gridCol w="1976220">
                  <a:extLst>
                    <a:ext uri="{9D8B030D-6E8A-4147-A177-3AD203B41FA5}">
                      <a16:colId xmlns:a16="http://schemas.microsoft.com/office/drawing/2014/main" val="3131454202"/>
                    </a:ext>
                  </a:extLst>
                </a:gridCol>
                <a:gridCol w="738116">
                  <a:extLst>
                    <a:ext uri="{9D8B030D-6E8A-4147-A177-3AD203B41FA5}">
                      <a16:colId xmlns:a16="http://schemas.microsoft.com/office/drawing/2014/main" val="2754338081"/>
                    </a:ext>
                  </a:extLst>
                </a:gridCol>
                <a:gridCol w="2645943">
                  <a:extLst>
                    <a:ext uri="{9D8B030D-6E8A-4147-A177-3AD203B41FA5}">
                      <a16:colId xmlns:a16="http://schemas.microsoft.com/office/drawing/2014/main" val="298967132"/>
                    </a:ext>
                  </a:extLst>
                </a:gridCol>
                <a:gridCol w="2646807">
                  <a:extLst>
                    <a:ext uri="{9D8B030D-6E8A-4147-A177-3AD203B41FA5}">
                      <a16:colId xmlns:a16="http://schemas.microsoft.com/office/drawing/2014/main" val="3602811205"/>
                    </a:ext>
                  </a:extLst>
                </a:gridCol>
                <a:gridCol w="2959429">
                  <a:extLst>
                    <a:ext uri="{9D8B030D-6E8A-4147-A177-3AD203B41FA5}">
                      <a16:colId xmlns:a16="http://schemas.microsoft.com/office/drawing/2014/main" val="2735514887"/>
                    </a:ext>
                  </a:extLst>
                </a:gridCol>
              </a:tblGrid>
              <a:tr h="11396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DOKTORA</a:t>
                      </a:r>
                      <a:r>
                        <a:rPr lang="tr-TR" sz="2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Alınması gereken DERSLER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AKTS 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Öğrencinin Yükümlülüğü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Danışmanın Yükümlülüğü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Anabilim Dalı Başkanlıklarının  Yükümlülüğü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204879"/>
                  </a:ext>
                </a:extLst>
              </a:tr>
              <a:tr h="56980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bg1"/>
                          </a:solidFill>
                          <a:effectLst/>
                        </a:rPr>
                        <a:t>1. Dönem 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Zorunlu/Seçmeli dersler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Toplam 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(30 AKTS)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-Ders seçimlerini, ders değişikliklerini, ders ekleme ve ders bırakma işlemlerini ilgili enstitü </a:t>
                      </a:r>
                      <a:r>
                        <a:rPr lang="tr-TR" sz="2000" u="sng" dirty="0">
                          <a:solidFill>
                            <a:srgbClr val="FF0000"/>
                          </a:solidFill>
                          <a:effectLst/>
                        </a:rPr>
                        <a:t>anabilim  dalı başkanının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yönlendirmesi ile akademik takvimde belirlenen süre içerisinde 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kaydolur ve  onaylar</a:t>
                      </a:r>
                      <a:r>
                        <a:rPr lang="tr-TR" sz="200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-Dersin, başarı harf notu en az 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CB</a:t>
                      </a: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 olmalıdır. 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Öğrencinin 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ders seçimlerini, ders değişikliklerini, ders ekleme ve ders bırakma </a:t>
                      </a: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işlemlerini 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akademik takvimde belirlenen süre içerisinde onaylar.</a:t>
                      </a: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endParaRPr lang="tr-TR" sz="20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 -Dönemin sonunda  bir öğretim üyesini danışman olarak Enstitü Yönetim Kuruluna önerir. </a:t>
                      </a:r>
                      <a:r>
                        <a:rPr lang="tr-TR" sz="2000" dirty="0">
                          <a:solidFill>
                            <a:srgbClr val="FF0000"/>
                          </a:solidFill>
                          <a:effectLst/>
                        </a:rPr>
                        <a:t>(Form 2) 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351795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67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56</a:t>
            </a:fld>
            <a:endParaRPr lang="en-US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293052"/>
              </p:ext>
            </p:extLst>
          </p:nvPr>
        </p:nvGraphicFramePr>
        <p:xfrm>
          <a:off x="169682" y="0"/>
          <a:ext cx="12022319" cy="67794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2102">
                  <a:extLst>
                    <a:ext uri="{9D8B030D-6E8A-4147-A177-3AD203B41FA5}">
                      <a16:colId xmlns:a16="http://schemas.microsoft.com/office/drawing/2014/main" val="2813255118"/>
                    </a:ext>
                  </a:extLst>
                </a:gridCol>
                <a:gridCol w="2025044">
                  <a:extLst>
                    <a:ext uri="{9D8B030D-6E8A-4147-A177-3AD203B41FA5}">
                      <a16:colId xmlns:a16="http://schemas.microsoft.com/office/drawing/2014/main" val="726431563"/>
                    </a:ext>
                  </a:extLst>
                </a:gridCol>
                <a:gridCol w="727844">
                  <a:extLst>
                    <a:ext uri="{9D8B030D-6E8A-4147-A177-3AD203B41FA5}">
                      <a16:colId xmlns:a16="http://schemas.microsoft.com/office/drawing/2014/main" val="904276779"/>
                    </a:ext>
                  </a:extLst>
                </a:gridCol>
                <a:gridCol w="2609118">
                  <a:extLst>
                    <a:ext uri="{9D8B030D-6E8A-4147-A177-3AD203B41FA5}">
                      <a16:colId xmlns:a16="http://schemas.microsoft.com/office/drawing/2014/main" val="2343633136"/>
                    </a:ext>
                  </a:extLst>
                </a:gridCol>
                <a:gridCol w="2609971">
                  <a:extLst>
                    <a:ext uri="{9D8B030D-6E8A-4147-A177-3AD203B41FA5}">
                      <a16:colId xmlns:a16="http://schemas.microsoft.com/office/drawing/2014/main" val="835259917"/>
                    </a:ext>
                  </a:extLst>
                </a:gridCol>
                <a:gridCol w="2918240">
                  <a:extLst>
                    <a:ext uri="{9D8B030D-6E8A-4147-A177-3AD203B41FA5}">
                      <a16:colId xmlns:a16="http://schemas.microsoft.com/office/drawing/2014/main" val="1931793339"/>
                    </a:ext>
                  </a:extLst>
                </a:gridCol>
              </a:tblGrid>
              <a:tr h="67794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bg1"/>
                          </a:solidFill>
                          <a:effectLst/>
                        </a:rPr>
                        <a:t>2. Dönem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-Zorunlu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/ Seçmeli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dersler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Tezine Hazırlık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i="1" dirty="0" smtClean="0">
                          <a:solidFill>
                            <a:srgbClr val="F53E2B"/>
                          </a:solidFill>
                          <a:effectLst/>
                        </a:rPr>
                        <a:t>Doktora Seminer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i="1" dirty="0" smtClean="0">
                          <a:solidFill>
                            <a:srgbClr val="F53E2B"/>
                          </a:solidFill>
                          <a:effectLst/>
                        </a:rPr>
                        <a:t>(2 veya 3YY)</a:t>
                      </a:r>
                      <a:endParaRPr lang="en-US" sz="2000" b="0" i="1" dirty="0">
                        <a:solidFill>
                          <a:srgbClr val="F53E2B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AKTS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25</a:t>
                      </a:r>
                      <a:endParaRPr lang="en-US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en-US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30 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-Ders seçimlerini, ders değişikliklerini, ders ekleme ve ders bırakma işlemlerini </a:t>
                      </a:r>
                      <a:r>
                        <a:rPr lang="tr-TR" sz="2000" b="0" u="sng" dirty="0">
                          <a:solidFill>
                            <a:srgbClr val="FF0000"/>
                          </a:solidFill>
                          <a:effectLst/>
                        </a:rPr>
                        <a:t>danışmanının</a:t>
                      </a:r>
                      <a:r>
                        <a:rPr lang="tr-TR" sz="2000" b="0" u="sng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yönlendirmesi ve onayıyla akademik takvimde belirlenen süre içerisinde yapar,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onaylar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Dersin, başarı harf notu </a:t>
                      </a:r>
                      <a:r>
                        <a:rPr lang="tr-TR" sz="2000" b="0" u="sng" dirty="0">
                          <a:solidFill>
                            <a:srgbClr val="C00000"/>
                          </a:solidFill>
                          <a:effectLst/>
                        </a:rPr>
                        <a:t>en az CB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olmalıdır.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2000" b="0" u="sng" dirty="0" smtClean="0">
                          <a:solidFill>
                            <a:schemeClr val="bg1"/>
                          </a:solidFill>
                          <a:effectLst/>
                        </a:rPr>
                        <a:t>Tez konusu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en geç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ikinci yarıyılın sonuna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 kadar belirler ve anabilim dalı başkanlığına bildirir 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(Form 3).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Danışmanlığını yaptığı her öğrenci için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“Doktora Tezine</a:t>
                      </a:r>
                      <a:r>
                        <a:rPr lang="tr-TR" sz="20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hazırlık”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dersi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açar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Tezine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hazırlık derslerini akademik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takvimde belirlenen süreler içerisinde, Öğrenci İşleri Bilgi Sistemine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not girişini yapar.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Danışman tarafından belirlenen </a:t>
                      </a:r>
                      <a:r>
                        <a:rPr lang="tr-TR" sz="2000" b="0" u="sng" dirty="0" smtClean="0">
                          <a:solidFill>
                            <a:schemeClr val="tx1"/>
                          </a:solidFill>
                          <a:effectLst/>
                        </a:rPr>
                        <a:t>tez konusunu </a:t>
                      </a:r>
                      <a:r>
                        <a:rPr lang="tr-TR" sz="2000" b="0" dirty="0" smtClean="0">
                          <a:solidFill>
                            <a:srgbClr val="FF0000"/>
                          </a:solidFill>
                          <a:effectLst/>
                        </a:rPr>
                        <a:t>en geç ikinci yarıyılın sonuna kadar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 enstitüye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iletir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(Form 3).</a:t>
                      </a:r>
                      <a:endParaRPr lang="tr-TR" sz="2000" b="0" dirty="0" smtClean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2675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142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453766"/>
              </p:ext>
            </p:extLst>
          </p:nvPr>
        </p:nvGraphicFramePr>
        <p:xfrm>
          <a:off x="91440" y="0"/>
          <a:ext cx="11998960" cy="6857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1356">
                  <a:extLst>
                    <a:ext uri="{9D8B030D-6E8A-4147-A177-3AD203B41FA5}">
                      <a16:colId xmlns:a16="http://schemas.microsoft.com/office/drawing/2014/main" val="3257970997"/>
                    </a:ext>
                  </a:extLst>
                </a:gridCol>
                <a:gridCol w="2059656">
                  <a:extLst>
                    <a:ext uri="{9D8B030D-6E8A-4147-A177-3AD203B41FA5}">
                      <a16:colId xmlns:a16="http://schemas.microsoft.com/office/drawing/2014/main" val="2714572554"/>
                    </a:ext>
                  </a:extLst>
                </a:gridCol>
                <a:gridCol w="726429">
                  <a:extLst>
                    <a:ext uri="{9D8B030D-6E8A-4147-A177-3AD203B41FA5}">
                      <a16:colId xmlns:a16="http://schemas.microsoft.com/office/drawing/2014/main" val="3296768287"/>
                    </a:ext>
                  </a:extLst>
                </a:gridCol>
                <a:gridCol w="2604049">
                  <a:extLst>
                    <a:ext uri="{9D8B030D-6E8A-4147-A177-3AD203B41FA5}">
                      <a16:colId xmlns:a16="http://schemas.microsoft.com/office/drawing/2014/main" val="894396918"/>
                    </a:ext>
                  </a:extLst>
                </a:gridCol>
                <a:gridCol w="2604898">
                  <a:extLst>
                    <a:ext uri="{9D8B030D-6E8A-4147-A177-3AD203B41FA5}">
                      <a16:colId xmlns:a16="http://schemas.microsoft.com/office/drawing/2014/main" val="932204628"/>
                    </a:ext>
                  </a:extLst>
                </a:gridCol>
                <a:gridCol w="2912572">
                  <a:extLst>
                    <a:ext uri="{9D8B030D-6E8A-4147-A177-3AD203B41FA5}">
                      <a16:colId xmlns:a16="http://schemas.microsoft.com/office/drawing/2014/main" val="2119673157"/>
                    </a:ext>
                  </a:extLst>
                </a:gridCol>
              </a:tblGrid>
              <a:tr h="68579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bg1"/>
                          </a:solidFill>
                          <a:effectLst/>
                        </a:rPr>
                        <a:t>3. Dönem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-Zorunlu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/ Seçmeli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dersler,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rgbClr val="C00000"/>
                          </a:solidFill>
                          <a:effectLst/>
                        </a:rPr>
                        <a:t>-Bilimsel Araştırma Teknikleri ve Yayın Etiği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-Doktora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Seminer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Tezine Hazırlık</a:t>
                      </a:r>
                      <a:endParaRPr lang="en-US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Toplam AKTS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20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30 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-3. Dönem sonunda;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Seminer ile Bilimsel Araştırma Teknikleri ve Yayın Etiği  dâhil </a:t>
                      </a:r>
                      <a:r>
                        <a:rPr lang="tr-TR" sz="2000" b="0" u="sng" dirty="0">
                          <a:solidFill>
                            <a:srgbClr val="C00000"/>
                          </a:solidFill>
                          <a:effectLst/>
                        </a:rPr>
                        <a:t>en az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rgbClr val="C00000"/>
                          </a:solidFill>
                          <a:effectLst/>
                        </a:rPr>
                        <a:t>8 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ders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 almalıdır. </a:t>
                      </a: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 -Aldığı tüm derslerden  başarılı ve dersin başarı harf notu 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en az CB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olmalıdır. </a:t>
                      </a: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-Yeterlilik dönemine kayıt yaptırmak için genel akademik not ortalamasının </a:t>
                      </a:r>
                      <a:r>
                        <a:rPr lang="tr-TR" sz="2000" b="0" u="sng" dirty="0">
                          <a:solidFill>
                            <a:schemeClr val="tx1"/>
                          </a:solidFill>
                          <a:effectLst/>
                        </a:rPr>
                        <a:t>en az </a:t>
                      </a:r>
                      <a:r>
                        <a:rPr lang="tr-TR" sz="2000" b="0" u="sng" dirty="0">
                          <a:solidFill>
                            <a:srgbClr val="C00000"/>
                          </a:solidFill>
                          <a:effectLst/>
                        </a:rPr>
                        <a:t>3,00/4,00</a:t>
                      </a:r>
                      <a:r>
                        <a:rPr lang="tr-TR" sz="2000" b="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olması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gerekir.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Tezine Hazırlık, Doktora seminer 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derslerini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akademik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takvime uygun olarak, Öğrenci İşleri Bilgi Sistemine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not girişini yapar. 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56959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26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58</a:t>
            </a:fld>
            <a:endParaRPr lang="en-US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510661"/>
              </p:ext>
            </p:extLst>
          </p:nvPr>
        </p:nvGraphicFramePr>
        <p:xfrm>
          <a:off x="0" y="0"/>
          <a:ext cx="12191998" cy="69402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8914">
                  <a:extLst>
                    <a:ext uri="{9D8B030D-6E8A-4147-A177-3AD203B41FA5}">
                      <a16:colId xmlns:a16="http://schemas.microsoft.com/office/drawing/2014/main" val="2568106971"/>
                    </a:ext>
                  </a:extLst>
                </a:gridCol>
                <a:gridCol w="2092792">
                  <a:extLst>
                    <a:ext uri="{9D8B030D-6E8A-4147-A177-3AD203B41FA5}">
                      <a16:colId xmlns:a16="http://schemas.microsoft.com/office/drawing/2014/main" val="4160562017"/>
                    </a:ext>
                  </a:extLst>
                </a:gridCol>
                <a:gridCol w="738115">
                  <a:extLst>
                    <a:ext uri="{9D8B030D-6E8A-4147-A177-3AD203B41FA5}">
                      <a16:colId xmlns:a16="http://schemas.microsoft.com/office/drawing/2014/main" val="1534572000"/>
                    </a:ext>
                  </a:extLst>
                </a:gridCol>
                <a:gridCol w="2205078">
                  <a:extLst>
                    <a:ext uri="{9D8B030D-6E8A-4147-A177-3AD203B41FA5}">
                      <a16:colId xmlns:a16="http://schemas.microsoft.com/office/drawing/2014/main" val="2276472106"/>
                    </a:ext>
                  </a:extLst>
                </a:gridCol>
                <a:gridCol w="3082228">
                  <a:extLst>
                    <a:ext uri="{9D8B030D-6E8A-4147-A177-3AD203B41FA5}">
                      <a16:colId xmlns:a16="http://schemas.microsoft.com/office/drawing/2014/main" val="2121735340"/>
                    </a:ext>
                  </a:extLst>
                </a:gridCol>
                <a:gridCol w="2964871">
                  <a:extLst>
                    <a:ext uri="{9D8B030D-6E8A-4147-A177-3AD203B41FA5}">
                      <a16:colId xmlns:a16="http://schemas.microsoft.com/office/drawing/2014/main" val="3842847225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bg1"/>
                          </a:solidFill>
                          <a:effectLst/>
                        </a:rPr>
                        <a:t>4. Dönem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tx1"/>
                          </a:solidFill>
                          <a:effectLst/>
                        </a:rPr>
                        <a:t>Yeterlik </a:t>
                      </a: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Dönemi </a:t>
                      </a:r>
                      <a:endParaRPr lang="tr-TR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Tezine Hazırlık 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Toplam 30 AKTS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25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 5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-Öğrenci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İşleri Bilgi Sisteminden Yeterlilik 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ve danışmanı adına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açılan 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Tezine Hazırlık derslerine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kayıt olur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ve onaylar.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i="0" u="none" dirty="0" smtClean="0">
                          <a:solidFill>
                            <a:schemeClr val="tx1"/>
                          </a:solidFill>
                          <a:effectLst/>
                        </a:rPr>
                        <a:t>-Yeterlik sınav sonucunun (yazılı/sözlü)</a:t>
                      </a:r>
                      <a:r>
                        <a:rPr lang="tr-TR" sz="1800" b="0" i="0" u="none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800" b="0" i="0" u="none" dirty="0" smtClean="0">
                          <a:solidFill>
                            <a:schemeClr val="tx1"/>
                          </a:solidFill>
                          <a:effectLst/>
                        </a:rPr>
                        <a:t>en az </a:t>
                      </a:r>
                      <a:r>
                        <a:rPr lang="tr-TR" sz="1800" b="0" i="0" u="none" dirty="0" smtClean="0">
                          <a:solidFill>
                            <a:srgbClr val="F53E2B"/>
                          </a:solidFill>
                          <a:effectLst/>
                        </a:rPr>
                        <a:t>CB</a:t>
                      </a:r>
                      <a:r>
                        <a:rPr lang="tr-TR" sz="1800" b="0" i="0" u="none" dirty="0" smtClean="0">
                          <a:solidFill>
                            <a:schemeClr val="tx1"/>
                          </a:solidFill>
                          <a:effectLst/>
                        </a:rPr>
                        <a:t> olması </a:t>
                      </a:r>
                      <a:endParaRPr lang="en-US" sz="18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Tezine Hazırlık dersini akademik takvime uygun olarak, Öğrenci İşleri Bilgi Sistemine </a:t>
                      </a:r>
                      <a:r>
                        <a:rPr lang="tr-TR" sz="1800" b="0" dirty="0" smtClean="0">
                          <a:solidFill>
                            <a:schemeClr val="bg1"/>
                          </a:solidFill>
                          <a:effectLst/>
                        </a:rPr>
                        <a:t>not girişini yapar.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Yeterlik Sınavından sonra </a:t>
                      </a:r>
                      <a:r>
                        <a:rPr lang="tr-TR" sz="1800" b="0" dirty="0">
                          <a:solidFill>
                            <a:schemeClr val="bg1"/>
                          </a:solidFill>
                          <a:effectLst/>
                        </a:rPr>
                        <a:t>bir ay içerisinde 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anabilim dalı başkanlığına en az bir öğretim üyesi program dışından olmak şartıyla üç öğretim üyesini </a:t>
                      </a:r>
                      <a:r>
                        <a:rPr lang="tr-TR" sz="1800" b="0" dirty="0">
                          <a:solidFill>
                            <a:schemeClr val="bg1"/>
                          </a:solidFill>
                          <a:effectLst/>
                        </a:rPr>
                        <a:t>TİK  üyesi</a:t>
                      </a:r>
                      <a:r>
                        <a:rPr lang="tr-TR" sz="1800" b="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olarak  önerir.  </a:t>
                      </a:r>
                      <a:r>
                        <a:rPr lang="tr-TR" sz="1800" b="0" dirty="0">
                          <a:solidFill>
                            <a:schemeClr val="bg1"/>
                          </a:solidFill>
                          <a:effectLst/>
                        </a:rPr>
                        <a:t>(Form 10</a:t>
                      </a:r>
                      <a:r>
                        <a:rPr lang="tr-TR" sz="1800" b="0" dirty="0" smtClean="0">
                          <a:solidFill>
                            <a:schemeClr val="bg1"/>
                          </a:solidFill>
                          <a:effectLst/>
                        </a:rPr>
                        <a:t>)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Dönem başında Anabilim Dalı Doktora Yeterlik Komitesi tarafından belirlenen  </a:t>
                      </a:r>
                      <a:r>
                        <a:rPr lang="tr-TR" sz="1800" b="0" dirty="0">
                          <a:solidFill>
                            <a:srgbClr val="FF0000"/>
                          </a:solidFill>
                          <a:effectLst/>
                        </a:rPr>
                        <a:t>Doktora Yeterlilik Sınav Jürisini Enstitüye önerir. (Form 8</a:t>
                      </a:r>
                      <a:r>
                        <a:rPr lang="tr-TR" sz="1800" b="0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800" b="0" u="sng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Yeterlik sınav sonucunu </a:t>
                      </a: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akademik takvimde belirlenen süreler içerisinde, Öğrenci İşleri Bilgi Sistemine </a:t>
                      </a:r>
                      <a:r>
                        <a:rPr lang="tr-TR" sz="1800" b="0" dirty="0" smtClean="0">
                          <a:solidFill>
                            <a:srgbClr val="F53E2B"/>
                          </a:solidFill>
                          <a:effectLst/>
                        </a:rPr>
                        <a:t>not girişini yapar. 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0" dirty="0" smtClean="0">
                        <a:solidFill>
                          <a:srgbClr val="F53E2B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-Yeterlik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sınav sonucunu, sınavı izleyen </a:t>
                      </a:r>
                      <a:r>
                        <a:rPr lang="tr-TR" sz="1800" b="0" baseline="0" dirty="0" smtClean="0">
                          <a:solidFill>
                            <a:srgbClr val="C00000"/>
                          </a:solidFill>
                          <a:effectLst/>
                        </a:rPr>
                        <a:t>üç iş </a:t>
                      </a:r>
                      <a:r>
                        <a:rPr lang="tr-TR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günü içinde enstitüye tutanakla bildirir.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r-TR" sz="1800" b="0" dirty="0" smtClean="0">
                          <a:solidFill>
                            <a:schemeClr val="tx1"/>
                          </a:solidFill>
                          <a:effectLst/>
                        </a:rPr>
                        <a:t>-Yeterlik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Sınavından sonra </a:t>
                      </a:r>
                      <a:r>
                        <a:rPr lang="tr-TR" sz="1800" b="0" u="sng" dirty="0">
                          <a:solidFill>
                            <a:srgbClr val="FF0000"/>
                          </a:solidFill>
                          <a:effectLst/>
                        </a:rPr>
                        <a:t>bir ay içerisinde</a:t>
                      </a:r>
                      <a:r>
                        <a:rPr lang="tr-TR" sz="1800" b="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tr-TR" sz="1800" b="0" dirty="0">
                          <a:solidFill>
                            <a:schemeClr val="tx1"/>
                          </a:solidFill>
                          <a:effectLst/>
                        </a:rPr>
                        <a:t> danışmanın önerisiyle TİK belirlenerek Enstitüye önerilir. </a:t>
                      </a:r>
                      <a:endParaRPr lang="tr-TR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r-TR" sz="1800" b="0" dirty="0" smtClean="0">
                          <a:solidFill>
                            <a:srgbClr val="FF0000"/>
                          </a:solidFill>
                          <a:effectLst/>
                        </a:rPr>
                        <a:t>(</a:t>
                      </a:r>
                      <a:r>
                        <a:rPr lang="tr-TR" sz="1800" b="0" dirty="0">
                          <a:solidFill>
                            <a:srgbClr val="FF0000"/>
                          </a:solidFill>
                          <a:effectLst/>
                        </a:rPr>
                        <a:t>Form 10)    </a:t>
                      </a:r>
                      <a:endParaRPr lang="en-US" sz="1800" b="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7838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60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794072"/>
              </p:ext>
            </p:extLst>
          </p:nvPr>
        </p:nvGraphicFramePr>
        <p:xfrm>
          <a:off x="10158" y="0"/>
          <a:ext cx="12181842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7990">
                  <a:extLst>
                    <a:ext uri="{9D8B030D-6E8A-4147-A177-3AD203B41FA5}">
                      <a16:colId xmlns:a16="http://schemas.microsoft.com/office/drawing/2014/main" val="1826653461"/>
                    </a:ext>
                  </a:extLst>
                </a:gridCol>
                <a:gridCol w="1863190">
                  <a:extLst>
                    <a:ext uri="{9D8B030D-6E8A-4147-A177-3AD203B41FA5}">
                      <a16:colId xmlns:a16="http://schemas.microsoft.com/office/drawing/2014/main" val="2630387823"/>
                    </a:ext>
                  </a:extLst>
                </a:gridCol>
                <a:gridCol w="706936">
                  <a:extLst>
                    <a:ext uri="{9D8B030D-6E8A-4147-A177-3AD203B41FA5}">
                      <a16:colId xmlns:a16="http://schemas.microsoft.com/office/drawing/2014/main" val="2103563322"/>
                    </a:ext>
                  </a:extLst>
                </a:gridCol>
                <a:gridCol w="2428172">
                  <a:extLst>
                    <a:ext uri="{9D8B030D-6E8A-4147-A177-3AD203B41FA5}">
                      <a16:colId xmlns:a16="http://schemas.microsoft.com/office/drawing/2014/main" val="1325419285"/>
                    </a:ext>
                  </a:extLst>
                </a:gridCol>
                <a:gridCol w="3118591">
                  <a:extLst>
                    <a:ext uri="{9D8B030D-6E8A-4147-A177-3AD203B41FA5}">
                      <a16:colId xmlns:a16="http://schemas.microsoft.com/office/drawing/2014/main" val="938176"/>
                    </a:ext>
                  </a:extLst>
                </a:gridCol>
                <a:gridCol w="2956963">
                  <a:extLst>
                    <a:ext uri="{9D8B030D-6E8A-4147-A177-3AD203B41FA5}">
                      <a16:colId xmlns:a16="http://schemas.microsoft.com/office/drawing/2014/main" val="531651298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1" dirty="0">
                          <a:solidFill>
                            <a:schemeClr val="bg1"/>
                          </a:solidFill>
                          <a:effectLst/>
                        </a:rPr>
                        <a:t>5. Dönem</a:t>
                      </a:r>
                      <a:endParaRPr lang="en-US" sz="1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Çalışması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strike="sngStrike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Toplam 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30 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AKTS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1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endParaRPr lang="en-US" sz="19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-Öğrenci İşleri Bilgi Sisteminden danışmanı</a:t>
                      </a:r>
                      <a:r>
                        <a:rPr lang="tr-TR" sz="19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üzerine  açılan 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 Çalışması dersine</a:t>
                      </a:r>
                      <a:r>
                        <a:rPr lang="tr-TR" sz="19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kayıt olur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 ve onaylar.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-Yeterlik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Sınavından sonra </a:t>
                      </a:r>
                      <a:r>
                        <a:rPr lang="tr-TR" sz="1900" b="0" dirty="0">
                          <a:solidFill>
                            <a:srgbClr val="FF0000"/>
                          </a:solidFill>
                          <a:effectLst/>
                        </a:rPr>
                        <a:t>en geç  altı ay içerisinde </a:t>
                      </a:r>
                      <a:r>
                        <a:rPr lang="tr-TR" sz="1900" b="0" u="sng" dirty="0">
                          <a:solidFill>
                            <a:srgbClr val="FF0000"/>
                          </a:solidFill>
                          <a:effectLst/>
                        </a:rPr>
                        <a:t>tez önerisini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tez izleme komitesi önünde </a:t>
                      </a:r>
                      <a:r>
                        <a:rPr lang="tr-TR" sz="1900" b="0" dirty="0">
                          <a:solidFill>
                            <a:srgbClr val="FF0000"/>
                          </a:solidFill>
                          <a:effectLst/>
                        </a:rPr>
                        <a:t>sözlü olarak savunur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-Tez önerisi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ile ilgili yazılı bir raporu sözlü savunmadan en az 15 gün önce komite üyelerine sunar.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Tez İzleme Komitesi (TİK) </a:t>
                      </a:r>
                      <a:r>
                        <a:rPr lang="tr-TR" sz="1900" b="0" dirty="0">
                          <a:solidFill>
                            <a:schemeClr val="bg1"/>
                          </a:solidFill>
                          <a:effectLst/>
                        </a:rPr>
                        <a:t>Tez Önerisi Değerlendirme Raporunu 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Anabilim Dalı Başkanlığına gönderir.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900" b="0" dirty="0">
                          <a:solidFill>
                            <a:schemeClr val="bg1"/>
                          </a:solidFill>
                          <a:effectLst/>
                        </a:rPr>
                        <a:t>(Form 11</a:t>
                      </a:r>
                      <a:r>
                        <a:rPr lang="tr-TR" sz="1900" b="0" dirty="0" smtClean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9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Ç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alışması dersini,</a:t>
                      </a:r>
                      <a:r>
                        <a:rPr lang="tr-TR" sz="19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TİK</a:t>
                      </a:r>
                      <a:r>
                        <a:rPr lang="tr-TR" sz="19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tarafından alınan kabul, düzeltme, ret kararını da dikkate alarak 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akademik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takvime uygun olarak, Öğrenci İşleri Bilgi Sistemine </a:t>
                      </a:r>
                      <a:r>
                        <a:rPr lang="tr-TR" sz="1900" b="0" dirty="0">
                          <a:solidFill>
                            <a:schemeClr val="bg1"/>
                          </a:solidFill>
                          <a:effectLst/>
                        </a:rPr>
                        <a:t>not girişini </a:t>
                      </a:r>
                      <a:r>
                        <a:rPr lang="tr-TR" sz="1900" b="0" dirty="0" smtClean="0">
                          <a:solidFill>
                            <a:schemeClr val="bg1"/>
                          </a:solidFill>
                          <a:effectLst/>
                        </a:rPr>
                        <a:t>yapar.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9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-TİK</a:t>
                      </a:r>
                      <a:r>
                        <a:rPr lang="tr-TR" sz="19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tarafından alınan kabul, düzeltme, ret kararını doktora tez çalışması dersinde değerlendirmeye alır.</a:t>
                      </a:r>
                      <a:endParaRPr lang="en-US" sz="1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9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Anabilim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Dalı Başkanlığı tez izleme komitesinin kararını gerekçeleri ile birlikte tez önerisi savunmasını izleyen </a:t>
                      </a:r>
                      <a:r>
                        <a:rPr lang="tr-TR" sz="1900" b="0" u="sng" dirty="0">
                          <a:solidFill>
                            <a:schemeClr val="tx1"/>
                          </a:solidFill>
                          <a:effectLst/>
                        </a:rPr>
                        <a:t>üç gün </a:t>
                      </a:r>
                      <a:r>
                        <a:rPr lang="tr-TR" sz="1900" b="0" dirty="0">
                          <a:solidFill>
                            <a:schemeClr val="tx1"/>
                          </a:solidFill>
                          <a:effectLst/>
                        </a:rPr>
                        <a:t>içinde enstitüye </a:t>
                      </a:r>
                      <a:r>
                        <a:rPr lang="tr-TR" sz="1900" b="0" dirty="0" smtClean="0">
                          <a:solidFill>
                            <a:schemeClr val="tx1"/>
                          </a:solidFill>
                          <a:effectLst/>
                        </a:rPr>
                        <a:t>bildirir </a:t>
                      </a:r>
                      <a:r>
                        <a:rPr lang="tr-TR" sz="1900" b="0" dirty="0">
                          <a:solidFill>
                            <a:srgbClr val="FF0000"/>
                          </a:solidFill>
                          <a:effectLst/>
                        </a:rPr>
                        <a:t>(Form 11</a:t>
                      </a:r>
                      <a:r>
                        <a:rPr lang="tr-TR" sz="1900" b="0" dirty="0" smtClean="0">
                          <a:solidFill>
                            <a:srgbClr val="FF0000"/>
                          </a:solidFill>
                          <a:effectLst/>
                        </a:rPr>
                        <a:t>).</a:t>
                      </a:r>
                      <a:endParaRPr lang="en-US" sz="1900" b="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370260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77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662268"/>
              </p:ext>
            </p:extLst>
          </p:nvPr>
        </p:nvGraphicFramePr>
        <p:xfrm>
          <a:off x="0" y="0"/>
          <a:ext cx="12087660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9424">
                  <a:extLst>
                    <a:ext uri="{9D8B030D-6E8A-4147-A177-3AD203B41FA5}">
                      <a16:colId xmlns:a16="http://schemas.microsoft.com/office/drawing/2014/main" val="1802262723"/>
                    </a:ext>
                  </a:extLst>
                </a:gridCol>
                <a:gridCol w="1775855">
                  <a:extLst>
                    <a:ext uri="{9D8B030D-6E8A-4147-A177-3AD203B41FA5}">
                      <a16:colId xmlns:a16="http://schemas.microsoft.com/office/drawing/2014/main" val="589713118"/>
                    </a:ext>
                  </a:extLst>
                </a:gridCol>
                <a:gridCol w="670560">
                  <a:extLst>
                    <a:ext uri="{9D8B030D-6E8A-4147-A177-3AD203B41FA5}">
                      <a16:colId xmlns:a16="http://schemas.microsoft.com/office/drawing/2014/main" val="2570658081"/>
                    </a:ext>
                  </a:extLst>
                </a:gridCol>
                <a:gridCol w="2983564">
                  <a:extLst>
                    <a:ext uri="{9D8B030D-6E8A-4147-A177-3AD203B41FA5}">
                      <a16:colId xmlns:a16="http://schemas.microsoft.com/office/drawing/2014/main" val="438688566"/>
                    </a:ext>
                  </a:extLst>
                </a:gridCol>
                <a:gridCol w="3132756">
                  <a:extLst>
                    <a:ext uri="{9D8B030D-6E8A-4147-A177-3AD203B41FA5}">
                      <a16:colId xmlns:a16="http://schemas.microsoft.com/office/drawing/2014/main" val="2405677094"/>
                    </a:ext>
                  </a:extLst>
                </a:gridCol>
                <a:gridCol w="2425501">
                  <a:extLst>
                    <a:ext uri="{9D8B030D-6E8A-4147-A177-3AD203B41FA5}">
                      <a16:colId xmlns:a16="http://schemas.microsoft.com/office/drawing/2014/main" val="4171657253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bg1"/>
                          </a:solidFill>
                          <a:effectLst/>
                        </a:rPr>
                        <a:t>6. Dönem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 Çalışması</a:t>
                      </a:r>
                      <a:endParaRPr lang="en-US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Toplam 30 AKTS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önerisi kabul edilen öğrenci  bu dönem içerisinde TİK üyelerine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tez çalışması ile ilgili olarak sunum yapar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Toplantı tarihinden bir ay önce TİK üyelerine tezi ile ilgili gelişmeleri içeren yazılı bir rapor sunar 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Tez izleme komitesinin  değerlendirme raporunu,  o ana kadar yapılan çalışmaların özeti ve bir sonraki dönemde yapılacak çalışma planını anabilim dalına  tutanakla bildirir.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(Form 12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- Dönem sonunda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dersini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akademik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takvime uygun olarak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, TİK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kararını da dikkate alarak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Öğrenci İşleri Bilgi Sistemine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not girişini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yapar.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Danışman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tarafından gönderilen tez izleme komitesinin  değerlendirme raporunu  enstitüye bildirir.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(Form 12)</a:t>
                      </a:r>
                      <a:endParaRPr lang="en-US" sz="20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397059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71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009051"/>
              </p:ext>
            </p:extLst>
          </p:nvPr>
        </p:nvGraphicFramePr>
        <p:xfrm>
          <a:off x="81281" y="0"/>
          <a:ext cx="12024854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3711">
                  <a:extLst>
                    <a:ext uri="{9D8B030D-6E8A-4147-A177-3AD203B41FA5}">
                      <a16:colId xmlns:a16="http://schemas.microsoft.com/office/drawing/2014/main" val="999626229"/>
                    </a:ext>
                  </a:extLst>
                </a:gridCol>
                <a:gridCol w="2064101">
                  <a:extLst>
                    <a:ext uri="{9D8B030D-6E8A-4147-A177-3AD203B41FA5}">
                      <a16:colId xmlns:a16="http://schemas.microsoft.com/office/drawing/2014/main" val="2182422485"/>
                    </a:ext>
                  </a:extLst>
                </a:gridCol>
                <a:gridCol w="727997">
                  <a:extLst>
                    <a:ext uri="{9D8B030D-6E8A-4147-A177-3AD203B41FA5}">
                      <a16:colId xmlns:a16="http://schemas.microsoft.com/office/drawing/2014/main" val="2477250001"/>
                    </a:ext>
                  </a:extLst>
                </a:gridCol>
                <a:gridCol w="2474350">
                  <a:extLst>
                    <a:ext uri="{9D8B030D-6E8A-4147-A177-3AD203B41FA5}">
                      <a16:colId xmlns:a16="http://schemas.microsoft.com/office/drawing/2014/main" val="2647994883"/>
                    </a:ext>
                  </a:extLst>
                </a:gridCol>
                <a:gridCol w="3464560">
                  <a:extLst>
                    <a:ext uri="{9D8B030D-6E8A-4147-A177-3AD203B41FA5}">
                      <a16:colId xmlns:a16="http://schemas.microsoft.com/office/drawing/2014/main" val="176443739"/>
                    </a:ext>
                  </a:extLst>
                </a:gridCol>
                <a:gridCol w="2200135">
                  <a:extLst>
                    <a:ext uri="{9D8B030D-6E8A-4147-A177-3AD203B41FA5}">
                      <a16:colId xmlns:a16="http://schemas.microsoft.com/office/drawing/2014/main" val="385299603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bg1"/>
                          </a:solidFill>
                          <a:effectLst/>
                        </a:rPr>
                        <a:t>7. Dönem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 Çalışması</a:t>
                      </a:r>
                      <a:endParaRPr lang="en-US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Toplam 30 AKTS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TİK üyelerine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tez çalışması ile ilgili olarak sunum yapar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. Toplantı tarihinden bir ay önce TİK üyelerine tezi ile ilgili gelişmeleri içeren yazılı bir rapor sunar 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izleme komitesinin  raporunu,  o ana kadar yapılan çalışmaların özeti ve bir sonraki dönemde yapılacak çalışma planını anabilim dalına  tutanakla bildirir.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(Form 12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- Dönem sonunda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dersini, TİK raporunu da dikkate alarak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akademik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takvime uygun olarak, Öğrenci İşleri Bilgi Sistemine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not girişini yapar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Danışman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tarafından gönderilen tez izleme komitesinin  raporunu  enstitüye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bildirir </a:t>
                      </a:r>
                      <a:r>
                        <a:rPr lang="tr-TR" sz="2000" b="0" dirty="0">
                          <a:solidFill>
                            <a:srgbClr val="FF0000"/>
                          </a:solidFill>
                          <a:effectLst/>
                        </a:rPr>
                        <a:t>(Form 12</a:t>
                      </a:r>
                      <a:r>
                        <a:rPr lang="tr-TR" sz="2000" b="0" dirty="0" smtClean="0">
                          <a:solidFill>
                            <a:srgbClr val="FF0000"/>
                          </a:solidFill>
                          <a:effectLst/>
                        </a:rPr>
                        <a:t>).</a:t>
                      </a:r>
                      <a:endParaRPr lang="en-US" sz="20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5213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91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572885"/>
              </p:ext>
            </p:extLst>
          </p:nvPr>
        </p:nvGraphicFramePr>
        <p:xfrm>
          <a:off x="0" y="0"/>
          <a:ext cx="12009519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8720">
                  <a:extLst>
                    <a:ext uri="{9D8B030D-6E8A-4147-A177-3AD203B41FA5}">
                      <a16:colId xmlns:a16="http://schemas.microsoft.com/office/drawing/2014/main" val="3624992641"/>
                    </a:ext>
                  </a:extLst>
                </a:gridCol>
                <a:gridCol w="2286357">
                  <a:extLst>
                    <a:ext uri="{9D8B030D-6E8A-4147-A177-3AD203B41FA5}">
                      <a16:colId xmlns:a16="http://schemas.microsoft.com/office/drawing/2014/main" val="2173030165"/>
                    </a:ext>
                  </a:extLst>
                </a:gridCol>
                <a:gridCol w="700690">
                  <a:extLst>
                    <a:ext uri="{9D8B030D-6E8A-4147-A177-3AD203B41FA5}">
                      <a16:colId xmlns:a16="http://schemas.microsoft.com/office/drawing/2014/main" val="1950346962"/>
                    </a:ext>
                  </a:extLst>
                </a:gridCol>
                <a:gridCol w="2123433">
                  <a:extLst>
                    <a:ext uri="{9D8B030D-6E8A-4147-A177-3AD203B41FA5}">
                      <a16:colId xmlns:a16="http://schemas.microsoft.com/office/drawing/2014/main" val="2753848310"/>
                    </a:ext>
                  </a:extLst>
                </a:gridCol>
                <a:gridCol w="3230880">
                  <a:extLst>
                    <a:ext uri="{9D8B030D-6E8A-4147-A177-3AD203B41FA5}">
                      <a16:colId xmlns:a16="http://schemas.microsoft.com/office/drawing/2014/main" val="986330969"/>
                    </a:ext>
                  </a:extLst>
                </a:gridCol>
                <a:gridCol w="2479439">
                  <a:extLst>
                    <a:ext uri="{9D8B030D-6E8A-4147-A177-3AD203B41FA5}">
                      <a16:colId xmlns:a16="http://schemas.microsoft.com/office/drawing/2014/main" val="3117902408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bg1"/>
                          </a:solidFill>
                          <a:effectLst/>
                        </a:rPr>
                        <a:t>8. Dönem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Doktora Tez Çalışması</a:t>
                      </a:r>
                      <a:endParaRPr lang="en-US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strike="sngStrike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Toplam 30 AKTS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-Tezini Senato tarafından onaylanmış tez yazım kurallarına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uygun olarak yazar, intihal raporunu alır.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– Jürinin atandığı yönetim kurulu tarihinden itibaren en geç </a:t>
                      </a:r>
                      <a:r>
                        <a:rPr lang="tr-TR" sz="2000" b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15 gün 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içinde jüri üyelerine tezini teslim eder.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-Tez çalışmasını jüri önünde sunar, savunur.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 Doktora Tez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çalışması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dersini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akademik 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takvime uygun olarak, Öğrenci İşleri Bilgi Sistemine </a:t>
                      </a:r>
                      <a:r>
                        <a:rPr lang="tr-TR" sz="2000" b="0" dirty="0">
                          <a:solidFill>
                            <a:schemeClr val="bg1"/>
                          </a:solidFill>
                          <a:effectLst/>
                        </a:rPr>
                        <a:t>not girişini 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yapar.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-Doktora Tez Savunma Jürisini,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d</a:t>
                      </a: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anışmanın görüşünü alarak, 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sınavda yer alacak jüri sayısının 2 katı kadar öğretim üyesi ismini enstitüye önerir.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Tez savunma sınav sonucunu sınavı izleyen </a:t>
                      </a:r>
                      <a:r>
                        <a:rPr lang="tr-TR" sz="2000" b="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üç iş günü </a:t>
                      </a:r>
                      <a:r>
                        <a:rPr lang="tr-TR" sz="20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içinde jürinin kişisel raporları ile birlikte enstitüye bildirir.</a:t>
                      </a:r>
                      <a:endParaRPr lang="en-US" sz="20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8970981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3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541190"/>
              </p:ext>
            </p:extLst>
          </p:nvPr>
        </p:nvGraphicFramePr>
        <p:xfrm>
          <a:off x="0" y="0"/>
          <a:ext cx="12192001" cy="67868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7055">
                  <a:extLst>
                    <a:ext uri="{9D8B030D-6E8A-4147-A177-3AD203B41FA5}">
                      <a16:colId xmlns:a16="http://schemas.microsoft.com/office/drawing/2014/main" val="2147290173"/>
                    </a:ext>
                  </a:extLst>
                </a:gridCol>
                <a:gridCol w="1307745">
                  <a:extLst>
                    <a:ext uri="{9D8B030D-6E8A-4147-A177-3AD203B41FA5}">
                      <a16:colId xmlns:a16="http://schemas.microsoft.com/office/drawing/2014/main" val="911084673"/>
                    </a:ext>
                  </a:extLst>
                </a:gridCol>
                <a:gridCol w="772373">
                  <a:extLst>
                    <a:ext uri="{9D8B030D-6E8A-4147-A177-3AD203B41FA5}">
                      <a16:colId xmlns:a16="http://schemas.microsoft.com/office/drawing/2014/main" val="2018293755"/>
                    </a:ext>
                  </a:extLst>
                </a:gridCol>
                <a:gridCol w="4357627">
                  <a:extLst>
                    <a:ext uri="{9D8B030D-6E8A-4147-A177-3AD203B41FA5}">
                      <a16:colId xmlns:a16="http://schemas.microsoft.com/office/drawing/2014/main" val="4212421969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69474494"/>
                    </a:ext>
                  </a:extLst>
                </a:gridCol>
                <a:gridCol w="1828801">
                  <a:extLst>
                    <a:ext uri="{9D8B030D-6E8A-4147-A177-3AD203B41FA5}">
                      <a16:colId xmlns:a16="http://schemas.microsoft.com/office/drawing/2014/main" val="944806200"/>
                    </a:ext>
                  </a:extLst>
                </a:gridCol>
              </a:tblGrid>
              <a:tr h="67868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Tez </a:t>
                      </a:r>
                      <a:r>
                        <a:rPr lang="tr-TR" sz="20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Savunması ve Sonrasındaki İşlemler  </a:t>
                      </a:r>
                      <a:endParaRPr lang="en-US" sz="20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Alınan tüm derslerden başarılı olmak 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bg1"/>
                          </a:solidFill>
                          <a:effectLst/>
                        </a:rPr>
                        <a:t>240</a:t>
                      </a:r>
                      <a:r>
                        <a:rPr lang="tr-TR" sz="2000" b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US" sz="20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-Genel akademik ortalamasının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3.00/4.00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olması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Bilimsel  Araştırma Teknikleri ve Yayın Etiği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dersinin alınmış olması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-240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kredi (AKTS) iş yükünü tamamlamış olmak</a:t>
                      </a: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Toplamda en az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üç tez izleme komitesi raporu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sunar.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-En geç takip eden dönem başına kadar tezini  Senato tarafından onaylanan tez yazım kurallarına uygun biçimde yazar ve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tezini jüri önünde savunur </a:t>
                      </a:r>
                      <a:endParaRPr lang="en-US" sz="1600" b="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rgbClr val="FF0000"/>
                          </a:solidFill>
                          <a:effectLst/>
                        </a:rPr>
                        <a:t>*** </a:t>
                      </a:r>
                      <a:r>
                        <a:rPr lang="tr-TR" sz="1600" b="0" u="sng" dirty="0" smtClean="0">
                          <a:solidFill>
                            <a:srgbClr val="FF0000"/>
                          </a:solidFill>
                          <a:effectLst/>
                        </a:rPr>
                        <a:t>T</a:t>
                      </a:r>
                      <a:r>
                        <a:rPr lang="en-US" sz="1600" b="0" i="0" u="sng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ez</a:t>
                      </a:r>
                      <a:r>
                        <a:rPr lang="en-US" sz="1600" b="0" i="0" u="sng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u="sng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konusuyla</a:t>
                      </a:r>
                      <a:r>
                        <a:rPr lang="en-US" sz="1600" b="0" i="0" u="sng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u="sng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ilgili</a:t>
                      </a:r>
                      <a:r>
                        <a:rPr lang="en-US" sz="1600" b="0" i="0" u="sng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u="sng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danışmanıyla</a:t>
                      </a:r>
                      <a:r>
                        <a:rPr lang="en-US" sz="1600" b="0" i="0" u="sng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u="sng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birlikte</a:t>
                      </a:r>
                      <a:r>
                        <a:rPr lang="en-US" sz="1600" b="0" i="0" u="sng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hazırladığı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az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ulusal</a:t>
                      </a:r>
                      <a:r>
                        <a:rPr lang="en-US" sz="16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lang="en-US" sz="16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600" b="0" i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uluslararası</a:t>
                      </a:r>
                      <a:r>
                        <a:rPr lang="en-US" sz="16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hakemli</a:t>
                      </a:r>
                      <a:r>
                        <a:rPr lang="en-US" sz="16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6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dergide</a:t>
                      </a:r>
                      <a:r>
                        <a:rPr lang="en-US" sz="16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yayıma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kabul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edilmiş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yayımlanmış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bilimsel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makale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patent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faydalı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model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hazırlama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şartlarından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birini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yerine</a:t>
                      </a:r>
                      <a:r>
                        <a:rPr lang="en-US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getir</a:t>
                      </a:r>
                      <a:r>
                        <a:rPr lang="tr-TR" sz="16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miş</a:t>
                      </a:r>
                      <a:r>
                        <a:rPr lang="tr-TR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olmak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 En geç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15 gün içinde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, enstitü yönetim kurulunca atanan jüri üyelerine tezini teslim eder.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Sınavdan başarılı olması durumunda en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geç  bir ay içerisinde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 varsa jürinin önerdiği düzeltmeleri  de yaparak Enstitüye bir adet ciltlenmiş tez ,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CD ile birlikte diğer mezuniyet evraklarını teslim</a:t>
                      </a:r>
                      <a:r>
                        <a:rPr lang="tr-TR" sz="16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eder.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Tez Savunma jürisini anabilim dalı başkanlığına önerir. </a:t>
                      </a:r>
                      <a:r>
                        <a:rPr lang="tr-TR" sz="1600" b="0" dirty="0">
                          <a:solidFill>
                            <a:schemeClr val="bg1"/>
                          </a:solidFill>
                          <a:effectLst/>
                        </a:rPr>
                        <a:t>(Form 13</a:t>
                      </a:r>
                      <a:r>
                        <a:rPr lang="tr-TR" sz="1600" b="0" dirty="0" smtClean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 En geç takip eden dönem başına kadar öğrencisinin hazırladığı tezi   Senato tarafından onaylanan tez yazım kurallarına uygunluğunu denetler, tezin </a:t>
                      </a:r>
                      <a:r>
                        <a:rPr lang="tr-TR" sz="1600" b="0" dirty="0">
                          <a:solidFill>
                            <a:schemeClr val="bg1"/>
                          </a:solidFill>
                          <a:effectLst/>
                        </a:rPr>
                        <a:t>intihal raporunu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Anabilim dalına bildirir.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Danışmanının da önerisiyle oluşturulan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tez savunma jürisini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Enstitüye bildirir. (Form 13)  </a:t>
                      </a:r>
                      <a:endParaRPr lang="tr-TR" sz="16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- Tez Savunma Sınavı Tutanak Formunu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(Form 14 )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 ve kişisel raporlar  formunu </a:t>
                      </a:r>
                      <a:r>
                        <a:rPr lang="tr-TR" sz="1600" b="0" dirty="0">
                          <a:solidFill>
                            <a:srgbClr val="FF0000"/>
                          </a:solidFill>
                          <a:effectLst/>
                        </a:rPr>
                        <a:t>(form 15</a:t>
                      </a:r>
                      <a:r>
                        <a:rPr lang="tr-TR" sz="1600" b="0" dirty="0" smtClean="0">
                          <a:solidFill>
                            <a:srgbClr val="FF0000"/>
                          </a:solidFill>
                          <a:effectLst/>
                        </a:rPr>
                        <a:t>) </a:t>
                      </a:r>
                      <a:r>
                        <a:rPr lang="tr-TR" sz="1600" b="0" dirty="0" smtClean="0">
                          <a:solidFill>
                            <a:schemeClr val="tx1"/>
                          </a:solidFill>
                          <a:effectLst/>
                        </a:rPr>
                        <a:t>üç </a:t>
                      </a: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gün içerisinde Enstitüye bildirir. 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32" marR="8232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375261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57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âTeÅekkÃ¼r Ederim ArkadaÅÄ±mâ KÃ¼rtÃ§eâde NasÄ±l Denir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194" y="3693103"/>
            <a:ext cx="61531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eÅekkÃ¼r ederim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431" y="314037"/>
            <a:ext cx="5400675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9412-8DA7-4F2D-A334-512B2CAEF4AC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9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ks">
  <a:themeElements>
    <a:clrScheme name="Paralaks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ks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TM03457496[[fn=Paralaks]]</Template>
  <TotalTime>3168</TotalTime>
  <Words>3606</Words>
  <Application>Microsoft Office PowerPoint</Application>
  <PresentationFormat>Geniş ekran</PresentationFormat>
  <Paragraphs>814</Paragraphs>
  <Slides>64</Slides>
  <Notes>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64</vt:i4>
      </vt:variant>
    </vt:vector>
  </HeadingPairs>
  <TitlesOfParts>
    <vt:vector size="71" baseType="lpstr">
      <vt:lpstr>Arial</vt:lpstr>
      <vt:lpstr>Calibri</vt:lpstr>
      <vt:lpstr>Comic Sans MS</vt:lpstr>
      <vt:lpstr>Corbel</vt:lpstr>
      <vt:lpstr>Times New Roman</vt:lpstr>
      <vt:lpstr>Wingdings</vt:lpstr>
      <vt:lpstr>Paralaks</vt:lpstr>
      <vt:lpstr>  DANIŞMANLIK EĞİTİMİ  GAZİ ÜNİVERSİTESİ SAĞLIK BİLİMLERİ ENSTİTÜSÜ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Barış Berkkan</dc:creator>
  <cp:lastModifiedBy>barış berkkan</cp:lastModifiedBy>
  <cp:revision>531</cp:revision>
  <dcterms:created xsi:type="dcterms:W3CDTF">2019-05-15T07:56:29Z</dcterms:created>
  <dcterms:modified xsi:type="dcterms:W3CDTF">2019-11-18T07:50:36Z</dcterms:modified>
</cp:coreProperties>
</file>