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6" r:id="rId2"/>
    <p:sldId id="268" r:id="rId3"/>
    <p:sldId id="257" r:id="rId4"/>
    <p:sldId id="272" r:id="rId5"/>
    <p:sldId id="270" r:id="rId6"/>
    <p:sldId id="259" r:id="rId7"/>
    <p:sldId id="295" r:id="rId8"/>
    <p:sldId id="308" r:id="rId9"/>
    <p:sldId id="307" r:id="rId10"/>
    <p:sldId id="309" r:id="rId11"/>
    <p:sldId id="312" r:id="rId12"/>
    <p:sldId id="315" r:id="rId13"/>
    <p:sldId id="314" r:id="rId14"/>
    <p:sldId id="313" r:id="rId15"/>
    <p:sldId id="292" r:id="rId16"/>
    <p:sldId id="276" r:id="rId17"/>
    <p:sldId id="277" r:id="rId18"/>
    <p:sldId id="266" r:id="rId19"/>
    <p:sldId id="319" r:id="rId20"/>
    <p:sldId id="288" r:id="rId21"/>
    <p:sldId id="291" r:id="rId22"/>
    <p:sldId id="273" r:id="rId23"/>
    <p:sldId id="290" r:id="rId24"/>
    <p:sldId id="296" r:id="rId25"/>
    <p:sldId id="298" r:id="rId26"/>
    <p:sldId id="299" r:id="rId27"/>
    <p:sldId id="300" r:id="rId28"/>
    <p:sldId id="301" r:id="rId29"/>
    <p:sldId id="302" r:id="rId30"/>
    <p:sldId id="303" r:id="rId31"/>
    <p:sldId id="317" r:id="rId32"/>
    <p:sldId id="305" r:id="rId33"/>
    <p:sldId id="306" r:id="rId34"/>
    <p:sldId id="274" r:id="rId35"/>
    <p:sldId id="278" r:id="rId36"/>
    <p:sldId id="275" r:id="rId37"/>
    <p:sldId id="282" r:id="rId38"/>
    <p:sldId id="283" r:id="rId39"/>
    <p:sldId id="285" r:id="rId40"/>
    <p:sldId id="263" r:id="rId41"/>
    <p:sldId id="316" r:id="rId42"/>
    <p:sldId id="267" r:id="rId43"/>
    <p:sldId id="310" r:id="rId44"/>
    <p:sldId id="265" r:id="rId45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5" autoAdjust="0"/>
    <p:restoredTop sz="94660"/>
  </p:normalViewPr>
  <p:slideViewPr>
    <p:cSldViewPr>
      <p:cViewPr varScale="1">
        <p:scale>
          <a:sx n="70" d="100"/>
          <a:sy n="70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5DFA8A9-7086-4DC7-ADA2-6304BB11AA96}" type="datetimeFigureOut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86774F3-973A-4B96-91DD-CF22B4474E4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9542E7CD-3341-4870-B8FD-37518B8DA65E}" type="datetimeFigureOut">
              <a:rPr lang="en-US"/>
              <a:pPr>
                <a:defRPr/>
              </a:pPr>
              <a:t>11/5/2012</a:t>
            </a:fld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Asıl metin stillerini düzenlemek için tıklatın</a:t>
            </a:r>
          </a:p>
          <a:p>
            <a:pPr lvl="1"/>
            <a:r>
              <a:rPr lang="en-US" noProof="0" smtClean="0"/>
              <a:t>İkinci düzey</a:t>
            </a:r>
          </a:p>
          <a:p>
            <a:pPr lvl="2"/>
            <a:r>
              <a:rPr lang="en-US" noProof="0" smtClean="0"/>
              <a:t>Üçüncü düzey</a:t>
            </a:r>
          </a:p>
          <a:p>
            <a:pPr lvl="3"/>
            <a:r>
              <a:rPr lang="en-US" noProof="0" smtClean="0"/>
              <a:t>Dördüncü düzey</a:t>
            </a:r>
          </a:p>
          <a:p>
            <a:pPr lvl="4"/>
            <a:r>
              <a:rPr lang="en-US" noProof="0" smtClean="0"/>
              <a:t>Beşinci düzey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7152C8DF-7AB7-47B6-A2C1-04F83D78A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Slayt Görüntüsü Yer Tutucusu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2530" name="2 Not Yer Tutucusu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2531" name="3 Slayt Numarası Yer Tutucusu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2F8422-A53E-4E6A-8563-41A5F57A54D6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FD662-78FD-4202-9B56-A37BAB234484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52398-EAC5-4690-AC78-E18C1F46964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747E6-5661-4CE9-8557-C8E5E4491E20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922A0-F021-42F3-B8E7-8E5C466E437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26351-5114-4643-8BFC-6EA145246FAD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221CA-FD98-4832-833C-E62421B3ECD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6BF96-97FC-4E12-B786-950B698A410E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5E2D-FEA8-4F4E-B337-C812C36D5A1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FA322-0D33-401A-837D-50BC733B31CB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F6A5A-9BE4-441E-AC76-D9A9B17811C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51C52-A153-42FF-B34C-BE3E5387B832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32FCE-1D9D-45B4-954A-475458C64FF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EAD2A-852C-4596-BB47-77FFA79D398E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C4EB7-684D-43BC-8164-FACA0BFB7F7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DA7D9-6735-403D-8EEC-37D45A556542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9AA02-3EC3-4E97-9F09-4872BF2BF91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9847F-29ED-4D63-8C52-8FCE07E8BCA6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F3D0A-8CA2-4B16-A81A-07A7DED7B11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77FAE-4827-4A2E-B9F5-1BA8F3B0524A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2307-FE1B-4C2F-95A5-4B8E7181C52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A665B-50DF-42AB-833B-0EDE79B3A326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9FA3F-863E-4382-817E-F1938A9A895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A50EE50-F8AD-44F3-B509-5547646DCCD4}" type="datetime1">
              <a:rPr lang="tr-TR"/>
              <a:pPr>
                <a:defRPr/>
              </a:pPr>
              <a:t>05.11.2012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533A85-9C99-4CB4-A484-2D70A864A2F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Grafi_i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9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1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1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al__ma_Sayfas_1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sevgib@gazi.edu.t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Başlık"/>
          <p:cNvSpPr>
            <a:spLocks noGrp="1"/>
          </p:cNvSpPr>
          <p:nvPr>
            <p:ph type="ctrTitle"/>
          </p:nvPr>
        </p:nvSpPr>
        <p:spPr>
          <a:xfrm>
            <a:off x="685800" y="1700213"/>
            <a:ext cx="7772400" cy="3457575"/>
          </a:xfrm>
        </p:spPr>
        <p:txBody>
          <a:bodyPr/>
          <a:lstStyle/>
          <a:p>
            <a:pPr eaLnBrk="1" hangingPunct="1"/>
            <a:r>
              <a:rPr lang="tr-TR" sz="4000" b="1" smtClean="0">
                <a:solidFill>
                  <a:srgbClr val="002060"/>
                </a:solidFill>
              </a:rPr>
              <a:t/>
            </a:r>
            <a:br>
              <a:rPr lang="tr-TR" sz="4000" b="1" smtClean="0">
                <a:solidFill>
                  <a:srgbClr val="002060"/>
                </a:solidFill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>2012-2013</a:t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>Erasmus Programı </a:t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/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>Personel Hareketliliği Faaliyeti</a:t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/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>Bilgilendirme Toplantısı</a:t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/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/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r>
              <a:rPr lang="tr-TR" sz="4000" b="1" smtClean="0">
                <a:solidFill>
                  <a:srgbClr val="002060"/>
                </a:solidFill>
                <a:latin typeface="Arial" charset="0"/>
              </a:rPr>
              <a:t> Dış İlişkiler Ofisi</a:t>
            </a:r>
            <a:br>
              <a:rPr lang="tr-TR" sz="4000" b="1" smtClean="0">
                <a:solidFill>
                  <a:srgbClr val="002060"/>
                </a:solidFill>
                <a:latin typeface="Arial" charset="0"/>
              </a:rPr>
            </a:br>
            <a:endParaRPr lang="tr-TR" sz="4000" smtClean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tr-TR" dirty="0"/>
          </a:p>
        </p:txBody>
      </p:sp>
      <p:pic>
        <p:nvPicPr>
          <p:cNvPr id="15363" name="3 Resi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25" y="404813"/>
            <a:ext cx="8270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 descr="F:\ERASMUS\Logo\LLP_Erasmu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687FC9-ADF3-4F0D-AA89-3041A9F034CC}" type="slidenum">
              <a:rPr lang="tr-TR"/>
              <a:pPr>
                <a:defRPr/>
              </a:pPr>
              <a:t>2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B068406-4E86-4D3E-A869-3586D64FFEC9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6387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eaLnBrk="1" hangingPunct="1"/>
            <a:r>
              <a:rPr lang="tr-TR" sz="4000" b="1" smtClean="0">
                <a:solidFill>
                  <a:srgbClr val="002060"/>
                </a:solidFill>
              </a:rPr>
              <a:t>Sunum Akışı                     </a:t>
            </a:r>
          </a:p>
        </p:txBody>
      </p:sp>
      <p:sp>
        <p:nvSpPr>
          <p:cNvPr id="16388" name="2 İçerik Yer Tutucusu"/>
          <p:cNvSpPr>
            <a:spLocks noGrp="1"/>
          </p:cNvSpPr>
          <p:nvPr>
            <p:ph idx="1"/>
          </p:nvPr>
        </p:nvSpPr>
        <p:spPr>
          <a:xfrm>
            <a:off x="323850" y="1196975"/>
            <a:ext cx="8229600" cy="481330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Ders Verme Hareketliliği Nedir?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	2009-2012 Hareketlilik Verileri</a:t>
            </a:r>
          </a:p>
          <a:p>
            <a:pPr algn="ctr" eaLnBrk="1" hangingPunct="1">
              <a:lnSpc>
                <a:spcPct val="150000"/>
              </a:lnSpc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Eğitim Verme Hareketliliği Nedir?</a:t>
            </a:r>
          </a:p>
          <a:p>
            <a:pPr lvl="1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tr-TR" sz="3200" smtClean="0">
                <a:solidFill>
                  <a:schemeClr val="tx2"/>
                </a:solidFill>
                <a:latin typeface="Arial" charset="0"/>
              </a:rPr>
              <a:t>2009-2012 Hareketlilik Verileri</a:t>
            </a:r>
          </a:p>
          <a:p>
            <a:pPr lvl="1" algn="ctr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tr-TR" sz="3200" smtClean="0">
                <a:solidFill>
                  <a:schemeClr val="tx2"/>
                </a:solidFill>
                <a:latin typeface="Arial" charset="0"/>
              </a:rPr>
              <a:t>Personel Hareketliliği Takvimi</a:t>
            </a:r>
          </a:p>
          <a:p>
            <a:pPr lvl="1" algn="ctr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tr-TR" sz="3200" smtClean="0">
                <a:solidFill>
                  <a:schemeClr val="tx2"/>
                </a:solidFill>
                <a:latin typeface="Arial" charset="0"/>
              </a:rPr>
              <a:t>Değerlendirme Komisyonu</a:t>
            </a:r>
          </a:p>
          <a:p>
            <a:pPr lvl="1" algn="ctr" eaLnBrk="1" hangingPunct="1">
              <a:buFont typeface="Arial" charset="0"/>
              <a:buNone/>
            </a:pPr>
            <a:endParaRPr lang="tr-TR" sz="32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6389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152F40-E19C-4A86-8273-CDA01D5CEEDC}" type="slidenum">
              <a:rPr lang="tr-TR"/>
              <a:pPr>
                <a:defRPr/>
              </a:pPr>
              <a:t>3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6C123E-4527-40FE-BC0B-9AFA3C8246B1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tr-TR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7411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2" name="2 İçerik Yer Tutucusu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tr-TR" smtClean="0">
                <a:solidFill>
                  <a:srgbClr val="002060"/>
                </a:solidFill>
              </a:rPr>
              <a:t>Erasmus Personel Hareketliliği faaliyeti kendi içerisinde 2 alt faaliyete ayrılmaktadır.</a:t>
            </a:r>
          </a:p>
          <a:p>
            <a:pPr eaLnBrk="1" hangingPunct="1">
              <a:buFont typeface="Arial" charset="0"/>
              <a:buNone/>
            </a:pPr>
            <a:r>
              <a:rPr lang="tr-TR" smtClean="0">
                <a:solidFill>
                  <a:srgbClr val="002060"/>
                </a:solidFill>
              </a:rPr>
              <a:t>						</a:t>
            </a:r>
          </a:p>
          <a:p>
            <a:pPr eaLnBrk="1" hangingPunct="1">
              <a:buFont typeface="Arial" charset="0"/>
              <a:buNone/>
            </a:pPr>
            <a:endParaRPr lang="tr-TR" smtClean="0">
              <a:solidFill>
                <a:srgbClr val="002060"/>
              </a:solidFill>
            </a:endParaRPr>
          </a:p>
          <a:p>
            <a:pPr eaLnBrk="1" hangingPunct="1">
              <a:buFont typeface="Arial" charset="0"/>
              <a:buNone/>
            </a:pPr>
            <a:endParaRPr lang="tr-TR" smtClean="0">
              <a:solidFill>
                <a:srgbClr val="002060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tr-TR" smtClean="0">
                <a:solidFill>
                  <a:srgbClr val="002060"/>
                </a:solidFill>
              </a:rPr>
              <a:t>Ders Verme 				 Eğitim Alma </a:t>
            </a:r>
          </a:p>
          <a:p>
            <a:pPr eaLnBrk="1" hangingPunct="1">
              <a:buFont typeface="Arial" charset="0"/>
              <a:buNone/>
            </a:pPr>
            <a:r>
              <a:rPr lang="tr-TR" smtClean="0">
                <a:solidFill>
                  <a:srgbClr val="002060"/>
                </a:solidFill>
              </a:rPr>
              <a:t>Hareketliği  				   Hareketliği</a:t>
            </a:r>
          </a:p>
          <a:p>
            <a:pPr eaLnBrk="1" hangingPunct="1"/>
            <a:endParaRPr lang="tr-TR" smtClean="0">
              <a:solidFill>
                <a:srgbClr val="002060"/>
              </a:solidFill>
            </a:endParaRP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2627313" y="2708275"/>
            <a:ext cx="1223962" cy="2233613"/>
          </a:xfrm>
          <a:prstGeom prst="curvedLeftArrow">
            <a:avLst>
              <a:gd name="adj1" fmla="val 36498"/>
              <a:gd name="adj2" fmla="val 72996"/>
              <a:gd name="adj3" fmla="val 33333"/>
            </a:avLst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4572000" y="2708275"/>
            <a:ext cx="1008063" cy="2305050"/>
          </a:xfrm>
          <a:prstGeom prst="curvedRightArrow">
            <a:avLst>
              <a:gd name="adj1" fmla="val 45732"/>
              <a:gd name="adj2" fmla="val 9146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7415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8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E3A39B-53CE-4048-8BF7-E93FBB035329}" type="slidenum">
              <a:rPr lang="tr-TR"/>
              <a:pPr>
                <a:defRPr/>
              </a:pPr>
              <a:t>4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B3D905C-3B2B-4B32-AB56-9C4BFA0068D1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843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mtClean="0"/>
              <a:t>                             </a:t>
            </a:r>
            <a:endParaRPr lang="en-US" smtClean="0"/>
          </a:p>
        </p:txBody>
      </p:sp>
      <p:sp>
        <p:nvSpPr>
          <p:cNvPr id="18436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endParaRPr lang="tr-TR" smtClean="0">
              <a:solidFill>
                <a:srgbClr val="002060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tr-TR" smtClean="0">
              <a:solidFill>
                <a:srgbClr val="002060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tr-TR" sz="5400" smtClean="0">
                <a:solidFill>
                  <a:srgbClr val="002060"/>
                </a:solidFill>
                <a:latin typeface="Arial" charset="0"/>
              </a:rPr>
              <a:t>Ders Verme Hareketliği</a:t>
            </a:r>
          </a:p>
          <a:p>
            <a:pPr algn="ctr" eaLnBrk="1" hangingPunct="1">
              <a:buFont typeface="Arial" charset="0"/>
              <a:buNone/>
            </a:pPr>
            <a:r>
              <a:rPr lang="tr-TR" sz="5400" smtClean="0">
                <a:solidFill>
                  <a:srgbClr val="002060"/>
                </a:solidFill>
                <a:latin typeface="Arial" charset="0"/>
              </a:rPr>
              <a:t>Nedir?</a:t>
            </a:r>
          </a:p>
          <a:p>
            <a:pPr eaLnBrk="1" hangingPunct="1"/>
            <a:endParaRPr lang="tr-TR" smtClean="0"/>
          </a:p>
        </p:txBody>
      </p:sp>
      <p:pic>
        <p:nvPicPr>
          <p:cNvPr id="18437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880D74-6504-40CE-A070-D4A113AE76B9}" type="slidenum">
              <a:rPr lang="tr-TR"/>
              <a:pPr>
                <a:defRPr/>
              </a:pPr>
              <a:t>5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47B445A-F133-4CFA-A6B6-B7BB3C276BAB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45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smtClean="0">
                <a:solidFill>
                  <a:schemeClr val="tx2"/>
                </a:solidFill>
                <a:latin typeface="Arial" charset="0"/>
              </a:rPr>
              <a:t>Ders Verme Hareketliliği  </a:t>
            </a:r>
          </a:p>
        </p:txBody>
      </p:sp>
      <p:sp>
        <p:nvSpPr>
          <p:cNvPr id="19460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endParaRPr lang="tr-TR" smtClean="0"/>
          </a:p>
          <a:p>
            <a:pPr eaLnBrk="1" hangingPunct="1"/>
            <a:r>
              <a:rPr lang="tr-TR" smtClean="0">
                <a:solidFill>
                  <a:schemeClr val="tx2"/>
                </a:solidFill>
                <a:latin typeface="Arial" charset="0"/>
              </a:rPr>
              <a:t>Yükseköğretim kurumlarında çalışan akademik personelin EÜB </a:t>
            </a:r>
          </a:p>
          <a:p>
            <a:pPr eaLnBrk="1" hangingPunct="1"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	(Erasmus Üniversite Beyannamesi) sahibi yükseköğretim kurumlarında 1 akademik yıl içerisinde en az 5 saat olmak şartıyla 6 hafta ders vermesine imkan sağlayan faaliyet alanıdır</a:t>
            </a:r>
            <a:r>
              <a:rPr lang="tr-TR" smtClean="0">
                <a:solidFill>
                  <a:schemeClr val="tx2"/>
                </a:solidFill>
              </a:rPr>
              <a:t>.</a:t>
            </a:r>
          </a:p>
          <a:p>
            <a:pPr algn="just" eaLnBrk="1" hangingPunct="1"/>
            <a:endParaRPr lang="tr-TR" smtClean="0">
              <a:solidFill>
                <a:schemeClr val="tx2"/>
              </a:solidFill>
            </a:endParaRPr>
          </a:p>
        </p:txBody>
      </p:sp>
      <p:pic>
        <p:nvPicPr>
          <p:cNvPr id="19461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50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BF63CD-19FE-43D5-B253-012043EF5F07}" type="slidenum">
              <a:rPr lang="tr-TR"/>
              <a:pPr>
                <a:defRPr/>
              </a:pPr>
              <a:t>6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4F23456-CA53-4667-954F-2CFA47F08EE3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0483" name="1 Başlık"/>
          <p:cNvSpPr>
            <a:spLocks noGrp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/>
          <a:lstStyle/>
          <a:p>
            <a:pPr algn="l" eaLnBrk="1" hangingPunct="1"/>
            <a:r>
              <a:rPr lang="tr-TR" sz="3600" b="1" smtClean="0">
                <a:solidFill>
                  <a:schemeClr val="tx2"/>
                </a:solidFill>
                <a:latin typeface="Arial" charset="0"/>
              </a:rPr>
              <a:t>Ders Verme Hareketliliğinin Hedefleri </a:t>
            </a:r>
            <a:endParaRPr lang="en-US" sz="36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0484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tr-TR" smtClean="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Eğitim konusunda uzmanlık ve deneyim değişimini teşvik etmek.</a:t>
            </a:r>
          </a:p>
          <a:p>
            <a:pPr algn="just">
              <a:buFont typeface="Arial" charset="0"/>
              <a:buNone/>
            </a:pPr>
            <a:endParaRPr lang="tr-TR" smtClean="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Yükseköğretim kurumlarını sundukları derslerin çeşit ve içeriğini genişletme ve zenginleştirme konusunda teşvik etmek</a:t>
            </a:r>
          </a:p>
          <a:p>
            <a:pPr eaLnBrk="1" hangingPunct="1"/>
            <a:endParaRPr lang="tr-TR" smtClean="0">
              <a:latin typeface="Arial" charset="0"/>
            </a:endParaRPr>
          </a:p>
        </p:txBody>
      </p:sp>
      <p:pic>
        <p:nvPicPr>
          <p:cNvPr id="20485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106266-F78E-45CC-866D-0065B7AF2250}" type="slidenum">
              <a:rPr lang="tr-TR"/>
              <a:pPr>
                <a:defRPr/>
              </a:pPr>
              <a:t>7</a:t>
            </a:fld>
            <a:endParaRPr lang="tr-TR"/>
          </a:p>
        </p:txBody>
      </p:sp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Kimler</a:t>
            </a:r>
            <a:r>
              <a:rPr lang="tr-TR" b="1" smtClean="0">
                <a:solidFill>
                  <a:srgbClr val="FFFFCC"/>
                </a:solidFill>
                <a:latin typeface="Arial" charset="0"/>
              </a:rPr>
              <a:t> 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Faydalanabilir      </a:t>
            </a:r>
            <a:endParaRPr lang="en-US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defRPr/>
            </a:pPr>
            <a:r>
              <a:rPr lang="tr-TR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Üniversitemizde tam veya yarı zamanlı olarak istihdam edilen personel(kadro şartı yoktur.)</a:t>
            </a:r>
          </a:p>
          <a:p>
            <a:pPr algn="just">
              <a:buFont typeface="Arial" charset="0"/>
              <a:buNone/>
              <a:defRPr/>
            </a:pPr>
            <a:endParaRPr lang="tr-TR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tr-TR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Resmi olarak ders verme yükümlülüğüne sahip tüm öğretim elemanları faydalanabilir.</a:t>
            </a:r>
          </a:p>
          <a:p>
            <a:pPr algn="just">
              <a:buFont typeface="Arial" charset="0"/>
              <a:buNone/>
              <a:defRPr/>
            </a:pPr>
            <a:endParaRPr lang="tr-TR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Arial" charset="0"/>
              <a:buNone/>
              <a:defRPr/>
            </a:pPr>
            <a:endParaRPr lang="en-US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1508" name="Picture 2" descr="F:\ERASMUS\Logo\LLP_Erasmu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5 Resi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4048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C5C6BC-6A86-451C-8A50-03CE0A539916}" type="slidenum">
              <a:rPr lang="tr-TR"/>
              <a:pPr>
                <a:defRPr/>
              </a:pPr>
              <a:t>8</a:t>
            </a:fld>
            <a:endParaRPr lang="tr-TR"/>
          </a:p>
        </p:txBody>
      </p:sp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Nerelerde Ders Verilebilir? </a:t>
            </a:r>
            <a:endParaRPr lang="en-US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Üniversiteden                   Üniversiteye</a:t>
            </a:r>
          </a:p>
          <a:p>
            <a:endParaRPr lang="tr-TR" b="1" smtClean="0">
              <a:solidFill>
                <a:schemeClr val="tx2"/>
              </a:solidFill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tr-TR" b="1" smtClean="0">
              <a:solidFill>
                <a:schemeClr val="tx2"/>
              </a:solidFill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Üniversitede ders vermek için </a:t>
            </a:r>
          </a:p>
          <a:p>
            <a:pPr algn="ctr">
              <a:buFont typeface="Arial" charset="0"/>
              <a:buNone/>
            </a:pPr>
            <a:r>
              <a:rPr lang="tr-TR" b="1" u="sng" smtClean="0">
                <a:solidFill>
                  <a:schemeClr val="accent2"/>
                </a:solidFill>
                <a:latin typeface="Arial" charset="0"/>
              </a:rPr>
              <a:t>ikili anlaşma  </a:t>
            </a:r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yapılması gerekmektedir.</a:t>
            </a:r>
          </a:p>
          <a:p>
            <a:endParaRPr lang="en-US" smtClean="0"/>
          </a:p>
        </p:txBody>
      </p:sp>
      <p:sp>
        <p:nvSpPr>
          <p:cNvPr id="23556" name="AutoShape 5"/>
          <p:cNvSpPr>
            <a:spLocks noChangeArrowheads="1"/>
          </p:cNvSpPr>
          <p:nvPr/>
        </p:nvSpPr>
        <p:spPr bwMode="auto">
          <a:xfrm>
            <a:off x="3995738" y="1700213"/>
            <a:ext cx="1079500" cy="360362"/>
          </a:xfrm>
          <a:prstGeom prst="rightArrow">
            <a:avLst>
              <a:gd name="adj1" fmla="val 50000"/>
              <a:gd name="adj2" fmla="val 74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3557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587692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50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2C9658-6516-4B6C-8B4B-9EFF5B4E0A45}" type="slidenum">
              <a:rPr lang="tr-TR"/>
              <a:pPr>
                <a:defRPr/>
              </a:pPr>
              <a:t>9</a:t>
            </a:fld>
            <a:endParaRPr lang="tr-TR"/>
          </a:p>
        </p:txBody>
      </p:sp>
      <p:sp>
        <p:nvSpPr>
          <p:cNvPr id="829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                             </a:t>
            </a:r>
            <a:endParaRPr lang="en-US" smtClean="0"/>
          </a:p>
        </p:txBody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sz="3600" b="1" smtClean="0">
                <a:solidFill>
                  <a:schemeClr val="accent2"/>
                </a:solidFill>
                <a:latin typeface="Arial" charset="0"/>
              </a:rPr>
              <a:t>Dip not</a:t>
            </a:r>
            <a:r>
              <a:rPr lang="en-US" b="1" smtClean="0">
                <a:latin typeface="Arial" charset="0"/>
              </a:rPr>
              <a:t> </a:t>
            </a:r>
            <a:endParaRPr lang="tr-TR" b="1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tr-TR" b="1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tx2"/>
                </a:solidFill>
                <a:latin typeface="Arial" charset="0"/>
              </a:rPr>
              <a:t>BU HAREKETLİLİĞİ</a:t>
            </a:r>
          </a:p>
          <a:p>
            <a:pPr algn="ctr">
              <a:buFont typeface="Arial" charset="0"/>
              <a:buNone/>
            </a:pPr>
            <a:r>
              <a:rPr lang="en-US" b="1" u="sng" smtClean="0">
                <a:solidFill>
                  <a:schemeClr val="tx2"/>
                </a:solidFill>
                <a:latin typeface="Arial" charset="0"/>
              </a:rPr>
              <a:t>SADECE</a:t>
            </a:r>
          </a:p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tx2"/>
                </a:solidFill>
                <a:latin typeface="Arial" charset="0"/>
              </a:rPr>
              <a:t>AB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 </a:t>
            </a:r>
            <a:r>
              <a:rPr lang="en-US" b="1" smtClean="0">
                <a:solidFill>
                  <a:schemeClr val="tx2"/>
                </a:solidFill>
                <a:latin typeface="Arial" charset="0"/>
              </a:rPr>
              <a:t> ÜYE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Sİ</a:t>
            </a:r>
            <a:r>
              <a:rPr lang="en-US" b="1" smtClean="0">
                <a:solidFill>
                  <a:schemeClr val="tx2"/>
                </a:solidFill>
                <a:latin typeface="Arial" charset="0"/>
              </a:rPr>
              <a:t> ÜLKELERLE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tx2"/>
                </a:solidFill>
                <a:latin typeface="Arial" charset="0"/>
              </a:rPr>
              <a:t>GERÇEKLEŞTİREBİLİYORUZ.</a:t>
            </a:r>
          </a:p>
          <a:p>
            <a:endParaRPr lang="en-US" smtClean="0"/>
          </a:p>
        </p:txBody>
      </p:sp>
      <p:pic>
        <p:nvPicPr>
          <p:cNvPr id="82948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9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F457B-17C4-47ED-A3FD-7DB2F1C17AF0}" type="slidenum">
              <a:rPr lang="tr-TR"/>
              <a:pPr>
                <a:defRPr/>
              </a:pPr>
              <a:t>10</a:t>
            </a:fld>
            <a:endParaRPr lang="tr-TR"/>
          </a:p>
        </p:txBody>
      </p:sp>
      <p:sp>
        <p:nvSpPr>
          <p:cNvPr id="860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                               </a:t>
            </a:r>
            <a:endParaRPr lang="en-US" smtClean="0"/>
          </a:p>
        </p:txBody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tr-TR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Misafir olarak gidilen kurumda en az 5 saat ders vermek gerekmektedir.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tr-TR" smtClean="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Öğretim programında ve/veya katılım sertifikasında yararlanıcının en az 5 saat ders verdiği açıkça görünmediği durumlarda faaliyet geçersiz kabul edilir.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tr-TR" smtClean="0">
              <a:solidFill>
                <a:schemeClr val="tx2"/>
              </a:solidFill>
              <a:latin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Yararlanıcıya hibe ödemesi yapılmaz.</a:t>
            </a:r>
            <a:endParaRPr lang="en-US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6020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949950"/>
            <a:ext cx="15128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58321-B1B0-4C85-9195-B57B56B8FA3A}" type="slidenum">
              <a:rPr lang="tr-TR"/>
              <a:pPr>
                <a:defRPr/>
              </a:pPr>
              <a:t>11</a:t>
            </a:fld>
            <a:endParaRPr lang="tr-TR"/>
          </a:p>
        </p:txBody>
      </p:sp>
      <p:sp>
        <p:nvSpPr>
          <p:cNvPr id="890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200" b="1" smtClean="0">
                <a:solidFill>
                  <a:schemeClr val="tx2"/>
                </a:solidFill>
                <a:latin typeface="Arial" charset="0"/>
              </a:rPr>
              <a:t>2012-2013 Geçerlilik Süresi   </a:t>
            </a:r>
            <a:endParaRPr lang="en-US" sz="42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890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</a:rPr>
              <a:t>Süre</a:t>
            </a:r>
            <a:r>
              <a:rPr lang="tr-TR" smtClean="0">
                <a:solidFill>
                  <a:schemeClr val="tx2"/>
                </a:solidFill>
              </a:rPr>
              <a:t> : </a:t>
            </a:r>
            <a:r>
              <a:rPr lang="tr-TR" b="1" smtClean="0">
                <a:solidFill>
                  <a:schemeClr val="tx2"/>
                </a:solidFill>
              </a:rPr>
              <a:t>30 Eylül 2013</a:t>
            </a:r>
            <a:r>
              <a:rPr lang="tr-TR" smtClean="0">
                <a:solidFill>
                  <a:schemeClr val="tx2"/>
                </a:solidFill>
              </a:rPr>
              <a:t> sonuna kadar hareketliliğin tamamlanmış olması gerekiyor.</a:t>
            </a:r>
          </a:p>
          <a:p>
            <a:pPr algn="ctr">
              <a:buFont typeface="Arial" charset="0"/>
              <a:buNone/>
            </a:pPr>
            <a:endParaRPr lang="tr-TR" smtClean="0">
              <a:solidFill>
                <a:schemeClr val="tx2"/>
              </a:solidFill>
            </a:endParaRPr>
          </a:p>
          <a:p>
            <a:pPr algn="ctr"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</a:rPr>
              <a:t>Bu süre bitimine kadar sizin ve anlaştığınız kurum için en uygun olan 1 haftalık süre.</a:t>
            </a:r>
            <a:endParaRPr lang="en-US" smtClean="0">
              <a:solidFill>
                <a:schemeClr val="tx2"/>
              </a:solidFill>
            </a:endParaRPr>
          </a:p>
          <a:p>
            <a:endParaRPr lang="en-US" smtClean="0"/>
          </a:p>
        </p:txBody>
      </p:sp>
      <p:pic>
        <p:nvPicPr>
          <p:cNvPr id="89092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3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FB7837-FD36-4CCC-BBAA-4D2188CD2C06}" type="slidenum">
              <a:rPr lang="tr-TR"/>
              <a:pPr>
                <a:defRPr/>
              </a:pPr>
              <a:t>12</a:t>
            </a:fld>
            <a:endParaRPr lang="tr-TR"/>
          </a:p>
        </p:txBody>
      </p:sp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smtClean="0">
                <a:solidFill>
                  <a:schemeClr val="tx2"/>
                </a:solidFill>
                <a:latin typeface="Arial" charset="0"/>
              </a:rPr>
              <a:t>Hibelendirilmeye Hak Kazanan   Personel</a:t>
            </a:r>
            <a:endParaRPr lang="en-US" sz="40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7651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Hareketlilikten Önce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Davet Mektubu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Öğretim programı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Sözleşme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Görevlendirme Yazısı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Bilgi Formu</a:t>
            </a:r>
          </a:p>
          <a:p>
            <a:r>
              <a:rPr lang="tr-TR" smtClean="0">
                <a:solidFill>
                  <a:schemeClr val="tx2"/>
                </a:solidFill>
                <a:latin typeface="Arial" charset="0"/>
              </a:rPr>
              <a:t>Uçak Bileti ve Faturası</a:t>
            </a:r>
            <a:r>
              <a:rPr lang="tr-TR" smtClean="0">
                <a:solidFill>
                  <a:schemeClr val="tx2"/>
                </a:solidFill>
              </a:rPr>
              <a:t>		</a:t>
            </a:r>
            <a:endParaRPr lang="en-US" smtClean="0">
              <a:solidFill>
                <a:schemeClr val="tx2"/>
              </a:solidFill>
            </a:endParaRPr>
          </a:p>
        </p:txBody>
      </p:sp>
      <p:sp>
        <p:nvSpPr>
          <p:cNvPr id="27652" name="Rectangle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Hareketlilikten Sonra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Katılım Sertifikası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Biniş Kartı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Rapor</a:t>
            </a:r>
            <a:endParaRPr lang="en-US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27653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DF3C18-D654-4D25-AD7E-583CCA1CB274}" type="slidenum">
              <a:rPr lang="tr-TR"/>
              <a:pPr>
                <a:defRPr/>
              </a:pPr>
              <a:t>13</a:t>
            </a:fld>
            <a:endParaRPr lang="tr-TR"/>
          </a:p>
        </p:txBody>
      </p:sp>
      <p:sp>
        <p:nvSpPr>
          <p:cNvPr id="665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>
                <a:solidFill>
                  <a:schemeClr val="tx2"/>
                </a:solidFill>
                <a:latin typeface="Arial" charset="0"/>
              </a:rPr>
              <a:t>Erasmus Hibesi            </a:t>
            </a:r>
            <a:endParaRPr lang="en-US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65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smtClean="0">
                <a:solidFill>
                  <a:schemeClr val="tx2"/>
                </a:solidFill>
                <a:latin typeface="Arial" charset="0"/>
              </a:rPr>
              <a:t>Haftalık Harcırah</a:t>
            </a:r>
          </a:p>
          <a:p>
            <a:pPr>
              <a:buFont typeface="Arial" charset="0"/>
              <a:buNone/>
            </a:pP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	ilk taksit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: Gitmeden Önce (%80)</a:t>
            </a:r>
          </a:p>
          <a:p>
            <a:pPr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   Döndükten sonra (%20)</a:t>
            </a:r>
          </a:p>
          <a:p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Seyahat Masrafları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algn="just"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	Ekonomik Seçeneklerin kullanılması koşulu ile 400 Avro’ya kadar olan bilet ücretlerinin tamamı; 400 Avro’yu aşan miktarlarda ise %50 sinin karşılanması.)</a:t>
            </a:r>
            <a:endParaRPr lang="en-US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66564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1864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50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1434ED-BDBE-4517-8D88-E78623F16B9D}" type="slidenum">
              <a:rPr lang="tr-TR"/>
              <a:pPr>
                <a:defRPr/>
              </a:pPr>
              <a:t>14</a:t>
            </a:fld>
            <a:endParaRPr lang="tr-TR"/>
          </a:p>
        </p:txBody>
      </p:sp>
      <p:sp>
        <p:nvSpPr>
          <p:cNvPr id="686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>
                <a:solidFill>
                  <a:schemeClr val="tx2"/>
                </a:solidFill>
                <a:latin typeface="Arial" charset="0"/>
              </a:rPr>
              <a:t>Erasmus Hibesi             </a:t>
            </a:r>
            <a:endParaRPr lang="en-US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tr-TR" smtClean="0">
              <a:solidFill>
                <a:schemeClr val="tx2"/>
              </a:solidFill>
              <a:latin typeface="Arial" charset="0"/>
            </a:endParaRPr>
          </a:p>
          <a:p>
            <a:pPr algn="ctr"/>
            <a:r>
              <a:rPr lang="tr-TR" smtClean="0">
                <a:solidFill>
                  <a:schemeClr val="tx2"/>
                </a:solidFill>
                <a:latin typeface="Arial" charset="0"/>
              </a:rPr>
              <a:t>Ders verme hareketliliğinden faydalanan personele verilen </a:t>
            </a: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hibe katkı niteliğinde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 olup; yurtdışında geçirilen döneme ilişkin </a:t>
            </a: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masrafların tamamını karşılamaya yönelik değildir. </a:t>
            </a:r>
          </a:p>
          <a:p>
            <a:endParaRPr lang="en-US" smtClean="0"/>
          </a:p>
        </p:txBody>
      </p:sp>
      <p:pic>
        <p:nvPicPr>
          <p:cNvPr id="68612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6F3686-6198-481F-B430-75316EA4C94E}" type="slidenum">
              <a:rPr lang="tr-TR"/>
              <a:pPr>
                <a:defRPr/>
              </a:pPr>
              <a:t>15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3CA9C77-2AB9-427E-9B60-E4A66649F85A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0723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mtClean="0"/>
              <a:t>                             </a:t>
            </a:r>
            <a:endParaRPr lang="en-US" smtClean="0"/>
          </a:p>
        </p:txBody>
      </p:sp>
      <p:sp>
        <p:nvSpPr>
          <p:cNvPr id="30724" name="2 İçerik Yer Tutucusu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Ders Verme 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Hareketlik 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Verileri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2009-2012 </a:t>
            </a:r>
          </a:p>
        </p:txBody>
      </p:sp>
      <p:pic>
        <p:nvPicPr>
          <p:cNvPr id="30725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12327C-8DD3-4683-B53B-4D6D0947B816}" type="slidenum">
              <a:rPr lang="tr-TR"/>
              <a:pPr>
                <a:defRPr/>
              </a:pPr>
              <a:t>16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AC61DED-6491-4A10-A48B-2B447CD3E64C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4581" name="1 Başlık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pPr eaLnBrk="1" hangingPunct="1"/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2009-2010 Ders Verme Hareketliliği </a:t>
            </a:r>
            <a:br>
              <a:rPr lang="tr-TR" sz="28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Fakültelere Göre Giden Akademik</a:t>
            </a:r>
            <a:br>
              <a:rPr lang="tr-TR" sz="28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Personel Sayıları</a:t>
            </a:r>
            <a:endParaRPr lang="tr-TR" sz="2800" smtClean="0">
              <a:latin typeface="Arial" charset="0"/>
            </a:endParaRPr>
          </a:p>
        </p:txBody>
      </p:sp>
      <p:graphicFrame>
        <p:nvGraphicFramePr>
          <p:cNvPr id="24578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06400" y="1549400"/>
          <a:ext cx="8331200" cy="4627563"/>
        </p:xfrm>
        <a:graphic>
          <a:graphicData uri="http://schemas.openxmlformats.org/presentationml/2006/ole">
            <p:oleObj spid="_x0000_s24578" r:id="rId3" imgW="8327858" imgH="46272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BB0A76-6617-4613-B3CD-9C308E26CDCF}" type="slidenum">
              <a:rPr lang="tr-TR"/>
              <a:pPr>
                <a:defRPr/>
              </a:pPr>
              <a:t>17</a:t>
            </a:fld>
            <a:endParaRPr lang="tr-TR"/>
          </a:p>
        </p:txBody>
      </p:sp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456152E-A8C0-4815-B104-C442933B9E36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5607" name="1 Başlık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/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2010-2011 Ders Verme Hareketliliği </a:t>
            </a:r>
            <a:br>
              <a:rPr lang="tr-TR" sz="28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Fakültelere Göre Giden Akademik</a:t>
            </a:r>
            <a:br>
              <a:rPr lang="tr-TR" sz="28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Personel Sayıları</a:t>
            </a:r>
            <a:endParaRPr lang="tr-TR" sz="2800" smtClean="0">
              <a:latin typeface="Arial" charset="0"/>
            </a:endParaRPr>
          </a:p>
        </p:txBody>
      </p:sp>
      <p:sp>
        <p:nvSpPr>
          <p:cNvPr id="25608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r-TR" sz="4400" dirty="0">
                <a:latin typeface="+mj-lt"/>
                <a:ea typeface="+mj-ea"/>
                <a:cs typeface="+mj-cs"/>
              </a:rPr>
              <a:t/>
            </a:r>
            <a:br>
              <a:rPr lang="tr-TR" sz="4400" dirty="0">
                <a:latin typeface="+mj-lt"/>
                <a:ea typeface="+mj-ea"/>
                <a:cs typeface="+mj-cs"/>
              </a:rPr>
            </a:br>
            <a:endParaRPr lang="tr-TR" sz="44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5604" name="3 İçerik Yer Tutucusu"/>
          <p:cNvGraphicFramePr>
            <a:graphicFrameLocks/>
          </p:cNvGraphicFramePr>
          <p:nvPr/>
        </p:nvGraphicFramePr>
        <p:xfrm>
          <a:off x="558800" y="1701800"/>
          <a:ext cx="8331200" cy="4627563"/>
        </p:xfrm>
        <a:graphic>
          <a:graphicData uri="http://schemas.openxmlformats.org/presentationml/2006/ole">
            <p:oleObj spid="_x0000_s25604" r:id="rId3" imgW="8327858" imgH="46272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D0A8BA-F4F2-4C59-AA09-31323F154768}" type="slidenum">
              <a:rPr lang="tr-TR"/>
              <a:pPr>
                <a:defRPr/>
              </a:pPr>
              <a:t>18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75624A0-701F-4515-800C-9628552F105C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6629" name="1 Başlık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eaLnBrk="1" hangingPunct="1"/>
            <a:r>
              <a:rPr lang="tr-TR" sz="2400" b="1" smtClean="0">
                <a:solidFill>
                  <a:schemeClr val="tx2"/>
                </a:solidFill>
              </a:rPr>
              <a:t/>
            </a:r>
            <a:br>
              <a:rPr lang="tr-TR" sz="2400" b="1" smtClean="0">
                <a:solidFill>
                  <a:schemeClr val="tx2"/>
                </a:solidFill>
              </a:rPr>
            </a:br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2011-2012 Ders Verme Hareketliliği </a:t>
            </a:r>
            <a:br>
              <a:rPr lang="tr-TR" sz="24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Fakültelere Göre Giden Akademik</a:t>
            </a:r>
            <a:br>
              <a:rPr lang="tr-TR" sz="24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Personel Sayıları</a:t>
            </a:r>
            <a:r>
              <a:rPr lang="tr-TR" sz="4000" smtClean="0"/>
              <a:t/>
            </a:r>
            <a:br>
              <a:rPr lang="tr-TR" sz="4000" smtClean="0"/>
            </a:br>
            <a:endParaRPr lang="tr-TR" sz="4000" smtClean="0"/>
          </a:p>
        </p:txBody>
      </p:sp>
      <p:graphicFrame>
        <p:nvGraphicFramePr>
          <p:cNvPr id="26626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17513" y="1506538"/>
          <a:ext cx="8331200" cy="4627562"/>
        </p:xfrm>
        <a:graphic>
          <a:graphicData uri="http://schemas.openxmlformats.org/presentationml/2006/ole">
            <p:oleObj spid="_x0000_s26626" r:id="rId3" imgW="8333954" imgH="46272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b="1" smtClean="0">
                <a:solidFill>
                  <a:schemeClr val="tx2"/>
                </a:solidFill>
                <a:latin typeface="Arial" charset="0"/>
              </a:rPr>
              <a:t>2009-2010 Ders Verme Hareketliliği</a:t>
            </a:r>
            <a:endParaRPr lang="tr-TR" sz="3600" smtClean="0"/>
          </a:p>
        </p:txBody>
      </p:sp>
      <p:graphicFrame>
        <p:nvGraphicFramePr>
          <p:cNvPr id="64514" name="4 İçerik Yer Tutucusu"/>
          <p:cNvGraphicFramePr>
            <a:graphicFrameLocks noGrp="1"/>
          </p:cNvGraphicFramePr>
          <p:nvPr>
            <p:ph idx="1"/>
          </p:nvPr>
        </p:nvGraphicFramePr>
        <p:xfrm>
          <a:off x="400050" y="1558925"/>
          <a:ext cx="8605838" cy="4697413"/>
        </p:xfrm>
        <a:graphic>
          <a:graphicData uri="http://schemas.openxmlformats.org/presentationml/2006/ole">
            <p:oleObj spid="_x0000_s64514" name="Grafik" r:id="rId3" imgW="8515502" imgH="4648200" progId="Excel.Chart.8">
              <p:embed/>
            </p:oleObj>
          </a:graphicData>
        </a:graphic>
      </p:graphicFrame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D0DC9E-269B-47D1-B360-E99F8DF7A192}" type="slidenum">
              <a:rPr lang="tr-TR" smtClean="0"/>
              <a:pPr>
                <a:defRPr/>
              </a:pPr>
              <a:t>19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75B153-CA10-4538-B30F-9C99896A7BED}" type="slidenum">
              <a:rPr lang="tr-TR"/>
              <a:pPr>
                <a:defRPr/>
              </a:pPr>
              <a:t>20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131E4B2-7810-4B46-8142-05DB84606C7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867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2010-2011 Ders Verme Hareketliliği</a:t>
            </a:r>
            <a:endParaRPr lang="tr-TR" sz="3200" smtClean="0">
              <a:latin typeface="Arial" charset="0"/>
            </a:endParaRPr>
          </a:p>
        </p:txBody>
      </p:sp>
      <p:graphicFrame>
        <p:nvGraphicFramePr>
          <p:cNvPr id="28674" name="7 İçerik Yer Tutucusu"/>
          <p:cNvGraphicFramePr>
            <a:graphicFrameLocks noGrp="1"/>
          </p:cNvGraphicFramePr>
          <p:nvPr>
            <p:ph idx="1"/>
          </p:nvPr>
        </p:nvGraphicFramePr>
        <p:xfrm>
          <a:off x="492125" y="1390650"/>
          <a:ext cx="8335963" cy="5084763"/>
        </p:xfrm>
        <a:graphic>
          <a:graphicData uri="http://schemas.openxmlformats.org/presentationml/2006/ole">
            <p:oleObj spid="_x0000_s28674" name="Çalışma Sayfası" r:id="rId3" imgW="8572500" imgH="5229149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BA4C58-BC5E-4A3E-9785-F9EB101980BA}" type="slidenum">
              <a:rPr lang="tr-TR"/>
              <a:pPr>
                <a:defRPr/>
              </a:pPr>
              <a:t>21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E3314A7-92CE-497B-B3F1-C60D9FBB6C6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9701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2011-2012 Ders Verme Hareketliliği</a:t>
            </a:r>
            <a:endParaRPr lang="tr-TR" sz="3200" smtClean="0">
              <a:latin typeface="Arial" charset="0"/>
            </a:endParaRPr>
          </a:p>
        </p:txBody>
      </p:sp>
      <p:graphicFrame>
        <p:nvGraphicFramePr>
          <p:cNvPr id="29698" name="7 İçerik Yer Tutucusu"/>
          <p:cNvGraphicFramePr>
            <a:graphicFrameLocks noGrp="1"/>
          </p:cNvGraphicFramePr>
          <p:nvPr>
            <p:ph idx="1"/>
          </p:nvPr>
        </p:nvGraphicFramePr>
        <p:xfrm>
          <a:off x="325438" y="1479550"/>
          <a:ext cx="8605837" cy="4530725"/>
        </p:xfrm>
        <a:graphic>
          <a:graphicData uri="http://schemas.openxmlformats.org/presentationml/2006/ole">
            <p:oleObj spid="_x0000_s29698" name="Çalışma Sayfası" r:id="rId3" imgW="8610600" imgH="45339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EAF221-0EAA-4D3C-85D6-8DFA73DB2544}" type="slidenum">
              <a:rPr lang="tr-TR"/>
              <a:pPr>
                <a:defRPr/>
              </a:pPr>
              <a:t>22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B0AF6F3-9C5D-4B44-9904-DB3DE510313F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22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963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mtClean="0"/>
              <a:t>                               </a:t>
            </a:r>
            <a:endParaRPr lang="en-US" smtClean="0"/>
          </a:p>
        </p:txBody>
      </p:sp>
      <p:sp>
        <p:nvSpPr>
          <p:cNvPr id="69636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endParaRPr lang="tr-TR" sz="5400" smtClean="0">
              <a:solidFill>
                <a:srgbClr val="002060"/>
              </a:solidFill>
              <a:latin typeface="Arial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tr-TR" sz="5400" smtClean="0">
                <a:solidFill>
                  <a:srgbClr val="002060"/>
                </a:solidFill>
                <a:latin typeface="Arial" charset="0"/>
              </a:rPr>
              <a:t>Eğitim Alma Hareketliği Nedir ?</a:t>
            </a:r>
          </a:p>
        </p:txBody>
      </p:sp>
      <p:pic>
        <p:nvPicPr>
          <p:cNvPr id="69637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913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BAB761-C414-4B64-8CD9-A20BECF8E013}" type="slidenum">
              <a:rPr lang="tr-TR"/>
              <a:pPr>
                <a:defRPr/>
              </a:pPr>
              <a:t>23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5239315-6079-4C2D-AEC7-2D7710FF50D2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065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4000" b="1" smtClean="0">
                <a:solidFill>
                  <a:schemeClr val="tx2"/>
                </a:solidFill>
                <a:latin typeface="Arial" charset="0"/>
              </a:rPr>
              <a:t>Programın Temeli            </a:t>
            </a:r>
            <a:endParaRPr lang="en-US" sz="40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0660" name="2 İçerik Yer Tutucusu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329237"/>
          </a:xfrm>
        </p:spPr>
        <p:txBody>
          <a:bodyPr/>
          <a:lstStyle/>
          <a:p>
            <a:pPr algn="just" eaLnBrk="1" hangingPunct="1"/>
            <a:r>
              <a:rPr lang="tr-TR" sz="2800" smtClean="0">
                <a:solidFill>
                  <a:schemeClr val="tx2"/>
                </a:solidFill>
                <a:latin typeface="Arial" charset="0"/>
              </a:rPr>
              <a:t>İdari ve akademik personellerin EÜB (Erasmus Üniversite Beyannamesi)sahibi üniversitelerde veya işletmelerde belli süre zarfında ve belli bir iş planı kapsamında eğitim alma faaliyetidir.</a:t>
            </a:r>
          </a:p>
          <a:p>
            <a:pPr eaLnBrk="1" hangingPunct="1"/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Süre</a:t>
            </a:r>
            <a:r>
              <a:rPr lang="tr-TR" sz="2800" smtClean="0">
                <a:solidFill>
                  <a:schemeClr val="tx2"/>
                </a:solidFill>
                <a:latin typeface="Arial" charset="0"/>
              </a:rPr>
              <a:t>: en az : 1 hafta     en fazla: 6 hafta</a:t>
            </a:r>
          </a:p>
          <a:p>
            <a:pPr eaLnBrk="1" hangingPunct="1"/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Yararlanıcılar</a:t>
            </a:r>
            <a:r>
              <a:rPr lang="tr-TR" sz="2800" smtClean="0">
                <a:solidFill>
                  <a:schemeClr val="tx2"/>
                </a:solidFill>
                <a:latin typeface="Arial" charset="0"/>
              </a:rPr>
              <a:t>: İdari Personel</a:t>
            </a:r>
          </a:p>
          <a:p>
            <a:pPr eaLnBrk="1" hangingPunct="1">
              <a:buFont typeface="Arial" charset="0"/>
              <a:buNone/>
            </a:pPr>
            <a:r>
              <a:rPr lang="tr-TR" sz="2800" smtClean="0">
                <a:solidFill>
                  <a:schemeClr val="tx2"/>
                </a:solidFill>
                <a:latin typeface="Arial" charset="0"/>
              </a:rPr>
              <a:t>	Akademik Personel (Okutman,Uzman, Arş.Gör ve Öğretim Üyeleri)</a:t>
            </a:r>
          </a:p>
          <a:p>
            <a:pPr eaLnBrk="1" hangingPunct="1"/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Gerçekleşme Şekilleri</a:t>
            </a:r>
            <a:r>
              <a:rPr lang="tr-TR" sz="2800" smtClean="0">
                <a:solidFill>
                  <a:schemeClr val="tx2"/>
                </a:solidFill>
                <a:latin typeface="Arial" charset="0"/>
              </a:rPr>
              <a:t>: EÜB sahibi bir yükseköğretim kurumunda veya Avrupa Birliği üyesi bir ülkedeki işletmede</a:t>
            </a:r>
          </a:p>
        </p:txBody>
      </p:sp>
      <p:pic>
        <p:nvPicPr>
          <p:cNvPr id="70661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27DEA9-766F-4D01-B710-0ACFA10C6B37}" type="slidenum">
              <a:rPr lang="tr-TR"/>
              <a:pPr>
                <a:defRPr/>
              </a:pPr>
              <a:t>24</a:t>
            </a:fld>
            <a:endParaRPr lang="tr-TR"/>
          </a:p>
        </p:txBody>
      </p:sp>
      <p:sp>
        <p:nvSpPr>
          <p:cNvPr id="716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smtClean="0">
              <a:solidFill>
                <a:schemeClr val="accent2"/>
              </a:solidFill>
            </a:endParaRPr>
          </a:p>
        </p:txBody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sz="3600" b="1" smtClean="0">
                <a:solidFill>
                  <a:schemeClr val="accent2"/>
                </a:solidFill>
                <a:latin typeface="Arial" charset="0"/>
              </a:rPr>
              <a:t>Dip not</a:t>
            </a:r>
            <a:r>
              <a:rPr lang="en-US" b="1" smtClean="0">
                <a:latin typeface="Arial" charset="0"/>
              </a:rPr>
              <a:t> </a:t>
            </a:r>
            <a:endParaRPr lang="tr-TR" b="1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tr-TR" b="1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tx2"/>
                </a:solidFill>
                <a:latin typeface="Arial" charset="0"/>
              </a:rPr>
              <a:t>BU HAREKETLİLİĞİ</a:t>
            </a:r>
          </a:p>
          <a:p>
            <a:pPr algn="ctr">
              <a:buFont typeface="Arial" charset="0"/>
              <a:buNone/>
            </a:pPr>
            <a:r>
              <a:rPr lang="en-US" b="1" u="sng" smtClean="0">
                <a:solidFill>
                  <a:schemeClr val="tx2"/>
                </a:solidFill>
                <a:latin typeface="Arial" charset="0"/>
              </a:rPr>
              <a:t>SADECE</a:t>
            </a:r>
          </a:p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tx2"/>
                </a:solidFill>
                <a:latin typeface="Arial" charset="0"/>
              </a:rPr>
              <a:t>AB’YE </a:t>
            </a:r>
            <a:r>
              <a:rPr lang="en-US" b="1" u="sng" smtClean="0">
                <a:solidFill>
                  <a:schemeClr val="tx2"/>
                </a:solidFill>
                <a:latin typeface="Arial" charset="0"/>
              </a:rPr>
              <a:t>TAM ÜYE</a:t>
            </a:r>
            <a:r>
              <a:rPr lang="en-US" b="1" smtClean="0">
                <a:solidFill>
                  <a:schemeClr val="tx2"/>
                </a:solidFill>
                <a:latin typeface="Arial" charset="0"/>
              </a:rPr>
              <a:t> ÜLKELERLE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tx2"/>
                </a:solidFill>
                <a:latin typeface="Arial" charset="0"/>
              </a:rPr>
              <a:t>GERÇEKLEŞTİREBİLİYORUZ.</a:t>
            </a:r>
          </a:p>
        </p:txBody>
      </p:sp>
      <p:pic>
        <p:nvPicPr>
          <p:cNvPr id="71684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333375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F2A84C-D236-46C9-9DB2-9F9F63152387}" type="slidenum">
              <a:rPr lang="tr-TR"/>
              <a:pPr>
                <a:defRPr/>
              </a:pPr>
              <a:t>25</a:t>
            </a:fld>
            <a:endParaRPr lang="tr-TR"/>
          </a:p>
        </p:txBody>
      </p:sp>
      <p:sp>
        <p:nvSpPr>
          <p:cNvPr id="727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Nerelerden Eğitim Alabiliriz? </a:t>
            </a:r>
            <a:endParaRPr lang="en-US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Üniversiteden                   Üniversiteye</a:t>
            </a:r>
          </a:p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Üniversiteden                   İşletmeye</a:t>
            </a:r>
          </a:p>
          <a:p>
            <a:pPr algn="ctr">
              <a:buFont typeface="Arial" charset="0"/>
              <a:buNone/>
            </a:pPr>
            <a:r>
              <a:rPr lang="tr-TR" b="1" u="sng" smtClean="0">
                <a:solidFill>
                  <a:schemeClr val="tx2"/>
                </a:solidFill>
                <a:latin typeface="Arial" charset="0"/>
              </a:rPr>
              <a:t>İşletme </a:t>
            </a:r>
          </a:p>
          <a:p>
            <a:pPr algn="just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	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Büyüklüğü, yasal statüsü ve faaliyet gösterdiği ekonomik sektör ne olursa olsun, özel veya kamuya ait her türlü kurum /kuruluş ile sosyal ekonomi dahil her türlü ekonomik faaliyette bulunan girişimdir.</a:t>
            </a:r>
          </a:p>
        </p:txBody>
      </p:sp>
      <p:sp>
        <p:nvSpPr>
          <p:cNvPr id="72708" name="AutoShape 5"/>
          <p:cNvSpPr>
            <a:spLocks noChangeArrowheads="1"/>
          </p:cNvSpPr>
          <p:nvPr/>
        </p:nvSpPr>
        <p:spPr bwMode="auto">
          <a:xfrm>
            <a:off x="3995738" y="1700213"/>
            <a:ext cx="1079500" cy="360362"/>
          </a:xfrm>
          <a:prstGeom prst="rightArrow">
            <a:avLst>
              <a:gd name="adj1" fmla="val 50000"/>
              <a:gd name="adj2" fmla="val 74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09" name="AutoShape 6"/>
          <p:cNvSpPr>
            <a:spLocks noChangeArrowheads="1"/>
          </p:cNvSpPr>
          <p:nvPr/>
        </p:nvSpPr>
        <p:spPr bwMode="auto">
          <a:xfrm>
            <a:off x="3995738" y="2276475"/>
            <a:ext cx="1079500" cy="360363"/>
          </a:xfrm>
          <a:prstGeom prst="rightArrow">
            <a:avLst>
              <a:gd name="adj1" fmla="val 50000"/>
              <a:gd name="adj2" fmla="val 74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72710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1" name="7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AA6648-C5FC-4DE8-B725-A68E59F583E7}" type="slidenum">
              <a:rPr lang="tr-TR"/>
              <a:pPr>
                <a:defRPr/>
              </a:pPr>
              <a:t>26</a:t>
            </a:fld>
            <a:endParaRPr lang="tr-TR"/>
          </a:p>
        </p:txBody>
      </p:sp>
      <p:sp>
        <p:nvSpPr>
          <p:cNvPr id="737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800" b="1" smtClean="0">
                <a:solidFill>
                  <a:schemeClr val="tx2"/>
                </a:solidFill>
                <a:latin typeface="Arial" charset="0"/>
              </a:rPr>
              <a:t>2012-2013 Geçerlilik Süresi    </a:t>
            </a:r>
            <a:endParaRPr lang="en-US" sz="38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tr-TR" smtClean="0"/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</a:rPr>
              <a:t>Süre</a:t>
            </a:r>
            <a:r>
              <a:rPr lang="tr-TR" smtClean="0">
                <a:solidFill>
                  <a:schemeClr val="tx2"/>
                </a:solidFill>
              </a:rPr>
              <a:t> : </a:t>
            </a:r>
            <a:r>
              <a:rPr lang="tr-TR" b="1" smtClean="0">
                <a:solidFill>
                  <a:schemeClr val="tx2"/>
                </a:solidFill>
              </a:rPr>
              <a:t>30 Eylül 2013</a:t>
            </a:r>
            <a:r>
              <a:rPr lang="tr-TR" smtClean="0">
                <a:solidFill>
                  <a:schemeClr val="tx2"/>
                </a:solidFill>
              </a:rPr>
              <a:t> sonuna kadar hareketliliğin tamamlanmış olması gerekiyor.</a:t>
            </a:r>
          </a:p>
          <a:p>
            <a:pPr algn="ctr">
              <a:buFont typeface="Arial" charset="0"/>
              <a:buNone/>
            </a:pPr>
            <a:endParaRPr lang="tr-TR" smtClean="0">
              <a:solidFill>
                <a:schemeClr val="tx2"/>
              </a:solidFill>
            </a:endParaRPr>
          </a:p>
          <a:p>
            <a:pPr algn="ctr"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</a:rPr>
              <a:t>Bu süre bitimine kadar sizin ve anlaştığınız kurum için en uygun olan 1 haftalık süre.</a:t>
            </a:r>
            <a:endParaRPr lang="en-US" smtClean="0">
              <a:solidFill>
                <a:schemeClr val="tx2"/>
              </a:solidFill>
            </a:endParaRPr>
          </a:p>
        </p:txBody>
      </p:sp>
      <p:pic>
        <p:nvPicPr>
          <p:cNvPr id="73732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3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333375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B55A6C-7CDA-4742-976B-06C47583E8E1}" type="slidenum">
              <a:rPr lang="tr-TR"/>
              <a:pPr>
                <a:defRPr/>
              </a:pPr>
              <a:t>27</a:t>
            </a:fld>
            <a:endParaRPr lang="tr-TR"/>
          </a:p>
        </p:txBody>
      </p:sp>
      <p:sp>
        <p:nvSpPr>
          <p:cNvPr id="747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smtClean="0">
                <a:solidFill>
                  <a:schemeClr val="tx2"/>
                </a:solidFill>
                <a:latin typeface="Arial" charset="0"/>
              </a:rPr>
              <a:t>Başvuru Süreci	          </a:t>
            </a:r>
            <a:endParaRPr lang="en-US" sz="40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4755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sz="2400" b="1" smtClean="0">
                <a:solidFill>
                  <a:schemeClr val="accent2"/>
                </a:solidFill>
                <a:latin typeface="Arial" charset="0"/>
              </a:rPr>
              <a:t>Başvurudan Önce</a:t>
            </a:r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algn="just"/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Uygun bir kurumun veya işletmenin belirlenmesi</a:t>
            </a:r>
          </a:p>
          <a:p>
            <a:pPr algn="just"/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İkili anlaşmanın yapılması</a:t>
            </a:r>
          </a:p>
          <a:p>
            <a:pPr algn="just">
              <a:buFont typeface="Arial" charset="0"/>
              <a:buNone/>
            </a:pPr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	(üniversite ise)</a:t>
            </a:r>
          </a:p>
          <a:p>
            <a:pPr algn="just"/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Karşı kurumdan davet mektubu alınması </a:t>
            </a:r>
          </a:p>
          <a:p>
            <a:pPr algn="just">
              <a:buFont typeface="Arial" charset="0"/>
              <a:buNone/>
            </a:pPr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    (karşı kurumdan kabul edildiğinizi gösteren bir e-posta da olabilir)</a:t>
            </a:r>
          </a:p>
          <a:p>
            <a:pPr algn="just"/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İş Planının hazırlanması</a:t>
            </a:r>
            <a:r>
              <a:rPr lang="en-US" sz="2400" u="sng" smtClean="0">
                <a:solidFill>
                  <a:schemeClr val="tx2"/>
                </a:solidFill>
              </a:rPr>
              <a:t> </a:t>
            </a:r>
          </a:p>
          <a:p>
            <a:endParaRPr lang="en-US" sz="2400" smtClean="0">
              <a:solidFill>
                <a:schemeClr val="tx2"/>
              </a:solidFill>
            </a:endParaRPr>
          </a:p>
        </p:txBody>
      </p:sp>
      <p:sp>
        <p:nvSpPr>
          <p:cNvPr id="74756" name="Rectangle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sz="2400" b="1" smtClean="0">
                <a:solidFill>
                  <a:schemeClr val="accent2"/>
                </a:solidFill>
                <a:latin typeface="Arial" charset="0"/>
              </a:rPr>
              <a:t>Başvuru Sırasında</a:t>
            </a:r>
          </a:p>
          <a:p>
            <a:pPr algn="ctr">
              <a:buFont typeface="Arial" charset="0"/>
              <a:buNone/>
            </a:pPr>
            <a:endParaRPr lang="tr-TR" sz="2400" smtClean="0">
              <a:solidFill>
                <a:schemeClr val="accent2"/>
              </a:solidFill>
              <a:latin typeface="Arial" charset="0"/>
            </a:endParaRPr>
          </a:p>
          <a:p>
            <a:pPr algn="just"/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Davet mektubu ve İş planının birime teslim edilmesi </a:t>
            </a:r>
          </a:p>
          <a:p>
            <a:pPr algn="just">
              <a:buFont typeface="Arial" charset="0"/>
              <a:buNone/>
            </a:pPr>
            <a:endParaRPr lang="tr-TR" sz="2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4757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19E82-B6D6-4D24-BB89-C10FED19F037}" type="slidenum">
              <a:rPr lang="tr-TR"/>
              <a:pPr>
                <a:defRPr/>
              </a:pPr>
              <a:t>28</a:t>
            </a:fld>
            <a:endParaRPr lang="tr-TR"/>
          </a:p>
        </p:txBody>
      </p:sp>
      <p:sp>
        <p:nvSpPr>
          <p:cNvPr id="757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75779" name="Rectangle 3"/>
          <p:cNvSpPr>
            <a:spLocks noGrp="1"/>
          </p:cNvSpPr>
          <p:nvPr>
            <p:ph type="body"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tr-TR" sz="3600" b="1" smtClean="0">
                <a:solidFill>
                  <a:schemeClr val="accent2"/>
                </a:solidFill>
                <a:latin typeface="Arial" charset="0"/>
              </a:rPr>
              <a:t>Dip not</a:t>
            </a:r>
            <a:r>
              <a:rPr lang="en-US" b="1" smtClean="0">
                <a:latin typeface="Arial" charset="0"/>
              </a:rPr>
              <a:t> </a:t>
            </a:r>
            <a:endParaRPr lang="tr-TR" b="1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tr-TR" b="1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Üniversite</a:t>
            </a:r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 ile</a:t>
            </a:r>
            <a:endParaRPr lang="en-US" b="1" smtClean="0">
              <a:solidFill>
                <a:schemeClr val="tx2"/>
              </a:solidFill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tr-TR" b="1" u="sng" smtClean="0">
                <a:solidFill>
                  <a:schemeClr val="tx2"/>
                </a:solidFill>
                <a:latin typeface="Arial" charset="0"/>
              </a:rPr>
              <a:t>İşletme</a:t>
            </a:r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arasında gerçekleştirilecek</a:t>
            </a:r>
          </a:p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tx2"/>
                </a:solidFill>
                <a:latin typeface="Arial" charset="0"/>
              </a:rPr>
              <a:t>Hareketlilik için</a:t>
            </a:r>
          </a:p>
          <a:p>
            <a:pPr algn="ctr">
              <a:buFont typeface="Arial" charset="0"/>
              <a:buNone/>
            </a:pPr>
            <a:r>
              <a:rPr lang="tr-TR" b="1" u="sng" smtClean="0">
                <a:solidFill>
                  <a:schemeClr val="tx2"/>
                </a:solidFill>
                <a:latin typeface="Arial" charset="0"/>
              </a:rPr>
              <a:t>anlaşma yapılmasına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 gerek 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yoktur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.</a:t>
            </a:r>
          </a:p>
          <a:p>
            <a:pPr algn="ctr">
              <a:buFont typeface="Arial" charset="0"/>
              <a:buNone/>
            </a:pPr>
            <a:endParaRPr lang="en-US" b="1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5780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1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56F4C-0533-4417-B6EE-199687CC93F6}" type="slidenum">
              <a:rPr lang="tr-TR"/>
              <a:pPr>
                <a:defRPr/>
              </a:pPr>
              <a:t>29</a:t>
            </a:fld>
            <a:endParaRPr lang="tr-TR"/>
          </a:p>
        </p:txBody>
      </p:sp>
      <p:sp>
        <p:nvSpPr>
          <p:cNvPr id="768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smtClean="0">
                <a:solidFill>
                  <a:schemeClr val="tx2"/>
                </a:solidFill>
                <a:latin typeface="Arial" charset="0"/>
              </a:rPr>
              <a:t>Hibelendirilmeye Hak Kazanan   Personel</a:t>
            </a:r>
            <a:endParaRPr lang="en-US" sz="4000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6803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Hareketlilikten Önce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Davet Mektubu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İş planı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Sözleşme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Görevlendirme Yazısı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Bilgi Formu</a:t>
            </a:r>
          </a:p>
          <a:p>
            <a:r>
              <a:rPr lang="tr-TR" smtClean="0">
                <a:solidFill>
                  <a:schemeClr val="tx2"/>
                </a:solidFill>
                <a:latin typeface="Arial" charset="0"/>
              </a:rPr>
              <a:t>Uçak Bileti ve Faturası</a:t>
            </a:r>
            <a:r>
              <a:rPr lang="tr-TR" smtClean="0">
                <a:solidFill>
                  <a:schemeClr val="tx2"/>
                </a:solidFill>
              </a:rPr>
              <a:t>		</a:t>
            </a:r>
            <a:endParaRPr lang="en-US" smtClean="0">
              <a:solidFill>
                <a:schemeClr val="tx2"/>
              </a:solidFill>
            </a:endParaRPr>
          </a:p>
        </p:txBody>
      </p:sp>
      <p:sp>
        <p:nvSpPr>
          <p:cNvPr id="76804" name="Rectangle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Hareketlilikten Sonra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Katılım Sertifikası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Biniş Kartı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Rapor</a:t>
            </a:r>
          </a:p>
          <a:p>
            <a:pPr algn="just"/>
            <a:endParaRPr lang="en-US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6805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6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913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175696-DDD0-4ABA-B3B5-877CECEF86CA}" type="slidenum">
              <a:rPr lang="tr-TR"/>
              <a:pPr>
                <a:defRPr/>
              </a:pPr>
              <a:t>30</a:t>
            </a:fld>
            <a:endParaRPr lang="tr-TR"/>
          </a:p>
        </p:txBody>
      </p:sp>
      <p:sp>
        <p:nvSpPr>
          <p:cNvPr id="778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Erasmus Hibesi</a:t>
            </a:r>
            <a:r>
              <a:rPr lang="tr-TR" b="1" smtClean="0"/>
              <a:t>              </a:t>
            </a:r>
            <a:endParaRPr lang="en-US" b="1" smtClean="0"/>
          </a:p>
        </p:txBody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smtClean="0">
                <a:solidFill>
                  <a:schemeClr val="tx2"/>
                </a:solidFill>
                <a:latin typeface="Arial" charset="0"/>
              </a:rPr>
              <a:t>Haftalık Harcırah</a:t>
            </a:r>
          </a:p>
          <a:p>
            <a:pPr>
              <a:buFont typeface="Arial" charset="0"/>
              <a:buNone/>
            </a:pP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	ilk taksit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: Gitmeden Önce (%80)</a:t>
            </a:r>
          </a:p>
          <a:p>
            <a:pPr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   Döndükten sonra (%20)</a:t>
            </a:r>
          </a:p>
          <a:p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Seyahat Masrafları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algn="just"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	Ekonomik Seçeneklerin kullanılması koşulu ile 400 Avro’ya kadar olan bilet ücretlerinin tamamı; 400 Avro’yu aşan miktarlarda ise %50 sinin karşılanması.)</a:t>
            </a:r>
          </a:p>
        </p:txBody>
      </p:sp>
      <p:pic>
        <p:nvPicPr>
          <p:cNvPr id="77828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9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2012-2013 Hibeleri</a:t>
            </a:r>
            <a:endParaRPr lang="tr-TR" smtClean="0"/>
          </a:p>
        </p:txBody>
      </p:sp>
      <p:graphicFrame>
        <p:nvGraphicFramePr>
          <p:cNvPr id="52308" name="Group 84"/>
          <p:cNvGraphicFramePr>
            <a:graphicFrameLocks noGrp="1"/>
          </p:cNvGraphicFramePr>
          <p:nvPr>
            <p:ph idx="1"/>
          </p:nvPr>
        </p:nvGraphicFramePr>
        <p:xfrm>
          <a:off x="457200" y="1268413"/>
          <a:ext cx="8229600" cy="4851400"/>
        </p:xfrm>
        <a:graphic>
          <a:graphicData uri="http://schemas.openxmlformats.org/drawingml/2006/table">
            <a:tbl>
              <a:tblPr/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Ülkeler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Günlük hibe miktarı (€)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Ülkeler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Günlük hibe miktarı (€)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Ülkeler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Günlük hibe miktarı (€)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Avusturya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Almanya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Slovak Cum.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Belçika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Danimarka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İsveç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Bulgaristan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Estonya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Slovenya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G.K.RK.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İspanya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Portekiz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Çek Cum.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Finlandiya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Romanya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Fransa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İngiltere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Hollanda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Yunanistan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Macaristan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Polonya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İrlanda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İtalya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Letonya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Litvanya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Lüksemburg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Malta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D5DFD4-CCE6-4512-8392-AC5B2E52530E}" type="slidenum">
              <a:rPr lang="tr-TR" smtClean="0"/>
              <a:pPr>
                <a:defRPr/>
              </a:pPr>
              <a:t>31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08486B-0490-4D95-996A-4E670888C59D}" type="slidenum">
              <a:rPr lang="tr-TR"/>
              <a:pPr>
                <a:defRPr/>
              </a:pPr>
              <a:t>32</a:t>
            </a:fld>
            <a:endParaRPr lang="tr-TR"/>
          </a:p>
        </p:txBody>
      </p:sp>
      <p:sp>
        <p:nvSpPr>
          <p:cNvPr id="798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chemeClr val="tx2"/>
                </a:solidFill>
                <a:latin typeface="Arial" charset="0"/>
              </a:rPr>
              <a:t>Erasmus Hibesi             </a:t>
            </a:r>
            <a:endParaRPr lang="en-US" b="1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tr-TR" smtClean="0">
              <a:solidFill>
                <a:schemeClr val="tx2"/>
              </a:solidFill>
              <a:latin typeface="Arial" charset="0"/>
            </a:endParaRPr>
          </a:p>
          <a:p>
            <a:pPr algn="ctr"/>
            <a:r>
              <a:rPr lang="tr-TR" smtClean="0">
                <a:solidFill>
                  <a:schemeClr val="tx2"/>
                </a:solidFill>
                <a:latin typeface="Arial" charset="0"/>
              </a:rPr>
              <a:t>Eğitim alma hareketliliğinden faydalanan personele verilen </a:t>
            </a: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hibe katkı niteliğinde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 olup; yurtdışında geçirilen döneme ilişkin </a:t>
            </a:r>
            <a:r>
              <a:rPr lang="tr-TR" b="1" smtClean="0">
                <a:solidFill>
                  <a:schemeClr val="accent2"/>
                </a:solidFill>
                <a:latin typeface="Arial" charset="0"/>
              </a:rPr>
              <a:t>masrafların tamamını karşılamaya yönelik değildir. </a:t>
            </a:r>
          </a:p>
        </p:txBody>
      </p:sp>
      <p:pic>
        <p:nvPicPr>
          <p:cNvPr id="79876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7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87393C-68D7-4824-9200-2ADAA0AD45D7}" type="slidenum">
              <a:rPr lang="tr-TR"/>
              <a:pPr>
                <a:defRPr/>
              </a:pPr>
              <a:t>33</a:t>
            </a:fld>
            <a:endParaRPr lang="tr-TR"/>
          </a:p>
        </p:txBody>
      </p:sp>
      <p:sp>
        <p:nvSpPr>
          <p:cNvPr id="808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endParaRPr lang="en-US" smtClean="0"/>
          </a:p>
        </p:txBody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algn="ctr">
              <a:lnSpc>
                <a:spcPct val="125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Eğitim Alma </a:t>
            </a:r>
          </a:p>
          <a:p>
            <a:pPr algn="ctr" eaLnBrk="1" hangingPunct="1">
              <a:lnSpc>
                <a:spcPct val="125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Hareketlik </a:t>
            </a:r>
          </a:p>
          <a:p>
            <a:pPr algn="ctr" eaLnBrk="1" hangingPunct="1">
              <a:lnSpc>
                <a:spcPct val="125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Verileri</a:t>
            </a:r>
          </a:p>
          <a:p>
            <a:pPr algn="ctr" eaLnBrk="1" hangingPunct="1">
              <a:lnSpc>
                <a:spcPct val="125000"/>
              </a:lnSpc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2009-2012</a:t>
            </a:r>
            <a:endParaRPr lang="en-US" sz="4400" b="1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0900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1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333375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E04045-135D-4EAD-BC1B-19B526CEC5C3}" type="slidenum">
              <a:rPr lang="tr-TR"/>
              <a:pPr>
                <a:defRPr/>
              </a:pPr>
              <a:t>34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5899107-A845-4810-A200-F6CB4834BBC6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34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2773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2009-2010 Eğitim Alma Hareketliliği </a:t>
            </a:r>
            <a:br>
              <a:rPr lang="tr-TR" sz="32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 Giden Akademik / İdari Personel Sayıları</a:t>
            </a:r>
            <a:endParaRPr lang="tr-TR" sz="3200" smtClean="0">
              <a:latin typeface="Arial" charset="0"/>
            </a:endParaRPr>
          </a:p>
        </p:txBody>
      </p:sp>
      <p:graphicFrame>
        <p:nvGraphicFramePr>
          <p:cNvPr id="32770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88950" y="1433513"/>
          <a:ext cx="8331200" cy="4627562"/>
        </p:xfrm>
        <a:graphic>
          <a:graphicData uri="http://schemas.openxmlformats.org/presentationml/2006/ole">
            <p:oleObj spid="_x0000_s32770" name="Çalışma Sayfası" r:id="rId3" imgW="8334451" imgH="462930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E58E0B-0138-41C8-96BE-5E2F282A0255}" type="slidenum">
              <a:rPr lang="tr-TR"/>
              <a:pPr>
                <a:defRPr/>
              </a:pPr>
              <a:t>35</a:t>
            </a:fld>
            <a:endParaRPr lang="tr-TR"/>
          </a:p>
        </p:txBody>
      </p:sp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DCDB737-963F-44F9-A791-0408705E4415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3799" name="1 Başlık"/>
          <p:cNvSpPr>
            <a:spLocks noGrp="1"/>
          </p:cNvSpPr>
          <p:nvPr>
            <p:ph type="title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pPr eaLnBrk="1" hangingPunct="1"/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2010-2011 Eğitim Alma Hareketliliği </a:t>
            </a:r>
            <a:br>
              <a:rPr lang="tr-TR" sz="32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 Giden Akademik / İdari Personel Sayıları</a:t>
            </a:r>
            <a:endParaRPr lang="tr-TR" sz="3200" smtClean="0">
              <a:latin typeface="Arial" charset="0"/>
            </a:endParaRPr>
          </a:p>
        </p:txBody>
      </p:sp>
      <p:sp>
        <p:nvSpPr>
          <p:cNvPr id="33800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r-TR" sz="27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tr-TR" sz="27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tr-TR" sz="44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3796" name="3 İçerik Yer Tutucusu"/>
          <p:cNvGraphicFramePr>
            <a:graphicFrameLocks/>
          </p:cNvGraphicFramePr>
          <p:nvPr/>
        </p:nvGraphicFramePr>
        <p:xfrm>
          <a:off x="558800" y="1701800"/>
          <a:ext cx="8331200" cy="4627563"/>
        </p:xfrm>
        <a:graphic>
          <a:graphicData uri="http://schemas.openxmlformats.org/presentationml/2006/ole">
            <p:oleObj spid="_x0000_s33796" r:id="rId3" imgW="8327858" imgH="46272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E71FBB-AF91-4767-A77A-D1399B0C68A0}" type="slidenum">
              <a:rPr lang="tr-TR"/>
              <a:pPr>
                <a:defRPr/>
              </a:pPr>
              <a:t>36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E12B126-559A-416B-A1C6-2702E4826DE0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36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4821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2011-2012 Eğitim Alma Hareketliliği </a:t>
            </a:r>
            <a:br>
              <a:rPr lang="tr-TR" sz="2400" b="1" smtClean="0">
                <a:solidFill>
                  <a:schemeClr val="tx2"/>
                </a:solidFill>
                <a:latin typeface="Arial" charset="0"/>
              </a:rPr>
            </a:br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Fakültelere Göre Giden Akademik / İdari Personel Sayıları</a:t>
            </a:r>
            <a:r>
              <a:rPr lang="tr-TR" sz="2400" smtClean="0"/>
              <a:t/>
            </a:r>
            <a:br>
              <a:rPr lang="tr-TR" sz="2400" smtClean="0"/>
            </a:br>
            <a:endParaRPr lang="tr-TR" sz="2400" smtClean="0"/>
          </a:p>
        </p:txBody>
      </p:sp>
      <p:graphicFrame>
        <p:nvGraphicFramePr>
          <p:cNvPr id="34818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03225" y="1552575"/>
          <a:ext cx="8221663" cy="4710113"/>
        </p:xfrm>
        <a:graphic>
          <a:graphicData uri="http://schemas.openxmlformats.org/presentationml/2006/ole">
            <p:oleObj spid="_x0000_s34818" name="Çalışma Sayfası" r:id="rId3" imgW="8229600" imgH="471495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12396E-D638-488C-9B4D-B7FBC664DDF4}" type="slidenum">
              <a:rPr lang="tr-TR"/>
              <a:pPr>
                <a:defRPr/>
              </a:pPr>
              <a:t>37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0FA7920-0AAC-48B5-838F-5F760D059C0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37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584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3200" b="1" smtClean="0">
                <a:solidFill>
                  <a:schemeClr val="tx2"/>
                </a:solidFill>
                <a:latin typeface="Arial" charset="0"/>
              </a:rPr>
              <a:t>2009-2010 Eğitim Hareketliliği</a:t>
            </a:r>
          </a:p>
        </p:txBody>
      </p:sp>
      <p:graphicFrame>
        <p:nvGraphicFramePr>
          <p:cNvPr id="35842" name="7 İçerik Yer Tutucusu"/>
          <p:cNvGraphicFramePr>
            <a:graphicFrameLocks noGrp="1"/>
          </p:cNvGraphicFramePr>
          <p:nvPr>
            <p:ph idx="1"/>
          </p:nvPr>
        </p:nvGraphicFramePr>
        <p:xfrm>
          <a:off x="407988" y="1549400"/>
          <a:ext cx="8326437" cy="4627563"/>
        </p:xfrm>
        <a:graphic>
          <a:graphicData uri="http://schemas.openxmlformats.org/presentationml/2006/ole">
            <p:oleObj spid="_x0000_s35842" name="Worksheet" r:id="rId3" imgW="8362950" imgH="46482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8D86A0-E371-4673-ABB4-374058C6F40C}" type="slidenum">
              <a:rPr lang="tr-TR"/>
              <a:pPr>
                <a:defRPr/>
              </a:pPr>
              <a:t>38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97E53C5-AC59-4F51-9559-CB874224477B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38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686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2800" b="1" smtClean="0">
                <a:solidFill>
                  <a:schemeClr val="tx2"/>
                </a:solidFill>
                <a:latin typeface="Arial" charset="0"/>
              </a:rPr>
              <a:t>2010-2011 Eğitim Hareketliliği </a:t>
            </a:r>
            <a:endParaRPr lang="tr-TR" sz="2800" smtClean="0">
              <a:latin typeface="Arial" charset="0"/>
            </a:endParaRPr>
          </a:p>
        </p:txBody>
      </p:sp>
      <p:graphicFrame>
        <p:nvGraphicFramePr>
          <p:cNvPr id="36866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323850" y="1196975"/>
          <a:ext cx="8331200" cy="5095875"/>
        </p:xfrm>
        <a:graphic>
          <a:graphicData uri="http://schemas.openxmlformats.org/presentationml/2006/ole">
            <p:oleObj spid="_x0000_s36866" name="Worksheet" r:id="rId3" imgW="8362950" imgH="511492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CE5489-D3DF-4E71-B398-D22683E5CDAD}" type="slidenum">
              <a:rPr lang="tr-TR"/>
              <a:pPr>
                <a:defRPr/>
              </a:pPr>
              <a:t>39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9743F8D-FAE8-492B-A192-BEFE2C5C82F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39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7893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3600" b="1" smtClean="0">
                <a:solidFill>
                  <a:schemeClr val="tx2"/>
                </a:solidFill>
                <a:latin typeface="Arial" charset="0"/>
              </a:rPr>
              <a:t>2011-2012 Eğitim Hareketliliği</a:t>
            </a:r>
            <a:endParaRPr lang="tr-TR" sz="3600" smtClean="0">
              <a:latin typeface="Arial" charset="0"/>
            </a:endParaRPr>
          </a:p>
        </p:txBody>
      </p:sp>
      <p:graphicFrame>
        <p:nvGraphicFramePr>
          <p:cNvPr id="37890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07988" y="1549400"/>
          <a:ext cx="8326437" cy="4627563"/>
        </p:xfrm>
        <a:graphic>
          <a:graphicData uri="http://schemas.openxmlformats.org/presentationml/2006/ole">
            <p:oleObj spid="_x0000_s37890" name="Worksheet" r:id="rId3" imgW="8362950" imgH="46482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86E0DD-6748-4BA7-AC8C-4130E79F81E9}" type="slidenum">
              <a:rPr lang="tr-TR"/>
              <a:pPr>
                <a:defRPr/>
              </a:pPr>
              <a:t>40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05BE3F-9A4F-4851-BF62-F0F2A841BD96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40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113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smtClean="0">
                <a:solidFill>
                  <a:srgbClr val="002060"/>
                </a:solidFill>
              </a:rPr>
              <a:t>Personel Hareketliliği Takvimi   </a:t>
            </a:r>
          </a:p>
        </p:txBody>
      </p:sp>
      <p:sp>
        <p:nvSpPr>
          <p:cNvPr id="91140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1. 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Tanıtım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2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. Başvuru Çağrısı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		a. Web Sayfasında	b. Üst Yazıyla birimlere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3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. Başvuru Süreci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		Son Tarih: </a:t>
            </a: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9 Kasım 2012 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Birimlerden Dış İlişkiler Ofisine         	evrakların geliş tarihi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4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. Değerlendirme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		Erasmus Komisyonu tarafından 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5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. Sonuçların İlanı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		a. Web Sayfasında   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b="1" smtClean="0">
                <a:solidFill>
                  <a:srgbClr val="002060"/>
                </a:solidFill>
                <a:latin typeface="Arial" charset="0"/>
              </a:rPr>
              <a:t>6</a:t>
            </a: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. Hareketlilik Faaliyetinin Planlanması ve Gerçekleştirilmesi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None/>
            </a:pPr>
            <a:r>
              <a:rPr lang="tr-TR" sz="2200" smtClean="0">
                <a:solidFill>
                  <a:srgbClr val="002060"/>
                </a:solidFill>
                <a:latin typeface="Arial" charset="0"/>
              </a:rPr>
              <a:t>		(Zamanlama ve Teknik Destek- Dış İlişkiler Ofisi)</a:t>
            </a:r>
          </a:p>
        </p:txBody>
      </p:sp>
      <p:pic>
        <p:nvPicPr>
          <p:cNvPr id="91141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6162675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2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50" y="18891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E3A023-3415-4499-B12E-2D3696EBC052}" type="slidenum">
              <a:rPr lang="tr-TR"/>
              <a:pPr>
                <a:defRPr/>
              </a:pPr>
              <a:t>41</a:t>
            </a:fld>
            <a:endParaRPr lang="tr-TR"/>
          </a:p>
        </p:txBody>
      </p:sp>
      <p:sp>
        <p:nvSpPr>
          <p:cNvPr id="921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smtClean="0">
                <a:solidFill>
                  <a:srgbClr val="002060"/>
                </a:solidFill>
              </a:rPr>
              <a:t>Değerlendirme Komisyonu    </a:t>
            </a:r>
            <a:endParaRPr lang="en-US" b="1" smtClean="0">
              <a:solidFill>
                <a:srgbClr val="002060"/>
              </a:solidFill>
            </a:endParaRPr>
          </a:p>
        </p:txBody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Erasmus Yönergemizde belirtilen Erasmus Komisyonu tarafından yapılır.</a:t>
            </a:r>
          </a:p>
          <a:p>
            <a:pPr algn="just"/>
            <a:r>
              <a:rPr lang="tr-TR" smtClean="0">
                <a:solidFill>
                  <a:schemeClr val="tx2"/>
                </a:solidFill>
                <a:latin typeface="Arial" charset="0"/>
              </a:rPr>
              <a:t>Erasmus Komisyonu:</a:t>
            </a:r>
          </a:p>
          <a:p>
            <a:pPr algn="just">
              <a:buFont typeface="Arial" charset="0"/>
              <a:buNone/>
            </a:pPr>
            <a:r>
              <a:rPr lang="tr-TR" smtClean="0">
                <a:solidFill>
                  <a:schemeClr val="tx2"/>
                </a:solidFill>
                <a:latin typeface="Arial" charset="0"/>
              </a:rPr>
              <a:t>	İlgili</a:t>
            </a:r>
            <a:r>
              <a:rPr lang="tr-TR" b="1" smtClean="0">
                <a:solidFill>
                  <a:schemeClr val="tx2"/>
                </a:solidFill>
                <a:latin typeface="Arial" charset="0"/>
              </a:rPr>
              <a:t> 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Fakülte / Yüksekokul Erasmus Koordinatörü, Enstitü, Erasmus Kurum Koordinatörü, yetkili Rektör yardımcısı ve Dış İlişkiler Ofisi personelinden oluşur.</a:t>
            </a:r>
            <a:r>
              <a:rPr lang="tr-TR" smtClean="0"/>
              <a:t> </a:t>
            </a:r>
            <a:endParaRPr lang="en-US" smtClean="0"/>
          </a:p>
        </p:txBody>
      </p:sp>
      <p:pic>
        <p:nvPicPr>
          <p:cNvPr id="92164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5" name="5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06F6D-AE24-4DF9-8D65-0FC75CA5493F}" type="slidenum">
              <a:rPr lang="tr-TR"/>
              <a:pPr>
                <a:defRPr/>
              </a:pPr>
              <a:t>42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6F203CA-6248-486C-836F-D5B9520E6516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42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318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smtClean="0">
                <a:solidFill>
                  <a:srgbClr val="002060"/>
                </a:solidFill>
                <a:latin typeface="Arial" charset="0"/>
              </a:rPr>
              <a:t>Değerlendirme Komisyonu </a:t>
            </a:r>
          </a:p>
        </p:txBody>
      </p:sp>
      <p:sp>
        <p:nvSpPr>
          <p:cNvPr id="93188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tr-TR" b="1" smtClean="0">
                <a:solidFill>
                  <a:srgbClr val="002060"/>
                </a:solidFill>
                <a:latin typeface="Arial" charset="0"/>
              </a:rPr>
              <a:t>Amacımız</a:t>
            </a:r>
            <a:r>
              <a:rPr lang="tr-TR" smtClean="0">
                <a:solidFill>
                  <a:srgbClr val="002060"/>
                </a:solidFill>
                <a:latin typeface="Arial" charset="0"/>
              </a:rPr>
              <a:t> 	</a:t>
            </a:r>
          </a:p>
          <a:p>
            <a:pPr algn="ctr" eaLnBrk="1" hangingPunct="1">
              <a:buFont typeface="Arial" charset="0"/>
              <a:buNone/>
            </a:pPr>
            <a:r>
              <a:rPr lang="tr-TR" smtClean="0">
                <a:solidFill>
                  <a:srgbClr val="002060"/>
                </a:solidFill>
                <a:latin typeface="Arial" charset="0"/>
              </a:rPr>
              <a:t>Erasmus Uygulama El Kitabında belirtilen kurallar ve başvuran personel arasından, Erasmus Komisyonu  tarafından gerçekleştirilecek personel seçiminin tarafsız bir şekilde şeffaflık ve adaletin gözetilmesiyle sağlamaktır.</a:t>
            </a:r>
          </a:p>
          <a:p>
            <a:pPr algn="just" eaLnBrk="1" hangingPunct="1">
              <a:buFont typeface="Arial" charset="0"/>
              <a:buNone/>
            </a:pPr>
            <a:endParaRPr lang="tr-TR" smtClean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93189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9950"/>
            <a:ext cx="1657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0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260350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A8C42A-9513-4E51-B709-7D2BD5B6931E}" type="slidenum">
              <a:rPr lang="tr-TR"/>
              <a:pPr>
                <a:defRPr/>
              </a:pPr>
              <a:t>43</a:t>
            </a:fld>
            <a:endParaRPr lang="tr-TR"/>
          </a:p>
        </p:txBody>
      </p:sp>
      <p:sp>
        <p:nvSpPr>
          <p:cNvPr id="942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100" b="1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Değerlendirme öncelikleri   </a:t>
            </a:r>
            <a:br>
              <a:rPr lang="tr-TR" sz="4100" b="1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</a:br>
            <a:endParaRPr lang="en-US" sz="4000" b="1" smtClean="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</a:pPr>
            <a:r>
              <a:rPr lang="tr-TR" sz="3300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Daha önce ders verme hareketliliğinden faydalanmamış öğretim elemanına,</a:t>
            </a:r>
          </a:p>
          <a:p>
            <a:pPr algn="ctr">
              <a:lnSpc>
                <a:spcPct val="90000"/>
              </a:lnSpc>
            </a:pPr>
            <a:r>
              <a:rPr lang="tr-TR" sz="3300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Daha önce ders verme hareketliliği faaliyetlerine dahil olmayan bölüm ya da birimlere, </a:t>
            </a:r>
          </a:p>
          <a:p>
            <a:pPr algn="ctr">
              <a:lnSpc>
                <a:spcPct val="90000"/>
              </a:lnSpc>
            </a:pPr>
            <a:r>
              <a:rPr lang="tr-TR" sz="3300" smtClean="0">
                <a:solidFill>
                  <a:schemeClr val="tx2"/>
                </a:solidFill>
                <a:latin typeface="Arial" charset="0"/>
                <a:cs typeface="Times New Roman" pitchFamily="18" charset="0"/>
              </a:rPr>
              <a:t>Daha önce ders verme hareketliliği faaliyetlerinde yer almayan ülke veya yükseköğretim kurumlarında yapılacak faaliyetlere verilecektir.</a:t>
            </a:r>
            <a:endParaRPr lang="tr-TR" smtClean="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tr-TR" sz="3300" smtClean="0">
              <a:solidFill>
                <a:schemeClr val="tx2"/>
              </a:solidFill>
              <a:latin typeface="Arial" charset="0"/>
              <a:cs typeface="Times New Roman" pitchFamily="18" charset="0"/>
            </a:endParaRPr>
          </a:p>
        </p:txBody>
      </p:sp>
      <p:pic>
        <p:nvPicPr>
          <p:cNvPr id="94212" name="Picture 2" descr="F:\ERASMUS\Logo\LLP_Erasmu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3" name="6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333375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1DC6E6-1A5E-4B0B-A903-58AA0CFCCACA}" type="slidenum">
              <a:rPr lang="tr-TR"/>
              <a:pPr>
                <a:defRPr/>
              </a:pPr>
              <a:t>44</a:t>
            </a:fld>
            <a:endParaRPr lang="tr-TR"/>
          </a:p>
        </p:txBody>
      </p:sp>
      <p:sp>
        <p:nvSpPr>
          <p:cNvPr id="4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E79EF7A-A607-4637-A457-F532FFBFE7DA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44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523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b="1" smtClean="0">
              <a:solidFill>
                <a:srgbClr val="002060"/>
              </a:solidFill>
            </a:endParaRPr>
          </a:p>
        </p:txBody>
      </p:sp>
      <p:sp>
        <p:nvSpPr>
          <p:cNvPr id="95236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tr-TR" sz="4400" smtClean="0">
                <a:solidFill>
                  <a:schemeClr val="tx2"/>
                </a:solidFill>
                <a:latin typeface="Arial" charset="0"/>
              </a:rPr>
              <a:t>Teşekkürler</a:t>
            </a:r>
          </a:p>
          <a:p>
            <a:pPr algn="ctr" eaLnBrk="1" hangingPunct="1">
              <a:buFont typeface="Arial" charset="0"/>
              <a:buNone/>
            </a:pPr>
            <a:r>
              <a:rPr lang="tr-TR" sz="4400" b="1" smtClean="0">
                <a:solidFill>
                  <a:schemeClr val="tx2"/>
                </a:solidFill>
                <a:latin typeface="Arial" charset="0"/>
              </a:rPr>
              <a:t>Dış İlişkiler Ofisi</a:t>
            </a:r>
          </a:p>
          <a:p>
            <a:pPr algn="ctr" eaLnBrk="1" hangingPunct="1">
              <a:buFont typeface="Arial" charset="0"/>
              <a:buNone/>
            </a:pPr>
            <a:endParaRPr lang="tr-TR" sz="4400" b="1" smtClean="0">
              <a:solidFill>
                <a:schemeClr val="tx2"/>
              </a:solidFill>
              <a:latin typeface="Arial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tr-TR" sz="2400" b="1" smtClean="0">
                <a:solidFill>
                  <a:schemeClr val="tx2"/>
                </a:solidFill>
                <a:latin typeface="Arial" charset="0"/>
              </a:rPr>
              <a:t>Okutman Sevgi BAYKALDI</a:t>
            </a:r>
          </a:p>
          <a:p>
            <a:pPr algn="ctr" eaLnBrk="1" hangingPunct="1">
              <a:buFont typeface="Arial" charset="0"/>
              <a:buNone/>
            </a:pPr>
            <a:r>
              <a:rPr lang="tr-TR" sz="2400" smtClean="0">
                <a:solidFill>
                  <a:schemeClr val="tx2"/>
                </a:solidFill>
                <a:latin typeface="Arial" charset="0"/>
                <a:hlinkClick r:id="rId2"/>
              </a:rPr>
              <a:t>sevgib@gazi.edu.tr</a:t>
            </a:r>
            <a:endParaRPr lang="tr-TR" sz="2400" smtClean="0">
              <a:solidFill>
                <a:schemeClr val="tx2"/>
              </a:solidFill>
              <a:latin typeface="Arial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tr-TR" sz="2400" smtClean="0">
                <a:solidFill>
                  <a:schemeClr val="tx2"/>
                </a:solidFill>
                <a:latin typeface="Arial" charset="0"/>
              </a:rPr>
              <a:t>Telefon: 202 23 44</a:t>
            </a:r>
            <a:endParaRPr lang="en-US" sz="2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5237" name="Picture 2" descr="F:\ERASMUS\Logo\LLP_Erasmu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6021388"/>
            <a:ext cx="1657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8" name="6 Resi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333375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971</TotalTime>
  <Words>703</Words>
  <Application>Microsoft Office PowerPoint</Application>
  <PresentationFormat>Ekran Gösterisi (4:3)</PresentationFormat>
  <Paragraphs>321</Paragraphs>
  <Slides>44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Katıştırılmış OLE Hizmet Programları</vt:lpstr>
      </vt:variant>
      <vt:variant>
        <vt:i4>4</vt:i4>
      </vt:variant>
      <vt:variant>
        <vt:lpstr>Slayt Başlıkları</vt:lpstr>
      </vt:variant>
      <vt:variant>
        <vt:i4>44</vt:i4>
      </vt:variant>
    </vt:vector>
  </HeadingPairs>
  <TitlesOfParts>
    <vt:vector size="49" baseType="lpstr">
      <vt:lpstr>Ofis Teması</vt:lpstr>
      <vt:lpstr>Microsoft Office Excel 97-2003 Çalışma Sayfası</vt:lpstr>
      <vt:lpstr>Grafik</vt:lpstr>
      <vt:lpstr>Çalışma Sayfası</vt:lpstr>
      <vt:lpstr>Worksheet</vt:lpstr>
      <vt:lpstr> 2012-2013 Erasmus Programı   Personel Hareketliliği Faaliyeti  Bilgilendirme Toplantısı    Dış İlişkiler Ofisi </vt:lpstr>
      <vt:lpstr>Sunum Akışı                     </vt:lpstr>
      <vt:lpstr>Slayt 3</vt:lpstr>
      <vt:lpstr>                             </vt:lpstr>
      <vt:lpstr>Ders Verme Hareketliliği  </vt:lpstr>
      <vt:lpstr>Ders Verme Hareketliliğinin Hedefleri </vt:lpstr>
      <vt:lpstr>Kimler Faydalanabilir      </vt:lpstr>
      <vt:lpstr>Nerelerde Ders Verilebilir? </vt:lpstr>
      <vt:lpstr>                             </vt:lpstr>
      <vt:lpstr>                               </vt:lpstr>
      <vt:lpstr>2012-2013 Geçerlilik Süresi   </vt:lpstr>
      <vt:lpstr>Hibelendirilmeye Hak Kazanan   Personel</vt:lpstr>
      <vt:lpstr>Erasmus Hibesi            </vt:lpstr>
      <vt:lpstr>Erasmus Hibesi             </vt:lpstr>
      <vt:lpstr>                             </vt:lpstr>
      <vt:lpstr>2009-2010 Ders Verme Hareketliliği  Fakültelere Göre Giden Akademik Personel Sayıları</vt:lpstr>
      <vt:lpstr>2010-2011 Ders Verme Hareketliliği  Fakültelere Göre Giden Akademik Personel Sayıları</vt:lpstr>
      <vt:lpstr> 2011-2012 Ders Verme Hareketliliği  Fakültelere Göre Giden Akademik Personel Sayıları </vt:lpstr>
      <vt:lpstr>2009-2010 Ders Verme Hareketliliği</vt:lpstr>
      <vt:lpstr>2010-2011 Ders Verme Hareketliliği</vt:lpstr>
      <vt:lpstr>2011-2012 Ders Verme Hareketliliği</vt:lpstr>
      <vt:lpstr>                               </vt:lpstr>
      <vt:lpstr>Programın Temeli            </vt:lpstr>
      <vt:lpstr>Slayt 24</vt:lpstr>
      <vt:lpstr>Nerelerden Eğitim Alabiliriz? </vt:lpstr>
      <vt:lpstr>2012-2013 Geçerlilik Süresi    </vt:lpstr>
      <vt:lpstr>Başvuru Süreci           </vt:lpstr>
      <vt:lpstr>Slayt 28</vt:lpstr>
      <vt:lpstr>Hibelendirilmeye Hak Kazanan   Personel</vt:lpstr>
      <vt:lpstr>Erasmus Hibesi              </vt:lpstr>
      <vt:lpstr>2012-2013 Hibeleri</vt:lpstr>
      <vt:lpstr>Erasmus Hibesi             </vt:lpstr>
      <vt:lpstr>Slayt 33</vt:lpstr>
      <vt:lpstr>2009-2010 Eğitim Alma Hareketliliği   Giden Akademik / İdari Personel Sayıları</vt:lpstr>
      <vt:lpstr>2010-2011 Eğitim Alma Hareketliliği   Giden Akademik / İdari Personel Sayıları</vt:lpstr>
      <vt:lpstr>2011-2012 Eğitim Alma Hareketliliği  Fakültelere Göre Giden Akademik / İdari Personel Sayıları </vt:lpstr>
      <vt:lpstr>2009-2010 Eğitim Hareketliliği</vt:lpstr>
      <vt:lpstr>2010-2011 Eğitim Hareketliliği </vt:lpstr>
      <vt:lpstr>2011-2012 Eğitim Hareketliliği</vt:lpstr>
      <vt:lpstr>Personel Hareketliliği Takvimi   </vt:lpstr>
      <vt:lpstr>Değerlendirme Komisyonu    </vt:lpstr>
      <vt:lpstr>Değerlendirme Komisyonu </vt:lpstr>
      <vt:lpstr>Değerlendirme öncelikleri    </vt:lpstr>
      <vt:lpstr>Slayt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Erasmus Personel Hareketliliği Faaliyeti </dc:title>
  <dc:creator>user</dc:creator>
  <cp:lastModifiedBy>gülsemin</cp:lastModifiedBy>
  <cp:revision>201</cp:revision>
  <dcterms:created xsi:type="dcterms:W3CDTF">2012-10-18T05:44:29Z</dcterms:created>
  <dcterms:modified xsi:type="dcterms:W3CDTF">2012-11-05T12:38:14Z</dcterms:modified>
</cp:coreProperties>
</file>