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975" r:id="rId1"/>
  </p:sldMasterIdLst>
  <p:notesMasterIdLst>
    <p:notesMasterId r:id="rId49"/>
  </p:notesMasterIdLst>
  <p:sldIdLst>
    <p:sldId id="256" r:id="rId2"/>
    <p:sldId id="259" r:id="rId3"/>
    <p:sldId id="261" r:id="rId4"/>
    <p:sldId id="297" r:id="rId5"/>
    <p:sldId id="298" r:id="rId6"/>
    <p:sldId id="299" r:id="rId7"/>
    <p:sldId id="262" r:id="rId8"/>
    <p:sldId id="308" r:id="rId9"/>
    <p:sldId id="268" r:id="rId10"/>
    <p:sldId id="269" r:id="rId11"/>
    <p:sldId id="280" r:id="rId12"/>
    <p:sldId id="271" r:id="rId13"/>
    <p:sldId id="272" r:id="rId14"/>
    <p:sldId id="273" r:id="rId15"/>
    <p:sldId id="274" r:id="rId16"/>
    <p:sldId id="281" r:id="rId17"/>
    <p:sldId id="282" r:id="rId18"/>
    <p:sldId id="275" r:id="rId19"/>
    <p:sldId id="310" r:id="rId20"/>
    <p:sldId id="311" r:id="rId21"/>
    <p:sldId id="312" r:id="rId22"/>
    <p:sldId id="313" r:id="rId23"/>
    <p:sldId id="314" r:id="rId24"/>
    <p:sldId id="315" r:id="rId25"/>
    <p:sldId id="316" r:id="rId26"/>
    <p:sldId id="317" r:id="rId27"/>
    <p:sldId id="309" r:id="rId28"/>
    <p:sldId id="276" r:id="rId29"/>
    <p:sldId id="277" r:id="rId30"/>
    <p:sldId id="278" r:id="rId31"/>
    <p:sldId id="283" r:id="rId32"/>
    <p:sldId id="284" r:id="rId33"/>
    <p:sldId id="285" r:id="rId34"/>
    <p:sldId id="296" r:id="rId35"/>
    <p:sldId id="287" r:id="rId36"/>
    <p:sldId id="288" r:id="rId37"/>
    <p:sldId id="289" r:id="rId38"/>
    <p:sldId id="290" r:id="rId39"/>
    <p:sldId id="291" r:id="rId40"/>
    <p:sldId id="292" r:id="rId41"/>
    <p:sldId id="293" r:id="rId42"/>
    <p:sldId id="294" r:id="rId43"/>
    <p:sldId id="301" r:id="rId44"/>
    <p:sldId id="307" r:id="rId45"/>
    <p:sldId id="305" r:id="rId46"/>
    <p:sldId id="306" r:id="rId47"/>
    <p:sldId id="318" r:id="rId4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enovo1" initials="L" lastIdx="0" clrIdx="0">
    <p:extLst>
      <p:ext uri="{19B8F6BF-5375-455C-9EA6-DF929625EA0E}">
        <p15:presenceInfo xmlns:p15="http://schemas.microsoft.com/office/powerpoint/2012/main" userId="Lenovo1"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9C2D8"/>
    <a:srgbClr val="9C7234"/>
    <a:srgbClr val="986338"/>
    <a:srgbClr val="9C663A"/>
    <a:srgbClr val="9D5639"/>
    <a:srgbClr val="96404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84" d="100"/>
          <a:sy n="84" d="100"/>
        </p:scale>
        <p:origin x="168" y="8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commentAuthors" Target="commentAuthor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A6825CF-FCF8-4EFD-A108-A1D17ED7C260}" type="doc">
      <dgm:prSet loTypeId="urn:microsoft.com/office/officeart/2009/3/layout/HorizontalOrganizationChart" loCatId="hierarchy" qsTypeId="urn:microsoft.com/office/officeart/2005/8/quickstyle/simple1" qsCatId="simple" csTypeId="urn:microsoft.com/office/officeart/2005/8/colors/accent1_2" csCatId="accent1" phldr="1"/>
      <dgm:spPr/>
      <dgm:t>
        <a:bodyPr/>
        <a:lstStyle/>
        <a:p>
          <a:endParaRPr lang="tr-TR"/>
        </a:p>
      </dgm:t>
    </dgm:pt>
    <dgm:pt modelId="{A16C1283-CBDC-402D-B08A-25092A2D7B8E}">
      <dgm:prSet phldrT="[Metin]"/>
      <dgm:spPr>
        <a:solidFill>
          <a:schemeClr val="accent5">
            <a:lumMod val="60000"/>
            <a:lumOff val="40000"/>
          </a:schemeClr>
        </a:solidFill>
      </dgm:spPr>
      <dgm:t>
        <a:bodyPr/>
        <a:lstStyle/>
        <a:p>
          <a:r>
            <a:rPr lang="tr-TR" b="1" dirty="0">
              <a:solidFill>
                <a:schemeClr val="tx1"/>
              </a:solidFill>
            </a:rPr>
            <a:t>Yeniden</a:t>
          </a:r>
          <a:r>
            <a:rPr lang="tr-TR" b="1" dirty="0"/>
            <a:t> </a:t>
          </a:r>
          <a:r>
            <a:rPr lang="tr-TR" b="1" dirty="0">
              <a:solidFill>
                <a:schemeClr val="tx1"/>
              </a:solidFill>
            </a:rPr>
            <a:t>ifade</a:t>
          </a:r>
          <a:r>
            <a:rPr lang="tr-TR" b="1" dirty="0"/>
            <a:t> </a:t>
          </a:r>
          <a:r>
            <a:rPr lang="tr-TR" b="1" dirty="0">
              <a:solidFill>
                <a:schemeClr val="tx1"/>
              </a:solidFill>
            </a:rPr>
            <a:t>etme</a:t>
          </a:r>
        </a:p>
      </dgm:t>
    </dgm:pt>
    <dgm:pt modelId="{706454B4-E061-42F3-82B5-E8C795B20A0D}" type="parTrans" cxnId="{E287D028-39AD-4311-ACF9-3E2251E44920}">
      <dgm:prSet/>
      <dgm:spPr/>
      <dgm:t>
        <a:bodyPr/>
        <a:lstStyle/>
        <a:p>
          <a:endParaRPr lang="tr-TR"/>
        </a:p>
      </dgm:t>
    </dgm:pt>
    <dgm:pt modelId="{86CE18B5-661C-4520-A699-F097568D8621}" type="sibTrans" cxnId="{E287D028-39AD-4311-ACF9-3E2251E44920}">
      <dgm:prSet/>
      <dgm:spPr/>
      <dgm:t>
        <a:bodyPr/>
        <a:lstStyle/>
        <a:p>
          <a:endParaRPr lang="tr-TR"/>
        </a:p>
      </dgm:t>
    </dgm:pt>
    <dgm:pt modelId="{5BA54B89-1596-4AC7-9040-8070100F78AD}" type="asst">
      <dgm:prSet phldrT="[Metin]"/>
      <dgm:spPr>
        <a:solidFill>
          <a:schemeClr val="accent5">
            <a:lumMod val="60000"/>
            <a:lumOff val="40000"/>
          </a:schemeClr>
        </a:solidFill>
      </dgm:spPr>
      <dgm:t>
        <a:bodyPr/>
        <a:lstStyle/>
        <a:p>
          <a:r>
            <a:rPr lang="tr-TR" b="1" dirty="0">
              <a:solidFill>
                <a:schemeClr val="tx1"/>
              </a:solidFill>
            </a:rPr>
            <a:t>Genişletme</a:t>
          </a:r>
        </a:p>
      </dgm:t>
    </dgm:pt>
    <dgm:pt modelId="{9A1B852C-FEA7-4FA4-8E01-11A1D4A9842B}" type="parTrans" cxnId="{A04D492B-A248-411C-8DA7-19F3391F5F44}">
      <dgm:prSet/>
      <dgm:spPr>
        <a:solidFill>
          <a:schemeClr val="tx1"/>
        </a:solidFill>
      </dgm:spPr>
      <dgm:t>
        <a:bodyPr/>
        <a:lstStyle/>
        <a:p>
          <a:endParaRPr lang="tr-TR"/>
        </a:p>
      </dgm:t>
    </dgm:pt>
    <dgm:pt modelId="{AD8AF444-B52E-4163-84AE-ED575BC6F6AE}" type="sibTrans" cxnId="{A04D492B-A248-411C-8DA7-19F3391F5F44}">
      <dgm:prSet/>
      <dgm:spPr/>
      <dgm:t>
        <a:bodyPr/>
        <a:lstStyle/>
        <a:p>
          <a:endParaRPr lang="tr-TR"/>
        </a:p>
      </dgm:t>
    </dgm:pt>
    <dgm:pt modelId="{D7937F3B-33F4-4F8E-ABBB-123AFF23B24C}" type="asst">
      <dgm:prSet/>
      <dgm:spPr>
        <a:solidFill>
          <a:schemeClr val="accent5">
            <a:lumMod val="60000"/>
            <a:lumOff val="40000"/>
          </a:schemeClr>
        </a:solidFill>
      </dgm:spPr>
      <dgm:t>
        <a:bodyPr/>
        <a:lstStyle/>
        <a:p>
          <a:r>
            <a:rPr lang="tr-TR" b="1" dirty="0">
              <a:solidFill>
                <a:schemeClr val="tx1"/>
              </a:solidFill>
            </a:rPr>
            <a:t>Daraltma</a:t>
          </a:r>
        </a:p>
      </dgm:t>
    </dgm:pt>
    <dgm:pt modelId="{A42D3EDA-2FDA-4690-8685-FE72B780BE49}" type="parTrans" cxnId="{5028C022-C14A-4E2D-9627-6CC3C00B2617}">
      <dgm:prSet/>
      <dgm:spPr>
        <a:solidFill>
          <a:schemeClr val="tx1"/>
        </a:solidFill>
      </dgm:spPr>
      <dgm:t>
        <a:bodyPr/>
        <a:lstStyle/>
        <a:p>
          <a:endParaRPr lang="tr-TR"/>
        </a:p>
      </dgm:t>
    </dgm:pt>
    <dgm:pt modelId="{DC891ACE-414E-410F-9767-08D0B721722C}" type="sibTrans" cxnId="{5028C022-C14A-4E2D-9627-6CC3C00B2617}">
      <dgm:prSet/>
      <dgm:spPr/>
      <dgm:t>
        <a:bodyPr/>
        <a:lstStyle/>
        <a:p>
          <a:endParaRPr lang="tr-TR"/>
        </a:p>
      </dgm:t>
    </dgm:pt>
    <dgm:pt modelId="{81957A71-80C3-47AB-ADD2-99E93403869E}" type="asst">
      <dgm:prSet/>
      <dgm:spPr>
        <a:solidFill>
          <a:schemeClr val="accent5">
            <a:lumMod val="60000"/>
            <a:lumOff val="40000"/>
          </a:schemeClr>
        </a:solidFill>
      </dgm:spPr>
      <dgm:t>
        <a:bodyPr/>
        <a:lstStyle/>
        <a:p>
          <a:r>
            <a:rPr lang="tr-TR" b="1" dirty="0">
              <a:solidFill>
                <a:schemeClr val="tx1"/>
              </a:solidFill>
            </a:rPr>
            <a:t>Açıklama</a:t>
          </a:r>
        </a:p>
      </dgm:t>
    </dgm:pt>
    <dgm:pt modelId="{3AFFC752-399C-43AC-BAE5-2BF200003AB1}" type="parTrans" cxnId="{73327FAB-D7EE-49FA-8B96-7CAA110E18FD}">
      <dgm:prSet/>
      <dgm:spPr>
        <a:solidFill>
          <a:schemeClr val="tx1"/>
        </a:solidFill>
      </dgm:spPr>
      <dgm:t>
        <a:bodyPr/>
        <a:lstStyle/>
        <a:p>
          <a:endParaRPr lang="tr-TR"/>
        </a:p>
      </dgm:t>
    </dgm:pt>
    <dgm:pt modelId="{7F9878C7-DF0E-481C-8754-86695D22E648}" type="sibTrans" cxnId="{73327FAB-D7EE-49FA-8B96-7CAA110E18FD}">
      <dgm:prSet/>
      <dgm:spPr/>
      <dgm:t>
        <a:bodyPr/>
        <a:lstStyle/>
        <a:p>
          <a:endParaRPr lang="tr-TR"/>
        </a:p>
      </dgm:t>
    </dgm:pt>
    <dgm:pt modelId="{F4646C7F-24DE-4234-B2CC-81FF7255B6B2}" type="asst">
      <dgm:prSet/>
      <dgm:spPr>
        <a:solidFill>
          <a:schemeClr val="accent5">
            <a:lumMod val="60000"/>
            <a:lumOff val="40000"/>
          </a:schemeClr>
        </a:solidFill>
      </dgm:spPr>
      <dgm:t>
        <a:bodyPr/>
        <a:lstStyle/>
        <a:p>
          <a:r>
            <a:rPr lang="tr-TR" b="1" dirty="0">
              <a:solidFill>
                <a:schemeClr val="tx1"/>
              </a:solidFill>
            </a:rPr>
            <a:t>İma etme</a:t>
          </a:r>
        </a:p>
      </dgm:t>
    </dgm:pt>
    <dgm:pt modelId="{04964921-8527-49DD-8FEC-B68BCB830960}" type="parTrans" cxnId="{37BD8C56-D002-43D0-9327-B238E732E2CC}">
      <dgm:prSet/>
      <dgm:spPr/>
      <dgm:t>
        <a:bodyPr/>
        <a:lstStyle/>
        <a:p>
          <a:endParaRPr lang="tr-TR"/>
        </a:p>
      </dgm:t>
    </dgm:pt>
    <dgm:pt modelId="{AFC30CFF-E20A-447A-BA22-9452C38C5ABC}" type="sibTrans" cxnId="{37BD8C56-D002-43D0-9327-B238E732E2CC}">
      <dgm:prSet/>
      <dgm:spPr/>
      <dgm:t>
        <a:bodyPr/>
        <a:lstStyle/>
        <a:p>
          <a:endParaRPr lang="tr-TR"/>
        </a:p>
      </dgm:t>
    </dgm:pt>
    <dgm:pt modelId="{681C2700-306F-400F-8C62-54CA40D88714}" type="asst">
      <dgm:prSet/>
      <dgm:spPr>
        <a:solidFill>
          <a:schemeClr val="accent5">
            <a:lumMod val="60000"/>
            <a:lumOff val="40000"/>
          </a:schemeClr>
        </a:solidFill>
      </dgm:spPr>
      <dgm:t>
        <a:bodyPr/>
        <a:lstStyle/>
        <a:p>
          <a:r>
            <a:rPr lang="tr-TR" b="1" dirty="0">
              <a:solidFill>
                <a:schemeClr val="tx1"/>
              </a:solidFill>
            </a:rPr>
            <a:t>Aynı şeyi başka şekilde ifade etme</a:t>
          </a:r>
        </a:p>
      </dgm:t>
    </dgm:pt>
    <dgm:pt modelId="{A1A19A04-72B2-44DF-A3D6-16BF875BBC3F}" type="parTrans" cxnId="{BA2340AA-BB9F-45B2-B674-0CE7FC3C42AC}">
      <dgm:prSet/>
      <dgm:spPr/>
      <dgm:t>
        <a:bodyPr/>
        <a:lstStyle/>
        <a:p>
          <a:endParaRPr lang="tr-TR"/>
        </a:p>
      </dgm:t>
    </dgm:pt>
    <dgm:pt modelId="{22FA4BD2-7F16-45C2-8397-FA7A6188FA7B}" type="sibTrans" cxnId="{BA2340AA-BB9F-45B2-B674-0CE7FC3C42AC}">
      <dgm:prSet/>
      <dgm:spPr/>
      <dgm:t>
        <a:bodyPr/>
        <a:lstStyle/>
        <a:p>
          <a:endParaRPr lang="tr-TR"/>
        </a:p>
      </dgm:t>
    </dgm:pt>
    <dgm:pt modelId="{5586E361-0E33-42E0-B95C-15F63F154F03}" type="asst">
      <dgm:prSet/>
      <dgm:spPr>
        <a:solidFill>
          <a:schemeClr val="accent5">
            <a:lumMod val="60000"/>
            <a:lumOff val="40000"/>
          </a:schemeClr>
        </a:solidFill>
      </dgm:spPr>
      <dgm:t>
        <a:bodyPr/>
        <a:lstStyle/>
        <a:p>
          <a:r>
            <a:rPr lang="tr-TR" b="1" dirty="0">
              <a:solidFill>
                <a:schemeClr val="tx1"/>
              </a:solidFill>
            </a:rPr>
            <a:t>Belirginleştirme</a:t>
          </a:r>
        </a:p>
      </dgm:t>
    </dgm:pt>
    <dgm:pt modelId="{10787747-6463-417D-BB11-EE190A5E21FF}" type="parTrans" cxnId="{A4D68DFC-85ED-4556-9A80-C6BE94D750A8}">
      <dgm:prSet/>
      <dgm:spPr/>
      <dgm:t>
        <a:bodyPr/>
        <a:lstStyle/>
        <a:p>
          <a:endParaRPr lang="tr-TR"/>
        </a:p>
      </dgm:t>
    </dgm:pt>
    <dgm:pt modelId="{C4C4E53A-01E6-4BA8-9610-3B55391B2568}" type="sibTrans" cxnId="{A4D68DFC-85ED-4556-9A80-C6BE94D750A8}">
      <dgm:prSet/>
      <dgm:spPr/>
      <dgm:t>
        <a:bodyPr/>
        <a:lstStyle/>
        <a:p>
          <a:endParaRPr lang="tr-TR"/>
        </a:p>
      </dgm:t>
    </dgm:pt>
    <dgm:pt modelId="{21518967-8BF3-4EA1-83E4-731F2E13A41E}" type="pres">
      <dgm:prSet presAssocID="{EA6825CF-FCF8-4EFD-A108-A1D17ED7C260}" presName="hierChild1" presStyleCnt="0">
        <dgm:presLayoutVars>
          <dgm:orgChart val="1"/>
          <dgm:chPref val="1"/>
          <dgm:dir/>
          <dgm:animOne val="branch"/>
          <dgm:animLvl val="lvl"/>
          <dgm:resizeHandles/>
        </dgm:presLayoutVars>
      </dgm:prSet>
      <dgm:spPr/>
      <dgm:t>
        <a:bodyPr/>
        <a:lstStyle/>
        <a:p>
          <a:endParaRPr lang="tr-TR"/>
        </a:p>
      </dgm:t>
    </dgm:pt>
    <dgm:pt modelId="{00E90485-6496-49EF-8E04-4853E192240E}" type="pres">
      <dgm:prSet presAssocID="{A16C1283-CBDC-402D-B08A-25092A2D7B8E}" presName="hierRoot1" presStyleCnt="0">
        <dgm:presLayoutVars>
          <dgm:hierBranch val="init"/>
        </dgm:presLayoutVars>
      </dgm:prSet>
      <dgm:spPr/>
    </dgm:pt>
    <dgm:pt modelId="{0F49CD98-4F4C-4931-8C33-3BAFD4AF03A5}" type="pres">
      <dgm:prSet presAssocID="{A16C1283-CBDC-402D-B08A-25092A2D7B8E}" presName="rootComposite1" presStyleCnt="0"/>
      <dgm:spPr/>
    </dgm:pt>
    <dgm:pt modelId="{F2967122-4E99-4316-9646-08852A2B1C03}" type="pres">
      <dgm:prSet presAssocID="{A16C1283-CBDC-402D-B08A-25092A2D7B8E}" presName="rootText1" presStyleLbl="node0" presStyleIdx="0" presStyleCnt="1">
        <dgm:presLayoutVars>
          <dgm:chPref val="3"/>
        </dgm:presLayoutVars>
      </dgm:prSet>
      <dgm:spPr/>
      <dgm:t>
        <a:bodyPr/>
        <a:lstStyle/>
        <a:p>
          <a:endParaRPr lang="tr-TR"/>
        </a:p>
      </dgm:t>
    </dgm:pt>
    <dgm:pt modelId="{0E89739F-636C-4175-8F2F-CF1CB8E7E4B1}" type="pres">
      <dgm:prSet presAssocID="{A16C1283-CBDC-402D-B08A-25092A2D7B8E}" presName="rootConnector1" presStyleLbl="node1" presStyleIdx="0" presStyleCnt="0"/>
      <dgm:spPr/>
      <dgm:t>
        <a:bodyPr/>
        <a:lstStyle/>
        <a:p>
          <a:endParaRPr lang="tr-TR"/>
        </a:p>
      </dgm:t>
    </dgm:pt>
    <dgm:pt modelId="{1633EEAA-8559-492D-B6CA-474ABE19D6CC}" type="pres">
      <dgm:prSet presAssocID="{A16C1283-CBDC-402D-B08A-25092A2D7B8E}" presName="hierChild2" presStyleCnt="0"/>
      <dgm:spPr/>
    </dgm:pt>
    <dgm:pt modelId="{BDA437D7-5FCE-41AE-B36D-3F88850AFD49}" type="pres">
      <dgm:prSet presAssocID="{A16C1283-CBDC-402D-B08A-25092A2D7B8E}" presName="hierChild3" presStyleCnt="0"/>
      <dgm:spPr/>
    </dgm:pt>
    <dgm:pt modelId="{97356B50-D311-4469-885E-5EC8FCAE2AB1}" type="pres">
      <dgm:prSet presAssocID="{9A1B852C-FEA7-4FA4-8E01-11A1D4A9842B}" presName="Name115" presStyleLbl="parChTrans1D2" presStyleIdx="0" presStyleCnt="2"/>
      <dgm:spPr/>
      <dgm:t>
        <a:bodyPr/>
        <a:lstStyle/>
        <a:p>
          <a:endParaRPr lang="tr-TR"/>
        </a:p>
      </dgm:t>
    </dgm:pt>
    <dgm:pt modelId="{879D5B3B-4819-45AA-972E-AECBFFCBD78A}" type="pres">
      <dgm:prSet presAssocID="{5BA54B89-1596-4AC7-9040-8070100F78AD}" presName="hierRoot3" presStyleCnt="0">
        <dgm:presLayoutVars>
          <dgm:hierBranch val="init"/>
        </dgm:presLayoutVars>
      </dgm:prSet>
      <dgm:spPr/>
    </dgm:pt>
    <dgm:pt modelId="{A198D682-F504-4E7D-912E-4EC33477D1B9}" type="pres">
      <dgm:prSet presAssocID="{5BA54B89-1596-4AC7-9040-8070100F78AD}" presName="rootComposite3" presStyleCnt="0"/>
      <dgm:spPr/>
    </dgm:pt>
    <dgm:pt modelId="{4991D7AB-A8C0-4B38-B820-A4437DD0D1FB}" type="pres">
      <dgm:prSet presAssocID="{5BA54B89-1596-4AC7-9040-8070100F78AD}" presName="rootText3" presStyleLbl="asst1" presStyleIdx="0" presStyleCnt="6">
        <dgm:presLayoutVars>
          <dgm:chPref val="3"/>
        </dgm:presLayoutVars>
      </dgm:prSet>
      <dgm:spPr/>
      <dgm:t>
        <a:bodyPr/>
        <a:lstStyle/>
        <a:p>
          <a:endParaRPr lang="tr-TR"/>
        </a:p>
      </dgm:t>
    </dgm:pt>
    <dgm:pt modelId="{5769A382-EB14-4B30-97A0-4E6DE395933E}" type="pres">
      <dgm:prSet presAssocID="{5BA54B89-1596-4AC7-9040-8070100F78AD}" presName="rootConnector3" presStyleLbl="asst1" presStyleIdx="0" presStyleCnt="6"/>
      <dgm:spPr/>
      <dgm:t>
        <a:bodyPr/>
        <a:lstStyle/>
        <a:p>
          <a:endParaRPr lang="tr-TR"/>
        </a:p>
      </dgm:t>
    </dgm:pt>
    <dgm:pt modelId="{820652E2-5CE6-4B79-9780-0ACE53D90F4E}" type="pres">
      <dgm:prSet presAssocID="{5BA54B89-1596-4AC7-9040-8070100F78AD}" presName="hierChild6" presStyleCnt="0"/>
      <dgm:spPr/>
    </dgm:pt>
    <dgm:pt modelId="{6C33D7A7-F880-4297-B818-0E0D2D1495C6}" type="pres">
      <dgm:prSet presAssocID="{5BA54B89-1596-4AC7-9040-8070100F78AD}" presName="hierChild7" presStyleCnt="0"/>
      <dgm:spPr/>
    </dgm:pt>
    <dgm:pt modelId="{C1018F91-A997-4831-9D54-81725125EFCD}" type="pres">
      <dgm:prSet presAssocID="{3AFFC752-399C-43AC-BAE5-2BF200003AB1}" presName="Name115" presStyleLbl="parChTrans1D3" presStyleIdx="0" presStyleCnt="4"/>
      <dgm:spPr/>
      <dgm:t>
        <a:bodyPr/>
        <a:lstStyle/>
        <a:p>
          <a:endParaRPr lang="tr-TR"/>
        </a:p>
      </dgm:t>
    </dgm:pt>
    <dgm:pt modelId="{A6E888A6-8912-4300-BA43-3392796B7B5F}" type="pres">
      <dgm:prSet presAssocID="{81957A71-80C3-47AB-ADD2-99E93403869E}" presName="hierRoot3" presStyleCnt="0">
        <dgm:presLayoutVars>
          <dgm:hierBranch val="init"/>
        </dgm:presLayoutVars>
      </dgm:prSet>
      <dgm:spPr/>
    </dgm:pt>
    <dgm:pt modelId="{0C525743-A3BF-4F35-A0FE-65CD43539562}" type="pres">
      <dgm:prSet presAssocID="{81957A71-80C3-47AB-ADD2-99E93403869E}" presName="rootComposite3" presStyleCnt="0"/>
      <dgm:spPr/>
    </dgm:pt>
    <dgm:pt modelId="{C89C3550-216B-4FAA-879D-1195F9566CFA}" type="pres">
      <dgm:prSet presAssocID="{81957A71-80C3-47AB-ADD2-99E93403869E}" presName="rootText3" presStyleLbl="asst1" presStyleIdx="1" presStyleCnt="6">
        <dgm:presLayoutVars>
          <dgm:chPref val="3"/>
        </dgm:presLayoutVars>
      </dgm:prSet>
      <dgm:spPr/>
      <dgm:t>
        <a:bodyPr/>
        <a:lstStyle/>
        <a:p>
          <a:endParaRPr lang="tr-TR"/>
        </a:p>
      </dgm:t>
    </dgm:pt>
    <dgm:pt modelId="{CB29633E-2466-425F-8D37-710F60821B3F}" type="pres">
      <dgm:prSet presAssocID="{81957A71-80C3-47AB-ADD2-99E93403869E}" presName="rootConnector3" presStyleLbl="asst1" presStyleIdx="1" presStyleCnt="6"/>
      <dgm:spPr/>
      <dgm:t>
        <a:bodyPr/>
        <a:lstStyle/>
        <a:p>
          <a:endParaRPr lang="tr-TR"/>
        </a:p>
      </dgm:t>
    </dgm:pt>
    <dgm:pt modelId="{A4E79C04-ED42-47CC-9139-46952D2D3BBA}" type="pres">
      <dgm:prSet presAssocID="{81957A71-80C3-47AB-ADD2-99E93403869E}" presName="hierChild6" presStyleCnt="0"/>
      <dgm:spPr/>
    </dgm:pt>
    <dgm:pt modelId="{EDA3E3C4-384A-4E6C-9E36-E6DCF2F1AF9A}" type="pres">
      <dgm:prSet presAssocID="{81957A71-80C3-47AB-ADD2-99E93403869E}" presName="hierChild7" presStyleCnt="0"/>
      <dgm:spPr/>
    </dgm:pt>
    <dgm:pt modelId="{13D9CBA0-C383-477D-BE28-4DB559D251FE}" type="pres">
      <dgm:prSet presAssocID="{04964921-8527-49DD-8FEC-B68BCB830960}" presName="Name115" presStyleLbl="parChTrans1D3" presStyleIdx="1" presStyleCnt="4"/>
      <dgm:spPr/>
      <dgm:t>
        <a:bodyPr/>
        <a:lstStyle/>
        <a:p>
          <a:endParaRPr lang="tr-TR"/>
        </a:p>
      </dgm:t>
    </dgm:pt>
    <dgm:pt modelId="{727EEC4D-7490-48EA-B392-825C032B9CE3}" type="pres">
      <dgm:prSet presAssocID="{F4646C7F-24DE-4234-B2CC-81FF7255B6B2}" presName="hierRoot3" presStyleCnt="0">
        <dgm:presLayoutVars>
          <dgm:hierBranch val="init"/>
        </dgm:presLayoutVars>
      </dgm:prSet>
      <dgm:spPr/>
    </dgm:pt>
    <dgm:pt modelId="{BA9962F7-E0F7-4AD4-882E-B66391BECBC0}" type="pres">
      <dgm:prSet presAssocID="{F4646C7F-24DE-4234-B2CC-81FF7255B6B2}" presName="rootComposite3" presStyleCnt="0"/>
      <dgm:spPr/>
    </dgm:pt>
    <dgm:pt modelId="{DB398F28-9A24-4899-B5A6-74F697EEADD2}" type="pres">
      <dgm:prSet presAssocID="{F4646C7F-24DE-4234-B2CC-81FF7255B6B2}" presName="rootText3" presStyleLbl="asst1" presStyleIdx="2" presStyleCnt="6" custScaleX="102683" custScaleY="140671">
        <dgm:presLayoutVars>
          <dgm:chPref val="3"/>
        </dgm:presLayoutVars>
      </dgm:prSet>
      <dgm:spPr/>
      <dgm:t>
        <a:bodyPr/>
        <a:lstStyle/>
        <a:p>
          <a:endParaRPr lang="tr-TR"/>
        </a:p>
      </dgm:t>
    </dgm:pt>
    <dgm:pt modelId="{75AACC58-7CBD-46BC-9380-7EB2274B6E9F}" type="pres">
      <dgm:prSet presAssocID="{F4646C7F-24DE-4234-B2CC-81FF7255B6B2}" presName="rootConnector3" presStyleLbl="asst1" presStyleIdx="2" presStyleCnt="6"/>
      <dgm:spPr/>
      <dgm:t>
        <a:bodyPr/>
        <a:lstStyle/>
        <a:p>
          <a:endParaRPr lang="tr-TR"/>
        </a:p>
      </dgm:t>
    </dgm:pt>
    <dgm:pt modelId="{4B62D148-AEC2-4E7C-AF97-EB3CD9FCC333}" type="pres">
      <dgm:prSet presAssocID="{F4646C7F-24DE-4234-B2CC-81FF7255B6B2}" presName="hierChild6" presStyleCnt="0"/>
      <dgm:spPr/>
    </dgm:pt>
    <dgm:pt modelId="{8D5EE7D9-C4F0-4B72-B554-9C0FCB6269B9}" type="pres">
      <dgm:prSet presAssocID="{F4646C7F-24DE-4234-B2CC-81FF7255B6B2}" presName="hierChild7" presStyleCnt="0"/>
      <dgm:spPr/>
    </dgm:pt>
    <dgm:pt modelId="{8C213C73-F775-44B0-B693-53EFABB41895}" type="pres">
      <dgm:prSet presAssocID="{A42D3EDA-2FDA-4690-8685-FE72B780BE49}" presName="Name115" presStyleLbl="parChTrans1D2" presStyleIdx="1" presStyleCnt="2"/>
      <dgm:spPr/>
      <dgm:t>
        <a:bodyPr/>
        <a:lstStyle/>
        <a:p>
          <a:endParaRPr lang="tr-TR"/>
        </a:p>
      </dgm:t>
    </dgm:pt>
    <dgm:pt modelId="{21A3D80D-0543-4877-AD40-16EDB9EC7D58}" type="pres">
      <dgm:prSet presAssocID="{D7937F3B-33F4-4F8E-ABBB-123AFF23B24C}" presName="hierRoot3" presStyleCnt="0">
        <dgm:presLayoutVars>
          <dgm:hierBranch val="init"/>
        </dgm:presLayoutVars>
      </dgm:prSet>
      <dgm:spPr/>
    </dgm:pt>
    <dgm:pt modelId="{375CB532-11A7-4378-827A-F46CA428E481}" type="pres">
      <dgm:prSet presAssocID="{D7937F3B-33F4-4F8E-ABBB-123AFF23B24C}" presName="rootComposite3" presStyleCnt="0"/>
      <dgm:spPr/>
    </dgm:pt>
    <dgm:pt modelId="{8D969715-5A14-4EB9-82CB-187A9A8D3C4B}" type="pres">
      <dgm:prSet presAssocID="{D7937F3B-33F4-4F8E-ABBB-123AFF23B24C}" presName="rootText3" presStyleLbl="asst1" presStyleIdx="3" presStyleCnt="6">
        <dgm:presLayoutVars>
          <dgm:chPref val="3"/>
        </dgm:presLayoutVars>
      </dgm:prSet>
      <dgm:spPr/>
      <dgm:t>
        <a:bodyPr/>
        <a:lstStyle/>
        <a:p>
          <a:endParaRPr lang="tr-TR"/>
        </a:p>
      </dgm:t>
    </dgm:pt>
    <dgm:pt modelId="{547192BD-891F-4A0C-A848-0C3F3C450CA5}" type="pres">
      <dgm:prSet presAssocID="{D7937F3B-33F4-4F8E-ABBB-123AFF23B24C}" presName="rootConnector3" presStyleLbl="asst1" presStyleIdx="3" presStyleCnt="6"/>
      <dgm:spPr/>
      <dgm:t>
        <a:bodyPr/>
        <a:lstStyle/>
        <a:p>
          <a:endParaRPr lang="tr-TR"/>
        </a:p>
      </dgm:t>
    </dgm:pt>
    <dgm:pt modelId="{CEAFEEFC-0EFB-4A59-AE55-E3A080F4DAFC}" type="pres">
      <dgm:prSet presAssocID="{D7937F3B-33F4-4F8E-ABBB-123AFF23B24C}" presName="hierChild6" presStyleCnt="0"/>
      <dgm:spPr/>
    </dgm:pt>
    <dgm:pt modelId="{423E9827-68C8-4F3A-89CB-CF58F2B681D8}" type="pres">
      <dgm:prSet presAssocID="{D7937F3B-33F4-4F8E-ABBB-123AFF23B24C}" presName="hierChild7" presStyleCnt="0"/>
      <dgm:spPr/>
    </dgm:pt>
    <dgm:pt modelId="{C6B07513-C160-4BBD-8805-28A2E7F67C4E}" type="pres">
      <dgm:prSet presAssocID="{A1A19A04-72B2-44DF-A3D6-16BF875BBC3F}" presName="Name115" presStyleLbl="parChTrans1D3" presStyleIdx="2" presStyleCnt="4"/>
      <dgm:spPr/>
      <dgm:t>
        <a:bodyPr/>
        <a:lstStyle/>
        <a:p>
          <a:endParaRPr lang="tr-TR"/>
        </a:p>
      </dgm:t>
    </dgm:pt>
    <dgm:pt modelId="{F4858AB1-A0DD-4F4B-A6AC-F55D397E889E}" type="pres">
      <dgm:prSet presAssocID="{681C2700-306F-400F-8C62-54CA40D88714}" presName="hierRoot3" presStyleCnt="0">
        <dgm:presLayoutVars>
          <dgm:hierBranch val="init"/>
        </dgm:presLayoutVars>
      </dgm:prSet>
      <dgm:spPr/>
    </dgm:pt>
    <dgm:pt modelId="{E20E070D-022B-4FA9-B430-5F12F28F772F}" type="pres">
      <dgm:prSet presAssocID="{681C2700-306F-400F-8C62-54CA40D88714}" presName="rootComposite3" presStyleCnt="0"/>
      <dgm:spPr/>
    </dgm:pt>
    <dgm:pt modelId="{FB9E5A27-AB6E-419C-8DAC-0C103B953834}" type="pres">
      <dgm:prSet presAssocID="{681C2700-306F-400F-8C62-54CA40D88714}" presName="rootText3" presStyleLbl="asst1" presStyleIdx="4" presStyleCnt="6" custScaleX="100999" custScaleY="150455">
        <dgm:presLayoutVars>
          <dgm:chPref val="3"/>
        </dgm:presLayoutVars>
      </dgm:prSet>
      <dgm:spPr/>
      <dgm:t>
        <a:bodyPr/>
        <a:lstStyle/>
        <a:p>
          <a:endParaRPr lang="tr-TR"/>
        </a:p>
      </dgm:t>
    </dgm:pt>
    <dgm:pt modelId="{D01DCBA5-8496-4337-9E34-E03C3818ED70}" type="pres">
      <dgm:prSet presAssocID="{681C2700-306F-400F-8C62-54CA40D88714}" presName="rootConnector3" presStyleLbl="asst1" presStyleIdx="4" presStyleCnt="6"/>
      <dgm:spPr/>
      <dgm:t>
        <a:bodyPr/>
        <a:lstStyle/>
        <a:p>
          <a:endParaRPr lang="tr-TR"/>
        </a:p>
      </dgm:t>
    </dgm:pt>
    <dgm:pt modelId="{BB45A38E-8FEE-4D7B-8502-3BB090A42F9C}" type="pres">
      <dgm:prSet presAssocID="{681C2700-306F-400F-8C62-54CA40D88714}" presName="hierChild6" presStyleCnt="0"/>
      <dgm:spPr/>
    </dgm:pt>
    <dgm:pt modelId="{9B8B05CE-E541-4AB1-A92F-4D43C4E72A87}" type="pres">
      <dgm:prSet presAssocID="{681C2700-306F-400F-8C62-54CA40D88714}" presName="hierChild7" presStyleCnt="0"/>
      <dgm:spPr/>
    </dgm:pt>
    <dgm:pt modelId="{9FC43E52-0BDA-40CB-B495-12081D61D734}" type="pres">
      <dgm:prSet presAssocID="{10787747-6463-417D-BB11-EE190A5E21FF}" presName="Name115" presStyleLbl="parChTrans1D3" presStyleIdx="3" presStyleCnt="4"/>
      <dgm:spPr/>
      <dgm:t>
        <a:bodyPr/>
        <a:lstStyle/>
        <a:p>
          <a:endParaRPr lang="tr-TR"/>
        </a:p>
      </dgm:t>
    </dgm:pt>
    <dgm:pt modelId="{9332E69F-88F6-4633-BEC8-5BCE5A237410}" type="pres">
      <dgm:prSet presAssocID="{5586E361-0E33-42E0-B95C-15F63F154F03}" presName="hierRoot3" presStyleCnt="0">
        <dgm:presLayoutVars>
          <dgm:hierBranch val="init"/>
        </dgm:presLayoutVars>
      </dgm:prSet>
      <dgm:spPr/>
    </dgm:pt>
    <dgm:pt modelId="{DBDD488B-E21B-49F8-A25F-9A24C3BC1242}" type="pres">
      <dgm:prSet presAssocID="{5586E361-0E33-42E0-B95C-15F63F154F03}" presName="rootComposite3" presStyleCnt="0"/>
      <dgm:spPr/>
    </dgm:pt>
    <dgm:pt modelId="{C752ADC1-12F6-474A-95F4-75D08D02CD18}" type="pres">
      <dgm:prSet presAssocID="{5586E361-0E33-42E0-B95C-15F63F154F03}" presName="rootText3" presStyleLbl="asst1" presStyleIdx="5" presStyleCnt="6" custScaleX="98273" custScaleY="140998">
        <dgm:presLayoutVars>
          <dgm:chPref val="3"/>
        </dgm:presLayoutVars>
      </dgm:prSet>
      <dgm:spPr/>
      <dgm:t>
        <a:bodyPr/>
        <a:lstStyle/>
        <a:p>
          <a:endParaRPr lang="tr-TR"/>
        </a:p>
      </dgm:t>
    </dgm:pt>
    <dgm:pt modelId="{ED5CB97A-B86B-4C3E-A953-5006D1C49D1E}" type="pres">
      <dgm:prSet presAssocID="{5586E361-0E33-42E0-B95C-15F63F154F03}" presName="rootConnector3" presStyleLbl="asst1" presStyleIdx="5" presStyleCnt="6"/>
      <dgm:spPr/>
      <dgm:t>
        <a:bodyPr/>
        <a:lstStyle/>
        <a:p>
          <a:endParaRPr lang="tr-TR"/>
        </a:p>
      </dgm:t>
    </dgm:pt>
    <dgm:pt modelId="{B35878A2-FC4D-45D2-AA1B-A6C1345F4099}" type="pres">
      <dgm:prSet presAssocID="{5586E361-0E33-42E0-B95C-15F63F154F03}" presName="hierChild6" presStyleCnt="0"/>
      <dgm:spPr/>
    </dgm:pt>
    <dgm:pt modelId="{A194101C-B06D-4397-B3A2-E8686512E603}" type="pres">
      <dgm:prSet presAssocID="{5586E361-0E33-42E0-B95C-15F63F154F03}" presName="hierChild7" presStyleCnt="0"/>
      <dgm:spPr/>
    </dgm:pt>
  </dgm:ptLst>
  <dgm:cxnLst>
    <dgm:cxn modelId="{57AE3199-1EB3-41D2-9888-B7CB2308BB58}" type="presOf" srcId="{9A1B852C-FEA7-4FA4-8E01-11A1D4A9842B}" destId="{97356B50-D311-4469-885E-5EC8FCAE2AB1}" srcOrd="0" destOrd="0" presId="urn:microsoft.com/office/officeart/2009/3/layout/HorizontalOrganizationChart"/>
    <dgm:cxn modelId="{ECF13786-D068-410F-B2AB-FC41E2464BC0}" type="presOf" srcId="{81957A71-80C3-47AB-ADD2-99E93403869E}" destId="{CB29633E-2466-425F-8D37-710F60821B3F}" srcOrd="1" destOrd="0" presId="urn:microsoft.com/office/officeart/2009/3/layout/HorizontalOrganizationChart"/>
    <dgm:cxn modelId="{24276905-F7CD-448E-B3E1-6605BE19D376}" type="presOf" srcId="{A16C1283-CBDC-402D-B08A-25092A2D7B8E}" destId="{F2967122-4E99-4316-9646-08852A2B1C03}" srcOrd="0" destOrd="0" presId="urn:microsoft.com/office/officeart/2009/3/layout/HorizontalOrganizationChart"/>
    <dgm:cxn modelId="{5028C022-C14A-4E2D-9627-6CC3C00B2617}" srcId="{A16C1283-CBDC-402D-B08A-25092A2D7B8E}" destId="{D7937F3B-33F4-4F8E-ABBB-123AFF23B24C}" srcOrd="1" destOrd="0" parTransId="{A42D3EDA-2FDA-4690-8685-FE72B780BE49}" sibTransId="{DC891ACE-414E-410F-9767-08D0B721722C}"/>
    <dgm:cxn modelId="{73327FAB-D7EE-49FA-8B96-7CAA110E18FD}" srcId="{5BA54B89-1596-4AC7-9040-8070100F78AD}" destId="{81957A71-80C3-47AB-ADD2-99E93403869E}" srcOrd="0" destOrd="0" parTransId="{3AFFC752-399C-43AC-BAE5-2BF200003AB1}" sibTransId="{7F9878C7-DF0E-481C-8754-86695D22E648}"/>
    <dgm:cxn modelId="{94B3163E-83FA-4CDA-80BB-6B4627747CEC}" type="presOf" srcId="{5BA54B89-1596-4AC7-9040-8070100F78AD}" destId="{5769A382-EB14-4B30-97A0-4E6DE395933E}" srcOrd="1" destOrd="0" presId="urn:microsoft.com/office/officeart/2009/3/layout/HorizontalOrganizationChart"/>
    <dgm:cxn modelId="{A4D68DFC-85ED-4556-9A80-C6BE94D750A8}" srcId="{D7937F3B-33F4-4F8E-ABBB-123AFF23B24C}" destId="{5586E361-0E33-42E0-B95C-15F63F154F03}" srcOrd="1" destOrd="0" parTransId="{10787747-6463-417D-BB11-EE190A5E21FF}" sibTransId="{C4C4E53A-01E6-4BA8-9610-3B55391B2568}"/>
    <dgm:cxn modelId="{C8C82DDD-EDF1-435C-8DBC-A9DA19D86B99}" type="presOf" srcId="{681C2700-306F-400F-8C62-54CA40D88714}" destId="{D01DCBA5-8496-4337-9E34-E03C3818ED70}" srcOrd="1" destOrd="0" presId="urn:microsoft.com/office/officeart/2009/3/layout/HorizontalOrganizationChart"/>
    <dgm:cxn modelId="{2E98E8FA-6465-4819-8E0E-9374537F6C16}" type="presOf" srcId="{A1A19A04-72B2-44DF-A3D6-16BF875BBC3F}" destId="{C6B07513-C160-4BBD-8805-28A2E7F67C4E}" srcOrd="0" destOrd="0" presId="urn:microsoft.com/office/officeart/2009/3/layout/HorizontalOrganizationChart"/>
    <dgm:cxn modelId="{BA2340AA-BB9F-45B2-B674-0CE7FC3C42AC}" srcId="{D7937F3B-33F4-4F8E-ABBB-123AFF23B24C}" destId="{681C2700-306F-400F-8C62-54CA40D88714}" srcOrd="0" destOrd="0" parTransId="{A1A19A04-72B2-44DF-A3D6-16BF875BBC3F}" sibTransId="{22FA4BD2-7F16-45C2-8397-FA7A6188FA7B}"/>
    <dgm:cxn modelId="{37BD8C56-D002-43D0-9327-B238E732E2CC}" srcId="{5BA54B89-1596-4AC7-9040-8070100F78AD}" destId="{F4646C7F-24DE-4234-B2CC-81FF7255B6B2}" srcOrd="1" destOrd="0" parTransId="{04964921-8527-49DD-8FEC-B68BCB830960}" sibTransId="{AFC30CFF-E20A-447A-BA22-9452C38C5ABC}"/>
    <dgm:cxn modelId="{A04D492B-A248-411C-8DA7-19F3391F5F44}" srcId="{A16C1283-CBDC-402D-B08A-25092A2D7B8E}" destId="{5BA54B89-1596-4AC7-9040-8070100F78AD}" srcOrd="0" destOrd="0" parTransId="{9A1B852C-FEA7-4FA4-8E01-11A1D4A9842B}" sibTransId="{AD8AF444-B52E-4163-84AE-ED575BC6F6AE}"/>
    <dgm:cxn modelId="{AEC5F634-0AA2-4F84-A0BD-5BFEE90E3B96}" type="presOf" srcId="{10787747-6463-417D-BB11-EE190A5E21FF}" destId="{9FC43E52-0BDA-40CB-B495-12081D61D734}" srcOrd="0" destOrd="0" presId="urn:microsoft.com/office/officeart/2009/3/layout/HorizontalOrganizationChart"/>
    <dgm:cxn modelId="{950179E3-E84D-4C80-A6F8-14E297A66F5B}" type="presOf" srcId="{EA6825CF-FCF8-4EFD-A108-A1D17ED7C260}" destId="{21518967-8BF3-4EA1-83E4-731F2E13A41E}" srcOrd="0" destOrd="0" presId="urn:microsoft.com/office/officeart/2009/3/layout/HorizontalOrganizationChart"/>
    <dgm:cxn modelId="{6BDAE7C2-4368-4838-8A58-796DCD99724F}" type="presOf" srcId="{A16C1283-CBDC-402D-B08A-25092A2D7B8E}" destId="{0E89739F-636C-4175-8F2F-CF1CB8E7E4B1}" srcOrd="1" destOrd="0" presId="urn:microsoft.com/office/officeart/2009/3/layout/HorizontalOrganizationChart"/>
    <dgm:cxn modelId="{36B457B1-8D06-4566-9AFE-49AAD0AFC864}" type="presOf" srcId="{5BA54B89-1596-4AC7-9040-8070100F78AD}" destId="{4991D7AB-A8C0-4B38-B820-A4437DD0D1FB}" srcOrd="0" destOrd="0" presId="urn:microsoft.com/office/officeart/2009/3/layout/HorizontalOrganizationChart"/>
    <dgm:cxn modelId="{E4D8B5B8-640E-489A-8854-8F0BC59EB17A}" type="presOf" srcId="{81957A71-80C3-47AB-ADD2-99E93403869E}" destId="{C89C3550-216B-4FAA-879D-1195F9566CFA}" srcOrd="0" destOrd="0" presId="urn:microsoft.com/office/officeart/2009/3/layout/HorizontalOrganizationChart"/>
    <dgm:cxn modelId="{E59A340C-665B-4FCC-86DC-3255551F1959}" type="presOf" srcId="{3AFFC752-399C-43AC-BAE5-2BF200003AB1}" destId="{C1018F91-A997-4831-9D54-81725125EFCD}" srcOrd="0" destOrd="0" presId="urn:microsoft.com/office/officeart/2009/3/layout/HorizontalOrganizationChart"/>
    <dgm:cxn modelId="{26D892B0-8878-4FE0-BE09-DCBBB3A42855}" type="presOf" srcId="{A42D3EDA-2FDA-4690-8685-FE72B780BE49}" destId="{8C213C73-F775-44B0-B693-53EFABB41895}" srcOrd="0" destOrd="0" presId="urn:microsoft.com/office/officeart/2009/3/layout/HorizontalOrganizationChart"/>
    <dgm:cxn modelId="{E287D028-39AD-4311-ACF9-3E2251E44920}" srcId="{EA6825CF-FCF8-4EFD-A108-A1D17ED7C260}" destId="{A16C1283-CBDC-402D-B08A-25092A2D7B8E}" srcOrd="0" destOrd="0" parTransId="{706454B4-E061-42F3-82B5-E8C795B20A0D}" sibTransId="{86CE18B5-661C-4520-A699-F097568D8621}"/>
    <dgm:cxn modelId="{982C23D6-DF66-4009-AD40-6D333E2F0E3F}" type="presOf" srcId="{5586E361-0E33-42E0-B95C-15F63F154F03}" destId="{ED5CB97A-B86B-4C3E-A953-5006D1C49D1E}" srcOrd="1" destOrd="0" presId="urn:microsoft.com/office/officeart/2009/3/layout/HorizontalOrganizationChart"/>
    <dgm:cxn modelId="{48846302-41BA-4CF1-BC9D-16D878027389}" type="presOf" srcId="{D7937F3B-33F4-4F8E-ABBB-123AFF23B24C}" destId="{547192BD-891F-4A0C-A848-0C3F3C450CA5}" srcOrd="1" destOrd="0" presId="urn:microsoft.com/office/officeart/2009/3/layout/HorizontalOrganizationChart"/>
    <dgm:cxn modelId="{52C36E78-2294-41CE-A8BC-CDDECF24C320}" type="presOf" srcId="{04964921-8527-49DD-8FEC-B68BCB830960}" destId="{13D9CBA0-C383-477D-BE28-4DB559D251FE}" srcOrd="0" destOrd="0" presId="urn:microsoft.com/office/officeart/2009/3/layout/HorizontalOrganizationChart"/>
    <dgm:cxn modelId="{72941C00-BAD1-4A06-8C5D-73DB947C736F}" type="presOf" srcId="{F4646C7F-24DE-4234-B2CC-81FF7255B6B2}" destId="{75AACC58-7CBD-46BC-9380-7EB2274B6E9F}" srcOrd="1" destOrd="0" presId="urn:microsoft.com/office/officeart/2009/3/layout/HorizontalOrganizationChart"/>
    <dgm:cxn modelId="{2B89A059-4BEC-4AC9-B2A6-82168C348CFE}" type="presOf" srcId="{F4646C7F-24DE-4234-B2CC-81FF7255B6B2}" destId="{DB398F28-9A24-4899-B5A6-74F697EEADD2}" srcOrd="0" destOrd="0" presId="urn:microsoft.com/office/officeart/2009/3/layout/HorizontalOrganizationChart"/>
    <dgm:cxn modelId="{FB118946-BD9A-44DE-BCF4-600B608C3633}" type="presOf" srcId="{681C2700-306F-400F-8C62-54CA40D88714}" destId="{FB9E5A27-AB6E-419C-8DAC-0C103B953834}" srcOrd="0" destOrd="0" presId="urn:microsoft.com/office/officeart/2009/3/layout/HorizontalOrganizationChart"/>
    <dgm:cxn modelId="{9E8ADF24-69C3-4563-B847-855C25B41D5B}" type="presOf" srcId="{D7937F3B-33F4-4F8E-ABBB-123AFF23B24C}" destId="{8D969715-5A14-4EB9-82CB-187A9A8D3C4B}" srcOrd="0" destOrd="0" presId="urn:microsoft.com/office/officeart/2009/3/layout/HorizontalOrganizationChart"/>
    <dgm:cxn modelId="{2DE6881C-4AA3-4E6C-A2C9-F9FA5A111430}" type="presOf" srcId="{5586E361-0E33-42E0-B95C-15F63F154F03}" destId="{C752ADC1-12F6-474A-95F4-75D08D02CD18}" srcOrd="0" destOrd="0" presId="urn:microsoft.com/office/officeart/2009/3/layout/HorizontalOrganizationChart"/>
    <dgm:cxn modelId="{BC639BEA-35D3-4EBE-BCA5-829CFCDE2C0E}" type="presParOf" srcId="{21518967-8BF3-4EA1-83E4-731F2E13A41E}" destId="{00E90485-6496-49EF-8E04-4853E192240E}" srcOrd="0" destOrd="0" presId="urn:microsoft.com/office/officeart/2009/3/layout/HorizontalOrganizationChart"/>
    <dgm:cxn modelId="{01F9A957-9CA1-415B-B98D-07CBED8C3050}" type="presParOf" srcId="{00E90485-6496-49EF-8E04-4853E192240E}" destId="{0F49CD98-4F4C-4931-8C33-3BAFD4AF03A5}" srcOrd="0" destOrd="0" presId="urn:microsoft.com/office/officeart/2009/3/layout/HorizontalOrganizationChart"/>
    <dgm:cxn modelId="{D5445D1E-49AC-4B31-AE31-EA7ECDE78EF5}" type="presParOf" srcId="{0F49CD98-4F4C-4931-8C33-3BAFD4AF03A5}" destId="{F2967122-4E99-4316-9646-08852A2B1C03}" srcOrd="0" destOrd="0" presId="urn:microsoft.com/office/officeart/2009/3/layout/HorizontalOrganizationChart"/>
    <dgm:cxn modelId="{E2D970A0-5212-4BD7-BD60-42D7E48D7BCD}" type="presParOf" srcId="{0F49CD98-4F4C-4931-8C33-3BAFD4AF03A5}" destId="{0E89739F-636C-4175-8F2F-CF1CB8E7E4B1}" srcOrd="1" destOrd="0" presId="urn:microsoft.com/office/officeart/2009/3/layout/HorizontalOrganizationChart"/>
    <dgm:cxn modelId="{FD5A10E6-7483-4350-8478-2BFBC1B04072}" type="presParOf" srcId="{00E90485-6496-49EF-8E04-4853E192240E}" destId="{1633EEAA-8559-492D-B6CA-474ABE19D6CC}" srcOrd="1" destOrd="0" presId="urn:microsoft.com/office/officeart/2009/3/layout/HorizontalOrganizationChart"/>
    <dgm:cxn modelId="{71B90F1A-DB40-459B-850C-D1400557296C}" type="presParOf" srcId="{00E90485-6496-49EF-8E04-4853E192240E}" destId="{BDA437D7-5FCE-41AE-B36D-3F88850AFD49}" srcOrd="2" destOrd="0" presId="urn:microsoft.com/office/officeart/2009/3/layout/HorizontalOrganizationChart"/>
    <dgm:cxn modelId="{4C2CD498-13C6-489B-971B-26D566C8FAA2}" type="presParOf" srcId="{BDA437D7-5FCE-41AE-B36D-3F88850AFD49}" destId="{97356B50-D311-4469-885E-5EC8FCAE2AB1}" srcOrd="0" destOrd="0" presId="urn:microsoft.com/office/officeart/2009/3/layout/HorizontalOrganizationChart"/>
    <dgm:cxn modelId="{5C6014F7-070D-47BB-9AE0-A428313D56C7}" type="presParOf" srcId="{BDA437D7-5FCE-41AE-B36D-3F88850AFD49}" destId="{879D5B3B-4819-45AA-972E-AECBFFCBD78A}" srcOrd="1" destOrd="0" presId="urn:microsoft.com/office/officeart/2009/3/layout/HorizontalOrganizationChart"/>
    <dgm:cxn modelId="{C56C8496-7A25-42D0-BEFE-947E984864E1}" type="presParOf" srcId="{879D5B3B-4819-45AA-972E-AECBFFCBD78A}" destId="{A198D682-F504-4E7D-912E-4EC33477D1B9}" srcOrd="0" destOrd="0" presId="urn:microsoft.com/office/officeart/2009/3/layout/HorizontalOrganizationChart"/>
    <dgm:cxn modelId="{734FA336-5361-421B-A04F-3410D5F0B24B}" type="presParOf" srcId="{A198D682-F504-4E7D-912E-4EC33477D1B9}" destId="{4991D7AB-A8C0-4B38-B820-A4437DD0D1FB}" srcOrd="0" destOrd="0" presId="urn:microsoft.com/office/officeart/2009/3/layout/HorizontalOrganizationChart"/>
    <dgm:cxn modelId="{27987775-1226-420C-9FC7-2D49788DB021}" type="presParOf" srcId="{A198D682-F504-4E7D-912E-4EC33477D1B9}" destId="{5769A382-EB14-4B30-97A0-4E6DE395933E}" srcOrd="1" destOrd="0" presId="urn:microsoft.com/office/officeart/2009/3/layout/HorizontalOrganizationChart"/>
    <dgm:cxn modelId="{EA96C816-6B92-4C14-8A73-8EFF811B0567}" type="presParOf" srcId="{879D5B3B-4819-45AA-972E-AECBFFCBD78A}" destId="{820652E2-5CE6-4B79-9780-0ACE53D90F4E}" srcOrd="1" destOrd="0" presId="urn:microsoft.com/office/officeart/2009/3/layout/HorizontalOrganizationChart"/>
    <dgm:cxn modelId="{3874BC43-A80F-4A9A-A9D6-C6E75E8D6286}" type="presParOf" srcId="{879D5B3B-4819-45AA-972E-AECBFFCBD78A}" destId="{6C33D7A7-F880-4297-B818-0E0D2D1495C6}" srcOrd="2" destOrd="0" presId="urn:microsoft.com/office/officeart/2009/3/layout/HorizontalOrganizationChart"/>
    <dgm:cxn modelId="{9CD22539-E49F-4FDC-801F-72D48D21B681}" type="presParOf" srcId="{6C33D7A7-F880-4297-B818-0E0D2D1495C6}" destId="{C1018F91-A997-4831-9D54-81725125EFCD}" srcOrd="0" destOrd="0" presId="urn:microsoft.com/office/officeart/2009/3/layout/HorizontalOrganizationChart"/>
    <dgm:cxn modelId="{F2AF1AFF-221E-414C-B566-58D5C1324272}" type="presParOf" srcId="{6C33D7A7-F880-4297-B818-0E0D2D1495C6}" destId="{A6E888A6-8912-4300-BA43-3392796B7B5F}" srcOrd="1" destOrd="0" presId="urn:microsoft.com/office/officeart/2009/3/layout/HorizontalOrganizationChart"/>
    <dgm:cxn modelId="{CC4ACC02-E545-4465-8A1B-291CD8B57E19}" type="presParOf" srcId="{A6E888A6-8912-4300-BA43-3392796B7B5F}" destId="{0C525743-A3BF-4F35-A0FE-65CD43539562}" srcOrd="0" destOrd="0" presId="urn:microsoft.com/office/officeart/2009/3/layout/HorizontalOrganizationChart"/>
    <dgm:cxn modelId="{1FC8FAE1-EFC9-45C6-8846-77C6E56B14DD}" type="presParOf" srcId="{0C525743-A3BF-4F35-A0FE-65CD43539562}" destId="{C89C3550-216B-4FAA-879D-1195F9566CFA}" srcOrd="0" destOrd="0" presId="urn:microsoft.com/office/officeart/2009/3/layout/HorizontalOrganizationChart"/>
    <dgm:cxn modelId="{BDCF589C-E6F4-407F-9AF7-84BF55A06094}" type="presParOf" srcId="{0C525743-A3BF-4F35-A0FE-65CD43539562}" destId="{CB29633E-2466-425F-8D37-710F60821B3F}" srcOrd="1" destOrd="0" presId="urn:microsoft.com/office/officeart/2009/3/layout/HorizontalOrganizationChart"/>
    <dgm:cxn modelId="{E8E4645E-545E-44EA-B9B2-9CFEDBA6BABA}" type="presParOf" srcId="{A6E888A6-8912-4300-BA43-3392796B7B5F}" destId="{A4E79C04-ED42-47CC-9139-46952D2D3BBA}" srcOrd="1" destOrd="0" presId="urn:microsoft.com/office/officeart/2009/3/layout/HorizontalOrganizationChart"/>
    <dgm:cxn modelId="{19E7EADA-248D-4589-8727-A5EFBDDDBF1F}" type="presParOf" srcId="{A6E888A6-8912-4300-BA43-3392796B7B5F}" destId="{EDA3E3C4-384A-4E6C-9E36-E6DCF2F1AF9A}" srcOrd="2" destOrd="0" presId="urn:microsoft.com/office/officeart/2009/3/layout/HorizontalOrganizationChart"/>
    <dgm:cxn modelId="{FECA2505-E521-4247-B492-CCE211BE1CB4}" type="presParOf" srcId="{6C33D7A7-F880-4297-B818-0E0D2D1495C6}" destId="{13D9CBA0-C383-477D-BE28-4DB559D251FE}" srcOrd="2" destOrd="0" presId="urn:microsoft.com/office/officeart/2009/3/layout/HorizontalOrganizationChart"/>
    <dgm:cxn modelId="{1BC37999-27BE-49E8-8157-6C554623BF35}" type="presParOf" srcId="{6C33D7A7-F880-4297-B818-0E0D2D1495C6}" destId="{727EEC4D-7490-48EA-B392-825C032B9CE3}" srcOrd="3" destOrd="0" presId="urn:microsoft.com/office/officeart/2009/3/layout/HorizontalOrganizationChart"/>
    <dgm:cxn modelId="{F7285696-6886-48A6-8827-8DF8D6079F4C}" type="presParOf" srcId="{727EEC4D-7490-48EA-B392-825C032B9CE3}" destId="{BA9962F7-E0F7-4AD4-882E-B66391BECBC0}" srcOrd="0" destOrd="0" presId="urn:microsoft.com/office/officeart/2009/3/layout/HorizontalOrganizationChart"/>
    <dgm:cxn modelId="{C1E921F2-B606-4439-AE4D-A539DC66F648}" type="presParOf" srcId="{BA9962F7-E0F7-4AD4-882E-B66391BECBC0}" destId="{DB398F28-9A24-4899-B5A6-74F697EEADD2}" srcOrd="0" destOrd="0" presId="urn:microsoft.com/office/officeart/2009/3/layout/HorizontalOrganizationChart"/>
    <dgm:cxn modelId="{BBA0BA92-B1A7-4817-98B1-7C151EF1192B}" type="presParOf" srcId="{BA9962F7-E0F7-4AD4-882E-B66391BECBC0}" destId="{75AACC58-7CBD-46BC-9380-7EB2274B6E9F}" srcOrd="1" destOrd="0" presId="urn:microsoft.com/office/officeart/2009/3/layout/HorizontalOrganizationChart"/>
    <dgm:cxn modelId="{2C9B533C-CAA2-4B1D-81E4-F06EDA262D67}" type="presParOf" srcId="{727EEC4D-7490-48EA-B392-825C032B9CE3}" destId="{4B62D148-AEC2-4E7C-AF97-EB3CD9FCC333}" srcOrd="1" destOrd="0" presId="urn:microsoft.com/office/officeart/2009/3/layout/HorizontalOrganizationChart"/>
    <dgm:cxn modelId="{B65A123D-23BE-4C82-9085-3F4F1867950B}" type="presParOf" srcId="{727EEC4D-7490-48EA-B392-825C032B9CE3}" destId="{8D5EE7D9-C4F0-4B72-B554-9C0FCB6269B9}" srcOrd="2" destOrd="0" presId="urn:microsoft.com/office/officeart/2009/3/layout/HorizontalOrganizationChart"/>
    <dgm:cxn modelId="{D8D84785-4675-4A50-A2E6-7503DE27D662}" type="presParOf" srcId="{BDA437D7-5FCE-41AE-B36D-3F88850AFD49}" destId="{8C213C73-F775-44B0-B693-53EFABB41895}" srcOrd="2" destOrd="0" presId="urn:microsoft.com/office/officeart/2009/3/layout/HorizontalOrganizationChart"/>
    <dgm:cxn modelId="{A04D438A-F7CF-435A-AA15-833518AE8CF3}" type="presParOf" srcId="{BDA437D7-5FCE-41AE-B36D-3F88850AFD49}" destId="{21A3D80D-0543-4877-AD40-16EDB9EC7D58}" srcOrd="3" destOrd="0" presId="urn:microsoft.com/office/officeart/2009/3/layout/HorizontalOrganizationChart"/>
    <dgm:cxn modelId="{B8AC13F2-D9D3-4172-BE8D-05D6C48491A3}" type="presParOf" srcId="{21A3D80D-0543-4877-AD40-16EDB9EC7D58}" destId="{375CB532-11A7-4378-827A-F46CA428E481}" srcOrd="0" destOrd="0" presId="urn:microsoft.com/office/officeart/2009/3/layout/HorizontalOrganizationChart"/>
    <dgm:cxn modelId="{8CA08E22-F5EC-44A4-917E-70D24846D5EC}" type="presParOf" srcId="{375CB532-11A7-4378-827A-F46CA428E481}" destId="{8D969715-5A14-4EB9-82CB-187A9A8D3C4B}" srcOrd="0" destOrd="0" presId="urn:microsoft.com/office/officeart/2009/3/layout/HorizontalOrganizationChart"/>
    <dgm:cxn modelId="{6B02BA1A-928B-4C29-B7C3-EB01F3A2CDA6}" type="presParOf" srcId="{375CB532-11A7-4378-827A-F46CA428E481}" destId="{547192BD-891F-4A0C-A848-0C3F3C450CA5}" srcOrd="1" destOrd="0" presId="urn:microsoft.com/office/officeart/2009/3/layout/HorizontalOrganizationChart"/>
    <dgm:cxn modelId="{49C93A52-EDD2-4BE1-8E2A-96F2F9C8E33B}" type="presParOf" srcId="{21A3D80D-0543-4877-AD40-16EDB9EC7D58}" destId="{CEAFEEFC-0EFB-4A59-AE55-E3A080F4DAFC}" srcOrd="1" destOrd="0" presId="urn:microsoft.com/office/officeart/2009/3/layout/HorizontalOrganizationChart"/>
    <dgm:cxn modelId="{D651BC23-4051-40DE-AF99-0C1B9467F4FA}" type="presParOf" srcId="{21A3D80D-0543-4877-AD40-16EDB9EC7D58}" destId="{423E9827-68C8-4F3A-89CB-CF58F2B681D8}" srcOrd="2" destOrd="0" presId="urn:microsoft.com/office/officeart/2009/3/layout/HorizontalOrganizationChart"/>
    <dgm:cxn modelId="{9F2C1EBF-B88C-4F6D-9D7A-547864C5F8B4}" type="presParOf" srcId="{423E9827-68C8-4F3A-89CB-CF58F2B681D8}" destId="{C6B07513-C160-4BBD-8805-28A2E7F67C4E}" srcOrd="0" destOrd="0" presId="urn:microsoft.com/office/officeart/2009/3/layout/HorizontalOrganizationChart"/>
    <dgm:cxn modelId="{A05D7DEC-CABA-416A-A174-9EC01122F840}" type="presParOf" srcId="{423E9827-68C8-4F3A-89CB-CF58F2B681D8}" destId="{F4858AB1-A0DD-4F4B-A6AC-F55D397E889E}" srcOrd="1" destOrd="0" presId="urn:microsoft.com/office/officeart/2009/3/layout/HorizontalOrganizationChart"/>
    <dgm:cxn modelId="{895F307A-100B-45B0-A399-B07346B0178A}" type="presParOf" srcId="{F4858AB1-A0DD-4F4B-A6AC-F55D397E889E}" destId="{E20E070D-022B-4FA9-B430-5F12F28F772F}" srcOrd="0" destOrd="0" presId="urn:microsoft.com/office/officeart/2009/3/layout/HorizontalOrganizationChart"/>
    <dgm:cxn modelId="{B96389BD-E68C-4BD0-83AC-4F844DC503E4}" type="presParOf" srcId="{E20E070D-022B-4FA9-B430-5F12F28F772F}" destId="{FB9E5A27-AB6E-419C-8DAC-0C103B953834}" srcOrd="0" destOrd="0" presId="urn:microsoft.com/office/officeart/2009/3/layout/HorizontalOrganizationChart"/>
    <dgm:cxn modelId="{C5022C91-5934-4499-968D-732775A6EDA8}" type="presParOf" srcId="{E20E070D-022B-4FA9-B430-5F12F28F772F}" destId="{D01DCBA5-8496-4337-9E34-E03C3818ED70}" srcOrd="1" destOrd="0" presId="urn:microsoft.com/office/officeart/2009/3/layout/HorizontalOrganizationChart"/>
    <dgm:cxn modelId="{C09A84A8-F4E9-4EF2-8EC7-813EE1F27662}" type="presParOf" srcId="{F4858AB1-A0DD-4F4B-A6AC-F55D397E889E}" destId="{BB45A38E-8FEE-4D7B-8502-3BB090A42F9C}" srcOrd="1" destOrd="0" presId="urn:microsoft.com/office/officeart/2009/3/layout/HorizontalOrganizationChart"/>
    <dgm:cxn modelId="{7D9A43CC-17F9-4AA2-924B-8508B6BF8C83}" type="presParOf" srcId="{F4858AB1-A0DD-4F4B-A6AC-F55D397E889E}" destId="{9B8B05CE-E541-4AB1-A92F-4D43C4E72A87}" srcOrd="2" destOrd="0" presId="urn:microsoft.com/office/officeart/2009/3/layout/HorizontalOrganizationChart"/>
    <dgm:cxn modelId="{8D221AE4-3101-4C94-8101-1D59B60743F0}" type="presParOf" srcId="{423E9827-68C8-4F3A-89CB-CF58F2B681D8}" destId="{9FC43E52-0BDA-40CB-B495-12081D61D734}" srcOrd="2" destOrd="0" presId="urn:microsoft.com/office/officeart/2009/3/layout/HorizontalOrganizationChart"/>
    <dgm:cxn modelId="{EEF14858-40FF-4F97-83CD-9CF1FBC69F8E}" type="presParOf" srcId="{423E9827-68C8-4F3A-89CB-CF58F2B681D8}" destId="{9332E69F-88F6-4633-BEC8-5BCE5A237410}" srcOrd="3" destOrd="0" presId="urn:microsoft.com/office/officeart/2009/3/layout/HorizontalOrganizationChart"/>
    <dgm:cxn modelId="{7C574538-41C2-43C4-9A73-1DC075FD84C9}" type="presParOf" srcId="{9332E69F-88F6-4633-BEC8-5BCE5A237410}" destId="{DBDD488B-E21B-49F8-A25F-9A24C3BC1242}" srcOrd="0" destOrd="0" presId="urn:microsoft.com/office/officeart/2009/3/layout/HorizontalOrganizationChart"/>
    <dgm:cxn modelId="{BD6CD8CC-DA8F-4E51-BDB2-F57BD47C9DC9}" type="presParOf" srcId="{DBDD488B-E21B-49F8-A25F-9A24C3BC1242}" destId="{C752ADC1-12F6-474A-95F4-75D08D02CD18}" srcOrd="0" destOrd="0" presId="urn:microsoft.com/office/officeart/2009/3/layout/HorizontalOrganizationChart"/>
    <dgm:cxn modelId="{22B2E687-07D1-44C4-BE13-86B18A740B8F}" type="presParOf" srcId="{DBDD488B-E21B-49F8-A25F-9A24C3BC1242}" destId="{ED5CB97A-B86B-4C3E-A953-5006D1C49D1E}" srcOrd="1" destOrd="0" presId="urn:microsoft.com/office/officeart/2009/3/layout/HorizontalOrganizationChart"/>
    <dgm:cxn modelId="{B20845E3-3C6E-400D-9DB1-0E9980E40504}" type="presParOf" srcId="{9332E69F-88F6-4633-BEC8-5BCE5A237410}" destId="{B35878A2-FC4D-45D2-AA1B-A6C1345F4099}" srcOrd="1" destOrd="0" presId="urn:microsoft.com/office/officeart/2009/3/layout/HorizontalOrganizationChart"/>
    <dgm:cxn modelId="{9C0FEA5A-8FAE-405E-BBA4-D1A8366328A1}" type="presParOf" srcId="{9332E69F-88F6-4633-BEC8-5BCE5A237410}" destId="{A194101C-B06D-4397-B3A2-E8686512E603}" srcOrd="2" destOrd="0" presId="urn:microsoft.com/office/officeart/2009/3/layout/HorizontalOrganizationChar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C43E52-0BDA-40CB-B495-12081D61D734}">
      <dsp:nvSpPr>
        <dsp:cNvPr id="0" name=""/>
        <dsp:cNvSpPr/>
      </dsp:nvSpPr>
      <dsp:spPr>
        <a:xfrm>
          <a:off x="6112762" y="3217036"/>
          <a:ext cx="1495567" cy="133532"/>
        </a:xfrm>
        <a:custGeom>
          <a:avLst/>
          <a:gdLst/>
          <a:ahLst/>
          <a:cxnLst/>
          <a:rect l="0" t="0" r="0" b="0"/>
          <a:pathLst>
            <a:path>
              <a:moveTo>
                <a:pt x="0" y="0"/>
              </a:moveTo>
              <a:lnTo>
                <a:pt x="1495567" y="0"/>
              </a:lnTo>
              <a:lnTo>
                <a:pt x="1495567" y="133532"/>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6B07513-C160-4BBD-8805-28A2E7F67C4E}">
      <dsp:nvSpPr>
        <dsp:cNvPr id="0" name=""/>
        <dsp:cNvSpPr/>
      </dsp:nvSpPr>
      <dsp:spPr>
        <a:xfrm>
          <a:off x="6112762" y="3083504"/>
          <a:ext cx="1506238" cy="133532"/>
        </a:xfrm>
        <a:custGeom>
          <a:avLst/>
          <a:gdLst/>
          <a:ahLst/>
          <a:cxnLst/>
          <a:rect l="0" t="0" r="0" b="0"/>
          <a:pathLst>
            <a:path>
              <a:moveTo>
                <a:pt x="0" y="133532"/>
              </a:moveTo>
              <a:lnTo>
                <a:pt x="1506238" y="133532"/>
              </a:lnTo>
              <a:lnTo>
                <a:pt x="1506238" y="0"/>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C213C73-F775-44B0-B693-53EFABB41895}">
      <dsp:nvSpPr>
        <dsp:cNvPr id="0" name=""/>
        <dsp:cNvSpPr/>
      </dsp:nvSpPr>
      <dsp:spPr>
        <a:xfrm>
          <a:off x="3548933" y="1969546"/>
          <a:ext cx="1495567" cy="921670"/>
        </a:xfrm>
        <a:custGeom>
          <a:avLst/>
          <a:gdLst/>
          <a:ahLst/>
          <a:cxnLst/>
          <a:rect l="0" t="0" r="0" b="0"/>
          <a:pathLst>
            <a:path>
              <a:moveTo>
                <a:pt x="0" y="0"/>
              </a:moveTo>
              <a:lnTo>
                <a:pt x="1495567" y="0"/>
              </a:lnTo>
              <a:lnTo>
                <a:pt x="1495567" y="92167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3D9CBA0-C383-477D-BE28-4DB559D251FE}">
      <dsp:nvSpPr>
        <dsp:cNvPr id="0" name=""/>
        <dsp:cNvSpPr/>
      </dsp:nvSpPr>
      <dsp:spPr>
        <a:xfrm>
          <a:off x="6112762" y="785812"/>
          <a:ext cx="1524228" cy="133532"/>
        </a:xfrm>
        <a:custGeom>
          <a:avLst/>
          <a:gdLst/>
          <a:ahLst/>
          <a:cxnLst/>
          <a:rect l="0" t="0" r="0" b="0"/>
          <a:pathLst>
            <a:path>
              <a:moveTo>
                <a:pt x="0" y="0"/>
              </a:moveTo>
              <a:lnTo>
                <a:pt x="1524228" y="0"/>
              </a:lnTo>
              <a:lnTo>
                <a:pt x="1524228" y="133532"/>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1018F91-A997-4831-9D54-81725125EFCD}">
      <dsp:nvSpPr>
        <dsp:cNvPr id="0" name=""/>
        <dsp:cNvSpPr/>
      </dsp:nvSpPr>
      <dsp:spPr>
        <a:xfrm>
          <a:off x="6112762" y="652279"/>
          <a:ext cx="1495567" cy="133532"/>
        </a:xfrm>
        <a:custGeom>
          <a:avLst/>
          <a:gdLst/>
          <a:ahLst/>
          <a:cxnLst/>
          <a:rect l="0" t="0" r="0" b="0"/>
          <a:pathLst>
            <a:path>
              <a:moveTo>
                <a:pt x="0" y="133532"/>
              </a:moveTo>
              <a:lnTo>
                <a:pt x="1495567" y="133532"/>
              </a:lnTo>
              <a:lnTo>
                <a:pt x="1495567" y="0"/>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7356B50-D311-4469-885E-5EC8FCAE2AB1}">
      <dsp:nvSpPr>
        <dsp:cNvPr id="0" name=""/>
        <dsp:cNvSpPr/>
      </dsp:nvSpPr>
      <dsp:spPr>
        <a:xfrm>
          <a:off x="3548933" y="1111632"/>
          <a:ext cx="1495567" cy="857913"/>
        </a:xfrm>
        <a:custGeom>
          <a:avLst/>
          <a:gdLst/>
          <a:ahLst/>
          <a:cxnLst/>
          <a:rect l="0" t="0" r="0" b="0"/>
          <a:pathLst>
            <a:path>
              <a:moveTo>
                <a:pt x="0" y="857913"/>
              </a:moveTo>
              <a:lnTo>
                <a:pt x="1495567" y="857913"/>
              </a:lnTo>
              <a:lnTo>
                <a:pt x="1495567" y="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2967122-4E99-4316-9646-08852A2B1C03}">
      <dsp:nvSpPr>
        <dsp:cNvPr id="0" name=""/>
        <dsp:cNvSpPr/>
      </dsp:nvSpPr>
      <dsp:spPr>
        <a:xfrm>
          <a:off x="1412408" y="1643726"/>
          <a:ext cx="2136524" cy="651639"/>
        </a:xfrm>
        <a:prstGeom prst="rect">
          <a:avLst/>
        </a:prstGeom>
        <a:solidFill>
          <a:schemeClr val="accent5">
            <a:lumMod val="60000"/>
            <a:lumOff val="40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a:lnSpc>
              <a:spcPct val="90000"/>
            </a:lnSpc>
            <a:spcBef>
              <a:spcPct val="0"/>
            </a:spcBef>
            <a:spcAft>
              <a:spcPct val="35000"/>
            </a:spcAft>
          </a:pPr>
          <a:r>
            <a:rPr lang="tr-TR" sz="2100" b="1" kern="1200" dirty="0">
              <a:solidFill>
                <a:schemeClr val="tx1"/>
              </a:solidFill>
            </a:rPr>
            <a:t>Yeniden</a:t>
          </a:r>
          <a:r>
            <a:rPr lang="tr-TR" sz="2100" b="1" kern="1200" dirty="0"/>
            <a:t> </a:t>
          </a:r>
          <a:r>
            <a:rPr lang="tr-TR" sz="2100" b="1" kern="1200" dirty="0">
              <a:solidFill>
                <a:schemeClr val="tx1"/>
              </a:solidFill>
            </a:rPr>
            <a:t>ifade</a:t>
          </a:r>
          <a:r>
            <a:rPr lang="tr-TR" sz="2100" b="1" kern="1200" dirty="0"/>
            <a:t> </a:t>
          </a:r>
          <a:r>
            <a:rPr lang="tr-TR" sz="2100" b="1" kern="1200" dirty="0">
              <a:solidFill>
                <a:schemeClr val="tx1"/>
              </a:solidFill>
            </a:rPr>
            <a:t>etme</a:t>
          </a:r>
        </a:p>
      </dsp:txBody>
      <dsp:txXfrm>
        <a:off x="1412408" y="1643726"/>
        <a:ext cx="2136524" cy="651639"/>
      </dsp:txXfrm>
    </dsp:sp>
    <dsp:sp modelId="{4991D7AB-A8C0-4B38-B820-A4437DD0D1FB}">
      <dsp:nvSpPr>
        <dsp:cNvPr id="0" name=""/>
        <dsp:cNvSpPr/>
      </dsp:nvSpPr>
      <dsp:spPr>
        <a:xfrm>
          <a:off x="3976237" y="459992"/>
          <a:ext cx="2136524" cy="651639"/>
        </a:xfrm>
        <a:prstGeom prst="rect">
          <a:avLst/>
        </a:prstGeom>
        <a:solidFill>
          <a:schemeClr val="accent5">
            <a:lumMod val="60000"/>
            <a:lumOff val="40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a:lnSpc>
              <a:spcPct val="90000"/>
            </a:lnSpc>
            <a:spcBef>
              <a:spcPct val="0"/>
            </a:spcBef>
            <a:spcAft>
              <a:spcPct val="35000"/>
            </a:spcAft>
          </a:pPr>
          <a:r>
            <a:rPr lang="tr-TR" sz="2100" b="1" kern="1200" dirty="0">
              <a:solidFill>
                <a:schemeClr val="tx1"/>
              </a:solidFill>
            </a:rPr>
            <a:t>Genişletme</a:t>
          </a:r>
        </a:p>
      </dsp:txBody>
      <dsp:txXfrm>
        <a:off x="3976237" y="459992"/>
        <a:ext cx="2136524" cy="651639"/>
      </dsp:txXfrm>
    </dsp:sp>
    <dsp:sp modelId="{C89C3550-216B-4FAA-879D-1195F9566CFA}">
      <dsp:nvSpPr>
        <dsp:cNvPr id="0" name=""/>
        <dsp:cNvSpPr/>
      </dsp:nvSpPr>
      <dsp:spPr>
        <a:xfrm>
          <a:off x="6540067" y="639"/>
          <a:ext cx="2136524" cy="651639"/>
        </a:xfrm>
        <a:prstGeom prst="rect">
          <a:avLst/>
        </a:prstGeom>
        <a:solidFill>
          <a:schemeClr val="accent5">
            <a:lumMod val="60000"/>
            <a:lumOff val="40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a:lnSpc>
              <a:spcPct val="90000"/>
            </a:lnSpc>
            <a:spcBef>
              <a:spcPct val="0"/>
            </a:spcBef>
            <a:spcAft>
              <a:spcPct val="35000"/>
            </a:spcAft>
          </a:pPr>
          <a:r>
            <a:rPr lang="tr-TR" sz="2100" b="1" kern="1200" dirty="0">
              <a:solidFill>
                <a:schemeClr val="tx1"/>
              </a:solidFill>
            </a:rPr>
            <a:t>Açıklama</a:t>
          </a:r>
        </a:p>
      </dsp:txBody>
      <dsp:txXfrm>
        <a:off x="6540067" y="639"/>
        <a:ext cx="2136524" cy="651639"/>
      </dsp:txXfrm>
    </dsp:sp>
    <dsp:sp modelId="{DB398F28-9A24-4899-B5A6-74F697EEADD2}">
      <dsp:nvSpPr>
        <dsp:cNvPr id="0" name=""/>
        <dsp:cNvSpPr/>
      </dsp:nvSpPr>
      <dsp:spPr>
        <a:xfrm>
          <a:off x="6540067" y="919345"/>
          <a:ext cx="2193847" cy="916668"/>
        </a:xfrm>
        <a:prstGeom prst="rect">
          <a:avLst/>
        </a:prstGeom>
        <a:solidFill>
          <a:schemeClr val="accent5">
            <a:lumMod val="60000"/>
            <a:lumOff val="40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a:lnSpc>
              <a:spcPct val="90000"/>
            </a:lnSpc>
            <a:spcBef>
              <a:spcPct val="0"/>
            </a:spcBef>
            <a:spcAft>
              <a:spcPct val="35000"/>
            </a:spcAft>
          </a:pPr>
          <a:r>
            <a:rPr lang="tr-TR" sz="2100" b="1" kern="1200" dirty="0">
              <a:solidFill>
                <a:schemeClr val="tx1"/>
              </a:solidFill>
            </a:rPr>
            <a:t>İma etme</a:t>
          </a:r>
        </a:p>
      </dsp:txBody>
      <dsp:txXfrm>
        <a:off x="6540067" y="919345"/>
        <a:ext cx="2193847" cy="916668"/>
      </dsp:txXfrm>
    </dsp:sp>
    <dsp:sp modelId="{8D969715-5A14-4EB9-82CB-187A9A8D3C4B}">
      <dsp:nvSpPr>
        <dsp:cNvPr id="0" name=""/>
        <dsp:cNvSpPr/>
      </dsp:nvSpPr>
      <dsp:spPr>
        <a:xfrm>
          <a:off x="3976237" y="2891217"/>
          <a:ext cx="2136524" cy="651639"/>
        </a:xfrm>
        <a:prstGeom prst="rect">
          <a:avLst/>
        </a:prstGeom>
        <a:solidFill>
          <a:schemeClr val="accent5">
            <a:lumMod val="60000"/>
            <a:lumOff val="40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a:lnSpc>
              <a:spcPct val="90000"/>
            </a:lnSpc>
            <a:spcBef>
              <a:spcPct val="0"/>
            </a:spcBef>
            <a:spcAft>
              <a:spcPct val="35000"/>
            </a:spcAft>
          </a:pPr>
          <a:r>
            <a:rPr lang="tr-TR" sz="2100" b="1" kern="1200" dirty="0">
              <a:solidFill>
                <a:schemeClr val="tx1"/>
              </a:solidFill>
            </a:rPr>
            <a:t>Daraltma</a:t>
          </a:r>
        </a:p>
      </dsp:txBody>
      <dsp:txXfrm>
        <a:off x="3976237" y="2891217"/>
        <a:ext cx="2136524" cy="651639"/>
      </dsp:txXfrm>
    </dsp:sp>
    <dsp:sp modelId="{FB9E5A27-AB6E-419C-8DAC-0C103B953834}">
      <dsp:nvSpPr>
        <dsp:cNvPr id="0" name=""/>
        <dsp:cNvSpPr/>
      </dsp:nvSpPr>
      <dsp:spPr>
        <a:xfrm>
          <a:off x="6540067" y="2103079"/>
          <a:ext cx="2157868" cy="980424"/>
        </a:xfrm>
        <a:prstGeom prst="rect">
          <a:avLst/>
        </a:prstGeom>
        <a:solidFill>
          <a:schemeClr val="accent5">
            <a:lumMod val="60000"/>
            <a:lumOff val="40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a:lnSpc>
              <a:spcPct val="90000"/>
            </a:lnSpc>
            <a:spcBef>
              <a:spcPct val="0"/>
            </a:spcBef>
            <a:spcAft>
              <a:spcPct val="35000"/>
            </a:spcAft>
          </a:pPr>
          <a:r>
            <a:rPr lang="tr-TR" sz="2100" b="1" kern="1200" dirty="0">
              <a:solidFill>
                <a:schemeClr val="tx1"/>
              </a:solidFill>
            </a:rPr>
            <a:t>Aynı şeyi başka şekilde ifade etme</a:t>
          </a:r>
        </a:p>
      </dsp:txBody>
      <dsp:txXfrm>
        <a:off x="6540067" y="2103079"/>
        <a:ext cx="2157868" cy="980424"/>
      </dsp:txXfrm>
    </dsp:sp>
    <dsp:sp modelId="{C752ADC1-12F6-474A-95F4-75D08D02CD18}">
      <dsp:nvSpPr>
        <dsp:cNvPr id="0" name=""/>
        <dsp:cNvSpPr/>
      </dsp:nvSpPr>
      <dsp:spPr>
        <a:xfrm>
          <a:off x="6558515" y="3350569"/>
          <a:ext cx="2099626" cy="918799"/>
        </a:xfrm>
        <a:prstGeom prst="rect">
          <a:avLst/>
        </a:prstGeom>
        <a:solidFill>
          <a:schemeClr val="accent5">
            <a:lumMod val="60000"/>
            <a:lumOff val="40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a:lnSpc>
              <a:spcPct val="90000"/>
            </a:lnSpc>
            <a:spcBef>
              <a:spcPct val="0"/>
            </a:spcBef>
            <a:spcAft>
              <a:spcPct val="35000"/>
            </a:spcAft>
          </a:pPr>
          <a:r>
            <a:rPr lang="tr-TR" sz="2100" b="1" kern="1200" dirty="0">
              <a:solidFill>
                <a:schemeClr val="tx1"/>
              </a:solidFill>
            </a:rPr>
            <a:t>Belirginleştirme</a:t>
          </a:r>
        </a:p>
      </dsp:txBody>
      <dsp:txXfrm>
        <a:off x="6558515" y="3350569"/>
        <a:ext cx="2099626" cy="918799"/>
      </dsp:txXfrm>
    </dsp:sp>
  </dsp:spTree>
</dsp:drawing>
</file>

<file path=ppt/diagrams/layout1.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FDF8478-1420-4C85-BE5E-054FE2A0FD80}" type="datetimeFigureOut">
              <a:rPr lang="tr-TR" smtClean="0"/>
              <a:t>26.03.2021</a:t>
            </a:fld>
            <a:endParaRPr lang="tr-TR"/>
          </a:p>
        </p:txBody>
      </p:sp>
      <p:sp>
        <p:nvSpPr>
          <p:cNvPr id="4" name="Slayt Görüntüsü Yer Tutucusu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6" name="Altbilgi Yer Tutucusu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3C0C61B-E55B-43E5-8420-0E7F99B68B20}" type="slidenum">
              <a:rPr lang="tr-TR" smtClean="0"/>
              <a:t>‹#›</a:t>
            </a:fld>
            <a:endParaRPr lang="tr-TR"/>
          </a:p>
        </p:txBody>
      </p:sp>
    </p:spTree>
    <p:extLst>
      <p:ext uri="{BB962C8B-B14F-4D97-AF65-F5344CB8AC3E}">
        <p14:creationId xmlns:p14="http://schemas.microsoft.com/office/powerpoint/2010/main" val="22089967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tr-TR"/>
              <a:t>Asıl başlık stili için tıklatın</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tıklayın</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3/26/2021</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D57F1E4F-1CFF-5643-939E-217C01CDF565}" type="slidenum">
              <a:rPr lang="en-US" smtClean="0"/>
              <a:pPr/>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8797864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 için tıklatın</a:t>
            </a:r>
            <a:endParaRPr lang="en-US" dirty="0"/>
          </a:p>
        </p:txBody>
      </p:sp>
      <p:sp>
        <p:nvSpPr>
          <p:cNvPr id="3" name="Content Placeholder 2"/>
          <p:cNvSpPr>
            <a:spLocks noGrp="1"/>
          </p:cNvSpPr>
          <p:nvPr>
            <p:ph idx="1"/>
          </p:nvPr>
        </p:nvSpPr>
        <p:spPr/>
        <p:txBody>
          <a:bodyPr anchor="t"/>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52647F38-B617-4D2F-AE0A-013F0C4D2C57}" type="datetimeFigureOut">
              <a:rPr lang="en-US" smtClean="0"/>
              <a:t>3/26/2021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97799C9-84D9-46D2-A11E-BCF8A720529D}" type="slidenum">
              <a:rPr lang="en-US" smtClean="0"/>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9367321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tr-TR"/>
              <a:t>Asıl başlık stili için tıklatın</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a:t>
            </a:r>
          </a:p>
        </p:txBody>
      </p:sp>
      <p:sp>
        <p:nvSpPr>
          <p:cNvPr id="4" name="Date Placeholder 3"/>
          <p:cNvSpPr>
            <a:spLocks noGrp="1"/>
          </p:cNvSpPr>
          <p:nvPr>
            <p:ph type="dt" sz="half" idx="10"/>
          </p:nvPr>
        </p:nvSpPr>
        <p:spPr/>
        <p:txBody>
          <a:bodyPr/>
          <a:lstStyle/>
          <a:p>
            <a:fld id="{B61BEF0D-F0BB-DE4B-95CE-6DB70DBA9567}" type="datetimeFigureOut">
              <a:rPr lang="en-US" smtClean="0"/>
              <a:pPr/>
              <a:t>3/26/2021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6299922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tr-TR"/>
              <a:t>Asıl başlık stili için tıklatın</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smtClean="0"/>
              <a:t>3/26/2021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smtClean="0"/>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711754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tr-TR"/>
              <a:t>Asıl başlık stili için tıklatın</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a:t>
            </a:r>
          </a:p>
        </p:txBody>
      </p:sp>
      <p:sp>
        <p:nvSpPr>
          <p:cNvPr id="4" name="Content Placeholder 3"/>
          <p:cNvSpPr>
            <a:spLocks noGrp="1"/>
          </p:cNvSpPr>
          <p:nvPr>
            <p:ph sz="half" idx="2"/>
          </p:nvPr>
        </p:nvSpPr>
        <p:spPr>
          <a:xfrm>
            <a:off x="1447191" y="2824269"/>
            <a:ext cx="4645152" cy="2644457"/>
          </a:xfrm>
        </p:spPr>
        <p:txBody>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a:t>
            </a:r>
          </a:p>
        </p:txBody>
      </p:sp>
      <p:sp>
        <p:nvSpPr>
          <p:cNvPr id="6" name="Content Placeholder 5"/>
          <p:cNvSpPr>
            <a:spLocks noGrp="1"/>
          </p:cNvSpPr>
          <p:nvPr>
            <p:ph sz="quarter" idx="4"/>
          </p:nvPr>
        </p:nvSpPr>
        <p:spPr>
          <a:xfrm>
            <a:off x="6412362" y="2821491"/>
            <a:ext cx="4645152" cy="2637371"/>
          </a:xfrm>
        </p:spPr>
        <p:txBody>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3/26/2021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0688585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 için tıklatın</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3/26/2021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9893698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3/26/2021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957148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tr-TR"/>
              <a:t>Asıl başlık stili için tıklatın</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a:t>
            </a:r>
          </a:p>
        </p:txBody>
      </p:sp>
      <p:sp>
        <p:nvSpPr>
          <p:cNvPr id="5" name="Date Placeholder 4"/>
          <p:cNvSpPr>
            <a:spLocks noGrp="1"/>
          </p:cNvSpPr>
          <p:nvPr>
            <p:ph type="dt" sz="half" idx="10"/>
          </p:nvPr>
        </p:nvSpPr>
        <p:spPr/>
        <p:txBody>
          <a:bodyPr/>
          <a:lstStyle/>
          <a:p>
            <a:fld id="{B61BEF0D-F0BB-DE4B-95CE-6DB70DBA9567}" type="datetimeFigureOut">
              <a:rPr lang="en-US" smtClean="0"/>
              <a:pPr/>
              <a:t>3/26/2021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6209839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tr-TR"/>
              <a:t>Asıl başlık stili için tıklatın</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a:t>Resim eklemek için simgeyi tıklatın</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B61BEF0D-F0BB-DE4B-95CE-6DB70DBA9567}" type="datetimeFigureOut">
              <a:rPr lang="en-US" smtClean="0"/>
              <a:pPr/>
              <a:t>3/26/2021</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9761268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 için tıklatın</a:t>
            </a:r>
            <a:endParaRPr lang="en-US" dirty="0"/>
          </a:p>
        </p:txBody>
      </p:sp>
      <p:sp>
        <p:nvSpPr>
          <p:cNvPr id="3" name="Vertical Text Placeholder 2"/>
          <p:cNvSpPr>
            <a:spLocks noGrp="1"/>
          </p:cNvSpPr>
          <p:nvPr>
            <p:ph type="body" orient="vert" idx="1"/>
          </p:nvPr>
        </p:nvSpPr>
        <p:spPr/>
        <p:txBody>
          <a:bodyPr vert="eaVert"/>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3/26/2021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9589571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tr-TR"/>
              <a:t>Asıl başlık stili için tıklatın</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3/26/2021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077835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tr-TR"/>
              <a:t>Asıl başlık stili için tıklatın</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B61BEF0D-F0BB-DE4B-95CE-6DB70DBA9567}" type="datetimeFigureOut">
              <a:rPr lang="en-US" smtClean="0"/>
              <a:pPr/>
              <a:t>3/26/2021</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D57F1E4F-1CFF-5643-939E-217C01CDF565}" type="slidenum">
              <a:rPr lang="en-US" smtClean="0"/>
              <a:pPr/>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5719273"/>
      </p:ext>
    </p:extLst>
  </p:cSld>
  <p:clrMap bg1="lt1" tx1="dk1" bg2="lt2" tx2="dk2" accent1="accent1" accent2="accent2" accent3="accent3" accent4="accent4" accent5="accent5" accent6="accent6" hlink="hlink" folHlink="folHlink"/>
  <p:sldLayoutIdLst>
    <p:sldLayoutId id="2147483976" r:id="rId1"/>
    <p:sldLayoutId id="2147483977" r:id="rId2"/>
    <p:sldLayoutId id="2147483978" r:id="rId3"/>
    <p:sldLayoutId id="2147483979" r:id="rId4"/>
    <p:sldLayoutId id="2147483980" r:id="rId5"/>
    <p:sldLayoutId id="2147483981" r:id="rId6"/>
    <p:sldLayoutId id="2147483982" r:id="rId7"/>
    <p:sldLayoutId id="2147483983" r:id="rId8"/>
    <p:sldLayoutId id="2147483984" r:id="rId9"/>
    <p:sldLayoutId id="2147483985" r:id="rId10"/>
    <p:sldLayoutId id="2147483986"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www.slu.se/Documents/externwebben/biblioteket/alnarpsbiblioteket/5AgriIntromove.pdf" TargetMode="Externa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www.lib.uoguelph.ca/assistance/writing_services/resources/handouts.cfm"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http://www.lib.uoguelph.ca/assistance/writing_services/resources/handouts.cfm"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http://www.lib.uoguelph.ca/assistance/writing_services/resources/handouts.cfm"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www.lib.uoguelph.ca/assistance/writing_services/resources/handouts.cfm"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www.lib.uoguelph.ca/assistance/writing_services/resources/handouts.cfm"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www.lib.uoguelph.ca/assistance/writing_services/resources/handouts.cfm"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hyperlink" Target="http://www.lib.uoguelph.ca/assistance/writing_services/resources/handouts.cfm" TargetMode="External"/><Relationship Id="rId2" Type="http://schemas.openxmlformats.org/officeDocument/2006/relationships/hyperlink" Target="http://www.slu.se/Documents/externwebben/biblioteket/alnarpsbiblioteket/5AgriIntromove.pdf" TargetMode="Externa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ctrTitle"/>
          </p:nvPr>
        </p:nvSpPr>
        <p:spPr>
          <a:xfrm>
            <a:off x="2294313" y="793985"/>
            <a:ext cx="9617824" cy="2541431"/>
          </a:xfrm>
        </p:spPr>
        <p:txBody>
          <a:bodyPr>
            <a:normAutofit fontScale="90000"/>
          </a:bodyPr>
          <a:lstStyle/>
          <a:p>
            <a:r>
              <a:rPr lang="tr-TR" sz="2000" b="1" cap="none" dirty="0">
                <a:latin typeface="Arial" pitchFamily="34" charset="0"/>
                <a:ea typeface="Tahoma" pitchFamily="34" charset="0"/>
                <a:cs typeface="Arial" pitchFamily="34" charset="0"/>
              </a:rPr>
              <a:t/>
            </a:r>
            <a:br>
              <a:rPr lang="tr-TR" sz="2000" b="1" cap="none" dirty="0">
                <a:latin typeface="Arial" pitchFamily="34" charset="0"/>
                <a:ea typeface="Tahoma" pitchFamily="34" charset="0"/>
                <a:cs typeface="Arial" pitchFamily="34" charset="0"/>
              </a:rPr>
            </a:br>
            <a:r>
              <a:rPr lang="tr-TR" sz="2000" b="1" cap="none" dirty="0">
                <a:latin typeface="Arial" pitchFamily="34" charset="0"/>
                <a:ea typeface="Tahoma" pitchFamily="34" charset="0"/>
                <a:cs typeface="Arial" pitchFamily="34" charset="0"/>
              </a:rPr>
              <a:t/>
            </a:r>
            <a:br>
              <a:rPr lang="tr-TR" sz="2000" b="1" cap="none" dirty="0">
                <a:latin typeface="Arial" pitchFamily="34" charset="0"/>
                <a:ea typeface="Tahoma" pitchFamily="34" charset="0"/>
                <a:cs typeface="Arial" pitchFamily="34" charset="0"/>
              </a:rPr>
            </a:br>
            <a:r>
              <a:rPr lang="tr-TR" sz="2000" b="1" cap="none" dirty="0">
                <a:latin typeface="Arial" pitchFamily="34" charset="0"/>
                <a:ea typeface="Tahoma" pitchFamily="34" charset="0"/>
                <a:cs typeface="Arial" pitchFamily="34" charset="0"/>
              </a:rPr>
              <a:t>Gazi Üniversitesi </a:t>
            </a:r>
            <a:br>
              <a:rPr lang="tr-TR" sz="2000" b="1" cap="none" dirty="0">
                <a:latin typeface="Arial" pitchFamily="34" charset="0"/>
                <a:ea typeface="Tahoma" pitchFamily="34" charset="0"/>
                <a:cs typeface="Arial" pitchFamily="34" charset="0"/>
              </a:rPr>
            </a:br>
            <a:r>
              <a:rPr lang="tr-TR" sz="2000" b="1" cap="none" dirty="0">
                <a:latin typeface="Arial" pitchFamily="34" charset="0"/>
                <a:ea typeface="Tahoma" pitchFamily="34" charset="0"/>
                <a:cs typeface="Arial" pitchFamily="34" charset="0"/>
              </a:rPr>
              <a:t>Akademik Yazma </a:t>
            </a:r>
            <a:r>
              <a:rPr lang="tr-TR" sz="2000" b="1" cap="none">
                <a:latin typeface="Arial" pitchFamily="34" charset="0"/>
                <a:ea typeface="Tahoma" pitchFamily="34" charset="0"/>
                <a:cs typeface="Arial" pitchFamily="34" charset="0"/>
              </a:rPr>
              <a:t>Uygulama </a:t>
            </a:r>
            <a:r>
              <a:rPr lang="tr-TR" sz="2000" b="1" cap="none" smtClean="0">
                <a:latin typeface="Arial" pitchFamily="34" charset="0"/>
                <a:ea typeface="Tahoma" pitchFamily="34" charset="0"/>
                <a:cs typeface="Arial" pitchFamily="34" charset="0"/>
              </a:rPr>
              <a:t>ve </a:t>
            </a:r>
            <a:r>
              <a:rPr lang="tr-TR" sz="2000" b="1" cap="none" dirty="0">
                <a:latin typeface="Arial" pitchFamily="34" charset="0"/>
                <a:ea typeface="Tahoma" pitchFamily="34" charset="0"/>
                <a:cs typeface="Arial" pitchFamily="34" charset="0"/>
              </a:rPr>
              <a:t>Araştırma Merkezi </a:t>
            </a:r>
            <a:br>
              <a:rPr lang="tr-TR" sz="2000" b="1" cap="none" dirty="0">
                <a:latin typeface="Arial" pitchFamily="34" charset="0"/>
                <a:ea typeface="Tahoma" pitchFamily="34" charset="0"/>
                <a:cs typeface="Arial" pitchFamily="34" charset="0"/>
              </a:rPr>
            </a:br>
            <a:r>
              <a:rPr lang="tr-TR" sz="2000" b="1" cap="none" dirty="0">
                <a:solidFill>
                  <a:srgbClr val="0070C0"/>
                </a:solidFill>
                <a:latin typeface="Arial" pitchFamily="34" charset="0"/>
                <a:ea typeface="Tahoma" pitchFamily="34" charset="0"/>
                <a:cs typeface="Arial" pitchFamily="34" charset="0"/>
              </a:rPr>
              <a:t>Akademik Yazma Semineri 2</a:t>
            </a:r>
            <a:br>
              <a:rPr lang="tr-TR" sz="2000" b="1" cap="none" dirty="0">
                <a:solidFill>
                  <a:srgbClr val="0070C0"/>
                </a:solidFill>
                <a:latin typeface="Arial" pitchFamily="34" charset="0"/>
                <a:ea typeface="Tahoma" pitchFamily="34" charset="0"/>
                <a:cs typeface="Arial" pitchFamily="34" charset="0"/>
              </a:rPr>
            </a:br>
            <a:r>
              <a:rPr lang="tr-TR" sz="1800" b="1" dirty="0">
                <a:latin typeface="Tahoma" pitchFamily="34" charset="0"/>
                <a:ea typeface="Tahoma" pitchFamily="34" charset="0"/>
                <a:cs typeface="Tahoma" pitchFamily="34" charset="0"/>
              </a:rPr>
              <a:t/>
            </a:r>
            <a:br>
              <a:rPr lang="tr-TR" sz="1800" b="1" dirty="0">
                <a:latin typeface="Tahoma" pitchFamily="34" charset="0"/>
                <a:ea typeface="Tahoma" pitchFamily="34" charset="0"/>
                <a:cs typeface="Tahoma" pitchFamily="34" charset="0"/>
              </a:rPr>
            </a:br>
            <a:r>
              <a:rPr lang="tr-TR" sz="1800" b="1" dirty="0">
                <a:latin typeface="Tahoma" pitchFamily="34" charset="0"/>
                <a:ea typeface="Tahoma" pitchFamily="34" charset="0"/>
                <a:cs typeface="Tahoma" pitchFamily="34" charset="0"/>
              </a:rPr>
              <a:t/>
            </a:r>
            <a:br>
              <a:rPr lang="tr-TR" sz="1800" b="1" dirty="0">
                <a:latin typeface="Tahoma" pitchFamily="34" charset="0"/>
                <a:ea typeface="Tahoma" pitchFamily="34" charset="0"/>
                <a:cs typeface="Tahoma" pitchFamily="34" charset="0"/>
              </a:rPr>
            </a:br>
            <a:r>
              <a:rPr lang="tr-TR" sz="3100" b="1" cap="none" dirty="0">
                <a:latin typeface="Arial" pitchFamily="34" charset="0"/>
                <a:ea typeface="Tahoma" pitchFamily="34" charset="0"/>
                <a:cs typeface="Arial" pitchFamily="34" charset="0"/>
              </a:rPr>
              <a:t>Sosyal Bilimlerde ve </a:t>
            </a:r>
            <a:br>
              <a:rPr lang="tr-TR" sz="3100" b="1" cap="none" dirty="0">
                <a:latin typeface="Arial" pitchFamily="34" charset="0"/>
                <a:ea typeface="Tahoma" pitchFamily="34" charset="0"/>
                <a:cs typeface="Arial" pitchFamily="34" charset="0"/>
              </a:rPr>
            </a:br>
            <a:r>
              <a:rPr lang="tr-TR" sz="3100" b="1" cap="none" dirty="0">
                <a:latin typeface="Arial" pitchFamily="34" charset="0"/>
                <a:ea typeface="Tahoma" pitchFamily="34" charset="0"/>
                <a:cs typeface="Arial" pitchFamily="34" charset="0"/>
              </a:rPr>
              <a:t>Temel Bilimlerde</a:t>
            </a:r>
            <a:br>
              <a:rPr lang="tr-TR" sz="3100" b="1" cap="none" dirty="0">
                <a:latin typeface="Arial" pitchFamily="34" charset="0"/>
                <a:ea typeface="Tahoma" pitchFamily="34" charset="0"/>
                <a:cs typeface="Arial" pitchFamily="34" charset="0"/>
              </a:rPr>
            </a:br>
            <a:r>
              <a:rPr lang="tr-TR" sz="3100" b="1" cap="none" dirty="0">
                <a:latin typeface="Arial" pitchFamily="34" charset="0"/>
                <a:ea typeface="Tahoma" pitchFamily="34" charset="0"/>
                <a:cs typeface="Arial" pitchFamily="34" charset="0"/>
              </a:rPr>
              <a:t>İngilizce Makale Yazımında </a:t>
            </a:r>
            <a:br>
              <a:rPr lang="tr-TR" sz="3100" b="1" cap="none" dirty="0">
                <a:latin typeface="Arial" pitchFamily="34" charset="0"/>
                <a:ea typeface="Tahoma" pitchFamily="34" charset="0"/>
                <a:cs typeface="Arial" pitchFamily="34" charset="0"/>
              </a:rPr>
            </a:br>
            <a:r>
              <a:rPr lang="tr-TR" sz="3100" b="1" cap="none" dirty="0">
                <a:latin typeface="Arial" pitchFamily="34" charset="0"/>
                <a:ea typeface="Tahoma" pitchFamily="34" charset="0"/>
                <a:cs typeface="Arial" pitchFamily="34" charset="0"/>
              </a:rPr>
              <a:t>Şekil ve Üslup</a:t>
            </a:r>
            <a:endParaRPr lang="tr-TR" sz="3600" dirty="0">
              <a:latin typeface="Arial" pitchFamily="34" charset="0"/>
              <a:ea typeface="Tahoma" pitchFamily="34" charset="0"/>
              <a:cs typeface="Arial" pitchFamily="34" charset="0"/>
            </a:endParaRPr>
          </a:p>
        </p:txBody>
      </p:sp>
      <p:sp>
        <p:nvSpPr>
          <p:cNvPr id="3" name="Alt Başlık 2"/>
          <p:cNvSpPr>
            <a:spLocks noGrp="1"/>
          </p:cNvSpPr>
          <p:nvPr>
            <p:ph type="subTitle" idx="1"/>
          </p:nvPr>
        </p:nvSpPr>
        <p:spPr>
          <a:xfrm>
            <a:off x="4214866" y="3673307"/>
            <a:ext cx="6893036" cy="1591735"/>
          </a:xfrm>
        </p:spPr>
        <p:txBody>
          <a:bodyPr>
            <a:normAutofit/>
          </a:bodyPr>
          <a:lstStyle/>
          <a:p>
            <a:pPr algn="r">
              <a:spcBef>
                <a:spcPts val="0"/>
              </a:spcBef>
            </a:pPr>
            <a:r>
              <a:rPr lang="tr-TR" altLang="tr-TR" sz="2000" b="1" dirty="0">
                <a:latin typeface="Tahoma" panose="020B0604030504040204" pitchFamily="34" charset="0"/>
              </a:rPr>
              <a:t> </a:t>
            </a:r>
            <a:r>
              <a:rPr lang="tr-TR" altLang="tr-TR" sz="1400" b="1" cap="none" dirty="0">
                <a:latin typeface="Arial" pitchFamily="34" charset="0"/>
                <a:cs typeface="Arial" pitchFamily="34" charset="0"/>
              </a:rPr>
              <a:t>Doç. Dr. Cemal ÇAKIR</a:t>
            </a:r>
          </a:p>
          <a:p>
            <a:pPr algn="r">
              <a:spcBef>
                <a:spcPts val="0"/>
              </a:spcBef>
            </a:pPr>
            <a:r>
              <a:rPr lang="tr-TR" altLang="tr-TR" sz="1400" b="1" cap="none" dirty="0">
                <a:latin typeface="Arial" pitchFamily="34" charset="0"/>
                <a:cs typeface="Arial" pitchFamily="34" charset="0"/>
              </a:rPr>
              <a:t>Gazi Üniversitesi</a:t>
            </a:r>
          </a:p>
          <a:p>
            <a:pPr algn="r">
              <a:spcBef>
                <a:spcPts val="0"/>
              </a:spcBef>
            </a:pPr>
            <a:r>
              <a:rPr lang="tr-TR" altLang="tr-TR" sz="1400" b="1" cap="none" dirty="0">
                <a:latin typeface="Arial" pitchFamily="34" charset="0"/>
                <a:cs typeface="Arial" pitchFamily="34" charset="0"/>
              </a:rPr>
              <a:t>Gazi Eğitim Fakültesi</a:t>
            </a:r>
          </a:p>
          <a:p>
            <a:pPr algn="r">
              <a:spcBef>
                <a:spcPts val="0"/>
              </a:spcBef>
            </a:pPr>
            <a:r>
              <a:rPr lang="tr-TR" altLang="tr-TR" sz="1400" b="1" cap="none" dirty="0">
                <a:latin typeface="Arial" pitchFamily="34" charset="0"/>
                <a:cs typeface="Arial" pitchFamily="34" charset="0"/>
              </a:rPr>
              <a:t>Yabancı Diller Eğitimi Bölümü</a:t>
            </a:r>
          </a:p>
          <a:p>
            <a:pPr algn="r">
              <a:spcBef>
                <a:spcPts val="0"/>
              </a:spcBef>
            </a:pPr>
            <a:r>
              <a:rPr lang="tr-TR" altLang="tr-TR" sz="1400" b="1" cap="none" dirty="0">
                <a:latin typeface="Arial" pitchFamily="34" charset="0"/>
                <a:cs typeface="Arial" pitchFamily="34" charset="0"/>
              </a:rPr>
              <a:t>İngiliz Dili Eğitimi Ana Bilim Dalı</a:t>
            </a:r>
          </a:p>
          <a:p>
            <a:pPr algn="r"/>
            <a:endParaRPr lang="en-US" altLang="tr-TR" sz="2300" dirty="0">
              <a:latin typeface="Tahoma" panose="020B0604030504040204" pitchFamily="34" charset="0"/>
            </a:endParaRPr>
          </a:p>
          <a:p>
            <a:endParaRPr lang="tr-TR" dirty="0"/>
          </a:p>
        </p:txBody>
      </p:sp>
      <p:sp>
        <p:nvSpPr>
          <p:cNvPr id="4" name="Dikdörtgen 3"/>
          <p:cNvSpPr/>
          <p:nvPr/>
        </p:nvSpPr>
        <p:spPr>
          <a:xfrm>
            <a:off x="8113221" y="5270268"/>
            <a:ext cx="2959331" cy="4572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tr-TR" sz="1400" dirty="0">
                <a:solidFill>
                  <a:schemeClr val="tx1"/>
                </a:solidFill>
                <a:latin typeface="Arial" pitchFamily="34" charset="0"/>
                <a:ea typeface="Tahoma" pitchFamily="34" charset="0"/>
                <a:cs typeface="Arial" pitchFamily="34" charset="0"/>
              </a:rPr>
              <a:t>ccakir@gazi.edu.tr</a:t>
            </a:r>
          </a:p>
        </p:txBody>
      </p:sp>
      <p:sp>
        <p:nvSpPr>
          <p:cNvPr id="5" name="Dikdörtgen 4"/>
          <p:cNvSpPr/>
          <p:nvPr/>
        </p:nvSpPr>
        <p:spPr>
          <a:xfrm>
            <a:off x="133003" y="6292735"/>
            <a:ext cx="1371600" cy="39069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dirty="0"/>
          </a:p>
        </p:txBody>
      </p:sp>
      <p:sp>
        <p:nvSpPr>
          <p:cNvPr id="7" name="Dikdörtgen 6"/>
          <p:cNvSpPr/>
          <p:nvPr/>
        </p:nvSpPr>
        <p:spPr>
          <a:xfrm>
            <a:off x="2369127" y="3491345"/>
            <a:ext cx="8703425" cy="95596"/>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37007211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2 İçerik Yer Tutucusu"/>
          <p:cNvSpPr txBox="1">
            <a:spLocks/>
          </p:cNvSpPr>
          <p:nvPr/>
        </p:nvSpPr>
        <p:spPr>
          <a:xfrm>
            <a:off x="1881554" y="845194"/>
            <a:ext cx="10001200" cy="5721350"/>
          </a:xfrm>
          <a:prstGeom prst="rect">
            <a:avLst/>
          </a:prstGeom>
        </p:spPr>
        <p:txBody>
          <a:bodyPr vert="horz" lIns="91440" tIns="45720" rIns="91440" bIns="45720" rtlCol="0">
            <a:normAutofit/>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0" indent="0" algn="ctr">
              <a:lnSpc>
                <a:spcPct val="60000"/>
              </a:lnSpc>
              <a:buFont typeface="Wingdings 2" panose="05020102010507070707" pitchFamily="18" charset="2"/>
              <a:buNone/>
            </a:pPr>
            <a:endParaRPr lang="tr-TR" altLang="tr-TR" sz="1300" dirty="0"/>
          </a:p>
          <a:p>
            <a:pPr marL="0" indent="0">
              <a:lnSpc>
                <a:spcPct val="60000"/>
              </a:lnSpc>
              <a:buFont typeface="Wingdings 2" panose="05020102010507070707" pitchFamily="18" charset="2"/>
              <a:buNone/>
            </a:pPr>
            <a:r>
              <a:rPr lang="tr-TR" altLang="tr-TR" sz="3600" b="1" dirty="0">
                <a:latin typeface="Tahoma" panose="020B0604030504040204" pitchFamily="34" charset="0"/>
              </a:rPr>
              <a:t>                    BİLİM DALLARI</a:t>
            </a:r>
          </a:p>
          <a:p>
            <a:pPr marL="0" indent="0">
              <a:lnSpc>
                <a:spcPct val="60000"/>
              </a:lnSpc>
            </a:pPr>
            <a:endParaRPr lang="tr-TR" altLang="tr-TR" sz="1300" dirty="0">
              <a:latin typeface="Tahoma" panose="020B0604030504040204" pitchFamily="34" charset="0"/>
            </a:endParaRPr>
          </a:p>
          <a:p>
            <a:pPr marL="0" indent="0">
              <a:lnSpc>
                <a:spcPct val="60000"/>
              </a:lnSpc>
              <a:buFont typeface="Wingdings 2" panose="05020102010507070707" pitchFamily="18" charset="2"/>
              <a:buNone/>
            </a:pPr>
            <a:r>
              <a:rPr lang="tr-TR" altLang="tr-TR" sz="1200" b="1" dirty="0">
                <a:latin typeface="Tahoma" panose="020B0604030504040204" pitchFamily="34" charset="0"/>
              </a:rPr>
              <a:t>	</a:t>
            </a:r>
          </a:p>
          <a:p>
            <a:pPr marL="0" indent="0">
              <a:lnSpc>
                <a:spcPct val="60000"/>
              </a:lnSpc>
              <a:buFont typeface="Wingdings 2" panose="05020102010507070707" pitchFamily="18" charset="2"/>
              <a:buNone/>
            </a:pPr>
            <a:r>
              <a:rPr lang="tr-TR" altLang="tr-TR" sz="1800" b="1" dirty="0">
                <a:latin typeface="Tahoma" panose="020B0604030504040204" pitchFamily="34" charset="0"/>
              </a:rPr>
              <a:t>    </a:t>
            </a:r>
          </a:p>
          <a:p>
            <a:pPr marL="0" indent="0">
              <a:lnSpc>
                <a:spcPct val="60000"/>
              </a:lnSpc>
              <a:buFont typeface="Wingdings 2" panose="05020102010507070707" pitchFamily="18" charset="2"/>
              <a:buNone/>
            </a:pPr>
            <a:r>
              <a:rPr lang="tr-TR" altLang="tr-TR" b="1" dirty="0">
                <a:latin typeface="Tahoma" panose="020B0604030504040204" pitchFamily="34" charset="0"/>
              </a:rPr>
              <a:t>     TEMEL BİLİMLER            SOSYAL BİLİMLER       İNSANİ BİLİMLER</a:t>
            </a:r>
          </a:p>
          <a:p>
            <a:pPr lvl="1">
              <a:lnSpc>
                <a:spcPct val="150000"/>
              </a:lnSpc>
              <a:spcBef>
                <a:spcPts val="0"/>
              </a:spcBef>
              <a:buFont typeface="Wingdings 2" panose="05020102010507070707" pitchFamily="18" charset="2"/>
              <a:buNone/>
            </a:pPr>
            <a:endParaRPr lang="tr-TR" altLang="tr-TR" dirty="0">
              <a:latin typeface="Tahoma" panose="020B0604030504040204" pitchFamily="34" charset="0"/>
            </a:endParaRPr>
          </a:p>
          <a:p>
            <a:pPr lvl="1">
              <a:lnSpc>
                <a:spcPct val="150000"/>
              </a:lnSpc>
              <a:spcBef>
                <a:spcPts val="0"/>
              </a:spcBef>
              <a:buFont typeface="Wingdings 2" panose="05020102010507070707" pitchFamily="18" charset="2"/>
              <a:buNone/>
            </a:pPr>
            <a:r>
              <a:rPr lang="tr-TR" altLang="tr-TR" sz="2000" dirty="0">
                <a:latin typeface="Tahoma" panose="020B0604030504040204" pitchFamily="34" charset="0"/>
              </a:rPr>
              <a:t>- Deneysel ve nesnel				- Yorumsal</a:t>
            </a:r>
          </a:p>
          <a:p>
            <a:pPr lvl="1">
              <a:lnSpc>
                <a:spcPct val="150000"/>
              </a:lnSpc>
              <a:spcBef>
                <a:spcPts val="0"/>
              </a:spcBef>
              <a:buFont typeface="Wingdings 2" panose="05020102010507070707" pitchFamily="18" charset="2"/>
              <a:buNone/>
            </a:pPr>
            <a:r>
              <a:rPr lang="tr-TR" altLang="tr-TR" sz="2000" dirty="0">
                <a:latin typeface="Tahoma" panose="020B0604030504040204" pitchFamily="34" charset="0"/>
              </a:rPr>
              <a:t>- Bilginin doğrusal artışı				- Dağınık bilgi üretimi</a:t>
            </a:r>
          </a:p>
          <a:p>
            <a:pPr lvl="1">
              <a:lnSpc>
                <a:spcPct val="150000"/>
              </a:lnSpc>
              <a:spcBef>
                <a:spcPts val="0"/>
              </a:spcBef>
              <a:buFont typeface="Wingdings 2" panose="05020102010507070707" pitchFamily="18" charset="2"/>
              <a:buNone/>
            </a:pPr>
            <a:r>
              <a:rPr lang="tr-TR" altLang="tr-TR" sz="2000" dirty="0">
                <a:latin typeface="Tahoma" panose="020B0604030504040204" pitchFamily="34" charset="0"/>
              </a:rPr>
              <a:t>- Nicel						- Nitel</a:t>
            </a:r>
          </a:p>
          <a:p>
            <a:pPr lvl="1">
              <a:lnSpc>
                <a:spcPct val="150000"/>
              </a:lnSpc>
              <a:spcBef>
                <a:spcPts val="0"/>
              </a:spcBef>
              <a:buFont typeface="Wingdings 2" panose="05020102010507070707" pitchFamily="18" charset="2"/>
              <a:buNone/>
            </a:pPr>
            <a:r>
              <a:rPr lang="tr-TR" altLang="tr-TR" sz="2000" dirty="0">
                <a:latin typeface="Tahoma" panose="020B0604030504040204" pitchFamily="34" charset="0"/>
              </a:rPr>
              <a:t>- Belirli okuyucu kitlesi				- Geniş okuyucu yelpazesi</a:t>
            </a:r>
          </a:p>
          <a:p>
            <a:pPr lvl="1">
              <a:lnSpc>
                <a:spcPct val="150000"/>
              </a:lnSpc>
              <a:spcBef>
                <a:spcPts val="0"/>
              </a:spcBef>
              <a:buFont typeface="Wingdings 2" panose="05020102010507070707" pitchFamily="18" charset="2"/>
              <a:buNone/>
            </a:pPr>
            <a:r>
              <a:rPr lang="tr-TR" altLang="tr-TR" sz="2000" dirty="0">
                <a:latin typeface="Tahoma" panose="020B0604030504040204" pitchFamily="34" charset="0"/>
              </a:rPr>
              <a:t>- Fazlaca yapılandırılmış türler			- Esnek yapılı türler</a:t>
            </a:r>
          </a:p>
          <a:p>
            <a:pPr marL="0" indent="0">
              <a:lnSpc>
                <a:spcPct val="60000"/>
              </a:lnSpc>
              <a:buFont typeface="Wingdings 2" panose="05020102010507070707" pitchFamily="18" charset="2"/>
              <a:buNone/>
            </a:pPr>
            <a:r>
              <a:rPr lang="tr-TR" altLang="tr-TR" sz="1400" dirty="0">
                <a:latin typeface="Tahoma" panose="020B0604030504040204" pitchFamily="34" charset="0"/>
              </a:rPr>
              <a:t>			</a:t>
            </a:r>
          </a:p>
          <a:p>
            <a:pPr marL="0" indent="0" algn="ctr">
              <a:lnSpc>
                <a:spcPct val="60000"/>
              </a:lnSpc>
              <a:buFont typeface="Wingdings 2" panose="05020102010507070707" pitchFamily="18" charset="2"/>
              <a:buNone/>
            </a:pPr>
            <a:r>
              <a:rPr lang="tr-TR" altLang="tr-TR" sz="1800" b="1" dirty="0">
                <a:latin typeface="Tahoma" panose="020B0604030504040204" pitchFamily="34" charset="0"/>
              </a:rPr>
              <a:t>Akademik bilgi şeması (</a:t>
            </a:r>
            <a:r>
              <a:rPr lang="tr-TR" altLang="tr-TR" sz="1800" b="1" dirty="0" err="1">
                <a:latin typeface="Tahoma" panose="020B0604030504040204" pitchFamily="34" charset="0"/>
              </a:rPr>
              <a:t>Hyland</a:t>
            </a:r>
            <a:r>
              <a:rPr lang="tr-TR" altLang="tr-TR" sz="1800" b="1" dirty="0">
                <a:latin typeface="Tahoma" panose="020B0604030504040204" pitchFamily="34" charset="0"/>
              </a:rPr>
              <a:t>, 2009: 63)</a:t>
            </a:r>
          </a:p>
          <a:p>
            <a:pPr marL="0" indent="0">
              <a:lnSpc>
                <a:spcPct val="60000"/>
              </a:lnSpc>
              <a:buFont typeface="Wingdings 2" panose="05020102010507070707" pitchFamily="18" charset="2"/>
              <a:buNone/>
            </a:pPr>
            <a:endParaRPr lang="tr-TR" altLang="tr-TR" sz="1100" dirty="0">
              <a:latin typeface="Tahoma" panose="020B0604030504040204" pitchFamily="34" charset="0"/>
            </a:endParaRPr>
          </a:p>
          <a:p>
            <a:pPr marL="0" indent="0">
              <a:lnSpc>
                <a:spcPct val="60000"/>
              </a:lnSpc>
              <a:buFont typeface="Wingdings 2" panose="05020102010507070707" pitchFamily="18" charset="2"/>
              <a:buNone/>
            </a:pPr>
            <a:r>
              <a:rPr lang="tr-TR" altLang="tr-TR" sz="1400" dirty="0">
                <a:latin typeface="Arial" panose="020B0604020202020204" pitchFamily="34" charset="0"/>
              </a:rPr>
              <a:t>	</a:t>
            </a:r>
            <a:endParaRPr lang="tr-TR" altLang="tr-TR" sz="1400" dirty="0"/>
          </a:p>
          <a:p>
            <a:pPr marL="0" indent="0">
              <a:lnSpc>
                <a:spcPct val="60000"/>
              </a:lnSpc>
              <a:buFont typeface="Wingdings 2" panose="05020102010507070707" pitchFamily="18" charset="2"/>
              <a:buNone/>
            </a:pPr>
            <a:endParaRPr lang="tr-TR" altLang="tr-TR" sz="1000" dirty="0"/>
          </a:p>
          <a:p>
            <a:pPr marL="0" indent="0">
              <a:lnSpc>
                <a:spcPct val="60000"/>
              </a:lnSpc>
              <a:buFont typeface="Wingdings 2" panose="05020102010507070707" pitchFamily="18" charset="2"/>
              <a:buNone/>
            </a:pPr>
            <a:endParaRPr lang="en-US" altLang="tr-TR" sz="1000" dirty="0"/>
          </a:p>
        </p:txBody>
      </p:sp>
      <p:sp>
        <p:nvSpPr>
          <p:cNvPr id="6" name="3 Sol Sağ Ok"/>
          <p:cNvSpPr/>
          <p:nvPr/>
        </p:nvSpPr>
        <p:spPr>
          <a:xfrm>
            <a:off x="1449291" y="1724438"/>
            <a:ext cx="10105399" cy="246062"/>
          </a:xfrm>
          <a:prstGeom prst="leftRightArrow">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7" name="Oval 6"/>
          <p:cNvSpPr/>
          <p:nvPr/>
        </p:nvSpPr>
        <p:spPr>
          <a:xfrm>
            <a:off x="10897985" y="806335"/>
            <a:ext cx="1047404" cy="52370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solidFill>
                  <a:schemeClr val="tx1"/>
                </a:solidFill>
              </a:rPr>
              <a:t>2/47</a:t>
            </a:r>
          </a:p>
        </p:txBody>
      </p:sp>
    </p:spTree>
    <p:extLst>
      <p:ext uri="{BB962C8B-B14F-4D97-AF65-F5344CB8AC3E}">
        <p14:creationId xmlns:p14="http://schemas.microsoft.com/office/powerpoint/2010/main" val="29703438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55942" y="465297"/>
            <a:ext cx="9556390" cy="1049235"/>
          </a:xfrm>
        </p:spPr>
        <p:txBody>
          <a:bodyPr>
            <a:normAutofit/>
          </a:bodyPr>
          <a:lstStyle/>
          <a:p>
            <a:r>
              <a:rPr lang="tr-TR" altLang="tr-TR" sz="3600" b="1" dirty="0">
                <a:latin typeface="Tahoma" panose="020B0604030504040204" pitchFamily="34" charset="0"/>
                <a:ea typeface="Tahoma" panose="020B0604030504040204" pitchFamily="34" charset="0"/>
                <a:cs typeface="Tahoma" panose="020B0604030504040204" pitchFamily="34" charset="0"/>
              </a:rPr>
              <a:t>Sosyal </a:t>
            </a:r>
            <a:r>
              <a:rPr lang="tr-TR" altLang="tr-TR" sz="3600" b="1" dirty="0" err="1">
                <a:latin typeface="Tahoma" panose="020B0604030504040204" pitchFamily="34" charset="0"/>
                <a:ea typeface="Tahoma" panose="020B0604030504040204" pitchFamily="34" charset="0"/>
                <a:cs typeface="Tahoma" panose="020B0604030504040204" pitchFamily="34" charset="0"/>
              </a:rPr>
              <a:t>bİlİmlerde</a:t>
            </a:r>
            <a:r>
              <a:rPr lang="tr-TR" altLang="tr-TR" sz="3600" b="1" dirty="0">
                <a:latin typeface="Tahoma" panose="020B0604030504040204" pitchFamily="34" charset="0"/>
                <a:ea typeface="Tahoma" panose="020B0604030504040204" pitchFamily="34" charset="0"/>
                <a:cs typeface="Tahoma" panose="020B0604030504040204" pitchFamily="34" charset="0"/>
              </a:rPr>
              <a:t> yazma</a:t>
            </a:r>
            <a:endParaRPr lang="tr-TR" sz="3600" b="1" dirty="0">
              <a:latin typeface="Tahoma" panose="020B0604030504040204" pitchFamily="34" charset="0"/>
              <a:ea typeface="Tahoma" panose="020B0604030504040204" pitchFamily="34" charset="0"/>
              <a:cs typeface="Tahoma" panose="020B0604030504040204" pitchFamily="34" charset="0"/>
            </a:endParaRPr>
          </a:p>
        </p:txBody>
      </p:sp>
      <p:sp>
        <p:nvSpPr>
          <p:cNvPr id="3" name="İçerik Yer Tutucusu 2"/>
          <p:cNvSpPr>
            <a:spLocks noGrp="1"/>
          </p:cNvSpPr>
          <p:nvPr>
            <p:ph idx="1"/>
          </p:nvPr>
        </p:nvSpPr>
        <p:spPr>
          <a:xfrm>
            <a:off x="598515" y="1936865"/>
            <a:ext cx="11163993" cy="3840480"/>
          </a:xfrm>
          <a:solidFill>
            <a:schemeClr val="bg2"/>
          </a:solidFill>
          <a:ln>
            <a:noFill/>
          </a:ln>
        </p:spPr>
        <p:txBody>
          <a:bodyPr>
            <a:normAutofit fontScale="32500" lnSpcReduction="20000"/>
          </a:bodyPr>
          <a:lstStyle/>
          <a:p>
            <a:pPr algn="just">
              <a:lnSpc>
                <a:spcPct val="100000"/>
              </a:lnSpc>
              <a:buNone/>
            </a:pPr>
            <a:r>
              <a:rPr lang="tr-TR" dirty="0">
                <a:latin typeface="Tahoma" panose="020B0604030504040204" pitchFamily="34" charset="0"/>
                <a:ea typeface="Tahoma" panose="020B0604030504040204" pitchFamily="34" charset="0"/>
                <a:cs typeface="Tahoma" panose="020B0604030504040204" pitchFamily="34" charset="0"/>
              </a:rPr>
              <a:t>        </a:t>
            </a:r>
            <a:r>
              <a:rPr lang="tr-TR" sz="7400" dirty="0">
                <a:latin typeface="Tahoma" panose="020B0604030504040204" pitchFamily="34" charset="0"/>
                <a:ea typeface="Tahoma" panose="020B0604030504040204" pitchFamily="34" charset="0"/>
                <a:cs typeface="Tahoma" panose="020B0604030504040204" pitchFamily="34" charset="0"/>
              </a:rPr>
              <a:t>…w</a:t>
            </a:r>
            <a:r>
              <a:rPr lang="en-NZ" sz="7400" dirty="0" err="1">
                <a:latin typeface="Tahoma" panose="020B0604030504040204" pitchFamily="34" charset="0"/>
                <a:ea typeface="Tahoma" panose="020B0604030504040204" pitchFamily="34" charset="0"/>
                <a:cs typeface="Tahoma" panose="020B0604030504040204" pitchFamily="34" charset="0"/>
              </a:rPr>
              <a:t>riting</a:t>
            </a:r>
            <a:r>
              <a:rPr lang="en-NZ" sz="7400" dirty="0">
                <a:latin typeface="Tahoma" panose="020B0604030504040204" pitchFamily="34" charset="0"/>
                <a:ea typeface="Tahoma" panose="020B0604030504040204" pitchFamily="34" charset="0"/>
                <a:cs typeface="Tahoma" panose="020B0604030504040204" pitchFamily="34" charset="0"/>
              </a:rPr>
              <a:t> in the </a:t>
            </a:r>
            <a:r>
              <a:rPr lang="en-NZ" altLang="tr-TR" sz="7400" dirty="0">
                <a:latin typeface="Tahoma" panose="020B0604030504040204" pitchFamily="34" charset="0"/>
              </a:rPr>
              <a:t>social sciences contains features of both science </a:t>
            </a:r>
            <a:r>
              <a:rPr lang="tr-TR" altLang="tr-TR" sz="7400" dirty="0" err="1">
                <a:latin typeface="Tahoma" panose="020B0604030504040204" pitchFamily="34" charset="0"/>
              </a:rPr>
              <a:t>and</a:t>
            </a:r>
            <a:r>
              <a:rPr lang="tr-TR" altLang="tr-TR" sz="7400" dirty="0">
                <a:latin typeface="Tahoma" panose="020B0604030504040204" pitchFamily="34" charset="0"/>
              </a:rPr>
              <a:t> </a:t>
            </a:r>
            <a:r>
              <a:rPr lang="tr-TR" altLang="tr-TR" sz="7400" dirty="0" err="1">
                <a:latin typeface="Tahoma" panose="020B0604030504040204" pitchFamily="34" charset="0"/>
              </a:rPr>
              <a:t>the</a:t>
            </a:r>
            <a:r>
              <a:rPr lang="tr-TR" altLang="tr-TR" sz="7400" dirty="0">
                <a:latin typeface="Tahoma" panose="020B0604030504040204" pitchFamily="34" charset="0"/>
              </a:rPr>
              <a:t> </a:t>
            </a:r>
            <a:r>
              <a:rPr lang="en-NZ" altLang="tr-TR" sz="7400" dirty="0">
                <a:latin typeface="Tahoma" panose="020B0604030504040204" pitchFamily="34" charset="0"/>
              </a:rPr>
              <a:t>humanities, turning an initial abstract construal</a:t>
            </a:r>
            <a:r>
              <a:rPr lang="en-NZ" altLang="tr-TR" sz="7400" b="1" dirty="0">
                <a:solidFill>
                  <a:srgbClr val="FF0000"/>
                </a:solidFill>
                <a:latin typeface="Tahoma" panose="020B0604030504040204" pitchFamily="34" charset="0"/>
              </a:rPr>
              <a:t>*</a:t>
            </a:r>
            <a:r>
              <a:rPr lang="tr-TR" altLang="tr-TR" sz="7400" dirty="0">
                <a:latin typeface="Tahoma" panose="020B0604030504040204" pitchFamily="34" charset="0"/>
              </a:rPr>
              <a:t> </a:t>
            </a:r>
            <a:r>
              <a:rPr lang="en-NZ" altLang="tr-TR" sz="7400" dirty="0">
                <a:latin typeface="Tahoma" panose="020B0604030504040204" pitchFamily="34" charset="0"/>
              </a:rPr>
              <a:t>of experience into something more technical.</a:t>
            </a:r>
            <a:r>
              <a:rPr lang="tr-TR" altLang="tr-TR" sz="7400" dirty="0">
                <a:latin typeface="Tahoma" panose="020B0604030504040204" pitchFamily="34" charset="0"/>
              </a:rPr>
              <a:t> </a:t>
            </a:r>
            <a:r>
              <a:rPr lang="tr-TR" sz="4300" dirty="0">
                <a:solidFill>
                  <a:schemeClr val="accent2">
                    <a:lumMod val="75000"/>
                  </a:schemeClr>
                </a:solidFill>
                <a:latin typeface="Tahoma" pitchFamily="34" charset="0"/>
                <a:ea typeface="Tahoma" pitchFamily="34" charset="0"/>
                <a:cs typeface="Tahoma" pitchFamily="34" charset="0"/>
              </a:rPr>
              <a:t>(1)</a:t>
            </a:r>
            <a:endParaRPr lang="en-NZ" altLang="tr-TR" sz="7400" dirty="0">
              <a:latin typeface="Tahoma" panose="020B0604030504040204" pitchFamily="34" charset="0"/>
            </a:endParaRPr>
          </a:p>
          <a:p>
            <a:pPr>
              <a:lnSpc>
                <a:spcPct val="90000"/>
              </a:lnSpc>
              <a:buNone/>
            </a:pPr>
            <a:r>
              <a:rPr lang="tr-TR" sz="3800" b="1" dirty="0"/>
              <a:t>	        </a:t>
            </a:r>
            <a:r>
              <a:rPr lang="tr-TR" sz="5500" b="1" dirty="0" err="1">
                <a:latin typeface="Tahoma" pitchFamily="34" charset="0"/>
                <a:ea typeface="Tahoma" pitchFamily="34" charset="0"/>
                <a:cs typeface="Tahoma" pitchFamily="34" charset="0"/>
              </a:rPr>
              <a:t>to</a:t>
            </a:r>
            <a:r>
              <a:rPr lang="tr-TR" sz="5500" b="1" dirty="0">
                <a:latin typeface="Tahoma" pitchFamily="34" charset="0"/>
                <a:ea typeface="Tahoma" pitchFamily="34" charset="0"/>
                <a:cs typeface="Tahoma" pitchFamily="34" charset="0"/>
              </a:rPr>
              <a:t> </a:t>
            </a:r>
            <a:r>
              <a:rPr lang="en-US" sz="5500" b="1" dirty="0" err="1">
                <a:latin typeface="Tahoma" pitchFamily="34" charset="0"/>
                <a:ea typeface="Tahoma" pitchFamily="34" charset="0"/>
                <a:cs typeface="Tahoma" pitchFamily="34" charset="0"/>
              </a:rPr>
              <a:t>con‧strue</a:t>
            </a:r>
            <a:r>
              <a:rPr lang="en-US" sz="5500" dirty="0">
                <a:latin typeface="Tahoma" pitchFamily="34" charset="0"/>
                <a:ea typeface="Tahoma" pitchFamily="34" charset="0"/>
                <a:cs typeface="Tahoma" pitchFamily="34" charset="0"/>
              </a:rPr>
              <a:t> /</a:t>
            </a:r>
            <a:r>
              <a:rPr lang="en-US" sz="5500" dirty="0" err="1">
                <a:latin typeface="Tahoma" pitchFamily="34" charset="0"/>
                <a:ea typeface="Tahoma" pitchFamily="34" charset="0"/>
                <a:cs typeface="Tahoma" pitchFamily="34" charset="0"/>
              </a:rPr>
              <a:t>kənˈstru</a:t>
            </a:r>
            <a:r>
              <a:rPr lang="en-US" sz="5500" dirty="0">
                <a:latin typeface="Tahoma" pitchFamily="34" charset="0"/>
                <a:ea typeface="Tahoma" pitchFamily="34" charset="0"/>
                <a:cs typeface="Tahoma" pitchFamily="34" charset="0"/>
              </a:rPr>
              <a:t>ː </a:t>
            </a:r>
            <a:r>
              <a:rPr lang="en-US" sz="5500" b="1" dirty="0">
                <a:latin typeface="Tahoma" pitchFamily="34" charset="0"/>
                <a:ea typeface="Tahoma" pitchFamily="34" charset="0"/>
                <a:cs typeface="Tahoma" pitchFamily="34" charset="0"/>
              </a:rPr>
              <a:t> </a:t>
            </a:r>
            <a:r>
              <a:rPr lang="tr-TR" sz="5500" dirty="0">
                <a:latin typeface="Tahoma" pitchFamily="34" charset="0"/>
                <a:ea typeface="Tahoma" pitchFamily="34" charset="0"/>
                <a:cs typeface="Tahoma" pitchFamily="34" charset="0"/>
              </a:rPr>
              <a:t>/</a:t>
            </a:r>
            <a:r>
              <a:rPr lang="tr-TR" sz="5500" b="1" dirty="0">
                <a:latin typeface="Tahoma" pitchFamily="34" charset="0"/>
                <a:ea typeface="Tahoma" pitchFamily="34" charset="0"/>
                <a:cs typeface="Tahoma" pitchFamily="34" charset="0"/>
              </a:rPr>
              <a:t> </a:t>
            </a:r>
            <a:r>
              <a:rPr lang="en-US" sz="5500" dirty="0">
                <a:latin typeface="Tahoma" pitchFamily="34" charset="0"/>
                <a:ea typeface="Tahoma" pitchFamily="34" charset="0"/>
                <a:cs typeface="Tahoma" pitchFamily="34" charset="0"/>
              </a:rPr>
              <a:t>verb [transitive] </a:t>
            </a:r>
            <a:r>
              <a:rPr lang="en-US" sz="5500" b="1" dirty="0">
                <a:latin typeface="Tahoma" pitchFamily="34" charset="0"/>
                <a:ea typeface="Tahoma" pitchFamily="34" charset="0"/>
                <a:cs typeface="Tahoma" pitchFamily="34" charset="0"/>
              </a:rPr>
              <a:t> </a:t>
            </a:r>
            <a:r>
              <a:rPr lang="en-US" sz="5500" dirty="0">
                <a:latin typeface="Tahoma" pitchFamily="34" charset="0"/>
                <a:ea typeface="Tahoma" pitchFamily="34" charset="0"/>
                <a:cs typeface="Tahoma" pitchFamily="34" charset="0"/>
              </a:rPr>
              <a:t> </a:t>
            </a:r>
            <a:r>
              <a:rPr lang="en-US" sz="5500" b="1" dirty="0">
                <a:latin typeface="Tahoma" pitchFamily="34" charset="0"/>
                <a:ea typeface="Tahoma" pitchFamily="34" charset="0"/>
                <a:cs typeface="Tahoma" pitchFamily="34" charset="0"/>
              </a:rPr>
              <a:t> </a:t>
            </a:r>
            <a:r>
              <a:rPr lang="en-US" sz="5500" dirty="0">
                <a:latin typeface="Tahoma" pitchFamily="34" charset="0"/>
                <a:ea typeface="Tahoma" pitchFamily="34" charset="0"/>
                <a:cs typeface="Tahoma" pitchFamily="34" charset="0"/>
              </a:rPr>
              <a:t>to understand a remark</a:t>
            </a:r>
            <a:r>
              <a:rPr lang="tr-TR" sz="5500" dirty="0">
                <a:latin typeface="Tahoma" pitchFamily="34" charset="0"/>
                <a:ea typeface="Tahoma" pitchFamily="34" charset="0"/>
                <a:cs typeface="Tahoma" pitchFamily="34" charset="0"/>
              </a:rPr>
              <a:t> </a:t>
            </a:r>
            <a:r>
              <a:rPr lang="en-US" sz="5500" dirty="0">
                <a:latin typeface="Tahoma" pitchFamily="34" charset="0"/>
                <a:ea typeface="Tahoma" pitchFamily="34" charset="0"/>
                <a:cs typeface="Tahoma" pitchFamily="34" charset="0"/>
              </a:rPr>
              <a:t>or action in a particular way </a:t>
            </a:r>
            <a:endParaRPr lang="tr-TR" sz="5500" dirty="0">
              <a:latin typeface="Tahoma" pitchFamily="34" charset="0"/>
              <a:ea typeface="Tahoma" pitchFamily="34" charset="0"/>
              <a:cs typeface="Tahoma" pitchFamily="34" charset="0"/>
            </a:endParaRPr>
          </a:p>
          <a:p>
            <a:pPr>
              <a:lnSpc>
                <a:spcPct val="90000"/>
              </a:lnSpc>
              <a:buNone/>
            </a:pPr>
            <a:r>
              <a:rPr lang="tr-TR" altLang="tr-TR" sz="5500" dirty="0">
                <a:latin typeface="Tahoma" panose="020B0604030504040204" pitchFamily="34" charset="0"/>
                <a:ea typeface="Tahoma" pitchFamily="34" charset="0"/>
                <a:cs typeface="Tahoma" pitchFamily="34" charset="0"/>
              </a:rPr>
              <a:t>        </a:t>
            </a:r>
            <a:r>
              <a:rPr lang="tr-TR" altLang="tr-TR" sz="5500" b="1" dirty="0" err="1">
                <a:latin typeface="Tahoma" panose="020B0604030504040204" pitchFamily="34" charset="0"/>
                <a:ea typeface="Tahoma" pitchFamily="34" charset="0"/>
                <a:cs typeface="Tahoma" pitchFamily="34" charset="0"/>
              </a:rPr>
              <a:t>e.g</a:t>
            </a:r>
            <a:r>
              <a:rPr lang="tr-TR" altLang="tr-TR" sz="5500" b="1" dirty="0">
                <a:latin typeface="Tahoma" panose="020B0604030504040204" pitchFamily="34" charset="0"/>
                <a:ea typeface="Tahoma" pitchFamily="34" charset="0"/>
                <a:cs typeface="Tahoma" pitchFamily="34" charset="0"/>
              </a:rPr>
              <a:t>.</a:t>
            </a:r>
            <a:r>
              <a:rPr lang="tr-TR" altLang="tr-TR" sz="5500" i="1" dirty="0">
                <a:latin typeface="Tahoma" panose="020B0604030504040204" pitchFamily="34" charset="0"/>
                <a:ea typeface="Tahoma" pitchFamily="34" charset="0"/>
                <a:cs typeface="Tahoma" pitchFamily="34" charset="0"/>
              </a:rPr>
              <a:t> </a:t>
            </a:r>
            <a:r>
              <a:rPr lang="en-US" sz="5500" i="1" dirty="0">
                <a:latin typeface="Tahoma" pitchFamily="34" charset="0"/>
                <a:ea typeface="Tahoma" pitchFamily="34" charset="0"/>
                <a:cs typeface="Tahoma" pitchFamily="34" charset="0"/>
              </a:rPr>
              <a:t>The way the</a:t>
            </a:r>
            <a:r>
              <a:rPr lang="tr-TR" sz="5500" i="1" dirty="0">
                <a:latin typeface="Tahoma" pitchFamily="34" charset="0"/>
                <a:ea typeface="Tahoma" pitchFamily="34" charset="0"/>
                <a:cs typeface="Tahoma" pitchFamily="34" charset="0"/>
              </a:rPr>
              <a:t> </a:t>
            </a:r>
            <a:r>
              <a:rPr lang="en-US" sz="5500" i="1" dirty="0">
                <a:latin typeface="Tahoma" pitchFamily="34" charset="0"/>
                <a:ea typeface="Tahoma" pitchFamily="34" charset="0"/>
                <a:cs typeface="Tahoma" pitchFamily="34" charset="0"/>
              </a:rPr>
              <a:t>theory </a:t>
            </a:r>
            <a:r>
              <a:rPr lang="en-US" sz="5500" b="1" i="1" dirty="0">
                <a:latin typeface="Tahoma" pitchFamily="34" charset="0"/>
                <a:ea typeface="Tahoma" pitchFamily="34" charset="0"/>
                <a:cs typeface="Tahoma" pitchFamily="34" charset="0"/>
              </a:rPr>
              <a:t>construed</a:t>
            </a:r>
            <a:r>
              <a:rPr lang="en-US" sz="5500" i="1" dirty="0">
                <a:latin typeface="Tahoma" pitchFamily="34" charset="0"/>
                <a:ea typeface="Tahoma" pitchFamily="34" charset="0"/>
                <a:cs typeface="Tahoma" pitchFamily="34" charset="0"/>
              </a:rPr>
              <a:t> its object would determine the nature of the theory itself.</a:t>
            </a:r>
            <a:r>
              <a:rPr lang="tr-TR" sz="5500" i="1" dirty="0">
                <a:latin typeface="Tahoma" pitchFamily="34" charset="0"/>
                <a:ea typeface="Tahoma" pitchFamily="34" charset="0"/>
                <a:cs typeface="Tahoma" pitchFamily="34" charset="0"/>
              </a:rPr>
              <a:t> </a:t>
            </a:r>
            <a:r>
              <a:rPr lang="tr-TR" sz="4300" dirty="0">
                <a:solidFill>
                  <a:schemeClr val="accent2">
                    <a:lumMod val="75000"/>
                  </a:schemeClr>
                </a:solidFill>
                <a:latin typeface="Tahoma" pitchFamily="34" charset="0"/>
                <a:ea typeface="Tahoma" pitchFamily="34" charset="0"/>
                <a:cs typeface="Tahoma" pitchFamily="34" charset="0"/>
              </a:rPr>
              <a:t>(2)</a:t>
            </a:r>
            <a:endParaRPr lang="tr-TR" altLang="tr-TR" sz="5500" dirty="0">
              <a:solidFill>
                <a:schemeClr val="accent2">
                  <a:lumMod val="75000"/>
                </a:schemeClr>
              </a:solidFill>
              <a:latin typeface="Tahoma" panose="020B0604030504040204" pitchFamily="34" charset="0"/>
              <a:ea typeface="Tahoma" pitchFamily="34" charset="0"/>
              <a:cs typeface="Tahoma" pitchFamily="34" charset="0"/>
            </a:endParaRPr>
          </a:p>
          <a:p>
            <a:pPr marL="0" indent="0" fontAlgn="base">
              <a:buNone/>
            </a:pPr>
            <a:r>
              <a:rPr lang="tr-TR" sz="4200" dirty="0">
                <a:latin typeface="Tahoma" pitchFamily="34" charset="0"/>
                <a:ea typeface="Tahoma" pitchFamily="34" charset="0"/>
                <a:cs typeface="Tahoma" pitchFamily="34" charset="0"/>
              </a:rPr>
              <a:t>    </a:t>
            </a:r>
          </a:p>
          <a:p>
            <a:pPr marL="0" indent="0" fontAlgn="base">
              <a:buNone/>
            </a:pPr>
            <a:r>
              <a:rPr lang="tr-TR" sz="4200" dirty="0">
                <a:latin typeface="Tahoma" pitchFamily="34" charset="0"/>
                <a:ea typeface="Tahoma" pitchFamily="34" charset="0"/>
                <a:cs typeface="Tahoma" pitchFamily="34" charset="0"/>
              </a:rPr>
              <a:t>          </a:t>
            </a:r>
            <a:r>
              <a:rPr lang="tr-TR" sz="6200" b="1" dirty="0" err="1">
                <a:latin typeface="Tahoma" pitchFamily="34" charset="0"/>
                <a:ea typeface="Tahoma" pitchFamily="34" charset="0"/>
                <a:cs typeface="Tahoma" pitchFamily="34" charset="0"/>
              </a:rPr>
              <a:t>con</a:t>
            </a:r>
            <a:r>
              <a:rPr lang="tr-TR" sz="6200" b="1" dirty="0">
                <a:latin typeface="Tahoma" pitchFamily="34" charset="0"/>
                <a:ea typeface="Tahoma" pitchFamily="34" charset="0"/>
                <a:cs typeface="Tahoma" pitchFamily="34" charset="0"/>
              </a:rPr>
              <a:t>·​</a:t>
            </a:r>
            <a:r>
              <a:rPr lang="tr-TR" sz="6200" b="1" dirty="0" err="1">
                <a:latin typeface="Tahoma" pitchFamily="34" charset="0"/>
                <a:ea typeface="Tahoma" pitchFamily="34" charset="0"/>
                <a:cs typeface="Tahoma" pitchFamily="34" charset="0"/>
              </a:rPr>
              <a:t>stru</a:t>
            </a:r>
            <a:r>
              <a:rPr lang="tr-TR" sz="6200" b="1" dirty="0">
                <a:latin typeface="Tahoma" pitchFamily="34" charset="0"/>
                <a:ea typeface="Tahoma" pitchFamily="34" charset="0"/>
                <a:cs typeface="Tahoma" pitchFamily="34" charset="0"/>
              </a:rPr>
              <a:t>·​al</a:t>
            </a:r>
            <a:r>
              <a:rPr lang="tr-TR" sz="6200" dirty="0">
                <a:latin typeface="Tahoma" pitchFamily="34" charset="0"/>
                <a:ea typeface="Tahoma" pitchFamily="34" charset="0"/>
                <a:cs typeface="Tahoma" pitchFamily="34" charset="0"/>
              </a:rPr>
              <a:t> | \ </a:t>
            </a:r>
            <a:r>
              <a:rPr lang="tr-TR" sz="6200" dirty="0" err="1">
                <a:latin typeface="Tahoma" pitchFamily="34" charset="0"/>
                <a:ea typeface="Tahoma" pitchFamily="34" charset="0"/>
                <a:cs typeface="Tahoma" pitchFamily="34" charset="0"/>
              </a:rPr>
              <a:t>kən</a:t>
            </a:r>
            <a:r>
              <a:rPr lang="tr-TR" sz="6200" dirty="0">
                <a:latin typeface="Tahoma" pitchFamily="34" charset="0"/>
                <a:ea typeface="Tahoma" pitchFamily="34" charset="0"/>
                <a:cs typeface="Tahoma" pitchFamily="34" charset="0"/>
              </a:rPr>
              <a:t>-ˈ</a:t>
            </a:r>
            <a:r>
              <a:rPr lang="tr-TR" sz="6200" dirty="0" err="1">
                <a:latin typeface="Tahoma" pitchFamily="34" charset="0"/>
                <a:ea typeface="Tahoma" pitchFamily="34" charset="0"/>
                <a:cs typeface="Tahoma" pitchFamily="34" charset="0"/>
              </a:rPr>
              <a:t>strü-əl</a:t>
            </a:r>
            <a:r>
              <a:rPr lang="tr-TR" sz="6200" dirty="0">
                <a:latin typeface="Tahoma" pitchFamily="34" charset="0"/>
                <a:ea typeface="Tahoma" pitchFamily="34" charset="0"/>
                <a:cs typeface="Tahoma" pitchFamily="34" charset="0"/>
              </a:rPr>
              <a:t>  \:</a:t>
            </a:r>
            <a:r>
              <a:rPr lang="tr-TR" sz="6200" b="1" dirty="0">
                <a:latin typeface="Tahoma" pitchFamily="34" charset="0"/>
                <a:ea typeface="Tahoma" pitchFamily="34" charset="0"/>
                <a:cs typeface="Tahoma" pitchFamily="34" charset="0"/>
              </a:rPr>
              <a:t> </a:t>
            </a:r>
            <a:r>
              <a:rPr lang="tr-TR" sz="6200" dirty="0" err="1">
                <a:latin typeface="Tahoma" pitchFamily="34" charset="0"/>
                <a:ea typeface="Tahoma" pitchFamily="34" charset="0"/>
                <a:cs typeface="Tahoma" pitchFamily="34" charset="0"/>
              </a:rPr>
              <a:t>interpretation</a:t>
            </a:r>
            <a:r>
              <a:rPr lang="tr-TR" sz="6200" dirty="0">
                <a:latin typeface="Tahoma" pitchFamily="34" charset="0"/>
                <a:ea typeface="Tahoma" pitchFamily="34" charset="0"/>
                <a:cs typeface="Tahoma" pitchFamily="34" charset="0"/>
              </a:rPr>
              <a:t> </a:t>
            </a:r>
            <a:r>
              <a:rPr lang="tr-TR" sz="4900" dirty="0">
                <a:solidFill>
                  <a:schemeClr val="accent2">
                    <a:lumMod val="75000"/>
                  </a:schemeClr>
                </a:solidFill>
                <a:latin typeface="Tahoma" pitchFamily="34" charset="0"/>
                <a:ea typeface="Tahoma" pitchFamily="34" charset="0"/>
                <a:cs typeface="Tahoma" pitchFamily="34" charset="0"/>
              </a:rPr>
              <a:t>(3)</a:t>
            </a:r>
            <a:r>
              <a:rPr lang="tr-TR" sz="6200" cap="all" dirty="0">
                <a:latin typeface="Tahoma" pitchFamily="34" charset="0"/>
                <a:ea typeface="Tahoma" pitchFamily="34" charset="0"/>
                <a:cs typeface="Tahoma" pitchFamily="34" charset="0"/>
              </a:rPr>
              <a:t> </a:t>
            </a:r>
            <a:endParaRPr lang="tr-TR" sz="6200" dirty="0">
              <a:latin typeface="Tahoma" pitchFamily="34" charset="0"/>
              <a:ea typeface="Tahoma" pitchFamily="34" charset="0"/>
              <a:cs typeface="Tahoma" pitchFamily="34" charset="0"/>
            </a:endParaRPr>
          </a:p>
          <a:p>
            <a:pPr marL="0" indent="0" fontAlgn="base">
              <a:buNone/>
            </a:pPr>
            <a:endParaRPr lang="tr-TR" altLang="tr-TR" sz="4200" dirty="0">
              <a:latin typeface="Tahoma" panose="020B0604030504040204" pitchFamily="34" charset="0"/>
            </a:endParaRPr>
          </a:p>
          <a:p>
            <a:pPr algn="r">
              <a:lnSpc>
                <a:spcPct val="90000"/>
              </a:lnSpc>
              <a:buNone/>
            </a:pPr>
            <a:r>
              <a:rPr lang="tr-TR" sz="4300" dirty="0">
                <a:solidFill>
                  <a:schemeClr val="accent2">
                    <a:lumMod val="75000"/>
                  </a:schemeClr>
                </a:solidFill>
                <a:latin typeface="Tahoma" pitchFamily="34" charset="0"/>
                <a:ea typeface="Tahoma" pitchFamily="34" charset="0"/>
                <a:cs typeface="Tahoma" pitchFamily="34" charset="0"/>
              </a:rPr>
              <a:t>(1) </a:t>
            </a:r>
            <a:r>
              <a:rPr lang="en-GB" altLang="tr-TR" sz="4300" dirty="0">
                <a:latin typeface="Tahoma" panose="020B0604030504040204" pitchFamily="34" charset="0"/>
              </a:rPr>
              <a:t>Hyland (2009: 8)</a:t>
            </a:r>
            <a:endParaRPr lang="tr-TR" altLang="tr-TR" sz="4300" dirty="0">
              <a:latin typeface="Tahoma" panose="020B0604030504040204" pitchFamily="34" charset="0"/>
            </a:endParaRPr>
          </a:p>
          <a:p>
            <a:pPr marL="0" indent="0" algn="r">
              <a:lnSpc>
                <a:spcPct val="90000"/>
              </a:lnSpc>
              <a:buNone/>
            </a:pPr>
            <a:r>
              <a:rPr lang="tr-TR" altLang="tr-TR" sz="4300" dirty="0">
                <a:solidFill>
                  <a:schemeClr val="accent2">
                    <a:lumMod val="75000"/>
                  </a:schemeClr>
                </a:solidFill>
                <a:latin typeface="Tahoma" panose="020B0604030504040204" pitchFamily="34" charset="0"/>
              </a:rPr>
              <a:t>(2)</a:t>
            </a:r>
            <a:r>
              <a:rPr lang="tr-TR" altLang="tr-TR" sz="4300" dirty="0">
                <a:latin typeface="Tahoma" panose="020B0604030504040204" pitchFamily="34" charset="0"/>
              </a:rPr>
              <a:t>  https://www.ldoceonline.com/dictionary/construe</a:t>
            </a:r>
          </a:p>
          <a:p>
            <a:pPr marL="514350" indent="-514350" algn="r">
              <a:lnSpc>
                <a:spcPct val="90000"/>
              </a:lnSpc>
              <a:buAutoNum type="arabicParenBoth" startAt="3"/>
            </a:pPr>
            <a:r>
              <a:rPr lang="tr-TR" altLang="tr-TR" sz="4300" dirty="0">
                <a:latin typeface="Tahoma" panose="020B0604030504040204" pitchFamily="34" charset="0"/>
              </a:rPr>
              <a:t>https://www.merriam-webster.com/dictionary/construal</a:t>
            </a:r>
          </a:p>
          <a:p>
            <a:pPr marL="0" indent="0">
              <a:lnSpc>
                <a:spcPct val="90000"/>
              </a:lnSpc>
              <a:buNone/>
            </a:pPr>
            <a:r>
              <a:rPr lang="tr-TR" altLang="tr-TR" sz="4400" b="1" dirty="0">
                <a:solidFill>
                  <a:srgbClr val="FF0000"/>
                </a:solidFill>
                <a:latin typeface="Tahoma" panose="020B0604030504040204" pitchFamily="34" charset="0"/>
              </a:rPr>
              <a:t>     </a:t>
            </a:r>
            <a:r>
              <a:rPr lang="en-GB" altLang="tr-TR" sz="4400" b="1" dirty="0">
                <a:solidFill>
                  <a:srgbClr val="FF0000"/>
                </a:solidFill>
                <a:latin typeface="Tahoma" panose="020B0604030504040204" pitchFamily="34" charset="0"/>
              </a:rPr>
              <a:t>(*) Construal: </a:t>
            </a:r>
            <a:r>
              <a:rPr lang="en-GB" altLang="tr-TR" sz="4400" b="1" dirty="0" err="1">
                <a:solidFill>
                  <a:srgbClr val="FF0000"/>
                </a:solidFill>
                <a:latin typeface="Tahoma" panose="020B0604030504040204" pitchFamily="34" charset="0"/>
              </a:rPr>
              <a:t>Yorum</a:t>
            </a:r>
            <a:endParaRPr lang="tr-TR" altLang="tr-TR" sz="4000" b="1" dirty="0">
              <a:latin typeface="Tahoma" panose="020B0604030504040204" pitchFamily="34" charset="0"/>
            </a:endParaRPr>
          </a:p>
          <a:p>
            <a:pPr marL="0" indent="0">
              <a:buNone/>
            </a:pPr>
            <a:endParaRPr lang="en-NZ" dirty="0"/>
          </a:p>
        </p:txBody>
      </p:sp>
      <p:sp>
        <p:nvSpPr>
          <p:cNvPr id="5" name="Oval 4"/>
          <p:cNvSpPr/>
          <p:nvPr/>
        </p:nvSpPr>
        <p:spPr>
          <a:xfrm>
            <a:off x="10897985" y="806335"/>
            <a:ext cx="1047404" cy="52370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solidFill>
                  <a:schemeClr val="tx1"/>
                </a:solidFill>
              </a:rPr>
              <a:t>3/47</a:t>
            </a:r>
          </a:p>
        </p:txBody>
      </p:sp>
      <p:sp>
        <p:nvSpPr>
          <p:cNvPr id="6" name="Dikdörtgen 5"/>
          <p:cNvSpPr/>
          <p:nvPr/>
        </p:nvSpPr>
        <p:spPr>
          <a:xfrm>
            <a:off x="1354976" y="1795549"/>
            <a:ext cx="9717576" cy="9559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37859702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van 1"/>
          <p:cNvSpPr txBox="1">
            <a:spLocks/>
          </p:cNvSpPr>
          <p:nvPr/>
        </p:nvSpPr>
        <p:spPr>
          <a:xfrm>
            <a:off x="3342228" y="168304"/>
            <a:ext cx="9417329" cy="861571"/>
          </a:xfrm>
          <a:prstGeom prst="rect">
            <a:avLst/>
          </a:prstGeom>
        </p:spPr>
        <p:txBody>
          <a:bodyPr>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GB" sz="2000" b="1" dirty="0">
                <a:latin typeface="Tahoma" panose="020B0604030504040204" pitchFamily="34" charset="0"/>
                <a:ea typeface="Tahoma" panose="020B0604030504040204" pitchFamily="34" charset="0"/>
                <a:cs typeface="Tahoma" panose="020B0604030504040204" pitchFamily="34" charset="0"/>
              </a:rPr>
              <a:t> Quantitative-deductive approach</a:t>
            </a:r>
            <a:endParaRPr lang="tr-TR" sz="2000" b="1" dirty="0">
              <a:latin typeface="Tahoma" panose="020B0604030504040204" pitchFamily="34" charset="0"/>
              <a:ea typeface="Tahoma" panose="020B0604030504040204" pitchFamily="34" charset="0"/>
              <a:cs typeface="Tahoma" panose="020B0604030504040204" pitchFamily="34" charset="0"/>
            </a:endParaRPr>
          </a:p>
        </p:txBody>
      </p:sp>
      <p:pic>
        <p:nvPicPr>
          <p:cNvPr id="6" name="Resim 5"/>
          <p:cNvPicPr>
            <a:picLocks noChangeAspect="1"/>
          </p:cNvPicPr>
          <p:nvPr/>
        </p:nvPicPr>
        <p:blipFill>
          <a:blip r:embed="rId2"/>
          <a:stretch>
            <a:fillRect/>
          </a:stretch>
        </p:blipFill>
        <p:spPr>
          <a:xfrm>
            <a:off x="3084458" y="599089"/>
            <a:ext cx="6038522" cy="5434670"/>
          </a:xfrm>
          <a:prstGeom prst="rect">
            <a:avLst/>
          </a:prstGeom>
        </p:spPr>
      </p:pic>
      <p:sp>
        <p:nvSpPr>
          <p:cNvPr id="5" name="Dikdörtgen 4"/>
          <p:cNvSpPr/>
          <p:nvPr/>
        </p:nvSpPr>
        <p:spPr>
          <a:xfrm>
            <a:off x="5237018" y="855307"/>
            <a:ext cx="1446415" cy="349135"/>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400" dirty="0">
                <a:solidFill>
                  <a:schemeClr val="tx1"/>
                </a:solidFill>
              </a:rPr>
              <a:t>Hipotez/Teori</a:t>
            </a:r>
          </a:p>
        </p:txBody>
      </p:sp>
      <p:sp>
        <p:nvSpPr>
          <p:cNvPr id="7" name="Dikdörtgen 6"/>
          <p:cNvSpPr/>
          <p:nvPr/>
        </p:nvSpPr>
        <p:spPr>
          <a:xfrm>
            <a:off x="6103719" y="1371601"/>
            <a:ext cx="970412" cy="2909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400" dirty="0">
                <a:solidFill>
                  <a:schemeClr val="tx1"/>
                </a:solidFill>
              </a:rPr>
              <a:t>Geliştir</a:t>
            </a:r>
          </a:p>
        </p:txBody>
      </p:sp>
      <p:sp>
        <p:nvSpPr>
          <p:cNvPr id="9" name="Dikdörtgen 8"/>
          <p:cNvSpPr/>
          <p:nvPr/>
        </p:nvSpPr>
        <p:spPr>
          <a:xfrm>
            <a:off x="5070764" y="1770611"/>
            <a:ext cx="1803862" cy="23275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tr-TR" sz="1400" dirty="0">
                <a:solidFill>
                  <a:schemeClr val="tx1"/>
                </a:solidFill>
              </a:rPr>
              <a:t>         Metodoloji</a:t>
            </a:r>
          </a:p>
        </p:txBody>
      </p:sp>
      <p:sp>
        <p:nvSpPr>
          <p:cNvPr id="10" name="Dikdörtgen 9"/>
          <p:cNvSpPr/>
          <p:nvPr/>
        </p:nvSpPr>
        <p:spPr>
          <a:xfrm>
            <a:off x="6103719" y="2103121"/>
            <a:ext cx="972588" cy="2909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400" dirty="0">
                <a:solidFill>
                  <a:schemeClr val="tx1"/>
                </a:solidFill>
              </a:rPr>
              <a:t>Üret</a:t>
            </a:r>
          </a:p>
        </p:txBody>
      </p:sp>
      <p:sp>
        <p:nvSpPr>
          <p:cNvPr id="11" name="Oval 10"/>
          <p:cNvSpPr/>
          <p:nvPr/>
        </p:nvSpPr>
        <p:spPr>
          <a:xfrm>
            <a:off x="5574771" y="2394065"/>
            <a:ext cx="770908" cy="695499"/>
          </a:xfrm>
          <a:prstGeom prst="ellipse">
            <a:avLst/>
          </a:prstGeom>
          <a:solidFill>
            <a:schemeClr val="bg1">
              <a:lumMod val="85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400" dirty="0">
                <a:solidFill>
                  <a:schemeClr val="tx1"/>
                </a:solidFill>
              </a:rPr>
              <a:t>Veri</a:t>
            </a:r>
          </a:p>
        </p:txBody>
      </p:sp>
      <p:sp>
        <p:nvSpPr>
          <p:cNvPr id="12" name="Dikdörtgen 11"/>
          <p:cNvSpPr/>
          <p:nvPr/>
        </p:nvSpPr>
        <p:spPr>
          <a:xfrm>
            <a:off x="6177989" y="3039336"/>
            <a:ext cx="824048" cy="2770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400" dirty="0">
                <a:solidFill>
                  <a:schemeClr val="tx1"/>
                </a:solidFill>
              </a:rPr>
              <a:t>İncele</a:t>
            </a:r>
          </a:p>
        </p:txBody>
      </p:sp>
      <p:sp>
        <p:nvSpPr>
          <p:cNvPr id="2" name="İkizkenar Üçgen 1"/>
          <p:cNvSpPr/>
          <p:nvPr/>
        </p:nvSpPr>
        <p:spPr>
          <a:xfrm>
            <a:off x="5249487" y="3424843"/>
            <a:ext cx="1446415" cy="822961"/>
          </a:xfrm>
          <a:prstGeom prst="triangle">
            <a:avLst>
              <a:gd name="adj" fmla="val 48735"/>
            </a:avLst>
          </a:prstGeom>
          <a:solidFill>
            <a:schemeClr val="bg1">
              <a:lumMod val="85000"/>
            </a:schemeClr>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tr-TR" sz="1400" dirty="0">
                <a:solidFill>
                  <a:schemeClr val="tx1"/>
                </a:solidFill>
              </a:rPr>
              <a:t>Bulgu</a:t>
            </a:r>
          </a:p>
        </p:txBody>
      </p:sp>
      <p:sp>
        <p:nvSpPr>
          <p:cNvPr id="13" name="Dikdörtgen 12"/>
          <p:cNvSpPr/>
          <p:nvPr/>
        </p:nvSpPr>
        <p:spPr>
          <a:xfrm>
            <a:off x="2728751" y="189325"/>
            <a:ext cx="6749935" cy="35931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solidFill>
                  <a:schemeClr val="tx1"/>
                </a:solidFill>
              </a:rPr>
              <a:t>NİCEL-TÜMDENGELİMLİ YAKLAŞIM</a:t>
            </a:r>
          </a:p>
        </p:txBody>
      </p:sp>
      <p:sp>
        <p:nvSpPr>
          <p:cNvPr id="14" name="Dikdörtgen 13"/>
          <p:cNvSpPr/>
          <p:nvPr/>
        </p:nvSpPr>
        <p:spPr>
          <a:xfrm>
            <a:off x="6508865" y="4826018"/>
            <a:ext cx="1283230" cy="349135"/>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400" dirty="0">
                <a:solidFill>
                  <a:schemeClr val="tx1"/>
                </a:solidFill>
              </a:rPr>
              <a:t>Hipotez: </a:t>
            </a:r>
          </a:p>
          <a:p>
            <a:pPr algn="ctr"/>
            <a:r>
              <a:rPr lang="tr-TR" sz="1400" dirty="0">
                <a:solidFill>
                  <a:schemeClr val="tx1"/>
                </a:solidFill>
              </a:rPr>
              <a:t>Yanlış </a:t>
            </a:r>
          </a:p>
        </p:txBody>
      </p:sp>
      <p:sp>
        <p:nvSpPr>
          <p:cNvPr id="15" name="Dikdörtgen 14"/>
          <p:cNvSpPr/>
          <p:nvPr/>
        </p:nvSpPr>
        <p:spPr>
          <a:xfrm>
            <a:off x="4140825" y="4838967"/>
            <a:ext cx="1220884" cy="456240"/>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400" dirty="0">
                <a:solidFill>
                  <a:schemeClr val="tx1"/>
                </a:solidFill>
              </a:rPr>
              <a:t>Hipotez: Doğru </a:t>
            </a:r>
          </a:p>
        </p:txBody>
      </p:sp>
      <p:sp>
        <p:nvSpPr>
          <p:cNvPr id="16" name="Dikdörtgen 15"/>
          <p:cNvSpPr/>
          <p:nvPr/>
        </p:nvSpPr>
        <p:spPr>
          <a:xfrm>
            <a:off x="5579911" y="4556610"/>
            <a:ext cx="785568" cy="307777"/>
          </a:xfrm>
          <a:prstGeom prst="rect">
            <a:avLst/>
          </a:prstGeom>
          <a:solidFill>
            <a:schemeClr val="bg1"/>
          </a:solidFill>
        </p:spPr>
        <p:txBody>
          <a:bodyPr wrap="square">
            <a:spAutoFit/>
          </a:bodyPr>
          <a:lstStyle/>
          <a:p>
            <a:pPr algn="ctr"/>
            <a:endParaRPr lang="tr-TR" sz="1400" dirty="0"/>
          </a:p>
        </p:txBody>
      </p:sp>
      <p:sp>
        <p:nvSpPr>
          <p:cNvPr id="18" name="Oval 17"/>
          <p:cNvSpPr/>
          <p:nvPr/>
        </p:nvSpPr>
        <p:spPr>
          <a:xfrm>
            <a:off x="10897985" y="806335"/>
            <a:ext cx="1047404" cy="52370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solidFill>
                  <a:schemeClr val="tx1"/>
                </a:solidFill>
              </a:rPr>
              <a:t>4/47</a:t>
            </a:r>
          </a:p>
        </p:txBody>
      </p:sp>
    </p:spTree>
    <p:extLst>
      <p:ext uri="{BB962C8B-B14F-4D97-AF65-F5344CB8AC3E}">
        <p14:creationId xmlns:p14="http://schemas.microsoft.com/office/powerpoint/2010/main" val="9517520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van 1"/>
          <p:cNvSpPr txBox="1">
            <a:spLocks/>
          </p:cNvSpPr>
          <p:nvPr/>
        </p:nvSpPr>
        <p:spPr>
          <a:xfrm>
            <a:off x="3752132" y="189325"/>
            <a:ext cx="9417329" cy="451806"/>
          </a:xfrm>
          <a:prstGeom prst="rect">
            <a:avLst/>
          </a:prstGeom>
        </p:spPr>
        <p:txBody>
          <a:bodyPr>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sz="2000" b="1" dirty="0">
                <a:latin typeface="Tahoma" panose="020B0604030504040204" pitchFamily="34" charset="0"/>
                <a:ea typeface="Tahoma" panose="020B0604030504040204" pitchFamily="34" charset="0"/>
                <a:cs typeface="Tahoma" panose="020B0604030504040204" pitchFamily="34" charset="0"/>
              </a:rPr>
              <a:t> QuaLItative-INductive approach</a:t>
            </a:r>
          </a:p>
        </p:txBody>
      </p:sp>
      <p:pic>
        <p:nvPicPr>
          <p:cNvPr id="4" name="Resim 3"/>
          <p:cNvPicPr>
            <a:picLocks noChangeAspect="1"/>
          </p:cNvPicPr>
          <p:nvPr/>
        </p:nvPicPr>
        <p:blipFill>
          <a:blip r:embed="rId2"/>
          <a:stretch>
            <a:fillRect/>
          </a:stretch>
        </p:blipFill>
        <p:spPr>
          <a:xfrm>
            <a:off x="4244129" y="641131"/>
            <a:ext cx="3964207" cy="5353200"/>
          </a:xfrm>
          <a:prstGeom prst="rect">
            <a:avLst/>
          </a:prstGeom>
        </p:spPr>
      </p:pic>
      <p:sp>
        <p:nvSpPr>
          <p:cNvPr id="2" name="Dikdörtgen 1"/>
          <p:cNvSpPr/>
          <p:nvPr/>
        </p:nvSpPr>
        <p:spPr>
          <a:xfrm>
            <a:off x="5361709" y="872836"/>
            <a:ext cx="1911927" cy="23275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tr-TR" sz="1400" dirty="0">
                <a:solidFill>
                  <a:schemeClr val="tx1"/>
                </a:solidFill>
              </a:rPr>
              <a:t>       Metodoloji</a:t>
            </a:r>
          </a:p>
        </p:txBody>
      </p:sp>
      <p:sp>
        <p:nvSpPr>
          <p:cNvPr id="5" name="Dikdörtgen 4"/>
          <p:cNvSpPr/>
          <p:nvPr/>
        </p:nvSpPr>
        <p:spPr>
          <a:xfrm>
            <a:off x="5611091" y="2851265"/>
            <a:ext cx="1230284" cy="50707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400" dirty="0">
                <a:solidFill>
                  <a:schemeClr val="tx1"/>
                </a:solidFill>
              </a:rPr>
              <a:t>Kalıplar, yapılar</a:t>
            </a:r>
          </a:p>
        </p:txBody>
      </p:sp>
      <p:sp>
        <p:nvSpPr>
          <p:cNvPr id="6" name="Oval 5"/>
          <p:cNvSpPr/>
          <p:nvPr/>
        </p:nvSpPr>
        <p:spPr>
          <a:xfrm>
            <a:off x="5611092" y="1670857"/>
            <a:ext cx="1088966" cy="784169"/>
          </a:xfrm>
          <a:prstGeom prst="ellipse">
            <a:avLst/>
          </a:prstGeom>
          <a:solidFill>
            <a:schemeClr val="bg1">
              <a:lumMod val="85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400" dirty="0">
                <a:solidFill>
                  <a:schemeClr val="tx1"/>
                </a:solidFill>
              </a:rPr>
              <a:t>Veri</a:t>
            </a:r>
          </a:p>
        </p:txBody>
      </p:sp>
      <p:sp>
        <p:nvSpPr>
          <p:cNvPr id="7" name="Dikdörtgen 6"/>
          <p:cNvSpPr/>
          <p:nvPr/>
        </p:nvSpPr>
        <p:spPr>
          <a:xfrm>
            <a:off x="6425739" y="1371601"/>
            <a:ext cx="972588" cy="2909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400" dirty="0">
                <a:solidFill>
                  <a:schemeClr val="tx1"/>
                </a:solidFill>
              </a:rPr>
              <a:t>Üret</a:t>
            </a:r>
          </a:p>
        </p:txBody>
      </p:sp>
      <p:sp>
        <p:nvSpPr>
          <p:cNvPr id="8" name="Dikdörtgen 7"/>
          <p:cNvSpPr/>
          <p:nvPr/>
        </p:nvSpPr>
        <p:spPr>
          <a:xfrm>
            <a:off x="6425739" y="2455026"/>
            <a:ext cx="972588" cy="33804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400" dirty="0">
                <a:solidFill>
                  <a:schemeClr val="tx1"/>
                </a:solidFill>
              </a:rPr>
              <a:t>İncele</a:t>
            </a:r>
          </a:p>
        </p:txBody>
      </p:sp>
      <p:sp>
        <p:nvSpPr>
          <p:cNvPr id="9" name="Dikdörtgen 8"/>
          <p:cNvSpPr/>
          <p:nvPr/>
        </p:nvSpPr>
        <p:spPr>
          <a:xfrm>
            <a:off x="6317672" y="3517670"/>
            <a:ext cx="1379913" cy="4391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400" dirty="0">
                <a:solidFill>
                  <a:schemeClr val="tx1"/>
                </a:solidFill>
              </a:rPr>
              <a:t>Sonuç çıkar</a:t>
            </a:r>
          </a:p>
        </p:txBody>
      </p:sp>
      <p:sp>
        <p:nvSpPr>
          <p:cNvPr id="10" name="Dikdörtgen 9"/>
          <p:cNvSpPr/>
          <p:nvPr/>
        </p:nvSpPr>
        <p:spPr>
          <a:xfrm>
            <a:off x="5428211" y="4073236"/>
            <a:ext cx="1579417" cy="349135"/>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400" dirty="0">
                <a:solidFill>
                  <a:schemeClr val="tx1"/>
                </a:solidFill>
              </a:rPr>
              <a:t>Hipotez/Teori</a:t>
            </a:r>
          </a:p>
        </p:txBody>
      </p:sp>
      <p:sp>
        <p:nvSpPr>
          <p:cNvPr id="11" name="Dikdörtgen 10"/>
          <p:cNvSpPr/>
          <p:nvPr/>
        </p:nvSpPr>
        <p:spPr>
          <a:xfrm>
            <a:off x="2942704" y="189325"/>
            <a:ext cx="6749935" cy="35931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solidFill>
                  <a:schemeClr val="tx1"/>
                </a:solidFill>
              </a:rPr>
              <a:t>NİTEL-TÜMEVARIMLI YAKLAŞIM</a:t>
            </a:r>
          </a:p>
        </p:txBody>
      </p:sp>
      <p:sp>
        <p:nvSpPr>
          <p:cNvPr id="13" name="Oval 12"/>
          <p:cNvSpPr/>
          <p:nvPr/>
        </p:nvSpPr>
        <p:spPr>
          <a:xfrm>
            <a:off x="10897985" y="806335"/>
            <a:ext cx="1047404" cy="52370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solidFill>
                  <a:schemeClr val="tx1"/>
                </a:solidFill>
              </a:rPr>
              <a:t>5/47</a:t>
            </a:r>
          </a:p>
        </p:txBody>
      </p:sp>
    </p:spTree>
    <p:extLst>
      <p:ext uri="{BB962C8B-B14F-4D97-AF65-F5344CB8AC3E}">
        <p14:creationId xmlns:p14="http://schemas.microsoft.com/office/powerpoint/2010/main" val="8592381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p:cNvPicPr>
            <a:picLocks noChangeAspect="1"/>
          </p:cNvPicPr>
          <p:nvPr/>
        </p:nvPicPr>
        <p:blipFill>
          <a:blip r:embed="rId2"/>
          <a:stretch>
            <a:fillRect/>
          </a:stretch>
        </p:blipFill>
        <p:spPr>
          <a:xfrm>
            <a:off x="3205983" y="78828"/>
            <a:ext cx="5748829" cy="5998778"/>
          </a:xfrm>
          <a:prstGeom prst="rect">
            <a:avLst/>
          </a:prstGeom>
        </p:spPr>
      </p:pic>
      <p:sp>
        <p:nvSpPr>
          <p:cNvPr id="2" name="Dikdörtgen 1"/>
          <p:cNvSpPr/>
          <p:nvPr/>
        </p:nvSpPr>
        <p:spPr>
          <a:xfrm>
            <a:off x="-58190" y="1"/>
            <a:ext cx="12250190" cy="6159730"/>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tr-TR" sz="4000" dirty="0">
                <a:solidFill>
                  <a:schemeClr val="tx1"/>
                </a:solidFill>
              </a:rPr>
              <a:t>		</a:t>
            </a:r>
            <a:r>
              <a:rPr lang="tr-TR" sz="4000" b="1" dirty="0">
                <a:solidFill>
                  <a:schemeClr val="tx1"/>
                </a:solidFill>
              </a:rPr>
              <a:t>BASIC RESEARCH DESIGNS</a:t>
            </a:r>
          </a:p>
          <a:p>
            <a:endParaRPr lang="tr-TR" sz="4000" b="1" dirty="0">
              <a:solidFill>
                <a:schemeClr val="tx1"/>
              </a:solidFill>
            </a:endParaRPr>
          </a:p>
          <a:p>
            <a:r>
              <a:rPr lang="tr-TR" sz="4000" dirty="0">
                <a:solidFill>
                  <a:schemeClr val="tx1"/>
                </a:solidFill>
              </a:rPr>
              <a:t>			</a:t>
            </a:r>
            <a:r>
              <a:rPr lang="tr-TR" sz="4000" dirty="0" err="1">
                <a:solidFill>
                  <a:schemeClr val="tx1"/>
                </a:solidFill>
              </a:rPr>
              <a:t>Explanatory</a:t>
            </a:r>
            <a:r>
              <a:rPr lang="tr-TR" sz="4000" dirty="0">
                <a:solidFill>
                  <a:schemeClr val="tx1"/>
                </a:solidFill>
              </a:rPr>
              <a:t> </a:t>
            </a:r>
            <a:r>
              <a:rPr lang="tr-TR" sz="4000" dirty="0" err="1">
                <a:solidFill>
                  <a:schemeClr val="tx1"/>
                </a:solidFill>
              </a:rPr>
              <a:t>Sequential</a:t>
            </a:r>
            <a:r>
              <a:rPr lang="tr-TR" sz="4000" dirty="0">
                <a:solidFill>
                  <a:schemeClr val="tx1"/>
                </a:solidFill>
              </a:rPr>
              <a:t> Design</a:t>
            </a:r>
          </a:p>
          <a:p>
            <a:r>
              <a:rPr lang="tr-TR" sz="4000" dirty="0">
                <a:solidFill>
                  <a:schemeClr val="tx1"/>
                </a:solidFill>
              </a:rPr>
              <a:t>			</a:t>
            </a:r>
            <a:r>
              <a:rPr lang="tr-TR" sz="4000" dirty="0" err="1">
                <a:solidFill>
                  <a:schemeClr val="tx1"/>
                </a:solidFill>
              </a:rPr>
              <a:t>Exploratory</a:t>
            </a:r>
            <a:r>
              <a:rPr lang="tr-TR" sz="4000" dirty="0">
                <a:solidFill>
                  <a:schemeClr val="tx1"/>
                </a:solidFill>
              </a:rPr>
              <a:t> </a:t>
            </a:r>
            <a:r>
              <a:rPr lang="tr-TR" sz="4000" dirty="0" err="1">
                <a:solidFill>
                  <a:schemeClr val="tx1"/>
                </a:solidFill>
              </a:rPr>
              <a:t>Sequential</a:t>
            </a:r>
            <a:r>
              <a:rPr lang="tr-TR" sz="4000" dirty="0">
                <a:solidFill>
                  <a:schemeClr val="tx1"/>
                </a:solidFill>
              </a:rPr>
              <a:t> Design</a:t>
            </a:r>
          </a:p>
          <a:p>
            <a:r>
              <a:rPr lang="tr-TR" sz="4000" dirty="0">
                <a:solidFill>
                  <a:schemeClr val="tx1"/>
                </a:solidFill>
              </a:rPr>
              <a:t>			</a:t>
            </a:r>
            <a:r>
              <a:rPr lang="tr-TR" sz="4000" dirty="0" err="1">
                <a:solidFill>
                  <a:schemeClr val="tx1"/>
                </a:solidFill>
              </a:rPr>
              <a:t>Convergent</a:t>
            </a:r>
            <a:r>
              <a:rPr lang="tr-TR" sz="4000" dirty="0">
                <a:solidFill>
                  <a:schemeClr val="tx1"/>
                </a:solidFill>
              </a:rPr>
              <a:t> Design</a:t>
            </a:r>
          </a:p>
          <a:p>
            <a:r>
              <a:rPr lang="tr-TR" sz="4000" dirty="0">
                <a:solidFill>
                  <a:schemeClr val="tx1"/>
                </a:solidFill>
              </a:rPr>
              <a:t>			</a:t>
            </a:r>
            <a:r>
              <a:rPr lang="tr-TR" sz="4000" dirty="0" err="1">
                <a:solidFill>
                  <a:schemeClr val="tx1"/>
                </a:solidFill>
              </a:rPr>
              <a:t>Multiphase</a:t>
            </a:r>
            <a:r>
              <a:rPr lang="tr-TR" sz="4000" dirty="0">
                <a:solidFill>
                  <a:schemeClr val="tx1"/>
                </a:solidFill>
              </a:rPr>
              <a:t> Design</a:t>
            </a:r>
          </a:p>
          <a:p>
            <a:endParaRPr lang="tr-TR" sz="4000" dirty="0">
              <a:solidFill>
                <a:schemeClr val="tx1"/>
              </a:solidFill>
            </a:endParaRPr>
          </a:p>
          <a:p>
            <a:pPr lvl="8"/>
            <a:r>
              <a:rPr lang="tr-TR" sz="2400" dirty="0">
                <a:solidFill>
                  <a:schemeClr val="tx1"/>
                </a:solidFill>
              </a:rPr>
              <a:t>						(</a:t>
            </a:r>
            <a:r>
              <a:rPr lang="tr-TR" sz="2400" dirty="0" err="1">
                <a:solidFill>
                  <a:schemeClr val="tx1"/>
                </a:solidFill>
              </a:rPr>
              <a:t>Creswell</a:t>
            </a:r>
            <a:r>
              <a:rPr lang="tr-TR" sz="2400" dirty="0">
                <a:solidFill>
                  <a:schemeClr val="tx1"/>
                </a:solidFill>
              </a:rPr>
              <a:t> &amp; </a:t>
            </a:r>
            <a:r>
              <a:rPr lang="tr-TR" sz="2400" dirty="0" err="1">
                <a:solidFill>
                  <a:schemeClr val="tx1"/>
                </a:solidFill>
              </a:rPr>
              <a:t>Plano</a:t>
            </a:r>
            <a:r>
              <a:rPr lang="tr-TR" sz="2400" dirty="0">
                <a:solidFill>
                  <a:schemeClr val="tx1"/>
                </a:solidFill>
              </a:rPr>
              <a:t> </a:t>
            </a:r>
            <a:r>
              <a:rPr lang="tr-TR" sz="2400" dirty="0" err="1">
                <a:solidFill>
                  <a:schemeClr val="tx1"/>
                </a:solidFill>
              </a:rPr>
              <a:t>Clark</a:t>
            </a:r>
            <a:r>
              <a:rPr lang="tr-TR" sz="2400" dirty="0">
                <a:solidFill>
                  <a:schemeClr val="tx1"/>
                </a:solidFill>
              </a:rPr>
              <a:t>, 2018: 59)</a:t>
            </a:r>
          </a:p>
        </p:txBody>
      </p:sp>
      <p:sp>
        <p:nvSpPr>
          <p:cNvPr id="6" name="Oval 5"/>
          <p:cNvSpPr/>
          <p:nvPr/>
        </p:nvSpPr>
        <p:spPr>
          <a:xfrm>
            <a:off x="10897985" y="806335"/>
            <a:ext cx="1047404" cy="52370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solidFill>
                  <a:schemeClr val="tx1"/>
                </a:solidFill>
              </a:rPr>
              <a:t>6/47</a:t>
            </a:r>
          </a:p>
        </p:txBody>
      </p:sp>
      <p:sp>
        <p:nvSpPr>
          <p:cNvPr id="7" name="Dikdörtgen 6"/>
          <p:cNvSpPr/>
          <p:nvPr/>
        </p:nvSpPr>
        <p:spPr>
          <a:xfrm>
            <a:off x="1330036" y="1795549"/>
            <a:ext cx="9742515" cy="9559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 name="Dikdörtgen 7"/>
          <p:cNvSpPr/>
          <p:nvPr/>
        </p:nvSpPr>
        <p:spPr>
          <a:xfrm>
            <a:off x="914400" y="1629294"/>
            <a:ext cx="8703425" cy="95596"/>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8399984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451579" y="1195019"/>
            <a:ext cx="9603275" cy="1049235"/>
          </a:xfrm>
        </p:spPr>
        <p:txBody>
          <a:bodyPr>
            <a:normAutofit/>
          </a:bodyPr>
          <a:lstStyle/>
          <a:p>
            <a:r>
              <a:rPr lang="tr-TR" altLang="tr-TR" sz="3600" b="1" dirty="0" err="1">
                <a:latin typeface="Tahoma" panose="020B0604030504040204" pitchFamily="34" charset="0"/>
              </a:rPr>
              <a:t>Akademİk</a:t>
            </a:r>
            <a:r>
              <a:rPr lang="tr-TR" altLang="tr-TR" sz="3600" b="1" dirty="0">
                <a:latin typeface="Tahoma" panose="020B0604030504040204" pitchFamily="34" charset="0"/>
              </a:rPr>
              <a:t> </a:t>
            </a:r>
            <a:r>
              <a:rPr lang="tr-TR" altLang="tr-TR" sz="3600" b="1" dirty="0" err="1">
                <a:latin typeface="Tahoma" panose="020B0604030504040204" pitchFamily="34" charset="0"/>
              </a:rPr>
              <a:t>yazI</a:t>
            </a:r>
            <a:r>
              <a:rPr lang="tr-TR" altLang="tr-TR" sz="3600" b="1" dirty="0">
                <a:latin typeface="Tahoma" panose="020B0604030504040204" pitchFamily="34" charset="0"/>
              </a:rPr>
              <a:t> </a:t>
            </a:r>
            <a:r>
              <a:rPr lang="tr-TR" altLang="tr-TR" sz="3600" b="1" dirty="0" err="1">
                <a:latin typeface="Tahoma" panose="020B0604030504040204" pitchFamily="34" charset="0"/>
              </a:rPr>
              <a:t>türlerİ</a:t>
            </a:r>
            <a:endParaRPr lang="tr-TR" sz="3600" dirty="0"/>
          </a:p>
        </p:txBody>
      </p:sp>
      <p:sp>
        <p:nvSpPr>
          <p:cNvPr id="4" name="2 İçerik Yer Tutucusu"/>
          <p:cNvSpPr>
            <a:spLocks noGrp="1"/>
          </p:cNvSpPr>
          <p:nvPr>
            <p:ph idx="4294967295"/>
          </p:nvPr>
        </p:nvSpPr>
        <p:spPr>
          <a:xfrm>
            <a:off x="1600200" y="1882409"/>
            <a:ext cx="8229600" cy="4389437"/>
          </a:xfrm>
        </p:spPr>
        <p:txBody>
          <a:bodyPr>
            <a:normAutofit lnSpcReduction="10000"/>
          </a:bodyPr>
          <a:lstStyle/>
          <a:p>
            <a:pPr eaLnBrk="1" hangingPunct="1"/>
            <a:r>
              <a:rPr lang="tr-TR" altLang="tr-TR" dirty="0">
                <a:latin typeface="Tahoma" panose="020B0604030504040204" pitchFamily="34" charset="0"/>
              </a:rPr>
              <a:t>Makaleler</a:t>
            </a:r>
          </a:p>
          <a:p>
            <a:pPr eaLnBrk="1" hangingPunct="1"/>
            <a:r>
              <a:rPr lang="tr-TR" altLang="tr-TR" dirty="0">
                <a:latin typeface="Tahoma" panose="020B0604030504040204" pitchFamily="34" charset="0"/>
              </a:rPr>
              <a:t>Konferans özetleri</a:t>
            </a:r>
          </a:p>
          <a:p>
            <a:pPr eaLnBrk="1" hangingPunct="1"/>
            <a:r>
              <a:rPr lang="tr-TR" altLang="tr-TR" dirty="0">
                <a:latin typeface="Tahoma" panose="020B0604030504040204" pitchFamily="34" charset="0"/>
              </a:rPr>
              <a:t>Proje başvuruları </a:t>
            </a:r>
          </a:p>
          <a:p>
            <a:pPr eaLnBrk="1" hangingPunct="1"/>
            <a:r>
              <a:rPr lang="tr-TR" altLang="tr-TR" dirty="0">
                <a:latin typeface="Tahoma" panose="020B0604030504040204" pitchFamily="34" charset="0"/>
              </a:rPr>
              <a:t>Öğrenci yazıları </a:t>
            </a:r>
          </a:p>
          <a:p>
            <a:pPr eaLnBrk="1" hangingPunct="1"/>
            <a:r>
              <a:rPr lang="tr-TR" altLang="tr-TR" dirty="0">
                <a:latin typeface="Tahoma" panose="020B0604030504040204" pitchFamily="34" charset="0"/>
              </a:rPr>
              <a:t>Makale teslim mektupları </a:t>
            </a:r>
          </a:p>
          <a:p>
            <a:pPr eaLnBrk="1" hangingPunct="1"/>
            <a:r>
              <a:rPr lang="tr-TR" altLang="tr-TR" dirty="0">
                <a:latin typeface="Tahoma" panose="020B0604030504040204" pitchFamily="34" charset="0"/>
              </a:rPr>
              <a:t>Kitap değerlendirme yazıları</a:t>
            </a:r>
          </a:p>
          <a:p>
            <a:pPr eaLnBrk="1" hangingPunct="1"/>
            <a:r>
              <a:rPr lang="tr-TR" altLang="tr-TR" dirty="0">
                <a:latin typeface="Tahoma" panose="020B0604030504040204" pitchFamily="34" charset="0"/>
              </a:rPr>
              <a:t>Doktora tezleri</a:t>
            </a:r>
          </a:p>
          <a:p>
            <a:pPr eaLnBrk="1" hangingPunct="1"/>
            <a:r>
              <a:rPr lang="tr-TR" altLang="tr-TR" dirty="0">
                <a:latin typeface="Tahoma" panose="020B0604030504040204" pitchFamily="34" charset="0"/>
              </a:rPr>
              <a:t>Ders kitapları </a:t>
            </a:r>
          </a:p>
          <a:p>
            <a:pPr eaLnBrk="1" hangingPunct="1"/>
            <a:r>
              <a:rPr lang="tr-TR" altLang="tr-TR" dirty="0">
                <a:latin typeface="Tahoma" panose="020B0604030504040204" pitchFamily="34" charset="0"/>
              </a:rPr>
              <a:t>Editöre cevap mektupları                  (</a:t>
            </a:r>
            <a:r>
              <a:rPr lang="tr-TR" altLang="tr-TR" dirty="0" err="1">
                <a:latin typeface="Tahoma" panose="020B0604030504040204" pitchFamily="34" charset="0"/>
              </a:rPr>
              <a:t>Hyland</a:t>
            </a:r>
            <a:r>
              <a:rPr lang="tr-TR" altLang="tr-TR" dirty="0">
                <a:latin typeface="Tahoma" panose="020B0604030504040204" pitchFamily="34" charset="0"/>
              </a:rPr>
              <a:t>, 2009: 27)</a:t>
            </a:r>
          </a:p>
          <a:p>
            <a:pPr eaLnBrk="1" hangingPunct="1"/>
            <a:endParaRPr lang="en-US" altLang="tr-TR" dirty="0">
              <a:latin typeface="Tahoma" panose="020B0604030504040204" pitchFamily="34" charset="0"/>
            </a:endParaRPr>
          </a:p>
        </p:txBody>
      </p:sp>
      <p:sp>
        <p:nvSpPr>
          <p:cNvPr id="5" name="Oval 4"/>
          <p:cNvSpPr/>
          <p:nvPr/>
        </p:nvSpPr>
        <p:spPr>
          <a:xfrm>
            <a:off x="10897985" y="806335"/>
            <a:ext cx="1047404" cy="52370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solidFill>
                  <a:schemeClr val="tx1"/>
                </a:solidFill>
              </a:rPr>
              <a:t>7/47</a:t>
            </a:r>
          </a:p>
        </p:txBody>
      </p:sp>
      <p:sp>
        <p:nvSpPr>
          <p:cNvPr id="6" name="Dikdörtgen 5"/>
          <p:cNvSpPr/>
          <p:nvPr/>
        </p:nvSpPr>
        <p:spPr>
          <a:xfrm>
            <a:off x="1330036" y="1795549"/>
            <a:ext cx="9742515" cy="9559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4831625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aşlık 2"/>
          <p:cNvSpPr>
            <a:spLocks noGrp="1"/>
          </p:cNvSpPr>
          <p:nvPr>
            <p:ph type="title"/>
          </p:nvPr>
        </p:nvSpPr>
        <p:spPr>
          <a:xfrm>
            <a:off x="9326880" y="3768866"/>
            <a:ext cx="2618509" cy="432048"/>
          </a:xfrm>
        </p:spPr>
        <p:txBody>
          <a:bodyPr>
            <a:noAutofit/>
          </a:bodyPr>
          <a:lstStyle/>
          <a:p>
            <a:pPr algn="r">
              <a:defRPr/>
            </a:pPr>
            <a:r>
              <a:rPr lang="tr-TR" sz="1800" cap="none" dirty="0">
                <a:solidFill>
                  <a:schemeClr val="tx1"/>
                </a:solidFill>
                <a:latin typeface="Tahoma" pitchFamily="34" charset="0"/>
                <a:ea typeface="Tahoma" pitchFamily="34" charset="0"/>
                <a:cs typeface="Tahoma" pitchFamily="34" charset="0"/>
              </a:rPr>
              <a:t>   </a:t>
            </a:r>
            <a:r>
              <a:rPr lang="tr-TR" sz="1600" cap="none" dirty="0" err="1">
                <a:solidFill>
                  <a:schemeClr val="tx1"/>
                </a:solidFill>
                <a:latin typeface="Tahoma" pitchFamily="34" charset="0"/>
                <a:ea typeface="Tahoma" pitchFamily="34" charset="0"/>
                <a:cs typeface="Tahoma" pitchFamily="34" charset="0"/>
              </a:rPr>
              <a:t>Schmied</a:t>
            </a:r>
            <a:r>
              <a:rPr lang="tr-TR" sz="1600" dirty="0">
                <a:solidFill>
                  <a:schemeClr val="tx1"/>
                </a:solidFill>
                <a:latin typeface="Tahoma" pitchFamily="34" charset="0"/>
                <a:ea typeface="Tahoma" pitchFamily="34" charset="0"/>
                <a:cs typeface="Tahoma" pitchFamily="34" charset="0"/>
              </a:rPr>
              <a:t> 2015, </a:t>
            </a:r>
            <a:r>
              <a:rPr lang="tr-TR" sz="1600" cap="none" dirty="0">
                <a:latin typeface="Tahoma" pitchFamily="34" charset="0"/>
                <a:ea typeface="Tahoma" pitchFamily="34" charset="0"/>
                <a:cs typeface="Tahoma" pitchFamily="34" charset="0"/>
              </a:rPr>
              <a:t>p</a:t>
            </a:r>
            <a:r>
              <a:rPr lang="tr-TR" sz="1600" dirty="0">
                <a:solidFill>
                  <a:schemeClr val="tx1"/>
                </a:solidFill>
                <a:latin typeface="Tahoma" pitchFamily="34" charset="0"/>
                <a:ea typeface="Tahoma" pitchFamily="34" charset="0"/>
                <a:cs typeface="Tahoma" pitchFamily="34" charset="0"/>
              </a:rPr>
              <a:t>.11</a:t>
            </a:r>
            <a:r>
              <a:rPr lang="tr-TR" sz="1800" dirty="0">
                <a:solidFill>
                  <a:schemeClr val="tx1"/>
                </a:solidFill>
                <a:latin typeface="Tahoma" pitchFamily="34" charset="0"/>
                <a:ea typeface="Tahoma" pitchFamily="34" charset="0"/>
                <a:cs typeface="Tahoma" pitchFamily="34" charset="0"/>
              </a:rPr>
              <a:t/>
            </a:r>
            <a:br>
              <a:rPr lang="tr-TR" sz="1800" dirty="0">
                <a:solidFill>
                  <a:schemeClr val="tx1"/>
                </a:solidFill>
                <a:latin typeface="Tahoma" pitchFamily="34" charset="0"/>
                <a:ea typeface="Tahoma" pitchFamily="34" charset="0"/>
                <a:cs typeface="Tahoma" pitchFamily="34" charset="0"/>
              </a:rPr>
            </a:br>
            <a:r>
              <a:rPr lang="tr-TR" sz="1800" dirty="0">
                <a:latin typeface="Tahoma" pitchFamily="34" charset="0"/>
                <a:ea typeface="Tahoma" pitchFamily="34" charset="0"/>
                <a:cs typeface="Tahoma" pitchFamily="34" charset="0"/>
              </a:rPr>
              <a:t/>
            </a:r>
            <a:br>
              <a:rPr lang="tr-TR" sz="1800" dirty="0">
                <a:latin typeface="Tahoma" pitchFamily="34" charset="0"/>
                <a:ea typeface="Tahoma" pitchFamily="34" charset="0"/>
                <a:cs typeface="Tahoma" pitchFamily="34" charset="0"/>
              </a:rPr>
            </a:br>
            <a:r>
              <a:rPr lang="tr-TR" sz="1100" dirty="0">
                <a:latin typeface="Tahoma" pitchFamily="34" charset="0"/>
                <a:ea typeface="Tahoma" pitchFamily="34" charset="0"/>
                <a:cs typeface="Tahoma" pitchFamily="34" charset="0"/>
              </a:rPr>
              <a:t/>
            </a:r>
            <a:br>
              <a:rPr lang="tr-TR" sz="1100" dirty="0">
                <a:latin typeface="Tahoma" pitchFamily="34" charset="0"/>
                <a:ea typeface="Tahoma" pitchFamily="34" charset="0"/>
                <a:cs typeface="Tahoma" pitchFamily="34" charset="0"/>
              </a:rPr>
            </a:br>
            <a:r>
              <a:rPr lang="tr-TR" sz="1100" dirty="0">
                <a:latin typeface="Tahoma" pitchFamily="34" charset="0"/>
                <a:ea typeface="Tahoma" pitchFamily="34" charset="0"/>
                <a:cs typeface="Tahoma" pitchFamily="34" charset="0"/>
              </a:rPr>
              <a:t/>
            </a:r>
            <a:br>
              <a:rPr lang="tr-TR" sz="1100" dirty="0">
                <a:latin typeface="Tahoma" pitchFamily="34" charset="0"/>
                <a:ea typeface="Tahoma" pitchFamily="34" charset="0"/>
                <a:cs typeface="Tahoma" pitchFamily="34" charset="0"/>
              </a:rPr>
            </a:br>
            <a:r>
              <a:rPr lang="en-US" sz="1100" dirty="0"/>
              <a:t>A prototype approach to academic writing</a:t>
            </a:r>
            <a:endParaRPr lang="tr-TR" sz="1100" dirty="0">
              <a:solidFill>
                <a:schemeClr val="tx1"/>
              </a:solidFill>
              <a:latin typeface="Tahoma" pitchFamily="34" charset="0"/>
              <a:ea typeface="Tahoma" pitchFamily="34" charset="0"/>
              <a:cs typeface="Tahoma" pitchFamily="34" charset="0"/>
            </a:endParaRPr>
          </a:p>
        </p:txBody>
      </p:sp>
      <p:sp>
        <p:nvSpPr>
          <p:cNvPr id="4" name="Slayt Numarası Yer Tutucusu 3"/>
          <p:cNvSpPr>
            <a:spLocks noGrp="1"/>
          </p:cNvSpPr>
          <p:nvPr>
            <p:ph type="sldNum" sz="quarter" idx="12"/>
          </p:nvPr>
        </p:nvSpPr>
        <p:spPr/>
        <p:txBody>
          <a:bodyPr/>
          <a:lstStyle/>
          <a:p>
            <a:pPr>
              <a:defRPr/>
            </a:pPr>
            <a:fld id="{0ED1E589-98F5-4A7D-98B9-28A6234C08D2}" type="slidenum">
              <a:rPr lang="tr-TR" smtClean="0"/>
              <a:pPr>
                <a:defRPr/>
              </a:pPr>
              <a:t>8</a:t>
            </a:fld>
            <a:endParaRPr lang="tr-TR"/>
          </a:p>
        </p:txBody>
      </p:sp>
      <p:pic>
        <p:nvPicPr>
          <p:cNvPr id="3994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9532" y="206346"/>
            <a:ext cx="9375988" cy="5835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Oval 1"/>
          <p:cNvSpPr/>
          <p:nvPr/>
        </p:nvSpPr>
        <p:spPr>
          <a:xfrm>
            <a:off x="3649287" y="2219498"/>
            <a:ext cx="2768138" cy="174567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tr-TR" sz="1200" b="1" i="1" dirty="0">
                <a:solidFill>
                  <a:schemeClr val="tx1"/>
                </a:solidFill>
              </a:rPr>
              <a:t>         </a:t>
            </a:r>
            <a:r>
              <a:rPr lang="tr-TR" sz="1600" b="1" i="1" dirty="0">
                <a:solidFill>
                  <a:schemeClr val="tx1"/>
                </a:solidFill>
              </a:rPr>
              <a:t>temel türler</a:t>
            </a:r>
            <a:endParaRPr lang="tr-TR" sz="1200" b="1" i="1" dirty="0">
              <a:solidFill>
                <a:schemeClr val="tx1"/>
              </a:solidFill>
            </a:endParaRPr>
          </a:p>
          <a:p>
            <a:r>
              <a:rPr lang="tr-TR" sz="1200" dirty="0">
                <a:solidFill>
                  <a:schemeClr val="tx1"/>
                </a:solidFill>
              </a:rPr>
              <a:t>        lisans(üstü) tezleri  </a:t>
            </a:r>
          </a:p>
          <a:p>
            <a:r>
              <a:rPr lang="tr-TR" sz="1200" dirty="0">
                <a:solidFill>
                  <a:schemeClr val="tx1"/>
                </a:solidFill>
              </a:rPr>
              <a:t>      </a:t>
            </a:r>
            <a:r>
              <a:rPr lang="tr-TR" sz="1200" b="1" dirty="0">
                <a:solidFill>
                  <a:srgbClr val="FF0000"/>
                </a:solidFill>
              </a:rPr>
              <a:t>araştırma makalesi </a:t>
            </a:r>
          </a:p>
          <a:p>
            <a:r>
              <a:rPr lang="tr-TR" sz="1200" b="1" dirty="0">
                <a:solidFill>
                  <a:srgbClr val="FF0000"/>
                </a:solidFill>
              </a:rPr>
              <a:t>         </a:t>
            </a:r>
            <a:r>
              <a:rPr lang="tr-TR" sz="1200" dirty="0">
                <a:solidFill>
                  <a:schemeClr val="tx1"/>
                </a:solidFill>
              </a:rPr>
              <a:t>el kitabı makalesi</a:t>
            </a:r>
          </a:p>
          <a:p>
            <a:r>
              <a:rPr lang="tr-TR" sz="1200" b="1" dirty="0">
                <a:solidFill>
                  <a:schemeClr val="tx1"/>
                </a:solidFill>
              </a:rPr>
              <a:t>     </a:t>
            </a:r>
            <a:r>
              <a:rPr lang="tr-TR" sz="1200" dirty="0">
                <a:solidFill>
                  <a:schemeClr val="tx1"/>
                </a:solidFill>
              </a:rPr>
              <a:t>            bildiri</a:t>
            </a:r>
          </a:p>
        </p:txBody>
      </p:sp>
      <p:sp>
        <p:nvSpPr>
          <p:cNvPr id="5" name="Dikdörtgen 4"/>
          <p:cNvSpPr/>
          <p:nvPr/>
        </p:nvSpPr>
        <p:spPr>
          <a:xfrm>
            <a:off x="6700059" y="502917"/>
            <a:ext cx="3067396" cy="789709"/>
          </a:xfrm>
          <a:custGeom>
            <a:avLst/>
            <a:gdLst>
              <a:gd name="connsiteX0" fmla="*/ 0 w 1911927"/>
              <a:gd name="connsiteY0" fmla="*/ 0 h 773083"/>
              <a:gd name="connsiteX1" fmla="*/ 1911927 w 1911927"/>
              <a:gd name="connsiteY1" fmla="*/ 0 h 773083"/>
              <a:gd name="connsiteX2" fmla="*/ 1911927 w 1911927"/>
              <a:gd name="connsiteY2" fmla="*/ 773083 h 773083"/>
              <a:gd name="connsiteX3" fmla="*/ 0 w 1911927"/>
              <a:gd name="connsiteY3" fmla="*/ 773083 h 773083"/>
              <a:gd name="connsiteX4" fmla="*/ 0 w 1911927"/>
              <a:gd name="connsiteY4" fmla="*/ 0 h 773083"/>
              <a:gd name="connsiteX0" fmla="*/ 0 w 3067396"/>
              <a:gd name="connsiteY0" fmla="*/ 0 h 789709"/>
              <a:gd name="connsiteX1" fmla="*/ 3067396 w 3067396"/>
              <a:gd name="connsiteY1" fmla="*/ 16626 h 789709"/>
              <a:gd name="connsiteX2" fmla="*/ 3067396 w 3067396"/>
              <a:gd name="connsiteY2" fmla="*/ 789709 h 789709"/>
              <a:gd name="connsiteX3" fmla="*/ 1155469 w 3067396"/>
              <a:gd name="connsiteY3" fmla="*/ 789709 h 789709"/>
              <a:gd name="connsiteX4" fmla="*/ 0 w 3067396"/>
              <a:gd name="connsiteY4" fmla="*/ 0 h 7897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67396" h="789709">
                <a:moveTo>
                  <a:pt x="0" y="0"/>
                </a:moveTo>
                <a:lnTo>
                  <a:pt x="3067396" y="16626"/>
                </a:lnTo>
                <a:lnTo>
                  <a:pt x="3067396" y="789709"/>
                </a:lnTo>
                <a:lnTo>
                  <a:pt x="1155469" y="789709"/>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 name="Dikdörtgen 4"/>
          <p:cNvSpPr/>
          <p:nvPr/>
        </p:nvSpPr>
        <p:spPr>
          <a:xfrm rot="7876009">
            <a:off x="695604" y="233246"/>
            <a:ext cx="1780120" cy="1258510"/>
          </a:xfrm>
          <a:custGeom>
            <a:avLst/>
            <a:gdLst>
              <a:gd name="connsiteX0" fmla="*/ 0 w 1911927"/>
              <a:gd name="connsiteY0" fmla="*/ 0 h 773083"/>
              <a:gd name="connsiteX1" fmla="*/ 1911927 w 1911927"/>
              <a:gd name="connsiteY1" fmla="*/ 0 h 773083"/>
              <a:gd name="connsiteX2" fmla="*/ 1911927 w 1911927"/>
              <a:gd name="connsiteY2" fmla="*/ 773083 h 773083"/>
              <a:gd name="connsiteX3" fmla="*/ 0 w 1911927"/>
              <a:gd name="connsiteY3" fmla="*/ 773083 h 773083"/>
              <a:gd name="connsiteX4" fmla="*/ 0 w 1911927"/>
              <a:gd name="connsiteY4" fmla="*/ 0 h 773083"/>
              <a:gd name="connsiteX0" fmla="*/ 0 w 3067396"/>
              <a:gd name="connsiteY0" fmla="*/ 0 h 789709"/>
              <a:gd name="connsiteX1" fmla="*/ 3067396 w 3067396"/>
              <a:gd name="connsiteY1" fmla="*/ 16626 h 789709"/>
              <a:gd name="connsiteX2" fmla="*/ 3067396 w 3067396"/>
              <a:gd name="connsiteY2" fmla="*/ 789709 h 789709"/>
              <a:gd name="connsiteX3" fmla="*/ 1155469 w 3067396"/>
              <a:gd name="connsiteY3" fmla="*/ 789709 h 789709"/>
              <a:gd name="connsiteX4" fmla="*/ 0 w 3067396"/>
              <a:gd name="connsiteY4" fmla="*/ 0 h 7897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67396" h="789709">
                <a:moveTo>
                  <a:pt x="0" y="0"/>
                </a:moveTo>
                <a:lnTo>
                  <a:pt x="3067396" y="16626"/>
                </a:lnTo>
                <a:lnTo>
                  <a:pt x="3067396" y="789709"/>
                </a:lnTo>
                <a:lnTo>
                  <a:pt x="1155469" y="789709"/>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 name="Dikdörtgen 4"/>
          <p:cNvSpPr/>
          <p:nvPr/>
        </p:nvSpPr>
        <p:spPr>
          <a:xfrm rot="1929067">
            <a:off x="510971" y="4626463"/>
            <a:ext cx="2084232" cy="1238740"/>
          </a:xfrm>
          <a:custGeom>
            <a:avLst/>
            <a:gdLst>
              <a:gd name="connsiteX0" fmla="*/ 0 w 1911927"/>
              <a:gd name="connsiteY0" fmla="*/ 0 h 773083"/>
              <a:gd name="connsiteX1" fmla="*/ 1911927 w 1911927"/>
              <a:gd name="connsiteY1" fmla="*/ 0 h 773083"/>
              <a:gd name="connsiteX2" fmla="*/ 1911927 w 1911927"/>
              <a:gd name="connsiteY2" fmla="*/ 773083 h 773083"/>
              <a:gd name="connsiteX3" fmla="*/ 0 w 1911927"/>
              <a:gd name="connsiteY3" fmla="*/ 773083 h 773083"/>
              <a:gd name="connsiteX4" fmla="*/ 0 w 1911927"/>
              <a:gd name="connsiteY4" fmla="*/ 0 h 773083"/>
              <a:gd name="connsiteX0" fmla="*/ 0 w 3067396"/>
              <a:gd name="connsiteY0" fmla="*/ 0 h 789709"/>
              <a:gd name="connsiteX1" fmla="*/ 3067396 w 3067396"/>
              <a:gd name="connsiteY1" fmla="*/ 16626 h 789709"/>
              <a:gd name="connsiteX2" fmla="*/ 3067396 w 3067396"/>
              <a:gd name="connsiteY2" fmla="*/ 789709 h 789709"/>
              <a:gd name="connsiteX3" fmla="*/ 1155469 w 3067396"/>
              <a:gd name="connsiteY3" fmla="*/ 789709 h 789709"/>
              <a:gd name="connsiteX4" fmla="*/ 0 w 3067396"/>
              <a:gd name="connsiteY4" fmla="*/ 0 h 789709"/>
              <a:gd name="connsiteX0" fmla="*/ 0 w 3067396"/>
              <a:gd name="connsiteY0" fmla="*/ 0 h 789709"/>
              <a:gd name="connsiteX1" fmla="*/ 3067396 w 3067396"/>
              <a:gd name="connsiteY1" fmla="*/ 16626 h 789709"/>
              <a:gd name="connsiteX2" fmla="*/ 2909963 w 3067396"/>
              <a:gd name="connsiteY2" fmla="*/ 694348 h 789709"/>
              <a:gd name="connsiteX3" fmla="*/ 1155469 w 3067396"/>
              <a:gd name="connsiteY3" fmla="*/ 789709 h 789709"/>
              <a:gd name="connsiteX4" fmla="*/ 0 w 3067396"/>
              <a:gd name="connsiteY4" fmla="*/ 0 h 789709"/>
              <a:gd name="connsiteX0" fmla="*/ 0 w 3067396"/>
              <a:gd name="connsiteY0" fmla="*/ 0 h 850155"/>
              <a:gd name="connsiteX1" fmla="*/ 3067396 w 3067396"/>
              <a:gd name="connsiteY1" fmla="*/ 16626 h 850155"/>
              <a:gd name="connsiteX2" fmla="*/ 2909963 w 3067396"/>
              <a:gd name="connsiteY2" fmla="*/ 694348 h 850155"/>
              <a:gd name="connsiteX3" fmla="*/ 1415465 w 3067396"/>
              <a:gd name="connsiteY3" fmla="*/ 850155 h 850155"/>
              <a:gd name="connsiteX4" fmla="*/ 1155469 w 3067396"/>
              <a:gd name="connsiteY4" fmla="*/ 789709 h 850155"/>
              <a:gd name="connsiteX5" fmla="*/ 0 w 3067396"/>
              <a:gd name="connsiteY5" fmla="*/ 0 h 850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067396" h="850155">
                <a:moveTo>
                  <a:pt x="0" y="0"/>
                </a:moveTo>
                <a:lnTo>
                  <a:pt x="3067396" y="16626"/>
                </a:lnTo>
                <a:lnTo>
                  <a:pt x="2909963" y="694348"/>
                </a:lnTo>
                <a:cubicBezTo>
                  <a:pt x="2414264" y="723099"/>
                  <a:pt x="1911164" y="821404"/>
                  <a:pt x="1415465" y="850155"/>
                </a:cubicBezTo>
                <a:lnTo>
                  <a:pt x="1155469" y="789709"/>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9" name="Dikdörtgen 4"/>
          <p:cNvSpPr/>
          <p:nvPr/>
        </p:nvSpPr>
        <p:spPr>
          <a:xfrm rot="19669539">
            <a:off x="7373613" y="4889222"/>
            <a:ext cx="1874415" cy="1367495"/>
          </a:xfrm>
          <a:custGeom>
            <a:avLst/>
            <a:gdLst>
              <a:gd name="connsiteX0" fmla="*/ 0 w 1911927"/>
              <a:gd name="connsiteY0" fmla="*/ 0 h 773083"/>
              <a:gd name="connsiteX1" fmla="*/ 1911927 w 1911927"/>
              <a:gd name="connsiteY1" fmla="*/ 0 h 773083"/>
              <a:gd name="connsiteX2" fmla="*/ 1911927 w 1911927"/>
              <a:gd name="connsiteY2" fmla="*/ 773083 h 773083"/>
              <a:gd name="connsiteX3" fmla="*/ 0 w 1911927"/>
              <a:gd name="connsiteY3" fmla="*/ 773083 h 773083"/>
              <a:gd name="connsiteX4" fmla="*/ 0 w 1911927"/>
              <a:gd name="connsiteY4" fmla="*/ 0 h 773083"/>
              <a:gd name="connsiteX0" fmla="*/ 0 w 3067396"/>
              <a:gd name="connsiteY0" fmla="*/ 0 h 789709"/>
              <a:gd name="connsiteX1" fmla="*/ 3067396 w 3067396"/>
              <a:gd name="connsiteY1" fmla="*/ 16626 h 789709"/>
              <a:gd name="connsiteX2" fmla="*/ 3067396 w 3067396"/>
              <a:gd name="connsiteY2" fmla="*/ 789709 h 789709"/>
              <a:gd name="connsiteX3" fmla="*/ 1155469 w 3067396"/>
              <a:gd name="connsiteY3" fmla="*/ 789709 h 789709"/>
              <a:gd name="connsiteX4" fmla="*/ 0 w 3067396"/>
              <a:gd name="connsiteY4" fmla="*/ 0 h 789709"/>
              <a:gd name="connsiteX0" fmla="*/ 0 w 3067396"/>
              <a:gd name="connsiteY0" fmla="*/ 0 h 789709"/>
              <a:gd name="connsiteX1" fmla="*/ 3067396 w 3067396"/>
              <a:gd name="connsiteY1" fmla="*/ 16626 h 789709"/>
              <a:gd name="connsiteX2" fmla="*/ 3067396 w 3067396"/>
              <a:gd name="connsiteY2" fmla="*/ 789709 h 789709"/>
              <a:gd name="connsiteX3" fmla="*/ 1346780 w 3067396"/>
              <a:gd name="connsiteY3" fmla="*/ 673381 h 789709"/>
              <a:gd name="connsiteX4" fmla="*/ 0 w 3067396"/>
              <a:gd name="connsiteY4" fmla="*/ 0 h 789709"/>
              <a:gd name="connsiteX0" fmla="*/ 0 w 3067396"/>
              <a:gd name="connsiteY0" fmla="*/ 0 h 789709"/>
              <a:gd name="connsiteX1" fmla="*/ 3067396 w 3067396"/>
              <a:gd name="connsiteY1" fmla="*/ 16626 h 789709"/>
              <a:gd name="connsiteX2" fmla="*/ 3067396 w 3067396"/>
              <a:gd name="connsiteY2" fmla="*/ 789709 h 789709"/>
              <a:gd name="connsiteX3" fmla="*/ 1346780 w 3067396"/>
              <a:gd name="connsiteY3" fmla="*/ 673381 h 789709"/>
              <a:gd name="connsiteX4" fmla="*/ 191024 w 3067396"/>
              <a:gd name="connsiteY4" fmla="*/ 230540 h 789709"/>
              <a:gd name="connsiteX5" fmla="*/ 0 w 3067396"/>
              <a:gd name="connsiteY5" fmla="*/ 0 h 7897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067396" h="789709">
                <a:moveTo>
                  <a:pt x="0" y="0"/>
                </a:moveTo>
                <a:lnTo>
                  <a:pt x="3067396" y="16626"/>
                </a:lnTo>
                <a:lnTo>
                  <a:pt x="3067396" y="789709"/>
                </a:lnTo>
                <a:lnTo>
                  <a:pt x="1346780" y="673381"/>
                </a:lnTo>
                <a:cubicBezTo>
                  <a:pt x="1029443" y="508707"/>
                  <a:pt x="508361" y="395214"/>
                  <a:pt x="191024" y="230540"/>
                </a:cubicBez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 name="Dikdörtgen 5"/>
          <p:cNvSpPr/>
          <p:nvPr/>
        </p:nvSpPr>
        <p:spPr>
          <a:xfrm>
            <a:off x="3374968" y="1521229"/>
            <a:ext cx="3150524" cy="515390"/>
          </a:xfrm>
          <a:custGeom>
            <a:avLst/>
            <a:gdLst>
              <a:gd name="connsiteX0" fmla="*/ 0 w 3050771"/>
              <a:gd name="connsiteY0" fmla="*/ 0 h 523701"/>
              <a:gd name="connsiteX1" fmla="*/ 3050771 w 3050771"/>
              <a:gd name="connsiteY1" fmla="*/ 0 h 523701"/>
              <a:gd name="connsiteX2" fmla="*/ 3050771 w 3050771"/>
              <a:gd name="connsiteY2" fmla="*/ 523701 h 523701"/>
              <a:gd name="connsiteX3" fmla="*/ 0 w 3050771"/>
              <a:gd name="connsiteY3" fmla="*/ 523701 h 523701"/>
              <a:gd name="connsiteX4" fmla="*/ 0 w 3050771"/>
              <a:gd name="connsiteY4" fmla="*/ 0 h 523701"/>
              <a:gd name="connsiteX0" fmla="*/ 149629 w 3050771"/>
              <a:gd name="connsiteY0" fmla="*/ 133004 h 523701"/>
              <a:gd name="connsiteX1" fmla="*/ 3050771 w 3050771"/>
              <a:gd name="connsiteY1" fmla="*/ 0 h 523701"/>
              <a:gd name="connsiteX2" fmla="*/ 3050771 w 3050771"/>
              <a:gd name="connsiteY2" fmla="*/ 523701 h 523701"/>
              <a:gd name="connsiteX3" fmla="*/ 0 w 3050771"/>
              <a:gd name="connsiteY3" fmla="*/ 523701 h 523701"/>
              <a:gd name="connsiteX4" fmla="*/ 149629 w 3050771"/>
              <a:gd name="connsiteY4" fmla="*/ 133004 h 523701"/>
              <a:gd name="connsiteX0" fmla="*/ 149629 w 3050771"/>
              <a:gd name="connsiteY0" fmla="*/ 133004 h 523701"/>
              <a:gd name="connsiteX1" fmla="*/ 3050771 w 3050771"/>
              <a:gd name="connsiteY1" fmla="*/ 0 h 523701"/>
              <a:gd name="connsiteX2" fmla="*/ 3050771 w 3050771"/>
              <a:gd name="connsiteY2" fmla="*/ 523701 h 523701"/>
              <a:gd name="connsiteX3" fmla="*/ 0 w 3050771"/>
              <a:gd name="connsiteY3" fmla="*/ 523701 h 523701"/>
              <a:gd name="connsiteX4" fmla="*/ 149629 w 3050771"/>
              <a:gd name="connsiteY4" fmla="*/ 133004 h 523701"/>
              <a:gd name="connsiteX0" fmla="*/ 149629 w 3050771"/>
              <a:gd name="connsiteY0" fmla="*/ 71125 h 461822"/>
              <a:gd name="connsiteX1" fmla="*/ 2917767 w 3050771"/>
              <a:gd name="connsiteY1" fmla="*/ 21248 h 461822"/>
              <a:gd name="connsiteX2" fmla="*/ 3050771 w 3050771"/>
              <a:gd name="connsiteY2" fmla="*/ 461822 h 461822"/>
              <a:gd name="connsiteX3" fmla="*/ 0 w 3050771"/>
              <a:gd name="connsiteY3" fmla="*/ 461822 h 461822"/>
              <a:gd name="connsiteX4" fmla="*/ 149629 w 3050771"/>
              <a:gd name="connsiteY4" fmla="*/ 71125 h 461822"/>
              <a:gd name="connsiteX0" fmla="*/ 149629 w 3050771"/>
              <a:gd name="connsiteY0" fmla="*/ 58897 h 449594"/>
              <a:gd name="connsiteX1" fmla="*/ 2834640 w 3050771"/>
              <a:gd name="connsiteY1" fmla="*/ 58897 h 449594"/>
              <a:gd name="connsiteX2" fmla="*/ 3050771 w 3050771"/>
              <a:gd name="connsiteY2" fmla="*/ 449594 h 449594"/>
              <a:gd name="connsiteX3" fmla="*/ 0 w 3050771"/>
              <a:gd name="connsiteY3" fmla="*/ 449594 h 449594"/>
              <a:gd name="connsiteX4" fmla="*/ 149629 w 3050771"/>
              <a:gd name="connsiteY4" fmla="*/ 58897 h 449594"/>
              <a:gd name="connsiteX0" fmla="*/ 199505 w 3050771"/>
              <a:gd name="connsiteY0" fmla="*/ 65194 h 427791"/>
              <a:gd name="connsiteX1" fmla="*/ 2834640 w 3050771"/>
              <a:gd name="connsiteY1" fmla="*/ 37094 h 427791"/>
              <a:gd name="connsiteX2" fmla="*/ 3050771 w 3050771"/>
              <a:gd name="connsiteY2" fmla="*/ 427791 h 427791"/>
              <a:gd name="connsiteX3" fmla="*/ 0 w 3050771"/>
              <a:gd name="connsiteY3" fmla="*/ 427791 h 427791"/>
              <a:gd name="connsiteX4" fmla="*/ 199505 w 3050771"/>
              <a:gd name="connsiteY4" fmla="*/ 65194 h 427791"/>
              <a:gd name="connsiteX0" fmla="*/ 199505 w 3050771"/>
              <a:gd name="connsiteY0" fmla="*/ 61881 h 424478"/>
              <a:gd name="connsiteX1" fmla="*/ 2784764 w 3050771"/>
              <a:gd name="connsiteY1" fmla="*/ 47831 h 424478"/>
              <a:gd name="connsiteX2" fmla="*/ 3050771 w 3050771"/>
              <a:gd name="connsiteY2" fmla="*/ 424478 h 424478"/>
              <a:gd name="connsiteX3" fmla="*/ 0 w 3050771"/>
              <a:gd name="connsiteY3" fmla="*/ 424478 h 424478"/>
              <a:gd name="connsiteX4" fmla="*/ 199505 w 3050771"/>
              <a:gd name="connsiteY4" fmla="*/ 61881 h 424478"/>
              <a:gd name="connsiteX0" fmla="*/ 199505 w 3050771"/>
              <a:gd name="connsiteY0" fmla="*/ 52686 h 415283"/>
              <a:gd name="connsiteX1" fmla="*/ 2760614 w 3050771"/>
              <a:gd name="connsiteY1" fmla="*/ 87148 h 415283"/>
              <a:gd name="connsiteX2" fmla="*/ 3050771 w 3050771"/>
              <a:gd name="connsiteY2" fmla="*/ 415283 h 415283"/>
              <a:gd name="connsiteX3" fmla="*/ 0 w 3050771"/>
              <a:gd name="connsiteY3" fmla="*/ 415283 h 415283"/>
              <a:gd name="connsiteX4" fmla="*/ 199505 w 3050771"/>
              <a:gd name="connsiteY4" fmla="*/ 52686 h 415283"/>
              <a:gd name="connsiteX0" fmla="*/ 288049 w 3050771"/>
              <a:gd name="connsiteY0" fmla="*/ 61881 h 375967"/>
              <a:gd name="connsiteX1" fmla="*/ 2760614 w 3050771"/>
              <a:gd name="connsiteY1" fmla="*/ 47832 h 375967"/>
              <a:gd name="connsiteX2" fmla="*/ 3050771 w 3050771"/>
              <a:gd name="connsiteY2" fmla="*/ 375967 h 375967"/>
              <a:gd name="connsiteX3" fmla="*/ 0 w 3050771"/>
              <a:gd name="connsiteY3" fmla="*/ 375967 h 375967"/>
              <a:gd name="connsiteX4" fmla="*/ 288049 w 3050771"/>
              <a:gd name="connsiteY4" fmla="*/ 61881 h 3759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0771" h="375967">
                <a:moveTo>
                  <a:pt x="288049" y="61881"/>
                </a:moveTo>
                <a:cubicBezTo>
                  <a:pt x="1280034" y="-90519"/>
                  <a:pt x="1793567" y="92167"/>
                  <a:pt x="2760614" y="47832"/>
                </a:cubicBezTo>
                <a:lnTo>
                  <a:pt x="3050771" y="375967"/>
                </a:lnTo>
                <a:lnTo>
                  <a:pt x="0" y="375967"/>
                </a:lnTo>
                <a:lnTo>
                  <a:pt x="288049" y="61881"/>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dirty="0">
                <a:solidFill>
                  <a:schemeClr val="tx1"/>
                </a:solidFill>
              </a:rPr>
              <a:t>ders kitabı</a:t>
            </a:r>
          </a:p>
        </p:txBody>
      </p:sp>
      <p:sp>
        <p:nvSpPr>
          <p:cNvPr id="10" name="Dikdörtgen 9"/>
          <p:cNvSpPr/>
          <p:nvPr/>
        </p:nvSpPr>
        <p:spPr>
          <a:xfrm>
            <a:off x="3374967" y="4175191"/>
            <a:ext cx="1321723" cy="2556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dirty="0">
                <a:solidFill>
                  <a:schemeClr val="tx1"/>
                </a:solidFill>
              </a:rPr>
              <a:t>poster</a:t>
            </a:r>
          </a:p>
        </p:txBody>
      </p:sp>
      <p:sp>
        <p:nvSpPr>
          <p:cNvPr id="11" name="Oval 10"/>
          <p:cNvSpPr/>
          <p:nvPr/>
        </p:nvSpPr>
        <p:spPr>
          <a:xfrm>
            <a:off x="2427316" y="3034145"/>
            <a:ext cx="1221971" cy="82296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dirty="0">
                <a:solidFill>
                  <a:schemeClr val="tx1"/>
                </a:solidFill>
              </a:rPr>
              <a:t>proje önerisi / raporu</a:t>
            </a:r>
          </a:p>
        </p:txBody>
      </p:sp>
      <p:sp>
        <p:nvSpPr>
          <p:cNvPr id="12" name="Yuvarlatılmış Dikdörtgen 11"/>
          <p:cNvSpPr/>
          <p:nvPr/>
        </p:nvSpPr>
        <p:spPr>
          <a:xfrm>
            <a:off x="2685685" y="2219498"/>
            <a:ext cx="1254548" cy="332509"/>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dirty="0">
                <a:solidFill>
                  <a:schemeClr val="tx1"/>
                </a:solidFill>
              </a:rPr>
              <a:t>bildiri özeti</a:t>
            </a:r>
          </a:p>
        </p:txBody>
      </p:sp>
      <p:sp>
        <p:nvSpPr>
          <p:cNvPr id="13" name="Oval 12"/>
          <p:cNvSpPr/>
          <p:nvPr/>
        </p:nvSpPr>
        <p:spPr>
          <a:xfrm>
            <a:off x="6267796" y="2219498"/>
            <a:ext cx="1130531" cy="59851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dirty="0">
                <a:solidFill>
                  <a:schemeClr val="tx1"/>
                </a:solidFill>
              </a:rPr>
              <a:t>seminer</a:t>
            </a:r>
          </a:p>
        </p:txBody>
      </p:sp>
      <p:sp>
        <p:nvSpPr>
          <p:cNvPr id="18" name="Oval 17"/>
          <p:cNvSpPr/>
          <p:nvPr/>
        </p:nvSpPr>
        <p:spPr>
          <a:xfrm>
            <a:off x="6525492" y="2989811"/>
            <a:ext cx="1025235" cy="59851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sz="1200" dirty="0">
              <a:solidFill>
                <a:schemeClr val="tx1"/>
              </a:solidFill>
            </a:endParaRPr>
          </a:p>
        </p:txBody>
      </p:sp>
      <p:sp>
        <p:nvSpPr>
          <p:cNvPr id="20" name="Oval 19"/>
          <p:cNvSpPr/>
          <p:nvPr/>
        </p:nvSpPr>
        <p:spPr>
          <a:xfrm>
            <a:off x="6267796" y="3630577"/>
            <a:ext cx="1197033" cy="22652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sz="1200" dirty="0">
              <a:solidFill>
                <a:schemeClr val="tx1"/>
              </a:solidFill>
            </a:endParaRPr>
          </a:p>
        </p:txBody>
      </p:sp>
      <p:sp>
        <p:nvSpPr>
          <p:cNvPr id="14" name="Dikdörtgen 13"/>
          <p:cNvSpPr/>
          <p:nvPr/>
        </p:nvSpPr>
        <p:spPr>
          <a:xfrm>
            <a:off x="5478087" y="4073236"/>
            <a:ext cx="1388225" cy="2297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2" name="Dikdörtgen 21"/>
          <p:cNvSpPr/>
          <p:nvPr/>
        </p:nvSpPr>
        <p:spPr>
          <a:xfrm>
            <a:off x="6833061" y="4495163"/>
            <a:ext cx="1305099" cy="13326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3" name="Dikdörtgen 22"/>
          <p:cNvSpPr/>
          <p:nvPr/>
        </p:nvSpPr>
        <p:spPr>
          <a:xfrm>
            <a:off x="5723312" y="5140474"/>
            <a:ext cx="1388225" cy="1361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4" name="Dikdörtgen 23"/>
          <p:cNvSpPr/>
          <p:nvPr/>
        </p:nvSpPr>
        <p:spPr>
          <a:xfrm>
            <a:off x="2169622" y="4561793"/>
            <a:ext cx="1280160" cy="309465"/>
          </a:xfrm>
          <a:custGeom>
            <a:avLst/>
            <a:gdLst>
              <a:gd name="connsiteX0" fmla="*/ 0 w 1280160"/>
              <a:gd name="connsiteY0" fmla="*/ 0 h 309465"/>
              <a:gd name="connsiteX1" fmla="*/ 1280160 w 1280160"/>
              <a:gd name="connsiteY1" fmla="*/ 0 h 309465"/>
              <a:gd name="connsiteX2" fmla="*/ 1280160 w 1280160"/>
              <a:gd name="connsiteY2" fmla="*/ 309465 h 309465"/>
              <a:gd name="connsiteX3" fmla="*/ 0 w 1280160"/>
              <a:gd name="connsiteY3" fmla="*/ 309465 h 309465"/>
              <a:gd name="connsiteX4" fmla="*/ 0 w 1280160"/>
              <a:gd name="connsiteY4" fmla="*/ 0 h 309465"/>
              <a:gd name="connsiteX0" fmla="*/ 0 w 1280160"/>
              <a:gd name="connsiteY0" fmla="*/ 0 h 309465"/>
              <a:gd name="connsiteX1" fmla="*/ 1197033 w 1280160"/>
              <a:gd name="connsiteY1" fmla="*/ 49877 h 309465"/>
              <a:gd name="connsiteX2" fmla="*/ 1280160 w 1280160"/>
              <a:gd name="connsiteY2" fmla="*/ 309465 h 309465"/>
              <a:gd name="connsiteX3" fmla="*/ 0 w 1280160"/>
              <a:gd name="connsiteY3" fmla="*/ 309465 h 309465"/>
              <a:gd name="connsiteX4" fmla="*/ 0 w 1280160"/>
              <a:gd name="connsiteY4" fmla="*/ 0 h 309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0160" h="309465">
                <a:moveTo>
                  <a:pt x="0" y="0"/>
                </a:moveTo>
                <a:lnTo>
                  <a:pt x="1197033" y="49877"/>
                </a:lnTo>
                <a:lnTo>
                  <a:pt x="1280160" y="309465"/>
                </a:lnTo>
                <a:lnTo>
                  <a:pt x="0" y="309465"/>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5" name="Dikdörtgen 24"/>
          <p:cNvSpPr/>
          <p:nvPr/>
        </p:nvSpPr>
        <p:spPr>
          <a:xfrm rot="2971550">
            <a:off x="1073187" y="3583967"/>
            <a:ext cx="1966746" cy="57790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6" name="Dikdörtgen 25"/>
          <p:cNvSpPr/>
          <p:nvPr/>
        </p:nvSpPr>
        <p:spPr>
          <a:xfrm>
            <a:off x="2056560" y="1521229"/>
            <a:ext cx="1256399" cy="257695"/>
          </a:xfrm>
          <a:custGeom>
            <a:avLst/>
            <a:gdLst>
              <a:gd name="connsiteX0" fmla="*/ 0 w 1256399"/>
              <a:gd name="connsiteY0" fmla="*/ 0 h 257695"/>
              <a:gd name="connsiteX1" fmla="*/ 1256399 w 1256399"/>
              <a:gd name="connsiteY1" fmla="*/ 0 h 257695"/>
              <a:gd name="connsiteX2" fmla="*/ 1256399 w 1256399"/>
              <a:gd name="connsiteY2" fmla="*/ 257695 h 257695"/>
              <a:gd name="connsiteX3" fmla="*/ 0 w 1256399"/>
              <a:gd name="connsiteY3" fmla="*/ 257695 h 257695"/>
              <a:gd name="connsiteX4" fmla="*/ 0 w 1256399"/>
              <a:gd name="connsiteY4" fmla="*/ 0 h 257695"/>
              <a:gd name="connsiteX0" fmla="*/ 0 w 1256399"/>
              <a:gd name="connsiteY0" fmla="*/ 0 h 257695"/>
              <a:gd name="connsiteX1" fmla="*/ 1256399 w 1256399"/>
              <a:gd name="connsiteY1" fmla="*/ 0 h 257695"/>
              <a:gd name="connsiteX2" fmla="*/ 1206523 w 1256399"/>
              <a:gd name="connsiteY2" fmla="*/ 241070 h 257695"/>
              <a:gd name="connsiteX3" fmla="*/ 0 w 1256399"/>
              <a:gd name="connsiteY3" fmla="*/ 257695 h 257695"/>
              <a:gd name="connsiteX4" fmla="*/ 0 w 1256399"/>
              <a:gd name="connsiteY4" fmla="*/ 0 h 2576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6399" h="257695">
                <a:moveTo>
                  <a:pt x="0" y="0"/>
                </a:moveTo>
                <a:lnTo>
                  <a:pt x="1256399" y="0"/>
                </a:lnTo>
                <a:lnTo>
                  <a:pt x="1206523" y="241070"/>
                </a:lnTo>
                <a:lnTo>
                  <a:pt x="0" y="257695"/>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7" name="Dikdörtgen 26"/>
          <p:cNvSpPr/>
          <p:nvPr/>
        </p:nvSpPr>
        <p:spPr>
          <a:xfrm rot="18297176">
            <a:off x="1692373" y="1963067"/>
            <a:ext cx="1388225" cy="45661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8" name="Dikdörtgen 27"/>
          <p:cNvSpPr/>
          <p:nvPr/>
        </p:nvSpPr>
        <p:spPr>
          <a:xfrm>
            <a:off x="1253817" y="3092334"/>
            <a:ext cx="915805" cy="2590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9" name="Dikdörtgen 28"/>
          <p:cNvSpPr/>
          <p:nvPr/>
        </p:nvSpPr>
        <p:spPr>
          <a:xfrm>
            <a:off x="3798643" y="757237"/>
            <a:ext cx="1966746" cy="57790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400" b="1" i="1" dirty="0">
                <a:solidFill>
                  <a:schemeClr val="tx1"/>
                </a:solidFill>
              </a:rPr>
              <a:t>       yan türler</a:t>
            </a:r>
          </a:p>
        </p:txBody>
      </p:sp>
      <p:sp>
        <p:nvSpPr>
          <p:cNvPr id="30" name="Dikdörtgen 29"/>
          <p:cNvSpPr/>
          <p:nvPr/>
        </p:nvSpPr>
        <p:spPr>
          <a:xfrm>
            <a:off x="5599415" y="956286"/>
            <a:ext cx="1333399" cy="4123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dirty="0">
                <a:solidFill>
                  <a:schemeClr val="tx1"/>
                </a:solidFill>
              </a:rPr>
              <a:t>popüler </a:t>
            </a:r>
            <a:r>
              <a:rPr lang="tr-TR" sz="1200" dirty="0" err="1">
                <a:solidFill>
                  <a:schemeClr val="tx1"/>
                </a:solidFill>
              </a:rPr>
              <a:t>blog</a:t>
            </a:r>
            <a:endParaRPr lang="tr-TR" sz="1200" dirty="0">
              <a:solidFill>
                <a:schemeClr val="tx1"/>
              </a:solidFill>
            </a:endParaRPr>
          </a:p>
        </p:txBody>
      </p:sp>
      <p:sp>
        <p:nvSpPr>
          <p:cNvPr id="31" name="Dikdörtgen 30"/>
          <p:cNvSpPr/>
          <p:nvPr/>
        </p:nvSpPr>
        <p:spPr>
          <a:xfrm rot="2971550">
            <a:off x="7107726" y="2237425"/>
            <a:ext cx="1958243" cy="705554"/>
          </a:xfrm>
          <a:custGeom>
            <a:avLst/>
            <a:gdLst>
              <a:gd name="connsiteX0" fmla="*/ 0 w 1958243"/>
              <a:gd name="connsiteY0" fmla="*/ 0 h 705554"/>
              <a:gd name="connsiteX1" fmla="*/ 1958243 w 1958243"/>
              <a:gd name="connsiteY1" fmla="*/ 0 h 705554"/>
              <a:gd name="connsiteX2" fmla="*/ 1958243 w 1958243"/>
              <a:gd name="connsiteY2" fmla="*/ 705554 h 705554"/>
              <a:gd name="connsiteX3" fmla="*/ 0 w 1958243"/>
              <a:gd name="connsiteY3" fmla="*/ 705554 h 705554"/>
              <a:gd name="connsiteX4" fmla="*/ 0 w 1958243"/>
              <a:gd name="connsiteY4" fmla="*/ 0 h 705554"/>
              <a:gd name="connsiteX0" fmla="*/ 0 w 1958243"/>
              <a:gd name="connsiteY0" fmla="*/ 0 h 705554"/>
              <a:gd name="connsiteX1" fmla="*/ 1836751 w 1958243"/>
              <a:gd name="connsiteY1" fmla="*/ 103959 h 705554"/>
              <a:gd name="connsiteX2" fmla="*/ 1958243 w 1958243"/>
              <a:gd name="connsiteY2" fmla="*/ 705554 h 705554"/>
              <a:gd name="connsiteX3" fmla="*/ 0 w 1958243"/>
              <a:gd name="connsiteY3" fmla="*/ 705554 h 705554"/>
              <a:gd name="connsiteX4" fmla="*/ 0 w 1958243"/>
              <a:gd name="connsiteY4" fmla="*/ 0 h 7055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58243" h="705554">
                <a:moveTo>
                  <a:pt x="0" y="0"/>
                </a:moveTo>
                <a:lnTo>
                  <a:pt x="1836751" y="103959"/>
                </a:lnTo>
                <a:lnTo>
                  <a:pt x="1958243" y="705554"/>
                </a:lnTo>
                <a:lnTo>
                  <a:pt x="0" y="705554"/>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2" name="Dikdörtgen 31"/>
          <p:cNvSpPr/>
          <p:nvPr/>
        </p:nvSpPr>
        <p:spPr>
          <a:xfrm>
            <a:off x="7331825" y="3984890"/>
            <a:ext cx="1184511" cy="412331"/>
          </a:xfrm>
          <a:custGeom>
            <a:avLst/>
            <a:gdLst>
              <a:gd name="connsiteX0" fmla="*/ 0 w 1184511"/>
              <a:gd name="connsiteY0" fmla="*/ 0 h 412331"/>
              <a:gd name="connsiteX1" fmla="*/ 1184511 w 1184511"/>
              <a:gd name="connsiteY1" fmla="*/ 0 h 412331"/>
              <a:gd name="connsiteX2" fmla="*/ 1184511 w 1184511"/>
              <a:gd name="connsiteY2" fmla="*/ 412331 h 412331"/>
              <a:gd name="connsiteX3" fmla="*/ 0 w 1184511"/>
              <a:gd name="connsiteY3" fmla="*/ 412331 h 412331"/>
              <a:gd name="connsiteX4" fmla="*/ 0 w 1184511"/>
              <a:gd name="connsiteY4" fmla="*/ 0 h 412331"/>
              <a:gd name="connsiteX0" fmla="*/ 0 w 1184511"/>
              <a:gd name="connsiteY0" fmla="*/ 0 h 412331"/>
              <a:gd name="connsiteX1" fmla="*/ 1184511 w 1184511"/>
              <a:gd name="connsiteY1" fmla="*/ 0 h 412331"/>
              <a:gd name="connsiteX2" fmla="*/ 1126322 w 1184511"/>
              <a:gd name="connsiteY2" fmla="*/ 362455 h 412331"/>
              <a:gd name="connsiteX3" fmla="*/ 0 w 1184511"/>
              <a:gd name="connsiteY3" fmla="*/ 412331 h 412331"/>
              <a:gd name="connsiteX4" fmla="*/ 0 w 1184511"/>
              <a:gd name="connsiteY4" fmla="*/ 0 h 4123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84511" h="412331">
                <a:moveTo>
                  <a:pt x="0" y="0"/>
                </a:moveTo>
                <a:lnTo>
                  <a:pt x="1184511" y="0"/>
                </a:lnTo>
                <a:lnTo>
                  <a:pt x="1126322" y="362455"/>
                </a:lnTo>
                <a:lnTo>
                  <a:pt x="0" y="412331"/>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dirty="0">
                <a:solidFill>
                  <a:schemeClr val="tx1"/>
                </a:solidFill>
              </a:rPr>
              <a:t>kişisel/mesleki web sitesi</a:t>
            </a:r>
          </a:p>
        </p:txBody>
      </p:sp>
      <p:sp>
        <p:nvSpPr>
          <p:cNvPr id="33" name="Oval 32"/>
          <p:cNvSpPr/>
          <p:nvPr/>
        </p:nvSpPr>
        <p:spPr>
          <a:xfrm>
            <a:off x="10897985" y="806335"/>
            <a:ext cx="1047404" cy="52370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solidFill>
                  <a:schemeClr val="tx1"/>
                </a:solidFill>
              </a:rPr>
              <a:t>8/47</a:t>
            </a:r>
          </a:p>
        </p:txBody>
      </p:sp>
      <p:sp>
        <p:nvSpPr>
          <p:cNvPr id="15" name="Dikdörtgen 14"/>
          <p:cNvSpPr/>
          <p:nvPr/>
        </p:nvSpPr>
        <p:spPr>
          <a:xfrm>
            <a:off x="9875520" y="1791791"/>
            <a:ext cx="1438102" cy="122414"/>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3677514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451579" y="1173796"/>
            <a:ext cx="9603275" cy="1049235"/>
          </a:xfrm>
        </p:spPr>
        <p:txBody>
          <a:bodyPr/>
          <a:lstStyle/>
          <a:p>
            <a:r>
              <a:rPr lang="tr-TR" altLang="tr-TR" b="1" dirty="0">
                <a:latin typeface="Tahoma" panose="020B0604030504040204" pitchFamily="34" charset="0"/>
              </a:rPr>
              <a:t>CARS </a:t>
            </a:r>
            <a:r>
              <a:rPr lang="tr-TR" altLang="tr-TR" b="1" dirty="0" err="1">
                <a:latin typeface="Tahoma" panose="020B0604030504040204" pitchFamily="34" charset="0"/>
              </a:rPr>
              <a:t>Modelİ</a:t>
            </a:r>
            <a:endParaRPr lang="tr-TR" dirty="0"/>
          </a:p>
        </p:txBody>
      </p:sp>
      <p:sp>
        <p:nvSpPr>
          <p:cNvPr id="4" name="Content Placeholder 2"/>
          <p:cNvSpPr>
            <a:spLocks noGrp="1"/>
          </p:cNvSpPr>
          <p:nvPr>
            <p:ph idx="4294967295"/>
          </p:nvPr>
        </p:nvSpPr>
        <p:spPr>
          <a:xfrm>
            <a:off x="1582616" y="2016369"/>
            <a:ext cx="8362950" cy="3916363"/>
          </a:xfrm>
        </p:spPr>
        <p:txBody>
          <a:bodyPr/>
          <a:lstStyle/>
          <a:p>
            <a:pPr marL="228600" indent="-228600" eaLnBrk="1" hangingPunct="1">
              <a:buFont typeface="Wingdings 2" panose="05020102010507070707" pitchFamily="18" charset="2"/>
              <a:buNone/>
            </a:pPr>
            <a:r>
              <a:rPr lang="tr-TR" altLang="tr-TR" sz="4000" dirty="0">
                <a:latin typeface="Tahoma" panose="020B0604030504040204" pitchFamily="34" charset="0"/>
              </a:rPr>
              <a:t>‘</a:t>
            </a:r>
            <a:r>
              <a:rPr lang="tr-TR" altLang="tr-TR" sz="4000" b="1" u="sng" dirty="0" err="1">
                <a:latin typeface="Tahoma" panose="020B0604030504040204" pitchFamily="34" charset="0"/>
              </a:rPr>
              <a:t>C</a:t>
            </a:r>
            <a:r>
              <a:rPr lang="tr-TR" altLang="tr-TR" sz="4000" dirty="0" err="1">
                <a:latin typeface="Tahoma" panose="020B0604030504040204" pitchFamily="34" charset="0"/>
              </a:rPr>
              <a:t>reate</a:t>
            </a:r>
            <a:r>
              <a:rPr lang="tr-TR" altLang="tr-TR" sz="4000" dirty="0">
                <a:latin typeface="Tahoma" panose="020B0604030504040204" pitchFamily="34" charset="0"/>
              </a:rPr>
              <a:t> </a:t>
            </a:r>
            <a:r>
              <a:rPr lang="tr-TR" altLang="tr-TR" sz="4000" b="1" u="sng" dirty="0">
                <a:latin typeface="Tahoma" panose="020B0604030504040204" pitchFamily="34" charset="0"/>
              </a:rPr>
              <a:t>a</a:t>
            </a:r>
            <a:r>
              <a:rPr lang="tr-TR" altLang="tr-TR" sz="4000" dirty="0">
                <a:latin typeface="Tahoma" panose="020B0604030504040204" pitchFamily="34" charset="0"/>
              </a:rPr>
              <a:t> </a:t>
            </a:r>
            <a:r>
              <a:rPr lang="tr-TR" altLang="tr-TR" sz="4000" b="1" u="sng" dirty="0" err="1">
                <a:latin typeface="Tahoma" panose="020B0604030504040204" pitchFamily="34" charset="0"/>
              </a:rPr>
              <a:t>R</a:t>
            </a:r>
            <a:r>
              <a:rPr lang="tr-TR" altLang="tr-TR" sz="4000" dirty="0" err="1">
                <a:latin typeface="Tahoma" panose="020B0604030504040204" pitchFamily="34" charset="0"/>
              </a:rPr>
              <a:t>esearch</a:t>
            </a:r>
            <a:r>
              <a:rPr lang="tr-TR" altLang="tr-TR" sz="4000" dirty="0">
                <a:latin typeface="Tahoma" panose="020B0604030504040204" pitchFamily="34" charset="0"/>
              </a:rPr>
              <a:t> </a:t>
            </a:r>
            <a:r>
              <a:rPr lang="tr-TR" altLang="tr-TR" sz="4000" b="1" u="sng" dirty="0">
                <a:latin typeface="Tahoma" panose="020B0604030504040204" pitchFamily="34" charset="0"/>
              </a:rPr>
              <a:t>S</a:t>
            </a:r>
            <a:r>
              <a:rPr lang="tr-TR" altLang="tr-TR" sz="4000" dirty="0">
                <a:latin typeface="Tahoma" panose="020B0604030504040204" pitchFamily="34" charset="0"/>
              </a:rPr>
              <a:t>pace (</a:t>
            </a:r>
            <a:r>
              <a:rPr lang="en-US" altLang="tr-TR" sz="4000" dirty="0">
                <a:latin typeface="Tahoma" panose="020B0604030504040204" pitchFamily="34" charset="0"/>
              </a:rPr>
              <a:t>CARS</a:t>
            </a:r>
            <a:r>
              <a:rPr lang="tr-TR" altLang="tr-TR" sz="4000" dirty="0">
                <a:latin typeface="Tahoma" panose="020B0604030504040204" pitchFamily="34" charset="0"/>
              </a:rPr>
              <a:t>)’</a:t>
            </a:r>
          </a:p>
          <a:p>
            <a:pPr marL="228600" indent="-228600" eaLnBrk="1" hangingPunct="1">
              <a:buFont typeface="Wingdings 2" panose="05020102010507070707" pitchFamily="18" charset="2"/>
              <a:buNone/>
            </a:pPr>
            <a:r>
              <a:rPr lang="tr-TR" altLang="tr-TR" sz="4000" dirty="0">
                <a:latin typeface="Tahoma" panose="020B0604030504040204" pitchFamily="34" charset="0"/>
              </a:rPr>
              <a:t>					=</a:t>
            </a:r>
          </a:p>
          <a:p>
            <a:pPr marL="228600" indent="-228600" eaLnBrk="1" hangingPunct="1">
              <a:buFont typeface="Wingdings 2" panose="05020102010507070707" pitchFamily="18" charset="2"/>
              <a:buNone/>
            </a:pPr>
            <a:r>
              <a:rPr lang="tr-TR" altLang="tr-TR" sz="4000" dirty="0">
                <a:latin typeface="Tahoma" panose="020B0604030504040204" pitchFamily="34" charset="0"/>
              </a:rPr>
              <a:t>‘</a:t>
            </a:r>
            <a:r>
              <a:rPr lang="tr-TR" altLang="tr-TR" sz="4000" b="1" u="sng" dirty="0">
                <a:latin typeface="Tahoma" panose="020B0604030504040204" pitchFamily="34" charset="0"/>
              </a:rPr>
              <a:t>B</a:t>
            </a:r>
            <a:r>
              <a:rPr lang="tr-TR" altLang="tr-TR" sz="4000" dirty="0">
                <a:latin typeface="Tahoma" panose="020B0604030504040204" pitchFamily="34" charset="0"/>
              </a:rPr>
              <a:t>ir </a:t>
            </a:r>
            <a:r>
              <a:rPr lang="tr-TR" altLang="tr-TR" sz="4000" b="1" u="sng" dirty="0">
                <a:latin typeface="Tahoma" panose="020B0604030504040204" pitchFamily="34" charset="0"/>
              </a:rPr>
              <a:t>A</a:t>
            </a:r>
            <a:r>
              <a:rPr lang="tr-TR" altLang="tr-TR" sz="4000" dirty="0">
                <a:latin typeface="Tahoma" panose="020B0604030504040204" pitchFamily="34" charset="0"/>
              </a:rPr>
              <a:t>raştırma </a:t>
            </a:r>
            <a:r>
              <a:rPr lang="tr-TR" altLang="tr-TR" sz="4000" b="1" u="sng" dirty="0">
                <a:latin typeface="Tahoma" panose="020B0604030504040204" pitchFamily="34" charset="0"/>
              </a:rPr>
              <a:t>A</a:t>
            </a:r>
            <a:r>
              <a:rPr lang="tr-TR" altLang="tr-TR" sz="4000" dirty="0">
                <a:latin typeface="Tahoma" panose="020B0604030504040204" pitchFamily="34" charset="0"/>
              </a:rPr>
              <a:t>lanı </a:t>
            </a:r>
            <a:r>
              <a:rPr lang="tr-TR" altLang="tr-TR" sz="4000" b="1" u="sng" dirty="0">
                <a:latin typeface="Tahoma" panose="020B0604030504040204" pitchFamily="34" charset="0"/>
              </a:rPr>
              <a:t>Y</a:t>
            </a:r>
            <a:r>
              <a:rPr lang="tr-TR" altLang="tr-TR" sz="4000" dirty="0">
                <a:latin typeface="Tahoma" panose="020B0604030504040204" pitchFamily="34" charset="0"/>
              </a:rPr>
              <a:t>arat (BAAY)’</a:t>
            </a:r>
            <a:endParaRPr lang="en-US" altLang="tr-TR" sz="4000" dirty="0">
              <a:latin typeface="Tahoma" panose="020B0604030504040204" pitchFamily="34" charset="0"/>
            </a:endParaRPr>
          </a:p>
        </p:txBody>
      </p:sp>
      <p:sp>
        <p:nvSpPr>
          <p:cNvPr id="5" name="Oval 4"/>
          <p:cNvSpPr/>
          <p:nvPr/>
        </p:nvSpPr>
        <p:spPr>
          <a:xfrm>
            <a:off x="10897985" y="806335"/>
            <a:ext cx="1047404" cy="52370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solidFill>
                  <a:schemeClr val="tx1"/>
                </a:solidFill>
              </a:rPr>
              <a:t>9/47</a:t>
            </a:r>
          </a:p>
        </p:txBody>
      </p:sp>
      <p:sp>
        <p:nvSpPr>
          <p:cNvPr id="6" name="Dikdörtgen 5"/>
          <p:cNvSpPr/>
          <p:nvPr/>
        </p:nvSpPr>
        <p:spPr>
          <a:xfrm>
            <a:off x="1330036" y="1795549"/>
            <a:ext cx="9742515" cy="9559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7379525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451579" y="1208965"/>
            <a:ext cx="9603275" cy="1049235"/>
          </a:xfrm>
        </p:spPr>
        <p:txBody>
          <a:bodyPr>
            <a:normAutofit/>
          </a:bodyPr>
          <a:lstStyle/>
          <a:p>
            <a:r>
              <a:rPr lang="tr-TR" altLang="tr-TR" sz="3600" b="1" dirty="0">
                <a:latin typeface="Tahoma" panose="020B0604030504040204" pitchFamily="34" charset="0"/>
              </a:rPr>
              <a:t>BAAY: </a:t>
            </a:r>
            <a:r>
              <a:rPr lang="en-US" altLang="tr-TR" sz="3600" b="1" dirty="0">
                <a:latin typeface="Tahoma" panose="020B0604030504040204" pitchFamily="34" charset="0"/>
              </a:rPr>
              <a:t>3 </a:t>
            </a:r>
            <a:r>
              <a:rPr lang="tr-TR" altLang="tr-TR" sz="3600" b="1" dirty="0">
                <a:latin typeface="Tahoma" panose="020B0604030504040204" pitchFamily="34" charset="0"/>
              </a:rPr>
              <a:t>Eylem</a:t>
            </a:r>
            <a:endParaRPr lang="tr-TR" sz="3600" b="1" dirty="0"/>
          </a:p>
        </p:txBody>
      </p:sp>
      <p:sp>
        <p:nvSpPr>
          <p:cNvPr id="3" name="İçerik Yer Tutucusu 2"/>
          <p:cNvSpPr>
            <a:spLocks noGrp="1"/>
          </p:cNvSpPr>
          <p:nvPr>
            <p:ph idx="1"/>
          </p:nvPr>
        </p:nvSpPr>
        <p:spPr/>
        <p:txBody>
          <a:bodyPr/>
          <a:lstStyle/>
          <a:p>
            <a:pPr marL="0" indent="0">
              <a:buNone/>
            </a:pPr>
            <a:r>
              <a:rPr lang="tr-TR" altLang="tr-TR" b="1" dirty="0">
                <a:latin typeface="Tahoma" panose="020B0604030504040204" pitchFamily="34" charset="0"/>
              </a:rPr>
              <a:t>Eylem 1</a:t>
            </a:r>
            <a:r>
              <a:rPr lang="en-US" altLang="tr-TR" b="1" dirty="0">
                <a:latin typeface="Tahoma" panose="020B0604030504040204" pitchFamily="34" charset="0"/>
              </a:rPr>
              <a:t>:</a:t>
            </a:r>
            <a:r>
              <a:rPr lang="en-US" altLang="tr-TR" dirty="0">
                <a:latin typeface="Tahoma" panose="020B0604030504040204" pitchFamily="34" charset="0"/>
              </a:rPr>
              <a:t> </a:t>
            </a:r>
            <a:r>
              <a:rPr lang="tr-TR" altLang="tr-TR" dirty="0">
                <a:latin typeface="Tahoma" panose="020B0604030504040204" pitchFamily="34" charset="0"/>
              </a:rPr>
              <a:t>Bir araştırma sahası oluştur.</a:t>
            </a:r>
            <a:endParaRPr lang="en-US" altLang="tr-TR" dirty="0">
              <a:latin typeface="Tahoma" panose="020B0604030504040204" pitchFamily="34" charset="0"/>
            </a:endParaRPr>
          </a:p>
          <a:p>
            <a:pPr marL="0" indent="0">
              <a:buNone/>
            </a:pPr>
            <a:r>
              <a:rPr lang="tr-TR" altLang="tr-TR" b="1" dirty="0">
                <a:latin typeface="Tahoma" panose="020B0604030504040204" pitchFamily="34" charset="0"/>
              </a:rPr>
              <a:t>Eylem</a:t>
            </a:r>
            <a:r>
              <a:rPr lang="en-US" altLang="tr-TR" b="1" dirty="0">
                <a:latin typeface="Tahoma" panose="020B0604030504040204" pitchFamily="34" charset="0"/>
              </a:rPr>
              <a:t> 2: </a:t>
            </a:r>
            <a:r>
              <a:rPr lang="tr-TR" altLang="tr-TR" dirty="0">
                <a:latin typeface="Tahoma" panose="020B0604030504040204" pitchFamily="34" charset="0"/>
              </a:rPr>
              <a:t>Bir boşluk (‘</a:t>
            </a:r>
            <a:r>
              <a:rPr lang="tr-TR" altLang="tr-TR" dirty="0" err="1">
                <a:latin typeface="Tahoma" panose="020B0604030504040204" pitchFamily="34" charset="0"/>
              </a:rPr>
              <a:t>niche</a:t>
            </a:r>
            <a:r>
              <a:rPr lang="tr-TR" altLang="tr-TR" dirty="0">
                <a:latin typeface="Tahoma" panose="020B0604030504040204" pitchFamily="34" charset="0"/>
              </a:rPr>
              <a:t>’) oluştur.</a:t>
            </a:r>
            <a:endParaRPr lang="en-US" altLang="tr-TR" dirty="0">
              <a:latin typeface="Tahoma" panose="020B0604030504040204" pitchFamily="34" charset="0"/>
            </a:endParaRPr>
          </a:p>
          <a:p>
            <a:pPr marL="0" indent="0">
              <a:buNone/>
            </a:pPr>
            <a:r>
              <a:rPr lang="tr-TR" altLang="tr-TR" b="1" dirty="0">
                <a:latin typeface="Tahoma" panose="020B0604030504040204" pitchFamily="34" charset="0"/>
              </a:rPr>
              <a:t>Eylem</a:t>
            </a:r>
            <a:r>
              <a:rPr lang="en-US" altLang="tr-TR" b="1" dirty="0">
                <a:latin typeface="Tahoma" panose="020B0604030504040204" pitchFamily="34" charset="0"/>
              </a:rPr>
              <a:t> 3: </a:t>
            </a:r>
            <a:r>
              <a:rPr lang="tr-TR" altLang="tr-TR" dirty="0">
                <a:latin typeface="Tahoma" panose="020B0604030504040204" pitchFamily="34" charset="0"/>
              </a:rPr>
              <a:t>Boşluğu doldur. </a:t>
            </a:r>
            <a:endParaRPr lang="en-US" altLang="tr-TR" dirty="0">
              <a:latin typeface="Tahoma" panose="020B0604030504040204" pitchFamily="34" charset="0"/>
            </a:endParaRPr>
          </a:p>
          <a:p>
            <a:endParaRPr lang="en-US" altLang="tr-TR" dirty="0"/>
          </a:p>
          <a:p>
            <a:endParaRPr lang="tr-TR" dirty="0"/>
          </a:p>
        </p:txBody>
      </p:sp>
      <p:sp>
        <p:nvSpPr>
          <p:cNvPr id="4" name="Oval 3"/>
          <p:cNvSpPr/>
          <p:nvPr/>
        </p:nvSpPr>
        <p:spPr>
          <a:xfrm>
            <a:off x="10897985" y="806335"/>
            <a:ext cx="1047404" cy="52370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solidFill>
                  <a:schemeClr val="tx1"/>
                </a:solidFill>
              </a:rPr>
              <a:t>10/47</a:t>
            </a:r>
          </a:p>
        </p:txBody>
      </p:sp>
      <p:sp>
        <p:nvSpPr>
          <p:cNvPr id="5" name="Dikdörtgen 4"/>
          <p:cNvSpPr/>
          <p:nvPr/>
        </p:nvSpPr>
        <p:spPr>
          <a:xfrm>
            <a:off x="1330036" y="1795549"/>
            <a:ext cx="9742515" cy="9559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23292254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p:cNvSpPr>
          <p:nvPr/>
        </p:nvSpPr>
        <p:spPr>
          <a:xfrm>
            <a:off x="193431" y="819182"/>
            <a:ext cx="11623431" cy="4191000"/>
          </a:xfrm>
          <a:prstGeom prst="rect">
            <a:avLst/>
          </a:prstGeom>
        </p:spPr>
        <p:txBody>
          <a:bodyPr vert="horz" lIns="91440" tIns="45720" rIns="91440" bIns="45720" rtlCol="0" anchor="t">
            <a:noAutofit/>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a:lnSpc>
                <a:spcPct val="80000"/>
              </a:lnSpc>
              <a:buFont typeface="Arial" panose="020B0604020202020204" pitchFamily="34" charset="0"/>
              <a:buNone/>
            </a:pPr>
            <a:r>
              <a:rPr lang="tr-TR" altLang="tr-TR" sz="1600" b="1" dirty="0">
                <a:latin typeface="Tahoma" panose="020B0604030504040204" pitchFamily="34" charset="0"/>
                <a:ea typeface="Tahoma" panose="020B0604030504040204" pitchFamily="34" charset="0"/>
                <a:cs typeface="Tahoma" panose="020B0604030504040204" pitchFamily="34" charset="0"/>
              </a:rPr>
              <a:t>Eylem 1</a:t>
            </a:r>
            <a:r>
              <a:rPr lang="en-US" altLang="tr-TR" sz="1600" b="1" dirty="0">
                <a:latin typeface="Tahoma" panose="020B0604030504040204" pitchFamily="34" charset="0"/>
                <a:ea typeface="Tahoma" panose="020B0604030504040204" pitchFamily="34" charset="0"/>
                <a:cs typeface="Tahoma" panose="020B0604030504040204" pitchFamily="34" charset="0"/>
              </a:rPr>
              <a:t>: </a:t>
            </a:r>
            <a:r>
              <a:rPr lang="tr-TR" altLang="tr-TR" sz="1600" b="1" dirty="0">
                <a:latin typeface="Tahoma" panose="020B0604030504040204" pitchFamily="34" charset="0"/>
                <a:ea typeface="Tahoma" panose="020B0604030504040204" pitchFamily="34" charset="0"/>
                <a:cs typeface="Tahoma" panose="020B0604030504040204" pitchFamily="34" charset="0"/>
              </a:rPr>
              <a:t>Bir araştırma alanı oluştur.</a:t>
            </a:r>
          </a:p>
          <a:p>
            <a:pPr>
              <a:lnSpc>
                <a:spcPct val="80000"/>
              </a:lnSpc>
              <a:buFont typeface="Arial" panose="020B0604020202020204" pitchFamily="34" charset="0"/>
              <a:buNone/>
            </a:pPr>
            <a:r>
              <a:rPr lang="tr-TR" altLang="tr-TR" sz="1600" b="1" dirty="0">
                <a:latin typeface="Tahoma" panose="020B0604030504040204" pitchFamily="34" charset="0"/>
                <a:ea typeface="Tahoma" panose="020B0604030504040204" pitchFamily="34" charset="0"/>
                <a:cs typeface="Tahoma" panose="020B0604030504040204" pitchFamily="34" charset="0"/>
              </a:rPr>
              <a:t>	Adım 1: </a:t>
            </a:r>
            <a:r>
              <a:rPr lang="tr-TR" altLang="tr-TR" sz="1600" dirty="0">
                <a:latin typeface="Tahoma" panose="020B0604030504040204" pitchFamily="34" charset="0"/>
                <a:ea typeface="Tahoma" panose="020B0604030504040204" pitchFamily="34" charset="0"/>
                <a:cs typeface="Tahoma" panose="020B0604030504040204" pitchFamily="34" charset="0"/>
              </a:rPr>
              <a:t>Konunun önemini belirt.</a:t>
            </a:r>
          </a:p>
          <a:p>
            <a:pPr>
              <a:lnSpc>
                <a:spcPct val="80000"/>
              </a:lnSpc>
              <a:buFont typeface="Wingdings 2" panose="05020102010507070707" pitchFamily="18" charset="2"/>
              <a:buNone/>
            </a:pPr>
            <a:r>
              <a:rPr lang="tr-TR" altLang="tr-TR" sz="1600" b="1" dirty="0">
                <a:latin typeface="Tahoma" panose="020B0604030504040204" pitchFamily="34" charset="0"/>
                <a:ea typeface="Tahoma" panose="020B0604030504040204" pitchFamily="34" charset="0"/>
                <a:cs typeface="Tahoma" panose="020B0604030504040204" pitchFamily="34" charset="0"/>
              </a:rPr>
              <a:t>	Adım 2: </a:t>
            </a:r>
            <a:r>
              <a:rPr lang="tr-TR" altLang="tr-TR" sz="1600" dirty="0">
                <a:latin typeface="Tahoma" panose="020B0604030504040204" pitchFamily="34" charset="0"/>
                <a:ea typeface="Tahoma" panose="020B0604030504040204" pitchFamily="34" charset="0"/>
                <a:cs typeface="Tahoma" panose="020B0604030504040204" pitchFamily="34" charset="0"/>
              </a:rPr>
              <a:t>Konuyla ilgili genellemeler yap.</a:t>
            </a:r>
          </a:p>
          <a:p>
            <a:pPr>
              <a:lnSpc>
                <a:spcPct val="80000"/>
              </a:lnSpc>
              <a:buFont typeface="Wingdings 2" panose="05020102010507070707" pitchFamily="18" charset="2"/>
              <a:buNone/>
            </a:pPr>
            <a:r>
              <a:rPr lang="tr-TR" altLang="tr-TR" sz="1600" b="1" dirty="0">
                <a:latin typeface="Tahoma" panose="020B0604030504040204" pitchFamily="34" charset="0"/>
                <a:ea typeface="Tahoma" panose="020B0604030504040204" pitchFamily="34" charset="0"/>
                <a:cs typeface="Tahoma" panose="020B0604030504040204" pitchFamily="34" charset="0"/>
              </a:rPr>
              <a:t>	Adım 3: </a:t>
            </a:r>
            <a:r>
              <a:rPr lang="tr-TR" altLang="tr-TR" sz="1600" dirty="0">
                <a:latin typeface="Tahoma" panose="020B0604030504040204" pitchFamily="34" charset="0"/>
                <a:ea typeface="Tahoma" panose="020B0604030504040204" pitchFamily="34" charset="0"/>
                <a:cs typeface="Tahoma" panose="020B0604030504040204" pitchFamily="34" charset="0"/>
              </a:rPr>
              <a:t>Daha önce yapılan çalışmalara atıf yap.</a:t>
            </a:r>
          </a:p>
          <a:p>
            <a:pPr>
              <a:lnSpc>
                <a:spcPct val="80000"/>
              </a:lnSpc>
              <a:buFont typeface="Wingdings 2" panose="05020102010507070707" pitchFamily="18" charset="2"/>
              <a:buNone/>
            </a:pPr>
            <a:r>
              <a:rPr lang="tr-TR" altLang="tr-TR" sz="1600" b="1" dirty="0">
                <a:latin typeface="Tahoma" panose="020B0604030504040204" pitchFamily="34" charset="0"/>
                <a:ea typeface="Tahoma" panose="020B0604030504040204" pitchFamily="34" charset="0"/>
                <a:cs typeface="Tahoma" panose="020B0604030504040204" pitchFamily="34" charset="0"/>
              </a:rPr>
              <a:t>Eylem</a:t>
            </a:r>
            <a:r>
              <a:rPr lang="en-US" altLang="tr-TR" sz="1600" b="1" dirty="0">
                <a:latin typeface="Tahoma" panose="020B0604030504040204" pitchFamily="34" charset="0"/>
                <a:ea typeface="Tahoma" panose="020B0604030504040204" pitchFamily="34" charset="0"/>
                <a:cs typeface="Tahoma" panose="020B0604030504040204" pitchFamily="34" charset="0"/>
              </a:rPr>
              <a:t> 2: </a:t>
            </a:r>
            <a:r>
              <a:rPr lang="tr-TR" altLang="tr-TR" sz="1600" b="1" dirty="0">
                <a:latin typeface="Tahoma" panose="020B0604030504040204" pitchFamily="34" charset="0"/>
                <a:ea typeface="Tahoma" panose="020B0604030504040204" pitchFamily="34" charset="0"/>
                <a:cs typeface="Tahoma" panose="020B0604030504040204" pitchFamily="34" charset="0"/>
              </a:rPr>
              <a:t>Bir boşluk oluştur.</a:t>
            </a:r>
            <a:endParaRPr lang="tr-TR" altLang="tr-TR" sz="1600" dirty="0">
              <a:latin typeface="Tahoma" panose="020B0604030504040204" pitchFamily="34" charset="0"/>
              <a:ea typeface="Tahoma" panose="020B0604030504040204" pitchFamily="34" charset="0"/>
              <a:cs typeface="Tahoma" panose="020B0604030504040204" pitchFamily="34" charset="0"/>
            </a:endParaRPr>
          </a:p>
          <a:p>
            <a:pPr>
              <a:lnSpc>
                <a:spcPct val="80000"/>
              </a:lnSpc>
              <a:buFont typeface="Wingdings 2" panose="05020102010507070707" pitchFamily="18" charset="2"/>
              <a:buNone/>
            </a:pPr>
            <a:r>
              <a:rPr lang="tr-TR" altLang="tr-TR" sz="1600" b="1" dirty="0">
                <a:latin typeface="Tahoma" panose="020B0604030504040204" pitchFamily="34" charset="0"/>
                <a:ea typeface="Tahoma" panose="020B0604030504040204" pitchFamily="34" charset="0"/>
                <a:cs typeface="Tahoma" panose="020B0604030504040204" pitchFamily="34" charset="0"/>
              </a:rPr>
              <a:t>	Adım 1: </a:t>
            </a:r>
            <a:r>
              <a:rPr lang="tr-TR" altLang="tr-TR" sz="1600" dirty="0">
                <a:latin typeface="Tahoma" panose="020B0604030504040204" pitchFamily="34" charset="0"/>
                <a:ea typeface="Tahoma" panose="020B0604030504040204" pitchFamily="34" charset="0"/>
                <a:cs typeface="Tahoma" panose="020B0604030504040204" pitchFamily="34" charset="0"/>
              </a:rPr>
              <a:t>Daha önceki araştırmalardaki yoklukları, yetersizlikleri ve/veya başarısızlıkları belirt.</a:t>
            </a:r>
          </a:p>
          <a:p>
            <a:pPr>
              <a:lnSpc>
                <a:spcPct val="80000"/>
              </a:lnSpc>
              <a:buFont typeface="Wingdings 2" panose="05020102010507070707" pitchFamily="18" charset="2"/>
              <a:buNone/>
            </a:pPr>
            <a:r>
              <a:rPr lang="tr-TR" altLang="tr-TR" sz="1600" b="1" dirty="0">
                <a:latin typeface="Tahoma" panose="020B0604030504040204" pitchFamily="34" charset="0"/>
                <a:ea typeface="Tahoma" panose="020B0604030504040204" pitchFamily="34" charset="0"/>
                <a:cs typeface="Tahoma" panose="020B0604030504040204" pitchFamily="34" charset="0"/>
              </a:rPr>
              <a:t>	Adım 2: </a:t>
            </a:r>
            <a:r>
              <a:rPr lang="tr-TR" altLang="tr-TR" sz="1600" dirty="0">
                <a:latin typeface="Tahoma" panose="020B0604030504040204" pitchFamily="34" charset="0"/>
                <a:ea typeface="Tahoma" panose="020B0604030504040204" pitchFamily="34" charset="0"/>
                <a:cs typeface="Tahoma" panose="020B0604030504040204" pitchFamily="34" charset="0"/>
              </a:rPr>
              <a:t>Mevcut araştırmanın geleneğin devamı olduğunu belirt.</a:t>
            </a:r>
          </a:p>
          <a:p>
            <a:pPr>
              <a:lnSpc>
                <a:spcPct val="80000"/>
              </a:lnSpc>
              <a:buFont typeface="Wingdings 2" panose="05020102010507070707" pitchFamily="18" charset="2"/>
              <a:buNone/>
            </a:pPr>
            <a:r>
              <a:rPr lang="tr-TR" altLang="tr-TR" sz="1600" b="1" dirty="0">
                <a:latin typeface="Tahoma" panose="020B0604030504040204" pitchFamily="34" charset="0"/>
                <a:ea typeface="Tahoma" panose="020B0604030504040204" pitchFamily="34" charset="0"/>
                <a:cs typeface="Tahoma" panose="020B0604030504040204" pitchFamily="34" charset="0"/>
              </a:rPr>
              <a:t>	Adım 3: </a:t>
            </a:r>
            <a:r>
              <a:rPr lang="tr-TR" altLang="tr-TR" sz="1600" dirty="0">
                <a:latin typeface="Tahoma" panose="020B0604030504040204" pitchFamily="34" charset="0"/>
                <a:ea typeface="Tahoma" panose="020B0604030504040204" pitchFamily="34" charset="0"/>
                <a:cs typeface="Tahoma" panose="020B0604030504040204" pitchFamily="34" charset="0"/>
              </a:rPr>
              <a:t>Daha önce yapılan araştırmaları sorgula.</a:t>
            </a:r>
          </a:p>
          <a:p>
            <a:pPr>
              <a:lnSpc>
                <a:spcPct val="80000"/>
              </a:lnSpc>
              <a:buFont typeface="Wingdings 2" panose="05020102010507070707" pitchFamily="18" charset="2"/>
              <a:buNone/>
            </a:pPr>
            <a:r>
              <a:rPr lang="tr-TR" altLang="tr-TR" sz="1600" b="1" dirty="0">
                <a:latin typeface="Tahoma" panose="020B0604030504040204" pitchFamily="34" charset="0"/>
                <a:ea typeface="Tahoma" panose="020B0604030504040204" pitchFamily="34" charset="0"/>
                <a:cs typeface="Tahoma" panose="020B0604030504040204" pitchFamily="34" charset="0"/>
              </a:rPr>
              <a:t>	 Adım 4: </a:t>
            </a:r>
            <a:r>
              <a:rPr lang="tr-TR" altLang="tr-TR" sz="1600" dirty="0">
                <a:latin typeface="Tahoma" panose="020B0604030504040204" pitchFamily="34" charset="0"/>
                <a:ea typeface="Tahoma" panose="020B0604030504040204" pitchFamily="34" charset="0"/>
                <a:cs typeface="Tahoma" panose="020B0604030504040204" pitchFamily="34" charset="0"/>
              </a:rPr>
              <a:t>Karşı iddialar öne sür.</a:t>
            </a:r>
          </a:p>
          <a:p>
            <a:pPr>
              <a:lnSpc>
                <a:spcPct val="80000"/>
              </a:lnSpc>
              <a:buFont typeface="Wingdings 2" panose="05020102010507070707" pitchFamily="18" charset="2"/>
              <a:buNone/>
            </a:pPr>
            <a:r>
              <a:rPr lang="tr-TR" altLang="tr-TR" sz="1600" b="1" dirty="0">
                <a:latin typeface="Tahoma" panose="020B0604030504040204" pitchFamily="34" charset="0"/>
                <a:ea typeface="Tahoma" panose="020B0604030504040204" pitchFamily="34" charset="0"/>
                <a:cs typeface="Tahoma" panose="020B0604030504040204" pitchFamily="34" charset="0"/>
              </a:rPr>
              <a:t>Eylem</a:t>
            </a:r>
            <a:r>
              <a:rPr lang="en-US" altLang="tr-TR" sz="1600" b="1" dirty="0">
                <a:latin typeface="Tahoma" panose="020B0604030504040204" pitchFamily="34" charset="0"/>
                <a:ea typeface="Tahoma" panose="020B0604030504040204" pitchFamily="34" charset="0"/>
                <a:cs typeface="Tahoma" panose="020B0604030504040204" pitchFamily="34" charset="0"/>
              </a:rPr>
              <a:t> </a:t>
            </a:r>
            <a:r>
              <a:rPr lang="tr-TR" altLang="tr-TR" sz="1600" b="1" dirty="0">
                <a:latin typeface="Tahoma" panose="020B0604030504040204" pitchFamily="34" charset="0"/>
                <a:ea typeface="Tahoma" panose="020B0604030504040204" pitchFamily="34" charset="0"/>
                <a:cs typeface="Tahoma" panose="020B0604030504040204" pitchFamily="34" charset="0"/>
              </a:rPr>
              <a:t>3</a:t>
            </a:r>
            <a:r>
              <a:rPr lang="en-US" altLang="tr-TR" sz="1600" b="1" dirty="0">
                <a:latin typeface="Tahoma" panose="020B0604030504040204" pitchFamily="34" charset="0"/>
                <a:ea typeface="Tahoma" panose="020B0604030504040204" pitchFamily="34" charset="0"/>
                <a:cs typeface="Tahoma" panose="020B0604030504040204" pitchFamily="34" charset="0"/>
              </a:rPr>
              <a:t>: </a:t>
            </a:r>
            <a:r>
              <a:rPr lang="tr-TR" altLang="tr-TR" sz="1600" b="1" dirty="0">
                <a:latin typeface="Tahoma" panose="020B0604030504040204" pitchFamily="34" charset="0"/>
                <a:ea typeface="Tahoma" panose="020B0604030504040204" pitchFamily="34" charset="0"/>
                <a:cs typeface="Tahoma" panose="020B0604030504040204" pitchFamily="34" charset="0"/>
              </a:rPr>
              <a:t>Boşluğu doldur.</a:t>
            </a:r>
          </a:p>
          <a:p>
            <a:pPr>
              <a:lnSpc>
                <a:spcPct val="80000"/>
              </a:lnSpc>
              <a:buFont typeface="Wingdings 2" panose="05020102010507070707" pitchFamily="18" charset="2"/>
              <a:buNone/>
            </a:pPr>
            <a:r>
              <a:rPr lang="tr-TR" altLang="tr-TR" sz="1600" b="1" dirty="0">
                <a:latin typeface="Tahoma" panose="020B0604030504040204" pitchFamily="34" charset="0"/>
                <a:ea typeface="Tahoma" panose="020B0604030504040204" pitchFamily="34" charset="0"/>
                <a:cs typeface="Tahoma" panose="020B0604030504040204" pitchFamily="34" charset="0"/>
              </a:rPr>
              <a:t>	Adım 1: </a:t>
            </a:r>
            <a:r>
              <a:rPr lang="tr-TR" altLang="tr-TR" sz="1600" dirty="0">
                <a:latin typeface="Tahoma" panose="020B0604030504040204" pitchFamily="34" charset="0"/>
                <a:ea typeface="Tahoma" panose="020B0604030504040204" pitchFamily="34" charset="0"/>
                <a:cs typeface="Tahoma" panose="020B0604030504040204" pitchFamily="34" charset="0"/>
              </a:rPr>
              <a:t>Araştırmanın amacını belirt.</a:t>
            </a:r>
          </a:p>
          <a:p>
            <a:pPr>
              <a:lnSpc>
                <a:spcPct val="80000"/>
              </a:lnSpc>
              <a:buFont typeface="Wingdings 2" panose="05020102010507070707" pitchFamily="18" charset="2"/>
              <a:buNone/>
            </a:pPr>
            <a:r>
              <a:rPr lang="tr-TR" altLang="tr-TR" sz="1600" b="1" dirty="0">
                <a:latin typeface="Tahoma" panose="020B0604030504040204" pitchFamily="34" charset="0"/>
                <a:ea typeface="Tahoma" panose="020B0604030504040204" pitchFamily="34" charset="0"/>
                <a:cs typeface="Tahoma" panose="020B0604030504040204" pitchFamily="34" charset="0"/>
              </a:rPr>
              <a:t>	Adım 2: </a:t>
            </a:r>
            <a:r>
              <a:rPr lang="tr-TR" altLang="tr-TR" sz="1600" dirty="0">
                <a:latin typeface="Tahoma" panose="020B0604030504040204" pitchFamily="34" charset="0"/>
                <a:ea typeface="Tahoma" panose="020B0604030504040204" pitchFamily="34" charset="0"/>
                <a:cs typeface="Tahoma" panose="020B0604030504040204" pitchFamily="34" charset="0"/>
              </a:rPr>
              <a:t>Başlıca bulguları bildir.</a:t>
            </a:r>
          </a:p>
          <a:p>
            <a:pPr>
              <a:lnSpc>
                <a:spcPct val="80000"/>
              </a:lnSpc>
              <a:buFont typeface="Wingdings 2" panose="05020102010507070707" pitchFamily="18" charset="2"/>
              <a:buNone/>
            </a:pPr>
            <a:r>
              <a:rPr lang="tr-TR" altLang="tr-TR" sz="1600" b="1" dirty="0">
                <a:latin typeface="Tahoma" panose="020B0604030504040204" pitchFamily="34" charset="0"/>
                <a:ea typeface="Tahoma" panose="020B0604030504040204" pitchFamily="34" charset="0"/>
                <a:cs typeface="Tahoma" panose="020B0604030504040204" pitchFamily="34" charset="0"/>
              </a:rPr>
              <a:t>	Adım 3: </a:t>
            </a:r>
            <a:r>
              <a:rPr lang="tr-TR" altLang="tr-TR" sz="1600" dirty="0">
                <a:latin typeface="Tahoma" panose="020B0604030504040204" pitchFamily="34" charset="0"/>
                <a:ea typeface="Tahoma" panose="020B0604030504040204" pitchFamily="34" charset="0"/>
                <a:cs typeface="Tahoma" panose="020B0604030504040204" pitchFamily="34" charset="0"/>
              </a:rPr>
              <a:t>Araştırmanın kapsamını açıkla.</a:t>
            </a:r>
          </a:p>
          <a:p>
            <a:pPr>
              <a:lnSpc>
                <a:spcPct val="80000"/>
              </a:lnSpc>
              <a:buFont typeface="Wingdings 2" panose="05020102010507070707" pitchFamily="18" charset="2"/>
              <a:buNone/>
            </a:pPr>
            <a:r>
              <a:rPr lang="tr-TR" altLang="tr-TR" sz="1600" b="1" dirty="0">
                <a:latin typeface="Tahoma" panose="020B0604030504040204" pitchFamily="34" charset="0"/>
                <a:ea typeface="Tahoma" panose="020B0604030504040204" pitchFamily="34" charset="0"/>
                <a:cs typeface="Tahoma" panose="020B0604030504040204" pitchFamily="34" charset="0"/>
              </a:rPr>
              <a:t>	Adım 4: </a:t>
            </a:r>
            <a:r>
              <a:rPr lang="tr-TR" altLang="tr-TR" sz="1600" dirty="0">
                <a:latin typeface="Tahoma" panose="020B0604030504040204" pitchFamily="34" charset="0"/>
                <a:ea typeface="Tahoma" panose="020B0604030504040204" pitchFamily="34" charset="0"/>
                <a:cs typeface="Tahoma" panose="020B0604030504040204" pitchFamily="34" charset="0"/>
              </a:rPr>
              <a:t>Araştırmanın önemli unsurlarını bildir.</a:t>
            </a:r>
          </a:p>
          <a:p>
            <a:pPr>
              <a:lnSpc>
                <a:spcPct val="80000"/>
              </a:lnSpc>
              <a:buFont typeface="Wingdings 2" panose="05020102010507070707" pitchFamily="18" charset="2"/>
              <a:buNone/>
            </a:pPr>
            <a:r>
              <a:rPr lang="tr-TR" altLang="tr-TR" sz="1600" b="1" dirty="0">
                <a:latin typeface="Tahoma" panose="020B0604030504040204" pitchFamily="34" charset="0"/>
                <a:ea typeface="Tahoma" panose="020B0604030504040204" pitchFamily="34" charset="0"/>
                <a:cs typeface="Tahoma" panose="020B0604030504040204" pitchFamily="34" charset="0"/>
              </a:rPr>
              <a:t>	Adım 5: </a:t>
            </a:r>
            <a:r>
              <a:rPr lang="tr-TR" altLang="tr-TR" sz="1600" dirty="0">
                <a:latin typeface="Tahoma" panose="020B0604030504040204" pitchFamily="34" charset="0"/>
                <a:ea typeface="Tahoma" panose="020B0604030504040204" pitchFamily="34" charset="0"/>
                <a:cs typeface="Tahoma" panose="020B0604030504040204" pitchFamily="34" charset="0"/>
              </a:rPr>
              <a:t>Makalenin yapısını açıkla.</a:t>
            </a:r>
          </a:p>
          <a:p>
            <a:pPr>
              <a:lnSpc>
                <a:spcPct val="90000"/>
              </a:lnSpc>
              <a:buFont typeface="Wingdings" panose="05000000000000000000" pitchFamily="2" charset="2"/>
              <a:buNone/>
            </a:pPr>
            <a:r>
              <a:rPr lang="tr-TR" altLang="tr-TR" sz="1600" dirty="0">
                <a:latin typeface="Tahoma" panose="020B0604030504040204" pitchFamily="34" charset="0"/>
                <a:ea typeface="Tahoma" panose="020B0604030504040204" pitchFamily="34" charset="0"/>
                <a:cs typeface="Tahoma" panose="020B0604030504040204" pitchFamily="34" charset="0"/>
              </a:rPr>
              <a:t> Örnekler için: </a:t>
            </a:r>
            <a:r>
              <a:rPr lang="tr-TR" altLang="tr-TR" sz="1600" dirty="0">
                <a:latin typeface="Tahoma" panose="020B0604030504040204" pitchFamily="34" charset="0"/>
                <a:ea typeface="Tahoma" panose="020B0604030504040204" pitchFamily="34" charset="0"/>
                <a:cs typeface="Tahoma" panose="020B0604030504040204" pitchFamily="34" charset="0"/>
                <a:hlinkClick r:id="rId2"/>
              </a:rPr>
              <a:t>http://www.slu.se/Documents/externwebben/biblioteket/alnarpsbiblioteket/5AgriIntromove.pdf</a:t>
            </a:r>
            <a:r>
              <a:rPr lang="tr-TR" altLang="tr-TR" sz="1600" dirty="0">
                <a:latin typeface="Tahoma" panose="020B0604030504040204" pitchFamily="34" charset="0"/>
                <a:ea typeface="Tahoma" panose="020B0604030504040204" pitchFamily="34" charset="0"/>
                <a:cs typeface="Tahoma" panose="020B0604030504040204" pitchFamily="34" charset="0"/>
              </a:rPr>
              <a:t> adresine bakınız.</a:t>
            </a:r>
            <a:endParaRPr lang="en-US" altLang="tr-TR" sz="1600" dirty="0">
              <a:latin typeface="Tahoma" panose="020B0604030504040204" pitchFamily="34" charset="0"/>
              <a:ea typeface="Tahoma" panose="020B0604030504040204" pitchFamily="34" charset="0"/>
              <a:cs typeface="Tahoma" panose="020B0604030504040204" pitchFamily="34" charset="0"/>
            </a:endParaRPr>
          </a:p>
          <a:p>
            <a:pPr>
              <a:lnSpc>
                <a:spcPct val="80000"/>
              </a:lnSpc>
              <a:buFont typeface="Wingdings 2" panose="05020102010507070707" pitchFamily="18" charset="2"/>
              <a:buNone/>
            </a:pPr>
            <a:endParaRPr lang="tr-TR" altLang="tr-TR" sz="1600" b="1" dirty="0">
              <a:latin typeface="Tahoma" panose="020B0604030504040204" pitchFamily="34" charset="0"/>
              <a:ea typeface="Tahoma" panose="020B0604030504040204" pitchFamily="34" charset="0"/>
              <a:cs typeface="Tahoma" panose="020B0604030504040204" pitchFamily="34" charset="0"/>
            </a:endParaRPr>
          </a:p>
          <a:p>
            <a:pPr>
              <a:lnSpc>
                <a:spcPct val="80000"/>
              </a:lnSpc>
              <a:buFont typeface="Wingdings 2" panose="05020102010507070707" pitchFamily="18" charset="2"/>
              <a:buNone/>
            </a:pPr>
            <a:endParaRPr lang="tr-TR" altLang="tr-TR" sz="1600" b="1" dirty="0">
              <a:latin typeface="Tahoma" panose="020B0604030504040204" pitchFamily="34" charset="0"/>
              <a:ea typeface="Tahoma" panose="020B0604030504040204" pitchFamily="34" charset="0"/>
              <a:cs typeface="Tahoma" panose="020B0604030504040204" pitchFamily="34" charset="0"/>
            </a:endParaRPr>
          </a:p>
          <a:p>
            <a:pPr>
              <a:lnSpc>
                <a:spcPct val="80000"/>
              </a:lnSpc>
              <a:buFont typeface="Wingdings 2" panose="05020102010507070707" pitchFamily="18" charset="2"/>
              <a:buNone/>
            </a:pPr>
            <a:endParaRPr lang="tr-TR" altLang="tr-TR" sz="1600" b="1" dirty="0">
              <a:latin typeface="Tahoma" panose="020B0604030504040204" pitchFamily="34" charset="0"/>
              <a:ea typeface="Tahoma" panose="020B0604030504040204" pitchFamily="34" charset="0"/>
              <a:cs typeface="Tahoma" panose="020B0604030504040204" pitchFamily="34" charset="0"/>
            </a:endParaRPr>
          </a:p>
          <a:p>
            <a:pPr>
              <a:lnSpc>
                <a:spcPct val="80000"/>
              </a:lnSpc>
              <a:buFont typeface="Wingdings 2" panose="05020102010507070707" pitchFamily="18" charset="2"/>
              <a:buNone/>
            </a:pPr>
            <a:endParaRPr lang="tr-TR" altLang="tr-TR" sz="1600" b="1" dirty="0">
              <a:latin typeface="Tahoma" panose="020B0604030504040204" pitchFamily="34" charset="0"/>
              <a:ea typeface="Tahoma" panose="020B0604030504040204" pitchFamily="34" charset="0"/>
              <a:cs typeface="Tahoma" panose="020B0604030504040204" pitchFamily="34" charset="0"/>
            </a:endParaRPr>
          </a:p>
          <a:p>
            <a:pPr>
              <a:lnSpc>
                <a:spcPct val="80000"/>
              </a:lnSpc>
              <a:buFont typeface="Wingdings 2" panose="05020102010507070707" pitchFamily="18" charset="2"/>
              <a:buNone/>
            </a:pPr>
            <a:endParaRPr lang="tr-TR" altLang="tr-TR" sz="1600" b="1" dirty="0">
              <a:latin typeface="Tahoma" panose="020B0604030504040204" pitchFamily="34" charset="0"/>
              <a:ea typeface="Tahoma" panose="020B0604030504040204" pitchFamily="34" charset="0"/>
              <a:cs typeface="Tahoma" panose="020B0604030504040204" pitchFamily="34" charset="0"/>
            </a:endParaRPr>
          </a:p>
          <a:p>
            <a:pPr>
              <a:lnSpc>
                <a:spcPct val="80000"/>
              </a:lnSpc>
              <a:buFont typeface="Wingdings 2" panose="05020102010507070707" pitchFamily="18" charset="2"/>
              <a:buNone/>
            </a:pPr>
            <a:endParaRPr lang="tr-TR" altLang="tr-TR" sz="1600" b="1" dirty="0">
              <a:latin typeface="Tahoma" panose="020B0604030504040204" pitchFamily="34" charset="0"/>
              <a:ea typeface="Tahoma" panose="020B0604030504040204" pitchFamily="34" charset="0"/>
              <a:cs typeface="Tahoma" panose="020B0604030504040204" pitchFamily="34" charset="0"/>
            </a:endParaRPr>
          </a:p>
          <a:p>
            <a:pPr>
              <a:lnSpc>
                <a:spcPct val="90000"/>
              </a:lnSpc>
              <a:buFont typeface="Wingdings" panose="05000000000000000000" pitchFamily="2" charset="2"/>
              <a:buNone/>
            </a:pPr>
            <a:endParaRPr lang="tr-TR" altLang="tr-TR" sz="1600" dirty="0">
              <a:latin typeface="Tahoma" panose="020B0604030504040204" pitchFamily="34" charset="0"/>
              <a:ea typeface="Tahoma" panose="020B0604030504040204" pitchFamily="34" charset="0"/>
              <a:cs typeface="Tahoma" panose="020B0604030504040204" pitchFamily="34" charset="0"/>
            </a:endParaRPr>
          </a:p>
          <a:p>
            <a:pPr>
              <a:lnSpc>
                <a:spcPct val="80000"/>
              </a:lnSpc>
              <a:buFont typeface="Wingdings 2" panose="05020102010507070707" pitchFamily="18" charset="2"/>
              <a:buNone/>
            </a:pPr>
            <a:endParaRPr lang="tr-TR" altLang="tr-TR" sz="1600" b="1" dirty="0">
              <a:latin typeface="Tahoma" panose="020B0604030504040204" pitchFamily="34" charset="0"/>
              <a:ea typeface="Tahoma" panose="020B0604030504040204" pitchFamily="34" charset="0"/>
              <a:cs typeface="Tahoma" panose="020B0604030504040204" pitchFamily="34" charset="0"/>
            </a:endParaRPr>
          </a:p>
          <a:p>
            <a:pPr>
              <a:lnSpc>
                <a:spcPct val="80000"/>
              </a:lnSpc>
              <a:buFont typeface="Wingdings 2" panose="05020102010507070707" pitchFamily="18" charset="2"/>
              <a:buNone/>
            </a:pPr>
            <a:endParaRPr lang="tr-TR" altLang="tr-TR" sz="1600" b="1" dirty="0">
              <a:latin typeface="Tahoma" panose="020B0604030504040204" pitchFamily="34" charset="0"/>
              <a:ea typeface="Tahoma" panose="020B0604030504040204" pitchFamily="34" charset="0"/>
              <a:cs typeface="Tahoma" panose="020B0604030504040204" pitchFamily="34" charset="0"/>
            </a:endParaRPr>
          </a:p>
          <a:p>
            <a:pPr>
              <a:lnSpc>
                <a:spcPct val="80000"/>
              </a:lnSpc>
              <a:buFont typeface="Wingdings 2" panose="05020102010507070707" pitchFamily="18" charset="2"/>
              <a:buNone/>
            </a:pPr>
            <a:r>
              <a:rPr lang="tr-TR" altLang="tr-TR" sz="1600" b="1" dirty="0">
                <a:latin typeface="Tahoma" panose="020B0604030504040204" pitchFamily="34" charset="0"/>
                <a:ea typeface="Tahoma" panose="020B0604030504040204" pitchFamily="34" charset="0"/>
                <a:cs typeface="Tahoma" panose="020B0604030504040204" pitchFamily="34" charset="0"/>
              </a:rPr>
              <a:t>	</a:t>
            </a:r>
          </a:p>
          <a:p>
            <a:pPr>
              <a:lnSpc>
                <a:spcPct val="80000"/>
              </a:lnSpc>
              <a:buFont typeface="Wingdings 2" panose="05020102010507070707" pitchFamily="18" charset="2"/>
              <a:buNone/>
            </a:pPr>
            <a:endParaRPr lang="tr-TR" altLang="tr-TR" sz="1600" b="1" dirty="0">
              <a:latin typeface="Tahoma" panose="020B0604030504040204" pitchFamily="34" charset="0"/>
              <a:ea typeface="Tahoma" panose="020B0604030504040204" pitchFamily="34" charset="0"/>
              <a:cs typeface="Tahoma" panose="020B0604030504040204" pitchFamily="34" charset="0"/>
            </a:endParaRPr>
          </a:p>
          <a:p>
            <a:pPr>
              <a:lnSpc>
                <a:spcPct val="80000"/>
              </a:lnSpc>
              <a:buFont typeface="Wingdings 2" panose="05020102010507070707" pitchFamily="18" charset="2"/>
              <a:buNone/>
            </a:pPr>
            <a:endParaRPr lang="tr-TR" altLang="tr-TR" sz="1600" b="1" dirty="0">
              <a:latin typeface="Tahoma" panose="020B0604030504040204" pitchFamily="34" charset="0"/>
              <a:ea typeface="Tahoma" panose="020B0604030504040204" pitchFamily="34" charset="0"/>
              <a:cs typeface="Tahoma" panose="020B0604030504040204" pitchFamily="34" charset="0"/>
            </a:endParaRPr>
          </a:p>
        </p:txBody>
      </p:sp>
      <p:sp>
        <p:nvSpPr>
          <p:cNvPr id="5" name="Unvan 1"/>
          <p:cNvSpPr txBox="1">
            <a:spLocks/>
          </p:cNvSpPr>
          <p:nvPr/>
        </p:nvSpPr>
        <p:spPr>
          <a:xfrm>
            <a:off x="193431" y="246185"/>
            <a:ext cx="9603275" cy="572997"/>
          </a:xfrm>
          <a:prstGeom prst="rect">
            <a:avLst/>
          </a:prstGeom>
        </p:spPr>
        <p:txBody>
          <a:bodyPr>
            <a:normAutofit lnSpcReduction="10000"/>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tr-TR" altLang="tr-TR" sz="3600" b="1" dirty="0">
                <a:latin typeface="Tahoma" panose="020B0604030504040204" pitchFamily="34" charset="0"/>
              </a:rPr>
              <a:t>BAAY: </a:t>
            </a:r>
            <a:r>
              <a:rPr lang="en-US" altLang="tr-TR" sz="3600" b="1" dirty="0">
                <a:latin typeface="Tahoma" panose="020B0604030504040204" pitchFamily="34" charset="0"/>
              </a:rPr>
              <a:t>3 </a:t>
            </a:r>
            <a:r>
              <a:rPr lang="tr-TR" altLang="tr-TR" sz="3600" b="1" dirty="0">
                <a:latin typeface="Tahoma" panose="020B0604030504040204" pitchFamily="34" charset="0"/>
              </a:rPr>
              <a:t>Eylem ve </a:t>
            </a:r>
            <a:r>
              <a:rPr lang="tr-TR" altLang="tr-TR" sz="3600" b="1" dirty="0" err="1">
                <a:latin typeface="Tahoma" panose="020B0604030504040204" pitchFamily="34" charset="0"/>
              </a:rPr>
              <a:t>AdImlarI</a:t>
            </a:r>
            <a:endParaRPr lang="tr-TR" sz="3600" b="1" dirty="0"/>
          </a:p>
        </p:txBody>
      </p:sp>
      <p:sp>
        <p:nvSpPr>
          <p:cNvPr id="6" name="Oval 5"/>
          <p:cNvSpPr/>
          <p:nvPr/>
        </p:nvSpPr>
        <p:spPr>
          <a:xfrm>
            <a:off x="10897985" y="806335"/>
            <a:ext cx="1047404" cy="52370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solidFill>
                  <a:schemeClr val="tx1"/>
                </a:solidFill>
              </a:rPr>
              <a:t>11/47</a:t>
            </a:r>
          </a:p>
        </p:txBody>
      </p:sp>
    </p:spTree>
    <p:extLst>
      <p:ext uri="{BB962C8B-B14F-4D97-AF65-F5344CB8AC3E}">
        <p14:creationId xmlns:p14="http://schemas.microsoft.com/office/powerpoint/2010/main" val="31144871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451579" y="1121043"/>
            <a:ext cx="9603275" cy="655004"/>
          </a:xfrm>
        </p:spPr>
        <p:txBody>
          <a:bodyPr/>
          <a:lstStyle/>
          <a:p>
            <a:r>
              <a:rPr lang="tr-TR" altLang="tr-TR" sz="3600" b="1" dirty="0" err="1">
                <a:latin typeface="Tahoma" panose="020B0604030504040204" pitchFamily="34" charset="0"/>
              </a:rPr>
              <a:t>Dİl</a:t>
            </a:r>
            <a:endParaRPr lang="tr-TR" sz="3600" dirty="0"/>
          </a:p>
        </p:txBody>
      </p:sp>
      <p:sp>
        <p:nvSpPr>
          <p:cNvPr id="3" name="İçerik Yer Tutucusu 2"/>
          <p:cNvSpPr>
            <a:spLocks noGrp="1"/>
          </p:cNvSpPr>
          <p:nvPr>
            <p:ph idx="1"/>
          </p:nvPr>
        </p:nvSpPr>
        <p:spPr>
          <a:xfrm>
            <a:off x="1451578" y="1776047"/>
            <a:ext cx="10502124" cy="3976360"/>
          </a:xfrm>
        </p:spPr>
        <p:txBody>
          <a:bodyPr>
            <a:normAutofit/>
          </a:bodyPr>
          <a:lstStyle/>
          <a:p>
            <a:pPr>
              <a:buNone/>
            </a:pPr>
            <a:r>
              <a:rPr lang="tr-TR" altLang="tr-TR" sz="2800" b="1" dirty="0">
                <a:latin typeface="Tahoma" panose="020B0604030504040204" pitchFamily="34" charset="0"/>
                <a:ea typeface="Tahoma" panose="020B0604030504040204" pitchFamily="34" charset="0"/>
                <a:cs typeface="Tahoma" panose="020B0604030504040204" pitchFamily="34" charset="0"/>
              </a:rPr>
              <a:t>Şekil (Biçim)			</a:t>
            </a:r>
          </a:p>
          <a:p>
            <a:pPr>
              <a:buNone/>
            </a:pPr>
            <a:r>
              <a:rPr lang="tr-TR" altLang="tr-TR" sz="2800" b="1" dirty="0">
                <a:latin typeface="Tahoma" panose="020B0604030504040204" pitchFamily="34" charset="0"/>
                <a:ea typeface="Tahoma" panose="020B0604030504040204" pitchFamily="34" charset="0"/>
                <a:cs typeface="Tahoma" panose="020B0604030504040204" pitchFamily="34" charset="0"/>
              </a:rPr>
              <a:t>	  </a:t>
            </a:r>
            <a:r>
              <a:rPr lang="tr-TR" altLang="tr-TR" sz="2800" dirty="0">
                <a:latin typeface="Tahoma" panose="020B0604030504040204" pitchFamily="34" charset="0"/>
                <a:ea typeface="Tahoma" panose="020B0604030504040204" pitchFamily="34" charset="0"/>
                <a:cs typeface="Tahoma" panose="020B0604030504040204" pitchFamily="34" charset="0"/>
              </a:rPr>
              <a:t>Yapı Kuralları</a:t>
            </a:r>
          </a:p>
          <a:p>
            <a:pPr>
              <a:buNone/>
            </a:pPr>
            <a:r>
              <a:rPr lang="tr-TR" altLang="tr-TR" sz="2800" b="1" dirty="0">
                <a:latin typeface="Tahoma" panose="020B0604030504040204" pitchFamily="34" charset="0"/>
                <a:ea typeface="Tahoma" panose="020B0604030504040204" pitchFamily="34" charset="0"/>
                <a:cs typeface="Tahoma" panose="020B0604030504040204" pitchFamily="34" charset="0"/>
              </a:rPr>
              <a:t>    </a:t>
            </a:r>
            <a:r>
              <a:rPr lang="tr-TR" altLang="tr-TR" sz="2800" dirty="0">
                <a:latin typeface="Tahoma" panose="020B0604030504040204" pitchFamily="34" charset="0"/>
                <a:ea typeface="Tahoma" panose="020B0604030504040204" pitchFamily="34" charset="0"/>
                <a:cs typeface="Tahoma" panose="020B0604030504040204" pitchFamily="34" charset="0"/>
              </a:rPr>
              <a:t>Söz Dağarcığı (Sözlem): Kelimeler, Öbekler, 	Kalıplaşmış Sözler</a:t>
            </a:r>
          </a:p>
          <a:p>
            <a:pPr>
              <a:buNone/>
            </a:pPr>
            <a:endParaRPr lang="tr-TR" altLang="tr-TR" sz="2800" b="1" dirty="0">
              <a:latin typeface="Tahoma" panose="020B0604030504040204" pitchFamily="34" charset="0"/>
              <a:ea typeface="Tahoma" panose="020B0604030504040204" pitchFamily="34" charset="0"/>
              <a:cs typeface="Tahoma" panose="020B0604030504040204" pitchFamily="34" charset="0"/>
            </a:endParaRPr>
          </a:p>
          <a:p>
            <a:pPr>
              <a:buNone/>
            </a:pPr>
            <a:r>
              <a:rPr lang="tr-TR" altLang="tr-TR" sz="2800" b="1" dirty="0">
                <a:latin typeface="Tahoma" panose="020B0604030504040204" pitchFamily="34" charset="0"/>
                <a:ea typeface="Tahoma" panose="020B0604030504040204" pitchFamily="34" charset="0"/>
                <a:cs typeface="Tahoma" panose="020B0604030504040204" pitchFamily="34" charset="0"/>
              </a:rPr>
              <a:t>Üslup (Biçem)			</a:t>
            </a:r>
          </a:p>
          <a:p>
            <a:pPr>
              <a:buNone/>
            </a:pPr>
            <a:r>
              <a:rPr lang="tr-TR" altLang="tr-TR" sz="2800" b="1" dirty="0">
                <a:latin typeface="Tahoma" panose="020B0604030504040204" pitchFamily="34" charset="0"/>
                <a:ea typeface="Tahoma" panose="020B0604030504040204" pitchFamily="34" charset="0"/>
                <a:cs typeface="Tahoma" panose="020B0604030504040204" pitchFamily="34" charset="0"/>
              </a:rPr>
              <a:t>	  </a:t>
            </a:r>
            <a:r>
              <a:rPr lang="tr-TR" altLang="tr-TR" sz="2800" dirty="0">
                <a:latin typeface="Tahoma" panose="020B0604030504040204" pitchFamily="34" charset="0"/>
                <a:ea typeface="Tahoma" panose="020B0604030504040204" pitchFamily="34" charset="0"/>
                <a:cs typeface="Tahoma" panose="020B0604030504040204" pitchFamily="34" charset="0"/>
              </a:rPr>
              <a:t>İşlevler</a:t>
            </a:r>
          </a:p>
        </p:txBody>
      </p:sp>
      <p:sp>
        <p:nvSpPr>
          <p:cNvPr id="4" name="Oval 3"/>
          <p:cNvSpPr/>
          <p:nvPr/>
        </p:nvSpPr>
        <p:spPr>
          <a:xfrm>
            <a:off x="10897985" y="806335"/>
            <a:ext cx="1047404" cy="52370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solidFill>
                  <a:schemeClr val="tx1"/>
                </a:solidFill>
              </a:rPr>
              <a:t>12/47</a:t>
            </a:r>
          </a:p>
        </p:txBody>
      </p:sp>
      <p:sp>
        <p:nvSpPr>
          <p:cNvPr id="5" name="Dikdörtgen 4"/>
          <p:cNvSpPr/>
          <p:nvPr/>
        </p:nvSpPr>
        <p:spPr>
          <a:xfrm>
            <a:off x="1330036" y="1795549"/>
            <a:ext cx="9742515" cy="9559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14140611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720059" y="323019"/>
            <a:ext cx="9603275" cy="742927"/>
          </a:xfrm>
        </p:spPr>
        <p:txBody>
          <a:bodyPr>
            <a:normAutofit/>
          </a:bodyPr>
          <a:lstStyle/>
          <a:p>
            <a:r>
              <a:rPr lang="tr-TR" altLang="tr-TR" sz="3600" b="1" dirty="0">
                <a:latin typeface="Tahoma" pitchFamily="34" charset="0"/>
                <a:ea typeface="Tahoma" pitchFamily="34" charset="0"/>
                <a:cs typeface="Tahoma" pitchFamily="34" charset="0"/>
              </a:rPr>
              <a:t>ŞEKİL</a:t>
            </a:r>
            <a:endParaRPr lang="tr-TR" sz="3600" b="1" dirty="0">
              <a:latin typeface="Tahoma" pitchFamily="34" charset="0"/>
              <a:ea typeface="Tahoma" pitchFamily="34" charset="0"/>
              <a:cs typeface="Tahoma" pitchFamily="34" charset="0"/>
            </a:endParaRPr>
          </a:p>
        </p:txBody>
      </p:sp>
      <p:sp>
        <p:nvSpPr>
          <p:cNvPr id="3" name="İçerik Yer Tutucusu 2"/>
          <p:cNvSpPr>
            <a:spLocks noGrp="1"/>
          </p:cNvSpPr>
          <p:nvPr>
            <p:ph idx="1"/>
          </p:nvPr>
        </p:nvSpPr>
        <p:spPr>
          <a:xfrm>
            <a:off x="671993" y="1298743"/>
            <a:ext cx="11922369" cy="3903785"/>
          </a:xfrm>
        </p:spPr>
        <p:txBody>
          <a:bodyPr>
            <a:normAutofit fontScale="92500" lnSpcReduction="20000"/>
          </a:bodyPr>
          <a:lstStyle/>
          <a:p>
            <a:pPr marL="419100" indent="-419100">
              <a:lnSpc>
                <a:spcPct val="90000"/>
              </a:lnSpc>
              <a:buNone/>
            </a:pPr>
            <a:r>
              <a:rPr lang="tr-TR" sz="2200" b="1" dirty="0">
                <a:latin typeface="Tahoma" pitchFamily="34" charset="0"/>
              </a:rPr>
              <a:t>NOKTALAMA İŞARETLERİNİ DOĞRU KULLANMAK</a:t>
            </a:r>
          </a:p>
          <a:p>
            <a:pPr marL="419100" indent="-419100">
              <a:lnSpc>
                <a:spcPct val="90000"/>
              </a:lnSpc>
              <a:buNone/>
            </a:pPr>
            <a:endParaRPr lang="tr-TR" sz="1800" b="1" dirty="0">
              <a:latin typeface="Tahoma" pitchFamily="34" charset="0"/>
            </a:endParaRPr>
          </a:p>
          <a:p>
            <a:pPr marL="419100" indent="-419100">
              <a:lnSpc>
                <a:spcPct val="90000"/>
              </a:lnSpc>
              <a:buNone/>
            </a:pPr>
            <a:r>
              <a:rPr lang="tr-TR" sz="1900" b="1" dirty="0">
                <a:latin typeface="Tahoma" pitchFamily="34" charset="0"/>
              </a:rPr>
              <a:t>KULLANILAN</a:t>
            </a:r>
            <a:r>
              <a:rPr lang="tr-TR" sz="1900" dirty="0">
                <a:latin typeface="Tahoma" pitchFamily="34" charset="0"/>
              </a:rPr>
              <a:t> </a:t>
            </a:r>
          </a:p>
          <a:p>
            <a:pPr marL="419100" indent="-419100">
              <a:lnSpc>
                <a:spcPct val="90000"/>
              </a:lnSpc>
              <a:buNone/>
            </a:pPr>
            <a:r>
              <a:rPr lang="tr-TR" altLang="tr-TR" sz="1800" dirty="0">
                <a:latin typeface="Tahoma" panose="020B0604030504040204" pitchFamily="34" charset="0"/>
              </a:rPr>
              <a:t>	</a:t>
            </a:r>
            <a:r>
              <a:rPr lang="en-GB" altLang="tr-TR" sz="1800" dirty="0">
                <a:latin typeface="Tahoma" panose="020B0604030504040204" pitchFamily="34" charset="0"/>
              </a:rPr>
              <a:t>The experiment failed it had been left unobserved for too long. </a:t>
            </a:r>
            <a:endParaRPr lang="tr-TR" altLang="tr-TR" sz="1800" dirty="0">
              <a:latin typeface="Tahoma" panose="020B0604030504040204" pitchFamily="34" charset="0"/>
            </a:endParaRPr>
          </a:p>
          <a:p>
            <a:pPr marL="419100" indent="-419100">
              <a:lnSpc>
                <a:spcPct val="90000"/>
              </a:lnSpc>
              <a:buNone/>
            </a:pPr>
            <a:r>
              <a:rPr lang="tr-TR" altLang="tr-TR" sz="1800" b="1" dirty="0">
                <a:latin typeface="Tahoma" panose="020B0604030504040204" pitchFamily="34" charset="0"/>
              </a:rPr>
              <a:t>				</a:t>
            </a:r>
          </a:p>
          <a:p>
            <a:pPr marL="419100" indent="-419100">
              <a:lnSpc>
                <a:spcPct val="90000"/>
              </a:lnSpc>
              <a:buNone/>
            </a:pPr>
            <a:r>
              <a:rPr lang="tr-TR" altLang="tr-TR" sz="1900" b="1" dirty="0">
                <a:latin typeface="Tahoma" panose="020B0604030504040204" pitchFamily="34" charset="0"/>
              </a:rPr>
              <a:t>ÖNERİLEN</a:t>
            </a:r>
            <a:endParaRPr lang="en-GB" altLang="tr-TR" sz="1900" b="1" dirty="0">
              <a:latin typeface="Tahoma" panose="020B0604030504040204" pitchFamily="34" charset="0"/>
            </a:endParaRPr>
          </a:p>
          <a:p>
            <a:pPr marL="419100" indent="-419100">
              <a:lnSpc>
                <a:spcPct val="90000"/>
              </a:lnSpc>
              <a:buNone/>
            </a:pPr>
            <a:r>
              <a:rPr lang="tr-TR" altLang="tr-TR" sz="1800" dirty="0">
                <a:latin typeface="Tahoma" panose="020B0604030504040204" pitchFamily="34" charset="0"/>
              </a:rPr>
              <a:t>	</a:t>
            </a:r>
            <a:r>
              <a:rPr lang="en-GB" altLang="tr-TR" sz="1800" dirty="0">
                <a:latin typeface="Tahoma" panose="020B0604030504040204" pitchFamily="34" charset="0"/>
              </a:rPr>
              <a:t>The experiment failed. It had been left unobserved for too long. </a:t>
            </a:r>
            <a:r>
              <a:rPr lang="en-GB" altLang="tr-TR" sz="1800" b="1" dirty="0">
                <a:latin typeface="Tahoma" panose="020B0604030504040204" pitchFamily="34" charset="0"/>
              </a:rPr>
              <a:t>(period)</a:t>
            </a:r>
          </a:p>
          <a:p>
            <a:pPr marL="419100" indent="-419100">
              <a:lnSpc>
                <a:spcPct val="90000"/>
              </a:lnSpc>
              <a:buNone/>
            </a:pPr>
            <a:r>
              <a:rPr lang="tr-TR" altLang="tr-TR" sz="1800" dirty="0">
                <a:latin typeface="Tahoma" panose="020B0604030504040204" pitchFamily="34" charset="0"/>
              </a:rPr>
              <a:t>	</a:t>
            </a:r>
            <a:r>
              <a:rPr lang="en-GB" altLang="tr-TR" sz="1800" dirty="0">
                <a:latin typeface="Tahoma" panose="020B0604030504040204" pitchFamily="34" charset="0"/>
              </a:rPr>
              <a:t>The experiment failed; it had been left unobserved for too long. </a:t>
            </a:r>
            <a:r>
              <a:rPr lang="en-GB" altLang="tr-TR" sz="1800" b="1" dirty="0">
                <a:latin typeface="Tahoma" panose="020B0604030504040204" pitchFamily="34" charset="0"/>
              </a:rPr>
              <a:t>(semi-colon)</a:t>
            </a:r>
          </a:p>
          <a:p>
            <a:pPr marL="419100" indent="-419100">
              <a:lnSpc>
                <a:spcPct val="90000"/>
              </a:lnSpc>
              <a:buNone/>
            </a:pPr>
            <a:r>
              <a:rPr lang="tr-TR" altLang="tr-TR" sz="1800" dirty="0">
                <a:latin typeface="Tahoma" panose="020B0604030504040204" pitchFamily="34" charset="0"/>
              </a:rPr>
              <a:t>	</a:t>
            </a:r>
            <a:r>
              <a:rPr lang="en-GB" altLang="tr-TR" sz="1800" dirty="0">
                <a:latin typeface="Tahoma" panose="020B0604030504040204" pitchFamily="34" charset="0"/>
              </a:rPr>
              <a:t>The experiment failed: it had been left unobserved for too long. </a:t>
            </a:r>
            <a:r>
              <a:rPr lang="en-GB" altLang="tr-TR" sz="1800" b="1" dirty="0">
                <a:latin typeface="Tahoma" panose="020B0604030504040204" pitchFamily="34" charset="0"/>
              </a:rPr>
              <a:t>(colon)</a:t>
            </a:r>
          </a:p>
          <a:p>
            <a:pPr marL="419100" indent="-419100">
              <a:lnSpc>
                <a:spcPct val="90000"/>
              </a:lnSpc>
              <a:buNone/>
            </a:pPr>
            <a:r>
              <a:rPr lang="tr-TR" altLang="tr-TR" sz="1800" dirty="0">
                <a:latin typeface="Tahoma" panose="020B0604030504040204" pitchFamily="34" charset="0"/>
              </a:rPr>
              <a:t>	</a:t>
            </a:r>
            <a:r>
              <a:rPr lang="en-GB" altLang="tr-TR" sz="1800" dirty="0">
                <a:latin typeface="Tahoma" panose="020B0604030504040204" pitchFamily="34" charset="0"/>
              </a:rPr>
              <a:t>The experiment had been left unobserved for too long, so it failed. </a:t>
            </a:r>
            <a:r>
              <a:rPr lang="en-GB" altLang="tr-TR" sz="1800" b="1" dirty="0">
                <a:latin typeface="Tahoma" panose="020B0604030504040204" pitchFamily="34" charset="0"/>
              </a:rPr>
              <a:t>(coordinating conjunction)</a:t>
            </a:r>
          </a:p>
          <a:p>
            <a:pPr marL="419100" indent="-419100">
              <a:lnSpc>
                <a:spcPct val="90000"/>
              </a:lnSpc>
              <a:buNone/>
            </a:pPr>
            <a:r>
              <a:rPr lang="tr-TR" altLang="tr-TR" sz="1800" dirty="0">
                <a:latin typeface="Tahoma" panose="020B0604030504040204" pitchFamily="34" charset="0"/>
              </a:rPr>
              <a:t>	</a:t>
            </a:r>
            <a:r>
              <a:rPr lang="en-GB" altLang="tr-TR" sz="1800" dirty="0">
                <a:latin typeface="Tahoma" panose="020B0604030504040204" pitchFamily="34" charset="0"/>
              </a:rPr>
              <a:t>The experiment failed because it had been left unobserved for too long. </a:t>
            </a:r>
            <a:r>
              <a:rPr lang="en-GB" altLang="tr-TR" sz="1800" b="1" dirty="0">
                <a:latin typeface="Tahoma" panose="020B0604030504040204" pitchFamily="34" charset="0"/>
              </a:rPr>
              <a:t>(subordinating conjunction)</a:t>
            </a:r>
          </a:p>
          <a:p>
            <a:pPr marL="419100" indent="-419100">
              <a:lnSpc>
                <a:spcPct val="90000"/>
              </a:lnSpc>
              <a:buNone/>
            </a:pPr>
            <a:r>
              <a:rPr lang="en-GB" altLang="tr-TR" sz="1600" b="1" dirty="0">
                <a:latin typeface="Arial" panose="020B0604020202020204" pitchFamily="34" charset="0"/>
                <a:hlinkClick r:id="rId2"/>
              </a:rPr>
              <a:t>http://www.lib.uoguelph.ca/assistance/writing_services/resources/handouts.cfm</a:t>
            </a:r>
            <a:r>
              <a:rPr lang="en-GB" altLang="tr-TR" sz="2400" dirty="0"/>
              <a:t> </a:t>
            </a:r>
            <a:endParaRPr lang="en-GB" altLang="tr-TR" b="1" dirty="0">
              <a:latin typeface="Tahoma" panose="020B0604030504040204" pitchFamily="34" charset="0"/>
            </a:endParaRPr>
          </a:p>
          <a:p>
            <a:pPr marL="0" indent="0">
              <a:buNone/>
            </a:pPr>
            <a:endParaRPr lang="en-GB" dirty="0"/>
          </a:p>
        </p:txBody>
      </p:sp>
      <p:sp>
        <p:nvSpPr>
          <p:cNvPr id="4" name="Oval 3"/>
          <p:cNvSpPr/>
          <p:nvPr/>
        </p:nvSpPr>
        <p:spPr>
          <a:xfrm>
            <a:off x="10897985" y="806335"/>
            <a:ext cx="1047404" cy="52370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solidFill>
                  <a:schemeClr val="tx1"/>
                </a:solidFill>
              </a:rPr>
              <a:t>13/47</a:t>
            </a:r>
          </a:p>
        </p:txBody>
      </p:sp>
      <p:sp>
        <p:nvSpPr>
          <p:cNvPr id="5" name="Dikdörtgen 4"/>
          <p:cNvSpPr/>
          <p:nvPr/>
        </p:nvSpPr>
        <p:spPr>
          <a:xfrm>
            <a:off x="1330036" y="1795549"/>
            <a:ext cx="9742515" cy="9559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41864270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1150695" y="1433363"/>
            <a:ext cx="10578563" cy="4219292"/>
          </a:xfrm>
        </p:spPr>
        <p:txBody>
          <a:bodyPr>
            <a:normAutofit fontScale="92500"/>
          </a:bodyPr>
          <a:lstStyle/>
          <a:p>
            <a:pPr marL="419100" indent="-419100">
              <a:buNone/>
            </a:pPr>
            <a:r>
              <a:rPr lang="tr-TR" sz="2200" b="1" dirty="0">
                <a:latin typeface="Tahoma" pitchFamily="34" charset="0"/>
              </a:rPr>
              <a:t>ÇOK UZUN, KARMAŞIK TEK CÜMLE YERİNE KISA BİRKAÇ CÜMLE KULLANMAK</a:t>
            </a:r>
          </a:p>
          <a:p>
            <a:pPr marL="419100" indent="-419100">
              <a:buNone/>
            </a:pPr>
            <a:r>
              <a:rPr lang="tr-TR" sz="1900" b="1" dirty="0">
                <a:latin typeface="Tahoma" pitchFamily="34" charset="0"/>
                <a:ea typeface="Tahoma" pitchFamily="34" charset="0"/>
                <a:cs typeface="Tahoma" pitchFamily="34" charset="0"/>
              </a:rPr>
              <a:t>KULLANILAN </a:t>
            </a:r>
          </a:p>
          <a:p>
            <a:pPr marL="419100" indent="-419100">
              <a:buNone/>
            </a:pPr>
            <a:r>
              <a:rPr lang="en-GB" altLang="tr-TR" sz="2100" dirty="0">
                <a:latin typeface="Tahoma" pitchFamily="34" charset="0"/>
                <a:ea typeface="Tahoma" pitchFamily="34" charset="0"/>
                <a:cs typeface="Tahoma" pitchFamily="34" charset="0"/>
              </a:rPr>
              <a:t>	Tom thought that he was prepared but he failed the examination which meant that he would have to repeat the course before he could graduate which he didn’t want to do because it would conflict with his summer job.</a:t>
            </a:r>
          </a:p>
          <a:p>
            <a:pPr marL="419100" indent="-419100">
              <a:lnSpc>
                <a:spcPct val="90000"/>
              </a:lnSpc>
              <a:buNone/>
            </a:pPr>
            <a:r>
              <a:rPr lang="tr-TR" altLang="tr-TR" sz="1900" b="1" dirty="0">
                <a:latin typeface="Tahoma" panose="020B0604030504040204" pitchFamily="34" charset="0"/>
                <a:ea typeface="Tahoma" pitchFamily="34" charset="0"/>
                <a:cs typeface="Tahoma" pitchFamily="34" charset="0"/>
              </a:rPr>
              <a:t>ÖNERİLEN</a:t>
            </a:r>
            <a:endParaRPr lang="en-GB" altLang="tr-TR" sz="1900" b="1" dirty="0">
              <a:latin typeface="Tahoma" panose="020B0604030504040204" pitchFamily="34" charset="0"/>
              <a:ea typeface="Tahoma" pitchFamily="34" charset="0"/>
              <a:cs typeface="Tahoma" pitchFamily="34" charset="0"/>
            </a:endParaRPr>
          </a:p>
          <a:p>
            <a:pPr marL="419100" indent="-419100">
              <a:buNone/>
            </a:pPr>
            <a:r>
              <a:rPr lang="en-GB" altLang="tr-TR" sz="2100" dirty="0">
                <a:latin typeface="Tahoma" panose="020B0604030504040204" pitchFamily="34" charset="0"/>
                <a:ea typeface="Tahoma" pitchFamily="34" charset="0"/>
                <a:cs typeface="Tahoma" pitchFamily="34" charset="0"/>
              </a:rPr>
              <a:t>	Tom thought that he was prepared, but he failed the examination. Therefore,  he would have to repeat the course before he could graduate. He did not want to do that because it would conflict with his summer job. </a:t>
            </a:r>
          </a:p>
          <a:p>
            <a:pPr marL="419100" indent="-419100">
              <a:buNone/>
            </a:pPr>
            <a:r>
              <a:rPr lang="tr-TR" altLang="tr-TR" sz="1600" dirty="0">
                <a:latin typeface="Tahoma" pitchFamily="34" charset="0"/>
                <a:ea typeface="Tahoma" pitchFamily="34" charset="0"/>
                <a:cs typeface="Tahoma" pitchFamily="34" charset="0"/>
                <a:hlinkClick r:id="rId2"/>
              </a:rPr>
              <a:t>http://www.lib.uoguelph.ca/assistance/writing_services/resources/handouts.cfm</a:t>
            </a:r>
            <a:r>
              <a:rPr lang="tr-TR" altLang="tr-TR" sz="1600" dirty="0"/>
              <a:t> </a:t>
            </a:r>
            <a:endParaRPr lang="tr-TR" altLang="tr-TR" sz="1600" dirty="0">
              <a:latin typeface="Tahoma" panose="020B0604030504040204" pitchFamily="34" charset="0"/>
            </a:endParaRPr>
          </a:p>
          <a:p>
            <a:pPr marL="419100" indent="-419100" algn="ctr">
              <a:buNone/>
            </a:pPr>
            <a:endParaRPr lang="tr-TR" altLang="tr-TR" sz="1600" b="1" dirty="0">
              <a:latin typeface="Tahoma" panose="020B0604030504040204" pitchFamily="34" charset="0"/>
            </a:endParaRPr>
          </a:p>
          <a:p>
            <a:endParaRPr lang="tr-TR" dirty="0"/>
          </a:p>
        </p:txBody>
      </p:sp>
      <p:sp>
        <p:nvSpPr>
          <p:cNvPr id="4" name="Unvan 1"/>
          <p:cNvSpPr>
            <a:spLocks noGrp="1"/>
          </p:cNvSpPr>
          <p:nvPr>
            <p:ph type="title"/>
          </p:nvPr>
        </p:nvSpPr>
        <p:spPr>
          <a:xfrm>
            <a:off x="1260386" y="547463"/>
            <a:ext cx="9603275" cy="742927"/>
          </a:xfrm>
        </p:spPr>
        <p:txBody>
          <a:bodyPr>
            <a:normAutofit/>
          </a:bodyPr>
          <a:lstStyle/>
          <a:p>
            <a:r>
              <a:rPr lang="tr-TR" altLang="tr-TR" sz="3600" b="1" dirty="0">
                <a:latin typeface="Tahoma" pitchFamily="34" charset="0"/>
                <a:ea typeface="Tahoma" pitchFamily="34" charset="0"/>
                <a:cs typeface="Tahoma" pitchFamily="34" charset="0"/>
              </a:rPr>
              <a:t>ŞEKİL</a:t>
            </a:r>
            <a:endParaRPr lang="tr-TR" sz="3600" b="1" dirty="0">
              <a:latin typeface="Tahoma" pitchFamily="34" charset="0"/>
              <a:ea typeface="Tahoma" pitchFamily="34" charset="0"/>
              <a:cs typeface="Tahoma" pitchFamily="34" charset="0"/>
            </a:endParaRPr>
          </a:p>
        </p:txBody>
      </p:sp>
      <p:sp>
        <p:nvSpPr>
          <p:cNvPr id="5" name="Oval 4"/>
          <p:cNvSpPr/>
          <p:nvPr/>
        </p:nvSpPr>
        <p:spPr>
          <a:xfrm>
            <a:off x="10897985" y="806335"/>
            <a:ext cx="1047404" cy="52370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solidFill>
                  <a:schemeClr val="tx1"/>
                </a:solidFill>
              </a:rPr>
              <a:t>14/47</a:t>
            </a:r>
          </a:p>
        </p:txBody>
      </p:sp>
      <p:sp>
        <p:nvSpPr>
          <p:cNvPr id="6" name="Dikdörtgen 5"/>
          <p:cNvSpPr/>
          <p:nvPr/>
        </p:nvSpPr>
        <p:spPr>
          <a:xfrm>
            <a:off x="1330036" y="1795549"/>
            <a:ext cx="9742515" cy="9559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4536820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van 1"/>
          <p:cNvSpPr>
            <a:spLocks noGrp="1"/>
          </p:cNvSpPr>
          <p:nvPr>
            <p:ph type="title"/>
          </p:nvPr>
        </p:nvSpPr>
        <p:spPr>
          <a:xfrm>
            <a:off x="1107831" y="345481"/>
            <a:ext cx="9603275" cy="742927"/>
          </a:xfrm>
        </p:spPr>
        <p:txBody>
          <a:bodyPr>
            <a:normAutofit/>
          </a:bodyPr>
          <a:lstStyle/>
          <a:p>
            <a:r>
              <a:rPr lang="tr-TR" altLang="tr-TR" sz="3600" b="1" dirty="0">
                <a:latin typeface="Tahoma" pitchFamily="34" charset="0"/>
                <a:ea typeface="Tahoma" pitchFamily="34" charset="0"/>
                <a:cs typeface="Tahoma" pitchFamily="34" charset="0"/>
              </a:rPr>
              <a:t>ŞEKİL</a:t>
            </a:r>
            <a:endParaRPr lang="tr-TR" sz="3600" b="1" dirty="0">
              <a:latin typeface="Tahoma" pitchFamily="34" charset="0"/>
              <a:ea typeface="Tahoma" pitchFamily="34" charset="0"/>
              <a:cs typeface="Tahoma" pitchFamily="34" charset="0"/>
            </a:endParaRPr>
          </a:p>
        </p:txBody>
      </p:sp>
      <p:sp>
        <p:nvSpPr>
          <p:cNvPr id="5" name="Rectangle 3"/>
          <p:cNvSpPr txBox="1">
            <a:spLocks/>
          </p:cNvSpPr>
          <p:nvPr/>
        </p:nvSpPr>
        <p:spPr>
          <a:xfrm>
            <a:off x="1107831" y="1088408"/>
            <a:ext cx="10814538" cy="4840287"/>
          </a:xfrm>
          <a:prstGeom prst="rect">
            <a:avLst/>
          </a:prstGeom>
        </p:spPr>
        <p:txBody>
          <a:bodyPr vert="horz" lIns="91440" tIns="45720" rIns="91440" bIns="45720" rtlCol="0" anchor="t">
            <a:normAutofit/>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419100" indent="-419100">
              <a:lnSpc>
                <a:spcPct val="90000"/>
              </a:lnSpc>
              <a:buFont typeface="Wingdings 2" panose="05020102010507070707" pitchFamily="18" charset="2"/>
              <a:buNone/>
            </a:pPr>
            <a:endParaRPr lang="tr-TR" b="1" dirty="0">
              <a:latin typeface="Tahoma" pitchFamily="34" charset="0"/>
            </a:endParaRPr>
          </a:p>
          <a:p>
            <a:pPr marL="419100" indent="-419100">
              <a:lnSpc>
                <a:spcPct val="90000"/>
              </a:lnSpc>
              <a:buFont typeface="Wingdings 2" panose="05020102010507070707" pitchFamily="18" charset="2"/>
              <a:buNone/>
            </a:pPr>
            <a:r>
              <a:rPr lang="tr-TR" b="1" dirty="0">
                <a:latin typeface="Tahoma" pitchFamily="34" charset="0"/>
              </a:rPr>
              <a:t>ÇOK MADDE YAZARKEN BENZER YAPI BİÇİMLERİNİ KULLANMAK</a:t>
            </a:r>
          </a:p>
          <a:p>
            <a:pPr marL="419100" indent="-419100">
              <a:lnSpc>
                <a:spcPct val="90000"/>
              </a:lnSpc>
              <a:buFont typeface="Wingdings 2" panose="05020102010507070707" pitchFamily="18" charset="2"/>
              <a:buNone/>
            </a:pPr>
            <a:r>
              <a:rPr lang="tr-TR" sz="1800" b="1" dirty="0">
                <a:latin typeface="Tahoma" pitchFamily="34" charset="0"/>
              </a:rPr>
              <a:t>KULLANILAN</a:t>
            </a:r>
          </a:p>
          <a:p>
            <a:pPr marL="457200" indent="-457200">
              <a:lnSpc>
                <a:spcPct val="90000"/>
              </a:lnSpc>
              <a:buFont typeface="+mj-lt"/>
              <a:buAutoNum type="alphaLcPeriod"/>
            </a:pPr>
            <a:r>
              <a:rPr lang="tr-TR" altLang="tr-TR" dirty="0">
                <a:latin typeface="Arial" panose="020B0604020202020204" pitchFamily="34" charset="0"/>
              </a:rPr>
              <a:t>I </a:t>
            </a:r>
            <a:r>
              <a:rPr lang="tr-TR" altLang="tr-TR" dirty="0" err="1">
                <a:latin typeface="Arial" panose="020B0604020202020204" pitchFamily="34" charset="0"/>
              </a:rPr>
              <a:t>like</a:t>
            </a:r>
            <a:r>
              <a:rPr lang="tr-TR" altLang="tr-TR" dirty="0">
                <a:latin typeface="Arial" panose="020B0604020202020204" pitchFamily="34" charset="0"/>
              </a:rPr>
              <a:t> </a:t>
            </a:r>
            <a:r>
              <a:rPr lang="tr-TR" altLang="tr-TR" dirty="0" err="1">
                <a:latin typeface="Arial" panose="020B0604020202020204" pitchFamily="34" charset="0"/>
              </a:rPr>
              <a:t>to</a:t>
            </a:r>
            <a:r>
              <a:rPr lang="tr-TR" altLang="tr-TR" dirty="0">
                <a:latin typeface="Arial" panose="020B0604020202020204" pitchFamily="34" charset="0"/>
              </a:rPr>
              <a:t> </a:t>
            </a:r>
            <a:r>
              <a:rPr lang="tr-TR" altLang="tr-TR" dirty="0" err="1">
                <a:latin typeface="Arial" panose="020B0604020202020204" pitchFamily="34" charset="0"/>
              </a:rPr>
              <a:t>swim</a:t>
            </a:r>
            <a:r>
              <a:rPr lang="tr-TR" altLang="tr-TR" dirty="0">
                <a:latin typeface="Arial" panose="020B0604020202020204" pitchFamily="34" charset="0"/>
              </a:rPr>
              <a:t>, </a:t>
            </a:r>
            <a:r>
              <a:rPr lang="tr-TR" altLang="tr-TR" dirty="0" err="1">
                <a:latin typeface="Arial" panose="020B0604020202020204" pitchFamily="34" charset="0"/>
              </a:rPr>
              <a:t>to</a:t>
            </a:r>
            <a:r>
              <a:rPr lang="tr-TR" altLang="tr-TR" dirty="0">
                <a:latin typeface="Arial" panose="020B0604020202020204" pitchFamily="34" charset="0"/>
              </a:rPr>
              <a:t> </a:t>
            </a:r>
            <a:r>
              <a:rPr lang="tr-TR" altLang="tr-TR" dirty="0" err="1">
                <a:latin typeface="Arial" panose="020B0604020202020204" pitchFamily="34" charset="0"/>
              </a:rPr>
              <a:t>sail</a:t>
            </a:r>
            <a:r>
              <a:rPr lang="tr-TR" altLang="tr-TR" dirty="0">
                <a:latin typeface="Arial" panose="020B0604020202020204" pitchFamily="34" charset="0"/>
              </a:rPr>
              <a:t>, </a:t>
            </a:r>
            <a:r>
              <a:rPr lang="tr-TR" altLang="tr-TR" dirty="0" err="1">
                <a:latin typeface="Arial" panose="020B0604020202020204" pitchFamily="34" charset="0"/>
              </a:rPr>
              <a:t>and</a:t>
            </a:r>
            <a:r>
              <a:rPr lang="tr-TR" altLang="tr-TR" dirty="0">
                <a:latin typeface="Arial" panose="020B0604020202020204" pitchFamily="34" charset="0"/>
              </a:rPr>
              <a:t> </a:t>
            </a:r>
            <a:r>
              <a:rPr lang="tr-TR" altLang="tr-TR" u="sng" dirty="0" err="1">
                <a:solidFill>
                  <a:srgbClr val="FF3300"/>
                </a:solidFill>
                <a:latin typeface="Arial" panose="020B0604020202020204" pitchFamily="34" charset="0"/>
              </a:rPr>
              <a:t>rowing</a:t>
            </a:r>
            <a:r>
              <a:rPr lang="tr-TR" altLang="tr-TR" dirty="0">
                <a:latin typeface="Arial" panose="020B0604020202020204" pitchFamily="34" charset="0"/>
              </a:rPr>
              <a:t>.</a:t>
            </a:r>
          </a:p>
          <a:p>
            <a:pPr marL="457200" indent="-457200">
              <a:lnSpc>
                <a:spcPct val="90000"/>
              </a:lnSpc>
              <a:buFont typeface="+mj-lt"/>
              <a:buAutoNum type="alphaLcPeriod"/>
            </a:pPr>
            <a:r>
              <a:rPr lang="tr-TR" altLang="tr-TR" dirty="0" err="1">
                <a:latin typeface="Arial" panose="020B0604020202020204" pitchFamily="34" charset="0"/>
              </a:rPr>
              <a:t>This</a:t>
            </a:r>
            <a:r>
              <a:rPr lang="tr-TR" altLang="tr-TR" dirty="0">
                <a:latin typeface="Arial" panose="020B0604020202020204" pitchFamily="34" charset="0"/>
              </a:rPr>
              <a:t> </a:t>
            </a:r>
            <a:r>
              <a:rPr lang="tr-TR" altLang="tr-TR" dirty="0" err="1">
                <a:latin typeface="Arial" panose="020B0604020202020204" pitchFamily="34" charset="0"/>
              </a:rPr>
              <a:t>report</a:t>
            </a:r>
            <a:r>
              <a:rPr lang="tr-TR" altLang="tr-TR" dirty="0">
                <a:latin typeface="Arial" panose="020B0604020202020204" pitchFamily="34" charset="0"/>
              </a:rPr>
              <a:t> is an </a:t>
            </a:r>
            <a:r>
              <a:rPr lang="tr-TR" altLang="tr-TR" dirty="0" err="1">
                <a:latin typeface="Arial" panose="020B0604020202020204" pitchFamily="34" charset="0"/>
              </a:rPr>
              <a:t>overview</a:t>
            </a:r>
            <a:r>
              <a:rPr lang="tr-TR" altLang="tr-TR" dirty="0">
                <a:latin typeface="Arial" panose="020B0604020202020204" pitchFamily="34" charset="0"/>
              </a:rPr>
              <a:t> of </a:t>
            </a:r>
            <a:r>
              <a:rPr lang="tr-TR" altLang="tr-TR" dirty="0" err="1">
                <a:latin typeface="Arial" panose="020B0604020202020204" pitchFamily="34" charset="0"/>
              </a:rPr>
              <a:t>the</a:t>
            </a:r>
            <a:r>
              <a:rPr lang="tr-TR" altLang="tr-TR" dirty="0">
                <a:latin typeface="Arial" panose="020B0604020202020204" pitchFamily="34" charset="0"/>
              </a:rPr>
              <a:t> </a:t>
            </a:r>
            <a:r>
              <a:rPr lang="tr-TR" altLang="tr-TR" dirty="0" err="1">
                <a:latin typeface="Arial" panose="020B0604020202020204" pitchFamily="34" charset="0"/>
              </a:rPr>
              <a:t>processes</a:t>
            </a:r>
            <a:r>
              <a:rPr lang="tr-TR" altLang="tr-TR" dirty="0">
                <a:latin typeface="Arial" panose="020B0604020202020204" pitchFamily="34" charset="0"/>
              </a:rPr>
              <a:t> </a:t>
            </a:r>
            <a:r>
              <a:rPr lang="tr-TR" altLang="tr-TR" dirty="0" err="1">
                <a:latin typeface="Arial" panose="020B0604020202020204" pitchFamily="34" charset="0"/>
              </a:rPr>
              <a:t>involved</a:t>
            </a:r>
            <a:r>
              <a:rPr lang="tr-TR" altLang="tr-TR" dirty="0">
                <a:latin typeface="Arial" panose="020B0604020202020204" pitchFamily="34" charset="0"/>
              </a:rPr>
              <a:t>, </a:t>
            </a:r>
            <a:r>
              <a:rPr lang="tr-TR" altLang="tr-TR" dirty="0" err="1">
                <a:latin typeface="Arial" panose="020B0604020202020204" pitchFamily="34" charset="0"/>
              </a:rPr>
              <a:t>the</a:t>
            </a:r>
            <a:r>
              <a:rPr lang="tr-TR" altLang="tr-TR" dirty="0">
                <a:latin typeface="Arial" panose="020B0604020202020204" pitchFamily="34" charset="0"/>
              </a:rPr>
              <a:t> </a:t>
            </a:r>
            <a:r>
              <a:rPr lang="tr-TR" altLang="tr-TR" dirty="0" err="1">
                <a:latin typeface="Arial" panose="020B0604020202020204" pitchFamily="34" charset="0"/>
              </a:rPr>
              <a:t>problems</a:t>
            </a:r>
            <a:r>
              <a:rPr lang="tr-TR" altLang="tr-TR" dirty="0">
                <a:latin typeface="Arial" panose="020B0604020202020204" pitchFamily="34" charset="0"/>
              </a:rPr>
              <a:t> </a:t>
            </a:r>
            <a:r>
              <a:rPr lang="tr-TR" altLang="tr-TR" dirty="0" err="1">
                <a:latin typeface="Arial" panose="020B0604020202020204" pitchFamily="34" charset="0"/>
              </a:rPr>
              <a:t>encountered</a:t>
            </a:r>
            <a:r>
              <a:rPr lang="tr-TR" altLang="tr-TR" dirty="0">
                <a:latin typeface="Arial" panose="020B0604020202020204" pitchFamily="34" charset="0"/>
              </a:rPr>
              <a:t>, </a:t>
            </a:r>
            <a:r>
              <a:rPr lang="tr-TR" altLang="tr-TR" dirty="0" err="1">
                <a:latin typeface="Arial" panose="020B0604020202020204" pitchFamily="34" charset="0"/>
              </a:rPr>
              <a:t>and</a:t>
            </a:r>
            <a:r>
              <a:rPr lang="tr-TR" altLang="tr-TR" dirty="0">
                <a:latin typeface="Arial" panose="020B0604020202020204" pitchFamily="34" charset="0"/>
              </a:rPr>
              <a:t> </a:t>
            </a:r>
            <a:r>
              <a:rPr lang="tr-TR" altLang="tr-TR" u="sng" dirty="0">
                <a:solidFill>
                  <a:srgbClr val="FF3300"/>
                </a:solidFill>
                <a:latin typeface="Arial" panose="020B0604020202020204" pitchFamily="34" charset="0"/>
              </a:rPr>
              <a:t>how </a:t>
            </a:r>
            <a:r>
              <a:rPr lang="tr-TR" altLang="tr-TR" u="sng" dirty="0" err="1">
                <a:solidFill>
                  <a:srgbClr val="FF3300"/>
                </a:solidFill>
                <a:latin typeface="Arial" panose="020B0604020202020204" pitchFamily="34" charset="0"/>
              </a:rPr>
              <a:t>they</a:t>
            </a:r>
            <a:r>
              <a:rPr lang="tr-TR" altLang="tr-TR" u="sng" dirty="0">
                <a:solidFill>
                  <a:srgbClr val="FF3300"/>
                </a:solidFill>
                <a:latin typeface="Arial" panose="020B0604020202020204" pitchFamily="34" charset="0"/>
              </a:rPr>
              <a:t> </a:t>
            </a:r>
            <a:r>
              <a:rPr lang="tr-TR" altLang="tr-TR" u="sng" dirty="0" err="1">
                <a:solidFill>
                  <a:srgbClr val="FF3300"/>
                </a:solidFill>
                <a:latin typeface="Arial" panose="020B0604020202020204" pitchFamily="34" charset="0"/>
              </a:rPr>
              <a:t>were</a:t>
            </a:r>
            <a:r>
              <a:rPr lang="tr-TR" altLang="tr-TR" u="sng" dirty="0">
                <a:solidFill>
                  <a:srgbClr val="FF3300"/>
                </a:solidFill>
                <a:latin typeface="Arial" panose="020B0604020202020204" pitchFamily="34" charset="0"/>
              </a:rPr>
              <a:t> </a:t>
            </a:r>
            <a:r>
              <a:rPr lang="tr-TR" altLang="tr-TR" u="sng" dirty="0" err="1">
                <a:solidFill>
                  <a:srgbClr val="FF3300"/>
                </a:solidFill>
                <a:latin typeface="Arial" panose="020B0604020202020204" pitchFamily="34" charset="0"/>
              </a:rPr>
              <a:t>solved</a:t>
            </a:r>
            <a:r>
              <a:rPr lang="tr-TR" altLang="tr-TR" dirty="0">
                <a:solidFill>
                  <a:srgbClr val="FF3300"/>
                </a:solidFill>
                <a:latin typeface="Arial" panose="020B0604020202020204" pitchFamily="34" charset="0"/>
              </a:rPr>
              <a:t>.</a:t>
            </a:r>
          </a:p>
          <a:p>
            <a:pPr marL="419100" indent="-419100">
              <a:lnSpc>
                <a:spcPct val="90000"/>
              </a:lnSpc>
              <a:buNone/>
            </a:pPr>
            <a:r>
              <a:rPr lang="tr-TR" altLang="tr-TR" sz="1800" b="1" dirty="0">
                <a:latin typeface="Tahoma" panose="020B0604030504040204" pitchFamily="34" charset="0"/>
              </a:rPr>
              <a:t>ÖNERİLEN</a:t>
            </a:r>
            <a:endParaRPr lang="en-GB" altLang="tr-TR" sz="1800" b="1" dirty="0">
              <a:latin typeface="Tahoma" panose="020B0604030504040204" pitchFamily="34" charset="0"/>
            </a:endParaRPr>
          </a:p>
          <a:p>
            <a:pPr marL="457200" indent="-457200">
              <a:lnSpc>
                <a:spcPct val="90000"/>
              </a:lnSpc>
              <a:buFont typeface="+mj-lt"/>
              <a:buAutoNum type="alphaLcPeriod"/>
            </a:pPr>
            <a:r>
              <a:rPr lang="tr-TR" altLang="tr-TR" dirty="0">
                <a:latin typeface="Tahoma" panose="020B0604030504040204" pitchFamily="34" charset="0"/>
              </a:rPr>
              <a:t>I </a:t>
            </a:r>
            <a:r>
              <a:rPr lang="tr-TR" altLang="tr-TR" dirty="0" err="1">
                <a:latin typeface="Tahoma" panose="020B0604030504040204" pitchFamily="34" charset="0"/>
              </a:rPr>
              <a:t>like</a:t>
            </a:r>
            <a:r>
              <a:rPr lang="tr-TR" altLang="tr-TR" dirty="0">
                <a:latin typeface="Tahoma" panose="020B0604030504040204" pitchFamily="34" charset="0"/>
              </a:rPr>
              <a:t> </a:t>
            </a:r>
            <a:r>
              <a:rPr lang="tr-TR" altLang="tr-TR" dirty="0" err="1">
                <a:latin typeface="Tahoma" panose="020B0604030504040204" pitchFamily="34" charset="0"/>
              </a:rPr>
              <a:t>to</a:t>
            </a:r>
            <a:r>
              <a:rPr lang="tr-TR" altLang="tr-TR" dirty="0">
                <a:latin typeface="Tahoma" panose="020B0604030504040204" pitchFamily="34" charset="0"/>
              </a:rPr>
              <a:t> </a:t>
            </a:r>
            <a:r>
              <a:rPr lang="tr-TR" altLang="tr-TR" dirty="0" err="1">
                <a:latin typeface="Tahoma" panose="020B0604030504040204" pitchFamily="34" charset="0"/>
              </a:rPr>
              <a:t>swim</a:t>
            </a:r>
            <a:r>
              <a:rPr lang="tr-TR" altLang="tr-TR" dirty="0">
                <a:latin typeface="Tahoma" panose="020B0604030504040204" pitchFamily="34" charset="0"/>
              </a:rPr>
              <a:t>, </a:t>
            </a:r>
            <a:r>
              <a:rPr lang="tr-TR" altLang="tr-TR" dirty="0" err="1">
                <a:latin typeface="Tahoma" panose="020B0604030504040204" pitchFamily="34" charset="0"/>
              </a:rPr>
              <a:t>to</a:t>
            </a:r>
            <a:r>
              <a:rPr lang="tr-TR" altLang="tr-TR" dirty="0">
                <a:latin typeface="Tahoma" panose="020B0604030504040204" pitchFamily="34" charset="0"/>
              </a:rPr>
              <a:t> </a:t>
            </a:r>
            <a:r>
              <a:rPr lang="tr-TR" altLang="tr-TR" dirty="0" err="1">
                <a:latin typeface="Tahoma" panose="020B0604030504040204" pitchFamily="34" charset="0"/>
              </a:rPr>
              <a:t>sail</a:t>
            </a:r>
            <a:r>
              <a:rPr lang="tr-TR" altLang="tr-TR" dirty="0">
                <a:latin typeface="Tahoma" panose="020B0604030504040204" pitchFamily="34" charset="0"/>
              </a:rPr>
              <a:t>, </a:t>
            </a:r>
            <a:r>
              <a:rPr lang="tr-TR" altLang="tr-TR" dirty="0" err="1">
                <a:latin typeface="Tahoma" panose="020B0604030504040204" pitchFamily="34" charset="0"/>
              </a:rPr>
              <a:t>and</a:t>
            </a:r>
            <a:r>
              <a:rPr lang="tr-TR" altLang="tr-TR" dirty="0">
                <a:latin typeface="Tahoma" panose="020B0604030504040204" pitchFamily="34" charset="0"/>
              </a:rPr>
              <a:t> </a:t>
            </a:r>
            <a:r>
              <a:rPr lang="tr-TR" altLang="tr-TR" u="sng" dirty="0" err="1">
                <a:solidFill>
                  <a:srgbClr val="FF3300"/>
                </a:solidFill>
                <a:latin typeface="Tahoma" panose="020B0604030504040204" pitchFamily="34" charset="0"/>
              </a:rPr>
              <a:t>to</a:t>
            </a:r>
            <a:r>
              <a:rPr lang="tr-TR" altLang="tr-TR" u="sng" dirty="0">
                <a:solidFill>
                  <a:srgbClr val="FF3300"/>
                </a:solidFill>
                <a:latin typeface="Tahoma" panose="020B0604030504040204" pitchFamily="34" charset="0"/>
              </a:rPr>
              <a:t> </a:t>
            </a:r>
            <a:r>
              <a:rPr lang="tr-TR" altLang="tr-TR" u="sng" dirty="0" err="1">
                <a:solidFill>
                  <a:srgbClr val="FF3300"/>
                </a:solidFill>
                <a:latin typeface="Tahoma" panose="020B0604030504040204" pitchFamily="34" charset="0"/>
              </a:rPr>
              <a:t>row</a:t>
            </a:r>
            <a:r>
              <a:rPr lang="tr-TR" altLang="tr-TR" dirty="0">
                <a:latin typeface="Tahoma" panose="020B0604030504040204" pitchFamily="34" charset="0"/>
              </a:rPr>
              <a:t>.</a:t>
            </a:r>
          </a:p>
          <a:p>
            <a:pPr marL="457200" indent="-457200">
              <a:lnSpc>
                <a:spcPct val="90000"/>
              </a:lnSpc>
              <a:buFont typeface="+mj-lt"/>
              <a:buAutoNum type="alphaLcPeriod"/>
            </a:pPr>
            <a:r>
              <a:rPr lang="tr-TR" altLang="tr-TR" dirty="0">
                <a:latin typeface="Tahoma" panose="020B0604030504040204" pitchFamily="34" charset="0"/>
              </a:rPr>
              <a:t>I </a:t>
            </a:r>
            <a:r>
              <a:rPr lang="tr-TR" altLang="tr-TR" dirty="0" err="1">
                <a:latin typeface="Tahoma" panose="020B0604030504040204" pitchFamily="34" charset="0"/>
              </a:rPr>
              <a:t>like</a:t>
            </a:r>
            <a:r>
              <a:rPr lang="tr-TR" altLang="tr-TR" dirty="0">
                <a:latin typeface="Tahoma" panose="020B0604030504040204" pitchFamily="34" charset="0"/>
              </a:rPr>
              <a:t> </a:t>
            </a:r>
            <a:r>
              <a:rPr lang="tr-TR" altLang="tr-TR" u="sng" dirty="0" err="1">
                <a:solidFill>
                  <a:srgbClr val="FF3300"/>
                </a:solidFill>
                <a:latin typeface="Tahoma" panose="020B0604030504040204" pitchFamily="34" charset="0"/>
              </a:rPr>
              <a:t>swimming</a:t>
            </a:r>
            <a:r>
              <a:rPr lang="tr-TR" altLang="tr-TR" dirty="0">
                <a:latin typeface="Tahoma" panose="020B0604030504040204" pitchFamily="34" charset="0"/>
              </a:rPr>
              <a:t>, </a:t>
            </a:r>
            <a:r>
              <a:rPr lang="tr-TR" altLang="tr-TR" u="sng" dirty="0" err="1">
                <a:solidFill>
                  <a:srgbClr val="FF3300"/>
                </a:solidFill>
                <a:latin typeface="Tahoma" panose="020B0604030504040204" pitchFamily="34" charset="0"/>
              </a:rPr>
              <a:t>sailing</a:t>
            </a:r>
            <a:r>
              <a:rPr lang="tr-TR" altLang="tr-TR" dirty="0">
                <a:latin typeface="Tahoma" panose="020B0604030504040204" pitchFamily="34" charset="0"/>
              </a:rPr>
              <a:t>, </a:t>
            </a:r>
            <a:r>
              <a:rPr lang="tr-TR" altLang="tr-TR" dirty="0" err="1">
                <a:latin typeface="Tahoma" panose="020B0604030504040204" pitchFamily="34" charset="0"/>
              </a:rPr>
              <a:t>and</a:t>
            </a:r>
            <a:r>
              <a:rPr lang="tr-TR" altLang="tr-TR" dirty="0">
                <a:latin typeface="Tahoma" panose="020B0604030504040204" pitchFamily="34" charset="0"/>
              </a:rPr>
              <a:t> </a:t>
            </a:r>
            <a:r>
              <a:rPr lang="tr-TR" altLang="tr-TR" dirty="0" err="1">
                <a:latin typeface="Tahoma" panose="020B0604030504040204" pitchFamily="34" charset="0"/>
              </a:rPr>
              <a:t>rowing</a:t>
            </a:r>
            <a:r>
              <a:rPr lang="tr-TR" altLang="tr-TR" dirty="0">
                <a:latin typeface="Tahoma" panose="020B0604030504040204" pitchFamily="34" charset="0"/>
              </a:rPr>
              <a:t>.</a:t>
            </a:r>
          </a:p>
          <a:p>
            <a:pPr marL="457200" indent="-457200">
              <a:lnSpc>
                <a:spcPct val="90000"/>
              </a:lnSpc>
              <a:buFont typeface="+mj-lt"/>
              <a:buAutoNum type="alphaLcPeriod"/>
            </a:pPr>
            <a:r>
              <a:rPr lang="tr-TR" altLang="tr-TR" dirty="0" err="1">
                <a:latin typeface="Tahoma" panose="020B0604030504040204" pitchFamily="34" charset="0"/>
              </a:rPr>
              <a:t>This</a:t>
            </a:r>
            <a:r>
              <a:rPr lang="tr-TR" altLang="tr-TR" dirty="0">
                <a:latin typeface="Tahoma" panose="020B0604030504040204" pitchFamily="34" charset="0"/>
              </a:rPr>
              <a:t> </a:t>
            </a:r>
            <a:r>
              <a:rPr lang="tr-TR" altLang="tr-TR" dirty="0" err="1">
                <a:latin typeface="Tahoma" panose="020B0604030504040204" pitchFamily="34" charset="0"/>
              </a:rPr>
              <a:t>report</a:t>
            </a:r>
            <a:r>
              <a:rPr lang="tr-TR" altLang="tr-TR" dirty="0">
                <a:latin typeface="Tahoma" panose="020B0604030504040204" pitchFamily="34" charset="0"/>
              </a:rPr>
              <a:t> is an </a:t>
            </a:r>
            <a:r>
              <a:rPr lang="tr-TR" altLang="tr-TR" dirty="0" err="1">
                <a:latin typeface="Tahoma" panose="020B0604030504040204" pitchFamily="34" charset="0"/>
              </a:rPr>
              <a:t>overview</a:t>
            </a:r>
            <a:r>
              <a:rPr lang="tr-TR" altLang="tr-TR" dirty="0">
                <a:latin typeface="Tahoma" panose="020B0604030504040204" pitchFamily="34" charset="0"/>
              </a:rPr>
              <a:t> of </a:t>
            </a:r>
            <a:r>
              <a:rPr lang="tr-TR" altLang="tr-TR" dirty="0" err="1">
                <a:latin typeface="Tahoma" panose="020B0604030504040204" pitchFamily="34" charset="0"/>
              </a:rPr>
              <a:t>the</a:t>
            </a:r>
            <a:r>
              <a:rPr lang="tr-TR" altLang="tr-TR" dirty="0">
                <a:latin typeface="Tahoma" panose="020B0604030504040204" pitchFamily="34" charset="0"/>
              </a:rPr>
              <a:t> </a:t>
            </a:r>
            <a:r>
              <a:rPr lang="tr-TR" altLang="tr-TR" dirty="0" err="1">
                <a:latin typeface="Tahoma" panose="020B0604030504040204" pitchFamily="34" charset="0"/>
              </a:rPr>
              <a:t>processes</a:t>
            </a:r>
            <a:r>
              <a:rPr lang="tr-TR" altLang="tr-TR" dirty="0">
                <a:latin typeface="Tahoma" panose="020B0604030504040204" pitchFamily="34" charset="0"/>
              </a:rPr>
              <a:t> </a:t>
            </a:r>
            <a:r>
              <a:rPr lang="tr-TR" altLang="tr-TR" dirty="0" err="1">
                <a:latin typeface="Tahoma" panose="020B0604030504040204" pitchFamily="34" charset="0"/>
              </a:rPr>
              <a:t>involved</a:t>
            </a:r>
            <a:r>
              <a:rPr lang="tr-TR" altLang="tr-TR" dirty="0">
                <a:latin typeface="Tahoma" panose="020B0604030504040204" pitchFamily="34" charset="0"/>
              </a:rPr>
              <a:t>, </a:t>
            </a:r>
            <a:r>
              <a:rPr lang="tr-TR" altLang="tr-TR" dirty="0" err="1">
                <a:latin typeface="Tahoma" panose="020B0604030504040204" pitchFamily="34" charset="0"/>
              </a:rPr>
              <a:t>the</a:t>
            </a:r>
            <a:r>
              <a:rPr lang="tr-TR" altLang="tr-TR" dirty="0">
                <a:latin typeface="Tahoma" panose="020B0604030504040204" pitchFamily="34" charset="0"/>
              </a:rPr>
              <a:t> </a:t>
            </a:r>
            <a:r>
              <a:rPr lang="tr-TR" altLang="tr-TR" dirty="0" err="1">
                <a:latin typeface="Tahoma" panose="020B0604030504040204" pitchFamily="34" charset="0"/>
              </a:rPr>
              <a:t>problems</a:t>
            </a:r>
            <a:r>
              <a:rPr lang="tr-TR" altLang="tr-TR" dirty="0">
                <a:latin typeface="Tahoma" panose="020B0604030504040204" pitchFamily="34" charset="0"/>
              </a:rPr>
              <a:t> </a:t>
            </a:r>
            <a:r>
              <a:rPr lang="tr-TR" altLang="tr-TR" dirty="0" err="1">
                <a:latin typeface="Tahoma" panose="020B0604030504040204" pitchFamily="34" charset="0"/>
              </a:rPr>
              <a:t>encountered</a:t>
            </a:r>
            <a:r>
              <a:rPr lang="tr-TR" altLang="tr-TR" dirty="0">
                <a:latin typeface="Tahoma" panose="020B0604030504040204" pitchFamily="34" charset="0"/>
              </a:rPr>
              <a:t>, </a:t>
            </a:r>
            <a:r>
              <a:rPr lang="tr-TR" altLang="tr-TR" dirty="0" err="1">
                <a:latin typeface="Tahoma" panose="020B0604030504040204" pitchFamily="34" charset="0"/>
              </a:rPr>
              <a:t>and</a:t>
            </a:r>
            <a:r>
              <a:rPr lang="tr-TR" altLang="tr-TR" dirty="0">
                <a:latin typeface="Tahoma" panose="020B0604030504040204" pitchFamily="34" charset="0"/>
              </a:rPr>
              <a:t> </a:t>
            </a:r>
            <a:r>
              <a:rPr lang="tr-TR" altLang="tr-TR" u="sng" dirty="0" err="1">
                <a:solidFill>
                  <a:srgbClr val="FF3300"/>
                </a:solidFill>
                <a:latin typeface="Tahoma" panose="020B0604030504040204" pitchFamily="34" charset="0"/>
              </a:rPr>
              <a:t>the</a:t>
            </a:r>
            <a:r>
              <a:rPr lang="tr-TR" altLang="tr-TR" u="sng" dirty="0">
                <a:solidFill>
                  <a:srgbClr val="FF3300"/>
                </a:solidFill>
                <a:latin typeface="Tahoma" panose="020B0604030504040204" pitchFamily="34" charset="0"/>
              </a:rPr>
              <a:t> </a:t>
            </a:r>
            <a:r>
              <a:rPr lang="tr-TR" altLang="tr-TR" u="sng" dirty="0" err="1">
                <a:solidFill>
                  <a:srgbClr val="FF3300"/>
                </a:solidFill>
                <a:latin typeface="Tahoma" panose="020B0604030504040204" pitchFamily="34" charset="0"/>
              </a:rPr>
              <a:t>solutions</a:t>
            </a:r>
            <a:r>
              <a:rPr lang="tr-TR" altLang="tr-TR" u="sng" dirty="0">
                <a:solidFill>
                  <a:srgbClr val="FF3300"/>
                </a:solidFill>
                <a:latin typeface="Tahoma" panose="020B0604030504040204" pitchFamily="34" charset="0"/>
              </a:rPr>
              <a:t> </a:t>
            </a:r>
            <a:r>
              <a:rPr lang="tr-TR" altLang="tr-TR" u="sng" dirty="0" err="1">
                <a:solidFill>
                  <a:srgbClr val="FF3300"/>
                </a:solidFill>
                <a:latin typeface="Tahoma" panose="020B0604030504040204" pitchFamily="34" charset="0"/>
              </a:rPr>
              <a:t>devised</a:t>
            </a:r>
            <a:r>
              <a:rPr lang="tr-TR" altLang="tr-TR" dirty="0">
                <a:solidFill>
                  <a:srgbClr val="FF3300"/>
                </a:solidFill>
                <a:latin typeface="Tahoma" panose="020B0604030504040204" pitchFamily="34" charset="0"/>
              </a:rPr>
              <a:t>.</a:t>
            </a:r>
          </a:p>
          <a:p>
            <a:pPr marL="419100" indent="-419100">
              <a:lnSpc>
                <a:spcPct val="90000"/>
              </a:lnSpc>
              <a:buFont typeface="Wingdings 2" panose="05020102010507070707" pitchFamily="18" charset="2"/>
              <a:buAutoNum type="alphaLcPeriod"/>
            </a:pPr>
            <a:endParaRPr lang="tr-TR" altLang="tr-TR" sz="900" dirty="0">
              <a:latin typeface="Arial" panose="020B0604020202020204" pitchFamily="34" charset="0"/>
              <a:hlinkClick r:id="rId2"/>
            </a:endParaRPr>
          </a:p>
          <a:p>
            <a:pPr marL="419100" indent="-419100">
              <a:lnSpc>
                <a:spcPct val="90000"/>
              </a:lnSpc>
              <a:buFont typeface="Wingdings 2" panose="05020102010507070707" pitchFamily="18" charset="2"/>
              <a:buNone/>
            </a:pPr>
            <a:r>
              <a:rPr lang="tr-TR" altLang="tr-TR" sz="1800" dirty="0">
                <a:latin typeface="Arial" panose="020B0604020202020204" pitchFamily="34" charset="0"/>
                <a:hlinkClick r:id="rId2"/>
              </a:rPr>
              <a:t>http://www.lib.uoguelph.ca/assistance/writing_services/resources/handouts.cfm</a:t>
            </a:r>
            <a:r>
              <a:rPr lang="tr-TR" altLang="tr-TR" sz="1800" dirty="0"/>
              <a:t> </a:t>
            </a:r>
          </a:p>
        </p:txBody>
      </p:sp>
      <p:sp>
        <p:nvSpPr>
          <p:cNvPr id="6" name="Oval 5"/>
          <p:cNvSpPr/>
          <p:nvPr/>
        </p:nvSpPr>
        <p:spPr>
          <a:xfrm>
            <a:off x="10897985" y="806335"/>
            <a:ext cx="1047404" cy="52370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solidFill>
                  <a:schemeClr val="tx1"/>
                </a:solidFill>
              </a:rPr>
              <a:t>15/47</a:t>
            </a:r>
          </a:p>
        </p:txBody>
      </p:sp>
      <p:sp>
        <p:nvSpPr>
          <p:cNvPr id="7" name="Dikdörtgen 6"/>
          <p:cNvSpPr/>
          <p:nvPr/>
        </p:nvSpPr>
        <p:spPr>
          <a:xfrm>
            <a:off x="1330036" y="1795549"/>
            <a:ext cx="9742515" cy="9559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39585936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van 1"/>
          <p:cNvSpPr>
            <a:spLocks noGrp="1"/>
          </p:cNvSpPr>
          <p:nvPr>
            <p:ph type="title"/>
          </p:nvPr>
        </p:nvSpPr>
        <p:spPr>
          <a:xfrm>
            <a:off x="1451579" y="314707"/>
            <a:ext cx="9603275" cy="742927"/>
          </a:xfrm>
        </p:spPr>
        <p:txBody>
          <a:bodyPr>
            <a:normAutofit/>
          </a:bodyPr>
          <a:lstStyle/>
          <a:p>
            <a:r>
              <a:rPr lang="tr-TR" altLang="tr-TR" sz="3600" b="1" dirty="0">
                <a:latin typeface="Tahoma" pitchFamily="34" charset="0"/>
                <a:ea typeface="Tahoma" pitchFamily="34" charset="0"/>
                <a:cs typeface="Tahoma" pitchFamily="34" charset="0"/>
              </a:rPr>
              <a:t>ŞEKİL</a:t>
            </a:r>
            <a:endParaRPr lang="tr-TR" sz="3600" b="1" dirty="0">
              <a:latin typeface="Tahoma" pitchFamily="34" charset="0"/>
              <a:ea typeface="Tahoma" pitchFamily="34" charset="0"/>
              <a:cs typeface="Tahoma" pitchFamily="34" charset="0"/>
            </a:endParaRPr>
          </a:p>
        </p:txBody>
      </p:sp>
      <p:sp>
        <p:nvSpPr>
          <p:cNvPr id="5" name="Rectangle 3"/>
          <p:cNvSpPr txBox="1">
            <a:spLocks/>
          </p:cNvSpPr>
          <p:nvPr/>
        </p:nvSpPr>
        <p:spPr>
          <a:xfrm>
            <a:off x="1451579" y="1282078"/>
            <a:ext cx="11827539" cy="3943471"/>
          </a:xfrm>
          <a:prstGeom prst="rect">
            <a:avLst/>
          </a:prstGeom>
        </p:spPr>
        <p:txBody>
          <a:bodyPr vert="horz" lIns="91440" tIns="45720" rIns="91440" bIns="45720" rtlCol="0" anchor="t">
            <a:normAutofit/>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419100" indent="-419100">
              <a:buFont typeface="Wingdings 2" panose="05020102010507070707" pitchFamily="18" charset="2"/>
              <a:buNone/>
            </a:pPr>
            <a:r>
              <a:rPr lang="tr-TR" b="1" dirty="0">
                <a:latin typeface="Tahoma" pitchFamily="34" charset="0"/>
              </a:rPr>
              <a:t>FİİL BİÇİMİNİ KULLANMAK</a:t>
            </a:r>
          </a:p>
          <a:p>
            <a:pPr marL="419100" indent="-419100">
              <a:buFont typeface="Wingdings 2" panose="05020102010507070707" pitchFamily="18" charset="2"/>
              <a:buNone/>
            </a:pPr>
            <a:endParaRPr lang="tr-TR" sz="1800" b="1" dirty="0">
              <a:latin typeface="Tahoma" pitchFamily="34" charset="0"/>
            </a:endParaRPr>
          </a:p>
          <a:p>
            <a:pPr marL="419100" indent="-419100">
              <a:buFont typeface="Wingdings 2" panose="05020102010507070707" pitchFamily="18" charset="2"/>
              <a:buNone/>
            </a:pPr>
            <a:r>
              <a:rPr lang="tr-TR" sz="1800" b="1" dirty="0">
                <a:latin typeface="Tahoma" pitchFamily="34" charset="0"/>
              </a:rPr>
              <a:t>KULLANILAN</a:t>
            </a:r>
            <a:r>
              <a:rPr lang="tr-TR" dirty="0">
                <a:latin typeface="Tahoma" pitchFamily="34" charset="0"/>
              </a:rPr>
              <a:t> </a:t>
            </a:r>
          </a:p>
          <a:p>
            <a:pPr marL="419100" indent="-419100">
              <a:buFont typeface="Wingdings 2" panose="05020102010507070707" pitchFamily="18" charset="2"/>
              <a:buNone/>
            </a:pPr>
            <a:r>
              <a:rPr lang="tr-TR" altLang="tr-TR" dirty="0" err="1">
                <a:latin typeface="Tahoma" panose="020B0604030504040204" pitchFamily="34" charset="0"/>
              </a:rPr>
              <a:t>The</a:t>
            </a:r>
            <a:r>
              <a:rPr lang="tr-TR" altLang="tr-TR" dirty="0">
                <a:latin typeface="Tahoma" panose="020B0604030504040204" pitchFamily="34" charset="0"/>
              </a:rPr>
              <a:t> </a:t>
            </a:r>
            <a:r>
              <a:rPr lang="tr-TR" altLang="tr-TR" dirty="0" err="1">
                <a:latin typeface="Tahoma" panose="020B0604030504040204" pitchFamily="34" charset="0"/>
              </a:rPr>
              <a:t>bacteria</a:t>
            </a:r>
            <a:r>
              <a:rPr lang="tr-TR" altLang="tr-TR" dirty="0">
                <a:latin typeface="Tahoma" panose="020B0604030504040204" pitchFamily="34" charset="0"/>
              </a:rPr>
              <a:t> </a:t>
            </a:r>
            <a:r>
              <a:rPr lang="tr-TR" altLang="tr-TR" u="sng" dirty="0">
                <a:solidFill>
                  <a:srgbClr val="FF0000"/>
                </a:solidFill>
                <a:latin typeface="Tahoma" panose="020B0604030504040204" pitchFamily="34" charset="0"/>
              </a:rPr>
              <a:t>had an </a:t>
            </a:r>
            <a:r>
              <a:rPr lang="tr-TR" altLang="tr-TR" u="sng" dirty="0" err="1">
                <a:solidFill>
                  <a:srgbClr val="FF0000"/>
                </a:solidFill>
                <a:latin typeface="Tahoma" panose="020B0604030504040204" pitchFamily="34" charset="0"/>
              </a:rPr>
              <a:t>influence</a:t>
            </a:r>
            <a:r>
              <a:rPr lang="tr-TR" altLang="tr-TR" u="sng" dirty="0">
                <a:solidFill>
                  <a:srgbClr val="FF0000"/>
                </a:solidFill>
                <a:latin typeface="Tahoma" panose="020B0604030504040204" pitchFamily="34" charset="0"/>
              </a:rPr>
              <a:t> on </a:t>
            </a:r>
            <a:r>
              <a:rPr lang="tr-TR" altLang="tr-TR" dirty="0" err="1">
                <a:latin typeface="Tahoma" panose="020B0604030504040204" pitchFamily="34" charset="0"/>
              </a:rPr>
              <a:t>the</a:t>
            </a:r>
            <a:r>
              <a:rPr lang="tr-TR" altLang="tr-TR" dirty="0">
                <a:latin typeface="Tahoma" panose="020B0604030504040204" pitchFamily="34" charset="0"/>
              </a:rPr>
              <a:t> </a:t>
            </a:r>
            <a:r>
              <a:rPr lang="tr-TR" altLang="tr-TR" dirty="0" err="1">
                <a:latin typeface="Tahoma" panose="020B0604030504040204" pitchFamily="34" charset="0"/>
              </a:rPr>
              <a:t>morphology</a:t>
            </a:r>
            <a:r>
              <a:rPr lang="tr-TR" altLang="tr-TR" dirty="0">
                <a:latin typeface="Tahoma" panose="020B0604030504040204" pitchFamily="34" charset="0"/>
              </a:rPr>
              <a:t> of </a:t>
            </a:r>
            <a:r>
              <a:rPr lang="tr-TR" altLang="tr-TR" dirty="0" err="1">
                <a:latin typeface="Tahoma" panose="020B0604030504040204" pitchFamily="34" charset="0"/>
              </a:rPr>
              <a:t>the</a:t>
            </a:r>
            <a:r>
              <a:rPr lang="tr-TR" altLang="tr-TR" dirty="0">
                <a:latin typeface="Tahoma" panose="020B0604030504040204" pitchFamily="34" charset="0"/>
              </a:rPr>
              <a:t> </a:t>
            </a:r>
            <a:r>
              <a:rPr lang="tr-TR" altLang="tr-TR" dirty="0" err="1">
                <a:latin typeface="Tahoma" panose="020B0604030504040204" pitchFamily="34" charset="0"/>
              </a:rPr>
              <a:t>plant</a:t>
            </a:r>
            <a:r>
              <a:rPr lang="tr-TR" altLang="tr-TR" dirty="0">
                <a:latin typeface="Tahoma" panose="020B0604030504040204" pitchFamily="34" charset="0"/>
              </a:rPr>
              <a:t>.</a:t>
            </a:r>
          </a:p>
          <a:p>
            <a:pPr marL="419100" indent="-419100">
              <a:buFont typeface="Wingdings 2" panose="05020102010507070707" pitchFamily="18" charset="2"/>
              <a:buNone/>
            </a:pPr>
            <a:endParaRPr lang="tr-TR" altLang="tr-TR" b="1" dirty="0">
              <a:latin typeface="Tahoma" panose="020B0604030504040204" pitchFamily="34" charset="0"/>
            </a:endParaRPr>
          </a:p>
          <a:p>
            <a:pPr marL="419100" indent="-419100">
              <a:buFont typeface="Wingdings 2" panose="05020102010507070707" pitchFamily="18" charset="2"/>
              <a:buNone/>
            </a:pPr>
            <a:r>
              <a:rPr lang="tr-TR" altLang="tr-TR" sz="1800" b="1" dirty="0">
                <a:latin typeface="Tahoma" panose="020B0604030504040204" pitchFamily="34" charset="0"/>
              </a:rPr>
              <a:t>ÖNERİLEN </a:t>
            </a:r>
          </a:p>
          <a:p>
            <a:pPr marL="419100" indent="-419100">
              <a:buFont typeface="Wingdings 2" panose="05020102010507070707" pitchFamily="18" charset="2"/>
              <a:buNone/>
            </a:pPr>
            <a:r>
              <a:rPr lang="tr-TR" altLang="tr-TR" dirty="0" err="1">
                <a:latin typeface="Tahoma" panose="020B0604030504040204" pitchFamily="34" charset="0"/>
              </a:rPr>
              <a:t>The</a:t>
            </a:r>
            <a:r>
              <a:rPr lang="tr-TR" altLang="tr-TR" dirty="0">
                <a:latin typeface="Tahoma" panose="020B0604030504040204" pitchFamily="34" charset="0"/>
              </a:rPr>
              <a:t> </a:t>
            </a:r>
            <a:r>
              <a:rPr lang="tr-TR" altLang="tr-TR" dirty="0" err="1">
                <a:latin typeface="Tahoma" panose="020B0604030504040204" pitchFamily="34" charset="0"/>
              </a:rPr>
              <a:t>bacteria</a:t>
            </a:r>
            <a:r>
              <a:rPr lang="tr-TR" altLang="tr-TR" dirty="0">
                <a:latin typeface="Tahoma" panose="020B0604030504040204" pitchFamily="34" charset="0"/>
              </a:rPr>
              <a:t> </a:t>
            </a:r>
            <a:r>
              <a:rPr lang="tr-TR" altLang="tr-TR" u="sng" dirty="0" err="1">
                <a:solidFill>
                  <a:srgbClr val="FF0000"/>
                </a:solidFill>
                <a:latin typeface="Tahoma" panose="020B0604030504040204" pitchFamily="34" charset="0"/>
              </a:rPr>
              <a:t>influenced</a:t>
            </a:r>
            <a:r>
              <a:rPr lang="tr-TR" altLang="tr-TR" dirty="0">
                <a:solidFill>
                  <a:srgbClr val="FF0000"/>
                </a:solidFill>
                <a:latin typeface="Tahoma" panose="020B0604030504040204" pitchFamily="34" charset="0"/>
              </a:rPr>
              <a:t> </a:t>
            </a:r>
            <a:r>
              <a:rPr lang="tr-TR" altLang="tr-TR" dirty="0" err="1">
                <a:latin typeface="Tahoma" panose="020B0604030504040204" pitchFamily="34" charset="0"/>
              </a:rPr>
              <a:t>the</a:t>
            </a:r>
            <a:r>
              <a:rPr lang="tr-TR" altLang="tr-TR" dirty="0">
                <a:latin typeface="Tahoma" panose="020B0604030504040204" pitchFamily="34" charset="0"/>
              </a:rPr>
              <a:t> </a:t>
            </a:r>
            <a:r>
              <a:rPr lang="tr-TR" altLang="tr-TR" dirty="0" err="1">
                <a:latin typeface="Tahoma" panose="020B0604030504040204" pitchFamily="34" charset="0"/>
              </a:rPr>
              <a:t>morphology</a:t>
            </a:r>
            <a:r>
              <a:rPr lang="tr-TR" altLang="tr-TR" dirty="0">
                <a:latin typeface="Tahoma" panose="020B0604030504040204" pitchFamily="34" charset="0"/>
              </a:rPr>
              <a:t> of </a:t>
            </a:r>
            <a:r>
              <a:rPr lang="tr-TR" altLang="tr-TR" dirty="0" err="1">
                <a:latin typeface="Tahoma" panose="020B0604030504040204" pitchFamily="34" charset="0"/>
              </a:rPr>
              <a:t>the</a:t>
            </a:r>
            <a:r>
              <a:rPr lang="tr-TR" altLang="tr-TR" dirty="0">
                <a:latin typeface="Tahoma" panose="020B0604030504040204" pitchFamily="34" charset="0"/>
              </a:rPr>
              <a:t> </a:t>
            </a:r>
            <a:r>
              <a:rPr lang="tr-TR" altLang="tr-TR" dirty="0" err="1">
                <a:latin typeface="Tahoma" panose="020B0604030504040204" pitchFamily="34" charset="0"/>
              </a:rPr>
              <a:t>plant</a:t>
            </a:r>
            <a:r>
              <a:rPr lang="tr-TR" altLang="tr-TR" dirty="0">
                <a:latin typeface="Tahoma" panose="020B0604030504040204" pitchFamily="34" charset="0"/>
              </a:rPr>
              <a:t>. </a:t>
            </a:r>
          </a:p>
          <a:p>
            <a:pPr marL="419100" indent="-419100">
              <a:buFont typeface="Wingdings 2" panose="05020102010507070707" pitchFamily="18" charset="2"/>
              <a:buNone/>
            </a:pPr>
            <a:r>
              <a:rPr lang="tr-TR" altLang="tr-TR" sz="1600" dirty="0">
                <a:latin typeface="Arial" panose="020B0604020202020204" pitchFamily="34" charset="0"/>
                <a:hlinkClick r:id="rId2"/>
              </a:rPr>
              <a:t>http://www.lib.uoguelph.ca/assistance/writing_services/resources/handouts.cfm</a:t>
            </a:r>
            <a:r>
              <a:rPr lang="tr-TR" altLang="tr-TR" dirty="0"/>
              <a:t> </a:t>
            </a:r>
          </a:p>
        </p:txBody>
      </p:sp>
      <p:sp>
        <p:nvSpPr>
          <p:cNvPr id="6" name="Oval 5"/>
          <p:cNvSpPr/>
          <p:nvPr/>
        </p:nvSpPr>
        <p:spPr>
          <a:xfrm>
            <a:off x="10897985" y="806335"/>
            <a:ext cx="1047404" cy="52370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solidFill>
                  <a:schemeClr val="tx1"/>
                </a:solidFill>
              </a:rPr>
              <a:t>16/47</a:t>
            </a:r>
          </a:p>
        </p:txBody>
      </p:sp>
      <p:sp>
        <p:nvSpPr>
          <p:cNvPr id="7" name="Dikdörtgen 6"/>
          <p:cNvSpPr/>
          <p:nvPr/>
        </p:nvSpPr>
        <p:spPr>
          <a:xfrm>
            <a:off x="1330036" y="1795549"/>
            <a:ext cx="9742515" cy="9559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654082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van 1"/>
          <p:cNvSpPr>
            <a:spLocks noGrp="1"/>
          </p:cNvSpPr>
          <p:nvPr>
            <p:ph type="title"/>
          </p:nvPr>
        </p:nvSpPr>
        <p:spPr>
          <a:xfrm>
            <a:off x="947517" y="173391"/>
            <a:ext cx="9603275" cy="742927"/>
          </a:xfrm>
        </p:spPr>
        <p:txBody>
          <a:bodyPr>
            <a:normAutofit/>
          </a:bodyPr>
          <a:lstStyle/>
          <a:p>
            <a:r>
              <a:rPr lang="tr-TR" altLang="tr-TR" sz="3600" b="1" dirty="0">
                <a:latin typeface="Tahoma" pitchFamily="34" charset="0"/>
                <a:ea typeface="Tahoma" pitchFamily="34" charset="0"/>
                <a:cs typeface="Tahoma" pitchFamily="34" charset="0"/>
              </a:rPr>
              <a:t>ŞEKİL</a:t>
            </a:r>
            <a:endParaRPr lang="tr-TR" sz="3600" b="1" dirty="0">
              <a:latin typeface="Tahoma" pitchFamily="34" charset="0"/>
              <a:ea typeface="Tahoma" pitchFamily="34" charset="0"/>
              <a:cs typeface="Tahoma" pitchFamily="34" charset="0"/>
            </a:endParaRPr>
          </a:p>
        </p:txBody>
      </p:sp>
      <p:sp>
        <p:nvSpPr>
          <p:cNvPr id="5" name="Rectangle 3"/>
          <p:cNvSpPr txBox="1">
            <a:spLocks/>
          </p:cNvSpPr>
          <p:nvPr/>
        </p:nvSpPr>
        <p:spPr>
          <a:xfrm>
            <a:off x="968366" y="1198952"/>
            <a:ext cx="11430000" cy="4670302"/>
          </a:xfrm>
          <a:prstGeom prst="rect">
            <a:avLst/>
          </a:prstGeom>
        </p:spPr>
        <p:txBody>
          <a:bodyPr vert="horz" lIns="91440" tIns="45720" rIns="91440" bIns="45720" rtlCol="0" anchor="t">
            <a:normAutofit/>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419100" indent="-419100">
              <a:buFont typeface="Wingdings 2" panose="05020102010507070707" pitchFamily="18" charset="2"/>
              <a:buNone/>
            </a:pPr>
            <a:r>
              <a:rPr lang="tr-TR" altLang="tr-TR" b="1" dirty="0">
                <a:latin typeface="Tahoma" panose="020B0604030504040204" pitchFamily="34" charset="0"/>
              </a:rPr>
              <a:t>EN KISA ŞEKİLDE YAZMAK</a:t>
            </a:r>
            <a:endParaRPr lang="tr-TR" sz="1800" b="1" dirty="0">
              <a:latin typeface="Tahoma" pitchFamily="34" charset="0"/>
            </a:endParaRPr>
          </a:p>
          <a:p>
            <a:pPr marL="419100" indent="-419100">
              <a:buFont typeface="Wingdings 2" panose="05020102010507070707" pitchFamily="18" charset="2"/>
              <a:buNone/>
            </a:pPr>
            <a:endParaRPr lang="tr-TR" sz="1800" b="1" dirty="0">
              <a:latin typeface="Tahoma" pitchFamily="34" charset="0"/>
            </a:endParaRPr>
          </a:p>
          <a:p>
            <a:pPr marL="419100" indent="-419100">
              <a:buFont typeface="Wingdings 2" panose="05020102010507070707" pitchFamily="18" charset="2"/>
              <a:buNone/>
            </a:pPr>
            <a:r>
              <a:rPr lang="tr-TR" sz="1800" b="1" dirty="0">
                <a:latin typeface="Tahoma" pitchFamily="34" charset="0"/>
              </a:rPr>
              <a:t>KULLANILAN </a:t>
            </a:r>
          </a:p>
          <a:p>
            <a:pPr marL="419100" indent="-419100">
              <a:buFont typeface="Wingdings 2" panose="05020102010507070707" pitchFamily="18" charset="2"/>
              <a:buNone/>
            </a:pPr>
            <a:r>
              <a:rPr lang="en-US" altLang="tr-TR" dirty="0">
                <a:latin typeface="Tahoma" panose="020B0604030504040204" pitchFamily="34" charset="0"/>
              </a:rPr>
              <a:t>It is expected by management that great </a:t>
            </a:r>
            <a:r>
              <a:rPr lang="tr-TR" altLang="tr-TR" dirty="0">
                <a:latin typeface="Tahoma" panose="020B0604030504040204" pitchFamily="34" charset="0"/>
              </a:rPr>
              <a:t>p</a:t>
            </a:r>
            <a:r>
              <a:rPr lang="en-US" altLang="tr-TR" dirty="0" err="1">
                <a:latin typeface="Tahoma" panose="020B0604030504040204" pitchFamily="34" charset="0"/>
              </a:rPr>
              <a:t>rogress</a:t>
            </a:r>
            <a:r>
              <a:rPr lang="en-US" altLang="tr-TR" dirty="0">
                <a:latin typeface="Tahoma" panose="020B0604030504040204" pitchFamily="34" charset="0"/>
              </a:rPr>
              <a:t> will be made by personnel in providing a </a:t>
            </a:r>
            <a:endParaRPr lang="tr-TR" altLang="tr-TR" dirty="0">
              <a:latin typeface="Tahoma" panose="020B0604030504040204" pitchFamily="34" charset="0"/>
            </a:endParaRPr>
          </a:p>
          <a:p>
            <a:pPr marL="419100" indent="-419100">
              <a:buFont typeface="Wingdings 2" panose="05020102010507070707" pitchFamily="18" charset="2"/>
              <a:buNone/>
            </a:pPr>
            <a:r>
              <a:rPr lang="tr-TR" altLang="tr-TR" dirty="0">
                <a:latin typeface="Tahoma" panose="020B0604030504040204" pitchFamily="34" charset="0"/>
              </a:rPr>
              <a:t>s</a:t>
            </a:r>
            <a:r>
              <a:rPr lang="en-US" altLang="tr-TR" dirty="0" err="1">
                <a:latin typeface="Tahoma" panose="020B0604030504040204" pitchFamily="34" charset="0"/>
              </a:rPr>
              <a:t>olution</a:t>
            </a:r>
            <a:r>
              <a:rPr lang="tr-TR" altLang="tr-TR" dirty="0">
                <a:latin typeface="Tahoma" panose="020B0604030504040204" pitchFamily="34" charset="0"/>
              </a:rPr>
              <a:t> </a:t>
            </a:r>
            <a:r>
              <a:rPr lang="en-US" altLang="tr-TR" dirty="0">
                <a:latin typeface="Tahoma" panose="020B0604030504040204" pitchFamily="34" charset="0"/>
              </a:rPr>
              <a:t>to these problems in the near future.</a:t>
            </a:r>
          </a:p>
          <a:p>
            <a:pPr marL="419100" indent="-419100">
              <a:buFont typeface="Wingdings 2" panose="05020102010507070707" pitchFamily="18" charset="2"/>
              <a:buNone/>
            </a:pPr>
            <a:r>
              <a:rPr lang="tr-TR" altLang="tr-TR" sz="1800" b="1" dirty="0">
                <a:latin typeface="Tahoma" panose="020B0604030504040204" pitchFamily="34" charset="0"/>
              </a:rPr>
              <a:t>ÖNERİLEN </a:t>
            </a:r>
          </a:p>
          <a:p>
            <a:pPr marL="419100" indent="-419100">
              <a:buFont typeface="Wingdings 2" panose="05020102010507070707" pitchFamily="18" charset="2"/>
              <a:buNone/>
            </a:pPr>
            <a:r>
              <a:rPr lang="en-GB" altLang="tr-TR" dirty="0">
                <a:latin typeface="Tahoma" panose="020B0604030504040204" pitchFamily="34" charset="0"/>
              </a:rPr>
              <a:t>Management expects that personnel</a:t>
            </a:r>
            <a:r>
              <a:rPr lang="tr-TR" altLang="tr-TR" dirty="0">
                <a:latin typeface="Tahoma" panose="020B0604030504040204" pitchFamily="34" charset="0"/>
              </a:rPr>
              <a:t> </a:t>
            </a:r>
            <a:r>
              <a:rPr lang="en-GB" altLang="tr-TR" dirty="0">
                <a:latin typeface="Tahoma" panose="020B0604030504040204" pitchFamily="34" charset="0"/>
              </a:rPr>
              <a:t>will soon solve these problems</a:t>
            </a:r>
            <a:r>
              <a:rPr lang="tr-TR" altLang="tr-TR" dirty="0">
                <a:latin typeface="Tahoma" panose="020B0604030504040204" pitchFamily="34" charset="0"/>
              </a:rPr>
              <a:t>.</a:t>
            </a:r>
          </a:p>
          <a:p>
            <a:pPr marL="419100" indent="-419100">
              <a:buFont typeface="Wingdings 2" panose="05020102010507070707" pitchFamily="18" charset="2"/>
              <a:buNone/>
            </a:pPr>
            <a:endParaRPr lang="tr-TR" altLang="tr-TR" dirty="0">
              <a:latin typeface="Tahoma" panose="020B0604030504040204" pitchFamily="34" charset="0"/>
            </a:endParaRPr>
          </a:p>
          <a:p>
            <a:pPr marL="419100" indent="-419100">
              <a:buFont typeface="Wingdings 2" panose="05020102010507070707" pitchFamily="18" charset="2"/>
              <a:buNone/>
            </a:pPr>
            <a:r>
              <a:rPr lang="tr-TR" altLang="tr-TR" sz="1800" dirty="0">
                <a:latin typeface="Arial" panose="020B0604020202020204" pitchFamily="34" charset="0"/>
                <a:hlinkClick r:id="rId2"/>
              </a:rPr>
              <a:t>http://www.lib.uoguelph.ca/assistance/writing_services/resources/handouts.cfm</a:t>
            </a:r>
            <a:r>
              <a:rPr lang="tr-TR" altLang="tr-TR" dirty="0"/>
              <a:t> </a:t>
            </a:r>
          </a:p>
        </p:txBody>
      </p:sp>
      <p:sp>
        <p:nvSpPr>
          <p:cNvPr id="6" name="Oval 5"/>
          <p:cNvSpPr/>
          <p:nvPr/>
        </p:nvSpPr>
        <p:spPr>
          <a:xfrm>
            <a:off x="10897985" y="806335"/>
            <a:ext cx="1047404" cy="52370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solidFill>
                  <a:schemeClr val="tx1"/>
                </a:solidFill>
              </a:rPr>
              <a:t>17/47</a:t>
            </a:r>
          </a:p>
        </p:txBody>
      </p:sp>
      <p:sp>
        <p:nvSpPr>
          <p:cNvPr id="7" name="Dikdörtgen 6"/>
          <p:cNvSpPr/>
          <p:nvPr/>
        </p:nvSpPr>
        <p:spPr>
          <a:xfrm>
            <a:off x="1330036" y="1795549"/>
            <a:ext cx="9742515" cy="9559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33305939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van 1"/>
          <p:cNvSpPr>
            <a:spLocks noGrp="1"/>
          </p:cNvSpPr>
          <p:nvPr>
            <p:ph type="title"/>
          </p:nvPr>
        </p:nvSpPr>
        <p:spPr>
          <a:xfrm>
            <a:off x="914400" y="464336"/>
            <a:ext cx="9603275" cy="742927"/>
          </a:xfrm>
        </p:spPr>
        <p:txBody>
          <a:bodyPr>
            <a:normAutofit/>
          </a:bodyPr>
          <a:lstStyle/>
          <a:p>
            <a:r>
              <a:rPr lang="tr-TR" altLang="tr-TR" sz="3600" b="1" dirty="0">
                <a:latin typeface="Arial" panose="020B0604020202020204" pitchFamily="34" charset="0"/>
              </a:rPr>
              <a:t>ŞEKİL</a:t>
            </a:r>
            <a:endParaRPr lang="tr-TR" sz="3600" b="1" dirty="0"/>
          </a:p>
        </p:txBody>
      </p:sp>
      <p:sp>
        <p:nvSpPr>
          <p:cNvPr id="5" name="Rectangle 3"/>
          <p:cNvSpPr txBox="1">
            <a:spLocks/>
          </p:cNvSpPr>
          <p:nvPr/>
        </p:nvSpPr>
        <p:spPr>
          <a:xfrm>
            <a:off x="955963" y="1361479"/>
            <a:ext cx="10976438" cy="4380459"/>
          </a:xfrm>
          <a:prstGeom prst="rect">
            <a:avLst/>
          </a:prstGeom>
        </p:spPr>
        <p:txBody>
          <a:bodyPr vert="horz" lIns="91440" tIns="45720" rIns="91440" bIns="45720" rtlCol="0" anchor="t">
            <a:normAutofit lnSpcReduction="10000"/>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419100" indent="-419100">
              <a:lnSpc>
                <a:spcPct val="90000"/>
              </a:lnSpc>
              <a:buFont typeface="Wingdings 2" panose="05020102010507070707" pitchFamily="18" charset="2"/>
              <a:buNone/>
            </a:pPr>
            <a:r>
              <a:rPr lang="tr-TR" altLang="tr-TR" b="1" dirty="0">
                <a:latin typeface="Tahoma" panose="020B0604030504040204" pitchFamily="34" charset="0"/>
              </a:rPr>
              <a:t>EN KISA ŞEKİLDE YAZMAK</a:t>
            </a:r>
            <a:r>
              <a:rPr lang="tr-TR" altLang="tr-TR" sz="1800" b="1" dirty="0">
                <a:latin typeface="Tahoma" panose="020B0604030504040204" pitchFamily="34" charset="0"/>
              </a:rPr>
              <a:t>		</a:t>
            </a:r>
          </a:p>
          <a:p>
            <a:pPr marL="419100" indent="-419100">
              <a:lnSpc>
                <a:spcPct val="90000"/>
              </a:lnSpc>
              <a:buFont typeface="Wingdings 2" panose="05020102010507070707" pitchFamily="18" charset="2"/>
              <a:buNone/>
            </a:pPr>
            <a:endParaRPr lang="tr-TR" sz="1800" b="1" dirty="0">
              <a:latin typeface="Tahoma" pitchFamily="34" charset="0"/>
            </a:endParaRPr>
          </a:p>
          <a:p>
            <a:pPr marL="419100" indent="-419100">
              <a:lnSpc>
                <a:spcPct val="90000"/>
              </a:lnSpc>
              <a:buFont typeface="Wingdings 2" panose="05020102010507070707" pitchFamily="18" charset="2"/>
              <a:buNone/>
            </a:pPr>
            <a:r>
              <a:rPr lang="tr-TR" sz="1800" b="1" dirty="0">
                <a:latin typeface="Tahoma" pitchFamily="34" charset="0"/>
              </a:rPr>
              <a:t>KULLANILAN </a:t>
            </a:r>
          </a:p>
          <a:p>
            <a:pPr marL="419100" indent="-419100">
              <a:lnSpc>
                <a:spcPct val="90000"/>
              </a:lnSpc>
              <a:buFont typeface="Wingdings 2" panose="05020102010507070707" pitchFamily="18" charset="2"/>
              <a:buNone/>
            </a:pPr>
            <a:r>
              <a:rPr lang="en-GB" altLang="tr-TR" sz="1800" dirty="0">
                <a:latin typeface="Tahoma" panose="020B0604030504040204" pitchFamily="34" charset="0"/>
              </a:rPr>
              <a:t>The tapestries were hanging on the wall. They were</a:t>
            </a:r>
            <a:r>
              <a:rPr lang="tr-TR" altLang="tr-TR" sz="1800" dirty="0">
                <a:latin typeface="Tahoma" panose="020B0604030504040204" pitchFamily="34" charset="0"/>
              </a:rPr>
              <a:t> </a:t>
            </a:r>
            <a:r>
              <a:rPr lang="en-GB" altLang="tr-TR" sz="1800" dirty="0">
                <a:latin typeface="Tahoma" panose="020B0604030504040204" pitchFamily="34" charset="0"/>
              </a:rPr>
              <a:t>abstract yet beautiful.</a:t>
            </a:r>
            <a:endParaRPr lang="tr-TR" altLang="tr-TR" sz="1800" dirty="0">
              <a:latin typeface="Tahoma" panose="020B0604030504040204" pitchFamily="34" charset="0"/>
            </a:endParaRPr>
          </a:p>
          <a:p>
            <a:pPr marL="419100" indent="-419100">
              <a:lnSpc>
                <a:spcPct val="90000"/>
              </a:lnSpc>
              <a:buFont typeface="Wingdings 2" panose="05020102010507070707" pitchFamily="18" charset="2"/>
              <a:buNone/>
            </a:pPr>
            <a:r>
              <a:rPr lang="tr-TR" altLang="tr-TR" sz="1800" b="1" dirty="0">
                <a:latin typeface="Tahoma" panose="020B0604030504040204" pitchFamily="34" charset="0"/>
              </a:rPr>
              <a:t>				</a:t>
            </a:r>
          </a:p>
          <a:p>
            <a:pPr marL="419100" indent="-419100">
              <a:lnSpc>
                <a:spcPct val="90000"/>
              </a:lnSpc>
              <a:buFont typeface="Wingdings 2" panose="05020102010507070707" pitchFamily="18" charset="2"/>
              <a:buNone/>
            </a:pPr>
            <a:r>
              <a:rPr lang="tr-TR" altLang="tr-TR" sz="1800" b="1" dirty="0">
                <a:latin typeface="Tahoma" panose="020B0604030504040204" pitchFamily="34" charset="0"/>
              </a:rPr>
              <a:t>ÖNERİLEN </a:t>
            </a:r>
          </a:p>
          <a:p>
            <a:pPr marL="419100" indent="-419100">
              <a:lnSpc>
                <a:spcPct val="90000"/>
              </a:lnSpc>
              <a:buFont typeface="Wingdings 2" panose="05020102010507070707" pitchFamily="18" charset="2"/>
              <a:buNone/>
            </a:pPr>
            <a:r>
              <a:rPr lang="en-GB" altLang="tr-TR" sz="1800" dirty="0">
                <a:latin typeface="Tahoma" panose="020B0604030504040204" pitchFamily="34" charset="0"/>
              </a:rPr>
              <a:t>The tapestries </a:t>
            </a:r>
            <a:r>
              <a:rPr lang="en-GB" altLang="tr-TR" sz="1800" u="sng" dirty="0">
                <a:solidFill>
                  <a:srgbClr val="FF0000"/>
                </a:solidFill>
                <a:latin typeface="Tahoma" panose="020B0604030504040204" pitchFamily="34" charset="0"/>
              </a:rPr>
              <a:t>that were hanging on the wall</a:t>
            </a:r>
            <a:r>
              <a:rPr lang="en-GB" altLang="tr-TR" sz="1800" dirty="0">
                <a:solidFill>
                  <a:srgbClr val="FF0000"/>
                </a:solidFill>
                <a:latin typeface="Tahoma" panose="020B0604030504040204" pitchFamily="34" charset="0"/>
              </a:rPr>
              <a:t> </a:t>
            </a:r>
            <a:r>
              <a:rPr lang="en-GB" altLang="tr-TR" sz="1800" dirty="0">
                <a:latin typeface="Tahoma" panose="020B0604030504040204" pitchFamily="34" charset="0"/>
              </a:rPr>
              <a:t>were abstract yet</a:t>
            </a:r>
            <a:r>
              <a:rPr lang="tr-TR" altLang="tr-TR" sz="1800" dirty="0">
                <a:latin typeface="Tahoma" panose="020B0604030504040204" pitchFamily="34" charset="0"/>
              </a:rPr>
              <a:t> </a:t>
            </a:r>
            <a:r>
              <a:rPr lang="en-GB" altLang="tr-TR" sz="1800" dirty="0">
                <a:latin typeface="Tahoma" panose="020B0604030504040204" pitchFamily="34" charset="0"/>
              </a:rPr>
              <a:t>beautiful. (clause)</a:t>
            </a:r>
          </a:p>
          <a:p>
            <a:pPr marL="419100" indent="-419100">
              <a:lnSpc>
                <a:spcPct val="90000"/>
              </a:lnSpc>
              <a:buFont typeface="Wingdings 2" panose="05020102010507070707" pitchFamily="18" charset="2"/>
              <a:buNone/>
            </a:pPr>
            <a:r>
              <a:rPr lang="en-GB" altLang="tr-TR" sz="1800" dirty="0">
                <a:latin typeface="Tahoma" panose="020B0604030504040204" pitchFamily="34" charset="0"/>
              </a:rPr>
              <a:t>The tapestries </a:t>
            </a:r>
            <a:r>
              <a:rPr lang="en-GB" altLang="tr-TR" sz="1800" u="sng" dirty="0">
                <a:solidFill>
                  <a:srgbClr val="FF0000"/>
                </a:solidFill>
                <a:latin typeface="Tahoma" panose="020B0604030504040204" pitchFamily="34" charset="0"/>
              </a:rPr>
              <a:t>hanging on the wall</a:t>
            </a:r>
            <a:r>
              <a:rPr lang="en-GB" altLang="tr-TR" sz="1800" dirty="0">
                <a:solidFill>
                  <a:srgbClr val="FF0000"/>
                </a:solidFill>
                <a:latin typeface="Tahoma" panose="020B0604030504040204" pitchFamily="34" charset="0"/>
              </a:rPr>
              <a:t> </a:t>
            </a:r>
            <a:r>
              <a:rPr lang="en-GB" altLang="tr-TR" sz="1800" dirty="0">
                <a:latin typeface="Tahoma" panose="020B0604030504040204" pitchFamily="34" charset="0"/>
              </a:rPr>
              <a:t>were abstract yet beautiful.</a:t>
            </a:r>
            <a:r>
              <a:rPr lang="tr-TR" altLang="tr-TR" sz="1800" dirty="0">
                <a:latin typeface="Tahoma" panose="020B0604030504040204" pitchFamily="34" charset="0"/>
              </a:rPr>
              <a:t> </a:t>
            </a:r>
            <a:r>
              <a:rPr lang="en-GB" altLang="tr-TR" sz="1800" dirty="0">
                <a:latin typeface="Tahoma" panose="020B0604030504040204" pitchFamily="34" charset="0"/>
              </a:rPr>
              <a:t>(reduced clause)</a:t>
            </a:r>
          </a:p>
          <a:p>
            <a:pPr marL="419100" indent="-419100">
              <a:lnSpc>
                <a:spcPct val="90000"/>
              </a:lnSpc>
              <a:buFont typeface="Wingdings 2" panose="05020102010507070707" pitchFamily="18" charset="2"/>
              <a:buNone/>
            </a:pPr>
            <a:r>
              <a:rPr lang="en-GB" altLang="tr-TR" sz="1800" dirty="0">
                <a:latin typeface="Tahoma" panose="020B0604030504040204" pitchFamily="34" charset="0"/>
              </a:rPr>
              <a:t>The tapestries </a:t>
            </a:r>
            <a:r>
              <a:rPr lang="en-GB" altLang="tr-TR" sz="1800" u="sng" dirty="0">
                <a:solidFill>
                  <a:srgbClr val="FF0000"/>
                </a:solidFill>
                <a:latin typeface="Tahoma" panose="020B0604030504040204" pitchFamily="34" charset="0"/>
              </a:rPr>
              <a:t>on the wall</a:t>
            </a:r>
            <a:r>
              <a:rPr lang="en-GB" altLang="tr-TR" sz="1800" dirty="0">
                <a:solidFill>
                  <a:srgbClr val="FF0000"/>
                </a:solidFill>
                <a:latin typeface="Tahoma" panose="020B0604030504040204" pitchFamily="34" charset="0"/>
              </a:rPr>
              <a:t> </a:t>
            </a:r>
            <a:r>
              <a:rPr lang="en-GB" altLang="tr-TR" sz="1800" dirty="0">
                <a:latin typeface="Tahoma" panose="020B0604030504040204" pitchFamily="34" charset="0"/>
              </a:rPr>
              <a:t>were abstract yet beautiful.</a:t>
            </a:r>
            <a:r>
              <a:rPr lang="tr-TR" altLang="tr-TR" sz="1800" dirty="0">
                <a:latin typeface="Tahoma" panose="020B0604030504040204" pitchFamily="34" charset="0"/>
              </a:rPr>
              <a:t> </a:t>
            </a:r>
            <a:r>
              <a:rPr lang="en-GB" altLang="tr-TR" sz="1800" dirty="0">
                <a:latin typeface="Tahoma" panose="020B0604030504040204" pitchFamily="34" charset="0"/>
              </a:rPr>
              <a:t>(prepositional phrase)</a:t>
            </a:r>
          </a:p>
          <a:p>
            <a:pPr marL="419100" indent="-419100">
              <a:lnSpc>
                <a:spcPct val="90000"/>
              </a:lnSpc>
              <a:buFont typeface="Wingdings 2" panose="05020102010507070707" pitchFamily="18" charset="2"/>
              <a:buNone/>
            </a:pPr>
            <a:r>
              <a:rPr lang="en-GB" altLang="tr-TR" sz="1800" dirty="0">
                <a:latin typeface="Tahoma" panose="020B0604030504040204" pitchFamily="34" charset="0"/>
              </a:rPr>
              <a:t>The </a:t>
            </a:r>
            <a:r>
              <a:rPr lang="en-GB" altLang="tr-TR" sz="1800" u="sng" dirty="0">
                <a:solidFill>
                  <a:srgbClr val="FF0000"/>
                </a:solidFill>
                <a:latin typeface="Tahoma" panose="020B0604030504040204" pitchFamily="34" charset="0"/>
              </a:rPr>
              <a:t>wall</a:t>
            </a:r>
            <a:r>
              <a:rPr lang="en-GB" altLang="tr-TR" sz="1800" dirty="0">
                <a:solidFill>
                  <a:srgbClr val="FF3300"/>
                </a:solidFill>
                <a:latin typeface="Tahoma" panose="020B0604030504040204" pitchFamily="34" charset="0"/>
              </a:rPr>
              <a:t> </a:t>
            </a:r>
            <a:r>
              <a:rPr lang="en-GB" altLang="tr-TR" sz="1800" dirty="0">
                <a:latin typeface="Tahoma" panose="020B0604030504040204" pitchFamily="34" charset="0"/>
              </a:rPr>
              <a:t>tapestries were abstract yet beautiful. (word)</a:t>
            </a:r>
            <a:endParaRPr lang="tr-TR" altLang="tr-TR" sz="1800" dirty="0">
              <a:latin typeface="Tahoma" panose="020B0604030504040204" pitchFamily="34" charset="0"/>
            </a:endParaRPr>
          </a:p>
          <a:p>
            <a:pPr marL="419100" indent="-419100">
              <a:lnSpc>
                <a:spcPct val="90000"/>
              </a:lnSpc>
              <a:buFont typeface="Wingdings 2" panose="05020102010507070707" pitchFamily="18" charset="2"/>
              <a:buNone/>
            </a:pPr>
            <a:endParaRPr lang="tr-TR" altLang="tr-TR" sz="2200" dirty="0">
              <a:latin typeface="Tahoma" panose="020B0604030504040204" pitchFamily="34" charset="0"/>
            </a:endParaRPr>
          </a:p>
          <a:p>
            <a:pPr marL="419100" indent="-419100">
              <a:lnSpc>
                <a:spcPct val="90000"/>
              </a:lnSpc>
              <a:buFont typeface="Wingdings 2" panose="05020102010507070707" pitchFamily="18" charset="2"/>
              <a:buNone/>
            </a:pPr>
            <a:r>
              <a:rPr lang="tr-TR" altLang="tr-TR" sz="1800" dirty="0">
                <a:latin typeface="Arial" panose="020B0604020202020204" pitchFamily="34" charset="0"/>
                <a:hlinkClick r:id="rId2"/>
              </a:rPr>
              <a:t>http://www.lib.uoguelph.ca/assistance/writing_services/resources/handouts.cfm</a:t>
            </a:r>
            <a:r>
              <a:rPr lang="tr-TR" altLang="tr-TR" dirty="0"/>
              <a:t> </a:t>
            </a:r>
          </a:p>
        </p:txBody>
      </p:sp>
      <p:sp>
        <p:nvSpPr>
          <p:cNvPr id="6" name="Oval 5"/>
          <p:cNvSpPr/>
          <p:nvPr/>
        </p:nvSpPr>
        <p:spPr>
          <a:xfrm>
            <a:off x="10897985" y="806335"/>
            <a:ext cx="1047404" cy="52370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solidFill>
                  <a:schemeClr val="tx1"/>
                </a:solidFill>
              </a:rPr>
              <a:t>18/47</a:t>
            </a:r>
          </a:p>
        </p:txBody>
      </p:sp>
      <p:sp>
        <p:nvSpPr>
          <p:cNvPr id="7" name="Dikdörtgen 6"/>
          <p:cNvSpPr/>
          <p:nvPr/>
        </p:nvSpPr>
        <p:spPr>
          <a:xfrm>
            <a:off x="1330036" y="1795549"/>
            <a:ext cx="9742515" cy="9559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37746532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7 Slayt Numarası Yer Tutucusu"/>
          <p:cNvSpPr txBox="1">
            <a:spLocks noGrp="1"/>
          </p:cNvSpPr>
          <p:nvPr/>
        </p:nvSpPr>
        <p:spPr>
          <a:xfrm>
            <a:off x="10566400" y="6356351"/>
            <a:ext cx="1016000" cy="365125"/>
          </a:xfrm>
          <a:prstGeom prst="rect">
            <a:avLst/>
          </a:prstGeom>
          <a:noFill/>
        </p:spPr>
        <p:txBody>
          <a:bodyPr lIns="0" tIns="0" rIns="0" bIns="0" anchor="b"/>
          <a:lstStyle/>
          <a:p>
            <a:pPr algn="r" fontAlgn="auto">
              <a:spcBef>
                <a:spcPts val="0"/>
              </a:spcBef>
              <a:spcAft>
                <a:spcPts val="0"/>
              </a:spcAft>
              <a:defRPr/>
            </a:pPr>
            <a:fld id="{CF814645-CEF1-455A-87B8-242B86569178}" type="slidenum">
              <a:rPr lang="tr-TR" sz="1200">
                <a:solidFill>
                  <a:schemeClr val="tx2">
                    <a:shade val="90000"/>
                  </a:schemeClr>
                </a:solidFill>
                <a:latin typeface="+mn-lt"/>
                <a:cs typeface="+mn-cs"/>
              </a:rPr>
              <a:pPr algn="r" fontAlgn="auto">
                <a:spcBef>
                  <a:spcPts val="0"/>
                </a:spcBef>
                <a:spcAft>
                  <a:spcPts val="0"/>
                </a:spcAft>
                <a:defRPr/>
              </a:pPr>
              <a:t>19</a:t>
            </a:fld>
            <a:endParaRPr lang="tr-TR" sz="1200">
              <a:solidFill>
                <a:schemeClr val="tx2">
                  <a:shade val="90000"/>
                </a:schemeClr>
              </a:solidFill>
              <a:latin typeface="+mn-lt"/>
              <a:cs typeface="+mn-cs"/>
            </a:endParaRPr>
          </a:p>
        </p:txBody>
      </p:sp>
      <p:sp>
        <p:nvSpPr>
          <p:cNvPr id="26627" name="Rectangle 2"/>
          <p:cNvSpPr>
            <a:spLocks noGrp="1"/>
          </p:cNvSpPr>
          <p:nvPr>
            <p:ph type="title" idx="4294967295"/>
          </p:nvPr>
        </p:nvSpPr>
        <p:spPr>
          <a:xfrm>
            <a:off x="609600" y="588472"/>
            <a:ext cx="10972800" cy="563563"/>
          </a:xfrm>
        </p:spPr>
        <p:txBody>
          <a:bodyPr>
            <a:noAutofit/>
          </a:bodyPr>
          <a:lstStyle/>
          <a:p>
            <a:pPr eaLnBrk="1" hangingPunct="1"/>
            <a:r>
              <a:rPr lang="tr-TR" sz="3600" b="1" dirty="0" err="1">
                <a:latin typeface="Tahoma" pitchFamily="34" charset="0"/>
              </a:rPr>
              <a:t>şEKİL</a:t>
            </a:r>
            <a:endParaRPr lang="tr-TR" sz="3600" b="1" dirty="0">
              <a:latin typeface="Tahoma" pitchFamily="34" charset="0"/>
            </a:endParaRPr>
          </a:p>
        </p:txBody>
      </p:sp>
      <p:sp>
        <p:nvSpPr>
          <p:cNvPr id="26628" name="Rectangle 3"/>
          <p:cNvSpPr>
            <a:spLocks noGrp="1"/>
          </p:cNvSpPr>
          <p:nvPr>
            <p:ph type="body" idx="4294967295"/>
          </p:nvPr>
        </p:nvSpPr>
        <p:spPr>
          <a:xfrm>
            <a:off x="609600" y="1268183"/>
            <a:ext cx="10972800" cy="4840287"/>
          </a:xfrm>
        </p:spPr>
        <p:txBody>
          <a:bodyPr/>
          <a:lstStyle/>
          <a:p>
            <a:pPr marL="419100" indent="-419100" eaLnBrk="1" hangingPunct="1">
              <a:lnSpc>
                <a:spcPct val="90000"/>
              </a:lnSpc>
              <a:buFont typeface="Wingdings 2" pitchFamily="18" charset="2"/>
              <a:buNone/>
            </a:pPr>
            <a:r>
              <a:rPr lang="tr-TR" b="1" dirty="0">
                <a:latin typeface="Tahoma" pitchFamily="34" charset="0"/>
              </a:rPr>
              <a:t>TAM BİLGİ VERMEK</a:t>
            </a:r>
          </a:p>
          <a:p>
            <a:pPr marL="419100" indent="-419100" eaLnBrk="1" hangingPunct="1">
              <a:lnSpc>
                <a:spcPct val="90000"/>
              </a:lnSpc>
              <a:buFont typeface="Wingdings 2" pitchFamily="18" charset="2"/>
              <a:buNone/>
            </a:pPr>
            <a:endParaRPr lang="tr-TR" b="1" dirty="0">
              <a:latin typeface="Tahoma" pitchFamily="34" charset="0"/>
            </a:endParaRPr>
          </a:p>
          <a:p>
            <a:pPr marL="419100" indent="-419100">
              <a:lnSpc>
                <a:spcPct val="90000"/>
              </a:lnSpc>
              <a:buNone/>
            </a:pPr>
            <a:r>
              <a:rPr lang="tr-TR" b="1" dirty="0">
                <a:latin typeface="Tahoma" pitchFamily="34" charset="0"/>
              </a:rPr>
              <a:t>KULLANILAN</a:t>
            </a:r>
            <a:r>
              <a:rPr lang="tr-TR" dirty="0">
                <a:latin typeface="Tahoma" pitchFamily="34" charset="0"/>
              </a:rPr>
              <a:t> 	</a:t>
            </a:r>
            <a:r>
              <a:rPr lang="en-GB" dirty="0">
                <a:latin typeface="Tahoma" pitchFamily="34" charset="0"/>
              </a:rPr>
              <a:t>The current remained increased for </a:t>
            </a:r>
            <a:r>
              <a:rPr lang="en-GB" u="sng" dirty="0">
                <a:solidFill>
                  <a:srgbClr val="FF0000"/>
                </a:solidFill>
                <a:latin typeface="Tahoma" pitchFamily="34" charset="0"/>
              </a:rPr>
              <a:t>several</a:t>
            </a:r>
            <a:r>
              <a:rPr lang="en-GB" dirty="0">
                <a:latin typeface="Tahoma" pitchFamily="34" charset="0"/>
              </a:rPr>
              <a:t> hours.</a:t>
            </a:r>
            <a:r>
              <a:rPr lang="tr-TR" dirty="0">
                <a:latin typeface="Tahoma" pitchFamily="34" charset="0"/>
              </a:rPr>
              <a:t> </a:t>
            </a:r>
          </a:p>
          <a:p>
            <a:pPr marL="419100" indent="-419100">
              <a:lnSpc>
                <a:spcPct val="90000"/>
              </a:lnSpc>
              <a:buNone/>
            </a:pPr>
            <a:r>
              <a:rPr lang="tr-TR" altLang="tr-TR" b="1" dirty="0">
                <a:latin typeface="Tahoma" panose="020B0604030504040204" pitchFamily="34" charset="0"/>
              </a:rPr>
              <a:t>ÖNERİLEN</a:t>
            </a:r>
            <a:r>
              <a:rPr lang="tr-TR" dirty="0">
                <a:latin typeface="Tahoma" pitchFamily="34" charset="0"/>
              </a:rPr>
              <a:t> 	</a:t>
            </a:r>
            <a:r>
              <a:rPr lang="en-GB" dirty="0">
                <a:latin typeface="Tahoma" pitchFamily="34" charset="0"/>
              </a:rPr>
              <a:t>The current remained increased for </a:t>
            </a:r>
            <a:r>
              <a:rPr lang="tr-TR" u="sng" dirty="0">
                <a:solidFill>
                  <a:srgbClr val="FF0000"/>
                </a:solidFill>
                <a:latin typeface="Tahoma" pitchFamily="34" charset="0"/>
              </a:rPr>
              <a:t>6 </a:t>
            </a:r>
            <a:r>
              <a:rPr lang="tr-TR" u="sng" dirty="0" err="1">
                <a:solidFill>
                  <a:srgbClr val="FF0000"/>
                </a:solidFill>
                <a:latin typeface="Tahoma" pitchFamily="34" charset="0"/>
              </a:rPr>
              <a:t>hours</a:t>
            </a:r>
            <a:r>
              <a:rPr lang="en-GB" dirty="0">
                <a:latin typeface="Tahoma" pitchFamily="34" charset="0"/>
              </a:rPr>
              <a:t>.</a:t>
            </a:r>
            <a:endParaRPr lang="tr-TR" dirty="0">
              <a:latin typeface="Tahoma" pitchFamily="34" charset="0"/>
            </a:endParaRPr>
          </a:p>
          <a:p>
            <a:pPr marL="419100" indent="-419100" eaLnBrk="1" hangingPunct="1">
              <a:lnSpc>
                <a:spcPct val="90000"/>
              </a:lnSpc>
              <a:buFont typeface="Wingdings 2" pitchFamily="18" charset="2"/>
              <a:buNone/>
            </a:pPr>
            <a:r>
              <a:rPr lang="en-GB" dirty="0">
                <a:latin typeface="Tahoma" pitchFamily="34" charset="0"/>
              </a:rPr>
              <a:t>			</a:t>
            </a:r>
            <a:endParaRPr lang="tr-TR" dirty="0">
              <a:latin typeface="Tahoma" pitchFamily="34" charset="0"/>
            </a:endParaRPr>
          </a:p>
          <a:p>
            <a:pPr marL="419100" indent="-419100">
              <a:lnSpc>
                <a:spcPct val="90000"/>
              </a:lnSpc>
              <a:buNone/>
            </a:pPr>
            <a:r>
              <a:rPr lang="tr-TR" b="1" dirty="0">
                <a:latin typeface="Tahoma" pitchFamily="34" charset="0"/>
              </a:rPr>
              <a:t>KULLANILAN</a:t>
            </a:r>
            <a:r>
              <a:rPr lang="tr-TR" dirty="0">
                <a:latin typeface="Tahoma" pitchFamily="34" charset="0"/>
              </a:rPr>
              <a:t> 	</a:t>
            </a:r>
            <a:r>
              <a:rPr lang="en-GB" dirty="0">
                <a:latin typeface="Tahoma" pitchFamily="34" charset="0"/>
              </a:rPr>
              <a:t>Nests were observed </a:t>
            </a:r>
            <a:r>
              <a:rPr lang="en-GB" u="sng" dirty="0">
                <a:solidFill>
                  <a:srgbClr val="FF0000"/>
                </a:solidFill>
                <a:latin typeface="Tahoma" pitchFamily="34" charset="0"/>
              </a:rPr>
              <a:t>frequently</a:t>
            </a:r>
            <a:r>
              <a:rPr lang="en-GB" dirty="0">
                <a:latin typeface="Tahoma" pitchFamily="34" charset="0"/>
              </a:rPr>
              <a:t> for signs of predation.</a:t>
            </a:r>
            <a:r>
              <a:rPr lang="tr-TR" dirty="0">
                <a:latin typeface="Tahoma" pitchFamily="34" charset="0"/>
              </a:rPr>
              <a:t> </a:t>
            </a:r>
          </a:p>
          <a:p>
            <a:pPr marL="419100" indent="-419100">
              <a:lnSpc>
                <a:spcPct val="90000"/>
              </a:lnSpc>
              <a:buNone/>
            </a:pPr>
            <a:r>
              <a:rPr lang="tr-TR" altLang="tr-TR" b="1" dirty="0">
                <a:latin typeface="Tahoma" panose="020B0604030504040204" pitchFamily="34" charset="0"/>
              </a:rPr>
              <a:t>ÖNERİLEN</a:t>
            </a:r>
            <a:r>
              <a:rPr lang="tr-TR" dirty="0">
                <a:latin typeface="Tahoma" pitchFamily="34" charset="0"/>
              </a:rPr>
              <a:t> 	</a:t>
            </a:r>
            <a:r>
              <a:rPr lang="en-GB" dirty="0">
                <a:latin typeface="Tahoma" pitchFamily="34" charset="0"/>
              </a:rPr>
              <a:t>Nests were observed </a:t>
            </a:r>
            <a:r>
              <a:rPr lang="en-GB" u="sng" dirty="0">
                <a:solidFill>
                  <a:srgbClr val="FF0000"/>
                </a:solidFill>
                <a:latin typeface="Tahoma" pitchFamily="34" charset="0"/>
              </a:rPr>
              <a:t>every 12 hours</a:t>
            </a:r>
            <a:r>
              <a:rPr lang="en-GB" dirty="0">
                <a:solidFill>
                  <a:srgbClr val="FF0000"/>
                </a:solidFill>
                <a:latin typeface="Tahoma" pitchFamily="34" charset="0"/>
              </a:rPr>
              <a:t> </a:t>
            </a:r>
            <a:r>
              <a:rPr lang="en-GB" dirty="0">
                <a:latin typeface="Tahoma" pitchFamily="34" charset="0"/>
              </a:rPr>
              <a:t>for</a:t>
            </a:r>
            <a:r>
              <a:rPr lang="tr-TR" dirty="0">
                <a:latin typeface="Tahoma" pitchFamily="34" charset="0"/>
              </a:rPr>
              <a:t> </a:t>
            </a:r>
            <a:r>
              <a:rPr lang="en-GB" dirty="0">
                <a:latin typeface="Tahoma" pitchFamily="34" charset="0"/>
              </a:rPr>
              <a:t>signs of predation. </a:t>
            </a:r>
            <a:r>
              <a:rPr lang="tr-TR" dirty="0">
                <a:latin typeface="Tahoma" pitchFamily="34" charset="0"/>
              </a:rPr>
              <a:t>                 </a:t>
            </a:r>
          </a:p>
          <a:p>
            <a:pPr marL="419100" indent="-419100">
              <a:lnSpc>
                <a:spcPct val="90000"/>
              </a:lnSpc>
              <a:buNone/>
            </a:pPr>
            <a:endParaRPr lang="tr-TR" sz="1600" dirty="0">
              <a:latin typeface="Tahoma" pitchFamily="34" charset="0"/>
            </a:endParaRPr>
          </a:p>
          <a:p>
            <a:pPr marL="419100" indent="-419100">
              <a:lnSpc>
                <a:spcPct val="90000"/>
              </a:lnSpc>
              <a:buNone/>
            </a:pPr>
            <a:r>
              <a:rPr lang="tr-TR" sz="1600" dirty="0">
                <a:latin typeface="Tahoma" pitchFamily="34" charset="0"/>
              </a:rPr>
              <a:t>											</a:t>
            </a:r>
            <a:r>
              <a:rPr lang="tr-TR" sz="1600" dirty="0" err="1">
                <a:latin typeface="Tahoma" pitchFamily="34" charset="0"/>
              </a:rPr>
              <a:t>Hoffmann</a:t>
            </a:r>
            <a:r>
              <a:rPr lang="tr-TR" sz="1600" dirty="0">
                <a:latin typeface="Tahoma" pitchFamily="34" charset="0"/>
              </a:rPr>
              <a:t> (2009)</a:t>
            </a:r>
            <a:endParaRPr lang="tr-TR" dirty="0">
              <a:latin typeface="Tahoma" pitchFamily="34" charset="0"/>
            </a:endParaRPr>
          </a:p>
        </p:txBody>
      </p:sp>
      <p:sp>
        <p:nvSpPr>
          <p:cNvPr id="5" name="Oval 4"/>
          <p:cNvSpPr/>
          <p:nvPr/>
        </p:nvSpPr>
        <p:spPr>
          <a:xfrm>
            <a:off x="10897985" y="806335"/>
            <a:ext cx="1047404" cy="52370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solidFill>
                  <a:schemeClr val="tx1"/>
                </a:solidFill>
              </a:rPr>
              <a:t>19/47</a:t>
            </a:r>
          </a:p>
        </p:txBody>
      </p:sp>
      <p:sp>
        <p:nvSpPr>
          <p:cNvPr id="6" name="Dikdörtgen 5"/>
          <p:cNvSpPr/>
          <p:nvPr/>
        </p:nvSpPr>
        <p:spPr>
          <a:xfrm>
            <a:off x="1330036" y="1795549"/>
            <a:ext cx="9742515" cy="9559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34945819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7 Slayt Numarası Yer Tutucusu"/>
          <p:cNvSpPr txBox="1">
            <a:spLocks noGrp="1"/>
          </p:cNvSpPr>
          <p:nvPr/>
        </p:nvSpPr>
        <p:spPr>
          <a:xfrm>
            <a:off x="10566400" y="6356351"/>
            <a:ext cx="1016000" cy="365125"/>
          </a:xfrm>
          <a:prstGeom prst="rect">
            <a:avLst/>
          </a:prstGeom>
          <a:noFill/>
        </p:spPr>
        <p:txBody>
          <a:bodyPr lIns="0" tIns="0" rIns="0" bIns="0" anchor="b"/>
          <a:lstStyle/>
          <a:p>
            <a:pPr algn="r" fontAlgn="auto">
              <a:spcBef>
                <a:spcPts val="0"/>
              </a:spcBef>
              <a:spcAft>
                <a:spcPts val="0"/>
              </a:spcAft>
              <a:defRPr/>
            </a:pPr>
            <a:fld id="{F198E3C7-9888-4FB8-8675-344A4B652E8D}" type="slidenum">
              <a:rPr lang="tr-TR" sz="1200">
                <a:solidFill>
                  <a:schemeClr val="tx2">
                    <a:shade val="90000"/>
                  </a:schemeClr>
                </a:solidFill>
                <a:latin typeface="+mn-lt"/>
                <a:cs typeface="+mn-cs"/>
              </a:rPr>
              <a:pPr algn="r" fontAlgn="auto">
                <a:spcBef>
                  <a:spcPts val="0"/>
                </a:spcBef>
                <a:spcAft>
                  <a:spcPts val="0"/>
                </a:spcAft>
                <a:defRPr/>
              </a:pPr>
              <a:t>20</a:t>
            </a:fld>
            <a:endParaRPr lang="tr-TR" sz="1200">
              <a:solidFill>
                <a:schemeClr val="tx2">
                  <a:shade val="90000"/>
                </a:schemeClr>
              </a:solidFill>
              <a:latin typeface="+mn-lt"/>
              <a:cs typeface="+mn-cs"/>
            </a:endParaRPr>
          </a:p>
        </p:txBody>
      </p:sp>
      <p:sp>
        <p:nvSpPr>
          <p:cNvPr id="27651" name="Rectangle 2"/>
          <p:cNvSpPr>
            <a:spLocks noGrp="1"/>
          </p:cNvSpPr>
          <p:nvPr>
            <p:ph type="title" idx="4294967295"/>
          </p:nvPr>
        </p:nvSpPr>
        <p:spPr>
          <a:xfrm>
            <a:off x="609600" y="504622"/>
            <a:ext cx="10972800" cy="563563"/>
          </a:xfrm>
        </p:spPr>
        <p:txBody>
          <a:bodyPr>
            <a:noAutofit/>
          </a:bodyPr>
          <a:lstStyle/>
          <a:p>
            <a:pPr eaLnBrk="1" hangingPunct="1"/>
            <a:r>
              <a:rPr lang="tr-TR" sz="3600" b="1" dirty="0">
                <a:latin typeface="Tahoma" pitchFamily="34" charset="0"/>
              </a:rPr>
              <a:t>ŞEKİL</a:t>
            </a:r>
          </a:p>
        </p:txBody>
      </p:sp>
      <p:sp>
        <p:nvSpPr>
          <p:cNvPr id="27652" name="Rectangle 3"/>
          <p:cNvSpPr>
            <a:spLocks noGrp="1"/>
          </p:cNvSpPr>
          <p:nvPr>
            <p:ph type="body" idx="4294967295"/>
          </p:nvPr>
        </p:nvSpPr>
        <p:spPr>
          <a:xfrm>
            <a:off x="609600" y="1205345"/>
            <a:ext cx="10972800" cy="4840287"/>
          </a:xfrm>
        </p:spPr>
        <p:txBody>
          <a:bodyPr/>
          <a:lstStyle/>
          <a:p>
            <a:pPr marL="419100" indent="-419100" eaLnBrk="1" hangingPunct="1">
              <a:buFont typeface="Wingdings 2" pitchFamily="18" charset="2"/>
              <a:buNone/>
            </a:pPr>
            <a:r>
              <a:rPr lang="tr-TR" b="1" dirty="0">
                <a:latin typeface="Tahoma" pitchFamily="34" charset="0"/>
              </a:rPr>
              <a:t>BASİT KELİMELER KULLANMAK</a:t>
            </a:r>
            <a:r>
              <a:rPr lang="en-GB" dirty="0">
                <a:latin typeface="Tahoma" pitchFamily="34" charset="0"/>
              </a:rPr>
              <a:t> </a:t>
            </a:r>
            <a:endParaRPr lang="tr-TR" dirty="0">
              <a:latin typeface="Tahoma" pitchFamily="34" charset="0"/>
            </a:endParaRPr>
          </a:p>
          <a:p>
            <a:pPr marL="419100" indent="-419100" algn="ctr" eaLnBrk="1" hangingPunct="1">
              <a:buFont typeface="Wingdings 2" pitchFamily="18" charset="2"/>
              <a:buNone/>
            </a:pPr>
            <a:endParaRPr lang="tr-TR" dirty="0">
              <a:latin typeface="Tahoma" pitchFamily="34" charset="0"/>
            </a:endParaRPr>
          </a:p>
          <a:p>
            <a:pPr marL="419100" indent="-419100" eaLnBrk="1" hangingPunct="1">
              <a:buFont typeface="Wingdings 2" pitchFamily="18" charset="2"/>
              <a:buNone/>
            </a:pPr>
            <a:r>
              <a:rPr lang="tr-TR" b="1" dirty="0">
                <a:latin typeface="Tahoma" pitchFamily="34" charset="0"/>
              </a:rPr>
              <a:t>KULLANILAN</a:t>
            </a:r>
            <a:r>
              <a:rPr lang="tr-TR" dirty="0">
                <a:latin typeface="Tahoma" pitchFamily="34" charset="0"/>
              </a:rPr>
              <a:t> 	</a:t>
            </a:r>
            <a:r>
              <a:rPr lang="en-GB" dirty="0">
                <a:latin typeface="Tahoma" pitchFamily="34" charset="0"/>
              </a:rPr>
              <a:t>These data </a:t>
            </a:r>
            <a:r>
              <a:rPr lang="en-GB" u="sng" dirty="0">
                <a:solidFill>
                  <a:srgbClr val="FF0000"/>
                </a:solidFill>
                <a:latin typeface="Tahoma" pitchFamily="34" charset="0"/>
              </a:rPr>
              <a:t>substantiate</a:t>
            </a:r>
            <a:r>
              <a:rPr lang="en-GB" dirty="0">
                <a:latin typeface="Tahoma" pitchFamily="34" charset="0"/>
              </a:rPr>
              <a:t> our hypothesis.</a:t>
            </a:r>
            <a:endParaRPr lang="tr-TR" dirty="0">
              <a:latin typeface="Tahoma" pitchFamily="34" charset="0"/>
            </a:endParaRPr>
          </a:p>
          <a:p>
            <a:pPr marL="419100" indent="-419100" eaLnBrk="1" hangingPunct="1">
              <a:buFont typeface="Wingdings 2" pitchFamily="18" charset="2"/>
              <a:buNone/>
            </a:pPr>
            <a:r>
              <a:rPr lang="tr-TR" b="1" dirty="0">
                <a:latin typeface="Tahoma" pitchFamily="34" charset="0"/>
              </a:rPr>
              <a:t>ÖNERİLEN</a:t>
            </a:r>
            <a:r>
              <a:rPr lang="tr-TR" dirty="0">
                <a:latin typeface="Tahoma" pitchFamily="34" charset="0"/>
              </a:rPr>
              <a:t> 	</a:t>
            </a:r>
            <a:r>
              <a:rPr lang="en-GB" dirty="0">
                <a:latin typeface="Tahoma" pitchFamily="34" charset="0"/>
              </a:rPr>
              <a:t>These data </a:t>
            </a:r>
            <a:r>
              <a:rPr lang="en-GB" u="sng" dirty="0" err="1">
                <a:solidFill>
                  <a:srgbClr val="FF0000"/>
                </a:solidFill>
                <a:latin typeface="Tahoma" pitchFamily="34" charset="0"/>
              </a:rPr>
              <a:t>su</a:t>
            </a:r>
            <a:r>
              <a:rPr lang="tr-TR" u="sng" dirty="0" err="1">
                <a:solidFill>
                  <a:srgbClr val="FF0000"/>
                </a:solidFill>
                <a:latin typeface="Tahoma" pitchFamily="34" charset="0"/>
              </a:rPr>
              <a:t>pport</a:t>
            </a:r>
            <a:r>
              <a:rPr lang="en-GB" b="1" dirty="0">
                <a:solidFill>
                  <a:srgbClr val="FF0000"/>
                </a:solidFill>
                <a:latin typeface="Tahoma" pitchFamily="34" charset="0"/>
              </a:rPr>
              <a:t> </a:t>
            </a:r>
            <a:r>
              <a:rPr lang="en-GB" dirty="0">
                <a:latin typeface="Tahoma" pitchFamily="34" charset="0"/>
              </a:rPr>
              <a:t>our hypothesis.	</a:t>
            </a:r>
            <a:endParaRPr lang="tr-TR" dirty="0">
              <a:latin typeface="Tahoma" pitchFamily="34" charset="0"/>
            </a:endParaRPr>
          </a:p>
          <a:p>
            <a:pPr marL="419100" indent="-419100" eaLnBrk="1" hangingPunct="1">
              <a:buFont typeface="Wingdings 2" pitchFamily="18" charset="2"/>
              <a:buNone/>
            </a:pPr>
            <a:endParaRPr lang="tr-TR" dirty="0">
              <a:latin typeface="Tahoma" pitchFamily="34" charset="0"/>
            </a:endParaRPr>
          </a:p>
          <a:p>
            <a:pPr marL="419100" indent="-419100">
              <a:buNone/>
            </a:pPr>
            <a:r>
              <a:rPr lang="tr-TR" b="1" dirty="0">
                <a:latin typeface="Tahoma" pitchFamily="34" charset="0"/>
              </a:rPr>
              <a:t>KULLANILAN</a:t>
            </a:r>
            <a:r>
              <a:rPr lang="tr-TR" dirty="0">
                <a:latin typeface="Tahoma" pitchFamily="34" charset="0"/>
              </a:rPr>
              <a:t> 	</a:t>
            </a:r>
            <a:r>
              <a:rPr lang="en-GB" dirty="0">
                <a:latin typeface="Tahoma" pitchFamily="34" charset="0"/>
              </a:rPr>
              <a:t>Our results </a:t>
            </a:r>
            <a:r>
              <a:rPr lang="en-GB" u="sng" dirty="0">
                <a:solidFill>
                  <a:srgbClr val="FF0000"/>
                </a:solidFill>
                <a:latin typeface="Tahoma" pitchFamily="34" charset="0"/>
              </a:rPr>
              <a:t>reflect deviations</a:t>
            </a:r>
            <a:r>
              <a:rPr lang="en-GB" dirty="0">
                <a:solidFill>
                  <a:srgbClr val="FF0000"/>
                </a:solidFill>
                <a:latin typeface="Tahoma" pitchFamily="34" charset="0"/>
              </a:rPr>
              <a:t> </a:t>
            </a:r>
            <a:r>
              <a:rPr lang="en-GB" dirty="0">
                <a:latin typeface="Tahoma" pitchFamily="34" charset="0"/>
              </a:rPr>
              <a:t>from the previous findings.</a:t>
            </a:r>
            <a:r>
              <a:rPr lang="tr-TR" dirty="0">
                <a:latin typeface="Tahoma" pitchFamily="34" charset="0"/>
              </a:rPr>
              <a:t> </a:t>
            </a:r>
            <a:r>
              <a:rPr lang="en-GB" dirty="0">
                <a:latin typeface="Tahoma" pitchFamily="34" charset="0"/>
              </a:rPr>
              <a:t>		</a:t>
            </a:r>
            <a:endParaRPr lang="tr-TR" dirty="0">
              <a:latin typeface="Tahoma" pitchFamily="34" charset="0"/>
            </a:endParaRPr>
          </a:p>
          <a:p>
            <a:pPr marL="419100" indent="-419100">
              <a:buNone/>
            </a:pPr>
            <a:r>
              <a:rPr lang="tr-TR" b="1" dirty="0">
                <a:latin typeface="Tahoma" pitchFamily="34" charset="0"/>
              </a:rPr>
              <a:t>ÖNERİLEN</a:t>
            </a:r>
            <a:r>
              <a:rPr lang="tr-TR" dirty="0">
                <a:latin typeface="Tahoma" pitchFamily="34" charset="0"/>
              </a:rPr>
              <a:t> 	</a:t>
            </a:r>
            <a:r>
              <a:rPr lang="en-GB" dirty="0">
                <a:latin typeface="Tahoma" pitchFamily="34" charset="0"/>
              </a:rPr>
              <a:t>Our results </a:t>
            </a:r>
            <a:r>
              <a:rPr lang="tr-TR" u="sng" dirty="0" err="1">
                <a:solidFill>
                  <a:srgbClr val="FF0000"/>
                </a:solidFill>
                <a:latin typeface="Tahoma" pitchFamily="34" charset="0"/>
              </a:rPr>
              <a:t>deviate</a:t>
            </a:r>
            <a:r>
              <a:rPr lang="en-GB" dirty="0">
                <a:latin typeface="Tahoma" pitchFamily="34" charset="0"/>
              </a:rPr>
              <a:t> from the previous</a:t>
            </a:r>
            <a:r>
              <a:rPr lang="tr-TR" dirty="0">
                <a:latin typeface="Tahoma" pitchFamily="34" charset="0"/>
              </a:rPr>
              <a:t> </a:t>
            </a:r>
            <a:r>
              <a:rPr lang="en-GB" dirty="0">
                <a:latin typeface="Tahoma" pitchFamily="34" charset="0"/>
              </a:rPr>
              <a:t>findings.</a:t>
            </a:r>
            <a:endParaRPr lang="tr-TR" dirty="0">
              <a:latin typeface="Tahoma" pitchFamily="34" charset="0"/>
            </a:endParaRPr>
          </a:p>
          <a:p>
            <a:pPr marL="419100" indent="-419100" eaLnBrk="1" hangingPunct="1">
              <a:buFont typeface="Wingdings 2" pitchFamily="18" charset="2"/>
              <a:buNone/>
            </a:pPr>
            <a:endParaRPr lang="tr-TR" dirty="0">
              <a:latin typeface="Tahoma" pitchFamily="34" charset="0"/>
            </a:endParaRPr>
          </a:p>
          <a:p>
            <a:pPr marL="419100" indent="-419100" algn="r" eaLnBrk="1" hangingPunct="1">
              <a:buFont typeface="Wingdings 2" pitchFamily="18" charset="2"/>
              <a:buNone/>
            </a:pPr>
            <a:r>
              <a:rPr lang="tr-TR" sz="1600" dirty="0" err="1">
                <a:latin typeface="Tahoma" pitchFamily="34" charset="0"/>
              </a:rPr>
              <a:t>Hoffmann</a:t>
            </a:r>
            <a:r>
              <a:rPr lang="tr-TR" sz="1600" dirty="0">
                <a:latin typeface="Tahoma" pitchFamily="34" charset="0"/>
              </a:rPr>
              <a:t> (2009)</a:t>
            </a:r>
          </a:p>
        </p:txBody>
      </p:sp>
      <p:sp>
        <p:nvSpPr>
          <p:cNvPr id="5" name="Oval 4"/>
          <p:cNvSpPr/>
          <p:nvPr/>
        </p:nvSpPr>
        <p:spPr>
          <a:xfrm>
            <a:off x="10897985" y="806335"/>
            <a:ext cx="1047404" cy="52370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solidFill>
                  <a:schemeClr val="tx1"/>
                </a:solidFill>
              </a:rPr>
              <a:t>20/47</a:t>
            </a:r>
          </a:p>
        </p:txBody>
      </p:sp>
      <p:sp>
        <p:nvSpPr>
          <p:cNvPr id="7" name="Dikdörtgen 6"/>
          <p:cNvSpPr/>
          <p:nvPr/>
        </p:nvSpPr>
        <p:spPr>
          <a:xfrm>
            <a:off x="1330036" y="1795549"/>
            <a:ext cx="9742515" cy="9559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16662552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7 Slayt Numarası Yer Tutucusu"/>
          <p:cNvSpPr txBox="1">
            <a:spLocks noGrp="1"/>
          </p:cNvSpPr>
          <p:nvPr/>
        </p:nvSpPr>
        <p:spPr>
          <a:xfrm>
            <a:off x="10566400" y="6356351"/>
            <a:ext cx="1016000" cy="365125"/>
          </a:xfrm>
          <a:prstGeom prst="rect">
            <a:avLst/>
          </a:prstGeom>
          <a:noFill/>
        </p:spPr>
        <p:txBody>
          <a:bodyPr lIns="0" tIns="0" rIns="0" bIns="0" anchor="b"/>
          <a:lstStyle/>
          <a:p>
            <a:pPr algn="r" fontAlgn="auto">
              <a:spcBef>
                <a:spcPts val="0"/>
              </a:spcBef>
              <a:spcAft>
                <a:spcPts val="0"/>
              </a:spcAft>
              <a:defRPr/>
            </a:pPr>
            <a:fld id="{E0D129BC-BABF-4671-90CC-88C4FD6B9FC1}" type="slidenum">
              <a:rPr lang="tr-TR" sz="1200">
                <a:solidFill>
                  <a:schemeClr val="tx2">
                    <a:shade val="90000"/>
                  </a:schemeClr>
                </a:solidFill>
                <a:latin typeface="+mn-lt"/>
                <a:cs typeface="+mn-cs"/>
              </a:rPr>
              <a:pPr algn="r" fontAlgn="auto">
                <a:spcBef>
                  <a:spcPts val="0"/>
                </a:spcBef>
                <a:spcAft>
                  <a:spcPts val="0"/>
                </a:spcAft>
                <a:defRPr/>
              </a:pPr>
              <a:t>21</a:t>
            </a:fld>
            <a:endParaRPr lang="tr-TR" sz="1200">
              <a:solidFill>
                <a:schemeClr val="tx2">
                  <a:shade val="90000"/>
                </a:schemeClr>
              </a:solidFill>
              <a:latin typeface="+mn-lt"/>
              <a:cs typeface="+mn-cs"/>
            </a:endParaRPr>
          </a:p>
        </p:txBody>
      </p:sp>
      <p:sp>
        <p:nvSpPr>
          <p:cNvPr id="28675" name="Rectangle 2"/>
          <p:cNvSpPr>
            <a:spLocks noGrp="1"/>
          </p:cNvSpPr>
          <p:nvPr>
            <p:ph type="title" idx="4294967295"/>
          </p:nvPr>
        </p:nvSpPr>
        <p:spPr>
          <a:xfrm>
            <a:off x="509847" y="264276"/>
            <a:ext cx="10972800" cy="563563"/>
          </a:xfrm>
        </p:spPr>
        <p:txBody>
          <a:bodyPr>
            <a:noAutofit/>
          </a:bodyPr>
          <a:lstStyle/>
          <a:p>
            <a:pPr eaLnBrk="1" hangingPunct="1"/>
            <a:r>
              <a:rPr lang="tr-TR" sz="3600" b="1" dirty="0">
                <a:latin typeface="Tahoma" pitchFamily="34" charset="0"/>
              </a:rPr>
              <a:t>ŞEKİL</a:t>
            </a:r>
          </a:p>
        </p:txBody>
      </p:sp>
      <p:sp>
        <p:nvSpPr>
          <p:cNvPr id="28676" name="Rectangle 3"/>
          <p:cNvSpPr>
            <a:spLocks noGrp="1"/>
          </p:cNvSpPr>
          <p:nvPr>
            <p:ph type="body" idx="4294967295"/>
          </p:nvPr>
        </p:nvSpPr>
        <p:spPr>
          <a:xfrm>
            <a:off x="448887" y="1068185"/>
            <a:ext cx="10972800" cy="4840287"/>
          </a:xfrm>
        </p:spPr>
        <p:txBody>
          <a:bodyPr>
            <a:normAutofit fontScale="92500" lnSpcReduction="20000"/>
          </a:bodyPr>
          <a:lstStyle/>
          <a:p>
            <a:pPr marL="419100" indent="-419100" algn="ctr" eaLnBrk="1" hangingPunct="1">
              <a:lnSpc>
                <a:spcPct val="80000"/>
              </a:lnSpc>
              <a:buFont typeface="Wingdings 2" pitchFamily="18" charset="2"/>
              <a:buNone/>
            </a:pPr>
            <a:endParaRPr lang="tr-TR" sz="1600" b="1" dirty="0">
              <a:latin typeface="Tahoma" pitchFamily="34" charset="0"/>
            </a:endParaRPr>
          </a:p>
          <a:p>
            <a:pPr marL="419100" indent="-419100" eaLnBrk="1" hangingPunct="1">
              <a:lnSpc>
                <a:spcPct val="80000"/>
              </a:lnSpc>
              <a:buFont typeface="Wingdings 2" pitchFamily="18" charset="2"/>
              <a:buNone/>
            </a:pPr>
            <a:r>
              <a:rPr lang="tr-TR" b="1" dirty="0">
                <a:latin typeface="Tahoma" pitchFamily="34" charset="0"/>
              </a:rPr>
              <a:t>KELİMELERİ DOĞRU KULLANMAK</a:t>
            </a:r>
          </a:p>
          <a:p>
            <a:pPr marL="419100" indent="-419100">
              <a:lnSpc>
                <a:spcPct val="150000"/>
              </a:lnSpc>
              <a:buNone/>
            </a:pPr>
            <a:r>
              <a:rPr lang="en-GB" sz="1600" dirty="0">
                <a:latin typeface="Tahoma" pitchFamily="34" charset="0"/>
              </a:rPr>
              <a:t>	</a:t>
            </a:r>
            <a:endParaRPr lang="tr-TR" sz="1600" dirty="0">
              <a:latin typeface="Tahoma" pitchFamily="34" charset="0"/>
            </a:endParaRPr>
          </a:p>
          <a:p>
            <a:pPr marL="419100" indent="-419100">
              <a:lnSpc>
                <a:spcPct val="160000"/>
              </a:lnSpc>
              <a:spcBef>
                <a:spcPts val="0"/>
              </a:spcBef>
              <a:buNone/>
            </a:pPr>
            <a:r>
              <a:rPr lang="tr-TR" sz="1900" b="1" dirty="0">
                <a:latin typeface="Tahoma" pitchFamily="34" charset="0"/>
              </a:rPr>
              <a:t>KULLANILAN</a:t>
            </a:r>
            <a:r>
              <a:rPr lang="tr-TR" sz="1900" dirty="0">
                <a:latin typeface="Tahoma" pitchFamily="34" charset="0"/>
              </a:rPr>
              <a:t> 	</a:t>
            </a:r>
            <a:r>
              <a:rPr lang="en-GB" sz="1900" u="sng" dirty="0">
                <a:solidFill>
                  <a:srgbClr val="FF0000"/>
                </a:solidFill>
                <a:latin typeface="Tahoma" pitchFamily="34" charset="0"/>
              </a:rPr>
              <a:t>Changeability</a:t>
            </a:r>
            <a:r>
              <a:rPr lang="en-GB" sz="1900" b="1" dirty="0">
                <a:latin typeface="Tahoma" pitchFamily="34" charset="0"/>
              </a:rPr>
              <a:t> </a:t>
            </a:r>
            <a:r>
              <a:rPr lang="en-GB" sz="1900" dirty="0">
                <a:latin typeface="Tahoma" pitchFamily="34" charset="0"/>
              </a:rPr>
              <a:t>of X occurs when Y is added.</a:t>
            </a:r>
            <a:endParaRPr lang="tr-TR" sz="1900" dirty="0">
              <a:latin typeface="Tahoma" pitchFamily="34" charset="0"/>
            </a:endParaRPr>
          </a:p>
          <a:p>
            <a:pPr marL="419100" indent="-419100">
              <a:lnSpc>
                <a:spcPct val="160000"/>
              </a:lnSpc>
              <a:spcBef>
                <a:spcPts val="0"/>
              </a:spcBef>
              <a:buNone/>
            </a:pPr>
            <a:r>
              <a:rPr lang="tr-TR" sz="1900" b="1" dirty="0">
                <a:latin typeface="Tahoma" pitchFamily="34" charset="0"/>
              </a:rPr>
              <a:t>ÖNERİLEN</a:t>
            </a:r>
            <a:r>
              <a:rPr lang="tr-TR" sz="1900" dirty="0">
                <a:latin typeface="Tahoma" pitchFamily="34" charset="0"/>
              </a:rPr>
              <a:t> 	</a:t>
            </a:r>
            <a:r>
              <a:rPr lang="en-GB" sz="1900" u="sng" dirty="0">
                <a:solidFill>
                  <a:srgbClr val="FF0000"/>
                </a:solidFill>
                <a:latin typeface="Tahoma" pitchFamily="34" charset="0"/>
              </a:rPr>
              <a:t>X can change</a:t>
            </a:r>
            <a:r>
              <a:rPr lang="en-GB" sz="1900" b="1" u="sng" dirty="0">
                <a:solidFill>
                  <a:srgbClr val="FF0000"/>
                </a:solidFill>
                <a:latin typeface="Tahoma" pitchFamily="34" charset="0"/>
              </a:rPr>
              <a:t> </a:t>
            </a:r>
            <a:r>
              <a:rPr lang="en-GB" sz="1900" dirty="0">
                <a:latin typeface="Tahoma" pitchFamily="34" charset="0"/>
              </a:rPr>
              <a:t>when Y is added.</a:t>
            </a:r>
            <a:endParaRPr lang="tr-TR" sz="1900" dirty="0">
              <a:latin typeface="Tahoma" pitchFamily="34" charset="0"/>
            </a:endParaRPr>
          </a:p>
          <a:p>
            <a:pPr marL="419100" indent="-419100">
              <a:lnSpc>
                <a:spcPct val="160000"/>
              </a:lnSpc>
              <a:spcBef>
                <a:spcPts val="0"/>
              </a:spcBef>
              <a:buNone/>
            </a:pPr>
            <a:endParaRPr lang="tr-TR" sz="1900" dirty="0">
              <a:latin typeface="Tahoma" pitchFamily="34" charset="0"/>
            </a:endParaRPr>
          </a:p>
          <a:p>
            <a:pPr marL="419100" indent="-419100">
              <a:lnSpc>
                <a:spcPct val="160000"/>
              </a:lnSpc>
              <a:spcBef>
                <a:spcPts val="0"/>
              </a:spcBef>
              <a:buNone/>
            </a:pPr>
            <a:r>
              <a:rPr lang="tr-TR" sz="1900" b="1" dirty="0">
                <a:latin typeface="Tahoma" pitchFamily="34" charset="0"/>
              </a:rPr>
              <a:t>KULLANILAN</a:t>
            </a:r>
            <a:r>
              <a:rPr lang="tr-TR" sz="1900" dirty="0">
                <a:latin typeface="Tahoma" pitchFamily="34" charset="0"/>
              </a:rPr>
              <a:t> 	</a:t>
            </a:r>
            <a:r>
              <a:rPr lang="en-GB" sz="1900" dirty="0">
                <a:latin typeface="Tahoma" pitchFamily="34" charset="0"/>
              </a:rPr>
              <a:t>We </a:t>
            </a:r>
            <a:r>
              <a:rPr lang="en-GB" sz="1900" u="sng" dirty="0">
                <a:solidFill>
                  <a:srgbClr val="FF0000"/>
                </a:solidFill>
                <a:latin typeface="Tahoma" pitchFamily="34" charset="0"/>
              </a:rPr>
              <a:t>made</a:t>
            </a:r>
            <a:r>
              <a:rPr lang="en-GB" sz="1900" dirty="0">
                <a:latin typeface="Tahoma" pitchFamily="34" charset="0"/>
              </a:rPr>
              <a:t> the following experiments.</a:t>
            </a:r>
            <a:endParaRPr lang="tr-TR" sz="1900" dirty="0">
              <a:latin typeface="Tahoma" pitchFamily="34" charset="0"/>
            </a:endParaRPr>
          </a:p>
          <a:p>
            <a:pPr marL="419100" indent="-419100">
              <a:lnSpc>
                <a:spcPct val="160000"/>
              </a:lnSpc>
              <a:spcBef>
                <a:spcPts val="0"/>
              </a:spcBef>
              <a:buNone/>
            </a:pPr>
            <a:r>
              <a:rPr lang="tr-TR" sz="1900" b="1" dirty="0">
                <a:latin typeface="Tahoma" pitchFamily="34" charset="0"/>
              </a:rPr>
              <a:t>ÖNERİLEN</a:t>
            </a:r>
            <a:r>
              <a:rPr lang="tr-TR" sz="1900" dirty="0">
                <a:latin typeface="Tahoma" pitchFamily="34" charset="0"/>
              </a:rPr>
              <a:t> 	</a:t>
            </a:r>
            <a:r>
              <a:rPr lang="en-GB" sz="1900" dirty="0">
                <a:latin typeface="Tahoma" pitchFamily="34" charset="0"/>
              </a:rPr>
              <a:t>We </a:t>
            </a:r>
            <a:r>
              <a:rPr lang="tr-TR" sz="1900" u="sng" dirty="0" err="1">
                <a:solidFill>
                  <a:srgbClr val="FF0000"/>
                </a:solidFill>
                <a:latin typeface="Tahoma" pitchFamily="34" charset="0"/>
              </a:rPr>
              <a:t>performed</a:t>
            </a:r>
            <a:r>
              <a:rPr lang="en-GB" sz="1900" dirty="0">
                <a:latin typeface="Tahoma" pitchFamily="34" charset="0"/>
              </a:rPr>
              <a:t> the following experiments.</a:t>
            </a:r>
            <a:endParaRPr lang="tr-TR" sz="1900" dirty="0">
              <a:latin typeface="Tahoma" pitchFamily="34" charset="0"/>
            </a:endParaRPr>
          </a:p>
          <a:p>
            <a:pPr marL="419100" indent="-419100">
              <a:lnSpc>
                <a:spcPct val="160000"/>
              </a:lnSpc>
              <a:spcBef>
                <a:spcPts val="0"/>
              </a:spcBef>
              <a:buNone/>
            </a:pPr>
            <a:endParaRPr lang="tr-TR" sz="1900" dirty="0">
              <a:latin typeface="Tahoma" pitchFamily="34" charset="0"/>
            </a:endParaRPr>
          </a:p>
          <a:p>
            <a:pPr marL="419100" indent="-419100">
              <a:lnSpc>
                <a:spcPct val="160000"/>
              </a:lnSpc>
              <a:spcBef>
                <a:spcPts val="0"/>
              </a:spcBef>
              <a:buNone/>
            </a:pPr>
            <a:r>
              <a:rPr lang="tr-TR" sz="1900" b="1" dirty="0">
                <a:latin typeface="Tahoma" pitchFamily="34" charset="0"/>
              </a:rPr>
              <a:t>KULLANILAN</a:t>
            </a:r>
            <a:r>
              <a:rPr lang="tr-TR" sz="1900" dirty="0">
                <a:latin typeface="Tahoma" pitchFamily="34" charset="0"/>
              </a:rPr>
              <a:t> 	</a:t>
            </a:r>
            <a:r>
              <a:rPr lang="en-GB" sz="1900" dirty="0">
                <a:latin typeface="Tahoma" pitchFamily="34" charset="0"/>
              </a:rPr>
              <a:t>Clean water in the village was the most important factor </a:t>
            </a:r>
            <a:r>
              <a:rPr lang="en-GB" sz="1900" u="sng" dirty="0">
                <a:solidFill>
                  <a:srgbClr val="FF0000"/>
                </a:solidFill>
                <a:latin typeface="Tahoma" pitchFamily="34" charset="0"/>
              </a:rPr>
              <a:t>effecting</a:t>
            </a:r>
            <a:r>
              <a:rPr lang="en-GB" sz="1900" u="sng" dirty="0">
                <a:solidFill>
                  <a:srgbClr val="FF3300"/>
                </a:solidFill>
                <a:latin typeface="Tahoma" pitchFamily="34" charset="0"/>
              </a:rPr>
              <a:t> </a:t>
            </a:r>
            <a:r>
              <a:rPr lang="en-GB" sz="1900" dirty="0">
                <a:latin typeface="Tahoma" pitchFamily="34" charset="0"/>
              </a:rPr>
              <a:t>population size.</a:t>
            </a:r>
            <a:endParaRPr lang="tr-TR" sz="1900" dirty="0">
              <a:latin typeface="Tahoma" pitchFamily="34" charset="0"/>
            </a:endParaRPr>
          </a:p>
          <a:p>
            <a:pPr marL="419100" indent="-419100">
              <a:lnSpc>
                <a:spcPct val="160000"/>
              </a:lnSpc>
              <a:spcBef>
                <a:spcPts val="0"/>
              </a:spcBef>
              <a:buNone/>
            </a:pPr>
            <a:r>
              <a:rPr lang="tr-TR" sz="1900" b="1" dirty="0">
                <a:latin typeface="Tahoma" pitchFamily="34" charset="0"/>
              </a:rPr>
              <a:t>ÖNERİLEN</a:t>
            </a:r>
            <a:r>
              <a:rPr lang="tr-TR" sz="1900" dirty="0">
                <a:latin typeface="Tahoma" pitchFamily="34" charset="0"/>
              </a:rPr>
              <a:t> 	</a:t>
            </a:r>
            <a:r>
              <a:rPr lang="en-GB" sz="1900" dirty="0">
                <a:latin typeface="Tahoma" pitchFamily="34" charset="0"/>
              </a:rPr>
              <a:t>Clean water in the village was the most important factor </a:t>
            </a:r>
            <a:r>
              <a:rPr lang="tr-TR" sz="1900" u="sng" dirty="0">
                <a:solidFill>
                  <a:srgbClr val="FF0000"/>
                </a:solidFill>
                <a:latin typeface="Tahoma" pitchFamily="34" charset="0"/>
              </a:rPr>
              <a:t>a</a:t>
            </a:r>
            <a:r>
              <a:rPr lang="en-GB" sz="1900" u="sng" dirty="0" err="1">
                <a:solidFill>
                  <a:srgbClr val="FF0000"/>
                </a:solidFill>
                <a:latin typeface="Tahoma" pitchFamily="34" charset="0"/>
              </a:rPr>
              <a:t>ffecting</a:t>
            </a:r>
            <a:r>
              <a:rPr lang="en-GB" sz="1900" u="sng" dirty="0">
                <a:latin typeface="Tahoma" pitchFamily="34" charset="0"/>
              </a:rPr>
              <a:t> </a:t>
            </a:r>
            <a:r>
              <a:rPr lang="en-GB" sz="1900" dirty="0">
                <a:latin typeface="Tahoma" pitchFamily="34" charset="0"/>
              </a:rPr>
              <a:t>population size.</a:t>
            </a:r>
            <a:r>
              <a:rPr lang="tr-TR" sz="1900" dirty="0">
                <a:latin typeface="Tahoma" pitchFamily="34" charset="0"/>
              </a:rPr>
              <a:t> </a:t>
            </a:r>
            <a:r>
              <a:rPr lang="tr-TR" sz="1600" dirty="0">
                <a:latin typeface="Tahoma" pitchFamily="34" charset="0"/>
              </a:rPr>
              <a:t>																					</a:t>
            </a:r>
            <a:r>
              <a:rPr lang="tr-TR" sz="1600" dirty="0" err="1">
                <a:latin typeface="Tahoma" pitchFamily="34" charset="0"/>
              </a:rPr>
              <a:t>Hoffmann</a:t>
            </a:r>
            <a:r>
              <a:rPr lang="tr-TR" sz="1600" dirty="0">
                <a:latin typeface="Tahoma" pitchFamily="34" charset="0"/>
              </a:rPr>
              <a:t> (2009)</a:t>
            </a:r>
          </a:p>
          <a:p>
            <a:pPr marL="419100" indent="-419100" eaLnBrk="1" hangingPunct="1">
              <a:lnSpc>
                <a:spcPct val="150000"/>
              </a:lnSpc>
              <a:buFont typeface="Wingdings 2" pitchFamily="18" charset="2"/>
              <a:buNone/>
            </a:pPr>
            <a:endParaRPr lang="tr-TR" sz="1400" dirty="0">
              <a:latin typeface="Tahoma" pitchFamily="34" charset="0"/>
            </a:endParaRPr>
          </a:p>
        </p:txBody>
      </p:sp>
      <p:sp>
        <p:nvSpPr>
          <p:cNvPr id="5" name="Oval 4"/>
          <p:cNvSpPr/>
          <p:nvPr/>
        </p:nvSpPr>
        <p:spPr>
          <a:xfrm>
            <a:off x="10897985" y="806335"/>
            <a:ext cx="1047404" cy="52370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solidFill>
                  <a:schemeClr val="tx1"/>
                </a:solidFill>
              </a:rPr>
              <a:t>21/47</a:t>
            </a:r>
          </a:p>
        </p:txBody>
      </p:sp>
      <p:sp>
        <p:nvSpPr>
          <p:cNvPr id="6" name="Dikdörtgen 5"/>
          <p:cNvSpPr/>
          <p:nvPr/>
        </p:nvSpPr>
        <p:spPr>
          <a:xfrm>
            <a:off x="1330036" y="1795549"/>
            <a:ext cx="9742515" cy="9559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17220812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7 Slayt Numarası Yer Tutucusu"/>
          <p:cNvSpPr txBox="1">
            <a:spLocks noGrp="1"/>
          </p:cNvSpPr>
          <p:nvPr/>
        </p:nvSpPr>
        <p:spPr>
          <a:xfrm>
            <a:off x="10566400" y="6356351"/>
            <a:ext cx="1016000" cy="365125"/>
          </a:xfrm>
          <a:prstGeom prst="rect">
            <a:avLst/>
          </a:prstGeom>
          <a:noFill/>
        </p:spPr>
        <p:txBody>
          <a:bodyPr lIns="0" tIns="0" rIns="0" bIns="0" anchor="b"/>
          <a:lstStyle/>
          <a:p>
            <a:pPr algn="r" fontAlgn="auto">
              <a:spcBef>
                <a:spcPts val="0"/>
              </a:spcBef>
              <a:spcAft>
                <a:spcPts val="0"/>
              </a:spcAft>
              <a:defRPr/>
            </a:pPr>
            <a:fld id="{13649A79-6824-44ED-AEA6-97C6E9A4728B}" type="slidenum">
              <a:rPr lang="tr-TR" sz="1200">
                <a:solidFill>
                  <a:schemeClr val="tx2">
                    <a:shade val="90000"/>
                  </a:schemeClr>
                </a:solidFill>
                <a:latin typeface="+mn-lt"/>
                <a:cs typeface="+mn-cs"/>
              </a:rPr>
              <a:pPr algn="r" fontAlgn="auto">
                <a:spcBef>
                  <a:spcPts val="0"/>
                </a:spcBef>
                <a:spcAft>
                  <a:spcPts val="0"/>
                </a:spcAft>
                <a:defRPr/>
              </a:pPr>
              <a:t>22</a:t>
            </a:fld>
            <a:endParaRPr lang="tr-TR" sz="1200">
              <a:solidFill>
                <a:schemeClr val="tx2">
                  <a:shade val="90000"/>
                </a:schemeClr>
              </a:solidFill>
              <a:latin typeface="+mn-lt"/>
              <a:cs typeface="+mn-cs"/>
            </a:endParaRPr>
          </a:p>
        </p:txBody>
      </p:sp>
      <p:sp>
        <p:nvSpPr>
          <p:cNvPr id="29699" name="Rectangle 2"/>
          <p:cNvSpPr>
            <a:spLocks noGrp="1"/>
          </p:cNvSpPr>
          <p:nvPr>
            <p:ph type="title" idx="4294967295"/>
          </p:nvPr>
        </p:nvSpPr>
        <p:spPr>
          <a:xfrm>
            <a:off x="609600" y="364028"/>
            <a:ext cx="10972800" cy="563563"/>
          </a:xfrm>
        </p:spPr>
        <p:txBody>
          <a:bodyPr>
            <a:noAutofit/>
          </a:bodyPr>
          <a:lstStyle/>
          <a:p>
            <a:pPr eaLnBrk="1" hangingPunct="1"/>
            <a:r>
              <a:rPr lang="tr-TR" sz="3600" b="1" dirty="0">
                <a:latin typeface="Tahoma" pitchFamily="34" charset="0"/>
              </a:rPr>
              <a:t>ŞEKİL</a:t>
            </a:r>
          </a:p>
        </p:txBody>
      </p:sp>
      <p:sp>
        <p:nvSpPr>
          <p:cNvPr id="29700" name="Rectangle 3"/>
          <p:cNvSpPr>
            <a:spLocks noGrp="1"/>
          </p:cNvSpPr>
          <p:nvPr>
            <p:ph type="body" idx="4294967295"/>
          </p:nvPr>
        </p:nvSpPr>
        <p:spPr>
          <a:xfrm>
            <a:off x="609600" y="1180407"/>
            <a:ext cx="10972800" cy="4840287"/>
          </a:xfrm>
        </p:spPr>
        <p:txBody>
          <a:bodyPr>
            <a:normAutofit/>
          </a:bodyPr>
          <a:lstStyle/>
          <a:p>
            <a:pPr marL="419100" indent="-419100" eaLnBrk="1" hangingPunct="1">
              <a:buFont typeface="Wingdings 2" pitchFamily="18" charset="2"/>
              <a:buNone/>
            </a:pPr>
            <a:r>
              <a:rPr lang="tr-TR" sz="2200" b="1" dirty="0">
                <a:latin typeface="Tahoma" pitchFamily="34" charset="0"/>
              </a:rPr>
              <a:t>GEREKSİZ KELİME/ÖBEK/CÜMLECİK KULLANMAMAK</a:t>
            </a:r>
            <a:r>
              <a:rPr lang="en-GB" sz="2200" b="1" dirty="0">
                <a:latin typeface="Tahoma" pitchFamily="34" charset="0"/>
              </a:rPr>
              <a:t> </a:t>
            </a:r>
            <a:endParaRPr lang="tr-TR" sz="2200" b="1" dirty="0">
              <a:latin typeface="Tahoma" pitchFamily="34" charset="0"/>
            </a:endParaRPr>
          </a:p>
          <a:p>
            <a:pPr marL="419100" indent="-419100" eaLnBrk="1" hangingPunct="1">
              <a:buFont typeface="Wingdings 2" pitchFamily="18" charset="2"/>
              <a:buNone/>
            </a:pPr>
            <a:endParaRPr lang="tr-TR" sz="2200" b="1" dirty="0">
              <a:latin typeface="Tahoma" pitchFamily="34" charset="0"/>
            </a:endParaRPr>
          </a:p>
          <a:p>
            <a:pPr marL="419100" indent="-419100">
              <a:buNone/>
            </a:pPr>
            <a:r>
              <a:rPr lang="tr-TR" sz="1800" b="1" dirty="0">
                <a:latin typeface="Tahoma" pitchFamily="34" charset="0"/>
              </a:rPr>
              <a:t>KULLANILAN</a:t>
            </a:r>
            <a:r>
              <a:rPr lang="tr-TR" sz="1800" dirty="0">
                <a:latin typeface="Tahoma" pitchFamily="34" charset="0"/>
              </a:rPr>
              <a:t> 	</a:t>
            </a:r>
            <a:r>
              <a:rPr lang="en-GB" sz="1800" dirty="0">
                <a:latin typeface="Tahoma" pitchFamily="34" charset="0"/>
              </a:rPr>
              <a:t>The sample size was not </a:t>
            </a:r>
            <a:r>
              <a:rPr lang="en-GB" sz="1800" u="sng" dirty="0">
                <a:solidFill>
                  <a:srgbClr val="FF0000"/>
                </a:solidFill>
                <a:latin typeface="Tahoma" pitchFamily="34" charset="0"/>
              </a:rPr>
              <a:t>quite sufficiently large</a:t>
            </a:r>
            <a:r>
              <a:rPr lang="tr-TR" sz="1800" u="sng" dirty="0">
                <a:solidFill>
                  <a:srgbClr val="FF0000"/>
                </a:solidFill>
                <a:latin typeface="Tahoma" pitchFamily="34" charset="0"/>
              </a:rPr>
              <a:t> </a:t>
            </a:r>
            <a:r>
              <a:rPr lang="en-GB" sz="1800" dirty="0">
                <a:latin typeface="Tahoma" pitchFamily="34" charset="0"/>
              </a:rPr>
              <a:t>enough.</a:t>
            </a:r>
            <a:r>
              <a:rPr lang="tr-TR" sz="1800" dirty="0">
                <a:latin typeface="Tahoma" pitchFamily="34" charset="0"/>
              </a:rPr>
              <a:t> </a:t>
            </a:r>
          </a:p>
          <a:p>
            <a:pPr marL="419100" indent="-419100">
              <a:buNone/>
            </a:pPr>
            <a:r>
              <a:rPr lang="tr-TR" sz="1800" b="1" dirty="0">
                <a:latin typeface="Tahoma" pitchFamily="34" charset="0"/>
              </a:rPr>
              <a:t>ÖNERİLEN</a:t>
            </a:r>
            <a:r>
              <a:rPr lang="tr-TR" sz="1800" dirty="0">
                <a:latin typeface="Tahoma" pitchFamily="34" charset="0"/>
              </a:rPr>
              <a:t> 	</a:t>
            </a:r>
            <a:r>
              <a:rPr lang="en-GB" sz="1800" dirty="0">
                <a:latin typeface="Tahoma" pitchFamily="34" charset="0"/>
              </a:rPr>
              <a:t>The sample size was not </a:t>
            </a:r>
            <a:r>
              <a:rPr lang="tr-TR" sz="1800" dirty="0">
                <a:latin typeface="Tahoma" pitchFamily="34" charset="0"/>
              </a:rPr>
              <a:t> </a:t>
            </a:r>
            <a:r>
              <a:rPr lang="en-GB" sz="1800" u="sng" dirty="0">
                <a:solidFill>
                  <a:srgbClr val="FF0000"/>
                </a:solidFill>
                <a:latin typeface="Tahoma" pitchFamily="34" charset="0"/>
              </a:rPr>
              <a:t>large</a:t>
            </a:r>
            <a:r>
              <a:rPr lang="en-GB" sz="1800" b="1" dirty="0">
                <a:solidFill>
                  <a:srgbClr val="FF0000"/>
                </a:solidFill>
                <a:latin typeface="Tahoma" pitchFamily="34" charset="0"/>
              </a:rPr>
              <a:t> </a:t>
            </a:r>
            <a:r>
              <a:rPr lang="en-GB" sz="1800" dirty="0">
                <a:latin typeface="Tahoma" pitchFamily="34" charset="0"/>
              </a:rPr>
              <a:t>enough.</a:t>
            </a:r>
            <a:endParaRPr lang="tr-TR" sz="1800" dirty="0">
              <a:latin typeface="Tahoma" pitchFamily="34" charset="0"/>
            </a:endParaRPr>
          </a:p>
          <a:p>
            <a:pPr marL="419100" indent="-419100" eaLnBrk="1" hangingPunct="1">
              <a:buFont typeface="Wingdings 2" pitchFamily="18" charset="2"/>
              <a:buNone/>
            </a:pPr>
            <a:r>
              <a:rPr lang="en-GB" sz="1800" dirty="0">
                <a:latin typeface="Tahoma" pitchFamily="34" charset="0"/>
              </a:rPr>
              <a:t>			</a:t>
            </a:r>
            <a:endParaRPr lang="tr-TR" sz="1800" dirty="0">
              <a:latin typeface="Tahoma" pitchFamily="34" charset="0"/>
            </a:endParaRPr>
          </a:p>
          <a:p>
            <a:pPr marL="419100" indent="-419100">
              <a:buNone/>
            </a:pPr>
            <a:r>
              <a:rPr lang="tr-TR" sz="1800" b="1" dirty="0">
                <a:latin typeface="Tahoma" pitchFamily="34" charset="0"/>
              </a:rPr>
              <a:t>KULLANILAN</a:t>
            </a:r>
            <a:r>
              <a:rPr lang="tr-TR" sz="1800" dirty="0">
                <a:latin typeface="Tahoma" pitchFamily="34" charset="0"/>
              </a:rPr>
              <a:t> 	</a:t>
            </a:r>
            <a:r>
              <a:rPr lang="en-GB" sz="1800" u="sng" dirty="0">
                <a:solidFill>
                  <a:srgbClr val="FF0000"/>
                </a:solidFill>
                <a:latin typeface="Tahoma" pitchFamily="34" charset="0"/>
              </a:rPr>
              <a:t>It is well known that</a:t>
            </a:r>
            <a:r>
              <a:rPr lang="en-GB" sz="1800" dirty="0">
                <a:solidFill>
                  <a:srgbClr val="FF0000"/>
                </a:solidFill>
                <a:latin typeface="Tahoma" pitchFamily="34" charset="0"/>
              </a:rPr>
              <a:t> </a:t>
            </a:r>
            <a:r>
              <a:rPr lang="en-GB" sz="1800" dirty="0">
                <a:latin typeface="Tahoma" pitchFamily="34" charset="0"/>
              </a:rPr>
              <a:t>there are three dimensions of semiotics.</a:t>
            </a:r>
            <a:endParaRPr lang="tr-TR" sz="1800" dirty="0">
              <a:latin typeface="Tahoma" pitchFamily="34" charset="0"/>
            </a:endParaRPr>
          </a:p>
          <a:p>
            <a:pPr marL="419100" indent="-419100">
              <a:buNone/>
            </a:pPr>
            <a:r>
              <a:rPr lang="tr-TR" sz="1800" b="1" dirty="0">
                <a:latin typeface="Tahoma" pitchFamily="34" charset="0"/>
              </a:rPr>
              <a:t>ÖNERİLEN</a:t>
            </a:r>
            <a:r>
              <a:rPr lang="tr-TR" sz="1800" dirty="0">
                <a:latin typeface="Tahoma" pitchFamily="34" charset="0"/>
              </a:rPr>
              <a:t> 	</a:t>
            </a:r>
            <a:r>
              <a:rPr lang="en-GB" sz="1800" dirty="0">
                <a:latin typeface="Tahoma" pitchFamily="34" charset="0"/>
              </a:rPr>
              <a:t>There are three dimensions of semiotics.</a:t>
            </a:r>
            <a:endParaRPr lang="tr-TR" sz="1800" dirty="0">
              <a:latin typeface="Tahoma" pitchFamily="34" charset="0"/>
            </a:endParaRPr>
          </a:p>
          <a:p>
            <a:pPr marL="419100" indent="-419100">
              <a:buNone/>
            </a:pPr>
            <a:r>
              <a:rPr lang="tr-TR" sz="1800" dirty="0">
                <a:latin typeface="Tahoma" pitchFamily="34" charset="0"/>
              </a:rPr>
              <a:t>											</a:t>
            </a:r>
            <a:r>
              <a:rPr lang="tr-TR" sz="1600" dirty="0" err="1">
                <a:latin typeface="Tahoma" pitchFamily="34" charset="0"/>
              </a:rPr>
              <a:t>Hoffmann</a:t>
            </a:r>
            <a:r>
              <a:rPr lang="tr-TR" sz="1600" dirty="0">
                <a:latin typeface="Tahoma" pitchFamily="34" charset="0"/>
              </a:rPr>
              <a:t> (2009)</a:t>
            </a:r>
            <a:endParaRPr lang="tr-TR" sz="2400" dirty="0">
              <a:latin typeface="Tahoma" pitchFamily="34" charset="0"/>
            </a:endParaRPr>
          </a:p>
          <a:p>
            <a:pPr marL="419100" indent="-419100" eaLnBrk="1" hangingPunct="1">
              <a:buFont typeface="Wingdings 2" pitchFamily="18" charset="2"/>
              <a:buNone/>
            </a:pPr>
            <a:endParaRPr lang="tr-TR" sz="2400" dirty="0">
              <a:solidFill>
                <a:srgbClr val="FF0000"/>
              </a:solidFill>
              <a:latin typeface="Tahoma" pitchFamily="34" charset="0"/>
            </a:endParaRPr>
          </a:p>
          <a:p>
            <a:pPr marL="419100" indent="-419100" eaLnBrk="1" hangingPunct="1">
              <a:buFont typeface="Wingdings 2" pitchFamily="18" charset="2"/>
              <a:buNone/>
            </a:pPr>
            <a:endParaRPr lang="tr-TR" dirty="0">
              <a:solidFill>
                <a:srgbClr val="FF0000"/>
              </a:solidFill>
              <a:latin typeface="Tahoma" pitchFamily="34" charset="0"/>
            </a:endParaRPr>
          </a:p>
        </p:txBody>
      </p:sp>
      <p:sp>
        <p:nvSpPr>
          <p:cNvPr id="5" name="Oval 4"/>
          <p:cNvSpPr/>
          <p:nvPr/>
        </p:nvSpPr>
        <p:spPr>
          <a:xfrm>
            <a:off x="10897985" y="806335"/>
            <a:ext cx="1047404" cy="52370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solidFill>
                  <a:schemeClr val="tx1"/>
                </a:solidFill>
              </a:rPr>
              <a:t>22/47</a:t>
            </a:r>
          </a:p>
        </p:txBody>
      </p:sp>
      <p:sp>
        <p:nvSpPr>
          <p:cNvPr id="6" name="Dikdörtgen 5"/>
          <p:cNvSpPr/>
          <p:nvPr/>
        </p:nvSpPr>
        <p:spPr>
          <a:xfrm>
            <a:off x="1330036" y="1795549"/>
            <a:ext cx="9742515" cy="9559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7642780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p:cNvSpPr>
          <p:nvPr>
            <p:ph type="title"/>
          </p:nvPr>
        </p:nvSpPr>
        <p:spPr/>
        <p:txBody>
          <a:bodyPr>
            <a:normAutofit/>
          </a:bodyPr>
          <a:lstStyle/>
          <a:p>
            <a:r>
              <a:rPr lang="tr-TR" sz="3600" b="1" dirty="0">
                <a:latin typeface="Tahoma" pitchFamily="34" charset="0"/>
                <a:ea typeface="Tahoma" pitchFamily="34" charset="0"/>
                <a:cs typeface="Tahoma" pitchFamily="34" charset="0"/>
              </a:rPr>
              <a:t>ŞEKİLLE İLGİLİ DİĞER KURALLAR</a:t>
            </a:r>
          </a:p>
        </p:txBody>
      </p:sp>
      <p:sp>
        <p:nvSpPr>
          <p:cNvPr id="30723" name="Rectangle 3"/>
          <p:cNvSpPr>
            <a:spLocks noGrp="1"/>
          </p:cNvSpPr>
          <p:nvPr>
            <p:ph type="body" idx="1"/>
          </p:nvPr>
        </p:nvSpPr>
        <p:spPr/>
        <p:txBody>
          <a:bodyPr>
            <a:normAutofit/>
          </a:bodyPr>
          <a:lstStyle/>
          <a:p>
            <a:pPr marL="457200" indent="-457200" eaLnBrk="1" hangingPunct="1">
              <a:buFont typeface="+mj-lt"/>
              <a:buAutoNum type="arabicPeriod"/>
            </a:pPr>
            <a:r>
              <a:rPr lang="en-GB" sz="2200" dirty="0">
                <a:latin typeface="Tahoma" pitchFamily="34" charset="0"/>
              </a:rPr>
              <a:t>USE CORRECT PREPOSITIONS.</a:t>
            </a:r>
            <a:endParaRPr lang="tr-TR" sz="2200" dirty="0">
              <a:latin typeface="Tahoma" pitchFamily="34" charset="0"/>
            </a:endParaRPr>
          </a:p>
          <a:p>
            <a:pPr marL="457200" indent="-457200" eaLnBrk="1" hangingPunct="1">
              <a:buFont typeface="+mj-lt"/>
              <a:buAutoNum type="arabicPeriod"/>
            </a:pPr>
            <a:r>
              <a:rPr lang="en-GB" sz="2200" dirty="0">
                <a:latin typeface="Tahoma" pitchFamily="34" charset="0"/>
              </a:rPr>
              <a:t>USE CORRECT ARTICLES.</a:t>
            </a:r>
            <a:endParaRPr lang="tr-TR" sz="2200" dirty="0">
              <a:latin typeface="Tahoma" pitchFamily="34" charset="0"/>
            </a:endParaRPr>
          </a:p>
          <a:p>
            <a:pPr marL="457200" indent="-457200" eaLnBrk="1" hangingPunct="1">
              <a:buFont typeface="+mj-lt"/>
              <a:buAutoNum type="arabicPeriod"/>
            </a:pPr>
            <a:r>
              <a:rPr lang="en-GB" sz="2200" dirty="0">
                <a:latin typeface="Tahoma" pitchFamily="34" charset="0"/>
              </a:rPr>
              <a:t>FOLLOW A VERB WITH THE CORRECT GERUND OR</a:t>
            </a:r>
            <a:r>
              <a:rPr lang="tr-TR" sz="2200" dirty="0">
                <a:latin typeface="Tahoma" pitchFamily="34" charset="0"/>
              </a:rPr>
              <a:t> </a:t>
            </a:r>
            <a:r>
              <a:rPr lang="en-GB" sz="2200" dirty="0">
                <a:latin typeface="Tahoma" pitchFamily="34" charset="0"/>
              </a:rPr>
              <a:t>INFINITIVE FORM.</a:t>
            </a:r>
            <a:endParaRPr lang="tr-TR" sz="2200" dirty="0">
              <a:latin typeface="Tahoma" pitchFamily="34" charset="0"/>
            </a:endParaRPr>
          </a:p>
          <a:p>
            <a:pPr marL="457200" indent="-457200" eaLnBrk="1" hangingPunct="1">
              <a:buFont typeface="+mj-lt"/>
              <a:buAutoNum type="arabicPeriod"/>
            </a:pPr>
            <a:r>
              <a:rPr lang="en-GB" sz="2200" dirty="0">
                <a:latin typeface="Tahoma" pitchFamily="34" charset="0"/>
              </a:rPr>
              <a:t>DISTINGUISH BETWEEN ADJECTIVE AND ADVERB. </a:t>
            </a:r>
            <a:endParaRPr lang="tr-TR" sz="2200" dirty="0">
              <a:latin typeface="Tahoma" pitchFamily="34" charset="0"/>
            </a:endParaRPr>
          </a:p>
          <a:p>
            <a:pPr marL="457200" indent="-457200" eaLnBrk="1" hangingPunct="1">
              <a:buFont typeface="+mj-lt"/>
              <a:buAutoNum type="arabicPeriod"/>
            </a:pPr>
            <a:r>
              <a:rPr lang="en-GB" sz="2200" dirty="0">
                <a:latin typeface="Tahoma" pitchFamily="34" charset="0"/>
              </a:rPr>
              <a:t>ENSURE THAT EVERY SENTENCE HAS A SUBJECT.</a:t>
            </a:r>
          </a:p>
          <a:p>
            <a:pPr algn="r" eaLnBrk="1" hangingPunct="1">
              <a:buFont typeface="Wingdings 2" pitchFamily="18" charset="2"/>
              <a:buNone/>
            </a:pPr>
            <a:r>
              <a:rPr lang="tr-TR" sz="1400" dirty="0" err="1">
                <a:latin typeface="Tahoma" pitchFamily="34" charset="0"/>
              </a:rPr>
              <a:t>Hoffmann</a:t>
            </a:r>
            <a:r>
              <a:rPr lang="tr-TR" sz="1400" dirty="0">
                <a:latin typeface="Tahoma" pitchFamily="34" charset="0"/>
              </a:rPr>
              <a:t> (2009)</a:t>
            </a:r>
            <a:endParaRPr lang="tr-TR" sz="2000" dirty="0">
              <a:latin typeface="Tahoma" pitchFamily="34" charset="0"/>
            </a:endParaRPr>
          </a:p>
          <a:p>
            <a:pPr eaLnBrk="1" hangingPunct="1">
              <a:buFont typeface="Wingdings 2" pitchFamily="18" charset="2"/>
              <a:buNone/>
            </a:pPr>
            <a:endParaRPr lang="tr-TR" sz="2200" dirty="0">
              <a:latin typeface="Tahoma" pitchFamily="34" charset="0"/>
            </a:endParaRPr>
          </a:p>
        </p:txBody>
      </p:sp>
      <p:sp>
        <p:nvSpPr>
          <p:cNvPr id="4" name="Oval 3"/>
          <p:cNvSpPr/>
          <p:nvPr/>
        </p:nvSpPr>
        <p:spPr>
          <a:xfrm>
            <a:off x="10897985" y="806335"/>
            <a:ext cx="1047404" cy="52370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solidFill>
                  <a:schemeClr val="tx1"/>
                </a:solidFill>
              </a:rPr>
              <a:t>23/47</a:t>
            </a:r>
          </a:p>
        </p:txBody>
      </p:sp>
      <p:sp>
        <p:nvSpPr>
          <p:cNvPr id="5" name="Dikdörtgen 4"/>
          <p:cNvSpPr/>
          <p:nvPr/>
        </p:nvSpPr>
        <p:spPr>
          <a:xfrm>
            <a:off x="1330036" y="1795549"/>
            <a:ext cx="9742515" cy="9559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25851864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p:cNvSpPr>
          <p:nvPr>
            <p:ph type="title"/>
          </p:nvPr>
        </p:nvSpPr>
        <p:spPr/>
        <p:txBody>
          <a:bodyPr>
            <a:normAutofit/>
          </a:bodyPr>
          <a:lstStyle/>
          <a:p>
            <a:r>
              <a:rPr lang="tr-TR" sz="3600" b="1" dirty="0">
                <a:latin typeface="Tahoma" pitchFamily="34" charset="0"/>
                <a:ea typeface="Tahoma" pitchFamily="34" charset="0"/>
                <a:cs typeface="Tahoma" pitchFamily="34" charset="0"/>
              </a:rPr>
              <a:t>ŞEKİLLE İLGİLİ DİĞER KURALLAR</a:t>
            </a:r>
            <a:endParaRPr lang="tr-TR" sz="3600" dirty="0">
              <a:latin typeface="Tahoma" pitchFamily="34" charset="0"/>
              <a:ea typeface="Tahoma" pitchFamily="34" charset="0"/>
              <a:cs typeface="Tahoma" pitchFamily="34" charset="0"/>
            </a:endParaRPr>
          </a:p>
        </p:txBody>
      </p:sp>
      <p:sp>
        <p:nvSpPr>
          <p:cNvPr id="31747" name="Rectangle 3"/>
          <p:cNvSpPr>
            <a:spLocks noGrp="1"/>
          </p:cNvSpPr>
          <p:nvPr>
            <p:ph type="body" idx="1"/>
          </p:nvPr>
        </p:nvSpPr>
        <p:spPr/>
        <p:txBody>
          <a:bodyPr>
            <a:normAutofit/>
          </a:bodyPr>
          <a:lstStyle/>
          <a:p>
            <a:pPr marL="0" indent="0" eaLnBrk="1" hangingPunct="1">
              <a:lnSpc>
                <a:spcPct val="80000"/>
              </a:lnSpc>
              <a:buNone/>
            </a:pPr>
            <a:r>
              <a:rPr lang="tr-TR" sz="2200" dirty="0">
                <a:solidFill>
                  <a:schemeClr val="accent2">
                    <a:lumMod val="75000"/>
                  </a:schemeClr>
                </a:solidFill>
                <a:latin typeface="Tahoma" pitchFamily="34" charset="0"/>
              </a:rPr>
              <a:t>6.</a:t>
            </a:r>
            <a:r>
              <a:rPr lang="tr-TR" sz="2200" dirty="0">
                <a:latin typeface="Tahoma" pitchFamily="34" charset="0"/>
              </a:rPr>
              <a:t> </a:t>
            </a:r>
            <a:r>
              <a:rPr lang="en-GB" sz="2200" dirty="0">
                <a:latin typeface="Tahoma" pitchFamily="34" charset="0"/>
              </a:rPr>
              <a:t>CONSTRUCT COHESIVE</a:t>
            </a:r>
            <a:r>
              <a:rPr lang="tr-TR" sz="2200" dirty="0">
                <a:latin typeface="Tahoma" pitchFamily="34" charset="0"/>
              </a:rPr>
              <a:t> </a:t>
            </a:r>
            <a:r>
              <a:rPr lang="en-GB" sz="2200" dirty="0">
                <a:latin typeface="Tahoma" pitchFamily="34" charset="0"/>
              </a:rPr>
              <a:t>PARAGRAPHS – BE READER-FRIENDLY.</a:t>
            </a:r>
            <a:r>
              <a:rPr lang="tr-TR" sz="2200" dirty="0">
                <a:latin typeface="Tahoma" pitchFamily="34" charset="0"/>
              </a:rPr>
              <a:t> </a:t>
            </a:r>
          </a:p>
          <a:p>
            <a:pPr marL="0" indent="0" eaLnBrk="1" hangingPunct="1">
              <a:lnSpc>
                <a:spcPct val="80000"/>
              </a:lnSpc>
              <a:buNone/>
            </a:pPr>
            <a:endParaRPr lang="tr-TR" sz="2200" dirty="0">
              <a:latin typeface="Tahoma" pitchFamily="34" charset="0"/>
            </a:endParaRPr>
          </a:p>
          <a:p>
            <a:pPr marL="0" indent="0" eaLnBrk="1" hangingPunct="1">
              <a:lnSpc>
                <a:spcPct val="80000"/>
              </a:lnSpc>
              <a:buNone/>
            </a:pPr>
            <a:r>
              <a:rPr lang="tr-TR" sz="2200" dirty="0">
                <a:solidFill>
                  <a:schemeClr val="accent2">
                    <a:lumMod val="75000"/>
                  </a:schemeClr>
                </a:solidFill>
                <a:latin typeface="Tahoma" pitchFamily="34" charset="0"/>
              </a:rPr>
              <a:t>7.</a:t>
            </a:r>
            <a:r>
              <a:rPr lang="tr-TR" sz="2200" dirty="0">
                <a:latin typeface="Tahoma" pitchFamily="34" charset="0"/>
              </a:rPr>
              <a:t> </a:t>
            </a:r>
            <a:r>
              <a:rPr lang="en-GB" sz="2200" dirty="0">
                <a:latin typeface="Tahoma" pitchFamily="34" charset="0"/>
              </a:rPr>
              <a:t>USE A TOPIC SENTENCE AT THE BEGINNING OF</a:t>
            </a:r>
            <a:r>
              <a:rPr lang="tr-TR" sz="2200" dirty="0">
                <a:latin typeface="Tahoma" pitchFamily="34" charset="0"/>
              </a:rPr>
              <a:t> </a:t>
            </a:r>
            <a:r>
              <a:rPr lang="en-GB" sz="2200" dirty="0">
                <a:latin typeface="Tahoma" pitchFamily="34" charset="0"/>
              </a:rPr>
              <a:t>YOUR PARAGRAPHS.</a:t>
            </a:r>
            <a:endParaRPr lang="tr-TR" sz="2200" dirty="0">
              <a:latin typeface="Tahoma" pitchFamily="34" charset="0"/>
            </a:endParaRPr>
          </a:p>
          <a:p>
            <a:pPr marL="0" indent="0" eaLnBrk="1" hangingPunct="1">
              <a:lnSpc>
                <a:spcPct val="80000"/>
              </a:lnSpc>
              <a:buNone/>
            </a:pPr>
            <a:endParaRPr lang="tr-TR" sz="2200" dirty="0">
              <a:latin typeface="Tahoma" pitchFamily="34" charset="0"/>
            </a:endParaRPr>
          </a:p>
          <a:p>
            <a:pPr marL="0" indent="0" eaLnBrk="1" hangingPunct="1">
              <a:lnSpc>
                <a:spcPct val="80000"/>
              </a:lnSpc>
              <a:buNone/>
            </a:pPr>
            <a:r>
              <a:rPr lang="tr-TR" sz="2200" dirty="0">
                <a:solidFill>
                  <a:schemeClr val="accent2">
                    <a:lumMod val="75000"/>
                  </a:schemeClr>
                </a:solidFill>
                <a:latin typeface="Tahoma" pitchFamily="34" charset="0"/>
              </a:rPr>
              <a:t>8.</a:t>
            </a:r>
            <a:r>
              <a:rPr lang="tr-TR" sz="2200" dirty="0">
                <a:latin typeface="Tahoma" pitchFamily="34" charset="0"/>
              </a:rPr>
              <a:t> </a:t>
            </a:r>
            <a:r>
              <a:rPr lang="en-GB" sz="2200" dirty="0">
                <a:latin typeface="Tahoma" pitchFamily="34" charset="0"/>
              </a:rPr>
              <a:t>ARRANGE DETAILS IN A LOGICAL AND CONSISTENT</a:t>
            </a:r>
            <a:r>
              <a:rPr lang="tr-TR" sz="2200" dirty="0">
                <a:latin typeface="Tahoma" pitchFamily="34" charset="0"/>
              </a:rPr>
              <a:t> </a:t>
            </a:r>
            <a:r>
              <a:rPr lang="en-GB" sz="2200" dirty="0">
                <a:latin typeface="Tahoma" pitchFamily="34" charset="0"/>
              </a:rPr>
              <a:t>ORDER (e.g. from most to least important, least to</a:t>
            </a:r>
            <a:r>
              <a:rPr lang="tr-TR" sz="2200" dirty="0">
                <a:latin typeface="Tahoma" pitchFamily="34" charset="0"/>
              </a:rPr>
              <a:t> </a:t>
            </a:r>
            <a:r>
              <a:rPr lang="en-GB" sz="2200" dirty="0">
                <a:latin typeface="Tahoma" pitchFamily="34" charset="0"/>
              </a:rPr>
              <a:t>most</a:t>
            </a:r>
            <a:r>
              <a:rPr lang="tr-TR" sz="2200" dirty="0">
                <a:latin typeface="Tahoma" pitchFamily="34" charset="0"/>
              </a:rPr>
              <a:t> </a:t>
            </a:r>
            <a:r>
              <a:rPr lang="en-GB" sz="2200" dirty="0">
                <a:latin typeface="Tahoma" pitchFamily="34" charset="0"/>
              </a:rPr>
              <a:t>important, chronological order, compare and contrast, problem-solution…) </a:t>
            </a:r>
            <a:r>
              <a:rPr lang="tr-TR" sz="2200" dirty="0">
                <a:latin typeface="Tahoma" pitchFamily="34" charset="0"/>
              </a:rPr>
              <a:t>     </a:t>
            </a:r>
          </a:p>
          <a:p>
            <a:pPr algn="r" eaLnBrk="1" hangingPunct="1">
              <a:lnSpc>
                <a:spcPct val="80000"/>
              </a:lnSpc>
              <a:buFont typeface="Wingdings 2" pitchFamily="18" charset="2"/>
              <a:buNone/>
            </a:pPr>
            <a:endParaRPr lang="tr-TR" sz="1700" dirty="0">
              <a:latin typeface="Tahoma" pitchFamily="34" charset="0"/>
            </a:endParaRPr>
          </a:p>
          <a:p>
            <a:pPr algn="r" eaLnBrk="1" hangingPunct="1">
              <a:lnSpc>
                <a:spcPct val="80000"/>
              </a:lnSpc>
              <a:buFont typeface="Wingdings 2" pitchFamily="18" charset="2"/>
              <a:buNone/>
            </a:pPr>
            <a:r>
              <a:rPr lang="tr-TR" sz="1700" dirty="0">
                <a:latin typeface="Tahoma" pitchFamily="34" charset="0"/>
              </a:rPr>
              <a:t> </a:t>
            </a:r>
            <a:r>
              <a:rPr lang="tr-TR" sz="1800" dirty="0" err="1">
                <a:latin typeface="Tahoma" pitchFamily="34" charset="0"/>
              </a:rPr>
              <a:t>Hoffmann</a:t>
            </a:r>
            <a:r>
              <a:rPr lang="tr-TR" sz="1800" dirty="0">
                <a:latin typeface="Tahoma" pitchFamily="34" charset="0"/>
              </a:rPr>
              <a:t> (2009)</a:t>
            </a:r>
          </a:p>
        </p:txBody>
      </p:sp>
      <p:sp>
        <p:nvSpPr>
          <p:cNvPr id="4" name="Oval 3"/>
          <p:cNvSpPr/>
          <p:nvPr/>
        </p:nvSpPr>
        <p:spPr>
          <a:xfrm>
            <a:off x="10897985" y="806335"/>
            <a:ext cx="1047404" cy="52370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solidFill>
                  <a:schemeClr val="tx1"/>
                </a:solidFill>
              </a:rPr>
              <a:t>24/47</a:t>
            </a:r>
          </a:p>
        </p:txBody>
      </p:sp>
      <p:sp>
        <p:nvSpPr>
          <p:cNvPr id="5" name="Dikdörtgen 4"/>
          <p:cNvSpPr/>
          <p:nvPr/>
        </p:nvSpPr>
        <p:spPr>
          <a:xfrm>
            <a:off x="1330036" y="1795549"/>
            <a:ext cx="9742515" cy="9559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208883179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p:cNvSpPr>
          <p:nvPr>
            <p:ph type="title"/>
          </p:nvPr>
        </p:nvSpPr>
        <p:spPr/>
        <p:txBody>
          <a:bodyPr>
            <a:normAutofit/>
          </a:bodyPr>
          <a:lstStyle/>
          <a:p>
            <a:r>
              <a:rPr lang="tr-TR" sz="3600" b="1" dirty="0">
                <a:latin typeface="Tahoma" pitchFamily="34" charset="0"/>
                <a:ea typeface="Tahoma" pitchFamily="34" charset="0"/>
                <a:cs typeface="Tahoma" pitchFamily="34" charset="0"/>
              </a:rPr>
              <a:t>ŞEKİLLE İLGİLİ DİĞER KURALLAR</a:t>
            </a:r>
            <a:endParaRPr lang="tr-TR" sz="3600" dirty="0"/>
          </a:p>
        </p:txBody>
      </p:sp>
      <p:sp>
        <p:nvSpPr>
          <p:cNvPr id="32771" name="Rectangle 3"/>
          <p:cNvSpPr>
            <a:spLocks noGrp="1"/>
          </p:cNvSpPr>
          <p:nvPr>
            <p:ph type="body" idx="1"/>
          </p:nvPr>
        </p:nvSpPr>
        <p:spPr>
          <a:xfrm>
            <a:off x="1451578" y="2015732"/>
            <a:ext cx="10740421" cy="3450613"/>
          </a:xfrm>
        </p:spPr>
        <p:txBody>
          <a:bodyPr>
            <a:normAutofit/>
          </a:bodyPr>
          <a:lstStyle/>
          <a:p>
            <a:pPr marL="0" indent="0" eaLnBrk="1" hangingPunct="1">
              <a:lnSpc>
                <a:spcPct val="90000"/>
              </a:lnSpc>
              <a:buNone/>
            </a:pPr>
            <a:r>
              <a:rPr lang="tr-TR" sz="2400" dirty="0">
                <a:solidFill>
                  <a:schemeClr val="accent2">
                    <a:lumMod val="75000"/>
                  </a:schemeClr>
                </a:solidFill>
                <a:latin typeface="Tahoma" pitchFamily="34" charset="0"/>
              </a:rPr>
              <a:t>9. </a:t>
            </a:r>
            <a:r>
              <a:rPr lang="en-GB" sz="2200" dirty="0">
                <a:latin typeface="Tahoma" pitchFamily="34" charset="0"/>
              </a:rPr>
              <a:t>DO NOT OVERUSE INTENSIFIERS AND</a:t>
            </a:r>
            <a:r>
              <a:rPr lang="tr-TR" sz="2200" dirty="0">
                <a:latin typeface="Tahoma" pitchFamily="34" charset="0"/>
              </a:rPr>
              <a:t> </a:t>
            </a:r>
            <a:r>
              <a:rPr lang="en-GB" sz="2200" dirty="0">
                <a:latin typeface="Tahoma" pitchFamily="34" charset="0"/>
              </a:rPr>
              <a:t>HEDGES.</a:t>
            </a:r>
            <a:endParaRPr lang="tr-TR" sz="2200" dirty="0">
              <a:latin typeface="Tahoma" pitchFamily="34" charset="0"/>
            </a:endParaRPr>
          </a:p>
          <a:p>
            <a:pPr marL="0" indent="0" eaLnBrk="1" hangingPunct="1">
              <a:lnSpc>
                <a:spcPct val="90000"/>
              </a:lnSpc>
              <a:buNone/>
            </a:pPr>
            <a:endParaRPr lang="tr-TR" sz="2200" dirty="0">
              <a:latin typeface="Tahoma" pitchFamily="34" charset="0"/>
            </a:endParaRPr>
          </a:p>
          <a:p>
            <a:pPr marL="0" indent="0" eaLnBrk="1" hangingPunct="1">
              <a:lnSpc>
                <a:spcPct val="90000"/>
              </a:lnSpc>
              <a:buNone/>
            </a:pPr>
            <a:r>
              <a:rPr lang="tr-TR" sz="2200" dirty="0">
                <a:solidFill>
                  <a:schemeClr val="accent2">
                    <a:lumMod val="75000"/>
                  </a:schemeClr>
                </a:solidFill>
                <a:latin typeface="Tahoma" pitchFamily="34" charset="0"/>
              </a:rPr>
              <a:t>10.</a:t>
            </a:r>
            <a:r>
              <a:rPr lang="tr-TR" sz="2200" dirty="0">
                <a:latin typeface="Tahoma" pitchFamily="34" charset="0"/>
              </a:rPr>
              <a:t> </a:t>
            </a:r>
            <a:r>
              <a:rPr lang="en-GB" sz="2200" dirty="0">
                <a:latin typeface="Tahoma" pitchFamily="34" charset="0"/>
              </a:rPr>
              <a:t>PLACE NEW, COMPLEX, OR LONG INFORMATION AT</a:t>
            </a:r>
            <a:r>
              <a:rPr lang="tr-TR" sz="2200" dirty="0">
                <a:latin typeface="Tahoma" pitchFamily="34" charset="0"/>
              </a:rPr>
              <a:t> </a:t>
            </a:r>
            <a:r>
              <a:rPr lang="en-GB" sz="2200" dirty="0">
                <a:latin typeface="Tahoma" pitchFamily="34" charset="0"/>
              </a:rPr>
              <a:t>THE END OF A </a:t>
            </a:r>
            <a:r>
              <a:rPr lang="tr-TR" sz="2200" dirty="0">
                <a:latin typeface="Tahoma" pitchFamily="34" charset="0"/>
              </a:rPr>
              <a:t>                                           </a:t>
            </a:r>
            <a:r>
              <a:rPr lang="en-GB" sz="2200" dirty="0">
                <a:latin typeface="Tahoma" pitchFamily="34" charset="0"/>
              </a:rPr>
              <a:t>SENTENCE IN THE STRESS POSITION.</a:t>
            </a:r>
            <a:endParaRPr lang="tr-TR" sz="2200" dirty="0">
              <a:latin typeface="Tahoma" pitchFamily="34" charset="0"/>
            </a:endParaRPr>
          </a:p>
          <a:p>
            <a:pPr marL="0" indent="0" eaLnBrk="1" hangingPunct="1">
              <a:lnSpc>
                <a:spcPct val="90000"/>
              </a:lnSpc>
              <a:buNone/>
            </a:pPr>
            <a:endParaRPr lang="tr-TR" sz="2200" dirty="0">
              <a:latin typeface="Tahoma" pitchFamily="34" charset="0"/>
            </a:endParaRPr>
          </a:p>
          <a:p>
            <a:pPr marL="0" indent="0" eaLnBrk="1" hangingPunct="1">
              <a:lnSpc>
                <a:spcPct val="90000"/>
              </a:lnSpc>
              <a:buNone/>
            </a:pPr>
            <a:r>
              <a:rPr lang="tr-TR" sz="2200" dirty="0">
                <a:solidFill>
                  <a:schemeClr val="accent2">
                    <a:lumMod val="75000"/>
                  </a:schemeClr>
                </a:solidFill>
                <a:latin typeface="Tahoma" pitchFamily="34" charset="0"/>
              </a:rPr>
              <a:t>11.</a:t>
            </a:r>
            <a:r>
              <a:rPr lang="tr-TR" sz="2200" dirty="0">
                <a:latin typeface="Tahoma" pitchFamily="34" charset="0"/>
              </a:rPr>
              <a:t> </a:t>
            </a:r>
            <a:r>
              <a:rPr lang="en-GB" sz="2200" dirty="0">
                <a:latin typeface="Tahoma" pitchFamily="34" charset="0"/>
              </a:rPr>
              <a:t>AVOID INTERRUPTIONS BETWEEN SUBJECT AND</a:t>
            </a:r>
            <a:r>
              <a:rPr lang="tr-TR" sz="2200" dirty="0">
                <a:latin typeface="Tahoma" pitchFamily="34" charset="0"/>
              </a:rPr>
              <a:t> </a:t>
            </a:r>
            <a:r>
              <a:rPr lang="en-GB" sz="2200" dirty="0">
                <a:latin typeface="Tahoma" pitchFamily="34" charset="0"/>
              </a:rPr>
              <a:t>VERB AND BETWEEN</a:t>
            </a:r>
            <a:r>
              <a:rPr lang="tr-TR" sz="2200" dirty="0">
                <a:latin typeface="Tahoma" pitchFamily="34" charset="0"/>
              </a:rPr>
              <a:t> </a:t>
            </a:r>
            <a:r>
              <a:rPr lang="en-GB" sz="2200" dirty="0">
                <a:latin typeface="Tahoma" pitchFamily="34" charset="0"/>
              </a:rPr>
              <a:t>VERB AND OBJECT.</a:t>
            </a:r>
            <a:r>
              <a:rPr lang="tr-TR" sz="2200" dirty="0">
                <a:latin typeface="Tahoma" pitchFamily="34" charset="0"/>
              </a:rPr>
              <a:t> </a:t>
            </a:r>
          </a:p>
          <a:p>
            <a:pPr marL="0" indent="0" eaLnBrk="1" hangingPunct="1">
              <a:lnSpc>
                <a:spcPct val="90000"/>
              </a:lnSpc>
              <a:buNone/>
            </a:pPr>
            <a:r>
              <a:rPr lang="tr-TR" sz="2200" dirty="0">
                <a:latin typeface="Tahoma" pitchFamily="34" charset="0"/>
              </a:rPr>
              <a:t>								</a:t>
            </a:r>
            <a:r>
              <a:rPr lang="tr-TR" sz="2000" dirty="0" err="1">
                <a:latin typeface="Tahoma" pitchFamily="34" charset="0"/>
              </a:rPr>
              <a:t>Hoffmann</a:t>
            </a:r>
            <a:r>
              <a:rPr lang="tr-TR" sz="2000" dirty="0">
                <a:latin typeface="Tahoma" pitchFamily="34" charset="0"/>
              </a:rPr>
              <a:t> (2009)</a:t>
            </a:r>
          </a:p>
        </p:txBody>
      </p:sp>
      <p:sp>
        <p:nvSpPr>
          <p:cNvPr id="4" name="Oval 3"/>
          <p:cNvSpPr/>
          <p:nvPr/>
        </p:nvSpPr>
        <p:spPr>
          <a:xfrm>
            <a:off x="10897985" y="806335"/>
            <a:ext cx="1047404" cy="52370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solidFill>
                  <a:schemeClr val="tx1"/>
                </a:solidFill>
              </a:rPr>
              <a:t>25/47</a:t>
            </a:r>
          </a:p>
        </p:txBody>
      </p:sp>
      <p:sp>
        <p:nvSpPr>
          <p:cNvPr id="5" name="Dikdörtgen 4"/>
          <p:cNvSpPr/>
          <p:nvPr/>
        </p:nvSpPr>
        <p:spPr>
          <a:xfrm>
            <a:off x="1330036" y="1795549"/>
            <a:ext cx="9742515" cy="9559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19216404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p:cNvSpPr>
          <p:nvPr>
            <p:ph type="title"/>
          </p:nvPr>
        </p:nvSpPr>
        <p:spPr/>
        <p:txBody>
          <a:bodyPr>
            <a:normAutofit/>
          </a:bodyPr>
          <a:lstStyle/>
          <a:p>
            <a:r>
              <a:rPr lang="tr-TR" sz="3600" b="1" dirty="0">
                <a:latin typeface="Tahoma" pitchFamily="34" charset="0"/>
                <a:ea typeface="Tahoma" pitchFamily="34" charset="0"/>
                <a:cs typeface="Tahoma" pitchFamily="34" charset="0"/>
              </a:rPr>
              <a:t>ŞEKİLLE İLGİLİ DİĞER KURALLAR</a:t>
            </a:r>
            <a:endParaRPr lang="tr-TR" sz="3600" dirty="0"/>
          </a:p>
        </p:txBody>
      </p:sp>
      <p:sp>
        <p:nvSpPr>
          <p:cNvPr id="33795" name="Rectangle 3"/>
          <p:cNvSpPr>
            <a:spLocks noGrp="1"/>
          </p:cNvSpPr>
          <p:nvPr>
            <p:ph type="body" idx="1"/>
          </p:nvPr>
        </p:nvSpPr>
        <p:spPr>
          <a:xfrm>
            <a:off x="1451579" y="2015732"/>
            <a:ext cx="10136363" cy="3450613"/>
          </a:xfrm>
        </p:spPr>
        <p:txBody>
          <a:bodyPr>
            <a:normAutofit/>
          </a:bodyPr>
          <a:lstStyle/>
          <a:p>
            <a:pPr marL="0" indent="0">
              <a:buNone/>
            </a:pPr>
            <a:r>
              <a:rPr lang="tr-TR" sz="2200" dirty="0">
                <a:solidFill>
                  <a:schemeClr val="accent2">
                    <a:lumMod val="75000"/>
                  </a:schemeClr>
                </a:solidFill>
                <a:latin typeface="Tahoma" pitchFamily="34" charset="0"/>
              </a:rPr>
              <a:t>12.</a:t>
            </a:r>
            <a:r>
              <a:rPr lang="tr-TR" sz="2200" dirty="0">
                <a:latin typeface="Tahoma" pitchFamily="34" charset="0"/>
              </a:rPr>
              <a:t> </a:t>
            </a:r>
            <a:r>
              <a:rPr lang="en-GB" sz="2200" b="1" dirty="0">
                <a:latin typeface="Tahoma" pitchFamily="34" charset="0"/>
              </a:rPr>
              <a:t>USE ACTIVE VOICE</a:t>
            </a:r>
            <a:r>
              <a:rPr lang="tr-TR" sz="2200" b="1" dirty="0">
                <a:latin typeface="Tahoma" pitchFamily="34" charset="0"/>
              </a:rPr>
              <a:t> (ÇOĞUNLUKLA TEMEL BİLİMLERDE</a:t>
            </a:r>
            <a:r>
              <a:rPr lang="tr-TR" sz="2200" b="1" dirty="0">
                <a:solidFill>
                  <a:schemeClr val="accent1"/>
                </a:solidFill>
                <a:latin typeface="Tahoma" pitchFamily="34" charset="0"/>
              </a:rPr>
              <a:t>?!!!</a:t>
            </a:r>
            <a:r>
              <a:rPr lang="tr-TR" sz="2200" b="1" dirty="0">
                <a:latin typeface="Tahoma" pitchFamily="34" charset="0"/>
              </a:rPr>
              <a:t>)</a:t>
            </a:r>
            <a:r>
              <a:rPr lang="en-GB" sz="2200" b="1" dirty="0">
                <a:latin typeface="Tahoma" pitchFamily="34" charset="0"/>
              </a:rPr>
              <a:t>.</a:t>
            </a:r>
            <a:endParaRPr lang="tr-TR" sz="2200" b="1" dirty="0">
              <a:latin typeface="Tahoma" pitchFamily="34" charset="0"/>
            </a:endParaRPr>
          </a:p>
          <a:p>
            <a:pPr marL="0" indent="0" eaLnBrk="1" hangingPunct="1">
              <a:buNone/>
            </a:pPr>
            <a:r>
              <a:rPr lang="tr-TR" sz="2200" dirty="0">
                <a:solidFill>
                  <a:schemeClr val="accent2">
                    <a:lumMod val="75000"/>
                  </a:schemeClr>
                </a:solidFill>
                <a:latin typeface="Tahoma" pitchFamily="34" charset="0"/>
              </a:rPr>
              <a:t>13. </a:t>
            </a:r>
            <a:r>
              <a:rPr lang="en-GB" sz="2200" dirty="0">
                <a:latin typeface="Tahoma" pitchFamily="34" charset="0"/>
              </a:rPr>
              <a:t>USE PAST TENSE FOR </a:t>
            </a:r>
            <a:r>
              <a:rPr lang="tr-TR" sz="2200" dirty="0">
                <a:latin typeface="Tahoma" pitchFamily="34" charset="0"/>
              </a:rPr>
              <a:t>O</a:t>
            </a:r>
            <a:r>
              <a:rPr lang="en-GB" sz="2200" dirty="0">
                <a:latin typeface="Tahoma" pitchFamily="34" charset="0"/>
              </a:rPr>
              <a:t>BSERVATIONS, COMPLETED</a:t>
            </a:r>
            <a:r>
              <a:rPr lang="tr-TR" sz="2200" dirty="0">
                <a:latin typeface="Tahoma" pitchFamily="34" charset="0"/>
              </a:rPr>
              <a:t> </a:t>
            </a:r>
            <a:r>
              <a:rPr lang="en-GB" sz="2200" dirty="0">
                <a:latin typeface="Tahoma" pitchFamily="34" charset="0"/>
              </a:rPr>
              <a:t>ACTIONS AND SPECIFIC</a:t>
            </a:r>
            <a:r>
              <a:rPr lang="tr-TR" sz="2200" dirty="0">
                <a:latin typeface="Tahoma" pitchFamily="34" charset="0"/>
              </a:rPr>
              <a:t> </a:t>
            </a:r>
            <a:r>
              <a:rPr lang="en-GB" sz="2200" dirty="0">
                <a:latin typeface="Tahoma" pitchFamily="34" charset="0"/>
              </a:rPr>
              <a:t>CONCLUSIONS. </a:t>
            </a:r>
            <a:endParaRPr lang="tr-TR" sz="2200" dirty="0">
              <a:latin typeface="Tahoma" pitchFamily="34" charset="0"/>
            </a:endParaRPr>
          </a:p>
          <a:p>
            <a:pPr marL="0" indent="0">
              <a:buNone/>
            </a:pPr>
            <a:r>
              <a:rPr lang="tr-TR" sz="2200" dirty="0">
                <a:solidFill>
                  <a:schemeClr val="accent2">
                    <a:lumMod val="75000"/>
                  </a:schemeClr>
                </a:solidFill>
                <a:latin typeface="Tahoma" pitchFamily="34" charset="0"/>
              </a:rPr>
              <a:t>14.</a:t>
            </a:r>
            <a:r>
              <a:rPr lang="tr-TR" sz="2200" dirty="0">
                <a:latin typeface="Tahoma" pitchFamily="34" charset="0"/>
              </a:rPr>
              <a:t> </a:t>
            </a:r>
            <a:r>
              <a:rPr lang="en-GB" sz="2200" dirty="0">
                <a:latin typeface="Tahoma" pitchFamily="34" charset="0"/>
              </a:rPr>
              <a:t>USE PRESENT TENSE FOR GENERALIZATIONS AND</a:t>
            </a:r>
            <a:r>
              <a:rPr lang="tr-TR" sz="2200" dirty="0">
                <a:latin typeface="Tahoma" pitchFamily="34" charset="0"/>
              </a:rPr>
              <a:t> </a:t>
            </a:r>
            <a:r>
              <a:rPr lang="en-GB" sz="2200" dirty="0">
                <a:latin typeface="Tahoma" pitchFamily="34" charset="0"/>
              </a:rPr>
              <a:t>STATEMENTS OF GENERAL</a:t>
            </a:r>
            <a:r>
              <a:rPr lang="tr-TR" sz="2200" dirty="0">
                <a:latin typeface="Tahoma" pitchFamily="34" charset="0"/>
              </a:rPr>
              <a:t> </a:t>
            </a:r>
            <a:r>
              <a:rPr lang="en-GB" sz="2200" dirty="0">
                <a:latin typeface="Tahoma" pitchFamily="34" charset="0"/>
              </a:rPr>
              <a:t>VALIDITY.</a:t>
            </a:r>
            <a:endParaRPr lang="tr-TR" sz="2200" dirty="0">
              <a:latin typeface="Tahoma" pitchFamily="34" charset="0"/>
            </a:endParaRPr>
          </a:p>
          <a:p>
            <a:pPr marL="0" indent="0">
              <a:buNone/>
            </a:pPr>
            <a:r>
              <a:rPr lang="tr-TR" sz="2200" dirty="0">
                <a:solidFill>
                  <a:schemeClr val="accent2">
                    <a:lumMod val="75000"/>
                  </a:schemeClr>
                </a:solidFill>
                <a:latin typeface="Tahoma" pitchFamily="34" charset="0"/>
              </a:rPr>
              <a:t>15.</a:t>
            </a:r>
            <a:r>
              <a:rPr lang="tr-TR" sz="2200" dirty="0">
                <a:latin typeface="Tahoma" pitchFamily="34" charset="0"/>
              </a:rPr>
              <a:t> </a:t>
            </a:r>
            <a:r>
              <a:rPr lang="en-GB" sz="2200" dirty="0">
                <a:latin typeface="Tahoma" pitchFamily="34" charset="0"/>
              </a:rPr>
              <a:t>WRITE SHORT SENTENCES</a:t>
            </a:r>
            <a:r>
              <a:rPr lang="tr-TR" sz="2200" dirty="0">
                <a:latin typeface="Tahoma" pitchFamily="34" charset="0"/>
              </a:rPr>
              <a:t> </a:t>
            </a:r>
            <a:r>
              <a:rPr lang="tr-TR" sz="2200" b="1" dirty="0">
                <a:latin typeface="Tahoma" pitchFamily="34" charset="0"/>
              </a:rPr>
              <a:t>(ÇOĞUNLUKLA TEMEL BİLİMLERDE</a:t>
            </a:r>
            <a:r>
              <a:rPr lang="tr-TR" sz="2200" b="1" dirty="0">
                <a:solidFill>
                  <a:schemeClr val="accent1"/>
                </a:solidFill>
                <a:latin typeface="Tahoma" pitchFamily="34" charset="0"/>
              </a:rPr>
              <a:t>?!!!</a:t>
            </a:r>
            <a:r>
              <a:rPr lang="tr-TR" sz="2200" b="1" dirty="0">
                <a:latin typeface="Tahoma" pitchFamily="34" charset="0"/>
              </a:rPr>
              <a:t>)</a:t>
            </a:r>
            <a:r>
              <a:rPr lang="en-GB" sz="2200" b="1" dirty="0">
                <a:latin typeface="Tahoma" pitchFamily="34" charset="0"/>
              </a:rPr>
              <a:t>.</a:t>
            </a:r>
            <a:endParaRPr lang="tr-TR" sz="2200" b="1" dirty="0">
              <a:latin typeface="Tahoma" pitchFamily="34" charset="0"/>
            </a:endParaRPr>
          </a:p>
          <a:p>
            <a:pPr algn="r" eaLnBrk="1" hangingPunct="1">
              <a:buFont typeface="Wingdings 2" pitchFamily="18" charset="2"/>
              <a:buNone/>
            </a:pPr>
            <a:r>
              <a:rPr lang="tr-TR" sz="1600" dirty="0" err="1">
                <a:latin typeface="Tahoma" pitchFamily="34" charset="0"/>
              </a:rPr>
              <a:t>Hoffmann</a:t>
            </a:r>
            <a:r>
              <a:rPr lang="tr-TR" sz="1600" dirty="0">
                <a:latin typeface="Tahoma" pitchFamily="34" charset="0"/>
              </a:rPr>
              <a:t> (2009)</a:t>
            </a:r>
          </a:p>
        </p:txBody>
      </p:sp>
      <p:sp>
        <p:nvSpPr>
          <p:cNvPr id="4" name="Oval 3"/>
          <p:cNvSpPr/>
          <p:nvPr/>
        </p:nvSpPr>
        <p:spPr>
          <a:xfrm>
            <a:off x="10897985" y="806335"/>
            <a:ext cx="1047404" cy="52370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solidFill>
                  <a:schemeClr val="tx1"/>
                </a:solidFill>
              </a:rPr>
              <a:t>26/47</a:t>
            </a:r>
          </a:p>
        </p:txBody>
      </p:sp>
      <p:sp>
        <p:nvSpPr>
          <p:cNvPr id="5" name="Dikdörtgen 4"/>
          <p:cNvSpPr/>
          <p:nvPr/>
        </p:nvSpPr>
        <p:spPr>
          <a:xfrm>
            <a:off x="1330036" y="1795549"/>
            <a:ext cx="9742515" cy="9559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177389167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Başlık 4"/>
          <p:cNvSpPr>
            <a:spLocks noGrp="1"/>
          </p:cNvSpPr>
          <p:nvPr>
            <p:ph type="title"/>
          </p:nvPr>
        </p:nvSpPr>
        <p:spPr>
          <a:xfrm>
            <a:off x="608736" y="476672"/>
            <a:ext cx="11074400" cy="576064"/>
          </a:xfrm>
        </p:spPr>
        <p:txBody>
          <a:bodyPr>
            <a:noAutofit/>
          </a:bodyPr>
          <a:lstStyle/>
          <a:p>
            <a:pPr>
              <a:defRPr/>
            </a:pPr>
            <a:r>
              <a:rPr lang="tr-TR" sz="4000" b="1" cap="none" dirty="0">
                <a:solidFill>
                  <a:schemeClr val="tx1"/>
                </a:solidFill>
              </a:rPr>
              <a:t>ÜSLUP								</a:t>
            </a:r>
            <a:endParaRPr lang="tr-TR" sz="2400" cap="none" dirty="0">
              <a:solidFill>
                <a:schemeClr val="tx1"/>
              </a:solidFill>
            </a:endParaRPr>
          </a:p>
        </p:txBody>
      </p:sp>
      <p:pic>
        <p:nvPicPr>
          <p:cNvPr id="4506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9667" y="1268413"/>
            <a:ext cx="10945284" cy="4291012"/>
          </a:xfrm>
          <a:prstGeom prst="rect">
            <a:avLst/>
          </a:prstGeom>
          <a:solidFill>
            <a:schemeClr val="bg2"/>
          </a:solidFill>
          <a:ln>
            <a:noFill/>
          </a:ln>
          <a:effectLst/>
        </p:spPr>
      </p:pic>
      <p:sp>
        <p:nvSpPr>
          <p:cNvPr id="4" name="Oval 3"/>
          <p:cNvSpPr/>
          <p:nvPr/>
        </p:nvSpPr>
        <p:spPr>
          <a:xfrm>
            <a:off x="10897985" y="806335"/>
            <a:ext cx="1047404" cy="52370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solidFill>
                  <a:schemeClr val="tx1"/>
                </a:solidFill>
              </a:rPr>
              <a:t>27/47</a:t>
            </a:r>
          </a:p>
        </p:txBody>
      </p:sp>
      <p:sp>
        <p:nvSpPr>
          <p:cNvPr id="2" name="Dikdörtgen 1"/>
          <p:cNvSpPr/>
          <p:nvPr/>
        </p:nvSpPr>
        <p:spPr>
          <a:xfrm>
            <a:off x="8431300" y="5559425"/>
            <a:ext cx="3233651" cy="442364"/>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err="1">
                <a:solidFill>
                  <a:schemeClr val="tx1"/>
                </a:solidFill>
              </a:rPr>
              <a:t>Hyland</a:t>
            </a:r>
            <a:r>
              <a:rPr lang="tr-TR" dirty="0">
                <a:solidFill>
                  <a:schemeClr val="tx1"/>
                </a:solidFill>
              </a:rPr>
              <a:t> 2005, p. 49</a:t>
            </a:r>
            <a:endParaRPr lang="tr-TR" dirty="0"/>
          </a:p>
        </p:txBody>
      </p:sp>
    </p:spTree>
    <p:extLst>
      <p:ext uri="{BB962C8B-B14F-4D97-AF65-F5344CB8AC3E}">
        <p14:creationId xmlns:p14="http://schemas.microsoft.com/office/powerpoint/2010/main" val="429153122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451579" y="1037492"/>
            <a:ext cx="9603275" cy="816262"/>
          </a:xfrm>
        </p:spPr>
        <p:txBody>
          <a:bodyPr/>
          <a:lstStyle/>
          <a:p>
            <a:r>
              <a:rPr lang="tr-TR" altLang="tr-TR" b="1" dirty="0" err="1">
                <a:latin typeface="Tahoma" panose="020B0604030504040204" pitchFamily="34" charset="0"/>
              </a:rPr>
              <a:t>Akademİk</a:t>
            </a:r>
            <a:r>
              <a:rPr lang="tr-TR" altLang="tr-TR" b="1" dirty="0">
                <a:latin typeface="Tahoma" panose="020B0604030504040204" pitchFamily="34" charset="0"/>
              </a:rPr>
              <a:t> yazmada </a:t>
            </a:r>
            <a:r>
              <a:rPr lang="tr-TR" altLang="tr-TR" b="1" dirty="0" err="1">
                <a:latin typeface="Tahoma" panose="020B0604030504040204" pitchFamily="34" charset="0"/>
              </a:rPr>
              <a:t>dİlİn</a:t>
            </a:r>
            <a:r>
              <a:rPr lang="tr-TR" altLang="tr-TR" b="1" dirty="0">
                <a:latin typeface="Tahoma" panose="020B0604030504040204" pitchFamily="34" charset="0"/>
              </a:rPr>
              <a:t> </a:t>
            </a:r>
            <a:r>
              <a:rPr lang="tr-TR" altLang="tr-TR" b="1" dirty="0" err="1">
                <a:latin typeface="Tahoma" panose="020B0604030504040204" pitchFamily="34" charset="0"/>
              </a:rPr>
              <a:t>bazI</a:t>
            </a:r>
            <a:r>
              <a:rPr lang="tr-TR" altLang="tr-TR" b="1" dirty="0">
                <a:latin typeface="Tahoma" panose="020B0604030504040204" pitchFamily="34" charset="0"/>
              </a:rPr>
              <a:t> </a:t>
            </a:r>
            <a:r>
              <a:rPr lang="tr-TR" altLang="tr-TR" b="1" dirty="0" err="1">
                <a:latin typeface="Tahoma" panose="020B0604030504040204" pitchFamily="34" charset="0"/>
              </a:rPr>
              <a:t>İşlevlerİ</a:t>
            </a:r>
            <a:endParaRPr lang="tr-TR" dirty="0"/>
          </a:p>
        </p:txBody>
      </p:sp>
      <p:sp>
        <p:nvSpPr>
          <p:cNvPr id="3" name="İçerik Yer Tutucusu 2"/>
          <p:cNvSpPr>
            <a:spLocks noGrp="1"/>
          </p:cNvSpPr>
          <p:nvPr>
            <p:ph idx="1"/>
          </p:nvPr>
        </p:nvSpPr>
        <p:spPr>
          <a:xfrm>
            <a:off x="1451579" y="2244332"/>
            <a:ext cx="9603275" cy="3450613"/>
          </a:xfrm>
        </p:spPr>
        <p:txBody>
          <a:bodyPr>
            <a:normAutofit/>
          </a:bodyPr>
          <a:lstStyle/>
          <a:p>
            <a:pPr marL="495300" indent="-495300">
              <a:buFont typeface="Wingdings 2" panose="05020102010507070707" pitchFamily="18" charset="2"/>
              <a:buAutoNum type="arabicPeriod"/>
            </a:pPr>
            <a:r>
              <a:rPr lang="tr-TR" altLang="tr-TR" b="1" dirty="0">
                <a:latin typeface="Tahoma" panose="020B0604030504040204" pitchFamily="34" charset="0"/>
              </a:rPr>
              <a:t>Duruş sergilemek </a:t>
            </a:r>
          </a:p>
          <a:p>
            <a:pPr marL="495300" indent="-495300">
              <a:buFont typeface="Wingdings 2" panose="05020102010507070707" pitchFamily="18" charset="2"/>
              <a:buAutoNum type="arabicPeriod"/>
            </a:pPr>
            <a:r>
              <a:rPr lang="tr-TR" altLang="tr-TR" b="1" dirty="0">
                <a:latin typeface="Tahoma" panose="020B0604030504040204" pitchFamily="34" charset="0"/>
              </a:rPr>
              <a:t>Okuyucuyu dahil etmek </a:t>
            </a:r>
          </a:p>
          <a:p>
            <a:pPr marL="495300" indent="-495300">
              <a:buFont typeface="Wingdings 2" panose="05020102010507070707" pitchFamily="18" charset="2"/>
              <a:buAutoNum type="arabicPeriod"/>
            </a:pPr>
            <a:r>
              <a:rPr lang="tr-TR" altLang="tr-TR" b="1" dirty="0">
                <a:latin typeface="Tahoma" panose="020B0604030504040204" pitchFamily="34" charset="0"/>
              </a:rPr>
              <a:t>Yeniden ifade etmek</a:t>
            </a:r>
          </a:p>
          <a:p>
            <a:pPr marL="495300" indent="-495300">
              <a:buFont typeface="Wingdings 2" panose="05020102010507070707" pitchFamily="18" charset="2"/>
              <a:buAutoNum type="arabicPeriod"/>
            </a:pPr>
            <a:r>
              <a:rPr lang="tr-TR" altLang="tr-TR" b="1" dirty="0">
                <a:latin typeface="Tahoma" panose="020B0604030504040204" pitchFamily="34" charset="0"/>
              </a:rPr>
              <a:t>Örneklendirmek</a:t>
            </a:r>
          </a:p>
          <a:p>
            <a:pPr marL="495300" indent="-495300" algn="r">
              <a:buNone/>
            </a:pPr>
            <a:r>
              <a:rPr lang="tr-TR" altLang="tr-TR" b="1" dirty="0">
                <a:latin typeface="Tahoma" panose="020B0604030504040204" pitchFamily="34" charset="0"/>
              </a:rPr>
              <a:t>(</a:t>
            </a:r>
            <a:r>
              <a:rPr lang="tr-TR" altLang="tr-TR" b="1" dirty="0" err="1">
                <a:latin typeface="Tahoma" panose="020B0604030504040204" pitchFamily="34" charset="0"/>
              </a:rPr>
              <a:t>Hyland</a:t>
            </a:r>
            <a:r>
              <a:rPr lang="tr-TR" altLang="tr-TR" b="1" dirty="0">
                <a:latin typeface="Tahoma" panose="020B0604030504040204" pitchFamily="34" charset="0"/>
              </a:rPr>
              <a:t>, 2009; 2007)</a:t>
            </a:r>
          </a:p>
          <a:p>
            <a:pPr marL="0" indent="0">
              <a:buNone/>
            </a:pPr>
            <a:endParaRPr lang="tr-TR" dirty="0"/>
          </a:p>
        </p:txBody>
      </p:sp>
      <p:sp>
        <p:nvSpPr>
          <p:cNvPr id="4" name="Oval 3"/>
          <p:cNvSpPr/>
          <p:nvPr/>
        </p:nvSpPr>
        <p:spPr>
          <a:xfrm>
            <a:off x="10897985" y="806335"/>
            <a:ext cx="1047404" cy="52370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solidFill>
                  <a:schemeClr val="tx1"/>
                </a:solidFill>
              </a:rPr>
              <a:t>28/47</a:t>
            </a:r>
          </a:p>
        </p:txBody>
      </p:sp>
      <p:sp>
        <p:nvSpPr>
          <p:cNvPr id="5" name="Dikdörtgen 4"/>
          <p:cNvSpPr/>
          <p:nvPr/>
        </p:nvSpPr>
        <p:spPr>
          <a:xfrm>
            <a:off x="1330036" y="1795549"/>
            <a:ext cx="9742515" cy="9559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29324574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451579" y="1002323"/>
            <a:ext cx="9603275" cy="851431"/>
          </a:xfrm>
        </p:spPr>
        <p:txBody>
          <a:bodyPr>
            <a:normAutofit/>
          </a:bodyPr>
          <a:lstStyle/>
          <a:p>
            <a:r>
              <a:rPr lang="tr-TR" altLang="tr-TR" sz="3600" b="1" dirty="0">
                <a:latin typeface="Tahoma" panose="020B0604030504040204" pitchFamily="34" charset="0"/>
              </a:rPr>
              <a:t>Duruş </a:t>
            </a:r>
            <a:r>
              <a:rPr lang="tr-TR" altLang="tr-TR" sz="3600" b="1" dirty="0" err="1">
                <a:latin typeface="Tahoma" panose="020B0604030504040204" pitchFamily="34" charset="0"/>
              </a:rPr>
              <a:t>sergİlemek</a:t>
            </a:r>
            <a:endParaRPr lang="tr-TR" sz="3600" dirty="0"/>
          </a:p>
        </p:txBody>
      </p:sp>
      <p:sp>
        <p:nvSpPr>
          <p:cNvPr id="4" name="2 İçerik Yer Tutucusu"/>
          <p:cNvSpPr>
            <a:spLocks noGrp="1"/>
          </p:cNvSpPr>
          <p:nvPr>
            <p:ph idx="1"/>
          </p:nvPr>
        </p:nvSpPr>
        <p:spPr>
          <a:xfrm>
            <a:off x="1652954" y="1853754"/>
            <a:ext cx="8229600" cy="4389437"/>
          </a:xfrm>
        </p:spPr>
        <p:txBody>
          <a:bodyPr/>
          <a:lstStyle/>
          <a:p>
            <a:pPr eaLnBrk="1" hangingPunct="1">
              <a:buFont typeface="Wingdings 2" panose="05020102010507070707" pitchFamily="18" charset="2"/>
              <a:buNone/>
            </a:pPr>
            <a:r>
              <a:rPr lang="tr-TR" altLang="tr-TR" sz="2200" b="1" dirty="0">
                <a:latin typeface="Tahoma" panose="020B0604030504040204" pitchFamily="34" charset="0"/>
              </a:rPr>
              <a:t>Yazarın:</a:t>
            </a:r>
          </a:p>
          <a:p>
            <a:pPr eaLnBrk="1" hangingPunct="1"/>
            <a:endParaRPr lang="tr-TR" altLang="tr-TR" sz="900" b="1" dirty="0">
              <a:latin typeface="Tahoma" panose="020B0604030504040204" pitchFamily="34" charset="0"/>
            </a:endParaRPr>
          </a:p>
          <a:p>
            <a:pPr lvl="1" eaLnBrk="1" hangingPunct="1"/>
            <a:r>
              <a:rPr lang="tr-TR" altLang="tr-TR" sz="2200" b="1" dirty="0" err="1">
                <a:latin typeface="Tahoma" panose="020B0604030504040204" pitchFamily="34" charset="0"/>
              </a:rPr>
              <a:t>Metinsel</a:t>
            </a:r>
            <a:r>
              <a:rPr lang="tr-TR" altLang="tr-TR" sz="2200" b="1" dirty="0">
                <a:latin typeface="Tahoma" panose="020B0604030504040204" pitchFamily="34" charset="0"/>
              </a:rPr>
              <a:t> ‘sesi’</a:t>
            </a:r>
          </a:p>
          <a:p>
            <a:pPr lvl="1" eaLnBrk="1" hangingPunct="1"/>
            <a:r>
              <a:rPr lang="tr-TR" altLang="tr-TR" sz="2200" b="1" dirty="0">
                <a:latin typeface="Tahoma" panose="020B0604030504040204" pitchFamily="34" charset="0"/>
              </a:rPr>
              <a:t>Tutumları</a:t>
            </a:r>
          </a:p>
          <a:p>
            <a:pPr lvl="1" eaLnBrk="1" hangingPunct="1"/>
            <a:r>
              <a:rPr lang="tr-TR" altLang="tr-TR" sz="2200" b="1" dirty="0">
                <a:latin typeface="Tahoma" panose="020B0604030504040204" pitchFamily="34" charset="0"/>
              </a:rPr>
              <a:t>Yargıları, fikirleri ve odak noktaları</a:t>
            </a:r>
          </a:p>
          <a:p>
            <a:pPr algn="r" eaLnBrk="1" hangingPunct="1">
              <a:buFont typeface="Wingdings 2" panose="05020102010507070707" pitchFamily="18" charset="2"/>
              <a:buNone/>
            </a:pPr>
            <a:r>
              <a:rPr lang="tr-TR" altLang="tr-TR" sz="1800" b="1" dirty="0">
                <a:latin typeface="Tahoma" panose="020B0604030504040204" pitchFamily="34" charset="0"/>
              </a:rPr>
              <a:t>(</a:t>
            </a:r>
            <a:r>
              <a:rPr lang="tr-TR" altLang="tr-TR" sz="1800" b="1" dirty="0" err="1">
                <a:latin typeface="Tahoma" panose="020B0604030504040204" pitchFamily="34" charset="0"/>
              </a:rPr>
              <a:t>Hyland</a:t>
            </a:r>
            <a:r>
              <a:rPr lang="tr-TR" altLang="tr-TR" sz="1800" b="1" dirty="0">
                <a:latin typeface="Tahoma" panose="020B0604030504040204" pitchFamily="34" charset="0"/>
              </a:rPr>
              <a:t>, 2009)</a:t>
            </a:r>
          </a:p>
          <a:p>
            <a:pPr lvl="1" eaLnBrk="1" hangingPunct="1">
              <a:buFont typeface="Wingdings 2" panose="05020102010507070707" pitchFamily="18" charset="2"/>
              <a:buNone/>
            </a:pPr>
            <a:endParaRPr lang="en-US" altLang="tr-TR" sz="3600" dirty="0">
              <a:latin typeface="Tahoma" panose="020B0604030504040204" pitchFamily="34" charset="0"/>
            </a:endParaRPr>
          </a:p>
        </p:txBody>
      </p:sp>
      <p:sp>
        <p:nvSpPr>
          <p:cNvPr id="5" name="Oval 4"/>
          <p:cNvSpPr/>
          <p:nvPr/>
        </p:nvSpPr>
        <p:spPr>
          <a:xfrm>
            <a:off x="10897985" y="806335"/>
            <a:ext cx="1047404" cy="52370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solidFill>
                  <a:schemeClr val="tx1"/>
                </a:solidFill>
              </a:rPr>
              <a:t>29/47</a:t>
            </a:r>
          </a:p>
        </p:txBody>
      </p:sp>
      <p:sp>
        <p:nvSpPr>
          <p:cNvPr id="6" name="Dikdörtgen 5"/>
          <p:cNvSpPr/>
          <p:nvPr/>
        </p:nvSpPr>
        <p:spPr>
          <a:xfrm>
            <a:off x="1330036" y="1795549"/>
            <a:ext cx="9742515" cy="9559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32312785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451579" y="1195754"/>
            <a:ext cx="9603275" cy="658000"/>
          </a:xfrm>
        </p:spPr>
        <p:txBody>
          <a:bodyPr/>
          <a:lstStyle/>
          <a:p>
            <a:r>
              <a:rPr lang="tr-TR" altLang="tr-TR" b="1" dirty="0">
                <a:latin typeface="Tahoma" panose="020B0604030504040204" pitchFamily="34" charset="0"/>
              </a:rPr>
              <a:t>Okuyucuyu </a:t>
            </a:r>
            <a:r>
              <a:rPr lang="tr-TR" altLang="tr-TR" b="1" dirty="0" err="1">
                <a:latin typeface="Tahoma" panose="020B0604030504040204" pitchFamily="34" charset="0"/>
              </a:rPr>
              <a:t>dahİl</a:t>
            </a:r>
            <a:r>
              <a:rPr lang="tr-TR" altLang="tr-TR" b="1" dirty="0">
                <a:latin typeface="Tahoma" panose="020B0604030504040204" pitchFamily="34" charset="0"/>
              </a:rPr>
              <a:t> etmek</a:t>
            </a:r>
            <a:endParaRPr lang="tr-TR" dirty="0"/>
          </a:p>
        </p:txBody>
      </p:sp>
      <p:sp>
        <p:nvSpPr>
          <p:cNvPr id="3" name="İçerik Yer Tutucusu 2"/>
          <p:cNvSpPr>
            <a:spLocks noGrp="1"/>
          </p:cNvSpPr>
          <p:nvPr>
            <p:ph idx="1"/>
          </p:nvPr>
        </p:nvSpPr>
        <p:spPr/>
        <p:txBody>
          <a:bodyPr>
            <a:normAutofit/>
          </a:bodyPr>
          <a:lstStyle/>
          <a:p>
            <a:pPr>
              <a:buNone/>
            </a:pPr>
            <a:r>
              <a:rPr lang="tr-TR" altLang="tr-TR" b="1" dirty="0">
                <a:latin typeface="Tahoma" panose="020B0604030504040204" pitchFamily="34" charset="0"/>
              </a:rPr>
              <a:t>Okuyucuyu:</a:t>
            </a:r>
          </a:p>
          <a:p>
            <a:pPr>
              <a:buNone/>
            </a:pPr>
            <a:endParaRPr lang="tr-TR" altLang="tr-TR" b="1" dirty="0">
              <a:latin typeface="Tahoma" panose="020B0604030504040204" pitchFamily="34" charset="0"/>
            </a:endParaRPr>
          </a:p>
          <a:p>
            <a:pPr lvl="1"/>
            <a:r>
              <a:rPr lang="tr-TR" altLang="tr-TR" sz="2000" b="1" dirty="0">
                <a:latin typeface="Tahoma" panose="020B0604030504040204" pitchFamily="34" charset="0"/>
              </a:rPr>
              <a:t>İddiasına yöneltmek</a:t>
            </a:r>
          </a:p>
          <a:p>
            <a:pPr lvl="1"/>
            <a:r>
              <a:rPr lang="tr-TR" altLang="tr-TR" sz="2000" b="1" dirty="0">
                <a:latin typeface="Tahoma" panose="020B0604030504040204" pitchFamily="34" charset="0"/>
              </a:rPr>
              <a:t>Söylemine ortak etmek</a:t>
            </a:r>
          </a:p>
          <a:p>
            <a:pPr lvl="1"/>
            <a:r>
              <a:rPr lang="tr-TR" altLang="tr-TR" sz="2000" b="1" dirty="0">
                <a:latin typeface="Tahoma" panose="020B0604030504040204" pitchFamily="34" charset="0"/>
              </a:rPr>
              <a:t>Yorumlarına yöneltmek</a:t>
            </a:r>
          </a:p>
          <a:p>
            <a:pPr lvl="1" algn="r">
              <a:buNone/>
            </a:pPr>
            <a:r>
              <a:rPr lang="tr-TR" altLang="tr-TR" sz="1700" b="1" dirty="0">
                <a:latin typeface="Tahoma" panose="020B0604030504040204" pitchFamily="34" charset="0"/>
              </a:rPr>
              <a:t>(</a:t>
            </a:r>
            <a:r>
              <a:rPr lang="tr-TR" altLang="tr-TR" sz="1700" b="1" dirty="0" err="1">
                <a:latin typeface="Tahoma" panose="020B0604030504040204" pitchFamily="34" charset="0"/>
              </a:rPr>
              <a:t>Hyland</a:t>
            </a:r>
            <a:r>
              <a:rPr lang="tr-TR" altLang="tr-TR" sz="1700" b="1" dirty="0">
                <a:latin typeface="Tahoma" panose="020B0604030504040204" pitchFamily="34" charset="0"/>
              </a:rPr>
              <a:t>, 2009)</a:t>
            </a:r>
            <a:endParaRPr lang="en-US" altLang="tr-TR" sz="1700" b="1" dirty="0">
              <a:latin typeface="Tahoma" panose="020B0604030504040204" pitchFamily="34" charset="0"/>
            </a:endParaRPr>
          </a:p>
          <a:p>
            <a:pPr marL="0" indent="0">
              <a:buNone/>
            </a:pPr>
            <a:endParaRPr lang="tr-TR" dirty="0"/>
          </a:p>
        </p:txBody>
      </p:sp>
      <p:sp>
        <p:nvSpPr>
          <p:cNvPr id="4" name="Oval 3"/>
          <p:cNvSpPr/>
          <p:nvPr/>
        </p:nvSpPr>
        <p:spPr>
          <a:xfrm>
            <a:off x="10897985" y="806335"/>
            <a:ext cx="1047404" cy="52370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solidFill>
                  <a:schemeClr val="tx1"/>
                </a:solidFill>
              </a:rPr>
              <a:t>30/47</a:t>
            </a:r>
          </a:p>
        </p:txBody>
      </p:sp>
      <p:sp>
        <p:nvSpPr>
          <p:cNvPr id="5" name="Dikdörtgen 4"/>
          <p:cNvSpPr/>
          <p:nvPr/>
        </p:nvSpPr>
        <p:spPr>
          <a:xfrm>
            <a:off x="1330036" y="1795549"/>
            <a:ext cx="9742515" cy="9559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251676796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1434953" y="2007419"/>
            <a:ext cx="9579411" cy="3450613"/>
          </a:xfrm>
        </p:spPr>
        <p:txBody>
          <a:bodyPr/>
          <a:lstStyle/>
          <a:p>
            <a:endParaRPr lang="tr-TR" altLang="tr-TR" dirty="0"/>
          </a:p>
          <a:p>
            <a:pPr algn="just">
              <a:buNone/>
            </a:pPr>
            <a:r>
              <a:rPr lang="tr-TR" altLang="tr-TR" dirty="0">
                <a:latin typeface="Arial" panose="020B0604020202020204" pitchFamily="34" charset="0"/>
              </a:rPr>
              <a:t>	</a:t>
            </a:r>
            <a:r>
              <a:rPr lang="tr-TR" altLang="tr-TR" sz="2800" b="1" dirty="0">
                <a:latin typeface="Tahoma" panose="020B0604030504040204" pitchFamily="34" charset="0"/>
              </a:rPr>
              <a:t>Duruş ve dahil etme ifadeleri, insani bilimler ve sosyal bilimlerde </a:t>
            </a:r>
            <a:r>
              <a:rPr lang="tr-TR" altLang="tr-TR" sz="2800" b="1" dirty="0">
                <a:solidFill>
                  <a:srgbClr val="FF0000"/>
                </a:solidFill>
                <a:latin typeface="Tahoma" panose="020B0604030504040204" pitchFamily="34" charset="0"/>
              </a:rPr>
              <a:t>%75 </a:t>
            </a:r>
            <a:r>
              <a:rPr lang="tr-TR" altLang="tr-TR" sz="2800" b="1" dirty="0">
                <a:latin typeface="Tahoma" panose="020B0604030504040204" pitchFamily="34" charset="0"/>
              </a:rPr>
              <a:t>oranında kullanılmaktadır. </a:t>
            </a:r>
          </a:p>
          <a:p>
            <a:pPr>
              <a:buNone/>
            </a:pPr>
            <a:r>
              <a:rPr lang="tr-TR" altLang="tr-TR" sz="2800" dirty="0">
                <a:latin typeface="Tahoma" panose="020B0604030504040204" pitchFamily="34" charset="0"/>
              </a:rPr>
              <a:t>  </a:t>
            </a:r>
          </a:p>
          <a:p>
            <a:pPr algn="r">
              <a:buNone/>
            </a:pPr>
            <a:r>
              <a:rPr lang="tr-TR" altLang="tr-TR" b="1" dirty="0">
                <a:latin typeface="Tahoma" panose="020B0604030504040204" pitchFamily="34" charset="0"/>
              </a:rPr>
              <a:t>(</a:t>
            </a:r>
            <a:r>
              <a:rPr lang="tr-TR" altLang="tr-TR" b="1" dirty="0" err="1">
                <a:latin typeface="Tahoma" panose="020B0604030504040204" pitchFamily="34" charset="0"/>
              </a:rPr>
              <a:t>Hyland</a:t>
            </a:r>
            <a:r>
              <a:rPr lang="tr-TR" altLang="tr-TR" b="1" dirty="0">
                <a:latin typeface="Tahoma" panose="020B0604030504040204" pitchFamily="34" charset="0"/>
              </a:rPr>
              <a:t>, 2009)</a:t>
            </a:r>
            <a:endParaRPr lang="en-US" altLang="tr-TR" b="1" dirty="0">
              <a:latin typeface="Tahoma" panose="020B0604030504040204" pitchFamily="34" charset="0"/>
            </a:endParaRPr>
          </a:p>
          <a:p>
            <a:endParaRPr lang="tr-TR" dirty="0"/>
          </a:p>
        </p:txBody>
      </p:sp>
      <p:sp>
        <p:nvSpPr>
          <p:cNvPr id="4" name="Oval 3"/>
          <p:cNvSpPr/>
          <p:nvPr/>
        </p:nvSpPr>
        <p:spPr>
          <a:xfrm>
            <a:off x="10897985" y="806335"/>
            <a:ext cx="1047404" cy="52370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solidFill>
                  <a:schemeClr val="tx1"/>
                </a:solidFill>
              </a:rPr>
              <a:t>31/47</a:t>
            </a:r>
          </a:p>
        </p:txBody>
      </p:sp>
      <p:sp>
        <p:nvSpPr>
          <p:cNvPr id="5" name="Dikdörtgen 4"/>
          <p:cNvSpPr/>
          <p:nvPr/>
        </p:nvSpPr>
        <p:spPr>
          <a:xfrm>
            <a:off x="1330036" y="1795549"/>
            <a:ext cx="9742515" cy="9559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233729683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218822" y="531478"/>
            <a:ext cx="9603275" cy="1049235"/>
          </a:xfrm>
        </p:spPr>
        <p:txBody>
          <a:bodyPr>
            <a:normAutofit fontScale="90000"/>
          </a:bodyPr>
          <a:lstStyle/>
          <a:p>
            <a:r>
              <a:rPr lang="tr-TR" altLang="tr-TR" sz="4600" dirty="0">
                <a:latin typeface="Tahoma" panose="020B0604030504040204" pitchFamily="34" charset="0"/>
              </a:rPr>
              <a:t/>
            </a:r>
            <a:br>
              <a:rPr lang="tr-TR" altLang="tr-TR" sz="4600" dirty="0">
                <a:latin typeface="Tahoma" panose="020B0604030504040204" pitchFamily="34" charset="0"/>
              </a:rPr>
            </a:br>
            <a:r>
              <a:rPr lang="tr-TR" altLang="tr-TR" sz="4600" dirty="0">
                <a:latin typeface="Tahoma" panose="020B0604030504040204" pitchFamily="34" charset="0"/>
              </a:rPr>
              <a:t> </a:t>
            </a:r>
            <a:r>
              <a:rPr lang="tr-TR" altLang="tr-TR" b="1" dirty="0">
                <a:latin typeface="Tahoma" panose="020B0604030504040204" pitchFamily="34" charset="0"/>
              </a:rPr>
              <a:t>1. Duruş </a:t>
            </a:r>
            <a:r>
              <a:rPr lang="tr-TR" altLang="tr-TR" b="1" dirty="0" err="1">
                <a:latin typeface="Tahoma" panose="020B0604030504040204" pitchFamily="34" charset="0"/>
              </a:rPr>
              <a:t>sergİleme</a:t>
            </a:r>
            <a:r>
              <a:rPr lang="tr-TR" altLang="tr-TR" b="1" dirty="0">
                <a:latin typeface="Tahoma" panose="020B0604030504040204" pitchFamily="34" charset="0"/>
              </a:rPr>
              <a:t> </a:t>
            </a:r>
            <a:r>
              <a:rPr lang="tr-TR" altLang="tr-TR" b="1" dirty="0" err="1">
                <a:latin typeface="Tahoma" panose="020B0604030504040204" pitchFamily="34" charset="0"/>
              </a:rPr>
              <a:t>araçlarI</a:t>
            </a:r>
            <a:r>
              <a:rPr lang="tr-TR" altLang="tr-TR" b="1" dirty="0">
                <a:latin typeface="Tahoma" panose="020B0604030504040204" pitchFamily="34" charset="0"/>
              </a:rPr>
              <a:t>:</a:t>
            </a:r>
            <a:r>
              <a:rPr lang="tr-TR" altLang="tr-TR" sz="4600" b="1" dirty="0">
                <a:latin typeface="Tahoma" panose="020B0604030504040204" pitchFamily="34" charset="0"/>
              </a:rPr>
              <a:t> </a:t>
            </a:r>
            <a:endParaRPr lang="tr-TR" dirty="0"/>
          </a:p>
        </p:txBody>
      </p:sp>
      <p:sp>
        <p:nvSpPr>
          <p:cNvPr id="3" name="İçerik Yer Tutucusu 2"/>
          <p:cNvSpPr>
            <a:spLocks noGrp="1"/>
          </p:cNvSpPr>
          <p:nvPr>
            <p:ph idx="1"/>
          </p:nvPr>
        </p:nvSpPr>
        <p:spPr>
          <a:xfrm>
            <a:off x="1363287" y="2015732"/>
            <a:ext cx="10559082" cy="3752022"/>
          </a:xfrm>
        </p:spPr>
        <p:txBody>
          <a:bodyPr>
            <a:normAutofit fontScale="25000" lnSpcReduction="20000"/>
          </a:bodyPr>
          <a:lstStyle/>
          <a:p>
            <a:pPr>
              <a:lnSpc>
                <a:spcPct val="170000"/>
              </a:lnSpc>
            </a:pPr>
            <a:r>
              <a:rPr lang="tr-TR" altLang="tr-TR" sz="8000" b="1" dirty="0">
                <a:latin typeface="Tahoma" panose="020B0604030504040204" pitchFamily="34" charset="0"/>
                <a:ea typeface="Tahoma" panose="020B0604030504040204" pitchFamily="34" charset="0"/>
                <a:cs typeface="Tahoma" panose="020B0604030504040204" pitchFamily="34" charset="0"/>
              </a:rPr>
              <a:t>Yumuşatma: Kesin tutumdan kaçınma</a:t>
            </a:r>
          </a:p>
          <a:p>
            <a:pPr>
              <a:lnSpc>
                <a:spcPct val="170000"/>
              </a:lnSpc>
            </a:pPr>
            <a:r>
              <a:rPr lang="tr-TR" altLang="tr-TR" sz="8000" b="1" dirty="0">
                <a:latin typeface="Tahoma" panose="020B0604030504040204" pitchFamily="34" charset="0"/>
                <a:ea typeface="Tahoma" panose="020B0604030504040204" pitchFamily="34" charset="0"/>
                <a:cs typeface="Tahoma" panose="020B0604030504040204" pitchFamily="34" charset="0"/>
              </a:rPr>
              <a:t>Kuvvetlendirme: Kesin tutum takınma</a:t>
            </a:r>
          </a:p>
          <a:p>
            <a:pPr>
              <a:lnSpc>
                <a:spcPct val="170000"/>
              </a:lnSpc>
            </a:pPr>
            <a:r>
              <a:rPr lang="tr-TR" altLang="tr-TR" sz="8000" b="1" dirty="0">
                <a:latin typeface="Tahoma" panose="020B0604030504040204" pitchFamily="34" charset="0"/>
                <a:ea typeface="Tahoma" panose="020B0604030504040204" pitchFamily="34" charset="0"/>
                <a:cs typeface="Tahoma" panose="020B0604030504040204" pitchFamily="34" charset="0"/>
              </a:rPr>
              <a:t>Tutum ifadeleri: </a:t>
            </a:r>
            <a:r>
              <a:rPr lang="tr-TR" altLang="tr-TR" sz="8000" b="1" dirty="0" err="1">
                <a:latin typeface="Tahoma" panose="020B0604030504040204" pitchFamily="34" charset="0"/>
                <a:ea typeface="Tahoma" panose="020B0604030504040204" pitchFamily="34" charset="0"/>
                <a:cs typeface="Tahoma" panose="020B0604030504040204" pitchFamily="34" charset="0"/>
              </a:rPr>
              <a:t>Duyuşsal</a:t>
            </a:r>
            <a:r>
              <a:rPr lang="tr-TR" altLang="tr-TR" sz="8000" b="1" dirty="0">
                <a:latin typeface="Tahoma" panose="020B0604030504040204" pitchFamily="34" charset="0"/>
                <a:ea typeface="Tahoma" panose="020B0604030504040204" pitchFamily="34" charset="0"/>
                <a:cs typeface="Tahoma" panose="020B0604030504040204" pitchFamily="34" charset="0"/>
              </a:rPr>
              <a:t> tutum (şaşkınlık, </a:t>
            </a:r>
            <a:r>
              <a:rPr lang="tr-TR" altLang="tr-TR" sz="8000" b="1" dirty="0" err="1">
                <a:latin typeface="Tahoma" panose="020B0604030504040204" pitchFamily="34" charset="0"/>
                <a:ea typeface="Tahoma" panose="020B0604030504040204" pitchFamily="34" charset="0"/>
                <a:cs typeface="Tahoma" panose="020B0604030504040204" pitchFamily="34" charset="0"/>
              </a:rPr>
              <a:t>hemfikirlik</a:t>
            </a:r>
            <a:r>
              <a:rPr lang="tr-TR" altLang="tr-TR" sz="8000" b="1" dirty="0">
                <a:latin typeface="Tahoma" panose="020B0604030504040204" pitchFamily="34" charset="0"/>
                <a:ea typeface="Tahoma" panose="020B0604030504040204" pitchFamily="34" charset="0"/>
                <a:cs typeface="Tahoma" panose="020B0604030504040204" pitchFamily="34" charset="0"/>
              </a:rPr>
              <a:t>, önemseme, hayal kırıklığı vb.)</a:t>
            </a:r>
          </a:p>
          <a:p>
            <a:pPr>
              <a:lnSpc>
                <a:spcPct val="170000"/>
              </a:lnSpc>
            </a:pPr>
            <a:r>
              <a:rPr lang="en-US" altLang="tr-TR" sz="8000" b="1" dirty="0" err="1">
                <a:latin typeface="Tahoma" panose="020B0604030504040204" pitchFamily="34" charset="0"/>
                <a:ea typeface="Tahoma" panose="020B0604030504040204" pitchFamily="34" charset="0"/>
                <a:cs typeface="Tahoma" panose="020B0604030504040204" pitchFamily="34" charset="0"/>
              </a:rPr>
              <a:t>Yazarın</a:t>
            </a:r>
            <a:r>
              <a:rPr lang="en-US" altLang="tr-TR" sz="8000" b="1" dirty="0">
                <a:latin typeface="Tahoma" panose="020B0604030504040204" pitchFamily="34" charset="0"/>
                <a:ea typeface="Tahoma" panose="020B0604030504040204" pitchFamily="34" charset="0"/>
                <a:cs typeface="Tahoma" panose="020B0604030504040204" pitchFamily="34" charset="0"/>
              </a:rPr>
              <a:t> </a:t>
            </a:r>
            <a:r>
              <a:rPr lang="en-US" altLang="tr-TR" sz="8000" b="1" dirty="0" err="1">
                <a:latin typeface="Tahoma" panose="020B0604030504040204" pitchFamily="34" charset="0"/>
                <a:ea typeface="Tahoma" panose="020B0604030504040204" pitchFamily="34" charset="0"/>
                <a:cs typeface="Tahoma" panose="020B0604030504040204" pitchFamily="34" charset="0"/>
              </a:rPr>
              <a:t>kendinden</a:t>
            </a:r>
            <a:r>
              <a:rPr lang="en-US" altLang="tr-TR" sz="8000" b="1" dirty="0">
                <a:latin typeface="Tahoma" panose="020B0604030504040204" pitchFamily="34" charset="0"/>
                <a:ea typeface="Tahoma" panose="020B0604030504040204" pitchFamily="34" charset="0"/>
                <a:cs typeface="Tahoma" panose="020B0604030504040204" pitchFamily="34" charset="0"/>
              </a:rPr>
              <a:t> </a:t>
            </a:r>
            <a:r>
              <a:rPr lang="en-US" altLang="tr-TR" sz="8000" b="1" dirty="0" err="1">
                <a:latin typeface="Tahoma" panose="020B0604030504040204" pitchFamily="34" charset="0"/>
                <a:ea typeface="Tahoma" panose="020B0604030504040204" pitchFamily="34" charset="0"/>
                <a:cs typeface="Tahoma" panose="020B0604030504040204" pitchFamily="34" charset="0"/>
              </a:rPr>
              <a:t>bahsetmesi</a:t>
            </a:r>
            <a:endParaRPr lang="tr-TR" altLang="tr-TR" sz="8000" b="1" dirty="0">
              <a:latin typeface="Tahoma" panose="020B0604030504040204" pitchFamily="34" charset="0"/>
              <a:ea typeface="Tahoma" panose="020B0604030504040204" pitchFamily="34" charset="0"/>
              <a:cs typeface="Tahoma" panose="020B0604030504040204" pitchFamily="34" charset="0"/>
            </a:endParaRPr>
          </a:p>
          <a:p>
            <a:pPr>
              <a:lnSpc>
                <a:spcPct val="90000"/>
              </a:lnSpc>
              <a:buNone/>
            </a:pPr>
            <a:endParaRPr lang="tr-TR" altLang="tr-TR" sz="8000" b="1" dirty="0">
              <a:latin typeface="Tahoma" panose="020B0604030504040204" pitchFamily="34" charset="0"/>
            </a:endParaRPr>
          </a:p>
          <a:p>
            <a:pPr>
              <a:lnSpc>
                <a:spcPct val="90000"/>
              </a:lnSpc>
              <a:buNone/>
            </a:pPr>
            <a:r>
              <a:rPr lang="tr-TR" altLang="tr-TR" sz="8000" b="1" dirty="0">
                <a:latin typeface="Tahoma" panose="020B0604030504040204" pitchFamily="34" charset="0"/>
              </a:rPr>
              <a:t>	</a:t>
            </a:r>
            <a:r>
              <a:rPr lang="tr-TR" altLang="tr-TR" sz="8000" dirty="0">
                <a:latin typeface="Tahoma" panose="020B0604030504040204" pitchFamily="34" charset="0"/>
              </a:rPr>
              <a:t>(Örnekler için: </a:t>
            </a:r>
            <a:r>
              <a:rPr lang="tr-TR" altLang="tr-TR" sz="8000" dirty="0" err="1">
                <a:latin typeface="Tahoma" panose="020B0604030504040204" pitchFamily="34" charset="0"/>
              </a:rPr>
              <a:t>Hyland</a:t>
            </a:r>
            <a:r>
              <a:rPr lang="tr-TR" altLang="tr-TR" sz="8000" dirty="0">
                <a:latin typeface="Tahoma" panose="020B0604030504040204" pitchFamily="34" charset="0"/>
              </a:rPr>
              <a:t>, 2009’a bakınız.)</a:t>
            </a:r>
            <a:endParaRPr lang="en-US" altLang="tr-TR" sz="8000" dirty="0">
              <a:latin typeface="Tahoma" panose="020B0604030504040204" pitchFamily="34" charset="0"/>
            </a:endParaRPr>
          </a:p>
          <a:p>
            <a:pPr>
              <a:buNone/>
            </a:pPr>
            <a:endParaRPr lang="tr-TR" altLang="tr-TR" dirty="0">
              <a:latin typeface="Tahoma" panose="020B0604030504040204" pitchFamily="34" charset="0"/>
            </a:endParaRPr>
          </a:p>
          <a:p>
            <a:pPr>
              <a:buNone/>
            </a:pPr>
            <a:endParaRPr lang="tr-TR" altLang="tr-TR" dirty="0">
              <a:latin typeface="Tahoma" panose="020B0604030504040204" pitchFamily="34" charset="0"/>
            </a:endParaRPr>
          </a:p>
          <a:p>
            <a:pPr lvl="1">
              <a:buNone/>
            </a:pPr>
            <a:r>
              <a:rPr lang="tr-TR" altLang="tr-TR" dirty="0">
                <a:latin typeface="Tahoma" panose="020B0604030504040204" pitchFamily="34" charset="0"/>
              </a:rPr>
              <a:t>	</a:t>
            </a:r>
            <a:endParaRPr lang="en-US" altLang="tr-TR" dirty="0">
              <a:latin typeface="Tahoma" panose="020B0604030504040204" pitchFamily="34" charset="0"/>
            </a:endParaRPr>
          </a:p>
          <a:p>
            <a:endParaRPr lang="tr-TR" dirty="0"/>
          </a:p>
        </p:txBody>
      </p:sp>
      <p:sp>
        <p:nvSpPr>
          <p:cNvPr id="4" name="Oval 3"/>
          <p:cNvSpPr/>
          <p:nvPr/>
        </p:nvSpPr>
        <p:spPr>
          <a:xfrm>
            <a:off x="10897985" y="806335"/>
            <a:ext cx="1047404" cy="52370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solidFill>
                  <a:schemeClr val="tx1"/>
                </a:solidFill>
              </a:rPr>
              <a:t>32/47</a:t>
            </a:r>
          </a:p>
        </p:txBody>
      </p:sp>
      <p:sp>
        <p:nvSpPr>
          <p:cNvPr id="5" name="Dikdörtgen 4"/>
          <p:cNvSpPr/>
          <p:nvPr/>
        </p:nvSpPr>
        <p:spPr>
          <a:xfrm>
            <a:off x="1330036" y="1795549"/>
            <a:ext cx="9742515" cy="9559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101484410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1397547" y="1837129"/>
            <a:ext cx="9468467" cy="3875114"/>
          </a:xfrm>
        </p:spPr>
        <p:txBody>
          <a:bodyPr>
            <a:normAutofit fontScale="55000" lnSpcReduction="20000"/>
          </a:bodyPr>
          <a:lstStyle/>
          <a:p>
            <a:pPr>
              <a:lnSpc>
                <a:spcPct val="80000"/>
              </a:lnSpc>
              <a:buNone/>
            </a:pPr>
            <a:endParaRPr lang="tr-TR" altLang="tr-TR" sz="2400" dirty="0">
              <a:solidFill>
                <a:schemeClr val="tx2"/>
              </a:solidFill>
              <a:latin typeface="Tahoma" panose="020B0604030504040204" pitchFamily="34" charset="0"/>
            </a:endParaRPr>
          </a:p>
          <a:p>
            <a:pPr>
              <a:lnSpc>
                <a:spcPct val="220000"/>
              </a:lnSpc>
              <a:spcBef>
                <a:spcPts val="0"/>
              </a:spcBef>
            </a:pPr>
            <a:r>
              <a:rPr lang="tr-TR" altLang="tr-TR" sz="3800" b="1" dirty="0">
                <a:latin typeface="Tahoma" panose="020B0604030504040204" pitchFamily="34" charset="0"/>
              </a:rPr>
              <a:t>Yönergeler: Emir ve zorunluluk kipleri kullanmak </a:t>
            </a:r>
          </a:p>
          <a:p>
            <a:pPr>
              <a:lnSpc>
                <a:spcPct val="220000"/>
              </a:lnSpc>
              <a:spcBef>
                <a:spcPts val="0"/>
              </a:spcBef>
            </a:pPr>
            <a:r>
              <a:rPr lang="en-US" altLang="tr-TR" sz="3800" b="1" dirty="0" err="1">
                <a:latin typeface="Tahoma" panose="020B0604030504040204" pitchFamily="34" charset="0"/>
              </a:rPr>
              <a:t>Metin</a:t>
            </a:r>
            <a:r>
              <a:rPr lang="en-US" altLang="tr-TR" sz="3800" b="1" dirty="0">
                <a:latin typeface="Tahoma" panose="020B0604030504040204" pitchFamily="34" charset="0"/>
              </a:rPr>
              <a:t> </a:t>
            </a:r>
            <a:r>
              <a:rPr lang="en-US" altLang="tr-TR" sz="3800" b="1" dirty="0" err="1">
                <a:latin typeface="Tahoma" panose="020B0604030504040204" pitchFamily="34" charset="0"/>
              </a:rPr>
              <a:t>arasında</a:t>
            </a:r>
            <a:r>
              <a:rPr lang="en-US" altLang="tr-TR" sz="3800" b="1" dirty="0">
                <a:latin typeface="Tahoma" panose="020B0604030504040204" pitchFamily="34" charset="0"/>
              </a:rPr>
              <a:t> </a:t>
            </a:r>
            <a:r>
              <a:rPr lang="en-US" altLang="tr-TR" sz="3800" b="1" dirty="0" err="1">
                <a:latin typeface="Tahoma" panose="020B0604030504040204" pitchFamily="34" charset="0"/>
              </a:rPr>
              <a:t>okuyucuyla</a:t>
            </a:r>
            <a:r>
              <a:rPr lang="en-US" altLang="tr-TR" sz="3800" b="1" dirty="0">
                <a:latin typeface="Tahoma" panose="020B0604030504040204" pitchFamily="34" charset="0"/>
              </a:rPr>
              <a:t> </a:t>
            </a:r>
            <a:r>
              <a:rPr lang="en-US" altLang="tr-TR" sz="3800" b="1" dirty="0" err="1">
                <a:latin typeface="Tahoma" panose="020B0604030504040204" pitchFamily="34" charset="0"/>
              </a:rPr>
              <a:t>kısa</a:t>
            </a:r>
            <a:r>
              <a:rPr lang="en-US" altLang="tr-TR" sz="3800" b="1" dirty="0">
                <a:latin typeface="Tahoma" panose="020B0604030504040204" pitchFamily="34" charset="0"/>
              </a:rPr>
              <a:t> </a:t>
            </a:r>
            <a:r>
              <a:rPr lang="en-US" altLang="tr-TR" sz="3800" b="1" dirty="0" err="1">
                <a:latin typeface="Tahoma" panose="020B0604030504040204" pitchFamily="34" charset="0"/>
              </a:rPr>
              <a:t>bir</a:t>
            </a:r>
            <a:r>
              <a:rPr lang="en-US" altLang="tr-TR" sz="3800" b="1" dirty="0">
                <a:latin typeface="Tahoma" panose="020B0604030504040204" pitchFamily="34" charset="0"/>
              </a:rPr>
              <a:t> </a:t>
            </a:r>
            <a:r>
              <a:rPr lang="en-US" altLang="tr-TR" sz="3800" b="1" dirty="0" err="1">
                <a:latin typeface="Tahoma" panose="020B0604030504040204" pitchFamily="34" charset="0"/>
              </a:rPr>
              <a:t>diyalog</a:t>
            </a:r>
            <a:r>
              <a:rPr lang="en-US" altLang="tr-TR" sz="3800" b="1" dirty="0">
                <a:latin typeface="Tahoma" panose="020B0604030504040204" pitchFamily="34" charset="0"/>
              </a:rPr>
              <a:t> </a:t>
            </a:r>
            <a:r>
              <a:rPr lang="en-US" altLang="tr-TR" sz="3800" b="1" dirty="0" err="1">
                <a:latin typeface="Tahoma" panose="020B0604030504040204" pitchFamily="34" charset="0"/>
              </a:rPr>
              <a:t>kurmak</a:t>
            </a:r>
            <a:endParaRPr lang="tr-TR" altLang="tr-TR" sz="3800" b="1" dirty="0">
              <a:latin typeface="Tahoma" panose="020B0604030504040204" pitchFamily="34" charset="0"/>
            </a:endParaRPr>
          </a:p>
          <a:p>
            <a:pPr>
              <a:lnSpc>
                <a:spcPct val="220000"/>
              </a:lnSpc>
              <a:spcBef>
                <a:spcPts val="0"/>
              </a:spcBef>
            </a:pPr>
            <a:r>
              <a:rPr lang="en-US" altLang="tr-TR" sz="3800" b="1" dirty="0" err="1">
                <a:latin typeface="Tahoma" panose="020B0604030504040204" pitchFamily="34" charset="0"/>
              </a:rPr>
              <a:t>Paylaşılmış</a:t>
            </a:r>
            <a:r>
              <a:rPr lang="en-US" altLang="tr-TR" sz="3800" b="1" dirty="0">
                <a:latin typeface="Tahoma" panose="020B0604030504040204" pitchFamily="34" charset="0"/>
              </a:rPr>
              <a:t> </a:t>
            </a:r>
            <a:r>
              <a:rPr lang="en-US" altLang="tr-TR" sz="3800" b="1" dirty="0" err="1">
                <a:latin typeface="Tahoma" panose="020B0604030504040204" pitchFamily="34" charset="0"/>
              </a:rPr>
              <a:t>bilgiye</a:t>
            </a:r>
            <a:r>
              <a:rPr lang="en-US" altLang="tr-TR" sz="3800" b="1" dirty="0">
                <a:latin typeface="Tahoma" panose="020B0604030504040204" pitchFamily="34" charset="0"/>
              </a:rPr>
              <a:t> </a:t>
            </a:r>
            <a:r>
              <a:rPr lang="en-US" altLang="tr-TR" sz="3800" b="1" dirty="0" err="1">
                <a:latin typeface="Tahoma" panose="020B0604030504040204" pitchFamily="34" charset="0"/>
              </a:rPr>
              <a:t>atıf</a:t>
            </a:r>
            <a:r>
              <a:rPr lang="en-US" altLang="tr-TR" sz="3800" b="1" dirty="0">
                <a:latin typeface="Tahoma" panose="020B0604030504040204" pitchFamily="34" charset="0"/>
              </a:rPr>
              <a:t> </a:t>
            </a:r>
            <a:r>
              <a:rPr lang="en-US" altLang="tr-TR" sz="3800" b="1" dirty="0" err="1">
                <a:latin typeface="Tahoma" panose="020B0604030504040204" pitchFamily="34" charset="0"/>
              </a:rPr>
              <a:t>yapmak</a:t>
            </a:r>
            <a:r>
              <a:rPr lang="en-US" altLang="tr-TR" sz="3800" b="1" dirty="0">
                <a:latin typeface="Tahoma" panose="020B0604030504040204" pitchFamily="34" charset="0"/>
              </a:rPr>
              <a:t> </a:t>
            </a:r>
            <a:endParaRPr lang="tr-TR" altLang="tr-TR" sz="3800" b="1" dirty="0">
              <a:latin typeface="Tahoma" panose="020B0604030504040204" pitchFamily="34" charset="0"/>
            </a:endParaRPr>
          </a:p>
          <a:p>
            <a:pPr>
              <a:lnSpc>
                <a:spcPct val="220000"/>
              </a:lnSpc>
              <a:spcBef>
                <a:spcPts val="0"/>
              </a:spcBef>
            </a:pPr>
            <a:r>
              <a:rPr lang="en-US" altLang="tr-TR" sz="3800" b="1" dirty="0" err="1">
                <a:latin typeface="Tahoma" panose="020B0604030504040204" pitchFamily="34" charset="0"/>
              </a:rPr>
              <a:t>Soru</a:t>
            </a:r>
            <a:r>
              <a:rPr lang="en-US" altLang="tr-TR" sz="3800" b="1" dirty="0">
                <a:latin typeface="Tahoma" panose="020B0604030504040204" pitchFamily="34" charset="0"/>
              </a:rPr>
              <a:t> </a:t>
            </a:r>
            <a:r>
              <a:rPr lang="en-US" altLang="tr-TR" sz="3800" b="1" dirty="0" err="1">
                <a:latin typeface="Tahoma" panose="020B0604030504040204" pitchFamily="34" charset="0"/>
              </a:rPr>
              <a:t>yöneltmek</a:t>
            </a:r>
            <a:r>
              <a:rPr lang="en-US" altLang="tr-TR" sz="3800" b="1" dirty="0">
                <a:latin typeface="Tahoma" panose="020B0604030504040204" pitchFamily="34" charset="0"/>
              </a:rPr>
              <a:t> (%80’i </a:t>
            </a:r>
            <a:r>
              <a:rPr lang="en-US" altLang="tr-TR" sz="3800" b="1" dirty="0" err="1">
                <a:latin typeface="Tahoma" panose="020B0604030504040204" pitchFamily="34" charset="0"/>
              </a:rPr>
              <a:t>retorik</a:t>
            </a:r>
            <a:r>
              <a:rPr lang="en-US" altLang="tr-TR" sz="3800" b="1" dirty="0">
                <a:latin typeface="Tahoma" panose="020B0604030504040204" pitchFamily="34" charset="0"/>
              </a:rPr>
              <a:t> </a:t>
            </a:r>
            <a:r>
              <a:rPr lang="en-US" altLang="tr-TR" sz="3800" b="1" dirty="0" err="1">
                <a:latin typeface="Tahoma" panose="020B0604030504040204" pitchFamily="34" charset="0"/>
              </a:rPr>
              <a:t>sorular</a:t>
            </a:r>
            <a:r>
              <a:rPr lang="en-US" altLang="tr-TR" sz="3800" b="1" dirty="0">
                <a:latin typeface="Tahoma" panose="020B0604030504040204" pitchFamily="34" charset="0"/>
              </a:rPr>
              <a:t>)</a:t>
            </a:r>
            <a:endParaRPr lang="tr-TR" altLang="tr-TR" sz="3800" b="1" dirty="0">
              <a:latin typeface="Tahoma" panose="020B0604030504040204" pitchFamily="34" charset="0"/>
            </a:endParaRPr>
          </a:p>
          <a:p>
            <a:pPr>
              <a:lnSpc>
                <a:spcPct val="80000"/>
              </a:lnSpc>
              <a:buNone/>
            </a:pPr>
            <a:endParaRPr lang="tr-TR" altLang="tr-TR" sz="2400" b="1" dirty="0">
              <a:latin typeface="Tahoma" panose="020B0604030504040204" pitchFamily="34" charset="0"/>
            </a:endParaRPr>
          </a:p>
          <a:p>
            <a:pPr>
              <a:lnSpc>
                <a:spcPct val="80000"/>
              </a:lnSpc>
              <a:buNone/>
            </a:pPr>
            <a:endParaRPr lang="tr-TR" altLang="tr-TR" b="1" dirty="0">
              <a:latin typeface="Tahoma" panose="020B0604030504040204" pitchFamily="34" charset="0"/>
            </a:endParaRPr>
          </a:p>
          <a:p>
            <a:pPr>
              <a:lnSpc>
                <a:spcPct val="90000"/>
              </a:lnSpc>
              <a:buNone/>
            </a:pPr>
            <a:r>
              <a:rPr lang="tr-TR" altLang="tr-TR" dirty="0">
                <a:latin typeface="Tahoma" panose="020B0604030504040204" pitchFamily="34" charset="0"/>
              </a:rPr>
              <a:t>	</a:t>
            </a:r>
            <a:r>
              <a:rPr lang="tr-TR" altLang="tr-TR" sz="3600" dirty="0">
                <a:latin typeface="Tahoma" panose="020B0604030504040204" pitchFamily="34" charset="0"/>
              </a:rPr>
              <a:t>(Örnekler için: </a:t>
            </a:r>
            <a:r>
              <a:rPr lang="tr-TR" altLang="tr-TR" sz="3600" dirty="0" err="1">
                <a:latin typeface="Tahoma" panose="020B0604030504040204" pitchFamily="34" charset="0"/>
              </a:rPr>
              <a:t>Hyland</a:t>
            </a:r>
            <a:r>
              <a:rPr lang="tr-TR" altLang="tr-TR" sz="3600" dirty="0">
                <a:latin typeface="Tahoma" panose="020B0604030504040204" pitchFamily="34" charset="0"/>
              </a:rPr>
              <a:t>, 2009’a bakınız.)</a:t>
            </a:r>
            <a:endParaRPr lang="en-US" altLang="tr-TR" sz="3600" dirty="0">
              <a:latin typeface="Tahoma" panose="020B0604030504040204" pitchFamily="34" charset="0"/>
            </a:endParaRPr>
          </a:p>
          <a:p>
            <a:pPr>
              <a:lnSpc>
                <a:spcPct val="80000"/>
              </a:lnSpc>
              <a:buNone/>
            </a:pPr>
            <a:endParaRPr lang="en-US" altLang="tr-TR" dirty="0">
              <a:latin typeface="Tahoma" panose="020B0604030504040204" pitchFamily="34" charset="0"/>
            </a:endParaRPr>
          </a:p>
          <a:p>
            <a:pPr>
              <a:lnSpc>
                <a:spcPct val="80000"/>
              </a:lnSpc>
              <a:buNone/>
            </a:pPr>
            <a:endParaRPr lang="en-US" altLang="tr-TR" dirty="0">
              <a:latin typeface="Tahoma" panose="020B0604030504040204" pitchFamily="34" charset="0"/>
            </a:endParaRPr>
          </a:p>
          <a:p>
            <a:pPr>
              <a:buFont typeface="Wingdings" panose="05000000000000000000" pitchFamily="2" charset="2"/>
              <a:buChar char="Ø"/>
            </a:pPr>
            <a:endParaRPr lang="en-US" altLang="tr-TR" dirty="0">
              <a:latin typeface="Tahoma" panose="020B0604030504040204" pitchFamily="34" charset="0"/>
            </a:endParaRPr>
          </a:p>
          <a:p>
            <a:pPr>
              <a:buFont typeface="Wingdings" panose="05000000000000000000" pitchFamily="2" charset="2"/>
              <a:buChar char="Ø"/>
            </a:pPr>
            <a:endParaRPr lang="tr-TR" altLang="tr-TR" sz="1600" dirty="0">
              <a:latin typeface="Tahoma" panose="020B0604030504040204" pitchFamily="34" charset="0"/>
            </a:endParaRPr>
          </a:p>
          <a:p>
            <a:pPr>
              <a:lnSpc>
                <a:spcPct val="80000"/>
              </a:lnSpc>
              <a:buNone/>
            </a:pPr>
            <a:endParaRPr lang="en-US" altLang="tr-TR" sz="1600" dirty="0"/>
          </a:p>
          <a:p>
            <a:endParaRPr lang="tr-TR" dirty="0"/>
          </a:p>
        </p:txBody>
      </p:sp>
      <p:sp>
        <p:nvSpPr>
          <p:cNvPr id="4" name="Unvan 3"/>
          <p:cNvSpPr>
            <a:spLocks noGrp="1"/>
          </p:cNvSpPr>
          <p:nvPr>
            <p:ph type="title"/>
          </p:nvPr>
        </p:nvSpPr>
        <p:spPr>
          <a:xfrm>
            <a:off x="1376765" y="501642"/>
            <a:ext cx="9603275" cy="1343800"/>
          </a:xfrm>
        </p:spPr>
        <p:txBody>
          <a:bodyPr>
            <a:normAutofit fontScale="90000"/>
          </a:bodyPr>
          <a:lstStyle/>
          <a:p>
            <a:r>
              <a:rPr lang="tr-TR" altLang="tr-TR" sz="4600" dirty="0">
                <a:latin typeface="Tahoma" panose="020B0604030504040204" pitchFamily="34" charset="0"/>
              </a:rPr>
              <a:t/>
            </a:r>
            <a:br>
              <a:rPr lang="tr-TR" altLang="tr-TR" sz="4600" dirty="0">
                <a:latin typeface="Tahoma" panose="020B0604030504040204" pitchFamily="34" charset="0"/>
              </a:rPr>
            </a:br>
            <a:r>
              <a:rPr lang="tr-TR" altLang="tr-TR" b="1" dirty="0">
                <a:latin typeface="Tahoma" panose="020B0604030504040204" pitchFamily="34" charset="0"/>
              </a:rPr>
              <a:t>2. okuyucuyu </a:t>
            </a:r>
            <a:r>
              <a:rPr lang="tr-TR" altLang="tr-TR" b="1" dirty="0" err="1">
                <a:latin typeface="Tahoma" panose="020B0604030504040204" pitchFamily="34" charset="0"/>
              </a:rPr>
              <a:t>dahİl</a:t>
            </a:r>
            <a:r>
              <a:rPr lang="tr-TR" altLang="tr-TR" b="1" dirty="0">
                <a:latin typeface="Tahoma" panose="020B0604030504040204" pitchFamily="34" charset="0"/>
              </a:rPr>
              <a:t> etme </a:t>
            </a:r>
            <a:r>
              <a:rPr lang="tr-TR" altLang="tr-TR" b="1" dirty="0" err="1">
                <a:latin typeface="Tahoma" panose="020B0604030504040204" pitchFamily="34" charset="0"/>
              </a:rPr>
              <a:t>araçlarI</a:t>
            </a:r>
            <a:r>
              <a:rPr lang="tr-TR" altLang="tr-TR" b="1" dirty="0">
                <a:latin typeface="Tahoma" panose="020B0604030504040204" pitchFamily="34" charset="0"/>
              </a:rPr>
              <a:t>:</a:t>
            </a:r>
            <a:r>
              <a:rPr lang="tr-TR" altLang="tr-TR" sz="4600" b="1" dirty="0">
                <a:latin typeface="Tahoma" panose="020B0604030504040204" pitchFamily="34" charset="0"/>
              </a:rPr>
              <a:t> </a:t>
            </a:r>
            <a:endParaRPr lang="tr-TR" dirty="0"/>
          </a:p>
        </p:txBody>
      </p:sp>
      <p:sp>
        <p:nvSpPr>
          <p:cNvPr id="5" name="Oval 4"/>
          <p:cNvSpPr/>
          <p:nvPr/>
        </p:nvSpPr>
        <p:spPr>
          <a:xfrm>
            <a:off x="10897985" y="806335"/>
            <a:ext cx="1047404" cy="52370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solidFill>
                  <a:schemeClr val="tx1"/>
                </a:solidFill>
              </a:rPr>
              <a:t>33/47</a:t>
            </a:r>
          </a:p>
        </p:txBody>
      </p:sp>
      <p:sp>
        <p:nvSpPr>
          <p:cNvPr id="6" name="Dikdörtgen 5"/>
          <p:cNvSpPr/>
          <p:nvPr/>
        </p:nvSpPr>
        <p:spPr>
          <a:xfrm>
            <a:off x="1330036" y="1795549"/>
            <a:ext cx="9742515" cy="9559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139038859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İçerik Yer Tutucusu 6"/>
          <p:cNvGraphicFramePr>
            <a:graphicFrameLocks/>
          </p:cNvGraphicFramePr>
          <p:nvPr>
            <p:extLst>
              <p:ext uri="{D42A27DB-BD31-4B8C-83A1-F6EECF244321}">
                <p14:modId xmlns:p14="http://schemas.microsoft.com/office/powerpoint/2010/main" val="274070268"/>
              </p:ext>
            </p:extLst>
          </p:nvPr>
        </p:nvGraphicFramePr>
        <p:xfrm>
          <a:off x="908530" y="1195754"/>
          <a:ext cx="10146323" cy="42700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Unvan 1"/>
          <p:cNvSpPr txBox="1">
            <a:spLocks/>
          </p:cNvSpPr>
          <p:nvPr/>
        </p:nvSpPr>
        <p:spPr>
          <a:xfrm>
            <a:off x="1451578" y="382488"/>
            <a:ext cx="9603275" cy="1049235"/>
          </a:xfrm>
          <a:prstGeom prst="rect">
            <a:avLst/>
          </a:prstGeom>
        </p:spPr>
        <p:txBody>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tr-TR" altLang="tr-TR" b="1" dirty="0">
                <a:latin typeface="Tahoma" panose="020B0604030504040204" pitchFamily="34" charset="0"/>
              </a:rPr>
              <a:t>3.Yenİden İfade etme </a:t>
            </a:r>
            <a:r>
              <a:rPr lang="tr-TR" altLang="tr-TR" b="1" dirty="0" err="1">
                <a:latin typeface="Tahoma" panose="020B0604030504040204" pitchFamily="34" charset="0"/>
              </a:rPr>
              <a:t>yöntemlerİ</a:t>
            </a:r>
            <a:endParaRPr lang="tr-TR" dirty="0"/>
          </a:p>
        </p:txBody>
      </p:sp>
      <p:sp>
        <p:nvSpPr>
          <p:cNvPr id="6" name="Oval 5"/>
          <p:cNvSpPr/>
          <p:nvPr/>
        </p:nvSpPr>
        <p:spPr>
          <a:xfrm>
            <a:off x="10897985" y="806335"/>
            <a:ext cx="1047404" cy="52370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solidFill>
                  <a:schemeClr val="tx1"/>
                </a:solidFill>
              </a:rPr>
              <a:t>34/47</a:t>
            </a:r>
          </a:p>
        </p:txBody>
      </p:sp>
    </p:spTree>
    <p:extLst>
      <p:ext uri="{BB962C8B-B14F-4D97-AF65-F5344CB8AC3E}">
        <p14:creationId xmlns:p14="http://schemas.microsoft.com/office/powerpoint/2010/main" val="393670459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451579" y="1156212"/>
            <a:ext cx="9603275" cy="1049235"/>
          </a:xfrm>
        </p:spPr>
        <p:txBody>
          <a:bodyPr>
            <a:normAutofit/>
          </a:bodyPr>
          <a:lstStyle/>
          <a:p>
            <a:r>
              <a:rPr lang="tr-TR" altLang="tr-TR" sz="3600" b="1" dirty="0" err="1">
                <a:latin typeface="Tahoma" panose="020B0604030504040204" pitchFamily="34" charset="0"/>
                <a:ea typeface="Tahoma" panose="020B0604030504040204" pitchFamily="34" charset="0"/>
                <a:cs typeface="Tahoma" panose="020B0604030504040204" pitchFamily="34" charset="0"/>
              </a:rPr>
              <a:t>Genİşletme</a:t>
            </a:r>
            <a:endParaRPr lang="tr-TR" sz="3600" dirty="0">
              <a:latin typeface="Tahoma" panose="020B0604030504040204" pitchFamily="34" charset="0"/>
              <a:ea typeface="Tahoma" panose="020B0604030504040204" pitchFamily="34" charset="0"/>
              <a:cs typeface="Tahoma" panose="020B0604030504040204" pitchFamily="34" charset="0"/>
            </a:endParaRPr>
          </a:p>
        </p:txBody>
      </p:sp>
      <p:sp>
        <p:nvSpPr>
          <p:cNvPr id="4" name="2 İçerik Yer Tutucusu"/>
          <p:cNvSpPr>
            <a:spLocks noGrp="1"/>
          </p:cNvSpPr>
          <p:nvPr>
            <p:ph idx="1"/>
          </p:nvPr>
        </p:nvSpPr>
        <p:spPr>
          <a:xfrm>
            <a:off x="1451579" y="1952748"/>
            <a:ext cx="8229600" cy="4389437"/>
          </a:xfrm>
        </p:spPr>
        <p:txBody>
          <a:bodyPr/>
          <a:lstStyle/>
          <a:p>
            <a:pPr eaLnBrk="1" hangingPunct="1"/>
            <a:r>
              <a:rPr lang="tr-TR" altLang="tr-TR" sz="2400" b="1" dirty="0">
                <a:latin typeface="Tahoma" pitchFamily="34" charset="0"/>
                <a:ea typeface="Tahoma" pitchFamily="34" charset="0"/>
                <a:cs typeface="Tahoma" pitchFamily="34" charset="0"/>
              </a:rPr>
              <a:t>Bir bilgiyi genişleterek yeniden ifade etmek</a:t>
            </a:r>
            <a:r>
              <a:rPr lang="en-US" altLang="tr-TR" sz="2400" b="1" dirty="0">
                <a:latin typeface="Tahoma" pitchFamily="34" charset="0"/>
                <a:ea typeface="Tahoma" pitchFamily="34" charset="0"/>
                <a:cs typeface="Tahoma" pitchFamily="34" charset="0"/>
              </a:rPr>
              <a:t> </a:t>
            </a:r>
            <a:endParaRPr lang="tr-TR" altLang="tr-TR" sz="2400" b="1" dirty="0">
              <a:latin typeface="Tahoma" pitchFamily="34" charset="0"/>
              <a:ea typeface="Tahoma" pitchFamily="34" charset="0"/>
              <a:cs typeface="Tahoma" pitchFamily="34" charset="0"/>
            </a:endParaRPr>
          </a:p>
          <a:p>
            <a:pPr eaLnBrk="1" hangingPunct="1">
              <a:buFont typeface="Wingdings 2" panose="05020102010507070707" pitchFamily="18" charset="2"/>
              <a:buNone/>
            </a:pPr>
            <a:endParaRPr lang="en-US" altLang="tr-TR" sz="2400" b="1" dirty="0">
              <a:latin typeface="Tahoma" pitchFamily="34" charset="0"/>
              <a:ea typeface="Tahoma" pitchFamily="34" charset="0"/>
              <a:cs typeface="Tahoma" pitchFamily="34" charset="0"/>
            </a:endParaRPr>
          </a:p>
          <a:p>
            <a:pPr eaLnBrk="1" hangingPunct="1"/>
            <a:r>
              <a:rPr lang="tr-TR" altLang="tr-TR" sz="2400" b="1" dirty="0">
                <a:latin typeface="Tahoma" pitchFamily="34" charset="0"/>
                <a:ea typeface="Tahoma" pitchFamily="34" charset="0"/>
                <a:cs typeface="Tahoma" pitchFamily="34" charset="0"/>
              </a:rPr>
              <a:t>Okuyucunun anlayışını genişletmek</a:t>
            </a:r>
          </a:p>
          <a:p>
            <a:pPr eaLnBrk="1" hangingPunct="1"/>
            <a:endParaRPr lang="en-US" altLang="tr-TR" sz="2400" b="1" dirty="0">
              <a:latin typeface="Tahoma" pitchFamily="34" charset="0"/>
              <a:ea typeface="Tahoma" pitchFamily="34" charset="0"/>
              <a:cs typeface="Tahoma" pitchFamily="34" charset="0"/>
            </a:endParaRPr>
          </a:p>
          <a:p>
            <a:pPr eaLnBrk="1" hangingPunct="1"/>
            <a:r>
              <a:rPr lang="tr-TR" altLang="tr-TR" sz="2400" b="1" dirty="0">
                <a:latin typeface="Tahoma" pitchFamily="34" charset="0"/>
                <a:ea typeface="Tahoma" pitchFamily="34" charset="0"/>
                <a:cs typeface="Tahoma" pitchFamily="34" charset="0"/>
              </a:rPr>
              <a:t>Açıklama yapma ya da ima etme</a:t>
            </a:r>
            <a:endParaRPr lang="tr-TR" altLang="tr-TR" sz="2400" dirty="0">
              <a:latin typeface="Tahoma" pitchFamily="34" charset="0"/>
              <a:ea typeface="Tahoma" pitchFamily="34" charset="0"/>
              <a:cs typeface="Tahoma" pitchFamily="34" charset="0"/>
            </a:endParaRPr>
          </a:p>
          <a:p>
            <a:pPr algn="r" eaLnBrk="1" hangingPunct="1">
              <a:buFont typeface="Wingdings 2" panose="05020102010507070707" pitchFamily="18" charset="2"/>
              <a:buNone/>
            </a:pPr>
            <a:r>
              <a:rPr lang="tr-TR" altLang="tr-TR" sz="2400" dirty="0">
                <a:latin typeface="Tahoma" pitchFamily="34" charset="0"/>
                <a:ea typeface="Tahoma" pitchFamily="34" charset="0"/>
                <a:cs typeface="Tahoma" pitchFamily="34" charset="0"/>
              </a:rPr>
              <a:t>(</a:t>
            </a:r>
            <a:r>
              <a:rPr lang="tr-TR" altLang="tr-TR" sz="2400" dirty="0" err="1">
                <a:latin typeface="Tahoma" panose="020B0604030504040204" pitchFamily="34" charset="0"/>
                <a:ea typeface="Tahoma" pitchFamily="34" charset="0"/>
                <a:cs typeface="Tahoma" pitchFamily="34" charset="0"/>
              </a:rPr>
              <a:t>Hyland</a:t>
            </a:r>
            <a:r>
              <a:rPr lang="tr-TR" altLang="tr-TR" sz="2400" dirty="0">
                <a:latin typeface="Tahoma" panose="020B0604030504040204" pitchFamily="34" charset="0"/>
                <a:ea typeface="Tahoma" pitchFamily="34" charset="0"/>
                <a:cs typeface="Tahoma" pitchFamily="34" charset="0"/>
              </a:rPr>
              <a:t>, 2007)</a:t>
            </a:r>
            <a:endParaRPr lang="en-US" altLang="tr-TR" sz="2400" dirty="0">
              <a:latin typeface="Tahoma" panose="020B0604030504040204" pitchFamily="34" charset="0"/>
              <a:ea typeface="Tahoma" pitchFamily="34" charset="0"/>
              <a:cs typeface="Tahoma" pitchFamily="34" charset="0"/>
            </a:endParaRPr>
          </a:p>
          <a:p>
            <a:pPr eaLnBrk="1" hangingPunct="1">
              <a:buFont typeface="Wingdings 2" panose="05020102010507070707" pitchFamily="18" charset="2"/>
              <a:buNone/>
            </a:pPr>
            <a:endParaRPr lang="en-US" altLang="tr-TR" dirty="0">
              <a:latin typeface="Arial" panose="020B0604020202020204" pitchFamily="34" charset="0"/>
            </a:endParaRPr>
          </a:p>
          <a:p>
            <a:pPr eaLnBrk="1" hangingPunct="1"/>
            <a:endParaRPr lang="en-US" altLang="tr-TR" dirty="0"/>
          </a:p>
        </p:txBody>
      </p:sp>
      <p:sp>
        <p:nvSpPr>
          <p:cNvPr id="5" name="Oval 4"/>
          <p:cNvSpPr/>
          <p:nvPr/>
        </p:nvSpPr>
        <p:spPr>
          <a:xfrm>
            <a:off x="10897985" y="806335"/>
            <a:ext cx="1047404" cy="52370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solidFill>
                  <a:schemeClr val="tx1"/>
                </a:solidFill>
              </a:rPr>
              <a:t>35/47</a:t>
            </a:r>
          </a:p>
        </p:txBody>
      </p:sp>
      <p:sp>
        <p:nvSpPr>
          <p:cNvPr id="6" name="Dikdörtgen 5"/>
          <p:cNvSpPr/>
          <p:nvPr/>
        </p:nvSpPr>
        <p:spPr>
          <a:xfrm>
            <a:off x="1330036" y="1795549"/>
            <a:ext cx="9742515" cy="9559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25545104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451578" y="1138627"/>
            <a:ext cx="9603275" cy="1049235"/>
          </a:xfrm>
        </p:spPr>
        <p:txBody>
          <a:bodyPr/>
          <a:lstStyle/>
          <a:p>
            <a:r>
              <a:rPr lang="tr-TR" altLang="tr-TR" sz="3600" b="1" dirty="0" err="1">
                <a:latin typeface="Tahoma" panose="020B0604030504040204" pitchFamily="34" charset="0"/>
              </a:rPr>
              <a:t>AçIklama</a:t>
            </a:r>
            <a:endParaRPr lang="tr-TR" sz="3600" dirty="0"/>
          </a:p>
        </p:txBody>
      </p:sp>
      <p:sp>
        <p:nvSpPr>
          <p:cNvPr id="3" name="İçerik Yer Tutucusu 2"/>
          <p:cNvSpPr>
            <a:spLocks noGrp="1"/>
          </p:cNvSpPr>
          <p:nvPr>
            <p:ph idx="1"/>
          </p:nvPr>
        </p:nvSpPr>
        <p:spPr>
          <a:xfrm>
            <a:off x="1232808" y="2230401"/>
            <a:ext cx="10392507" cy="3514453"/>
          </a:xfrm>
        </p:spPr>
        <p:txBody>
          <a:bodyPr/>
          <a:lstStyle/>
          <a:p>
            <a:r>
              <a:rPr lang="tr-TR" altLang="tr-TR" b="1" dirty="0">
                <a:latin typeface="Tahoma" panose="020B0604030504040204" pitchFamily="34" charset="0"/>
              </a:rPr>
              <a:t>Daha önce söylenmiş bir şeyi tanımlama</a:t>
            </a:r>
          </a:p>
          <a:p>
            <a:r>
              <a:rPr lang="tr-TR" altLang="tr-TR" b="1" dirty="0">
                <a:latin typeface="Tahoma" panose="020B0604030504040204" pitchFamily="34" charset="0"/>
              </a:rPr>
              <a:t>Teknik bir terimi açıklama</a:t>
            </a:r>
          </a:p>
          <a:p>
            <a:r>
              <a:rPr lang="tr-TR" altLang="tr-TR" b="1" dirty="0">
                <a:latin typeface="Tahoma" panose="020B0604030504040204" pitchFamily="34" charset="0"/>
              </a:rPr>
              <a:t>Parantez ve </a:t>
            </a:r>
            <a:r>
              <a:rPr lang="tr-TR" altLang="tr-TR" b="1" i="1" dirty="0">
                <a:latin typeface="Tahoma" panose="020B0604030504040204" pitchFamily="34" charset="0"/>
              </a:rPr>
              <a:t>that is</a:t>
            </a:r>
            <a:r>
              <a:rPr lang="tr-TR" altLang="tr-TR" b="1" dirty="0">
                <a:latin typeface="Tahoma" panose="020B0604030504040204" pitchFamily="34" charset="0"/>
              </a:rPr>
              <a:t> , </a:t>
            </a:r>
            <a:r>
              <a:rPr lang="tr-TR" altLang="tr-TR" b="1" i="1" dirty="0" err="1">
                <a:latin typeface="Tahoma" panose="020B0604030504040204" pitchFamily="34" charset="0"/>
              </a:rPr>
              <a:t>known</a:t>
            </a:r>
            <a:r>
              <a:rPr lang="tr-TR" altLang="tr-TR" b="1" i="1" dirty="0">
                <a:latin typeface="Tahoma" panose="020B0604030504040204" pitchFamily="34" charset="0"/>
              </a:rPr>
              <a:t> as</a:t>
            </a:r>
            <a:r>
              <a:rPr lang="tr-TR" altLang="tr-TR" b="1" dirty="0">
                <a:latin typeface="Tahoma" panose="020B0604030504040204" pitchFamily="34" charset="0"/>
              </a:rPr>
              <a:t>, </a:t>
            </a:r>
            <a:r>
              <a:rPr lang="tr-TR" altLang="tr-TR" b="1" i="1" dirty="0" err="1">
                <a:latin typeface="Tahoma" panose="020B0604030504040204" pitchFamily="34" charset="0"/>
              </a:rPr>
              <a:t>called</a:t>
            </a:r>
            <a:r>
              <a:rPr lang="tr-TR" altLang="tr-TR" b="1" dirty="0">
                <a:latin typeface="Tahoma" panose="020B0604030504040204" pitchFamily="34" charset="0"/>
              </a:rPr>
              <a:t>, ve </a:t>
            </a:r>
            <a:r>
              <a:rPr lang="tr-TR" altLang="tr-TR" b="1" i="1" dirty="0" err="1">
                <a:latin typeface="Tahoma" panose="020B0604030504040204" pitchFamily="34" charset="0"/>
              </a:rPr>
              <a:t>referred</a:t>
            </a:r>
            <a:r>
              <a:rPr lang="tr-TR" altLang="tr-TR" b="1" i="1" dirty="0">
                <a:latin typeface="Tahoma" panose="020B0604030504040204" pitchFamily="34" charset="0"/>
              </a:rPr>
              <a:t> </a:t>
            </a:r>
            <a:r>
              <a:rPr lang="tr-TR" altLang="tr-TR" b="1" i="1" dirty="0" err="1">
                <a:latin typeface="Tahoma" panose="020B0604030504040204" pitchFamily="34" charset="0"/>
              </a:rPr>
              <a:t>to</a:t>
            </a:r>
            <a:r>
              <a:rPr lang="tr-TR" altLang="tr-TR" b="1" i="1" dirty="0">
                <a:latin typeface="Tahoma" panose="020B0604030504040204" pitchFamily="34" charset="0"/>
              </a:rPr>
              <a:t> as</a:t>
            </a:r>
            <a:r>
              <a:rPr lang="tr-TR" altLang="tr-TR" b="1" dirty="0">
                <a:latin typeface="Tahoma" panose="020B0604030504040204" pitchFamily="34" charset="0"/>
              </a:rPr>
              <a:t> gibi ifadeler kullanma           </a:t>
            </a:r>
          </a:p>
          <a:p>
            <a:pPr marL="0" indent="0">
              <a:buNone/>
            </a:pPr>
            <a:r>
              <a:rPr lang="tr-TR" altLang="tr-TR" b="1" dirty="0">
                <a:latin typeface="Tahoma" panose="020B0604030504040204" pitchFamily="34" charset="0"/>
              </a:rPr>
              <a:t>								(</a:t>
            </a:r>
            <a:r>
              <a:rPr lang="tr-TR" altLang="tr-TR" b="1" dirty="0" err="1">
                <a:latin typeface="Tahoma" panose="020B0604030504040204" pitchFamily="34" charset="0"/>
              </a:rPr>
              <a:t>Hyland</a:t>
            </a:r>
            <a:r>
              <a:rPr lang="tr-TR" altLang="tr-TR" b="1" dirty="0">
                <a:latin typeface="Tahoma" panose="020B0604030504040204" pitchFamily="34" charset="0"/>
              </a:rPr>
              <a:t>, 2007)</a:t>
            </a:r>
            <a:endParaRPr lang="en-US" altLang="tr-TR" b="1" dirty="0">
              <a:latin typeface="Tahoma" panose="020B0604030504040204" pitchFamily="34" charset="0"/>
            </a:endParaRPr>
          </a:p>
          <a:p>
            <a:pPr>
              <a:buNone/>
            </a:pPr>
            <a:r>
              <a:rPr lang="tr-TR" altLang="tr-TR" dirty="0">
                <a:latin typeface="Tahoma" panose="020B0604030504040204" pitchFamily="34" charset="0"/>
              </a:rPr>
              <a:t>	(Örnekler için: </a:t>
            </a:r>
            <a:r>
              <a:rPr lang="tr-TR" altLang="tr-TR" dirty="0" err="1">
                <a:latin typeface="Tahoma" panose="020B0604030504040204" pitchFamily="34" charset="0"/>
              </a:rPr>
              <a:t>Hyland</a:t>
            </a:r>
            <a:r>
              <a:rPr lang="tr-TR" altLang="tr-TR" dirty="0">
                <a:latin typeface="Tahoma" panose="020B0604030504040204" pitchFamily="34" charset="0"/>
              </a:rPr>
              <a:t>, 2007’ye bakınız.)</a:t>
            </a:r>
            <a:endParaRPr lang="en-US" altLang="tr-TR" dirty="0">
              <a:latin typeface="Tahoma" panose="020B0604030504040204" pitchFamily="34" charset="0"/>
            </a:endParaRPr>
          </a:p>
          <a:p>
            <a:pPr marL="0" indent="0">
              <a:buNone/>
            </a:pPr>
            <a:endParaRPr lang="tr-TR" dirty="0"/>
          </a:p>
        </p:txBody>
      </p:sp>
      <p:sp>
        <p:nvSpPr>
          <p:cNvPr id="4" name="Oval 3"/>
          <p:cNvSpPr/>
          <p:nvPr/>
        </p:nvSpPr>
        <p:spPr>
          <a:xfrm>
            <a:off x="10897985" y="806335"/>
            <a:ext cx="1047404" cy="52370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solidFill>
                  <a:schemeClr val="tx1"/>
                </a:solidFill>
              </a:rPr>
              <a:t>36/47</a:t>
            </a:r>
          </a:p>
        </p:txBody>
      </p:sp>
      <p:sp>
        <p:nvSpPr>
          <p:cNvPr id="5" name="Dikdörtgen 4"/>
          <p:cNvSpPr/>
          <p:nvPr/>
        </p:nvSpPr>
        <p:spPr>
          <a:xfrm>
            <a:off x="1330036" y="1795549"/>
            <a:ext cx="9742515" cy="9559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337044985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451579" y="1191380"/>
            <a:ext cx="9603275" cy="1049235"/>
          </a:xfrm>
        </p:spPr>
        <p:txBody>
          <a:bodyPr>
            <a:normAutofit/>
          </a:bodyPr>
          <a:lstStyle/>
          <a:p>
            <a:r>
              <a:rPr lang="tr-TR" altLang="tr-TR" sz="3600" b="1" dirty="0">
                <a:latin typeface="Tahoma" panose="020B0604030504040204" pitchFamily="34" charset="0"/>
              </a:rPr>
              <a:t>İma etme</a:t>
            </a:r>
            <a:endParaRPr lang="tr-TR" sz="3600" dirty="0"/>
          </a:p>
        </p:txBody>
      </p:sp>
      <p:sp>
        <p:nvSpPr>
          <p:cNvPr id="3" name="İçerik Yer Tutucusu 2"/>
          <p:cNvSpPr>
            <a:spLocks noGrp="1"/>
          </p:cNvSpPr>
          <p:nvPr>
            <p:ph idx="1"/>
          </p:nvPr>
        </p:nvSpPr>
        <p:spPr/>
        <p:txBody>
          <a:bodyPr/>
          <a:lstStyle/>
          <a:p>
            <a:pPr>
              <a:lnSpc>
                <a:spcPct val="200000"/>
              </a:lnSpc>
            </a:pPr>
            <a:r>
              <a:rPr lang="tr-TR" altLang="tr-TR" b="1" dirty="0">
                <a:latin typeface="Tahoma" panose="020B0604030504040204" pitchFamily="34" charset="0"/>
                <a:ea typeface="Tahoma" panose="020B0604030504040204" pitchFamily="34" charset="0"/>
                <a:cs typeface="Tahoma" panose="020B0604030504040204" pitchFamily="34" charset="0"/>
              </a:rPr>
              <a:t>Bir sonuç çıkarma ya da az önce söylenen bir şeyi özetleme</a:t>
            </a:r>
          </a:p>
          <a:p>
            <a:pPr>
              <a:lnSpc>
                <a:spcPct val="200000"/>
              </a:lnSpc>
            </a:pPr>
            <a:r>
              <a:rPr lang="tr-TR" altLang="tr-TR" b="1" dirty="0">
                <a:latin typeface="Tahoma" panose="020B0604030504040204" pitchFamily="34" charset="0"/>
                <a:ea typeface="Tahoma" panose="020B0604030504040204" pitchFamily="34" charset="0"/>
                <a:cs typeface="Tahoma" panose="020B0604030504040204" pitchFamily="34" charset="0"/>
              </a:rPr>
              <a:t>Söylenenden okuyucunun bir şeyler çıkarması    (</a:t>
            </a:r>
            <a:r>
              <a:rPr lang="tr-TR" altLang="tr-TR" b="1" dirty="0" err="1">
                <a:latin typeface="Tahoma" panose="020B0604030504040204" pitchFamily="34" charset="0"/>
                <a:ea typeface="Tahoma" panose="020B0604030504040204" pitchFamily="34" charset="0"/>
                <a:cs typeface="Tahoma" panose="020B0604030504040204" pitchFamily="34" charset="0"/>
              </a:rPr>
              <a:t>Hyland</a:t>
            </a:r>
            <a:r>
              <a:rPr lang="tr-TR" altLang="tr-TR" b="1" dirty="0">
                <a:latin typeface="Tahoma" panose="020B0604030504040204" pitchFamily="34" charset="0"/>
                <a:ea typeface="Tahoma" panose="020B0604030504040204" pitchFamily="34" charset="0"/>
                <a:cs typeface="Tahoma" panose="020B0604030504040204" pitchFamily="34" charset="0"/>
              </a:rPr>
              <a:t>, 2007)</a:t>
            </a:r>
          </a:p>
          <a:p>
            <a:pPr>
              <a:lnSpc>
                <a:spcPct val="200000"/>
              </a:lnSpc>
              <a:buNone/>
            </a:pPr>
            <a:endParaRPr lang="tr-TR" altLang="tr-TR" dirty="0">
              <a:latin typeface="Tahoma" panose="020B0604030504040204" pitchFamily="34" charset="0"/>
              <a:ea typeface="Tahoma" panose="020B0604030504040204" pitchFamily="34" charset="0"/>
              <a:cs typeface="Tahoma" panose="020B0604030504040204" pitchFamily="34" charset="0"/>
            </a:endParaRPr>
          </a:p>
          <a:p>
            <a:pPr>
              <a:lnSpc>
                <a:spcPct val="200000"/>
              </a:lnSpc>
              <a:buNone/>
            </a:pPr>
            <a:r>
              <a:rPr lang="tr-TR" altLang="tr-TR" dirty="0">
                <a:latin typeface="Tahoma" panose="020B0604030504040204" pitchFamily="34" charset="0"/>
                <a:ea typeface="Tahoma" panose="020B0604030504040204" pitchFamily="34" charset="0"/>
                <a:cs typeface="Tahoma" panose="020B0604030504040204" pitchFamily="34" charset="0"/>
              </a:rPr>
              <a:t>(Örnekler için: </a:t>
            </a:r>
            <a:r>
              <a:rPr lang="tr-TR" altLang="tr-TR" dirty="0" err="1">
                <a:latin typeface="Tahoma" panose="020B0604030504040204" pitchFamily="34" charset="0"/>
                <a:ea typeface="Tahoma" panose="020B0604030504040204" pitchFamily="34" charset="0"/>
                <a:cs typeface="Tahoma" panose="020B0604030504040204" pitchFamily="34" charset="0"/>
              </a:rPr>
              <a:t>Hyland</a:t>
            </a:r>
            <a:r>
              <a:rPr lang="tr-TR" altLang="tr-TR" dirty="0">
                <a:latin typeface="Tahoma" panose="020B0604030504040204" pitchFamily="34" charset="0"/>
                <a:ea typeface="Tahoma" panose="020B0604030504040204" pitchFamily="34" charset="0"/>
                <a:cs typeface="Tahoma" panose="020B0604030504040204" pitchFamily="34" charset="0"/>
              </a:rPr>
              <a:t>, 2007’ye bakınız.)</a:t>
            </a:r>
            <a:endParaRPr lang="en-US" altLang="tr-TR" dirty="0">
              <a:latin typeface="Tahoma" panose="020B0604030504040204" pitchFamily="34" charset="0"/>
              <a:ea typeface="Tahoma" panose="020B0604030504040204" pitchFamily="34" charset="0"/>
              <a:cs typeface="Tahoma" panose="020B0604030504040204" pitchFamily="34" charset="0"/>
            </a:endParaRPr>
          </a:p>
          <a:p>
            <a:endParaRPr lang="tr-TR" dirty="0"/>
          </a:p>
        </p:txBody>
      </p:sp>
      <p:sp>
        <p:nvSpPr>
          <p:cNvPr id="4" name="Oval 3"/>
          <p:cNvSpPr/>
          <p:nvPr/>
        </p:nvSpPr>
        <p:spPr>
          <a:xfrm>
            <a:off x="10897985" y="806335"/>
            <a:ext cx="1047404" cy="52370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solidFill>
                  <a:schemeClr val="tx1"/>
                </a:solidFill>
              </a:rPr>
              <a:t>37/47</a:t>
            </a:r>
          </a:p>
        </p:txBody>
      </p:sp>
      <p:sp>
        <p:nvSpPr>
          <p:cNvPr id="5" name="Dikdörtgen 4"/>
          <p:cNvSpPr/>
          <p:nvPr/>
        </p:nvSpPr>
        <p:spPr>
          <a:xfrm>
            <a:off x="1330036" y="1795549"/>
            <a:ext cx="9742515" cy="9559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356227973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451579" y="1173796"/>
            <a:ext cx="9603275" cy="1049235"/>
          </a:xfrm>
        </p:spPr>
        <p:txBody>
          <a:bodyPr/>
          <a:lstStyle/>
          <a:p>
            <a:r>
              <a:rPr lang="tr-TR" altLang="tr-TR" sz="3600" b="1" dirty="0">
                <a:latin typeface="Tahoma" panose="020B0604030504040204" pitchFamily="34" charset="0"/>
              </a:rPr>
              <a:t>Daraltma</a:t>
            </a:r>
            <a:endParaRPr lang="tr-TR" sz="3600" dirty="0"/>
          </a:p>
        </p:txBody>
      </p:sp>
      <p:sp>
        <p:nvSpPr>
          <p:cNvPr id="3" name="İçerik Yer Tutucusu 2"/>
          <p:cNvSpPr>
            <a:spLocks noGrp="1"/>
          </p:cNvSpPr>
          <p:nvPr>
            <p:ph idx="1"/>
          </p:nvPr>
        </p:nvSpPr>
        <p:spPr/>
        <p:txBody>
          <a:bodyPr/>
          <a:lstStyle/>
          <a:p>
            <a:pPr>
              <a:lnSpc>
                <a:spcPct val="200000"/>
              </a:lnSpc>
            </a:pPr>
            <a:r>
              <a:rPr lang="tr-TR" altLang="tr-TR" sz="2400" b="1" dirty="0">
                <a:latin typeface="Tahoma" panose="020B0604030504040204" pitchFamily="34" charset="0"/>
                <a:ea typeface="Tahoma" panose="020B0604030504040204" pitchFamily="34" charset="0"/>
                <a:cs typeface="Tahoma" panose="020B0604030504040204" pitchFamily="34" charset="0"/>
              </a:rPr>
              <a:t>Söylenen şeyin anlamını sınırlandırma</a:t>
            </a:r>
          </a:p>
          <a:p>
            <a:pPr>
              <a:lnSpc>
                <a:spcPct val="200000"/>
              </a:lnSpc>
            </a:pPr>
            <a:r>
              <a:rPr lang="tr-TR" altLang="tr-TR" sz="2400" b="1" dirty="0">
                <a:latin typeface="Tahoma" panose="020B0604030504040204" pitchFamily="34" charset="0"/>
                <a:ea typeface="Tahoma" panose="020B0604030504040204" pitchFamily="34" charset="0"/>
                <a:cs typeface="Tahoma" panose="020B0604030504040204" pitchFamily="34" charset="0"/>
              </a:rPr>
              <a:t>Yorumun kapsamını daraltma</a:t>
            </a:r>
          </a:p>
          <a:p>
            <a:pPr algn="r">
              <a:lnSpc>
                <a:spcPct val="200000"/>
              </a:lnSpc>
              <a:buNone/>
            </a:pPr>
            <a:r>
              <a:rPr lang="tr-TR" altLang="tr-TR" sz="2400" b="1" dirty="0">
                <a:latin typeface="Tahoma" panose="020B0604030504040204" pitchFamily="34" charset="0"/>
                <a:ea typeface="Tahoma" panose="020B0604030504040204" pitchFamily="34" charset="0"/>
                <a:cs typeface="Tahoma" panose="020B0604030504040204" pitchFamily="34" charset="0"/>
              </a:rPr>
              <a:t>	           (</a:t>
            </a:r>
            <a:r>
              <a:rPr lang="tr-TR" altLang="tr-TR" sz="2400" b="1" dirty="0" err="1">
                <a:latin typeface="Tahoma" panose="020B0604030504040204" pitchFamily="34" charset="0"/>
                <a:ea typeface="Tahoma" panose="020B0604030504040204" pitchFamily="34" charset="0"/>
                <a:cs typeface="Tahoma" panose="020B0604030504040204" pitchFamily="34" charset="0"/>
              </a:rPr>
              <a:t>Hyland</a:t>
            </a:r>
            <a:r>
              <a:rPr lang="tr-TR" altLang="tr-TR" sz="2400" b="1" dirty="0">
                <a:latin typeface="Tahoma" panose="020B0604030504040204" pitchFamily="34" charset="0"/>
                <a:ea typeface="Tahoma" panose="020B0604030504040204" pitchFamily="34" charset="0"/>
                <a:cs typeface="Tahoma" panose="020B0604030504040204" pitchFamily="34" charset="0"/>
              </a:rPr>
              <a:t>, 2007)</a:t>
            </a:r>
            <a:endParaRPr lang="en-US" altLang="tr-TR" sz="2400" b="1" dirty="0">
              <a:latin typeface="Tahoma" panose="020B0604030504040204" pitchFamily="34" charset="0"/>
              <a:ea typeface="Tahoma" panose="020B0604030504040204" pitchFamily="34" charset="0"/>
              <a:cs typeface="Tahoma" panose="020B0604030504040204" pitchFamily="34" charset="0"/>
            </a:endParaRPr>
          </a:p>
          <a:p>
            <a:pPr marL="0" indent="0">
              <a:buNone/>
            </a:pPr>
            <a:endParaRPr lang="tr-TR" dirty="0"/>
          </a:p>
        </p:txBody>
      </p:sp>
      <p:sp>
        <p:nvSpPr>
          <p:cNvPr id="4" name="Oval 3"/>
          <p:cNvSpPr/>
          <p:nvPr/>
        </p:nvSpPr>
        <p:spPr>
          <a:xfrm>
            <a:off x="10897985" y="806335"/>
            <a:ext cx="1047404" cy="52370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solidFill>
                  <a:schemeClr val="tx1"/>
                </a:solidFill>
              </a:rPr>
              <a:t>38/47</a:t>
            </a:r>
          </a:p>
        </p:txBody>
      </p:sp>
      <p:sp>
        <p:nvSpPr>
          <p:cNvPr id="5" name="Dikdörtgen 4"/>
          <p:cNvSpPr/>
          <p:nvPr/>
        </p:nvSpPr>
        <p:spPr>
          <a:xfrm>
            <a:off x="1330036" y="1795549"/>
            <a:ext cx="9742515" cy="9559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157158807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451579" y="1173796"/>
            <a:ext cx="9603275" cy="1049235"/>
          </a:xfrm>
        </p:spPr>
        <p:txBody>
          <a:bodyPr/>
          <a:lstStyle/>
          <a:p>
            <a:r>
              <a:rPr lang="tr-TR" altLang="tr-TR" sz="3600" b="1" dirty="0">
                <a:latin typeface="Tahoma" panose="020B0604030504040204" pitchFamily="34" charset="0"/>
              </a:rPr>
              <a:t>Daraltma</a:t>
            </a:r>
            <a:endParaRPr lang="tr-TR" sz="3600" dirty="0"/>
          </a:p>
        </p:txBody>
      </p:sp>
      <p:sp>
        <p:nvSpPr>
          <p:cNvPr id="3" name="İçerik Yer Tutucusu 2"/>
          <p:cNvSpPr>
            <a:spLocks noGrp="1"/>
          </p:cNvSpPr>
          <p:nvPr>
            <p:ph idx="1"/>
          </p:nvPr>
        </p:nvSpPr>
        <p:spPr/>
        <p:txBody>
          <a:bodyPr/>
          <a:lstStyle/>
          <a:p>
            <a:pPr>
              <a:lnSpc>
                <a:spcPct val="80000"/>
              </a:lnSpc>
            </a:pPr>
            <a:r>
              <a:rPr lang="tr-TR" altLang="tr-TR" sz="2400" b="1" dirty="0">
                <a:latin typeface="Tahoma" panose="020B0604030504040204" pitchFamily="34" charset="0"/>
              </a:rPr>
              <a:t>Aynı şeyi başka şekilde ifade etme</a:t>
            </a:r>
          </a:p>
          <a:p>
            <a:pPr>
              <a:lnSpc>
                <a:spcPct val="80000"/>
              </a:lnSpc>
            </a:pPr>
            <a:endParaRPr lang="tr-TR" altLang="tr-TR" sz="2400" b="1" dirty="0">
              <a:latin typeface="Tahoma" panose="020B0604030504040204" pitchFamily="34" charset="0"/>
            </a:endParaRPr>
          </a:p>
          <a:p>
            <a:pPr>
              <a:lnSpc>
                <a:spcPct val="80000"/>
              </a:lnSpc>
            </a:pPr>
            <a:r>
              <a:rPr lang="tr-TR" altLang="tr-TR" sz="2400" b="1" dirty="0">
                <a:latin typeface="Tahoma" panose="020B0604030504040204" pitchFamily="34" charset="0"/>
              </a:rPr>
              <a:t>Belirginleştirme</a:t>
            </a:r>
          </a:p>
          <a:p>
            <a:pPr>
              <a:lnSpc>
                <a:spcPct val="80000"/>
              </a:lnSpc>
              <a:buNone/>
            </a:pPr>
            <a:endParaRPr lang="tr-TR" altLang="tr-TR" sz="2400" b="1" dirty="0">
              <a:latin typeface="Tahoma" panose="020B0604030504040204" pitchFamily="34" charset="0"/>
            </a:endParaRPr>
          </a:p>
          <a:p>
            <a:pPr>
              <a:lnSpc>
                <a:spcPct val="80000"/>
              </a:lnSpc>
              <a:buNone/>
            </a:pPr>
            <a:endParaRPr lang="tr-TR" altLang="tr-TR" sz="2400" b="1" dirty="0">
              <a:latin typeface="Tahoma" panose="020B0604030504040204" pitchFamily="34" charset="0"/>
            </a:endParaRPr>
          </a:p>
          <a:p>
            <a:pPr>
              <a:buNone/>
            </a:pPr>
            <a:r>
              <a:rPr lang="tr-TR" altLang="tr-TR" sz="2400" dirty="0">
                <a:latin typeface="Tahoma" panose="020B0604030504040204" pitchFamily="34" charset="0"/>
              </a:rPr>
              <a:t>(Örnekler için: </a:t>
            </a:r>
            <a:r>
              <a:rPr lang="tr-TR" altLang="tr-TR" sz="2400" dirty="0" err="1">
                <a:latin typeface="Tahoma" panose="020B0604030504040204" pitchFamily="34" charset="0"/>
              </a:rPr>
              <a:t>Hyland</a:t>
            </a:r>
            <a:r>
              <a:rPr lang="tr-TR" altLang="tr-TR" sz="2400" dirty="0">
                <a:latin typeface="Tahoma" panose="020B0604030504040204" pitchFamily="34" charset="0"/>
              </a:rPr>
              <a:t>, 2007’ye bakınız.)</a:t>
            </a:r>
            <a:endParaRPr lang="en-US" altLang="tr-TR" sz="2400" dirty="0">
              <a:latin typeface="Tahoma" panose="020B0604030504040204" pitchFamily="34" charset="0"/>
            </a:endParaRPr>
          </a:p>
          <a:p>
            <a:pPr>
              <a:lnSpc>
                <a:spcPct val="80000"/>
              </a:lnSpc>
              <a:buNone/>
            </a:pPr>
            <a:endParaRPr lang="en-US" altLang="tr-TR" dirty="0">
              <a:solidFill>
                <a:schemeClr val="tx2"/>
              </a:solidFill>
              <a:latin typeface="Tahoma" panose="020B0604030504040204" pitchFamily="34" charset="0"/>
            </a:endParaRPr>
          </a:p>
          <a:p>
            <a:pPr>
              <a:lnSpc>
                <a:spcPct val="80000"/>
              </a:lnSpc>
            </a:pPr>
            <a:endParaRPr lang="en-US" altLang="tr-TR" sz="1600" dirty="0">
              <a:latin typeface="Tahoma" panose="020B0604030504040204" pitchFamily="34" charset="0"/>
            </a:endParaRPr>
          </a:p>
          <a:p>
            <a:pPr marL="0" indent="0">
              <a:buNone/>
            </a:pPr>
            <a:endParaRPr lang="tr-TR" dirty="0"/>
          </a:p>
        </p:txBody>
      </p:sp>
      <p:sp>
        <p:nvSpPr>
          <p:cNvPr id="4" name="Oval 3"/>
          <p:cNvSpPr/>
          <p:nvPr/>
        </p:nvSpPr>
        <p:spPr>
          <a:xfrm>
            <a:off x="10897985" y="806335"/>
            <a:ext cx="1047404" cy="52370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solidFill>
                  <a:schemeClr val="tx1"/>
                </a:solidFill>
              </a:rPr>
              <a:t>39/47</a:t>
            </a:r>
          </a:p>
        </p:txBody>
      </p:sp>
      <p:sp>
        <p:nvSpPr>
          <p:cNvPr id="5" name="Dikdörtgen 4"/>
          <p:cNvSpPr/>
          <p:nvPr/>
        </p:nvSpPr>
        <p:spPr>
          <a:xfrm>
            <a:off x="1330036" y="1795549"/>
            <a:ext cx="9742515" cy="9559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137060996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451579" y="1226550"/>
            <a:ext cx="9603275" cy="1049235"/>
          </a:xfrm>
        </p:spPr>
        <p:txBody>
          <a:bodyPr/>
          <a:lstStyle/>
          <a:p>
            <a:r>
              <a:rPr lang="tr-TR" altLang="tr-TR" sz="3600" b="1" dirty="0">
                <a:latin typeface="Tahoma" panose="020B0604030504040204" pitchFamily="34" charset="0"/>
              </a:rPr>
              <a:t>ÖRNEKLENDİRME</a:t>
            </a:r>
            <a:endParaRPr lang="tr-TR" sz="3600" b="1" dirty="0"/>
          </a:p>
        </p:txBody>
      </p:sp>
      <p:sp>
        <p:nvSpPr>
          <p:cNvPr id="3" name="İçerik Yer Tutucusu 2"/>
          <p:cNvSpPr>
            <a:spLocks noGrp="1"/>
          </p:cNvSpPr>
          <p:nvPr>
            <p:ph idx="1"/>
          </p:nvPr>
        </p:nvSpPr>
        <p:spPr/>
        <p:txBody>
          <a:bodyPr/>
          <a:lstStyle/>
          <a:p>
            <a:r>
              <a:rPr lang="tr-TR" altLang="tr-TR" sz="2400" b="1" dirty="0">
                <a:latin typeface="Tahoma" panose="020B0604030504040204" pitchFamily="34" charset="0"/>
              </a:rPr>
              <a:t>Genel bir kategori için örnek vermek</a:t>
            </a:r>
          </a:p>
          <a:p>
            <a:r>
              <a:rPr lang="tr-TR" altLang="tr-TR" sz="2400" b="1" dirty="0">
                <a:latin typeface="Tahoma" panose="020B0604030504040204" pitchFamily="34" charset="0"/>
              </a:rPr>
              <a:t>Bir kural ya da ilkeyi vermek</a:t>
            </a:r>
          </a:p>
          <a:p>
            <a:r>
              <a:rPr lang="tr-TR" altLang="tr-TR" sz="2400" b="1" dirty="0">
                <a:latin typeface="Tahoma" panose="020B0604030504040204" pitchFamily="34" charset="0"/>
              </a:rPr>
              <a:t>Benzer bir olguyu vermek</a:t>
            </a:r>
          </a:p>
          <a:p>
            <a:pPr>
              <a:buNone/>
            </a:pPr>
            <a:endParaRPr lang="tr-TR" altLang="tr-TR" b="1" dirty="0">
              <a:latin typeface="Tahoma" panose="020B0604030504040204" pitchFamily="34" charset="0"/>
            </a:endParaRPr>
          </a:p>
          <a:p>
            <a:pPr>
              <a:buNone/>
            </a:pPr>
            <a:endParaRPr lang="tr-TR" altLang="tr-TR" b="1" dirty="0">
              <a:latin typeface="Tahoma" panose="020B0604030504040204" pitchFamily="34" charset="0"/>
            </a:endParaRPr>
          </a:p>
          <a:p>
            <a:pPr>
              <a:buNone/>
            </a:pPr>
            <a:r>
              <a:rPr lang="tr-TR" altLang="tr-TR" sz="2400" dirty="0">
                <a:latin typeface="Tahoma" panose="020B0604030504040204" pitchFamily="34" charset="0"/>
              </a:rPr>
              <a:t>(Örnekler için: </a:t>
            </a:r>
            <a:r>
              <a:rPr lang="tr-TR" altLang="tr-TR" sz="2400" dirty="0" err="1">
                <a:latin typeface="Tahoma" panose="020B0604030504040204" pitchFamily="34" charset="0"/>
              </a:rPr>
              <a:t>Hyland</a:t>
            </a:r>
            <a:r>
              <a:rPr lang="tr-TR" altLang="tr-TR" sz="2400" dirty="0">
                <a:latin typeface="Tahoma" panose="020B0604030504040204" pitchFamily="34" charset="0"/>
              </a:rPr>
              <a:t>, 2007’ye bakınız.)</a:t>
            </a:r>
            <a:endParaRPr lang="en-US" altLang="tr-TR" sz="2400" dirty="0">
              <a:latin typeface="Tahoma" panose="020B0604030504040204" pitchFamily="34" charset="0"/>
            </a:endParaRPr>
          </a:p>
          <a:p>
            <a:pPr>
              <a:buNone/>
            </a:pPr>
            <a:endParaRPr lang="en-US" altLang="tr-TR" b="1" dirty="0">
              <a:solidFill>
                <a:schemeClr val="tx2"/>
              </a:solidFill>
              <a:latin typeface="Tahoma" panose="020B0604030504040204" pitchFamily="34" charset="0"/>
            </a:endParaRPr>
          </a:p>
          <a:p>
            <a:pPr marL="0" indent="0">
              <a:buNone/>
            </a:pPr>
            <a:endParaRPr lang="tr-TR" dirty="0"/>
          </a:p>
        </p:txBody>
      </p:sp>
      <p:sp>
        <p:nvSpPr>
          <p:cNvPr id="4" name="Oval 3"/>
          <p:cNvSpPr/>
          <p:nvPr/>
        </p:nvSpPr>
        <p:spPr>
          <a:xfrm>
            <a:off x="10897985" y="806335"/>
            <a:ext cx="1047404" cy="52370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solidFill>
                  <a:schemeClr val="tx1"/>
                </a:solidFill>
              </a:rPr>
              <a:t>40/47</a:t>
            </a:r>
          </a:p>
        </p:txBody>
      </p:sp>
      <p:sp>
        <p:nvSpPr>
          <p:cNvPr id="5" name="Dikdörtgen 4"/>
          <p:cNvSpPr/>
          <p:nvPr/>
        </p:nvSpPr>
        <p:spPr>
          <a:xfrm>
            <a:off x="1330036" y="1795549"/>
            <a:ext cx="9742515" cy="9559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377827258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434953" y="805418"/>
            <a:ext cx="9603275" cy="1049235"/>
          </a:xfrm>
        </p:spPr>
        <p:txBody>
          <a:bodyPr/>
          <a:lstStyle/>
          <a:p>
            <a:r>
              <a:rPr lang="tr-TR" altLang="tr-TR" sz="3600" b="1" dirty="0">
                <a:latin typeface="Tahoma" panose="020B0604030504040204" pitchFamily="34" charset="0"/>
                <a:ea typeface="Tahoma" panose="020B0604030504040204" pitchFamily="34" charset="0"/>
                <a:cs typeface="Tahoma" panose="020B0604030504040204" pitchFamily="34" charset="0"/>
              </a:rPr>
              <a:t>Kaynaklar</a:t>
            </a:r>
            <a:endParaRPr lang="tr-TR" sz="3600" b="1" dirty="0">
              <a:latin typeface="Tahoma" panose="020B0604030504040204" pitchFamily="34" charset="0"/>
              <a:ea typeface="Tahoma" panose="020B0604030504040204" pitchFamily="34" charset="0"/>
              <a:cs typeface="Tahoma" panose="020B0604030504040204" pitchFamily="34" charset="0"/>
            </a:endParaRPr>
          </a:p>
        </p:txBody>
      </p:sp>
      <p:sp>
        <p:nvSpPr>
          <p:cNvPr id="3" name="İçerik Yer Tutucusu 2"/>
          <p:cNvSpPr>
            <a:spLocks noGrp="1"/>
          </p:cNvSpPr>
          <p:nvPr>
            <p:ph idx="1"/>
          </p:nvPr>
        </p:nvSpPr>
        <p:spPr>
          <a:xfrm>
            <a:off x="1372879" y="1949229"/>
            <a:ext cx="12016154" cy="4138883"/>
          </a:xfrm>
        </p:spPr>
        <p:txBody>
          <a:bodyPr>
            <a:normAutofit lnSpcReduction="10000"/>
          </a:bodyPr>
          <a:lstStyle/>
          <a:p>
            <a:pPr>
              <a:lnSpc>
                <a:spcPct val="100000"/>
              </a:lnSpc>
              <a:spcBef>
                <a:spcPts val="0"/>
              </a:spcBef>
              <a:buNone/>
            </a:pPr>
            <a:r>
              <a:rPr lang="tr-TR" altLang="tr-TR" sz="1400" dirty="0">
                <a:latin typeface="Tahoma" panose="020B0604030504040204" pitchFamily="34" charset="0"/>
                <a:ea typeface="Tahoma" panose="020B0604030504040204" pitchFamily="34" charset="0"/>
                <a:cs typeface="Tahoma" panose="020B0604030504040204" pitchFamily="34" charset="0"/>
              </a:rPr>
              <a:t>APA 6th Edition, 2010.</a:t>
            </a:r>
          </a:p>
          <a:p>
            <a:pPr>
              <a:lnSpc>
                <a:spcPct val="100000"/>
              </a:lnSpc>
              <a:spcBef>
                <a:spcPts val="0"/>
              </a:spcBef>
              <a:buNone/>
            </a:pPr>
            <a:endParaRPr lang="tr-TR" altLang="tr-TR" sz="1400" dirty="0">
              <a:latin typeface="Tahoma" panose="020B0604030504040204" pitchFamily="34" charset="0"/>
              <a:ea typeface="Tahoma" panose="020B0604030504040204" pitchFamily="34" charset="0"/>
              <a:cs typeface="Tahoma" panose="020B0604030504040204" pitchFamily="34" charset="0"/>
            </a:endParaRPr>
          </a:p>
          <a:p>
            <a:pPr>
              <a:lnSpc>
                <a:spcPct val="100000"/>
              </a:lnSpc>
              <a:spcBef>
                <a:spcPts val="0"/>
              </a:spcBef>
              <a:buNone/>
            </a:pPr>
            <a:r>
              <a:rPr lang="en-US" sz="1400" dirty="0">
                <a:latin typeface="Tahoma" panose="020B0604030504040204" pitchFamily="34" charset="0"/>
                <a:ea typeface="Tahoma" panose="020B0604030504040204" pitchFamily="34" charset="0"/>
                <a:cs typeface="Tahoma" panose="020B0604030504040204" pitchFamily="34" charset="0"/>
              </a:rPr>
              <a:t>Creswell, J. W., &amp; Plano Clark, V. (2018). </a:t>
            </a:r>
            <a:r>
              <a:rPr lang="en-US" sz="1400" i="1" dirty="0">
                <a:latin typeface="Tahoma" panose="020B0604030504040204" pitchFamily="34" charset="0"/>
                <a:ea typeface="Tahoma" panose="020B0604030504040204" pitchFamily="34" charset="0"/>
                <a:cs typeface="Tahoma" panose="020B0604030504040204" pitchFamily="34" charset="0"/>
              </a:rPr>
              <a:t>Designing and conducting mixed methods research</a:t>
            </a:r>
            <a:r>
              <a:rPr lang="en-US" sz="1400" dirty="0">
                <a:latin typeface="Tahoma" panose="020B0604030504040204" pitchFamily="34" charset="0"/>
                <a:ea typeface="Tahoma" panose="020B0604030504040204" pitchFamily="34" charset="0"/>
                <a:cs typeface="Tahoma" panose="020B0604030504040204" pitchFamily="34" charset="0"/>
              </a:rPr>
              <a:t> (3rd ed.). Thousand Oaks, CA: SAGE.</a:t>
            </a:r>
            <a:endParaRPr lang="tr-TR" altLang="tr-TR" sz="1400" dirty="0">
              <a:latin typeface="Tahoma" panose="020B0604030504040204" pitchFamily="34" charset="0"/>
              <a:ea typeface="Tahoma" panose="020B0604030504040204" pitchFamily="34" charset="0"/>
              <a:cs typeface="Tahoma" panose="020B0604030504040204" pitchFamily="34" charset="0"/>
            </a:endParaRPr>
          </a:p>
          <a:p>
            <a:pPr>
              <a:lnSpc>
                <a:spcPct val="100000"/>
              </a:lnSpc>
              <a:spcBef>
                <a:spcPts val="0"/>
              </a:spcBef>
              <a:buNone/>
            </a:pPr>
            <a:endParaRPr lang="tr-TR" altLang="tr-TR" sz="1400" dirty="0">
              <a:latin typeface="Tahoma" panose="020B0604030504040204" pitchFamily="34" charset="0"/>
              <a:ea typeface="Tahoma" panose="020B0604030504040204" pitchFamily="34" charset="0"/>
              <a:cs typeface="Tahoma" panose="020B0604030504040204" pitchFamily="34" charset="0"/>
            </a:endParaRPr>
          </a:p>
          <a:p>
            <a:pPr>
              <a:lnSpc>
                <a:spcPct val="100000"/>
              </a:lnSpc>
              <a:spcBef>
                <a:spcPts val="0"/>
              </a:spcBef>
              <a:buNone/>
            </a:pPr>
            <a:r>
              <a:rPr lang="tr-TR" altLang="tr-TR" sz="1400" dirty="0" err="1">
                <a:latin typeface="Tahoma" panose="020B0604030504040204" pitchFamily="34" charset="0"/>
                <a:ea typeface="Tahoma" panose="020B0604030504040204" pitchFamily="34" charset="0"/>
                <a:cs typeface="Tahoma" panose="020B0604030504040204" pitchFamily="34" charset="0"/>
              </a:rPr>
              <a:t>Hoffmann</a:t>
            </a:r>
            <a:r>
              <a:rPr lang="tr-TR" altLang="tr-TR" sz="1400" dirty="0">
                <a:latin typeface="Tahoma" panose="020B0604030504040204" pitchFamily="34" charset="0"/>
                <a:ea typeface="Tahoma" panose="020B0604030504040204" pitchFamily="34" charset="0"/>
                <a:cs typeface="Tahoma" panose="020B0604030504040204" pitchFamily="34" charset="0"/>
              </a:rPr>
              <a:t>, A. H. (2009). </a:t>
            </a:r>
            <a:r>
              <a:rPr lang="tr-TR" altLang="tr-TR" sz="1400" i="1" dirty="0" err="1">
                <a:latin typeface="Tahoma" panose="020B0604030504040204" pitchFamily="34" charset="0"/>
                <a:ea typeface="Tahoma" panose="020B0604030504040204" pitchFamily="34" charset="0"/>
                <a:cs typeface="Tahoma" panose="020B0604030504040204" pitchFamily="34" charset="0"/>
              </a:rPr>
              <a:t>Scientific</a:t>
            </a:r>
            <a:r>
              <a:rPr lang="tr-TR" altLang="tr-TR" sz="1400" i="1" dirty="0">
                <a:latin typeface="Tahoma" panose="020B0604030504040204" pitchFamily="34" charset="0"/>
                <a:ea typeface="Tahoma" panose="020B0604030504040204" pitchFamily="34" charset="0"/>
                <a:cs typeface="Tahoma" panose="020B0604030504040204" pitchFamily="34" charset="0"/>
              </a:rPr>
              <a:t> </a:t>
            </a:r>
            <a:r>
              <a:rPr lang="tr-TR" altLang="tr-TR" sz="1400" i="1" dirty="0" err="1">
                <a:latin typeface="Tahoma" panose="020B0604030504040204" pitchFamily="34" charset="0"/>
                <a:ea typeface="Tahoma" panose="020B0604030504040204" pitchFamily="34" charset="0"/>
                <a:cs typeface="Tahoma" panose="020B0604030504040204" pitchFamily="34" charset="0"/>
              </a:rPr>
              <a:t>writing</a:t>
            </a:r>
            <a:r>
              <a:rPr lang="tr-TR" altLang="tr-TR" sz="1400" i="1" dirty="0">
                <a:latin typeface="Tahoma" panose="020B0604030504040204" pitchFamily="34" charset="0"/>
                <a:ea typeface="Tahoma" panose="020B0604030504040204" pitchFamily="34" charset="0"/>
                <a:cs typeface="Tahoma" panose="020B0604030504040204" pitchFamily="34" charset="0"/>
              </a:rPr>
              <a:t> </a:t>
            </a:r>
            <a:r>
              <a:rPr lang="tr-TR" altLang="tr-TR" sz="1400" i="1" dirty="0" err="1">
                <a:latin typeface="Tahoma" panose="020B0604030504040204" pitchFamily="34" charset="0"/>
                <a:ea typeface="Tahoma" panose="020B0604030504040204" pitchFamily="34" charset="0"/>
                <a:cs typeface="Tahoma" panose="020B0604030504040204" pitchFamily="34" charset="0"/>
              </a:rPr>
              <a:t>and</a:t>
            </a:r>
            <a:r>
              <a:rPr lang="tr-TR" altLang="tr-TR" sz="1400" i="1" dirty="0">
                <a:latin typeface="Tahoma" panose="020B0604030504040204" pitchFamily="34" charset="0"/>
                <a:ea typeface="Tahoma" panose="020B0604030504040204" pitchFamily="34" charset="0"/>
                <a:cs typeface="Tahoma" panose="020B0604030504040204" pitchFamily="34" charset="0"/>
              </a:rPr>
              <a:t> </a:t>
            </a:r>
            <a:r>
              <a:rPr lang="tr-TR" altLang="tr-TR" sz="1400" i="1" dirty="0" err="1">
                <a:latin typeface="Tahoma" panose="020B0604030504040204" pitchFamily="34" charset="0"/>
                <a:ea typeface="Tahoma" panose="020B0604030504040204" pitchFamily="34" charset="0"/>
                <a:cs typeface="Tahoma" panose="020B0604030504040204" pitchFamily="34" charset="0"/>
              </a:rPr>
              <a:t>communication</a:t>
            </a:r>
            <a:r>
              <a:rPr lang="tr-TR" altLang="tr-TR" sz="1400" i="1" dirty="0">
                <a:latin typeface="Tahoma" panose="020B0604030504040204" pitchFamily="34" charset="0"/>
                <a:ea typeface="Tahoma" panose="020B0604030504040204" pitchFamily="34" charset="0"/>
                <a:cs typeface="Tahoma" panose="020B0604030504040204" pitchFamily="34" charset="0"/>
              </a:rPr>
              <a:t>: </a:t>
            </a:r>
            <a:r>
              <a:rPr lang="tr-TR" altLang="tr-TR" sz="1400" i="1" dirty="0" err="1">
                <a:latin typeface="Tahoma" panose="020B0604030504040204" pitchFamily="34" charset="0"/>
                <a:ea typeface="Tahoma" panose="020B0604030504040204" pitchFamily="34" charset="0"/>
                <a:cs typeface="Tahoma" panose="020B0604030504040204" pitchFamily="34" charset="0"/>
              </a:rPr>
              <a:t>papers</a:t>
            </a:r>
            <a:r>
              <a:rPr lang="tr-TR" altLang="tr-TR" sz="1400" i="1" dirty="0">
                <a:latin typeface="Tahoma" panose="020B0604030504040204" pitchFamily="34" charset="0"/>
                <a:ea typeface="Tahoma" panose="020B0604030504040204" pitchFamily="34" charset="0"/>
                <a:cs typeface="Tahoma" panose="020B0604030504040204" pitchFamily="34" charset="0"/>
              </a:rPr>
              <a:t>, </a:t>
            </a:r>
            <a:r>
              <a:rPr lang="tr-TR" altLang="tr-TR" sz="1400" i="1" dirty="0" err="1">
                <a:latin typeface="Tahoma" panose="020B0604030504040204" pitchFamily="34" charset="0"/>
                <a:ea typeface="Tahoma" panose="020B0604030504040204" pitchFamily="34" charset="0"/>
                <a:cs typeface="Tahoma" panose="020B0604030504040204" pitchFamily="34" charset="0"/>
              </a:rPr>
              <a:t>proposals</a:t>
            </a:r>
            <a:r>
              <a:rPr lang="tr-TR" altLang="tr-TR" sz="1400" i="1" dirty="0">
                <a:latin typeface="Tahoma" panose="020B0604030504040204" pitchFamily="34" charset="0"/>
                <a:ea typeface="Tahoma" panose="020B0604030504040204" pitchFamily="34" charset="0"/>
                <a:cs typeface="Tahoma" panose="020B0604030504040204" pitchFamily="34" charset="0"/>
              </a:rPr>
              <a:t>, </a:t>
            </a:r>
            <a:r>
              <a:rPr lang="tr-TR" altLang="tr-TR" sz="1400" i="1" dirty="0" err="1">
                <a:latin typeface="Tahoma" panose="020B0604030504040204" pitchFamily="34" charset="0"/>
                <a:ea typeface="Tahoma" panose="020B0604030504040204" pitchFamily="34" charset="0"/>
                <a:cs typeface="Tahoma" panose="020B0604030504040204" pitchFamily="34" charset="0"/>
              </a:rPr>
              <a:t>and</a:t>
            </a:r>
            <a:r>
              <a:rPr lang="tr-TR" altLang="tr-TR" sz="1400" i="1" dirty="0">
                <a:latin typeface="Tahoma" panose="020B0604030504040204" pitchFamily="34" charset="0"/>
                <a:ea typeface="Tahoma" panose="020B0604030504040204" pitchFamily="34" charset="0"/>
                <a:cs typeface="Tahoma" panose="020B0604030504040204" pitchFamily="34" charset="0"/>
              </a:rPr>
              <a:t> </a:t>
            </a:r>
            <a:r>
              <a:rPr lang="tr-TR" altLang="tr-TR" sz="1400" i="1" dirty="0" err="1">
                <a:latin typeface="Tahoma" panose="020B0604030504040204" pitchFamily="34" charset="0"/>
                <a:ea typeface="Tahoma" panose="020B0604030504040204" pitchFamily="34" charset="0"/>
                <a:cs typeface="Tahoma" panose="020B0604030504040204" pitchFamily="34" charset="0"/>
              </a:rPr>
              <a:t>presentations</a:t>
            </a:r>
            <a:r>
              <a:rPr lang="tr-TR" altLang="tr-TR" sz="1400" dirty="0">
                <a:latin typeface="Tahoma" panose="020B0604030504040204" pitchFamily="34" charset="0"/>
                <a:ea typeface="Tahoma" panose="020B0604030504040204" pitchFamily="34" charset="0"/>
                <a:cs typeface="Tahoma" panose="020B0604030504040204" pitchFamily="34" charset="0"/>
              </a:rPr>
              <a:t>. Oxford: Oxford </a:t>
            </a:r>
            <a:r>
              <a:rPr lang="tr-TR" altLang="tr-TR" sz="1400" dirty="0" err="1">
                <a:latin typeface="Tahoma" panose="020B0604030504040204" pitchFamily="34" charset="0"/>
                <a:ea typeface="Tahoma" panose="020B0604030504040204" pitchFamily="34" charset="0"/>
                <a:cs typeface="Tahoma" panose="020B0604030504040204" pitchFamily="34" charset="0"/>
              </a:rPr>
              <a:t>University</a:t>
            </a:r>
            <a:r>
              <a:rPr lang="tr-TR" altLang="tr-TR" sz="1400" dirty="0">
                <a:latin typeface="Tahoma" panose="020B0604030504040204" pitchFamily="34" charset="0"/>
                <a:ea typeface="Tahoma" panose="020B0604030504040204" pitchFamily="34" charset="0"/>
                <a:cs typeface="Tahoma" panose="020B0604030504040204" pitchFamily="34" charset="0"/>
              </a:rPr>
              <a:t> </a:t>
            </a:r>
            <a:r>
              <a:rPr lang="tr-TR" altLang="tr-TR" sz="1400" dirty="0" err="1">
                <a:latin typeface="Tahoma" panose="020B0604030504040204" pitchFamily="34" charset="0"/>
                <a:ea typeface="Tahoma" panose="020B0604030504040204" pitchFamily="34" charset="0"/>
                <a:cs typeface="Tahoma" panose="020B0604030504040204" pitchFamily="34" charset="0"/>
              </a:rPr>
              <a:t>Press</a:t>
            </a:r>
            <a:r>
              <a:rPr lang="tr-TR" altLang="tr-TR" sz="1400" dirty="0">
                <a:latin typeface="Tahoma" panose="020B0604030504040204" pitchFamily="34" charset="0"/>
                <a:ea typeface="Tahoma" panose="020B0604030504040204" pitchFamily="34" charset="0"/>
                <a:cs typeface="Tahoma" panose="020B0604030504040204" pitchFamily="34" charset="0"/>
              </a:rPr>
              <a:t>. </a:t>
            </a:r>
          </a:p>
          <a:p>
            <a:pPr>
              <a:lnSpc>
                <a:spcPct val="100000"/>
              </a:lnSpc>
              <a:spcBef>
                <a:spcPts val="0"/>
              </a:spcBef>
              <a:buNone/>
            </a:pPr>
            <a:endParaRPr lang="tr-TR" altLang="tr-TR" sz="1400" dirty="0">
              <a:latin typeface="Tahoma" panose="020B0604030504040204" pitchFamily="34" charset="0"/>
              <a:ea typeface="Tahoma" panose="020B0604030504040204" pitchFamily="34" charset="0"/>
              <a:cs typeface="Tahoma" panose="020B0604030504040204" pitchFamily="34" charset="0"/>
            </a:endParaRPr>
          </a:p>
          <a:p>
            <a:pPr>
              <a:lnSpc>
                <a:spcPct val="100000"/>
              </a:lnSpc>
              <a:spcBef>
                <a:spcPts val="0"/>
              </a:spcBef>
              <a:buNone/>
            </a:pPr>
            <a:r>
              <a:rPr lang="en-US" altLang="tr-TR" sz="1400" dirty="0">
                <a:latin typeface="Tahoma" panose="020B0604030504040204" pitchFamily="34" charset="0"/>
                <a:ea typeface="Tahoma" panose="020B0604030504040204" pitchFamily="34" charset="0"/>
                <a:cs typeface="Tahoma" panose="020B0604030504040204" pitchFamily="34" charset="0"/>
              </a:rPr>
              <a:t>Hyland, K. (2007). </a:t>
            </a:r>
            <a:r>
              <a:rPr lang="tr-TR" altLang="tr-TR" sz="1400" dirty="0">
                <a:latin typeface="Tahoma" panose="020B0604030504040204" pitchFamily="34" charset="0"/>
                <a:ea typeface="Tahoma" panose="020B0604030504040204" pitchFamily="34" charset="0"/>
                <a:cs typeface="Tahoma" panose="020B0604030504040204" pitchFamily="34" charset="0"/>
              </a:rPr>
              <a:t>A</a:t>
            </a:r>
            <a:r>
              <a:rPr lang="en-US" altLang="tr-TR" sz="1400" dirty="0" err="1">
                <a:latin typeface="Tahoma" panose="020B0604030504040204" pitchFamily="34" charset="0"/>
                <a:ea typeface="Tahoma" panose="020B0604030504040204" pitchFamily="34" charset="0"/>
                <a:cs typeface="Tahoma" panose="020B0604030504040204" pitchFamily="34" charset="0"/>
              </a:rPr>
              <a:t>pplying</a:t>
            </a:r>
            <a:r>
              <a:rPr lang="en-US" altLang="tr-TR" sz="1400" dirty="0">
                <a:latin typeface="Tahoma" panose="020B0604030504040204" pitchFamily="34" charset="0"/>
                <a:ea typeface="Tahoma" panose="020B0604030504040204" pitchFamily="34" charset="0"/>
                <a:cs typeface="Tahoma" panose="020B0604030504040204" pitchFamily="34" charset="0"/>
              </a:rPr>
              <a:t> a gloss: exemplifying and reformulating in academic discourse. </a:t>
            </a:r>
            <a:r>
              <a:rPr lang="en-US" altLang="tr-TR" sz="1400" i="1" dirty="0">
                <a:latin typeface="Tahoma" panose="020B0604030504040204" pitchFamily="34" charset="0"/>
                <a:ea typeface="Tahoma" panose="020B0604030504040204" pitchFamily="34" charset="0"/>
                <a:cs typeface="Tahoma" panose="020B0604030504040204" pitchFamily="34" charset="0"/>
              </a:rPr>
              <a:t>Applied Linguistics</a:t>
            </a:r>
            <a:r>
              <a:rPr lang="tr-TR" altLang="tr-TR" sz="1400" i="1" dirty="0">
                <a:latin typeface="Tahoma" panose="020B0604030504040204" pitchFamily="34" charset="0"/>
                <a:ea typeface="Tahoma" panose="020B0604030504040204" pitchFamily="34" charset="0"/>
                <a:cs typeface="Tahoma" panose="020B0604030504040204" pitchFamily="34" charset="0"/>
              </a:rPr>
              <a:t>,</a:t>
            </a:r>
            <a:r>
              <a:rPr lang="en-US" altLang="tr-TR" sz="1400" dirty="0">
                <a:latin typeface="Tahoma" panose="020B0604030504040204" pitchFamily="34" charset="0"/>
                <a:ea typeface="Tahoma" panose="020B0604030504040204" pitchFamily="34" charset="0"/>
                <a:cs typeface="Tahoma" panose="020B0604030504040204" pitchFamily="34" charset="0"/>
              </a:rPr>
              <a:t> 28/2: 266–285.</a:t>
            </a:r>
            <a:endParaRPr lang="tr-TR" altLang="tr-TR" sz="1400" dirty="0">
              <a:latin typeface="Tahoma" panose="020B0604030504040204" pitchFamily="34" charset="0"/>
              <a:ea typeface="Tahoma" panose="020B0604030504040204" pitchFamily="34" charset="0"/>
              <a:cs typeface="Tahoma" panose="020B0604030504040204" pitchFamily="34" charset="0"/>
            </a:endParaRPr>
          </a:p>
          <a:p>
            <a:pPr>
              <a:lnSpc>
                <a:spcPct val="100000"/>
              </a:lnSpc>
              <a:spcBef>
                <a:spcPts val="0"/>
              </a:spcBef>
              <a:buNone/>
            </a:pPr>
            <a:endParaRPr lang="tr-TR" altLang="tr-TR" sz="1400" dirty="0">
              <a:latin typeface="Tahoma" panose="020B0604030504040204" pitchFamily="34" charset="0"/>
              <a:ea typeface="Tahoma" panose="020B0604030504040204" pitchFamily="34" charset="0"/>
              <a:cs typeface="Tahoma" panose="020B0604030504040204" pitchFamily="34" charset="0"/>
            </a:endParaRPr>
          </a:p>
          <a:p>
            <a:pPr>
              <a:lnSpc>
                <a:spcPct val="100000"/>
              </a:lnSpc>
              <a:spcBef>
                <a:spcPts val="0"/>
              </a:spcBef>
              <a:buNone/>
            </a:pPr>
            <a:r>
              <a:rPr lang="tr-TR" altLang="tr-TR" sz="1400" dirty="0" err="1">
                <a:latin typeface="Tahoma" panose="020B0604030504040204" pitchFamily="34" charset="0"/>
                <a:ea typeface="Tahoma" panose="020B0604030504040204" pitchFamily="34" charset="0"/>
                <a:cs typeface="Tahoma" panose="020B0604030504040204" pitchFamily="34" charset="0"/>
              </a:rPr>
              <a:t>Hyland</a:t>
            </a:r>
            <a:r>
              <a:rPr lang="tr-TR" altLang="tr-TR" sz="1400" dirty="0">
                <a:latin typeface="Tahoma" panose="020B0604030504040204" pitchFamily="34" charset="0"/>
                <a:ea typeface="Tahoma" panose="020B0604030504040204" pitchFamily="34" charset="0"/>
                <a:cs typeface="Tahoma" panose="020B0604030504040204" pitchFamily="34" charset="0"/>
              </a:rPr>
              <a:t>, K. (2009). </a:t>
            </a:r>
            <a:r>
              <a:rPr lang="tr-TR" altLang="tr-TR" sz="1400" i="1" dirty="0" err="1">
                <a:latin typeface="Tahoma" panose="020B0604030504040204" pitchFamily="34" charset="0"/>
                <a:ea typeface="Tahoma" panose="020B0604030504040204" pitchFamily="34" charset="0"/>
                <a:cs typeface="Tahoma" panose="020B0604030504040204" pitchFamily="34" charset="0"/>
              </a:rPr>
              <a:t>Academic</a:t>
            </a:r>
            <a:r>
              <a:rPr lang="tr-TR" altLang="tr-TR" sz="1400" i="1" dirty="0">
                <a:latin typeface="Tahoma" panose="020B0604030504040204" pitchFamily="34" charset="0"/>
                <a:ea typeface="Tahoma" panose="020B0604030504040204" pitchFamily="34" charset="0"/>
                <a:cs typeface="Tahoma" panose="020B0604030504040204" pitchFamily="34" charset="0"/>
              </a:rPr>
              <a:t> </a:t>
            </a:r>
            <a:r>
              <a:rPr lang="tr-TR" altLang="tr-TR" sz="1400" i="1" dirty="0" err="1">
                <a:latin typeface="Tahoma" panose="020B0604030504040204" pitchFamily="34" charset="0"/>
                <a:ea typeface="Tahoma" panose="020B0604030504040204" pitchFamily="34" charset="0"/>
                <a:cs typeface="Tahoma" panose="020B0604030504040204" pitchFamily="34" charset="0"/>
              </a:rPr>
              <a:t>discourse</a:t>
            </a:r>
            <a:r>
              <a:rPr lang="tr-TR" altLang="tr-TR" sz="1400" dirty="0">
                <a:latin typeface="Tahoma" panose="020B0604030504040204" pitchFamily="34" charset="0"/>
                <a:ea typeface="Tahoma" panose="020B0604030504040204" pitchFamily="34" charset="0"/>
                <a:cs typeface="Tahoma" panose="020B0604030504040204" pitchFamily="34" charset="0"/>
              </a:rPr>
              <a:t>. </a:t>
            </a:r>
            <a:r>
              <a:rPr lang="tr-TR" altLang="tr-TR" sz="1400" dirty="0" err="1">
                <a:latin typeface="Tahoma" panose="020B0604030504040204" pitchFamily="34" charset="0"/>
                <a:ea typeface="Tahoma" panose="020B0604030504040204" pitchFamily="34" charset="0"/>
                <a:cs typeface="Tahoma" panose="020B0604030504040204" pitchFamily="34" charset="0"/>
              </a:rPr>
              <a:t>London</a:t>
            </a:r>
            <a:r>
              <a:rPr lang="tr-TR" altLang="tr-TR" sz="1400" dirty="0">
                <a:latin typeface="Tahoma" panose="020B0604030504040204" pitchFamily="34" charset="0"/>
                <a:ea typeface="Tahoma" panose="020B0604030504040204" pitchFamily="34" charset="0"/>
                <a:cs typeface="Tahoma" panose="020B0604030504040204" pitchFamily="34" charset="0"/>
              </a:rPr>
              <a:t>: </a:t>
            </a:r>
            <a:r>
              <a:rPr lang="tr-TR" altLang="tr-TR" sz="1400" dirty="0" err="1">
                <a:latin typeface="Tahoma" panose="020B0604030504040204" pitchFamily="34" charset="0"/>
                <a:ea typeface="Tahoma" panose="020B0604030504040204" pitchFamily="34" charset="0"/>
                <a:cs typeface="Tahoma" panose="020B0604030504040204" pitchFamily="34" charset="0"/>
              </a:rPr>
              <a:t>Continuum</a:t>
            </a:r>
            <a:r>
              <a:rPr lang="tr-TR" altLang="tr-TR" sz="1400" dirty="0">
                <a:latin typeface="Tahoma" panose="020B0604030504040204" pitchFamily="34" charset="0"/>
                <a:ea typeface="Tahoma" panose="020B0604030504040204" pitchFamily="34" charset="0"/>
                <a:cs typeface="Tahoma" panose="020B0604030504040204" pitchFamily="34" charset="0"/>
              </a:rPr>
              <a:t> International Publishing.</a:t>
            </a:r>
          </a:p>
          <a:p>
            <a:pPr>
              <a:lnSpc>
                <a:spcPct val="100000"/>
              </a:lnSpc>
              <a:spcBef>
                <a:spcPts val="0"/>
              </a:spcBef>
              <a:buNone/>
            </a:pPr>
            <a:endParaRPr lang="tr-TR" altLang="tr-TR" sz="1400" dirty="0">
              <a:latin typeface="Tahoma" panose="020B0604030504040204" pitchFamily="34" charset="0"/>
              <a:ea typeface="Tahoma" panose="020B0604030504040204" pitchFamily="34" charset="0"/>
              <a:cs typeface="Tahoma" panose="020B0604030504040204" pitchFamily="34" charset="0"/>
            </a:endParaRPr>
          </a:p>
          <a:p>
            <a:pPr>
              <a:lnSpc>
                <a:spcPct val="100000"/>
              </a:lnSpc>
              <a:spcBef>
                <a:spcPts val="0"/>
              </a:spcBef>
              <a:buNone/>
            </a:pPr>
            <a:r>
              <a:rPr lang="tr-TR" altLang="tr-TR" sz="1400" dirty="0">
                <a:latin typeface="Tahoma" panose="020B0604030504040204" pitchFamily="34" charset="0"/>
                <a:ea typeface="Tahoma" panose="020B0604030504040204" pitchFamily="34" charset="0"/>
                <a:cs typeface="Tahoma" panose="020B0604030504040204" pitchFamily="34" charset="0"/>
              </a:rPr>
              <a:t>Rasinger, </a:t>
            </a:r>
            <a:r>
              <a:rPr lang="tr-TR" altLang="tr-TR" sz="1400" dirty="0" err="1">
                <a:latin typeface="Tahoma" panose="020B0604030504040204" pitchFamily="34" charset="0"/>
                <a:ea typeface="Tahoma" panose="020B0604030504040204" pitchFamily="34" charset="0"/>
                <a:cs typeface="Tahoma" panose="020B0604030504040204" pitchFamily="34" charset="0"/>
              </a:rPr>
              <a:t>Sebastian</a:t>
            </a:r>
            <a:r>
              <a:rPr lang="tr-TR" altLang="tr-TR" sz="1400" dirty="0">
                <a:latin typeface="Tahoma" panose="020B0604030504040204" pitchFamily="34" charset="0"/>
                <a:ea typeface="Tahoma" panose="020B0604030504040204" pitchFamily="34" charset="0"/>
                <a:cs typeface="Tahoma" panose="020B0604030504040204" pitchFamily="34" charset="0"/>
              </a:rPr>
              <a:t> M. (2013). </a:t>
            </a:r>
            <a:r>
              <a:rPr lang="tr-TR" sz="1400" i="1" dirty="0">
                <a:latin typeface="Tahoma" panose="020B0604030504040204" pitchFamily="34" charset="0"/>
                <a:ea typeface="Tahoma" panose="020B0604030504040204" pitchFamily="34" charset="0"/>
                <a:cs typeface="Tahoma" panose="020B0604030504040204" pitchFamily="34" charset="0"/>
              </a:rPr>
              <a:t>Q</a:t>
            </a:r>
            <a:r>
              <a:rPr lang="en-US" sz="1400" i="1" dirty="0" err="1">
                <a:latin typeface="Tahoma" panose="020B0604030504040204" pitchFamily="34" charset="0"/>
                <a:ea typeface="Tahoma" panose="020B0604030504040204" pitchFamily="34" charset="0"/>
                <a:cs typeface="Tahoma" panose="020B0604030504040204" pitchFamily="34" charset="0"/>
              </a:rPr>
              <a:t>uantitative</a:t>
            </a:r>
            <a:r>
              <a:rPr lang="en-US" sz="1400" i="1" dirty="0">
                <a:latin typeface="Tahoma" panose="020B0604030504040204" pitchFamily="34" charset="0"/>
                <a:ea typeface="Tahoma" panose="020B0604030504040204" pitchFamily="34" charset="0"/>
                <a:cs typeface="Tahoma" panose="020B0604030504040204" pitchFamily="34" charset="0"/>
              </a:rPr>
              <a:t> research in linguistics: an</a:t>
            </a:r>
            <a:r>
              <a:rPr lang="tr-TR" sz="1400" i="1" dirty="0">
                <a:latin typeface="Tahoma" panose="020B0604030504040204" pitchFamily="34" charset="0"/>
                <a:ea typeface="Tahoma" panose="020B0604030504040204" pitchFamily="34" charset="0"/>
                <a:cs typeface="Tahoma" panose="020B0604030504040204" pitchFamily="34" charset="0"/>
              </a:rPr>
              <a:t> </a:t>
            </a:r>
            <a:r>
              <a:rPr lang="tr-TR" sz="1400" i="1" dirty="0" err="1">
                <a:latin typeface="Tahoma" panose="020B0604030504040204" pitchFamily="34" charset="0"/>
                <a:ea typeface="Tahoma" panose="020B0604030504040204" pitchFamily="34" charset="0"/>
                <a:cs typeface="Tahoma" panose="020B0604030504040204" pitchFamily="34" charset="0"/>
              </a:rPr>
              <a:t>int</a:t>
            </a:r>
            <a:r>
              <a:rPr lang="en-US" sz="1400" i="1" dirty="0" err="1">
                <a:latin typeface="Tahoma" panose="020B0604030504040204" pitchFamily="34" charset="0"/>
                <a:ea typeface="Tahoma" panose="020B0604030504040204" pitchFamily="34" charset="0"/>
                <a:cs typeface="Tahoma" panose="020B0604030504040204" pitchFamily="34" charset="0"/>
              </a:rPr>
              <a:t>roduction</a:t>
            </a:r>
            <a:r>
              <a:rPr lang="tr-TR" sz="1400" dirty="0">
                <a:latin typeface="Tahoma" panose="020B0604030504040204" pitchFamily="34" charset="0"/>
                <a:ea typeface="Tahoma" panose="020B0604030504040204" pitchFamily="34" charset="0"/>
                <a:cs typeface="Tahoma" panose="020B0604030504040204" pitchFamily="34" charset="0"/>
              </a:rPr>
              <a:t>. </a:t>
            </a:r>
            <a:r>
              <a:rPr lang="tr-TR" sz="1400" dirty="0" err="1">
                <a:latin typeface="Tahoma" panose="020B0604030504040204" pitchFamily="34" charset="0"/>
                <a:ea typeface="Tahoma" panose="020B0604030504040204" pitchFamily="34" charset="0"/>
                <a:cs typeface="Tahoma" panose="020B0604030504040204" pitchFamily="34" charset="0"/>
              </a:rPr>
              <a:t>London</a:t>
            </a:r>
            <a:r>
              <a:rPr lang="tr-TR" sz="1400" dirty="0">
                <a:latin typeface="Tahoma" panose="020B0604030504040204" pitchFamily="34" charset="0"/>
                <a:ea typeface="Tahoma" panose="020B0604030504040204" pitchFamily="34" charset="0"/>
                <a:cs typeface="Tahoma" panose="020B0604030504040204" pitchFamily="34" charset="0"/>
              </a:rPr>
              <a:t>: </a:t>
            </a:r>
            <a:r>
              <a:rPr lang="tr-TR" sz="1400" dirty="0" err="1">
                <a:latin typeface="Tahoma" panose="020B0604030504040204" pitchFamily="34" charset="0"/>
                <a:ea typeface="Tahoma" panose="020B0604030504040204" pitchFamily="34" charset="0"/>
                <a:cs typeface="Tahoma" panose="020B0604030504040204" pitchFamily="34" charset="0"/>
              </a:rPr>
              <a:t>Bloomsbury</a:t>
            </a:r>
            <a:r>
              <a:rPr lang="tr-TR" sz="1400" dirty="0">
                <a:latin typeface="Tahoma" panose="020B0604030504040204" pitchFamily="34" charset="0"/>
                <a:ea typeface="Tahoma" panose="020B0604030504040204" pitchFamily="34" charset="0"/>
                <a:cs typeface="Tahoma" panose="020B0604030504040204" pitchFamily="34" charset="0"/>
              </a:rPr>
              <a:t> Publishing PLC.</a:t>
            </a:r>
          </a:p>
          <a:p>
            <a:pPr>
              <a:lnSpc>
                <a:spcPct val="100000"/>
              </a:lnSpc>
              <a:spcBef>
                <a:spcPts val="0"/>
              </a:spcBef>
              <a:buNone/>
            </a:pPr>
            <a:endParaRPr lang="tr-TR" sz="1400" dirty="0">
              <a:latin typeface="Tahoma" panose="020B0604030504040204" pitchFamily="34" charset="0"/>
              <a:ea typeface="Tahoma" panose="020B0604030504040204" pitchFamily="34" charset="0"/>
              <a:cs typeface="Tahoma" panose="020B0604030504040204" pitchFamily="34" charset="0"/>
            </a:endParaRPr>
          </a:p>
          <a:p>
            <a:pPr>
              <a:lnSpc>
                <a:spcPct val="100000"/>
              </a:lnSpc>
              <a:spcBef>
                <a:spcPts val="0"/>
              </a:spcBef>
              <a:buNone/>
            </a:pPr>
            <a:r>
              <a:rPr lang="en-US" sz="1400" dirty="0" err="1">
                <a:latin typeface="Tahoma" pitchFamily="34" charset="0"/>
                <a:ea typeface="Tahoma" pitchFamily="34" charset="0"/>
                <a:cs typeface="Tahoma" pitchFamily="34" charset="0"/>
              </a:rPr>
              <a:t>Schmied</a:t>
            </a:r>
            <a:r>
              <a:rPr lang="en-US" sz="1400" dirty="0">
                <a:latin typeface="Tahoma" pitchFamily="34" charset="0"/>
                <a:ea typeface="Tahoma" pitchFamily="34" charset="0"/>
                <a:cs typeface="Tahoma" pitchFamily="34" charset="0"/>
              </a:rPr>
              <a:t>, Josef. (2015). Graduate academic writing in Europe in comparison: a research-based approach to </a:t>
            </a:r>
            <a:r>
              <a:rPr lang="en-US" sz="1400" dirty="0" err="1">
                <a:latin typeface="Tahoma" pitchFamily="34" charset="0"/>
                <a:ea typeface="Tahoma" pitchFamily="34" charset="0"/>
                <a:cs typeface="Tahoma" pitchFamily="34" charset="0"/>
              </a:rPr>
              <a:t>metalanguage</a:t>
            </a:r>
            <a:r>
              <a:rPr lang="en-US" sz="1400" dirty="0">
                <a:latin typeface="Tahoma" pitchFamily="34" charset="0"/>
                <a:ea typeface="Tahoma" pitchFamily="34" charset="0"/>
                <a:cs typeface="Tahoma" pitchFamily="34" charset="0"/>
              </a:rPr>
              <a:t> and genre. </a:t>
            </a:r>
            <a:endParaRPr lang="tr-TR" sz="1400" dirty="0">
              <a:latin typeface="Tahoma" pitchFamily="34" charset="0"/>
              <a:ea typeface="Tahoma" pitchFamily="34" charset="0"/>
              <a:cs typeface="Tahoma" pitchFamily="34" charset="0"/>
            </a:endParaRPr>
          </a:p>
          <a:p>
            <a:pPr>
              <a:lnSpc>
                <a:spcPct val="100000"/>
              </a:lnSpc>
              <a:spcBef>
                <a:spcPts val="0"/>
              </a:spcBef>
              <a:buNone/>
            </a:pPr>
            <a:r>
              <a:rPr lang="en-US" sz="1400" dirty="0">
                <a:latin typeface="Tahoma" pitchFamily="34" charset="0"/>
                <a:ea typeface="Tahoma" pitchFamily="34" charset="0"/>
                <a:cs typeface="Tahoma" pitchFamily="34" charset="0"/>
              </a:rPr>
              <a:t>In Josef </a:t>
            </a:r>
            <a:r>
              <a:rPr lang="en-US" sz="1400" dirty="0" err="1">
                <a:latin typeface="Tahoma" pitchFamily="34" charset="0"/>
                <a:ea typeface="Tahoma" pitchFamily="34" charset="0"/>
                <a:cs typeface="Tahoma" pitchFamily="34" charset="0"/>
              </a:rPr>
              <a:t>Schmied</a:t>
            </a:r>
            <a:r>
              <a:rPr lang="en-US" sz="1400" dirty="0">
                <a:latin typeface="Tahoma" pitchFamily="34" charset="0"/>
                <a:ea typeface="Tahoma" pitchFamily="34" charset="0"/>
                <a:cs typeface="Tahoma" pitchFamily="34" charset="0"/>
              </a:rPr>
              <a:t> (Ed.). </a:t>
            </a:r>
            <a:r>
              <a:rPr lang="en-US" sz="1400" i="1" dirty="0">
                <a:latin typeface="Tahoma" pitchFamily="34" charset="0"/>
                <a:ea typeface="Tahoma" pitchFamily="34" charset="0"/>
                <a:cs typeface="Tahoma" pitchFamily="34" charset="0"/>
              </a:rPr>
              <a:t>Academic writing for south eastern Europe: practical and theoretical perspectives</a:t>
            </a:r>
            <a:r>
              <a:rPr lang="en-US" sz="1400" dirty="0">
                <a:latin typeface="Tahoma" pitchFamily="34" charset="0"/>
                <a:ea typeface="Tahoma" pitchFamily="34" charset="0"/>
                <a:cs typeface="Tahoma" pitchFamily="34" charset="0"/>
              </a:rPr>
              <a:t>. </a:t>
            </a:r>
            <a:r>
              <a:rPr lang="en-US" sz="1400" dirty="0" err="1">
                <a:latin typeface="Tahoma" pitchFamily="34" charset="0"/>
                <a:ea typeface="Tahoma" pitchFamily="34" charset="0"/>
                <a:cs typeface="Tahoma" pitchFamily="34" charset="0"/>
              </a:rPr>
              <a:t>Cuvillier</a:t>
            </a:r>
            <a:r>
              <a:rPr lang="en-US" sz="1400" dirty="0">
                <a:latin typeface="Tahoma" pitchFamily="34" charset="0"/>
                <a:ea typeface="Tahoma" pitchFamily="34" charset="0"/>
                <a:cs typeface="Tahoma" pitchFamily="34" charset="0"/>
              </a:rPr>
              <a:t> </a:t>
            </a:r>
            <a:r>
              <a:rPr lang="en-US" sz="1400" dirty="0" err="1">
                <a:latin typeface="Tahoma" pitchFamily="34" charset="0"/>
                <a:ea typeface="Tahoma" pitchFamily="34" charset="0"/>
                <a:cs typeface="Tahoma" pitchFamily="34" charset="0"/>
              </a:rPr>
              <a:t>Verlag</a:t>
            </a:r>
            <a:r>
              <a:rPr lang="en-US" sz="1400" dirty="0">
                <a:latin typeface="Tahoma" pitchFamily="34" charset="0"/>
                <a:ea typeface="Tahoma" pitchFamily="34" charset="0"/>
                <a:cs typeface="Tahoma" pitchFamily="34" charset="0"/>
              </a:rPr>
              <a:t> (pp. 1-24).</a:t>
            </a:r>
            <a:endParaRPr lang="tr-TR" sz="1400" dirty="0">
              <a:latin typeface="Tahoma" pitchFamily="34" charset="0"/>
              <a:ea typeface="Tahoma" pitchFamily="34" charset="0"/>
              <a:cs typeface="Tahoma" pitchFamily="34" charset="0"/>
            </a:endParaRPr>
          </a:p>
          <a:p>
            <a:pPr>
              <a:lnSpc>
                <a:spcPct val="100000"/>
              </a:lnSpc>
              <a:spcBef>
                <a:spcPts val="0"/>
              </a:spcBef>
              <a:buNone/>
            </a:pPr>
            <a:endParaRPr lang="en-US" sz="1400" dirty="0">
              <a:latin typeface="Tahoma" panose="020B0604030504040204" pitchFamily="34" charset="0"/>
              <a:ea typeface="Tahoma" panose="020B0604030504040204" pitchFamily="34" charset="0"/>
              <a:cs typeface="Tahoma" panose="020B0604030504040204" pitchFamily="34" charset="0"/>
            </a:endParaRPr>
          </a:p>
          <a:p>
            <a:pPr>
              <a:lnSpc>
                <a:spcPct val="100000"/>
              </a:lnSpc>
              <a:spcBef>
                <a:spcPts val="0"/>
              </a:spcBef>
              <a:buClrTx/>
              <a:buSzTx/>
              <a:buNone/>
            </a:pPr>
            <a:r>
              <a:rPr lang="en-US" altLang="tr-TR" sz="1400" dirty="0">
                <a:latin typeface="Tahoma" panose="020B0604030504040204" pitchFamily="34" charset="0"/>
                <a:ea typeface="Tahoma" panose="020B0604030504040204" pitchFamily="34" charset="0"/>
                <a:cs typeface="Tahoma" panose="020B0604030504040204" pitchFamily="34" charset="0"/>
              </a:rPr>
              <a:t>Swales</a:t>
            </a:r>
            <a:r>
              <a:rPr lang="tr-TR" altLang="tr-TR" sz="1400" dirty="0">
                <a:latin typeface="Tahoma" panose="020B0604030504040204" pitchFamily="34" charset="0"/>
                <a:ea typeface="Tahoma" panose="020B0604030504040204" pitchFamily="34" charset="0"/>
                <a:cs typeface="Tahoma" panose="020B0604030504040204" pitchFamily="34" charset="0"/>
              </a:rPr>
              <a:t>, J. M.</a:t>
            </a:r>
            <a:r>
              <a:rPr lang="en-US" altLang="tr-TR" sz="1400" dirty="0">
                <a:latin typeface="Tahoma" panose="020B0604030504040204" pitchFamily="34" charset="0"/>
                <a:ea typeface="Tahoma" panose="020B0604030504040204" pitchFamily="34" charset="0"/>
                <a:cs typeface="Tahoma" panose="020B0604030504040204" pitchFamily="34" charset="0"/>
              </a:rPr>
              <a:t> and Feak</a:t>
            </a:r>
            <a:r>
              <a:rPr lang="tr-TR" altLang="tr-TR" sz="1400" dirty="0">
                <a:latin typeface="Tahoma" panose="020B0604030504040204" pitchFamily="34" charset="0"/>
                <a:ea typeface="Tahoma" panose="020B0604030504040204" pitchFamily="34" charset="0"/>
                <a:cs typeface="Tahoma" panose="020B0604030504040204" pitchFamily="34" charset="0"/>
              </a:rPr>
              <a:t>, C. B.</a:t>
            </a:r>
            <a:r>
              <a:rPr lang="en-US" altLang="tr-TR" sz="1400" dirty="0">
                <a:latin typeface="Tahoma" panose="020B0604030504040204" pitchFamily="34" charset="0"/>
                <a:ea typeface="Tahoma" panose="020B0604030504040204" pitchFamily="34" charset="0"/>
                <a:cs typeface="Tahoma" panose="020B0604030504040204" pitchFamily="34" charset="0"/>
              </a:rPr>
              <a:t> (200</a:t>
            </a:r>
            <a:r>
              <a:rPr lang="tr-TR" altLang="tr-TR" sz="1400" dirty="0">
                <a:latin typeface="Tahoma" panose="020B0604030504040204" pitchFamily="34" charset="0"/>
                <a:ea typeface="Tahoma" panose="020B0604030504040204" pitchFamily="34" charset="0"/>
                <a:cs typeface="Tahoma" panose="020B0604030504040204" pitchFamily="34" charset="0"/>
              </a:rPr>
              <a:t>4</a:t>
            </a:r>
            <a:r>
              <a:rPr lang="en-US" altLang="tr-TR" sz="1400" dirty="0">
                <a:latin typeface="Tahoma" panose="020B0604030504040204" pitchFamily="34" charset="0"/>
                <a:ea typeface="Tahoma" panose="020B0604030504040204" pitchFamily="34" charset="0"/>
                <a:cs typeface="Tahoma" panose="020B0604030504040204" pitchFamily="34" charset="0"/>
              </a:rPr>
              <a:t>)</a:t>
            </a:r>
            <a:r>
              <a:rPr lang="tr-TR" altLang="tr-TR" sz="1400" dirty="0">
                <a:latin typeface="Tahoma" panose="020B0604030504040204" pitchFamily="34" charset="0"/>
                <a:ea typeface="Tahoma" panose="020B0604030504040204" pitchFamily="34" charset="0"/>
                <a:cs typeface="Tahoma" panose="020B0604030504040204" pitchFamily="34" charset="0"/>
              </a:rPr>
              <a:t>. </a:t>
            </a:r>
            <a:r>
              <a:rPr lang="en-US" altLang="tr-TR" sz="1400" i="1" dirty="0">
                <a:latin typeface="Tahoma" panose="020B0604030504040204" pitchFamily="34" charset="0"/>
                <a:ea typeface="Tahoma" panose="020B0604030504040204" pitchFamily="34" charset="0"/>
                <a:cs typeface="Tahoma" panose="020B0604030504040204" pitchFamily="34" charset="0"/>
              </a:rPr>
              <a:t>Academic </a:t>
            </a:r>
            <a:r>
              <a:rPr lang="tr-TR" altLang="tr-TR" sz="1400" i="1" dirty="0">
                <a:latin typeface="Tahoma" panose="020B0604030504040204" pitchFamily="34" charset="0"/>
                <a:ea typeface="Tahoma" panose="020B0604030504040204" pitchFamily="34" charset="0"/>
                <a:cs typeface="Tahoma" panose="020B0604030504040204" pitchFamily="34" charset="0"/>
              </a:rPr>
              <a:t>w</a:t>
            </a:r>
            <a:r>
              <a:rPr lang="en-US" altLang="tr-TR" sz="1400" i="1" dirty="0" err="1">
                <a:latin typeface="Tahoma" panose="020B0604030504040204" pitchFamily="34" charset="0"/>
                <a:ea typeface="Tahoma" panose="020B0604030504040204" pitchFamily="34" charset="0"/>
                <a:cs typeface="Tahoma" panose="020B0604030504040204" pitchFamily="34" charset="0"/>
              </a:rPr>
              <a:t>riting</a:t>
            </a:r>
            <a:r>
              <a:rPr lang="en-US" altLang="tr-TR" sz="1400" i="1" dirty="0">
                <a:latin typeface="Tahoma" panose="020B0604030504040204" pitchFamily="34" charset="0"/>
                <a:ea typeface="Tahoma" panose="020B0604030504040204" pitchFamily="34" charset="0"/>
                <a:cs typeface="Tahoma" panose="020B0604030504040204" pitchFamily="34" charset="0"/>
              </a:rPr>
              <a:t> </a:t>
            </a:r>
            <a:r>
              <a:rPr lang="tr-TR" altLang="tr-TR" sz="1400" i="1" dirty="0">
                <a:latin typeface="Tahoma" panose="020B0604030504040204" pitchFamily="34" charset="0"/>
                <a:ea typeface="Tahoma" panose="020B0604030504040204" pitchFamily="34" charset="0"/>
                <a:cs typeface="Tahoma" panose="020B0604030504040204" pitchFamily="34" charset="0"/>
              </a:rPr>
              <a:t>f</a:t>
            </a:r>
            <a:r>
              <a:rPr lang="en-US" altLang="tr-TR" sz="1400" i="1" dirty="0">
                <a:latin typeface="Tahoma" panose="020B0604030504040204" pitchFamily="34" charset="0"/>
                <a:ea typeface="Tahoma" panose="020B0604030504040204" pitchFamily="34" charset="0"/>
                <a:cs typeface="Tahoma" panose="020B0604030504040204" pitchFamily="34" charset="0"/>
              </a:rPr>
              <a:t>or </a:t>
            </a:r>
            <a:r>
              <a:rPr lang="tr-TR" altLang="tr-TR" sz="1400" i="1" dirty="0">
                <a:latin typeface="Tahoma" panose="020B0604030504040204" pitchFamily="34" charset="0"/>
                <a:ea typeface="Tahoma" panose="020B0604030504040204" pitchFamily="34" charset="0"/>
                <a:cs typeface="Tahoma" panose="020B0604030504040204" pitchFamily="34" charset="0"/>
              </a:rPr>
              <a:t>g</a:t>
            </a:r>
            <a:r>
              <a:rPr lang="en-US" altLang="tr-TR" sz="1400" i="1" dirty="0" err="1">
                <a:latin typeface="Tahoma" panose="020B0604030504040204" pitchFamily="34" charset="0"/>
                <a:ea typeface="Tahoma" panose="020B0604030504040204" pitchFamily="34" charset="0"/>
                <a:cs typeface="Tahoma" panose="020B0604030504040204" pitchFamily="34" charset="0"/>
              </a:rPr>
              <a:t>raduate</a:t>
            </a:r>
            <a:r>
              <a:rPr lang="en-US" altLang="tr-TR" sz="1400" i="1" dirty="0">
                <a:latin typeface="Tahoma" panose="020B0604030504040204" pitchFamily="34" charset="0"/>
                <a:ea typeface="Tahoma" panose="020B0604030504040204" pitchFamily="34" charset="0"/>
                <a:cs typeface="Tahoma" panose="020B0604030504040204" pitchFamily="34" charset="0"/>
              </a:rPr>
              <a:t> </a:t>
            </a:r>
            <a:r>
              <a:rPr lang="tr-TR" altLang="tr-TR" sz="1400" i="1" dirty="0">
                <a:latin typeface="Tahoma" panose="020B0604030504040204" pitchFamily="34" charset="0"/>
                <a:ea typeface="Tahoma" panose="020B0604030504040204" pitchFamily="34" charset="0"/>
                <a:cs typeface="Tahoma" panose="020B0604030504040204" pitchFamily="34" charset="0"/>
              </a:rPr>
              <a:t>s</a:t>
            </a:r>
            <a:r>
              <a:rPr lang="en-US" altLang="tr-TR" sz="1400" i="1" dirty="0" err="1">
                <a:latin typeface="Tahoma" panose="020B0604030504040204" pitchFamily="34" charset="0"/>
                <a:ea typeface="Tahoma" panose="020B0604030504040204" pitchFamily="34" charset="0"/>
                <a:cs typeface="Tahoma" panose="020B0604030504040204" pitchFamily="34" charset="0"/>
              </a:rPr>
              <a:t>tudents</a:t>
            </a:r>
            <a:r>
              <a:rPr lang="en-US" altLang="tr-TR" sz="1400" dirty="0">
                <a:latin typeface="Tahoma" panose="020B0604030504040204" pitchFamily="34" charset="0"/>
                <a:ea typeface="Tahoma" panose="020B0604030504040204" pitchFamily="34" charset="0"/>
                <a:cs typeface="Tahoma" panose="020B0604030504040204" pitchFamily="34" charset="0"/>
              </a:rPr>
              <a:t>. Ann Arbor: University of Michigan Press</a:t>
            </a:r>
            <a:r>
              <a:rPr lang="tr-TR" altLang="tr-TR" sz="1400" dirty="0">
                <a:latin typeface="Tahoma" panose="020B0604030504040204" pitchFamily="34" charset="0"/>
                <a:ea typeface="Tahoma" panose="020B0604030504040204" pitchFamily="34" charset="0"/>
                <a:cs typeface="Tahoma" panose="020B0604030504040204" pitchFamily="34" charset="0"/>
              </a:rPr>
              <a:t>.</a:t>
            </a:r>
          </a:p>
          <a:p>
            <a:pPr>
              <a:lnSpc>
                <a:spcPct val="100000"/>
              </a:lnSpc>
              <a:spcBef>
                <a:spcPts val="0"/>
              </a:spcBef>
              <a:buNone/>
            </a:pPr>
            <a:endParaRPr lang="tr-TR" altLang="tr-TR" sz="1400" dirty="0">
              <a:latin typeface="Tahoma" panose="020B0604030504040204" pitchFamily="34" charset="0"/>
              <a:ea typeface="Tahoma" panose="020B0604030504040204" pitchFamily="34" charset="0"/>
              <a:cs typeface="Tahoma" panose="020B0604030504040204" pitchFamily="34" charset="0"/>
            </a:endParaRPr>
          </a:p>
          <a:p>
            <a:pPr>
              <a:lnSpc>
                <a:spcPct val="100000"/>
              </a:lnSpc>
              <a:spcBef>
                <a:spcPts val="0"/>
              </a:spcBef>
              <a:buNone/>
            </a:pPr>
            <a:r>
              <a:rPr lang="tr-TR" altLang="tr-TR" sz="1400" dirty="0">
                <a:latin typeface="Tahoma" panose="020B0604030504040204" pitchFamily="34" charset="0"/>
                <a:ea typeface="Tahoma" panose="020B0604030504040204" pitchFamily="34" charset="0"/>
                <a:cs typeface="Tahoma" panose="020B0604030504040204" pitchFamily="34" charset="0"/>
                <a:hlinkClick r:id="rId2"/>
              </a:rPr>
              <a:t>http://www.slu.se/Documents/externwebben/biblioteket/alnarpsbiblioteket/5AgriIntromove.pdf</a:t>
            </a:r>
            <a:endParaRPr lang="tr-TR" altLang="tr-TR" sz="1400" dirty="0">
              <a:latin typeface="Tahoma" panose="020B0604030504040204" pitchFamily="34" charset="0"/>
              <a:ea typeface="Tahoma" panose="020B0604030504040204" pitchFamily="34" charset="0"/>
              <a:cs typeface="Tahoma" panose="020B0604030504040204" pitchFamily="34" charset="0"/>
            </a:endParaRPr>
          </a:p>
          <a:p>
            <a:pPr>
              <a:lnSpc>
                <a:spcPct val="100000"/>
              </a:lnSpc>
              <a:spcBef>
                <a:spcPts val="0"/>
              </a:spcBef>
              <a:buNone/>
            </a:pPr>
            <a:r>
              <a:rPr lang="tr-TR" altLang="tr-TR" sz="1400" dirty="0">
                <a:latin typeface="Tahoma" panose="020B0604030504040204" pitchFamily="34" charset="0"/>
                <a:ea typeface="Tahoma" panose="020B0604030504040204" pitchFamily="34" charset="0"/>
                <a:cs typeface="Tahoma" panose="020B0604030504040204" pitchFamily="34" charset="0"/>
                <a:hlinkClick r:id="rId3"/>
              </a:rPr>
              <a:t>http://www.lib.uoguelph.ca/assistance/writing_services/resources/handouts.cfm</a:t>
            </a:r>
            <a:r>
              <a:rPr lang="tr-TR" altLang="tr-TR" sz="1400" dirty="0">
                <a:latin typeface="Tahoma" panose="020B0604030504040204" pitchFamily="34" charset="0"/>
                <a:ea typeface="Tahoma" panose="020B0604030504040204" pitchFamily="34" charset="0"/>
                <a:cs typeface="Tahoma" panose="020B0604030504040204" pitchFamily="34" charset="0"/>
              </a:rPr>
              <a:t> </a:t>
            </a:r>
          </a:p>
          <a:p>
            <a:pPr>
              <a:buNone/>
            </a:pPr>
            <a:endParaRPr lang="tr-TR" altLang="tr-TR" dirty="0">
              <a:latin typeface="Tahoma" panose="020B0604030504040204" pitchFamily="34" charset="0"/>
            </a:endParaRPr>
          </a:p>
          <a:p>
            <a:pPr>
              <a:buNone/>
            </a:pPr>
            <a:endParaRPr lang="tr-TR" altLang="tr-TR" dirty="0">
              <a:latin typeface="Arial" panose="020B0604020202020204" pitchFamily="34" charset="0"/>
            </a:endParaRPr>
          </a:p>
          <a:p>
            <a:endParaRPr lang="tr-TR" dirty="0"/>
          </a:p>
        </p:txBody>
      </p:sp>
      <p:sp>
        <p:nvSpPr>
          <p:cNvPr id="4" name="Oval 3"/>
          <p:cNvSpPr/>
          <p:nvPr/>
        </p:nvSpPr>
        <p:spPr>
          <a:xfrm>
            <a:off x="10897985" y="806335"/>
            <a:ext cx="1047404" cy="52370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solidFill>
                  <a:schemeClr val="tx1"/>
                </a:solidFill>
              </a:rPr>
              <a:t>41/47</a:t>
            </a:r>
          </a:p>
        </p:txBody>
      </p:sp>
      <p:sp>
        <p:nvSpPr>
          <p:cNvPr id="5" name="Dikdörtgen 4"/>
          <p:cNvSpPr/>
          <p:nvPr/>
        </p:nvSpPr>
        <p:spPr>
          <a:xfrm>
            <a:off x="1330036" y="1795549"/>
            <a:ext cx="9742515" cy="9559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204184881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451579" y="1147419"/>
            <a:ext cx="9603275" cy="1049235"/>
          </a:xfrm>
        </p:spPr>
        <p:txBody>
          <a:bodyPr/>
          <a:lstStyle/>
          <a:p>
            <a:r>
              <a:rPr lang="tr-TR" b="1" dirty="0">
                <a:latin typeface="Tahoma" panose="020B0604030504040204" pitchFamily="34" charset="0"/>
                <a:ea typeface="Tahoma" panose="020B0604030504040204" pitchFamily="34" charset="0"/>
                <a:cs typeface="Tahoma" panose="020B0604030504040204" pitchFamily="34" charset="0"/>
              </a:rPr>
              <a:t>Manchester </a:t>
            </a:r>
            <a:r>
              <a:rPr lang="tr-TR" b="1" dirty="0" err="1">
                <a:latin typeface="Tahoma" panose="020B0604030504040204" pitchFamily="34" charset="0"/>
                <a:ea typeface="Tahoma" panose="020B0604030504040204" pitchFamily="34" charset="0"/>
                <a:cs typeface="Tahoma" panose="020B0604030504040204" pitchFamily="34" charset="0"/>
              </a:rPr>
              <a:t>AcademIc</a:t>
            </a:r>
            <a:r>
              <a:rPr lang="tr-TR" b="1" dirty="0">
                <a:latin typeface="Tahoma" panose="020B0604030504040204" pitchFamily="34" charset="0"/>
                <a:ea typeface="Tahoma" panose="020B0604030504040204" pitchFamily="34" charset="0"/>
                <a:cs typeface="Tahoma" panose="020B0604030504040204" pitchFamily="34" charset="0"/>
              </a:rPr>
              <a:t> Phrasebank</a:t>
            </a:r>
            <a:endParaRPr lang="tr-TR" b="1" dirty="0"/>
          </a:p>
        </p:txBody>
      </p:sp>
      <p:sp>
        <p:nvSpPr>
          <p:cNvPr id="3" name="İçerik Yer Tutucusu 2"/>
          <p:cNvSpPr>
            <a:spLocks noGrp="1"/>
          </p:cNvSpPr>
          <p:nvPr>
            <p:ph idx="1"/>
          </p:nvPr>
        </p:nvSpPr>
        <p:spPr>
          <a:xfrm>
            <a:off x="1451579" y="1963180"/>
            <a:ext cx="8848560" cy="3450613"/>
          </a:xfrm>
        </p:spPr>
        <p:txBody>
          <a:bodyPr/>
          <a:lstStyle/>
          <a:p>
            <a:endParaRPr lang="tr-TR" i="1" dirty="0"/>
          </a:p>
          <a:p>
            <a:pPr marL="0" indent="0" algn="just">
              <a:buNone/>
            </a:pPr>
            <a:r>
              <a:rPr lang="tr-TR" sz="2400" b="1" dirty="0">
                <a:latin typeface="Tahoma" panose="020B0604030504040204" pitchFamily="34" charset="0"/>
                <a:ea typeface="Tahoma" panose="020B0604030504040204" pitchFamily="34" charset="0"/>
                <a:cs typeface="Tahoma" panose="020B0604030504040204" pitchFamily="34" charset="0"/>
              </a:rPr>
              <a:t>Araştırma makalelerinde olası bütün bölümlerde kullanılacak İngilizce kalıpları sıralayan «Manchester </a:t>
            </a:r>
            <a:r>
              <a:rPr lang="tr-TR" sz="2400" b="1" dirty="0" err="1">
                <a:latin typeface="Tahoma" panose="020B0604030504040204" pitchFamily="34" charset="0"/>
                <a:ea typeface="Tahoma" panose="020B0604030504040204" pitchFamily="34" charset="0"/>
                <a:cs typeface="Tahoma" panose="020B0604030504040204" pitchFamily="34" charset="0"/>
              </a:rPr>
              <a:t>Academic</a:t>
            </a:r>
            <a:r>
              <a:rPr lang="tr-TR" sz="2400" b="1" dirty="0">
                <a:latin typeface="Tahoma" panose="020B0604030504040204" pitchFamily="34" charset="0"/>
                <a:ea typeface="Tahoma" panose="020B0604030504040204" pitchFamily="34" charset="0"/>
                <a:cs typeface="Tahoma" panose="020B0604030504040204" pitchFamily="34" charset="0"/>
              </a:rPr>
              <a:t> </a:t>
            </a:r>
            <a:r>
              <a:rPr lang="tr-TR" sz="2400" b="1" dirty="0" err="1">
                <a:latin typeface="Tahoma" panose="020B0604030504040204" pitchFamily="34" charset="0"/>
                <a:ea typeface="Tahoma" panose="020B0604030504040204" pitchFamily="34" charset="0"/>
                <a:cs typeface="Tahoma" panose="020B0604030504040204" pitchFamily="34" charset="0"/>
              </a:rPr>
              <a:t>Phrasebank</a:t>
            </a:r>
            <a:r>
              <a:rPr lang="tr-TR" sz="2400" b="1" dirty="0">
                <a:latin typeface="Tahoma" panose="020B0604030504040204" pitchFamily="34" charset="0"/>
                <a:ea typeface="Tahoma" panose="020B0604030504040204" pitchFamily="34" charset="0"/>
                <a:cs typeface="Tahoma" panose="020B0604030504040204" pitchFamily="34" charset="0"/>
              </a:rPr>
              <a:t>», akademik çalışmalarda faydalanılabilecek önemli kaynaklardan biridir. </a:t>
            </a:r>
          </a:p>
          <a:p>
            <a:pPr marL="0" indent="0">
              <a:buNone/>
            </a:pPr>
            <a:endParaRPr lang="tr-TR" dirty="0">
              <a:latin typeface="Tahoma" panose="020B0604030504040204" pitchFamily="34" charset="0"/>
              <a:ea typeface="Tahoma" panose="020B0604030504040204" pitchFamily="34" charset="0"/>
              <a:cs typeface="Tahoma" panose="020B0604030504040204" pitchFamily="34" charset="0"/>
            </a:endParaRPr>
          </a:p>
          <a:p>
            <a:pPr marL="0" indent="0">
              <a:buNone/>
            </a:pPr>
            <a:r>
              <a:rPr lang="tr-TR" b="1" dirty="0">
                <a:solidFill>
                  <a:srgbClr val="00B0F0"/>
                </a:solidFill>
                <a:latin typeface="Tahoma" panose="020B0604030504040204" pitchFamily="34" charset="0"/>
                <a:ea typeface="Tahoma" panose="020B0604030504040204" pitchFamily="34" charset="0"/>
                <a:cs typeface="Tahoma" panose="020B0604030504040204" pitchFamily="34" charset="0"/>
              </a:rPr>
              <a:t>http://www.phrasebank.manchester.ac.uk/</a:t>
            </a:r>
          </a:p>
        </p:txBody>
      </p:sp>
      <p:sp>
        <p:nvSpPr>
          <p:cNvPr id="4" name="Oval 3"/>
          <p:cNvSpPr/>
          <p:nvPr/>
        </p:nvSpPr>
        <p:spPr>
          <a:xfrm>
            <a:off x="10897985" y="806334"/>
            <a:ext cx="1047404" cy="52370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solidFill>
                  <a:schemeClr val="tx1"/>
                </a:solidFill>
              </a:rPr>
              <a:t>42/47</a:t>
            </a:r>
          </a:p>
        </p:txBody>
      </p:sp>
      <p:sp>
        <p:nvSpPr>
          <p:cNvPr id="5" name="Dikdörtgen 4"/>
          <p:cNvSpPr/>
          <p:nvPr/>
        </p:nvSpPr>
        <p:spPr>
          <a:xfrm>
            <a:off x="1330036" y="1795549"/>
            <a:ext cx="9742515" cy="9559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19051225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esim 5"/>
          <p:cNvPicPr>
            <a:picLocks noChangeAspect="1"/>
          </p:cNvPicPr>
          <p:nvPr/>
        </p:nvPicPr>
        <p:blipFill>
          <a:blip r:embed="rId2"/>
          <a:stretch>
            <a:fillRect/>
          </a:stretch>
        </p:blipFill>
        <p:spPr>
          <a:xfrm>
            <a:off x="3075112" y="614255"/>
            <a:ext cx="3600008" cy="466254"/>
          </a:xfrm>
          <a:prstGeom prst="rect">
            <a:avLst/>
          </a:prstGeom>
        </p:spPr>
      </p:pic>
      <p:graphicFrame>
        <p:nvGraphicFramePr>
          <p:cNvPr id="8" name="Tablo 7"/>
          <p:cNvGraphicFramePr>
            <a:graphicFrameLocks noGrp="1"/>
          </p:cNvGraphicFramePr>
          <p:nvPr>
            <p:extLst>
              <p:ext uri="{D42A27DB-BD31-4B8C-83A1-F6EECF244321}">
                <p14:modId xmlns:p14="http://schemas.microsoft.com/office/powerpoint/2010/main" val="3464508582"/>
              </p:ext>
            </p:extLst>
          </p:nvPr>
        </p:nvGraphicFramePr>
        <p:xfrm>
          <a:off x="3075112" y="1586641"/>
          <a:ext cx="6728428" cy="2582353"/>
        </p:xfrm>
        <a:graphic>
          <a:graphicData uri="http://schemas.openxmlformats.org/drawingml/2006/table">
            <a:tbl>
              <a:tblPr/>
              <a:tblGrid>
                <a:gridCol w="1682107">
                  <a:extLst>
                    <a:ext uri="{9D8B030D-6E8A-4147-A177-3AD203B41FA5}">
                      <a16:colId xmlns:a16="http://schemas.microsoft.com/office/drawing/2014/main" val="2645347746"/>
                    </a:ext>
                  </a:extLst>
                </a:gridCol>
                <a:gridCol w="1682107">
                  <a:extLst>
                    <a:ext uri="{9D8B030D-6E8A-4147-A177-3AD203B41FA5}">
                      <a16:colId xmlns:a16="http://schemas.microsoft.com/office/drawing/2014/main" val="99254319"/>
                    </a:ext>
                  </a:extLst>
                </a:gridCol>
                <a:gridCol w="1682107">
                  <a:extLst>
                    <a:ext uri="{9D8B030D-6E8A-4147-A177-3AD203B41FA5}">
                      <a16:colId xmlns:a16="http://schemas.microsoft.com/office/drawing/2014/main" val="2013548713"/>
                    </a:ext>
                  </a:extLst>
                </a:gridCol>
                <a:gridCol w="1682107">
                  <a:extLst>
                    <a:ext uri="{9D8B030D-6E8A-4147-A177-3AD203B41FA5}">
                      <a16:colId xmlns:a16="http://schemas.microsoft.com/office/drawing/2014/main" val="3823380628"/>
                    </a:ext>
                  </a:extLst>
                </a:gridCol>
              </a:tblGrid>
              <a:tr h="2582353">
                <a:tc>
                  <a:txBody>
                    <a:bodyPr/>
                    <a:lstStyle/>
                    <a:p>
                      <a:r>
                        <a:rPr lang="en-US" sz="1400" dirty="0">
                          <a:effectLst/>
                          <a:latin typeface="Tahoma" panose="020B0604030504040204" pitchFamily="34" charset="0"/>
                          <a:ea typeface="Tahoma" panose="020B0604030504040204" pitchFamily="34" charset="0"/>
                          <a:cs typeface="Tahoma" panose="020B0604030504040204" pitchFamily="34" charset="0"/>
                        </a:rPr>
                        <a:t>Well over</a:t>
                      </a:r>
                      <a:br>
                        <a:rPr lang="en-US" sz="1400" dirty="0">
                          <a:effectLst/>
                          <a:latin typeface="Tahoma" panose="020B0604030504040204" pitchFamily="34" charset="0"/>
                          <a:ea typeface="Tahoma" panose="020B0604030504040204" pitchFamily="34" charset="0"/>
                          <a:cs typeface="Tahoma" panose="020B0604030504040204" pitchFamily="34" charset="0"/>
                        </a:rPr>
                      </a:br>
                      <a:r>
                        <a:rPr lang="en-US" sz="1400" dirty="0">
                          <a:effectLst/>
                          <a:latin typeface="Tahoma" panose="020B0604030504040204" pitchFamily="34" charset="0"/>
                          <a:ea typeface="Tahoma" panose="020B0604030504040204" pitchFamily="34" charset="0"/>
                          <a:cs typeface="Tahoma" panose="020B0604030504040204" pitchFamily="34" charset="0"/>
                        </a:rPr>
                        <a:t>More than</a:t>
                      </a:r>
                      <a:br>
                        <a:rPr lang="en-US" sz="1400" dirty="0">
                          <a:effectLst/>
                          <a:latin typeface="Tahoma" panose="020B0604030504040204" pitchFamily="34" charset="0"/>
                          <a:ea typeface="Tahoma" panose="020B0604030504040204" pitchFamily="34" charset="0"/>
                          <a:cs typeface="Tahoma" panose="020B0604030504040204" pitchFamily="34" charset="0"/>
                        </a:rPr>
                      </a:br>
                      <a:r>
                        <a:rPr lang="en-US" sz="1400" dirty="0">
                          <a:effectLst/>
                          <a:latin typeface="Tahoma" panose="020B0604030504040204" pitchFamily="34" charset="0"/>
                          <a:ea typeface="Tahoma" panose="020B0604030504040204" pitchFamily="34" charset="0"/>
                          <a:cs typeface="Tahoma" panose="020B0604030504040204" pitchFamily="34" charset="0"/>
                        </a:rPr>
                        <a:t>Just over</a:t>
                      </a:r>
                      <a:br>
                        <a:rPr lang="en-US" sz="1400" dirty="0">
                          <a:effectLst/>
                          <a:latin typeface="Tahoma" panose="020B0604030504040204" pitchFamily="34" charset="0"/>
                          <a:ea typeface="Tahoma" panose="020B0604030504040204" pitchFamily="34" charset="0"/>
                          <a:cs typeface="Tahoma" panose="020B0604030504040204" pitchFamily="34" charset="0"/>
                        </a:rPr>
                      </a:br>
                      <a:r>
                        <a:rPr lang="en-US" sz="1400" dirty="0">
                          <a:effectLst/>
                          <a:latin typeface="Tahoma" panose="020B0604030504040204" pitchFamily="34" charset="0"/>
                          <a:ea typeface="Tahoma" panose="020B0604030504040204" pitchFamily="34" charset="0"/>
                          <a:cs typeface="Tahoma" panose="020B0604030504040204" pitchFamily="34" charset="0"/>
                        </a:rPr>
                        <a:t>Many more than</a:t>
                      </a:r>
                    </a:p>
                    <a:p>
                      <a:r>
                        <a:rPr lang="en-US" sz="1400" dirty="0">
                          <a:effectLst/>
                          <a:latin typeface="Tahoma" panose="020B0604030504040204" pitchFamily="34" charset="0"/>
                          <a:ea typeface="Tahoma" panose="020B0604030504040204" pitchFamily="34" charset="0"/>
                          <a:cs typeface="Tahoma" panose="020B0604030504040204" pitchFamily="34" charset="0"/>
                        </a:rPr>
                        <a:t>Around</a:t>
                      </a:r>
                      <a:br>
                        <a:rPr lang="en-US" sz="1400" dirty="0">
                          <a:effectLst/>
                          <a:latin typeface="Tahoma" panose="020B0604030504040204" pitchFamily="34" charset="0"/>
                          <a:ea typeface="Tahoma" panose="020B0604030504040204" pitchFamily="34" charset="0"/>
                          <a:cs typeface="Tahoma" panose="020B0604030504040204" pitchFamily="34" charset="0"/>
                        </a:rPr>
                      </a:br>
                      <a:r>
                        <a:rPr lang="en-US" sz="1400" dirty="0">
                          <a:effectLst/>
                          <a:latin typeface="Tahoma" panose="020B0604030504040204" pitchFamily="34" charset="0"/>
                          <a:ea typeface="Tahoma" panose="020B0604030504040204" pitchFamily="34" charset="0"/>
                          <a:cs typeface="Tahoma" panose="020B0604030504040204" pitchFamily="34" charset="0"/>
                        </a:rPr>
                        <a:t>Almost</a:t>
                      </a:r>
                      <a:br>
                        <a:rPr lang="en-US" sz="1400" dirty="0">
                          <a:effectLst/>
                          <a:latin typeface="Tahoma" panose="020B0604030504040204" pitchFamily="34" charset="0"/>
                          <a:ea typeface="Tahoma" panose="020B0604030504040204" pitchFamily="34" charset="0"/>
                          <a:cs typeface="Tahoma" panose="020B0604030504040204" pitchFamily="34" charset="0"/>
                        </a:rPr>
                      </a:br>
                      <a:r>
                        <a:rPr lang="en-US" sz="1400" dirty="0">
                          <a:effectLst/>
                          <a:latin typeface="Tahoma" panose="020B0604030504040204" pitchFamily="34" charset="0"/>
                          <a:ea typeface="Tahoma" panose="020B0604030504040204" pitchFamily="34" charset="0"/>
                          <a:cs typeface="Tahoma" panose="020B0604030504040204" pitchFamily="34" charset="0"/>
                        </a:rPr>
                        <a:t>Approximately</a:t>
                      </a:r>
                    </a:p>
                    <a:p>
                      <a:r>
                        <a:rPr lang="en-US" sz="1400" dirty="0">
                          <a:effectLst/>
                          <a:latin typeface="Tahoma" panose="020B0604030504040204" pitchFamily="34" charset="0"/>
                          <a:ea typeface="Tahoma" panose="020B0604030504040204" pitchFamily="34" charset="0"/>
                          <a:cs typeface="Tahoma" panose="020B0604030504040204" pitchFamily="34" charset="0"/>
                        </a:rPr>
                        <a:t>Just under</a:t>
                      </a:r>
                      <a:br>
                        <a:rPr lang="en-US" sz="1400" dirty="0">
                          <a:effectLst/>
                          <a:latin typeface="Tahoma" panose="020B0604030504040204" pitchFamily="34" charset="0"/>
                          <a:ea typeface="Tahoma" panose="020B0604030504040204" pitchFamily="34" charset="0"/>
                          <a:cs typeface="Tahoma" panose="020B0604030504040204" pitchFamily="34" charset="0"/>
                        </a:rPr>
                      </a:br>
                      <a:r>
                        <a:rPr lang="en-US" sz="1400" dirty="0">
                          <a:effectLst/>
                          <a:latin typeface="Tahoma" panose="020B0604030504040204" pitchFamily="34" charset="0"/>
                          <a:ea typeface="Tahoma" panose="020B0604030504040204" pitchFamily="34" charset="0"/>
                          <a:cs typeface="Tahoma" panose="020B0604030504040204" pitchFamily="34" charset="0"/>
                        </a:rPr>
                        <a:t>Less than</a:t>
                      </a:r>
                      <a:br>
                        <a:rPr lang="en-US" sz="1400" dirty="0">
                          <a:effectLst/>
                          <a:latin typeface="Tahoma" panose="020B0604030504040204" pitchFamily="34" charset="0"/>
                          <a:ea typeface="Tahoma" panose="020B0604030504040204" pitchFamily="34" charset="0"/>
                          <a:cs typeface="Tahoma" panose="020B0604030504040204" pitchFamily="34" charset="0"/>
                        </a:rPr>
                      </a:br>
                      <a:r>
                        <a:rPr lang="en-US" sz="1400" dirty="0">
                          <a:effectLst/>
                          <a:latin typeface="Tahoma" panose="020B0604030504040204" pitchFamily="34" charset="0"/>
                          <a:ea typeface="Tahoma" panose="020B0604030504040204" pitchFamily="34" charset="0"/>
                          <a:cs typeface="Tahoma" panose="020B0604030504040204" pitchFamily="34" charset="0"/>
                        </a:rPr>
                        <a:t>Fewer than</a:t>
                      </a:r>
                      <a:br>
                        <a:rPr lang="en-US" sz="1400" dirty="0">
                          <a:effectLst/>
                          <a:latin typeface="Tahoma" panose="020B0604030504040204" pitchFamily="34" charset="0"/>
                          <a:ea typeface="Tahoma" panose="020B0604030504040204" pitchFamily="34" charset="0"/>
                          <a:cs typeface="Tahoma" panose="020B0604030504040204" pitchFamily="34" charset="0"/>
                        </a:rPr>
                      </a:br>
                      <a:r>
                        <a:rPr lang="en-US" sz="1400" dirty="0">
                          <a:effectLst/>
                          <a:latin typeface="Tahoma" panose="020B0604030504040204" pitchFamily="34" charset="0"/>
                          <a:ea typeface="Tahoma" panose="020B0604030504040204" pitchFamily="34" charset="0"/>
                          <a:cs typeface="Tahoma" panose="020B0604030504040204" pitchFamily="34" charset="0"/>
                        </a:rPr>
                        <a:t>Well under</a:t>
                      </a:r>
                    </a:p>
                  </a:txBody>
                  <a:tcPr marL="103905" marR="103905" marT="103905" marB="103905"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r>
                        <a:rPr lang="tr-TR" sz="1400" dirty="0">
                          <a:effectLst/>
                          <a:latin typeface="Tahoma" panose="020B0604030504040204" pitchFamily="34" charset="0"/>
                          <a:ea typeface="Tahoma" panose="020B0604030504040204" pitchFamily="34" charset="0"/>
                          <a:cs typeface="Tahoma" panose="020B0604030504040204" pitchFamily="34" charset="0"/>
                        </a:rPr>
                        <a:t>40%</a:t>
                      </a:r>
                      <a:br>
                        <a:rPr lang="tr-TR" sz="1400" dirty="0">
                          <a:effectLst/>
                          <a:latin typeface="Tahoma" panose="020B0604030504040204" pitchFamily="34" charset="0"/>
                          <a:ea typeface="Tahoma" panose="020B0604030504040204" pitchFamily="34" charset="0"/>
                          <a:cs typeface="Tahoma" panose="020B0604030504040204" pitchFamily="34" charset="0"/>
                        </a:rPr>
                      </a:br>
                      <a:r>
                        <a:rPr lang="tr-TR" sz="1400" dirty="0">
                          <a:effectLst/>
                          <a:latin typeface="Tahoma" panose="020B0604030504040204" pitchFamily="34" charset="0"/>
                          <a:ea typeface="Tahoma" panose="020B0604030504040204" pitchFamily="34" charset="0"/>
                          <a:cs typeface="Tahoma" panose="020B0604030504040204" pitchFamily="34" charset="0"/>
                        </a:rPr>
                        <a:t>50%</a:t>
                      </a:r>
                      <a:br>
                        <a:rPr lang="tr-TR" sz="1400" dirty="0">
                          <a:effectLst/>
                          <a:latin typeface="Tahoma" panose="020B0604030504040204" pitchFamily="34" charset="0"/>
                          <a:ea typeface="Tahoma" panose="020B0604030504040204" pitchFamily="34" charset="0"/>
                          <a:cs typeface="Tahoma" panose="020B0604030504040204" pitchFamily="34" charset="0"/>
                        </a:rPr>
                      </a:br>
                      <a:r>
                        <a:rPr lang="tr-TR" sz="1400" dirty="0">
                          <a:effectLst/>
                          <a:latin typeface="Tahoma" panose="020B0604030504040204" pitchFamily="34" charset="0"/>
                          <a:ea typeface="Tahoma" panose="020B0604030504040204" pitchFamily="34" charset="0"/>
                          <a:cs typeface="Tahoma" panose="020B0604030504040204" pitchFamily="34" charset="0"/>
                        </a:rPr>
                        <a:t>80%</a:t>
                      </a:r>
                    </a:p>
                  </a:txBody>
                  <a:tcPr marL="103905" marR="103905" marT="103905" marB="103905"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r>
                        <a:rPr lang="en-US" sz="1400" dirty="0">
                          <a:effectLst/>
                          <a:latin typeface="Tahoma" panose="020B0604030504040204" pitchFamily="34" charset="0"/>
                          <a:ea typeface="Tahoma" panose="020B0604030504040204" pitchFamily="34" charset="0"/>
                          <a:cs typeface="Tahoma" panose="020B0604030504040204" pitchFamily="34" charset="0"/>
                        </a:rPr>
                        <a:t>of those surveyed</a:t>
                      </a:r>
                      <a:br>
                        <a:rPr lang="en-US" sz="1400" dirty="0">
                          <a:effectLst/>
                          <a:latin typeface="Tahoma" panose="020B0604030504040204" pitchFamily="34" charset="0"/>
                          <a:ea typeface="Tahoma" panose="020B0604030504040204" pitchFamily="34" charset="0"/>
                          <a:cs typeface="Tahoma" panose="020B0604030504040204" pitchFamily="34" charset="0"/>
                        </a:rPr>
                      </a:br>
                      <a:r>
                        <a:rPr lang="en-US" sz="1400" dirty="0">
                          <a:effectLst/>
                          <a:latin typeface="Tahoma" panose="020B0604030504040204" pitchFamily="34" charset="0"/>
                          <a:ea typeface="Tahoma" panose="020B0604030504040204" pitchFamily="34" charset="0"/>
                          <a:cs typeface="Tahoma" panose="020B0604030504040204" pitchFamily="34" charset="0"/>
                        </a:rPr>
                        <a:t>of the respondents</a:t>
                      </a:r>
                      <a:br>
                        <a:rPr lang="en-US" sz="1400" dirty="0">
                          <a:effectLst/>
                          <a:latin typeface="Tahoma" panose="020B0604030504040204" pitchFamily="34" charset="0"/>
                          <a:ea typeface="Tahoma" panose="020B0604030504040204" pitchFamily="34" charset="0"/>
                          <a:cs typeface="Tahoma" panose="020B0604030504040204" pitchFamily="34" charset="0"/>
                        </a:rPr>
                      </a:br>
                      <a:r>
                        <a:rPr lang="en-US" sz="1400" dirty="0">
                          <a:effectLst/>
                          <a:latin typeface="Tahoma" panose="020B0604030504040204" pitchFamily="34" charset="0"/>
                          <a:ea typeface="Tahoma" panose="020B0604030504040204" pitchFamily="34" charset="0"/>
                          <a:cs typeface="Tahoma" panose="020B0604030504040204" pitchFamily="34" charset="0"/>
                        </a:rPr>
                        <a:t>of those who responded</a:t>
                      </a:r>
                    </a:p>
                  </a:txBody>
                  <a:tcPr marL="103905" marR="103905" marT="103905" marB="103905"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pPr algn="l"/>
                      <a:r>
                        <a:rPr lang="tr-TR" sz="1400" dirty="0">
                          <a:effectLst/>
                          <a:latin typeface="Tahoma" panose="020B0604030504040204" pitchFamily="34" charset="0"/>
                          <a:ea typeface="Tahoma" panose="020B0604030504040204" pitchFamily="34" charset="0"/>
                          <a:cs typeface="Tahoma" panose="020B0604030504040204" pitchFamily="34" charset="0"/>
                        </a:rPr>
                        <a:t>agreed that …</a:t>
                      </a:r>
                    </a:p>
                  </a:txBody>
                  <a:tcPr marL="103905" marR="103905" marT="103905" marB="103905"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extLst>
                  <a:ext uri="{0D108BD9-81ED-4DB2-BD59-A6C34878D82A}">
                    <a16:rowId xmlns:a16="http://schemas.microsoft.com/office/drawing/2014/main" val="3018346254"/>
                  </a:ext>
                </a:extLst>
              </a:tr>
            </a:tbl>
          </a:graphicData>
        </a:graphic>
      </p:graphicFrame>
      <p:sp>
        <p:nvSpPr>
          <p:cNvPr id="9" name="Unvan 1"/>
          <p:cNvSpPr txBox="1">
            <a:spLocks/>
          </p:cNvSpPr>
          <p:nvPr/>
        </p:nvSpPr>
        <p:spPr>
          <a:xfrm>
            <a:off x="577412" y="168225"/>
            <a:ext cx="9603275" cy="395631"/>
          </a:xfrm>
          <a:prstGeom prst="rect">
            <a:avLst/>
          </a:prstGeom>
        </p:spPr>
        <p:txBody>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tr-TR" sz="1800" b="1" dirty="0">
                <a:latin typeface="Tahoma" panose="020B0604030504040204" pitchFamily="34" charset="0"/>
                <a:ea typeface="Tahoma" panose="020B0604030504040204" pitchFamily="34" charset="0"/>
                <a:cs typeface="Tahoma" panose="020B0604030504040204" pitchFamily="34" charset="0"/>
              </a:rPr>
              <a:t>Manchester </a:t>
            </a:r>
            <a:r>
              <a:rPr lang="tr-TR" sz="1800" b="1" dirty="0" err="1">
                <a:latin typeface="Tahoma" panose="020B0604030504040204" pitchFamily="34" charset="0"/>
                <a:ea typeface="Tahoma" panose="020B0604030504040204" pitchFamily="34" charset="0"/>
                <a:cs typeface="Tahoma" panose="020B0604030504040204" pitchFamily="34" charset="0"/>
              </a:rPr>
              <a:t>AcademIc</a:t>
            </a:r>
            <a:r>
              <a:rPr lang="tr-TR" sz="1800" b="1" dirty="0">
                <a:latin typeface="Tahoma" panose="020B0604030504040204" pitchFamily="34" charset="0"/>
                <a:ea typeface="Tahoma" panose="020B0604030504040204" pitchFamily="34" charset="0"/>
                <a:cs typeface="Tahoma" panose="020B0604030504040204" pitchFamily="34" charset="0"/>
              </a:rPr>
              <a:t> Phrasebank</a:t>
            </a:r>
            <a:endParaRPr lang="tr-TR" sz="1800" b="1" dirty="0"/>
          </a:p>
        </p:txBody>
      </p:sp>
      <p:sp>
        <p:nvSpPr>
          <p:cNvPr id="7" name="Oval 6"/>
          <p:cNvSpPr/>
          <p:nvPr/>
        </p:nvSpPr>
        <p:spPr>
          <a:xfrm>
            <a:off x="10897985" y="806335"/>
            <a:ext cx="1047404" cy="52370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solidFill>
                  <a:schemeClr val="tx1"/>
                </a:solidFill>
              </a:rPr>
              <a:t>43/47</a:t>
            </a:r>
          </a:p>
        </p:txBody>
      </p:sp>
      <p:sp>
        <p:nvSpPr>
          <p:cNvPr id="2" name="Dikdörtgen 1"/>
          <p:cNvSpPr/>
          <p:nvPr/>
        </p:nvSpPr>
        <p:spPr>
          <a:xfrm>
            <a:off x="5710843" y="670737"/>
            <a:ext cx="822960" cy="3532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287666915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1504604" y="663203"/>
            <a:ext cx="9558563" cy="1049235"/>
          </a:xfrm>
        </p:spPr>
        <p:txBody>
          <a:bodyPr>
            <a:normAutofit fontScale="90000"/>
          </a:bodyPr>
          <a:lstStyle/>
          <a:p>
            <a:pPr>
              <a:lnSpc>
                <a:spcPct val="100000"/>
              </a:lnSpc>
              <a:spcBef>
                <a:spcPts val="0"/>
              </a:spcBef>
            </a:pPr>
            <a:r>
              <a:rPr lang="tr-TR" dirty="0" err="1"/>
              <a:t>Snapshot</a:t>
            </a:r>
            <a:r>
              <a:rPr lang="tr-TR" dirty="0"/>
              <a:t/>
            </a:r>
            <a:br>
              <a:rPr lang="tr-TR" dirty="0"/>
            </a:br>
            <a:r>
              <a:rPr lang="en-US" sz="1600" b="1" cap="none" dirty="0">
                <a:solidFill>
                  <a:schemeClr val="accent1"/>
                </a:solidFill>
              </a:rPr>
              <a:t>Mathews-</a:t>
            </a:r>
            <a:r>
              <a:rPr lang="tr-TR" sz="1600" b="1" cap="none" dirty="0">
                <a:solidFill>
                  <a:schemeClr val="accent1"/>
                </a:solidFill>
              </a:rPr>
              <a:t>A</a:t>
            </a:r>
            <a:r>
              <a:rPr lang="en-US" sz="1600" b="1" cap="none" dirty="0" err="1">
                <a:solidFill>
                  <a:schemeClr val="accent1"/>
                </a:solidFill>
              </a:rPr>
              <a:t>yd</a:t>
            </a:r>
            <a:r>
              <a:rPr lang="tr-TR" sz="1600" b="1" cap="none" dirty="0">
                <a:solidFill>
                  <a:schemeClr val="accent1"/>
                </a:solidFill>
              </a:rPr>
              <a:t>ı</a:t>
            </a:r>
            <a:r>
              <a:rPr lang="en-US" sz="1600" b="1" cap="none" dirty="0" err="1">
                <a:solidFill>
                  <a:schemeClr val="accent1"/>
                </a:solidFill>
              </a:rPr>
              <a:t>nl</a:t>
            </a:r>
            <a:r>
              <a:rPr lang="tr-TR" sz="1600" b="1" cap="none" dirty="0">
                <a:solidFill>
                  <a:schemeClr val="accent1"/>
                </a:solidFill>
              </a:rPr>
              <a:t>ı</a:t>
            </a:r>
            <a:r>
              <a:rPr lang="en-US" sz="1600" b="1" cap="none" dirty="0">
                <a:solidFill>
                  <a:schemeClr val="accent1"/>
                </a:solidFill>
              </a:rPr>
              <a:t>, J</a:t>
            </a:r>
            <a:r>
              <a:rPr lang="tr-TR" sz="1600" b="1" cap="none" dirty="0">
                <a:solidFill>
                  <a:schemeClr val="accent1"/>
                </a:solidFill>
              </a:rPr>
              <a:t>. </a:t>
            </a:r>
            <a:r>
              <a:rPr lang="en-US" sz="1600" b="1" cap="none" dirty="0">
                <a:solidFill>
                  <a:schemeClr val="accent1"/>
                </a:solidFill>
              </a:rPr>
              <a:t>&amp;</a:t>
            </a:r>
            <a:r>
              <a:rPr lang="tr-TR" sz="1600" b="1" cap="none" dirty="0">
                <a:solidFill>
                  <a:schemeClr val="accent1"/>
                </a:solidFill>
              </a:rPr>
              <a:t> </a:t>
            </a:r>
            <a:r>
              <a:rPr lang="en-US" sz="1600" b="1" cap="none" dirty="0" err="1">
                <a:solidFill>
                  <a:schemeClr val="accent1"/>
                </a:solidFill>
              </a:rPr>
              <a:t>Orta</a:t>
            </a:r>
            <a:r>
              <a:rPr lang="tr-TR" sz="1600" b="1" cap="none" dirty="0">
                <a:solidFill>
                  <a:schemeClr val="accent1"/>
                </a:solidFill>
              </a:rPr>
              <a:t>ç</a:t>
            </a:r>
            <a:r>
              <a:rPr lang="en-US" sz="1600" b="1" cap="none" dirty="0" err="1">
                <a:solidFill>
                  <a:schemeClr val="accent1"/>
                </a:solidFill>
              </a:rPr>
              <a:t>tepe</a:t>
            </a:r>
            <a:r>
              <a:rPr lang="en-US" sz="1600" b="1" cap="none" dirty="0">
                <a:solidFill>
                  <a:schemeClr val="accent1"/>
                </a:solidFill>
              </a:rPr>
              <a:t>, D. (2018). </a:t>
            </a:r>
            <a:r>
              <a:rPr lang="tr-TR" sz="1600" b="1" cap="none" dirty="0">
                <a:solidFill>
                  <a:schemeClr val="accent1"/>
                </a:solidFill>
              </a:rPr>
              <a:t> </a:t>
            </a:r>
            <a:r>
              <a:rPr lang="en-US" sz="1600" b="1" cap="none" dirty="0">
                <a:solidFill>
                  <a:schemeClr val="accent1"/>
                </a:solidFill>
              </a:rPr>
              <a:t>Applied </a:t>
            </a:r>
            <a:r>
              <a:rPr lang="tr-TR" sz="1600" b="1" cap="none" dirty="0">
                <a:solidFill>
                  <a:schemeClr val="accent1"/>
                </a:solidFill>
              </a:rPr>
              <a:t>l</a:t>
            </a:r>
            <a:r>
              <a:rPr lang="en-US" sz="1600" b="1" cap="none" dirty="0" err="1">
                <a:solidFill>
                  <a:schemeClr val="accent1"/>
                </a:solidFill>
              </a:rPr>
              <a:t>inguistics</a:t>
            </a:r>
            <a:r>
              <a:rPr lang="en-US" sz="1600" b="1" cap="none" dirty="0">
                <a:solidFill>
                  <a:schemeClr val="accent1"/>
                </a:solidFill>
              </a:rPr>
              <a:t> </a:t>
            </a:r>
            <a:r>
              <a:rPr lang="tr-TR" sz="1600" b="1" cap="none" dirty="0">
                <a:solidFill>
                  <a:schemeClr val="accent1"/>
                </a:solidFill>
              </a:rPr>
              <a:t>a</a:t>
            </a:r>
            <a:r>
              <a:rPr lang="en-US" sz="1600" b="1" cap="none" dirty="0" err="1">
                <a:solidFill>
                  <a:schemeClr val="accent1"/>
                </a:solidFill>
              </a:rPr>
              <a:t>nd</a:t>
            </a:r>
            <a:r>
              <a:rPr lang="en-US" sz="1600" b="1" cap="none" dirty="0">
                <a:solidFill>
                  <a:schemeClr val="accent1"/>
                </a:solidFill>
              </a:rPr>
              <a:t> </a:t>
            </a:r>
            <a:r>
              <a:rPr lang="tr-TR" sz="1600" b="1" cap="none" dirty="0">
                <a:solidFill>
                  <a:schemeClr val="accent1"/>
                </a:solidFill>
              </a:rPr>
              <a:t>l</a:t>
            </a:r>
            <a:r>
              <a:rPr lang="en-US" sz="1600" b="1" cap="none" dirty="0" err="1">
                <a:solidFill>
                  <a:schemeClr val="accent1"/>
                </a:solidFill>
              </a:rPr>
              <a:t>anguage</a:t>
            </a:r>
            <a:r>
              <a:rPr lang="en-US" sz="1600" b="1" cap="none" dirty="0">
                <a:solidFill>
                  <a:schemeClr val="accent1"/>
                </a:solidFill>
              </a:rPr>
              <a:t> </a:t>
            </a:r>
            <a:r>
              <a:rPr lang="tr-TR" sz="1600" b="1" cap="none" dirty="0">
                <a:solidFill>
                  <a:schemeClr val="accent1"/>
                </a:solidFill>
              </a:rPr>
              <a:t>t</a:t>
            </a:r>
            <a:r>
              <a:rPr lang="en-US" sz="1600" b="1" cap="none" dirty="0" err="1">
                <a:solidFill>
                  <a:schemeClr val="accent1"/>
                </a:solidFill>
              </a:rPr>
              <a:t>eaching</a:t>
            </a:r>
            <a:r>
              <a:rPr lang="en-US" sz="1600" b="1" cap="none" dirty="0">
                <a:solidFill>
                  <a:schemeClr val="accent1"/>
                </a:solidFill>
              </a:rPr>
              <a:t> </a:t>
            </a:r>
            <a:r>
              <a:rPr lang="tr-TR" sz="1600" b="1" cap="none" dirty="0">
                <a:solidFill>
                  <a:schemeClr val="accent1"/>
                </a:solidFill>
              </a:rPr>
              <a:t>i</a:t>
            </a:r>
            <a:r>
              <a:rPr lang="en-US" sz="1600" b="1" cap="none" dirty="0">
                <a:solidFill>
                  <a:schemeClr val="accent1"/>
                </a:solidFill>
              </a:rPr>
              <a:t>n Turkey</a:t>
            </a:r>
            <a:r>
              <a:rPr lang="tr-TR" sz="1600" b="1" cap="none" dirty="0">
                <a:solidFill>
                  <a:schemeClr val="accent1"/>
                </a:solidFill>
              </a:rPr>
              <a:t>: </a:t>
            </a:r>
            <a:r>
              <a:rPr lang="en-US" sz="1600" b="1" cap="none" dirty="0">
                <a:solidFill>
                  <a:schemeClr val="accent1"/>
                </a:solidFill>
              </a:rPr>
              <a:t>2010-201</a:t>
            </a:r>
            <a:r>
              <a:rPr lang="tr-TR" sz="1600" b="1" cap="none" dirty="0">
                <a:solidFill>
                  <a:schemeClr val="accent1"/>
                </a:solidFill>
              </a:rPr>
              <a:t>6</a:t>
            </a:r>
            <a:r>
              <a:rPr lang="en-US" sz="1600" b="1" cap="none" dirty="0">
                <a:solidFill>
                  <a:schemeClr val="accent1"/>
                </a:solidFill>
              </a:rPr>
              <a:t>. </a:t>
            </a:r>
            <a:r>
              <a:rPr lang="en-US" sz="1600" b="1" i="1" cap="none" dirty="0">
                <a:solidFill>
                  <a:schemeClr val="accent1"/>
                </a:solidFill>
              </a:rPr>
              <a:t>Language Teaching</a:t>
            </a:r>
            <a:r>
              <a:rPr lang="en-US" sz="1600" b="1" cap="none" dirty="0">
                <a:solidFill>
                  <a:schemeClr val="accent1"/>
                </a:solidFill>
              </a:rPr>
              <a:t>, 51(2), 210-245</a:t>
            </a:r>
            <a:r>
              <a:rPr lang="tr-TR" dirty="0">
                <a:solidFill>
                  <a:schemeClr val="accent1"/>
                </a:solidFill>
              </a:rPr>
              <a:t>.</a:t>
            </a:r>
          </a:p>
        </p:txBody>
      </p:sp>
      <p:sp>
        <p:nvSpPr>
          <p:cNvPr id="3" name="İçerik Yer Tutucusu 2"/>
          <p:cNvSpPr>
            <a:spLocks noGrp="1"/>
          </p:cNvSpPr>
          <p:nvPr>
            <p:ph idx="1"/>
          </p:nvPr>
        </p:nvSpPr>
        <p:spPr>
          <a:xfrm>
            <a:off x="1443266" y="1891041"/>
            <a:ext cx="9603275" cy="3450613"/>
          </a:xfrm>
        </p:spPr>
        <p:txBody>
          <a:bodyPr>
            <a:noAutofit/>
          </a:bodyPr>
          <a:lstStyle/>
          <a:p>
            <a:pPr marL="0" indent="0">
              <a:buNone/>
            </a:pPr>
            <a:r>
              <a:rPr lang="tr-TR" sz="2400" dirty="0" err="1"/>
              <a:t>After</a:t>
            </a:r>
            <a:r>
              <a:rPr lang="tr-TR" sz="2400" dirty="0"/>
              <a:t> i</a:t>
            </a:r>
            <a:r>
              <a:rPr lang="en-US" sz="2400" dirty="0" err="1"/>
              <a:t>dentifying</a:t>
            </a:r>
            <a:r>
              <a:rPr lang="en-US" sz="2400" dirty="0"/>
              <a:t> the complete list of </a:t>
            </a:r>
            <a:r>
              <a:rPr lang="tr-TR" sz="2400" dirty="0" err="1">
                <a:solidFill>
                  <a:schemeClr val="accent1"/>
                </a:solidFill>
              </a:rPr>
              <a:t>Turkey-based</a:t>
            </a:r>
            <a:r>
              <a:rPr lang="tr-TR" sz="2400" dirty="0"/>
              <a:t> </a:t>
            </a:r>
            <a:r>
              <a:rPr lang="en-US" sz="2400" dirty="0"/>
              <a:t>journals that are available online</a:t>
            </a:r>
            <a:r>
              <a:rPr lang="tr-TR" sz="2400" dirty="0"/>
              <a:t>:</a:t>
            </a:r>
          </a:p>
          <a:p>
            <a:pPr marL="0" indent="0">
              <a:buNone/>
            </a:pPr>
            <a:r>
              <a:rPr lang="tr-TR" sz="2400" dirty="0">
                <a:solidFill>
                  <a:schemeClr val="accent1"/>
                </a:solidFill>
              </a:rPr>
              <a:t>Step 1: </a:t>
            </a:r>
            <a:r>
              <a:rPr lang="tr-TR" sz="2400" dirty="0" err="1"/>
              <a:t>Going</a:t>
            </a:r>
            <a:r>
              <a:rPr lang="tr-TR" sz="2400" dirty="0"/>
              <a:t> </a:t>
            </a:r>
            <a:r>
              <a:rPr lang="en-US" sz="2400" dirty="0"/>
              <a:t>through each journal to identify articles related to ELT. </a:t>
            </a:r>
            <a:endParaRPr lang="tr-TR" sz="2400" dirty="0"/>
          </a:p>
          <a:p>
            <a:pPr marL="0" indent="0">
              <a:buNone/>
            </a:pPr>
            <a:r>
              <a:rPr lang="tr-TR" sz="2400" dirty="0"/>
              <a:t>S</a:t>
            </a:r>
            <a:r>
              <a:rPr lang="en-US" sz="2400" dirty="0"/>
              <a:t>election criteria were: </a:t>
            </a:r>
            <a:endParaRPr lang="tr-TR" sz="2400" dirty="0"/>
          </a:p>
          <a:p>
            <a:pPr marL="989013" lvl="1" indent="-457200">
              <a:buAutoNum type="arabicPeriod"/>
            </a:pPr>
            <a:r>
              <a:rPr lang="en-US" sz="2400" dirty="0"/>
              <a:t>Turkey-based journals with double blind review </a:t>
            </a:r>
            <a:endParaRPr lang="tr-TR" sz="2400" dirty="0"/>
          </a:p>
          <a:p>
            <a:pPr marL="989013" lvl="1" indent="-457200">
              <a:buAutoNum type="arabicPeriod"/>
            </a:pPr>
            <a:r>
              <a:rPr lang="en-US" sz="2400" dirty="0"/>
              <a:t>Articles written in English or with at least an abstract in English </a:t>
            </a:r>
            <a:endParaRPr lang="tr-TR" sz="2400" dirty="0"/>
          </a:p>
          <a:p>
            <a:pPr marL="989013" lvl="1" indent="-457200">
              <a:buAutoNum type="arabicPeriod"/>
            </a:pPr>
            <a:r>
              <a:rPr lang="en-US" sz="2400" dirty="0"/>
              <a:t>Articles focused on ELT and applied linguistics</a:t>
            </a:r>
            <a:r>
              <a:rPr lang="tr-TR" sz="2400" dirty="0"/>
              <a:t> </a:t>
            </a:r>
          </a:p>
          <a:p>
            <a:pPr marL="0" indent="0">
              <a:buNone/>
            </a:pPr>
            <a:r>
              <a:rPr lang="tr-TR" sz="2400" dirty="0" err="1">
                <a:solidFill>
                  <a:schemeClr val="accent1"/>
                </a:solidFill>
              </a:rPr>
              <a:t>Result</a:t>
            </a:r>
            <a:r>
              <a:rPr lang="tr-TR" sz="2400" dirty="0">
                <a:solidFill>
                  <a:schemeClr val="accent1"/>
                </a:solidFill>
              </a:rPr>
              <a:t>:</a:t>
            </a:r>
            <a:r>
              <a:rPr lang="tr-TR" sz="2400" dirty="0"/>
              <a:t>  </a:t>
            </a:r>
            <a:r>
              <a:rPr lang="en-US" sz="2400" dirty="0"/>
              <a:t>400</a:t>
            </a:r>
            <a:r>
              <a:rPr lang="tr-TR" sz="2400" dirty="0"/>
              <a:t>+</a:t>
            </a:r>
            <a:r>
              <a:rPr lang="en-US" sz="2400" dirty="0"/>
              <a:t> papers retrieved from 31 Turkey-based journals</a:t>
            </a:r>
            <a:r>
              <a:rPr lang="tr-TR" sz="2400" dirty="0"/>
              <a:t>           </a:t>
            </a:r>
            <a:r>
              <a:rPr lang="tr-TR" sz="1800" dirty="0"/>
              <a:t>(p. 214)</a:t>
            </a:r>
          </a:p>
          <a:p>
            <a:pPr marL="0" indent="0">
              <a:buNone/>
            </a:pPr>
            <a:endParaRPr lang="tr-TR" sz="2400" dirty="0"/>
          </a:p>
        </p:txBody>
      </p:sp>
      <p:sp>
        <p:nvSpPr>
          <p:cNvPr id="4" name="Oval 3"/>
          <p:cNvSpPr/>
          <p:nvPr/>
        </p:nvSpPr>
        <p:spPr>
          <a:xfrm>
            <a:off x="10897985" y="806335"/>
            <a:ext cx="1047404" cy="52370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solidFill>
                  <a:schemeClr val="tx1"/>
                </a:solidFill>
              </a:rPr>
              <a:t>44/47</a:t>
            </a:r>
          </a:p>
        </p:txBody>
      </p:sp>
      <p:sp>
        <p:nvSpPr>
          <p:cNvPr id="5" name="Dikdörtgen 4"/>
          <p:cNvSpPr/>
          <p:nvPr/>
        </p:nvSpPr>
        <p:spPr>
          <a:xfrm>
            <a:off x="1330036" y="1795549"/>
            <a:ext cx="9742515" cy="9559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217007578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1504604" y="663203"/>
            <a:ext cx="9558563" cy="1049235"/>
          </a:xfrm>
        </p:spPr>
        <p:txBody>
          <a:bodyPr>
            <a:normAutofit fontScale="90000"/>
          </a:bodyPr>
          <a:lstStyle/>
          <a:p>
            <a:pPr>
              <a:lnSpc>
                <a:spcPct val="100000"/>
              </a:lnSpc>
              <a:spcBef>
                <a:spcPts val="0"/>
              </a:spcBef>
            </a:pPr>
            <a:r>
              <a:rPr lang="tr-TR" dirty="0" err="1"/>
              <a:t>Snapshot</a:t>
            </a:r>
            <a:r>
              <a:rPr lang="tr-TR" dirty="0"/>
              <a:t/>
            </a:r>
            <a:br>
              <a:rPr lang="tr-TR" dirty="0"/>
            </a:br>
            <a:r>
              <a:rPr lang="en-US" sz="1600" b="1" cap="none" dirty="0">
                <a:solidFill>
                  <a:schemeClr val="accent1"/>
                </a:solidFill>
              </a:rPr>
              <a:t>Mathews-</a:t>
            </a:r>
            <a:r>
              <a:rPr lang="tr-TR" sz="1600" b="1" cap="none" dirty="0">
                <a:solidFill>
                  <a:schemeClr val="accent1"/>
                </a:solidFill>
              </a:rPr>
              <a:t>A</a:t>
            </a:r>
            <a:r>
              <a:rPr lang="en-US" sz="1600" b="1" cap="none" dirty="0" err="1">
                <a:solidFill>
                  <a:schemeClr val="accent1"/>
                </a:solidFill>
              </a:rPr>
              <a:t>yd</a:t>
            </a:r>
            <a:r>
              <a:rPr lang="tr-TR" sz="1600" b="1" cap="none" dirty="0">
                <a:solidFill>
                  <a:schemeClr val="accent1"/>
                </a:solidFill>
              </a:rPr>
              <a:t>ı</a:t>
            </a:r>
            <a:r>
              <a:rPr lang="en-US" sz="1600" b="1" cap="none" dirty="0" err="1">
                <a:solidFill>
                  <a:schemeClr val="accent1"/>
                </a:solidFill>
              </a:rPr>
              <a:t>nl</a:t>
            </a:r>
            <a:r>
              <a:rPr lang="tr-TR" sz="1600" b="1" cap="none" dirty="0">
                <a:solidFill>
                  <a:schemeClr val="accent1"/>
                </a:solidFill>
              </a:rPr>
              <a:t>ı</a:t>
            </a:r>
            <a:r>
              <a:rPr lang="en-US" sz="1600" b="1" cap="none" dirty="0">
                <a:solidFill>
                  <a:schemeClr val="accent1"/>
                </a:solidFill>
              </a:rPr>
              <a:t>, J</a:t>
            </a:r>
            <a:r>
              <a:rPr lang="tr-TR" sz="1600" b="1" cap="none" dirty="0">
                <a:solidFill>
                  <a:schemeClr val="accent1"/>
                </a:solidFill>
              </a:rPr>
              <a:t>. </a:t>
            </a:r>
            <a:r>
              <a:rPr lang="en-US" sz="1600" b="1" cap="none" dirty="0">
                <a:solidFill>
                  <a:schemeClr val="accent1"/>
                </a:solidFill>
              </a:rPr>
              <a:t>&amp;</a:t>
            </a:r>
            <a:r>
              <a:rPr lang="tr-TR" sz="1600" b="1" cap="none" dirty="0">
                <a:solidFill>
                  <a:schemeClr val="accent1"/>
                </a:solidFill>
              </a:rPr>
              <a:t> </a:t>
            </a:r>
            <a:r>
              <a:rPr lang="en-US" sz="1600" b="1" cap="none" dirty="0" err="1">
                <a:solidFill>
                  <a:schemeClr val="accent1"/>
                </a:solidFill>
              </a:rPr>
              <a:t>Orta</a:t>
            </a:r>
            <a:r>
              <a:rPr lang="tr-TR" sz="1600" b="1" cap="none" dirty="0">
                <a:solidFill>
                  <a:schemeClr val="accent1"/>
                </a:solidFill>
              </a:rPr>
              <a:t>ç</a:t>
            </a:r>
            <a:r>
              <a:rPr lang="en-US" sz="1600" b="1" cap="none" dirty="0" err="1">
                <a:solidFill>
                  <a:schemeClr val="accent1"/>
                </a:solidFill>
              </a:rPr>
              <a:t>tepe</a:t>
            </a:r>
            <a:r>
              <a:rPr lang="en-US" sz="1600" b="1" cap="none" dirty="0">
                <a:solidFill>
                  <a:schemeClr val="accent1"/>
                </a:solidFill>
              </a:rPr>
              <a:t>, D. (2018). </a:t>
            </a:r>
            <a:r>
              <a:rPr lang="tr-TR" sz="1600" b="1" cap="none" dirty="0">
                <a:solidFill>
                  <a:schemeClr val="accent1"/>
                </a:solidFill>
              </a:rPr>
              <a:t> </a:t>
            </a:r>
            <a:r>
              <a:rPr lang="en-US" sz="1600" b="1" cap="none" dirty="0">
                <a:solidFill>
                  <a:schemeClr val="accent1"/>
                </a:solidFill>
              </a:rPr>
              <a:t>Applied </a:t>
            </a:r>
            <a:r>
              <a:rPr lang="tr-TR" sz="1600" b="1" cap="none" dirty="0">
                <a:solidFill>
                  <a:schemeClr val="accent1"/>
                </a:solidFill>
              </a:rPr>
              <a:t>l</a:t>
            </a:r>
            <a:r>
              <a:rPr lang="en-US" sz="1600" b="1" cap="none" dirty="0" err="1">
                <a:solidFill>
                  <a:schemeClr val="accent1"/>
                </a:solidFill>
              </a:rPr>
              <a:t>inguistics</a:t>
            </a:r>
            <a:r>
              <a:rPr lang="en-US" sz="1600" b="1" cap="none" dirty="0">
                <a:solidFill>
                  <a:schemeClr val="accent1"/>
                </a:solidFill>
              </a:rPr>
              <a:t> </a:t>
            </a:r>
            <a:r>
              <a:rPr lang="tr-TR" sz="1600" b="1" cap="none" dirty="0">
                <a:solidFill>
                  <a:schemeClr val="accent1"/>
                </a:solidFill>
              </a:rPr>
              <a:t>a</a:t>
            </a:r>
            <a:r>
              <a:rPr lang="en-US" sz="1600" b="1" cap="none" dirty="0" err="1">
                <a:solidFill>
                  <a:schemeClr val="accent1"/>
                </a:solidFill>
              </a:rPr>
              <a:t>nd</a:t>
            </a:r>
            <a:r>
              <a:rPr lang="en-US" sz="1600" b="1" cap="none" dirty="0">
                <a:solidFill>
                  <a:schemeClr val="accent1"/>
                </a:solidFill>
              </a:rPr>
              <a:t> </a:t>
            </a:r>
            <a:r>
              <a:rPr lang="tr-TR" sz="1600" b="1" cap="none" dirty="0">
                <a:solidFill>
                  <a:schemeClr val="accent1"/>
                </a:solidFill>
              </a:rPr>
              <a:t>l</a:t>
            </a:r>
            <a:r>
              <a:rPr lang="en-US" sz="1600" b="1" cap="none" dirty="0" err="1">
                <a:solidFill>
                  <a:schemeClr val="accent1"/>
                </a:solidFill>
              </a:rPr>
              <a:t>anguage</a:t>
            </a:r>
            <a:r>
              <a:rPr lang="en-US" sz="1600" b="1" cap="none" dirty="0">
                <a:solidFill>
                  <a:schemeClr val="accent1"/>
                </a:solidFill>
              </a:rPr>
              <a:t> </a:t>
            </a:r>
            <a:r>
              <a:rPr lang="tr-TR" sz="1600" b="1" cap="none" dirty="0">
                <a:solidFill>
                  <a:schemeClr val="accent1"/>
                </a:solidFill>
              </a:rPr>
              <a:t>t</a:t>
            </a:r>
            <a:r>
              <a:rPr lang="en-US" sz="1600" b="1" cap="none" dirty="0" err="1">
                <a:solidFill>
                  <a:schemeClr val="accent1"/>
                </a:solidFill>
              </a:rPr>
              <a:t>eaching</a:t>
            </a:r>
            <a:r>
              <a:rPr lang="en-US" sz="1600" b="1" cap="none" dirty="0">
                <a:solidFill>
                  <a:schemeClr val="accent1"/>
                </a:solidFill>
              </a:rPr>
              <a:t> </a:t>
            </a:r>
            <a:r>
              <a:rPr lang="tr-TR" sz="1600" b="1" cap="none" dirty="0">
                <a:solidFill>
                  <a:schemeClr val="accent1"/>
                </a:solidFill>
              </a:rPr>
              <a:t>i</a:t>
            </a:r>
            <a:r>
              <a:rPr lang="en-US" sz="1600" b="1" cap="none" dirty="0">
                <a:solidFill>
                  <a:schemeClr val="accent1"/>
                </a:solidFill>
              </a:rPr>
              <a:t>n Turkey</a:t>
            </a:r>
            <a:r>
              <a:rPr lang="tr-TR" sz="1600" b="1" cap="none" dirty="0">
                <a:solidFill>
                  <a:schemeClr val="accent1"/>
                </a:solidFill>
              </a:rPr>
              <a:t>: </a:t>
            </a:r>
            <a:r>
              <a:rPr lang="en-US" sz="1600" b="1" cap="none" dirty="0">
                <a:solidFill>
                  <a:schemeClr val="accent1"/>
                </a:solidFill>
              </a:rPr>
              <a:t>2010-201</a:t>
            </a:r>
            <a:r>
              <a:rPr lang="tr-TR" sz="1600" b="1" cap="none" dirty="0">
                <a:solidFill>
                  <a:schemeClr val="accent1"/>
                </a:solidFill>
              </a:rPr>
              <a:t>6</a:t>
            </a:r>
            <a:r>
              <a:rPr lang="en-US" sz="1600" b="1" cap="none" dirty="0">
                <a:solidFill>
                  <a:schemeClr val="accent1"/>
                </a:solidFill>
              </a:rPr>
              <a:t>. </a:t>
            </a:r>
            <a:r>
              <a:rPr lang="en-US" sz="1600" b="1" i="1" cap="none" dirty="0">
                <a:solidFill>
                  <a:schemeClr val="accent1"/>
                </a:solidFill>
              </a:rPr>
              <a:t>Language Teaching</a:t>
            </a:r>
            <a:r>
              <a:rPr lang="en-US" sz="1600" b="1" cap="none" dirty="0">
                <a:solidFill>
                  <a:schemeClr val="accent1"/>
                </a:solidFill>
              </a:rPr>
              <a:t>, 51(2), 210-245</a:t>
            </a:r>
            <a:r>
              <a:rPr lang="tr-TR" dirty="0">
                <a:solidFill>
                  <a:schemeClr val="accent1"/>
                </a:solidFill>
              </a:rPr>
              <a:t>.</a:t>
            </a:r>
          </a:p>
        </p:txBody>
      </p:sp>
      <p:sp>
        <p:nvSpPr>
          <p:cNvPr id="3" name="İçerik Yer Tutucusu 2"/>
          <p:cNvSpPr>
            <a:spLocks noGrp="1"/>
          </p:cNvSpPr>
          <p:nvPr>
            <p:ph idx="1"/>
          </p:nvPr>
        </p:nvSpPr>
        <p:spPr>
          <a:xfrm>
            <a:off x="1451579" y="1999107"/>
            <a:ext cx="9603275" cy="3894617"/>
          </a:xfrm>
        </p:spPr>
        <p:txBody>
          <a:bodyPr>
            <a:normAutofit fontScale="70000" lnSpcReduction="20000"/>
          </a:bodyPr>
          <a:lstStyle/>
          <a:p>
            <a:pPr marL="0" indent="0">
              <a:buNone/>
            </a:pPr>
            <a:r>
              <a:rPr lang="tr-TR" sz="3100" dirty="0">
                <a:solidFill>
                  <a:schemeClr val="accent1"/>
                </a:solidFill>
              </a:rPr>
              <a:t>Step II:  </a:t>
            </a:r>
            <a:r>
              <a:rPr lang="tr-TR" sz="3100" dirty="0"/>
              <a:t>E</a:t>
            </a:r>
            <a:r>
              <a:rPr lang="en-US" sz="3100" dirty="0" err="1"/>
              <a:t>xclud</a:t>
            </a:r>
            <a:r>
              <a:rPr lang="tr-TR" sz="3100" dirty="0" err="1"/>
              <a:t>ing</a:t>
            </a:r>
            <a:r>
              <a:rPr lang="tr-TR" sz="3100" dirty="0"/>
              <a:t> </a:t>
            </a:r>
            <a:r>
              <a:rPr lang="tr-TR" sz="3100" dirty="0" err="1"/>
              <a:t>the</a:t>
            </a:r>
            <a:r>
              <a:rPr lang="en-US" sz="3100" dirty="0"/>
              <a:t> articles which: </a:t>
            </a:r>
            <a:endParaRPr lang="tr-TR" sz="3100" dirty="0"/>
          </a:p>
          <a:p>
            <a:pPr marL="898525" indent="-457200">
              <a:buFont typeface="+mj-lt"/>
              <a:buAutoNum type="arabicPeriod"/>
              <a:tabLst>
                <a:tab pos="898525" algn="l"/>
              </a:tabLst>
            </a:pPr>
            <a:r>
              <a:rPr lang="en-US" sz="2300" dirty="0"/>
              <a:t>Developed teaching material but did not test its effectiveness on learners; </a:t>
            </a:r>
            <a:endParaRPr lang="tr-TR" sz="2300" dirty="0"/>
          </a:p>
          <a:p>
            <a:pPr marL="898525" indent="-457200">
              <a:buFont typeface="+mj-lt"/>
              <a:buAutoNum type="arabicPeriod"/>
              <a:tabLst>
                <a:tab pos="898525" algn="l"/>
              </a:tabLst>
            </a:pPr>
            <a:r>
              <a:rPr lang="en-US" sz="2300" dirty="0"/>
              <a:t>Presented a literature review of teaching methods without contributing to the field with some new discussions/insights; </a:t>
            </a:r>
            <a:endParaRPr lang="tr-TR" sz="2300" dirty="0"/>
          </a:p>
          <a:p>
            <a:pPr marL="898525" indent="-457200">
              <a:buFont typeface="+mj-lt"/>
              <a:buAutoNum type="arabicPeriod"/>
              <a:tabLst>
                <a:tab pos="898525" algn="l"/>
              </a:tabLst>
            </a:pPr>
            <a:r>
              <a:rPr lang="en-US" sz="2300" dirty="0"/>
              <a:t> Were based on the analysis of a policy or practice in Turkey that no longer exists (e.g., T</a:t>
            </a:r>
            <a:r>
              <a:rPr lang="tr-TR" sz="2300" dirty="0"/>
              <a:t>Ü</a:t>
            </a:r>
            <a:r>
              <a:rPr lang="en-US" sz="2300" dirty="0"/>
              <a:t>B</a:t>
            </a:r>
            <a:r>
              <a:rPr lang="tr-TR" sz="2300" dirty="0"/>
              <a:t>İ</a:t>
            </a:r>
            <a:r>
              <a:rPr lang="en-US" sz="2300" dirty="0"/>
              <a:t>TAK journal classification, the KPDS exam);</a:t>
            </a:r>
            <a:endParaRPr lang="tr-TR" sz="2300" dirty="0"/>
          </a:p>
          <a:p>
            <a:pPr marL="898525" indent="-457200">
              <a:buFont typeface="+mj-lt"/>
              <a:buAutoNum type="arabicPeriod"/>
              <a:tabLst>
                <a:tab pos="898525" algn="l"/>
              </a:tabLst>
            </a:pPr>
            <a:r>
              <a:rPr lang="en-US" sz="2300" dirty="0"/>
              <a:t>Provided only teaching tips/suggestions; </a:t>
            </a:r>
            <a:endParaRPr lang="tr-TR" sz="2300" dirty="0"/>
          </a:p>
          <a:p>
            <a:pPr marL="898525" indent="-457200">
              <a:buFont typeface="+mj-lt"/>
              <a:buAutoNum type="arabicPeriod"/>
              <a:tabLst>
                <a:tab pos="898525" algn="l"/>
              </a:tabLst>
            </a:pPr>
            <a:r>
              <a:rPr lang="en-US" sz="2300" dirty="0"/>
              <a:t>Presented a textbook evaluation––not a selection of </a:t>
            </a:r>
            <a:r>
              <a:rPr lang="en-US" sz="2300" dirty="0" err="1"/>
              <a:t>coursebooks</a:t>
            </a:r>
            <a:r>
              <a:rPr lang="en-US" sz="2300" dirty="0"/>
              <a:t> or story books but one particular book or a couple of books; </a:t>
            </a:r>
            <a:endParaRPr lang="tr-TR" sz="2300" dirty="0"/>
          </a:p>
          <a:p>
            <a:pPr marL="898525" indent="-457200">
              <a:buFont typeface="+mj-lt"/>
              <a:buAutoNum type="arabicPeriod"/>
              <a:tabLst>
                <a:tab pos="898525" algn="l"/>
              </a:tabLst>
            </a:pPr>
            <a:r>
              <a:rPr lang="en-US" sz="2300" dirty="0"/>
              <a:t>Presented a case study research based on one institution’s policy.</a:t>
            </a:r>
            <a:endParaRPr lang="tr-TR" sz="2300" dirty="0"/>
          </a:p>
          <a:p>
            <a:pPr marL="0" indent="0">
              <a:buNone/>
            </a:pPr>
            <a:r>
              <a:rPr lang="tr-TR" sz="3400" dirty="0" err="1">
                <a:solidFill>
                  <a:schemeClr val="accent1"/>
                </a:solidFill>
              </a:rPr>
              <a:t>Result</a:t>
            </a:r>
            <a:r>
              <a:rPr lang="tr-TR" sz="3400" dirty="0">
                <a:solidFill>
                  <a:schemeClr val="accent1"/>
                </a:solidFill>
              </a:rPr>
              <a:t>: </a:t>
            </a:r>
            <a:r>
              <a:rPr lang="tr-TR" sz="3400" b="1" dirty="0"/>
              <a:t>≈</a:t>
            </a:r>
            <a:r>
              <a:rPr lang="tr-TR" sz="3400" dirty="0"/>
              <a:t>200 </a:t>
            </a:r>
            <a:r>
              <a:rPr lang="tr-TR" sz="3400" dirty="0" err="1"/>
              <a:t>publications</a:t>
            </a:r>
            <a:r>
              <a:rPr lang="tr-TR" sz="3400" dirty="0"/>
              <a:t> </a:t>
            </a:r>
            <a:r>
              <a:rPr lang="tr-TR" sz="3400" dirty="0" err="1"/>
              <a:t>excluded</a:t>
            </a:r>
            <a:r>
              <a:rPr lang="tr-TR" sz="3400" dirty="0"/>
              <a:t>                                                 </a:t>
            </a:r>
            <a:r>
              <a:rPr lang="tr-TR" sz="2600" dirty="0"/>
              <a:t>(p. 214)</a:t>
            </a:r>
          </a:p>
          <a:p>
            <a:pPr marL="457200" indent="-457200">
              <a:buAutoNum type="alphaLcPeriod"/>
            </a:pPr>
            <a:endParaRPr lang="tr-TR" dirty="0"/>
          </a:p>
        </p:txBody>
      </p:sp>
      <p:sp>
        <p:nvSpPr>
          <p:cNvPr id="4" name="Oval 3"/>
          <p:cNvSpPr/>
          <p:nvPr/>
        </p:nvSpPr>
        <p:spPr>
          <a:xfrm>
            <a:off x="10897985" y="806335"/>
            <a:ext cx="1047404" cy="52370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solidFill>
                  <a:schemeClr val="tx1"/>
                </a:solidFill>
              </a:rPr>
              <a:t>45/47</a:t>
            </a:r>
          </a:p>
        </p:txBody>
      </p:sp>
      <p:sp>
        <p:nvSpPr>
          <p:cNvPr id="5" name="Dikdörtgen 4"/>
          <p:cNvSpPr/>
          <p:nvPr/>
        </p:nvSpPr>
        <p:spPr>
          <a:xfrm>
            <a:off x="1330036" y="1795549"/>
            <a:ext cx="9742515" cy="9559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368495480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1504604" y="663203"/>
            <a:ext cx="9558563" cy="1049235"/>
          </a:xfrm>
        </p:spPr>
        <p:txBody>
          <a:bodyPr>
            <a:normAutofit fontScale="90000"/>
          </a:bodyPr>
          <a:lstStyle/>
          <a:p>
            <a:pPr>
              <a:lnSpc>
                <a:spcPct val="100000"/>
              </a:lnSpc>
              <a:spcBef>
                <a:spcPts val="0"/>
              </a:spcBef>
            </a:pPr>
            <a:r>
              <a:rPr lang="tr-TR" dirty="0" err="1"/>
              <a:t>Snapshot</a:t>
            </a:r>
            <a:r>
              <a:rPr lang="tr-TR" dirty="0"/>
              <a:t/>
            </a:r>
            <a:br>
              <a:rPr lang="tr-TR" dirty="0"/>
            </a:br>
            <a:r>
              <a:rPr lang="en-US" sz="1600" b="1" cap="none" dirty="0">
                <a:solidFill>
                  <a:schemeClr val="accent1"/>
                </a:solidFill>
              </a:rPr>
              <a:t>Mathews-</a:t>
            </a:r>
            <a:r>
              <a:rPr lang="tr-TR" sz="1600" b="1" cap="none" dirty="0">
                <a:solidFill>
                  <a:schemeClr val="accent1"/>
                </a:solidFill>
              </a:rPr>
              <a:t>A</a:t>
            </a:r>
            <a:r>
              <a:rPr lang="en-US" sz="1600" b="1" cap="none" dirty="0" err="1">
                <a:solidFill>
                  <a:schemeClr val="accent1"/>
                </a:solidFill>
              </a:rPr>
              <a:t>yd</a:t>
            </a:r>
            <a:r>
              <a:rPr lang="tr-TR" sz="1600" b="1" cap="none" dirty="0">
                <a:solidFill>
                  <a:schemeClr val="accent1"/>
                </a:solidFill>
              </a:rPr>
              <a:t>ı</a:t>
            </a:r>
            <a:r>
              <a:rPr lang="en-US" sz="1600" b="1" cap="none" dirty="0" err="1">
                <a:solidFill>
                  <a:schemeClr val="accent1"/>
                </a:solidFill>
              </a:rPr>
              <a:t>nl</a:t>
            </a:r>
            <a:r>
              <a:rPr lang="tr-TR" sz="1600" b="1" cap="none" dirty="0">
                <a:solidFill>
                  <a:schemeClr val="accent1"/>
                </a:solidFill>
              </a:rPr>
              <a:t>ı</a:t>
            </a:r>
            <a:r>
              <a:rPr lang="en-US" sz="1600" b="1" cap="none" dirty="0">
                <a:solidFill>
                  <a:schemeClr val="accent1"/>
                </a:solidFill>
              </a:rPr>
              <a:t>, J</a:t>
            </a:r>
            <a:r>
              <a:rPr lang="tr-TR" sz="1600" b="1" cap="none" dirty="0">
                <a:solidFill>
                  <a:schemeClr val="accent1"/>
                </a:solidFill>
              </a:rPr>
              <a:t>. </a:t>
            </a:r>
            <a:r>
              <a:rPr lang="en-US" sz="1600" b="1" cap="none" dirty="0">
                <a:solidFill>
                  <a:schemeClr val="accent1"/>
                </a:solidFill>
              </a:rPr>
              <a:t>&amp;</a:t>
            </a:r>
            <a:r>
              <a:rPr lang="tr-TR" sz="1600" b="1" cap="none" dirty="0">
                <a:solidFill>
                  <a:schemeClr val="accent1"/>
                </a:solidFill>
              </a:rPr>
              <a:t> </a:t>
            </a:r>
            <a:r>
              <a:rPr lang="en-US" sz="1600" b="1" cap="none" dirty="0" err="1">
                <a:solidFill>
                  <a:schemeClr val="accent1"/>
                </a:solidFill>
              </a:rPr>
              <a:t>Orta</a:t>
            </a:r>
            <a:r>
              <a:rPr lang="tr-TR" sz="1600" b="1" cap="none" dirty="0">
                <a:solidFill>
                  <a:schemeClr val="accent1"/>
                </a:solidFill>
              </a:rPr>
              <a:t>ç</a:t>
            </a:r>
            <a:r>
              <a:rPr lang="en-US" sz="1600" b="1" cap="none" dirty="0" err="1">
                <a:solidFill>
                  <a:schemeClr val="accent1"/>
                </a:solidFill>
              </a:rPr>
              <a:t>tepe</a:t>
            </a:r>
            <a:r>
              <a:rPr lang="en-US" sz="1600" b="1" cap="none" dirty="0">
                <a:solidFill>
                  <a:schemeClr val="accent1"/>
                </a:solidFill>
              </a:rPr>
              <a:t>, D. (2018). </a:t>
            </a:r>
            <a:r>
              <a:rPr lang="tr-TR" sz="1600" b="1" cap="none" dirty="0">
                <a:solidFill>
                  <a:schemeClr val="accent1"/>
                </a:solidFill>
              </a:rPr>
              <a:t> </a:t>
            </a:r>
            <a:r>
              <a:rPr lang="en-US" sz="1600" b="1" cap="none" dirty="0">
                <a:solidFill>
                  <a:schemeClr val="accent1"/>
                </a:solidFill>
              </a:rPr>
              <a:t>Applied </a:t>
            </a:r>
            <a:r>
              <a:rPr lang="tr-TR" sz="1600" b="1" cap="none" dirty="0">
                <a:solidFill>
                  <a:schemeClr val="accent1"/>
                </a:solidFill>
              </a:rPr>
              <a:t>l</a:t>
            </a:r>
            <a:r>
              <a:rPr lang="en-US" sz="1600" b="1" cap="none" dirty="0" err="1">
                <a:solidFill>
                  <a:schemeClr val="accent1"/>
                </a:solidFill>
              </a:rPr>
              <a:t>inguistics</a:t>
            </a:r>
            <a:r>
              <a:rPr lang="en-US" sz="1600" b="1" cap="none" dirty="0">
                <a:solidFill>
                  <a:schemeClr val="accent1"/>
                </a:solidFill>
              </a:rPr>
              <a:t> </a:t>
            </a:r>
            <a:r>
              <a:rPr lang="tr-TR" sz="1600" b="1" cap="none" dirty="0">
                <a:solidFill>
                  <a:schemeClr val="accent1"/>
                </a:solidFill>
              </a:rPr>
              <a:t>a</a:t>
            </a:r>
            <a:r>
              <a:rPr lang="en-US" sz="1600" b="1" cap="none" dirty="0" err="1">
                <a:solidFill>
                  <a:schemeClr val="accent1"/>
                </a:solidFill>
              </a:rPr>
              <a:t>nd</a:t>
            </a:r>
            <a:r>
              <a:rPr lang="en-US" sz="1600" b="1" cap="none" dirty="0">
                <a:solidFill>
                  <a:schemeClr val="accent1"/>
                </a:solidFill>
              </a:rPr>
              <a:t> </a:t>
            </a:r>
            <a:r>
              <a:rPr lang="tr-TR" sz="1600" b="1" cap="none" dirty="0">
                <a:solidFill>
                  <a:schemeClr val="accent1"/>
                </a:solidFill>
              </a:rPr>
              <a:t>l</a:t>
            </a:r>
            <a:r>
              <a:rPr lang="en-US" sz="1600" b="1" cap="none" dirty="0" err="1">
                <a:solidFill>
                  <a:schemeClr val="accent1"/>
                </a:solidFill>
              </a:rPr>
              <a:t>anguage</a:t>
            </a:r>
            <a:r>
              <a:rPr lang="en-US" sz="1600" b="1" cap="none" dirty="0">
                <a:solidFill>
                  <a:schemeClr val="accent1"/>
                </a:solidFill>
              </a:rPr>
              <a:t> </a:t>
            </a:r>
            <a:r>
              <a:rPr lang="tr-TR" sz="1600" b="1" cap="none" dirty="0">
                <a:solidFill>
                  <a:schemeClr val="accent1"/>
                </a:solidFill>
              </a:rPr>
              <a:t>t</a:t>
            </a:r>
            <a:r>
              <a:rPr lang="en-US" sz="1600" b="1" cap="none" dirty="0" err="1">
                <a:solidFill>
                  <a:schemeClr val="accent1"/>
                </a:solidFill>
              </a:rPr>
              <a:t>eaching</a:t>
            </a:r>
            <a:r>
              <a:rPr lang="en-US" sz="1600" b="1" cap="none" dirty="0">
                <a:solidFill>
                  <a:schemeClr val="accent1"/>
                </a:solidFill>
              </a:rPr>
              <a:t> </a:t>
            </a:r>
            <a:r>
              <a:rPr lang="tr-TR" sz="1600" b="1" cap="none" dirty="0">
                <a:solidFill>
                  <a:schemeClr val="accent1"/>
                </a:solidFill>
              </a:rPr>
              <a:t>i</a:t>
            </a:r>
            <a:r>
              <a:rPr lang="en-US" sz="1600" b="1" cap="none" dirty="0">
                <a:solidFill>
                  <a:schemeClr val="accent1"/>
                </a:solidFill>
              </a:rPr>
              <a:t>n Turkey</a:t>
            </a:r>
            <a:r>
              <a:rPr lang="tr-TR" sz="1600" b="1" cap="none" dirty="0">
                <a:solidFill>
                  <a:schemeClr val="accent1"/>
                </a:solidFill>
              </a:rPr>
              <a:t>: </a:t>
            </a:r>
            <a:r>
              <a:rPr lang="en-US" sz="1600" b="1" cap="none" dirty="0">
                <a:solidFill>
                  <a:schemeClr val="accent1"/>
                </a:solidFill>
              </a:rPr>
              <a:t>2010-201</a:t>
            </a:r>
            <a:r>
              <a:rPr lang="tr-TR" sz="1600" b="1" cap="none" dirty="0">
                <a:solidFill>
                  <a:schemeClr val="accent1"/>
                </a:solidFill>
              </a:rPr>
              <a:t>6</a:t>
            </a:r>
            <a:r>
              <a:rPr lang="en-US" sz="1600" b="1" cap="none" dirty="0">
                <a:solidFill>
                  <a:schemeClr val="accent1"/>
                </a:solidFill>
              </a:rPr>
              <a:t>. </a:t>
            </a:r>
            <a:r>
              <a:rPr lang="en-US" sz="1600" b="1" i="1" cap="none" dirty="0">
                <a:solidFill>
                  <a:schemeClr val="accent1"/>
                </a:solidFill>
              </a:rPr>
              <a:t>Language Teaching</a:t>
            </a:r>
            <a:r>
              <a:rPr lang="en-US" sz="1600" b="1" cap="none" dirty="0">
                <a:solidFill>
                  <a:schemeClr val="accent1"/>
                </a:solidFill>
              </a:rPr>
              <a:t>, 51(2), 210-245</a:t>
            </a:r>
            <a:r>
              <a:rPr lang="tr-TR" dirty="0">
                <a:solidFill>
                  <a:schemeClr val="accent1"/>
                </a:solidFill>
              </a:rPr>
              <a:t>.</a:t>
            </a:r>
          </a:p>
        </p:txBody>
      </p:sp>
      <p:sp>
        <p:nvSpPr>
          <p:cNvPr id="3" name="İçerik Yer Tutucusu 2"/>
          <p:cNvSpPr>
            <a:spLocks noGrp="1"/>
          </p:cNvSpPr>
          <p:nvPr>
            <p:ph idx="1"/>
          </p:nvPr>
        </p:nvSpPr>
        <p:spPr/>
        <p:txBody>
          <a:bodyPr>
            <a:normAutofit fontScale="92500" lnSpcReduction="10000"/>
          </a:bodyPr>
          <a:lstStyle/>
          <a:p>
            <a:pPr marL="0" indent="0">
              <a:buNone/>
            </a:pPr>
            <a:r>
              <a:rPr lang="tr-TR" dirty="0">
                <a:solidFill>
                  <a:schemeClr val="accent1"/>
                </a:solidFill>
              </a:rPr>
              <a:t>Step III: </a:t>
            </a:r>
            <a:r>
              <a:rPr lang="tr-TR" dirty="0"/>
              <a:t>E</a:t>
            </a:r>
            <a:r>
              <a:rPr lang="en-US" dirty="0" err="1"/>
              <a:t>xamin</a:t>
            </a:r>
            <a:r>
              <a:rPr lang="tr-TR" dirty="0" err="1"/>
              <a:t>ing</a:t>
            </a:r>
            <a:r>
              <a:rPr lang="en-US" dirty="0"/>
              <a:t> the articles in terms of their research quality and scope</a:t>
            </a:r>
            <a:endParaRPr lang="tr-TR" dirty="0"/>
          </a:p>
          <a:p>
            <a:pPr marL="0" indent="0">
              <a:buNone/>
            </a:pPr>
            <a:r>
              <a:rPr lang="tr-TR" dirty="0"/>
              <a:t>S</a:t>
            </a:r>
            <a:r>
              <a:rPr lang="en-US" dirty="0"/>
              <a:t>election criteria: </a:t>
            </a:r>
            <a:endParaRPr lang="tr-TR" dirty="0"/>
          </a:p>
          <a:p>
            <a:pPr marL="771525" indent="-457200">
              <a:buFont typeface="+mj-lt"/>
              <a:buAutoNum type="arabicPeriod"/>
            </a:pPr>
            <a:r>
              <a:rPr lang="en-US" dirty="0"/>
              <a:t>Has relevance to issues and topics which are under discussion internationally </a:t>
            </a:r>
            <a:endParaRPr lang="tr-TR" dirty="0"/>
          </a:p>
          <a:p>
            <a:pPr marL="771525" indent="-457200">
              <a:buFont typeface="+mj-lt"/>
              <a:buAutoNum type="arabicPeriod"/>
            </a:pPr>
            <a:r>
              <a:rPr lang="en-US" dirty="0"/>
              <a:t>Has an important theoretical stance </a:t>
            </a:r>
            <a:endParaRPr lang="tr-TR" dirty="0"/>
          </a:p>
          <a:p>
            <a:pPr marL="771525" indent="-457200">
              <a:buFont typeface="+mj-lt"/>
              <a:buAutoNum type="arabicPeriod"/>
            </a:pPr>
            <a:r>
              <a:rPr lang="en-US" dirty="0"/>
              <a:t>Presents adequate data/examples and discussion to contribute to the literature </a:t>
            </a:r>
            <a:endParaRPr lang="tr-TR" dirty="0"/>
          </a:p>
          <a:p>
            <a:pPr marL="771525" indent="-457200">
              <a:buFont typeface="+mj-lt"/>
              <a:buAutoNum type="arabicPeriod"/>
            </a:pPr>
            <a:r>
              <a:rPr lang="en-US" dirty="0"/>
              <a:t>Deals with local data and issues but has implications that may apply to other countries</a:t>
            </a:r>
            <a:endParaRPr lang="tr-TR" dirty="0"/>
          </a:p>
          <a:p>
            <a:pPr marL="0" indent="0">
              <a:buNone/>
            </a:pPr>
            <a:r>
              <a:rPr lang="tr-TR" dirty="0" err="1">
                <a:solidFill>
                  <a:schemeClr val="accent1"/>
                </a:solidFill>
              </a:rPr>
              <a:t>Result</a:t>
            </a:r>
            <a:r>
              <a:rPr lang="tr-TR" dirty="0">
                <a:solidFill>
                  <a:schemeClr val="accent1"/>
                </a:solidFill>
              </a:rPr>
              <a:t>:</a:t>
            </a:r>
            <a:r>
              <a:rPr lang="tr-TR" dirty="0"/>
              <a:t>  140 </a:t>
            </a:r>
            <a:r>
              <a:rPr lang="tr-TR" dirty="0" err="1"/>
              <a:t>articles</a:t>
            </a:r>
            <a:r>
              <a:rPr lang="en-US" dirty="0"/>
              <a:t> </a:t>
            </a:r>
            <a:r>
              <a:rPr lang="tr-TR" dirty="0" err="1"/>
              <a:t>selected</a:t>
            </a:r>
            <a:r>
              <a:rPr lang="tr-TR" dirty="0"/>
              <a:t> 																</a:t>
            </a:r>
            <a:r>
              <a:rPr lang="tr-TR" sz="1900" dirty="0"/>
              <a:t>      (p. 215)</a:t>
            </a:r>
          </a:p>
        </p:txBody>
      </p:sp>
      <p:sp>
        <p:nvSpPr>
          <p:cNvPr id="4" name="Oval 3"/>
          <p:cNvSpPr/>
          <p:nvPr/>
        </p:nvSpPr>
        <p:spPr>
          <a:xfrm>
            <a:off x="10897985" y="806335"/>
            <a:ext cx="1047404" cy="52370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solidFill>
                  <a:schemeClr val="tx1"/>
                </a:solidFill>
              </a:rPr>
              <a:t>46/47</a:t>
            </a:r>
          </a:p>
        </p:txBody>
      </p:sp>
      <p:sp>
        <p:nvSpPr>
          <p:cNvPr id="5" name="Dikdörtgen 4"/>
          <p:cNvSpPr/>
          <p:nvPr/>
        </p:nvSpPr>
        <p:spPr>
          <a:xfrm>
            <a:off x="1330036" y="1795549"/>
            <a:ext cx="9742515" cy="9559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123595232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normAutofit/>
          </a:bodyPr>
          <a:lstStyle/>
          <a:p>
            <a:pPr marL="0" indent="0">
              <a:buNone/>
            </a:pPr>
            <a:r>
              <a:rPr lang="tr-TR" sz="8800" dirty="0"/>
              <a:t>Teşekkürler</a:t>
            </a:r>
            <a:r>
              <a:rPr lang="tr-TR" sz="8800" dirty="0">
                <a:solidFill>
                  <a:srgbClr val="00B0F0"/>
                </a:solidFill>
              </a:rPr>
              <a:t>…</a:t>
            </a:r>
            <a:r>
              <a:rPr lang="tr-TR" sz="8800" dirty="0">
                <a:solidFill>
                  <a:srgbClr val="00B0F0"/>
                </a:solidFill>
                <a:sym typeface="Wingdings" pitchFamily="2" charset="2"/>
              </a:rPr>
              <a:t></a:t>
            </a:r>
            <a:endParaRPr lang="tr-TR" sz="8800" dirty="0">
              <a:solidFill>
                <a:srgbClr val="00B0F0"/>
              </a:solidFill>
            </a:endParaRPr>
          </a:p>
        </p:txBody>
      </p:sp>
      <p:sp>
        <p:nvSpPr>
          <p:cNvPr id="5" name="Oval 4"/>
          <p:cNvSpPr/>
          <p:nvPr/>
        </p:nvSpPr>
        <p:spPr>
          <a:xfrm>
            <a:off x="10897985" y="806335"/>
            <a:ext cx="1047404" cy="52370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solidFill>
                  <a:schemeClr val="tx1"/>
                </a:solidFill>
              </a:rPr>
              <a:t>47/47</a:t>
            </a:r>
          </a:p>
        </p:txBody>
      </p:sp>
      <p:sp>
        <p:nvSpPr>
          <p:cNvPr id="7" name="Dikdörtgen 6"/>
          <p:cNvSpPr/>
          <p:nvPr/>
        </p:nvSpPr>
        <p:spPr>
          <a:xfrm>
            <a:off x="1330036" y="1795549"/>
            <a:ext cx="9742515" cy="9559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2360947356"/>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TM10001114[[fn=Galeri]]</Template>
  <TotalTime>651</TotalTime>
  <Words>1286</Words>
  <Application>Microsoft Office PowerPoint</Application>
  <PresentationFormat>Geniş ekran</PresentationFormat>
  <Paragraphs>466</Paragraphs>
  <Slides>47</Slides>
  <Notes>0</Notes>
  <HiddenSlides>0</HiddenSlides>
  <MMClips>0</MMClips>
  <ScaleCrop>false</ScaleCrop>
  <HeadingPairs>
    <vt:vector size="6" baseType="variant">
      <vt:variant>
        <vt:lpstr>Kullanılan Yazı Tipleri</vt:lpstr>
      </vt:variant>
      <vt:variant>
        <vt:i4>6</vt:i4>
      </vt:variant>
      <vt:variant>
        <vt:lpstr>Tema</vt:lpstr>
      </vt:variant>
      <vt:variant>
        <vt:i4>1</vt:i4>
      </vt:variant>
      <vt:variant>
        <vt:lpstr>Slayt Başlıkları</vt:lpstr>
      </vt:variant>
      <vt:variant>
        <vt:i4>47</vt:i4>
      </vt:variant>
    </vt:vector>
  </HeadingPairs>
  <TitlesOfParts>
    <vt:vector size="54" baseType="lpstr">
      <vt:lpstr>Arial</vt:lpstr>
      <vt:lpstr>Calibri</vt:lpstr>
      <vt:lpstr>Gill Sans MT</vt:lpstr>
      <vt:lpstr>Tahoma</vt:lpstr>
      <vt:lpstr>Wingdings</vt:lpstr>
      <vt:lpstr>Wingdings 2</vt:lpstr>
      <vt:lpstr>Gallery</vt:lpstr>
      <vt:lpstr>  Gazi Üniversitesi  Akademik Yazma Uygulama ve Araştırma Merkezi  Akademik Yazma Semineri 2   Sosyal Bilimlerde ve  Temel Bilimlerde İngilizce Makale Yazımında  Şekil ve Üslup</vt:lpstr>
      <vt:lpstr>PowerPoint Sunusu</vt:lpstr>
      <vt:lpstr>Sosyal bİlİmlerde yazma</vt:lpstr>
      <vt:lpstr>PowerPoint Sunusu</vt:lpstr>
      <vt:lpstr>PowerPoint Sunusu</vt:lpstr>
      <vt:lpstr>PowerPoint Sunusu</vt:lpstr>
      <vt:lpstr>Akademİk yazI türlerİ</vt:lpstr>
      <vt:lpstr>   Schmied 2015, p.11    A prototype approach to academic writing</vt:lpstr>
      <vt:lpstr>CARS Modelİ</vt:lpstr>
      <vt:lpstr>BAAY: 3 Eylem</vt:lpstr>
      <vt:lpstr>PowerPoint Sunusu</vt:lpstr>
      <vt:lpstr>Dİl</vt:lpstr>
      <vt:lpstr>ŞEKİL</vt:lpstr>
      <vt:lpstr>ŞEKİL</vt:lpstr>
      <vt:lpstr>ŞEKİL</vt:lpstr>
      <vt:lpstr>ŞEKİL</vt:lpstr>
      <vt:lpstr>ŞEKİL</vt:lpstr>
      <vt:lpstr>ŞEKİL</vt:lpstr>
      <vt:lpstr>şEKİL</vt:lpstr>
      <vt:lpstr>ŞEKİL</vt:lpstr>
      <vt:lpstr>ŞEKİL</vt:lpstr>
      <vt:lpstr>ŞEKİL</vt:lpstr>
      <vt:lpstr>ŞEKİLLE İLGİLİ DİĞER KURALLAR</vt:lpstr>
      <vt:lpstr>ŞEKİLLE İLGİLİ DİĞER KURALLAR</vt:lpstr>
      <vt:lpstr>ŞEKİLLE İLGİLİ DİĞER KURALLAR</vt:lpstr>
      <vt:lpstr>ŞEKİLLE İLGİLİ DİĞER KURALLAR</vt:lpstr>
      <vt:lpstr>ÜSLUP        </vt:lpstr>
      <vt:lpstr>Akademİk yazmada dİlİn bazI İşlevlerİ</vt:lpstr>
      <vt:lpstr>Duruş sergİlemek</vt:lpstr>
      <vt:lpstr>Okuyucuyu dahİl etmek</vt:lpstr>
      <vt:lpstr>PowerPoint Sunusu</vt:lpstr>
      <vt:lpstr>  1. Duruş sergİleme araçlarI: </vt:lpstr>
      <vt:lpstr> 2. okuyucuyu dahİl etme araçlarI: </vt:lpstr>
      <vt:lpstr>PowerPoint Sunusu</vt:lpstr>
      <vt:lpstr>Genİşletme</vt:lpstr>
      <vt:lpstr>AçIklama</vt:lpstr>
      <vt:lpstr>İma etme</vt:lpstr>
      <vt:lpstr>Daraltma</vt:lpstr>
      <vt:lpstr>Daraltma</vt:lpstr>
      <vt:lpstr>ÖRNEKLENDİRME</vt:lpstr>
      <vt:lpstr>Kaynaklar</vt:lpstr>
      <vt:lpstr>Manchester AcademIc Phrasebank</vt:lpstr>
      <vt:lpstr>PowerPoint Sunusu</vt:lpstr>
      <vt:lpstr>Snapshot Mathews-Aydınlı, J. &amp; Ortaçtepe, D. (2018).  Applied linguistics and language teaching in Turkey: 2010-2016. Language Teaching, 51(2), 210-245.</vt:lpstr>
      <vt:lpstr>Snapshot Mathews-Aydınlı, J. &amp; Ortaçtepe, D. (2018).  Applied linguistics and language teaching in Turkey: 2010-2016. Language Teaching, 51(2), 210-245.</vt:lpstr>
      <vt:lpstr>Snapshot Mathews-Aydınlı, J. &amp; Ortaçtepe, D. (2018).  Applied linguistics and language teaching in Turkey: 2010-2016. Language Teaching, 51(2), 210-245.</vt:lpstr>
      <vt:lpstr>PowerPoint Sunusu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AKADEMİK YAZMA:  SOSYAL BİLİMLER</dc:title>
  <dc:creator>Lenovo1</dc:creator>
  <cp:lastModifiedBy>DELL1</cp:lastModifiedBy>
  <cp:revision>89</cp:revision>
  <dcterms:created xsi:type="dcterms:W3CDTF">2020-12-18T11:55:55Z</dcterms:created>
  <dcterms:modified xsi:type="dcterms:W3CDTF">2021-03-26T11:22:53Z</dcterms:modified>
</cp:coreProperties>
</file>