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9" r:id="rId4"/>
    <p:sldId id="261" r:id="rId5"/>
    <p:sldId id="267" r:id="rId6"/>
    <p:sldId id="270" r:id="rId7"/>
    <p:sldId id="268" r:id="rId8"/>
    <p:sldId id="271" r:id="rId9"/>
    <p:sldId id="262" r:id="rId10"/>
    <p:sldId id="272" r:id="rId11"/>
    <p:sldId id="273" r:id="rId12"/>
    <p:sldId id="274" r:id="rId13"/>
    <p:sldId id="263" r:id="rId14"/>
    <p:sldId id="275" r:id="rId15"/>
    <p:sldId id="276" r:id="rId16"/>
    <p:sldId id="277" r:id="rId17"/>
    <p:sldId id="260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9" r:id="rId47"/>
    <p:sldId id="308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0" r:id="rId59"/>
    <p:sldId id="321" r:id="rId60"/>
    <p:sldId id="322" r:id="rId61"/>
    <p:sldId id="328" r:id="rId62"/>
    <p:sldId id="324" r:id="rId63"/>
    <p:sldId id="325" r:id="rId64"/>
    <p:sldId id="326" r:id="rId65"/>
    <p:sldId id="327" r:id="rId6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748F"/>
    <a:srgbClr val="99AEA9"/>
    <a:srgbClr val="6E8573"/>
    <a:srgbClr val="6F8C98"/>
    <a:srgbClr val="1D375C"/>
    <a:srgbClr val="7D40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463DBA-55D8-4CF8-B159-D224E9063D86}" v="171" dt="2020-09-22T15:29:16.282"/>
    <p1510:client id="{BF234849-CDCA-4D5F-8DDE-050323D0802F}" v="36" dt="2020-09-22T16:47:08.862"/>
    <p1510:client id="{DEE73403-FC3F-4289-A50B-A60E19C94DA4}" v="23" dt="2020-09-22T16:27:57.628"/>
    <p1510:client id="{E17E4760-3D8E-44E5-9A30-985E3650B386}" v="44" dt="2020-09-22T16:03:16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85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1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08201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rgbClr val="42748F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27276"/>
            <a:ext cx="9144000" cy="802257"/>
          </a:xfrm>
        </p:spPr>
        <p:txBody>
          <a:bodyPr/>
          <a:lstStyle>
            <a:lvl1pPr marL="0" indent="0" algn="ctr">
              <a:buNone/>
              <a:defRPr sz="2400" b="0">
                <a:solidFill>
                  <a:srgbClr val="99AEA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dirty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pic>
        <p:nvPicPr>
          <p:cNvPr id="7" name="Resim 6" descr="metin, işaret içeren bir resim&#10;&#10;Açıklama otomatik olarak oluşturuldu">
            <a:extLst>
              <a:ext uri="{FF2B5EF4-FFF2-40B4-BE49-F238E27FC236}">
                <a16:creationId xmlns:a16="http://schemas.microsoft.com/office/drawing/2014/main" id="{C191066B-A7A6-4CCC-800C-245CF771D4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677" y="1750908"/>
            <a:ext cx="968645" cy="135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94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642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08214D01-D0D0-4F8C-8E4F-F230120651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720090DE-8732-448E-A897-6277250E439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0795"/>
            <a:ext cx="12192000" cy="28285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2743202"/>
            <a:ext cx="10515600" cy="1819275"/>
          </a:xfrm>
        </p:spPr>
        <p:txBody>
          <a:bodyPr anchor="b"/>
          <a:lstStyle>
            <a:lvl1pPr>
              <a:defRPr sz="6000">
                <a:solidFill>
                  <a:srgbClr val="42748F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310117"/>
          </a:xfrm>
        </p:spPr>
        <p:txBody>
          <a:bodyPr/>
          <a:lstStyle>
            <a:lvl1pPr marL="0" indent="0">
              <a:buNone/>
              <a:defRPr sz="2400">
                <a:solidFill>
                  <a:srgbClr val="99AEA9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pic>
        <p:nvPicPr>
          <p:cNvPr id="9" name="Resim 8" descr="metin, işaret içeren bir resim&#10;&#10;Açıklama otomatik olarak oluşturuldu">
            <a:extLst>
              <a:ext uri="{FF2B5EF4-FFF2-40B4-BE49-F238E27FC236}">
                <a16:creationId xmlns:a16="http://schemas.microsoft.com/office/drawing/2014/main" id="{483BBE5A-1038-4371-8D90-39A3CE4221C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677" y="1750908"/>
            <a:ext cx="968645" cy="135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4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17184"/>
            <a:ext cx="5181600" cy="4351338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17184"/>
            <a:ext cx="5181600" cy="4351338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05390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rşılaştırm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12152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2748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436065"/>
            <a:ext cx="5157787" cy="3395393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12152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2748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436065"/>
            <a:ext cx="5183188" cy="3395393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E957487-795C-4D9A-8386-45F47698D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34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0418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ş 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3C7B16B-22C7-478D-B106-EAB420415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>
            <a:lvl1pPr>
              <a:defRPr>
                <a:solidFill>
                  <a:srgbClr val="42748F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539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ş 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3C7B16B-22C7-478D-B106-EAB420415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1A5105F-78E2-4FFC-B990-4F393DCA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>
            <a:lvl1pPr>
              <a:defRPr>
                <a:solidFill>
                  <a:srgbClr val="6E8573"/>
                </a:solidFill>
              </a:defRPr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21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3C7B16B-22C7-478D-B106-EAB420415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845"/>
            <a:ext cx="12192000" cy="97536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5477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90750"/>
            <a:ext cx="3932237" cy="36782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188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90750"/>
            <a:ext cx="3932237" cy="36782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dirty="0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826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710849"/>
            <a:ext cx="10515600" cy="4103357"/>
          </a:xfrm>
        </p:spPr>
        <p:txBody>
          <a:bodyPr vert="eaVert"/>
          <a:lstStyle/>
          <a:p>
            <a:pPr lvl="0"/>
            <a:r>
              <a:rPr lang="tr-TR" dirty="0"/>
              <a:t>Asıl metin stillerini düzenlemek için tıklayın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9776-88AC-419E-8EE3-C7D6CC7C437E}" type="datetimeFigureOut">
              <a:rPr lang="tr-TR" smtClean="0"/>
              <a:t>13.08.2021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8113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3141"/>
            <a:ext cx="10515600" cy="4201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err="1"/>
              <a:t>Click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edit</a:t>
            </a:r>
            <a:r>
              <a:rPr lang="tr-TR" dirty="0"/>
              <a:t> Master </a:t>
            </a:r>
            <a:r>
              <a:rPr lang="tr-TR" dirty="0" err="1"/>
              <a:t>text</a:t>
            </a:r>
            <a:r>
              <a:rPr lang="tr-TR" dirty="0"/>
              <a:t> </a:t>
            </a:r>
            <a:r>
              <a:rPr lang="tr-TR" dirty="0" err="1"/>
              <a:t>styles</a:t>
            </a:r>
            <a:endParaRPr lang="tr-TR" dirty="0"/>
          </a:p>
          <a:p>
            <a:pPr lvl="1"/>
            <a:r>
              <a:rPr lang="tr-TR" dirty="0"/>
              <a:t>Second </a:t>
            </a:r>
            <a:r>
              <a:rPr lang="tr-TR" dirty="0" err="1"/>
              <a:t>level</a:t>
            </a:r>
            <a:endParaRPr lang="tr-TR" dirty="0"/>
          </a:p>
          <a:p>
            <a:pPr lvl="2"/>
            <a:r>
              <a:rPr lang="tr-TR" dirty="0"/>
              <a:t>Third </a:t>
            </a:r>
            <a:r>
              <a:rPr lang="tr-TR" dirty="0" err="1"/>
              <a:t>level</a:t>
            </a:r>
            <a:endParaRPr lang="tr-TR" dirty="0"/>
          </a:p>
          <a:p>
            <a:pPr lvl="3"/>
            <a:r>
              <a:rPr lang="tr-TR" dirty="0" err="1"/>
              <a:t>Fourth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tr-TR" dirty="0"/>
          </a:p>
          <a:p>
            <a:pPr lvl="4"/>
            <a:r>
              <a:rPr lang="tr-TR" dirty="0" err="1"/>
              <a:t>Fifth</a:t>
            </a:r>
            <a:r>
              <a:rPr lang="tr-TR" dirty="0"/>
              <a:t> </a:t>
            </a:r>
            <a:r>
              <a:rPr lang="tr-TR" dirty="0" err="1"/>
              <a:t>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0835" y="63872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49776-88AC-419E-8EE3-C7D6CC7C437E}" type="datetimeFigureOut">
              <a:rPr lang="tr-TR" smtClean="0"/>
              <a:t>13.08.2021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59944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17967" y="63872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B478D-5B10-4CEA-B77E-54C846932E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4785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85" r:id="rId7"/>
    <p:sldLayoutId id="2147483679" r:id="rId8"/>
    <p:sldLayoutId id="2147483684" r:id="rId9"/>
    <p:sldLayoutId id="2147483680" r:id="rId10"/>
    <p:sldLayoutId id="2147483681" r:id="rId11"/>
    <p:sldLayoutId id="214748368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F0502020204030204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ü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10" Type="http://schemas.openxmlformats.org/officeDocument/2006/relationships/image" Target="../media/image41.png"/><Relationship Id="rId4" Type="http://schemas.openxmlformats.org/officeDocument/2006/relationships/image" Target="../media/image35.jpe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483074D-A1BD-4DB8-9244-4F4846D7F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chemeClr val="accent1">
                    <a:lumMod val="50000"/>
                  </a:schemeClr>
                </a:solidFill>
              </a:rPr>
              <a:t>GAZİ UNIVERSITY</a:t>
            </a:r>
            <a:br>
              <a:rPr lang="tr-TR" sz="36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tr-TR" sz="3600" dirty="0">
                <a:solidFill>
                  <a:schemeClr val="accent1">
                    <a:lumMod val="50000"/>
                  </a:schemeClr>
                </a:solidFill>
              </a:rPr>
              <a:t>TECHNOLOGY FACULTY</a:t>
            </a:r>
            <a:endParaRPr lang="tr-TR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98BC182-3F93-47A5-9FBC-17D74B0BBD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778077"/>
            <a:ext cx="10668000" cy="802257"/>
          </a:xfrm>
        </p:spPr>
        <p:txBody>
          <a:bodyPr>
            <a:noAutofit/>
          </a:bodyPr>
          <a:lstStyle/>
          <a:p>
            <a:r>
              <a:rPr lang="tr-TR" sz="3600" b="1" dirty="0">
                <a:solidFill>
                  <a:schemeClr val="accent1">
                    <a:lumMod val="50000"/>
                  </a:schemeClr>
                </a:solidFill>
              </a:rPr>
              <a:t>DEPARTMENT </a:t>
            </a:r>
            <a:r>
              <a:rPr lang="tr-TR" sz="3600" b="1" dirty="0" smtClean="0">
                <a:solidFill>
                  <a:schemeClr val="accent1">
                    <a:lumMod val="50000"/>
                  </a:schemeClr>
                </a:solidFill>
              </a:rPr>
              <a:t>OF CIVIL </a:t>
            </a:r>
            <a:r>
              <a:rPr lang="tr-TR" sz="3600" b="1" dirty="0">
                <a:solidFill>
                  <a:schemeClr val="accent1">
                    <a:lumMod val="50000"/>
                  </a:schemeClr>
                </a:solidFill>
              </a:rPr>
              <a:t>ENGINEERING</a:t>
            </a:r>
            <a:endParaRPr lang="tr-TR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34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7F6BC57-D96E-42C8-8173-0986545C7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İLETİŞİM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CD08268-B26E-4D29-BB6B-A9CFADCE4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6400"/>
            <a:ext cx="10515600" cy="4137805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  <a:spcBef>
                <a:spcPct val="0"/>
              </a:spcBef>
              <a:buNone/>
            </a:pPr>
            <a:r>
              <a:rPr lang="tr-TR" altLang="tr-TR" b="1" dirty="0"/>
              <a:t>Adres	</a:t>
            </a:r>
            <a:r>
              <a:rPr lang="tr-TR" altLang="tr-TR" dirty="0"/>
              <a:t>	: </a:t>
            </a:r>
            <a:r>
              <a:rPr lang="tr-TR" altLang="tr-TR" dirty="0"/>
              <a:t>Gazi </a:t>
            </a:r>
            <a:r>
              <a:rPr lang="tr-TR" altLang="tr-TR" dirty="0" err="1"/>
              <a:t>University</a:t>
            </a:r>
            <a:r>
              <a:rPr lang="tr-TR" altLang="tr-TR" dirty="0"/>
              <a:t> </a:t>
            </a:r>
            <a:r>
              <a:rPr lang="tr-TR" altLang="tr-TR" dirty="0" err="1"/>
              <a:t>Beşevler</a:t>
            </a:r>
            <a:r>
              <a:rPr lang="tr-TR" altLang="tr-TR" dirty="0"/>
              <a:t> </a:t>
            </a:r>
            <a:r>
              <a:rPr lang="tr-TR" altLang="tr-TR" dirty="0" err="1" smtClean="0"/>
              <a:t>Campus</a:t>
            </a:r>
            <a:endParaRPr lang="tr-TR" altLang="tr-TR" dirty="0" smtClean="0"/>
          </a:p>
          <a:p>
            <a:pPr>
              <a:lnSpc>
                <a:spcPct val="200000"/>
              </a:lnSpc>
              <a:spcBef>
                <a:spcPct val="0"/>
              </a:spcBef>
              <a:buNone/>
            </a:pPr>
            <a:r>
              <a:rPr lang="tr-TR" altLang="tr-TR" dirty="0"/>
              <a:t>	 	</a:t>
            </a:r>
            <a:r>
              <a:rPr lang="tr-TR" altLang="tr-TR" dirty="0" smtClean="0"/>
              <a:t>	  </a:t>
            </a:r>
            <a:r>
              <a:rPr lang="tr-TR" altLang="tr-TR" dirty="0"/>
              <a:t>06500  Teknikokullar/ANKARA</a:t>
            </a:r>
          </a:p>
          <a:p>
            <a:pPr>
              <a:lnSpc>
                <a:spcPct val="200000"/>
              </a:lnSpc>
              <a:spcBef>
                <a:spcPct val="0"/>
              </a:spcBef>
              <a:buNone/>
            </a:pPr>
            <a:r>
              <a:rPr lang="tr-TR" altLang="tr-TR" b="1" dirty="0"/>
              <a:t>Telefon</a:t>
            </a:r>
            <a:r>
              <a:rPr lang="tr-TR" altLang="tr-TR" dirty="0"/>
              <a:t>	</a:t>
            </a:r>
            <a:r>
              <a:rPr lang="tr-TR" altLang="tr-TR" dirty="0" smtClean="0"/>
              <a:t>: </a:t>
            </a:r>
            <a:r>
              <a:rPr lang="tr-TR" altLang="tr-TR" dirty="0"/>
              <a:t>+90  312  202 88 60</a:t>
            </a:r>
          </a:p>
          <a:p>
            <a:pPr>
              <a:lnSpc>
                <a:spcPct val="200000"/>
              </a:lnSpc>
              <a:spcBef>
                <a:spcPct val="0"/>
              </a:spcBef>
              <a:buNone/>
            </a:pPr>
            <a:r>
              <a:rPr lang="tr-TR" altLang="tr-TR" b="1" dirty="0"/>
              <a:t>Belgegeçer</a:t>
            </a:r>
            <a:r>
              <a:rPr lang="tr-TR" altLang="tr-TR" dirty="0"/>
              <a:t>	: +90  312  202 88 63</a:t>
            </a:r>
          </a:p>
          <a:p>
            <a:pPr>
              <a:lnSpc>
                <a:spcPct val="200000"/>
              </a:lnSpc>
              <a:spcBef>
                <a:spcPct val="0"/>
              </a:spcBef>
              <a:buNone/>
            </a:pPr>
            <a:r>
              <a:rPr lang="tr-TR" altLang="tr-TR" b="1" dirty="0"/>
              <a:t>E-posta</a:t>
            </a:r>
            <a:r>
              <a:rPr lang="tr-TR" altLang="tr-TR" dirty="0"/>
              <a:t>	: teknolojiinsaatmuhendisligi@gazi.edu.tr</a:t>
            </a:r>
          </a:p>
          <a:p>
            <a:pPr>
              <a:lnSpc>
                <a:spcPct val="200000"/>
              </a:lnSpc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2231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Gazi Üniversitesi Rektörlük Binası - Strata Restorasyon">
            <a:extLst>
              <a:ext uri="{FF2B5EF4-FFF2-40B4-BE49-F238E27FC236}">
                <a16:creationId xmlns:a16="http://schemas.microsoft.com/office/drawing/2014/main" id="{D0ABBC41-1442-449E-9CE7-7C956F7AE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227" y="1345722"/>
            <a:ext cx="8273546" cy="4654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aşlık 2">
            <a:extLst>
              <a:ext uri="{FF2B5EF4-FFF2-40B4-BE49-F238E27FC236}">
                <a16:creationId xmlns:a16="http://schemas.microsoft.com/office/drawing/2014/main" id="{C260561F-6EEE-40C2-B5E9-3EA51AEAD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/>
          <a:p>
            <a:pPr algn="ctr"/>
            <a:r>
              <a:rPr lang="tr-TR" dirty="0" smtClean="0"/>
              <a:t>GAZİ </a:t>
            </a:r>
            <a:r>
              <a:rPr lang="tr-TR" dirty="0" smtClean="0"/>
              <a:t>UNIVERSITY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3307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>
            <a:extLst>
              <a:ext uri="{FF2B5EF4-FFF2-40B4-BE49-F238E27FC236}">
                <a16:creationId xmlns:a16="http://schemas.microsoft.com/office/drawing/2014/main" id="{B07FA85E-933A-4483-A075-3D582ACB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GAZİ UNIVERSITY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CD08268-B26E-4D29-BB6B-A9CFADCE4CEF}"/>
              </a:ext>
            </a:extLst>
          </p:cNvPr>
          <p:cNvSpPr txBox="1">
            <a:spLocks/>
          </p:cNvSpPr>
          <p:nvPr/>
        </p:nvSpPr>
        <p:spPr>
          <a:xfrm>
            <a:off x="838200" y="1676400"/>
            <a:ext cx="10515600" cy="413780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endParaRPr lang="tr-TR" dirty="0"/>
          </a:p>
        </p:txBody>
      </p:sp>
      <p:sp>
        <p:nvSpPr>
          <p:cNvPr id="2" name="Dikdörtgen 1"/>
          <p:cNvSpPr/>
          <p:nvPr/>
        </p:nvSpPr>
        <p:spPr>
          <a:xfrm>
            <a:off x="838200" y="1676400"/>
            <a:ext cx="10515600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tr-TR" sz="2600" dirty="0" err="1"/>
              <a:t>Gazi</a:t>
            </a:r>
            <a:r>
              <a:rPr lang="en-US" altLang="tr-TR" sz="2600" dirty="0"/>
              <a:t> University, whose foundations were laid in 1926 with the instructions of </a:t>
            </a:r>
            <a:r>
              <a:rPr lang="en-US" altLang="tr-TR" sz="2600" dirty="0" err="1" smtClean="0"/>
              <a:t>Gazi</a:t>
            </a:r>
            <a:r>
              <a:rPr lang="tr-TR" altLang="tr-TR" sz="2600" dirty="0" smtClean="0"/>
              <a:t> </a:t>
            </a:r>
            <a:r>
              <a:rPr lang="en-US" altLang="tr-TR" sz="2600" dirty="0" smtClean="0"/>
              <a:t>Mustafa </a:t>
            </a:r>
            <a:r>
              <a:rPr lang="en-US" altLang="tr-TR" sz="2600" dirty="0"/>
              <a:t>Kemal Atatürk, was opened with the name of Middle School Martial </a:t>
            </a:r>
            <a:r>
              <a:rPr lang="en-US" altLang="tr-TR" sz="2600" dirty="0" smtClean="0"/>
              <a:t>and</a:t>
            </a:r>
            <a:r>
              <a:rPr lang="tr-TR" altLang="tr-TR" sz="2600" dirty="0" smtClean="0"/>
              <a:t> </a:t>
            </a:r>
            <a:r>
              <a:rPr lang="en-US" altLang="tr-TR" sz="2600" dirty="0" smtClean="0"/>
              <a:t>Training Institute</a:t>
            </a:r>
            <a:endParaRPr lang="en-US" altLang="tr-TR" sz="2600" dirty="0"/>
          </a:p>
          <a:p>
            <a:pPr marL="457200" indent="-457200" algn="just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tr-TR" sz="2600" dirty="0"/>
              <a:t>Its name was changed as "</a:t>
            </a:r>
            <a:r>
              <a:rPr lang="en-US" altLang="tr-TR" sz="2600" dirty="0" err="1"/>
              <a:t>Gazi</a:t>
            </a:r>
            <a:r>
              <a:rPr lang="en-US" altLang="tr-TR" sz="2600" dirty="0"/>
              <a:t> Secondary School and Education Institute" in </a:t>
            </a:r>
            <a:r>
              <a:rPr lang="en-US" altLang="tr-TR" sz="2600" dirty="0" smtClean="0"/>
              <a:t>1929</a:t>
            </a:r>
            <a:endParaRPr lang="en-US" altLang="tr-TR" sz="2600" dirty="0"/>
          </a:p>
          <a:p>
            <a:pPr marL="457200" indent="-457200" algn="just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tr-TR" sz="2600" dirty="0"/>
              <a:t>In 1976 it was named "</a:t>
            </a:r>
            <a:r>
              <a:rPr lang="en-US" altLang="tr-TR" sz="2600" dirty="0" err="1"/>
              <a:t>Gazi</a:t>
            </a:r>
            <a:r>
              <a:rPr lang="en-US" altLang="tr-TR" sz="2600" dirty="0"/>
              <a:t> Education </a:t>
            </a:r>
            <a:r>
              <a:rPr lang="en-US" altLang="tr-TR" sz="2600" dirty="0" smtClean="0"/>
              <a:t>Institute"</a:t>
            </a:r>
            <a:endParaRPr lang="en-US" altLang="tr-TR" sz="2600" dirty="0"/>
          </a:p>
          <a:p>
            <a:pPr marL="457200" indent="-457200" algn="just">
              <a:lnSpc>
                <a:spcPct val="15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tr-TR" sz="2600" dirty="0"/>
              <a:t>In 1982 it gained the identity of "</a:t>
            </a:r>
            <a:r>
              <a:rPr lang="en-US" altLang="tr-TR" sz="2600" dirty="0" err="1"/>
              <a:t>Gazi</a:t>
            </a:r>
            <a:r>
              <a:rPr lang="en-US" altLang="tr-TR" sz="2600" dirty="0"/>
              <a:t> </a:t>
            </a:r>
            <a:r>
              <a:rPr lang="en-US" altLang="tr-TR" sz="2600" dirty="0" smtClean="0"/>
              <a:t>University"</a:t>
            </a:r>
            <a:endParaRPr lang="tr-TR" altLang="tr-TR" sz="2600" dirty="0"/>
          </a:p>
        </p:txBody>
      </p:sp>
    </p:spTree>
    <p:extLst>
      <p:ext uri="{BB962C8B-B14F-4D97-AF65-F5344CB8AC3E}">
        <p14:creationId xmlns:p14="http://schemas.microsoft.com/office/powerpoint/2010/main" val="305959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>
            <a:extLst>
              <a:ext uri="{FF2B5EF4-FFF2-40B4-BE49-F238E27FC236}">
                <a16:creationId xmlns:a16="http://schemas.microsoft.com/office/drawing/2014/main" id="{B07FA85E-933A-4483-A075-3D582ACB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FACULTY OF TECHNOLOGY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CD08268-B26E-4D29-BB6B-A9CFADCE4CEF}"/>
              </a:ext>
            </a:extLst>
          </p:cNvPr>
          <p:cNvSpPr txBox="1">
            <a:spLocks/>
          </p:cNvSpPr>
          <p:nvPr/>
        </p:nvSpPr>
        <p:spPr>
          <a:xfrm>
            <a:off x="838200" y="1676400"/>
            <a:ext cx="10515600" cy="413780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600" dirty="0" smtClean="0"/>
              <a:t>With</a:t>
            </a:r>
            <a:r>
              <a:rPr lang="tr-TR" sz="2600" dirty="0" smtClean="0"/>
              <a:t> </a:t>
            </a:r>
            <a:r>
              <a:rPr lang="en-US" sz="2600" dirty="0" smtClean="0"/>
              <a:t>the </a:t>
            </a:r>
            <a:r>
              <a:rPr lang="en-US" sz="2600" dirty="0"/>
              <a:t>decision of the Council of Ministers published in the Official </a:t>
            </a:r>
            <a:r>
              <a:rPr lang="en-US" sz="2600" dirty="0" smtClean="0"/>
              <a:t>Gazette</a:t>
            </a:r>
            <a:r>
              <a:rPr lang="tr-TR" sz="2600" dirty="0" smtClean="0"/>
              <a:t> </a:t>
            </a:r>
            <a:r>
              <a:rPr lang="en-US" sz="2600" dirty="0" smtClean="0"/>
              <a:t>dated </a:t>
            </a:r>
            <a:r>
              <a:rPr lang="en-US" sz="2600" dirty="0"/>
              <a:t>13 11 2009 and numbered </a:t>
            </a:r>
            <a:r>
              <a:rPr lang="en-US" sz="2600" dirty="0" smtClean="0"/>
              <a:t>27405</a:t>
            </a:r>
            <a:r>
              <a:rPr lang="tr-TR" sz="2600" dirty="0" smtClean="0"/>
              <a:t>,</a:t>
            </a:r>
            <a:r>
              <a:rPr lang="en-US" sz="2600" dirty="0" smtClean="0"/>
              <a:t> </a:t>
            </a:r>
            <a:r>
              <a:rPr lang="en-US" sz="2600" dirty="0"/>
              <a:t>Faculty of Technology was </a:t>
            </a:r>
            <a:r>
              <a:rPr lang="en-US" sz="2600" dirty="0" smtClean="0"/>
              <a:t>established</a:t>
            </a:r>
            <a:r>
              <a:rPr lang="tr-TR" sz="2600" dirty="0" smtClean="0"/>
              <a:t>.</a:t>
            </a:r>
            <a:endParaRPr lang="en-US" sz="2600" dirty="0"/>
          </a:p>
          <a:p>
            <a:pPr>
              <a:lnSpc>
                <a:spcPct val="200000"/>
              </a:lnSpc>
            </a:pPr>
            <a:r>
              <a:rPr lang="en-US" sz="2600" dirty="0"/>
              <a:t>In our faculty, which was established as a result of this decision, students </a:t>
            </a:r>
            <a:r>
              <a:rPr lang="en-US" sz="2600" dirty="0" smtClean="0"/>
              <a:t>were</a:t>
            </a:r>
            <a:r>
              <a:rPr lang="tr-TR" sz="2600" dirty="0" smtClean="0"/>
              <a:t> </a:t>
            </a:r>
            <a:r>
              <a:rPr lang="en-US" sz="2600" dirty="0" smtClean="0"/>
              <a:t>accepted </a:t>
            </a:r>
            <a:r>
              <a:rPr lang="en-US" sz="2600" dirty="0"/>
              <a:t>to nine engineering programs in the 2010 2011 academic </a:t>
            </a:r>
            <a:r>
              <a:rPr lang="en-US" sz="2600" dirty="0" smtClean="0"/>
              <a:t>year</a:t>
            </a:r>
            <a:r>
              <a:rPr lang="tr-TR" sz="2600" dirty="0" smtClean="0"/>
              <a:t>.</a:t>
            </a:r>
            <a:endParaRPr lang="tr-TR" sz="2600" dirty="0"/>
          </a:p>
        </p:txBody>
      </p:sp>
    </p:spTree>
    <p:extLst>
      <p:ext uri="{BB962C8B-B14F-4D97-AF65-F5344CB8AC3E}">
        <p14:creationId xmlns:p14="http://schemas.microsoft.com/office/powerpoint/2010/main" val="151219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2">
            <a:extLst>
              <a:ext uri="{FF2B5EF4-FFF2-40B4-BE49-F238E27FC236}">
                <a16:creationId xmlns:a16="http://schemas.microsoft.com/office/drawing/2014/main" id="{C260561F-6EEE-40C2-B5E9-3EA51AEAD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0596"/>
          </a:xfrm>
        </p:spPr>
        <p:txBody>
          <a:bodyPr/>
          <a:lstStyle/>
          <a:p>
            <a:pPr algn="ctr"/>
            <a:r>
              <a:rPr lang="tr-TR" dirty="0"/>
              <a:t>FACULTY OF TECHNOLOGY</a:t>
            </a:r>
            <a:endParaRPr lang="tr-TR" dirty="0"/>
          </a:p>
        </p:txBody>
      </p:sp>
      <p:pic>
        <p:nvPicPr>
          <p:cNvPr id="6" name="Picture 2" descr="https://scontent.fesb7-1.fna.fbcdn.net/v/t31.0-8/19620357_468000520235116_4642212038389044752_o.jpg?_nc_cat=111&amp;_nc_sid=6e5ad9&amp;_nc_ohc=gg8W0eFfB2kAX-G0hMr&amp;_nc_ht=scontent.fesb7-1.fna&amp;oh=dca89e7ca77974fbae1e605d4bf24568&amp;oe=5F3526D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5" r="3197"/>
          <a:stretch/>
        </p:blipFill>
        <p:spPr bwMode="auto">
          <a:xfrm>
            <a:off x="312233" y="1603888"/>
            <a:ext cx="5783767" cy="410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A tree in a park&#10;&#10;Description automatically generated">
            <a:extLst>
              <a:ext uri="{FF2B5EF4-FFF2-40B4-BE49-F238E27FC236}">
                <a16:creationId xmlns:a16="http://schemas.microsoft.com/office/drawing/2014/main" id="{EC03B833-EA08-48B6-A1B3-4ACA734D57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734" y="1603889"/>
            <a:ext cx="5484606" cy="410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56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>
            <a:extLst>
              <a:ext uri="{FF2B5EF4-FFF2-40B4-BE49-F238E27FC236}">
                <a16:creationId xmlns:a16="http://schemas.microsoft.com/office/drawing/2014/main" id="{B07FA85E-933A-4483-A075-3D582ACB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TECHNOLOGY FACULTY DEPARTMENTS</a:t>
            </a:r>
            <a:endParaRPr lang="tr-TR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AF05B9E-9158-42FF-866F-AC421A716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1954746"/>
            <a:ext cx="5905500" cy="5255468"/>
          </a:xfrm>
          <a:prstGeom prst="rect">
            <a:avLst/>
          </a:prstGeom>
          <a:noFill/>
          <a:ln>
            <a:noFill/>
          </a:ln>
        </p:spPr>
        <p:txBody>
          <a:bodyPr lIns="92075" tIns="46037" rIns="92075" bIns="46037"/>
          <a:lstStyle>
            <a:lvl1pPr marL="419100" indent="-419100"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1.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Wood Products Industrial Engineering</a:t>
            </a:r>
          </a:p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2.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Computer Engineering</a:t>
            </a:r>
          </a:p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3.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Electrical Electronic Engineering</a:t>
            </a:r>
          </a:p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4.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Industrial Design </a:t>
            </a:r>
            <a:r>
              <a:rPr kumimoji="1" lang="en-US" altLang="tr-TR" sz="2400" dirty="0" smtClean="0">
                <a:latin typeface="+mn-lt"/>
              </a:rPr>
              <a:t>Engineering</a:t>
            </a:r>
            <a:endParaRPr kumimoji="1" lang="en-US" altLang="tr-TR" sz="2400" dirty="0">
              <a:latin typeface="+mn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F05B9E-9158-42FF-866F-AC421A716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1467" y="1954746"/>
            <a:ext cx="5791200" cy="4619094"/>
          </a:xfrm>
          <a:prstGeom prst="rect">
            <a:avLst/>
          </a:prstGeom>
          <a:noFill/>
          <a:ln>
            <a:noFill/>
          </a:ln>
        </p:spPr>
        <p:txBody>
          <a:bodyPr lIns="92075" tIns="46037" rIns="92075" bIns="46037"/>
          <a:lstStyle>
            <a:lvl1pPr marL="419100" indent="-419100"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5.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Energy Systems Engineering</a:t>
            </a:r>
          </a:p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6.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Manufacturing Engineering</a:t>
            </a:r>
          </a:p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7.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Civil Engineering</a:t>
            </a:r>
          </a:p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8.</a:t>
            </a:r>
            <a:r>
              <a:rPr kumimoji="1" lang="tr-TR" altLang="tr-TR" sz="2400" dirty="0" smtClean="0">
                <a:latin typeface="+mn-lt"/>
              </a:rPr>
              <a:t> </a:t>
            </a:r>
            <a:r>
              <a:rPr kumimoji="1" lang="en-US" altLang="tr-TR" sz="2400" dirty="0" smtClean="0">
                <a:latin typeface="+mn-lt"/>
              </a:rPr>
              <a:t>Department </a:t>
            </a:r>
            <a:r>
              <a:rPr kumimoji="1" lang="en-US" altLang="tr-TR" sz="2400" dirty="0">
                <a:latin typeface="+mn-lt"/>
              </a:rPr>
              <a:t>of Metallurgical and Materials Engineering</a:t>
            </a:r>
          </a:p>
          <a:p>
            <a:pPr marL="0" indent="0">
              <a:lnSpc>
                <a:spcPct val="150000"/>
              </a:lnSpc>
              <a:buClr>
                <a:srgbClr val="5C2305"/>
              </a:buClr>
              <a:buSzTx/>
              <a:buNone/>
              <a:defRPr/>
            </a:pPr>
            <a:r>
              <a:rPr kumimoji="1" lang="en-US" altLang="tr-TR" sz="2400" dirty="0" smtClean="0">
                <a:latin typeface="+mn-lt"/>
              </a:rPr>
              <a:t>9.Department </a:t>
            </a:r>
            <a:r>
              <a:rPr kumimoji="1" lang="en-US" altLang="tr-TR" sz="2400" dirty="0">
                <a:latin typeface="+mn-lt"/>
              </a:rPr>
              <a:t>of Automotive Engineering</a:t>
            </a:r>
            <a:endParaRPr kumimoji="1" lang="tr-TR" altLang="tr-TR" sz="2400" b="0" dirty="0">
              <a:latin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28769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>
            <a:extLst>
              <a:ext uri="{FF2B5EF4-FFF2-40B4-BE49-F238E27FC236}">
                <a16:creationId xmlns:a16="http://schemas.microsoft.com/office/drawing/2014/main" id="{B07FA85E-933A-4483-A075-3D582ACB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DEPARTMENT OF CIVIL ENGINEERING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CD08268-B26E-4D29-BB6B-A9CFADCE4CEF}"/>
              </a:ext>
            </a:extLst>
          </p:cNvPr>
          <p:cNvSpPr txBox="1">
            <a:spLocks/>
          </p:cNvSpPr>
          <p:nvPr/>
        </p:nvSpPr>
        <p:spPr>
          <a:xfrm>
            <a:off x="304799" y="1812300"/>
            <a:ext cx="8263467" cy="447083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None/>
            </a:pPr>
            <a:r>
              <a:rPr lang="en-US" sz="2600" dirty="0" smtClean="0"/>
              <a:t>In</a:t>
            </a:r>
            <a:r>
              <a:rPr lang="tr-TR" sz="2600" dirty="0" smtClean="0"/>
              <a:t> </a:t>
            </a:r>
            <a:r>
              <a:rPr lang="en-US" sz="2600" dirty="0" smtClean="0"/>
              <a:t>addition </a:t>
            </a:r>
            <a:r>
              <a:rPr lang="en-US" sz="2600" dirty="0"/>
              <a:t>to the basic courses required by </a:t>
            </a:r>
            <a:r>
              <a:rPr lang="en-US" sz="2600" dirty="0" smtClean="0"/>
              <a:t>the</a:t>
            </a:r>
            <a:r>
              <a:rPr lang="tr-TR" sz="2600" dirty="0" smtClean="0"/>
              <a:t> </a:t>
            </a:r>
            <a:r>
              <a:rPr lang="en-US" sz="2600" dirty="0" smtClean="0"/>
              <a:t>engineering </a:t>
            </a:r>
            <a:r>
              <a:rPr lang="en-US" sz="2600" dirty="0"/>
              <a:t>discipline, the curriculum of </a:t>
            </a:r>
            <a:r>
              <a:rPr lang="en-US" sz="2600" dirty="0" smtClean="0"/>
              <a:t>the</a:t>
            </a:r>
            <a:r>
              <a:rPr lang="tr-TR" sz="2600" dirty="0" smtClean="0"/>
              <a:t> </a:t>
            </a:r>
            <a:r>
              <a:rPr lang="en-US" sz="2600" dirty="0" smtClean="0"/>
              <a:t>Department </a:t>
            </a:r>
            <a:r>
              <a:rPr lang="en-US" sz="2600" dirty="0"/>
              <a:t>of Civil Engineering includes </a:t>
            </a:r>
            <a:r>
              <a:rPr lang="en-US" sz="2600" dirty="0" smtClean="0"/>
              <a:t>the</a:t>
            </a:r>
            <a:r>
              <a:rPr lang="tr-TR" sz="2600" dirty="0" smtClean="0"/>
              <a:t> </a:t>
            </a:r>
            <a:r>
              <a:rPr lang="en-US" sz="2600" dirty="0" smtClean="0"/>
              <a:t>practical </a:t>
            </a:r>
            <a:r>
              <a:rPr lang="en-US" sz="2600" dirty="0"/>
              <a:t>applications required by </a:t>
            </a:r>
            <a:r>
              <a:rPr lang="en-US" sz="2600" dirty="0" smtClean="0"/>
              <a:t>the</a:t>
            </a:r>
            <a:r>
              <a:rPr lang="tr-TR" sz="2600" dirty="0" smtClean="0"/>
              <a:t> </a:t>
            </a:r>
            <a:r>
              <a:rPr lang="en-US" sz="2600" dirty="0" smtClean="0"/>
              <a:t>construction industry</a:t>
            </a:r>
            <a:r>
              <a:rPr lang="tr-TR" sz="2600" dirty="0" smtClean="0"/>
              <a:t>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600" dirty="0" smtClean="0"/>
              <a:t>In</a:t>
            </a:r>
            <a:r>
              <a:rPr lang="tr-TR" sz="2600" dirty="0" smtClean="0"/>
              <a:t> </a:t>
            </a:r>
            <a:r>
              <a:rPr lang="en-US" sz="2600" dirty="0" smtClean="0"/>
              <a:t>one </a:t>
            </a:r>
            <a:r>
              <a:rPr lang="en-US" sz="2600" dirty="0"/>
              <a:t>of the </a:t>
            </a:r>
            <a:r>
              <a:rPr lang="en-US" sz="2600" dirty="0" smtClean="0"/>
              <a:t>7th </a:t>
            </a:r>
            <a:r>
              <a:rPr lang="en-US" sz="2600" dirty="0"/>
              <a:t>and </a:t>
            </a:r>
            <a:r>
              <a:rPr lang="en-US" sz="2600" dirty="0" smtClean="0"/>
              <a:t>8th </a:t>
            </a:r>
            <a:r>
              <a:rPr lang="en-US" sz="2600" dirty="0"/>
              <a:t>semesters, our </a:t>
            </a:r>
            <a:r>
              <a:rPr lang="en-US" sz="2600" dirty="0" smtClean="0"/>
              <a:t>students</a:t>
            </a:r>
            <a:r>
              <a:rPr lang="tr-TR" sz="2600" dirty="0" smtClean="0"/>
              <a:t> </a:t>
            </a:r>
            <a:r>
              <a:rPr lang="en-US" sz="2600" dirty="0" smtClean="0"/>
              <a:t>will </a:t>
            </a:r>
            <a:r>
              <a:rPr lang="en-US" sz="2600" dirty="0"/>
              <a:t>spend one semester in a </a:t>
            </a:r>
            <a:r>
              <a:rPr lang="en-US" sz="2600" dirty="0" smtClean="0"/>
              <a:t>working</a:t>
            </a:r>
            <a:r>
              <a:rPr lang="tr-TR" sz="2600" dirty="0" smtClean="0"/>
              <a:t> </a:t>
            </a:r>
            <a:r>
              <a:rPr lang="en-US" sz="2600" dirty="0" smtClean="0"/>
              <a:t>environment </a:t>
            </a:r>
            <a:r>
              <a:rPr lang="en-US" sz="2600" dirty="0"/>
              <a:t>in order to receive "</a:t>
            </a:r>
            <a:r>
              <a:rPr lang="en-US" sz="2600" dirty="0" smtClean="0"/>
              <a:t>Workplace</a:t>
            </a:r>
            <a:r>
              <a:rPr lang="tr-TR" sz="2600" dirty="0" smtClean="0"/>
              <a:t> </a:t>
            </a:r>
            <a:r>
              <a:rPr lang="en-US" sz="2600" dirty="0" smtClean="0"/>
              <a:t>Training</a:t>
            </a:r>
            <a:r>
              <a:rPr lang="en-US" sz="2600" dirty="0"/>
              <a:t>" Thus, our graduates of </a:t>
            </a:r>
            <a:r>
              <a:rPr lang="en-US" sz="2600" dirty="0" smtClean="0"/>
              <a:t>Civil</a:t>
            </a:r>
            <a:r>
              <a:rPr lang="tr-TR" sz="2600" dirty="0" smtClean="0"/>
              <a:t> </a:t>
            </a:r>
            <a:r>
              <a:rPr lang="en-US" sz="2600" dirty="0" smtClean="0"/>
              <a:t>Engineering</a:t>
            </a:r>
            <a:r>
              <a:rPr lang="tr-TR" sz="2600" dirty="0" smtClean="0"/>
              <a:t> </a:t>
            </a:r>
            <a:r>
              <a:rPr lang="en-US" sz="2600" dirty="0" smtClean="0"/>
              <a:t>Department </a:t>
            </a:r>
            <a:r>
              <a:rPr lang="en-US" sz="2600" dirty="0"/>
              <a:t>will be trained as </a:t>
            </a:r>
            <a:r>
              <a:rPr lang="en-US" sz="2600" dirty="0" smtClean="0"/>
              <a:t>civil</a:t>
            </a:r>
            <a:r>
              <a:rPr lang="tr-TR" sz="2600" dirty="0" smtClean="0"/>
              <a:t> </a:t>
            </a:r>
            <a:r>
              <a:rPr lang="en-US" sz="2600" dirty="0" smtClean="0"/>
              <a:t>engineers </a:t>
            </a:r>
            <a:r>
              <a:rPr lang="en-US" sz="2600" dirty="0"/>
              <a:t>who have </a:t>
            </a:r>
            <a:r>
              <a:rPr lang="en-US" sz="2600" dirty="0" smtClean="0"/>
              <a:t>both</a:t>
            </a:r>
            <a:r>
              <a:rPr lang="tr-TR" sz="2600" dirty="0" smtClean="0"/>
              <a:t> </a:t>
            </a:r>
            <a:r>
              <a:rPr lang="en-US" sz="2600" dirty="0" smtClean="0"/>
              <a:t>theoretical and</a:t>
            </a:r>
            <a:r>
              <a:rPr lang="tr-TR" sz="2600" dirty="0" smtClean="0"/>
              <a:t> </a:t>
            </a:r>
            <a:r>
              <a:rPr lang="en-US" sz="2600" dirty="0" smtClean="0"/>
              <a:t>practical knowledge</a:t>
            </a:r>
            <a:r>
              <a:rPr lang="tr-TR" sz="2600" dirty="0" smtClean="0"/>
              <a:t>.</a:t>
            </a:r>
            <a:endParaRPr lang="tr-TR" sz="26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266" y="1693333"/>
            <a:ext cx="3547533" cy="458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17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C260561F-6EEE-40C2-B5E9-3EA51AEAD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00" y="246592"/>
            <a:ext cx="10515600" cy="980596"/>
          </a:xfrm>
        </p:spPr>
        <p:txBody>
          <a:bodyPr>
            <a:noAutofit/>
          </a:bodyPr>
          <a:lstStyle/>
          <a:p>
            <a:pPr algn="ctr"/>
            <a:r>
              <a:rPr lang="tr-TR" sz="2800" dirty="0"/>
              <a:t>DEPARTMENT OF CIVIL ENGINEERING</a:t>
            </a:r>
            <a:endParaRPr lang="tr-TR" sz="2800" dirty="0"/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8D035017-6DE0-4B0E-93D4-98A28F1F3C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944334"/>
              </p:ext>
            </p:extLst>
          </p:nvPr>
        </p:nvGraphicFramePr>
        <p:xfrm>
          <a:off x="512233" y="1455764"/>
          <a:ext cx="11065933" cy="476174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637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69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2236615701"/>
                    </a:ext>
                  </a:extLst>
                </a:gridCol>
                <a:gridCol w="939013">
                  <a:extLst>
                    <a:ext uri="{9D8B030D-6E8A-4147-A177-3AD203B41FA5}">
                      <a16:colId xmlns:a16="http://schemas.microsoft.com/office/drawing/2014/main" val="3287043353"/>
                    </a:ext>
                  </a:extLst>
                </a:gridCol>
              </a:tblGrid>
              <a:tr h="306510">
                <a:tc gridSpan="1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kern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İNŞAAT MÜHENDİSLİĞİ BÖLÜMÜ</a:t>
                      </a:r>
                    </a:p>
                  </a:txBody>
                  <a:tcPr marL="38808" marR="38808" marT="0" marB="0" anchor="ctr" horzOverflow="overflow">
                    <a:lnL w="3810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ap="flat" cmpd="sng" algn="ctr">
                      <a:noFill/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36B68">
                        <a:alpha val="6980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altLang="tr-T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705" marR="36705" marT="0" marB="0" anchor="ctr" horzOverflow="overflow">
                    <a:lnL w="3810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ap="flat" cmpd="sng" algn="ctr">
                      <a:noFill/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36B68">
                        <a:alpha val="6980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altLang="tr-TR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7638" marR="37638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788697"/>
                  </a:ext>
                </a:extLst>
              </a:tr>
              <a:tr h="35653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Üniversite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2010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2011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2012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2013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2014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2015</a:t>
                      </a:r>
                      <a:endParaRPr kumimoji="0" lang="tr-TR" altLang="tr-TR" sz="1400" b="1" i="0" u="none" strike="noStrike" cap="none" normalizeH="0" baseline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2017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119176" marR="71507" marT="71507" marB="71507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119176" marR="71507" marT="71507" marB="71507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744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GAZİ ÜNİVERSİTESİ</a:t>
                      </a:r>
                      <a:endParaRPr kumimoji="0" lang="tr-TR" altLang="tr-TR" sz="1600" b="1" i="0" u="sng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12700" cmpd="sng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470.603</a:t>
                      </a:r>
                      <a:endParaRPr kumimoji="0" lang="tr-TR" altLang="tr-TR" sz="1600" b="1" i="0" u="sng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452.186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434,341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399,792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387,901</a:t>
                      </a:r>
                      <a:endParaRPr kumimoji="0" lang="tr-TR" altLang="tr-TR" sz="1600" b="1" i="0" u="sng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387,900</a:t>
                      </a:r>
                      <a:endParaRPr kumimoji="0" lang="tr-TR" altLang="tr-TR" sz="1600" b="1" i="0" u="sng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413,254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402.411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416,019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397,997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44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SAKARYA ÜNİVERSİTESİ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426.960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419.119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387,005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358,603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350,496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350,496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371,347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362.208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354,175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319,658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169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SÜLEYMAN DEMİREL ÜNİVERSİTESİ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12700" cmpd="sng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tr-TR" alt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329,404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324,979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324,979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371,523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340.951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313,927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289,385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744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DÜZCE ÜNİVESİTESİ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tr-TR" alt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366,051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335,980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332,941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326,455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367,829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325.810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326,232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292,184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44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FIRAT ÜNİVERSİTESİ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12700" cmpd="sng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tr-TR" alt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356,022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328,086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311,506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309,277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325,647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312.825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295,837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281,410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826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KARADENİZ TEKNİK ÜNİV.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tr-TR" alt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395.757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358,976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348,614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342,876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342,876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368,404</a:t>
                      </a:r>
                      <a:endParaRPr kumimoji="0" lang="tr-TR" altLang="tr-T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j-lt"/>
                        <a:ea typeface="Calibri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defRPr sz="25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21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0000"/>
                        <a:buFont typeface="Wingdings" pitchFamily="2" charset="2"/>
                        <a:defRPr sz="1700">
                          <a:solidFill>
                            <a:schemeClr val="tx1"/>
                          </a:solidFill>
                          <a:latin typeface="Verdana" pitchFamily="34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- 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371,800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1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j-lt"/>
                          <a:ea typeface="Calibri" pitchFamily="34" charset="0"/>
                          <a:cs typeface="Times New Roman" panose="02020603050405020304" pitchFamily="18" charset="0"/>
                        </a:rPr>
                        <a:t>340,400</a:t>
                      </a:r>
                    </a:p>
                  </a:txBody>
                  <a:tcPr marL="119176" marR="71507" marT="71507" marB="71507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78E8B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61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838200" y="1651591"/>
            <a:ext cx="66463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400" dirty="0" smtClean="0"/>
              <a:t>In</a:t>
            </a:r>
            <a:r>
              <a:rPr lang="tr-TR" altLang="tr-TR" sz="2400" dirty="0" smtClean="0"/>
              <a:t> </a:t>
            </a:r>
            <a:r>
              <a:rPr lang="en-US" altLang="tr-TR" sz="2400" dirty="0" smtClean="0"/>
              <a:t>our department</a:t>
            </a:r>
            <a:r>
              <a:rPr lang="tr-TR" altLang="tr-TR" sz="2400" dirty="0" smtClean="0"/>
              <a:t>,</a:t>
            </a:r>
            <a:endParaRPr lang="en-US" altLang="tr-TR" sz="2400" dirty="0"/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400" dirty="0"/>
              <a:t>There are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400" dirty="0" smtClean="0"/>
              <a:t>•5</a:t>
            </a:r>
            <a:r>
              <a:rPr lang="tr-TR" altLang="tr-TR" sz="2400" dirty="0" smtClean="0"/>
              <a:t>38</a:t>
            </a:r>
            <a:r>
              <a:rPr lang="en-US" altLang="tr-TR" sz="2400" dirty="0" smtClean="0"/>
              <a:t> undergraduate</a:t>
            </a:r>
            <a:endParaRPr lang="en-US" altLang="tr-TR" sz="2400" dirty="0"/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400" dirty="0" smtClean="0"/>
              <a:t>•1</a:t>
            </a:r>
            <a:r>
              <a:rPr lang="tr-TR" altLang="tr-TR" sz="2400" dirty="0" smtClean="0"/>
              <a:t>24</a:t>
            </a:r>
            <a:r>
              <a:rPr lang="en-US" altLang="tr-TR" sz="2400" dirty="0" smtClean="0"/>
              <a:t> </a:t>
            </a:r>
            <a:r>
              <a:rPr lang="en-US" altLang="tr-TR" sz="2400" dirty="0"/>
              <a:t>graduate students</a:t>
            </a:r>
            <a:r>
              <a:rPr lang="en-US" altLang="tr-TR" sz="2400" dirty="0" smtClean="0"/>
              <a:t>.</a:t>
            </a:r>
            <a:endParaRPr lang="tr-TR" altLang="tr-TR" sz="2400" dirty="0" smtClean="0"/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endParaRPr lang="en-US" altLang="tr-TR" sz="2400" dirty="0"/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tr-TR" altLang="tr-TR" sz="2400" dirty="0" smtClean="0"/>
              <a:t>91</a:t>
            </a:r>
            <a:r>
              <a:rPr lang="en-US" altLang="tr-TR" sz="2400" dirty="0" smtClean="0"/>
              <a:t> </a:t>
            </a:r>
            <a:r>
              <a:rPr lang="en-US" altLang="tr-TR" sz="2400" dirty="0"/>
              <a:t>students continue their education </a:t>
            </a:r>
            <a:r>
              <a:rPr lang="en-US" altLang="tr-TR" sz="2400" dirty="0" smtClean="0"/>
              <a:t>activities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400" dirty="0" smtClean="0"/>
              <a:t>in the Master's program and </a:t>
            </a:r>
            <a:r>
              <a:rPr lang="tr-TR" altLang="tr-TR" sz="2400" dirty="0" smtClean="0"/>
              <a:t>33</a:t>
            </a:r>
            <a:r>
              <a:rPr lang="en-US" altLang="tr-TR" sz="2400" dirty="0" smtClean="0"/>
              <a:t> students on the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400" dirty="0" smtClean="0"/>
              <a:t>Doctorate program</a:t>
            </a:r>
            <a:r>
              <a:rPr lang="tr-TR" altLang="tr-TR" sz="2400" dirty="0" smtClean="0"/>
              <a:t>.</a:t>
            </a:r>
            <a:endParaRPr lang="tr-TR" altLang="tr-TR" sz="2400" dirty="0" smtClean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1651591"/>
            <a:ext cx="2819400" cy="436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5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/>
              <a:t>Administration of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Department</a:t>
            </a:r>
            <a:endParaRPr lang="tr-TR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l="14135"/>
          <a:stretch/>
        </p:blipFill>
        <p:spPr>
          <a:xfrm>
            <a:off x="8571634" y="2784487"/>
            <a:ext cx="2782167" cy="2344682"/>
          </a:xfrm>
          <a:prstGeom prst="rect">
            <a:avLst/>
          </a:prstGeom>
        </p:spPr>
      </p:pic>
      <p:pic>
        <p:nvPicPr>
          <p:cNvPr id="4" name="Picture 2" descr="http://tf-insaat.gazi.edu.tr/upload/243/2020/6/10/9d5977bad577acb6a37faa66d7addec9eb5490c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67"/>
          <a:stretch/>
        </p:blipFill>
        <p:spPr bwMode="auto">
          <a:xfrm rot="10800000" flipV="1">
            <a:off x="4766874" y="1350655"/>
            <a:ext cx="2823493" cy="2354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f-insaat.gazi.edu.tr/upload/243/2020/6/10/c2d1cb0d120869b15188be2cffd221b14cdfd16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295" y="2784487"/>
            <a:ext cx="2728251" cy="234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2 Dikdörtgen">
            <a:extLst>
              <a:ext uri="{FF2B5EF4-FFF2-40B4-BE49-F238E27FC236}">
                <a16:creationId xmlns:a16="http://schemas.microsoft.com/office/drawing/2014/main" id="{3A86C37C-FD84-41EC-9692-81642B7C6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5780" y="3963520"/>
            <a:ext cx="4164620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600" b="1" dirty="0"/>
              <a:t>Prof. Dr. </a:t>
            </a:r>
            <a:r>
              <a:rPr kumimoji="1" lang="tr-TR" altLang="tr-TR" sz="1600" b="1" dirty="0" smtClean="0"/>
              <a:t>Hüseyin </a:t>
            </a:r>
            <a:r>
              <a:rPr kumimoji="1" lang="tr-TR" altLang="tr-TR" sz="1600" b="1" dirty="0"/>
              <a:t>Yılmaz ARUNTAŞ</a:t>
            </a:r>
          </a:p>
          <a:p>
            <a:pPr algn="ctr">
              <a:buClr>
                <a:srgbClr val="5C2305"/>
              </a:buClr>
              <a:buSzTx/>
              <a:buNone/>
            </a:pPr>
            <a:r>
              <a:rPr kumimoji="1" lang="tr-TR" altLang="tr-TR" sz="1600" b="1" dirty="0" err="1"/>
              <a:t>Chairperson</a:t>
            </a:r>
            <a:endParaRPr kumimoji="1" lang="tr-TR" altLang="tr-TR" sz="1600" b="1" dirty="0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7E4BCF78-873D-4E74-8233-D53BC62B7C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168" y="5247038"/>
            <a:ext cx="4178504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600" b="1" dirty="0" err="1" smtClean="0"/>
              <a:t>Assoc</a:t>
            </a:r>
            <a:r>
              <a:rPr kumimoji="1" lang="tr-TR" altLang="tr-TR" sz="1600" b="1" dirty="0" smtClean="0"/>
              <a:t>. </a:t>
            </a:r>
            <a:r>
              <a:rPr kumimoji="1" lang="tr-TR" altLang="tr-TR" sz="1600" b="1" dirty="0"/>
              <a:t>Prof. Dr</a:t>
            </a:r>
            <a:r>
              <a:rPr kumimoji="1" lang="tr-TR" altLang="tr-TR" sz="1600" b="1" dirty="0" smtClean="0"/>
              <a:t>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600" b="1" dirty="0" err="1" smtClean="0"/>
              <a:t>Arzuhan</a:t>
            </a:r>
            <a:r>
              <a:rPr kumimoji="1" lang="tr-TR" altLang="tr-TR" sz="1600" b="1" dirty="0" smtClean="0"/>
              <a:t> </a:t>
            </a:r>
            <a:r>
              <a:rPr kumimoji="1" lang="tr-TR" altLang="tr-TR" sz="1600" b="1" dirty="0"/>
              <a:t>Burcu GÜLTEKİN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600" b="1" dirty="0" err="1" smtClean="0"/>
              <a:t>Vice</a:t>
            </a:r>
            <a:r>
              <a:rPr kumimoji="1" lang="tr-TR" altLang="tr-TR" sz="1600" b="1" dirty="0" smtClean="0"/>
              <a:t> </a:t>
            </a:r>
            <a:r>
              <a:rPr kumimoji="1" lang="tr-TR" altLang="tr-TR" sz="1600" b="1" dirty="0" err="1" smtClean="0"/>
              <a:t>Chairperson</a:t>
            </a:r>
            <a:endParaRPr kumimoji="1" lang="tr-TR" altLang="tr-TR" sz="1600" b="1" dirty="0"/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727F5EEF-6B69-4AB8-B3AF-63FE3409A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7646" y="5244743"/>
            <a:ext cx="4830141" cy="929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600" b="1" dirty="0" err="1" smtClean="0"/>
              <a:t>Asst</a:t>
            </a:r>
            <a:r>
              <a:rPr kumimoji="1" lang="tr-TR" altLang="tr-TR" sz="1600" b="1" dirty="0" smtClean="0"/>
              <a:t>. </a:t>
            </a:r>
            <a:r>
              <a:rPr kumimoji="1" lang="tr-TR" altLang="tr-TR" sz="1600" b="1" dirty="0"/>
              <a:t>Prof. Dr. </a:t>
            </a:r>
            <a:endParaRPr kumimoji="1" lang="tr-TR" altLang="tr-TR" sz="1600" b="1" dirty="0" smtClean="0"/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600" b="1" dirty="0" smtClean="0"/>
              <a:t>Ahmet </a:t>
            </a:r>
            <a:r>
              <a:rPr kumimoji="1" lang="tr-TR" altLang="tr-TR" sz="1600" b="1" dirty="0" smtClean="0"/>
              <a:t>GÖKDEMİR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600" b="1" dirty="0" err="1" smtClean="0"/>
              <a:t>Vice</a:t>
            </a:r>
            <a:r>
              <a:rPr kumimoji="1" lang="tr-TR" altLang="tr-TR" sz="1600" b="1" dirty="0" smtClean="0"/>
              <a:t> </a:t>
            </a:r>
            <a:r>
              <a:rPr kumimoji="1" lang="tr-TR" altLang="tr-TR" sz="1600" b="1" dirty="0" err="1" smtClean="0"/>
              <a:t>Chairperson</a:t>
            </a:r>
            <a:endParaRPr kumimoji="1" lang="tr-TR" altLang="tr-TR" sz="1600" b="1" dirty="0"/>
          </a:p>
        </p:txBody>
      </p:sp>
    </p:spTree>
    <p:extLst>
      <p:ext uri="{BB962C8B-B14F-4D97-AF65-F5344CB8AC3E}">
        <p14:creationId xmlns:p14="http://schemas.microsoft.com/office/powerpoint/2010/main" val="109654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838200" y="1651591"/>
            <a:ext cx="8271933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600" dirty="0"/>
              <a:t>In our department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600" dirty="0" smtClean="0"/>
              <a:t>•</a:t>
            </a:r>
            <a:r>
              <a:rPr lang="tr-TR" altLang="tr-TR" sz="2600" dirty="0" smtClean="0"/>
              <a:t> 8</a:t>
            </a:r>
            <a:r>
              <a:rPr lang="en-US" altLang="tr-TR" sz="2600" dirty="0" smtClean="0"/>
              <a:t> </a:t>
            </a:r>
            <a:r>
              <a:rPr lang="en-US" altLang="tr-TR" sz="2600" dirty="0"/>
              <a:t>Professors,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600" dirty="0" smtClean="0"/>
              <a:t>•</a:t>
            </a:r>
            <a:r>
              <a:rPr lang="tr-TR" altLang="tr-TR" sz="2600" dirty="0" smtClean="0"/>
              <a:t> </a:t>
            </a:r>
            <a:r>
              <a:rPr lang="tr-TR" altLang="tr-TR" sz="2600" dirty="0"/>
              <a:t>4</a:t>
            </a:r>
            <a:r>
              <a:rPr lang="en-US" altLang="tr-TR" sz="2600" dirty="0" smtClean="0"/>
              <a:t> </a:t>
            </a:r>
            <a:r>
              <a:rPr lang="en-US" altLang="tr-TR" sz="2600" dirty="0"/>
              <a:t>Associate Professors,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600" dirty="0" smtClean="0"/>
              <a:t>•</a:t>
            </a:r>
            <a:r>
              <a:rPr lang="tr-TR" altLang="tr-TR" sz="2600" dirty="0" smtClean="0"/>
              <a:t> </a:t>
            </a:r>
            <a:r>
              <a:rPr lang="en-US" altLang="tr-TR" sz="2600" dirty="0" smtClean="0"/>
              <a:t>4 </a:t>
            </a:r>
            <a:r>
              <a:rPr lang="en-US" altLang="tr-TR" sz="2600" dirty="0"/>
              <a:t>Assistant Professors,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600" dirty="0" smtClean="0"/>
              <a:t>•</a:t>
            </a:r>
            <a:r>
              <a:rPr lang="tr-TR" altLang="tr-TR" sz="2600" dirty="0" smtClean="0"/>
              <a:t> 2 </a:t>
            </a:r>
            <a:r>
              <a:rPr lang="en-US" altLang="tr-TR" sz="2600" dirty="0" smtClean="0"/>
              <a:t>Lecturer</a:t>
            </a:r>
            <a:r>
              <a:rPr lang="en-US" altLang="tr-TR" sz="2600" dirty="0"/>
              <a:t>,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600" dirty="0" smtClean="0"/>
              <a:t>•</a:t>
            </a:r>
            <a:r>
              <a:rPr lang="tr-TR" altLang="tr-TR" sz="2600" dirty="0" smtClean="0"/>
              <a:t> </a:t>
            </a:r>
            <a:r>
              <a:rPr lang="tr-TR" altLang="tr-TR" sz="2600" dirty="0"/>
              <a:t>9</a:t>
            </a:r>
            <a:r>
              <a:rPr lang="en-US" altLang="tr-TR" sz="2600" dirty="0" smtClean="0"/>
              <a:t> </a:t>
            </a:r>
            <a:r>
              <a:rPr lang="en-US" altLang="tr-TR" sz="2600" dirty="0"/>
              <a:t>Research Assistants,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n-US" altLang="tr-TR" sz="2600" dirty="0"/>
              <a:t>There are total of </a:t>
            </a:r>
            <a:r>
              <a:rPr lang="en-US" altLang="tr-TR" sz="2600" dirty="0" smtClean="0"/>
              <a:t>27 </a:t>
            </a:r>
            <a:r>
              <a:rPr lang="en-US" altLang="tr-TR" sz="2600" dirty="0"/>
              <a:t>academic staff.</a:t>
            </a:r>
            <a:endParaRPr lang="tr-TR" altLang="tr-TR" sz="2600" dirty="0"/>
          </a:p>
        </p:txBody>
      </p:sp>
    </p:spTree>
    <p:extLst>
      <p:ext uri="{BB962C8B-B14F-4D97-AF65-F5344CB8AC3E}">
        <p14:creationId xmlns:p14="http://schemas.microsoft.com/office/powerpoint/2010/main" val="22479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Faculty</a:t>
            </a:r>
            <a:r>
              <a:rPr lang="tr-TR" dirty="0"/>
              <a:t> </a:t>
            </a:r>
            <a:r>
              <a:rPr lang="tr-TR" dirty="0" err="1"/>
              <a:t>Members</a:t>
            </a:r>
            <a:endParaRPr lang="tr-TR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12B63C7-FF59-43A3-BBEE-2F44D78E9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955" y="1434354"/>
            <a:ext cx="1357481" cy="15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31286640-17AE-4FBE-B1E1-146637548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394221" y="1345722"/>
            <a:ext cx="1208088" cy="1611312"/>
          </a:xfrm>
          <a:prstGeom prst="rect">
            <a:avLst/>
          </a:prstGeom>
        </p:spPr>
      </p:pic>
      <p:sp>
        <p:nvSpPr>
          <p:cNvPr id="6" name="12 Dikdörtgen">
            <a:extLst>
              <a:ext uri="{FF2B5EF4-FFF2-40B4-BE49-F238E27FC236}">
                <a16:creationId xmlns:a16="http://schemas.microsoft.com/office/drawing/2014/main" id="{1CE4F14F-5BBF-4F45-9624-57F6701728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1640" y="3015890"/>
            <a:ext cx="1873250" cy="56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H</a:t>
            </a:r>
            <a:r>
              <a:rPr kumimoji="1" lang="tr-TR" altLang="tr-TR" sz="1400" dirty="0" smtClean="0">
                <a:latin typeface="+mn-lt"/>
              </a:rPr>
              <a:t>. Yılmaz </a:t>
            </a:r>
            <a:r>
              <a:rPr kumimoji="1" lang="tr-TR" altLang="tr-TR" sz="1400" dirty="0">
                <a:latin typeface="+mn-lt"/>
              </a:rPr>
              <a:t>ARUNTAŞ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D2443C5-00AB-47A0-BBF7-1ADCD2F0B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301" y="3028512"/>
            <a:ext cx="1728788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Mehmet ORHAN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A32D5733-5F31-4CB6-BB71-915E643BE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24" y="3774409"/>
            <a:ext cx="1243012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7">
            <a:extLst>
              <a:ext uri="{FF2B5EF4-FFF2-40B4-BE49-F238E27FC236}">
                <a16:creationId xmlns:a16="http://schemas.microsoft.com/office/drawing/2014/main" id="{02408435-4E8C-413E-B11B-0CFA6597D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7038" y="5588855"/>
            <a:ext cx="1865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Nihat Sinan IŞIK</a:t>
            </a:r>
          </a:p>
        </p:txBody>
      </p:sp>
      <p:pic>
        <p:nvPicPr>
          <p:cNvPr id="10" name="Resim 1">
            <a:extLst>
              <a:ext uri="{FF2B5EF4-FFF2-40B4-BE49-F238E27FC236}">
                <a16:creationId xmlns:a16="http://schemas.microsoft.com/office/drawing/2014/main" id="{D6802784-6E98-472A-B84F-1D3A7C1B25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765" y="1293748"/>
            <a:ext cx="1240325" cy="16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2 Dikdörtgen">
            <a:extLst>
              <a:ext uri="{FF2B5EF4-FFF2-40B4-BE49-F238E27FC236}">
                <a16:creationId xmlns:a16="http://schemas.microsoft.com/office/drawing/2014/main" id="{5567468C-B261-4D73-8AD1-207C0E537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6302" y="3027057"/>
            <a:ext cx="1873250" cy="56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Seyhan FIRAT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BC2042A4-A92F-4C2C-88F6-F64A67450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4777" y="3013874"/>
            <a:ext cx="201612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Salih YAZICIOĞLU</a:t>
            </a:r>
          </a:p>
        </p:txBody>
      </p:sp>
      <p:sp>
        <p:nvSpPr>
          <p:cNvPr id="13" name="Dikdörtgen 2">
            <a:extLst>
              <a:ext uri="{FF2B5EF4-FFF2-40B4-BE49-F238E27FC236}">
                <a16:creationId xmlns:a16="http://schemas.microsoft.com/office/drawing/2014/main" id="{5F334B3C-9677-4B5E-8459-B8B0D311A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836" y="5521019"/>
            <a:ext cx="457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Prof. Dr. </a:t>
            </a:r>
          </a:p>
          <a:p>
            <a:pPr algn="ctr">
              <a:spcBef>
                <a:spcPct val="0"/>
              </a:spcBef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Mürsel ERDAL</a:t>
            </a:r>
          </a:p>
        </p:txBody>
      </p:sp>
      <p:pic>
        <p:nvPicPr>
          <p:cNvPr id="14" name="Picture 19">
            <a:extLst>
              <a:ext uri="{FF2B5EF4-FFF2-40B4-BE49-F238E27FC236}">
                <a16:creationId xmlns:a16="http://schemas.microsoft.com/office/drawing/2014/main" id="{77024C55-F6EE-43BE-B603-07811F470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124" y="3865257"/>
            <a:ext cx="1241425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Resim 1">
            <a:extLst>
              <a:ext uri="{FF2B5EF4-FFF2-40B4-BE49-F238E27FC236}">
                <a16:creationId xmlns:a16="http://schemas.microsoft.com/office/drawing/2014/main" id="{4BDA853E-C47E-4572-A8DD-25691DF38F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545" y="1394893"/>
            <a:ext cx="1398588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268" y="3860266"/>
            <a:ext cx="1241822" cy="1655762"/>
          </a:xfrm>
          <a:prstGeom prst="rect">
            <a:avLst/>
          </a:prstGeom>
        </p:spPr>
      </p:pic>
      <p:sp>
        <p:nvSpPr>
          <p:cNvPr id="17" name="Rectangle 13">
            <a:extLst>
              <a:ext uri="{FF2B5EF4-FFF2-40B4-BE49-F238E27FC236}">
                <a16:creationId xmlns:a16="http://schemas.microsoft.com/office/drawing/2014/main" id="{79749070-2F06-4766-924A-3870D7381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7466" y="5526341"/>
            <a:ext cx="17494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400" dirty="0">
                <a:latin typeface="+mn-lt"/>
              </a:rPr>
              <a:t>Zeliha SELEK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endParaRPr kumimoji="1" lang="tr-TR" altLang="tr-TR" sz="1400" dirty="0">
              <a:latin typeface="+mn-lt"/>
            </a:endParaRPr>
          </a:p>
        </p:txBody>
      </p:sp>
      <p:pic>
        <p:nvPicPr>
          <p:cNvPr id="18" name="Picture 19">
            <a:extLst>
              <a:ext uri="{FF2B5EF4-FFF2-40B4-BE49-F238E27FC236}">
                <a16:creationId xmlns:a16="http://schemas.microsoft.com/office/drawing/2014/main" id="{89B2130C-BAB3-43DE-9FA9-342CFB546CB1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545" y="3829732"/>
            <a:ext cx="1314000" cy="16956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E5724AF2-8DA5-4ED4-A330-068B61FD3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426" y="5542812"/>
            <a:ext cx="30448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Prof. </a:t>
            </a:r>
            <a:r>
              <a:rPr kumimoji="1" lang="tr-TR" altLang="tr-TR" sz="1200" dirty="0"/>
              <a:t>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/>
              <a:t>Alper BÜYÜKKARAGÖZ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endParaRPr kumimoji="1" lang="tr-TR" altLang="tr-TR" sz="1200" dirty="0"/>
          </a:p>
        </p:txBody>
      </p:sp>
    </p:spTree>
    <p:extLst>
      <p:ext uri="{BB962C8B-B14F-4D97-AF65-F5344CB8AC3E}">
        <p14:creationId xmlns:p14="http://schemas.microsoft.com/office/powerpoint/2010/main" val="32831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Faculty</a:t>
            </a:r>
            <a:r>
              <a:rPr lang="tr-TR" dirty="0"/>
              <a:t> </a:t>
            </a:r>
            <a:r>
              <a:rPr lang="tr-TR" dirty="0" err="1"/>
              <a:t>Members</a:t>
            </a:r>
            <a:endParaRPr lang="tr-TR" dirty="0"/>
          </a:p>
        </p:txBody>
      </p:sp>
      <p:pic>
        <p:nvPicPr>
          <p:cNvPr id="20" name="Picture 13" descr="mustiiii">
            <a:extLst>
              <a:ext uri="{FF2B5EF4-FFF2-40B4-BE49-F238E27FC236}">
                <a16:creationId xmlns:a16="http://schemas.microsoft.com/office/drawing/2014/main" id="{34DDA737-91CB-402A-9DC3-1627F39A37E8}"/>
              </a:ext>
            </a:extLst>
          </p:cNvPr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6485" y="2311018"/>
            <a:ext cx="1314000" cy="1695600"/>
          </a:xfrm>
          <a:prstGeom prst="rect">
            <a:avLst/>
          </a:prstGeom>
        </p:spPr>
      </p:pic>
      <p:sp>
        <p:nvSpPr>
          <p:cNvPr id="21" name="Rectangle 14">
            <a:extLst>
              <a:ext uri="{FF2B5EF4-FFF2-40B4-BE49-F238E27FC236}">
                <a16:creationId xmlns:a16="http://schemas.microsoft.com/office/drawing/2014/main" id="{76E6FC51-D3BC-4DD4-BD65-B56CF2B2D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347" y="4317077"/>
            <a:ext cx="19462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/>
              <a:t>Assoc</a:t>
            </a:r>
            <a:r>
              <a:rPr kumimoji="1" lang="tr-TR" altLang="tr-TR" sz="1200" dirty="0"/>
              <a:t>. </a:t>
            </a:r>
            <a:r>
              <a:rPr kumimoji="1" lang="tr-TR" altLang="tr-TR" sz="1200" dirty="0" smtClean="0"/>
              <a:t>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Mustafa </a:t>
            </a:r>
            <a:r>
              <a:rPr kumimoji="1" lang="tr-TR" altLang="tr-TR" sz="1200" dirty="0"/>
              <a:t>ÖZER</a:t>
            </a:r>
          </a:p>
        </p:txBody>
      </p:sp>
      <p:pic>
        <p:nvPicPr>
          <p:cNvPr id="22" name="Picture 10">
            <a:extLst>
              <a:ext uri="{FF2B5EF4-FFF2-40B4-BE49-F238E27FC236}">
                <a16:creationId xmlns:a16="http://schemas.microsoft.com/office/drawing/2014/main" id="{3B5BC2D9-4642-43BF-A160-729A4981877F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963" y="2246108"/>
            <a:ext cx="1314000" cy="16956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Dikdörtgen 1">
            <a:extLst>
              <a:ext uri="{FF2B5EF4-FFF2-40B4-BE49-F238E27FC236}">
                <a16:creationId xmlns:a16="http://schemas.microsoft.com/office/drawing/2014/main" id="{87619226-0FD8-4A63-A710-BB6BD3E1A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6622" y="4317077"/>
            <a:ext cx="3594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 smtClean="0"/>
              <a:t>Assoc</a:t>
            </a:r>
            <a:r>
              <a:rPr kumimoji="1" lang="tr-TR" altLang="tr-TR" sz="1200" dirty="0" smtClean="0"/>
              <a:t>. </a:t>
            </a:r>
            <a:r>
              <a:rPr kumimoji="1" lang="tr-TR" altLang="tr-TR" sz="1200" dirty="0"/>
              <a:t>Prof. Dr</a:t>
            </a:r>
            <a:r>
              <a:rPr kumimoji="1" lang="tr-TR" altLang="tr-TR" sz="1200" dirty="0" smtClean="0"/>
              <a:t>.</a:t>
            </a:r>
          </a:p>
          <a:p>
            <a:pPr algn="ctr">
              <a:spcBef>
                <a:spcPct val="0"/>
              </a:spcBef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Gökhan </a:t>
            </a:r>
            <a:r>
              <a:rPr kumimoji="1" lang="tr-TR" altLang="tr-TR" sz="1200" dirty="0"/>
              <a:t>DURMUŞ</a:t>
            </a:r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596008E1-1F6C-40A0-A7E8-FC25C4715E3D}"/>
              </a:ext>
            </a:extLst>
          </p:cNvPr>
          <p:cNvPicPr>
            <a:picLocks noChangeArrowheads="1"/>
          </p:cNvPicPr>
          <p:nvPr/>
        </p:nvPicPr>
        <p:blipFill rotWithShape="1">
          <a:blip r:embed="rId4"/>
          <a:srcRect b="7858"/>
          <a:stretch/>
        </p:blipFill>
        <p:spPr bwMode="auto">
          <a:xfrm>
            <a:off x="9791905" y="2246108"/>
            <a:ext cx="1314000" cy="1695600"/>
          </a:xfrm>
          <a:prstGeom prst="rect">
            <a:avLst/>
          </a:prstGeom>
        </p:spPr>
      </p:pic>
      <p:sp>
        <p:nvSpPr>
          <p:cNvPr id="25" name="Rectangle 10">
            <a:extLst>
              <a:ext uri="{FF2B5EF4-FFF2-40B4-BE49-F238E27FC236}">
                <a16:creationId xmlns:a16="http://schemas.microsoft.com/office/drawing/2014/main" id="{1AE67F98-EB00-404D-A41C-9675039E6A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8792" y="4274581"/>
            <a:ext cx="1800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/>
              <a:t>Assoc</a:t>
            </a:r>
            <a:r>
              <a:rPr kumimoji="1" lang="tr-TR" altLang="tr-TR" sz="1200" dirty="0"/>
              <a:t>. Prof. Dr.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Osman </a:t>
            </a:r>
            <a:r>
              <a:rPr kumimoji="1" lang="tr-TR" altLang="tr-TR" sz="1200" dirty="0"/>
              <a:t>ŞİMŞEK</a:t>
            </a:r>
          </a:p>
        </p:txBody>
      </p:sp>
      <p:pic>
        <p:nvPicPr>
          <p:cNvPr id="26" name="Picture 13">
            <a:extLst>
              <a:ext uri="{FF2B5EF4-FFF2-40B4-BE49-F238E27FC236}">
                <a16:creationId xmlns:a16="http://schemas.microsoft.com/office/drawing/2014/main" id="{523BD9C4-27B7-4D6B-96F2-ADEB017D3530}"/>
              </a:ext>
            </a:extLst>
          </p:cNvPr>
          <p:cNvPicPr>
            <a:picLocks/>
          </p:cNvPicPr>
          <p:nvPr/>
        </p:nvPicPr>
        <p:blipFill rotWithShape="1">
          <a:blip r:embed="rId5"/>
          <a:srcRect l="3413" t="10316" r="5288"/>
          <a:stretch/>
        </p:blipFill>
        <p:spPr>
          <a:xfrm>
            <a:off x="6749441" y="2329140"/>
            <a:ext cx="1314000" cy="1644826"/>
          </a:xfrm>
          <a:prstGeom prst="rect">
            <a:avLst/>
          </a:prstGeom>
        </p:spPr>
      </p:pic>
      <p:sp>
        <p:nvSpPr>
          <p:cNvPr id="27" name="Rectangle 8">
            <a:extLst>
              <a:ext uri="{FF2B5EF4-FFF2-40B4-BE49-F238E27FC236}">
                <a16:creationId xmlns:a16="http://schemas.microsoft.com/office/drawing/2014/main" id="{F1060F41-4307-4B74-AA7E-2AFF75B24D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0316" y="4275504"/>
            <a:ext cx="403225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None/>
            </a:pPr>
            <a:r>
              <a:rPr kumimoji="1" lang="tr-TR" altLang="tr-TR" sz="1200" dirty="0" err="1"/>
              <a:t>Assoc</a:t>
            </a:r>
            <a:r>
              <a:rPr kumimoji="1" lang="tr-TR" altLang="tr-TR" sz="1200" dirty="0"/>
              <a:t>. Prof. Dr</a:t>
            </a:r>
            <a:r>
              <a:rPr kumimoji="1" lang="tr-TR" altLang="tr-TR" sz="1200" dirty="0" smtClean="0"/>
              <a:t>.</a:t>
            </a:r>
            <a:r>
              <a:rPr kumimoji="1" lang="tr-TR" altLang="tr-TR" sz="1200" dirty="0" smtClean="0"/>
              <a:t> </a:t>
            </a:r>
            <a:endParaRPr kumimoji="1" lang="tr-TR" altLang="tr-TR" sz="1200" dirty="0"/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/>
              <a:t>Arzuhan</a:t>
            </a:r>
            <a:r>
              <a:rPr kumimoji="1" lang="tr-TR" altLang="tr-TR" sz="1200" dirty="0"/>
              <a:t> Burcu GÜLTEKİN</a:t>
            </a:r>
          </a:p>
        </p:txBody>
      </p:sp>
    </p:spTree>
    <p:extLst>
      <p:ext uri="{BB962C8B-B14F-4D97-AF65-F5344CB8AC3E}">
        <p14:creationId xmlns:p14="http://schemas.microsoft.com/office/powerpoint/2010/main" val="378641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Faculty</a:t>
            </a:r>
            <a:r>
              <a:rPr lang="tr-TR" dirty="0"/>
              <a:t> </a:t>
            </a:r>
            <a:r>
              <a:rPr lang="tr-TR" dirty="0" err="1"/>
              <a:t>Members</a:t>
            </a:r>
            <a:endParaRPr lang="tr-TR" dirty="0"/>
          </a:p>
        </p:txBody>
      </p:sp>
      <p:pic>
        <p:nvPicPr>
          <p:cNvPr id="29" name="Picture 17" descr="yk3">
            <a:extLst>
              <a:ext uri="{FF2B5EF4-FFF2-40B4-BE49-F238E27FC236}">
                <a16:creationId xmlns:a16="http://schemas.microsoft.com/office/drawing/2014/main" id="{A580537F-CC76-40B2-BEFA-3ED0F985C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111" y="1151616"/>
            <a:ext cx="131445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9">
            <a:extLst>
              <a:ext uri="{FF2B5EF4-FFF2-40B4-BE49-F238E27FC236}">
                <a16:creationId xmlns:a16="http://schemas.microsoft.com/office/drawing/2014/main" id="{8F405630-6243-4C69-B8EC-3BD5AECF1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6311" y="2898661"/>
            <a:ext cx="19431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 smtClean="0"/>
              <a:t>Asst</a:t>
            </a:r>
            <a:r>
              <a:rPr kumimoji="1" lang="tr-TR" altLang="tr-TR" sz="1200" dirty="0" smtClean="0"/>
              <a:t>. 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Yağmur </a:t>
            </a:r>
            <a:r>
              <a:rPr kumimoji="1" lang="tr-TR" altLang="tr-TR" sz="1200" dirty="0"/>
              <a:t>KOPRAMAN</a:t>
            </a:r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D6900C90-AAA0-4439-B726-530C43C29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1755" y="5668963"/>
            <a:ext cx="16351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endParaRPr kumimoji="1" lang="tr-TR" altLang="tr-TR" sz="1200"/>
          </a:p>
        </p:txBody>
      </p:sp>
      <p:pic>
        <p:nvPicPr>
          <p:cNvPr id="32" name="Picture 10">
            <a:extLst>
              <a:ext uri="{FF2B5EF4-FFF2-40B4-BE49-F238E27FC236}">
                <a16:creationId xmlns:a16="http://schemas.microsoft.com/office/drawing/2014/main" id="{D1C78911-A62B-4745-A3FB-BC61D9E80255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000" y="3633706"/>
            <a:ext cx="1314000" cy="16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11">
            <a:extLst>
              <a:ext uri="{FF2B5EF4-FFF2-40B4-BE49-F238E27FC236}">
                <a16:creationId xmlns:a16="http://schemas.microsoft.com/office/drawing/2014/main" id="{31CCCF6D-4F05-4343-A5D2-E8404DF06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0012" y="5425282"/>
            <a:ext cx="183197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 smtClean="0"/>
              <a:t>Lecturer</a:t>
            </a:r>
            <a:endParaRPr kumimoji="1" lang="tr-TR" altLang="tr-TR" sz="1200" dirty="0" smtClean="0"/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Veysel </a:t>
            </a:r>
            <a:r>
              <a:rPr kumimoji="1" lang="tr-TR" altLang="tr-TR" sz="1200" dirty="0"/>
              <a:t>EROLTEKİN</a:t>
            </a:r>
          </a:p>
        </p:txBody>
      </p:sp>
      <p:pic>
        <p:nvPicPr>
          <p:cNvPr id="34" name="Picture 2">
            <a:extLst>
              <a:ext uri="{FF2B5EF4-FFF2-40B4-BE49-F238E27FC236}">
                <a16:creationId xmlns:a16="http://schemas.microsoft.com/office/drawing/2014/main" id="{550B1260-FBAA-4DA1-9273-CD36E2E478C1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439" y="1154914"/>
            <a:ext cx="1314000" cy="16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">
            <a:extLst>
              <a:ext uri="{FF2B5EF4-FFF2-40B4-BE49-F238E27FC236}">
                <a16:creationId xmlns:a16="http://schemas.microsoft.com/office/drawing/2014/main" id="{723C61F9-F6CE-4061-AD01-104C4AE36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8526" y="2892205"/>
            <a:ext cx="39338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/>
              <a:t>Asst</a:t>
            </a:r>
            <a:r>
              <a:rPr kumimoji="1" lang="tr-TR" altLang="tr-TR" sz="1200" dirty="0"/>
              <a:t>. 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Ahmet </a:t>
            </a:r>
            <a:r>
              <a:rPr kumimoji="1" lang="tr-TR" altLang="tr-TR" sz="1200" dirty="0"/>
              <a:t>GÖKDEMİR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endParaRPr kumimoji="1" lang="tr-TR" altLang="tr-TR" sz="1200" dirty="0"/>
          </a:p>
        </p:txBody>
      </p:sp>
      <p:pic>
        <p:nvPicPr>
          <p:cNvPr id="36" name="Picture 15">
            <a:extLst>
              <a:ext uri="{FF2B5EF4-FFF2-40B4-BE49-F238E27FC236}">
                <a16:creationId xmlns:a16="http://schemas.microsoft.com/office/drawing/2014/main" id="{9DC672E9-633C-4DDC-86C6-FA375ABEBA8E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000" y="1151616"/>
            <a:ext cx="1314000" cy="16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Rectangle 8">
            <a:extLst>
              <a:ext uri="{FF2B5EF4-FFF2-40B4-BE49-F238E27FC236}">
                <a16:creationId xmlns:a16="http://schemas.microsoft.com/office/drawing/2014/main" id="{8A408493-9FA2-4FCE-8986-0BB0EC48FF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870746"/>
            <a:ext cx="4032250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/>
              <a:t>Asst</a:t>
            </a:r>
            <a:r>
              <a:rPr kumimoji="1" lang="tr-TR" altLang="tr-TR" sz="1200" dirty="0"/>
              <a:t>. 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 </a:t>
            </a:r>
            <a:r>
              <a:rPr kumimoji="1" lang="tr-TR" altLang="tr-TR" sz="1200" dirty="0"/>
              <a:t>Kürşat YILDIZ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endParaRPr kumimoji="1" lang="tr-TR" altLang="tr-TR" sz="1200" dirty="0"/>
          </a:p>
        </p:txBody>
      </p:sp>
      <p:pic>
        <p:nvPicPr>
          <p:cNvPr id="38" name="Picture 13">
            <a:extLst>
              <a:ext uri="{FF2B5EF4-FFF2-40B4-BE49-F238E27FC236}">
                <a16:creationId xmlns:a16="http://schemas.microsoft.com/office/drawing/2014/main" id="{F54471D9-AC63-4C3B-9F0F-CEA1EC44F51D}"/>
              </a:ext>
            </a:extLst>
          </p:cNvPr>
          <p:cNvPicPr>
            <a:picLocks/>
          </p:cNvPicPr>
          <p:nvPr/>
        </p:nvPicPr>
        <p:blipFill rotWithShape="1">
          <a:blip r:embed="rId6"/>
          <a:srcRect l="5815" t="3279" r="3217" b="3801"/>
          <a:stretch/>
        </p:blipFill>
        <p:spPr>
          <a:xfrm>
            <a:off x="1849561" y="3633706"/>
            <a:ext cx="1314000" cy="1695600"/>
          </a:xfrm>
          <a:prstGeom prst="rect">
            <a:avLst/>
          </a:prstGeom>
        </p:spPr>
      </p:pic>
      <p:sp>
        <p:nvSpPr>
          <p:cNvPr id="39" name="TextBox 3">
            <a:extLst>
              <a:ext uri="{FF2B5EF4-FFF2-40B4-BE49-F238E27FC236}">
                <a16:creationId xmlns:a16="http://schemas.microsoft.com/office/drawing/2014/main" id="{28C23EBA-4C60-4A93-9AE6-40E2AB4FF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423" y="5414046"/>
            <a:ext cx="3933825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/>
              <a:t>Asst</a:t>
            </a:r>
            <a:r>
              <a:rPr kumimoji="1" lang="tr-TR" altLang="tr-TR" sz="1200" dirty="0"/>
              <a:t>. Prof.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Eda </a:t>
            </a:r>
            <a:r>
              <a:rPr kumimoji="1" lang="tr-TR" altLang="tr-TR" sz="1200" dirty="0" smtClean="0"/>
              <a:t>AVANOĞLU </a:t>
            </a:r>
            <a:r>
              <a:rPr kumimoji="1" lang="tr-TR" altLang="tr-TR" sz="1200" dirty="0"/>
              <a:t>SICACIK</a:t>
            </a:r>
          </a:p>
        </p:txBody>
      </p:sp>
      <p:pic>
        <p:nvPicPr>
          <p:cNvPr id="1026" name="Picture 2" descr="http://tf-insaat.gazi.edu.tr/upload/243/2020/10/28/2d5c8f2a5f4ff7d4870030cd9e1cbee0cfe869b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439" y="3529006"/>
            <a:ext cx="14287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11">
            <a:extLst>
              <a:ext uri="{FF2B5EF4-FFF2-40B4-BE49-F238E27FC236}">
                <a16:creationId xmlns:a16="http://schemas.microsoft.com/office/drawing/2014/main" id="{31CCCF6D-4F05-4343-A5D2-E8404DF06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9450" y="5434006"/>
            <a:ext cx="183197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err="1"/>
              <a:t>Lecturer</a:t>
            </a:r>
            <a:endParaRPr kumimoji="1" lang="tr-TR" altLang="tr-TR" sz="1200" dirty="0"/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200" dirty="0" smtClean="0"/>
              <a:t>Ali </a:t>
            </a:r>
            <a:r>
              <a:rPr kumimoji="1" lang="tr-TR" altLang="tr-TR" sz="1200" dirty="0"/>
              <a:t>Osman ATEŞ</a:t>
            </a:r>
          </a:p>
        </p:txBody>
      </p:sp>
    </p:spTree>
    <p:extLst>
      <p:ext uri="{BB962C8B-B14F-4D97-AF65-F5344CB8AC3E}">
        <p14:creationId xmlns:p14="http://schemas.microsoft.com/office/powerpoint/2010/main" val="70623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Faculty</a:t>
            </a:r>
            <a:r>
              <a:rPr lang="tr-TR" dirty="0"/>
              <a:t> </a:t>
            </a:r>
            <a:r>
              <a:rPr lang="tr-TR" dirty="0" err="1"/>
              <a:t>Members</a:t>
            </a:r>
            <a:endParaRPr lang="tr-TR" dirty="0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D6900C90-AAA0-4439-B726-530C43C29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1755" y="5668963"/>
            <a:ext cx="16351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endParaRPr kumimoji="1" lang="tr-TR" altLang="tr-TR" sz="1200"/>
          </a:p>
        </p:txBody>
      </p:sp>
      <p:sp>
        <p:nvSpPr>
          <p:cNvPr id="16" name="14 Metin kutusu">
            <a:extLst>
              <a:ext uri="{FF2B5EF4-FFF2-40B4-BE49-F238E27FC236}">
                <a16:creationId xmlns:a16="http://schemas.microsoft.com/office/drawing/2014/main" id="{1F956230-6963-4F08-9F33-AB0A0F6DA4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4574" y="2959411"/>
            <a:ext cx="151996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 smtClean="0"/>
              <a:t>Res</a:t>
            </a:r>
            <a:r>
              <a:rPr kumimoji="1" lang="tr-TR" altLang="tr-TR" sz="1000" dirty="0" smtClean="0"/>
              <a:t>. </a:t>
            </a:r>
            <a:r>
              <a:rPr kumimoji="1" lang="tr-TR" altLang="tr-TR" sz="1000" dirty="0" err="1" smtClean="0"/>
              <a:t>Asst</a:t>
            </a:r>
            <a:r>
              <a:rPr kumimoji="1" lang="tr-TR" altLang="tr-TR" sz="1000" dirty="0" smtClean="0"/>
              <a:t>. Dr.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Pınar </a:t>
            </a:r>
            <a:r>
              <a:rPr kumimoji="1" lang="tr-TR" altLang="tr-TR" sz="1000" dirty="0"/>
              <a:t>Sezin </a:t>
            </a:r>
          </a:p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/>
              <a:t>ÖZTÜRK KARDOĞAN</a:t>
            </a:r>
          </a:p>
        </p:txBody>
      </p:sp>
      <p:pic>
        <p:nvPicPr>
          <p:cNvPr id="17" name="Picture 19">
            <a:extLst>
              <a:ext uri="{FF2B5EF4-FFF2-40B4-BE49-F238E27FC236}">
                <a16:creationId xmlns:a16="http://schemas.microsoft.com/office/drawing/2014/main" id="{A4A47F76-48BA-47AC-9902-8AE19359C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920" y="1303648"/>
            <a:ext cx="1189037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20">
            <a:extLst>
              <a:ext uri="{FF2B5EF4-FFF2-40B4-BE49-F238E27FC236}">
                <a16:creationId xmlns:a16="http://schemas.microsoft.com/office/drawing/2014/main" id="{0231C375-A91E-461C-ABB0-9081329E2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4963" y="2984811"/>
            <a:ext cx="17637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/>
              <a:t>. Dr. </a:t>
            </a:r>
          </a:p>
          <a:p>
            <a:pPr algn="ctr" eaLnBrk="1" hangingPunct="1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Murat </a:t>
            </a:r>
            <a:r>
              <a:rPr kumimoji="1" lang="tr-TR" altLang="tr-TR" sz="1000" dirty="0"/>
              <a:t>PINARLIK</a:t>
            </a:r>
          </a:p>
        </p:txBody>
      </p:sp>
      <p:pic>
        <p:nvPicPr>
          <p:cNvPr id="21" name="Picture 24">
            <a:extLst>
              <a:ext uri="{FF2B5EF4-FFF2-40B4-BE49-F238E27FC236}">
                <a16:creationId xmlns:a16="http://schemas.microsoft.com/office/drawing/2014/main" id="{45633204-2D39-426B-B6AA-51762926B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223" y="1324719"/>
            <a:ext cx="1187450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0">
            <a:extLst>
              <a:ext uri="{FF2B5EF4-FFF2-40B4-BE49-F238E27FC236}">
                <a16:creationId xmlns:a16="http://schemas.microsoft.com/office/drawing/2014/main" id="{C590B176-5FFC-414F-9D6F-A2883CE421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9885" y="2984811"/>
            <a:ext cx="17621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/>
              <a:t>. Dr. </a:t>
            </a:r>
          </a:p>
          <a:p>
            <a:pPr algn="ctr" eaLnBrk="1" hangingPunct="1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Anıl </a:t>
            </a:r>
            <a:r>
              <a:rPr kumimoji="1" lang="tr-TR" altLang="tr-TR" sz="1000" dirty="0"/>
              <a:t>ÖZDEMİR</a:t>
            </a:r>
          </a:p>
        </p:txBody>
      </p:sp>
      <p:pic>
        <p:nvPicPr>
          <p:cNvPr id="23" name="Picture 15">
            <a:extLst>
              <a:ext uri="{FF2B5EF4-FFF2-40B4-BE49-F238E27FC236}">
                <a16:creationId xmlns:a16="http://schemas.microsoft.com/office/drawing/2014/main" id="{FE878D7A-FFCD-4F1B-8931-4C9578A4B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185" y="1338460"/>
            <a:ext cx="1187450" cy="158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0">
            <a:extLst>
              <a:ext uri="{FF2B5EF4-FFF2-40B4-BE49-F238E27FC236}">
                <a16:creationId xmlns:a16="http://schemas.microsoft.com/office/drawing/2014/main" id="{34A91F46-1005-4A3E-A8A2-DBC602D79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3220" y="3008238"/>
            <a:ext cx="176371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 smtClean="0"/>
              <a:t>.</a:t>
            </a:r>
            <a:endParaRPr kumimoji="1" lang="tr-TR" altLang="tr-TR" sz="1000" dirty="0"/>
          </a:p>
          <a:p>
            <a:pPr algn="ctr" eaLnBrk="1" hangingPunct="1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Coşkun </a:t>
            </a:r>
            <a:r>
              <a:rPr kumimoji="1" lang="tr-TR" altLang="tr-TR" sz="1000" dirty="0"/>
              <a:t>ÇAKMAK</a:t>
            </a:r>
          </a:p>
        </p:txBody>
      </p:sp>
      <p:pic>
        <p:nvPicPr>
          <p:cNvPr id="25" name="Resim 2" descr="kişi, duvar, kravat, adam içeren bir resim&#10;&#10;Çok yüksek güvenilirlikle oluşturulmuş açıklama">
            <a:extLst>
              <a:ext uri="{FF2B5EF4-FFF2-40B4-BE49-F238E27FC236}">
                <a16:creationId xmlns:a16="http://schemas.microsoft.com/office/drawing/2014/main" id="{3B65DF9B-DD2A-4EE8-9A10-2D8844D94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47" y="1296143"/>
            <a:ext cx="11874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Dikdörtgen 3">
            <a:extLst>
              <a:ext uri="{FF2B5EF4-FFF2-40B4-BE49-F238E27FC236}">
                <a16:creationId xmlns:a16="http://schemas.microsoft.com/office/drawing/2014/main" id="{B366B6F9-A093-450A-99C1-2E7EF1E09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9806" y="3000686"/>
            <a:ext cx="168613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/>
              <a:t>.</a:t>
            </a:r>
          </a:p>
          <a:p>
            <a:pPr algn="ctr" eaLnBrk="1" hangingPunct="1">
              <a:spcBef>
                <a:spcPct val="0"/>
              </a:spcBef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Mert </a:t>
            </a:r>
            <a:r>
              <a:rPr kumimoji="1" lang="tr-TR" altLang="tr-TR" sz="1000" dirty="0"/>
              <a:t>ATAKAN</a:t>
            </a:r>
          </a:p>
        </p:txBody>
      </p:sp>
      <p:pic>
        <p:nvPicPr>
          <p:cNvPr id="27" name="Resim 1">
            <a:extLst>
              <a:ext uri="{FF2B5EF4-FFF2-40B4-BE49-F238E27FC236}">
                <a16:creationId xmlns:a16="http://schemas.microsoft.com/office/drawing/2014/main" id="{D19E520F-2782-4A90-90B3-0AF5F8F15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416" y="3843374"/>
            <a:ext cx="11874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Resim 3">
            <a:extLst>
              <a:ext uri="{FF2B5EF4-FFF2-40B4-BE49-F238E27FC236}">
                <a16:creationId xmlns:a16="http://schemas.microsoft.com/office/drawing/2014/main" id="{FAF7A724-B98C-47F4-9BC1-21843184D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694" y="3893083"/>
            <a:ext cx="12001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20">
            <a:extLst>
              <a:ext uri="{FF2B5EF4-FFF2-40B4-BE49-F238E27FC236}">
                <a16:creationId xmlns:a16="http://schemas.microsoft.com/office/drawing/2014/main" id="{1B14AE54-D1C1-4E02-912A-A139A780B2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1285" y="5511291"/>
            <a:ext cx="17637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/>
              <a:t>.</a:t>
            </a:r>
          </a:p>
          <a:p>
            <a:pPr algn="ctr" eaLnBrk="1" hangingPunct="1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Ahmet </a:t>
            </a:r>
            <a:r>
              <a:rPr kumimoji="1" lang="tr-TR" altLang="tr-TR" sz="1000" dirty="0"/>
              <a:t>ERDAĞ</a:t>
            </a: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879ADC6D-504C-44CB-95E9-C3B01FC2A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2912" y="5509633"/>
            <a:ext cx="176371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 smtClean="0"/>
              <a:t>.</a:t>
            </a:r>
            <a:endParaRPr kumimoji="1" lang="tr-TR" altLang="tr-TR" sz="1000" dirty="0"/>
          </a:p>
          <a:p>
            <a:pPr algn="ctr" eaLnBrk="1" hangingPunct="1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/>
              <a:t>Damla Nur ÇELİK</a:t>
            </a:r>
          </a:p>
        </p:txBody>
      </p:sp>
      <p:pic>
        <p:nvPicPr>
          <p:cNvPr id="43" name="Picture 2">
            <a:extLst>
              <a:ext uri="{FF2B5EF4-FFF2-40B4-BE49-F238E27FC236}">
                <a16:creationId xmlns:a16="http://schemas.microsoft.com/office/drawing/2014/main" id="{817CD84F-725D-4260-9915-30C65313FC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1261" y="1303648"/>
            <a:ext cx="1187450" cy="1569318"/>
          </a:xfrm>
          <a:prstGeom prst="rect">
            <a:avLst/>
          </a:prstGeom>
        </p:spPr>
      </p:pic>
      <p:pic>
        <p:nvPicPr>
          <p:cNvPr id="44" name="Picture 4">
            <a:extLst>
              <a:ext uri="{FF2B5EF4-FFF2-40B4-BE49-F238E27FC236}">
                <a16:creationId xmlns:a16="http://schemas.microsoft.com/office/drawing/2014/main" id="{A14CF056-7AE6-49A4-A233-74AA949DF76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0260" b="5238"/>
          <a:stretch/>
        </p:blipFill>
        <p:spPr>
          <a:xfrm>
            <a:off x="6672673" y="3825228"/>
            <a:ext cx="1201094" cy="1547937"/>
          </a:xfrm>
          <a:prstGeom prst="rect">
            <a:avLst/>
          </a:prstGeom>
        </p:spPr>
      </p:pic>
      <p:sp>
        <p:nvSpPr>
          <p:cNvPr id="45" name="TextBox 20">
            <a:extLst>
              <a:ext uri="{FF2B5EF4-FFF2-40B4-BE49-F238E27FC236}">
                <a16:creationId xmlns:a16="http://schemas.microsoft.com/office/drawing/2014/main" id="{07D08566-6626-469C-85E4-24F5BF863A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3197" y="5473841"/>
            <a:ext cx="17637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/>
              <a:t>.</a:t>
            </a:r>
          </a:p>
          <a:p>
            <a:pPr algn="ctr" eaLnBrk="1" hangingPunct="1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Özgün </a:t>
            </a:r>
            <a:r>
              <a:rPr kumimoji="1" lang="tr-TR" altLang="tr-TR" sz="1000" dirty="0"/>
              <a:t>BOZDOĞAN</a:t>
            </a:r>
          </a:p>
        </p:txBody>
      </p:sp>
      <p:pic>
        <p:nvPicPr>
          <p:cNvPr id="46" name="Picture 6">
            <a:extLst>
              <a:ext uri="{FF2B5EF4-FFF2-40B4-BE49-F238E27FC236}">
                <a16:creationId xmlns:a16="http://schemas.microsoft.com/office/drawing/2014/main" id="{95F9E723-4CB3-49AF-98BE-9CFBB0620A3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943"/>
          <a:stretch/>
        </p:blipFill>
        <p:spPr>
          <a:xfrm>
            <a:off x="8650651" y="3857836"/>
            <a:ext cx="1248709" cy="1601006"/>
          </a:xfrm>
          <a:prstGeom prst="rect">
            <a:avLst/>
          </a:prstGeom>
        </p:spPr>
      </p:pic>
      <p:sp>
        <p:nvSpPr>
          <p:cNvPr id="47" name="TextBox 20">
            <a:extLst>
              <a:ext uri="{FF2B5EF4-FFF2-40B4-BE49-F238E27FC236}">
                <a16:creationId xmlns:a16="http://schemas.microsoft.com/office/drawing/2014/main" id="{F1E6E36B-6C7E-4B8A-BFF9-F7EF074DF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7949" y="5523139"/>
            <a:ext cx="17637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err="1"/>
              <a:t>Res</a:t>
            </a:r>
            <a:r>
              <a:rPr kumimoji="1" lang="tr-TR" altLang="tr-TR" sz="1000" dirty="0"/>
              <a:t>. </a:t>
            </a:r>
            <a:r>
              <a:rPr kumimoji="1" lang="tr-TR" altLang="tr-TR" sz="1000" dirty="0" err="1"/>
              <a:t>Asst</a:t>
            </a:r>
            <a:r>
              <a:rPr kumimoji="1" lang="tr-TR" altLang="tr-TR" sz="1000" dirty="0"/>
              <a:t>.</a:t>
            </a:r>
          </a:p>
          <a:p>
            <a:pPr algn="ctr" eaLnBrk="1" hangingPunct="1">
              <a:buClr>
                <a:srgbClr val="5C2305"/>
              </a:buClr>
              <a:buSzTx/>
              <a:buFontTx/>
              <a:buNone/>
            </a:pPr>
            <a:r>
              <a:rPr kumimoji="1" lang="tr-TR" altLang="tr-TR" sz="1000" dirty="0" smtClean="0"/>
              <a:t>Tuğba </a:t>
            </a:r>
            <a:r>
              <a:rPr kumimoji="1" lang="tr-TR" altLang="tr-TR" sz="1000" dirty="0"/>
              <a:t>YILDIZLI</a:t>
            </a:r>
          </a:p>
        </p:txBody>
      </p:sp>
    </p:spTree>
    <p:extLst>
      <p:ext uri="{BB962C8B-B14F-4D97-AF65-F5344CB8AC3E}">
        <p14:creationId xmlns:p14="http://schemas.microsoft.com/office/powerpoint/2010/main" val="338445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İçerik Yer Tutucusu 6">
            <a:extLst>
              <a:ext uri="{FF2B5EF4-FFF2-40B4-BE49-F238E27FC236}">
                <a16:creationId xmlns:a16="http://schemas.microsoft.com/office/drawing/2014/main" id="{F52F67BF-3F8A-49D4-95B2-BFA10F3DC9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1811867"/>
            <a:ext cx="5157787" cy="401959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1.</a:t>
            </a:r>
            <a:r>
              <a:rPr lang="tr-TR" sz="2200" dirty="0" smtClean="0"/>
              <a:t> </a:t>
            </a:r>
            <a:r>
              <a:rPr lang="en-US" sz="2200" dirty="0" smtClean="0"/>
              <a:t>Soil </a:t>
            </a:r>
            <a:r>
              <a:rPr lang="en-US" sz="2200" dirty="0"/>
              <a:t>Mechanics 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2.</a:t>
            </a:r>
            <a:r>
              <a:rPr lang="tr-TR" sz="2200" dirty="0" smtClean="0"/>
              <a:t> </a:t>
            </a:r>
            <a:r>
              <a:rPr lang="en-US" sz="2200" dirty="0" smtClean="0"/>
              <a:t>Structural </a:t>
            </a:r>
            <a:r>
              <a:rPr lang="en-US" sz="2200" dirty="0"/>
              <a:t>Mechanics 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3.</a:t>
            </a:r>
            <a:r>
              <a:rPr lang="tr-TR" sz="2200" dirty="0" smtClean="0"/>
              <a:t> </a:t>
            </a:r>
            <a:r>
              <a:rPr lang="en-US" sz="2200" dirty="0" smtClean="0"/>
              <a:t>Construction </a:t>
            </a:r>
            <a:r>
              <a:rPr lang="en-US" sz="2200" dirty="0"/>
              <a:t>Materials 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4.</a:t>
            </a:r>
            <a:r>
              <a:rPr lang="tr-TR" sz="2200" dirty="0" smtClean="0"/>
              <a:t> </a:t>
            </a:r>
            <a:r>
              <a:rPr lang="en-US" sz="2200" dirty="0" smtClean="0"/>
              <a:t>Concrete </a:t>
            </a:r>
            <a:r>
              <a:rPr lang="en-US" sz="2200" dirty="0"/>
              <a:t>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5.</a:t>
            </a:r>
            <a:r>
              <a:rPr lang="tr-TR" sz="2200" dirty="0" smtClean="0"/>
              <a:t> </a:t>
            </a:r>
            <a:r>
              <a:rPr lang="en-US" sz="2200" dirty="0" smtClean="0"/>
              <a:t>Pavement </a:t>
            </a:r>
            <a:r>
              <a:rPr lang="en-US" sz="2200" dirty="0"/>
              <a:t>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6.</a:t>
            </a:r>
            <a:r>
              <a:rPr lang="tr-TR" sz="2200" dirty="0" smtClean="0"/>
              <a:t> </a:t>
            </a:r>
            <a:r>
              <a:rPr lang="en-US" sz="2200" dirty="0" smtClean="0"/>
              <a:t>Hydraulics </a:t>
            </a:r>
            <a:r>
              <a:rPr lang="en-US" sz="2200" dirty="0"/>
              <a:t>Laboratory</a:t>
            </a:r>
            <a:endParaRPr lang="tr-TR" sz="2200" dirty="0"/>
          </a:p>
        </p:txBody>
      </p:sp>
      <p:sp>
        <p:nvSpPr>
          <p:cNvPr id="9" name="İçerik Yer Tutucusu 8">
            <a:extLst>
              <a:ext uri="{FF2B5EF4-FFF2-40B4-BE49-F238E27FC236}">
                <a16:creationId xmlns:a16="http://schemas.microsoft.com/office/drawing/2014/main" id="{8F661549-EE42-4274-A264-81E3DC5388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1811867"/>
            <a:ext cx="5183188" cy="401959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7.</a:t>
            </a:r>
            <a:r>
              <a:rPr lang="tr-TR" sz="2200" dirty="0" smtClean="0"/>
              <a:t> </a:t>
            </a:r>
            <a:r>
              <a:rPr lang="en-US" sz="2200" dirty="0" smtClean="0"/>
              <a:t>Surveying </a:t>
            </a:r>
            <a:r>
              <a:rPr lang="en-US" sz="2200" dirty="0"/>
              <a:t>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8.</a:t>
            </a:r>
            <a:r>
              <a:rPr lang="tr-TR" sz="2200" dirty="0" smtClean="0"/>
              <a:t> </a:t>
            </a:r>
            <a:r>
              <a:rPr lang="en-US" sz="2200" dirty="0" smtClean="0"/>
              <a:t>Computer </a:t>
            </a:r>
            <a:r>
              <a:rPr lang="en-US" sz="2200" dirty="0"/>
              <a:t>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9.</a:t>
            </a:r>
            <a:r>
              <a:rPr lang="tr-TR" sz="2200" dirty="0" smtClean="0"/>
              <a:t> </a:t>
            </a:r>
            <a:r>
              <a:rPr lang="en-US" sz="2200" dirty="0" smtClean="0"/>
              <a:t>Masonry </a:t>
            </a:r>
            <a:r>
              <a:rPr lang="en-US" sz="2200" dirty="0"/>
              <a:t>Practices 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10.</a:t>
            </a:r>
            <a:r>
              <a:rPr lang="tr-TR" sz="2200" dirty="0" smtClean="0"/>
              <a:t> </a:t>
            </a:r>
            <a:r>
              <a:rPr lang="en-US" sz="2200" dirty="0" smtClean="0"/>
              <a:t>Wood </a:t>
            </a:r>
            <a:r>
              <a:rPr lang="en-US" sz="2200" dirty="0"/>
              <a:t>Practices Laboratory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200" dirty="0" smtClean="0"/>
              <a:t>11.</a:t>
            </a:r>
            <a:r>
              <a:rPr lang="tr-TR" sz="2200" dirty="0" smtClean="0"/>
              <a:t> </a:t>
            </a:r>
            <a:r>
              <a:rPr lang="en-US" sz="2200" dirty="0" smtClean="0"/>
              <a:t>TUKDER </a:t>
            </a:r>
            <a:r>
              <a:rPr lang="en-US" sz="2200" dirty="0"/>
              <a:t>(Brick Tile) Laboratory</a:t>
            </a:r>
            <a:endParaRPr lang="tr-TR" sz="2200" dirty="0"/>
          </a:p>
        </p:txBody>
      </p:sp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LABORATORIES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0541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Soil</a:t>
            </a:r>
            <a:r>
              <a:rPr lang="tr-TR" dirty="0"/>
              <a:t> </a:t>
            </a:r>
            <a:r>
              <a:rPr lang="tr-TR" dirty="0" err="1"/>
              <a:t>Mechanics</a:t>
            </a:r>
            <a:r>
              <a:rPr lang="tr-TR" dirty="0"/>
              <a:t> </a:t>
            </a:r>
            <a:r>
              <a:rPr lang="tr-TR" dirty="0" err="1"/>
              <a:t>Laboratory</a:t>
            </a:r>
            <a:endParaRPr lang="tr-TR" dirty="0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D6900C90-AAA0-4439-B726-530C43C29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1755" y="5668963"/>
            <a:ext cx="16351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>
                <a:srgbClr val="5C2305"/>
              </a:buClr>
              <a:buSzTx/>
              <a:buFontTx/>
              <a:buNone/>
            </a:pPr>
            <a:endParaRPr kumimoji="1" lang="tr-TR" altLang="tr-TR" sz="1200"/>
          </a:p>
        </p:txBody>
      </p:sp>
      <p:sp>
        <p:nvSpPr>
          <p:cNvPr id="16" name="Metin kutusu 1">
            <a:extLst>
              <a:ext uri="{FF2B5EF4-FFF2-40B4-BE49-F238E27FC236}">
                <a16:creationId xmlns:a16="http://schemas.microsoft.com/office/drawing/2014/main" id="{05F959FD-6D0E-4B5A-8F3D-821374450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8973" y="1411524"/>
            <a:ext cx="288729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Water </a:t>
            </a:r>
            <a:r>
              <a:rPr lang="en-US" altLang="tr-TR" sz="2400" dirty="0">
                <a:latin typeface="+mn-lt"/>
              </a:rPr>
              <a:t>content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err="1" smtClean="0">
                <a:latin typeface="+mn-lt"/>
              </a:rPr>
              <a:t>Granulometry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Specific </a:t>
            </a:r>
            <a:r>
              <a:rPr lang="en-US" altLang="tr-TR" sz="2400" dirty="0">
                <a:latin typeface="+mn-lt"/>
              </a:rPr>
              <a:t>Weight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err="1" smtClean="0">
                <a:latin typeface="+mn-lt"/>
              </a:rPr>
              <a:t>Atterberg</a:t>
            </a:r>
            <a:r>
              <a:rPr lang="en-US" altLang="tr-TR" sz="2400" dirty="0" smtClean="0">
                <a:latin typeface="+mn-lt"/>
              </a:rPr>
              <a:t> </a:t>
            </a:r>
            <a:r>
              <a:rPr lang="en-US" altLang="tr-TR" sz="2400" dirty="0">
                <a:latin typeface="+mn-lt"/>
              </a:rPr>
              <a:t>limits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Proctor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Porosity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Consolidation </a:t>
            </a:r>
            <a:r>
              <a:rPr lang="en-US" altLang="tr-TR" sz="2400" dirty="0">
                <a:latin typeface="+mn-lt"/>
              </a:rPr>
              <a:t>Tests</a:t>
            </a:r>
            <a:endParaRPr lang="tr-TR" altLang="tr-TR" sz="3200" b="0" dirty="0">
              <a:latin typeface="+mn-lt"/>
            </a:endParaRPr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71F4216E-111A-4403-8D07-D8A49286E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19" y="1125906"/>
            <a:ext cx="3689350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>
            <a:extLst>
              <a:ext uri="{FF2B5EF4-FFF2-40B4-BE49-F238E27FC236}">
                <a16:creationId xmlns:a16="http://schemas.microsoft.com/office/drawing/2014/main" id="{921D2AFA-83C5-4301-AC2E-D7B53D692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263" y="2013135"/>
            <a:ext cx="3691467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EED33056-9035-4910-9841-71D5490155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4" r="21600"/>
          <a:stretch/>
        </p:blipFill>
        <p:spPr bwMode="auto">
          <a:xfrm>
            <a:off x="520503" y="4186737"/>
            <a:ext cx="3691466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989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altLang="tr-TR" dirty="0" err="1"/>
              <a:t>Structural</a:t>
            </a:r>
            <a:r>
              <a:rPr lang="tr-TR" altLang="tr-TR" dirty="0"/>
              <a:t> </a:t>
            </a:r>
            <a:r>
              <a:rPr lang="tr-TR" altLang="tr-TR" dirty="0" err="1"/>
              <a:t>Mechanics</a:t>
            </a:r>
            <a:r>
              <a:rPr lang="tr-TR" altLang="tr-TR" dirty="0"/>
              <a:t> </a:t>
            </a:r>
            <a:r>
              <a:rPr lang="tr-TR" altLang="tr-TR" dirty="0" err="1"/>
              <a:t>Laboratory</a:t>
            </a:r>
            <a:endParaRPr lang="tr-TR" dirty="0"/>
          </a:p>
        </p:txBody>
      </p:sp>
      <p:pic>
        <p:nvPicPr>
          <p:cNvPr id="8" name="Resim 4">
            <a:extLst>
              <a:ext uri="{FF2B5EF4-FFF2-40B4-BE49-F238E27FC236}">
                <a16:creationId xmlns:a16="http://schemas.microsoft.com/office/drawing/2014/main" id="{2379DC2E-4AE8-4B0B-81F0-75E7C5792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93" y="1216549"/>
            <a:ext cx="33877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Resim 7">
            <a:extLst>
              <a:ext uri="{FF2B5EF4-FFF2-40B4-BE49-F238E27FC236}">
                <a16:creationId xmlns:a16="http://schemas.microsoft.com/office/drawing/2014/main" id="{C1D1D475-8E15-4463-AFCA-88636157D8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" t="15491" r="6406" b="16032"/>
          <a:stretch>
            <a:fillRect/>
          </a:stretch>
        </p:blipFill>
        <p:spPr bwMode="auto">
          <a:xfrm>
            <a:off x="222093" y="3962923"/>
            <a:ext cx="338772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Metin kutusu 1">
            <a:extLst>
              <a:ext uri="{FF2B5EF4-FFF2-40B4-BE49-F238E27FC236}">
                <a16:creationId xmlns:a16="http://schemas.microsoft.com/office/drawing/2014/main" id="{B576EA8E-A54C-4A3F-8104-3B8563BC7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6901" y="1516269"/>
            <a:ext cx="4214606" cy="4661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lv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•</a:t>
            </a:r>
            <a:r>
              <a:rPr lang="tr-TR" altLang="tr-TR" sz="2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Concrete </a:t>
            </a:r>
            <a:r>
              <a:rPr lang="en-US" altLang="tr-TR" sz="2000" dirty="0">
                <a:solidFill>
                  <a:prstClr val="black"/>
                </a:solidFill>
                <a:latin typeface="Calibri" panose="020F0502020204030204"/>
              </a:rPr>
              <a:t>Axial Compression and Steel Tensile Tests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•</a:t>
            </a:r>
            <a:r>
              <a:rPr lang="tr-TR" altLang="tr-TR" sz="2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Strengthening </a:t>
            </a:r>
            <a:r>
              <a:rPr lang="en-US" altLang="tr-TR" sz="2000" dirty="0">
                <a:solidFill>
                  <a:prstClr val="black"/>
                </a:solidFill>
                <a:latin typeface="Calibri" panose="020F0502020204030204"/>
              </a:rPr>
              <a:t>/ Repair of Construction Elements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•</a:t>
            </a:r>
            <a:r>
              <a:rPr lang="tr-TR" altLang="tr-TR" sz="2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Comparison </a:t>
            </a:r>
            <a:r>
              <a:rPr lang="en-US" altLang="tr-TR" sz="2000" dirty="0">
                <a:solidFill>
                  <a:prstClr val="black"/>
                </a:solidFill>
                <a:latin typeface="Calibri" panose="020F0502020204030204"/>
              </a:rPr>
              <a:t>of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Reinforced</a:t>
            </a:r>
            <a:r>
              <a:rPr lang="tr-TR" altLang="tr-TR" sz="2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Concrete </a:t>
            </a:r>
            <a:r>
              <a:rPr lang="en-US" altLang="tr-TR" sz="2000" dirty="0">
                <a:solidFill>
                  <a:prstClr val="black"/>
                </a:solidFill>
                <a:latin typeface="Calibri" panose="020F0502020204030204"/>
              </a:rPr>
              <a:t>Building Designs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•</a:t>
            </a:r>
            <a:r>
              <a:rPr lang="tr-TR" altLang="tr-TR" sz="2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Mechanical </a:t>
            </a:r>
            <a:r>
              <a:rPr lang="en-US" altLang="tr-TR" sz="2000" dirty="0">
                <a:solidFill>
                  <a:prstClr val="black"/>
                </a:solidFill>
                <a:latin typeface="Calibri" panose="020F0502020204030204"/>
              </a:rPr>
              <a:t>Tests of Building Elements such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as</a:t>
            </a:r>
            <a:r>
              <a:rPr lang="tr-TR" altLang="tr-TR" sz="2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Columns</a:t>
            </a:r>
            <a:r>
              <a:rPr lang="en-US" altLang="tr-TR" sz="2000" dirty="0">
                <a:solidFill>
                  <a:prstClr val="black"/>
                </a:solidFill>
                <a:latin typeface="Calibri" panose="020F0502020204030204"/>
              </a:rPr>
              <a:t>, Beams and Shear Walls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•</a:t>
            </a:r>
            <a:r>
              <a:rPr lang="tr-TR" altLang="tr-TR" sz="2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altLang="tr-TR" sz="2000" dirty="0" smtClean="0">
                <a:solidFill>
                  <a:prstClr val="black"/>
                </a:solidFill>
                <a:latin typeface="Calibri" panose="020F0502020204030204"/>
              </a:rPr>
              <a:t>Tests </a:t>
            </a:r>
            <a:r>
              <a:rPr lang="en-US" altLang="tr-TR" sz="2000" dirty="0">
                <a:solidFill>
                  <a:prstClr val="black"/>
                </a:solidFill>
                <a:latin typeface="Calibri" panose="020F0502020204030204"/>
              </a:rPr>
              <a:t>of Masonry Units</a:t>
            </a:r>
            <a:endParaRPr lang="tr-TR" altLang="tr-TR" sz="2000" b="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1" name="Picture 4" descr="setup">
            <a:extLst>
              <a:ext uri="{FF2B5EF4-FFF2-40B4-BE49-F238E27FC236}">
                <a16:creationId xmlns:a16="http://schemas.microsoft.com/office/drawing/2014/main" id="{18646EBD-CBFE-4FA2-AD88-8C1D007FB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148" y="2542648"/>
            <a:ext cx="3793913" cy="260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02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dirty="0"/>
              <a:t>Construction </a:t>
            </a:r>
            <a:r>
              <a:rPr lang="tr-TR" dirty="0" err="1"/>
              <a:t>Materials</a:t>
            </a:r>
            <a:r>
              <a:rPr lang="tr-TR" dirty="0"/>
              <a:t> </a:t>
            </a:r>
            <a:r>
              <a:rPr lang="tr-TR" dirty="0" err="1" smtClean="0"/>
              <a:t>Laboratory</a:t>
            </a:r>
            <a:endParaRPr lang="tr-TR" dirty="0"/>
          </a:p>
        </p:txBody>
      </p:sp>
      <p:pic>
        <p:nvPicPr>
          <p:cNvPr id="8" name="Picture 20">
            <a:extLst>
              <a:ext uri="{FF2B5EF4-FFF2-40B4-BE49-F238E27FC236}">
                <a16:creationId xmlns:a16="http://schemas.microsoft.com/office/drawing/2014/main" id="{777233F3-D509-4D4B-9A70-3773E9A94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489" y="3793647"/>
            <a:ext cx="3457575" cy="2592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C67313B3-EA15-4DD9-9250-11904DB04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89" y="1214622"/>
            <a:ext cx="345757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3C800BC9-C386-4FC0-A222-E02FC4B7D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91" y="2497453"/>
            <a:ext cx="3659939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Metin kutusu 1">
            <a:extLst>
              <a:ext uri="{FF2B5EF4-FFF2-40B4-BE49-F238E27FC236}">
                <a16:creationId xmlns:a16="http://schemas.microsoft.com/office/drawing/2014/main" id="{013D6682-69F9-4D40-8013-B7CF7A0B5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7857" y="2438584"/>
            <a:ext cx="3471335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Aggregate </a:t>
            </a:r>
            <a:r>
              <a:rPr lang="en-US" altLang="tr-TR" sz="2400" dirty="0">
                <a:latin typeface="+mn-lt"/>
              </a:rPr>
              <a:t>Tests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Cement </a:t>
            </a:r>
            <a:r>
              <a:rPr lang="en-US" altLang="tr-TR" sz="2400" dirty="0">
                <a:latin typeface="+mn-lt"/>
              </a:rPr>
              <a:t>Tests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Fresh </a:t>
            </a:r>
            <a:r>
              <a:rPr lang="en-US" altLang="tr-TR" sz="2400" dirty="0">
                <a:latin typeface="+mn-lt"/>
              </a:rPr>
              <a:t>Mortar Tests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Concrete </a:t>
            </a:r>
            <a:r>
              <a:rPr lang="en-US" altLang="tr-TR" sz="2400" dirty="0">
                <a:latin typeface="+mn-lt"/>
              </a:rPr>
              <a:t>Mix Design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Fresh </a:t>
            </a:r>
            <a:r>
              <a:rPr lang="en-US" altLang="tr-TR" sz="2400" dirty="0">
                <a:latin typeface="+mn-lt"/>
              </a:rPr>
              <a:t>Concrete Tests</a:t>
            </a:r>
            <a:endParaRPr lang="tr-TR" altLang="tr-TR" sz="2400" b="0" dirty="0" smtClean="0">
              <a:latin typeface="+mn-lt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tr-TR" altLang="tr-TR" sz="2400" dirty="0"/>
          </a:p>
        </p:txBody>
      </p:sp>
    </p:spTree>
    <p:extLst>
      <p:ext uri="{BB962C8B-B14F-4D97-AF65-F5344CB8AC3E}">
        <p14:creationId xmlns:p14="http://schemas.microsoft.com/office/powerpoint/2010/main" val="213277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Concrete</a:t>
            </a:r>
            <a:r>
              <a:rPr lang="tr-TR" dirty="0"/>
              <a:t> </a:t>
            </a:r>
            <a:r>
              <a:rPr lang="tr-TR" dirty="0" err="1"/>
              <a:t>Laboratory</a:t>
            </a:r>
            <a:endParaRPr lang="tr-TR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0347C0-12F6-487D-BBF7-1FA5B2DA8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34" y="1154536"/>
            <a:ext cx="345440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82AF88C9-263D-4ABF-947F-6442024A8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694" y="2508802"/>
            <a:ext cx="3173412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Metin kutusu 1">
            <a:extLst>
              <a:ext uri="{FF2B5EF4-FFF2-40B4-BE49-F238E27FC236}">
                <a16:creationId xmlns:a16="http://schemas.microsoft.com/office/drawing/2014/main" id="{B8CD328C-FF8A-4398-83F9-7E99A1E85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6566" y="2294515"/>
            <a:ext cx="4416402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Hardened </a:t>
            </a:r>
            <a:r>
              <a:rPr lang="en-US" altLang="tr-TR" sz="2400" dirty="0">
                <a:latin typeface="+mn-lt"/>
              </a:rPr>
              <a:t>Mortar Tests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Hardened </a:t>
            </a:r>
            <a:r>
              <a:rPr lang="en-US" altLang="tr-TR" sz="2400" dirty="0">
                <a:latin typeface="+mn-lt"/>
              </a:rPr>
              <a:t>Concrete Tests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Brick </a:t>
            </a:r>
            <a:r>
              <a:rPr lang="en-US" altLang="tr-TR" sz="2400" dirty="0">
                <a:latin typeface="+mn-lt"/>
              </a:rPr>
              <a:t>Tile Strength Tests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Aerated </a:t>
            </a:r>
            <a:r>
              <a:rPr lang="en-US" altLang="tr-TR" sz="2400" dirty="0">
                <a:latin typeface="+mn-lt"/>
              </a:rPr>
              <a:t>Concrete Strength Tests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Wood </a:t>
            </a:r>
            <a:r>
              <a:rPr lang="en-US" altLang="tr-TR" sz="2400" dirty="0">
                <a:latin typeface="+mn-lt"/>
              </a:rPr>
              <a:t>and Steel Strength Tests</a:t>
            </a:r>
            <a:endParaRPr lang="tr-TR" altLang="tr-TR" sz="2400" b="0" dirty="0">
              <a:latin typeface="+mn-lt"/>
            </a:endParaRPr>
          </a:p>
        </p:txBody>
      </p:sp>
      <p:pic>
        <p:nvPicPr>
          <p:cNvPr id="14" name="Picture 2" descr="A picture containing indoor, window, room, living&#10;&#10;Description automatically generated">
            <a:extLst>
              <a:ext uri="{FF2B5EF4-FFF2-40B4-BE49-F238E27FC236}">
                <a16:creationId xmlns:a16="http://schemas.microsoft.com/office/drawing/2014/main" id="{7F26F1EF-D03F-4073-9065-7C54B8469D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08" y="3807671"/>
            <a:ext cx="3454226" cy="258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76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Pavement</a:t>
            </a:r>
            <a:r>
              <a:rPr lang="tr-TR" dirty="0"/>
              <a:t> </a:t>
            </a:r>
            <a:r>
              <a:rPr lang="tr-TR" dirty="0" err="1"/>
              <a:t>Laboratory</a:t>
            </a:r>
            <a:endParaRPr lang="tr-TR" dirty="0"/>
          </a:p>
        </p:txBody>
      </p:sp>
      <p:pic>
        <p:nvPicPr>
          <p:cNvPr id="8" name="Resim 6" descr="bina, iç mekan içeren bir resim&#10;&#10;Açıklama otomatik olarak oluşturuldu">
            <a:extLst>
              <a:ext uri="{FF2B5EF4-FFF2-40B4-BE49-F238E27FC236}">
                <a16:creationId xmlns:a16="http://schemas.microsoft.com/office/drawing/2014/main" id="{D4339C5C-3EC9-434F-9DED-1891060E1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20" b="16174"/>
          <a:stretch>
            <a:fillRect/>
          </a:stretch>
        </p:blipFill>
        <p:spPr bwMode="auto">
          <a:xfrm>
            <a:off x="4622560" y="2421324"/>
            <a:ext cx="2784475" cy="248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Resim 8" descr="iç mekan, yer, pencere, bina içeren bir resim&#10;&#10;Açıklama otomatik olarak oluşturuldu">
            <a:extLst>
              <a:ext uri="{FF2B5EF4-FFF2-40B4-BE49-F238E27FC236}">
                <a16:creationId xmlns:a16="http://schemas.microsoft.com/office/drawing/2014/main" id="{A65CCF11-B35A-44A0-844E-133DECAB4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84" y="3840005"/>
            <a:ext cx="3319462" cy="248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Metin kutusu 9">
            <a:extLst>
              <a:ext uri="{FF2B5EF4-FFF2-40B4-BE49-F238E27FC236}">
                <a16:creationId xmlns:a16="http://schemas.microsoft.com/office/drawing/2014/main" id="{2A775256-C40E-4421-B966-F22D2DF56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3215" y="2076403"/>
            <a:ext cx="4330609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Marshall </a:t>
            </a:r>
            <a:r>
              <a:rPr lang="en-US" altLang="tr-TR" sz="2400" dirty="0">
                <a:latin typeface="+mn-lt"/>
              </a:rPr>
              <a:t>Stability Test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Penetration </a:t>
            </a:r>
            <a:r>
              <a:rPr lang="en-US" altLang="tr-TR" sz="2400" dirty="0">
                <a:latin typeface="+mn-lt"/>
              </a:rPr>
              <a:t>Test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D</a:t>
            </a:r>
            <a:r>
              <a:rPr lang="en-US" altLang="tr-TR" sz="2400" dirty="0" err="1" smtClean="0">
                <a:latin typeface="+mn-lt"/>
              </a:rPr>
              <a:t>uctility</a:t>
            </a:r>
            <a:r>
              <a:rPr lang="en-US" altLang="tr-TR" sz="2400" dirty="0" smtClean="0">
                <a:latin typeface="+mn-lt"/>
              </a:rPr>
              <a:t> </a:t>
            </a:r>
            <a:r>
              <a:rPr lang="en-US" altLang="tr-TR" sz="2400" dirty="0">
                <a:latin typeface="+mn-lt"/>
              </a:rPr>
              <a:t>Test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Softening </a:t>
            </a:r>
            <a:r>
              <a:rPr lang="en-US" altLang="tr-TR" sz="2400" dirty="0">
                <a:latin typeface="+mn-lt"/>
              </a:rPr>
              <a:t>point Test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Flash </a:t>
            </a:r>
            <a:r>
              <a:rPr lang="en-US" altLang="tr-TR" sz="2400" dirty="0">
                <a:latin typeface="+mn-lt"/>
              </a:rPr>
              <a:t>Point Test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Determination </a:t>
            </a:r>
            <a:r>
              <a:rPr lang="en-US" altLang="tr-TR" sz="2400" dirty="0">
                <a:latin typeface="+mn-lt"/>
              </a:rPr>
              <a:t>of bitumen ratio</a:t>
            </a:r>
            <a:endParaRPr lang="tr-TR" altLang="tr-TR" sz="2400" dirty="0"/>
          </a:p>
          <a:p>
            <a:pPr>
              <a:spcBef>
                <a:spcPct val="0"/>
              </a:spcBef>
              <a:buClrTx/>
              <a:buSzTx/>
              <a:buNone/>
            </a:pPr>
            <a:endParaRPr lang="tr-TR" altLang="tr-TR" sz="2400" dirty="0"/>
          </a:p>
        </p:txBody>
      </p:sp>
      <p:pic>
        <p:nvPicPr>
          <p:cNvPr id="11" name="Picture 2" descr="A room filled with furniture and a window&#10;&#10;Description automatically generated">
            <a:extLst>
              <a:ext uri="{FF2B5EF4-FFF2-40B4-BE49-F238E27FC236}">
                <a16:creationId xmlns:a16="http://schemas.microsoft.com/office/drawing/2014/main" id="{4BC4F59F-E82A-4628-869C-40D753AA93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84" y="1179819"/>
            <a:ext cx="3319462" cy="248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38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Hydraulics</a:t>
            </a:r>
            <a:r>
              <a:rPr lang="tr-TR" dirty="0"/>
              <a:t> </a:t>
            </a:r>
            <a:r>
              <a:rPr lang="tr-TR" dirty="0" err="1"/>
              <a:t>Laboratory</a:t>
            </a:r>
            <a:endParaRPr lang="tr-TR" dirty="0"/>
          </a:p>
        </p:txBody>
      </p:sp>
      <p:sp>
        <p:nvSpPr>
          <p:cNvPr id="7" name="Metin kutusu 1">
            <a:extLst>
              <a:ext uri="{FF2B5EF4-FFF2-40B4-BE49-F238E27FC236}">
                <a16:creationId xmlns:a16="http://schemas.microsoft.com/office/drawing/2014/main" id="{564D17FE-B78C-419E-9826-99CBEA1AC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8236" y="2687047"/>
            <a:ext cx="338666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Velocity </a:t>
            </a:r>
            <a:r>
              <a:rPr lang="en-US" altLang="tr-TR" sz="2400" dirty="0">
                <a:latin typeface="+mn-lt"/>
              </a:rPr>
              <a:t>Distributions in Open </a:t>
            </a:r>
            <a:r>
              <a:rPr lang="en-US" altLang="tr-TR" sz="2400" dirty="0" smtClean="0">
                <a:latin typeface="+mn-lt"/>
              </a:rPr>
              <a:t>Channel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Flows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Reynolds </a:t>
            </a:r>
            <a:r>
              <a:rPr lang="en-US" altLang="tr-TR" sz="2400" dirty="0">
                <a:latin typeface="+mn-lt"/>
              </a:rPr>
              <a:t>Test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Vortex </a:t>
            </a:r>
            <a:r>
              <a:rPr lang="en-US" altLang="tr-TR" sz="2400" dirty="0">
                <a:latin typeface="+mn-lt"/>
              </a:rPr>
              <a:t>Test</a:t>
            </a:r>
            <a:endParaRPr lang="tr-TR" altLang="tr-TR" sz="2400" b="0" dirty="0" smtClean="0">
              <a:latin typeface="+mn-lt"/>
            </a:endParaRPr>
          </a:p>
        </p:txBody>
      </p:sp>
      <p:pic>
        <p:nvPicPr>
          <p:cNvPr id="12" name="Picture 2" descr="A room filled with furniture and a large window&#10;&#10;Description automatically generated">
            <a:extLst>
              <a:ext uri="{FF2B5EF4-FFF2-40B4-BE49-F238E27FC236}">
                <a16:creationId xmlns:a16="http://schemas.microsoft.com/office/drawing/2014/main" id="{D974D3BE-76DD-4967-9BE7-ADC7798FD5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9" t="20424"/>
          <a:stretch/>
        </p:blipFill>
        <p:spPr>
          <a:xfrm>
            <a:off x="399811" y="4068523"/>
            <a:ext cx="3522144" cy="2225127"/>
          </a:xfrm>
          <a:prstGeom prst="rect">
            <a:avLst/>
          </a:prstGeom>
        </p:spPr>
      </p:pic>
      <p:pic>
        <p:nvPicPr>
          <p:cNvPr id="13" name="Picture 4" descr="A kitchen area with a building in the background&#10;&#10;Description automatically generated">
            <a:extLst>
              <a:ext uri="{FF2B5EF4-FFF2-40B4-BE49-F238E27FC236}">
                <a16:creationId xmlns:a16="http://schemas.microsoft.com/office/drawing/2014/main" id="{06C279A1-BEE5-4E5D-8C7E-EA4E45C107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9" t="7543" b="7292"/>
          <a:stretch/>
        </p:blipFill>
        <p:spPr>
          <a:xfrm>
            <a:off x="399811" y="1188203"/>
            <a:ext cx="3522114" cy="2381402"/>
          </a:xfrm>
          <a:prstGeom prst="rect">
            <a:avLst/>
          </a:prstGeom>
        </p:spPr>
      </p:pic>
      <p:pic>
        <p:nvPicPr>
          <p:cNvPr id="14" name="Picture 6" descr="A group of people in a room&#10;&#10;Description automatically generated">
            <a:extLst>
              <a:ext uri="{FF2B5EF4-FFF2-40B4-BE49-F238E27FC236}">
                <a16:creationId xmlns:a16="http://schemas.microsoft.com/office/drawing/2014/main" id="{B9BF90EA-302A-4FA1-9253-344BE08A87E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24"/>
          <a:stretch/>
        </p:blipFill>
        <p:spPr>
          <a:xfrm>
            <a:off x="4371122" y="2687047"/>
            <a:ext cx="3985013" cy="237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57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Computer</a:t>
            </a:r>
            <a:r>
              <a:rPr lang="tr-TR" dirty="0"/>
              <a:t> </a:t>
            </a:r>
            <a:r>
              <a:rPr lang="tr-TR" dirty="0" err="1"/>
              <a:t>Laboratory</a:t>
            </a:r>
            <a:endParaRPr lang="tr-TR" dirty="0"/>
          </a:p>
        </p:txBody>
      </p:sp>
      <p:pic>
        <p:nvPicPr>
          <p:cNvPr id="8" name="Picture 2" descr="A room filled with furniture and a table&#10;&#10;Description automatically generated">
            <a:extLst>
              <a:ext uri="{FF2B5EF4-FFF2-40B4-BE49-F238E27FC236}">
                <a16:creationId xmlns:a16="http://schemas.microsoft.com/office/drawing/2014/main" id="{9A5CE16F-E775-4F31-AA3B-97175C5F82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59"/>
          <a:stretch/>
        </p:blipFill>
        <p:spPr>
          <a:xfrm>
            <a:off x="590532" y="1176389"/>
            <a:ext cx="5953044" cy="2410887"/>
          </a:xfrm>
          <a:prstGeom prst="rect">
            <a:avLst/>
          </a:prstGeom>
        </p:spPr>
      </p:pic>
      <p:pic>
        <p:nvPicPr>
          <p:cNvPr id="9" name="Picture 4" descr="A kitchen filled with lots of furniture&#10;&#10;Description automatically generated">
            <a:extLst>
              <a:ext uri="{FF2B5EF4-FFF2-40B4-BE49-F238E27FC236}">
                <a16:creationId xmlns:a16="http://schemas.microsoft.com/office/drawing/2014/main" id="{5F2EF9ED-351F-42CD-8EA3-575EA8ABE1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59"/>
          <a:stretch/>
        </p:blipFill>
        <p:spPr>
          <a:xfrm>
            <a:off x="5519290" y="3756609"/>
            <a:ext cx="5953043" cy="241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87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dirty="0" err="1"/>
              <a:t>Masonry</a:t>
            </a:r>
            <a:r>
              <a:rPr lang="tr-TR" dirty="0"/>
              <a:t> </a:t>
            </a:r>
            <a:r>
              <a:rPr lang="tr-TR" dirty="0" err="1"/>
              <a:t>Practices</a:t>
            </a:r>
            <a:r>
              <a:rPr lang="tr-TR" dirty="0"/>
              <a:t> </a:t>
            </a:r>
            <a:r>
              <a:rPr lang="tr-TR" dirty="0" err="1" smtClean="0"/>
              <a:t>Laboratory</a:t>
            </a:r>
            <a:endParaRPr lang="tr-TR" dirty="0"/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EFBAE39C-249D-47AC-9E20-A27E6369D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576" y="3933056"/>
            <a:ext cx="3265487" cy="2447925"/>
          </a:xfrm>
          <a:prstGeom prst="rect">
            <a:avLst/>
          </a:prstGeom>
        </p:spPr>
      </p:pic>
      <p:sp>
        <p:nvSpPr>
          <p:cNvPr id="9" name="Metin kutusu 1">
            <a:extLst>
              <a:ext uri="{FF2B5EF4-FFF2-40B4-BE49-F238E27FC236}">
                <a16:creationId xmlns:a16="http://schemas.microsoft.com/office/drawing/2014/main" id="{1A6DD396-93FE-4295-9083-F73B6710BD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9201" y="2414626"/>
            <a:ext cx="392853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Walling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Plastering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Insulation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Ceramic </a:t>
            </a:r>
            <a:r>
              <a:rPr lang="en-US" altLang="tr-TR" sz="2400" dirty="0">
                <a:latin typeface="+mn-lt"/>
              </a:rPr>
              <a:t>Coating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Reinforcement </a:t>
            </a:r>
            <a:r>
              <a:rPr lang="en-US" altLang="tr-TR" sz="2400" dirty="0">
                <a:latin typeface="+mn-lt"/>
              </a:rPr>
              <a:t>practices</a:t>
            </a:r>
            <a:endParaRPr lang="tr-TR" altLang="tr-TR" sz="2400" b="0" dirty="0">
              <a:latin typeface="+mn-lt"/>
            </a:endParaRP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81044EE7-7794-4153-89FB-E05D7BCD1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3182" y="2592402"/>
            <a:ext cx="3263900" cy="2449512"/>
          </a:xfrm>
          <a:prstGeom prst="rect">
            <a:avLst/>
          </a:prstGeom>
        </p:spPr>
      </p:pic>
      <p:pic>
        <p:nvPicPr>
          <p:cNvPr id="11" name="Picture 7">
            <a:extLst>
              <a:ext uri="{FF2B5EF4-FFF2-40B4-BE49-F238E27FC236}">
                <a16:creationId xmlns:a16="http://schemas.microsoft.com/office/drawing/2014/main" id="{3025395E-39C1-401B-8077-682E5BB37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77" y="1124744"/>
            <a:ext cx="3265487" cy="244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0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/>
              <a:t>Wood</a:t>
            </a:r>
            <a:r>
              <a:rPr lang="tr-TR" dirty="0"/>
              <a:t> </a:t>
            </a:r>
            <a:r>
              <a:rPr lang="tr-TR" dirty="0" err="1"/>
              <a:t>Practices</a:t>
            </a:r>
            <a:r>
              <a:rPr lang="tr-TR" dirty="0"/>
              <a:t> </a:t>
            </a:r>
            <a:r>
              <a:rPr lang="tr-TR" dirty="0" err="1"/>
              <a:t>Laboratory</a:t>
            </a:r>
            <a:endParaRPr lang="tr-TR" dirty="0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36AB2FEE-47B7-4CA7-A1F4-2609C8AB2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3793479"/>
            <a:ext cx="3384226" cy="2538170"/>
          </a:xfrm>
          <a:prstGeom prst="rect">
            <a:avLst/>
          </a:prstGeom>
        </p:spPr>
      </p:pic>
      <p:sp>
        <p:nvSpPr>
          <p:cNvPr id="12" name="Metin kutusu 11">
            <a:extLst>
              <a:ext uri="{FF2B5EF4-FFF2-40B4-BE49-F238E27FC236}">
                <a16:creationId xmlns:a16="http://schemas.microsoft.com/office/drawing/2014/main" id="{0D586F64-2B7B-465B-B11C-D547BE096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3167" y="2496466"/>
            <a:ext cx="308016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Formwork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Roof</a:t>
            </a:r>
            <a:endParaRPr lang="en-US" altLang="tr-TR" sz="2400" dirty="0">
              <a:latin typeface="+mn-lt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Door </a:t>
            </a:r>
            <a:r>
              <a:rPr lang="en-US" altLang="tr-TR" sz="2400" dirty="0">
                <a:latin typeface="+mn-lt"/>
              </a:rPr>
              <a:t>Window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tr-TR" sz="2400" dirty="0" smtClean="0">
                <a:latin typeface="+mn-lt"/>
              </a:rPr>
              <a:t>•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Wooden</a:t>
            </a:r>
            <a:r>
              <a:rPr lang="tr-TR" altLang="tr-TR" sz="2400" dirty="0" smtClean="0">
                <a:latin typeface="+mn-lt"/>
              </a:rPr>
              <a:t> </a:t>
            </a:r>
            <a:r>
              <a:rPr lang="en-US" altLang="tr-TR" sz="2400" dirty="0" smtClean="0">
                <a:latin typeface="+mn-lt"/>
              </a:rPr>
              <a:t>construction </a:t>
            </a:r>
            <a:r>
              <a:rPr lang="en-US" altLang="tr-TR" sz="2400" dirty="0">
                <a:latin typeface="+mn-lt"/>
              </a:rPr>
              <a:t>elements</a:t>
            </a:r>
            <a:endParaRPr lang="tr-TR" altLang="tr-TR" sz="2400" dirty="0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E5E7CABF-0DD2-4BCE-9AF5-16EBEE8D03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8" r="25291" b="5728"/>
          <a:stretch/>
        </p:blipFill>
        <p:spPr bwMode="auto">
          <a:xfrm>
            <a:off x="4644172" y="2496466"/>
            <a:ext cx="3552616" cy="23562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7B5B2DFA-3909-49E3-AA44-104F9AF583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93" r="9616"/>
          <a:stretch/>
        </p:blipFill>
        <p:spPr bwMode="auto">
          <a:xfrm>
            <a:off x="683568" y="1318324"/>
            <a:ext cx="3384227" cy="23562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61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/>
              <a:t>TUKDER ( </a:t>
            </a:r>
            <a:r>
              <a:rPr lang="tr-TR" dirty="0" err="1"/>
              <a:t>Brick</a:t>
            </a:r>
            <a:r>
              <a:rPr lang="tr-TR" dirty="0"/>
              <a:t> </a:t>
            </a:r>
            <a:r>
              <a:rPr lang="tr-TR" dirty="0" err="1"/>
              <a:t>Tile</a:t>
            </a:r>
            <a:r>
              <a:rPr lang="tr-TR" dirty="0"/>
              <a:t> ) </a:t>
            </a:r>
            <a:r>
              <a:rPr lang="tr-TR" dirty="0" err="1"/>
              <a:t>Laboratory</a:t>
            </a:r>
            <a:endParaRPr lang="tr-TR" dirty="0"/>
          </a:p>
        </p:txBody>
      </p:sp>
      <p:pic>
        <p:nvPicPr>
          <p:cNvPr id="8" name="Content Placeholder 4" descr="A large brick building with a clock on the side of a house&#10;&#10;Description automatically generated">
            <a:extLst>
              <a:ext uri="{FF2B5EF4-FFF2-40B4-BE49-F238E27FC236}">
                <a16:creationId xmlns:a16="http://schemas.microsoft.com/office/drawing/2014/main" id="{B059150D-0FFB-47B6-B06C-E3636D8F51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469" y="1729370"/>
            <a:ext cx="4928625" cy="3686692"/>
          </a:xfrm>
          <a:prstGeom prst="rect">
            <a:avLst/>
          </a:prstGeom>
        </p:spPr>
      </p:pic>
      <p:sp>
        <p:nvSpPr>
          <p:cNvPr id="9" name="Metin kutusu 8"/>
          <p:cNvSpPr txBox="1"/>
          <p:nvPr/>
        </p:nvSpPr>
        <p:spPr>
          <a:xfrm>
            <a:off x="838200" y="1729370"/>
            <a:ext cx="513222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TUKDER </a:t>
            </a:r>
            <a:r>
              <a:rPr lang="en-US" sz="2400" dirty="0"/>
              <a:t>laboratory is a research </a:t>
            </a:r>
            <a:r>
              <a:rPr lang="en-US" sz="2400" dirty="0" smtClean="0"/>
              <a:t>and</a:t>
            </a:r>
            <a:r>
              <a:rPr lang="tr-TR" sz="2400" dirty="0" smtClean="0"/>
              <a:t> </a:t>
            </a:r>
            <a:r>
              <a:rPr lang="en-US" sz="2400" dirty="0" smtClean="0"/>
              <a:t>development </a:t>
            </a:r>
            <a:r>
              <a:rPr lang="en-US" sz="2400" dirty="0"/>
              <a:t>(</a:t>
            </a:r>
            <a:r>
              <a:rPr lang="en-US" sz="2400" dirty="0" smtClean="0"/>
              <a:t>R&amp;</a:t>
            </a:r>
            <a:r>
              <a:rPr lang="tr-TR" sz="2400" dirty="0" smtClean="0"/>
              <a:t>D)</a:t>
            </a:r>
            <a:r>
              <a:rPr lang="en-US" sz="2400" dirty="0" smtClean="0"/>
              <a:t> laboratory</a:t>
            </a:r>
            <a:r>
              <a:rPr lang="tr-TR" sz="2400" dirty="0" smtClean="0"/>
              <a:t> </a:t>
            </a:r>
            <a:r>
              <a:rPr lang="en-US" sz="2400" dirty="0" smtClean="0"/>
              <a:t>received </a:t>
            </a:r>
            <a:r>
              <a:rPr lang="en-US" sz="2400" dirty="0"/>
              <a:t>through a grant from </a:t>
            </a:r>
            <a:r>
              <a:rPr lang="en-US" sz="2400" dirty="0" smtClean="0"/>
              <a:t>the</a:t>
            </a:r>
            <a:r>
              <a:rPr lang="tr-TR" sz="2400" dirty="0" smtClean="0"/>
              <a:t> </a:t>
            </a:r>
            <a:r>
              <a:rPr lang="en-US" sz="2400" dirty="0" smtClean="0"/>
              <a:t>Brick </a:t>
            </a:r>
            <a:r>
              <a:rPr lang="en-US" sz="2400" dirty="0"/>
              <a:t>Tile Industrialists </a:t>
            </a:r>
            <a:r>
              <a:rPr lang="en-US" sz="2400" dirty="0" smtClean="0"/>
              <a:t>Association</a:t>
            </a:r>
            <a:r>
              <a:rPr lang="tr-TR" sz="2400" dirty="0" smtClean="0"/>
              <a:t>.</a:t>
            </a:r>
            <a:endParaRPr lang="en-US" sz="2400" dirty="0"/>
          </a:p>
          <a:p>
            <a:pPr marL="342900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All</a:t>
            </a:r>
            <a:r>
              <a:rPr lang="tr-TR" sz="2400" dirty="0" smtClean="0"/>
              <a:t> </a:t>
            </a:r>
            <a:r>
              <a:rPr lang="en-US" sz="2400" dirty="0" smtClean="0"/>
              <a:t>kinds </a:t>
            </a:r>
            <a:r>
              <a:rPr lang="en-US" sz="2400" dirty="0"/>
              <a:t>of brick and tile tests </a:t>
            </a:r>
            <a:r>
              <a:rPr lang="en-US" sz="2400" dirty="0" smtClean="0"/>
              <a:t>are</a:t>
            </a:r>
            <a:r>
              <a:rPr lang="tr-TR" sz="2400" dirty="0" smtClean="0"/>
              <a:t> </a:t>
            </a:r>
            <a:r>
              <a:rPr lang="en-US" sz="2400" dirty="0" smtClean="0"/>
              <a:t>carried </a:t>
            </a:r>
            <a:r>
              <a:rPr lang="en-US" sz="2400" dirty="0"/>
              <a:t>out within the scope of </a:t>
            </a:r>
            <a:r>
              <a:rPr lang="en-US" sz="2400" dirty="0" smtClean="0"/>
              <a:t>the</a:t>
            </a:r>
            <a:r>
              <a:rPr lang="tr-TR" sz="2400" dirty="0" smtClean="0"/>
              <a:t> </a:t>
            </a:r>
            <a:r>
              <a:rPr lang="en-US" sz="2400" dirty="0" smtClean="0"/>
              <a:t>revolving </a:t>
            </a:r>
            <a:r>
              <a:rPr lang="en-US" sz="2400" dirty="0"/>
              <a:t>fund in the </a:t>
            </a:r>
            <a:r>
              <a:rPr lang="en-US" sz="2400" dirty="0" smtClean="0"/>
              <a:t>laboratory</a:t>
            </a:r>
            <a:r>
              <a:rPr lang="tr-TR" sz="2400" dirty="0" smtClean="0"/>
              <a:t>.</a:t>
            </a:r>
            <a:endParaRPr lang="tr-TR" sz="24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6776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DIVISIONS OF DEPARTMENT AND SUBJECTS WORKED</a:t>
            </a:r>
            <a:endParaRPr lang="tr-TR" sz="2800" dirty="0"/>
          </a:p>
        </p:txBody>
      </p:sp>
      <p:sp>
        <p:nvSpPr>
          <p:cNvPr id="8" name="Dikdörtgen 7"/>
          <p:cNvSpPr/>
          <p:nvPr/>
        </p:nvSpPr>
        <p:spPr>
          <a:xfrm>
            <a:off x="838200" y="1737756"/>
            <a:ext cx="5439508" cy="431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buFont typeface="Wingdings" panose="05000000000000000000" pitchFamily="2" charset="2"/>
              <a:buChar char="Ø"/>
              <a:defRPr/>
            </a:pPr>
            <a:r>
              <a:rPr lang="tr-TR" altLang="tr-TR" sz="2600" b="1" dirty="0">
                <a:cs typeface="Arial" panose="020B0604020202020204" pitchFamily="34" charset="0"/>
              </a:rPr>
              <a:t>CONSTRUCTION </a:t>
            </a:r>
            <a:r>
              <a:rPr lang="tr-TR" altLang="tr-TR" sz="2600" b="1" dirty="0" smtClean="0">
                <a:cs typeface="Arial" panose="020B0604020202020204" pitchFamily="34" charset="0"/>
              </a:rPr>
              <a:t>MATERIALS DIVISION</a:t>
            </a:r>
          </a:p>
          <a:p>
            <a:pPr lvl="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defRPr/>
            </a:pP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. Dr. Hüseyin Yılmaz ARUNTAŞ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Prof. Dr.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Salih YAZICIOĞLU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 smtClean="0">
                <a:solidFill>
                  <a:prstClr val="black"/>
                </a:solidFill>
              </a:rPr>
              <a:t>Assoc</a:t>
            </a:r>
            <a:r>
              <a:rPr lang="tr-TR" altLang="tr-TR" sz="2400" dirty="0" smtClean="0">
                <a:solidFill>
                  <a:prstClr val="black"/>
                </a:solidFill>
              </a:rPr>
              <a:t>. </a:t>
            </a:r>
            <a:r>
              <a:rPr lang="tr-TR" altLang="tr-TR" sz="2400" dirty="0">
                <a:solidFill>
                  <a:prstClr val="black"/>
                </a:solidFill>
              </a:rPr>
              <a:t>Prof. Dr</a:t>
            </a:r>
            <a:r>
              <a:rPr lang="tr-TR" altLang="tr-TR" sz="2400" dirty="0" smtClean="0">
                <a:solidFill>
                  <a:prstClr val="black"/>
                </a:solidFill>
              </a:rPr>
              <a:t>. Osman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ŞİMŞEK</a:t>
            </a:r>
            <a:endParaRPr kumimoji="0" lang="tr-TR" altLang="tr-T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Assoc</a:t>
            </a:r>
            <a:r>
              <a:rPr lang="tr-TR" altLang="tr-TR" sz="2400" dirty="0">
                <a:solidFill>
                  <a:prstClr val="black"/>
                </a:solidFill>
              </a:rPr>
              <a:t>. Prof. Dr.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Gökhan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DURMUŞ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tr-TR" altLang="tr-TR" sz="2400" b="0" dirty="0" err="1" smtClean="0">
                <a:solidFill>
                  <a:prstClr val="black"/>
                </a:solidFill>
                <a:latin typeface="Calibri" panose="020F0502020204030204"/>
              </a:rPr>
              <a:t>Res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. </a:t>
            </a:r>
            <a:r>
              <a:rPr lang="tr-TR" altLang="tr-TR" sz="2400" b="0" dirty="0" err="1" smtClean="0">
                <a:solidFill>
                  <a:prstClr val="black"/>
                </a:solidFill>
                <a:latin typeface="Calibri" panose="020F0502020204030204"/>
              </a:rPr>
              <a:t>Asst.Damlanur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ÇELİK</a:t>
            </a: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" name="Dikdörtgen 9"/>
          <p:cNvSpPr/>
          <p:nvPr/>
        </p:nvSpPr>
        <p:spPr>
          <a:xfrm>
            <a:off x="6096000" y="1734635"/>
            <a:ext cx="5855677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Subjects</a:t>
            </a:r>
            <a:endParaRPr kumimoji="0" lang="tr-TR" altLang="tr-TR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Cemented Systems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Special Concretes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Repair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Mortars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and Special Mortars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Modern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Construction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Materials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Corrosion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in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Construction Materials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Mortars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Used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in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Historical Buildings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Research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on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Insulation Applications</a:t>
            </a: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83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DIVISIONS OF DEPARTMENT AND SUBJECTS WORKED</a:t>
            </a:r>
            <a:endParaRPr lang="tr-TR" sz="2800" dirty="0"/>
          </a:p>
        </p:txBody>
      </p:sp>
      <p:sp>
        <p:nvSpPr>
          <p:cNvPr id="6" name="Dikdörtgen 5"/>
          <p:cNvSpPr/>
          <p:nvPr/>
        </p:nvSpPr>
        <p:spPr>
          <a:xfrm>
            <a:off x="634392" y="1484199"/>
            <a:ext cx="5748277" cy="497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buFont typeface="Wingdings" panose="05000000000000000000" pitchFamily="2" charset="2"/>
              <a:buChar char="Ø"/>
              <a:defRPr/>
            </a:pPr>
            <a:r>
              <a:rPr lang="tr-TR" altLang="tr-TR" sz="2600" b="1" dirty="0">
                <a:solidFill>
                  <a:prstClr val="black"/>
                </a:solidFill>
                <a:cs typeface="Arial" panose="020B0604020202020204" pitchFamily="34" charset="0"/>
              </a:rPr>
              <a:t>STRUCTURAL MECHANICS </a:t>
            </a:r>
            <a:r>
              <a:rPr lang="tr-TR" altLang="tr-TR" sz="26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DIVISION</a:t>
            </a:r>
          </a:p>
          <a:p>
            <a:pPr lvl="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defRPr/>
            </a:pPr>
            <a:r>
              <a:rPr kumimoji="0" lang="tr-TR" alt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</a:t>
            </a:r>
            <a:r>
              <a:rPr kumimoji="0" lang="tr-TR" alt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.</a:t>
            </a:r>
            <a:r>
              <a:rPr kumimoji="0" lang="tr-TR" altLang="tr-TR" sz="2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kumimoji="0" lang="tr-TR" alt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Dr. Alper </a:t>
            </a:r>
            <a:r>
              <a:rPr kumimoji="0" lang="tr-TR" alt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BÜYÜKKARAGÖZ</a:t>
            </a:r>
          </a:p>
          <a:p>
            <a:pPr lvl="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defRPr/>
            </a:pPr>
            <a:r>
              <a:rPr lang="tr-TR" altLang="tr-TR" sz="2200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tr-TR" altLang="tr-TR" sz="2200" dirty="0" smtClean="0">
                <a:solidFill>
                  <a:prstClr val="black"/>
                </a:solidFill>
                <a:cs typeface="Arial" panose="020B0604020202020204" pitchFamily="34" charset="0"/>
              </a:rPr>
              <a:t>. Prof. Dr. Yağmur </a:t>
            </a:r>
            <a:r>
              <a:rPr kumimoji="0" lang="tr-TR" alt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KOPRAMAN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200" dirty="0" err="1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tr-TR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. Prof. Dr. </a:t>
            </a:r>
            <a:r>
              <a:rPr kumimoji="0" lang="tr-TR" alt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Eda </a:t>
            </a:r>
            <a:r>
              <a:rPr lang="tr-TR" altLang="tr-TR" sz="2200" b="0" dirty="0">
                <a:solidFill>
                  <a:prstClr val="black"/>
                </a:solidFill>
                <a:latin typeface="Calibri" panose="020F0502020204030204"/>
              </a:rPr>
              <a:t>AVANOĞLU </a:t>
            </a:r>
            <a:r>
              <a:rPr lang="tr-TR" altLang="tr-TR" sz="2200" b="0" dirty="0" smtClean="0">
                <a:solidFill>
                  <a:prstClr val="black"/>
                </a:solidFill>
                <a:latin typeface="Calibri" panose="020F0502020204030204"/>
              </a:rPr>
              <a:t>SICACIK</a:t>
            </a:r>
          </a:p>
          <a:p>
            <a:pPr lvl="0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tr-TR" altLang="tr-TR" sz="22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Lecturer</a:t>
            </a:r>
            <a:r>
              <a:rPr kumimoji="0" lang="tr-TR" altLang="tr-TR" sz="22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kumimoji="0" lang="tr-TR" altLang="tr-TR" sz="220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Ali </a:t>
            </a:r>
            <a:r>
              <a:rPr kumimoji="0" lang="tr-TR" altLang="tr-TR" sz="220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Osman ATEŞ</a:t>
            </a:r>
            <a:endParaRPr kumimoji="0" lang="tr-TR" altLang="tr-TR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200" dirty="0" err="1" smtClean="0">
                <a:solidFill>
                  <a:prstClr val="black"/>
                </a:solidFill>
              </a:rPr>
              <a:t>Res</a:t>
            </a:r>
            <a:r>
              <a:rPr lang="tr-TR" altLang="tr-TR" sz="2200" dirty="0" smtClean="0">
                <a:solidFill>
                  <a:prstClr val="black"/>
                </a:solidFill>
              </a:rPr>
              <a:t>. </a:t>
            </a:r>
            <a:r>
              <a:rPr lang="tr-TR" altLang="tr-TR" sz="2200" dirty="0" err="1" smtClean="0">
                <a:solidFill>
                  <a:prstClr val="black"/>
                </a:solidFill>
              </a:rPr>
              <a:t>Asst</a:t>
            </a:r>
            <a:r>
              <a:rPr lang="tr-TR" altLang="tr-TR" sz="2200" dirty="0" smtClean="0">
                <a:solidFill>
                  <a:prstClr val="black"/>
                </a:solidFill>
              </a:rPr>
              <a:t>. Dr. Anıl </a:t>
            </a:r>
            <a:r>
              <a:rPr lang="tr-TR" altLang="tr-TR" sz="2200" b="0" dirty="0" smtClean="0">
                <a:solidFill>
                  <a:prstClr val="black"/>
                </a:solidFill>
                <a:latin typeface="Calibri" panose="020F0502020204030204"/>
              </a:rPr>
              <a:t>ÖZDEMİR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200" dirty="0" err="1">
                <a:solidFill>
                  <a:prstClr val="black"/>
                </a:solidFill>
              </a:rPr>
              <a:t>Res</a:t>
            </a:r>
            <a:r>
              <a:rPr lang="tr-TR" altLang="tr-TR" sz="2200" dirty="0">
                <a:solidFill>
                  <a:prstClr val="black"/>
                </a:solidFill>
              </a:rPr>
              <a:t>. </a:t>
            </a:r>
            <a:r>
              <a:rPr lang="tr-TR" altLang="tr-TR" sz="2200" dirty="0" err="1">
                <a:solidFill>
                  <a:prstClr val="black"/>
                </a:solidFill>
              </a:rPr>
              <a:t>Asst</a:t>
            </a:r>
            <a:r>
              <a:rPr lang="tr-TR" altLang="tr-TR" sz="2200" dirty="0">
                <a:solidFill>
                  <a:prstClr val="black"/>
                </a:solidFill>
              </a:rPr>
              <a:t>. </a:t>
            </a:r>
            <a:r>
              <a:rPr lang="tr-TR" altLang="tr-TR" sz="2200" b="0" dirty="0" smtClean="0">
                <a:solidFill>
                  <a:prstClr val="black"/>
                </a:solidFill>
                <a:latin typeface="Calibri" panose="020F0502020204030204"/>
              </a:rPr>
              <a:t>Tuğba </a:t>
            </a:r>
            <a:r>
              <a:rPr lang="tr-TR" altLang="tr-TR" sz="2200" b="0" dirty="0" smtClean="0">
                <a:solidFill>
                  <a:prstClr val="black"/>
                </a:solidFill>
                <a:latin typeface="Calibri" panose="020F0502020204030204"/>
              </a:rPr>
              <a:t>YILDIZLI</a:t>
            </a:r>
            <a:endParaRPr kumimoji="0" lang="tr-TR" altLang="tr-TR" sz="2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6382669" y="1995130"/>
            <a:ext cx="5522115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tr-TR" sz="2400" b="1" dirty="0">
                <a:solidFill>
                  <a:prstClr val="black"/>
                </a:solidFill>
                <a:cs typeface="Arial" panose="020B0604020202020204" pitchFamily="34" charset="0"/>
              </a:rPr>
              <a:t>Subjects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Investigation of Earthquake Safety of Structures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Repair and Strengthening of Structures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Modeling with Finite Element Method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Behavior of Reinforced Concrete and Hybrid Building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Elements</a:t>
            </a:r>
            <a:endParaRPr kumimoji="0" lang="tr-TR" altLang="tr-TR" sz="24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99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DIVISIONS OF DEPARTMENT AND SUBJECTS WORKED</a:t>
            </a:r>
            <a:endParaRPr lang="tr-TR" sz="2800" dirty="0"/>
          </a:p>
        </p:txBody>
      </p:sp>
      <p:sp>
        <p:nvSpPr>
          <p:cNvPr id="6" name="Dikdörtgen 5"/>
          <p:cNvSpPr/>
          <p:nvPr/>
        </p:nvSpPr>
        <p:spPr>
          <a:xfrm>
            <a:off x="838200" y="2236796"/>
            <a:ext cx="4886528" cy="2671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buFont typeface="Wingdings" panose="05000000000000000000" pitchFamily="2" charset="2"/>
              <a:buChar char="Ø"/>
              <a:defRPr/>
            </a:pPr>
            <a:r>
              <a:rPr lang="tr-TR" altLang="tr-TR" sz="2600" b="1" dirty="0">
                <a:solidFill>
                  <a:prstClr val="black"/>
                </a:solidFill>
                <a:cs typeface="Arial" panose="020B0604020202020204" pitchFamily="34" charset="0"/>
              </a:rPr>
              <a:t>TRANSPORTATION </a:t>
            </a:r>
            <a:r>
              <a:rPr lang="tr-TR" altLang="tr-TR" sz="26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DIVISION</a:t>
            </a:r>
          </a:p>
          <a:p>
            <a:pPr lvl="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defRPr/>
            </a:pP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. Dr. Mehmet ORHAN</a:t>
            </a: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tr-TR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. Prof. Dr.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Kürşat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YILDIZ</a:t>
            </a:r>
          </a:p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Res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dirty="0" err="1">
                <a:solidFill>
                  <a:prstClr val="black"/>
                </a:solidFill>
              </a:rPr>
              <a:t>Asst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Mert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ATAKAN</a:t>
            </a: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6619378" y="2398608"/>
            <a:ext cx="4734422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tr-TR" sz="2400" b="1" dirty="0">
                <a:solidFill>
                  <a:prstClr val="black"/>
                </a:solidFill>
                <a:cs typeface="Arial" panose="020B0604020202020204" pitchFamily="34" charset="0"/>
              </a:rPr>
              <a:t>Subjects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Highway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/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Railway Transport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Transportation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/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Logistics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Bituminous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Hot 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Mixes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Transportation</a:t>
            </a:r>
            <a:r>
              <a:rPr lang="tr-TR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400" dirty="0" smtClean="0">
                <a:solidFill>
                  <a:prstClr val="black"/>
                </a:solidFill>
                <a:cs typeface="Arial" panose="020B0604020202020204" pitchFamily="34" charset="0"/>
              </a:rPr>
              <a:t>Planning</a:t>
            </a:r>
            <a:endParaRPr kumimoji="0" lang="tr-TR" altLang="tr-TR" sz="24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22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DIVISIONS OF DEPARTMENT AND SUBJECTS WORKED</a:t>
            </a:r>
            <a:endParaRPr lang="tr-TR" sz="2800" dirty="0"/>
          </a:p>
        </p:txBody>
      </p:sp>
      <p:sp>
        <p:nvSpPr>
          <p:cNvPr id="8" name="Dikdörtgen 7"/>
          <p:cNvSpPr/>
          <p:nvPr/>
        </p:nvSpPr>
        <p:spPr>
          <a:xfrm>
            <a:off x="838200" y="1489515"/>
            <a:ext cx="562174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buFont typeface="Wingdings" panose="05000000000000000000" pitchFamily="2" charset="2"/>
              <a:buChar char="Ø"/>
              <a:defRPr/>
            </a:pPr>
            <a:r>
              <a:rPr lang="tr-TR" altLang="tr-TR" sz="2600" b="1" dirty="0">
                <a:solidFill>
                  <a:prstClr val="black"/>
                </a:solidFill>
                <a:cs typeface="Arial" panose="020B0604020202020204" pitchFamily="34" charset="0"/>
              </a:rPr>
              <a:t>GEOTECHNICS </a:t>
            </a:r>
            <a:r>
              <a:rPr lang="tr-TR" altLang="tr-TR" sz="26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DIVISION</a:t>
            </a:r>
          </a:p>
          <a:p>
            <a:pPr lvl="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defRPr/>
            </a:pP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</a:t>
            </a: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. Dr. Mehmet ORHAN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Prof. Dr.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Seyhan FIRAT</a:t>
            </a:r>
            <a:endParaRPr kumimoji="0" lang="tr-TR" altLang="tr-T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Prof. Dr.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Nihat Sinan IŞIK</a:t>
            </a: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Assoc</a:t>
            </a:r>
            <a:r>
              <a:rPr lang="tr-TR" altLang="tr-TR" sz="2400" dirty="0">
                <a:solidFill>
                  <a:prstClr val="black"/>
                </a:solidFill>
              </a:rPr>
              <a:t>. Prof.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Mustafa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ÖZER</a:t>
            </a: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Res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dirty="0" err="1" smtClean="0">
                <a:solidFill>
                  <a:prstClr val="black"/>
                </a:solidFill>
              </a:rPr>
              <a:t>Asst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Dr. P. Sezin ÖZTÜRK KARDOĞAN</a:t>
            </a:r>
          </a:p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Res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dirty="0" err="1">
                <a:solidFill>
                  <a:prstClr val="black"/>
                </a:solidFill>
              </a:rPr>
              <a:t>Asst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Ahmet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ERDAĞ</a:t>
            </a:r>
          </a:p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Res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dirty="0" err="1">
                <a:solidFill>
                  <a:prstClr val="black"/>
                </a:solidFill>
              </a:rPr>
              <a:t>Asst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Özgün 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BOZDOĞAN</a:t>
            </a: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6459942" y="1671104"/>
            <a:ext cx="520000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tr-TR" sz="2400" b="1" dirty="0">
                <a:solidFill>
                  <a:prstClr val="black"/>
                </a:solidFill>
                <a:cs typeface="Arial" panose="020B0604020202020204" pitchFamily="34" charset="0"/>
              </a:rPr>
              <a:t>Subjects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Experimental Determination of Shear Strength and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Consolidation Parameters of Soils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Bearing Strength and Consolidation Settlement in Shallow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Foundations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Use of </a:t>
            </a:r>
            <a:r>
              <a:rPr lang="en-US" altLang="tr-TR" sz="2400" dirty="0" err="1">
                <a:solidFill>
                  <a:prstClr val="black"/>
                </a:solidFill>
                <a:cs typeface="Arial" panose="020B0604020202020204" pitchFamily="34" charset="0"/>
              </a:rPr>
              <a:t>Geosynthetics</a:t>
            </a: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 in Reinforcement of Soils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Geotechnical Engineering Evaluations</a:t>
            </a: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7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DIVISIONS OF DEPARTMENT AND SUBJECTS WORKED</a:t>
            </a:r>
            <a:endParaRPr lang="tr-TR" sz="2800" dirty="0"/>
          </a:p>
        </p:txBody>
      </p:sp>
      <p:sp>
        <p:nvSpPr>
          <p:cNvPr id="8" name="Dikdörtgen 7"/>
          <p:cNvSpPr/>
          <p:nvPr/>
        </p:nvSpPr>
        <p:spPr>
          <a:xfrm>
            <a:off x="838200" y="2271838"/>
            <a:ext cx="5477544" cy="303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400" fontAlgn="base">
              <a:buFont typeface="Wingdings" panose="05000000000000000000" pitchFamily="2" charset="2"/>
              <a:buChar char="Ø"/>
              <a:defRPr/>
            </a:pPr>
            <a:r>
              <a:rPr lang="en-US" altLang="tr-TR" sz="2600" b="1" dirty="0">
                <a:solidFill>
                  <a:prstClr val="black"/>
                </a:solidFill>
                <a:cs typeface="Arial" panose="020B0604020202020204" pitchFamily="34" charset="0"/>
              </a:rPr>
              <a:t>BUILDING DESIGN AND RESTORATION </a:t>
            </a:r>
            <a:r>
              <a:rPr lang="en-US" altLang="tr-TR" sz="26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DIVISION</a:t>
            </a:r>
            <a:endParaRPr lang="tr-TR" altLang="tr-TR" sz="26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defRPr/>
            </a:pPr>
            <a:endParaRPr lang="tr-TR" altLang="tr-TR" sz="26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Assoc</a:t>
            </a:r>
            <a:r>
              <a:rPr lang="tr-TR" altLang="tr-TR" sz="2400" dirty="0">
                <a:solidFill>
                  <a:prstClr val="black"/>
                </a:solidFill>
              </a:rPr>
              <a:t>. Prof.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kumimoji="0" lang="tr-TR" altLang="tr-T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Arzuhan</a:t>
            </a: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 Burcu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GÜLTEKİN</a:t>
            </a:r>
          </a:p>
          <a:p>
            <a:pPr lvl="0" defTabSz="914400" fontAlgn="base">
              <a:lnSpc>
                <a:spcPct val="150000"/>
              </a:lnSpc>
              <a:defRPr/>
            </a:pPr>
            <a:r>
              <a:rPr lang="tr-TR" altLang="tr-TR" sz="2400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tr-TR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. Prof. Dr.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Ahmet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GÖKDEMİR</a:t>
            </a:r>
          </a:p>
          <a:p>
            <a:pPr lvl="0" defTabSz="914400" fontAlgn="base">
              <a:lnSpc>
                <a:spcPct val="150000"/>
              </a:lnSpc>
              <a:defRPr/>
            </a:pPr>
            <a:r>
              <a:rPr lang="tr-TR" altLang="tr-TR" sz="2400" dirty="0" err="1" smtClean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Lecturer</a:t>
            </a:r>
            <a:r>
              <a:rPr lang="tr-TR" altLang="tr-TR" sz="2400" dirty="0" smtClean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Veysel EROLTEKİN</a:t>
            </a:r>
            <a:endParaRPr kumimoji="0" lang="tr-TR" altLang="tr-T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5571066" y="1746903"/>
            <a:ext cx="66209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Subjects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Sustainable Buildings and Building Materials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Life Cycle Assessment in the Construction Sector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Energy and Water Conservation in Buildings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Green Buildings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Nearly Zero Energy Buildings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Construction Ergonomics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Restoration of Historical Buildings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909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DIVISIONS OF DEPARTMENT AND SUBJECTS WORKED</a:t>
            </a:r>
            <a:endParaRPr lang="tr-TR" sz="2800" dirty="0"/>
          </a:p>
        </p:txBody>
      </p:sp>
      <p:sp>
        <p:nvSpPr>
          <p:cNvPr id="6" name="Dikdörtgen 5"/>
          <p:cNvSpPr/>
          <p:nvPr/>
        </p:nvSpPr>
        <p:spPr>
          <a:xfrm>
            <a:off x="838200" y="2570156"/>
            <a:ext cx="5611133" cy="2748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buFont typeface="Wingdings" panose="05000000000000000000" pitchFamily="2" charset="2"/>
              <a:buChar char="Ø"/>
              <a:defRPr/>
            </a:pPr>
            <a:r>
              <a:rPr lang="tr-TR" altLang="tr-TR" sz="2600" b="1" dirty="0">
                <a:solidFill>
                  <a:prstClr val="black"/>
                </a:solidFill>
                <a:cs typeface="Arial" panose="020B0604020202020204" pitchFamily="34" charset="0"/>
              </a:rPr>
              <a:t>CONSTRUCTION MANAGEMENT </a:t>
            </a:r>
            <a:r>
              <a:rPr lang="tr-TR" altLang="tr-TR" sz="26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DIVISION</a:t>
            </a:r>
          </a:p>
          <a:p>
            <a:pPr lvl="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defRPr/>
            </a:pP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Prof</a:t>
            </a: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. Dr.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rPr>
              <a:t>Mürsel ERDAL</a:t>
            </a:r>
          </a:p>
          <a:p>
            <a:pPr lv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b="0" dirty="0">
                <a:solidFill>
                  <a:prstClr val="black"/>
                </a:solidFill>
                <a:latin typeface="Calibri" panose="020F0502020204030204"/>
              </a:rPr>
              <a:t>Arş. Gör</a:t>
            </a:r>
            <a:r>
              <a:rPr lang="tr-TR" altLang="tr-TR" sz="2400" b="0" dirty="0" smtClean="0">
                <a:solidFill>
                  <a:prstClr val="black"/>
                </a:solidFill>
                <a:latin typeface="Calibri" panose="020F0502020204030204"/>
              </a:rPr>
              <a:t>. Coşkun ÇAKMAK</a:t>
            </a:r>
            <a:endParaRPr kumimoji="0" lang="tr-TR" altLang="tr-T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6449333" y="1666833"/>
            <a:ext cx="552026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tr-TR" sz="2200" b="1" dirty="0">
                <a:solidFill>
                  <a:prstClr val="black"/>
                </a:solidFill>
                <a:cs typeface="Arial" panose="020B0604020202020204" pitchFamily="34" charset="0"/>
              </a:rPr>
              <a:t>Subjects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Project and Construction Management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General Construction, Public Procurement and </a:t>
            </a:r>
            <a:r>
              <a:rPr lang="en-US" altLang="tr-TR" sz="2200" dirty="0" smtClean="0">
                <a:solidFill>
                  <a:prstClr val="black"/>
                </a:solidFill>
                <a:cs typeface="Arial" panose="020B0604020202020204" pitchFamily="34" charset="0"/>
              </a:rPr>
              <a:t>Zoning</a:t>
            </a:r>
            <a:r>
              <a:rPr lang="tr-TR" altLang="tr-TR" sz="22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altLang="tr-TR" sz="2200" dirty="0" smtClean="0">
                <a:solidFill>
                  <a:prstClr val="black"/>
                </a:solidFill>
                <a:cs typeface="Arial" panose="020B0604020202020204" pitchFamily="34" charset="0"/>
              </a:rPr>
              <a:t>Legislation</a:t>
            </a:r>
            <a:endParaRPr lang="en-US" altLang="tr-TR" sz="22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Dispute Resolution Methods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Human Factor in Construction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Statistical Mathematics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Construction Contracts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200" dirty="0">
                <a:solidFill>
                  <a:prstClr val="black"/>
                </a:solidFill>
                <a:cs typeface="Arial" panose="020B0604020202020204" pitchFamily="34" charset="0"/>
              </a:rPr>
              <a:t>Decision Support Systems in the </a:t>
            </a:r>
            <a:r>
              <a:rPr lang="en-US" altLang="tr-TR" sz="2200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Constructio</a:t>
            </a:r>
            <a:r>
              <a:rPr lang="tr-TR" altLang="tr-TR" sz="2200" dirty="0" smtClean="0">
                <a:solidFill>
                  <a:prstClr val="black"/>
                </a:solidFill>
                <a:cs typeface="Arial" panose="020B0604020202020204" pitchFamily="34" charset="0"/>
              </a:rPr>
              <a:t>n </a:t>
            </a:r>
            <a:r>
              <a:rPr lang="en-US" altLang="tr-TR" sz="2200" dirty="0" smtClean="0">
                <a:solidFill>
                  <a:prstClr val="black"/>
                </a:solidFill>
                <a:cs typeface="Arial" panose="020B0604020202020204" pitchFamily="34" charset="0"/>
              </a:rPr>
              <a:t>Sector</a:t>
            </a:r>
            <a:endParaRPr kumimoji="0" lang="tr-TR" altLang="tr-TR" sz="220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53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>
            <a:extLst>
              <a:ext uri="{FF2B5EF4-FFF2-40B4-BE49-F238E27FC236}">
                <a16:creationId xmlns:a16="http://schemas.microsoft.com/office/drawing/2014/main" id="{D380863E-BFF2-47C7-9B57-F70EF0E2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DIVISIONS OF DEPARTMENT AND SUBJECTS WORKED</a:t>
            </a:r>
            <a:endParaRPr lang="tr-TR" sz="2800" dirty="0"/>
          </a:p>
        </p:txBody>
      </p:sp>
      <p:sp>
        <p:nvSpPr>
          <p:cNvPr id="8" name="Dikdörtgen 7"/>
          <p:cNvSpPr/>
          <p:nvPr/>
        </p:nvSpPr>
        <p:spPr>
          <a:xfrm>
            <a:off x="838200" y="2686218"/>
            <a:ext cx="4819825" cy="2148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buFont typeface="Wingdings" panose="05000000000000000000" pitchFamily="2" charset="2"/>
              <a:buChar char="Ø"/>
              <a:defRPr/>
            </a:pPr>
            <a:r>
              <a:rPr kumimoji="0" lang="es-ES" altLang="tr-TR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lang="es-ES" altLang="tr-TR" sz="2600" b="1" dirty="0">
                <a:solidFill>
                  <a:prstClr val="black"/>
                </a:solidFill>
                <a:cs typeface="Arial" panose="020B0604020202020204" pitchFamily="34" charset="0"/>
              </a:rPr>
              <a:t>HYDRAULICS </a:t>
            </a:r>
            <a:r>
              <a:rPr lang="es-ES" altLang="tr-TR" sz="26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DIVISION</a:t>
            </a:r>
            <a:endParaRPr lang="tr-TR" altLang="tr-TR" sz="2600" b="1" dirty="0" smtClean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ct val="40000"/>
              </a:spcBef>
              <a:spcAft>
                <a:spcPct val="40000"/>
              </a:spcAft>
              <a:defRPr/>
            </a:pP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Prof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. </a:t>
            </a: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Zeliha SELEK</a:t>
            </a: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altLang="tr-TR" sz="2400" dirty="0" err="1">
                <a:solidFill>
                  <a:prstClr val="black"/>
                </a:solidFill>
              </a:rPr>
              <a:t>Res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lang="tr-TR" altLang="tr-TR" sz="2400" dirty="0" err="1">
                <a:solidFill>
                  <a:prstClr val="black"/>
                </a:solidFill>
              </a:rPr>
              <a:t>Asst</a:t>
            </a:r>
            <a:r>
              <a:rPr lang="tr-TR" altLang="tr-TR" sz="2400" dirty="0">
                <a:solidFill>
                  <a:prstClr val="black"/>
                </a:solidFill>
              </a:rPr>
              <a:t>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</a:t>
            </a:r>
            <a:r>
              <a:rPr kumimoji="0" lang="tr-TR" altLang="tr-T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. </a:t>
            </a:r>
            <a:r>
              <a:rPr kumimoji="0" lang="tr-TR" alt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Murat PINARLIK</a:t>
            </a:r>
            <a:endParaRPr kumimoji="0" lang="tr-TR" altLang="tr-T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5658025" y="1787145"/>
            <a:ext cx="648546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tr-TR" sz="2400" b="1" dirty="0">
                <a:solidFill>
                  <a:prstClr val="black"/>
                </a:solidFill>
                <a:cs typeface="Arial" panose="020B0604020202020204" pitchFamily="34" charset="0"/>
              </a:rPr>
              <a:t>Subjects</a:t>
            </a:r>
          </a:p>
          <a:p>
            <a:pPr marL="342900" lvl="0" indent="-342900" defTabSz="914400" fontAlgn="base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Flood Hydrology</a:t>
            </a:r>
          </a:p>
          <a:p>
            <a:pPr marL="342900" lvl="0" indent="-342900" defTabSz="914400" fontAlgn="base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Drought Analysis</a:t>
            </a:r>
          </a:p>
          <a:p>
            <a:pPr marL="342900" lvl="0" indent="-342900" defTabSz="914400" fontAlgn="base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Velocity Distributions in Open Channel Streams</a:t>
            </a:r>
          </a:p>
          <a:p>
            <a:pPr marL="342900" lvl="0" indent="-342900" defTabSz="914400" fontAlgn="base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Dam Operation</a:t>
            </a:r>
          </a:p>
          <a:p>
            <a:pPr marL="342900" lvl="0" indent="-342900" defTabSz="914400" fontAlgn="base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altLang="tr-TR" sz="2400" dirty="0">
                <a:solidFill>
                  <a:prstClr val="black"/>
                </a:solidFill>
                <a:cs typeface="Arial" panose="020B0604020202020204" pitchFamily="34" charset="0"/>
              </a:rPr>
              <a:t>Integrated Water Resources Management</a:t>
            </a:r>
            <a:endParaRPr kumimoji="0" lang="tr-TR" altLang="tr-TR" sz="24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01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/>
              <a:t>PROJECTS COMPLETED/CONTINUE IN THE DEPARTMENT</a:t>
            </a:r>
            <a:endParaRPr lang="tr-TR" sz="3600" dirty="0"/>
          </a:p>
        </p:txBody>
      </p:sp>
      <p:sp>
        <p:nvSpPr>
          <p:cNvPr id="9" name="Metin kutusu 8"/>
          <p:cNvSpPr txBox="1"/>
          <p:nvPr/>
        </p:nvSpPr>
        <p:spPr>
          <a:xfrm>
            <a:off x="515815" y="1345722"/>
            <a:ext cx="11676185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•Erasmus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+ / KA2 Cooperation for Innovation and the Exchange of Good Practices / KA205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Strategic Partnerships, “ </a:t>
            </a: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Creating an Awareness on Zero Energy Buildings among Youngsters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(2020</a:t>
            </a:r>
            <a:r>
              <a:rPr 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)</a:t>
            </a:r>
            <a:endParaRPr lang="en-US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•</a:t>
            </a: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Self </a:t>
            </a: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Healing Asphalt Pavement </a:t>
            </a: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Design</a:t>
            </a:r>
            <a:r>
              <a:rPr 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en-US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. Prof. Dr. </a:t>
            </a:r>
            <a:r>
              <a:rPr lang="en-US" sz="2000" dirty="0" err="1">
                <a:solidFill>
                  <a:prstClr val="black"/>
                </a:solidFill>
                <a:cs typeface="Arial" panose="020B0604020202020204" pitchFamily="34" charset="0"/>
              </a:rPr>
              <a:t>Kürşat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 YILDIZ,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</a:t>
            </a:r>
            <a:r>
              <a:rPr 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Experimental </a:t>
            </a: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Investigation of Concrete Steel Adhesion Interface Under Concentric </a:t>
            </a: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/</a:t>
            </a:r>
            <a:r>
              <a:rPr 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Eccentric </a:t>
            </a: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Tensile Effect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tr-TR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. </a:t>
            </a:r>
            <a:r>
              <a:rPr lang="en-US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Prof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. Dr. </a:t>
            </a:r>
            <a:r>
              <a:rPr lang="en-US" sz="2000" dirty="0" err="1">
                <a:solidFill>
                  <a:prstClr val="black"/>
                </a:solidFill>
                <a:cs typeface="Arial" panose="020B0604020202020204" pitchFamily="34" charset="0"/>
              </a:rPr>
              <a:t>Yağmur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 KOPRAMAN , 2019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•Experimental </a:t>
            </a:r>
            <a:r>
              <a:rPr lang="en-US" sz="2000" b="1" dirty="0">
                <a:solidFill>
                  <a:prstClr val="black"/>
                </a:solidFill>
                <a:cs typeface="Arial" panose="020B0604020202020204" pitchFamily="34" charset="0"/>
              </a:rPr>
              <a:t>Investigation of the Repair Potential of Damaged Shear Walls with Openings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000" dirty="0" err="1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 . Prof. Dr. </a:t>
            </a:r>
            <a:r>
              <a:rPr lang="en-US" sz="2000" dirty="0" err="1">
                <a:solidFill>
                  <a:prstClr val="black"/>
                </a:solidFill>
                <a:cs typeface="Arial" panose="020B0604020202020204" pitchFamily="34" charset="0"/>
              </a:rPr>
              <a:t>Yağmur</a:t>
            </a:r>
            <a:r>
              <a:rPr lang="en-US" sz="2000" dirty="0">
                <a:solidFill>
                  <a:prstClr val="black"/>
                </a:solidFill>
                <a:cs typeface="Arial" panose="020B0604020202020204" pitchFamily="34" charset="0"/>
              </a:rPr>
              <a:t> KOPRAMAN,</a:t>
            </a:r>
            <a:endParaRPr lang="tr-TR" altLang="tr-TR" sz="20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86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600" dirty="0"/>
              <a:t>BÖLÜMDE </a:t>
            </a:r>
            <a:r>
              <a:rPr lang="tr-TR" sz="3600" dirty="0" smtClean="0"/>
              <a:t>TAMAMLANMIŞ </a:t>
            </a:r>
            <a:r>
              <a:rPr lang="tr-TR" sz="3600" dirty="0"/>
              <a:t>/ DEVAM EDEN PROJELER</a:t>
            </a:r>
          </a:p>
        </p:txBody>
      </p:sp>
      <p:sp>
        <p:nvSpPr>
          <p:cNvPr id="9" name="Metin kutusu 8"/>
          <p:cNvSpPr txBox="1"/>
          <p:nvPr/>
        </p:nvSpPr>
        <p:spPr>
          <a:xfrm>
            <a:off x="515816" y="1345722"/>
            <a:ext cx="11117384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Investigation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of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Reinforced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Concrete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Beams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Which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Has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Insufficient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Shear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Performance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Repaired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with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Basalt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Based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FRP (BFRP)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Strips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 err="1">
                <a:solidFill>
                  <a:prstClr val="black"/>
                </a:solidFill>
                <a:cs typeface="Arial" panose="020B0604020202020204" pitchFamily="34" charset="0"/>
              </a:rPr>
              <a:t>Asst</a:t>
            </a: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 . Prof. Dr. Yağmur KOPRAMAN,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Investigation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of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Khorasan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Mortars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Used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in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Historical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Buildings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and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Production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of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Khorasan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Mortar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Prof. Dr. H. Yılmaz ARUNTAŞ, 2016.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Obtaining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Hydrological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Cycle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Parameters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with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Conceptual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Hydrological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Model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 err="1">
                <a:solidFill>
                  <a:prstClr val="black"/>
                </a:solidFill>
                <a:cs typeface="Arial" panose="020B0604020202020204" pitchFamily="34" charset="0"/>
              </a:rPr>
              <a:t>Assoc</a:t>
            </a: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 . Prof. Dr. Zeliha SELEK,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Nano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Modified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Cement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Based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Repair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Materials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Containing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High Volume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Fly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Ash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 err="1">
                <a:solidFill>
                  <a:prstClr val="black"/>
                </a:solidFill>
                <a:cs typeface="Arial" panose="020B0604020202020204" pitchFamily="34" charset="0"/>
              </a:rPr>
              <a:t>Assoc</a:t>
            </a: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 . Prof. Dr. Osman ŞİMŞEK,</a:t>
            </a:r>
            <a:endParaRPr lang="tr-TR" altLang="tr-TR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23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600" dirty="0"/>
              <a:t>BÖLÜMDE </a:t>
            </a:r>
            <a:r>
              <a:rPr lang="tr-TR" sz="3600" dirty="0" smtClean="0"/>
              <a:t>TAMAMLANMIŞ </a:t>
            </a:r>
            <a:r>
              <a:rPr lang="tr-TR" sz="3600" dirty="0"/>
              <a:t>/ DEVAM EDEN PROJELER</a:t>
            </a:r>
          </a:p>
        </p:txBody>
      </p:sp>
      <p:sp>
        <p:nvSpPr>
          <p:cNvPr id="9" name="Metin kutusu 8"/>
          <p:cNvSpPr txBox="1"/>
          <p:nvPr/>
        </p:nvSpPr>
        <p:spPr>
          <a:xfrm>
            <a:off x="492370" y="1046783"/>
            <a:ext cx="11699630" cy="5353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Shear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Nailed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Plate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Application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Method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in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Reinforced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Concrete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Column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Beam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Joints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 err="1">
                <a:solidFill>
                  <a:prstClr val="black"/>
                </a:solidFill>
                <a:cs typeface="Arial" panose="020B0604020202020204" pitchFamily="34" charset="0"/>
              </a:rPr>
              <a:t>Assoc</a:t>
            </a: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 . Prof. Dr. Alper BÜYÜKKARAGÖZ,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Earthquake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Behavior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of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Tunnel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Formwork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Units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with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Different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Shear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Wall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Patterns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Prof. Dr. Recep KANIT , 2014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Investigation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of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the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Development of Macro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Void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Structure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in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Different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Cement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Mortars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Exposed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to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Sulphate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Effect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Using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Computed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Tomography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Method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Prof. Dr. H. Yılmaz ARUNTAŞ, 2011.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 </a:t>
            </a:r>
            <a:r>
              <a:rPr lang="tr-TR" altLang="tr-TR" sz="20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Investigation</a:t>
            </a:r>
            <a:r>
              <a:rPr lang="tr-TR" altLang="tr-TR" sz="20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of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Appropriate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Improvement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Methods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for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Increasing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the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Resistance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of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Soils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to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Liquefaction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in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Areas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with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Liquefaction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Potential</a:t>
            </a:r>
            <a:r>
              <a:rPr lang="tr-TR" altLang="tr-TR" sz="2000" b="1" dirty="0">
                <a:solidFill>
                  <a:prstClr val="black"/>
                </a:solidFill>
                <a:cs typeface="Arial" panose="020B0604020202020204" pitchFamily="34" charset="0"/>
              </a:rPr>
              <a:t> in Manisa Saruhanlı </a:t>
            </a:r>
            <a:r>
              <a:rPr lang="tr-TR" altLang="tr-TR" sz="2000" b="1" dirty="0" err="1">
                <a:solidFill>
                  <a:prstClr val="black"/>
                </a:solidFill>
                <a:cs typeface="Arial" panose="020B0604020202020204" pitchFamily="34" charset="0"/>
              </a:rPr>
              <a:t>District</a:t>
            </a:r>
            <a:endParaRPr lang="tr-TR" altLang="tr-TR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altLang="tr-TR" sz="2000" dirty="0">
                <a:solidFill>
                  <a:prstClr val="black"/>
                </a:solidFill>
                <a:cs typeface="Arial" panose="020B0604020202020204" pitchFamily="34" charset="0"/>
              </a:rPr>
              <a:t>Prof. Dr. Mehmet ORHAN, 2010</a:t>
            </a:r>
            <a:endParaRPr lang="tr-TR" altLang="tr-TR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26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600" dirty="0"/>
              <a:t>BÖLÜMDE </a:t>
            </a:r>
            <a:r>
              <a:rPr lang="tr-TR" sz="3600" dirty="0" smtClean="0"/>
              <a:t>TAMAMLANMIŞ </a:t>
            </a:r>
            <a:r>
              <a:rPr lang="tr-TR" sz="3600" dirty="0"/>
              <a:t>/ DEVAM EDEN PROJELER</a:t>
            </a:r>
          </a:p>
        </p:txBody>
      </p:sp>
      <p:sp>
        <p:nvSpPr>
          <p:cNvPr id="9" name="Metin kutusu 8"/>
          <p:cNvSpPr txBox="1"/>
          <p:nvPr/>
        </p:nvSpPr>
        <p:spPr>
          <a:xfrm>
            <a:off x="389467" y="1025582"/>
            <a:ext cx="10964333" cy="5410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•Leonardo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da Vinci Lifelong Learning Program 2007 2013 Mobility Project , Investigation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of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Life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Cycle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Assessment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Method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within the Context of Environmental Effects of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Building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Materials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", Center for European Union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Education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and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Youth Programs (National Agency),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European Commission , </a:t>
            </a:r>
            <a:r>
              <a:rPr lang="en-US" sz="1900" dirty="0" err="1">
                <a:solidFill>
                  <a:prstClr val="black"/>
                </a:solidFill>
                <a:cs typeface="Arial" panose="020B0604020202020204" pitchFamily="34" charset="0"/>
              </a:rPr>
              <a:t>Gültekin</a:t>
            </a: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, A. B., 2009.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err="1" smtClean="0">
                <a:solidFill>
                  <a:prstClr val="black"/>
                </a:solidFill>
                <a:cs typeface="Arial" panose="020B0604020202020204" pitchFamily="34" charset="0"/>
              </a:rPr>
              <a:t>Specialised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prstClr val="black"/>
                </a:solidFill>
                <a:cs typeface="Arial" panose="020B0604020202020204" pitchFamily="34" charset="0"/>
              </a:rPr>
              <a:t>Ecvet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prstClr val="black"/>
                </a:solidFill>
                <a:cs typeface="Arial" panose="020B0604020202020204" pitchFamily="34" charset="0"/>
              </a:rPr>
              <a:t>Tr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prstClr val="black"/>
                </a:solidFill>
                <a:cs typeface="Arial" panose="020B0604020202020204" pitchFamily="34" charset="0"/>
              </a:rPr>
              <a:t>aining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 of Caregivers for People with Cerebral Palsy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Prof. Dr. </a:t>
            </a:r>
            <a:r>
              <a:rPr lang="en-US" sz="1900" dirty="0" err="1">
                <a:solidFill>
                  <a:prstClr val="black"/>
                </a:solidFill>
                <a:cs typeface="Arial" panose="020B0604020202020204" pitchFamily="34" charset="0"/>
              </a:rPr>
              <a:t>Seyhan</a:t>
            </a: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 FIRAT, 2016.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Training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Entrepreneurs in Connecting Generations and Supporting Successful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Business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Succession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Planning for micro SME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Prof. Dr. </a:t>
            </a:r>
            <a:r>
              <a:rPr lang="en-US" sz="1900" dirty="0" err="1">
                <a:solidFill>
                  <a:prstClr val="black"/>
                </a:solidFill>
                <a:cs typeface="Arial" panose="020B0604020202020204" pitchFamily="34" charset="0"/>
              </a:rPr>
              <a:t>Seyhan</a:t>
            </a: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 FIRAT, 2014.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•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M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CARE: Mobile Training for Home and Health Caregiver For People with Disabilities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and</a:t>
            </a:r>
            <a:r>
              <a:rPr lang="tr-TR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1900" b="1" dirty="0" smtClean="0">
                <a:solidFill>
                  <a:prstClr val="black"/>
                </a:solidFill>
                <a:cs typeface="Arial" panose="020B0604020202020204" pitchFamily="34" charset="0"/>
              </a:rPr>
              <a:t>Older </a:t>
            </a:r>
            <a:r>
              <a:rPr lang="en-US" sz="1900" b="1" dirty="0">
                <a:solidFill>
                  <a:prstClr val="black"/>
                </a:solidFill>
                <a:cs typeface="Arial" panose="020B0604020202020204" pitchFamily="34" charset="0"/>
              </a:rPr>
              <a:t>People</a:t>
            </a:r>
          </a:p>
          <a:p>
            <a:pPr lvl="0" defTabSz="914400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Prof. Dr. </a:t>
            </a:r>
            <a:r>
              <a:rPr lang="en-US" sz="1900" dirty="0" err="1">
                <a:solidFill>
                  <a:prstClr val="black"/>
                </a:solidFill>
                <a:cs typeface="Arial" panose="020B0604020202020204" pitchFamily="34" charset="0"/>
              </a:rPr>
              <a:t>Seyhan</a:t>
            </a:r>
            <a:r>
              <a:rPr lang="en-US" sz="1900" dirty="0">
                <a:solidFill>
                  <a:prstClr val="black"/>
                </a:solidFill>
                <a:cs typeface="Arial" panose="020B0604020202020204" pitchFamily="34" charset="0"/>
              </a:rPr>
              <a:t> FIRAT, 2013.</a:t>
            </a:r>
            <a:endParaRPr lang="tr-TR" altLang="tr-TR" sz="19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83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>
                <a:solidFill>
                  <a:srgbClr val="42748F"/>
                </a:solidFill>
              </a:rPr>
              <a:t>SCIENTIFIC ACTIVITIES IN OUR DEPARTMENT</a:t>
            </a:r>
            <a:br>
              <a:rPr lang="en-US" sz="3600" dirty="0">
                <a:solidFill>
                  <a:srgbClr val="42748F"/>
                </a:solidFill>
              </a:rPr>
            </a:br>
            <a:r>
              <a:rPr lang="en-US" sz="3600" dirty="0">
                <a:solidFill>
                  <a:srgbClr val="42748F"/>
                </a:solidFill>
              </a:rPr>
              <a:t>(</a:t>
            </a:r>
            <a:r>
              <a:rPr lang="en-US" sz="3600" dirty="0" smtClean="0">
                <a:solidFill>
                  <a:srgbClr val="42748F"/>
                </a:solidFill>
              </a:rPr>
              <a:t>2010</a:t>
            </a:r>
            <a:r>
              <a:rPr lang="tr-TR" sz="3600" dirty="0" smtClean="0">
                <a:solidFill>
                  <a:srgbClr val="42748F"/>
                </a:solidFill>
              </a:rPr>
              <a:t>-</a:t>
            </a:r>
            <a:r>
              <a:rPr lang="en-US" sz="3600" dirty="0" smtClean="0">
                <a:solidFill>
                  <a:srgbClr val="42748F"/>
                </a:solidFill>
              </a:rPr>
              <a:t>2020 </a:t>
            </a:r>
            <a:r>
              <a:rPr lang="en-US" sz="3600" dirty="0">
                <a:solidFill>
                  <a:srgbClr val="42748F"/>
                </a:solidFill>
              </a:rPr>
              <a:t>YEARS)</a:t>
            </a:r>
            <a:endParaRPr lang="tr-TR" sz="3600" dirty="0">
              <a:solidFill>
                <a:srgbClr val="42748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C975783-91CD-4C65-99E0-97708386B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345721"/>
            <a:ext cx="10184220" cy="550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7" rIns="92075" bIns="46037"/>
          <a:lstStyle/>
          <a:p>
            <a:pPr marL="342900" indent="-342900">
              <a:spcBef>
                <a:spcPct val="20000"/>
              </a:spcBef>
              <a:buClr>
                <a:srgbClr val="5C2305"/>
              </a:buClr>
              <a:defRPr/>
            </a:pPr>
            <a:r>
              <a:rPr lang="tr-TR" sz="2800" b="1" kern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Symposiums</a:t>
            </a:r>
            <a:endParaRPr lang="tr-TR" sz="2800" b="1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793FE25-497A-4419-9A82-001A375C6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077654"/>
            <a:ext cx="10755217" cy="4780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2000" dirty="0" smtClean="0">
                <a:latin typeface="+mn-lt"/>
              </a:rPr>
              <a:t>•ISBS </a:t>
            </a:r>
            <a:r>
              <a:rPr lang="tr-TR" altLang="tr-TR" sz="2000" dirty="0">
                <a:latin typeface="+mn-lt"/>
              </a:rPr>
              <a:t>2019 IV. International </a:t>
            </a:r>
            <a:r>
              <a:rPr lang="tr-TR" altLang="tr-TR" sz="2000" dirty="0" err="1">
                <a:latin typeface="+mn-lt"/>
              </a:rPr>
              <a:t>Sustainable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Building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Symposium</a:t>
            </a:r>
            <a:r>
              <a:rPr lang="tr-TR" altLang="tr-TR" sz="2000" dirty="0">
                <a:latin typeface="+mn-lt"/>
              </a:rPr>
              <a:t> , USA / Texas Dallas, </a:t>
            </a:r>
            <a:r>
              <a:rPr lang="tr-TR" altLang="tr-TR" sz="2000" dirty="0" err="1" smtClean="0">
                <a:latin typeface="+mn-lt"/>
              </a:rPr>
              <a:t>July</a:t>
            </a:r>
            <a:r>
              <a:rPr lang="tr-TR" altLang="tr-TR" sz="2000" dirty="0" smtClean="0">
                <a:latin typeface="+mn-lt"/>
              </a:rPr>
              <a:t> 2019</a:t>
            </a:r>
            <a:r>
              <a:rPr lang="tr-TR" altLang="tr-TR" sz="2000" dirty="0">
                <a:latin typeface="+mn-lt"/>
              </a:rPr>
              <a:t>.</a:t>
            </a: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2000" dirty="0" smtClean="0">
                <a:latin typeface="+mn-lt"/>
              </a:rPr>
              <a:t>• ISBS </a:t>
            </a:r>
            <a:r>
              <a:rPr lang="tr-TR" altLang="tr-TR" sz="2000" dirty="0">
                <a:latin typeface="+mn-lt"/>
              </a:rPr>
              <a:t>2017 III. International </a:t>
            </a:r>
            <a:r>
              <a:rPr lang="tr-TR" altLang="tr-TR" sz="2000" dirty="0" err="1">
                <a:latin typeface="+mn-lt"/>
              </a:rPr>
              <a:t>Sustainable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Building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Symposium</a:t>
            </a:r>
            <a:r>
              <a:rPr lang="tr-TR" altLang="tr-TR" sz="2000" dirty="0">
                <a:latin typeface="+mn-lt"/>
              </a:rPr>
              <a:t> , United </a:t>
            </a:r>
            <a:r>
              <a:rPr lang="tr-TR" altLang="tr-TR" sz="2000" dirty="0" err="1">
                <a:latin typeface="+mn-lt"/>
              </a:rPr>
              <a:t>Arab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Emirates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smtClean="0">
                <a:latin typeface="+mn-lt"/>
              </a:rPr>
              <a:t>/ Dubai</a:t>
            </a:r>
            <a:r>
              <a:rPr lang="tr-TR" altLang="tr-TR" sz="2000" dirty="0">
                <a:latin typeface="+mn-lt"/>
              </a:rPr>
              <a:t>, </a:t>
            </a:r>
            <a:r>
              <a:rPr lang="tr-TR" altLang="tr-TR" sz="2000" dirty="0" err="1">
                <a:latin typeface="+mn-lt"/>
              </a:rPr>
              <a:t>March</a:t>
            </a:r>
            <a:r>
              <a:rPr lang="tr-TR" altLang="tr-TR" sz="2000" dirty="0">
                <a:latin typeface="+mn-lt"/>
              </a:rPr>
              <a:t> 2017.</a:t>
            </a: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2000" dirty="0" smtClean="0">
                <a:latin typeface="+mn-lt"/>
              </a:rPr>
              <a:t>• ISBS </a:t>
            </a:r>
            <a:r>
              <a:rPr lang="tr-TR" altLang="tr-TR" sz="2000" dirty="0">
                <a:latin typeface="+mn-lt"/>
              </a:rPr>
              <a:t>2015 II. International </a:t>
            </a:r>
            <a:r>
              <a:rPr lang="tr-TR" altLang="tr-TR" sz="2000" dirty="0" err="1">
                <a:latin typeface="+mn-lt"/>
              </a:rPr>
              <a:t>Sustainable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Buildings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Symposium</a:t>
            </a:r>
            <a:r>
              <a:rPr lang="tr-TR" altLang="tr-TR" sz="2000" dirty="0">
                <a:latin typeface="+mn-lt"/>
              </a:rPr>
              <a:t> , Gazi </a:t>
            </a:r>
            <a:r>
              <a:rPr lang="tr-TR" altLang="tr-TR" sz="2000" dirty="0" err="1">
                <a:latin typeface="+mn-lt"/>
              </a:rPr>
              <a:t>University</a:t>
            </a:r>
            <a:r>
              <a:rPr lang="tr-TR" altLang="tr-TR" sz="2000" dirty="0">
                <a:latin typeface="+mn-lt"/>
              </a:rPr>
              <a:t> / </a:t>
            </a:r>
            <a:r>
              <a:rPr lang="tr-TR" altLang="tr-TR" sz="2000" dirty="0" smtClean="0">
                <a:latin typeface="+mn-lt"/>
              </a:rPr>
              <a:t>Ankara, May </a:t>
            </a:r>
            <a:r>
              <a:rPr lang="tr-TR" altLang="tr-TR" sz="2000" dirty="0">
                <a:latin typeface="+mn-lt"/>
              </a:rPr>
              <a:t>2015.</a:t>
            </a: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2000" dirty="0" smtClean="0">
                <a:latin typeface="+mn-lt"/>
              </a:rPr>
              <a:t>• ISBS </a:t>
            </a:r>
            <a:r>
              <a:rPr lang="tr-TR" altLang="tr-TR" sz="2000" dirty="0">
                <a:latin typeface="+mn-lt"/>
              </a:rPr>
              <a:t>2010 International </a:t>
            </a:r>
            <a:r>
              <a:rPr lang="tr-TR" altLang="tr-TR" sz="2000" dirty="0" err="1">
                <a:latin typeface="+mn-lt"/>
              </a:rPr>
              <a:t>Sustainable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Building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Symposium</a:t>
            </a:r>
            <a:r>
              <a:rPr lang="tr-TR" altLang="tr-TR" sz="2000" dirty="0">
                <a:latin typeface="+mn-lt"/>
              </a:rPr>
              <a:t> , Gazi </a:t>
            </a:r>
            <a:r>
              <a:rPr lang="tr-TR" altLang="tr-TR" sz="2000" dirty="0" err="1">
                <a:latin typeface="+mn-lt"/>
              </a:rPr>
              <a:t>University</a:t>
            </a:r>
            <a:r>
              <a:rPr lang="tr-TR" altLang="tr-TR" sz="2000" dirty="0">
                <a:latin typeface="+mn-lt"/>
              </a:rPr>
              <a:t> / Ankara, </a:t>
            </a:r>
            <a:r>
              <a:rPr lang="tr-TR" altLang="tr-TR" sz="2000" dirty="0" smtClean="0">
                <a:latin typeface="+mn-lt"/>
              </a:rPr>
              <a:t>May 2010</a:t>
            </a:r>
            <a:r>
              <a:rPr lang="tr-TR" altLang="tr-TR" sz="2000" dirty="0">
                <a:latin typeface="+mn-lt"/>
              </a:rPr>
              <a:t>.</a:t>
            </a: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2000" dirty="0" smtClean="0">
                <a:latin typeface="+mn-lt"/>
              </a:rPr>
              <a:t>• International </a:t>
            </a:r>
            <a:r>
              <a:rPr lang="tr-TR" altLang="tr-TR" sz="2000" dirty="0">
                <a:latin typeface="+mn-lt"/>
              </a:rPr>
              <a:t>Conference </a:t>
            </a:r>
            <a:r>
              <a:rPr lang="tr-TR" altLang="tr-TR" sz="2000" dirty="0" err="1">
                <a:latin typeface="+mn-lt"/>
              </a:rPr>
              <a:t>and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Exhibition</a:t>
            </a:r>
            <a:r>
              <a:rPr lang="tr-TR" altLang="tr-TR" sz="2000" dirty="0">
                <a:latin typeface="+mn-lt"/>
              </a:rPr>
              <a:t> on Application of </a:t>
            </a:r>
            <a:r>
              <a:rPr lang="tr-TR" altLang="tr-TR" sz="2000" dirty="0" err="1">
                <a:latin typeface="+mn-lt"/>
              </a:rPr>
              <a:t>Efficient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and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 smtClean="0">
                <a:latin typeface="+mn-lt"/>
              </a:rPr>
              <a:t>Renewable</a:t>
            </a:r>
            <a:r>
              <a:rPr lang="tr-TR" altLang="tr-TR" sz="2000" dirty="0" smtClean="0">
                <a:latin typeface="+mn-lt"/>
              </a:rPr>
              <a:t> </a:t>
            </a:r>
            <a:r>
              <a:rPr lang="tr-TR" altLang="tr-TR" sz="2000" dirty="0" err="1" smtClean="0">
                <a:latin typeface="+mn-lt"/>
              </a:rPr>
              <a:t>Energy</a:t>
            </a:r>
            <a:r>
              <a:rPr lang="tr-TR" altLang="tr-TR" sz="2000" dirty="0" smtClean="0">
                <a:latin typeface="+mn-lt"/>
              </a:rPr>
              <a:t> </a:t>
            </a:r>
            <a:r>
              <a:rPr lang="tr-TR" altLang="tr-TR" sz="2000" dirty="0">
                <a:latin typeface="+mn-lt"/>
              </a:rPr>
              <a:t>Technologies in </a:t>
            </a:r>
            <a:r>
              <a:rPr lang="tr-TR" altLang="tr-TR" sz="2000" dirty="0" err="1">
                <a:latin typeface="+mn-lt"/>
              </a:rPr>
              <a:t>Low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Cost</a:t>
            </a:r>
            <a:r>
              <a:rPr lang="tr-TR" altLang="tr-TR" sz="2000" dirty="0">
                <a:latin typeface="+mn-lt"/>
              </a:rPr>
              <a:t> </a:t>
            </a:r>
            <a:r>
              <a:rPr lang="tr-TR" altLang="tr-TR" sz="2000" dirty="0" err="1">
                <a:latin typeface="+mn-lt"/>
              </a:rPr>
              <a:t>Building</a:t>
            </a:r>
            <a:r>
              <a:rPr lang="tr-TR" altLang="tr-TR" sz="2000" dirty="0">
                <a:latin typeface="+mn-lt"/>
              </a:rPr>
              <a:t> Design </a:t>
            </a:r>
            <a:r>
              <a:rPr lang="tr-TR" altLang="tr-TR" sz="2000" dirty="0" err="1">
                <a:latin typeface="+mn-lt"/>
              </a:rPr>
              <a:t>and</a:t>
            </a:r>
            <a:r>
              <a:rPr lang="tr-TR" altLang="tr-TR" sz="2000" dirty="0">
                <a:latin typeface="+mn-lt"/>
              </a:rPr>
              <a:t> Construction, </a:t>
            </a:r>
            <a:r>
              <a:rPr lang="tr-TR" altLang="tr-TR" sz="2000" dirty="0" smtClean="0">
                <a:latin typeface="+mn-lt"/>
              </a:rPr>
              <a:t>RENEWBUILD </a:t>
            </a:r>
            <a:r>
              <a:rPr lang="tr-TR" altLang="tr-TR" sz="2000" dirty="0" err="1" smtClean="0">
                <a:latin typeface="+mn-lt"/>
              </a:rPr>
              <a:t>September</a:t>
            </a:r>
            <a:r>
              <a:rPr lang="tr-TR" altLang="tr-TR" sz="2000" dirty="0" smtClean="0">
                <a:latin typeface="+mn-lt"/>
              </a:rPr>
              <a:t> </a:t>
            </a:r>
            <a:r>
              <a:rPr lang="tr-TR" altLang="tr-TR" sz="2000" dirty="0">
                <a:latin typeface="+mn-lt"/>
              </a:rPr>
              <a:t>, 2013</a:t>
            </a:r>
            <a:endParaRPr lang="tr-TR" altLang="tr-TR" sz="2000" dirty="0">
              <a:latin typeface="+mn-lt"/>
            </a:endParaRPr>
          </a:p>
          <a:p>
            <a:pPr>
              <a:lnSpc>
                <a:spcPct val="150000"/>
              </a:lnSpc>
              <a:buClrTx/>
              <a:buSzTx/>
              <a:buFont typeface="Arial" panose="020B0604020202020204" pitchFamily="34" charset="0"/>
              <a:buChar char="•"/>
            </a:pPr>
            <a:endParaRPr lang="tr-TR" altLang="tr-TR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558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>
                <a:solidFill>
                  <a:srgbClr val="42748F"/>
                </a:solidFill>
              </a:rPr>
              <a:t>SCIENTIFIC ACTIVITIES IN OUR DEPARTMENT</a:t>
            </a:r>
            <a:br>
              <a:rPr lang="en-US" sz="3600" dirty="0">
                <a:solidFill>
                  <a:srgbClr val="42748F"/>
                </a:solidFill>
              </a:rPr>
            </a:br>
            <a:r>
              <a:rPr lang="en-US" sz="3600" dirty="0">
                <a:solidFill>
                  <a:srgbClr val="42748F"/>
                </a:solidFill>
              </a:rPr>
              <a:t>(</a:t>
            </a:r>
            <a:r>
              <a:rPr lang="en-US" sz="3600" dirty="0" smtClean="0">
                <a:solidFill>
                  <a:srgbClr val="42748F"/>
                </a:solidFill>
              </a:rPr>
              <a:t>2010</a:t>
            </a:r>
            <a:r>
              <a:rPr lang="tr-TR" sz="3600" dirty="0" smtClean="0">
                <a:solidFill>
                  <a:srgbClr val="42748F"/>
                </a:solidFill>
              </a:rPr>
              <a:t>-</a:t>
            </a:r>
            <a:r>
              <a:rPr lang="en-US" sz="3600" dirty="0" smtClean="0">
                <a:solidFill>
                  <a:srgbClr val="42748F"/>
                </a:solidFill>
              </a:rPr>
              <a:t>2020 </a:t>
            </a:r>
            <a:r>
              <a:rPr lang="en-US" sz="3600" dirty="0">
                <a:solidFill>
                  <a:srgbClr val="42748F"/>
                </a:solidFill>
              </a:rPr>
              <a:t>YEARS)</a:t>
            </a:r>
            <a:endParaRPr lang="tr-TR" sz="3600" dirty="0">
              <a:solidFill>
                <a:srgbClr val="42748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C975783-91CD-4C65-99E0-97708386B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129425"/>
            <a:ext cx="10184220" cy="432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7" rIns="92075" bIns="46037"/>
          <a:lstStyle/>
          <a:p>
            <a:pPr marL="342900" indent="-342900">
              <a:spcBef>
                <a:spcPct val="20000"/>
              </a:spcBef>
              <a:buClr>
                <a:srgbClr val="5C2305"/>
              </a:buClr>
              <a:defRPr/>
            </a:pPr>
            <a:r>
              <a:rPr lang="tr-TR" sz="2800" b="1" kern="0">
                <a:latin typeface="+mj-lt"/>
                <a:ea typeface="+mj-ea"/>
                <a:cs typeface="+mj-cs"/>
              </a:rPr>
              <a:t>Workshops</a:t>
            </a:r>
            <a:endParaRPr lang="tr-TR" sz="2800" b="1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793FE25-497A-4419-9A82-001A375C6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583" y="1740877"/>
            <a:ext cx="10755217" cy="453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200000"/>
              </a:lnSpc>
              <a:buClrTx/>
              <a:buSzTx/>
              <a:buNone/>
            </a:pPr>
            <a:r>
              <a:rPr lang="tr-TR" altLang="tr-TR" sz="2200" dirty="0" smtClean="0">
                <a:latin typeface="+mn-lt"/>
              </a:rPr>
              <a:t>• III</a:t>
            </a:r>
            <a:r>
              <a:rPr lang="tr-TR" altLang="tr-TR" sz="2200" dirty="0">
                <a:latin typeface="+mn-lt"/>
              </a:rPr>
              <a:t>. International on </a:t>
            </a:r>
            <a:r>
              <a:rPr lang="tr-TR" altLang="tr-TR" sz="2200" dirty="0" err="1">
                <a:latin typeface="+mn-lt"/>
              </a:rPr>
              <a:t>Earthquake</a:t>
            </a:r>
            <a:r>
              <a:rPr lang="tr-TR" altLang="tr-TR" sz="2200" dirty="0">
                <a:latin typeface="+mn-lt"/>
              </a:rPr>
              <a:t> </a:t>
            </a:r>
            <a:r>
              <a:rPr lang="tr-TR" altLang="tr-TR" sz="2200" dirty="0" err="1">
                <a:latin typeface="+mn-lt"/>
              </a:rPr>
              <a:t>and</a:t>
            </a:r>
            <a:r>
              <a:rPr lang="tr-TR" altLang="tr-TR" sz="2200" dirty="0">
                <a:latin typeface="+mn-lt"/>
              </a:rPr>
              <a:t> </a:t>
            </a:r>
            <a:r>
              <a:rPr lang="tr-TR" altLang="tr-TR" sz="2200" dirty="0" err="1">
                <a:latin typeface="+mn-lt"/>
              </a:rPr>
              <a:t>Sustainable</a:t>
            </a:r>
            <a:r>
              <a:rPr lang="tr-TR" altLang="tr-TR" sz="2200" dirty="0">
                <a:latin typeface="+mn-lt"/>
              </a:rPr>
              <a:t> </a:t>
            </a:r>
            <a:r>
              <a:rPr lang="tr-TR" altLang="tr-TR" sz="2200" dirty="0" err="1">
                <a:latin typeface="+mn-lt"/>
              </a:rPr>
              <a:t>Materials</a:t>
            </a:r>
            <a:r>
              <a:rPr lang="tr-TR" altLang="tr-TR" sz="2200" dirty="0">
                <a:latin typeface="+mn-lt"/>
              </a:rPr>
              <a:t> Workshop , Anadolu </a:t>
            </a:r>
            <a:r>
              <a:rPr lang="tr-TR" altLang="tr-TR" sz="2200" dirty="0" err="1" smtClean="0">
                <a:latin typeface="+mn-lt"/>
              </a:rPr>
              <a:t>University</a:t>
            </a:r>
            <a:r>
              <a:rPr lang="tr-TR" altLang="tr-TR" sz="2200" dirty="0" smtClean="0">
                <a:latin typeface="+mn-lt"/>
              </a:rPr>
              <a:t>, 24 </a:t>
            </a:r>
            <a:r>
              <a:rPr lang="tr-TR" altLang="tr-TR" sz="2200" dirty="0" err="1">
                <a:latin typeface="+mn-lt"/>
              </a:rPr>
              <a:t>June</a:t>
            </a:r>
            <a:r>
              <a:rPr lang="tr-TR" altLang="tr-TR" sz="2200" dirty="0">
                <a:latin typeface="+mn-lt"/>
              </a:rPr>
              <a:t> 2014</a:t>
            </a:r>
          </a:p>
          <a:p>
            <a:pPr marL="0" indent="0">
              <a:lnSpc>
                <a:spcPct val="200000"/>
              </a:lnSpc>
              <a:buClrTx/>
              <a:buSzTx/>
              <a:buNone/>
            </a:pPr>
            <a:r>
              <a:rPr lang="tr-TR" altLang="tr-TR" sz="2200" dirty="0" smtClean="0">
                <a:latin typeface="+mn-lt"/>
              </a:rPr>
              <a:t>• II</a:t>
            </a:r>
            <a:r>
              <a:rPr lang="tr-TR" altLang="tr-TR" sz="2200" dirty="0">
                <a:latin typeface="+mn-lt"/>
              </a:rPr>
              <a:t>. International Workshop on </a:t>
            </a:r>
            <a:r>
              <a:rPr lang="tr-TR" altLang="tr-TR" sz="2200" dirty="0" err="1">
                <a:latin typeface="+mn-lt"/>
              </a:rPr>
              <a:t>Earthquake</a:t>
            </a:r>
            <a:r>
              <a:rPr lang="tr-TR" altLang="tr-TR" sz="2200" dirty="0">
                <a:latin typeface="+mn-lt"/>
              </a:rPr>
              <a:t> </a:t>
            </a:r>
            <a:r>
              <a:rPr lang="tr-TR" altLang="tr-TR" sz="2200" dirty="0" err="1">
                <a:latin typeface="+mn-lt"/>
              </a:rPr>
              <a:t>and</a:t>
            </a:r>
            <a:r>
              <a:rPr lang="tr-TR" altLang="tr-TR" sz="2200" dirty="0">
                <a:latin typeface="+mn-lt"/>
              </a:rPr>
              <a:t> </a:t>
            </a:r>
            <a:r>
              <a:rPr lang="tr-TR" altLang="tr-TR" sz="2200" dirty="0" err="1">
                <a:latin typeface="+mn-lt"/>
              </a:rPr>
              <a:t>Sustainable</a:t>
            </a:r>
            <a:r>
              <a:rPr lang="tr-TR" altLang="tr-TR" sz="2200" dirty="0">
                <a:latin typeface="+mn-lt"/>
              </a:rPr>
              <a:t> </a:t>
            </a:r>
            <a:r>
              <a:rPr lang="tr-TR" altLang="tr-TR" sz="2200" dirty="0" err="1">
                <a:latin typeface="+mn-lt"/>
              </a:rPr>
              <a:t>Materials</a:t>
            </a:r>
            <a:r>
              <a:rPr lang="tr-TR" altLang="tr-TR" sz="2200" dirty="0">
                <a:latin typeface="+mn-lt"/>
              </a:rPr>
              <a:t> Workshop , Gazi</a:t>
            </a:r>
          </a:p>
          <a:p>
            <a:pPr marL="0" indent="0">
              <a:lnSpc>
                <a:spcPct val="200000"/>
              </a:lnSpc>
              <a:buClrTx/>
              <a:buSzTx/>
              <a:buNone/>
            </a:pPr>
            <a:r>
              <a:rPr lang="tr-TR" altLang="tr-TR" sz="2200" dirty="0" err="1">
                <a:latin typeface="+mn-lt"/>
              </a:rPr>
              <a:t>University</a:t>
            </a:r>
            <a:r>
              <a:rPr lang="tr-TR" altLang="tr-TR" sz="2200" dirty="0">
                <a:latin typeface="+mn-lt"/>
              </a:rPr>
              <a:t> , 23 </a:t>
            </a:r>
            <a:r>
              <a:rPr lang="tr-TR" altLang="tr-TR" sz="2200" dirty="0" err="1">
                <a:latin typeface="+mn-lt"/>
              </a:rPr>
              <a:t>January</a:t>
            </a:r>
            <a:r>
              <a:rPr lang="tr-TR" altLang="tr-TR" sz="2200" dirty="0">
                <a:latin typeface="+mn-lt"/>
              </a:rPr>
              <a:t> 2013</a:t>
            </a:r>
          </a:p>
          <a:p>
            <a:pPr marL="0" indent="0">
              <a:lnSpc>
                <a:spcPct val="200000"/>
              </a:lnSpc>
              <a:buClrTx/>
              <a:buSzTx/>
              <a:buNone/>
            </a:pPr>
            <a:r>
              <a:rPr lang="tr-TR" altLang="tr-TR" sz="2200" dirty="0" smtClean="0">
                <a:latin typeface="+mn-lt"/>
              </a:rPr>
              <a:t>• </a:t>
            </a:r>
            <a:r>
              <a:rPr lang="tr-TR" altLang="tr-TR" sz="2200" dirty="0" err="1" smtClean="0">
                <a:latin typeface="+mn-lt"/>
              </a:rPr>
              <a:t>Sustainable</a:t>
            </a:r>
            <a:r>
              <a:rPr lang="tr-TR" altLang="tr-TR" sz="2200" dirty="0" smtClean="0">
                <a:latin typeface="+mn-lt"/>
              </a:rPr>
              <a:t> </a:t>
            </a:r>
            <a:r>
              <a:rPr lang="tr-TR" altLang="tr-TR" sz="2200" dirty="0" err="1">
                <a:latin typeface="+mn-lt"/>
              </a:rPr>
              <a:t>Building</a:t>
            </a:r>
            <a:r>
              <a:rPr lang="tr-TR" altLang="tr-TR" sz="2200" dirty="0">
                <a:latin typeface="+mn-lt"/>
              </a:rPr>
              <a:t> s Workshop , </a:t>
            </a:r>
            <a:r>
              <a:rPr lang="tr-TR" altLang="tr-TR" sz="2200" dirty="0" err="1">
                <a:latin typeface="+mn-lt"/>
              </a:rPr>
              <a:t>Ramada</a:t>
            </a:r>
            <a:r>
              <a:rPr lang="tr-TR" altLang="tr-TR" sz="2200" dirty="0">
                <a:latin typeface="+mn-lt"/>
              </a:rPr>
              <a:t> Plaza, Ankara, 27 May 2010. ( International</a:t>
            </a:r>
            <a:endParaRPr lang="tr-TR" altLang="tr-TR" sz="2000" dirty="0">
              <a:latin typeface="+mn-lt"/>
            </a:endParaRPr>
          </a:p>
          <a:p>
            <a:pPr>
              <a:lnSpc>
                <a:spcPct val="200000"/>
              </a:lnSpc>
              <a:buClrTx/>
              <a:buSzTx/>
              <a:buFont typeface="Arial" panose="020B0604020202020204" pitchFamily="34" charset="0"/>
              <a:buChar char="•"/>
            </a:pPr>
            <a:endParaRPr lang="tr-TR" altLang="tr-TR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204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>
                <a:solidFill>
                  <a:srgbClr val="42748F"/>
                </a:solidFill>
              </a:rPr>
              <a:t>SCIENTIFIC ACTIVITIES IN OUR DEPARTMENT</a:t>
            </a:r>
            <a:br>
              <a:rPr lang="en-US" sz="3600" dirty="0">
                <a:solidFill>
                  <a:srgbClr val="42748F"/>
                </a:solidFill>
              </a:rPr>
            </a:br>
            <a:r>
              <a:rPr lang="en-US" sz="3600" dirty="0">
                <a:solidFill>
                  <a:srgbClr val="42748F"/>
                </a:solidFill>
              </a:rPr>
              <a:t>(</a:t>
            </a:r>
            <a:r>
              <a:rPr lang="en-US" sz="3600" dirty="0" smtClean="0">
                <a:solidFill>
                  <a:srgbClr val="42748F"/>
                </a:solidFill>
              </a:rPr>
              <a:t>2010</a:t>
            </a:r>
            <a:r>
              <a:rPr lang="tr-TR" sz="3600" dirty="0" smtClean="0">
                <a:solidFill>
                  <a:srgbClr val="42748F"/>
                </a:solidFill>
              </a:rPr>
              <a:t>-</a:t>
            </a:r>
            <a:r>
              <a:rPr lang="en-US" sz="3600" dirty="0" smtClean="0">
                <a:solidFill>
                  <a:srgbClr val="42748F"/>
                </a:solidFill>
              </a:rPr>
              <a:t>2020 </a:t>
            </a:r>
            <a:r>
              <a:rPr lang="en-US" sz="3600" dirty="0">
                <a:solidFill>
                  <a:srgbClr val="42748F"/>
                </a:solidFill>
              </a:rPr>
              <a:t>YEARS)</a:t>
            </a:r>
            <a:endParaRPr lang="tr-TR" sz="3600" dirty="0">
              <a:solidFill>
                <a:srgbClr val="42748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C975783-91CD-4C65-99E0-97708386B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129425"/>
            <a:ext cx="10184220" cy="432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7" rIns="92075" bIns="46037"/>
          <a:lstStyle/>
          <a:p>
            <a:pPr marL="342900" indent="-342900">
              <a:spcBef>
                <a:spcPct val="20000"/>
              </a:spcBef>
              <a:buClr>
                <a:srgbClr val="5C2305"/>
              </a:buClr>
              <a:defRPr/>
            </a:pPr>
            <a:r>
              <a:rPr lang="tr-TR" sz="2800" kern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Conferences</a:t>
            </a:r>
            <a:endParaRPr lang="tr-TR" sz="2800" b="1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793FE25-497A-4419-9A82-001A375C6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583" y="1562019"/>
            <a:ext cx="11457950" cy="4780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1800" dirty="0" smtClean="0">
                <a:latin typeface="+mn-lt"/>
              </a:rPr>
              <a:t>• </a:t>
            </a:r>
            <a:r>
              <a:rPr lang="tr-TR" altLang="tr-TR" sz="1800" b="1" dirty="0" err="1" smtClean="0">
                <a:latin typeface="+mn-lt"/>
              </a:rPr>
              <a:t>Aerated</a:t>
            </a:r>
            <a:r>
              <a:rPr lang="tr-TR" altLang="tr-TR" sz="1800" b="1" dirty="0" smtClean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Concrete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Products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and</a:t>
            </a:r>
            <a:r>
              <a:rPr lang="tr-TR" altLang="tr-TR" sz="1800" b="1" dirty="0">
                <a:latin typeface="+mn-lt"/>
              </a:rPr>
              <a:t> Environment </a:t>
            </a:r>
            <a:r>
              <a:rPr lang="tr-TR" altLang="tr-TR" sz="1800" b="1" dirty="0" err="1">
                <a:latin typeface="+mn-lt"/>
              </a:rPr>
              <a:t>Friendly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Structures</a:t>
            </a:r>
            <a:r>
              <a:rPr lang="tr-TR" altLang="tr-TR" sz="1800" b="1" dirty="0">
                <a:latin typeface="+mn-lt"/>
              </a:rPr>
              <a:t> (GÜB )</a:t>
            </a:r>
            <a:r>
              <a:rPr lang="tr-TR" altLang="tr-TR" sz="1800" dirty="0">
                <a:latin typeface="+mn-lt"/>
              </a:rPr>
              <a:t>, Gazi </a:t>
            </a:r>
            <a:r>
              <a:rPr lang="tr-TR" altLang="tr-TR" sz="1800" dirty="0" err="1" smtClean="0">
                <a:latin typeface="+mn-lt"/>
              </a:rPr>
              <a:t>University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 err="1" smtClean="0">
                <a:latin typeface="+mn-lt"/>
              </a:rPr>
              <a:t>Technology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Faculty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Civil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Engineering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Department</a:t>
            </a:r>
            <a:r>
              <a:rPr lang="tr-TR" altLang="tr-TR" sz="1800" dirty="0">
                <a:latin typeface="+mn-lt"/>
              </a:rPr>
              <a:t> , Ankara, 19 </a:t>
            </a:r>
            <a:r>
              <a:rPr lang="tr-TR" altLang="tr-TR" sz="1800" dirty="0" err="1">
                <a:latin typeface="+mn-lt"/>
              </a:rPr>
              <a:t>March</a:t>
            </a:r>
            <a:r>
              <a:rPr lang="tr-TR" altLang="tr-TR" sz="1800" dirty="0">
                <a:latin typeface="+mn-lt"/>
              </a:rPr>
              <a:t> 2012. </a:t>
            </a:r>
            <a:r>
              <a:rPr lang="tr-TR" altLang="tr-TR" sz="1800" dirty="0" smtClean="0">
                <a:latin typeface="+mn-lt"/>
              </a:rPr>
              <a:t>(</a:t>
            </a:r>
            <a:r>
              <a:rPr lang="tr-TR" altLang="tr-TR" sz="1800" dirty="0" err="1" smtClean="0">
                <a:latin typeface="+mn-lt"/>
              </a:rPr>
              <a:t>National</a:t>
            </a:r>
            <a:r>
              <a:rPr lang="tr-TR" altLang="tr-TR" sz="1800" dirty="0" smtClean="0">
                <a:latin typeface="+mn-lt"/>
              </a:rPr>
              <a:t>)</a:t>
            </a:r>
            <a:endParaRPr lang="tr-TR" altLang="tr-TR" sz="1800" dirty="0">
              <a:latin typeface="+mn-lt"/>
            </a:endParaRP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1800" dirty="0" smtClean="0">
                <a:latin typeface="+mn-lt"/>
              </a:rPr>
              <a:t>• </a:t>
            </a:r>
            <a:r>
              <a:rPr lang="tr-TR" altLang="tr-TR" sz="1800" b="1" dirty="0" err="1" smtClean="0">
                <a:latin typeface="+mn-lt"/>
              </a:rPr>
              <a:t>Ceramic</a:t>
            </a:r>
            <a:r>
              <a:rPr lang="tr-TR" altLang="tr-TR" sz="1800" b="1" dirty="0" smtClean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Products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and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Ceramic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Tile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Coating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Seminar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dirty="0">
                <a:latin typeface="+mn-lt"/>
              </a:rPr>
              <a:t>(Çanakkale Seramik </a:t>
            </a:r>
            <a:r>
              <a:rPr lang="tr-TR" altLang="tr-TR" sz="1800" dirty="0" err="1" smtClean="0">
                <a:latin typeface="+mn-lt"/>
              </a:rPr>
              <a:t>Kaleseramik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 err="1" smtClean="0">
                <a:latin typeface="+mn-lt"/>
              </a:rPr>
              <a:t>Education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>
                <a:latin typeface="+mn-lt"/>
              </a:rPr>
              <a:t>Foundation), Gazi </a:t>
            </a:r>
            <a:r>
              <a:rPr lang="tr-TR" altLang="tr-TR" sz="1800" dirty="0" err="1">
                <a:latin typeface="+mn-lt"/>
              </a:rPr>
              <a:t>University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Technology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Faculty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Civil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Engineering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Department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smtClean="0">
                <a:latin typeface="+mn-lt"/>
              </a:rPr>
              <a:t>, Ankara</a:t>
            </a:r>
            <a:r>
              <a:rPr lang="tr-TR" altLang="tr-TR" sz="1800" dirty="0">
                <a:latin typeface="+mn-lt"/>
              </a:rPr>
              <a:t>, 29 </a:t>
            </a:r>
            <a:r>
              <a:rPr lang="tr-TR" altLang="tr-TR" sz="1800" dirty="0" err="1">
                <a:latin typeface="+mn-lt"/>
              </a:rPr>
              <a:t>March</a:t>
            </a:r>
            <a:r>
              <a:rPr lang="tr-TR" altLang="tr-TR" sz="1800" dirty="0">
                <a:latin typeface="+mn-lt"/>
              </a:rPr>
              <a:t> 2012. </a:t>
            </a:r>
            <a:r>
              <a:rPr lang="tr-TR" altLang="tr-TR" sz="1800" dirty="0" smtClean="0">
                <a:latin typeface="+mn-lt"/>
              </a:rPr>
              <a:t>(</a:t>
            </a:r>
            <a:r>
              <a:rPr lang="tr-TR" altLang="tr-TR" sz="1800" dirty="0" err="1" smtClean="0">
                <a:latin typeface="+mn-lt"/>
              </a:rPr>
              <a:t>National</a:t>
            </a:r>
            <a:r>
              <a:rPr lang="tr-TR" altLang="tr-TR" sz="1800" dirty="0">
                <a:latin typeface="+mn-lt"/>
              </a:rPr>
              <a:t>)</a:t>
            </a: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1800" b="1" dirty="0" smtClean="0">
                <a:latin typeface="+mn-lt"/>
              </a:rPr>
              <a:t>• </a:t>
            </a:r>
            <a:r>
              <a:rPr lang="tr-TR" altLang="tr-TR" sz="1800" b="1" dirty="0" err="1" smtClean="0">
                <a:latin typeface="+mn-lt"/>
              </a:rPr>
              <a:t>Energy</a:t>
            </a:r>
            <a:r>
              <a:rPr lang="tr-TR" altLang="tr-TR" sz="1800" b="1" dirty="0" smtClean="0">
                <a:latin typeface="+mn-lt"/>
              </a:rPr>
              <a:t> </a:t>
            </a:r>
            <a:r>
              <a:rPr lang="tr-TR" altLang="tr-TR" sz="1800" b="1" dirty="0">
                <a:latin typeface="+mn-lt"/>
              </a:rPr>
              <a:t>in </a:t>
            </a:r>
            <a:r>
              <a:rPr lang="tr-TR" altLang="tr-TR" sz="1800" b="1" dirty="0" err="1">
                <a:latin typeface="+mn-lt"/>
              </a:rPr>
              <a:t>Buildings</a:t>
            </a:r>
            <a:r>
              <a:rPr lang="tr-TR" altLang="tr-TR" sz="1800" b="1" dirty="0">
                <a:latin typeface="+mn-lt"/>
              </a:rPr>
              <a:t> </a:t>
            </a:r>
            <a:r>
              <a:rPr lang="tr-TR" altLang="tr-TR" sz="1800" b="1" dirty="0" smtClean="0">
                <a:latin typeface="+mn-lt"/>
              </a:rPr>
              <a:t>Conference, </a:t>
            </a:r>
            <a:r>
              <a:rPr lang="tr-TR" altLang="tr-TR" sz="1800" dirty="0" smtClean="0">
                <a:latin typeface="+mn-lt"/>
              </a:rPr>
              <a:t>2012</a:t>
            </a:r>
            <a:endParaRPr lang="tr-TR" altLang="tr-TR" sz="1800" dirty="0">
              <a:latin typeface="+mn-lt"/>
            </a:endParaRP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1800" dirty="0" smtClean="0">
                <a:latin typeface="+mn-lt"/>
              </a:rPr>
              <a:t>• </a:t>
            </a:r>
            <a:r>
              <a:rPr lang="tr-TR" altLang="tr-TR" sz="1800" b="1" dirty="0" err="1" smtClean="0">
                <a:latin typeface="+mn-lt"/>
              </a:rPr>
              <a:t>Brick</a:t>
            </a:r>
            <a:r>
              <a:rPr lang="tr-TR" altLang="tr-TR" sz="1800" b="1" dirty="0" smtClean="0">
                <a:latin typeface="+mn-lt"/>
              </a:rPr>
              <a:t> </a:t>
            </a:r>
            <a:r>
              <a:rPr lang="tr-TR" altLang="tr-TR" sz="1800" b="1" dirty="0">
                <a:latin typeface="+mn-lt"/>
              </a:rPr>
              <a:t>Applications </a:t>
            </a:r>
            <a:r>
              <a:rPr lang="tr-TR" altLang="tr-TR" sz="1800" dirty="0">
                <a:latin typeface="+mn-lt"/>
              </a:rPr>
              <a:t>, TUKDER </a:t>
            </a:r>
            <a:r>
              <a:rPr lang="tr-TR" altLang="tr-TR" sz="1800" dirty="0" err="1">
                <a:latin typeface="+mn-lt"/>
              </a:rPr>
              <a:t>Brick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and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Tile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Industrialists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Association</a:t>
            </a:r>
            <a:r>
              <a:rPr lang="tr-TR" altLang="tr-TR" sz="1800" dirty="0">
                <a:latin typeface="+mn-lt"/>
              </a:rPr>
              <a:t> ), Gazi </a:t>
            </a:r>
            <a:r>
              <a:rPr lang="tr-TR" altLang="tr-TR" sz="1800" dirty="0" err="1">
                <a:latin typeface="+mn-lt"/>
              </a:rPr>
              <a:t>University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smtClean="0">
                <a:latin typeface="+mn-lt"/>
              </a:rPr>
              <a:t>, Ankara</a:t>
            </a:r>
            <a:r>
              <a:rPr lang="tr-TR" altLang="tr-TR" sz="1800" dirty="0">
                <a:latin typeface="+mn-lt"/>
              </a:rPr>
              <a:t>, 07 </a:t>
            </a:r>
            <a:r>
              <a:rPr lang="tr-TR" altLang="tr-TR" sz="1800" dirty="0" err="1" smtClean="0">
                <a:latin typeface="+mn-lt"/>
              </a:rPr>
              <a:t>December</a:t>
            </a:r>
            <a:r>
              <a:rPr lang="tr-TR" altLang="tr-TR" sz="1800" dirty="0" smtClean="0">
                <a:latin typeface="+mn-lt"/>
              </a:rPr>
              <a:t> 2011</a:t>
            </a:r>
            <a:r>
              <a:rPr lang="tr-TR" altLang="tr-TR" sz="1800" dirty="0">
                <a:latin typeface="+mn-lt"/>
              </a:rPr>
              <a:t>.</a:t>
            </a: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1800" b="1" dirty="0" smtClean="0">
                <a:latin typeface="+mn-lt"/>
              </a:rPr>
              <a:t>• </a:t>
            </a:r>
            <a:r>
              <a:rPr lang="tr-TR" altLang="tr-TR" sz="1800" b="1" dirty="0" err="1" smtClean="0">
                <a:latin typeface="+mn-lt"/>
              </a:rPr>
              <a:t>Energy</a:t>
            </a:r>
            <a:r>
              <a:rPr lang="tr-TR" altLang="tr-TR" sz="1800" b="1" dirty="0" smtClean="0">
                <a:latin typeface="+mn-lt"/>
              </a:rPr>
              <a:t> </a:t>
            </a:r>
            <a:r>
              <a:rPr lang="tr-TR" altLang="tr-TR" sz="1800" b="1" dirty="0">
                <a:latin typeface="+mn-lt"/>
              </a:rPr>
              <a:t>Architecture Conference </a:t>
            </a:r>
            <a:r>
              <a:rPr lang="tr-TR" altLang="tr-TR" sz="1800" dirty="0">
                <a:latin typeface="+mn-lt"/>
              </a:rPr>
              <a:t>(Çelik </a:t>
            </a:r>
            <a:r>
              <a:rPr lang="tr-TR" altLang="tr-TR" sz="1800" dirty="0" err="1">
                <a:latin typeface="+mn-lt"/>
              </a:rPr>
              <a:t>Erengezgin</a:t>
            </a:r>
            <a:r>
              <a:rPr lang="tr-TR" altLang="tr-TR" sz="1800" dirty="0">
                <a:latin typeface="+mn-lt"/>
              </a:rPr>
              <a:t> ), Gazi </a:t>
            </a:r>
            <a:r>
              <a:rPr lang="tr-TR" altLang="tr-TR" sz="1800" dirty="0" err="1">
                <a:latin typeface="+mn-lt"/>
              </a:rPr>
              <a:t>University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Technology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Faculty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Civil</a:t>
            </a:r>
            <a:endParaRPr lang="tr-TR" altLang="tr-TR" sz="1800" dirty="0">
              <a:latin typeface="+mn-lt"/>
            </a:endParaRP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1800" dirty="0" err="1">
                <a:latin typeface="+mn-lt"/>
              </a:rPr>
              <a:t>Engineering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Department</a:t>
            </a:r>
            <a:r>
              <a:rPr lang="tr-TR" altLang="tr-TR" sz="1800" dirty="0">
                <a:latin typeface="+mn-lt"/>
              </a:rPr>
              <a:t> , Ankara, 20 </a:t>
            </a:r>
            <a:r>
              <a:rPr lang="tr-TR" altLang="tr-TR" sz="1800" dirty="0" err="1">
                <a:latin typeface="+mn-lt"/>
              </a:rPr>
              <a:t>October</a:t>
            </a:r>
            <a:r>
              <a:rPr lang="tr-TR" altLang="tr-TR" sz="1800" dirty="0">
                <a:latin typeface="+mn-lt"/>
              </a:rPr>
              <a:t> 2011. </a:t>
            </a:r>
            <a:r>
              <a:rPr lang="tr-TR" altLang="tr-TR" sz="1800" dirty="0" smtClean="0">
                <a:latin typeface="+mn-lt"/>
              </a:rPr>
              <a:t>(</a:t>
            </a:r>
            <a:r>
              <a:rPr lang="tr-TR" altLang="tr-TR" sz="1800" dirty="0" err="1" smtClean="0">
                <a:latin typeface="+mn-lt"/>
              </a:rPr>
              <a:t>National</a:t>
            </a:r>
            <a:r>
              <a:rPr lang="tr-TR" altLang="tr-TR" sz="1800" dirty="0" smtClean="0">
                <a:latin typeface="+mn-lt"/>
              </a:rPr>
              <a:t>)</a:t>
            </a:r>
            <a:endParaRPr lang="tr-TR" altLang="tr-TR" sz="1800" dirty="0">
              <a:latin typeface="+mn-lt"/>
            </a:endParaRP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r>
              <a:rPr lang="tr-TR" altLang="tr-TR" sz="1800" dirty="0" smtClean="0">
                <a:latin typeface="+mn-lt"/>
              </a:rPr>
              <a:t>• </a:t>
            </a:r>
            <a:r>
              <a:rPr lang="tr-TR" altLang="tr-TR" sz="1800" b="1" dirty="0" err="1" smtClean="0">
                <a:latin typeface="+mn-lt"/>
              </a:rPr>
              <a:t>Energy</a:t>
            </a:r>
            <a:r>
              <a:rPr lang="tr-TR" altLang="tr-TR" sz="1800" b="1" dirty="0" smtClean="0">
                <a:latin typeface="+mn-lt"/>
              </a:rPr>
              <a:t> </a:t>
            </a:r>
            <a:r>
              <a:rPr lang="tr-TR" altLang="tr-TR" sz="1800" b="1" dirty="0" err="1">
                <a:latin typeface="+mn-lt"/>
              </a:rPr>
              <a:t>Efficiency</a:t>
            </a:r>
            <a:r>
              <a:rPr lang="tr-TR" altLang="tr-TR" sz="1800" b="1" dirty="0">
                <a:latin typeface="+mn-lt"/>
              </a:rPr>
              <a:t> in </a:t>
            </a:r>
            <a:r>
              <a:rPr lang="tr-TR" altLang="tr-TR" sz="1800" b="1" dirty="0" err="1">
                <a:latin typeface="+mn-lt"/>
              </a:rPr>
              <a:t>Buildings</a:t>
            </a:r>
            <a:r>
              <a:rPr lang="tr-TR" altLang="tr-TR" sz="1800" b="1" dirty="0">
                <a:latin typeface="+mn-lt"/>
              </a:rPr>
              <a:t> Conference </a:t>
            </a:r>
            <a:r>
              <a:rPr lang="tr-TR" altLang="tr-TR" sz="1800" dirty="0">
                <a:latin typeface="+mn-lt"/>
              </a:rPr>
              <a:t>(Murat Bayram), Gazi </a:t>
            </a:r>
            <a:r>
              <a:rPr lang="tr-TR" altLang="tr-TR" sz="1800" dirty="0" err="1">
                <a:latin typeface="+mn-lt"/>
              </a:rPr>
              <a:t>University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 smtClean="0">
                <a:latin typeface="+mn-lt"/>
              </a:rPr>
              <a:t>Technology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 err="1" smtClean="0">
                <a:latin typeface="+mn-lt"/>
              </a:rPr>
              <a:t>Faculty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 err="1">
                <a:latin typeface="+mn-lt"/>
              </a:rPr>
              <a:t>Civil</a:t>
            </a:r>
            <a:r>
              <a:rPr lang="tr-TR" altLang="tr-TR" sz="1800" dirty="0">
                <a:latin typeface="+mn-lt"/>
              </a:rPr>
              <a:t> </a:t>
            </a:r>
            <a:r>
              <a:rPr lang="tr-TR" altLang="tr-TR" sz="1800" dirty="0" err="1" smtClean="0">
                <a:latin typeface="+mn-lt"/>
              </a:rPr>
              <a:t>Engineering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 err="1" smtClean="0">
                <a:latin typeface="+mn-lt"/>
              </a:rPr>
              <a:t>Department</a:t>
            </a:r>
            <a:r>
              <a:rPr lang="tr-TR" altLang="tr-TR" sz="1800" dirty="0" smtClean="0">
                <a:latin typeface="+mn-lt"/>
              </a:rPr>
              <a:t> </a:t>
            </a:r>
            <a:r>
              <a:rPr lang="tr-TR" altLang="tr-TR" sz="1800" dirty="0">
                <a:latin typeface="+mn-lt"/>
              </a:rPr>
              <a:t>, Ankara, 01 </a:t>
            </a:r>
            <a:r>
              <a:rPr lang="tr-TR" altLang="tr-TR" sz="1800" dirty="0" err="1">
                <a:latin typeface="+mn-lt"/>
              </a:rPr>
              <a:t>December</a:t>
            </a:r>
            <a:r>
              <a:rPr lang="tr-TR" altLang="tr-TR" sz="1800" dirty="0">
                <a:latin typeface="+mn-lt"/>
              </a:rPr>
              <a:t> 2011. </a:t>
            </a:r>
            <a:r>
              <a:rPr lang="tr-TR" altLang="tr-TR" sz="1800" dirty="0" smtClean="0">
                <a:latin typeface="+mn-lt"/>
              </a:rPr>
              <a:t>(</a:t>
            </a:r>
            <a:r>
              <a:rPr lang="tr-TR" altLang="tr-TR" sz="1800" dirty="0" err="1" smtClean="0">
                <a:latin typeface="+mn-lt"/>
              </a:rPr>
              <a:t>National</a:t>
            </a:r>
            <a:r>
              <a:rPr lang="tr-TR" altLang="tr-TR" sz="1800" dirty="0" smtClean="0">
                <a:latin typeface="+mn-lt"/>
              </a:rPr>
              <a:t>)</a:t>
            </a:r>
            <a:endParaRPr lang="tr-TR" altLang="tr-TR" sz="1800" dirty="0">
              <a:latin typeface="+mn-lt"/>
            </a:endParaRPr>
          </a:p>
          <a:p>
            <a:pPr marL="0" indent="0">
              <a:lnSpc>
                <a:spcPct val="150000"/>
              </a:lnSpc>
              <a:buClrTx/>
              <a:buSzTx/>
              <a:buNone/>
            </a:pPr>
            <a:endParaRPr lang="tr-TR" altLang="tr-TR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160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42748F"/>
                </a:solidFill>
              </a:rPr>
              <a:t>ISBS </a:t>
            </a:r>
            <a:r>
              <a:rPr lang="en-US" sz="2800" dirty="0" smtClean="0">
                <a:solidFill>
                  <a:srgbClr val="42748F"/>
                </a:solidFill>
              </a:rPr>
              <a:t>2019</a:t>
            </a:r>
            <a:r>
              <a:rPr lang="tr-TR" sz="2800" dirty="0" smtClean="0">
                <a:solidFill>
                  <a:srgbClr val="42748F"/>
                </a:solidFill>
              </a:rPr>
              <a:t> </a:t>
            </a:r>
            <a:r>
              <a:rPr lang="en-US" sz="2800" dirty="0" smtClean="0">
                <a:solidFill>
                  <a:srgbClr val="42748F"/>
                </a:solidFill>
              </a:rPr>
              <a:t>IV</a:t>
            </a:r>
            <a:r>
              <a:rPr lang="en-US" sz="2800" dirty="0">
                <a:solidFill>
                  <a:srgbClr val="42748F"/>
                </a:solidFill>
              </a:rPr>
              <a:t>. INTERNATIONAL SUSTAINABLE BUILDINGS SYMPOSIUM </a:t>
            </a:r>
            <a:r>
              <a:rPr lang="tr-TR" sz="2800" dirty="0" smtClean="0">
                <a:solidFill>
                  <a:srgbClr val="42748F"/>
                </a:solidFill>
              </a:rPr>
              <a:t/>
            </a:r>
            <a:br>
              <a:rPr lang="tr-TR" sz="2800" dirty="0" smtClean="0">
                <a:solidFill>
                  <a:srgbClr val="42748F"/>
                </a:solidFill>
              </a:rPr>
            </a:br>
            <a:r>
              <a:rPr lang="en-US" sz="2800" dirty="0" smtClean="0">
                <a:solidFill>
                  <a:srgbClr val="42748F"/>
                </a:solidFill>
              </a:rPr>
              <a:t>(Dallas,</a:t>
            </a:r>
            <a:r>
              <a:rPr lang="tr-TR" sz="2800" dirty="0" smtClean="0">
                <a:solidFill>
                  <a:srgbClr val="42748F"/>
                </a:solidFill>
              </a:rPr>
              <a:t> </a:t>
            </a:r>
            <a:r>
              <a:rPr lang="en-US" sz="2800" dirty="0" smtClean="0">
                <a:solidFill>
                  <a:srgbClr val="42748F"/>
                </a:solidFill>
              </a:rPr>
              <a:t>Texas </a:t>
            </a:r>
            <a:r>
              <a:rPr lang="en-US" sz="2800" dirty="0">
                <a:solidFill>
                  <a:srgbClr val="42748F"/>
                </a:solidFill>
              </a:rPr>
              <a:t>USA, July 2019)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7" name="Resim 2" descr="kişi, grup, insanlar, dik içeren bir resim&#10;&#10;Açıklama otomatik olarak oluşturuldu">
            <a:extLst>
              <a:ext uri="{FF2B5EF4-FFF2-40B4-BE49-F238E27FC236}">
                <a16:creationId xmlns:a16="http://schemas.microsoft.com/office/drawing/2014/main" id="{792ABC8C-308C-4345-8E86-07D84EFB9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723" y="1472208"/>
            <a:ext cx="6868554" cy="4579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445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42748F"/>
                </a:solidFill>
              </a:rPr>
              <a:t>ISBS </a:t>
            </a:r>
            <a:r>
              <a:rPr lang="en-US" sz="2800" dirty="0" smtClean="0">
                <a:solidFill>
                  <a:srgbClr val="42748F"/>
                </a:solidFill>
              </a:rPr>
              <a:t>2017</a:t>
            </a:r>
            <a:r>
              <a:rPr lang="tr-TR" sz="2800" dirty="0" smtClean="0">
                <a:solidFill>
                  <a:srgbClr val="42748F"/>
                </a:solidFill>
              </a:rPr>
              <a:t>  </a:t>
            </a:r>
            <a:r>
              <a:rPr lang="en-US" sz="2800" dirty="0" smtClean="0">
                <a:solidFill>
                  <a:srgbClr val="42748F"/>
                </a:solidFill>
              </a:rPr>
              <a:t>II</a:t>
            </a:r>
            <a:r>
              <a:rPr lang="en-US" sz="2800" dirty="0">
                <a:solidFill>
                  <a:srgbClr val="42748F"/>
                </a:solidFill>
              </a:rPr>
              <a:t>. INTERNATIONAL SUSTAINABLE BUILDINGS SYMPOSIUM (</a:t>
            </a:r>
            <a:r>
              <a:rPr lang="en-US" sz="2800" dirty="0" smtClean="0">
                <a:solidFill>
                  <a:srgbClr val="42748F"/>
                </a:solidFill>
              </a:rPr>
              <a:t>Dubai,</a:t>
            </a:r>
            <a:r>
              <a:rPr lang="tr-TR" sz="2800" dirty="0" smtClean="0">
                <a:solidFill>
                  <a:srgbClr val="42748F"/>
                </a:solidFill>
              </a:rPr>
              <a:t> </a:t>
            </a:r>
            <a:r>
              <a:rPr lang="en-US" sz="2800" dirty="0" smtClean="0">
                <a:solidFill>
                  <a:srgbClr val="42748F"/>
                </a:solidFill>
              </a:rPr>
              <a:t>UAE</a:t>
            </a:r>
            <a:r>
              <a:rPr lang="en-US" sz="2800" dirty="0">
                <a:solidFill>
                  <a:srgbClr val="42748F"/>
                </a:solidFill>
              </a:rPr>
              <a:t>, March 2017)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4" name="Picture 2" descr="H:\Tanıtım\2017 ISBSS">
            <a:extLst>
              <a:ext uri="{FF2B5EF4-FFF2-40B4-BE49-F238E27FC236}">
                <a16:creationId xmlns:a16="http://schemas.microsoft.com/office/drawing/2014/main" id="{D99B3DF7-1C37-42DE-AAD3-3C2D1F503A5C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948" y="1507220"/>
            <a:ext cx="6438104" cy="447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261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42748F"/>
                </a:solidFill>
              </a:rPr>
              <a:t>ISBS 2015 INTERNATIONAL SUSTAINABLE BUILDINGS </a:t>
            </a:r>
            <a:r>
              <a:rPr lang="en-US" sz="2800" dirty="0" smtClean="0">
                <a:solidFill>
                  <a:srgbClr val="42748F"/>
                </a:solidFill>
              </a:rPr>
              <a:t>SYMPOSIUM</a:t>
            </a:r>
            <a:r>
              <a:rPr lang="tr-TR" sz="2800" dirty="0" smtClean="0">
                <a:solidFill>
                  <a:srgbClr val="42748F"/>
                </a:solidFill>
              </a:rPr>
              <a:t/>
            </a:r>
            <a:br>
              <a:rPr lang="tr-TR" sz="2800" dirty="0" smtClean="0">
                <a:solidFill>
                  <a:srgbClr val="42748F"/>
                </a:solidFill>
              </a:rPr>
            </a:br>
            <a:r>
              <a:rPr lang="en-US" sz="2800" dirty="0" smtClean="0">
                <a:solidFill>
                  <a:srgbClr val="42748F"/>
                </a:solidFill>
              </a:rPr>
              <a:t> </a:t>
            </a:r>
            <a:r>
              <a:rPr lang="en-US" sz="2800" dirty="0">
                <a:solidFill>
                  <a:srgbClr val="42748F"/>
                </a:solidFill>
              </a:rPr>
              <a:t>(</a:t>
            </a:r>
            <a:r>
              <a:rPr lang="en-US" sz="2800" dirty="0" smtClean="0">
                <a:solidFill>
                  <a:srgbClr val="42748F"/>
                </a:solidFill>
              </a:rPr>
              <a:t>Ankara,</a:t>
            </a:r>
            <a:r>
              <a:rPr lang="tr-TR" sz="2800" dirty="0" smtClean="0">
                <a:solidFill>
                  <a:srgbClr val="42748F"/>
                </a:solidFill>
              </a:rPr>
              <a:t> </a:t>
            </a:r>
            <a:r>
              <a:rPr lang="en-US" sz="2800" dirty="0" smtClean="0">
                <a:solidFill>
                  <a:srgbClr val="42748F"/>
                </a:solidFill>
              </a:rPr>
              <a:t>Turkey</a:t>
            </a:r>
            <a:r>
              <a:rPr lang="en-US" sz="2800" dirty="0">
                <a:solidFill>
                  <a:srgbClr val="42748F"/>
                </a:solidFill>
              </a:rPr>
              <a:t>, May 2015)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FA7DC597-503E-4C3B-9AA6-F4F8D1EEF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121" y="1345722"/>
            <a:ext cx="7145758" cy="475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60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42748F"/>
                </a:solidFill>
              </a:rPr>
              <a:t>ISBS 2010, THE INTERNATIONAL SUSTAINABLE BUILDINGS SYMPOSIUM</a:t>
            </a:r>
            <a:br>
              <a:rPr lang="en-US" sz="2800" dirty="0">
                <a:solidFill>
                  <a:srgbClr val="42748F"/>
                </a:solidFill>
              </a:rPr>
            </a:br>
            <a:r>
              <a:rPr lang="en-US" sz="2800" dirty="0">
                <a:solidFill>
                  <a:srgbClr val="42748F"/>
                </a:solidFill>
              </a:rPr>
              <a:t>(Ankara, Turkey, May 2015)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A8BA22D1-1146-42E2-A9F5-A5760AFE8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920" y="1345722"/>
            <a:ext cx="7196159" cy="4779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113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42748F"/>
                </a:solidFill>
              </a:rPr>
              <a:t>ISBS 2010, THE INTERNATIONAL SUSTAINABLE BUILDINGS SYMPOSIUM</a:t>
            </a:r>
            <a:br>
              <a:rPr lang="en-US" sz="2800" dirty="0">
                <a:solidFill>
                  <a:srgbClr val="42748F"/>
                </a:solidFill>
              </a:rPr>
            </a:br>
            <a:r>
              <a:rPr lang="en-US" sz="2800" dirty="0">
                <a:solidFill>
                  <a:srgbClr val="42748F"/>
                </a:solidFill>
              </a:rPr>
              <a:t>(Ankara, Turkey, May 2015)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BAD7F4E-A494-4D47-BADC-CEA62CF41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117" y="1345722"/>
            <a:ext cx="7295765" cy="484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914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>
                <a:solidFill>
                  <a:srgbClr val="42748F"/>
                </a:solidFill>
              </a:rPr>
              <a:t>ENERGY ARCHITECTURE CONFERENCE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765D7C0-182C-4CE8-BAB4-212745D05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706" y="1345722"/>
            <a:ext cx="7494587" cy="471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658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42748F"/>
                </a:solidFill>
              </a:rPr>
              <a:t>CONFERENCE OF ENERGY IN BUILDINGS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1182354-B2B9-4AD8-9120-06F48E529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5" y="1345722"/>
            <a:ext cx="73723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48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buClr>
                <a:srgbClr val="5C2305"/>
              </a:buClr>
              <a:defRPr/>
            </a:pPr>
            <a:r>
              <a:rPr lang="en-US" altLang="tr-TR" sz="2800" kern="0" dirty="0">
                <a:solidFill>
                  <a:srgbClr val="42748F"/>
                </a:solidFill>
              </a:rPr>
              <a:t>BUSINESS LIFE AND INTERVIEW CONFERENCE</a:t>
            </a:r>
            <a:endParaRPr lang="tr-TR" altLang="tr-TR" sz="2800" kern="0" dirty="0">
              <a:solidFill>
                <a:srgbClr val="42748F"/>
              </a:solidFill>
            </a:endParaRPr>
          </a:p>
        </p:txBody>
      </p:sp>
      <p:pic>
        <p:nvPicPr>
          <p:cNvPr id="4" name="Resim 2">
            <a:extLst>
              <a:ext uri="{FF2B5EF4-FFF2-40B4-BE49-F238E27FC236}">
                <a16:creationId xmlns:a16="http://schemas.microsoft.com/office/drawing/2014/main" id="{05DAD7BD-37C1-410E-8B2B-7AF69F2C4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4" r="-798" b="16980"/>
          <a:stretch/>
        </p:blipFill>
        <p:spPr bwMode="auto">
          <a:xfrm>
            <a:off x="1516772" y="1345722"/>
            <a:ext cx="9158455" cy="43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392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rgbClr val="42748F"/>
                </a:solidFill>
              </a:rPr>
              <a:t>FROM ZERO TO HERO EU PROJECT DISSEMINATION MEETING</a:t>
            </a:r>
            <a:br>
              <a:rPr lang="en-US" sz="2800" dirty="0">
                <a:solidFill>
                  <a:srgbClr val="42748F"/>
                </a:solidFill>
              </a:rPr>
            </a:br>
            <a:r>
              <a:rPr lang="en-US" sz="2800" dirty="0">
                <a:solidFill>
                  <a:srgbClr val="42748F"/>
                </a:solidFill>
              </a:rPr>
              <a:t>(MARCH 2020)</a:t>
            </a:r>
            <a:endParaRPr lang="tr-TR" sz="2800" dirty="0">
              <a:solidFill>
                <a:srgbClr val="42748F"/>
              </a:solidFill>
            </a:endParaRPr>
          </a:p>
        </p:txBody>
      </p:sp>
      <p:pic>
        <p:nvPicPr>
          <p:cNvPr id="5" name="Picture 2" descr="C:\Users\user\Downloads\IMG_02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908" y="1345722"/>
            <a:ext cx="6228184" cy="467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97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2033"/>
            <a:ext cx="10515600" cy="980596"/>
          </a:xfrm>
        </p:spPr>
        <p:txBody>
          <a:bodyPr>
            <a:normAutofit/>
          </a:bodyPr>
          <a:lstStyle/>
          <a:p>
            <a:pPr marL="342900" indent="-342900" algn="ctr">
              <a:spcBef>
                <a:spcPct val="20000"/>
              </a:spcBef>
              <a:buClr>
                <a:srgbClr val="5C2305"/>
              </a:buClr>
              <a:defRPr/>
            </a:pPr>
            <a:r>
              <a:rPr lang="en-US" sz="3600" kern="0" dirty="0"/>
              <a:t>SOME OF THE TECHNICAL TRIPS</a:t>
            </a:r>
            <a:endParaRPr lang="tr-TR" sz="3600" kern="0" dirty="0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793FE25-497A-4419-9A82-001A375C6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583" y="1013568"/>
            <a:ext cx="10755217" cy="5151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7" rIns="92075" bIns="46037"/>
          <a:lstStyle>
            <a:lvl1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MARMARAY </a:t>
            </a:r>
            <a:r>
              <a:rPr lang="tr-TR" altLang="en-US" sz="2000" dirty="0">
                <a:latin typeface="+mn-lt"/>
              </a:rPr>
              <a:t>PROJECT TECHNICAL VISIT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KARABÜK </a:t>
            </a:r>
            <a:r>
              <a:rPr lang="tr-TR" altLang="en-US" sz="2000" dirty="0">
                <a:latin typeface="+mn-lt"/>
              </a:rPr>
              <a:t>STEEL FACTORY TECHNICAL VISIT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ANKARA </a:t>
            </a:r>
            <a:r>
              <a:rPr lang="tr-TR" altLang="en-US" sz="2000" dirty="0">
                <a:latin typeface="+mn-lt"/>
              </a:rPr>
              <a:t>METRO TECHNICAL VISIT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HISTORICAL </a:t>
            </a:r>
            <a:r>
              <a:rPr lang="tr-TR" altLang="en-US" sz="2000" dirty="0">
                <a:latin typeface="+mn-lt"/>
              </a:rPr>
              <a:t>BEYPAZARI HOUSES TECHNICAL VISIT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ÇANAKKALE </a:t>
            </a:r>
            <a:r>
              <a:rPr lang="tr-TR" altLang="en-US" sz="2000" dirty="0">
                <a:latin typeface="+mn-lt"/>
              </a:rPr>
              <a:t>CERAMIC FACTORY TECHNICAL VISIT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BURSA </a:t>
            </a:r>
            <a:r>
              <a:rPr lang="tr-TR" altLang="en-US" sz="2000" dirty="0">
                <a:latin typeface="+mn-lt"/>
              </a:rPr>
              <a:t>EPDM FACTORY TECHNICAL VISIT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3rd </a:t>
            </a:r>
            <a:r>
              <a:rPr lang="tr-TR" altLang="en-US" sz="2000" dirty="0">
                <a:latin typeface="+mn-lt"/>
              </a:rPr>
              <a:t>AIRPORT SITE TECHNICAL VISIT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SAMSUN </a:t>
            </a:r>
            <a:r>
              <a:rPr lang="tr-TR" altLang="en-US" sz="2000" dirty="0">
                <a:latin typeface="+mn-lt"/>
              </a:rPr>
              <a:t>TRABZON RIZE TECHNICAL AND SOCIAL TRIP (</a:t>
            </a:r>
            <a:r>
              <a:rPr lang="tr-TR" altLang="en-US" sz="2000" dirty="0" smtClean="0">
                <a:latin typeface="+mn-lt"/>
              </a:rPr>
              <a:t>BAFRA ALTINKAYA </a:t>
            </a:r>
            <a:r>
              <a:rPr lang="tr-TR" altLang="en-US" sz="2000" dirty="0">
                <a:latin typeface="+mn-lt"/>
              </a:rPr>
              <a:t>DAM</a:t>
            </a:r>
            <a:r>
              <a:rPr lang="tr-TR" altLang="en-US" sz="2000" dirty="0" smtClean="0">
                <a:latin typeface="+mn-lt"/>
              </a:rPr>
              <a:t>) 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TECHNICAL </a:t>
            </a:r>
            <a:r>
              <a:rPr lang="tr-TR" altLang="en-US" sz="2000" dirty="0">
                <a:latin typeface="+mn-lt"/>
              </a:rPr>
              <a:t>TOUR OF THE 3rd BOSPHORUS BRIDGE AND THE </a:t>
            </a:r>
            <a:r>
              <a:rPr lang="tr-TR" altLang="en-US" sz="2000" dirty="0" smtClean="0">
                <a:latin typeface="+mn-lt"/>
              </a:rPr>
              <a:t>GULF CROSSING </a:t>
            </a:r>
            <a:r>
              <a:rPr lang="tr-TR" altLang="en-US" sz="2000" dirty="0">
                <a:latin typeface="+mn-lt"/>
              </a:rPr>
              <a:t>BRIDGE</a:t>
            </a:r>
          </a:p>
          <a:p>
            <a:pPr marL="0" indent="0" algn="ctr">
              <a:lnSpc>
                <a:spcPct val="150000"/>
              </a:lnSpc>
              <a:buClr>
                <a:srgbClr val="5C2305"/>
              </a:buClr>
              <a:buSzTx/>
              <a:buNone/>
            </a:pPr>
            <a:r>
              <a:rPr lang="tr-TR" altLang="en-US" sz="2000" dirty="0" smtClean="0">
                <a:latin typeface="+mn-lt"/>
              </a:rPr>
              <a:t>• KEÇİÖREN </a:t>
            </a:r>
            <a:r>
              <a:rPr lang="tr-TR" altLang="en-US" sz="2000" dirty="0">
                <a:latin typeface="+mn-lt"/>
              </a:rPr>
              <a:t>METRO TECHNICAL VISIT</a:t>
            </a:r>
            <a:endParaRPr lang="tr-TR" altLang="tr-TR" sz="2000" dirty="0">
              <a:latin typeface="+mn-lt"/>
            </a:endParaRPr>
          </a:p>
          <a:p>
            <a:pPr algn="ctr">
              <a:lnSpc>
                <a:spcPct val="150000"/>
              </a:lnSpc>
              <a:buClrTx/>
              <a:buSzTx/>
              <a:buFont typeface="Arial" panose="020B0604020202020204" pitchFamily="34" charset="0"/>
              <a:buChar char="•"/>
            </a:pPr>
            <a:endParaRPr lang="tr-TR" altLang="tr-TR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001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>
                <a:solidFill>
                  <a:srgbClr val="002060"/>
                </a:solidFill>
              </a:rPr>
              <a:t>MARMARAY PROJECT TECHNICAL VISIT</a:t>
            </a:r>
            <a:endParaRPr lang="tr-TR" sz="2800" dirty="0">
              <a:solidFill>
                <a:srgbClr val="002060"/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CBE87C8-5C82-4833-A66F-4506CC9FD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545" y="1345722"/>
            <a:ext cx="6308909" cy="4731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99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>
                <a:solidFill>
                  <a:srgbClr val="002060"/>
                </a:solidFill>
              </a:rPr>
              <a:t>MARMARAY PROJECT TECHNICAL VISIT</a:t>
            </a:r>
            <a:endParaRPr lang="tr-TR" sz="2800" dirty="0">
              <a:solidFill>
                <a:srgbClr val="00206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77E3AD5-580C-4E6F-8F86-0E394E0BB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386" y="1345722"/>
            <a:ext cx="6491227" cy="4868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016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dirty="0">
                <a:solidFill>
                  <a:srgbClr val="002060"/>
                </a:solidFill>
              </a:rPr>
              <a:t>MARMARAY PROJECT TECHNICAL VISIT</a:t>
            </a:r>
            <a:endParaRPr lang="tr-TR" sz="2800" dirty="0">
              <a:solidFill>
                <a:srgbClr val="00206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E60C252-E729-4FE4-8A91-F9DCAFFCD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028" y="1345722"/>
            <a:ext cx="6325944" cy="4745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26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tr-TR" sz="2800" dirty="0">
                <a:solidFill>
                  <a:srgbClr val="002060"/>
                </a:solidFill>
              </a:rPr>
              <a:t>BURSA </a:t>
            </a:r>
            <a:r>
              <a:rPr lang="en-US" altLang="tr-TR" sz="2800" dirty="0" smtClean="0">
                <a:solidFill>
                  <a:srgbClr val="002060"/>
                </a:solidFill>
              </a:rPr>
              <a:t>EPDM</a:t>
            </a:r>
            <a:r>
              <a:rPr lang="tr-TR" altLang="tr-TR" sz="2800" dirty="0" smtClean="0">
                <a:solidFill>
                  <a:srgbClr val="002060"/>
                </a:solidFill>
              </a:rPr>
              <a:t> </a:t>
            </a:r>
            <a:r>
              <a:rPr lang="en-US" altLang="tr-TR" sz="2800" dirty="0" smtClean="0">
                <a:solidFill>
                  <a:srgbClr val="002060"/>
                </a:solidFill>
              </a:rPr>
              <a:t>(</a:t>
            </a:r>
            <a:r>
              <a:rPr lang="tr-TR" altLang="tr-TR" sz="2800" dirty="0" smtClean="0">
                <a:solidFill>
                  <a:srgbClr val="002060"/>
                </a:solidFill>
              </a:rPr>
              <a:t>MEMBRANE) </a:t>
            </a:r>
            <a:r>
              <a:rPr lang="en-US" altLang="tr-TR" sz="2800" dirty="0" smtClean="0">
                <a:solidFill>
                  <a:srgbClr val="002060"/>
                </a:solidFill>
              </a:rPr>
              <a:t>FACTORY TECHNICAL</a:t>
            </a:r>
            <a:r>
              <a:rPr lang="tr-TR" altLang="tr-TR" sz="2800" dirty="0" smtClean="0">
                <a:solidFill>
                  <a:srgbClr val="002060"/>
                </a:solidFill>
              </a:rPr>
              <a:t> </a:t>
            </a:r>
            <a:r>
              <a:rPr lang="en-US" altLang="tr-TR" sz="2800" dirty="0" smtClean="0">
                <a:solidFill>
                  <a:srgbClr val="002060"/>
                </a:solidFill>
              </a:rPr>
              <a:t>VISIT</a:t>
            </a:r>
            <a:endParaRPr lang="tr-TR" altLang="tr-TR" sz="1800" dirty="0">
              <a:solidFill>
                <a:srgbClr val="002060"/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D6A46EE-EF15-42EE-A2B2-965223687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1345722"/>
            <a:ext cx="67691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307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altLang="tr-TR" sz="2800" dirty="0">
                <a:solidFill>
                  <a:srgbClr val="002060"/>
                </a:solidFill>
              </a:rPr>
              <a:t>IGA </a:t>
            </a:r>
            <a:r>
              <a:rPr lang="tr-TR" altLang="tr-TR" sz="2800" dirty="0" smtClean="0">
                <a:solidFill>
                  <a:srgbClr val="002060"/>
                </a:solidFill>
              </a:rPr>
              <a:t>3rd </a:t>
            </a:r>
            <a:r>
              <a:rPr lang="tr-TR" altLang="tr-TR" sz="2800" dirty="0">
                <a:solidFill>
                  <a:srgbClr val="002060"/>
                </a:solidFill>
              </a:rPr>
              <a:t>AIRPORT TECHNICAL VISIT</a:t>
            </a:r>
            <a:endParaRPr lang="tr-TR" altLang="tr-TR" sz="1800" dirty="0">
              <a:solidFill>
                <a:srgbClr val="002060"/>
              </a:solidFill>
            </a:endParaRPr>
          </a:p>
        </p:txBody>
      </p:sp>
      <p:pic>
        <p:nvPicPr>
          <p:cNvPr id="5" name="Resim 2" descr="açık hava, kişi, bina, gök içeren bir resim&#10;&#10;Çok yüksek güvenilirlikle oluşturulmuş açıklama">
            <a:extLst>
              <a:ext uri="{FF2B5EF4-FFF2-40B4-BE49-F238E27FC236}">
                <a16:creationId xmlns:a16="http://schemas.microsoft.com/office/drawing/2014/main" id="{025A08AB-3AB6-452B-8D82-E441EA22D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502" y="1345722"/>
            <a:ext cx="7878996" cy="4668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39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tr-TR" sz="2800" dirty="0">
                <a:solidFill>
                  <a:srgbClr val="002060"/>
                </a:solidFill>
              </a:rPr>
              <a:t>ÇANAKKALE CERAMIC FACTORY TECHNICAL VISIT</a:t>
            </a:r>
            <a:endParaRPr lang="tr-TR" altLang="tr-TR" sz="1800" dirty="0">
              <a:solidFill>
                <a:srgbClr val="002060"/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FF23338-D153-422D-9705-CAB799BA1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667" y="1345722"/>
            <a:ext cx="6980665" cy="484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913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altLang="tr-TR" sz="2800" dirty="0">
                <a:solidFill>
                  <a:srgbClr val="002060"/>
                </a:solidFill>
              </a:rPr>
              <a:t>KEÇİÖREN METRO TECHNICAL VISIT</a:t>
            </a:r>
            <a:endParaRPr lang="tr-TR" altLang="tr-TR" sz="1800" dirty="0">
              <a:solidFill>
                <a:srgbClr val="002060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B58FEBD-F37B-4311-B9BF-85BC3A47E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843" y="1345722"/>
            <a:ext cx="6982313" cy="483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857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tr-TR" sz="2800" dirty="0" smtClean="0">
                <a:solidFill>
                  <a:srgbClr val="002060"/>
                </a:solidFill>
              </a:rPr>
              <a:t>SAMSUN</a:t>
            </a:r>
            <a:r>
              <a:rPr lang="tr-TR" altLang="tr-TR" sz="2800" dirty="0">
                <a:solidFill>
                  <a:srgbClr val="002060"/>
                </a:solidFill>
              </a:rPr>
              <a:t>-</a:t>
            </a:r>
            <a:r>
              <a:rPr lang="en-US" altLang="tr-TR" sz="2800" dirty="0" smtClean="0">
                <a:solidFill>
                  <a:srgbClr val="002060"/>
                </a:solidFill>
              </a:rPr>
              <a:t>TRABZON </a:t>
            </a:r>
            <a:r>
              <a:rPr lang="en-US" altLang="tr-TR" sz="2800" dirty="0">
                <a:solidFill>
                  <a:srgbClr val="002060"/>
                </a:solidFill>
              </a:rPr>
              <a:t>RIZE TECHNICAL AND SOCIAL </a:t>
            </a:r>
            <a:r>
              <a:rPr lang="en-US" altLang="tr-TR" sz="2800" dirty="0" smtClean="0">
                <a:solidFill>
                  <a:srgbClr val="002060"/>
                </a:solidFill>
              </a:rPr>
              <a:t>TRIP</a:t>
            </a:r>
            <a:r>
              <a:rPr lang="tr-TR" altLang="tr-TR" sz="2800" dirty="0" smtClean="0">
                <a:solidFill>
                  <a:srgbClr val="002060"/>
                </a:solidFill>
              </a:rPr>
              <a:t> </a:t>
            </a:r>
            <a:br>
              <a:rPr lang="tr-TR" altLang="tr-TR" sz="2800" dirty="0" smtClean="0">
                <a:solidFill>
                  <a:srgbClr val="002060"/>
                </a:solidFill>
              </a:rPr>
            </a:br>
            <a:r>
              <a:rPr lang="en-US" altLang="tr-TR" sz="2800" dirty="0" smtClean="0">
                <a:solidFill>
                  <a:srgbClr val="002060"/>
                </a:solidFill>
              </a:rPr>
              <a:t>(BAFRA ALTINKAYA</a:t>
            </a:r>
            <a:r>
              <a:rPr lang="tr-TR" altLang="tr-TR" sz="2800" dirty="0" smtClean="0">
                <a:solidFill>
                  <a:srgbClr val="002060"/>
                </a:solidFill>
              </a:rPr>
              <a:t>)</a:t>
            </a:r>
            <a:endParaRPr lang="tr-TR" altLang="tr-TR" sz="2800" dirty="0">
              <a:solidFill>
                <a:srgbClr val="00206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3A45A9D2-B897-4B70-8117-1BEBEA1DF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702" y="1345722"/>
            <a:ext cx="7032595" cy="473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931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altLang="tr-TR" sz="2800" dirty="0">
                <a:solidFill>
                  <a:srgbClr val="002060"/>
                </a:solidFill>
              </a:rPr>
              <a:t>ARTVİN DERİNER DAM TECHNICAL VISIT</a:t>
            </a:r>
            <a:endParaRPr lang="tr-TR" altLang="tr-TR" sz="1800" dirty="0">
              <a:solidFill>
                <a:srgbClr val="002060"/>
              </a:solidFill>
            </a:endParaRPr>
          </a:p>
        </p:txBody>
      </p:sp>
      <p:pic>
        <p:nvPicPr>
          <p:cNvPr id="4" name="Resim 2">
            <a:extLst>
              <a:ext uri="{FF2B5EF4-FFF2-40B4-BE49-F238E27FC236}">
                <a16:creationId xmlns:a16="http://schemas.microsoft.com/office/drawing/2014/main" id="{960FEBFC-0AB1-435D-9B47-C20EE117F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5" y="1345722"/>
            <a:ext cx="71564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135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>
            <a:extLst>
              <a:ext uri="{FF2B5EF4-FFF2-40B4-BE49-F238E27FC236}">
                <a16:creationId xmlns:a16="http://schemas.microsoft.com/office/drawing/2014/main" id="{B07FA85E-933A-4483-A075-3D582ACB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İNŞAAT MÜHENDİSLİĞİ BÖLÜMÜ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CD08268-B26E-4D29-BB6B-A9CFADCE4CEF}"/>
              </a:ext>
            </a:extLst>
          </p:cNvPr>
          <p:cNvSpPr txBox="1">
            <a:spLocks/>
          </p:cNvSpPr>
          <p:nvPr/>
        </p:nvSpPr>
        <p:spPr>
          <a:xfrm>
            <a:off x="304800" y="1812300"/>
            <a:ext cx="6088331" cy="435186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000" dirty="0" smtClean="0"/>
              <a:t>Student</a:t>
            </a:r>
            <a:r>
              <a:rPr lang="tr-TR" sz="2000" dirty="0" smtClean="0"/>
              <a:t> </a:t>
            </a:r>
            <a:r>
              <a:rPr lang="en-US" sz="2000" dirty="0" smtClean="0"/>
              <a:t>clubs </a:t>
            </a:r>
            <a:r>
              <a:rPr lang="en-US" sz="2000" dirty="0"/>
              <a:t>are </a:t>
            </a:r>
            <a:r>
              <a:rPr lang="en-US" sz="2000" dirty="0" smtClean="0"/>
              <a:t>actively </a:t>
            </a:r>
            <a:r>
              <a:rPr lang="en-US" sz="2000" dirty="0"/>
              <a:t>operating in our department and </a:t>
            </a:r>
            <a:r>
              <a:rPr lang="en-US" sz="2000" dirty="0" smtClean="0"/>
              <a:t>social</a:t>
            </a:r>
            <a:r>
              <a:rPr lang="tr-TR" sz="2000" dirty="0" smtClean="0"/>
              <a:t> </a:t>
            </a:r>
            <a:r>
              <a:rPr lang="en-US" sz="2000" dirty="0" smtClean="0"/>
              <a:t>activities continue</a:t>
            </a:r>
            <a:r>
              <a:rPr lang="tr-TR" sz="2000" dirty="0" smtClean="0"/>
              <a:t>.</a:t>
            </a:r>
            <a:r>
              <a:rPr lang="en-US" sz="2000" dirty="0" smtClean="0"/>
              <a:t> We </a:t>
            </a:r>
            <a:r>
              <a:rPr lang="en-US" sz="2000" dirty="0"/>
              <a:t>expect your </a:t>
            </a:r>
            <a:r>
              <a:rPr lang="en-US" sz="2000" dirty="0" smtClean="0"/>
              <a:t>participation</a:t>
            </a:r>
            <a:r>
              <a:rPr lang="tr-TR" sz="2000" dirty="0" smtClean="0"/>
              <a:t>.</a:t>
            </a:r>
            <a:r>
              <a:rPr lang="en-US" sz="2000" dirty="0" smtClean="0"/>
              <a:t> Clubs</a:t>
            </a:r>
            <a:r>
              <a:rPr lang="tr-TR" sz="2000" dirty="0" smtClean="0"/>
              <a:t> </a:t>
            </a:r>
            <a:r>
              <a:rPr lang="en-US" sz="2000" dirty="0" smtClean="0"/>
              <a:t>are </a:t>
            </a:r>
            <a:r>
              <a:rPr lang="en-US" sz="2000" dirty="0"/>
              <a:t>listed below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dirty="0" smtClean="0"/>
              <a:t>1</a:t>
            </a:r>
            <a:r>
              <a:rPr lang="tr-TR" sz="2000" dirty="0" smtClean="0"/>
              <a:t>. </a:t>
            </a:r>
            <a:r>
              <a:rPr lang="en-US" sz="2000" dirty="0" smtClean="0"/>
              <a:t>Faculty </a:t>
            </a:r>
            <a:r>
              <a:rPr lang="en-US" sz="2000" dirty="0"/>
              <a:t>of Technology Construction Club,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dirty="0" smtClean="0"/>
              <a:t>2</a:t>
            </a:r>
            <a:r>
              <a:rPr lang="tr-TR" sz="2000" dirty="0" smtClean="0"/>
              <a:t>. </a:t>
            </a:r>
            <a:r>
              <a:rPr lang="en-US" sz="2000" dirty="0" smtClean="0"/>
              <a:t>Technology </a:t>
            </a:r>
            <a:r>
              <a:rPr lang="en-US" sz="2000" dirty="0"/>
              <a:t>Faculty Idealist Engineers Club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dirty="0" smtClean="0"/>
              <a:t>3</a:t>
            </a:r>
            <a:r>
              <a:rPr lang="tr-TR" sz="2000" dirty="0" smtClean="0"/>
              <a:t>. </a:t>
            </a:r>
            <a:r>
              <a:rPr lang="en-US" sz="2000" dirty="0" err="1" smtClean="0"/>
              <a:t>Gazi</a:t>
            </a:r>
            <a:r>
              <a:rPr lang="en-US" sz="2000" dirty="0" smtClean="0"/>
              <a:t> </a:t>
            </a:r>
            <a:r>
              <a:rPr lang="en-US" sz="2000" dirty="0"/>
              <a:t>University Young Green Crescent Club</a:t>
            </a:r>
            <a:endParaRPr lang="tr-TR" sz="20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131" y="1856347"/>
            <a:ext cx="5685027" cy="426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26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altLang="tr-TR" sz="3200" dirty="0">
                <a:solidFill>
                  <a:schemeClr val="accent2">
                    <a:lumMod val="75000"/>
                  </a:schemeClr>
                </a:solidFill>
              </a:rPr>
              <a:t>FACULTY SOCIAL FACILITIES</a:t>
            </a:r>
            <a:endParaRPr lang="tr-TR" altLang="tr-TR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2" descr="An empty park bench next to a tree&#10;&#10;Description automatically generated">
            <a:extLst>
              <a:ext uri="{FF2B5EF4-FFF2-40B4-BE49-F238E27FC236}">
                <a16:creationId xmlns:a16="http://schemas.microsoft.com/office/drawing/2014/main" id="{0087E882-9B05-489B-ABDA-4CDBCFFDEA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55" y="1345722"/>
            <a:ext cx="6034890" cy="451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63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altLang="tr-TR" sz="3200" dirty="0">
                <a:solidFill>
                  <a:schemeClr val="accent2">
                    <a:lumMod val="75000"/>
                  </a:schemeClr>
                </a:solidFill>
              </a:rPr>
              <a:t>FACULTY SOCIAL FACILITIES</a:t>
            </a:r>
            <a:endParaRPr lang="tr-TR" altLang="tr-TR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Resim 3" descr="ağaç, açık hava, gök, zemin içeren bir resim&#10;&#10;Açıklama otomatik olarak oluşturuldu">
            <a:extLst>
              <a:ext uri="{FF2B5EF4-FFF2-40B4-BE49-F238E27FC236}">
                <a16:creationId xmlns:a16="http://schemas.microsoft.com/office/drawing/2014/main" id="{05CDFEF6-FB84-4602-B43B-2430CFA41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051" y="1345722"/>
            <a:ext cx="6023897" cy="4518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759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>
            <a:extLst>
              <a:ext uri="{FF2B5EF4-FFF2-40B4-BE49-F238E27FC236}">
                <a16:creationId xmlns:a16="http://schemas.microsoft.com/office/drawing/2014/main" id="{8B630212-E88C-41F7-BF16-71ECC02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altLang="tr-TR" sz="3200" dirty="0">
                <a:solidFill>
                  <a:schemeClr val="accent2">
                    <a:lumMod val="75000"/>
                  </a:schemeClr>
                </a:solidFill>
              </a:rPr>
              <a:t>FACULTY SOCIAL FACILITIES</a:t>
            </a:r>
            <a:endParaRPr lang="tr-TR" altLang="tr-TR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İçerik Yer Tutucusu 4" descr="bina, açık hava, çayır, gök içeren bir resim&#10;&#10;Açıklama otomatik olarak oluşturuldu">
            <a:extLst>
              <a:ext uri="{FF2B5EF4-FFF2-40B4-BE49-F238E27FC236}">
                <a16:creationId xmlns:a16="http://schemas.microsoft.com/office/drawing/2014/main" id="{4D0638E7-59C4-49F1-BDF2-FE3248EFD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794" y="1345722"/>
            <a:ext cx="6388412" cy="479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14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altLang="tr-TR" kern="0" dirty="0">
                <a:solidFill>
                  <a:srgbClr val="0070C0"/>
                </a:solidFill>
              </a:rPr>
              <a:t>CONTACT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8963CB8-0F5C-41A7-B837-14937262E291}"/>
              </a:ext>
            </a:extLst>
          </p:cNvPr>
          <p:cNvSpPr txBox="1">
            <a:spLocks noChangeArrowheads="1"/>
          </p:cNvSpPr>
          <p:nvPr/>
        </p:nvSpPr>
        <p:spPr>
          <a:xfrm>
            <a:off x="1244428" y="1697414"/>
            <a:ext cx="9703143" cy="4824561"/>
          </a:xfrm>
          <a:prstGeom prst="rect">
            <a:avLst/>
          </a:prstGeom>
        </p:spPr>
        <p:txBody>
          <a:bodyPr vert="horz" lIns="92075" tIns="46037" rIns="92075" bIns="46037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tr-TR" sz="2400" dirty="0"/>
              <a:t>For </a:t>
            </a:r>
            <a:r>
              <a:rPr lang="en-US" altLang="tr-TR" sz="2400" dirty="0" smtClean="0"/>
              <a:t>the </a:t>
            </a:r>
            <a:r>
              <a:rPr lang="en-US" altLang="tr-TR" sz="2400" dirty="0"/>
              <a:t>curriculum and course contents of the Civil </a:t>
            </a:r>
            <a:r>
              <a:rPr lang="en-US" altLang="tr-TR" sz="2400" dirty="0" smtClean="0"/>
              <a:t>Engineering</a:t>
            </a:r>
            <a:r>
              <a:rPr lang="tr-TR" altLang="tr-TR" sz="2400" dirty="0" smtClean="0"/>
              <a:t> </a:t>
            </a:r>
            <a:r>
              <a:rPr lang="en-US" altLang="tr-TR" sz="2400" dirty="0" smtClean="0"/>
              <a:t>Department </a:t>
            </a:r>
            <a:r>
              <a:rPr lang="en-US" altLang="tr-TR" sz="2400" dirty="0"/>
              <a:t>and important </a:t>
            </a:r>
            <a:r>
              <a:rPr lang="en-US" altLang="tr-TR" sz="2400" dirty="0" smtClean="0"/>
              <a:t>announcements</a:t>
            </a:r>
            <a:endParaRPr lang="en-US" altLang="tr-TR" sz="24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tr-TR" sz="2400" b="1" u="sng" dirty="0">
                <a:solidFill>
                  <a:schemeClr val="accent1">
                    <a:lumMod val="75000"/>
                  </a:schemeClr>
                </a:solidFill>
              </a:rPr>
              <a:t>www.tf </a:t>
            </a:r>
            <a:r>
              <a:rPr lang="en-US" altLang="tr-TR" sz="2400" b="1" u="sng" dirty="0" smtClean="0">
                <a:solidFill>
                  <a:schemeClr val="accent1">
                    <a:lumMod val="75000"/>
                  </a:schemeClr>
                </a:solidFill>
              </a:rPr>
              <a:t>insaat.gazi.edu.tr</a:t>
            </a:r>
            <a:endParaRPr lang="tr-TR" altLang="tr-TR" sz="24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tr-TR" altLang="tr-TR" sz="2400" dirty="0" smtClean="0"/>
          </a:p>
          <a:p>
            <a:pPr algn="ctr">
              <a:lnSpc>
                <a:spcPct val="150000"/>
              </a:lnSpc>
            </a:pPr>
            <a:r>
              <a:rPr lang="en-US" altLang="tr-TR" sz="2400" dirty="0"/>
              <a:t>For </a:t>
            </a:r>
            <a:r>
              <a:rPr lang="en-US" altLang="tr-TR" sz="2400" dirty="0" smtClean="0"/>
              <a:t>technical </a:t>
            </a:r>
            <a:r>
              <a:rPr lang="en-US" altLang="tr-TR" sz="2400" dirty="0"/>
              <a:t>visits and organizations of the Civil </a:t>
            </a:r>
            <a:r>
              <a:rPr lang="en-US" altLang="tr-TR" sz="2400" dirty="0" smtClean="0"/>
              <a:t>Engineering</a:t>
            </a:r>
            <a:r>
              <a:rPr lang="tr-TR" altLang="tr-TR" sz="2400" dirty="0" smtClean="0"/>
              <a:t> </a:t>
            </a:r>
            <a:r>
              <a:rPr lang="en-US" altLang="tr-TR" sz="2400" dirty="0" smtClean="0"/>
              <a:t>Department</a:t>
            </a:r>
            <a:endParaRPr lang="en-US" altLang="tr-TR" sz="2400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tr-TR" sz="2400" b="1" u="sng" dirty="0">
                <a:solidFill>
                  <a:schemeClr val="accent1">
                    <a:lumMod val="75000"/>
                  </a:schemeClr>
                </a:solidFill>
              </a:rPr>
              <a:t>www.topluluklar.gazi.edu.tr</a:t>
            </a:r>
            <a:endParaRPr lang="tr-TR" altLang="tr-TR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784" y="13434"/>
            <a:ext cx="1944216" cy="116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67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407</TotalTime>
  <Words>2400</Words>
  <Application>Microsoft Office PowerPoint</Application>
  <PresentationFormat>Geniş ekran</PresentationFormat>
  <Paragraphs>453</Paragraphs>
  <Slides>65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65</vt:i4>
      </vt:variant>
    </vt:vector>
  </HeadingPairs>
  <TitlesOfParts>
    <vt:vector size="74" baseType="lpstr">
      <vt:lpstr>Arial</vt:lpstr>
      <vt:lpstr>Arial Unicode MS</vt:lpstr>
      <vt:lpstr>Calibri</vt:lpstr>
      <vt:lpstr>Calibri Light</vt:lpstr>
      <vt:lpstr>Courier New</vt:lpstr>
      <vt:lpstr>Times New Roman</vt:lpstr>
      <vt:lpstr>Verdana</vt:lpstr>
      <vt:lpstr>Wingdings</vt:lpstr>
      <vt:lpstr>Office Teması</vt:lpstr>
      <vt:lpstr>GAZİ UNIVERSITY TECHNOLOGY FACULTY</vt:lpstr>
      <vt:lpstr>İLETİŞİM</vt:lpstr>
      <vt:lpstr>GAZİ UNIVERSITY</vt:lpstr>
      <vt:lpstr>GAZİ UNIVERSITY</vt:lpstr>
      <vt:lpstr>FACULTY OF TECHNOLOGY</vt:lpstr>
      <vt:lpstr>FACULTY OF TECHNOLOGY</vt:lpstr>
      <vt:lpstr>TECHNOLOGY FACULTY DEPARTMENTS</vt:lpstr>
      <vt:lpstr>DEPARTMENT OF CIVIL ENGINEERING</vt:lpstr>
      <vt:lpstr>DEPARTMENT OF CIVIL ENGINEERING</vt:lpstr>
      <vt:lpstr>PowerPoint Sunusu</vt:lpstr>
      <vt:lpstr>Administration of the Department</vt:lpstr>
      <vt:lpstr>PowerPoint Sunusu</vt:lpstr>
      <vt:lpstr>Faculty Members</vt:lpstr>
      <vt:lpstr>Faculty Members</vt:lpstr>
      <vt:lpstr>Faculty Members</vt:lpstr>
      <vt:lpstr>Faculty Members</vt:lpstr>
      <vt:lpstr>LABORATORIES</vt:lpstr>
      <vt:lpstr>Soil Mechanics Laboratory</vt:lpstr>
      <vt:lpstr>Structural Mechanics Laboratory</vt:lpstr>
      <vt:lpstr>Construction Materials Laboratory</vt:lpstr>
      <vt:lpstr>Concrete Laboratory</vt:lpstr>
      <vt:lpstr>Pavement Laboratory</vt:lpstr>
      <vt:lpstr>Hydraulics Laboratory</vt:lpstr>
      <vt:lpstr>Computer Laboratory</vt:lpstr>
      <vt:lpstr>Masonry Practices Laboratory</vt:lpstr>
      <vt:lpstr>Wood Practices Laboratory</vt:lpstr>
      <vt:lpstr>TUKDER ( Brick Tile ) Laboratory</vt:lpstr>
      <vt:lpstr>DIVISIONS OF DEPARTMENT AND SUBJECTS WORKED</vt:lpstr>
      <vt:lpstr>DIVISIONS OF DEPARTMENT AND SUBJECTS WORKED</vt:lpstr>
      <vt:lpstr>DIVISIONS OF DEPARTMENT AND SUBJECTS WORKED</vt:lpstr>
      <vt:lpstr>DIVISIONS OF DEPARTMENT AND SUBJECTS WORKED</vt:lpstr>
      <vt:lpstr>DIVISIONS OF DEPARTMENT AND SUBJECTS WORKED</vt:lpstr>
      <vt:lpstr>DIVISIONS OF DEPARTMENT AND SUBJECTS WORKED</vt:lpstr>
      <vt:lpstr>DIVISIONS OF DEPARTMENT AND SUBJECTS WORKED</vt:lpstr>
      <vt:lpstr>PROJECTS COMPLETED/CONTINUE IN THE DEPARTMENT</vt:lpstr>
      <vt:lpstr>BÖLÜMDE TAMAMLANMIŞ / DEVAM EDEN PROJELER</vt:lpstr>
      <vt:lpstr>BÖLÜMDE TAMAMLANMIŞ / DEVAM EDEN PROJELER</vt:lpstr>
      <vt:lpstr>BÖLÜMDE TAMAMLANMIŞ / DEVAM EDEN PROJELER</vt:lpstr>
      <vt:lpstr>SCIENTIFIC ACTIVITIES IN OUR DEPARTMENT (2010-2020 YEARS)</vt:lpstr>
      <vt:lpstr>SCIENTIFIC ACTIVITIES IN OUR DEPARTMENT (2010-2020 YEARS)</vt:lpstr>
      <vt:lpstr>SCIENTIFIC ACTIVITIES IN OUR DEPARTMENT (2010-2020 YEARS)</vt:lpstr>
      <vt:lpstr>ISBS 2019 IV. INTERNATIONAL SUSTAINABLE BUILDINGS SYMPOSIUM  (Dallas, Texas USA, July 2019)</vt:lpstr>
      <vt:lpstr>ISBS 2017  II. INTERNATIONAL SUSTAINABLE BUILDINGS SYMPOSIUM (Dubai, UAE, March 2017)</vt:lpstr>
      <vt:lpstr>ISBS 2015 INTERNATIONAL SUSTAINABLE BUILDINGS SYMPOSIUM  (Ankara, Turkey, May 2015)</vt:lpstr>
      <vt:lpstr>ISBS 2010, THE INTERNATIONAL SUSTAINABLE BUILDINGS SYMPOSIUM (Ankara, Turkey, May 2015)</vt:lpstr>
      <vt:lpstr>ISBS 2010, THE INTERNATIONAL SUSTAINABLE BUILDINGS SYMPOSIUM (Ankara, Turkey, May 2015)</vt:lpstr>
      <vt:lpstr>ENERGY ARCHITECTURE CONFERENCE</vt:lpstr>
      <vt:lpstr>CONFERENCE OF ENERGY IN BUILDINGS</vt:lpstr>
      <vt:lpstr>BUSINESS LIFE AND INTERVIEW CONFERENCE</vt:lpstr>
      <vt:lpstr>FROM ZERO TO HERO EU PROJECT DISSEMINATION MEETING (MARCH 2020)</vt:lpstr>
      <vt:lpstr>SOME OF THE TECHNICAL TRIPS</vt:lpstr>
      <vt:lpstr>MARMARAY PROJECT TECHNICAL VISIT</vt:lpstr>
      <vt:lpstr>MARMARAY PROJECT TECHNICAL VISIT</vt:lpstr>
      <vt:lpstr>MARMARAY PROJECT TECHNICAL VISIT</vt:lpstr>
      <vt:lpstr>BURSA EPDM (MEMBRANE) FACTORY TECHNICAL VISIT</vt:lpstr>
      <vt:lpstr>IGA 3rd AIRPORT TECHNICAL VISIT</vt:lpstr>
      <vt:lpstr>ÇANAKKALE CERAMIC FACTORY TECHNICAL VISIT</vt:lpstr>
      <vt:lpstr>KEÇİÖREN METRO TECHNICAL VISIT</vt:lpstr>
      <vt:lpstr>SAMSUN-TRABZON RIZE TECHNICAL AND SOCIAL TRIP  (BAFRA ALTINKAYA)</vt:lpstr>
      <vt:lpstr>ARTVİN DERİNER DAM TECHNICAL VISIT</vt:lpstr>
      <vt:lpstr>İNŞAAT MÜHENDİSLİĞİ BÖLÜMÜ</vt:lpstr>
      <vt:lpstr>FACULTY SOCIAL FACILITIES</vt:lpstr>
      <vt:lpstr>FACULTY SOCIAL FACILITIES</vt:lpstr>
      <vt:lpstr>FACULTY SOCIAL FACILITIES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GAZİ ÜNİVERSİTESİ  TEKNOLOJİ FAKÜLTESİ</dc:title>
  <dc:creator>TUĞBA YILDIZLI</dc:creator>
  <cp:lastModifiedBy>TUĞBA YILDIZLI</cp:lastModifiedBy>
  <cp:revision>33</cp:revision>
  <dcterms:created xsi:type="dcterms:W3CDTF">2020-09-22T13:08:19Z</dcterms:created>
  <dcterms:modified xsi:type="dcterms:W3CDTF">2021-08-13T13:21:28Z</dcterms:modified>
</cp:coreProperties>
</file>