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3" r:id="rId30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104"/>
    <a:srgbClr val="323E1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15.2.2018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15.2.2018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15.2.2018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15.2.2018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15.2.2018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15.2.2018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15.2.2018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15.2.2018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15.2.2018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15.2.2018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15.2.2018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pPr/>
              <a:t>15.2.2018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Grid">
          <a:fgClr>
            <a:schemeClr val="bg1">
              <a:lumMod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72400" cy="1728192"/>
          </a:xfrm>
        </p:spPr>
        <p:txBody>
          <a:bodyPr>
            <a:normAutofit/>
          </a:bodyPr>
          <a:lstStyle/>
          <a:p>
            <a:r>
              <a:rPr lang="tr-TR" sz="3600" dirty="0" smtClean="0"/>
              <a:t>KM 380 </a:t>
            </a:r>
            <a:br>
              <a:rPr lang="tr-TR" sz="3600" dirty="0" smtClean="0"/>
            </a:br>
            <a:r>
              <a:rPr lang="tr-TR" sz="3600" dirty="0" smtClean="0"/>
              <a:t>KİMYA MÜHENDİSLİĞİ LABORATUVARI I</a:t>
            </a:r>
            <a:endParaRPr lang="tr-TR" sz="3600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411760" y="2973462"/>
            <a:ext cx="6400800" cy="1752600"/>
          </a:xfrm>
        </p:spPr>
        <p:txBody>
          <a:bodyPr>
            <a:normAutofit/>
          </a:bodyPr>
          <a:lstStyle/>
          <a:p>
            <a:r>
              <a:rPr lang="tr-TR" sz="4500" dirty="0" smtClean="0">
                <a:solidFill>
                  <a:schemeClr val="tx1"/>
                </a:solidFill>
              </a:rPr>
              <a:t>VERİ ANALİZİ</a:t>
            </a:r>
            <a:endParaRPr lang="tr-TR" sz="45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36912"/>
            <a:ext cx="3024336" cy="3008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4427984" y="4141204"/>
            <a:ext cx="4248472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300" dirty="0" smtClean="0"/>
              <a:t>Prof. Dr. N. Alper TAPAN</a:t>
            </a:r>
          </a:p>
          <a:p>
            <a:r>
              <a:rPr lang="tr-TR" sz="2300" dirty="0" smtClean="0"/>
              <a:t>Dr. D. Dolunay ESLEK KOYUNCU</a:t>
            </a:r>
          </a:p>
          <a:p>
            <a:r>
              <a:rPr lang="tr-TR" sz="2300" dirty="0" smtClean="0"/>
              <a:t>Dr. H. Mehmet TAŞDEMİR</a:t>
            </a:r>
            <a:endParaRPr lang="tr-TR" sz="2300" dirty="0"/>
          </a:p>
        </p:txBody>
      </p:sp>
    </p:spTree>
    <p:extLst>
      <p:ext uri="{BB962C8B-B14F-4D97-AF65-F5344CB8AC3E}">
        <p14:creationId xmlns:p14="http://schemas.microsoft.com/office/powerpoint/2010/main" xmlns="" val="101011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/>
          <a:lstStyle/>
          <a:p>
            <a:r>
              <a:rPr lang="tr-TR" dirty="0" smtClean="0">
                <a:solidFill>
                  <a:srgbClr val="C00000"/>
                </a:solidFill>
              </a:rPr>
              <a:t>İÇERİK </a:t>
            </a:r>
            <a:endParaRPr lang="tr-TR" dirty="0">
              <a:solidFill>
                <a:srgbClr val="C0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11560" y="1772816"/>
            <a:ext cx="8229600" cy="4525963"/>
          </a:xfrm>
        </p:spPr>
        <p:txBody>
          <a:bodyPr/>
          <a:lstStyle/>
          <a:p>
            <a:r>
              <a:rPr lang="tr-TR" dirty="0" smtClean="0"/>
              <a:t>DENEYSEL VERİLERDE ANLAMLI BASAMAKLAR</a:t>
            </a:r>
          </a:p>
          <a:p>
            <a:r>
              <a:rPr lang="tr-TR" dirty="0" smtClean="0"/>
              <a:t>DENEYSEL VERİLERİN İSTATİSTİKSEL ANALİZİ</a:t>
            </a:r>
          </a:p>
          <a:p>
            <a:r>
              <a:rPr lang="tr-TR" dirty="0" smtClean="0"/>
              <a:t>HATA TİPLERİ</a:t>
            </a:r>
          </a:p>
          <a:p>
            <a:r>
              <a:rPr lang="tr-TR" dirty="0"/>
              <a:t>SERBESTLİK DERECESİ, GÜVEN SINIRLARI, GÜVEN ARALIĞI VE GÜVEN </a:t>
            </a:r>
            <a:r>
              <a:rPr lang="tr-TR" dirty="0" smtClean="0"/>
              <a:t>SEVİYESİ</a:t>
            </a:r>
          </a:p>
          <a:p>
            <a:r>
              <a:rPr lang="tr-TR" dirty="0" smtClean="0"/>
              <a:t>KAYNAKLAR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3658049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-108520" y="0"/>
            <a:ext cx="9252520" cy="980728"/>
          </a:xfrm>
          <a:gradFill>
            <a:gsLst>
              <a:gs pos="17000">
                <a:schemeClr val="accent1">
                  <a:lumMod val="5000"/>
                  <a:lumOff val="95000"/>
                </a:schemeClr>
              </a:gs>
              <a:gs pos="58000">
                <a:schemeClr val="accent1">
                  <a:lumMod val="45000"/>
                  <a:lumOff val="55000"/>
                </a:schemeClr>
              </a:gs>
              <a:gs pos="64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tr-TR" sz="3200" dirty="0" smtClean="0">
                <a:solidFill>
                  <a:srgbClr val="FF0000"/>
                </a:solidFill>
              </a:rPr>
              <a:t>DENEYSEL VERİLERDE ANLAMLI BASAMAKLAR</a:t>
            </a:r>
            <a:endParaRPr lang="tr-TR" sz="32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85780" y="1417638"/>
            <a:ext cx="8363272" cy="452596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</a:pPr>
            <a:r>
              <a:rPr lang="tr-TR" altLang="tr-TR" dirty="0"/>
              <a:t>Sayısal bir değeri tam doğruluk ve hassasiyette belirten basamaklara anlamlı basamaklar denir</a:t>
            </a:r>
            <a:r>
              <a:rPr lang="tr-TR" altLang="tr-TR" dirty="0" smtClean="0"/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tr-TR" altLang="tr-TR" sz="1400" dirty="0" smtClean="0"/>
          </a:p>
          <a:p>
            <a:pPr>
              <a:lnSpc>
                <a:spcPct val="120000"/>
              </a:lnSpc>
            </a:pPr>
            <a:r>
              <a:rPr lang="tr-TR" altLang="tr-TR" dirty="0"/>
              <a:t>4521 ve 6,784 sayılarındaki anlamlı basamak sayısı dörttür</a:t>
            </a:r>
            <a:r>
              <a:rPr lang="tr-TR" altLang="tr-TR" dirty="0" smtClean="0"/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tr-TR" altLang="tr-TR" sz="1400" dirty="0"/>
          </a:p>
          <a:p>
            <a:pPr>
              <a:lnSpc>
                <a:spcPct val="120000"/>
              </a:lnSpc>
            </a:pPr>
            <a:r>
              <a:rPr lang="tr-TR" altLang="tr-TR" dirty="0"/>
              <a:t>0,006784 ve 4521000 sayılarının anlamlı basamak sayısı da dörttür. 6 dan önce gelen sıfırların  ya da 1 den sonra gelen sıfırların hassasiyetle bir ilgisi yoktur</a:t>
            </a:r>
            <a:r>
              <a:rPr lang="tr-TR" altLang="tr-TR" dirty="0" smtClean="0"/>
              <a:t>.  Tam olarak 4521000 rakamının ölçülüp ölçülmediği konusundaki belirsizlikten dolayı anlamlı basamak sayısı 4’tür. </a:t>
            </a:r>
            <a:endParaRPr lang="tr-TR" altLang="tr-TR" dirty="0"/>
          </a:p>
          <a:p>
            <a:pPr>
              <a:lnSpc>
                <a:spcPct val="120000"/>
              </a:lnSpc>
            </a:pPr>
            <a:endParaRPr lang="tr-TR" altLang="tr-TR" dirty="0"/>
          </a:p>
          <a:p>
            <a:pPr>
              <a:lnSpc>
                <a:spcPct val="120000"/>
              </a:lnSpc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3325778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/>
          <a:lstStyle/>
          <a:p>
            <a:r>
              <a:rPr lang="tr-TR" altLang="tr-TR" dirty="0" smtClean="0"/>
              <a:t>4521000</a:t>
            </a:r>
            <a:r>
              <a:rPr lang="tr-TR" altLang="tr-TR" dirty="0" smtClean="0">
                <a:solidFill>
                  <a:srgbClr val="FF0000"/>
                </a:solidFill>
              </a:rPr>
              <a:t>.</a:t>
            </a:r>
            <a:r>
              <a:rPr lang="tr-TR" altLang="tr-TR" dirty="0" smtClean="0"/>
              <a:t> sayısının </a:t>
            </a:r>
            <a:r>
              <a:rPr lang="tr-TR" altLang="tr-TR" dirty="0"/>
              <a:t>anlamlı basamak </a:t>
            </a:r>
            <a:r>
              <a:rPr lang="tr-TR" altLang="tr-TR" dirty="0" smtClean="0"/>
              <a:t>sayısı yedidir. Çünkü 4521000 sayısının tam olarak ölçüldüğü, noktadan </a:t>
            </a:r>
            <a:r>
              <a:rPr lang="tr-TR" altLang="tr-TR" dirty="0"/>
              <a:t>sonra da bir değerin </a:t>
            </a:r>
            <a:r>
              <a:rPr lang="tr-TR" altLang="tr-TR" dirty="0" smtClean="0"/>
              <a:t>gelebileceğini göstermektedir.</a:t>
            </a:r>
          </a:p>
          <a:p>
            <a:pPr marL="0" indent="0">
              <a:buNone/>
            </a:pPr>
            <a:endParaRPr lang="tr-TR" altLang="tr-TR" dirty="0" smtClean="0"/>
          </a:p>
          <a:p>
            <a:r>
              <a:rPr lang="tr-TR" dirty="0" smtClean="0"/>
              <a:t>Sayıların yuvarlanması;</a:t>
            </a:r>
          </a:p>
          <a:p>
            <a:pPr marL="0" indent="0">
              <a:buNone/>
            </a:pPr>
            <a:r>
              <a:rPr lang="tr-TR" altLang="tr-TR" sz="2800" dirty="0" smtClean="0">
                <a:sym typeface="Wingdings" pitchFamily="2" charset="2"/>
              </a:rPr>
              <a:t>	52.6</a:t>
            </a:r>
            <a:r>
              <a:rPr lang="tr-TR" altLang="tr-TR" sz="2800" dirty="0" smtClean="0">
                <a:solidFill>
                  <a:srgbClr val="FF0000"/>
                </a:solidFill>
                <a:sym typeface="Wingdings" pitchFamily="2" charset="2"/>
              </a:rPr>
              <a:t>502</a:t>
            </a:r>
            <a:r>
              <a:rPr lang="tr-TR" altLang="tr-TR" sz="2800" dirty="0" smtClean="0">
                <a:sym typeface="Wingdings" pitchFamily="2" charset="2"/>
              </a:rPr>
              <a:t> </a:t>
            </a:r>
            <a:r>
              <a:rPr lang="tr-TR" altLang="tr-TR" sz="2800" dirty="0">
                <a:sym typeface="Wingdings" pitchFamily="2" charset="2"/>
              </a:rPr>
              <a:t></a:t>
            </a:r>
            <a:r>
              <a:rPr lang="tr-TR" altLang="tr-TR" sz="2800" dirty="0" smtClean="0">
                <a:sym typeface="Wingdings" pitchFamily="2" charset="2"/>
              </a:rPr>
              <a:t>52.7, </a:t>
            </a:r>
            <a:r>
              <a:rPr lang="tr-TR" altLang="tr-TR" sz="2800" dirty="0" smtClean="0"/>
              <a:t>3.45</a:t>
            </a:r>
            <a:r>
              <a:rPr lang="tr-TR" altLang="tr-TR" sz="2800" dirty="0" smtClean="0">
                <a:solidFill>
                  <a:srgbClr val="FF0000"/>
                </a:solidFill>
              </a:rPr>
              <a:t>7</a:t>
            </a:r>
            <a:r>
              <a:rPr lang="tr-TR" altLang="tr-TR" sz="2800" dirty="0" smtClean="0"/>
              <a:t> </a:t>
            </a:r>
            <a:r>
              <a:rPr lang="tr-TR" altLang="tr-TR" sz="2800" dirty="0">
                <a:sym typeface="Wingdings" pitchFamily="2" charset="2"/>
              </a:rPr>
              <a:t> 3.46 , </a:t>
            </a:r>
            <a:r>
              <a:rPr lang="tr-TR" altLang="tr-TR" sz="2800" dirty="0" smtClean="0">
                <a:sym typeface="Wingdings" pitchFamily="2" charset="2"/>
              </a:rPr>
              <a:t>0.346</a:t>
            </a:r>
            <a:r>
              <a:rPr lang="tr-TR" altLang="tr-TR" sz="2800" dirty="0" smtClean="0">
                <a:solidFill>
                  <a:srgbClr val="FF0000"/>
                </a:solidFill>
                <a:sym typeface="Wingdings" pitchFamily="2" charset="2"/>
              </a:rPr>
              <a:t>48</a:t>
            </a:r>
            <a:r>
              <a:rPr lang="tr-TR" altLang="tr-TR" sz="2800" dirty="0" smtClean="0">
                <a:sym typeface="Wingdings" pitchFamily="2" charset="2"/>
              </a:rPr>
              <a:t> </a:t>
            </a:r>
            <a:r>
              <a:rPr lang="tr-TR" altLang="tr-TR" sz="2800" dirty="0">
                <a:sym typeface="Wingdings" pitchFamily="2" charset="2"/>
              </a:rPr>
              <a:t> 0.346</a:t>
            </a:r>
          </a:p>
          <a:p>
            <a:pPr marL="0" indent="0">
              <a:buNone/>
            </a:pPr>
            <a:r>
              <a:rPr lang="tr-TR" altLang="tr-TR" dirty="0" smtClean="0">
                <a:sym typeface="Wingdings" pitchFamily="2" charset="2"/>
              </a:rPr>
              <a:t>	73.13</a:t>
            </a:r>
            <a:r>
              <a:rPr lang="tr-TR" altLang="tr-TR" dirty="0" smtClean="0">
                <a:solidFill>
                  <a:srgbClr val="FF0000"/>
                </a:solidFill>
                <a:sym typeface="Wingdings" pitchFamily="2" charset="2"/>
              </a:rPr>
              <a:t>5</a:t>
            </a:r>
            <a:r>
              <a:rPr lang="tr-TR" altLang="tr-TR" dirty="0" smtClean="0">
                <a:sym typeface="Wingdings" pitchFamily="2" charset="2"/>
              </a:rPr>
              <a:t> </a:t>
            </a:r>
            <a:r>
              <a:rPr lang="tr-TR" altLang="tr-TR" dirty="0">
                <a:sym typeface="Wingdings" pitchFamily="2" charset="2"/>
              </a:rPr>
              <a:t> 73.14   , </a:t>
            </a:r>
            <a:r>
              <a:rPr lang="tr-TR" altLang="tr-TR" dirty="0" smtClean="0">
                <a:sym typeface="Wingdings" pitchFamily="2" charset="2"/>
              </a:rPr>
              <a:t>48.72</a:t>
            </a:r>
            <a:r>
              <a:rPr lang="tr-TR" altLang="tr-TR" dirty="0" smtClean="0">
                <a:solidFill>
                  <a:srgbClr val="FF0000"/>
                </a:solidFill>
                <a:sym typeface="Wingdings" pitchFamily="2" charset="2"/>
              </a:rPr>
              <a:t>4</a:t>
            </a:r>
            <a:r>
              <a:rPr lang="tr-TR" altLang="tr-TR" dirty="0" smtClean="0">
                <a:sym typeface="Wingdings" pitchFamily="2" charset="2"/>
              </a:rPr>
              <a:t> </a:t>
            </a:r>
            <a:r>
              <a:rPr lang="tr-TR" altLang="tr-TR" dirty="0">
                <a:sym typeface="Wingdings" pitchFamily="2" charset="2"/>
              </a:rPr>
              <a:t> 48.72</a:t>
            </a:r>
          </a:p>
          <a:p>
            <a:endParaRPr lang="tr-TR" dirty="0"/>
          </a:p>
          <a:p>
            <a:pPr marL="0" indent="0">
              <a:buNone/>
            </a:pPr>
            <a:endParaRPr lang="tr-TR" dirty="0"/>
          </a:p>
        </p:txBody>
      </p:sp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-108520" y="0"/>
            <a:ext cx="9252520" cy="692696"/>
          </a:xfrm>
          <a:gradFill>
            <a:gsLst>
              <a:gs pos="17000">
                <a:schemeClr val="accent1">
                  <a:lumMod val="5000"/>
                  <a:lumOff val="95000"/>
                </a:schemeClr>
              </a:gs>
              <a:gs pos="58000">
                <a:schemeClr val="accent1">
                  <a:lumMod val="45000"/>
                  <a:lumOff val="55000"/>
                </a:schemeClr>
              </a:gs>
              <a:gs pos="64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tr-TR" sz="2800" dirty="0" smtClean="0">
                <a:solidFill>
                  <a:srgbClr val="FF0000"/>
                </a:solidFill>
              </a:rPr>
              <a:t>DENEYSEL VERİLERDE ANLAMLI BASAMAKLAR</a:t>
            </a:r>
            <a:endParaRPr lang="tr-TR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357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332855"/>
          </a:xfrm>
        </p:spPr>
        <p:txBody>
          <a:bodyPr>
            <a:normAutofit/>
          </a:bodyPr>
          <a:lstStyle/>
          <a:p>
            <a:r>
              <a:rPr lang="tr-TR" u="sng" dirty="0" smtClean="0">
                <a:solidFill>
                  <a:srgbClr val="FF0000"/>
                </a:solidFill>
              </a:rPr>
              <a:t>Toplama ve Çıkarma:</a:t>
            </a:r>
            <a:r>
              <a:rPr lang="tr-TR" dirty="0" smtClean="0"/>
              <a:t> </a:t>
            </a:r>
            <a:r>
              <a:rPr lang="tr-TR" altLang="tr-TR" dirty="0" smtClean="0"/>
              <a:t>Toplamın </a:t>
            </a:r>
            <a:r>
              <a:rPr lang="tr-TR" altLang="tr-TR" dirty="0"/>
              <a:t>hassasiyeti en düşük anlamlı </a:t>
            </a:r>
            <a:r>
              <a:rPr lang="tr-TR" altLang="tr-TR" dirty="0" smtClean="0"/>
              <a:t>basamağa göre </a:t>
            </a:r>
            <a:r>
              <a:rPr lang="tr-TR" altLang="tr-TR" dirty="0"/>
              <a:t>alınır.</a:t>
            </a:r>
          </a:p>
          <a:p>
            <a:endParaRPr lang="tr-TR" altLang="tr-TR" sz="2000" dirty="0"/>
          </a:p>
          <a:p>
            <a:r>
              <a:rPr lang="tr-TR" altLang="tr-TR" dirty="0" smtClean="0"/>
              <a:t>32.7 +3.62+10.008=46.328 </a:t>
            </a:r>
            <a:r>
              <a:rPr lang="tr-TR" altLang="tr-TR" dirty="0" smtClean="0">
                <a:sym typeface="Wingdings" pitchFamily="2" charset="2"/>
              </a:rPr>
              <a:t></a:t>
            </a:r>
            <a:endParaRPr lang="tr-TR" sz="1500" dirty="0" smtClean="0"/>
          </a:p>
          <a:p>
            <a:pPr marL="0" indent="0">
              <a:buNone/>
            </a:pPr>
            <a:r>
              <a:rPr lang="tr-TR" sz="1200" dirty="0" smtClean="0">
                <a:solidFill>
                  <a:srgbClr val="FF0000"/>
                </a:solidFill>
              </a:rPr>
              <a:t>                          </a:t>
            </a:r>
            <a:endParaRPr lang="tr-TR" u="sng" dirty="0" smtClean="0">
              <a:solidFill>
                <a:srgbClr val="FF0000"/>
              </a:solidFill>
            </a:endParaRPr>
          </a:p>
        </p:txBody>
      </p:sp>
      <p:sp>
        <p:nvSpPr>
          <p:cNvPr id="9" name="Başlık 1"/>
          <p:cNvSpPr>
            <a:spLocks noGrp="1"/>
          </p:cNvSpPr>
          <p:nvPr>
            <p:ph type="title"/>
          </p:nvPr>
        </p:nvSpPr>
        <p:spPr>
          <a:xfrm>
            <a:off x="-72008" y="-27384"/>
            <a:ext cx="9252520" cy="692696"/>
          </a:xfrm>
          <a:gradFill>
            <a:gsLst>
              <a:gs pos="17000">
                <a:schemeClr val="accent1">
                  <a:lumMod val="5000"/>
                  <a:lumOff val="95000"/>
                </a:schemeClr>
              </a:gs>
              <a:gs pos="58000">
                <a:schemeClr val="accent1">
                  <a:lumMod val="45000"/>
                  <a:lumOff val="55000"/>
                </a:schemeClr>
              </a:gs>
              <a:gs pos="64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tr-TR" sz="2800" dirty="0" smtClean="0">
                <a:solidFill>
                  <a:srgbClr val="FF0000"/>
                </a:solidFill>
              </a:rPr>
              <a:t>DENEYSEL VERİLERDE ANLAMLI BASAMAKLAR</a:t>
            </a:r>
            <a:endParaRPr lang="tr-TR" sz="2800" dirty="0">
              <a:solidFill>
                <a:srgbClr val="FF0000"/>
              </a:solidFill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539552" y="4653136"/>
            <a:ext cx="81369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3200" u="sng" dirty="0">
                <a:solidFill>
                  <a:srgbClr val="FF0000"/>
                </a:solidFill>
              </a:rPr>
              <a:t>Çarpma ve Bölme: </a:t>
            </a:r>
            <a:r>
              <a:rPr lang="tr-TR" sz="3200" dirty="0"/>
              <a:t>Sonuç, en az anlamlı rakam içeren sayınınkine eşit anlamlı rakam içerecek şekilde yuvarlanır. </a:t>
            </a:r>
            <a:endParaRPr lang="tr-TR" sz="3200" dirty="0">
              <a:solidFill>
                <a:srgbClr val="FF0000"/>
              </a:solidFill>
            </a:endParaRPr>
          </a:p>
          <a:p>
            <a:endParaRPr lang="tr-TR" sz="3200" dirty="0"/>
          </a:p>
        </p:txBody>
      </p:sp>
      <p:grpSp>
        <p:nvGrpSpPr>
          <p:cNvPr id="15" name="Grup 14"/>
          <p:cNvGrpSpPr/>
          <p:nvPr/>
        </p:nvGrpSpPr>
        <p:grpSpPr>
          <a:xfrm>
            <a:off x="820033" y="3068960"/>
            <a:ext cx="2031325" cy="1332148"/>
            <a:chOff x="820033" y="3068960"/>
            <a:chExt cx="2031325" cy="1332148"/>
          </a:xfrm>
        </p:grpSpPr>
        <p:sp>
          <p:nvSpPr>
            <p:cNvPr id="6" name="Sol Ayraç 5"/>
            <p:cNvSpPr/>
            <p:nvPr/>
          </p:nvSpPr>
          <p:spPr>
            <a:xfrm>
              <a:off x="1547664" y="3068960"/>
              <a:ext cx="288032" cy="1332148"/>
            </a:xfrm>
            <a:prstGeom prst="leftBrace">
              <a:avLst>
                <a:gd name="adj1" fmla="val 8333"/>
                <a:gd name="adj2" fmla="val 54276"/>
              </a:avLst>
            </a:prstGeom>
            <a:ln w="28575"/>
            <a:scene3d>
              <a:camera prst="orthographicFront">
                <a:rot lat="0" lon="0" rev="5400000"/>
              </a:camera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/>
            <p:cNvSpPr/>
            <p:nvPr/>
          </p:nvSpPr>
          <p:spPr>
            <a:xfrm>
              <a:off x="820033" y="3857762"/>
              <a:ext cx="2031325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r-TR" sz="1500" dirty="0">
                  <a:solidFill>
                    <a:prstClr val="black"/>
                  </a:solidFill>
                </a:rPr>
                <a:t> </a:t>
              </a:r>
              <a:r>
                <a:rPr lang="tr-TR" sz="1500" dirty="0">
                  <a:solidFill>
                    <a:srgbClr val="FF0000"/>
                  </a:solidFill>
                </a:rPr>
                <a:t>Anlamlı basamak 3	</a:t>
              </a:r>
              <a:endParaRPr lang="tr-TR" sz="1500" dirty="0"/>
            </a:p>
          </p:txBody>
        </p:sp>
      </p:grpSp>
      <p:grpSp>
        <p:nvGrpSpPr>
          <p:cNvPr id="16" name="Grup 15"/>
          <p:cNvGrpSpPr/>
          <p:nvPr/>
        </p:nvGrpSpPr>
        <p:grpSpPr>
          <a:xfrm>
            <a:off x="2476217" y="3068960"/>
            <a:ext cx="2031325" cy="1332148"/>
            <a:chOff x="2476217" y="3068960"/>
            <a:chExt cx="2031325" cy="1332148"/>
          </a:xfrm>
        </p:grpSpPr>
        <p:sp>
          <p:nvSpPr>
            <p:cNvPr id="10" name="Sol Ayraç 9"/>
            <p:cNvSpPr/>
            <p:nvPr/>
          </p:nvSpPr>
          <p:spPr>
            <a:xfrm>
              <a:off x="3203848" y="3068960"/>
              <a:ext cx="288032" cy="1332148"/>
            </a:xfrm>
            <a:prstGeom prst="leftBrace">
              <a:avLst>
                <a:gd name="adj1" fmla="val 8333"/>
                <a:gd name="adj2" fmla="val 54276"/>
              </a:avLst>
            </a:prstGeom>
            <a:ln w="28575"/>
            <a:scene3d>
              <a:camera prst="orthographicFront">
                <a:rot lat="0" lon="0" rev="5400000"/>
              </a:camera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5" name="Dikdörtgen 4"/>
            <p:cNvSpPr/>
            <p:nvPr/>
          </p:nvSpPr>
          <p:spPr>
            <a:xfrm>
              <a:off x="2476217" y="3861048"/>
              <a:ext cx="2031325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tr-TR" sz="1500" dirty="0">
                  <a:solidFill>
                    <a:srgbClr val="FF0000"/>
                  </a:solidFill>
                </a:rPr>
                <a:t> Anlamlı basamak 5	</a:t>
              </a:r>
              <a:endParaRPr lang="tr-TR" sz="1500" dirty="0"/>
            </a:p>
          </p:txBody>
        </p:sp>
      </p:grpSp>
      <p:grpSp>
        <p:nvGrpSpPr>
          <p:cNvPr id="14" name="Grup 13"/>
          <p:cNvGrpSpPr/>
          <p:nvPr/>
        </p:nvGrpSpPr>
        <p:grpSpPr>
          <a:xfrm>
            <a:off x="5398215" y="2996952"/>
            <a:ext cx="1653017" cy="1404156"/>
            <a:chOff x="5398215" y="2996952"/>
            <a:chExt cx="1653017" cy="1404156"/>
          </a:xfrm>
        </p:grpSpPr>
        <p:sp>
          <p:nvSpPr>
            <p:cNvPr id="11" name="Sol Ayraç 10"/>
            <p:cNvSpPr/>
            <p:nvPr/>
          </p:nvSpPr>
          <p:spPr>
            <a:xfrm>
              <a:off x="6084168" y="3068960"/>
              <a:ext cx="288032" cy="1332148"/>
            </a:xfrm>
            <a:prstGeom prst="leftBrace">
              <a:avLst>
                <a:gd name="adj1" fmla="val 8333"/>
                <a:gd name="adj2" fmla="val 54276"/>
              </a:avLst>
            </a:prstGeom>
            <a:ln w="28575"/>
            <a:scene3d>
              <a:camera prst="orthographicFront">
                <a:rot lat="0" lon="0" rev="5400000"/>
              </a:camera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Dikdörtgen 11"/>
            <p:cNvSpPr/>
            <p:nvPr/>
          </p:nvSpPr>
          <p:spPr>
            <a:xfrm>
              <a:off x="5398215" y="3814881"/>
              <a:ext cx="1653017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tr-TR" sz="1500" dirty="0">
                  <a:solidFill>
                    <a:srgbClr val="FF0000"/>
                  </a:solidFill>
                </a:rPr>
                <a:t>Anlamlı basamak 3</a:t>
              </a:r>
            </a:p>
          </p:txBody>
        </p:sp>
        <p:sp>
          <p:nvSpPr>
            <p:cNvPr id="13" name="Dikdörtgen 12"/>
            <p:cNvSpPr/>
            <p:nvPr/>
          </p:nvSpPr>
          <p:spPr>
            <a:xfrm>
              <a:off x="5783726" y="2996952"/>
              <a:ext cx="91403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Bef>
                  <a:spcPct val="20000"/>
                </a:spcBef>
              </a:pPr>
              <a:r>
                <a:rPr lang="tr-TR" altLang="tr-TR" sz="3200" dirty="0">
                  <a:solidFill>
                    <a:prstClr val="black"/>
                  </a:solidFill>
                  <a:sym typeface="Wingdings" pitchFamily="2" charset="2"/>
                </a:rPr>
                <a:t>46.3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81612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-4823"/>
            <a:ext cx="9143999" cy="913543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32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3200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916832"/>
                <a:ext cx="8229600" cy="4525963"/>
              </a:xfrm>
            </p:spPr>
            <p:txBody>
              <a:bodyPr>
                <a:normAutofit fontScale="85000" lnSpcReduction="20000"/>
              </a:bodyPr>
              <a:lstStyle/>
              <a:p>
                <a:pPr algn="just">
                  <a:lnSpc>
                    <a:spcPct val="120000"/>
                  </a:lnSpc>
                  <a:buFont typeface="Wingdings" pitchFamily="2" charset="2"/>
                  <a:buChar char="Ø"/>
                </a:pPr>
                <a:r>
                  <a:rPr lang="tr-TR" dirty="0" smtClean="0"/>
                  <a:t> </a:t>
                </a:r>
                <a:r>
                  <a:rPr lang="tr-TR" u="sng" dirty="0" smtClean="0">
                    <a:solidFill>
                      <a:srgbClr val="C00000"/>
                    </a:solidFill>
                  </a:rPr>
                  <a:t>Ortalama (Aritmetik Ortalama,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 u="sng" dirty="0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accPr>
                      <m:e>
                        <m:r>
                          <a:rPr lang="tr-TR" b="0" i="1" u="sng" dirty="0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𝑥</m:t>
                        </m:r>
                      </m:e>
                    </m:acc>
                  </m:oMath>
                </a14:m>
                <a:r>
                  <a:rPr lang="tr-TR" u="sng" dirty="0" smtClean="0">
                    <a:solidFill>
                      <a:srgbClr val="C00000"/>
                    </a:solidFill>
                  </a:rPr>
                  <a:t>)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: </a:t>
                </a:r>
                <a:r>
                  <a:rPr lang="tr-TR" dirty="0" smtClean="0"/>
                  <a:t>tekrarlanan ölçümlerin toplamının ölçüm sayısına bölünmesiyle elde edilen değerdir.  </a:t>
                </a:r>
              </a:p>
              <a:p>
                <a:pPr marL="0" indent="0" algn="just">
                  <a:lnSpc>
                    <a:spcPct val="120000"/>
                  </a:lnSpc>
                  <a:buNone/>
                </a:pPr>
                <a:r>
                  <a:rPr lang="tr-TR" dirty="0" smtClean="0"/>
                  <a:t> </a:t>
                </a:r>
              </a:p>
              <a:p>
                <a:pPr marL="457200" lvl="1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tr-TR" sz="3800" i="1" dirty="0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tr-TR" sz="3800" b="0" i="1" dirty="0" smtClean="0">
                              <a:latin typeface="Cambria Math"/>
                            </a:rPr>
                            <m:t>𝑥</m:t>
                          </m:r>
                        </m:e>
                      </m:acc>
                      <m:r>
                        <a:rPr lang="tr-TR" sz="3800" b="0" i="1" dirty="0" smtClean="0">
                          <a:latin typeface="Cambria Math"/>
                        </a:rPr>
                        <m:t>=</m:t>
                      </m:r>
                      <m:r>
                        <a:rPr lang="tr-TR" sz="3800" i="1" dirty="0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tr-TR" sz="3800" i="1" smtClean="0">
                              <a:latin typeface="Cambria Math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ctrlPr>
                                <a:rPr lang="tr-TR" sz="3800" i="1" smtClean="0">
                                  <a:latin typeface="Cambria Math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tr-TR" sz="3800" b="0" i="1" smtClean="0">
                                  <a:latin typeface="Cambria Math"/>
                                </a:rPr>
                                <m:t>𝑖</m:t>
                              </m:r>
                              <m:r>
                                <a:rPr lang="tr-TR" sz="3800" b="0" i="1" smtClean="0">
                                  <a:latin typeface="Cambria Math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tr-TR" sz="3800" b="0" i="1" smtClean="0">
                                  <a:latin typeface="Cambria Math"/>
                                </a:rPr>
                                <m:t>𝑁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tr-TR" sz="38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tr-TR" sz="3800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tr-TR" sz="3800" b="0" i="1" smtClean="0">
                                      <a:latin typeface="Cambria Math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r>
                            <a:rPr lang="tr-TR" sz="3800" b="0" i="1" smtClean="0">
                              <a:latin typeface="Cambria Math"/>
                            </a:rPr>
                            <m:t>𝑁</m:t>
                          </m:r>
                        </m:den>
                      </m:f>
                    </m:oMath>
                  </m:oMathPara>
                </a14:m>
                <a:endParaRPr lang="tr-TR" sz="3800" b="0" i="1" dirty="0" smtClean="0">
                  <a:latin typeface="Cambria Math" panose="02040503050406030204" pitchFamily="18" charset="0"/>
                </a:endParaRPr>
              </a:p>
              <a:p>
                <a:pPr marL="457200" lvl="1" indent="0" algn="just">
                  <a:buNone/>
                </a:pPr>
                <a:endParaRPr lang="tr-TR" i="1" dirty="0" smtClean="0">
                  <a:latin typeface="+mj-lt"/>
                </a:endParaRPr>
              </a:p>
              <a:p>
                <a:pPr marL="457200" lvl="1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tr-TR" sz="3100" i="1">
                            <a:latin typeface="Cambria Math"/>
                          </a:rPr>
                        </m:ctrlPr>
                      </m:sSubPr>
                      <m:e>
                        <m:r>
                          <a:rPr lang="tr-TR" sz="3100" i="1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tr-TR" sz="3100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tr-TR" sz="3100" dirty="0" smtClean="0">
                    <a:latin typeface="+mj-lt"/>
                    <a:cs typeface="Times New Roman" panose="02020603050405020304" pitchFamily="18" charset="0"/>
                  </a:rPr>
                  <a:t>: Tekrarlanan N tane ölçümün her birindeki x </a:t>
                </a:r>
              </a:p>
              <a:p>
                <a:pPr marL="457200" lvl="1" indent="0" algn="just">
                  <a:buNone/>
                </a:pPr>
                <a:r>
                  <a:rPr lang="tr-TR" sz="3100" dirty="0">
                    <a:latin typeface="+mj-lt"/>
                    <a:cs typeface="Times New Roman" panose="02020603050405020304" pitchFamily="18" charset="0"/>
                  </a:rPr>
                  <a:t> </a:t>
                </a:r>
                <a:r>
                  <a:rPr lang="tr-TR" sz="3100" dirty="0" smtClean="0">
                    <a:latin typeface="+mj-lt"/>
                    <a:cs typeface="Times New Roman" panose="02020603050405020304" pitchFamily="18" charset="0"/>
                  </a:rPr>
                  <a:t>     değeri.</a:t>
                </a:r>
              </a:p>
              <a:p>
                <a:pPr marL="0" indent="0" algn="just">
                  <a:buNone/>
                </a:pPr>
                <a:r>
                  <a:rPr lang="tr-TR" sz="3100" dirty="0">
                    <a:latin typeface="+mj-lt"/>
                    <a:cs typeface="Times New Roman" panose="02020603050405020304" pitchFamily="18" charset="0"/>
                  </a:rPr>
                  <a:t> </a:t>
                </a:r>
                <a:r>
                  <a:rPr lang="tr-TR" sz="3100" dirty="0" smtClean="0">
                    <a:latin typeface="+mj-lt"/>
                    <a:cs typeface="Times New Roman" panose="02020603050405020304" pitchFamily="18" charset="0"/>
                  </a:rPr>
                  <a:t>     N : Tekrar sayısı</a:t>
                </a:r>
                <a:endParaRPr lang="tr-TR" sz="3100" dirty="0">
                  <a:latin typeface="+mj-lt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916832"/>
                <a:ext cx="8229600" cy="4525963"/>
              </a:xfrm>
              <a:blipFill>
                <a:blip r:embed="rId2" cstate="print"/>
                <a:stretch>
                  <a:fillRect l="-1185" t="-1077" r="-1407" b="-135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Metin kutusu 4"/>
          <p:cNvSpPr txBox="1"/>
          <p:nvPr/>
        </p:nvSpPr>
        <p:spPr>
          <a:xfrm>
            <a:off x="457200" y="1124744"/>
            <a:ext cx="41868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500" dirty="0" smtClean="0"/>
              <a:t>Bazı önemli terimler;</a:t>
            </a:r>
          </a:p>
        </p:txBody>
      </p:sp>
    </p:spTree>
    <p:extLst>
      <p:ext uri="{BB962C8B-B14F-4D97-AF65-F5344CB8AC3E}">
        <p14:creationId xmlns:p14="http://schemas.microsoft.com/office/powerpoint/2010/main" xmlns="" val="276507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124744"/>
                <a:ext cx="8640960" cy="5544616"/>
              </a:xfrm>
            </p:spPr>
            <p:txBody>
              <a:bodyPr>
                <a:normAutofit fontScale="55000" lnSpcReduction="20000"/>
              </a:bodyPr>
              <a:lstStyle/>
              <a:p>
                <a:pPr>
                  <a:lnSpc>
                    <a:spcPct val="130000"/>
                  </a:lnSpc>
                  <a:buFont typeface="Wingdings" pitchFamily="2" charset="2"/>
                  <a:buChar char="Ø"/>
                </a:pPr>
                <a:r>
                  <a:rPr lang="tr-TR" sz="4700" u="sng" dirty="0" smtClean="0">
                    <a:solidFill>
                      <a:srgbClr val="C00000"/>
                    </a:solidFill>
                  </a:rPr>
                  <a:t>Ortanca değer (Medyan)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: </a:t>
                </a:r>
                <a:r>
                  <a:rPr lang="tr-TR" sz="4700" dirty="0" smtClean="0"/>
                  <a:t>Büyüklüğe göre sıralanmış bir veri takımındaki orta değerdir. </a:t>
                </a:r>
              </a:p>
              <a:p>
                <a:pPr marL="0" indent="0">
                  <a:lnSpc>
                    <a:spcPct val="130000"/>
                  </a:lnSpc>
                  <a:buNone/>
                </a:pPr>
                <a:endParaRPr lang="tr-TR" sz="2200" dirty="0" smtClean="0"/>
              </a:p>
              <a:p>
                <a:pPr>
                  <a:lnSpc>
                    <a:spcPct val="130000"/>
                  </a:lnSpc>
                  <a:buFont typeface="Wingdings" pitchFamily="2" charset="2"/>
                  <a:buChar char="Ø"/>
                </a:pPr>
                <a:r>
                  <a:rPr lang="tr-TR" sz="4700" u="sng" dirty="0" err="1" smtClean="0">
                    <a:solidFill>
                      <a:srgbClr val="C00000"/>
                    </a:solidFill>
                  </a:rPr>
                  <a:t>Mod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:</a:t>
                </a:r>
                <a:r>
                  <a:rPr lang="tr-TR" sz="4700" dirty="0" smtClean="0"/>
                  <a:t> Ölçülen değerler içerisinde en fazla tekrar eden değer. </a:t>
                </a:r>
              </a:p>
              <a:p>
                <a:pPr marL="0" indent="0">
                  <a:lnSpc>
                    <a:spcPct val="130000"/>
                  </a:lnSpc>
                  <a:buNone/>
                </a:pPr>
                <a:endParaRPr lang="tr-TR" sz="1700" dirty="0" smtClean="0"/>
              </a:p>
              <a:p>
                <a:pPr>
                  <a:lnSpc>
                    <a:spcPct val="130000"/>
                  </a:lnSpc>
                  <a:buFont typeface="Wingdings" pitchFamily="2" charset="2"/>
                  <a:buChar char="Ø"/>
                </a:pPr>
                <a:r>
                  <a:rPr lang="tr-TR" sz="4700" u="sng" dirty="0" smtClean="0">
                    <a:solidFill>
                      <a:srgbClr val="C00000"/>
                    </a:solidFill>
                  </a:rPr>
                  <a:t>Yayılma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: </a:t>
                </a:r>
                <a:r>
                  <a:rPr lang="tr-TR" sz="4700" dirty="0" smtClean="0"/>
                  <a:t>Bir veri takımındaki en büyük ve en küçük değer arasındaki fark.</a:t>
                </a:r>
              </a:p>
              <a:p>
                <a:pPr marL="0" indent="0">
                  <a:lnSpc>
                    <a:spcPct val="130000"/>
                  </a:lnSpc>
                  <a:buNone/>
                </a:pPr>
                <a:endParaRPr lang="tr-TR" sz="1900" dirty="0" smtClean="0"/>
              </a:p>
              <a:p>
                <a:pPr>
                  <a:lnSpc>
                    <a:spcPct val="130000"/>
                  </a:lnSpc>
                  <a:buFont typeface="Wingdings" pitchFamily="2" charset="2"/>
                  <a:buChar char="Ø"/>
                </a:pPr>
                <a:r>
                  <a:rPr lang="tr-TR" sz="4700" u="sng" dirty="0" smtClean="0">
                    <a:solidFill>
                      <a:srgbClr val="C00000"/>
                    </a:solidFill>
                  </a:rPr>
                  <a:t>Doğruluk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: </a:t>
                </a:r>
                <a:r>
                  <a:rPr lang="tr-TR" sz="4700" dirty="0" smtClean="0"/>
                  <a:t>Bir analizin tekrar deneyleri sonucunda hesaplanan ortalama değer </a:t>
                </a:r>
                <a:r>
                  <a:rPr lang="tr-TR" sz="4700" dirty="0"/>
                  <a:t> 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sz="4700" i="1">
                            <a:latin typeface="Cambria Math"/>
                          </a:rPr>
                        </m:ctrlPr>
                      </m:accPr>
                      <m:e>
                        <m:r>
                          <a:rPr lang="tr-TR" sz="4700" i="1"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tr-TR" sz="4700" i="1">
                        <a:latin typeface="Cambria Math"/>
                      </a:rPr>
                      <m:t>)</m:t>
                    </m:r>
                  </m:oMath>
                </a14:m>
                <a:r>
                  <a:rPr lang="tr-TR" sz="4700" dirty="0" smtClean="0"/>
                  <a:t>ile, bu analizin doğru kabul edilen ‘’µ’’ değerinin karşılaştırılmasıdır 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sz="47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tr-TR" sz="4700" b="0" i="1" smtClean="0"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tr-TR" sz="4700" b="0" i="1" smtClean="0">
                        <a:latin typeface="Cambria Math"/>
                      </a:rPr>
                      <m:t>−µ). </m:t>
                    </m:r>
                  </m:oMath>
                </a14:m>
                <a:endParaRPr lang="tr-TR" sz="4700" b="0" dirty="0" smtClean="0"/>
              </a:p>
              <a:p>
                <a:pPr marL="0" indent="0">
                  <a:lnSpc>
                    <a:spcPct val="130000"/>
                  </a:lnSpc>
                  <a:buNone/>
                </a:pPr>
                <a:r>
                  <a:rPr lang="tr-TR" sz="4700" b="0" dirty="0" smtClean="0"/>
                  <a:t>Mutlak ve bağıl olarak verilir. </a:t>
                </a:r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124744"/>
                <a:ext cx="8640960" cy="5544616"/>
              </a:xfrm>
              <a:blipFill>
                <a:blip r:embed="rId2" cstate="print"/>
                <a:stretch>
                  <a:fillRect l="-1269" t="-660" r="-705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-4823"/>
            <a:ext cx="9143999" cy="769527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2673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tr-TR" dirty="0"/>
                  <a:t>Örneğin, bir şeyin doğru kabul edilen değeri </a:t>
                </a:r>
                <a14:m>
                  <m:oMath xmlns:m="http://schemas.openxmlformats.org/officeDocument/2006/math">
                    <m:r>
                      <a:rPr lang="tr-TR" i="1">
                        <a:latin typeface="Cambria Math"/>
                      </a:rPr>
                      <m:t>µ</m:t>
                    </m:r>
                  </m:oMath>
                </a14:m>
                <a:r>
                  <a:rPr lang="tr-TR" dirty="0"/>
                  <a:t>= % 0,54 ve tekrar deneylerinden elde edilen ortalama değeri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>
                            <a:latin typeface="Cambria Math"/>
                          </a:rPr>
                        </m:ctrlPr>
                      </m:accPr>
                      <m:e>
                        <m:r>
                          <a:rPr lang="tr-TR" i="1">
                            <a:latin typeface="Cambria Math"/>
                          </a:rPr>
                          <m:t>𝑥</m:t>
                        </m:r>
                      </m:e>
                    </m:acc>
                  </m:oMath>
                </a14:m>
                <a:r>
                  <a:rPr lang="tr-TR" dirty="0"/>
                  <a:t>= %0,49 </a:t>
                </a:r>
                <a:r>
                  <a:rPr lang="tr-TR" dirty="0" smtClean="0"/>
                  <a:t>ise</a:t>
                </a:r>
              </a:p>
              <a:p>
                <a:pPr marL="0" indent="0">
                  <a:buNone/>
                </a:pPr>
                <a:endParaRPr lang="tr-TR" dirty="0"/>
              </a:p>
              <a:p>
                <a:pPr marL="0" indent="0">
                  <a:buNone/>
                </a:pPr>
                <a:r>
                  <a:rPr lang="tr-TR" dirty="0" smtClean="0"/>
                  <a:t>Mutlak doğruluk= % 0,49-% 0,54= -% 0,05</a:t>
                </a:r>
              </a:p>
              <a:p>
                <a:pPr marL="0" indent="0">
                  <a:buNone/>
                </a:pPr>
                <a:r>
                  <a:rPr lang="tr-TR" dirty="0" smtClean="0"/>
                  <a:t>Bağıl doğruluk= (</a:t>
                </a:r>
                <a:r>
                  <a:rPr lang="tr-TR" dirty="0"/>
                  <a:t>-% </a:t>
                </a:r>
                <a:r>
                  <a:rPr lang="tr-TR" dirty="0" smtClean="0"/>
                  <a:t>0,05)/( % 0,54)= -% 0,09</a:t>
                </a:r>
                <a:endParaRPr lang="tr-TR" dirty="0"/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852" t="-1752" r="-1259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-4823"/>
            <a:ext cx="9143999" cy="769527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004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0600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tr-TR" sz="3500" u="sng" dirty="0" smtClean="0">
                <a:solidFill>
                  <a:srgbClr val="C00000"/>
                </a:solidFill>
              </a:rPr>
              <a:t>Kesinlik</a:t>
            </a:r>
            <a:r>
              <a:rPr lang="tr-TR" sz="3500" dirty="0" smtClean="0">
                <a:solidFill>
                  <a:srgbClr val="C00000"/>
                </a:solidFill>
              </a:rPr>
              <a:t>: </a:t>
            </a:r>
            <a:r>
              <a:rPr lang="tr-TR" sz="3500" dirty="0" smtClean="0"/>
              <a:t>Bir analizde elde edilen verilerin birbirine yakınlığıdır. Deneysel verilerin kesinliği;</a:t>
            </a:r>
          </a:p>
          <a:p>
            <a:pPr marL="0" indent="0" algn="just">
              <a:buNone/>
            </a:pPr>
            <a:endParaRPr lang="tr-TR" dirty="0" smtClean="0"/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smtClean="0"/>
              <a:t>Standart sapma</a:t>
            </a:r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smtClean="0"/>
              <a:t>Bağıl standart sapma</a:t>
            </a:r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err="1" smtClean="0"/>
              <a:t>Varyans</a:t>
            </a:r>
            <a:endParaRPr lang="tr-TR" dirty="0" smtClean="0"/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smtClean="0"/>
              <a:t>Yayılma</a:t>
            </a:r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smtClean="0"/>
              <a:t>Sapma</a:t>
            </a:r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smtClean="0"/>
              <a:t>Ortalama sapma</a:t>
            </a:r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smtClean="0"/>
              <a:t>Bağıl ortalama sapma</a:t>
            </a:r>
          </a:p>
          <a:p>
            <a:pPr marL="0" indent="0" algn="just">
              <a:buNone/>
            </a:pPr>
            <a:endParaRPr lang="tr-TR" dirty="0" smtClean="0"/>
          </a:p>
          <a:p>
            <a:pPr marL="0" indent="0" algn="just">
              <a:buNone/>
            </a:pPr>
            <a:r>
              <a:rPr lang="tr-TR" dirty="0"/>
              <a:t>g</a:t>
            </a:r>
            <a:r>
              <a:rPr lang="tr-TR" dirty="0" smtClean="0"/>
              <a:t>ibi değerlerle belirlenir. </a:t>
            </a:r>
            <a:endParaRPr lang="tr-TR" dirty="0"/>
          </a:p>
        </p:txBody>
      </p:sp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-4823"/>
            <a:ext cx="9143999" cy="769527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841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Başlık 1"/>
              <p:cNvSpPr>
                <a:spLocks noGrp="1"/>
              </p:cNvSpPr>
              <p:nvPr>
                <p:ph type="title"/>
              </p:nvPr>
            </p:nvSpPr>
            <p:spPr>
              <a:xfrm>
                <a:off x="1033562" y="428579"/>
                <a:ext cx="6696744" cy="1714202"/>
              </a:xfrm>
              <a:gradFill flip="none" rotWithShape="1">
                <a:gsLst>
                  <a:gs pos="0">
                    <a:schemeClr val="accent5">
                      <a:lumMod val="5000"/>
                      <a:lumOff val="95000"/>
                    </a:schemeClr>
                  </a:gs>
                  <a:gs pos="74000">
                    <a:schemeClr val="accent5">
                      <a:lumMod val="45000"/>
                      <a:lumOff val="55000"/>
                    </a:schemeClr>
                  </a:gs>
                  <a:gs pos="83000">
                    <a:schemeClr val="accent5">
                      <a:lumMod val="45000"/>
                      <a:lumOff val="55000"/>
                    </a:schemeClr>
                  </a:gs>
                  <a:gs pos="100000">
                    <a:schemeClr val="accent5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p:spPr>
            <p:txBody>
              <a:bodyPr>
                <a:normAutofit/>
              </a:bodyPr>
              <a:lstStyle/>
              <a:p>
                <a:r>
                  <a:rPr lang="tr-TR" dirty="0" smtClean="0">
                    <a:solidFill>
                      <a:schemeClr val="tx2">
                        <a:lumMod val="50000"/>
                      </a:schemeClr>
                    </a:solidFill>
                  </a:rPr>
                  <a:t>    ?</a:t>
                </a:r>
                <a:br>
                  <a:rPr lang="tr-TR" dirty="0" smtClean="0">
                    <a:solidFill>
                      <a:schemeClr val="tx2">
                        <a:lumMod val="50000"/>
                      </a:schemeClr>
                    </a:solidFill>
                  </a:rPr>
                </a:br>
                <a:r>
                  <a:rPr lang="tr-TR" dirty="0" smtClean="0">
                    <a:solidFill>
                      <a:schemeClr val="tx2">
                        <a:lumMod val="50000"/>
                      </a:schemeClr>
                    </a:solidFill>
                  </a:rPr>
                  <a:t> Doğruluk</a:t>
                </a:r>
                <a14:m>
                  <m:oMath xmlns:m="http://schemas.openxmlformats.org/officeDocument/2006/math">
                    <m:r>
                      <a:rPr lang="tr-TR" i="1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tr-TR" dirty="0" smtClean="0">
                    <a:solidFill>
                      <a:schemeClr val="tx2">
                        <a:lumMod val="50000"/>
                      </a:schemeClr>
                    </a:solidFill>
                  </a:rPr>
                  <a:t>= Kesinlik </a:t>
                </a:r>
                <a:endParaRPr lang="tr-TR" dirty="0">
                  <a:solidFill>
                    <a:schemeClr val="tx2">
                      <a:lumMod val="5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2" name="Başlık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033562" y="428579"/>
                <a:ext cx="6696744" cy="1714202"/>
              </a:xfrm>
              <a:blipFill>
                <a:blip r:embed="rId2" cstate="print"/>
                <a:stretch>
                  <a:fillRect b="-8511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34181" y="2132856"/>
            <a:ext cx="6496125" cy="3253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096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124744"/>
                <a:ext cx="8229600" cy="5001419"/>
              </a:xfrm>
            </p:spPr>
            <p:txBody>
              <a:bodyPr>
                <a:normAutofit fontScale="92500" lnSpcReduction="10000"/>
              </a:bodyPr>
              <a:lstStyle/>
              <a:p>
                <a:pPr algn="just"/>
                <a:r>
                  <a:rPr lang="tr-TR" u="sng" dirty="0" smtClean="0">
                    <a:solidFill>
                      <a:srgbClr val="C00000"/>
                    </a:solidFill>
                  </a:rPr>
                  <a:t>Standart sapma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: </a:t>
                </a:r>
                <a:r>
                  <a:rPr lang="tr-TR" dirty="0" smtClean="0"/>
                  <a:t>Analizle bulunan sonuçların ortalama değer etrafında dağılımını ifade eder. Bu değer ne kadar küçükse analizin kesinliği o kadar yüksektir. Ancak, bu doğruluğun yüksek olduğu anlamına gelmez. En çok kullanılan standart sapma türleri;</a:t>
                </a:r>
              </a:p>
              <a:p>
                <a:pPr marL="0" indent="0" algn="just">
                  <a:buNone/>
                </a:pPr>
                <a:endParaRPr lang="tr-TR" dirty="0" smtClean="0"/>
              </a:p>
              <a:p>
                <a:pPr marL="1695450" indent="-354013" algn="just">
                  <a:buFont typeface="+mj-lt"/>
                  <a:buAutoNum type="arabicPeriod"/>
                </a:pPr>
                <a:r>
                  <a:rPr lang="tr-TR" dirty="0" smtClean="0"/>
                  <a:t>Gerçek standart sapma (</a:t>
                </a:r>
                <a14:m>
                  <m:oMath xmlns:m="http://schemas.openxmlformats.org/officeDocument/2006/math">
                    <m:r>
                      <a:rPr lang="tr-TR" i="1" smtClean="0">
                        <a:latin typeface="Cambria Math"/>
                        <a:ea typeface="Cambria Math"/>
                      </a:rPr>
                      <m:t>𝜎</m:t>
                    </m:r>
                    <m:r>
                      <a:rPr lang="tr-TR" b="0" i="1" smtClean="0"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tr-TR" b="0" dirty="0" smtClean="0">
                  <a:ea typeface="Cambria Math"/>
                </a:endParaRPr>
              </a:p>
              <a:p>
                <a:pPr marL="1695450" indent="-354013" algn="just">
                  <a:buFont typeface="+mj-lt"/>
                  <a:buAutoNum type="arabicPeriod"/>
                </a:pPr>
                <a:r>
                  <a:rPr lang="tr-TR" dirty="0" smtClean="0"/>
                  <a:t>Numune standart sapması (s)</a:t>
                </a:r>
              </a:p>
              <a:p>
                <a:pPr marL="1695450" indent="-354013" algn="just">
                  <a:buFont typeface="+mj-lt"/>
                  <a:buAutoNum type="arabicPeriod"/>
                </a:pPr>
                <a:r>
                  <a:rPr lang="tr-TR" dirty="0" smtClean="0"/>
                  <a:t>Birleşik standart sapma (</a:t>
                </a:r>
                <a:r>
                  <a:rPr lang="tr-TR" dirty="0" err="1" smtClean="0"/>
                  <a:t>s</a:t>
                </a:r>
                <a:r>
                  <a:rPr lang="tr-TR" baseline="-25000" dirty="0" err="1" smtClean="0"/>
                  <a:t>birleşik</a:t>
                </a:r>
                <a:r>
                  <a:rPr lang="tr-TR" dirty="0" smtClean="0"/>
                  <a:t>)</a:t>
                </a:r>
              </a:p>
              <a:p>
                <a:pPr marL="514350" indent="-514350" algn="just">
                  <a:buFont typeface="+mj-lt"/>
                  <a:buAutoNum type="arabicPeriod"/>
                </a:pPr>
                <a:endParaRPr lang="tr-TR" dirty="0"/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124744"/>
                <a:ext cx="8229600" cy="5001419"/>
              </a:xfrm>
              <a:blipFill>
                <a:blip r:embed="rId2" cstate="print"/>
                <a:stretch>
                  <a:fillRect l="-1481" t="-2439" r="-1704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-4823"/>
            <a:ext cx="9143999" cy="769527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466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tr-TR" dirty="0" smtClean="0"/>
                  <a:t>Gerçek standart sapma;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tr-TR" i="1" smtClean="0">
                        <a:latin typeface="Cambria Math"/>
                        <a:ea typeface="Cambria Math"/>
                      </a:rPr>
                      <m:t>𝜎</m:t>
                    </m:r>
                    <m:r>
                      <a:rPr lang="tr-TR" b="0" i="1" smtClean="0">
                        <a:latin typeface="Cambria Math"/>
                        <a:ea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tr-TR" i="1" smtClean="0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tr-TR" i="1" smtClean="0">
                                <a:latin typeface="Cambria Math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tr-TR" i="1" smtClean="0">
                                    <a:latin typeface="Cambria Math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d>
                                  <m:dPr>
                                    <m:ctrlPr>
                                      <a:rPr lang="tr-TR" b="0" i="1" smtClean="0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tr-TR" b="0" i="1" smtClean="0"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tr-TR" b="0" i="1" smtClean="0">
                                            <a:latin typeface="Cambria Math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tr-TR" b="0" i="1" smtClean="0">
                                            <a:latin typeface="Cambria Math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  <m:r>
                                      <a:rPr lang="tr-TR" b="0" i="1" smtClean="0">
                                        <a:latin typeface="Cambria Math"/>
                                      </a:rPr>
                                      <m:t>−</m:t>
                                    </m:r>
                                    <m:r>
                                      <a:rPr lang="tr-TR" b="0" i="1" smtClean="0">
                                        <a:latin typeface="Cambria Math"/>
                                        <a:ea typeface="Cambria Math"/>
                                      </a:rPr>
                                      <m:t>𝜇</m:t>
                                    </m:r>
                                  </m:e>
                                </m:d>
                                <m:r>
                                  <a:rPr lang="tr-TR" b="0" i="1" baseline="30000" smtClean="0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  <m:r>
                                  <a:rPr lang="tr-TR" b="0" i="1" smtClean="0">
                                    <a:latin typeface="Cambria Math"/>
                                    <a:ea typeface="Cambria Math"/>
                                  </a:rPr>
                                  <m:t> </m:t>
                                </m:r>
                              </m:e>
                            </m:nary>
                          </m:num>
                          <m:den>
                            <m:r>
                              <a:rPr lang="tr-TR" b="0" i="1" smtClean="0">
                                <a:latin typeface="Cambria Math"/>
                              </a:rPr>
                              <m:t>𝑁</m:t>
                            </m:r>
                          </m:den>
                        </m:f>
                      </m:e>
                    </m:rad>
                  </m:oMath>
                </a14:m>
                <a:r>
                  <a:rPr lang="tr-TR" dirty="0" smtClean="0"/>
                  <a:t>	</a:t>
                </a:r>
              </a:p>
              <a:p>
                <a:pPr marL="0" indent="0">
                  <a:buNone/>
                </a:pPr>
                <a:endParaRPr lang="tr-TR" dirty="0" smtClean="0"/>
              </a:p>
              <a:p>
                <a:r>
                  <a:rPr lang="tr-TR" dirty="0" smtClean="0"/>
                  <a:t>Numune standart sapması (s)</a:t>
                </a:r>
              </a:p>
              <a:p>
                <a:pPr marL="0" indent="0">
                  <a:buNone/>
                </a:pPr>
                <a:r>
                  <a:rPr lang="tr-TR" dirty="0" smtClean="0">
                    <a:ea typeface="Cambria Math"/>
                  </a:rPr>
                  <a:t>s</a:t>
                </a:r>
                <a14:m>
                  <m:oMath xmlns:m="http://schemas.openxmlformats.org/officeDocument/2006/math">
                    <m:r>
                      <a:rPr lang="tr-TR" i="1">
                        <a:latin typeface="Cambria Math"/>
                        <a:ea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tr-TR" i="1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tr-TR" i="1">
                                <a:latin typeface="Cambria Math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tr-TR" i="1">
                                    <a:latin typeface="Cambria Math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d>
                                  <m:dPr>
                                    <m:ctrlPr>
                                      <a:rPr lang="tr-TR" i="1" smtClean="0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tr-TR" i="1"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  <m:r>
                                      <a:rPr lang="tr-TR" i="1">
                                        <a:latin typeface="Cambria Math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tr-TR" i="1" smtClean="0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tr-TR" b="0" i="1" smtClean="0">
                                            <a:latin typeface="Cambria Math"/>
                                            <a:ea typeface="Cambria Math"/>
                                          </a:rPr>
                                          <m:t>𝑥</m:t>
                                        </m:r>
                                      </m:e>
                                    </m:acc>
                                  </m:e>
                                </m:d>
                                <m:r>
                                  <a:rPr lang="tr-TR" i="1" baseline="30000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  <m:r>
                                  <a:rPr lang="tr-TR" i="1">
                                    <a:latin typeface="Cambria Math"/>
                                    <a:ea typeface="Cambria Math"/>
                                  </a:rPr>
                                  <m:t> </m:t>
                                </m:r>
                              </m:e>
                            </m:nary>
                          </m:num>
                          <m:den>
                            <m:r>
                              <a:rPr lang="tr-TR" i="1">
                                <a:latin typeface="Cambria Math"/>
                              </a:rPr>
                              <m:t>𝑁</m:t>
                            </m:r>
                            <m:r>
                              <a:rPr lang="tr-TR" b="0" i="1" smtClean="0">
                                <a:latin typeface="Cambria Math"/>
                              </a:rPr>
                              <m:t>−1</m:t>
                            </m:r>
                          </m:den>
                        </m:f>
                      </m:e>
                    </m:rad>
                  </m:oMath>
                </a14:m>
                <a:endParaRPr lang="tr-TR" dirty="0"/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852" t="-1752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3047"/>
            <a:ext cx="9144000" cy="761657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82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6984776" cy="6299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7621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197" y="836712"/>
            <a:ext cx="6567607" cy="4968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339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tr-TR" dirty="0" smtClean="0"/>
                  <a:t>Birleşik standart sapma:</a:t>
                </a:r>
              </a:p>
              <a:p>
                <a:pPr marL="0" indent="0">
                  <a:buNone/>
                </a:pPr>
                <a:r>
                  <a:rPr lang="tr-TR" dirty="0">
                    <a:ea typeface="Cambria Math"/>
                  </a:rPr>
                  <a:t>s</a:t>
                </a:r>
                <a:r>
                  <a:rPr lang="tr-TR" baseline="-25000" dirty="0" smtClean="0">
                    <a:ea typeface="Cambria Math"/>
                  </a:rPr>
                  <a:t>birleşik</a:t>
                </a:r>
                <a14:m>
                  <m:oMath xmlns:m="http://schemas.openxmlformats.org/officeDocument/2006/math">
                    <m:r>
                      <a:rPr lang="tr-TR" i="1">
                        <a:latin typeface="Cambria Math"/>
                        <a:ea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tr-TR" i="1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tr-TR" i="1">
                                <a:latin typeface="Cambria Math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tr-TR" i="1">
                                    <a:latin typeface="Cambria Math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d>
                                  <m:dPr>
                                    <m:ctrlPr>
                                      <a:rPr lang="tr-TR" i="1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tr-TR" i="1"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  <m:r>
                                      <a:rPr lang="tr-TR" i="1">
                                        <a:latin typeface="Cambria Math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tr-TR" i="1" smtClean="0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tr-TR" i="0" smtClean="0">
                                            <a:latin typeface="Cambria Math"/>
                                            <a:ea typeface="Cambria Math"/>
                                          </a:rPr>
                                          <m:t>x</m:t>
                                        </m:r>
                                      </m:e>
                                    </m:acc>
                                    <m:r>
                                      <a:rPr lang="tr-TR" b="0" i="0" baseline="-25000" smtClean="0">
                                        <a:latin typeface="Cambria Math"/>
                                        <a:ea typeface="Cambria Math"/>
                                      </a:rPr>
                                      <m:t>1</m:t>
                                    </m:r>
                                  </m:e>
                                </m:d>
                                <m:r>
                                  <a:rPr lang="tr-TR" i="1" baseline="30000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  <m:r>
                                  <a:rPr lang="tr-TR" b="0" i="1" smtClean="0">
                                    <a:latin typeface="Cambria Math"/>
                                    <a:ea typeface="Cambria Math"/>
                                  </a:rPr>
                                  <m:t>+</m:t>
                                </m:r>
                                <m:r>
                                  <a:rPr lang="tr-TR" i="1">
                                    <a:latin typeface="Cambria Math"/>
                                    <a:ea typeface="Cambria Math"/>
                                  </a:rPr>
                                  <m:t> </m:t>
                                </m:r>
                              </m:e>
                            </m:nary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tr-TR" i="1">
                                    <a:latin typeface="Cambria Math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d>
                                  <m:dPr>
                                    <m:ctrlPr>
                                      <a:rPr lang="tr-TR" i="1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tr-TR" i="1"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  <m:r>
                                      <a:rPr lang="tr-TR" i="1">
                                        <a:latin typeface="Cambria Math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tr-TR" i="1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tr-TR">
                                            <a:latin typeface="Cambria Math"/>
                                            <a:ea typeface="Cambria Math"/>
                                          </a:rPr>
                                          <m:t>x</m:t>
                                        </m:r>
                                      </m:e>
                                    </m:acc>
                                    <m:r>
                                      <a:rPr lang="tr-TR" b="0" i="0" baseline="-25000" smtClean="0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</m:e>
                                </m:d>
                                <m:r>
                                  <a:rPr lang="tr-TR" i="1" baseline="30000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  <m:r>
                                  <a:rPr lang="tr-TR" i="1">
                                    <a:latin typeface="Cambria Math"/>
                                    <a:ea typeface="Cambria Math"/>
                                  </a:rPr>
                                  <m:t>+ </m:t>
                                </m:r>
                                <m:r>
                                  <a:rPr lang="tr-TR" b="0" i="1" smtClean="0">
                                    <a:latin typeface="Cambria Math"/>
                                    <a:ea typeface="Cambria Math"/>
                                  </a:rPr>
                                  <m:t>……..+</m:t>
                                </m:r>
                                <m:nary>
                                  <m:naryPr>
                                    <m:chr m:val="∑"/>
                                    <m:subHide m:val="on"/>
                                    <m:supHide m:val="on"/>
                                    <m:ctrlPr>
                                      <a:rPr lang="tr-TR" i="1">
                                        <a:latin typeface="Cambria Math"/>
                                      </a:rPr>
                                    </m:ctrlPr>
                                  </m:naryPr>
                                  <m:sub/>
                                  <m:sup/>
                                  <m:e>
                                    <m:d>
                                      <m:dPr>
                                        <m:ctrlPr>
                                          <a:rPr lang="tr-TR" i="1">
                                            <a:latin typeface="Cambria Math"/>
                                          </a:rPr>
                                        </m:ctrlPr>
                                      </m:dPr>
                                      <m:e>
                                        <m:sSub>
                                          <m:sSubPr>
                                            <m:ctrlPr>
                                              <a:rPr lang="tr-TR" i="1">
                                                <a:latin typeface="Cambria Math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tr-TR" i="1">
                                                <a:latin typeface="Cambria Math"/>
                                              </a:rPr>
                                              <m:t>𝑥</m:t>
                                            </m:r>
                                          </m:e>
                                          <m:sub>
                                            <m:r>
                                              <a:rPr lang="tr-TR" i="1">
                                                <a:latin typeface="Cambria Math"/>
                                              </a:rPr>
                                              <m:t>𝑖</m:t>
                                            </m:r>
                                          </m:sub>
                                        </m:sSub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−</m:t>
                                        </m:r>
                                        <m:acc>
                                          <m:accPr>
                                            <m:chr m:val="̅"/>
                                            <m:ctrlPr>
                                              <a:rPr lang="tr-TR" i="1">
                                                <a:latin typeface="Cambria Math"/>
                                                <a:ea typeface="Cambria Math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tr-TR">
                                                <a:latin typeface="Cambria Math"/>
                                                <a:ea typeface="Cambria Math"/>
                                              </a:rPr>
                                              <m:t>x</m:t>
                                            </m:r>
                                          </m:e>
                                        </m:acc>
                                        <m:r>
                                          <m:rPr>
                                            <m:sty m:val="p"/>
                                          </m:rPr>
                                          <a:rPr lang="tr-TR" b="0" i="0" baseline="-25000" smtClean="0">
                                            <a:latin typeface="Cambria Math"/>
                                            <a:ea typeface="Cambria Math"/>
                                          </a:rPr>
                                          <m:t>k</m:t>
                                        </m:r>
                                      </m:e>
                                    </m:d>
                                    <m:r>
                                      <a:rPr lang="tr-TR" i="1" baseline="30000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  <m:r>
                                      <a:rPr lang="tr-TR" i="1">
                                        <a:latin typeface="Cambria Math"/>
                                        <a:ea typeface="Cambria Math"/>
                                      </a:rPr>
                                      <m:t> </m:t>
                                    </m:r>
                                  </m:e>
                                </m:nary>
                              </m:e>
                            </m:nary>
                          </m:num>
                          <m:den>
                            <m:r>
                              <a:rPr lang="tr-TR" i="1">
                                <a:latin typeface="Cambria Math"/>
                              </a:rPr>
                              <m:t>𝑁</m:t>
                            </m:r>
                            <m:r>
                              <a:rPr lang="tr-TR" i="1">
                                <a:latin typeface="Cambria Math"/>
                              </a:rPr>
                              <m:t>−</m:t>
                            </m:r>
                            <m:r>
                              <a:rPr lang="tr-TR" b="0" i="1" smtClean="0">
                                <a:latin typeface="Cambria Math"/>
                              </a:rPr>
                              <m:t>𝑘</m:t>
                            </m:r>
                          </m:den>
                        </m:f>
                      </m:e>
                    </m:rad>
                  </m:oMath>
                </a14:m>
                <a:endParaRPr lang="tr-TR" dirty="0" smtClean="0"/>
              </a:p>
              <a:p>
                <a:endParaRPr lang="tr-TR" dirty="0" smtClean="0"/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tr-TR">
                            <a:latin typeface="Cambria Math"/>
                            <a:ea typeface="Cambria Math"/>
                          </a:rPr>
                          <m:t>x</m:t>
                        </m:r>
                      </m:e>
                    </m:acc>
                    <m:r>
                      <a:rPr lang="tr-TR" baseline="-25000">
                        <a:latin typeface="Cambria Math"/>
                        <a:ea typeface="Cambria Math"/>
                      </a:rPr>
                      <m:t>1</m:t>
                    </m:r>
                  </m:oMath>
                </a14:m>
                <a:r>
                  <a:rPr lang="tr-TR" dirty="0" smtClean="0"/>
                  <a:t>,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tr-TR">
                            <a:latin typeface="Cambria Math"/>
                            <a:ea typeface="Cambria Math"/>
                          </a:rPr>
                          <m:t>x</m:t>
                        </m:r>
                      </m:e>
                    </m:acc>
                    <m:r>
                      <a:rPr lang="tr-TR" b="0" i="0" baseline="-25000" smtClean="0">
                        <a:latin typeface="Cambria Math"/>
                        <a:ea typeface="Cambria Math"/>
                      </a:rPr>
                      <m:t>2</m:t>
                    </m:r>
                  </m:oMath>
                </a14:m>
                <a:r>
                  <a:rPr lang="tr-TR" dirty="0" smtClean="0"/>
                  <a:t>,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tr-TR">
                            <a:latin typeface="Cambria Math"/>
                            <a:ea typeface="Cambria Math"/>
                          </a:rPr>
                          <m:t>x</m:t>
                        </m:r>
                      </m:e>
                    </m:acc>
                    <m:r>
                      <m:rPr>
                        <m:sty m:val="p"/>
                      </m:rPr>
                      <a:rPr lang="tr-TR" b="0" i="0" baseline="-25000" smtClean="0">
                        <a:latin typeface="Cambria Math"/>
                        <a:ea typeface="Cambria Math"/>
                      </a:rPr>
                      <m:t>k</m:t>
                    </m:r>
                  </m:oMath>
                </a14:m>
                <a:r>
                  <a:rPr lang="tr-TR" baseline="-25000" dirty="0" smtClean="0"/>
                  <a:t> </a:t>
                </a:r>
                <a:r>
                  <a:rPr lang="tr-TR" dirty="0" smtClean="0"/>
                  <a:t>: Her bir analizcinin analiz sonuçları ortalaması</a:t>
                </a:r>
              </a:p>
              <a:p>
                <a:r>
                  <a:rPr lang="tr-TR" dirty="0" smtClean="0"/>
                  <a:t>k: Analizci sayısı</a:t>
                </a:r>
                <a:endParaRPr lang="tr-TR" dirty="0"/>
              </a:p>
              <a:p>
                <a:endParaRPr lang="tr-TR" baseline="-25000" dirty="0"/>
              </a:p>
              <a:p>
                <a:endParaRPr lang="tr-TR" dirty="0"/>
              </a:p>
              <a:p>
                <a:endParaRPr lang="tr-TR" dirty="0"/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852" t="-1752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627"/>
            <a:ext cx="9144000" cy="836712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693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23528" y="1268760"/>
            <a:ext cx="8568952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800" b="1" u="sng" dirty="0" smtClean="0">
                <a:solidFill>
                  <a:srgbClr val="002060"/>
                </a:solidFill>
              </a:rPr>
              <a:t>Örnek soru</a:t>
            </a:r>
          </a:p>
          <a:p>
            <a:pPr marL="0" indent="0">
              <a:buNone/>
            </a:pPr>
            <a:endParaRPr lang="tr-TR" sz="2800" dirty="0"/>
          </a:p>
          <a:p>
            <a:pPr marL="0" indent="0">
              <a:buNone/>
            </a:pPr>
            <a:r>
              <a:rPr lang="tr-TR" sz="2800" dirty="0" smtClean="0"/>
              <a:t>Bir gölde bir türden tutulan çok sayıda balıktan rastgele kuralına göre 5 tanesi numune olarak alınmış, kurutulduktan sonra bunlarda atomik absorpsiyon spektroskopisi (AAS) yöntemiyle 5 analizci tarafından civa tayini yapılmıştır. Bu tayinlerde bulunan sonuçlar aşağıda verilmiştir. Buna göre balıklarda AAS ile civa tayini metodunun birleşik standart sapmasını hesaplayınız. </a:t>
            </a:r>
            <a:endParaRPr lang="tr-TR" sz="2800" dirty="0"/>
          </a:p>
        </p:txBody>
      </p:sp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627"/>
            <a:ext cx="9144000" cy="836712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8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8258859" cy="550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5269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412776"/>
                <a:ext cx="8229600" cy="5112568"/>
              </a:xfrm>
            </p:spPr>
            <p:txBody>
              <a:bodyPr>
                <a:normAutofit/>
              </a:bodyPr>
              <a:lstStyle/>
              <a:p>
                <a:r>
                  <a:rPr lang="tr-TR" u="sng" dirty="0" smtClean="0">
                    <a:solidFill>
                      <a:srgbClr val="FF0000"/>
                    </a:solidFill>
                  </a:rPr>
                  <a:t>Varyans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: </a:t>
                </a:r>
                <a:r>
                  <a:rPr lang="tr-TR" dirty="0" smtClean="0"/>
                  <a:t>Standart sapmanın karesidir. Bilimsel çalışmalarda kesinliğin ölçümü olarak genellikle </a:t>
                </a:r>
                <a:r>
                  <a:rPr lang="tr-TR" dirty="0" err="1" smtClean="0"/>
                  <a:t>varyans</a:t>
                </a:r>
                <a:r>
                  <a:rPr lang="tr-TR" dirty="0" smtClean="0"/>
                  <a:t> tercih edilir. </a:t>
                </a:r>
              </a:p>
              <a:p>
                <a:pPr marL="0" indent="0">
                  <a:buNone/>
                </a:pPr>
                <a:r>
                  <a:rPr lang="tr-TR" dirty="0" smtClean="0"/>
                  <a:t> 	s</a:t>
                </a:r>
                <a:r>
                  <a:rPr lang="tr-TR" baseline="30000" dirty="0" smtClean="0"/>
                  <a:t>2</a:t>
                </a:r>
                <a:r>
                  <a:rPr lang="tr-TR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r-TR" i="1">
                            <a:latin typeface="Cambria Math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tr-TR" i="1">
                                <a:latin typeface="Cambria Math"/>
                              </a:rPr>
                            </m:ctrlPr>
                          </m:naryPr>
                          <m:sub/>
                          <m:sup/>
                          <m:e>
                            <m:d>
                              <m:dPr>
                                <m:ctrlPr>
                                  <a:rPr lang="tr-TR" i="1">
                                    <a:latin typeface="Cambria Math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tr-TR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tr-TR" i="1">
                                        <a:latin typeface="Cambria Math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tr-TR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  <m:r>
                                  <a:rPr lang="tr-TR" i="1">
                                    <a:latin typeface="Cambria Math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tr-TR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tr-TR" i="1">
                                        <a:latin typeface="Cambria Math"/>
                                        <a:ea typeface="Cambria Math"/>
                                      </a:rPr>
                                      <m:t>𝑥</m:t>
                                    </m:r>
                                  </m:e>
                                </m:acc>
                              </m:e>
                            </m:d>
                            <m:r>
                              <a:rPr lang="tr-TR" i="1" baseline="30000">
                                <a:latin typeface="Cambria Math"/>
                                <a:ea typeface="Cambria Math"/>
                              </a:rPr>
                              <m:t>2</m:t>
                            </m:r>
                            <m:r>
                              <a:rPr lang="tr-TR" i="1">
                                <a:latin typeface="Cambria Math"/>
                                <a:ea typeface="Cambria Math"/>
                              </a:rPr>
                              <m:t> </m:t>
                            </m:r>
                          </m:e>
                        </m:nary>
                      </m:num>
                      <m:den>
                        <m:r>
                          <a:rPr lang="tr-TR" i="1">
                            <a:latin typeface="Cambria Math"/>
                          </a:rPr>
                          <m:t>𝑁</m:t>
                        </m:r>
                        <m:r>
                          <a:rPr lang="tr-TR" i="1">
                            <a:latin typeface="Cambria Math"/>
                          </a:rPr>
                          <m:t>−1</m:t>
                        </m:r>
                      </m:den>
                    </m:f>
                  </m:oMath>
                </a14:m>
                <a:endParaRPr lang="tr-TR" dirty="0" smtClean="0"/>
              </a:p>
              <a:p>
                <a:endParaRPr lang="tr-TR" dirty="0" smtClean="0"/>
              </a:p>
              <a:p>
                <a:r>
                  <a:rPr lang="tr-TR" u="sng" dirty="0" smtClean="0">
                    <a:solidFill>
                      <a:srgbClr val="FF0000"/>
                    </a:solidFill>
                  </a:rPr>
                  <a:t>Sapma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: </a:t>
                </a:r>
                <a:r>
                  <a:rPr lang="tr-TR" dirty="0" smtClean="0"/>
                  <a:t>Sonuçlardan her birinin ortalama değerden farkıdır (d).</a:t>
                </a:r>
              </a:p>
              <a:p>
                <a:pPr marL="0" indent="0">
                  <a:buNone/>
                </a:pPr>
                <a:r>
                  <a:rPr lang="tr-TR" dirty="0" smtClean="0"/>
                  <a:t>	d=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tr-TR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tr-TR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tr-TR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tr-TR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tr-TR" i="1">
                            <a:latin typeface="Cambria Math"/>
                          </a:rPr>
                          <m:t>−</m:t>
                        </m:r>
                        <m:acc>
                          <m:accPr>
                            <m:chr m:val="̅"/>
                            <m:ctrlPr>
                              <a:rPr lang="tr-TR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tr-TR" i="1">
                                <a:latin typeface="Cambria Math"/>
                              </a:rPr>
                              <m:t>𝑥</m:t>
                            </m:r>
                          </m:e>
                        </m:acc>
                      </m:e>
                    </m:d>
                  </m:oMath>
                </a14:m>
                <a:endParaRPr lang="tr-TR" dirty="0"/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412776"/>
                <a:ext cx="8229600" cy="5112568"/>
              </a:xfrm>
              <a:blipFill rotWithShape="1">
                <a:blip r:embed="rId2" cstate="print"/>
                <a:stretch>
                  <a:fillRect l="-1704" t="-1551" r="-1111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627"/>
            <a:ext cx="9144000" cy="836712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759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tr-TR" u="sng" dirty="0" smtClean="0">
                    <a:solidFill>
                      <a:srgbClr val="FF0000"/>
                    </a:solidFill>
                  </a:rPr>
                  <a:t>Ortalama sapma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: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smtClean="0"/>
                  <a:t>Sapmaların toplamının analiz sayısına bölünmesiyle bulunan değerdir. </a:t>
                </a:r>
              </a:p>
              <a:p>
                <a:pPr marL="0" indent="0">
                  <a:buNone/>
                </a:pPr>
                <a:endParaRPr lang="tr-TR" i="1" dirty="0" smtClean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tr-TR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tr-TR" b="0" i="1" smtClean="0">
                              <a:latin typeface="Cambria Math"/>
                            </a:rPr>
                            <m:t>𝑑</m:t>
                          </m:r>
                        </m:e>
                      </m:acc>
                      <m:r>
                        <a:rPr lang="tr-TR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tr-TR" b="0" i="1" smtClean="0"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tr-TR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tr-TR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tr-TR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tr-TR" b="0" i="1" smtClean="0"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tr-TR" b="0" i="1" smtClean="0">
                                  <a:latin typeface="Cambria Math"/>
                                </a:rPr>
                                <m:t>−</m:t>
                              </m:r>
                              <m:acc>
                                <m:accPr>
                                  <m:chr m:val="̅"/>
                                  <m:ctrlPr>
                                    <a:rPr lang="tr-TR" b="0" i="1" smtClean="0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tr-TR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acc>
                            </m:e>
                          </m:d>
                          <m:r>
                            <a:rPr lang="tr-TR" b="0" i="1" smtClean="0">
                              <a:latin typeface="Cambria Math"/>
                            </a:rPr>
                            <m:t>+</m:t>
                          </m:r>
                          <m:d>
                            <m:dPr>
                              <m:ctrlPr>
                                <a:rPr lang="tr-TR" i="1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tr-TR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tr-TR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tr-TR" b="0" i="1" smtClean="0"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tr-TR" i="1">
                                  <a:latin typeface="Cambria Math"/>
                                </a:rPr>
                                <m:t>−</m:t>
                              </m:r>
                              <m:acc>
                                <m:accPr>
                                  <m:chr m:val="̅"/>
                                  <m:ctrlPr>
                                    <a:rPr lang="tr-TR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tr-TR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acc>
                            </m:e>
                          </m:d>
                          <m:r>
                            <a:rPr lang="tr-TR" i="1">
                              <a:latin typeface="Cambria Math"/>
                            </a:rPr>
                            <m:t>+</m:t>
                          </m:r>
                          <m:r>
                            <a:rPr lang="tr-TR" b="0" i="1" smtClean="0">
                              <a:latin typeface="Cambria Math"/>
                            </a:rPr>
                            <m:t>…</m:t>
                          </m:r>
                          <m:d>
                            <m:dPr>
                              <m:ctrlPr>
                                <a:rPr lang="tr-TR" i="1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tr-TR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tr-TR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tr-TR" b="0" i="1" smtClean="0">
                                      <a:latin typeface="Cambria Math"/>
                                    </a:rPr>
                                    <m:t>𝑁</m:t>
                                  </m:r>
                                </m:sub>
                              </m:sSub>
                              <m:r>
                                <a:rPr lang="tr-TR" i="1">
                                  <a:latin typeface="Cambria Math"/>
                                </a:rPr>
                                <m:t>−</m:t>
                              </m:r>
                              <m:acc>
                                <m:accPr>
                                  <m:chr m:val="̅"/>
                                  <m:ctrlPr>
                                    <a:rPr lang="tr-TR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tr-TR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tr-TR" b="0" i="1" smtClean="0">
                              <a:latin typeface="Cambria Math"/>
                            </a:rPr>
                            <m:t> </m:t>
                          </m:r>
                          <m:r>
                            <a:rPr lang="tr-TR" b="0" i="1" smtClean="0">
                              <a:latin typeface="Cambria Math"/>
                            </a:rPr>
                            <m:t>𝑁</m:t>
                          </m:r>
                        </m:den>
                      </m:f>
                    </m:oMath>
                  </m:oMathPara>
                </a14:m>
                <a:endParaRPr lang="tr-TR" dirty="0" smtClean="0"/>
              </a:p>
              <a:p>
                <a:r>
                  <a:rPr lang="tr-TR" u="sng" dirty="0" smtClean="0">
                    <a:solidFill>
                      <a:srgbClr val="FF0000"/>
                    </a:solidFill>
                  </a:rPr>
                  <a:t>Bağıl ortalama sapma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:</a:t>
                </a:r>
                <a:r>
                  <a:rPr lang="tr-TR" dirty="0" smtClean="0"/>
                  <a:t> Ortalama sapmanın ortalama değere 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tr-TR" b="0" i="1" smtClean="0"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tr-TR" b="0" i="1" smtClean="0">
                        <a:latin typeface="Cambria Math"/>
                      </a:rPr>
                      <m:t>) </m:t>
                    </m:r>
                  </m:oMath>
                </a14:m>
                <a:r>
                  <a:rPr lang="tr-TR" dirty="0" smtClean="0"/>
                  <a:t>bölünmesiyle bulunur.</a:t>
                </a:r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630" t="-1752" r="-2074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627"/>
            <a:ext cx="9144000" cy="836712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889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9792"/>
            <a:ext cx="9144000" cy="850106"/>
          </a:xfrm>
          <a:gradFill>
            <a:gsLst>
              <a:gs pos="2000">
                <a:srgbClr val="F3CE56"/>
              </a:gs>
              <a:gs pos="2000">
                <a:srgbClr val="FFC000"/>
              </a:gs>
              <a:gs pos="100000">
                <a:srgbClr val="E6DCAC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tr-TR" sz="3200" b="1" dirty="0" smtClean="0">
                <a:solidFill>
                  <a:srgbClr val="FF0000"/>
                </a:solidFill>
              </a:rPr>
              <a:t>HATA TİPLERİ</a:t>
            </a:r>
            <a:endParaRPr lang="tr-TR" sz="3200" b="1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tr-TR" u="sng" dirty="0" smtClean="0">
                <a:solidFill>
                  <a:srgbClr val="C00000"/>
                </a:solidFill>
              </a:rPr>
              <a:t>Sistematik (Önlenebilen)Hata</a:t>
            </a:r>
          </a:p>
          <a:p>
            <a:r>
              <a:rPr lang="tr-TR" dirty="0" smtClean="0"/>
              <a:t>Alet hataları</a:t>
            </a:r>
          </a:p>
          <a:p>
            <a:r>
              <a:rPr lang="tr-TR" dirty="0" err="1" smtClean="0"/>
              <a:t>Metod</a:t>
            </a:r>
            <a:r>
              <a:rPr lang="tr-TR" dirty="0" smtClean="0"/>
              <a:t> hataları</a:t>
            </a:r>
          </a:p>
          <a:p>
            <a:r>
              <a:rPr lang="tr-TR" dirty="0" smtClean="0"/>
              <a:t>Kişisel hatalar</a:t>
            </a:r>
          </a:p>
          <a:p>
            <a:endParaRPr lang="tr-TR" dirty="0" smtClean="0"/>
          </a:p>
          <a:p>
            <a:pPr marL="0" indent="0">
              <a:buNone/>
            </a:pPr>
            <a:r>
              <a:rPr lang="tr-TR" dirty="0" smtClean="0">
                <a:solidFill>
                  <a:srgbClr val="C00000"/>
                </a:solidFill>
              </a:rPr>
              <a:t>2. </a:t>
            </a:r>
            <a:r>
              <a:rPr lang="tr-TR" u="sng" dirty="0" smtClean="0">
                <a:solidFill>
                  <a:srgbClr val="C00000"/>
                </a:solidFill>
              </a:rPr>
              <a:t>Rastgele (Önlenemeyen)Hatalar</a:t>
            </a:r>
            <a:endParaRPr lang="tr-TR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597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>
            <a:normAutofit/>
          </a:bodyPr>
          <a:lstStyle/>
          <a:p>
            <a:r>
              <a:rPr lang="tr-TR" sz="3500" b="1" dirty="0" smtClean="0">
                <a:solidFill>
                  <a:srgbClr val="323E1A"/>
                </a:solidFill>
              </a:rPr>
              <a:t>SİSTEMATİK (ÖNLENEBİLİR) HATALAR</a:t>
            </a:r>
            <a:endParaRPr lang="tr-TR" sz="3500" b="1" dirty="0">
              <a:solidFill>
                <a:srgbClr val="323E1A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u="sng" dirty="0" smtClean="0">
                <a:solidFill>
                  <a:srgbClr val="323E1A"/>
                </a:solidFill>
              </a:rPr>
              <a:t>Alet Hataları;</a:t>
            </a:r>
          </a:p>
          <a:p>
            <a:pPr marL="0" indent="0">
              <a:buNone/>
            </a:pPr>
            <a:endParaRPr lang="tr-TR" sz="2000" b="1" u="sng" dirty="0" smtClean="0">
              <a:solidFill>
                <a:srgbClr val="323E1A"/>
              </a:solidFill>
            </a:endParaRPr>
          </a:p>
          <a:p>
            <a:pPr marL="0" indent="0">
              <a:buNone/>
            </a:pPr>
            <a:r>
              <a:rPr lang="tr-TR" sz="3000" dirty="0" smtClean="0"/>
              <a:t>Analizde kullanılan cihaz ve kapların iyi tasarlanmaması ve ayarlanmamasından ve güç kaynaklarındaki kararsızlıklardan meydana gelir. Örneğin </a:t>
            </a:r>
            <a:r>
              <a:rPr lang="tr-TR" sz="3000" dirty="0" err="1" smtClean="0"/>
              <a:t>titrimetride</a:t>
            </a:r>
            <a:r>
              <a:rPr lang="tr-TR" sz="3000" dirty="0" smtClean="0"/>
              <a:t> çok kullanılan pipet, </a:t>
            </a:r>
            <a:r>
              <a:rPr lang="tr-TR" sz="3000" dirty="0" err="1" smtClean="0"/>
              <a:t>büret</a:t>
            </a:r>
            <a:r>
              <a:rPr lang="tr-TR" sz="3000" dirty="0" smtClean="0"/>
              <a:t> ve ölçü balonlarının hacimleri, genellikle üzerinde yazılı olanlardan çok farklı olur. </a:t>
            </a:r>
            <a:endParaRPr lang="tr-TR" sz="3000" dirty="0"/>
          </a:p>
        </p:txBody>
      </p:sp>
      <p:sp>
        <p:nvSpPr>
          <p:cNvPr id="4" name="Başlık 1"/>
          <p:cNvSpPr txBox="1">
            <a:spLocks/>
          </p:cNvSpPr>
          <p:nvPr/>
        </p:nvSpPr>
        <p:spPr>
          <a:xfrm>
            <a:off x="0" y="9792"/>
            <a:ext cx="9144000" cy="610896"/>
          </a:xfrm>
          <a:prstGeom prst="rect">
            <a:avLst/>
          </a:prstGeom>
          <a:gradFill>
            <a:gsLst>
              <a:gs pos="2000">
                <a:srgbClr val="F3CE56"/>
              </a:gs>
              <a:gs pos="2000">
                <a:srgbClr val="FFC000"/>
              </a:gs>
              <a:gs pos="100000">
                <a:srgbClr val="E6DCAC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800" b="1" dirty="0" smtClean="0">
                <a:solidFill>
                  <a:srgbClr val="FF0000"/>
                </a:solidFill>
              </a:rPr>
              <a:t>HATA TİPLERİ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492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052736"/>
            <a:ext cx="8435280" cy="5073427"/>
          </a:xfrm>
        </p:spPr>
        <p:txBody>
          <a:bodyPr>
            <a:normAutofit lnSpcReduction="10000"/>
          </a:bodyPr>
          <a:lstStyle/>
          <a:p>
            <a:r>
              <a:rPr lang="tr-TR" sz="2800" b="1" u="sng" dirty="0" err="1" smtClean="0">
                <a:solidFill>
                  <a:srgbClr val="323E1A"/>
                </a:solidFill>
              </a:rPr>
              <a:t>Metod</a:t>
            </a:r>
            <a:r>
              <a:rPr lang="tr-TR" sz="2800" b="1" u="sng" dirty="0" smtClean="0">
                <a:solidFill>
                  <a:srgbClr val="323E1A"/>
                </a:solidFill>
              </a:rPr>
              <a:t> Hataları</a:t>
            </a:r>
            <a:r>
              <a:rPr lang="tr-TR" sz="2800" b="1" dirty="0" smtClean="0">
                <a:solidFill>
                  <a:srgbClr val="323E1A"/>
                </a:solidFill>
              </a:rPr>
              <a:t>;</a:t>
            </a:r>
          </a:p>
          <a:p>
            <a:pPr marL="0" indent="0">
              <a:buNone/>
            </a:pPr>
            <a:r>
              <a:rPr lang="tr-TR" dirty="0" smtClean="0"/>
              <a:t>Reaktiflerin ve analizin dayandığı reaksiyonların ideal olmayan kimyasal ve fiziksel davranışları bu tip hataya neden olur. </a:t>
            </a:r>
          </a:p>
          <a:p>
            <a:pPr marL="0" indent="0">
              <a:buNone/>
            </a:pPr>
            <a:endParaRPr lang="tr-TR" dirty="0" smtClean="0"/>
          </a:p>
          <a:p>
            <a:r>
              <a:rPr lang="tr-TR" sz="2800" b="1" u="sng" dirty="0" smtClean="0">
                <a:solidFill>
                  <a:srgbClr val="323E1A"/>
                </a:solidFill>
              </a:rPr>
              <a:t>Kişisel Hatalar</a:t>
            </a:r>
            <a:r>
              <a:rPr lang="tr-TR" sz="2800" b="1" dirty="0" smtClean="0">
                <a:solidFill>
                  <a:srgbClr val="323E1A"/>
                </a:solidFill>
              </a:rPr>
              <a:t>;</a:t>
            </a:r>
          </a:p>
          <a:p>
            <a:pPr marL="0" indent="0">
              <a:buNone/>
            </a:pPr>
            <a:r>
              <a:rPr lang="tr-TR" dirty="0" smtClean="0"/>
              <a:t>Analizi yapan kişiden kaynaklanan hatalardır. Örneğin, bir çökeleğin analizci tarafından fazla veya eksik yıkanması, daha yüksek ya da düşük sıcaklıkta yıkanması, okuma hatası vb.  </a:t>
            </a:r>
            <a:endParaRPr lang="tr-TR" dirty="0"/>
          </a:p>
        </p:txBody>
      </p:sp>
      <p:sp>
        <p:nvSpPr>
          <p:cNvPr id="4" name="Başlık 1"/>
          <p:cNvSpPr txBox="1">
            <a:spLocks/>
          </p:cNvSpPr>
          <p:nvPr/>
        </p:nvSpPr>
        <p:spPr>
          <a:xfrm>
            <a:off x="0" y="9792"/>
            <a:ext cx="9144000" cy="610896"/>
          </a:xfrm>
          <a:prstGeom prst="rect">
            <a:avLst/>
          </a:prstGeom>
          <a:gradFill>
            <a:gsLst>
              <a:gs pos="2000">
                <a:srgbClr val="F3CE56"/>
              </a:gs>
              <a:gs pos="2000">
                <a:srgbClr val="FFC000"/>
              </a:gs>
              <a:gs pos="100000">
                <a:srgbClr val="E6DCAC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800" b="1" dirty="0" smtClean="0">
                <a:solidFill>
                  <a:srgbClr val="FF0000"/>
                </a:solidFill>
              </a:rPr>
              <a:t>HATA TİPLERİ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586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864096"/>
          </a:xfrm>
        </p:spPr>
        <p:txBody>
          <a:bodyPr>
            <a:normAutofit/>
          </a:bodyPr>
          <a:lstStyle/>
          <a:p>
            <a:r>
              <a:rPr lang="tr-TR" sz="3500" b="1" dirty="0" smtClean="0">
                <a:solidFill>
                  <a:srgbClr val="323E1A"/>
                </a:solidFill>
              </a:rPr>
              <a:t>RASTGELE (ÖNLENEMEZ) HATALAR</a:t>
            </a:r>
            <a:endParaRPr lang="tr-TR" sz="3500" b="1" dirty="0">
              <a:solidFill>
                <a:srgbClr val="323E1A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 fontScale="85000" lnSpcReduction="10000"/>
          </a:bodyPr>
          <a:lstStyle/>
          <a:p>
            <a:pPr marL="357188" indent="-357188" algn="just"/>
            <a:r>
              <a:rPr lang="tr-TR" dirty="0" smtClean="0"/>
              <a:t>Meydana gelmeleri önlenemeyen çok küçük hatalardır.</a:t>
            </a:r>
          </a:p>
          <a:p>
            <a:pPr marL="357188" indent="-357188" algn="just"/>
            <a:r>
              <a:rPr lang="tr-TR" dirty="0" smtClean="0"/>
              <a:t>Analizi yapan kişinin tecrübesine bağlı olmaksızın gerçekleşebilir. Bu nedenle analizle bulunan her değer az da olsa mutlak hatalıdır.</a:t>
            </a:r>
          </a:p>
          <a:p>
            <a:pPr marL="357188" indent="-357188" algn="just"/>
            <a:r>
              <a:rPr lang="tr-TR" dirty="0" smtClean="0"/>
              <a:t>Rastgele  hatalar, analizciden kaynaklanabileceği gibi araç gereç ve çevre şartlarından da gelebilir. </a:t>
            </a:r>
          </a:p>
          <a:p>
            <a:pPr marL="357188" indent="-357188" algn="just">
              <a:buFontTx/>
              <a:buChar char="•"/>
            </a:pPr>
            <a:r>
              <a:rPr lang="tr-TR" altLang="tr-TR" dirty="0"/>
              <a:t>Eğer hatanın gerçek değeri bilinmiyorsa , sistematik hatayı</a:t>
            </a:r>
          </a:p>
          <a:p>
            <a:pPr marL="357188" indent="-357188" algn="just">
              <a:buNone/>
            </a:pPr>
            <a:r>
              <a:rPr lang="tr-TR" altLang="tr-TR" dirty="0"/>
              <a:t> </a:t>
            </a:r>
            <a:r>
              <a:rPr lang="tr-TR" altLang="tr-TR" dirty="0" smtClean="0"/>
              <a:t>    belirleyemeyiz</a:t>
            </a:r>
            <a:r>
              <a:rPr lang="tr-TR" altLang="tr-TR" dirty="0"/>
              <a:t>, bunun yerine her deneysel değişken </a:t>
            </a:r>
            <a:r>
              <a:rPr lang="tr-TR" altLang="tr-TR" dirty="0" smtClean="0"/>
              <a:t>için      alabileceği </a:t>
            </a:r>
            <a:r>
              <a:rPr lang="tr-TR" altLang="tr-TR" dirty="0"/>
              <a:t>değer aralığını belirlemek için standart </a:t>
            </a:r>
            <a:r>
              <a:rPr lang="tr-TR" altLang="tr-TR" dirty="0" smtClean="0"/>
              <a:t>sapmasını  ya </a:t>
            </a:r>
            <a:r>
              <a:rPr lang="tr-TR" altLang="tr-TR" dirty="0"/>
              <a:t>da GÜVEN ARALIĞINI tespit </a:t>
            </a:r>
            <a:r>
              <a:rPr lang="tr-TR" altLang="tr-TR" dirty="0" smtClean="0"/>
              <a:t>ederiz.</a:t>
            </a:r>
            <a:endParaRPr lang="tr-TR" dirty="0"/>
          </a:p>
        </p:txBody>
      </p:sp>
      <p:sp>
        <p:nvSpPr>
          <p:cNvPr id="4" name="Başlık 1"/>
          <p:cNvSpPr txBox="1">
            <a:spLocks/>
          </p:cNvSpPr>
          <p:nvPr/>
        </p:nvSpPr>
        <p:spPr>
          <a:xfrm>
            <a:off x="0" y="9792"/>
            <a:ext cx="9144000" cy="610896"/>
          </a:xfrm>
          <a:prstGeom prst="rect">
            <a:avLst/>
          </a:prstGeom>
          <a:gradFill>
            <a:gsLst>
              <a:gs pos="2000">
                <a:srgbClr val="F3CE56"/>
              </a:gs>
              <a:gs pos="2000">
                <a:srgbClr val="FFC000"/>
              </a:gs>
              <a:gs pos="100000">
                <a:srgbClr val="E6DCAC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800" b="1" dirty="0" smtClean="0">
                <a:solidFill>
                  <a:srgbClr val="FF0000"/>
                </a:solidFill>
              </a:rPr>
              <a:t>HATA TİPLERİ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620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gradFill>
            <a:gsLst>
              <a:gs pos="2000">
                <a:schemeClr val="bg1"/>
              </a:gs>
              <a:gs pos="3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tr-TR" sz="3200" b="1" dirty="0" smtClean="0">
                <a:solidFill>
                  <a:srgbClr val="FF0000"/>
                </a:solidFill>
              </a:rPr>
              <a:t>SERBESTLİK DERECESİ, GÜVEN SINIRLARI, GÜVEN ARALIĞI VE GÜVEN SEVİYESİ</a:t>
            </a:r>
            <a:endParaRPr lang="tr-TR" sz="32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tr-TR" dirty="0" smtClean="0"/>
                  <a:t>Çok sayıda veri için gerçek ortalama değer (µ) hiçbir zaman tam olarak belirlenemez. Bununla birlikte deneysel olarak tayin edilen ortalama </a:t>
                </a:r>
                <a:r>
                  <a:rPr lang="tr-TR" dirty="0"/>
                  <a:t>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>
                            <a:latin typeface="Cambria Math"/>
                          </a:rPr>
                        </m:ctrlPr>
                      </m:accPr>
                      <m:e>
                        <m:r>
                          <a:rPr lang="tr-TR" i="1"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tr-TR" i="1">
                        <a:latin typeface="Cambria Math"/>
                      </a:rPr>
                      <m:t>)</m:t>
                    </m:r>
                  </m:oMath>
                </a14:m>
                <a:r>
                  <a:rPr lang="tr-TR" dirty="0" smtClean="0"/>
                  <a:t> etrafında, </a:t>
                </a:r>
                <a:r>
                  <a:rPr lang="tr-TR" dirty="0"/>
                  <a:t>gerçek ortalama </a:t>
                </a:r>
                <a:r>
                  <a:rPr lang="tr-TR" dirty="0" smtClean="0"/>
                  <a:t>değerin </a:t>
                </a:r>
                <a:r>
                  <a:rPr lang="tr-TR" dirty="0"/>
                  <a:t>(µ</a:t>
                </a:r>
                <a:r>
                  <a:rPr lang="tr-TR" dirty="0" smtClean="0"/>
                  <a:t>) de içinde kaldığı sınırları bulmaya yardımcı olur. Bu sınırlar güven sınırları, bu sınırların belirlediği aralık da güven aralığı olarak adlandırılır.  </a:t>
                </a:r>
                <a:endParaRPr lang="tr-TR" dirty="0"/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630" t="-1752" r="-222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97344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95536" y="1916832"/>
            <a:ext cx="8507288" cy="3384376"/>
          </a:xfrm>
        </p:spPr>
        <p:txBody>
          <a:bodyPr/>
          <a:lstStyle/>
          <a:p>
            <a:pPr marL="0" indent="0" algn="ctr">
              <a:buNone/>
            </a:pPr>
            <a:r>
              <a:rPr lang="tr-TR" altLang="tr-TR" dirty="0" smtClean="0"/>
              <a:t>Yapılan bir deneyde elde edilen verilerden veri </a:t>
            </a:r>
            <a:r>
              <a:rPr lang="tr-TR" altLang="tr-TR" dirty="0"/>
              <a:t>grubuna uymadığından </a:t>
            </a:r>
            <a:r>
              <a:rPr lang="tr-TR" altLang="tr-TR" dirty="0" smtClean="0"/>
              <a:t>şüphelenilen  verinin atılıp atılmayacağı </a:t>
            </a:r>
            <a:r>
              <a:rPr lang="tr-TR" altLang="tr-TR" u="sng" dirty="0"/>
              <a:t>Q-test metodu </a:t>
            </a:r>
            <a:r>
              <a:rPr lang="tr-TR" altLang="tr-TR" dirty="0" smtClean="0"/>
              <a:t>ile belirlenebilir. Bu metotta farklı güven seviyeleri bulunmaktadır ve bu güven seviyelerine göre de verinin atılıp atılmama durumu değişebilir. </a:t>
            </a:r>
            <a:endParaRPr lang="tr-TR" dirty="0"/>
          </a:p>
        </p:txBody>
      </p:sp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gradFill>
            <a:gsLst>
              <a:gs pos="2000">
                <a:schemeClr val="bg1"/>
              </a:gs>
              <a:gs pos="3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SERBESTLİK DERECESİ, GÜVEN SINIRLARI, GÜVEN ARALIĞI VE GÜVEN SEVİYESİ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681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5738" y="1700808"/>
            <a:ext cx="6251562" cy="4162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695738" y="1331476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>
                <a:solidFill>
                  <a:srgbClr val="002060"/>
                </a:solidFill>
              </a:rPr>
              <a:t>Tablo . Farklı güven seviyelerindeki Q değerleri </a:t>
            </a:r>
            <a:endParaRPr lang="tr-TR" dirty="0">
              <a:solidFill>
                <a:srgbClr val="002060"/>
              </a:solidFill>
            </a:endParaRPr>
          </a:p>
        </p:txBody>
      </p:sp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gradFill>
            <a:gsLst>
              <a:gs pos="2000">
                <a:schemeClr val="bg1"/>
              </a:gs>
              <a:gs pos="3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tr-TR" sz="2000" b="1" dirty="0" smtClean="0">
                <a:solidFill>
                  <a:srgbClr val="FF0000"/>
                </a:solidFill>
              </a:rPr>
              <a:t>SERBESTLİK DERECESİ, GÜVEN SINIRLARI, GÜVEN ARALIĞI VE GÜVEN SEVİYESİ</a:t>
            </a:r>
            <a:endParaRPr lang="tr-TR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439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tr-TR" dirty="0" err="1">
                <a:latin typeface="Times New Roman" pitchFamily="18" charset="0"/>
              </a:rPr>
              <a:t>Örnek</a:t>
            </a:r>
            <a:r>
              <a:rPr lang="en-US" altLang="tr-TR" dirty="0">
                <a:latin typeface="Times New Roman" pitchFamily="18" charset="0"/>
              </a:rPr>
              <a:t>: </a:t>
            </a:r>
            <a:r>
              <a:rPr lang="en-US" altLang="tr-TR" dirty="0" smtClean="0">
                <a:latin typeface="Times New Roman" pitchFamily="18" charset="0"/>
              </a:rPr>
              <a:t>12.53</a:t>
            </a:r>
            <a:r>
              <a:rPr lang="en-US" altLang="tr-TR" dirty="0">
                <a:latin typeface="Times New Roman" pitchFamily="18" charset="0"/>
              </a:rPr>
              <a:t>, 12.56 , 12.47 , 12.67 , 12.48 </a:t>
            </a:r>
            <a:r>
              <a:rPr lang="en-US" altLang="tr-TR" dirty="0" err="1">
                <a:latin typeface="Times New Roman" pitchFamily="18" charset="0"/>
              </a:rPr>
              <a:t>sonuçlar</a:t>
            </a:r>
            <a:r>
              <a:rPr lang="tr-TR" altLang="tr-TR" dirty="0">
                <a:latin typeface="Times New Roman" pitchFamily="18" charset="0"/>
              </a:rPr>
              <a:t>ı</a:t>
            </a:r>
            <a:r>
              <a:rPr lang="en-US" altLang="tr-TR" dirty="0">
                <a:latin typeface="Times New Roman" pitchFamily="18" charset="0"/>
              </a:rPr>
              <a:t> </a:t>
            </a:r>
            <a:r>
              <a:rPr lang="en-US" altLang="tr-TR" dirty="0" err="1">
                <a:latin typeface="Times New Roman" pitchFamily="18" charset="0"/>
              </a:rPr>
              <a:t>içinde</a:t>
            </a:r>
            <a:r>
              <a:rPr lang="en-US" altLang="tr-TR" dirty="0">
                <a:latin typeface="Times New Roman" pitchFamily="18" charset="0"/>
              </a:rPr>
              <a:t> 12.67</a:t>
            </a:r>
            <a:r>
              <a:rPr lang="tr-TR" altLang="tr-TR" dirty="0">
                <a:latin typeface="Times New Roman" pitchFamily="18" charset="0"/>
              </a:rPr>
              <a:t> 90% güven seviyesi için</a:t>
            </a:r>
            <a:r>
              <a:rPr lang="en-US" altLang="tr-TR" dirty="0">
                <a:latin typeface="Times New Roman" pitchFamily="18" charset="0"/>
              </a:rPr>
              <a:t> </a:t>
            </a:r>
            <a:r>
              <a:rPr lang="en-US" altLang="tr-TR" dirty="0" err="1">
                <a:latin typeface="Times New Roman" pitchFamily="18" charset="0"/>
              </a:rPr>
              <a:t>kötü</a:t>
            </a:r>
            <a:r>
              <a:rPr lang="en-US" altLang="tr-TR" dirty="0">
                <a:latin typeface="Times New Roman" pitchFamily="18" charset="0"/>
              </a:rPr>
              <a:t> </a:t>
            </a:r>
            <a:r>
              <a:rPr lang="en-US" altLang="tr-TR" dirty="0" err="1">
                <a:latin typeface="Times New Roman" pitchFamily="18" charset="0"/>
              </a:rPr>
              <a:t>bir</a:t>
            </a:r>
            <a:r>
              <a:rPr lang="en-US" altLang="tr-TR" dirty="0">
                <a:latin typeface="Times New Roman" pitchFamily="18" charset="0"/>
              </a:rPr>
              <a:t> </a:t>
            </a:r>
            <a:r>
              <a:rPr lang="en-US" altLang="tr-TR" dirty="0" err="1">
                <a:latin typeface="Times New Roman" pitchFamily="18" charset="0"/>
              </a:rPr>
              <a:t>sonuç</a:t>
            </a:r>
            <a:r>
              <a:rPr lang="en-US" altLang="tr-TR" dirty="0">
                <a:latin typeface="Times New Roman" pitchFamily="18" charset="0"/>
              </a:rPr>
              <a:t> </a:t>
            </a:r>
            <a:r>
              <a:rPr lang="en-US" altLang="tr-TR" dirty="0" err="1">
                <a:latin typeface="Times New Roman" pitchFamily="18" charset="0"/>
              </a:rPr>
              <a:t>mudur</a:t>
            </a:r>
            <a:r>
              <a:rPr lang="en-US" altLang="tr-TR" dirty="0">
                <a:latin typeface="Times New Roman" pitchFamily="18" charset="0"/>
              </a:rPr>
              <a:t>?</a:t>
            </a:r>
            <a:r>
              <a:rPr lang="tr-TR" altLang="tr-TR" dirty="0">
                <a:latin typeface="Times New Roman" pitchFamily="18" charset="0"/>
              </a:rPr>
              <a:t> </a:t>
            </a:r>
            <a:endParaRPr lang="en-US" altLang="tr-TR" dirty="0">
              <a:latin typeface="Times New Roman" pitchFamily="18" charset="0"/>
            </a:endParaRPr>
          </a:p>
          <a:p>
            <a:endParaRPr lang="en-US" altLang="tr-TR" dirty="0">
              <a:latin typeface="Times New Roman" pitchFamily="18" charset="0"/>
            </a:endParaRPr>
          </a:p>
          <a:p>
            <a:r>
              <a:rPr lang="en-US" altLang="tr-TR" dirty="0">
                <a:latin typeface="Times New Roman" pitchFamily="18" charset="0"/>
              </a:rPr>
              <a:t>12.47, 12.48 , 12.53, 12.56, </a:t>
            </a:r>
            <a:r>
              <a:rPr lang="en-US" altLang="tr-TR" dirty="0">
                <a:latin typeface="Times New Roman" pitchFamily="18" charset="0"/>
                <a:sym typeface="Symbol" pitchFamily="18" charset="2"/>
              </a:rPr>
              <a:t></a:t>
            </a:r>
            <a:r>
              <a:rPr lang="en-US" altLang="tr-TR" dirty="0">
                <a:latin typeface="Times New Roman" pitchFamily="18" charset="0"/>
              </a:rPr>
              <a:t> </a:t>
            </a:r>
            <a:r>
              <a:rPr lang="en-US" altLang="tr-TR" dirty="0" err="1">
                <a:latin typeface="Times New Roman" pitchFamily="18" charset="0"/>
              </a:rPr>
              <a:t>ara</a:t>
            </a:r>
            <a:r>
              <a:rPr lang="en-US" altLang="tr-TR" dirty="0">
                <a:latin typeface="Times New Roman" pitchFamily="18" charset="0"/>
              </a:rPr>
              <a:t> = 0.11  </a:t>
            </a:r>
            <a:r>
              <a:rPr lang="en-US" altLang="tr-TR" dirty="0">
                <a:latin typeface="Times New Roman" pitchFamily="18" charset="0"/>
                <a:sym typeface="Symbol" pitchFamily="18" charset="2"/>
              </a:rPr>
              <a:t></a:t>
            </a:r>
            <a:r>
              <a:rPr lang="en-US" altLang="tr-TR" dirty="0">
                <a:latin typeface="Times New Roman" pitchFamily="18" charset="0"/>
              </a:rPr>
              <a:t> 12.67</a:t>
            </a:r>
          </a:p>
          <a:p>
            <a:endParaRPr lang="en-US" altLang="tr-TR" dirty="0">
              <a:latin typeface="Times New Roman" pitchFamily="18" charset="0"/>
            </a:endParaRPr>
          </a:p>
          <a:p>
            <a:pPr marL="0" indent="0">
              <a:buNone/>
            </a:pPr>
            <a:r>
              <a:rPr lang="en-US" altLang="tr-TR" dirty="0">
                <a:latin typeface="Times New Roman" pitchFamily="18" charset="0"/>
              </a:rPr>
              <a:t>                                     </a:t>
            </a:r>
            <a:r>
              <a:rPr lang="tr-TR" altLang="tr-TR" dirty="0" smtClean="0">
                <a:latin typeface="Times New Roman" pitchFamily="18" charset="0"/>
              </a:rPr>
              <a:t>    </a:t>
            </a:r>
            <a:r>
              <a:rPr lang="en-US" altLang="tr-TR" dirty="0" smtClean="0">
                <a:latin typeface="Times New Roman" pitchFamily="18" charset="0"/>
              </a:rPr>
              <a:t> </a:t>
            </a:r>
            <a:r>
              <a:rPr lang="tr-TR" altLang="tr-TR" dirty="0" smtClean="0">
                <a:latin typeface="Times New Roman" pitchFamily="18" charset="0"/>
              </a:rPr>
              <a:t>Yayılma</a:t>
            </a:r>
            <a:r>
              <a:rPr lang="en-US" altLang="tr-TR" dirty="0" smtClean="0">
                <a:latin typeface="Times New Roman" pitchFamily="18" charset="0"/>
              </a:rPr>
              <a:t> </a:t>
            </a:r>
            <a:r>
              <a:rPr lang="en-US" altLang="tr-TR" dirty="0">
                <a:latin typeface="Times New Roman" pitchFamily="18" charset="0"/>
              </a:rPr>
              <a:t>= 0.20</a:t>
            </a:r>
          </a:p>
          <a:p>
            <a:endParaRPr lang="en-US" altLang="tr-TR" dirty="0">
              <a:latin typeface="Times New Roman" pitchFamily="18" charset="0"/>
            </a:endParaRPr>
          </a:p>
          <a:p>
            <a:r>
              <a:rPr lang="en-US" altLang="tr-TR" dirty="0">
                <a:latin typeface="Times New Roman" pitchFamily="18" charset="0"/>
              </a:rPr>
              <a:t>Q = </a:t>
            </a:r>
            <a:r>
              <a:rPr lang="en-US" altLang="tr-TR" dirty="0" err="1">
                <a:latin typeface="Times New Roman" pitchFamily="18" charset="0"/>
              </a:rPr>
              <a:t>ara</a:t>
            </a:r>
            <a:r>
              <a:rPr lang="en-US" altLang="tr-TR" dirty="0">
                <a:latin typeface="Times New Roman" pitchFamily="18" charset="0"/>
              </a:rPr>
              <a:t> / </a:t>
            </a:r>
            <a:r>
              <a:rPr lang="tr-TR" altLang="tr-TR" dirty="0">
                <a:latin typeface="Times New Roman" pitchFamily="18" charset="0"/>
              </a:rPr>
              <a:t>y</a:t>
            </a:r>
            <a:r>
              <a:rPr lang="tr-TR" altLang="tr-TR" dirty="0" smtClean="0">
                <a:latin typeface="Times New Roman" pitchFamily="18" charset="0"/>
              </a:rPr>
              <a:t>ayılma</a:t>
            </a:r>
            <a:r>
              <a:rPr lang="en-US" altLang="tr-TR" dirty="0" smtClean="0">
                <a:latin typeface="Times New Roman" pitchFamily="18" charset="0"/>
              </a:rPr>
              <a:t> </a:t>
            </a:r>
            <a:r>
              <a:rPr lang="en-US" altLang="tr-TR" dirty="0">
                <a:latin typeface="Times New Roman" pitchFamily="18" charset="0"/>
              </a:rPr>
              <a:t>= 0.55 &lt; </a:t>
            </a:r>
            <a:r>
              <a:rPr lang="en-US" altLang="tr-TR" dirty="0"/>
              <a:t>Q</a:t>
            </a:r>
            <a:r>
              <a:rPr lang="en-US" altLang="tr-TR" baseline="-25000" dirty="0"/>
              <a:t>(</a:t>
            </a:r>
            <a:r>
              <a:rPr lang="en-US" altLang="tr-TR" baseline="-25000" dirty="0" err="1"/>
              <a:t>tablo</a:t>
            </a:r>
            <a:r>
              <a:rPr lang="en-US" altLang="tr-TR" baseline="-25000" dirty="0"/>
              <a:t> </a:t>
            </a:r>
            <a:r>
              <a:rPr lang="tr-TR" altLang="tr-TR" baseline="-25000" dirty="0" smtClean="0"/>
              <a:t>değeri</a:t>
            </a:r>
            <a:r>
              <a:rPr lang="en-US" altLang="tr-TR" baseline="-25000" dirty="0" smtClean="0"/>
              <a:t>)</a:t>
            </a:r>
            <a:r>
              <a:rPr lang="en-US" altLang="tr-TR" dirty="0" smtClean="0"/>
              <a:t> </a:t>
            </a:r>
            <a:r>
              <a:rPr lang="en-US" altLang="tr-TR" dirty="0"/>
              <a:t>(</a:t>
            </a:r>
            <a:r>
              <a:rPr lang="tr-TR" altLang="tr-TR" dirty="0"/>
              <a:t>şüpheli değer kalabilir.)</a:t>
            </a:r>
            <a:r>
              <a:rPr lang="en-US" altLang="tr-TR" dirty="0"/>
              <a:t> </a:t>
            </a:r>
            <a:endParaRPr lang="tr-TR" altLang="tr-TR" dirty="0" smtClean="0"/>
          </a:p>
          <a:p>
            <a:endParaRPr lang="tr-TR" altLang="tr-TR" dirty="0" smtClean="0"/>
          </a:p>
          <a:p>
            <a:r>
              <a:rPr lang="tr-TR" altLang="tr-TR" dirty="0"/>
              <a:t>Eğer Q</a:t>
            </a:r>
            <a:r>
              <a:rPr lang="tr-TR" altLang="tr-TR" baseline="-25000" dirty="0"/>
              <a:t>(gözlenen)</a:t>
            </a:r>
            <a:r>
              <a:rPr lang="en-US" altLang="tr-TR" dirty="0"/>
              <a:t>&gt; Q</a:t>
            </a:r>
            <a:r>
              <a:rPr lang="en-US" altLang="tr-TR" baseline="-25000" dirty="0"/>
              <a:t>(</a:t>
            </a:r>
            <a:r>
              <a:rPr lang="en-US" altLang="tr-TR" baseline="-25000" dirty="0" err="1"/>
              <a:t>tablo</a:t>
            </a:r>
            <a:r>
              <a:rPr lang="en-US" altLang="tr-TR" baseline="-25000" dirty="0"/>
              <a:t> </a:t>
            </a:r>
            <a:r>
              <a:rPr lang="tr-TR" altLang="tr-TR" baseline="-25000" dirty="0" smtClean="0"/>
              <a:t>değeri</a:t>
            </a:r>
            <a:r>
              <a:rPr lang="en-US" altLang="tr-TR" baseline="-25000" dirty="0" smtClean="0"/>
              <a:t>)</a:t>
            </a:r>
            <a:r>
              <a:rPr lang="en-US" altLang="tr-TR" dirty="0" smtClean="0"/>
              <a:t> </a:t>
            </a:r>
            <a:r>
              <a:rPr lang="en-US" altLang="tr-TR" dirty="0" err="1"/>
              <a:t>ise</a:t>
            </a:r>
            <a:r>
              <a:rPr lang="en-US" altLang="tr-TR" dirty="0"/>
              <a:t> </a:t>
            </a:r>
            <a:r>
              <a:rPr lang="tr-TR" altLang="tr-TR" dirty="0" smtClean="0"/>
              <a:t>şüphelenilen değer o güven seviyesine göre atılabilir.</a:t>
            </a:r>
            <a:r>
              <a:rPr lang="en-US" altLang="tr-TR" dirty="0" smtClean="0"/>
              <a:t> </a:t>
            </a:r>
            <a:endParaRPr lang="en-US" altLang="tr-TR" dirty="0"/>
          </a:p>
          <a:p>
            <a:endParaRPr lang="en-US" altLang="tr-TR" dirty="0"/>
          </a:p>
          <a:p>
            <a:pPr marL="0" indent="0">
              <a:buNone/>
            </a:pPr>
            <a:endParaRPr lang="tr-TR" dirty="0"/>
          </a:p>
        </p:txBody>
      </p:sp>
      <p:cxnSp>
        <p:nvCxnSpPr>
          <p:cNvPr id="5" name="Düz Bağlayıcı 4"/>
          <p:cNvCxnSpPr/>
          <p:nvPr/>
        </p:nvCxnSpPr>
        <p:spPr>
          <a:xfrm>
            <a:off x="1187624" y="2987607"/>
            <a:ext cx="0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Düz Ok Bağlayıcısı 6"/>
          <p:cNvCxnSpPr/>
          <p:nvPr/>
        </p:nvCxnSpPr>
        <p:spPr>
          <a:xfrm>
            <a:off x="1187624" y="3779695"/>
            <a:ext cx="26642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Düz Bağlayıcı 8"/>
          <p:cNvCxnSpPr/>
          <p:nvPr/>
        </p:nvCxnSpPr>
        <p:spPr>
          <a:xfrm>
            <a:off x="7308304" y="3131623"/>
            <a:ext cx="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Düz Ok Bağlayıcısı 10"/>
          <p:cNvCxnSpPr/>
          <p:nvPr/>
        </p:nvCxnSpPr>
        <p:spPr>
          <a:xfrm flipH="1">
            <a:off x="5796136" y="3779695"/>
            <a:ext cx="15121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gradFill>
            <a:gsLst>
              <a:gs pos="2000">
                <a:schemeClr val="bg1"/>
              </a:gs>
              <a:gs pos="3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tr-TR" sz="2000" b="1" dirty="0" smtClean="0">
                <a:solidFill>
                  <a:srgbClr val="FF0000"/>
                </a:solidFill>
              </a:rPr>
              <a:t>SERBESTLİK DERECESİ, GÜVEN SINIRLARI, GÜVEN ARALIĞI VE GÜVEN SEVİYESİ</a:t>
            </a:r>
            <a:endParaRPr lang="tr-TR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344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3556991"/>
              </a:xfrm>
            </p:spPr>
            <p:txBody>
              <a:bodyPr>
                <a:noAutofit/>
              </a:bodyPr>
              <a:lstStyle/>
              <a:p>
                <a:r>
                  <a:rPr lang="tr-TR" dirty="0" smtClean="0"/>
                  <a:t>Ortalama değerle </a:t>
                </a:r>
                <a:r>
                  <a:rPr lang="tr-TR" dirty="0"/>
                  <a:t>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>
                            <a:latin typeface="Cambria Math"/>
                          </a:rPr>
                        </m:ctrlPr>
                      </m:accPr>
                      <m:e>
                        <m:r>
                          <a:rPr lang="tr-TR" i="1"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tr-TR" i="1">
                        <a:latin typeface="Cambria Math"/>
                      </a:rPr>
                      <m:t>)</m:t>
                    </m:r>
                  </m:oMath>
                </a14:m>
                <a:r>
                  <a:rPr lang="tr-TR" dirty="0" smtClean="0"/>
                  <a:t> doğru değerin </a:t>
                </a:r>
                <a:r>
                  <a:rPr lang="tr-TR" dirty="0"/>
                  <a:t>(µ)</a:t>
                </a:r>
                <a:r>
                  <a:rPr lang="tr-TR" dirty="0" smtClean="0"/>
                  <a:t> karşılaştırılması </a:t>
                </a:r>
              </a:p>
              <a:p>
                <a:r>
                  <a:rPr lang="tr-TR" dirty="0" smtClean="0"/>
                  <a:t>F-testi: İki kesinliğin karşılaştırılması</a:t>
                </a:r>
              </a:p>
              <a:p>
                <a:r>
                  <a:rPr lang="tr-TR" dirty="0" smtClean="0"/>
                  <a:t>Eşleştirilmiş t-testleri</a:t>
                </a:r>
              </a:p>
              <a:p>
                <a:r>
                  <a:rPr lang="tr-TR" dirty="0" smtClean="0"/>
                  <a:t>G-testi: </a:t>
                </a:r>
                <a:r>
                  <a:rPr lang="tr-TR" dirty="0" err="1" smtClean="0"/>
                  <a:t>Grubbs</a:t>
                </a:r>
                <a:r>
                  <a:rPr lang="tr-TR" dirty="0" smtClean="0"/>
                  <a:t> testi</a:t>
                </a:r>
              </a:p>
              <a:p>
                <a:r>
                  <a:rPr lang="tr-TR" dirty="0" smtClean="0"/>
                  <a:t>C-testi: </a:t>
                </a:r>
                <a:r>
                  <a:rPr lang="tr-TR" dirty="0" err="1" smtClean="0"/>
                  <a:t>Cochran</a:t>
                </a:r>
                <a:r>
                  <a:rPr lang="tr-TR" dirty="0" smtClean="0"/>
                  <a:t> testi</a:t>
                </a:r>
                <a:endParaRPr lang="tr-TR" dirty="0"/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3556991"/>
              </a:xfrm>
              <a:blipFill rotWithShape="1">
                <a:blip r:embed="rId2" cstate="print"/>
                <a:stretch>
                  <a:fillRect l="-1630" t="-2058" b="-1372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gradFill>
            <a:gsLst>
              <a:gs pos="2000">
                <a:schemeClr val="bg1"/>
              </a:gs>
              <a:gs pos="3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tr-TR" sz="2000" b="1" dirty="0" smtClean="0">
                <a:solidFill>
                  <a:srgbClr val="FF0000"/>
                </a:solidFill>
              </a:rPr>
              <a:t>SERBESTLİK DERECESİ, GÜVEN SINIRLARI, GÜVEN ARALIĞI VE GÜVEN SEVİYESİ</a:t>
            </a:r>
            <a:endParaRPr lang="tr-TR" sz="2000" b="1" dirty="0">
              <a:solidFill>
                <a:srgbClr val="FF0000"/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683568" y="980728"/>
            <a:ext cx="3994968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tr-TR" sz="2500" u="sng" dirty="0" smtClean="0">
                <a:solidFill>
                  <a:prstClr val="black"/>
                </a:solidFill>
              </a:rPr>
              <a:t>Bazı </a:t>
            </a:r>
            <a:r>
              <a:rPr lang="tr-TR" sz="2500" u="sng" dirty="0">
                <a:solidFill>
                  <a:prstClr val="black"/>
                </a:solidFill>
              </a:rPr>
              <a:t>anlamlılık testleri</a:t>
            </a:r>
          </a:p>
        </p:txBody>
      </p:sp>
    </p:spTree>
    <p:extLst>
      <p:ext uri="{BB962C8B-B14F-4D97-AF65-F5344CB8AC3E}">
        <p14:creationId xmlns:p14="http://schemas.microsoft.com/office/powerpoint/2010/main" xmlns="" val="4086583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tr-TR" altLang="tr-TR" sz="3000" b="1" u="sng" dirty="0">
                <a:latin typeface="Times New Roman" pitchFamily="18" charset="0"/>
              </a:rPr>
              <a:t>KAYNAKLAR</a:t>
            </a:r>
            <a:r>
              <a:rPr lang="tr-TR" altLang="tr-TR" sz="3000" dirty="0">
                <a:latin typeface="Times New Roman" pitchFamily="18" charset="0"/>
              </a:rPr>
              <a:t> </a:t>
            </a:r>
            <a:r>
              <a:rPr lang="en-US" altLang="tr-TR" sz="3000" dirty="0">
                <a:latin typeface="Times New Roman" pitchFamily="18" charset="0"/>
              </a:rPr>
              <a:t/>
            </a:r>
            <a:br>
              <a:rPr lang="en-US" altLang="tr-TR" sz="3000" dirty="0">
                <a:latin typeface="Times New Roman" pitchFamily="18" charset="0"/>
              </a:rPr>
            </a:br>
            <a:endParaRPr lang="tr-TR" sz="30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23528" y="836712"/>
            <a:ext cx="8373616" cy="5760640"/>
          </a:xfrm>
        </p:spPr>
        <p:txBody>
          <a:bodyPr>
            <a:noAutofit/>
          </a:bodyPr>
          <a:lstStyle/>
          <a:p>
            <a:pPr indent="-228600" algn="just"/>
            <a:r>
              <a:rPr lang="tr-TR" altLang="tr-TR" sz="1800" dirty="0" smtClean="0">
                <a:latin typeface="Times New Roman" pitchFamily="18" charset="0"/>
              </a:rPr>
              <a:t>Harris</a:t>
            </a:r>
            <a:r>
              <a:rPr lang="tr-TR" altLang="tr-TR" sz="1800" dirty="0">
                <a:latin typeface="Times New Roman" pitchFamily="18" charset="0"/>
              </a:rPr>
              <a:t>, D.C., “</a:t>
            </a:r>
            <a:r>
              <a:rPr lang="tr-TR" altLang="tr-TR" sz="1800" dirty="0" err="1">
                <a:latin typeface="Times New Roman" pitchFamily="18" charset="0"/>
              </a:rPr>
              <a:t>Analytical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Chemistry</a:t>
            </a:r>
            <a:r>
              <a:rPr lang="tr-TR" altLang="tr-TR" sz="1800" dirty="0">
                <a:latin typeface="Times New Roman" pitchFamily="18" charset="0"/>
              </a:rPr>
              <a:t>”, W.H. </a:t>
            </a:r>
            <a:r>
              <a:rPr lang="tr-TR" altLang="tr-TR" sz="1800" dirty="0" err="1">
                <a:latin typeface="Times New Roman" pitchFamily="18" charset="0"/>
              </a:rPr>
              <a:t>Freeman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and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Company</a:t>
            </a:r>
            <a:r>
              <a:rPr lang="tr-TR" altLang="tr-TR" sz="1800" dirty="0">
                <a:latin typeface="Times New Roman" pitchFamily="18" charset="0"/>
              </a:rPr>
              <a:t>, 42 , 1982</a:t>
            </a:r>
            <a:r>
              <a:rPr lang="tr-TR" altLang="tr-TR" sz="1800" dirty="0" smtClean="0">
                <a:latin typeface="Times New Roman" pitchFamily="18" charset="0"/>
              </a:rPr>
              <a:t>.</a:t>
            </a:r>
            <a:endParaRPr lang="en-US" altLang="tr-TR" sz="1800" dirty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err="1">
                <a:latin typeface="Times New Roman" pitchFamily="18" charset="0"/>
              </a:rPr>
              <a:t>Kreyzig</a:t>
            </a:r>
            <a:r>
              <a:rPr lang="tr-TR" altLang="tr-TR" sz="1800" dirty="0">
                <a:latin typeface="Times New Roman" pitchFamily="18" charset="0"/>
              </a:rPr>
              <a:t>, E., “Advanced </a:t>
            </a:r>
            <a:r>
              <a:rPr lang="tr-TR" altLang="tr-TR" sz="1800" dirty="0" err="1">
                <a:latin typeface="Times New Roman" pitchFamily="18" charset="0"/>
              </a:rPr>
              <a:t>Engineering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Mathematics</a:t>
            </a:r>
            <a:r>
              <a:rPr lang="tr-TR" altLang="tr-TR" sz="1800" dirty="0">
                <a:latin typeface="Times New Roman" pitchFamily="18" charset="0"/>
              </a:rPr>
              <a:t>” , 8</a:t>
            </a:r>
            <a:r>
              <a:rPr lang="tr-TR" altLang="tr-TR" sz="1800" baseline="30000" dirty="0">
                <a:latin typeface="Times New Roman" pitchFamily="18" charset="0"/>
              </a:rPr>
              <a:t>th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edition</a:t>
            </a:r>
            <a:r>
              <a:rPr lang="tr-TR" altLang="tr-TR" sz="1800" dirty="0">
                <a:latin typeface="Times New Roman" pitchFamily="18" charset="0"/>
              </a:rPr>
              <a:t>, John </a:t>
            </a:r>
            <a:r>
              <a:rPr lang="tr-TR" altLang="tr-TR" sz="1800" dirty="0" err="1">
                <a:latin typeface="Times New Roman" pitchFamily="18" charset="0"/>
              </a:rPr>
              <a:t>Wiley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and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Sons</a:t>
            </a:r>
            <a:r>
              <a:rPr lang="tr-TR" altLang="tr-TR" sz="1800" dirty="0">
                <a:latin typeface="Times New Roman" pitchFamily="18" charset="0"/>
              </a:rPr>
              <a:t>  </a:t>
            </a:r>
            <a:r>
              <a:rPr lang="tr-TR" altLang="tr-TR" sz="1800" dirty="0" err="1">
                <a:latin typeface="Times New Roman" pitchFamily="18" charset="0"/>
              </a:rPr>
              <a:t>Inc</a:t>
            </a:r>
            <a:r>
              <a:rPr lang="tr-TR" altLang="tr-TR" sz="1800" dirty="0">
                <a:latin typeface="Times New Roman" pitchFamily="18" charset="0"/>
              </a:rPr>
              <a:t>., 914 , 1999</a:t>
            </a:r>
            <a:r>
              <a:rPr lang="tr-TR" altLang="tr-TR" sz="1800" dirty="0" smtClean="0">
                <a:latin typeface="Times New Roman" pitchFamily="18" charset="0"/>
              </a:rPr>
              <a:t>.</a:t>
            </a:r>
            <a:endParaRPr lang="en-US" altLang="tr-TR" sz="1800" dirty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err="1">
                <a:latin typeface="Times New Roman" pitchFamily="18" charset="0"/>
              </a:rPr>
              <a:t>Bennett</a:t>
            </a:r>
            <a:r>
              <a:rPr lang="tr-TR" altLang="tr-TR" sz="1800" dirty="0">
                <a:latin typeface="Times New Roman" pitchFamily="18" charset="0"/>
              </a:rPr>
              <a:t>, C.A., Franklin, N.L., “Statistical Analysis in </a:t>
            </a:r>
            <a:r>
              <a:rPr lang="tr-TR" altLang="tr-TR" sz="1800" dirty="0" err="1">
                <a:latin typeface="Times New Roman" pitchFamily="18" charset="0"/>
              </a:rPr>
              <a:t>Chemistry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and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the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Chemical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Industry</a:t>
            </a:r>
            <a:r>
              <a:rPr lang="tr-TR" altLang="tr-TR" sz="1800" dirty="0">
                <a:latin typeface="Times New Roman" pitchFamily="18" charset="0"/>
              </a:rPr>
              <a:t>”, John </a:t>
            </a:r>
            <a:r>
              <a:rPr lang="tr-TR" altLang="tr-TR" sz="1800" dirty="0" err="1">
                <a:latin typeface="Times New Roman" pitchFamily="18" charset="0"/>
              </a:rPr>
              <a:t>Wiley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and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Sons</a:t>
            </a:r>
            <a:r>
              <a:rPr lang="tr-TR" altLang="tr-TR" sz="1800" dirty="0">
                <a:latin typeface="Times New Roman" pitchFamily="18" charset="0"/>
              </a:rPr>
              <a:t>  </a:t>
            </a:r>
            <a:r>
              <a:rPr lang="tr-TR" altLang="tr-TR" sz="1800" dirty="0" err="1">
                <a:latin typeface="Times New Roman" pitchFamily="18" charset="0"/>
              </a:rPr>
              <a:t>Inc</a:t>
            </a:r>
            <a:r>
              <a:rPr lang="tr-TR" altLang="tr-TR" sz="1800" dirty="0">
                <a:latin typeface="Times New Roman" pitchFamily="18" charset="0"/>
              </a:rPr>
              <a:t>., 1967</a:t>
            </a:r>
            <a:r>
              <a:rPr lang="tr-TR" altLang="tr-TR" sz="1800" dirty="0" smtClean="0">
                <a:latin typeface="Times New Roman" pitchFamily="18" charset="0"/>
              </a:rPr>
              <a:t>.</a:t>
            </a:r>
            <a:endParaRPr lang="tr-TR" altLang="tr-TR" sz="1800" dirty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err="1">
                <a:latin typeface="Times New Roman" pitchFamily="18" charset="0"/>
              </a:rPr>
              <a:t>Mickley</a:t>
            </a:r>
            <a:r>
              <a:rPr lang="tr-TR" altLang="tr-TR" sz="1800" dirty="0">
                <a:latin typeface="Times New Roman" pitchFamily="18" charset="0"/>
              </a:rPr>
              <a:t>, H.S., </a:t>
            </a:r>
            <a:r>
              <a:rPr lang="tr-TR" altLang="tr-TR" sz="1800" dirty="0" err="1">
                <a:latin typeface="Times New Roman" pitchFamily="18" charset="0"/>
              </a:rPr>
              <a:t>Sherwood</a:t>
            </a:r>
            <a:r>
              <a:rPr lang="tr-TR" altLang="tr-TR" sz="1800" dirty="0">
                <a:latin typeface="Times New Roman" pitchFamily="18" charset="0"/>
              </a:rPr>
              <a:t>, T.K., </a:t>
            </a:r>
            <a:r>
              <a:rPr lang="tr-TR" altLang="tr-TR" sz="1800" dirty="0" err="1">
                <a:latin typeface="Times New Roman" pitchFamily="18" charset="0"/>
              </a:rPr>
              <a:t>and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Reed</a:t>
            </a:r>
            <a:r>
              <a:rPr lang="tr-TR" altLang="tr-TR" sz="1800" dirty="0">
                <a:latin typeface="Times New Roman" pitchFamily="18" charset="0"/>
              </a:rPr>
              <a:t>, C.E., “</a:t>
            </a:r>
            <a:r>
              <a:rPr lang="tr-TR" altLang="tr-TR" sz="1800" dirty="0" err="1">
                <a:latin typeface="Times New Roman" pitchFamily="18" charset="0"/>
              </a:rPr>
              <a:t>Applied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Mathematics</a:t>
            </a:r>
            <a:r>
              <a:rPr lang="tr-TR" altLang="tr-TR" sz="1800" dirty="0">
                <a:latin typeface="Times New Roman" pitchFamily="18" charset="0"/>
              </a:rPr>
              <a:t> in </a:t>
            </a:r>
            <a:r>
              <a:rPr lang="tr-TR" altLang="tr-TR" sz="1800" dirty="0" err="1">
                <a:latin typeface="Times New Roman" pitchFamily="18" charset="0"/>
              </a:rPr>
              <a:t>Chemical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Engineering</a:t>
            </a:r>
            <a:r>
              <a:rPr lang="tr-TR" altLang="tr-TR" sz="1800" dirty="0">
                <a:latin typeface="Times New Roman" pitchFamily="18" charset="0"/>
              </a:rPr>
              <a:t>”, </a:t>
            </a:r>
            <a:r>
              <a:rPr lang="tr-TR" altLang="tr-TR" sz="1800" dirty="0" err="1">
                <a:latin typeface="Times New Roman" pitchFamily="18" charset="0"/>
              </a:rPr>
              <a:t>McGraw-Hill</a:t>
            </a:r>
            <a:r>
              <a:rPr lang="tr-TR" altLang="tr-TR" sz="1800" dirty="0">
                <a:latin typeface="Times New Roman" pitchFamily="18" charset="0"/>
              </a:rPr>
              <a:t>, 1957</a:t>
            </a:r>
            <a:r>
              <a:rPr lang="tr-TR" altLang="tr-TR" sz="1800" dirty="0" smtClean="0">
                <a:latin typeface="Times New Roman" pitchFamily="18" charset="0"/>
              </a:rPr>
              <a:t>.</a:t>
            </a:r>
            <a:endParaRPr lang="tr-TR" altLang="tr-TR" sz="1800" dirty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err="1">
                <a:latin typeface="Times New Roman" pitchFamily="18" charset="0"/>
              </a:rPr>
              <a:t>Reilly</a:t>
            </a:r>
            <a:r>
              <a:rPr lang="tr-TR" altLang="tr-TR" sz="1800" dirty="0">
                <a:latin typeface="Times New Roman" pitchFamily="18" charset="0"/>
              </a:rPr>
              <a:t>, P.M., “A Statistical </a:t>
            </a:r>
            <a:r>
              <a:rPr lang="tr-TR" altLang="tr-TR" sz="1800" dirty="0" err="1">
                <a:latin typeface="Times New Roman" pitchFamily="18" charset="0"/>
              </a:rPr>
              <a:t>Look</a:t>
            </a:r>
            <a:r>
              <a:rPr lang="tr-TR" altLang="tr-TR" sz="1800" dirty="0">
                <a:latin typeface="Times New Roman" pitchFamily="18" charset="0"/>
              </a:rPr>
              <a:t> at </a:t>
            </a:r>
            <a:r>
              <a:rPr lang="tr-TR" altLang="tr-TR" sz="1800" dirty="0" err="1">
                <a:latin typeface="Times New Roman" pitchFamily="18" charset="0"/>
              </a:rPr>
              <a:t>Significant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Figures</a:t>
            </a:r>
            <a:r>
              <a:rPr lang="tr-TR" altLang="tr-TR" sz="1800" dirty="0">
                <a:latin typeface="Times New Roman" pitchFamily="18" charset="0"/>
              </a:rPr>
              <a:t>”, </a:t>
            </a:r>
            <a:r>
              <a:rPr lang="tr-TR" altLang="tr-TR" sz="1800" dirty="0" err="1">
                <a:latin typeface="Times New Roman" pitchFamily="18" charset="0"/>
              </a:rPr>
              <a:t>Chemical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Engineering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Education</a:t>
            </a:r>
            <a:r>
              <a:rPr lang="tr-TR" altLang="tr-TR" sz="1800" dirty="0">
                <a:latin typeface="Times New Roman" pitchFamily="18" charset="0"/>
              </a:rPr>
              <a:t>”, </a:t>
            </a:r>
            <a:r>
              <a:rPr lang="tr-TR" altLang="tr-TR" sz="1800" dirty="0" err="1">
                <a:latin typeface="Times New Roman" pitchFamily="18" charset="0"/>
              </a:rPr>
              <a:t>summer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issue</a:t>
            </a:r>
            <a:r>
              <a:rPr lang="tr-TR" altLang="tr-TR" sz="1800" dirty="0">
                <a:latin typeface="Times New Roman" pitchFamily="18" charset="0"/>
              </a:rPr>
              <a:t>, 152-155,1992</a:t>
            </a:r>
            <a:r>
              <a:rPr lang="tr-TR" altLang="tr-TR" sz="1800" dirty="0" smtClean="0">
                <a:latin typeface="Times New Roman" pitchFamily="18" charset="0"/>
              </a:rPr>
              <a:t>.</a:t>
            </a:r>
            <a:endParaRPr lang="tr-TR" altLang="tr-TR" sz="1800" dirty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err="1">
                <a:latin typeface="Times New Roman" pitchFamily="18" charset="0"/>
              </a:rPr>
              <a:t>Schwatz</a:t>
            </a:r>
            <a:r>
              <a:rPr lang="tr-TR" altLang="tr-TR" sz="1800" dirty="0">
                <a:latin typeface="Times New Roman" pitchFamily="18" charset="0"/>
              </a:rPr>
              <a:t>, L.M., “</a:t>
            </a:r>
            <a:r>
              <a:rPr lang="tr-TR" altLang="tr-TR" sz="1800" dirty="0" err="1">
                <a:latin typeface="Times New Roman" pitchFamily="18" charset="0"/>
              </a:rPr>
              <a:t>Propagation</a:t>
            </a:r>
            <a:r>
              <a:rPr lang="tr-TR" altLang="tr-TR" sz="1800" dirty="0">
                <a:latin typeface="Times New Roman" pitchFamily="18" charset="0"/>
              </a:rPr>
              <a:t> of </a:t>
            </a:r>
            <a:r>
              <a:rPr lang="tr-TR" altLang="tr-TR" sz="1800" dirty="0" err="1">
                <a:latin typeface="Times New Roman" pitchFamily="18" charset="0"/>
              </a:rPr>
              <a:t>Significant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Figures</a:t>
            </a:r>
            <a:r>
              <a:rPr lang="tr-TR" altLang="tr-TR" sz="1800" dirty="0">
                <a:latin typeface="Times New Roman" pitchFamily="18" charset="0"/>
              </a:rPr>
              <a:t>”, </a:t>
            </a:r>
            <a:r>
              <a:rPr lang="tr-TR" altLang="tr-TR" sz="1800" dirty="0" err="1">
                <a:latin typeface="Times New Roman" pitchFamily="18" charset="0"/>
              </a:rPr>
              <a:t>Journal</a:t>
            </a:r>
            <a:r>
              <a:rPr lang="tr-TR" altLang="tr-TR" sz="1800" dirty="0">
                <a:latin typeface="Times New Roman" pitchFamily="18" charset="0"/>
              </a:rPr>
              <a:t> of </a:t>
            </a:r>
            <a:r>
              <a:rPr lang="tr-TR" altLang="tr-TR" sz="1800" dirty="0" err="1">
                <a:latin typeface="Times New Roman" pitchFamily="18" charset="0"/>
              </a:rPr>
              <a:t>Chemical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Engineering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Education</a:t>
            </a:r>
            <a:r>
              <a:rPr lang="tr-TR" altLang="tr-TR" sz="1800" dirty="0">
                <a:latin typeface="Times New Roman" pitchFamily="18" charset="0"/>
              </a:rPr>
              <a:t>., 62(8) , 693 , 1985.</a:t>
            </a:r>
            <a:endParaRPr lang="en-US" altLang="tr-TR" sz="1800" dirty="0">
              <a:latin typeface="Times New Roman" pitchFamily="18" charset="0"/>
            </a:endParaRPr>
          </a:p>
          <a:p>
            <a:pPr indent="-228600" algn="just"/>
            <a:r>
              <a:rPr lang="en-US" altLang="tr-TR" sz="1800" dirty="0">
                <a:latin typeface="Times New Roman" pitchFamily="18" charset="0"/>
              </a:rPr>
              <a:t>Garland, C.W., </a:t>
            </a:r>
            <a:r>
              <a:rPr lang="en-US" altLang="tr-TR" sz="1800" dirty="0" err="1">
                <a:latin typeface="Times New Roman" pitchFamily="18" charset="0"/>
              </a:rPr>
              <a:t>Nibler</a:t>
            </a:r>
            <a:r>
              <a:rPr lang="en-US" altLang="tr-TR" sz="1800" dirty="0">
                <a:latin typeface="Times New Roman" pitchFamily="18" charset="0"/>
              </a:rPr>
              <a:t>, J.W., “Experiments in Physical Chemistry” ,7</a:t>
            </a:r>
            <a:r>
              <a:rPr lang="en-US" altLang="tr-TR" sz="1800" baseline="30000" dirty="0">
                <a:latin typeface="Times New Roman" pitchFamily="18" charset="0"/>
              </a:rPr>
              <a:t>th</a:t>
            </a:r>
            <a:r>
              <a:rPr lang="en-US" altLang="tr-TR" sz="1800" dirty="0">
                <a:latin typeface="Times New Roman" pitchFamily="18" charset="0"/>
              </a:rPr>
              <a:t> edition, McGraw-Hill, </a:t>
            </a:r>
            <a:r>
              <a:rPr lang="en-US" altLang="tr-TR" sz="1800" dirty="0" smtClean="0">
                <a:latin typeface="Times New Roman" pitchFamily="18" charset="0"/>
              </a:rPr>
              <a:t>2003</a:t>
            </a:r>
            <a:endParaRPr lang="en-US" altLang="tr-TR" sz="1800" dirty="0">
              <a:latin typeface="Times New Roman" pitchFamily="18" charset="0"/>
            </a:endParaRPr>
          </a:p>
          <a:p>
            <a:pPr indent="-228600" algn="just"/>
            <a:r>
              <a:rPr lang="en-US" altLang="tr-TR" sz="1800" dirty="0" err="1">
                <a:latin typeface="Times New Roman" pitchFamily="18" charset="0"/>
              </a:rPr>
              <a:t>Usanmaz</a:t>
            </a:r>
            <a:r>
              <a:rPr lang="en-US" altLang="tr-TR" sz="1800" dirty="0">
                <a:latin typeface="Times New Roman" pitchFamily="18" charset="0"/>
              </a:rPr>
              <a:t>, A., “Quantitative Analytical Chemistry”, Middle East Technical University, 1991</a:t>
            </a:r>
            <a:r>
              <a:rPr lang="en-US" altLang="tr-TR" sz="1800" dirty="0" smtClean="0">
                <a:latin typeface="Times New Roman" pitchFamily="18" charset="0"/>
              </a:rPr>
              <a:t>.</a:t>
            </a:r>
            <a:endParaRPr lang="tr-TR" altLang="tr-TR" sz="1800" dirty="0" smtClean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smtClean="0">
                <a:latin typeface="Times New Roman" pitchFamily="18" charset="0"/>
              </a:rPr>
              <a:t>Gündüz, T., ‘’Kimyacılar için İstatistik’’, 2. Baskı, Gazi Kitap evi, 2010</a:t>
            </a:r>
          </a:p>
          <a:p>
            <a:pPr indent="-228600" algn="just"/>
            <a:r>
              <a:rPr lang="tr-TR" altLang="tr-TR" sz="1800" dirty="0" err="1" smtClean="0">
                <a:latin typeface="Times New Roman" pitchFamily="18" charset="0"/>
              </a:rPr>
              <a:t>Skoog</a:t>
            </a:r>
            <a:r>
              <a:rPr lang="tr-TR" altLang="tr-TR" sz="1800" dirty="0" smtClean="0">
                <a:latin typeface="Times New Roman" pitchFamily="18" charset="0"/>
              </a:rPr>
              <a:t>, D.A., West, D.M., Holler, F.J., ‘’Analitik Kimya Temelleri’’, Editör:  </a:t>
            </a:r>
            <a:r>
              <a:rPr lang="tr-TR" altLang="tr-TR" sz="1800" dirty="0" err="1" smtClean="0">
                <a:latin typeface="Times New Roman" pitchFamily="18" charset="0"/>
              </a:rPr>
              <a:t>E.Kılıç</a:t>
            </a:r>
            <a:r>
              <a:rPr lang="tr-TR" altLang="tr-TR" sz="1800" dirty="0" smtClean="0">
                <a:latin typeface="Times New Roman" pitchFamily="18" charset="0"/>
              </a:rPr>
              <a:t>, F. Köseoğlu, 7. Baskı, Bilim Yayıncılık, 1997.</a:t>
            </a:r>
          </a:p>
          <a:p>
            <a:pPr indent="-228600" algn="just"/>
            <a:endParaRPr lang="tr-TR" altLang="tr-TR" sz="1800" dirty="0" smtClean="0">
              <a:latin typeface="Times New Roman" pitchFamily="18" charset="0"/>
            </a:endParaRPr>
          </a:p>
          <a:p>
            <a:pPr indent="-228600" algn="just"/>
            <a:endParaRPr lang="tr-TR" altLang="tr-TR" sz="1800" dirty="0">
              <a:latin typeface="Times New Roman" pitchFamily="18" charset="0"/>
            </a:endParaRPr>
          </a:p>
          <a:p>
            <a:endParaRPr lang="tr-TR" sz="1800" dirty="0"/>
          </a:p>
        </p:txBody>
      </p:sp>
    </p:spTree>
    <p:extLst>
      <p:ext uri="{BB962C8B-B14F-4D97-AF65-F5344CB8AC3E}">
        <p14:creationId xmlns:p14="http://schemas.microsoft.com/office/powerpoint/2010/main" xmlns="" val="175154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869</TotalTime>
  <Words>925</Words>
  <Application>Microsoft Office PowerPoint</Application>
  <PresentationFormat>Ekran Gösterisi (4:3)</PresentationFormat>
  <Paragraphs>123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29</vt:i4>
      </vt:variant>
    </vt:vector>
  </HeadingPairs>
  <TitlesOfParts>
    <vt:vector size="30" baseType="lpstr">
      <vt:lpstr>Ofis Teması</vt:lpstr>
      <vt:lpstr>KM 380  KİMYA MÜHENDİSLİĞİ LABORATUVARI I</vt:lpstr>
      <vt:lpstr>İÇERİK </vt:lpstr>
      <vt:lpstr>DENEYSEL VERİLERDE ANLAMLI BASAMAKLAR</vt:lpstr>
      <vt:lpstr>DENEYSEL VERİLERDE ANLAMLI BASAMAKLAR</vt:lpstr>
      <vt:lpstr>DENEYSEL VERİLERDE ANLAMLI BASAMAKLAR</vt:lpstr>
      <vt:lpstr>DENEYSEL VERİLERİN İSTATİSTİKSEL ANALİZİ</vt:lpstr>
      <vt:lpstr>DENEYSEL VERİLERİN İSTATİSTİKSEL ANALİZİ</vt:lpstr>
      <vt:lpstr>DENEYSEL VERİLERİN İSTATİSTİKSEL ANALİZİ</vt:lpstr>
      <vt:lpstr>DENEYSEL VERİLERİN İSTATİSTİKSEL ANALİZİ</vt:lpstr>
      <vt:lpstr> </vt:lpstr>
      <vt:lpstr>DENEYSEL VERİLERİN İSTATİSTİKSEL ANALİZİ</vt:lpstr>
      <vt:lpstr>DENEYSEL VERİLERİN İSTATİSTİKSEL ANALİZİ</vt:lpstr>
      <vt:lpstr>Slayt 13</vt:lpstr>
      <vt:lpstr>Slayt 14</vt:lpstr>
      <vt:lpstr>DENEYSEL VERİLERİN İSTATİSTİKSEL ANALİZİ</vt:lpstr>
      <vt:lpstr>DENEYSEL VERİLERİN İSTATİSTİKSEL ANALİZİ</vt:lpstr>
      <vt:lpstr>Slayt 17</vt:lpstr>
      <vt:lpstr>DENEYSEL VERİLERİN İSTATİSTİKSEL ANALİZİ</vt:lpstr>
      <vt:lpstr>DENEYSEL VERİLERİN İSTATİSTİKSEL ANALİZİ</vt:lpstr>
      <vt:lpstr>HATA TİPLERİ</vt:lpstr>
      <vt:lpstr>SİSTEMATİK (ÖNLENEBİLİR) HATALAR</vt:lpstr>
      <vt:lpstr>Slayt 22</vt:lpstr>
      <vt:lpstr>RASTGELE (ÖNLENEMEZ) HATALAR</vt:lpstr>
      <vt:lpstr>SERBESTLİK DERECESİ, GÜVEN SINIRLARI, GÜVEN ARALIĞI VE GÜVEN SEVİYESİ</vt:lpstr>
      <vt:lpstr>SERBESTLİK DERECESİ, GÜVEN SINIRLARI, GÜVEN ARALIĞI VE GÜVEN SEVİYESİ</vt:lpstr>
      <vt:lpstr>SERBESTLİK DERECESİ, GÜVEN SINIRLARI, GÜVEN ARALIĞI VE GÜVEN SEVİYESİ</vt:lpstr>
      <vt:lpstr>SERBESTLİK DERECESİ, GÜVEN SINIRLARI, GÜVEN ARALIĞI VE GÜVEN SEVİYESİ</vt:lpstr>
      <vt:lpstr>SERBESTLİK DERECESİ, GÜVEN SINIRLARI, GÜVEN ARALIĞI VE GÜVEN SEVİYESİ</vt:lpstr>
      <vt:lpstr>KAYNAKLAR 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KM 380  KİMYA MÜHENDİSLİĞİ LABORATUVARI I</dc:title>
  <dc:creator>MEHMET</dc:creator>
  <cp:lastModifiedBy>HP</cp:lastModifiedBy>
  <cp:revision>40</cp:revision>
  <dcterms:created xsi:type="dcterms:W3CDTF">2018-02-08T10:51:30Z</dcterms:created>
  <dcterms:modified xsi:type="dcterms:W3CDTF">2018-02-15T17:23:31Z</dcterms:modified>
</cp:coreProperties>
</file>