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92"/>
  </p:notesMasterIdLst>
  <p:handoutMasterIdLst>
    <p:handoutMasterId r:id="rId93"/>
  </p:handoutMasterIdLst>
  <p:sldIdLst>
    <p:sldId id="273" r:id="rId2"/>
    <p:sldId id="413" r:id="rId3"/>
    <p:sldId id="446" r:id="rId4"/>
    <p:sldId id="447" r:id="rId5"/>
    <p:sldId id="448" r:id="rId6"/>
    <p:sldId id="275" r:id="rId7"/>
    <p:sldId id="352" r:id="rId8"/>
    <p:sldId id="341" r:id="rId9"/>
    <p:sldId id="325" r:id="rId10"/>
    <p:sldId id="355" r:id="rId11"/>
    <p:sldId id="426" r:id="rId12"/>
    <p:sldId id="427" r:id="rId13"/>
    <p:sldId id="418" r:id="rId14"/>
    <p:sldId id="417" r:id="rId15"/>
    <p:sldId id="410" r:id="rId16"/>
    <p:sldId id="301" r:id="rId17"/>
    <p:sldId id="331" r:id="rId18"/>
    <p:sldId id="283" r:id="rId19"/>
    <p:sldId id="411" r:id="rId20"/>
    <p:sldId id="311" r:id="rId21"/>
    <p:sldId id="329" r:id="rId22"/>
    <p:sldId id="300" r:id="rId23"/>
    <p:sldId id="330" r:id="rId24"/>
    <p:sldId id="333" r:id="rId25"/>
    <p:sldId id="334" r:id="rId26"/>
    <p:sldId id="397" r:id="rId27"/>
    <p:sldId id="375" r:id="rId28"/>
    <p:sldId id="376" r:id="rId29"/>
    <p:sldId id="304" r:id="rId30"/>
    <p:sldId id="428" r:id="rId31"/>
    <p:sldId id="335" r:id="rId32"/>
    <p:sldId id="429" r:id="rId33"/>
    <p:sldId id="430" r:id="rId34"/>
    <p:sldId id="436" r:id="rId35"/>
    <p:sldId id="432" r:id="rId36"/>
    <p:sldId id="433" r:id="rId37"/>
    <p:sldId id="434" r:id="rId38"/>
    <p:sldId id="437" r:id="rId39"/>
    <p:sldId id="449" r:id="rId40"/>
    <p:sldId id="305" r:id="rId41"/>
    <p:sldId id="337" r:id="rId42"/>
    <p:sldId id="307" r:id="rId43"/>
    <p:sldId id="284" r:id="rId44"/>
    <p:sldId id="318" r:id="rId45"/>
    <p:sldId id="344" r:id="rId46"/>
    <p:sldId id="319" r:id="rId47"/>
    <p:sldId id="425" r:id="rId48"/>
    <p:sldId id="312" r:id="rId49"/>
    <p:sldId id="356" r:id="rId50"/>
    <p:sldId id="420" r:id="rId51"/>
    <p:sldId id="421" r:id="rId52"/>
    <p:sldId id="422" r:id="rId53"/>
    <p:sldId id="358" r:id="rId54"/>
    <p:sldId id="359" r:id="rId55"/>
    <p:sldId id="363" r:id="rId56"/>
    <p:sldId id="364" r:id="rId57"/>
    <p:sldId id="365" r:id="rId58"/>
    <p:sldId id="366" r:id="rId59"/>
    <p:sldId id="367" r:id="rId60"/>
    <p:sldId id="313" r:id="rId61"/>
    <p:sldId id="368" r:id="rId62"/>
    <p:sldId id="315" r:id="rId63"/>
    <p:sldId id="369" r:id="rId64"/>
    <p:sldId id="373" r:id="rId65"/>
    <p:sldId id="370" r:id="rId66"/>
    <p:sldId id="371" r:id="rId67"/>
    <p:sldId id="372" r:id="rId68"/>
    <p:sldId id="374" r:id="rId69"/>
    <p:sldId id="314" r:id="rId70"/>
    <p:sldId id="439" r:id="rId71"/>
    <p:sldId id="440" r:id="rId72"/>
    <p:sldId id="438" r:id="rId73"/>
    <p:sldId id="296" r:id="rId74"/>
    <p:sldId id="285" r:id="rId75"/>
    <p:sldId id="377" r:id="rId76"/>
    <p:sldId id="441" r:id="rId77"/>
    <p:sldId id="378" r:id="rId78"/>
    <p:sldId id="379" r:id="rId79"/>
    <p:sldId id="380" r:id="rId80"/>
    <p:sldId id="385" r:id="rId81"/>
    <p:sldId id="302" r:id="rId82"/>
    <p:sldId id="387" r:id="rId83"/>
    <p:sldId id="286" r:id="rId84"/>
    <p:sldId id="287" r:id="rId85"/>
    <p:sldId id="299" r:id="rId86"/>
    <p:sldId id="288" r:id="rId87"/>
    <p:sldId id="298" r:id="rId88"/>
    <p:sldId id="443" r:id="rId89"/>
    <p:sldId id="444" r:id="rId90"/>
    <p:sldId id="445" r:id="rId91"/>
  </p:sldIdLst>
  <p:sldSz cx="9144000" cy="6858000" type="screen4x3"/>
  <p:notesSz cx="9926638" cy="67818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136"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88586" autoAdjust="0"/>
  </p:normalViewPr>
  <p:slideViewPr>
    <p:cSldViewPr>
      <p:cViewPr varScale="1">
        <p:scale>
          <a:sx n="68" d="100"/>
          <a:sy n="68" d="100"/>
        </p:scale>
        <p:origin x="1602"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1" d="100"/>
          <a:sy n="81" d="100"/>
        </p:scale>
        <p:origin x="-1254" y="-78"/>
      </p:cViewPr>
      <p:guideLst>
        <p:guide orient="horz" pos="2136"/>
        <p:guide pos="3127"/>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4" y="0"/>
            <a:ext cx="4301079" cy="33947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5623240" y="0"/>
            <a:ext cx="4301079" cy="339470"/>
          </a:xfrm>
          <a:prstGeom prst="rect">
            <a:avLst/>
          </a:prstGeom>
        </p:spPr>
        <p:txBody>
          <a:bodyPr vert="horz" lIns="91440" tIns="45720" rIns="91440" bIns="45720" rtlCol="0"/>
          <a:lstStyle>
            <a:lvl1pPr algn="r">
              <a:defRPr sz="1200"/>
            </a:lvl1pPr>
          </a:lstStyle>
          <a:p>
            <a:fld id="{4C2293B5-47A4-4B87-AC87-D3D316E82860}" type="datetimeFigureOut">
              <a:rPr lang="tr-TR" smtClean="0"/>
              <a:pPr/>
              <a:t>15.2.2021</a:t>
            </a:fld>
            <a:endParaRPr lang="tr-TR"/>
          </a:p>
        </p:txBody>
      </p:sp>
      <p:sp>
        <p:nvSpPr>
          <p:cNvPr id="4" name="3 Altbilgi Yer Tutucusu"/>
          <p:cNvSpPr>
            <a:spLocks noGrp="1"/>
          </p:cNvSpPr>
          <p:nvPr>
            <p:ph type="ftr" sz="quarter" idx="2"/>
          </p:nvPr>
        </p:nvSpPr>
        <p:spPr>
          <a:xfrm>
            <a:off x="4" y="6441248"/>
            <a:ext cx="4301079" cy="339469"/>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5623240" y="6441248"/>
            <a:ext cx="4301079" cy="339469"/>
          </a:xfrm>
          <a:prstGeom prst="rect">
            <a:avLst/>
          </a:prstGeom>
        </p:spPr>
        <p:txBody>
          <a:bodyPr vert="horz" lIns="91440" tIns="45720" rIns="91440" bIns="45720" rtlCol="0" anchor="b"/>
          <a:lstStyle>
            <a:lvl1pPr algn="r">
              <a:defRPr sz="1200"/>
            </a:lvl1pPr>
          </a:lstStyle>
          <a:p>
            <a:fld id="{635FD441-DA80-468A-89D2-CBAD8D36AF94}" type="slidenum">
              <a:rPr lang="tr-TR" smtClean="0"/>
              <a:pPr/>
              <a:t>‹#›</a:t>
            </a:fld>
            <a:endParaRPr lang="tr-TR"/>
          </a:p>
        </p:txBody>
      </p:sp>
    </p:spTree>
    <p:extLst>
      <p:ext uri="{BB962C8B-B14F-4D97-AF65-F5344CB8AC3E}">
        <p14:creationId xmlns:p14="http://schemas.microsoft.com/office/powerpoint/2010/main" val="21271152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01543" cy="33909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5622798" y="0"/>
            <a:ext cx="4301543" cy="339090"/>
          </a:xfrm>
          <a:prstGeom prst="rect">
            <a:avLst/>
          </a:prstGeom>
        </p:spPr>
        <p:txBody>
          <a:bodyPr vert="horz" lIns="91440" tIns="45720" rIns="91440" bIns="45720" rtlCol="0"/>
          <a:lstStyle>
            <a:lvl1pPr algn="r">
              <a:defRPr sz="1200"/>
            </a:lvl1pPr>
          </a:lstStyle>
          <a:p>
            <a:fld id="{19D0FA5D-9801-4F04-B51F-CEB45A4A471C}" type="datetimeFigureOut">
              <a:rPr lang="tr-TR" smtClean="0"/>
              <a:pPr/>
              <a:t>15.2.2021</a:t>
            </a:fld>
            <a:endParaRPr lang="tr-TR"/>
          </a:p>
        </p:txBody>
      </p:sp>
      <p:sp>
        <p:nvSpPr>
          <p:cNvPr id="4" name="Slayt Görüntüsü Yer Tutucusu 3"/>
          <p:cNvSpPr>
            <a:spLocks noGrp="1" noRot="1" noChangeAspect="1"/>
          </p:cNvSpPr>
          <p:nvPr>
            <p:ph type="sldImg" idx="2"/>
          </p:nvPr>
        </p:nvSpPr>
        <p:spPr>
          <a:xfrm>
            <a:off x="3267075" y="508000"/>
            <a:ext cx="3392488" cy="2544763"/>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992664" y="3221355"/>
            <a:ext cx="7941310" cy="305181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6441533"/>
            <a:ext cx="4301543" cy="33909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5622798" y="6441533"/>
            <a:ext cx="4301543" cy="339090"/>
          </a:xfrm>
          <a:prstGeom prst="rect">
            <a:avLst/>
          </a:prstGeom>
        </p:spPr>
        <p:txBody>
          <a:bodyPr vert="horz" lIns="91440" tIns="45720" rIns="91440" bIns="45720" rtlCol="0" anchor="b"/>
          <a:lstStyle>
            <a:lvl1pPr algn="r">
              <a:defRPr sz="1200"/>
            </a:lvl1pPr>
          </a:lstStyle>
          <a:p>
            <a:fld id="{82B78288-292C-44CD-B983-74B0219C6EA1}" type="slidenum">
              <a:rPr lang="tr-TR" smtClean="0"/>
              <a:pPr/>
              <a:t>‹#›</a:t>
            </a:fld>
            <a:endParaRPr lang="tr-TR"/>
          </a:p>
        </p:txBody>
      </p:sp>
    </p:spTree>
    <p:extLst>
      <p:ext uri="{BB962C8B-B14F-4D97-AF65-F5344CB8AC3E}">
        <p14:creationId xmlns:p14="http://schemas.microsoft.com/office/powerpoint/2010/main" val="637239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82B78288-292C-44CD-B983-74B0219C6EA1}" type="slidenum">
              <a:rPr lang="tr-TR" smtClean="0"/>
              <a:pPr/>
              <a:t>1</a:t>
            </a:fld>
            <a:endParaRPr lang="tr-TR"/>
          </a:p>
        </p:txBody>
      </p:sp>
    </p:spTree>
    <p:extLst>
      <p:ext uri="{BB962C8B-B14F-4D97-AF65-F5344CB8AC3E}">
        <p14:creationId xmlns:p14="http://schemas.microsoft.com/office/powerpoint/2010/main" val="1396382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3</a:t>
            </a:fld>
            <a:endParaRPr lang="tr-TR"/>
          </a:p>
        </p:txBody>
      </p:sp>
    </p:spTree>
    <p:extLst>
      <p:ext uri="{BB962C8B-B14F-4D97-AF65-F5344CB8AC3E}">
        <p14:creationId xmlns:p14="http://schemas.microsoft.com/office/powerpoint/2010/main" val="1787413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sz="1200" kern="1200" dirty="0" smtClean="0">
              <a:solidFill>
                <a:schemeClr val="tx1"/>
              </a:solidFill>
              <a:latin typeface="+mn-lt"/>
              <a:ea typeface="+mn-ea"/>
              <a:cs typeface="+mn-cs"/>
            </a:endParaRPr>
          </a:p>
          <a:p>
            <a:endParaRPr lang="tr-TR" dirty="0" smtClean="0"/>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6</a:t>
            </a:fld>
            <a:endParaRPr lang="tr-TR"/>
          </a:p>
        </p:txBody>
      </p:sp>
    </p:spTree>
    <p:extLst>
      <p:ext uri="{BB962C8B-B14F-4D97-AF65-F5344CB8AC3E}">
        <p14:creationId xmlns:p14="http://schemas.microsoft.com/office/powerpoint/2010/main" val="2326718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82B78288-292C-44CD-B983-74B0219C6EA1}" type="slidenum">
              <a:rPr lang="tr-TR" smtClean="0"/>
              <a:pPr/>
              <a:t>7</a:t>
            </a:fld>
            <a:endParaRPr lang="tr-TR"/>
          </a:p>
        </p:txBody>
      </p:sp>
    </p:spTree>
    <p:extLst>
      <p:ext uri="{BB962C8B-B14F-4D97-AF65-F5344CB8AC3E}">
        <p14:creationId xmlns:p14="http://schemas.microsoft.com/office/powerpoint/2010/main" val="3098577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9</a:t>
            </a:fld>
            <a:endParaRPr lang="tr-TR"/>
          </a:p>
        </p:txBody>
      </p:sp>
    </p:spTree>
    <p:extLst>
      <p:ext uri="{BB962C8B-B14F-4D97-AF65-F5344CB8AC3E}">
        <p14:creationId xmlns:p14="http://schemas.microsoft.com/office/powerpoint/2010/main" val="2322221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r>
              <a:rPr lang="tr-TR" dirty="0" smtClean="0"/>
              <a:t>Kontrol ortamı</a:t>
            </a:r>
            <a:r>
              <a:rPr lang="tr-TR" sz="1200" b="0" i="0" u="none" strike="noStrike" kern="1200" baseline="0" dirty="0" smtClean="0">
                <a:solidFill>
                  <a:schemeClr val="tx1"/>
                </a:solidFill>
                <a:latin typeface="+mn-lt"/>
                <a:ea typeface="+mn-ea"/>
                <a:cs typeface="+mn-cs"/>
              </a:rPr>
              <a:t>, iç kontrolün diğer bileşenleri için temel oluşturmaktadır.</a:t>
            </a:r>
          </a:p>
          <a:p>
            <a:r>
              <a:rPr lang="tr-TR" sz="1200" b="0" i="0" u="none" strike="noStrike" kern="1200" baseline="0" dirty="0" smtClean="0">
                <a:solidFill>
                  <a:schemeClr val="tx1"/>
                </a:solidFill>
                <a:latin typeface="+mn-lt"/>
                <a:ea typeface="+mn-ea"/>
                <a:cs typeface="+mn-cs"/>
              </a:rPr>
              <a:t>Risk değerlendirme, İdarenin hedeflerine ulaşmasını engelleyecek risklerin tespit edilmesi, analiz edilmesi ve gerekli önlemlerin belirlenmesi</a:t>
            </a:r>
          </a:p>
          <a:p>
            <a:r>
              <a:rPr lang="tr-TR" sz="1200" b="0" i="0" u="none" strike="noStrike" kern="1200" baseline="0" dirty="0" smtClean="0">
                <a:solidFill>
                  <a:schemeClr val="tx1"/>
                </a:solidFill>
                <a:latin typeface="+mn-lt"/>
                <a:ea typeface="+mn-ea"/>
                <a:cs typeface="+mn-cs"/>
              </a:rPr>
              <a:t>Kontrol faaliyetleri; İdarenin hedeflerinin gerçekleştirilmesini sağlamak ve belirlenen riskleri yönetmek için oluşturulmuş politika ve prosedürler</a:t>
            </a:r>
          </a:p>
          <a:p>
            <a:r>
              <a:rPr lang="tr-TR" sz="1200" b="0" i="0" u="none" strike="noStrike" kern="1200" baseline="0" dirty="0" smtClean="0">
                <a:solidFill>
                  <a:schemeClr val="tx1"/>
                </a:solidFill>
                <a:latin typeface="+mn-lt"/>
                <a:ea typeface="+mn-ea"/>
                <a:cs typeface="+mn-cs"/>
              </a:rPr>
              <a:t>Bilgi ve iletişim; gerekli bilginin bu bilgiyi ihtiyaç duyan kişi veya yöneticiye belli bir formatta ve zaman dilimi içinde iletilmesini sağlayacak bilgi, iletişim ve kayıt sistemi</a:t>
            </a:r>
          </a:p>
          <a:p>
            <a:r>
              <a:rPr lang="tr-TR" sz="1200" b="0" i="0" u="none" strike="noStrike" kern="1200" baseline="0" dirty="0" smtClean="0">
                <a:solidFill>
                  <a:schemeClr val="tx1"/>
                </a:solidFill>
                <a:latin typeface="+mn-lt"/>
                <a:ea typeface="+mn-ea"/>
                <a:cs typeface="+mn-cs"/>
              </a:rPr>
              <a:t>İzleme; İç kontrol sisteminin kalitesini değerlendirmek üzere yürütülen tüm izleme faaliyetleri  </a:t>
            </a:r>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10</a:t>
            </a:fld>
            <a:endParaRPr lang="tr-TR"/>
          </a:p>
        </p:txBody>
      </p:sp>
    </p:spTree>
    <p:extLst>
      <p:ext uri="{BB962C8B-B14F-4D97-AF65-F5344CB8AC3E}">
        <p14:creationId xmlns:p14="http://schemas.microsoft.com/office/powerpoint/2010/main" val="79479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14</a:t>
            </a:fld>
            <a:endParaRPr lang="tr-TR"/>
          </a:p>
        </p:txBody>
      </p:sp>
    </p:spTree>
    <p:extLst>
      <p:ext uri="{BB962C8B-B14F-4D97-AF65-F5344CB8AC3E}">
        <p14:creationId xmlns:p14="http://schemas.microsoft.com/office/powerpoint/2010/main" val="2957663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r>
              <a:rPr lang="tr-TR" dirty="0" smtClean="0"/>
              <a:t>2016 yılında Rehber hazırlanarak</a:t>
            </a:r>
            <a:r>
              <a:rPr lang="tr-TR" baseline="0" dirty="0" smtClean="0"/>
              <a:t> onaylanmış, 2020 yılında güncellenmiştir.</a:t>
            </a:r>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16</a:t>
            </a:fld>
            <a:endParaRPr lang="tr-TR"/>
          </a:p>
        </p:txBody>
      </p:sp>
    </p:spTree>
    <p:extLst>
      <p:ext uri="{BB962C8B-B14F-4D97-AF65-F5344CB8AC3E}">
        <p14:creationId xmlns:p14="http://schemas.microsoft.com/office/powerpoint/2010/main" val="3601080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1" kern="1200" dirty="0" smtClean="0">
                <a:solidFill>
                  <a:schemeClr val="tx1"/>
                </a:solidFill>
                <a:latin typeface="+mn-lt"/>
                <a:ea typeface="+mn-ea"/>
                <a:cs typeface="+mn-cs"/>
              </a:rPr>
              <a:t>Kısaca; Risk ;Kurumun amaç ve hedeflerine ulaşmasını engelleyebilecek her türlü durum ya da koşul</a:t>
            </a:r>
            <a:endParaRPr lang="tr-TR" dirty="0" smtClean="0"/>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18</a:t>
            </a:fld>
            <a:endParaRPr lang="tr-TR"/>
          </a:p>
        </p:txBody>
      </p:sp>
    </p:spTree>
    <p:extLst>
      <p:ext uri="{BB962C8B-B14F-4D97-AF65-F5344CB8AC3E}">
        <p14:creationId xmlns:p14="http://schemas.microsoft.com/office/powerpoint/2010/main" val="463821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r>
              <a:rPr lang="tr-TR" dirty="0" smtClean="0"/>
              <a:t>           </a:t>
            </a:r>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20</a:t>
            </a:fld>
            <a:endParaRPr lang="tr-TR"/>
          </a:p>
        </p:txBody>
      </p:sp>
    </p:spTree>
    <p:extLst>
      <p:ext uri="{BB962C8B-B14F-4D97-AF65-F5344CB8AC3E}">
        <p14:creationId xmlns:p14="http://schemas.microsoft.com/office/powerpoint/2010/main" val="1577888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b="0" dirty="0" smtClean="0"/>
          </a:p>
        </p:txBody>
      </p:sp>
      <p:sp>
        <p:nvSpPr>
          <p:cNvPr id="4" name="3 Slayt Numarası Yer Tutucusu"/>
          <p:cNvSpPr>
            <a:spLocks noGrp="1"/>
          </p:cNvSpPr>
          <p:nvPr>
            <p:ph type="sldNum" sz="quarter" idx="10"/>
          </p:nvPr>
        </p:nvSpPr>
        <p:spPr/>
        <p:txBody>
          <a:bodyPr/>
          <a:lstStyle/>
          <a:p>
            <a:fld id="{82B78288-292C-44CD-B983-74B0219C6EA1}" type="slidenum">
              <a:rPr lang="tr-TR" smtClean="0"/>
              <a:pPr/>
              <a:t>22</a:t>
            </a:fld>
            <a:endParaRPr lang="tr-TR"/>
          </a:p>
        </p:txBody>
      </p:sp>
    </p:spTree>
    <p:extLst>
      <p:ext uri="{BB962C8B-B14F-4D97-AF65-F5344CB8AC3E}">
        <p14:creationId xmlns:p14="http://schemas.microsoft.com/office/powerpoint/2010/main" val="77284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25</a:t>
            </a:fld>
            <a:endParaRPr lang="tr-TR"/>
          </a:p>
        </p:txBody>
      </p:sp>
    </p:spTree>
    <p:extLst>
      <p:ext uri="{BB962C8B-B14F-4D97-AF65-F5344CB8AC3E}">
        <p14:creationId xmlns:p14="http://schemas.microsoft.com/office/powerpoint/2010/main" val="2480154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pPr>
              <a:spcBef>
                <a:spcPct val="50000"/>
              </a:spcBef>
            </a:pPr>
            <a:endParaRPr lang="tr-TR" sz="1200" dirty="0" smtClean="0">
              <a:solidFill>
                <a:srgbClr val="091D5D"/>
              </a:solidFill>
              <a:latin typeface="Arial" pitchFamily="34" charset="0"/>
            </a:endParaRP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29</a:t>
            </a:fld>
            <a:endParaRPr lang="tr-TR"/>
          </a:p>
        </p:txBody>
      </p:sp>
    </p:spTree>
    <p:extLst>
      <p:ext uri="{BB962C8B-B14F-4D97-AF65-F5344CB8AC3E}">
        <p14:creationId xmlns:p14="http://schemas.microsoft.com/office/powerpoint/2010/main" val="3604455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40</a:t>
            </a:fld>
            <a:endParaRPr lang="tr-TR"/>
          </a:p>
        </p:txBody>
      </p:sp>
    </p:spTree>
    <p:extLst>
      <p:ext uri="{BB962C8B-B14F-4D97-AF65-F5344CB8AC3E}">
        <p14:creationId xmlns:p14="http://schemas.microsoft.com/office/powerpoint/2010/main" val="3413045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latin typeface="+mn-lt"/>
                <a:ea typeface="+mn-ea"/>
                <a:cs typeface="+mn-cs"/>
              </a:rPr>
              <a:t>Risk yönetimi süreci; risklerin tespit edilmesi, risklerin değerlendirilmesi, risklere cevap verilmesi, risklerin gözden geçirilmesi ve raporlanması olmak üzere dört aşamadan oluşmaktadır.</a:t>
            </a: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42</a:t>
            </a:fld>
            <a:endParaRPr lang="tr-TR"/>
          </a:p>
        </p:txBody>
      </p:sp>
    </p:spTree>
    <p:extLst>
      <p:ext uri="{BB962C8B-B14F-4D97-AF65-F5344CB8AC3E}">
        <p14:creationId xmlns:p14="http://schemas.microsoft.com/office/powerpoint/2010/main" val="1991054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sz="1200" kern="1200" dirty="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82B78288-292C-44CD-B983-74B0219C6EA1}" type="slidenum">
              <a:rPr lang="tr-TR" smtClean="0"/>
              <a:pPr/>
              <a:t>44</a:t>
            </a:fld>
            <a:endParaRPr lang="tr-TR"/>
          </a:p>
        </p:txBody>
      </p:sp>
    </p:spTree>
    <p:extLst>
      <p:ext uri="{BB962C8B-B14F-4D97-AF65-F5344CB8AC3E}">
        <p14:creationId xmlns:p14="http://schemas.microsoft.com/office/powerpoint/2010/main" val="24300203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sz="1200" kern="1200" dirty="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82B78288-292C-44CD-B983-74B0219C6EA1}" type="slidenum">
              <a:rPr lang="tr-TR" smtClean="0"/>
              <a:pPr/>
              <a:t>45</a:t>
            </a:fld>
            <a:endParaRPr lang="tr-TR"/>
          </a:p>
        </p:txBody>
      </p:sp>
    </p:spTree>
    <p:extLst>
      <p:ext uri="{BB962C8B-B14F-4D97-AF65-F5344CB8AC3E}">
        <p14:creationId xmlns:p14="http://schemas.microsoft.com/office/powerpoint/2010/main" val="14427728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r>
              <a:rPr lang="tr-TR" dirty="0" smtClean="0"/>
              <a:t>Not: Biz riskleri gruplandırıp sadeleştirip 6 kategoride topladık sistem bu riskler üzerinden puanlama yapacak. Ancak sizin de riskleri belirleyeceğiniz alanlar açtık. Sizlerin belirleyeceği riskler hem puanlamayı yaparken yardımcı olacak hem de bizim belirlediğimiz risklere ekleme/çıkarma yapma imkanı verecek. Ya da çok daha fazla ayrıntıda puanlama yapma imkanımız ilerde olabilecek. Ayrıca yaptığımız denetimlerde süreçlere ait belirlediğimiz ayrıntılı riskleri de sizinle paylaşmamız mümkün. </a:t>
            </a:r>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48</a:t>
            </a:fld>
            <a:endParaRPr lang="tr-TR"/>
          </a:p>
        </p:txBody>
      </p:sp>
    </p:spTree>
    <p:extLst>
      <p:ext uri="{BB962C8B-B14F-4D97-AF65-F5344CB8AC3E}">
        <p14:creationId xmlns:p14="http://schemas.microsoft.com/office/powerpoint/2010/main" val="16890444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tr-TR" sz="2100" b="1" dirty="0" smtClean="0">
                <a:solidFill>
                  <a:schemeClr val="tx1"/>
                </a:solidFill>
              </a:rPr>
              <a:t>Olasılık </a:t>
            </a:r>
            <a:r>
              <a:rPr lang="tr-TR" sz="2100" dirty="0" smtClean="0">
                <a:solidFill>
                  <a:schemeClr val="tx1"/>
                </a:solidFill>
              </a:rPr>
              <a:t>için 1 rakamı, bir riskin gerçekleşme olasılığının hemen hemen olmadığı; 5 rakamı riskin gerçekleşmesinin neredeyse kesin olduğu anlamına gelir. </a:t>
            </a:r>
          </a:p>
          <a:p>
            <a:pPr marL="0" marR="0" lvl="1" indent="0" algn="l" defTabSz="914400" rtl="0" eaLnBrk="1" fontAlgn="auto" latinLnBrk="0" hangingPunct="1">
              <a:lnSpc>
                <a:spcPct val="100000"/>
              </a:lnSpc>
              <a:spcBef>
                <a:spcPts val="0"/>
              </a:spcBef>
              <a:spcAft>
                <a:spcPts val="0"/>
              </a:spcAft>
              <a:buClrTx/>
              <a:buSzTx/>
              <a:buFontTx/>
              <a:buNone/>
              <a:tabLst/>
              <a:defRPr/>
            </a:pPr>
            <a:r>
              <a:rPr lang="tr-TR" sz="2100" b="1" dirty="0" smtClean="0">
                <a:solidFill>
                  <a:schemeClr val="tx1"/>
                </a:solidFill>
              </a:rPr>
              <a:t>Etki </a:t>
            </a:r>
            <a:r>
              <a:rPr lang="tr-TR" sz="2100" dirty="0" smtClean="0">
                <a:solidFill>
                  <a:schemeClr val="tx1"/>
                </a:solidFill>
              </a:rPr>
              <a:t>açısından ise 1 rakamı riskin gerçekleşmesinin doğuracağı sonucun çok az önemi olduğu; 5 rakamı bu sonucun çok önemli olduğu anlamına gelir. </a:t>
            </a:r>
          </a:p>
          <a:p>
            <a:endParaRPr lang="tr-TR" sz="1200" b="0" i="0" u="none" strike="noStrike" kern="1200" baseline="0" dirty="0" smtClean="0">
              <a:solidFill>
                <a:schemeClr val="tx1"/>
              </a:solidFill>
              <a:latin typeface="+mn-lt"/>
              <a:ea typeface="+mn-ea"/>
              <a:cs typeface="+mn-cs"/>
            </a:endParaRPr>
          </a:p>
          <a:p>
            <a:r>
              <a:rPr lang="tr-TR" sz="1200" b="0" i="0" u="none" strike="noStrike" kern="1200" baseline="0" dirty="0" smtClean="0">
                <a:solidFill>
                  <a:schemeClr val="tx1"/>
                </a:solidFill>
                <a:latin typeface="+mn-lt"/>
                <a:ea typeface="+mn-ea"/>
                <a:cs typeface="+mn-cs"/>
              </a:rPr>
              <a:t> </a:t>
            </a:r>
          </a:p>
          <a:p>
            <a:endParaRPr lang="tr-TR" sz="1200" b="0" i="0" u="none" strike="noStrike" kern="1200" baseline="0" dirty="0" smtClean="0">
              <a:solidFill>
                <a:schemeClr val="tx1"/>
              </a:solidFill>
              <a:latin typeface="+mn-lt"/>
              <a:ea typeface="+mn-ea"/>
              <a:cs typeface="+mn-cs"/>
            </a:endParaRPr>
          </a:p>
          <a:p>
            <a:endParaRPr lang="tr-TR" dirty="0" smtClean="0"/>
          </a:p>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49</a:t>
            </a:fld>
            <a:endParaRPr lang="tr-TR"/>
          </a:p>
        </p:txBody>
      </p:sp>
    </p:spTree>
    <p:extLst>
      <p:ext uri="{BB962C8B-B14F-4D97-AF65-F5344CB8AC3E}">
        <p14:creationId xmlns:p14="http://schemas.microsoft.com/office/powerpoint/2010/main" val="3509729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53</a:t>
            </a:fld>
            <a:endParaRPr lang="tr-TR"/>
          </a:p>
        </p:txBody>
      </p:sp>
    </p:spTree>
    <p:extLst>
      <p:ext uri="{BB962C8B-B14F-4D97-AF65-F5344CB8AC3E}">
        <p14:creationId xmlns:p14="http://schemas.microsoft.com/office/powerpoint/2010/main" val="1624412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54</a:t>
            </a:fld>
            <a:endParaRPr lang="tr-TR"/>
          </a:p>
        </p:txBody>
      </p:sp>
    </p:spTree>
    <p:extLst>
      <p:ext uri="{BB962C8B-B14F-4D97-AF65-F5344CB8AC3E}">
        <p14:creationId xmlns:p14="http://schemas.microsoft.com/office/powerpoint/2010/main" val="3377158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r>
              <a:rPr lang="tr-TR" dirty="0" smtClean="0"/>
              <a:t>Bir örnek de dinleyiciler yapacak. </a:t>
            </a:r>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59</a:t>
            </a:fld>
            <a:endParaRPr lang="tr-TR"/>
          </a:p>
        </p:txBody>
      </p:sp>
    </p:spTree>
    <p:extLst>
      <p:ext uri="{BB962C8B-B14F-4D97-AF65-F5344CB8AC3E}">
        <p14:creationId xmlns:p14="http://schemas.microsoft.com/office/powerpoint/2010/main" val="26844130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60</a:t>
            </a:fld>
            <a:endParaRPr lang="tr-TR"/>
          </a:p>
        </p:txBody>
      </p:sp>
    </p:spTree>
    <p:extLst>
      <p:ext uri="{BB962C8B-B14F-4D97-AF65-F5344CB8AC3E}">
        <p14:creationId xmlns:p14="http://schemas.microsoft.com/office/powerpoint/2010/main" val="22869845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latin typeface="+mn-lt"/>
              <a:ea typeface="+mn-ea"/>
              <a:cs typeface="+mn-cs"/>
            </a:endParaRP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62</a:t>
            </a:fld>
            <a:endParaRPr lang="tr-TR"/>
          </a:p>
        </p:txBody>
      </p:sp>
    </p:spTree>
    <p:extLst>
      <p:ext uri="{BB962C8B-B14F-4D97-AF65-F5344CB8AC3E}">
        <p14:creationId xmlns:p14="http://schemas.microsoft.com/office/powerpoint/2010/main" val="37492462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63</a:t>
            </a:fld>
            <a:endParaRPr lang="tr-TR"/>
          </a:p>
        </p:txBody>
      </p:sp>
    </p:spTree>
    <p:extLst>
      <p:ext uri="{BB962C8B-B14F-4D97-AF65-F5344CB8AC3E}">
        <p14:creationId xmlns:p14="http://schemas.microsoft.com/office/powerpoint/2010/main" val="1620359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200" kern="1200" dirty="0" smtClean="0">
              <a:solidFill>
                <a:schemeClr val="tx1"/>
              </a:solidFill>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65</a:t>
            </a:fld>
            <a:endParaRPr lang="tr-TR"/>
          </a:p>
        </p:txBody>
      </p:sp>
    </p:spTree>
    <p:extLst>
      <p:ext uri="{BB962C8B-B14F-4D97-AF65-F5344CB8AC3E}">
        <p14:creationId xmlns:p14="http://schemas.microsoft.com/office/powerpoint/2010/main" val="30090584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66</a:t>
            </a:fld>
            <a:endParaRPr lang="tr-TR"/>
          </a:p>
        </p:txBody>
      </p:sp>
    </p:spTree>
    <p:extLst>
      <p:ext uri="{BB962C8B-B14F-4D97-AF65-F5344CB8AC3E}">
        <p14:creationId xmlns:p14="http://schemas.microsoft.com/office/powerpoint/2010/main" val="13668541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267075" y="508000"/>
            <a:ext cx="3392488" cy="2544763"/>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67</a:t>
            </a:fld>
            <a:endParaRPr lang="tr-TR"/>
          </a:p>
        </p:txBody>
      </p:sp>
    </p:spTree>
    <p:extLst>
      <p:ext uri="{BB962C8B-B14F-4D97-AF65-F5344CB8AC3E}">
        <p14:creationId xmlns:p14="http://schemas.microsoft.com/office/powerpoint/2010/main" val="2435926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69</a:t>
            </a:fld>
            <a:endParaRPr lang="tr-TR"/>
          </a:p>
        </p:txBody>
      </p:sp>
    </p:spTree>
    <p:extLst>
      <p:ext uri="{BB962C8B-B14F-4D97-AF65-F5344CB8AC3E}">
        <p14:creationId xmlns:p14="http://schemas.microsoft.com/office/powerpoint/2010/main" val="3520287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fontScale="85000" lnSpcReduction="20000"/>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Her üç yılda bir idaresinin amaç ve hedefleri doğrultusunda risklerin yönetilmesi konusunda stratejinin belirlenmesini sağlar ve bu stratejinin nasıl uygulayacağını gösteren Risk Strateji Belgesini onaylayarak, söz konusu belgeyi tüm çalışanlara yazılı olarak duyurur.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a:t>
            </a:r>
            <a:r>
              <a:rPr lang="tr-TR" sz="1200" kern="1200" baseline="0" dirty="0" err="1" smtClean="0">
                <a:solidFill>
                  <a:schemeClr val="tx1"/>
                </a:solidFill>
                <a:latin typeface="+mn-lt"/>
                <a:ea typeface="+mn-ea"/>
                <a:cs typeface="+mn-cs"/>
              </a:rPr>
              <a:t>RSB’de</a:t>
            </a:r>
            <a:r>
              <a:rPr lang="tr-TR" sz="1200" kern="1200" baseline="0" dirty="0" smtClean="0">
                <a:solidFill>
                  <a:schemeClr val="tx1"/>
                </a:solidFill>
                <a:latin typeface="+mn-lt"/>
                <a:ea typeface="+mn-ea"/>
                <a:cs typeface="+mn-cs"/>
              </a:rPr>
              <a:t> risk yönetimi için bu Rehber kapsamında gerekli yapıları (İç Kontrol İzleme ve Yönlendirme Kurulu (İKİYK) gibi) oluşturarak görev ve sorumlulukları açıkça belirler.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Diğer idarelerle ortak yönetilmesi gereken riskler konusunda İdare Risk Koordinatörüne (İRK) gerekli desteği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Paydaşlar ve kamuoyuna karşı risklerin yönetilmesinde gerekli hassasiyeti ve katılımcılığı sağlamak konusunda uygun mekanizmalar oluşturulmasını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a:t>
            </a:r>
            <a:r>
              <a:rPr lang="tr-TR" sz="1000" kern="1200" baseline="0" dirty="0" smtClean="0">
                <a:solidFill>
                  <a:schemeClr val="tx1"/>
                </a:solidFill>
                <a:latin typeface="+mn-lt"/>
                <a:ea typeface="+mn-ea"/>
                <a:cs typeface="+mn-cs"/>
              </a:rPr>
              <a:t>İKİYK ile İRK </a:t>
            </a:r>
            <a:r>
              <a:rPr lang="tr-TR" sz="1200" kern="1200" baseline="0" dirty="0" smtClean="0">
                <a:solidFill>
                  <a:schemeClr val="tx1"/>
                </a:solidFill>
                <a:latin typeface="+mn-lt"/>
                <a:ea typeface="+mn-ea"/>
                <a:cs typeface="+mn-cs"/>
              </a:rPr>
              <a:t>tarafından kendisine sunulan değerlendirme ve öneriler doğrultusunda geleceğe ilişkin stratejik eylemler belirler.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 yönetimi konusunda </a:t>
            </a:r>
            <a:r>
              <a:rPr lang="tr-TR" sz="1200" kern="1200" baseline="0" dirty="0" err="1" smtClean="0">
                <a:solidFill>
                  <a:schemeClr val="tx1"/>
                </a:solidFill>
                <a:latin typeface="+mn-lt"/>
                <a:ea typeface="+mn-ea"/>
                <a:cs typeface="+mn-cs"/>
              </a:rPr>
              <a:t>İKİYK’den</a:t>
            </a:r>
            <a:r>
              <a:rPr lang="tr-TR" sz="1200" kern="1200" baseline="0" dirty="0" smtClean="0">
                <a:solidFill>
                  <a:schemeClr val="tx1"/>
                </a:solidFill>
                <a:latin typeface="+mn-lt"/>
                <a:ea typeface="+mn-ea"/>
                <a:cs typeface="+mn-cs"/>
              </a:rPr>
              <a:t> ve iç denetim biriminden güvence alır ve idaresinde risklerin etkili yönetilip yönetilmediğine ilişkin kanıtları bakana, mahalli idarelerde ilgili meclise sunar.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 yönetimi süreçlerinin tutarlılığının sağlanmasını gözetir.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İzleme raporlarını inceler ve risk yönetiminin etkinliğini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Özellikle stratejik risklerin yönetiminde örnek davranışlar sergiler.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 yönetiminin tüm aşamalarında çalışanları teşvik eder. </a:t>
            </a:r>
          </a:p>
          <a:p>
            <a:endParaRPr lang="tr-TR" sz="1000"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74</a:t>
            </a:fld>
            <a:endParaRPr lang="tr-TR"/>
          </a:p>
        </p:txBody>
      </p:sp>
    </p:spTree>
    <p:extLst>
      <p:ext uri="{BB962C8B-B14F-4D97-AF65-F5344CB8AC3E}">
        <p14:creationId xmlns:p14="http://schemas.microsoft.com/office/powerpoint/2010/main" val="41052433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fontScale="92500"/>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İdarenin </a:t>
            </a:r>
            <a:r>
              <a:rPr lang="tr-TR" sz="1200" kern="1200" baseline="0" dirty="0" err="1" smtClean="0">
                <a:solidFill>
                  <a:schemeClr val="tx1"/>
                </a:solidFill>
                <a:latin typeface="+mn-lt"/>
                <a:ea typeface="+mn-ea"/>
                <a:cs typeface="+mn-cs"/>
              </a:rPr>
              <a:t>RSB’sini</a:t>
            </a:r>
            <a:r>
              <a:rPr lang="tr-TR" sz="1200" kern="1200" baseline="0" dirty="0" smtClean="0">
                <a:solidFill>
                  <a:schemeClr val="tx1"/>
                </a:solidFill>
                <a:latin typeface="+mn-lt"/>
                <a:ea typeface="+mn-ea"/>
                <a:cs typeface="+mn-cs"/>
              </a:rPr>
              <a:t> hazırlayarak üst yöneticinin onayına sunar.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İdarenin risk yönetimi kültürünün oluşturulmasında politikalar belirler.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Risklerin kurumda tutarlı bir şekilde yönetilmesini gözetir.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Harcama birimlerine ait risklerden ortak yönetilmesi gerekenleri ve bunlara ilişkin politika ve prosedürleri belirleyerek koordine etmesi açısından </a:t>
            </a:r>
            <a:r>
              <a:rPr lang="tr-TR" sz="1200" kern="1200" baseline="0" dirty="0" err="1" smtClean="0">
                <a:solidFill>
                  <a:schemeClr val="tx1"/>
                </a:solidFill>
                <a:latin typeface="+mn-lt"/>
                <a:ea typeface="+mn-ea"/>
                <a:cs typeface="+mn-cs"/>
              </a:rPr>
              <a:t>İRK’ye</a:t>
            </a:r>
            <a:r>
              <a:rPr lang="tr-TR" sz="1200" kern="1200" baseline="0" dirty="0" smtClean="0">
                <a:solidFill>
                  <a:schemeClr val="tx1"/>
                </a:solidFill>
                <a:latin typeface="+mn-lt"/>
                <a:ea typeface="+mn-ea"/>
                <a:cs typeface="+mn-cs"/>
              </a:rPr>
              <a:t> bildirir.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Diğer idarelerle ortak yönetilmesi gereken riskleri belirler ve bunları </a:t>
            </a:r>
            <a:r>
              <a:rPr lang="tr-TR" sz="1200" kern="1200" baseline="0" dirty="0" err="1" smtClean="0">
                <a:solidFill>
                  <a:schemeClr val="tx1"/>
                </a:solidFill>
                <a:latin typeface="+mn-lt"/>
                <a:ea typeface="+mn-ea"/>
                <a:cs typeface="+mn-cs"/>
              </a:rPr>
              <a:t>İRK’ye</a:t>
            </a:r>
            <a:r>
              <a:rPr lang="tr-TR" sz="1200" kern="1200" baseline="0" dirty="0" smtClean="0">
                <a:solidFill>
                  <a:schemeClr val="tx1"/>
                </a:solidFill>
                <a:latin typeface="+mn-lt"/>
                <a:ea typeface="+mn-ea"/>
                <a:cs typeface="+mn-cs"/>
              </a:rPr>
              <a:t> bildirerek ilgili idarelerle ortak yönetilmesi konusunda gerekli önlemlerin alınmasını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İKİYK </a:t>
            </a:r>
            <a:r>
              <a:rPr lang="tr-TR" sz="1200" kern="1200" baseline="0" dirty="0" err="1" smtClean="0">
                <a:solidFill>
                  <a:schemeClr val="tx1"/>
                </a:solidFill>
                <a:latin typeface="+mn-lt"/>
                <a:ea typeface="+mn-ea"/>
                <a:cs typeface="+mn-cs"/>
              </a:rPr>
              <a:t>RSB’de</a:t>
            </a:r>
            <a:r>
              <a:rPr lang="tr-TR" sz="1200" kern="1200" baseline="0" dirty="0" smtClean="0">
                <a:solidFill>
                  <a:schemeClr val="tx1"/>
                </a:solidFill>
                <a:latin typeface="+mn-lt"/>
                <a:ea typeface="+mn-ea"/>
                <a:cs typeface="+mn-cs"/>
              </a:rPr>
              <a:t> belirledikleri sıklıkta toplanarak idarenin risk yönetim süreçlerinin etkili işleyip işlemediğini ve risklerde gelinen durumu değerlendirerek üst yöneticiye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Sayıştay ve iç denetim raporlarından da yararlanarak iyi uygulama örneklerinin tespit edilmesini ve yaygınlaştırılmasını destekler. </a:t>
            </a: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75</a:t>
            </a:fld>
            <a:endParaRPr lang="tr-TR"/>
          </a:p>
        </p:txBody>
      </p:sp>
    </p:spTree>
    <p:extLst>
      <p:ext uri="{BB962C8B-B14F-4D97-AF65-F5344CB8AC3E}">
        <p14:creationId xmlns:p14="http://schemas.microsoft.com/office/powerpoint/2010/main" val="20491308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 yönetimi çerçevesinde Birim Risk Koordinatörlerini (BRK) toplantıya çağırır.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Her bir BRK tarafından raporlanan birim risklerinden yola çıkarak Konsolide Risk Raporunu(RY EK 4) hazırlar; bu raporu belirlenen dönemlerde İKİYK ve üst yöneticiye sunar. Bu raporla birlikte izlenmesi gereken önemli riskleri ve kendi değerlendirmelerini de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Diğer idarelerin </a:t>
            </a:r>
            <a:r>
              <a:rPr lang="tr-TR" sz="1200" kern="1200" baseline="0" dirty="0" err="1" smtClean="0">
                <a:solidFill>
                  <a:schemeClr val="tx1"/>
                </a:solidFill>
                <a:latin typeface="+mn-lt"/>
                <a:ea typeface="+mn-ea"/>
                <a:cs typeface="+mn-cs"/>
              </a:rPr>
              <a:t>İRK’leri</a:t>
            </a:r>
            <a:r>
              <a:rPr lang="tr-TR" sz="1200" kern="1200" baseline="0" dirty="0" smtClean="0">
                <a:solidFill>
                  <a:schemeClr val="tx1"/>
                </a:solidFill>
                <a:latin typeface="+mn-lt"/>
                <a:ea typeface="+mn-ea"/>
                <a:cs typeface="+mn-cs"/>
              </a:rPr>
              <a:t> ile ortak risk alanlarına ilişkin konuların görüşülmesi ve bunların idare içerisinde koordinasyonundan sorumludur.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Birimlerin risk yönetimi konusundaki ihtiyaçlarını belirleyerek bunu her toplantı öncesinde </a:t>
            </a:r>
            <a:r>
              <a:rPr lang="tr-TR" sz="1200" kern="1200" baseline="0" dirty="0" err="1" smtClean="0">
                <a:solidFill>
                  <a:schemeClr val="tx1"/>
                </a:solidFill>
                <a:latin typeface="+mn-lt"/>
                <a:ea typeface="+mn-ea"/>
                <a:cs typeface="+mn-cs"/>
              </a:rPr>
              <a:t>İKİYK’ye</a:t>
            </a:r>
            <a:r>
              <a:rPr lang="tr-TR" sz="1200" kern="1200" baseline="0" dirty="0" smtClean="0">
                <a:solidFill>
                  <a:schemeClr val="tx1"/>
                </a:solidFill>
                <a:latin typeface="+mn-lt"/>
                <a:ea typeface="+mn-ea"/>
                <a:cs typeface="+mn-cs"/>
              </a:rPr>
              <a:t>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a:t>
            </a:r>
            <a:r>
              <a:rPr lang="tr-TR" sz="1200" kern="1200" baseline="0" dirty="0" err="1" smtClean="0">
                <a:solidFill>
                  <a:schemeClr val="tx1"/>
                </a:solidFill>
                <a:latin typeface="+mn-lt"/>
                <a:ea typeface="+mn-ea"/>
                <a:cs typeface="+mn-cs"/>
              </a:rPr>
              <a:t>İKİYK’nin</a:t>
            </a:r>
            <a:r>
              <a:rPr lang="tr-TR" sz="1200" kern="1200" baseline="0" dirty="0" smtClean="0">
                <a:solidFill>
                  <a:schemeClr val="tx1"/>
                </a:solidFill>
                <a:latin typeface="+mn-lt"/>
                <a:ea typeface="+mn-ea"/>
                <a:cs typeface="+mn-cs"/>
              </a:rPr>
              <a:t> görüşleri, tavsiyeleri ve kararlarına ilişkin </a:t>
            </a:r>
            <a:r>
              <a:rPr lang="tr-TR" sz="1200" kern="1200" baseline="0" dirty="0" err="1" smtClean="0">
                <a:solidFill>
                  <a:schemeClr val="tx1"/>
                </a:solidFill>
                <a:latin typeface="+mn-lt"/>
                <a:ea typeface="+mn-ea"/>
                <a:cs typeface="+mn-cs"/>
              </a:rPr>
              <a:t>BRK’lere</a:t>
            </a:r>
            <a:r>
              <a:rPr lang="tr-TR" sz="1200" kern="1200" baseline="0" dirty="0" smtClean="0">
                <a:solidFill>
                  <a:schemeClr val="tx1"/>
                </a:solidFill>
                <a:latin typeface="+mn-lt"/>
                <a:ea typeface="+mn-ea"/>
                <a:cs typeface="+mn-cs"/>
              </a:rPr>
              <a:t> geri bildirim sağlar ve idarenin risk yönetim süreçlerinin tutarlı olması konusunda gerekli önlemleri alır. </a:t>
            </a: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77</a:t>
            </a:fld>
            <a:endParaRPr lang="tr-TR"/>
          </a:p>
        </p:txBody>
      </p:sp>
    </p:spTree>
    <p:extLst>
      <p:ext uri="{BB962C8B-B14F-4D97-AF65-F5344CB8AC3E}">
        <p14:creationId xmlns:p14="http://schemas.microsoft.com/office/powerpoint/2010/main" val="845616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Birimin hedeflerini etkileyebilecek risklerin tespit edilmesini koordine eder ve rehberlik sağlar. Tespit edilen riskleri alt birimlerin bilgi ve uzmanlıklarından yararlanarak faaliyetleri ile eşleştirir ve tüm önemli konuların ele alınmasını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Yıllık olarak belirlenen risk kayıtlarını ve ilgili raporları idare tarafından belirlenecek periyotlarla gözden geçirir (aylık, 3 aylık gibi) ve birim yöneticisinin de onayını alarak </a:t>
            </a:r>
            <a:r>
              <a:rPr lang="tr-TR" sz="1200" kern="1200" baseline="0" dirty="0" err="1" smtClean="0">
                <a:solidFill>
                  <a:schemeClr val="tx1"/>
                </a:solidFill>
                <a:latin typeface="+mn-lt"/>
                <a:ea typeface="+mn-ea"/>
                <a:cs typeface="+mn-cs"/>
              </a:rPr>
              <a:t>İRK’ye</a:t>
            </a:r>
            <a:r>
              <a:rPr lang="tr-TR" sz="1200" kern="1200" baseline="0" dirty="0" smtClean="0">
                <a:solidFill>
                  <a:schemeClr val="tx1"/>
                </a:solidFill>
                <a:latin typeface="+mn-lt"/>
                <a:ea typeface="+mn-ea"/>
                <a:cs typeface="+mn-cs"/>
              </a:rPr>
              <a:t>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Alt Birim Risk Koordinatörlerinin (ARK) raporladıkları riskleri birim düzeyinde izler. Mevcut risklerdeki değişiklikleri ve varsa yeni riskleri değerlendirerek birim yöneticisinin uygun görüşünü alarak İRK’ ye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Yıllık olarak, daha önce belirlenmiş veya yıl içerisinde ortaya çıkabilecek risklerin iyi yönetilip yönetilmediğine dair kanıtları </a:t>
            </a:r>
            <a:r>
              <a:rPr lang="tr-TR" sz="1200" kern="1200" baseline="0" dirty="0" err="1" smtClean="0">
                <a:solidFill>
                  <a:schemeClr val="tx1"/>
                </a:solidFill>
                <a:latin typeface="+mn-lt"/>
                <a:ea typeface="+mn-ea"/>
                <a:cs typeface="+mn-cs"/>
              </a:rPr>
              <a:t>İRK’ye</a:t>
            </a:r>
            <a:r>
              <a:rPr lang="tr-TR" sz="1200" kern="1200" baseline="0" dirty="0" smtClean="0">
                <a:solidFill>
                  <a:schemeClr val="tx1"/>
                </a:solidFill>
                <a:latin typeface="+mn-lt"/>
                <a:ea typeface="+mn-ea"/>
                <a:cs typeface="+mn-cs"/>
              </a:rPr>
              <a:t> sunar.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İRK ve </a:t>
            </a:r>
            <a:r>
              <a:rPr lang="tr-TR" sz="1200" kern="1200" baseline="0" dirty="0" err="1" smtClean="0">
                <a:solidFill>
                  <a:schemeClr val="tx1"/>
                </a:solidFill>
                <a:latin typeface="+mn-lt"/>
                <a:ea typeface="+mn-ea"/>
                <a:cs typeface="+mn-cs"/>
              </a:rPr>
              <a:t>İKİYK’nin</a:t>
            </a:r>
            <a:r>
              <a:rPr lang="tr-TR" sz="1200" kern="1200" baseline="0" dirty="0" smtClean="0">
                <a:solidFill>
                  <a:schemeClr val="tx1"/>
                </a:solidFill>
                <a:latin typeface="+mn-lt"/>
                <a:ea typeface="+mn-ea"/>
                <a:cs typeface="+mn-cs"/>
              </a:rPr>
              <a:t> görüşleri, tavsiyeleri ve kararları doğrultusunda varsa </a:t>
            </a:r>
            <a:r>
              <a:rPr lang="tr-TR" sz="1200" kern="1200" baseline="0" dirty="0" err="1" smtClean="0">
                <a:solidFill>
                  <a:schemeClr val="tx1"/>
                </a:solidFill>
                <a:latin typeface="+mn-lt"/>
                <a:ea typeface="+mn-ea"/>
                <a:cs typeface="+mn-cs"/>
              </a:rPr>
              <a:t>ARK’lere</a:t>
            </a:r>
            <a:r>
              <a:rPr lang="tr-TR" sz="1200" kern="1200" baseline="0" dirty="0" smtClean="0">
                <a:solidFill>
                  <a:schemeClr val="tx1"/>
                </a:solidFill>
                <a:latin typeface="+mn-lt"/>
                <a:ea typeface="+mn-ea"/>
                <a:cs typeface="+mn-cs"/>
              </a:rPr>
              <a:t> geri bildirim sağlar.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Risk yönetimiyle ilgili eğitim ihtiyaçlarını tespit eder. </a:t>
            </a: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78</a:t>
            </a:fld>
            <a:endParaRPr lang="tr-TR"/>
          </a:p>
        </p:txBody>
      </p:sp>
    </p:spTree>
    <p:extLst>
      <p:ext uri="{BB962C8B-B14F-4D97-AF65-F5344CB8AC3E}">
        <p14:creationId xmlns:p14="http://schemas.microsoft.com/office/powerpoint/2010/main" val="38750476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Alt birim düzeyindeki risklerin tespit edilmesi, değerlendirilmesi, cevap verilmesi, gözden geçirilmesi ve raporlanması görevlerinin yerine getirilmesini koordine eder.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İdarenin risk stratejisine uygun olarak alt birimin faaliyetlerine ait yeni tespit edilen riskleri, risk puanı değişenleri ve bunları azaltmakta kullanılan kontrollerin etkinliğini </a:t>
            </a:r>
            <a:r>
              <a:rPr lang="tr-TR" sz="1200" kern="1200" baseline="0" dirty="0" err="1" smtClean="0">
                <a:solidFill>
                  <a:schemeClr val="tx1"/>
                </a:solidFill>
                <a:latin typeface="+mn-lt"/>
                <a:ea typeface="+mn-ea"/>
                <a:cs typeface="+mn-cs"/>
              </a:rPr>
              <a:t>BRK’nin</a:t>
            </a:r>
            <a:r>
              <a:rPr lang="tr-TR" sz="1200" kern="1200" baseline="0" dirty="0" smtClean="0">
                <a:solidFill>
                  <a:schemeClr val="tx1"/>
                </a:solidFill>
                <a:latin typeface="+mn-lt"/>
                <a:ea typeface="+mn-ea"/>
                <a:cs typeface="+mn-cs"/>
              </a:rPr>
              <a:t> belirlediği periyotlarla </a:t>
            </a:r>
            <a:r>
              <a:rPr lang="tr-TR" sz="1200" kern="1200" baseline="0" dirty="0" err="1" smtClean="0">
                <a:solidFill>
                  <a:schemeClr val="tx1"/>
                </a:solidFill>
                <a:latin typeface="+mn-lt"/>
                <a:ea typeface="+mn-ea"/>
                <a:cs typeface="+mn-cs"/>
              </a:rPr>
              <a:t>BRK’ye</a:t>
            </a:r>
            <a:r>
              <a:rPr lang="tr-TR" sz="1200" kern="1200" baseline="0" dirty="0" smtClean="0">
                <a:solidFill>
                  <a:schemeClr val="tx1"/>
                </a:solidFill>
                <a:latin typeface="+mn-lt"/>
                <a:ea typeface="+mn-ea"/>
                <a:cs typeface="+mn-cs"/>
              </a:rPr>
              <a:t> raporlar.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İRK tarafından talep edilen bilgi ve belgeleri de vermekle yükümlüdür. </a:t>
            </a:r>
          </a:p>
          <a:p>
            <a:pPr marL="0" marR="0" indent="0" algn="l" defTabSz="914400" rtl="0" eaLnBrk="1" fontAlgn="auto" latinLnBrk="0" hangingPunct="1">
              <a:lnSpc>
                <a:spcPct val="100000"/>
              </a:lnSpc>
              <a:spcBef>
                <a:spcPts val="0"/>
              </a:spcBef>
              <a:spcAft>
                <a:spcPts val="0"/>
              </a:spcAft>
              <a:buClrTx/>
              <a:buSzTx/>
              <a:buFontTx/>
              <a:buNone/>
              <a:tabLst/>
              <a:defRPr/>
            </a:pPr>
            <a:endParaRPr lang="tr-TR"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solidFill>
                  <a:schemeClr val="tx1"/>
                </a:solidFill>
              </a:rPr>
              <a:t>Risk yönetiminde görev ve sorumlulukların uygun, yetkin ve yetkilendirilmiş kişilere verilmesi, idarenin risk yönetimi için güçlü bir alt yapı oluşturmasına olanak sağlayacaktır. </a:t>
            </a:r>
          </a:p>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79</a:t>
            </a:fld>
            <a:endParaRPr lang="tr-TR"/>
          </a:p>
        </p:txBody>
      </p:sp>
    </p:spTree>
    <p:extLst>
      <p:ext uri="{BB962C8B-B14F-4D97-AF65-F5344CB8AC3E}">
        <p14:creationId xmlns:p14="http://schemas.microsoft.com/office/powerpoint/2010/main" val="5890693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Yeni ortaya çıkan ve değişen riskleri tanımlamak, iletmek ve bunlara cevap vermek yoluyla birimlerinde risk yönetimi süreçlerine doğrudan katkıda bulunur.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Görev alanındaki riskleri, idare tarafından belirlenen yetki ve sorumlulukları çerçevesinde yönetir. </a:t>
            </a:r>
          </a:p>
          <a:p>
            <a:endParaRPr lang="tr-TR" sz="1200" kern="1200" baseline="0" dirty="0" smtClean="0">
              <a:solidFill>
                <a:schemeClr val="tx1"/>
              </a:solidFill>
              <a:latin typeface="+mn-lt"/>
              <a:ea typeface="+mn-ea"/>
              <a:cs typeface="+mn-cs"/>
            </a:endParaRPr>
          </a:p>
          <a:p>
            <a:r>
              <a:rPr lang="tr-TR" sz="1200" kern="1200" baseline="0" dirty="0" smtClean="0">
                <a:solidFill>
                  <a:schemeClr val="tx1"/>
                </a:solidFill>
                <a:latin typeface="+mn-lt"/>
                <a:ea typeface="+mn-ea"/>
                <a:cs typeface="+mn-cs"/>
              </a:rPr>
              <a:t> Görev alanındaki risklerin iyi yönetilip yönetilmediği konusunda </a:t>
            </a:r>
            <a:r>
              <a:rPr lang="tr-TR" sz="1200" kern="1200" baseline="0" dirty="0" err="1" smtClean="0">
                <a:solidFill>
                  <a:schemeClr val="tx1"/>
                </a:solidFill>
                <a:latin typeface="+mn-lt"/>
                <a:ea typeface="+mn-ea"/>
                <a:cs typeface="+mn-cs"/>
              </a:rPr>
              <a:t>ARK’ye</a:t>
            </a:r>
            <a:r>
              <a:rPr lang="tr-TR" sz="1200" kern="1200" baseline="0" dirty="0" smtClean="0">
                <a:solidFill>
                  <a:schemeClr val="tx1"/>
                </a:solidFill>
                <a:latin typeface="+mn-lt"/>
                <a:ea typeface="+mn-ea"/>
                <a:cs typeface="+mn-cs"/>
              </a:rPr>
              <a:t>; ARK bulunmadığı durumlarda </a:t>
            </a:r>
            <a:r>
              <a:rPr lang="tr-TR" sz="1200" kern="1200" baseline="0" dirty="0" err="1" smtClean="0">
                <a:solidFill>
                  <a:schemeClr val="tx1"/>
                </a:solidFill>
                <a:latin typeface="+mn-lt"/>
                <a:ea typeface="+mn-ea"/>
                <a:cs typeface="+mn-cs"/>
              </a:rPr>
              <a:t>BRK’ye</a:t>
            </a:r>
            <a:r>
              <a:rPr lang="tr-TR" sz="1200" kern="1200" baseline="0" dirty="0" smtClean="0">
                <a:solidFill>
                  <a:schemeClr val="tx1"/>
                </a:solidFill>
                <a:latin typeface="+mn-lt"/>
                <a:ea typeface="+mn-ea"/>
                <a:cs typeface="+mn-cs"/>
              </a:rPr>
              <a:t> gerekli kanıtları sağlar. </a:t>
            </a:r>
          </a:p>
          <a:p>
            <a:r>
              <a:rPr lang="tr-TR" sz="1200" kern="1200" baseline="0" dirty="0" smtClean="0">
                <a:solidFill>
                  <a:schemeClr val="tx1"/>
                </a:solidFill>
                <a:latin typeface="+mn-lt"/>
                <a:ea typeface="+mn-ea"/>
                <a:cs typeface="+mn-cs"/>
              </a:rPr>
              <a:t>Çalışanlar, riskleri tespit etmek ve ilgili risk koordinatörüne iletmek konusunda tereddüt yaşamamalıdır. </a:t>
            </a:r>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80</a:t>
            </a:fld>
            <a:endParaRPr lang="tr-TR"/>
          </a:p>
        </p:txBody>
      </p:sp>
    </p:spTree>
    <p:extLst>
      <p:ext uri="{BB962C8B-B14F-4D97-AF65-F5344CB8AC3E}">
        <p14:creationId xmlns:p14="http://schemas.microsoft.com/office/powerpoint/2010/main" val="769762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81</a:t>
            </a:fld>
            <a:endParaRPr lang="tr-TR"/>
          </a:p>
        </p:txBody>
      </p:sp>
    </p:spTree>
    <p:extLst>
      <p:ext uri="{BB962C8B-B14F-4D97-AF65-F5344CB8AC3E}">
        <p14:creationId xmlns:p14="http://schemas.microsoft.com/office/powerpoint/2010/main" val="10485649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83</a:t>
            </a:fld>
            <a:endParaRPr lang="tr-TR"/>
          </a:p>
        </p:txBody>
      </p:sp>
    </p:spTree>
    <p:extLst>
      <p:ext uri="{BB962C8B-B14F-4D97-AF65-F5344CB8AC3E}">
        <p14:creationId xmlns:p14="http://schemas.microsoft.com/office/powerpoint/2010/main" val="2987654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3267075" y="508000"/>
            <a:ext cx="3392488" cy="2544763"/>
          </a:xfrm>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82B78288-292C-44CD-B983-74B0219C6EA1}" type="slidenum">
              <a:rPr lang="tr-TR" smtClean="0"/>
              <a:pPr/>
              <a:t>84</a:t>
            </a:fld>
            <a:endParaRPr lang="tr-TR"/>
          </a:p>
        </p:txBody>
      </p:sp>
    </p:spTree>
    <p:extLst>
      <p:ext uri="{BB962C8B-B14F-4D97-AF65-F5344CB8AC3E}">
        <p14:creationId xmlns:p14="http://schemas.microsoft.com/office/powerpoint/2010/main" val="10271386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89</a:t>
            </a:fld>
            <a:endParaRPr lang="tr-TR"/>
          </a:p>
        </p:txBody>
      </p:sp>
    </p:spTree>
    <p:extLst>
      <p:ext uri="{BB962C8B-B14F-4D97-AF65-F5344CB8AC3E}">
        <p14:creationId xmlns:p14="http://schemas.microsoft.com/office/powerpoint/2010/main" val="15123304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82B78288-292C-44CD-B983-74B0219C6EA1}" type="slidenum">
              <a:rPr lang="tr-TR" smtClean="0"/>
              <a:pPr/>
              <a:t>90</a:t>
            </a:fld>
            <a:endParaRPr lang="tr-TR"/>
          </a:p>
        </p:txBody>
      </p:sp>
    </p:spTree>
    <p:extLst>
      <p:ext uri="{BB962C8B-B14F-4D97-AF65-F5344CB8AC3E}">
        <p14:creationId xmlns:p14="http://schemas.microsoft.com/office/powerpoint/2010/main" val="3406310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r>
              <a:rPr lang="tr-TR" smtClean="0"/>
              <a:t>www.riskyönetimi.gazi.edu.tr</a:t>
            </a:r>
            <a:endParaRPr lang="tr-TR"/>
          </a:p>
        </p:txBody>
      </p:sp>
      <p:sp>
        <p:nvSpPr>
          <p:cNvPr id="5" name="Footer Placeholder 4"/>
          <p:cNvSpPr>
            <a:spLocks noGrp="1"/>
          </p:cNvSpPr>
          <p:nvPr>
            <p:ph type="ftr" sz="quarter" idx="11"/>
          </p:nvPr>
        </p:nvSpPr>
        <p:spPr/>
        <p:txBody>
          <a:bodyPr/>
          <a:lstStyle/>
          <a:p>
            <a:r>
              <a:rPr lang="tr-TR" smtClean="0"/>
              <a:t>Gazi Üniversitesi İç  Denetim Birimi Başkanlığı</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r>
              <a:rPr lang="tr-TR" smtClean="0"/>
              <a:t>www.riskyönetimi.gazi.edu.tr</a:t>
            </a:r>
            <a:endParaRPr lang="tr-TR"/>
          </a:p>
        </p:txBody>
      </p:sp>
      <p:sp>
        <p:nvSpPr>
          <p:cNvPr id="5" name="Footer Placeholder 4"/>
          <p:cNvSpPr>
            <a:spLocks noGrp="1"/>
          </p:cNvSpPr>
          <p:nvPr>
            <p:ph type="ftr" sz="quarter" idx="11"/>
          </p:nvPr>
        </p:nvSpPr>
        <p:spPr/>
        <p:txBody>
          <a:bodyPr/>
          <a:lstStyle/>
          <a:p>
            <a:r>
              <a:rPr lang="tr-TR" smtClean="0"/>
              <a:t>Gazi Üniversitesi İç  Denetim Birimi Başkanlığı</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
        <p:nvSpPr>
          <p:cNvPr id="7" name="Title 6"/>
          <p:cNvSpPr>
            <a:spLocks noGrp="1"/>
          </p:cNvSpPr>
          <p:nvPr>
            <p:ph type="title"/>
          </p:nvPr>
        </p:nvSpPr>
        <p:spPr/>
        <p:txBody>
          <a:bodyPr/>
          <a:lstStyle/>
          <a:p>
            <a:r>
              <a:rPr lang="tr-TR" smtClean="0"/>
              <a:t>Asıl başlık stili için tıklatın</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Freeform 14"/>
          <p:cNvSpPr>
            <a:spLocks/>
          </p:cNvSpPr>
          <p:nvPr/>
        </p:nvSpPr>
        <p:spPr bwMode="hidden">
          <a:xfrm>
            <a:off x="6047439"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1" name="Freeform 22"/>
          <p:cNvSpPr>
            <a:spLocks/>
          </p:cNvSpPr>
          <p:nvPr/>
        </p:nvSpPr>
        <p:spPr bwMode="hidden">
          <a:xfrm>
            <a:off x="2828729" y="4087563"/>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2" name="Freeform 26"/>
          <p:cNvSpPr>
            <a:spLocks/>
          </p:cNvSpPr>
          <p:nvPr/>
        </p:nvSpPr>
        <p:spPr bwMode="hidden">
          <a:xfrm>
            <a:off x="5609489" y="4074175"/>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13" name="Freeform 10"/>
          <p:cNvSpPr>
            <a:spLocks/>
          </p:cNvSpPr>
          <p:nvPr/>
        </p:nvSpPr>
        <p:spPr bwMode="hidden">
          <a:xfrm>
            <a:off x="211665" y="4058556"/>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367366" y="1437449"/>
            <a:ext cx="6417735" cy="939801"/>
          </a:xfrm>
        </p:spPr>
        <p:txBody>
          <a:bodyPr anchor="b">
            <a:normAutofit/>
          </a:bodyPr>
          <a:lstStyle>
            <a:lvl1pPr marL="0" indent="0" algn="ctr">
              <a:buNone/>
              <a:defRPr sz="2000">
                <a:solidFill>
                  <a:srgbClr val="FFFFFF"/>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r>
              <a:rPr lang="tr-TR" smtClean="0"/>
              <a:t>www.riskyönetimi.gazi.edu.tr</a:t>
            </a:r>
            <a:endParaRPr lang="tr-TR"/>
          </a:p>
        </p:txBody>
      </p:sp>
      <p:sp>
        <p:nvSpPr>
          <p:cNvPr id="5" name="Footer Placeholder 4"/>
          <p:cNvSpPr>
            <a:spLocks noGrp="1"/>
          </p:cNvSpPr>
          <p:nvPr>
            <p:ph type="ftr" sz="quarter" idx="11"/>
          </p:nvPr>
        </p:nvSpPr>
        <p:spPr/>
        <p:txBody>
          <a:bodyPr/>
          <a:lstStyle/>
          <a:p>
            <a:r>
              <a:rPr lang="tr-TR" smtClean="0"/>
              <a:t>Gazi Üniversitesi İç  Denetim Birimi Başkanlığı</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5" name="Date Placeholder 4"/>
          <p:cNvSpPr>
            <a:spLocks noGrp="1"/>
          </p:cNvSpPr>
          <p:nvPr>
            <p:ph type="dt" sz="half" idx="10"/>
          </p:nvPr>
        </p:nvSpPr>
        <p:spPr/>
        <p:txBody>
          <a:bodyPr/>
          <a:lstStyle/>
          <a:p>
            <a:r>
              <a:rPr lang="tr-TR" smtClean="0"/>
              <a:t>www.riskyönetimi.gazi.edu.tr</a:t>
            </a:r>
            <a:endParaRPr lang="tr-TR"/>
          </a:p>
        </p:txBody>
      </p:sp>
      <p:sp>
        <p:nvSpPr>
          <p:cNvPr id="6" name="Footer Placeholder 5"/>
          <p:cNvSpPr>
            <a:spLocks noGrp="1"/>
          </p:cNvSpPr>
          <p:nvPr>
            <p:ph type="ftr" sz="quarter" idx="11"/>
          </p:nvPr>
        </p:nvSpPr>
        <p:spPr/>
        <p:txBody>
          <a:bodyPr/>
          <a:lstStyle/>
          <a:p>
            <a:r>
              <a:rPr lang="tr-TR" smtClean="0"/>
              <a:t>Gazi Üniversitesi İç  Denetim Birimi Başkanlığı</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
        <p:nvSpPr>
          <p:cNvPr id="9" name="Content Placeholder 8"/>
          <p:cNvSpPr>
            <a:spLocks noGrp="1"/>
          </p:cNvSpPr>
          <p:nvPr>
            <p:ph sz="quarter" idx="13"/>
          </p:nvPr>
        </p:nvSpPr>
        <p:spPr>
          <a:xfrm>
            <a:off x="676655"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77334" y="3429001"/>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45025" y="3429001"/>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r>
              <a:rPr lang="tr-TR" smtClean="0"/>
              <a:t>www.riskyönetimi.gazi.edu.tr</a:t>
            </a:r>
            <a:endParaRPr lang="tr-TR"/>
          </a:p>
        </p:txBody>
      </p:sp>
      <p:sp>
        <p:nvSpPr>
          <p:cNvPr id="8" name="Footer Placeholder 7"/>
          <p:cNvSpPr>
            <a:spLocks noGrp="1"/>
          </p:cNvSpPr>
          <p:nvPr>
            <p:ph type="ftr" sz="quarter" idx="11"/>
          </p:nvPr>
        </p:nvSpPr>
        <p:spPr/>
        <p:txBody>
          <a:bodyPr/>
          <a:lstStyle/>
          <a:p>
            <a:r>
              <a:rPr lang="tr-TR" smtClean="0"/>
              <a:t>Gazi Üniversitesi İç  Denetim Birimi Başkanlığı</a:t>
            </a:r>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Date Placeholder 2"/>
          <p:cNvSpPr>
            <a:spLocks noGrp="1"/>
          </p:cNvSpPr>
          <p:nvPr>
            <p:ph type="dt" sz="half" idx="10"/>
          </p:nvPr>
        </p:nvSpPr>
        <p:spPr/>
        <p:txBody>
          <a:bodyPr/>
          <a:lstStyle/>
          <a:p>
            <a:r>
              <a:rPr lang="tr-TR" smtClean="0"/>
              <a:t>www.riskyönetimi.gazi.edu.tr</a:t>
            </a:r>
            <a:endParaRPr lang="tr-TR"/>
          </a:p>
        </p:txBody>
      </p:sp>
      <p:sp>
        <p:nvSpPr>
          <p:cNvPr id="4" name="Footer Placeholder 3"/>
          <p:cNvSpPr>
            <a:spLocks noGrp="1"/>
          </p:cNvSpPr>
          <p:nvPr>
            <p:ph type="ftr" sz="quarter" idx="11"/>
          </p:nvPr>
        </p:nvSpPr>
        <p:spPr/>
        <p:txBody>
          <a:bodyPr/>
          <a:lstStyle/>
          <a:p>
            <a:r>
              <a:rPr lang="tr-TR" smtClean="0"/>
              <a:t>Gazi Üniversitesi İç  Denetim Birimi Başkanlığı</a:t>
            </a:r>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6" name="Group 5"/>
          <p:cNvGrpSpPr>
            <a:grpSpLocks noChangeAspect="1"/>
          </p:cNvGrpSpPr>
          <p:nvPr/>
        </p:nvGrpSpPr>
        <p:grpSpPr bwMode="hidden">
          <a:xfrm>
            <a:off x="211665" y="714192"/>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 name="Date Placeholder 1"/>
          <p:cNvSpPr>
            <a:spLocks noGrp="1"/>
          </p:cNvSpPr>
          <p:nvPr>
            <p:ph type="dt" sz="half" idx="10"/>
          </p:nvPr>
        </p:nvSpPr>
        <p:spPr/>
        <p:txBody>
          <a:bodyPr/>
          <a:lstStyle/>
          <a:p>
            <a:r>
              <a:rPr lang="tr-TR" smtClean="0"/>
              <a:t>www.riskyönetimi.gazi.edu.tr</a:t>
            </a:r>
            <a:endParaRPr lang="tr-TR"/>
          </a:p>
        </p:txBody>
      </p:sp>
      <p:sp>
        <p:nvSpPr>
          <p:cNvPr id="3" name="Footer Placeholder 2"/>
          <p:cNvSpPr>
            <a:spLocks noGrp="1"/>
          </p:cNvSpPr>
          <p:nvPr>
            <p:ph type="ftr" sz="quarter" idx="11"/>
          </p:nvPr>
        </p:nvSpPr>
        <p:spPr/>
        <p:txBody>
          <a:bodyPr/>
          <a:lstStyle/>
          <a:p>
            <a:r>
              <a:rPr lang="tr-TR" smtClean="0"/>
              <a:t>Gazi Üniversitesi İç  Denetim Birimi Başkanlığı</a:t>
            </a:r>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Date Placeholder 4"/>
          <p:cNvSpPr>
            <a:spLocks noGrp="1"/>
          </p:cNvSpPr>
          <p:nvPr>
            <p:ph type="dt" sz="half" idx="10"/>
          </p:nvPr>
        </p:nvSpPr>
        <p:spPr/>
        <p:txBody>
          <a:bodyPr/>
          <a:lstStyle/>
          <a:p>
            <a:r>
              <a:rPr lang="tr-TR" smtClean="0"/>
              <a:t>www.riskyönetimi.gazi.edu.tr</a:t>
            </a:r>
            <a:endParaRPr lang="tr-TR"/>
          </a:p>
        </p:txBody>
      </p:sp>
      <p:sp>
        <p:nvSpPr>
          <p:cNvPr id="6" name="Footer Placeholder 5"/>
          <p:cNvSpPr>
            <a:spLocks noGrp="1"/>
          </p:cNvSpPr>
          <p:nvPr>
            <p:ph type="ftr" sz="quarter" idx="11"/>
          </p:nvPr>
        </p:nvSpPr>
        <p:spPr/>
        <p:txBody>
          <a:bodyPr/>
          <a:lstStyle/>
          <a:p>
            <a:r>
              <a:rPr lang="tr-TR" smtClean="0"/>
              <a:t>Gazi Üniversitesi İç  Denetim Birimi Başkanlığı</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
        <p:nvSpPr>
          <p:cNvPr id="4" name="Text Placeholder 3"/>
          <p:cNvSpPr>
            <a:spLocks noGrp="1"/>
          </p:cNvSpPr>
          <p:nvPr>
            <p:ph type="body" sz="half" idx="2"/>
          </p:nvPr>
        </p:nvSpPr>
        <p:spPr>
          <a:xfrm>
            <a:off x="914400" y="3581401"/>
            <a:ext cx="3352800" cy="1905001"/>
          </a:xfrm>
        </p:spPr>
        <p:txBody>
          <a:bodyPr anchor="t">
            <a:normAutofit/>
          </a:bodyPr>
          <a:lstStyle>
            <a:lvl1pPr marL="0" indent="0">
              <a:spcBef>
                <a:spcPts val="0"/>
              </a:spcBef>
              <a:spcAft>
                <a:spcPts val="600"/>
              </a:spcAft>
              <a:buNone/>
              <a:defRPr sz="1800">
                <a:solidFill>
                  <a:schemeClr val="tx2"/>
                </a:solidFill>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tr-TR" smtClean="0"/>
              <a:t>Asıl metin stillerini düzenlemek için tıklatın</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4651963"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 name="Title 1"/>
          <p:cNvSpPr>
            <a:spLocks noGrp="1"/>
          </p:cNvSpPr>
          <p:nvPr>
            <p:ph type="title"/>
          </p:nvPr>
        </p:nvSpPr>
        <p:spPr>
          <a:xfrm>
            <a:off x="4874156" y="338667"/>
            <a:ext cx="3812645" cy="2429934"/>
          </a:xfrm>
        </p:spPr>
        <p:txBody>
          <a:bodyPr anchor="b">
            <a:normAutofit/>
          </a:bodyPr>
          <a:lstStyle>
            <a:lvl1pPr algn="l">
              <a:defRPr sz="2800" b="0">
                <a:solidFill>
                  <a:srgbClr val="FFFFFF"/>
                </a:solidFill>
              </a:defRPr>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4868333" y="2785534"/>
            <a:ext cx="3818467" cy="2421467"/>
          </a:xfrm>
        </p:spPr>
        <p:txBody>
          <a:bodyPr>
            <a:normAutofit/>
          </a:bodyPr>
          <a:lstStyle>
            <a:lvl1pPr marL="0" indent="0">
              <a:buNone/>
              <a:defRPr sz="1800">
                <a:solidFill>
                  <a:srgbClr val="FFFFFF"/>
                </a:solidFill>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r>
              <a:rPr lang="tr-TR" smtClean="0"/>
              <a:t>www.riskyönetimi.gazi.edu.tr</a:t>
            </a:r>
            <a:endParaRPr lang="tr-TR"/>
          </a:p>
        </p:txBody>
      </p:sp>
      <p:sp>
        <p:nvSpPr>
          <p:cNvPr id="6" name="Footer Placeholder 5"/>
          <p:cNvSpPr>
            <a:spLocks noGrp="1"/>
          </p:cNvSpPr>
          <p:nvPr>
            <p:ph type="ftr" sz="quarter" idx="11"/>
          </p:nvPr>
        </p:nvSpPr>
        <p:spPr/>
        <p:txBody>
          <a:bodyPr/>
          <a:lstStyle/>
          <a:p>
            <a:r>
              <a:rPr lang="tr-TR" smtClean="0"/>
              <a:t>Gazi Üniversitesi İç  Denetim Birimi Başkanlığı</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tr-TR" smtClean="0"/>
              <a:t>Resim eklemek için simgeyi tıklatın</a:t>
            </a:r>
            <a:endParaRPr lang="en-US"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r>
              <a:rPr lang="tr-TR" smtClean="0"/>
              <a:t>www.riskyönetimi.gazi.edu.tr</a:t>
            </a:r>
            <a:endParaRPr lang="tr-TR"/>
          </a:p>
        </p:txBody>
      </p:sp>
      <p:sp>
        <p:nvSpPr>
          <p:cNvPr id="5" name="Footer Placeholder 4"/>
          <p:cNvSpPr>
            <a:spLocks noGrp="1"/>
          </p:cNvSpPr>
          <p:nvPr>
            <p:ph type="ftr" sz="quarter" idx="11"/>
          </p:nvPr>
        </p:nvSpPr>
        <p:spPr/>
        <p:txBody>
          <a:bodyPr/>
          <a:lstStyle/>
          <a:p>
            <a:r>
              <a:rPr lang="tr-TR" smtClean="0"/>
              <a:t>Gazi Üniversitesi İç  Denetim Birimi Başkanlığı</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p:cNvSpPr>
            <a:spLocks noGrp="1"/>
          </p:cNvSpPr>
          <p:nvPr>
            <p:ph type="dt" sz="half" idx="10"/>
          </p:nvPr>
        </p:nvSpPr>
        <p:spPr/>
        <p:txBody>
          <a:bodyPr/>
          <a:lstStyle/>
          <a:p>
            <a:r>
              <a:rPr lang="tr-TR" smtClean="0"/>
              <a:t>www.riskyönetimi.gazi.edu.tr</a:t>
            </a:r>
            <a:endParaRPr lang="tr-TR"/>
          </a:p>
        </p:txBody>
      </p:sp>
      <p:sp>
        <p:nvSpPr>
          <p:cNvPr id="5" name="Footer Placeholder 4"/>
          <p:cNvSpPr>
            <a:spLocks noGrp="1"/>
          </p:cNvSpPr>
          <p:nvPr>
            <p:ph type="ftr" sz="quarter" idx="11"/>
          </p:nvPr>
        </p:nvSpPr>
        <p:spPr/>
        <p:txBody>
          <a:bodyPr/>
          <a:lstStyle/>
          <a:p>
            <a:r>
              <a:rPr lang="tr-TR" smtClean="0"/>
              <a:t>Gazi Üniversitesi İç  Denetim Birimi Başkanlığı</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 name="Vertical Title 1"/>
          <p:cNvSpPr>
            <a:spLocks noGrp="1"/>
          </p:cNvSpPr>
          <p:nvPr>
            <p:ph type="title" orient="vert"/>
          </p:nvPr>
        </p:nvSpPr>
        <p:spPr>
          <a:xfrm>
            <a:off x="6629400" y="1447801"/>
            <a:ext cx="2057400" cy="4487333"/>
          </a:xfrm>
        </p:spPr>
        <p:txBody>
          <a:bodyPr vert="eaVert" anchor="ctr"/>
          <a:lstStyle>
            <a:lvl1pPr algn="l">
              <a:defRPr>
                <a:solidFill>
                  <a:schemeClr val="tx2"/>
                </a:solidFil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8" name="Group 15"/>
          <p:cNvGrpSpPr>
            <a:grpSpLocks noChangeAspect="1"/>
          </p:cNvGrpSpPr>
          <p:nvPr/>
        </p:nvGrpSpPr>
        <p:grpSpPr bwMode="hidden">
          <a:xfrm>
            <a:off x="211665" y="1679430"/>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4" name="Date Placeholder 3"/>
          <p:cNvSpPr>
            <a:spLocks noGrp="1"/>
          </p:cNvSpPr>
          <p:nvPr>
            <p:ph type="dt" sz="half" idx="2"/>
          </p:nvPr>
        </p:nvSpPr>
        <p:spPr>
          <a:xfrm>
            <a:off x="5163672" y="6250165"/>
            <a:ext cx="3786691" cy="365125"/>
          </a:xfrm>
          <a:prstGeom prst="rect">
            <a:avLst/>
          </a:prstGeom>
        </p:spPr>
        <p:txBody>
          <a:bodyPr vert="horz" lIns="91440" tIns="45720" rIns="91440" bIns="45720" rtlCol="0" anchor="ctr"/>
          <a:lstStyle>
            <a:lvl1pPr algn="r">
              <a:defRPr sz="1000">
                <a:solidFill>
                  <a:schemeClr val="tx2"/>
                </a:solidFill>
              </a:defRPr>
            </a:lvl1pPr>
          </a:lstStyle>
          <a:p>
            <a:r>
              <a:rPr lang="tr-TR" smtClean="0"/>
              <a:t>www.riskyönetimi.gazi.edu.tr</a:t>
            </a:r>
            <a:endParaRPr lang="tr-TR"/>
          </a:p>
        </p:txBody>
      </p:sp>
      <p:sp>
        <p:nvSpPr>
          <p:cNvPr id="5" name="Footer Placeholder 4"/>
          <p:cNvSpPr>
            <a:spLocks noGrp="1"/>
          </p:cNvSpPr>
          <p:nvPr>
            <p:ph type="ftr" sz="quarter" idx="3"/>
          </p:nvPr>
        </p:nvSpPr>
        <p:spPr>
          <a:xfrm>
            <a:off x="193639" y="6250165"/>
            <a:ext cx="3786691" cy="365125"/>
          </a:xfrm>
          <a:prstGeom prst="rect">
            <a:avLst/>
          </a:prstGeom>
        </p:spPr>
        <p:txBody>
          <a:bodyPr vert="horz" lIns="91440" tIns="45720" rIns="91440" bIns="45720" rtlCol="0" anchor="ctr"/>
          <a:lstStyle>
            <a:lvl1pPr algn="l">
              <a:defRPr sz="1000">
                <a:solidFill>
                  <a:schemeClr val="tx2"/>
                </a:solidFill>
              </a:defRPr>
            </a:lvl1pPr>
          </a:lstStyle>
          <a:p>
            <a:r>
              <a:rPr lang="tr-TR" smtClean="0"/>
              <a:t>Gazi Üniversitesi İç  Denetim Birimi Başkanlığı</a:t>
            </a:r>
            <a:endParaRPr lang="tr-TR"/>
          </a:p>
        </p:txBody>
      </p:sp>
      <p:sp>
        <p:nvSpPr>
          <p:cNvPr id="6" name="Slide Number Placeholder 5"/>
          <p:cNvSpPr>
            <a:spLocks noGrp="1"/>
          </p:cNvSpPr>
          <p:nvPr>
            <p:ph type="sldNum" sz="quarter" idx="4"/>
          </p:nvPr>
        </p:nvSpPr>
        <p:spPr>
          <a:xfrm>
            <a:off x="3991088" y="6250164"/>
            <a:ext cx="1161827" cy="365125"/>
          </a:xfrm>
          <a:prstGeom prst="rect">
            <a:avLst/>
          </a:prstGeom>
        </p:spPr>
        <p:txBody>
          <a:bodyPr vert="horz" lIns="91440" tIns="45720" rIns="91440" bIns="45720" rtlCol="0" anchor="ctr"/>
          <a:lstStyle>
            <a:lvl1pPr algn="ctr">
              <a:defRPr sz="1000">
                <a:solidFill>
                  <a:schemeClr val="tx2"/>
                </a:solidFill>
              </a:defRPr>
            </a:lvl1pPr>
          </a:lstStyle>
          <a:p>
            <a:fld id="{F302176B-0E47-46AC-8F43-DAB4B8A37D06}" type="slidenum">
              <a:rPr lang="tr-TR" smtClean="0"/>
              <a:pPr/>
              <a:t>‹#›</a:t>
            </a:fld>
            <a:endParaRPr lang="tr-TR"/>
          </a:p>
        </p:txBody>
      </p:sp>
      <p:sp>
        <p:nvSpPr>
          <p:cNvPr id="3" name="Text Placeholder 2"/>
          <p:cNvSpPr>
            <a:spLocks noGrp="1"/>
          </p:cNvSpPr>
          <p:nvPr>
            <p:ph type="body" idx="1"/>
          </p:nvPr>
        </p:nvSpPr>
        <p:spPr>
          <a:xfrm>
            <a:off x="872068" y="2675467"/>
            <a:ext cx="7408333" cy="3450696"/>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hf hdr="0"/>
  <p:txStyles>
    <p:titleStyle>
      <a:lvl1pPr algn="ctr" defTabSz="914377"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13" indent="-274313" algn="l" defTabSz="914377"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48" indent="-274313" algn="l" defTabSz="914377"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41" indent="-228594" algn="l" defTabSz="914377"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2971" indent="-228594" algn="l" defTabSz="914377"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03" indent="-228594" algn="l" defTabSz="914377"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35" indent="-228594" algn="l" defTabSz="914377"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067" indent="-228594" algn="l" defTabSz="914377"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099" indent="-228594" algn="l" defTabSz="914377"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131" indent="-228594" algn="l" defTabSz="914377"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google.com.tr/url?url=http://blog.wallstreetsurvivor.com/2015/09/01/risk-management-for-your-portfolio-and-life/&amp;rct=j&amp;frm=1&amp;q=&amp;esrc=s&amp;sa=U&amp;ved=0CCIQwW4wBzgoahUKEwjxwKT63IvJAhWM1iwKHQb2Ayo&amp;usg=AFQjCNFR0FqLh4Mp95-KDtzWTI4vecmYMQ" TargetMode="External"/><Relationship Id="rId2" Type="http://schemas.openxmlformats.org/officeDocument/2006/relationships/image" Target="../media/image10.wmf"/><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971601" y="2852937"/>
            <a:ext cx="7200800" cy="1046440"/>
          </a:xfrm>
          <a:prstGeom prst="rect">
            <a:avLst/>
          </a:prstGeom>
        </p:spPr>
        <p:txBody>
          <a:bodyPr wrap="square">
            <a:spAutoFit/>
          </a:bodyPr>
          <a:lstStyle/>
          <a:p>
            <a:pPr algn="ctr">
              <a:buNone/>
            </a:pPr>
            <a:r>
              <a:rPr lang="tr-TR" sz="4400" b="1" dirty="0">
                <a:latin typeface="Calibri" pitchFamily="34" charset="0"/>
                <a:cs typeface="Arial" pitchFamily="34" charset="0"/>
              </a:rPr>
              <a:t>RİSK YÖNETİMİ SİSTEMİ</a:t>
            </a:r>
            <a:endParaRPr lang="tr-TR" sz="2800" b="1" dirty="0">
              <a:latin typeface="Calibri" pitchFamily="34" charset="0"/>
              <a:cs typeface="Arial" pitchFamily="34" charset="0"/>
            </a:endParaRPr>
          </a:p>
          <a:p>
            <a:pPr>
              <a:buNone/>
            </a:pPr>
            <a:r>
              <a:rPr lang="tr-TR" b="1" dirty="0">
                <a:latin typeface="Calibri" pitchFamily="34" charset="0"/>
                <a:cs typeface="Arial" pitchFamily="34" charset="0"/>
              </a:rPr>
              <a:t>			</a:t>
            </a:r>
            <a:endParaRPr lang="tr-TR" sz="2000" b="1" dirty="0">
              <a:latin typeface="Calibri" pitchFamily="34" charset="0"/>
              <a:cs typeface="Arial" pitchFamily="34" charset="0"/>
            </a:endParaRPr>
          </a:p>
        </p:txBody>
      </p:sp>
      <p:sp>
        <p:nvSpPr>
          <p:cNvPr id="5" name="4 Altbilgi Yer Tutucusu"/>
          <p:cNvSpPr>
            <a:spLocks noGrp="1"/>
          </p:cNvSpPr>
          <p:nvPr>
            <p:ph type="ftr" sz="quarter" idx="11"/>
          </p:nvPr>
        </p:nvSpPr>
        <p:spPr/>
        <p:txBody>
          <a:bodyPr/>
          <a:lstStyle/>
          <a:p>
            <a:r>
              <a:rPr lang="tr-TR" smtClean="0"/>
              <a:t>Gazi Üniversitesi İç  Denetim Birimi Başkanlığı</a:t>
            </a:r>
            <a:endParaRPr lang="tr-TR" dirty="0"/>
          </a:p>
        </p:txBody>
      </p:sp>
      <p:sp>
        <p:nvSpPr>
          <p:cNvPr id="6" name="5 Veri Yer Tutucusu"/>
          <p:cNvSpPr>
            <a:spLocks noGrp="1"/>
          </p:cNvSpPr>
          <p:nvPr>
            <p:ph type="dt" sz="half" idx="10"/>
          </p:nvPr>
        </p:nvSpPr>
        <p:spPr/>
        <p:txBody>
          <a:bodyPr/>
          <a:lstStyle/>
          <a:p>
            <a:r>
              <a:rPr lang="tr-TR" smtClean="0"/>
              <a:t>www.riskyönetimi.gazi.edu.tr</a:t>
            </a:r>
            <a:endParaRPr lang="tr-TR" dirty="0"/>
          </a:p>
        </p:txBody>
      </p:sp>
      <p:sp>
        <p:nvSpPr>
          <p:cNvPr id="7" name="6 Slayt Numarası Yer Tutucusu"/>
          <p:cNvSpPr>
            <a:spLocks noGrp="1"/>
          </p:cNvSpPr>
          <p:nvPr>
            <p:ph type="sldNum" sz="quarter" idx="12"/>
          </p:nvPr>
        </p:nvSpPr>
        <p:spPr/>
        <p:txBody>
          <a:bodyPr/>
          <a:lstStyle/>
          <a:p>
            <a:fld id="{F302176B-0E47-46AC-8F43-DAB4B8A37D06}" type="slidenum">
              <a:rPr lang="tr-TR" smtClean="0"/>
              <a:pPr/>
              <a:t>1</a:t>
            </a:fld>
            <a:endParaRPr lang="tr-TR"/>
          </a:p>
        </p:txBody>
      </p:sp>
      <p:pic>
        <p:nvPicPr>
          <p:cNvPr id="8" name="Resim 7"/>
          <p:cNvPicPr/>
          <p:nvPr/>
        </p:nvPicPr>
        <p:blipFill rotWithShape="1">
          <a:blip r:embed="rId3"/>
          <a:srcRect l="46610" t="27350" r="31301" b="18216"/>
          <a:stretch/>
        </p:blipFill>
        <p:spPr bwMode="auto">
          <a:xfrm>
            <a:off x="116523" y="173970"/>
            <a:ext cx="1575157" cy="188687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250681" y="2525685"/>
            <a:ext cx="7408333" cy="2847531"/>
          </a:xfrm>
        </p:spPr>
        <p:txBody>
          <a:bodyPr>
            <a:normAutofit/>
          </a:bodyPr>
          <a:lstStyle/>
          <a:p>
            <a:pPr marL="354004" indent="-7938">
              <a:buNone/>
            </a:pPr>
            <a:r>
              <a:rPr lang="tr-TR" b="1" dirty="0">
                <a:solidFill>
                  <a:schemeClr val="tx1"/>
                </a:solidFill>
                <a:cs typeface="Arial" pitchFamily="34" charset="0"/>
              </a:rPr>
              <a:t>Risk Yönetimi</a:t>
            </a:r>
          </a:p>
          <a:p>
            <a:pPr marL="346066" indent="0" algn="just">
              <a:buNone/>
            </a:pPr>
            <a:r>
              <a:rPr lang="tr-TR" dirty="0" smtClean="0">
                <a:solidFill>
                  <a:schemeClr val="tx1"/>
                </a:solidFill>
              </a:rPr>
              <a:t>Risklerin </a:t>
            </a:r>
            <a:r>
              <a:rPr lang="tr-TR" dirty="0">
                <a:solidFill>
                  <a:schemeClr val="tx1"/>
                </a:solidFill>
              </a:rPr>
              <a:t>tanımlanması, değerlendirilmesi ve etkisinin kabul edilebilir bir seviyede tutulabilmesi için gerekli kontrollerin uygulanması, gözden geçirilmesi ve raporlanmasını sağlayan bir yönetim sürecidir. </a:t>
            </a:r>
          </a:p>
          <a:p>
            <a:pPr marL="354004" indent="-7938" algn="just">
              <a:buNone/>
            </a:pPr>
            <a:r>
              <a:rPr lang="tr-TR" i="1" dirty="0">
                <a:solidFill>
                  <a:schemeClr val="tx1"/>
                </a:solidFill>
              </a:rPr>
              <a:t>	(Kamu İç Denetim Rehberi</a:t>
            </a:r>
            <a:r>
              <a:rPr lang="tr-TR" i="1" dirty="0" smtClean="0">
                <a:solidFill>
                  <a:schemeClr val="tx1"/>
                </a:solidFill>
              </a:rPr>
              <a:t>)</a:t>
            </a:r>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a:t>
            </a:fld>
            <a:endParaRPr lang="tr-TR"/>
          </a:p>
        </p:txBody>
      </p:sp>
      <p:sp>
        <p:nvSpPr>
          <p:cNvPr id="6" name="Unvan 5"/>
          <p:cNvSpPr>
            <a:spLocks noGrp="1"/>
          </p:cNvSpPr>
          <p:nvPr>
            <p:ph type="title"/>
          </p:nvPr>
        </p:nvSpPr>
        <p:spPr>
          <a:xfrm>
            <a:off x="1394632" y="338328"/>
            <a:ext cx="7292169" cy="1252728"/>
          </a:xfrm>
        </p:spPr>
        <p:txBody>
          <a:bodyPr/>
          <a:lstStyle/>
          <a:p>
            <a:r>
              <a:rPr lang="tr-TR" b="1" dirty="0">
                <a:solidFill>
                  <a:schemeClr val="tx1"/>
                </a:solidFill>
                <a:latin typeface="Calibri" pitchFamily="34" charset="0"/>
              </a:rPr>
              <a:t>Risk Yönetimi </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6339054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115615" y="2420888"/>
            <a:ext cx="7653535" cy="3330651"/>
          </a:xfrm>
        </p:spPr>
        <p:txBody>
          <a:bodyPr>
            <a:noAutofit/>
          </a:bodyPr>
          <a:lstStyle/>
          <a:p>
            <a:pPr>
              <a:buNone/>
            </a:pPr>
            <a:r>
              <a:rPr lang="tr-TR" sz="2800" dirty="0">
                <a:solidFill>
                  <a:schemeClr val="tx1"/>
                </a:solidFill>
              </a:rPr>
              <a:t>A-İlgili Mevzuat</a:t>
            </a:r>
          </a:p>
          <a:p>
            <a:pPr>
              <a:buNone/>
            </a:pPr>
            <a:r>
              <a:rPr lang="tr-TR" sz="2800" dirty="0" smtClean="0">
                <a:solidFill>
                  <a:schemeClr val="tx1"/>
                </a:solidFill>
              </a:rPr>
              <a:t>B-</a:t>
            </a:r>
            <a:r>
              <a:rPr lang="tr-TR" sz="2800" dirty="0">
                <a:solidFill>
                  <a:schemeClr val="tx1"/>
                </a:solidFill>
              </a:rPr>
              <a:t>Risk Yönetimi Sistemi </a:t>
            </a:r>
            <a:r>
              <a:rPr lang="tr-TR" sz="2800" dirty="0" smtClean="0">
                <a:solidFill>
                  <a:schemeClr val="tx1"/>
                </a:solidFill>
              </a:rPr>
              <a:t>Çalışmaları</a:t>
            </a:r>
            <a:endParaRPr lang="tr-TR" sz="2800" dirty="0">
              <a:solidFill>
                <a:schemeClr val="tx1"/>
              </a:solidFill>
            </a:endParaRPr>
          </a:p>
          <a:p>
            <a:pPr>
              <a:buNone/>
            </a:pPr>
            <a:r>
              <a:rPr lang="tr-TR" sz="2800" dirty="0" smtClean="0">
                <a:solidFill>
                  <a:schemeClr val="tx1"/>
                </a:solidFill>
              </a:rPr>
              <a:t>C-Risk </a:t>
            </a:r>
            <a:r>
              <a:rPr lang="tr-TR" sz="2800" dirty="0">
                <a:solidFill>
                  <a:schemeClr val="tx1"/>
                </a:solidFill>
              </a:rPr>
              <a:t>Yönetimine İlişkin Temel Kavramlar</a:t>
            </a:r>
          </a:p>
          <a:p>
            <a:pPr>
              <a:buNone/>
            </a:pPr>
            <a:r>
              <a:rPr lang="tr-TR" sz="2800" dirty="0">
                <a:solidFill>
                  <a:schemeClr val="tx1"/>
                </a:solidFill>
              </a:rPr>
              <a:t>D</a:t>
            </a:r>
            <a:r>
              <a:rPr lang="tr-TR" sz="2800" dirty="0" smtClean="0">
                <a:solidFill>
                  <a:schemeClr val="tx1"/>
                </a:solidFill>
              </a:rPr>
              <a:t>-Risk </a:t>
            </a:r>
            <a:r>
              <a:rPr lang="tr-TR" sz="2800" dirty="0">
                <a:solidFill>
                  <a:schemeClr val="tx1"/>
                </a:solidFill>
              </a:rPr>
              <a:t>Yönetiminde Görev ve Sorumluluklar</a:t>
            </a:r>
          </a:p>
          <a:p>
            <a:pPr>
              <a:buNone/>
            </a:pPr>
            <a:r>
              <a:rPr lang="tr-TR" sz="2800" dirty="0" smtClean="0">
                <a:solidFill>
                  <a:schemeClr val="tx1"/>
                </a:solidFill>
              </a:rPr>
              <a:t>E-</a:t>
            </a:r>
            <a:r>
              <a:rPr lang="tr-TR" sz="2800" dirty="0">
                <a:solidFill>
                  <a:schemeClr val="tx1"/>
                </a:solidFill>
                <a:latin typeface="Calibri" pitchFamily="34" charset="0"/>
              </a:rPr>
              <a:t>Risk Yönetiminin İdareye </a:t>
            </a:r>
            <a:r>
              <a:rPr lang="tr-TR" sz="2800" dirty="0" smtClean="0">
                <a:solidFill>
                  <a:schemeClr val="tx1"/>
                </a:solidFill>
                <a:latin typeface="Calibri" pitchFamily="34" charset="0"/>
              </a:rPr>
              <a:t>Sağlayabileceği Faydalar</a:t>
            </a:r>
            <a:endParaRPr lang="tr-TR" sz="2800" dirty="0" smtClean="0">
              <a:solidFill>
                <a:schemeClr val="tx1"/>
              </a:solidFill>
            </a:endParaRPr>
          </a:p>
          <a:p>
            <a:pPr>
              <a:buNone/>
            </a:pPr>
            <a:r>
              <a:rPr lang="tr-TR" sz="2800" dirty="0" smtClean="0">
                <a:solidFill>
                  <a:schemeClr val="tx1"/>
                </a:solidFill>
              </a:rPr>
              <a:t>F-RİSK </a:t>
            </a:r>
            <a:r>
              <a:rPr lang="tr-TR" sz="2800" dirty="0">
                <a:solidFill>
                  <a:schemeClr val="tx1"/>
                </a:solidFill>
              </a:rPr>
              <a:t>YÖNETİM SİSTEMİ İŞ AKIŞ ŞEMASI </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a:t>
            </a:fld>
            <a:endParaRPr lang="tr-TR"/>
          </a:p>
        </p:txBody>
      </p:sp>
      <p:sp>
        <p:nvSpPr>
          <p:cNvPr id="6" name="Unvan 5"/>
          <p:cNvSpPr>
            <a:spLocks noGrp="1"/>
          </p:cNvSpPr>
          <p:nvPr>
            <p:ph type="title"/>
          </p:nvPr>
        </p:nvSpPr>
        <p:spPr>
          <a:xfrm>
            <a:off x="1394630" y="313914"/>
            <a:ext cx="7374521" cy="1072708"/>
          </a:xfrm>
        </p:spPr>
        <p:txBody>
          <a:bodyPr>
            <a:normAutofit/>
          </a:bodyPr>
          <a:lstStyle/>
          <a:p>
            <a:r>
              <a:rPr lang="tr-TR" b="1" dirty="0">
                <a:solidFill>
                  <a:schemeClr val="tx1"/>
                </a:solidFill>
                <a:latin typeface="Calibri" pitchFamily="34" charset="0"/>
                <a:cs typeface="Arial" pitchFamily="34" charset="0"/>
              </a:rPr>
              <a:t>RİSK YÖNETİMİ </a:t>
            </a:r>
            <a:r>
              <a:rPr lang="tr-TR" b="1" dirty="0" smtClean="0">
                <a:solidFill>
                  <a:schemeClr val="tx1"/>
                </a:solidFill>
                <a:latin typeface="Calibri" pitchFamily="34" charset="0"/>
                <a:cs typeface="Arial" pitchFamily="34" charset="0"/>
              </a:rPr>
              <a:t>SİSTEMİ</a:t>
            </a:r>
            <a:endParaRPr lang="tr-TR" dirty="0">
              <a:solidFill>
                <a:schemeClr val="tx1"/>
              </a:solidFill>
            </a:endParaRPr>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76982" y="1844431"/>
            <a:ext cx="7292169" cy="434960"/>
          </a:xfrm>
          <a:prstGeom prst="rect">
            <a:avLst/>
          </a:prstGeom>
        </p:spPr>
        <p:txBody>
          <a:bodyPr vert="horz" lIns="91440" tIns="45720" rIns="91440" bIns="45720" rtlCol="0" anchor="ctr">
            <a:normAutofit fontScale="37500" lnSpcReduction="20000"/>
          </a:bodyPr>
          <a:lstStyle>
            <a:lvl1pPr algn="ctr" defTabSz="914377"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6400" b="1" dirty="0" smtClean="0">
                <a:solidFill>
                  <a:schemeClr val="tx1"/>
                </a:solidFill>
                <a:latin typeface="Calibri" pitchFamily="34" charset="0"/>
                <a:cs typeface="Arial" pitchFamily="34" charset="0"/>
              </a:rPr>
              <a:t>İÇERİK</a:t>
            </a:r>
            <a:endParaRPr lang="tr-TR" dirty="0">
              <a:solidFill>
                <a:schemeClr val="tx1"/>
              </a:solidFill>
            </a:endParaRPr>
          </a:p>
        </p:txBody>
      </p:sp>
    </p:spTree>
    <p:extLst>
      <p:ext uri="{BB962C8B-B14F-4D97-AF65-F5344CB8AC3E}">
        <p14:creationId xmlns:p14="http://schemas.microsoft.com/office/powerpoint/2010/main" val="19305838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a:t>
            </a:fld>
            <a:endParaRPr lang="tr-TR"/>
          </a:p>
        </p:txBody>
      </p:sp>
      <p:sp>
        <p:nvSpPr>
          <p:cNvPr id="7" name="İçerik Yer Tutucusu 6"/>
          <p:cNvSpPr txBox="1">
            <a:spLocks noGrp="1"/>
          </p:cNvSpPr>
          <p:nvPr>
            <p:ph idx="1"/>
          </p:nvPr>
        </p:nvSpPr>
        <p:spPr>
          <a:xfrm>
            <a:off x="1178252" y="2381590"/>
            <a:ext cx="7772112" cy="3108543"/>
          </a:xfrm>
          <a:prstGeom prst="rect">
            <a:avLst/>
          </a:prstGeom>
          <a:noFill/>
          <a:ln>
            <a:solidFill>
              <a:schemeClr val="tx1"/>
            </a:solidFill>
            <a:prstDash val="lgDashDotDot"/>
          </a:ln>
        </p:spPr>
        <p:txBody>
          <a:bodyPr wrap="square" rtlCol="0">
            <a:spAutoFit/>
          </a:bodyPr>
          <a:lstStyle/>
          <a:p>
            <a:pPr marL="0" indent="0">
              <a:buNone/>
            </a:pPr>
            <a:r>
              <a:rPr lang="tr-TR" sz="2800" dirty="0" smtClean="0"/>
              <a:t>Birçok Kanun, Tüzük ve Yönetmelik ve Standartlarda: </a:t>
            </a:r>
          </a:p>
          <a:p>
            <a:pPr marL="342900" indent="-342900">
              <a:buFont typeface="Arial" pitchFamily="34" charset="0"/>
              <a:buChar char="•"/>
            </a:pPr>
            <a:r>
              <a:rPr lang="tr-TR" sz="2800" dirty="0" smtClean="0"/>
              <a:t>Risk </a:t>
            </a:r>
          </a:p>
          <a:p>
            <a:pPr marL="342900" indent="-342900">
              <a:buFont typeface="Arial" pitchFamily="34" charset="0"/>
              <a:buChar char="•"/>
            </a:pPr>
            <a:r>
              <a:rPr lang="tr-TR" sz="2800" dirty="0" smtClean="0"/>
              <a:t>Risk Değerlendirmesi</a:t>
            </a:r>
          </a:p>
          <a:p>
            <a:pPr marL="342900" indent="-342900">
              <a:buFont typeface="Arial" pitchFamily="34" charset="0"/>
              <a:buChar char="•"/>
            </a:pPr>
            <a:r>
              <a:rPr lang="tr-TR" sz="2800" dirty="0" smtClean="0"/>
              <a:t>Risk Analizi</a:t>
            </a:r>
          </a:p>
          <a:p>
            <a:pPr marL="342900" indent="-342900">
              <a:buFont typeface="Arial" pitchFamily="34" charset="0"/>
              <a:buChar char="•"/>
            </a:pPr>
            <a:r>
              <a:rPr lang="tr-TR" sz="2800" dirty="0" smtClean="0"/>
              <a:t>Risk Yönetimi</a:t>
            </a:r>
          </a:p>
          <a:p>
            <a:pPr marL="0" indent="0">
              <a:buNone/>
            </a:pPr>
            <a:r>
              <a:rPr lang="tr-TR" sz="2800" dirty="0" smtClean="0"/>
              <a:t>gibi kavramlar kullanılmaktadır</a:t>
            </a:r>
            <a:endParaRPr lang="tr-TR" sz="2800" dirty="0"/>
          </a:p>
        </p:txBody>
      </p:sp>
      <p:sp>
        <p:nvSpPr>
          <p:cNvPr id="8" name="5 Başlık"/>
          <p:cNvSpPr>
            <a:spLocks noGrp="1"/>
          </p:cNvSpPr>
          <p:nvPr>
            <p:ph type="title"/>
          </p:nvPr>
        </p:nvSpPr>
        <p:spPr>
          <a:xfrm>
            <a:off x="1394630" y="338328"/>
            <a:ext cx="7292169" cy="1252728"/>
          </a:xfrm>
        </p:spPr>
        <p:txBody>
          <a:bodyPr>
            <a:normAutofit/>
          </a:bodyPr>
          <a:lstStyle/>
          <a:p>
            <a:r>
              <a:rPr lang="tr-TR" sz="3600" b="1" dirty="0" smtClean="0">
                <a:solidFill>
                  <a:schemeClr val="tx1"/>
                </a:solidFill>
                <a:latin typeface="Calibri" pitchFamily="34" charset="0"/>
              </a:rPr>
              <a:t>A-İlgili Mevzuat</a:t>
            </a:r>
            <a:endParaRPr lang="tr-TR" sz="3600" b="1" dirty="0">
              <a:solidFill>
                <a:schemeClr val="tx1"/>
              </a:solidFill>
              <a:latin typeface="Calibri" pitchFamily="34" charset="0"/>
            </a:endParaRPr>
          </a:p>
        </p:txBody>
      </p:sp>
      <p:pic>
        <p:nvPicPr>
          <p:cNvPr id="9" name="Resim 8"/>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6804050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a:t>
            </a:fld>
            <a:endParaRPr lang="tr-TR"/>
          </a:p>
        </p:txBody>
      </p:sp>
      <p:sp>
        <p:nvSpPr>
          <p:cNvPr id="6" name="Unvan 5"/>
          <p:cNvSpPr>
            <a:spLocks noGrp="1"/>
          </p:cNvSpPr>
          <p:nvPr>
            <p:ph type="title"/>
          </p:nvPr>
        </p:nvSpPr>
        <p:spPr>
          <a:xfrm>
            <a:off x="1394631" y="468847"/>
            <a:ext cx="7278134" cy="786416"/>
          </a:xfrm>
        </p:spPr>
        <p:txBody>
          <a:bodyPr/>
          <a:lstStyle/>
          <a:p>
            <a:r>
              <a:rPr lang="tr-TR" b="1" dirty="0">
                <a:solidFill>
                  <a:schemeClr val="tx1"/>
                </a:solidFill>
                <a:latin typeface="Calibri" pitchFamily="34" charset="0"/>
              </a:rPr>
              <a:t>A-İlgili Mevzuat</a:t>
            </a:r>
            <a:endParaRPr lang="tr-TR" dirty="0"/>
          </a:p>
        </p:txBody>
      </p:sp>
      <p:sp>
        <p:nvSpPr>
          <p:cNvPr id="8" name="Metin kutusu 7"/>
          <p:cNvSpPr txBox="1"/>
          <p:nvPr/>
        </p:nvSpPr>
        <p:spPr>
          <a:xfrm>
            <a:off x="1394631" y="1838862"/>
            <a:ext cx="7327327" cy="830997"/>
          </a:xfrm>
          <a:prstGeom prst="rect">
            <a:avLst/>
          </a:prstGeom>
          <a:noFill/>
          <a:ln>
            <a:solidFill>
              <a:schemeClr val="tx1"/>
            </a:solidFill>
          </a:ln>
        </p:spPr>
        <p:txBody>
          <a:bodyPr wrap="none" rtlCol="0">
            <a:spAutoFit/>
          </a:bodyPr>
          <a:lstStyle/>
          <a:p>
            <a:pPr algn="ctr" fontAlgn="base">
              <a:spcBef>
                <a:spcPct val="0"/>
              </a:spcBef>
              <a:spcAft>
                <a:spcPct val="0"/>
              </a:spcAft>
            </a:pPr>
            <a:r>
              <a:rPr lang="tr-TR" sz="2400" b="1" dirty="0" smtClean="0">
                <a:solidFill>
                  <a:srgbClr val="000000"/>
                </a:solidFill>
                <a:latin typeface="Times New Roman" charset="0"/>
              </a:rPr>
              <a:t>5018 SAYILI </a:t>
            </a:r>
          </a:p>
          <a:p>
            <a:pPr algn="ctr" fontAlgn="base">
              <a:spcBef>
                <a:spcPct val="0"/>
              </a:spcBef>
              <a:spcAft>
                <a:spcPct val="0"/>
              </a:spcAft>
            </a:pPr>
            <a:r>
              <a:rPr lang="tr-TR" sz="2400" b="1" dirty="0" smtClean="0">
                <a:solidFill>
                  <a:srgbClr val="000000"/>
                </a:solidFill>
                <a:latin typeface="Times New Roman" charset="0"/>
              </a:rPr>
              <a:t>KAMU </a:t>
            </a:r>
            <a:r>
              <a:rPr lang="tr-TR" sz="2400" b="1" dirty="0">
                <a:solidFill>
                  <a:srgbClr val="000000"/>
                </a:solidFill>
                <a:latin typeface="Times New Roman" charset="0"/>
              </a:rPr>
              <a:t>MALÎ YÖNETİMİ VE KONTROL KANUNU</a:t>
            </a:r>
          </a:p>
        </p:txBody>
      </p:sp>
      <p:sp>
        <p:nvSpPr>
          <p:cNvPr id="9" name="Metin kutusu 8"/>
          <p:cNvSpPr txBox="1"/>
          <p:nvPr/>
        </p:nvSpPr>
        <p:spPr>
          <a:xfrm>
            <a:off x="1682690" y="3185442"/>
            <a:ext cx="6326668" cy="1077218"/>
          </a:xfrm>
          <a:prstGeom prst="rect">
            <a:avLst/>
          </a:prstGeom>
          <a:noFill/>
          <a:ln>
            <a:solidFill>
              <a:schemeClr val="tx1"/>
            </a:solidFill>
          </a:ln>
        </p:spPr>
        <p:txBody>
          <a:bodyPr wrap="none" rtlCol="0">
            <a:spAutoFit/>
          </a:bodyPr>
          <a:lstStyle/>
          <a:p>
            <a:pPr algn="ctr" fontAlgn="base">
              <a:spcBef>
                <a:spcPct val="0"/>
              </a:spcBef>
              <a:spcAft>
                <a:spcPct val="0"/>
              </a:spcAft>
            </a:pPr>
            <a:r>
              <a:rPr lang="tr-TR" dirty="0" smtClean="0">
                <a:solidFill>
                  <a:srgbClr val="000000"/>
                </a:solidFill>
                <a:latin typeface="Times New Roman" charset="0"/>
              </a:rPr>
              <a:t>YENİ YÖNETİM ANLAYIŞINA GEÇİŞİ ÖNGÖREN</a:t>
            </a:r>
          </a:p>
          <a:p>
            <a:pPr algn="ctr" fontAlgn="base">
              <a:spcBef>
                <a:spcPct val="0"/>
              </a:spcBef>
              <a:spcAft>
                <a:spcPct val="0"/>
              </a:spcAft>
            </a:pPr>
            <a:r>
              <a:rPr lang="tr-TR" sz="4400" dirty="0" smtClean="0">
                <a:solidFill>
                  <a:srgbClr val="000000"/>
                </a:solidFill>
                <a:latin typeface="Times New Roman" charset="0"/>
              </a:rPr>
              <a:t>İÇ KONTROL KAVRAMI</a:t>
            </a:r>
            <a:endParaRPr lang="tr-TR" sz="4400" dirty="0">
              <a:solidFill>
                <a:srgbClr val="000000"/>
              </a:solidFill>
              <a:latin typeface="Times New Roman" charset="0"/>
            </a:endParaRPr>
          </a:p>
        </p:txBody>
      </p:sp>
      <p:sp>
        <p:nvSpPr>
          <p:cNvPr id="10" name="Metin kutusu 9"/>
          <p:cNvSpPr txBox="1"/>
          <p:nvPr/>
        </p:nvSpPr>
        <p:spPr>
          <a:xfrm>
            <a:off x="1526167" y="4807626"/>
            <a:ext cx="7015061" cy="1200329"/>
          </a:xfrm>
          <a:prstGeom prst="rect">
            <a:avLst/>
          </a:prstGeom>
          <a:noFill/>
          <a:ln cmpd="dbl">
            <a:solidFill>
              <a:schemeClr val="tx1"/>
            </a:solidFill>
            <a:prstDash val="dash"/>
          </a:ln>
        </p:spPr>
        <p:txBody>
          <a:bodyPr wrap="none" rtlCol="0">
            <a:spAutoFit/>
          </a:bodyPr>
          <a:lstStyle/>
          <a:p>
            <a:pPr algn="ctr" fontAlgn="base">
              <a:spcBef>
                <a:spcPct val="0"/>
              </a:spcBef>
              <a:spcAft>
                <a:spcPct val="0"/>
              </a:spcAft>
            </a:pPr>
            <a:r>
              <a:rPr lang="tr-TR" sz="2400" b="1" dirty="0" smtClean="0">
                <a:solidFill>
                  <a:srgbClr val="000000"/>
                </a:solidFill>
                <a:latin typeface="Times New Roman" charset="0"/>
              </a:rPr>
              <a:t>KURUM RİSKLERİNİN DEĞERLENDİRİLMESİ</a:t>
            </a:r>
          </a:p>
          <a:p>
            <a:pPr algn="ctr" fontAlgn="base">
              <a:spcBef>
                <a:spcPct val="0"/>
              </a:spcBef>
              <a:spcAft>
                <a:spcPct val="0"/>
              </a:spcAft>
            </a:pPr>
            <a:r>
              <a:rPr lang="tr-TR" sz="2400" b="1" dirty="0" smtClean="0">
                <a:solidFill>
                  <a:srgbClr val="000000"/>
                </a:solidFill>
                <a:latin typeface="Times New Roman" charset="0"/>
              </a:rPr>
              <a:t> İÇ KONTROL KAVRAMININ </a:t>
            </a:r>
          </a:p>
          <a:p>
            <a:pPr algn="ctr" fontAlgn="base">
              <a:spcBef>
                <a:spcPct val="0"/>
              </a:spcBef>
              <a:spcAft>
                <a:spcPct val="0"/>
              </a:spcAft>
            </a:pPr>
            <a:r>
              <a:rPr lang="tr-TR" sz="2400" b="1" dirty="0" smtClean="0">
                <a:solidFill>
                  <a:srgbClr val="000000"/>
                </a:solidFill>
                <a:latin typeface="Times New Roman" charset="0"/>
              </a:rPr>
              <a:t>TEMEL BİLEŞENLERİNDEN BİRİSİDİR</a:t>
            </a:r>
            <a:endParaRPr lang="tr-TR" sz="2400" b="1" dirty="0">
              <a:solidFill>
                <a:srgbClr val="000000"/>
              </a:solidFill>
              <a:latin typeface="Times New Roman" charset="0"/>
            </a:endParaRPr>
          </a:p>
        </p:txBody>
      </p:sp>
      <p:pic>
        <p:nvPicPr>
          <p:cNvPr id="11" name="Resim 10"/>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12" name="Aşağı Ok 11"/>
          <p:cNvSpPr/>
          <p:nvPr/>
        </p:nvSpPr>
        <p:spPr>
          <a:xfrm>
            <a:off x="4614547" y="2686527"/>
            <a:ext cx="375347" cy="498915"/>
          </a:xfrm>
          <a:prstGeom prst="downArrow">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fontAlgn="base">
              <a:spcBef>
                <a:spcPct val="0"/>
              </a:spcBef>
              <a:spcAft>
                <a:spcPct val="0"/>
              </a:spcAft>
            </a:pPr>
            <a:endParaRPr lang="tr-TR" sz="2400">
              <a:solidFill>
                <a:srgbClr val="000000"/>
              </a:solidFill>
            </a:endParaRPr>
          </a:p>
        </p:txBody>
      </p:sp>
      <p:sp>
        <p:nvSpPr>
          <p:cNvPr id="13" name="Aşağı Ok 12"/>
          <p:cNvSpPr/>
          <p:nvPr/>
        </p:nvSpPr>
        <p:spPr>
          <a:xfrm>
            <a:off x="4607909" y="4295996"/>
            <a:ext cx="375347" cy="498915"/>
          </a:xfrm>
          <a:prstGeom prst="downArrow">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fontAlgn="base">
              <a:spcBef>
                <a:spcPct val="0"/>
              </a:spcBef>
              <a:spcAft>
                <a:spcPct val="0"/>
              </a:spcAft>
            </a:pPr>
            <a:endParaRPr lang="tr-TR" sz="2400">
              <a:solidFill>
                <a:srgbClr val="000000"/>
              </a:solidFill>
            </a:endParaRPr>
          </a:p>
        </p:txBody>
      </p:sp>
    </p:spTree>
    <p:extLst>
      <p:ext uri="{BB962C8B-B14F-4D97-AF65-F5344CB8AC3E}">
        <p14:creationId xmlns:p14="http://schemas.microsoft.com/office/powerpoint/2010/main" val="60457658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11170" y="2636912"/>
            <a:ext cx="7408333" cy="3306348"/>
          </a:xfrm>
        </p:spPr>
        <p:txBody>
          <a:bodyPr>
            <a:normAutofit/>
          </a:bodyPr>
          <a:lstStyle/>
          <a:p>
            <a:pPr marL="354004" indent="0" algn="just">
              <a:buNone/>
            </a:pPr>
            <a:r>
              <a:rPr lang="tr-TR" sz="2000" dirty="0">
                <a:solidFill>
                  <a:schemeClr val="tx1"/>
                </a:solidFill>
                <a:latin typeface="Calibri" pitchFamily="34" charset="0"/>
              </a:rPr>
              <a:t>(24.12.2003) 5018 Sayılı Kamu Mali Yönetimi ve Kontrol Kanunu 55 inci madde:</a:t>
            </a:r>
          </a:p>
          <a:p>
            <a:pPr marL="354004" lvl="2" indent="0" algn="just"/>
            <a:r>
              <a:rPr lang="tr-TR" b="1" dirty="0" smtClean="0">
                <a:solidFill>
                  <a:schemeClr val="tx1"/>
                </a:solidFill>
              </a:rPr>
              <a:t>İç </a:t>
            </a:r>
            <a:r>
              <a:rPr lang="tr-TR" b="1" dirty="0">
                <a:solidFill>
                  <a:schemeClr val="tx1"/>
                </a:solidFill>
              </a:rPr>
              <a:t>kontrol</a:t>
            </a:r>
            <a:r>
              <a:rPr lang="tr-TR" dirty="0">
                <a:solidFill>
                  <a:schemeClr val="tx1"/>
                </a:solidFill>
              </a:rPr>
              <a:t>; idarenin amaçlarına, belirlenmiş politikalara ve mevzuata uygun olarak faaliyetlerin etkili, ekonomik ve verimli bir şekilde yürütülmesini, varlık ve kaynakların korunmasını, muhasebe kayıtlarının doğru ve tam olarak tutulmasını, malî bilgi ve yönetim bilgisinin zamanında ve güvenilir olarak üretilmesini sağlamak üzere idare tarafından oluşturulan organizasyon, yöntem ve süreçle iç denetimi kapsayan malî ve diğer kontroller bütünüdür. </a:t>
            </a:r>
          </a:p>
          <a:p>
            <a:pPr lvl="2"/>
            <a:endParaRPr lang="tr-TR" dirty="0" smtClean="0">
              <a:solidFill>
                <a:schemeClr val="tx1"/>
              </a:solidFill>
              <a:latin typeface="Calibri" pitchFamily="34" charset="0"/>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a:t>
            </a:fld>
            <a:endParaRPr lang="tr-TR"/>
          </a:p>
        </p:txBody>
      </p:sp>
      <p:sp>
        <p:nvSpPr>
          <p:cNvPr id="6" name="5 Başlık"/>
          <p:cNvSpPr>
            <a:spLocks noGrp="1"/>
          </p:cNvSpPr>
          <p:nvPr>
            <p:ph type="title"/>
          </p:nvPr>
        </p:nvSpPr>
        <p:spPr>
          <a:xfrm>
            <a:off x="1311170" y="338328"/>
            <a:ext cx="7375631" cy="1252728"/>
          </a:xfrm>
        </p:spPr>
        <p:txBody>
          <a:bodyPr>
            <a:normAutofit/>
          </a:bodyPr>
          <a:lstStyle/>
          <a:p>
            <a:r>
              <a:rPr lang="tr-TR" sz="3600" b="1" dirty="0" smtClean="0">
                <a:solidFill>
                  <a:schemeClr val="tx1"/>
                </a:solidFill>
                <a:latin typeface="Calibri" pitchFamily="34" charset="0"/>
              </a:rPr>
              <a:t>A- İlgili Mevzuat</a:t>
            </a:r>
            <a:endParaRPr lang="tr-TR" sz="3600" b="1" dirty="0">
              <a:solidFill>
                <a:schemeClr val="tx1"/>
              </a:solidFill>
              <a:latin typeface="Calibri" pitchFamily="34" charset="0"/>
            </a:endParaRPr>
          </a:p>
        </p:txBody>
      </p:sp>
      <p:pic>
        <p:nvPicPr>
          <p:cNvPr id="7" name="Resim 6"/>
          <p:cNvPicPr/>
          <p:nvPr/>
        </p:nvPicPr>
        <p:blipFill rotWithShape="1">
          <a:blip r:embed="rId3"/>
          <a:srcRect l="46610" t="27350" r="31301" b="18216"/>
          <a:stretch/>
        </p:blipFill>
        <p:spPr bwMode="auto">
          <a:xfrm>
            <a:off x="33063" y="207092"/>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3531" y="2271107"/>
            <a:ext cx="7408333" cy="3705275"/>
          </a:xfrm>
        </p:spPr>
        <p:txBody>
          <a:bodyPr>
            <a:normAutofit/>
          </a:bodyPr>
          <a:lstStyle/>
          <a:p>
            <a:pPr marL="0" indent="0">
              <a:buNone/>
            </a:pPr>
            <a:endParaRPr lang="tr-TR" altLang="tr-TR" sz="2200" dirty="0">
              <a:solidFill>
                <a:schemeClr val="tx1"/>
              </a:solidFill>
            </a:endParaRPr>
          </a:p>
          <a:p>
            <a:pPr marL="265107" indent="0" algn="just">
              <a:buNone/>
            </a:pPr>
            <a:r>
              <a:rPr lang="tr-TR" altLang="tr-TR" sz="2200" b="1" dirty="0">
                <a:solidFill>
                  <a:schemeClr val="tx1"/>
                </a:solidFill>
              </a:rPr>
              <a:t>İç kontrol</a:t>
            </a:r>
            <a:r>
              <a:rPr lang="tr-TR" altLang="tr-TR" sz="2200" dirty="0">
                <a:solidFill>
                  <a:schemeClr val="tx1"/>
                </a:solidFill>
              </a:rPr>
              <a:t>; </a:t>
            </a:r>
            <a:r>
              <a:rPr lang="tr-TR" sz="2200" dirty="0">
                <a:solidFill>
                  <a:schemeClr val="tx1"/>
                </a:solidFill>
              </a:rPr>
              <a:t>kurumun hedeflerine ulaşması için makul güvence sağlamak üzere tasarlanmış olan bir sistemdir</a:t>
            </a:r>
            <a:r>
              <a:rPr lang="tr-TR" altLang="tr-TR" sz="2200" dirty="0">
                <a:solidFill>
                  <a:schemeClr val="tx1"/>
                </a:solidFill>
              </a:rPr>
              <a:t>.</a:t>
            </a:r>
            <a:r>
              <a:rPr lang="en-US" altLang="tr-TR" sz="2200" i="1" dirty="0">
                <a:solidFill>
                  <a:schemeClr val="tx1"/>
                </a:solidFill>
              </a:rPr>
              <a:t> </a:t>
            </a:r>
            <a:endParaRPr lang="tr-TR" altLang="tr-TR" sz="2200" i="1" dirty="0">
              <a:solidFill>
                <a:schemeClr val="tx1"/>
              </a:solidFill>
            </a:endParaRPr>
          </a:p>
          <a:p>
            <a:pPr marL="265107" lvl="1" indent="0" algn="just">
              <a:buFont typeface="Arial" panose="020B0604020202020204" pitchFamily="34" charset="0"/>
              <a:buChar char="–"/>
            </a:pPr>
            <a:r>
              <a:rPr lang="tr-TR" dirty="0" smtClean="0">
                <a:solidFill>
                  <a:schemeClr val="tx1"/>
                </a:solidFill>
              </a:rPr>
              <a:t>Kurumdaki </a:t>
            </a:r>
            <a:r>
              <a:rPr lang="tr-TR" dirty="0">
                <a:solidFill>
                  <a:schemeClr val="tx1"/>
                </a:solidFill>
              </a:rPr>
              <a:t>iş ve eylemlerin mevzuata </a:t>
            </a:r>
            <a:r>
              <a:rPr lang="tr-TR" dirty="0" smtClean="0">
                <a:solidFill>
                  <a:schemeClr val="tx1"/>
                </a:solidFill>
              </a:rPr>
              <a:t>uygunluğunu,</a:t>
            </a:r>
          </a:p>
          <a:p>
            <a:pPr marL="265107" lvl="1" indent="0" algn="just">
              <a:buFont typeface="Arial" panose="020B0604020202020204" pitchFamily="34" charset="0"/>
              <a:buChar char="–"/>
            </a:pPr>
            <a:r>
              <a:rPr lang="tr-TR" dirty="0" smtClean="0">
                <a:solidFill>
                  <a:schemeClr val="tx1"/>
                </a:solidFill>
              </a:rPr>
              <a:t>Mali </a:t>
            </a:r>
            <a:r>
              <a:rPr lang="tr-TR" dirty="0">
                <a:solidFill>
                  <a:schemeClr val="tx1"/>
                </a:solidFill>
              </a:rPr>
              <a:t>ve yönetsel raporlamanın </a:t>
            </a:r>
            <a:r>
              <a:rPr lang="tr-TR" dirty="0" smtClean="0">
                <a:solidFill>
                  <a:schemeClr val="tx1"/>
                </a:solidFill>
              </a:rPr>
              <a:t>güvenilirliğini,</a:t>
            </a:r>
            <a:endParaRPr lang="en-US" altLang="tr-TR" dirty="0">
              <a:solidFill>
                <a:schemeClr val="tx1"/>
              </a:solidFill>
            </a:endParaRPr>
          </a:p>
          <a:p>
            <a:pPr marL="265107" lvl="1" indent="0" algn="just">
              <a:buFont typeface="Arial" panose="020B0604020202020204" pitchFamily="34" charset="0"/>
              <a:buChar char="–"/>
            </a:pPr>
            <a:r>
              <a:rPr lang="tr-TR" dirty="0">
                <a:solidFill>
                  <a:schemeClr val="tx1"/>
                </a:solidFill>
              </a:rPr>
              <a:t>F</a:t>
            </a:r>
            <a:r>
              <a:rPr lang="tr-TR" dirty="0" smtClean="0">
                <a:solidFill>
                  <a:schemeClr val="tx1"/>
                </a:solidFill>
              </a:rPr>
              <a:t>aaliyetlerin </a:t>
            </a:r>
            <a:r>
              <a:rPr lang="tr-TR" dirty="0">
                <a:solidFill>
                  <a:schemeClr val="tx1"/>
                </a:solidFill>
              </a:rPr>
              <a:t>etkililiği ve etkinliği ile varlıkların korunmasını</a:t>
            </a:r>
            <a:endParaRPr lang="tr-TR" altLang="tr-TR" dirty="0">
              <a:solidFill>
                <a:schemeClr val="tx1"/>
              </a:solidFill>
            </a:endParaRPr>
          </a:p>
          <a:p>
            <a:pPr marL="265107" indent="0" algn="just">
              <a:buNone/>
            </a:pPr>
            <a:r>
              <a:rPr lang="tr-TR" sz="2200" dirty="0">
                <a:solidFill>
                  <a:schemeClr val="tx1"/>
                </a:solidFill>
              </a:rPr>
              <a:t>sağlamayı amaçlar.</a:t>
            </a:r>
          </a:p>
          <a:p>
            <a:endParaRPr lang="tr-TR" dirty="0"/>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a:t>
            </a:fld>
            <a:endParaRPr lang="tr-TR"/>
          </a:p>
        </p:txBody>
      </p:sp>
      <p:sp>
        <p:nvSpPr>
          <p:cNvPr id="6" name="Unvan 5"/>
          <p:cNvSpPr>
            <a:spLocks noGrp="1"/>
          </p:cNvSpPr>
          <p:nvPr>
            <p:ph type="title"/>
          </p:nvPr>
        </p:nvSpPr>
        <p:spPr>
          <a:xfrm>
            <a:off x="1394631" y="338328"/>
            <a:ext cx="7292168" cy="1252728"/>
          </a:xfrm>
        </p:spPr>
        <p:txBody>
          <a:bodyPr>
            <a:normAutofit/>
          </a:bodyPr>
          <a:lstStyle/>
          <a:p>
            <a:r>
              <a:rPr lang="tr-TR" sz="3600" b="1" dirty="0" smtClean="0">
                <a:solidFill>
                  <a:schemeClr val="tx1"/>
                </a:solidFill>
                <a:latin typeface="Calibri" pitchFamily="34" charset="0"/>
              </a:rPr>
              <a:t>A- İlgili Mevzuat</a:t>
            </a:r>
            <a:endParaRPr lang="tr-TR" sz="3600"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7862684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259632" y="2276872"/>
            <a:ext cx="7475675" cy="3810736"/>
          </a:xfrm>
        </p:spPr>
        <p:txBody>
          <a:bodyPr>
            <a:normAutofit fontScale="92500" lnSpcReduction="20000"/>
          </a:bodyPr>
          <a:lstStyle/>
          <a:p>
            <a:pPr marL="442902" lvl="1" indent="0" algn="just">
              <a:buNone/>
            </a:pPr>
            <a:r>
              <a:rPr lang="tr-TR" sz="2000" dirty="0">
                <a:solidFill>
                  <a:schemeClr val="tx1"/>
                </a:solidFill>
              </a:rPr>
              <a:t>(31.12.2005) İç Kontrol ve Ön Mali Kontrole İlişkin Usul ve </a:t>
            </a:r>
            <a:r>
              <a:rPr lang="tr-TR" sz="2000" dirty="0" smtClean="0">
                <a:solidFill>
                  <a:schemeClr val="tx1"/>
                </a:solidFill>
              </a:rPr>
              <a:t>Esasların</a:t>
            </a:r>
          </a:p>
          <a:p>
            <a:pPr marL="442902" lvl="1" indent="0" algn="just">
              <a:buNone/>
            </a:pPr>
            <a:r>
              <a:rPr lang="tr-TR" sz="2000" dirty="0">
                <a:solidFill>
                  <a:schemeClr val="tx1"/>
                </a:solidFill>
              </a:rPr>
              <a:t>İç kontrol standartları başlıklı 5 inci maddesinde «İç kontrol standartları, merkezi uyumlaştırma görevi çerçevesinde Bakanlık tarafından belirlenir ve yayımlanır. İdareler, malî ve malî olmayan tüm işlemlerinde bu standartlara uymakla ve gereğini yerine getirmekle yükümlüdür.» denilmektedir.</a:t>
            </a:r>
          </a:p>
          <a:p>
            <a:pPr marL="442902" lvl="1" indent="0" algn="just">
              <a:buNone/>
            </a:pPr>
            <a:r>
              <a:rPr lang="tr-TR" sz="2000" dirty="0" smtClean="0">
                <a:solidFill>
                  <a:schemeClr val="tx1"/>
                </a:solidFill>
              </a:rPr>
              <a:t>Söz konusu esasların 7 </a:t>
            </a:r>
            <a:r>
              <a:rPr lang="tr-TR" sz="2000" dirty="0" err="1">
                <a:solidFill>
                  <a:schemeClr val="tx1"/>
                </a:solidFill>
              </a:rPr>
              <a:t>nci</a:t>
            </a:r>
            <a:r>
              <a:rPr lang="tr-TR" sz="2000" dirty="0">
                <a:solidFill>
                  <a:schemeClr val="tx1"/>
                </a:solidFill>
              </a:rPr>
              <a:t> maddesinde </a:t>
            </a:r>
            <a:r>
              <a:rPr lang="tr-TR" sz="2000" b="1" dirty="0">
                <a:solidFill>
                  <a:schemeClr val="tx1"/>
                </a:solidFill>
              </a:rPr>
              <a:t>iç kontrolün </a:t>
            </a:r>
            <a:r>
              <a:rPr lang="tr-TR" sz="2000" dirty="0">
                <a:solidFill>
                  <a:schemeClr val="tx1"/>
                </a:solidFill>
              </a:rPr>
              <a:t>bileşenleri;</a:t>
            </a:r>
          </a:p>
          <a:p>
            <a:pPr marL="442902" lvl="1" indent="0" algn="just">
              <a:buNone/>
            </a:pPr>
            <a:endParaRPr lang="tr-TR" sz="1200" dirty="0">
              <a:solidFill>
                <a:schemeClr val="tx1"/>
              </a:solidFill>
            </a:endParaRPr>
          </a:p>
          <a:p>
            <a:pPr marL="442902" lvl="2" indent="0" algn="just"/>
            <a:r>
              <a:rPr lang="tr-TR" dirty="0" smtClean="0">
                <a:solidFill>
                  <a:schemeClr val="tx1"/>
                </a:solidFill>
              </a:rPr>
              <a:t>Kontrol ortamı,</a:t>
            </a:r>
          </a:p>
          <a:p>
            <a:pPr marL="442902" lvl="2" indent="0" algn="just"/>
            <a:r>
              <a:rPr lang="tr-TR" b="1" dirty="0" smtClean="0">
                <a:solidFill>
                  <a:srgbClr val="FF0000"/>
                </a:solidFill>
              </a:rPr>
              <a:t>Risk Değerlendirmesi,</a:t>
            </a:r>
          </a:p>
          <a:p>
            <a:pPr marL="442902" lvl="2" indent="0" algn="just"/>
            <a:r>
              <a:rPr lang="tr-TR" dirty="0" smtClean="0">
                <a:solidFill>
                  <a:schemeClr val="tx1"/>
                </a:solidFill>
              </a:rPr>
              <a:t>Kontrol faaliyetleri,</a:t>
            </a:r>
          </a:p>
          <a:p>
            <a:pPr marL="442902" lvl="2" indent="0" algn="just"/>
            <a:r>
              <a:rPr lang="tr-TR" dirty="0" smtClean="0">
                <a:solidFill>
                  <a:schemeClr val="tx1"/>
                </a:solidFill>
              </a:rPr>
              <a:t>Bilgi ve İletişim,</a:t>
            </a:r>
          </a:p>
          <a:p>
            <a:pPr marL="442902" lvl="2" indent="0" algn="just"/>
            <a:r>
              <a:rPr lang="tr-TR" dirty="0" smtClean="0">
                <a:solidFill>
                  <a:schemeClr val="tx1"/>
                </a:solidFill>
              </a:rPr>
              <a:t>Gözetim (İzleme)</a:t>
            </a:r>
          </a:p>
          <a:p>
            <a:pPr marL="442902" lvl="2" indent="0" algn="just">
              <a:buNone/>
            </a:pPr>
            <a:r>
              <a:rPr lang="tr-TR" dirty="0">
                <a:solidFill>
                  <a:schemeClr val="tx1"/>
                </a:solidFill>
              </a:rPr>
              <a:t>o</a:t>
            </a:r>
            <a:r>
              <a:rPr lang="tr-TR" dirty="0" smtClean="0">
                <a:solidFill>
                  <a:schemeClr val="tx1"/>
                </a:solidFill>
              </a:rPr>
              <a:t>larak sayılmaktadır.</a:t>
            </a:r>
          </a:p>
          <a:p>
            <a:pPr lvl="2"/>
            <a:endParaRPr lang="tr-TR" sz="1700" dirty="0">
              <a:solidFill>
                <a:schemeClr val="tx1"/>
              </a:solidFill>
              <a:latin typeface="Calibri" pitchFamily="34" charset="0"/>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8</a:t>
            </a:fld>
            <a:endParaRPr lang="tr-TR"/>
          </a:p>
        </p:txBody>
      </p:sp>
      <p:sp>
        <p:nvSpPr>
          <p:cNvPr id="6" name="Unvan 5"/>
          <p:cNvSpPr>
            <a:spLocks noGrp="1"/>
          </p:cNvSpPr>
          <p:nvPr>
            <p:ph type="title"/>
          </p:nvPr>
        </p:nvSpPr>
        <p:spPr>
          <a:xfrm>
            <a:off x="1394632" y="338328"/>
            <a:ext cx="7292169" cy="1252728"/>
          </a:xfrm>
        </p:spPr>
        <p:txBody>
          <a:bodyPr>
            <a:normAutofit/>
          </a:bodyPr>
          <a:lstStyle/>
          <a:p>
            <a:r>
              <a:rPr lang="tr-TR" sz="3600" b="1" dirty="0" smtClean="0">
                <a:solidFill>
                  <a:schemeClr val="tx1"/>
                </a:solidFill>
                <a:latin typeface="Calibri" pitchFamily="34" charset="0"/>
              </a:rPr>
              <a:t>A- İlgili Mevzuat</a:t>
            </a:r>
            <a:endParaRPr lang="tr-TR" sz="3600"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21755134"/>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36549" y="2636912"/>
            <a:ext cx="7408333" cy="3450696"/>
          </a:xfrm>
        </p:spPr>
        <p:txBody>
          <a:bodyPr>
            <a:normAutofit lnSpcReduction="10000"/>
          </a:bodyPr>
          <a:lstStyle/>
          <a:p>
            <a:pPr marL="442902" lvl="1" indent="0" algn="just"/>
            <a:r>
              <a:rPr lang="tr-TR" sz="2400" dirty="0">
                <a:solidFill>
                  <a:schemeClr val="tx1"/>
                </a:solidFill>
              </a:rPr>
              <a:t>Kamu İç Kontrol Standartları Tebliği (26.12.2007)</a:t>
            </a:r>
          </a:p>
          <a:p>
            <a:pPr marL="442902" lvl="2" indent="0" algn="just">
              <a:buNone/>
            </a:pPr>
            <a:r>
              <a:rPr lang="tr-TR" sz="2400" dirty="0">
                <a:solidFill>
                  <a:schemeClr val="tx1"/>
                </a:solidFill>
              </a:rPr>
              <a:t>Kamu İç Kontrol Standartları </a:t>
            </a:r>
            <a:r>
              <a:rPr lang="tr-TR" sz="2400" b="1" dirty="0">
                <a:solidFill>
                  <a:schemeClr val="tx1"/>
                </a:solidFill>
              </a:rPr>
              <a:t>5 bileşenden ve 18 standarttan </a:t>
            </a:r>
            <a:r>
              <a:rPr lang="tr-TR" sz="2400" dirty="0">
                <a:solidFill>
                  <a:schemeClr val="tx1"/>
                </a:solidFill>
              </a:rPr>
              <a:t>oluşmaktadır. </a:t>
            </a:r>
          </a:p>
          <a:p>
            <a:pPr marL="442902" lvl="2" indent="0" algn="just">
              <a:buNone/>
            </a:pPr>
            <a:r>
              <a:rPr lang="tr-TR" sz="2400" dirty="0">
                <a:solidFill>
                  <a:schemeClr val="tx1"/>
                </a:solidFill>
              </a:rPr>
              <a:t>Kamu İç Kontrol Standartları  COSO modeli, INTOSAI Kamu Sektörü İç Kontrol Standartları Rehberi ve Avrupa Birliği İç Kontrol Standartları çerçevesinde Hazine ve Maliye Bakanlığı tarafından belirlenmiştir</a:t>
            </a:r>
            <a:r>
              <a:rPr lang="tr-TR" sz="2400" dirty="0" smtClean="0">
                <a:solidFill>
                  <a:schemeClr val="tx1"/>
                </a:solidFill>
              </a:rPr>
              <a:t>.</a:t>
            </a:r>
          </a:p>
          <a:p>
            <a:pPr marL="442902" lvl="2" indent="0" algn="just">
              <a:buNone/>
            </a:pPr>
            <a:r>
              <a:rPr lang="tr-TR" sz="2400" dirty="0" smtClean="0">
                <a:solidFill>
                  <a:schemeClr val="tx1"/>
                </a:solidFill>
              </a:rPr>
              <a:t>Bu 5 bileşenden ikincisi, </a:t>
            </a:r>
            <a:r>
              <a:rPr lang="tr-TR" sz="2400" b="1" dirty="0" smtClean="0">
                <a:solidFill>
                  <a:schemeClr val="tx1"/>
                </a:solidFill>
              </a:rPr>
              <a:t>Risk Değerlendirme Standartlarını</a:t>
            </a:r>
            <a:r>
              <a:rPr lang="tr-TR" sz="2400" dirty="0" smtClean="0">
                <a:solidFill>
                  <a:schemeClr val="tx1"/>
                </a:solidFill>
              </a:rPr>
              <a:t> oluşturmaktadır. </a:t>
            </a:r>
            <a:endParaRPr lang="tr-TR" sz="2400" dirty="0">
              <a:solidFill>
                <a:schemeClr val="tx1"/>
              </a:solidFill>
            </a:endParaRPr>
          </a:p>
          <a:p>
            <a:pPr marL="627047" lvl="2" indent="0">
              <a:buNone/>
            </a:pPr>
            <a:endParaRPr lang="tr-TR" sz="2100" dirty="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9</a:t>
            </a:fld>
            <a:endParaRPr lang="tr-TR"/>
          </a:p>
        </p:txBody>
      </p:sp>
      <p:sp>
        <p:nvSpPr>
          <p:cNvPr id="6" name="Unvan 5"/>
          <p:cNvSpPr>
            <a:spLocks noGrp="1"/>
          </p:cNvSpPr>
          <p:nvPr>
            <p:ph type="title"/>
          </p:nvPr>
        </p:nvSpPr>
        <p:spPr>
          <a:xfrm>
            <a:off x="1394632" y="338328"/>
            <a:ext cx="7292169" cy="1252728"/>
          </a:xfrm>
        </p:spPr>
        <p:txBody>
          <a:bodyPr>
            <a:normAutofit/>
          </a:bodyPr>
          <a:lstStyle/>
          <a:p>
            <a:r>
              <a:rPr lang="tr-TR" sz="3600" b="1" dirty="0" smtClean="0">
                <a:solidFill>
                  <a:schemeClr val="tx1"/>
                </a:solidFill>
                <a:latin typeface="Calibri" pitchFamily="34" charset="0"/>
              </a:rPr>
              <a:t>A-İlgili Mevzuat </a:t>
            </a:r>
            <a:endParaRPr lang="tr-TR" sz="3600"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4873795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10</a:t>
            </a:fld>
            <a:endParaRPr lang="tr-TR"/>
          </a:p>
        </p:txBody>
      </p:sp>
      <p:sp>
        <p:nvSpPr>
          <p:cNvPr id="6" name="Unvan 5"/>
          <p:cNvSpPr>
            <a:spLocks noGrp="1"/>
          </p:cNvSpPr>
          <p:nvPr>
            <p:ph type="title"/>
          </p:nvPr>
        </p:nvSpPr>
        <p:spPr>
          <a:xfrm>
            <a:off x="1547664" y="338328"/>
            <a:ext cx="7139136" cy="1252728"/>
          </a:xfrm>
        </p:spPr>
        <p:txBody>
          <a:bodyPr>
            <a:normAutofit/>
          </a:bodyPr>
          <a:lstStyle/>
          <a:p>
            <a:r>
              <a:rPr lang="tr-TR" sz="3600" b="1" dirty="0">
                <a:solidFill>
                  <a:schemeClr val="tx1"/>
                </a:solidFill>
              </a:rPr>
              <a:t>İÇ KONTROL BİLEŞENLERİ VE STANDARTLARI</a:t>
            </a:r>
          </a:p>
        </p:txBody>
      </p:sp>
      <p:pic>
        <p:nvPicPr>
          <p:cNvPr id="8" name="Resim 7"/>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pic>
        <p:nvPicPr>
          <p:cNvPr id="9" name="Resim 8"/>
          <p:cNvPicPr/>
          <p:nvPr/>
        </p:nvPicPr>
        <p:blipFill rotWithShape="1">
          <a:blip r:embed="rId4"/>
          <a:srcRect l="37360" t="21019" r="22739" b="16117"/>
          <a:stretch/>
        </p:blipFill>
        <p:spPr bwMode="auto">
          <a:xfrm>
            <a:off x="1394633" y="1933265"/>
            <a:ext cx="7554983" cy="42484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8010274"/>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11</a:t>
            </a:fld>
            <a:endParaRPr lang="tr-TR"/>
          </a:p>
        </p:txBody>
      </p:sp>
      <p:sp>
        <p:nvSpPr>
          <p:cNvPr id="6" name="Unvan 5"/>
          <p:cNvSpPr>
            <a:spLocks noGrp="1"/>
          </p:cNvSpPr>
          <p:nvPr>
            <p:ph type="title"/>
          </p:nvPr>
        </p:nvSpPr>
        <p:spPr>
          <a:xfrm>
            <a:off x="1405751" y="1892089"/>
            <a:ext cx="6995120" cy="754344"/>
          </a:xfrm>
        </p:spPr>
        <p:txBody>
          <a:bodyPr>
            <a:normAutofit/>
          </a:bodyPr>
          <a:lstStyle/>
          <a:p>
            <a:pPr algn="l"/>
            <a:r>
              <a:rPr lang="tr-TR" sz="2000" b="1" dirty="0">
                <a:solidFill>
                  <a:schemeClr val="tx1"/>
                </a:solidFill>
              </a:rPr>
              <a:t>İdareler, risk yönetimini uygularken aşağıda yer alan standartlar ve bu standartlara ilişkin genel şartları dikkate alırlar. </a:t>
            </a:r>
            <a:endParaRPr lang="tr-TR" sz="2000" dirty="0">
              <a:solidFill>
                <a:schemeClr val="tx1"/>
              </a:solidFill>
            </a:endParaRPr>
          </a:p>
        </p:txBody>
      </p:sp>
      <p:pic>
        <p:nvPicPr>
          <p:cNvPr id="7" name="İçerik Yer Tutucusu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2564904"/>
            <a:ext cx="8363272" cy="3528392"/>
          </a:xfrm>
          <a:prstGeom prst="rect">
            <a:avLst/>
          </a:prstGeom>
        </p:spPr>
      </p:pic>
      <p:pic>
        <p:nvPicPr>
          <p:cNvPr id="8" name="Resim 7"/>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9" name="Unvan 5"/>
          <p:cNvSpPr txBox="1">
            <a:spLocks/>
          </p:cNvSpPr>
          <p:nvPr/>
        </p:nvSpPr>
        <p:spPr>
          <a:xfrm>
            <a:off x="1547664" y="338328"/>
            <a:ext cx="7139136" cy="121846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3600" b="1" dirty="0">
                <a:solidFill>
                  <a:schemeClr val="tx1"/>
                </a:solidFill>
              </a:rPr>
              <a:t>İÇ KONTROL BİLEŞENLERİ VE STANDARTLARI</a:t>
            </a:r>
          </a:p>
        </p:txBody>
      </p:sp>
    </p:spTree>
    <p:extLst>
      <p:ext uri="{BB962C8B-B14F-4D97-AF65-F5344CB8AC3E}">
        <p14:creationId xmlns:p14="http://schemas.microsoft.com/office/powerpoint/2010/main" val="40667834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12</a:t>
            </a:fld>
            <a:endParaRPr lang="tr-TR"/>
          </a:p>
        </p:txBody>
      </p:sp>
      <p:pic>
        <p:nvPicPr>
          <p:cNvPr id="8" name="İçerik Yer Tutucusu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682" y="1350779"/>
            <a:ext cx="8767921" cy="4896544"/>
          </a:xfrm>
          <a:prstGeom prst="rect">
            <a:avLst/>
          </a:prstGeom>
        </p:spPr>
      </p:pic>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2" name="Dikdörtgen 1"/>
          <p:cNvSpPr/>
          <p:nvPr/>
        </p:nvSpPr>
        <p:spPr>
          <a:xfrm>
            <a:off x="2051720" y="620688"/>
            <a:ext cx="5256584" cy="400110"/>
          </a:xfrm>
          <a:prstGeom prst="rect">
            <a:avLst/>
          </a:prstGeom>
        </p:spPr>
        <p:txBody>
          <a:bodyPr wrap="square">
            <a:spAutoFit/>
          </a:bodyPr>
          <a:lstStyle/>
          <a:p>
            <a:r>
              <a:rPr lang="tr-TR" b="1" dirty="0"/>
              <a:t>5. STANDART Planlama ve </a:t>
            </a:r>
            <a:r>
              <a:rPr lang="tr-TR" sz="2000" b="1" dirty="0"/>
              <a:t>Programlama</a:t>
            </a:r>
            <a:endParaRPr lang="tr-TR" b="1" dirty="0"/>
          </a:p>
        </p:txBody>
      </p:sp>
    </p:spTree>
    <p:extLst>
      <p:ext uri="{BB962C8B-B14F-4D97-AF65-F5344CB8AC3E}">
        <p14:creationId xmlns:p14="http://schemas.microsoft.com/office/powerpoint/2010/main" val="36490280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13</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rPr>
              <a:t>İÇ KONTROL BİLEŞENLERİ VE STANDARTLARI</a:t>
            </a:r>
          </a:p>
        </p:txBody>
      </p:sp>
      <p:pic>
        <p:nvPicPr>
          <p:cNvPr id="7" name="İçerik Yer Tutucusu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9" y="2431704"/>
            <a:ext cx="7007737" cy="3229544"/>
          </a:xfrm>
          <a:prstGeom prst="rect">
            <a:avLst/>
          </a:prstGeom>
        </p:spPr>
      </p:pic>
      <p:pic>
        <p:nvPicPr>
          <p:cNvPr id="8" name="Resim 7"/>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9" name="Dikdörtgen 8"/>
          <p:cNvSpPr/>
          <p:nvPr/>
        </p:nvSpPr>
        <p:spPr>
          <a:xfrm>
            <a:off x="1405856" y="1779862"/>
            <a:ext cx="6190480" cy="369332"/>
          </a:xfrm>
          <a:prstGeom prst="rect">
            <a:avLst/>
          </a:prstGeom>
        </p:spPr>
        <p:txBody>
          <a:bodyPr wrap="square">
            <a:spAutoFit/>
          </a:bodyPr>
          <a:lstStyle/>
          <a:p>
            <a:r>
              <a:rPr lang="tr-TR" b="1" dirty="0"/>
              <a:t>6. STANDART Risklerin Belirlenmesi ve Değerlendirilmesi</a:t>
            </a:r>
          </a:p>
        </p:txBody>
      </p:sp>
    </p:spTree>
    <p:extLst>
      <p:ext uri="{BB962C8B-B14F-4D97-AF65-F5344CB8AC3E}">
        <p14:creationId xmlns:p14="http://schemas.microsoft.com/office/powerpoint/2010/main" val="267507793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endParaRPr lang="tr-T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14</a:t>
            </a:fld>
            <a:endParaRPr lang="tr-TR"/>
          </a:p>
        </p:txBody>
      </p:sp>
      <p:sp>
        <p:nvSpPr>
          <p:cNvPr id="6" name="Unvan 5"/>
          <p:cNvSpPr>
            <a:spLocks noGrp="1"/>
          </p:cNvSpPr>
          <p:nvPr>
            <p:ph type="title"/>
          </p:nvPr>
        </p:nvSpPr>
        <p:spPr>
          <a:xfrm>
            <a:off x="1394632" y="338329"/>
            <a:ext cx="7292169" cy="1106639"/>
          </a:xfrm>
        </p:spPr>
        <p:txBody>
          <a:bodyPr>
            <a:normAutofit fontScale="90000"/>
          </a:bodyPr>
          <a:lstStyle/>
          <a:p>
            <a:r>
              <a:rPr lang="tr-TR" b="1" dirty="0">
                <a:solidFill>
                  <a:schemeClr val="tx1"/>
                </a:solidFill>
              </a:rPr>
              <a:t>İÇ KONTROL BİLEŞENLERİ VE STANDARTLARI</a:t>
            </a:r>
          </a:p>
        </p:txBody>
      </p:sp>
      <p:pic>
        <p:nvPicPr>
          <p:cNvPr id="7" name="Resim 6"/>
          <p:cNvPicPr>
            <a:picLocks noChangeAspect="1"/>
          </p:cNvPicPr>
          <p:nvPr/>
        </p:nvPicPr>
        <p:blipFill rotWithShape="1">
          <a:blip r:embed="rId3">
            <a:extLst>
              <a:ext uri="{28A0092B-C50C-407E-A947-70E740481C1C}">
                <a14:useLocalDpi xmlns:a14="http://schemas.microsoft.com/office/drawing/2010/main" val="0"/>
              </a:ext>
            </a:extLst>
          </a:blip>
          <a:srcRect t="2817" b="2092"/>
          <a:stretch/>
        </p:blipFill>
        <p:spPr>
          <a:xfrm>
            <a:off x="467544" y="1844824"/>
            <a:ext cx="8482819" cy="4320480"/>
          </a:xfrm>
          <a:prstGeom prst="rect">
            <a:avLst/>
          </a:prstGeom>
        </p:spPr>
      </p:pic>
      <p:pic>
        <p:nvPicPr>
          <p:cNvPr id="8" name="Resim 7"/>
          <p:cNvPicPr/>
          <p:nvPr/>
        </p:nvPicPr>
        <p:blipFill rotWithShape="1">
          <a:blip r:embed="rId4"/>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9" name="Dikdörtgen 8"/>
          <p:cNvSpPr/>
          <p:nvPr/>
        </p:nvSpPr>
        <p:spPr>
          <a:xfrm>
            <a:off x="1635185" y="1484107"/>
            <a:ext cx="5873631" cy="369332"/>
          </a:xfrm>
          <a:prstGeom prst="rect">
            <a:avLst/>
          </a:prstGeom>
        </p:spPr>
        <p:txBody>
          <a:bodyPr wrap="square">
            <a:spAutoFit/>
          </a:bodyPr>
          <a:lstStyle/>
          <a:p>
            <a:r>
              <a:rPr lang="tr-TR" b="1" dirty="0"/>
              <a:t>6. STANDART Risklerin Belirlenmesi ve Değerlendirilmesi</a:t>
            </a:r>
          </a:p>
        </p:txBody>
      </p:sp>
    </p:spTree>
    <p:extLst>
      <p:ext uri="{BB962C8B-B14F-4D97-AF65-F5344CB8AC3E}">
        <p14:creationId xmlns:p14="http://schemas.microsoft.com/office/powerpoint/2010/main" val="340690541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62023" y="2564904"/>
            <a:ext cx="7452816" cy="3096344"/>
          </a:xfrm>
        </p:spPr>
        <p:txBody>
          <a:bodyPr>
            <a:normAutofit fontScale="92500"/>
          </a:bodyPr>
          <a:lstStyle/>
          <a:p>
            <a:pPr marL="0" indent="0">
              <a:buNone/>
            </a:pPr>
            <a:endParaRPr lang="tr-TR" sz="1800" dirty="0"/>
          </a:p>
          <a:p>
            <a:pPr marL="266693" indent="0" algn="just">
              <a:buNone/>
            </a:pPr>
            <a:r>
              <a:rPr lang="tr-TR" sz="2800" dirty="0">
                <a:solidFill>
                  <a:schemeClr val="tx1"/>
                </a:solidFill>
              </a:rPr>
              <a:t>Strateji Geliştirme Dairesi Başkanlığı ve Bilgi İşlem Dairesi Başkanlığı işbirliği ile Risk Yönetim Sistemi 2015 yılında kurulmuş ve bu sistemin işleyişini sağlamak için birimler, Birim Risk Koordinatörü, Alt Birim Risk Koordinatörü ve sistemi kullanacak personeli belirleyerek eğitimler verilmiştir.</a:t>
            </a:r>
          </a:p>
          <a:p>
            <a:endParaRPr lang="tr-TR" sz="1800"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15</a:t>
            </a:fld>
            <a:endParaRPr lang="tr-TR"/>
          </a:p>
        </p:txBody>
      </p:sp>
      <p:sp>
        <p:nvSpPr>
          <p:cNvPr id="6" name="Unvan 5"/>
          <p:cNvSpPr>
            <a:spLocks noGrp="1"/>
          </p:cNvSpPr>
          <p:nvPr>
            <p:ph type="title"/>
          </p:nvPr>
        </p:nvSpPr>
        <p:spPr>
          <a:xfrm>
            <a:off x="1619672" y="338328"/>
            <a:ext cx="7067128" cy="1252728"/>
          </a:xfrm>
        </p:spPr>
        <p:txBody>
          <a:bodyPr>
            <a:normAutofit/>
          </a:bodyPr>
          <a:lstStyle/>
          <a:p>
            <a:r>
              <a:rPr lang="tr-TR" sz="3600" b="1" dirty="0" smtClean="0">
                <a:solidFill>
                  <a:schemeClr val="tx1"/>
                </a:solidFill>
                <a:latin typeface="Calibri" pitchFamily="34" charset="0"/>
                <a:cs typeface="Times New Roman" pitchFamily="18" charset="0"/>
              </a:rPr>
              <a:t>B- Risk </a:t>
            </a:r>
            <a:r>
              <a:rPr lang="tr-TR" sz="3600" b="1" dirty="0">
                <a:solidFill>
                  <a:schemeClr val="tx1"/>
                </a:solidFill>
                <a:latin typeface="Calibri" pitchFamily="34" charset="0"/>
                <a:cs typeface="Times New Roman" pitchFamily="18" charset="0"/>
              </a:rPr>
              <a:t>Yönetimi </a:t>
            </a:r>
            <a:r>
              <a:rPr lang="tr-TR" sz="3600" b="1" dirty="0" smtClean="0">
                <a:solidFill>
                  <a:schemeClr val="tx1"/>
                </a:solidFill>
                <a:latin typeface="Calibri" pitchFamily="34" charset="0"/>
                <a:cs typeface="Times New Roman" pitchFamily="18" charset="0"/>
              </a:rPr>
              <a:t>Sistemi Çalışmaları</a:t>
            </a:r>
            <a:endParaRPr lang="tr-TR" sz="3600" b="1" dirty="0">
              <a:solidFill>
                <a:schemeClr val="tx1"/>
              </a:solidFill>
              <a:latin typeface="Calibri" pitchFamily="34" charset="0"/>
              <a:cs typeface="Times New Roman" pitchFamily="18" charset="0"/>
            </a:endParaRPr>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9" name="Dikdörtgen 8"/>
          <p:cNvSpPr/>
          <p:nvPr/>
        </p:nvSpPr>
        <p:spPr>
          <a:xfrm>
            <a:off x="1626772" y="2060848"/>
            <a:ext cx="6689644" cy="400110"/>
          </a:xfrm>
          <a:prstGeom prst="rect">
            <a:avLst/>
          </a:prstGeom>
        </p:spPr>
        <p:txBody>
          <a:bodyPr wrap="square">
            <a:spAutoFit/>
          </a:bodyPr>
          <a:lstStyle/>
          <a:p>
            <a:r>
              <a:rPr lang="tr-TR" sz="2000" b="1" dirty="0">
                <a:latin typeface="Calibri" pitchFamily="34" charset="0"/>
                <a:cs typeface="Times New Roman" pitchFamily="18" charset="0"/>
              </a:rPr>
              <a:t>Risk Yönetimi Sisteminin Kurulması</a:t>
            </a:r>
            <a:endParaRPr lang="tr-TR" sz="2000" dirty="0"/>
          </a:p>
        </p:txBody>
      </p:sp>
    </p:spTree>
    <p:extLst>
      <p:ext uri="{BB962C8B-B14F-4D97-AF65-F5344CB8AC3E}">
        <p14:creationId xmlns:p14="http://schemas.microsoft.com/office/powerpoint/2010/main" val="59223450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59506" y="2516329"/>
            <a:ext cx="7408333" cy="3144920"/>
          </a:xfrm>
        </p:spPr>
        <p:txBody>
          <a:bodyPr/>
          <a:lstStyle/>
          <a:p>
            <a:pPr marL="82549" indent="-6351">
              <a:buNone/>
            </a:pPr>
            <a:r>
              <a:rPr lang="tr-TR" b="1" dirty="0" smtClean="0">
                <a:solidFill>
                  <a:schemeClr val="tx1"/>
                </a:solidFill>
              </a:rPr>
              <a:t>Rehberlerin hazırlanması</a:t>
            </a:r>
            <a:endParaRPr lang="tr-TR" dirty="0" smtClean="0">
              <a:solidFill>
                <a:schemeClr val="tx1"/>
              </a:solidFill>
            </a:endParaRPr>
          </a:p>
          <a:p>
            <a:pPr marL="76198" indent="0" algn="just">
              <a:buNone/>
            </a:pPr>
            <a:r>
              <a:rPr lang="tr-TR" dirty="0">
                <a:solidFill>
                  <a:schemeClr val="tx1"/>
                </a:solidFill>
              </a:rPr>
              <a:t>"Gazi Üniversitesi Kurumsal Risk Yönetim Rehberi" hazırlanmış olup, İç Kontrol İzleme ve Yönlendirme Kuruluna sunulmuştur. Kurul tarafından Üniversitemiz Senatosuna sunulan Rehber, Senatonun 25.12.2020 tarih ve 22 sayılı toplantısında 2020/216 </a:t>
            </a:r>
            <a:r>
              <a:rPr lang="tr-TR" dirty="0" err="1">
                <a:solidFill>
                  <a:schemeClr val="tx1"/>
                </a:solidFill>
              </a:rPr>
              <a:t>nolu</a:t>
            </a:r>
            <a:r>
              <a:rPr lang="tr-TR" dirty="0">
                <a:solidFill>
                  <a:schemeClr val="tx1"/>
                </a:solidFill>
              </a:rPr>
              <a:t> kararı ile onaylanmıştır. </a:t>
            </a:r>
            <a:r>
              <a:rPr lang="tr-TR" dirty="0" smtClean="0">
                <a:solidFill>
                  <a:schemeClr val="tx1"/>
                </a:solidFill>
              </a:rPr>
              <a:t> </a:t>
            </a:r>
            <a:endParaRPr lang="tr-TR"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16</a:t>
            </a:fld>
            <a:endParaRPr lang="tr-TR"/>
          </a:p>
        </p:txBody>
      </p:sp>
      <p:sp>
        <p:nvSpPr>
          <p:cNvPr id="6" name="5 Başlık"/>
          <p:cNvSpPr>
            <a:spLocks noGrp="1"/>
          </p:cNvSpPr>
          <p:nvPr>
            <p:ph type="title"/>
          </p:nvPr>
        </p:nvSpPr>
        <p:spPr>
          <a:xfrm>
            <a:off x="1394632" y="338328"/>
            <a:ext cx="7292169" cy="1252728"/>
          </a:xfrm>
        </p:spPr>
        <p:txBody>
          <a:bodyPr>
            <a:normAutofit/>
          </a:bodyPr>
          <a:lstStyle/>
          <a:p>
            <a:r>
              <a:rPr lang="tr-TR" sz="3600" b="1" dirty="0" smtClean="0">
                <a:solidFill>
                  <a:schemeClr val="tx1"/>
                </a:solidFill>
                <a:latin typeface="Calibri" pitchFamily="34" charset="0"/>
                <a:cs typeface="Times New Roman" pitchFamily="18" charset="0"/>
              </a:rPr>
              <a:t>B- Risk </a:t>
            </a:r>
            <a:r>
              <a:rPr lang="tr-TR" sz="3600" b="1" dirty="0">
                <a:solidFill>
                  <a:schemeClr val="tx1"/>
                </a:solidFill>
                <a:latin typeface="Calibri" pitchFamily="34" charset="0"/>
                <a:cs typeface="Times New Roman" pitchFamily="18" charset="0"/>
              </a:rPr>
              <a:t>Yönetimi Sistemi Çalışmaları</a:t>
            </a:r>
            <a:endParaRPr lang="tr-TR" sz="3600"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17</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C- 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Picture 5" descr="C:\Documents and Settings\Administrator\Desktop\stock-photo-managing-risk-and-big-business-challenges-and-uncertainty-with-a-large-elephant-walking-on-a-121492783.jpg"/>
          <p:cNvPicPr>
            <a:picLocks noGrp="1" noChangeAspect="1" noChangeArrowheads="1"/>
          </p:cNvPicPr>
          <p:nvPr>
            <p:ph idx="1"/>
          </p:nvPr>
        </p:nvPicPr>
        <p:blipFill rotWithShape="1">
          <a:blip r:embed="rId2" cstate="print"/>
          <a:srcRect b="6977"/>
          <a:stretch/>
        </p:blipFill>
        <p:spPr bwMode="auto">
          <a:xfrm>
            <a:off x="1498752" y="2564904"/>
            <a:ext cx="3096345" cy="2880320"/>
          </a:xfrm>
          <a:prstGeom prst="rect">
            <a:avLst/>
          </a:prstGeom>
          <a:noFill/>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5686" y="2564904"/>
            <a:ext cx="3751115" cy="2880320"/>
          </a:xfrm>
          <a:prstGeom prst="rect">
            <a:avLst/>
          </a:prstGeom>
        </p:spPr>
      </p:pic>
      <p:pic>
        <p:nvPicPr>
          <p:cNvPr id="9" name="Resim 8"/>
          <p:cNvPicPr/>
          <p:nvPr/>
        </p:nvPicPr>
        <p:blipFill rotWithShape="1">
          <a:blip r:embed="rId4"/>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0929592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2184849"/>
            <a:ext cx="7408333" cy="4065315"/>
          </a:xfrm>
        </p:spPr>
        <p:txBody>
          <a:bodyPr>
            <a:normAutofit fontScale="92500" lnSpcReduction="10000"/>
          </a:bodyPr>
          <a:lstStyle/>
          <a:p>
            <a:pPr marL="0" indent="0" algn="just">
              <a:lnSpc>
                <a:spcPct val="150000"/>
              </a:lnSpc>
              <a:buNone/>
            </a:pPr>
            <a:r>
              <a:rPr lang="tr-TR" b="1" dirty="0" smtClean="0">
                <a:solidFill>
                  <a:schemeClr val="tx1"/>
                </a:solidFill>
              </a:rPr>
              <a:t>Riskin tanımı</a:t>
            </a:r>
          </a:p>
          <a:p>
            <a:pPr marL="0" indent="0" algn="just">
              <a:lnSpc>
                <a:spcPct val="150000"/>
              </a:lnSpc>
            </a:pPr>
            <a:r>
              <a:rPr lang="tr-TR" dirty="0" smtClean="0">
                <a:solidFill>
                  <a:schemeClr val="tx1"/>
                </a:solidFill>
              </a:rPr>
              <a:t>Risk, amaçlara ulaşılması üzerinde etkisi olacak bir </a:t>
            </a:r>
            <a:r>
              <a:rPr lang="pt-BR" dirty="0" smtClean="0">
                <a:solidFill>
                  <a:schemeClr val="tx1"/>
                </a:solidFill>
              </a:rPr>
              <a:t>olay</a:t>
            </a:r>
            <a:r>
              <a:rPr lang="tr-TR" dirty="0" smtClean="0">
                <a:solidFill>
                  <a:schemeClr val="tx1"/>
                </a:solidFill>
              </a:rPr>
              <a:t>ı</a:t>
            </a:r>
            <a:r>
              <a:rPr lang="pt-BR" dirty="0" smtClean="0">
                <a:solidFill>
                  <a:schemeClr val="tx1"/>
                </a:solidFill>
              </a:rPr>
              <a:t>n meydana gelme ihtimalidir. Risk, s</a:t>
            </a:r>
            <a:r>
              <a:rPr lang="tr-TR" dirty="0" smtClean="0">
                <a:solidFill>
                  <a:schemeClr val="tx1"/>
                </a:solidFill>
              </a:rPr>
              <a:t>ö</a:t>
            </a:r>
            <a:r>
              <a:rPr lang="pt-BR" dirty="0" smtClean="0">
                <a:solidFill>
                  <a:schemeClr val="tx1"/>
                </a:solidFill>
              </a:rPr>
              <a:t>z</a:t>
            </a:r>
            <a:r>
              <a:rPr lang="tr-TR" dirty="0" smtClean="0">
                <a:solidFill>
                  <a:schemeClr val="tx1"/>
                </a:solidFill>
              </a:rPr>
              <a:t> konusu etki ve olasılık cinsinden hesaplanır. </a:t>
            </a:r>
            <a:r>
              <a:rPr lang="tr-TR" i="1" dirty="0" smtClean="0">
                <a:solidFill>
                  <a:schemeClr val="tx1"/>
                </a:solidFill>
              </a:rPr>
              <a:t>(IIA – Uluslararası İç Denetim Enstitüsü)</a:t>
            </a:r>
          </a:p>
          <a:p>
            <a:pPr marL="0" indent="0" algn="just">
              <a:lnSpc>
                <a:spcPct val="150000"/>
              </a:lnSpc>
            </a:pPr>
            <a:r>
              <a:rPr lang="tr-TR" dirty="0" smtClean="0">
                <a:solidFill>
                  <a:schemeClr val="tx1"/>
                </a:solidFill>
              </a:rPr>
              <a:t>İdarelerin kuruluş amaçları ile stratejik hedeflerine ulaşmasına ve görevlerin ifasına engel olabilecek veya beklenmeyen zararlara yol açabilecek durum ya da olaylardır. </a:t>
            </a:r>
            <a:r>
              <a:rPr lang="tr-TR" i="1" dirty="0" smtClean="0">
                <a:solidFill>
                  <a:schemeClr val="tx1"/>
                </a:solidFill>
              </a:rPr>
              <a:t>(Kamu İç Denetim Rehberi)</a:t>
            </a:r>
            <a:endParaRPr lang="tr-TR" dirty="0" smtClean="0">
              <a:solidFill>
                <a:schemeClr val="tx1"/>
              </a:solidFill>
            </a:endParaRPr>
          </a:p>
          <a:p>
            <a:endParaRPr lang="tr-TR" dirty="0" smtClean="0">
              <a:solidFill>
                <a:schemeClr val="tx1"/>
              </a:solidFill>
              <a:latin typeface="Calibri" pitchFamily="34" charset="0"/>
            </a:endParaRP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dirty="0"/>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18</a:t>
            </a:fld>
            <a:endParaRPr lang="tr-TR"/>
          </a:p>
        </p:txBody>
      </p:sp>
      <p:sp>
        <p:nvSpPr>
          <p:cNvPr id="6" name="5 Başlık"/>
          <p:cNvSpPr>
            <a:spLocks noGrp="1"/>
          </p:cNvSpPr>
          <p:nvPr>
            <p:ph type="title"/>
          </p:nvPr>
        </p:nvSpPr>
        <p:spPr>
          <a:xfrm>
            <a:off x="1406180" y="393040"/>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
            </a:r>
            <a:br>
              <a:rPr lang="tr-TR" b="1" dirty="0" smtClean="0">
                <a:solidFill>
                  <a:schemeClr val="tx1"/>
                </a:solidFill>
                <a:latin typeface="Calibri" pitchFamily="34" charset="0"/>
                <a:cs typeface="Times New Roman" pitchFamily="18" charset="0"/>
              </a:rPr>
            </a:br>
            <a:r>
              <a:rPr lang="tr-TR" b="1" dirty="0" smtClean="0">
                <a:solidFill>
                  <a:schemeClr val="tx1"/>
                </a:solidFill>
                <a:latin typeface="Calibri" pitchFamily="34" charset="0"/>
                <a:cs typeface="Times New Roman" pitchFamily="18" charset="0"/>
              </a:rPr>
              <a:t>C- Risk Yönetimine İlişkin Temel Kavramlar</a:t>
            </a:r>
            <a:r>
              <a:rPr lang="tr-TR" dirty="0" smtClean="0">
                <a:solidFill>
                  <a:schemeClr val="tx1"/>
                </a:solidFill>
                <a:latin typeface="Calibri" pitchFamily="34" charset="0"/>
                <a:cs typeface="Times New Roman" pitchFamily="18" charset="0"/>
              </a:rPr>
              <a:t/>
            </a:r>
            <a:br>
              <a:rPr lang="tr-TR" dirty="0" smtClean="0">
                <a:solidFill>
                  <a:schemeClr val="tx1"/>
                </a:solidFill>
                <a:latin typeface="Calibri" pitchFamily="34" charset="0"/>
                <a:cs typeface="Times New Roman" pitchFamily="18" charset="0"/>
              </a:rPr>
            </a:b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22484" y="2420889"/>
            <a:ext cx="7408333" cy="3563003"/>
          </a:xfrm>
        </p:spPr>
        <p:txBody>
          <a:bodyPr>
            <a:normAutofit fontScale="92500" lnSpcReduction="10000"/>
          </a:bodyPr>
          <a:lstStyle/>
          <a:p>
            <a:pPr marL="82549" indent="-6351" algn="just"/>
            <a:r>
              <a:rPr lang="tr-TR" sz="2600" dirty="0">
                <a:solidFill>
                  <a:schemeClr val="tx1"/>
                </a:solidFill>
              </a:rPr>
              <a:t>Amaç ve hedeflerin gerçekleşmesini olumsuz etkileyebileceği değerlendirilen olay veya durumlar risk, amaç ve hedefler üzerinde olumlu etkide bulunabileceği değerlendirilen olay veya durumlar ise fırsat olarak tanımlanır. </a:t>
            </a:r>
            <a:r>
              <a:rPr lang="tr-TR" sz="2600" i="1" dirty="0">
                <a:solidFill>
                  <a:schemeClr val="tx1"/>
                </a:solidFill>
              </a:rPr>
              <a:t>  </a:t>
            </a:r>
            <a:r>
              <a:rPr lang="tr-TR" sz="2600" dirty="0">
                <a:solidFill>
                  <a:schemeClr val="tx1"/>
                </a:solidFill>
              </a:rPr>
              <a:t>(Kamu İç Kontrol Rehberi)</a:t>
            </a:r>
          </a:p>
          <a:p>
            <a:pPr marL="82549" indent="-6351" algn="just">
              <a:buNone/>
            </a:pPr>
            <a:endParaRPr lang="tr-TR" sz="1900" dirty="0">
              <a:solidFill>
                <a:schemeClr val="tx1"/>
              </a:solidFill>
            </a:endParaRPr>
          </a:p>
          <a:p>
            <a:pPr marL="82549" indent="-6351" algn="just"/>
            <a:r>
              <a:rPr lang="tr-TR" sz="2600" dirty="0">
                <a:solidFill>
                  <a:schemeClr val="tx1"/>
                </a:solidFill>
              </a:rPr>
              <a:t>RİSK; Üniversitenin amaç ve hedeflerine ulaşmasını olumsuz yönde etkileyecek, etki ve olasılık ile ölçülebilen her türlü eylem, durum ve olayı ifade eder. (Gazi Üniversitesi Kurumsal Risk Yönetim Rehberi)</a:t>
            </a:r>
          </a:p>
          <a:p>
            <a:pPr marL="0" indent="0">
              <a:buNone/>
            </a:pPr>
            <a:endParaRPr lang="tr-TR" dirty="0" smtClean="0"/>
          </a:p>
          <a:p>
            <a:pPr marL="0" indent="0">
              <a:buNone/>
            </a:pPr>
            <a:endParaRPr lang="tr-TR" dirty="0"/>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19</a:t>
            </a:fld>
            <a:endParaRPr lang="tr-TR"/>
          </a:p>
        </p:txBody>
      </p:sp>
      <p:sp>
        <p:nvSpPr>
          <p:cNvPr id="6" name="Unvan 5"/>
          <p:cNvSpPr>
            <a:spLocks noGrp="1"/>
          </p:cNvSpPr>
          <p:nvPr>
            <p:ph type="title"/>
          </p:nvPr>
        </p:nvSpPr>
        <p:spPr>
          <a:xfrm>
            <a:off x="1465654" y="379904"/>
            <a:ext cx="7374521" cy="1252728"/>
          </a:xfrm>
        </p:spPr>
        <p:txBody>
          <a:bodyPr>
            <a:normAutofit fontScale="90000"/>
          </a:bodyPr>
          <a:lstStyle/>
          <a:p>
            <a:r>
              <a:rPr lang="tr-TR" b="1" dirty="0" smtClean="0">
                <a:solidFill>
                  <a:schemeClr val="tx1"/>
                </a:solidFill>
                <a:latin typeface="Calibri" pitchFamily="34" charset="0"/>
                <a:cs typeface="Times New Roman" pitchFamily="18" charset="0"/>
              </a:rPr>
              <a:t>C- Risk </a:t>
            </a:r>
            <a:r>
              <a:rPr lang="tr-TR" b="1" dirty="0">
                <a:solidFill>
                  <a:schemeClr val="tx1"/>
                </a:solidFill>
                <a:latin typeface="Calibri" pitchFamily="34" charset="0"/>
                <a:cs typeface="Times New Roman" pitchFamily="18" charset="0"/>
              </a:rPr>
              <a:t>Yönetimine İlişkin Temel </a:t>
            </a:r>
            <a:r>
              <a:rPr lang="tr-TR" b="1" dirty="0" smtClean="0">
                <a:solidFill>
                  <a:schemeClr val="tx1"/>
                </a:solidFill>
                <a:latin typeface="Calibri" pitchFamily="34" charset="0"/>
                <a:cs typeface="Times New Roman" pitchFamily="18" charset="0"/>
              </a:rPr>
              <a:t>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6403893"/>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54536" y="2420889"/>
            <a:ext cx="7408333" cy="3384376"/>
          </a:xfrm>
        </p:spPr>
        <p:txBody>
          <a:bodyPr>
            <a:normAutofit/>
          </a:bodyPr>
          <a:lstStyle/>
          <a:p>
            <a:pPr algn="just">
              <a:buNone/>
            </a:pPr>
            <a:r>
              <a:rPr lang="tr-TR" b="1" dirty="0" smtClean="0">
                <a:solidFill>
                  <a:schemeClr val="tx1"/>
                </a:solidFill>
                <a:latin typeface="Calibri" pitchFamily="34" charset="0"/>
              </a:rPr>
              <a:t>	</a:t>
            </a:r>
            <a:r>
              <a:rPr lang="tr-TR" sz="2800" b="1" dirty="0">
                <a:solidFill>
                  <a:schemeClr val="tx1"/>
                </a:solidFill>
                <a:latin typeface="Calibri" pitchFamily="34" charset="0"/>
              </a:rPr>
              <a:t>Riskin Bileşenleri</a:t>
            </a:r>
          </a:p>
          <a:p>
            <a:pPr algn="just"/>
            <a:r>
              <a:rPr lang="tr-TR" sz="2800" dirty="0">
                <a:solidFill>
                  <a:srgbClr val="FF0000"/>
                </a:solidFill>
                <a:latin typeface="Calibri" pitchFamily="34" charset="0"/>
              </a:rPr>
              <a:t>Olasılık:</a:t>
            </a:r>
            <a:r>
              <a:rPr lang="tr-TR" sz="2800" dirty="0">
                <a:solidFill>
                  <a:schemeClr val="tx1"/>
                </a:solidFill>
                <a:latin typeface="Calibri" pitchFamily="34" charset="0"/>
              </a:rPr>
              <a:t> </a:t>
            </a:r>
            <a:r>
              <a:rPr lang="tr-TR" sz="2800" dirty="0">
                <a:solidFill>
                  <a:schemeClr val="tx1"/>
                </a:solidFill>
              </a:rPr>
              <a:t>Olasılık, bir olayın belirli bir zaman diliminde gerçekleşmesi durumunu ifade eder. </a:t>
            </a:r>
            <a:endParaRPr lang="tr-TR" sz="2800" dirty="0">
              <a:solidFill>
                <a:schemeClr val="tx1"/>
              </a:solidFill>
              <a:latin typeface="Calibri" pitchFamily="34" charset="0"/>
            </a:endParaRPr>
          </a:p>
          <a:p>
            <a:pPr algn="just"/>
            <a:r>
              <a:rPr lang="tr-TR" sz="2800" dirty="0">
                <a:solidFill>
                  <a:srgbClr val="FF0000"/>
                </a:solidFill>
                <a:latin typeface="Calibri" pitchFamily="34" charset="0"/>
              </a:rPr>
              <a:t>Etki: </a:t>
            </a:r>
            <a:r>
              <a:rPr lang="tr-TR" sz="2800" dirty="0">
                <a:solidFill>
                  <a:schemeClr val="tx1"/>
                </a:solidFill>
              </a:rPr>
              <a:t>Etki ise bu olayın meydana gelmesi halinde, idarenin hedef ve faaliyetleri üzerinde yaratacağı sonucu ifade eder.</a:t>
            </a:r>
            <a:endParaRPr lang="tr-TR" sz="2800" dirty="0">
              <a:solidFill>
                <a:schemeClr val="tx1"/>
              </a:solidFill>
              <a:latin typeface="Calibri" pitchFamily="34" charset="0"/>
            </a:endParaRP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20</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9710" y="2535775"/>
            <a:ext cx="7408333" cy="3450696"/>
          </a:xfrm>
        </p:spPr>
        <p:txBody>
          <a:bodyPr/>
          <a:lstStyle/>
          <a:p>
            <a:pPr marL="0" indent="0" algn="just">
              <a:buNone/>
            </a:pPr>
            <a:r>
              <a:rPr lang="tr-TR" b="1" dirty="0">
                <a:solidFill>
                  <a:schemeClr val="tx1"/>
                </a:solidFill>
              </a:rPr>
              <a:t>Örnek:</a:t>
            </a:r>
            <a:r>
              <a:rPr lang="tr-TR" dirty="0">
                <a:solidFill>
                  <a:schemeClr val="tx1"/>
                </a:solidFill>
              </a:rPr>
              <a:t> </a:t>
            </a:r>
            <a:endParaRPr lang="tr-TR" dirty="0" smtClean="0">
              <a:solidFill>
                <a:schemeClr val="tx1"/>
              </a:solidFill>
            </a:endParaRPr>
          </a:p>
          <a:p>
            <a:pPr marL="365116" indent="0" algn="just">
              <a:buNone/>
            </a:pPr>
            <a:r>
              <a:rPr lang="tr-TR" dirty="0" smtClean="0">
                <a:solidFill>
                  <a:schemeClr val="tx1"/>
                </a:solidFill>
              </a:rPr>
              <a:t>Hedef     :  </a:t>
            </a:r>
            <a:r>
              <a:rPr lang="tr-TR" dirty="0">
                <a:solidFill>
                  <a:schemeClr val="tx1"/>
                </a:solidFill>
              </a:rPr>
              <a:t>İşe zamanında gitmek</a:t>
            </a:r>
          </a:p>
          <a:p>
            <a:pPr marL="1528724" indent="-1163610" algn="just">
              <a:buNone/>
            </a:pPr>
            <a:r>
              <a:rPr lang="tr-TR" dirty="0" smtClean="0">
                <a:solidFill>
                  <a:schemeClr val="tx1"/>
                </a:solidFill>
              </a:rPr>
              <a:t>Riskler    : </a:t>
            </a:r>
            <a:r>
              <a:rPr lang="tr-TR" dirty="0">
                <a:solidFill>
                  <a:schemeClr val="tx1"/>
                </a:solidFill>
              </a:rPr>
              <a:t>Uyanamamak, trafik sıkışıklığı, 	</a:t>
            </a:r>
          </a:p>
          <a:p>
            <a:pPr marL="1528724" indent="-1163610" algn="just">
              <a:buNone/>
            </a:pPr>
            <a:r>
              <a:rPr lang="tr-TR" dirty="0" smtClean="0">
                <a:solidFill>
                  <a:schemeClr val="tx1"/>
                </a:solidFill>
              </a:rPr>
              <a:t>Olasılık : Saatinizi </a:t>
            </a:r>
            <a:r>
              <a:rPr lang="tr-TR" dirty="0">
                <a:solidFill>
                  <a:schemeClr val="tx1"/>
                </a:solidFill>
              </a:rPr>
              <a:t>kurmazsanız uyanamama olasılığı artar</a:t>
            </a:r>
          </a:p>
          <a:p>
            <a:pPr marL="365116" indent="0" algn="just">
              <a:buNone/>
            </a:pPr>
            <a:r>
              <a:rPr lang="tr-TR" dirty="0" smtClean="0">
                <a:solidFill>
                  <a:schemeClr val="tx1"/>
                </a:solidFill>
              </a:rPr>
              <a:t>Etki          : </a:t>
            </a:r>
            <a:r>
              <a:rPr lang="tr-TR" dirty="0">
                <a:solidFill>
                  <a:schemeClr val="tx1"/>
                </a:solidFill>
              </a:rPr>
              <a:t>İşe geç kalınca amirinizden uyarı alabilirsiniz</a:t>
            </a:r>
            <a:r>
              <a:rPr lang="tr-TR" dirty="0" smtClean="0">
                <a:solidFill>
                  <a:schemeClr val="tx1"/>
                </a:solidFill>
              </a:rPr>
              <a:t>.</a:t>
            </a:r>
            <a:endParaRPr lang="tr-TR" dirty="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21</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71236389"/>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2245029"/>
            <a:ext cx="7408333" cy="3993307"/>
          </a:xfrm>
        </p:spPr>
        <p:txBody>
          <a:bodyPr>
            <a:normAutofit/>
          </a:bodyPr>
          <a:lstStyle/>
          <a:p>
            <a:endParaRPr lang="tr-TR" dirty="0" smtClean="0">
              <a:solidFill>
                <a:schemeClr val="tx1"/>
              </a:solidFill>
              <a:latin typeface="Calibri" pitchFamily="34" charset="0"/>
            </a:endParaRPr>
          </a:p>
          <a:p>
            <a:pPr marL="0" indent="0">
              <a:buNone/>
            </a:pPr>
            <a:r>
              <a:rPr lang="tr-TR" dirty="0" smtClean="0">
                <a:solidFill>
                  <a:schemeClr val="tx1"/>
                </a:solidFill>
                <a:latin typeface="Calibri" pitchFamily="34" charset="0"/>
              </a:rPr>
              <a:t>Risk, pozitif ve negatif sonuçları kapsar. Pozitif sonuçlar doğuran riskler </a:t>
            </a:r>
            <a:r>
              <a:rPr lang="tr-TR" dirty="0" smtClean="0">
                <a:solidFill>
                  <a:srgbClr val="FF0000"/>
                </a:solidFill>
                <a:latin typeface="Calibri" pitchFamily="34" charset="0"/>
              </a:rPr>
              <a:t>fırsatlar</a:t>
            </a:r>
            <a:r>
              <a:rPr lang="tr-TR" dirty="0" smtClean="0">
                <a:solidFill>
                  <a:schemeClr val="tx1"/>
                </a:solidFill>
                <a:latin typeface="Calibri" pitchFamily="34" charset="0"/>
              </a:rPr>
              <a:t>, negatif sonuçlar doğuran riskler ise </a:t>
            </a:r>
            <a:r>
              <a:rPr lang="tr-TR" dirty="0" smtClean="0">
                <a:solidFill>
                  <a:srgbClr val="FF0000"/>
                </a:solidFill>
                <a:latin typeface="Calibri" pitchFamily="34" charset="0"/>
              </a:rPr>
              <a:t>tehditler</a:t>
            </a:r>
            <a:r>
              <a:rPr lang="tr-TR" dirty="0" smtClean="0">
                <a:solidFill>
                  <a:schemeClr val="tx1"/>
                </a:solidFill>
                <a:latin typeface="Calibri" pitchFamily="34" charset="0"/>
              </a:rPr>
              <a:t> olarak değerlendirilir.</a:t>
            </a:r>
            <a:endParaRPr lang="tr-TR" dirty="0">
              <a:solidFill>
                <a:schemeClr val="tx1"/>
              </a:solidFill>
              <a:latin typeface="Calibri" pitchFamily="34" charset="0"/>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22</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Yönetimine İlişkin Temel Kavramlar</a:t>
            </a:r>
            <a:endParaRPr lang="tr-TR" dirty="0"/>
          </a:p>
        </p:txBody>
      </p:sp>
      <p:grpSp>
        <p:nvGrpSpPr>
          <p:cNvPr id="7" name="Group 9"/>
          <p:cNvGrpSpPr>
            <a:grpSpLocks/>
          </p:cNvGrpSpPr>
          <p:nvPr/>
        </p:nvGrpSpPr>
        <p:grpSpPr bwMode="auto">
          <a:xfrm>
            <a:off x="3851920" y="4005064"/>
            <a:ext cx="2304256" cy="2177496"/>
            <a:chOff x="1868" y="1896"/>
            <a:chExt cx="2431" cy="2260"/>
          </a:xfrm>
        </p:grpSpPr>
        <p:sp>
          <p:nvSpPr>
            <p:cNvPr id="8" name="Freeform 4"/>
            <p:cNvSpPr>
              <a:spLocks/>
            </p:cNvSpPr>
            <p:nvPr/>
          </p:nvSpPr>
          <p:spPr bwMode="auto">
            <a:xfrm rot="5400000">
              <a:off x="1659" y="2105"/>
              <a:ext cx="2214" cy="1796"/>
            </a:xfrm>
            <a:custGeom>
              <a:avLst/>
              <a:gdLst>
                <a:gd name="T0" fmla="*/ 2300268 w 1711"/>
                <a:gd name="T1" fmla="*/ 9689347 h 1280"/>
                <a:gd name="T2" fmla="*/ 2323535 w 1711"/>
                <a:gd name="T3" fmla="*/ 8571504 h 1280"/>
                <a:gd name="T4" fmla="*/ 2325911 w 1711"/>
                <a:gd name="T5" fmla="*/ 7434813 h 1280"/>
                <a:gd name="T6" fmla="*/ 2306164 w 1711"/>
                <a:gd name="T7" fmla="*/ 6360966 h 1280"/>
                <a:gd name="T8" fmla="*/ 2264683 w 1711"/>
                <a:gd name="T9" fmla="*/ 5322551 h 1280"/>
                <a:gd name="T10" fmla="*/ 2203457 w 1711"/>
                <a:gd name="T11" fmla="*/ 4371225 h 1280"/>
                <a:gd name="T12" fmla="*/ 2124083 w 1711"/>
                <a:gd name="T13" fmla="*/ 3550191 h 1280"/>
                <a:gd name="T14" fmla="*/ 2024415 w 1711"/>
                <a:gd name="T15" fmla="*/ 2865985 h 1280"/>
                <a:gd name="T16" fmla="*/ 1913746 w 1711"/>
                <a:gd name="T17" fmla="*/ 2380567 h 1280"/>
                <a:gd name="T18" fmla="*/ 1800083 w 1711"/>
                <a:gd name="T19" fmla="*/ 2133199 h 1280"/>
                <a:gd name="T20" fmla="*/ 1681965 w 1711"/>
                <a:gd name="T21" fmla="*/ 2116328 h 1280"/>
                <a:gd name="T22" fmla="*/ 1570429 w 1711"/>
                <a:gd name="T23" fmla="*/ 2302682 h 1280"/>
                <a:gd name="T24" fmla="*/ 1463710 w 1711"/>
                <a:gd name="T25" fmla="*/ 2699148 h 1280"/>
                <a:gd name="T26" fmla="*/ 1366037 w 1711"/>
                <a:gd name="T27" fmla="*/ 3272696 h 1280"/>
                <a:gd name="T28" fmla="*/ 1281342 w 1711"/>
                <a:gd name="T29" fmla="*/ 4038546 h 1280"/>
                <a:gd name="T30" fmla="*/ 1209373 w 1711"/>
                <a:gd name="T31" fmla="*/ 4981362 h 1280"/>
                <a:gd name="T32" fmla="*/ 1148283 w 1711"/>
                <a:gd name="T33" fmla="*/ 5995423 h 1280"/>
                <a:gd name="T34" fmla="*/ 1070312 w 1711"/>
                <a:gd name="T35" fmla="*/ 6848583 h 1280"/>
                <a:gd name="T36" fmla="*/ 978175 w 1711"/>
                <a:gd name="T37" fmla="*/ 7521186 h 1280"/>
                <a:gd name="T38" fmla="*/ 875876 w 1711"/>
                <a:gd name="T39" fmla="*/ 8014827 h 1280"/>
                <a:gd name="T40" fmla="*/ 765261 w 1711"/>
                <a:gd name="T41" fmla="*/ 8294348 h 1280"/>
                <a:gd name="T42" fmla="*/ 651031 w 1711"/>
                <a:gd name="T43" fmla="*/ 8382862 h 1280"/>
                <a:gd name="T44" fmla="*/ 536251 w 1711"/>
                <a:gd name="T45" fmla="*/ 8245038 h 1280"/>
                <a:gd name="T46" fmla="*/ 421132 w 1711"/>
                <a:gd name="T47" fmla="*/ 7883312 h 1280"/>
                <a:gd name="T48" fmla="*/ 315650 w 1711"/>
                <a:gd name="T49" fmla="*/ 7298196 h 1280"/>
                <a:gd name="T50" fmla="*/ 226837 w 1711"/>
                <a:gd name="T51" fmla="*/ 6546588 h 1280"/>
                <a:gd name="T52" fmla="*/ 156915 w 1711"/>
                <a:gd name="T53" fmla="*/ 5651417 h 1280"/>
                <a:gd name="T54" fmla="*/ 104696 w 1711"/>
                <a:gd name="T55" fmla="*/ 4652583 h 1280"/>
                <a:gd name="T56" fmla="*/ 75387 w 1711"/>
                <a:gd name="T57" fmla="*/ 3597977 h 1280"/>
                <a:gd name="T58" fmla="*/ 66424 w 1711"/>
                <a:gd name="T59" fmla="*/ 2482388 h 1280"/>
                <a:gd name="T60" fmla="*/ 79584 w 1711"/>
                <a:gd name="T61" fmla="*/ 1370989 h 1280"/>
                <a:gd name="T62" fmla="*/ 117242 w 1711"/>
                <a:gd name="T63" fmla="*/ 261506 h 1280"/>
                <a:gd name="T64" fmla="*/ 60122 w 1711"/>
                <a:gd name="T65" fmla="*/ 1626058 h 1280"/>
                <a:gd name="T66" fmla="*/ 8157 w 1711"/>
                <a:gd name="T67" fmla="*/ 3861432 h 1280"/>
                <a:gd name="T68" fmla="*/ 2910 w 1711"/>
                <a:gd name="T69" fmla="*/ 6092207 h 1280"/>
                <a:gd name="T70" fmla="*/ 40795 w 1711"/>
                <a:gd name="T71" fmla="*/ 8294348 h 1280"/>
                <a:gd name="T72" fmla="*/ 121265 w 1711"/>
                <a:gd name="T73" fmla="*/ 10364138 h 1280"/>
                <a:gd name="T74" fmla="*/ 242494 w 1711"/>
                <a:gd name="T75" fmla="*/ 12265354 h 1280"/>
                <a:gd name="T76" fmla="*/ 401655 w 1711"/>
                <a:gd name="T77" fmla="*/ 13921301 h 1280"/>
                <a:gd name="T78" fmla="*/ 597792 w 1711"/>
                <a:gd name="T79" fmla="*/ 15262015 h 1280"/>
                <a:gd name="T80" fmla="*/ 820841 w 1711"/>
                <a:gd name="T81" fmla="*/ 16232499 h 1280"/>
                <a:gd name="T82" fmla="*/ 1051788 w 1711"/>
                <a:gd name="T83" fmla="*/ 16727032 h 1280"/>
                <a:gd name="T84" fmla="*/ 1283803 w 1711"/>
                <a:gd name="T85" fmla="*/ 16781149 h 1280"/>
                <a:gd name="T86" fmla="*/ 1511030 w 1711"/>
                <a:gd name="T87" fmla="*/ 16402284 h 1280"/>
                <a:gd name="T88" fmla="*/ 1726179 w 1711"/>
                <a:gd name="T89" fmla="*/ 15618325 h 1280"/>
                <a:gd name="T90" fmla="*/ 1922667 w 1711"/>
                <a:gd name="T91" fmla="*/ 14444512 h 1280"/>
                <a:gd name="T92" fmla="*/ 2093983 w 1711"/>
                <a:gd name="T93" fmla="*/ 12911948 h 1280"/>
                <a:gd name="T94" fmla="*/ 2235305 w 1711"/>
                <a:gd name="T95" fmla="*/ 11013245 h 128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11"/>
                <a:gd name="T145" fmla="*/ 0 h 1280"/>
                <a:gd name="T146" fmla="*/ 1711 w 1711"/>
                <a:gd name="T147" fmla="*/ 1280 h 128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11" h="1280">
                  <a:moveTo>
                    <a:pt x="1663" y="798"/>
                  </a:moveTo>
                  <a:lnTo>
                    <a:pt x="1673" y="779"/>
                  </a:lnTo>
                  <a:lnTo>
                    <a:pt x="1682" y="757"/>
                  </a:lnTo>
                  <a:lnTo>
                    <a:pt x="1689" y="737"/>
                  </a:lnTo>
                  <a:lnTo>
                    <a:pt x="1695" y="716"/>
                  </a:lnTo>
                  <a:lnTo>
                    <a:pt x="1700" y="694"/>
                  </a:lnTo>
                  <a:lnTo>
                    <a:pt x="1704" y="673"/>
                  </a:lnTo>
                  <a:lnTo>
                    <a:pt x="1707" y="652"/>
                  </a:lnTo>
                  <a:lnTo>
                    <a:pt x="1709" y="631"/>
                  </a:lnTo>
                  <a:lnTo>
                    <a:pt x="1710" y="610"/>
                  </a:lnTo>
                  <a:lnTo>
                    <a:pt x="1710" y="588"/>
                  </a:lnTo>
                  <a:lnTo>
                    <a:pt x="1709" y="566"/>
                  </a:lnTo>
                  <a:lnTo>
                    <a:pt x="1707" y="546"/>
                  </a:lnTo>
                  <a:lnTo>
                    <a:pt x="1703" y="525"/>
                  </a:lnTo>
                  <a:lnTo>
                    <a:pt x="1699" y="504"/>
                  </a:lnTo>
                  <a:lnTo>
                    <a:pt x="1694" y="484"/>
                  </a:lnTo>
                  <a:lnTo>
                    <a:pt x="1688" y="463"/>
                  </a:lnTo>
                  <a:lnTo>
                    <a:pt x="1680" y="443"/>
                  </a:lnTo>
                  <a:lnTo>
                    <a:pt x="1672" y="424"/>
                  </a:lnTo>
                  <a:lnTo>
                    <a:pt x="1663" y="405"/>
                  </a:lnTo>
                  <a:lnTo>
                    <a:pt x="1653" y="386"/>
                  </a:lnTo>
                  <a:lnTo>
                    <a:pt x="1642" y="368"/>
                  </a:lnTo>
                  <a:lnTo>
                    <a:pt x="1631" y="350"/>
                  </a:lnTo>
                  <a:lnTo>
                    <a:pt x="1618" y="333"/>
                  </a:lnTo>
                  <a:lnTo>
                    <a:pt x="1605" y="316"/>
                  </a:lnTo>
                  <a:lnTo>
                    <a:pt x="1591" y="299"/>
                  </a:lnTo>
                  <a:lnTo>
                    <a:pt x="1576" y="284"/>
                  </a:lnTo>
                  <a:lnTo>
                    <a:pt x="1560" y="270"/>
                  </a:lnTo>
                  <a:lnTo>
                    <a:pt x="1542" y="256"/>
                  </a:lnTo>
                  <a:lnTo>
                    <a:pt x="1525" y="242"/>
                  </a:lnTo>
                  <a:lnTo>
                    <a:pt x="1507" y="230"/>
                  </a:lnTo>
                  <a:lnTo>
                    <a:pt x="1487" y="218"/>
                  </a:lnTo>
                  <a:lnTo>
                    <a:pt x="1468" y="207"/>
                  </a:lnTo>
                  <a:lnTo>
                    <a:pt x="1448" y="197"/>
                  </a:lnTo>
                  <a:lnTo>
                    <a:pt x="1427" y="189"/>
                  </a:lnTo>
                  <a:lnTo>
                    <a:pt x="1406" y="181"/>
                  </a:lnTo>
                  <a:lnTo>
                    <a:pt x="1385" y="175"/>
                  </a:lnTo>
                  <a:lnTo>
                    <a:pt x="1364" y="170"/>
                  </a:lnTo>
                  <a:lnTo>
                    <a:pt x="1343" y="166"/>
                  </a:lnTo>
                  <a:lnTo>
                    <a:pt x="1322" y="162"/>
                  </a:lnTo>
                  <a:lnTo>
                    <a:pt x="1301" y="160"/>
                  </a:lnTo>
                  <a:lnTo>
                    <a:pt x="1279" y="160"/>
                  </a:lnTo>
                  <a:lnTo>
                    <a:pt x="1258" y="160"/>
                  </a:lnTo>
                  <a:lnTo>
                    <a:pt x="1236" y="161"/>
                  </a:lnTo>
                  <a:lnTo>
                    <a:pt x="1216" y="163"/>
                  </a:lnTo>
                  <a:lnTo>
                    <a:pt x="1195" y="166"/>
                  </a:lnTo>
                  <a:lnTo>
                    <a:pt x="1174" y="170"/>
                  </a:lnTo>
                  <a:lnTo>
                    <a:pt x="1153" y="175"/>
                  </a:lnTo>
                  <a:lnTo>
                    <a:pt x="1134" y="181"/>
                  </a:lnTo>
                  <a:lnTo>
                    <a:pt x="1114" y="188"/>
                  </a:lnTo>
                  <a:lnTo>
                    <a:pt x="1095" y="196"/>
                  </a:lnTo>
                  <a:lnTo>
                    <a:pt x="1075" y="205"/>
                  </a:lnTo>
                  <a:lnTo>
                    <a:pt x="1056" y="215"/>
                  </a:lnTo>
                  <a:lnTo>
                    <a:pt x="1038" y="225"/>
                  </a:lnTo>
                  <a:lnTo>
                    <a:pt x="1020" y="236"/>
                  </a:lnTo>
                  <a:lnTo>
                    <a:pt x="1003" y="249"/>
                  </a:lnTo>
                  <a:lnTo>
                    <a:pt x="987" y="262"/>
                  </a:lnTo>
                  <a:lnTo>
                    <a:pt x="971" y="276"/>
                  </a:lnTo>
                  <a:lnTo>
                    <a:pt x="955" y="291"/>
                  </a:lnTo>
                  <a:lnTo>
                    <a:pt x="941" y="307"/>
                  </a:lnTo>
                  <a:lnTo>
                    <a:pt x="926" y="324"/>
                  </a:lnTo>
                  <a:lnTo>
                    <a:pt x="914" y="341"/>
                  </a:lnTo>
                  <a:lnTo>
                    <a:pt x="901" y="360"/>
                  </a:lnTo>
                  <a:lnTo>
                    <a:pt x="889" y="379"/>
                  </a:lnTo>
                  <a:lnTo>
                    <a:pt x="879" y="399"/>
                  </a:lnTo>
                  <a:lnTo>
                    <a:pt x="868" y="419"/>
                  </a:lnTo>
                  <a:lnTo>
                    <a:pt x="856" y="437"/>
                  </a:lnTo>
                  <a:lnTo>
                    <a:pt x="844" y="456"/>
                  </a:lnTo>
                  <a:lnTo>
                    <a:pt x="831" y="473"/>
                  </a:lnTo>
                  <a:lnTo>
                    <a:pt x="817" y="490"/>
                  </a:lnTo>
                  <a:lnTo>
                    <a:pt x="802" y="506"/>
                  </a:lnTo>
                  <a:lnTo>
                    <a:pt x="786" y="521"/>
                  </a:lnTo>
                  <a:lnTo>
                    <a:pt x="771" y="535"/>
                  </a:lnTo>
                  <a:lnTo>
                    <a:pt x="754" y="549"/>
                  </a:lnTo>
                  <a:lnTo>
                    <a:pt x="737" y="561"/>
                  </a:lnTo>
                  <a:lnTo>
                    <a:pt x="719" y="572"/>
                  </a:lnTo>
                  <a:lnTo>
                    <a:pt x="701" y="583"/>
                  </a:lnTo>
                  <a:lnTo>
                    <a:pt x="682" y="593"/>
                  </a:lnTo>
                  <a:lnTo>
                    <a:pt x="663" y="602"/>
                  </a:lnTo>
                  <a:lnTo>
                    <a:pt x="643" y="610"/>
                  </a:lnTo>
                  <a:lnTo>
                    <a:pt x="623" y="616"/>
                  </a:lnTo>
                  <a:lnTo>
                    <a:pt x="604" y="623"/>
                  </a:lnTo>
                  <a:lnTo>
                    <a:pt x="583" y="627"/>
                  </a:lnTo>
                  <a:lnTo>
                    <a:pt x="562" y="631"/>
                  </a:lnTo>
                  <a:lnTo>
                    <a:pt x="541" y="635"/>
                  </a:lnTo>
                  <a:lnTo>
                    <a:pt x="521" y="637"/>
                  </a:lnTo>
                  <a:lnTo>
                    <a:pt x="499" y="638"/>
                  </a:lnTo>
                  <a:lnTo>
                    <a:pt x="478" y="638"/>
                  </a:lnTo>
                  <a:lnTo>
                    <a:pt x="457" y="637"/>
                  </a:lnTo>
                  <a:lnTo>
                    <a:pt x="436" y="635"/>
                  </a:lnTo>
                  <a:lnTo>
                    <a:pt x="415" y="632"/>
                  </a:lnTo>
                  <a:lnTo>
                    <a:pt x="393" y="627"/>
                  </a:lnTo>
                  <a:lnTo>
                    <a:pt x="372" y="622"/>
                  </a:lnTo>
                  <a:lnTo>
                    <a:pt x="351" y="616"/>
                  </a:lnTo>
                  <a:lnTo>
                    <a:pt x="331" y="608"/>
                  </a:lnTo>
                  <a:lnTo>
                    <a:pt x="309" y="600"/>
                  </a:lnTo>
                  <a:lnTo>
                    <a:pt x="289" y="590"/>
                  </a:lnTo>
                  <a:lnTo>
                    <a:pt x="270" y="580"/>
                  </a:lnTo>
                  <a:lnTo>
                    <a:pt x="250" y="568"/>
                  </a:lnTo>
                  <a:lnTo>
                    <a:pt x="232" y="555"/>
                  </a:lnTo>
                  <a:lnTo>
                    <a:pt x="215" y="542"/>
                  </a:lnTo>
                  <a:lnTo>
                    <a:pt x="198" y="528"/>
                  </a:lnTo>
                  <a:lnTo>
                    <a:pt x="182" y="513"/>
                  </a:lnTo>
                  <a:lnTo>
                    <a:pt x="167" y="498"/>
                  </a:lnTo>
                  <a:lnTo>
                    <a:pt x="153" y="482"/>
                  </a:lnTo>
                  <a:lnTo>
                    <a:pt x="139" y="465"/>
                  </a:lnTo>
                  <a:lnTo>
                    <a:pt x="127" y="448"/>
                  </a:lnTo>
                  <a:lnTo>
                    <a:pt x="115" y="430"/>
                  </a:lnTo>
                  <a:lnTo>
                    <a:pt x="105" y="412"/>
                  </a:lnTo>
                  <a:lnTo>
                    <a:pt x="95" y="394"/>
                  </a:lnTo>
                  <a:lnTo>
                    <a:pt x="85" y="374"/>
                  </a:lnTo>
                  <a:lnTo>
                    <a:pt x="77" y="354"/>
                  </a:lnTo>
                  <a:lnTo>
                    <a:pt x="71" y="335"/>
                  </a:lnTo>
                  <a:lnTo>
                    <a:pt x="65" y="315"/>
                  </a:lnTo>
                  <a:lnTo>
                    <a:pt x="60" y="294"/>
                  </a:lnTo>
                  <a:lnTo>
                    <a:pt x="56" y="274"/>
                  </a:lnTo>
                  <a:lnTo>
                    <a:pt x="52" y="252"/>
                  </a:lnTo>
                  <a:lnTo>
                    <a:pt x="50" y="231"/>
                  </a:lnTo>
                  <a:lnTo>
                    <a:pt x="49" y="211"/>
                  </a:lnTo>
                  <a:lnTo>
                    <a:pt x="49" y="189"/>
                  </a:lnTo>
                  <a:lnTo>
                    <a:pt x="50" y="168"/>
                  </a:lnTo>
                  <a:lnTo>
                    <a:pt x="52" y="146"/>
                  </a:lnTo>
                  <a:lnTo>
                    <a:pt x="55" y="125"/>
                  </a:lnTo>
                  <a:lnTo>
                    <a:pt x="59" y="104"/>
                  </a:lnTo>
                  <a:lnTo>
                    <a:pt x="64" y="83"/>
                  </a:lnTo>
                  <a:lnTo>
                    <a:pt x="70" y="62"/>
                  </a:lnTo>
                  <a:lnTo>
                    <a:pt x="77" y="41"/>
                  </a:lnTo>
                  <a:lnTo>
                    <a:pt x="86" y="20"/>
                  </a:lnTo>
                  <a:lnTo>
                    <a:pt x="96" y="0"/>
                  </a:lnTo>
                  <a:lnTo>
                    <a:pt x="77" y="41"/>
                  </a:lnTo>
                  <a:lnTo>
                    <a:pt x="59" y="82"/>
                  </a:lnTo>
                  <a:lnTo>
                    <a:pt x="44" y="124"/>
                  </a:lnTo>
                  <a:lnTo>
                    <a:pt x="31" y="166"/>
                  </a:lnTo>
                  <a:lnTo>
                    <a:pt x="20" y="209"/>
                  </a:lnTo>
                  <a:lnTo>
                    <a:pt x="12" y="251"/>
                  </a:lnTo>
                  <a:lnTo>
                    <a:pt x="6" y="294"/>
                  </a:lnTo>
                  <a:lnTo>
                    <a:pt x="2" y="337"/>
                  </a:lnTo>
                  <a:lnTo>
                    <a:pt x="0" y="380"/>
                  </a:lnTo>
                  <a:lnTo>
                    <a:pt x="0" y="422"/>
                  </a:lnTo>
                  <a:lnTo>
                    <a:pt x="2" y="464"/>
                  </a:lnTo>
                  <a:lnTo>
                    <a:pt x="6" y="507"/>
                  </a:lnTo>
                  <a:lnTo>
                    <a:pt x="12" y="549"/>
                  </a:lnTo>
                  <a:lnTo>
                    <a:pt x="20" y="590"/>
                  </a:lnTo>
                  <a:lnTo>
                    <a:pt x="30" y="631"/>
                  </a:lnTo>
                  <a:lnTo>
                    <a:pt x="42" y="671"/>
                  </a:lnTo>
                  <a:lnTo>
                    <a:pt x="56" y="711"/>
                  </a:lnTo>
                  <a:lnTo>
                    <a:pt x="72" y="750"/>
                  </a:lnTo>
                  <a:lnTo>
                    <a:pt x="89" y="788"/>
                  </a:lnTo>
                  <a:lnTo>
                    <a:pt x="109" y="826"/>
                  </a:lnTo>
                  <a:lnTo>
                    <a:pt x="130" y="863"/>
                  </a:lnTo>
                  <a:lnTo>
                    <a:pt x="154" y="898"/>
                  </a:lnTo>
                  <a:lnTo>
                    <a:pt x="178" y="933"/>
                  </a:lnTo>
                  <a:lnTo>
                    <a:pt x="205" y="966"/>
                  </a:lnTo>
                  <a:lnTo>
                    <a:pt x="234" y="998"/>
                  </a:lnTo>
                  <a:lnTo>
                    <a:pt x="264" y="1029"/>
                  </a:lnTo>
                  <a:lnTo>
                    <a:pt x="295" y="1059"/>
                  </a:lnTo>
                  <a:lnTo>
                    <a:pt x="329" y="1087"/>
                  </a:lnTo>
                  <a:lnTo>
                    <a:pt x="364" y="1113"/>
                  </a:lnTo>
                  <a:lnTo>
                    <a:pt x="401" y="1138"/>
                  </a:lnTo>
                  <a:lnTo>
                    <a:pt x="439" y="1161"/>
                  </a:lnTo>
                  <a:lnTo>
                    <a:pt x="479" y="1183"/>
                  </a:lnTo>
                  <a:lnTo>
                    <a:pt x="520" y="1203"/>
                  </a:lnTo>
                  <a:lnTo>
                    <a:pt x="561" y="1220"/>
                  </a:lnTo>
                  <a:lnTo>
                    <a:pt x="603" y="1235"/>
                  </a:lnTo>
                  <a:lnTo>
                    <a:pt x="645" y="1248"/>
                  </a:lnTo>
                  <a:lnTo>
                    <a:pt x="688" y="1258"/>
                  </a:lnTo>
                  <a:lnTo>
                    <a:pt x="730" y="1267"/>
                  </a:lnTo>
                  <a:lnTo>
                    <a:pt x="773" y="1273"/>
                  </a:lnTo>
                  <a:lnTo>
                    <a:pt x="816" y="1277"/>
                  </a:lnTo>
                  <a:lnTo>
                    <a:pt x="859" y="1279"/>
                  </a:lnTo>
                  <a:lnTo>
                    <a:pt x="901" y="1279"/>
                  </a:lnTo>
                  <a:lnTo>
                    <a:pt x="943" y="1277"/>
                  </a:lnTo>
                  <a:lnTo>
                    <a:pt x="986" y="1273"/>
                  </a:lnTo>
                  <a:lnTo>
                    <a:pt x="1028" y="1267"/>
                  </a:lnTo>
                  <a:lnTo>
                    <a:pt x="1069" y="1258"/>
                  </a:lnTo>
                  <a:lnTo>
                    <a:pt x="1110" y="1248"/>
                  </a:lnTo>
                  <a:lnTo>
                    <a:pt x="1151" y="1236"/>
                  </a:lnTo>
                  <a:lnTo>
                    <a:pt x="1191" y="1222"/>
                  </a:lnTo>
                  <a:lnTo>
                    <a:pt x="1230" y="1207"/>
                  </a:lnTo>
                  <a:lnTo>
                    <a:pt x="1268" y="1189"/>
                  </a:lnTo>
                  <a:lnTo>
                    <a:pt x="1306" y="1169"/>
                  </a:lnTo>
                  <a:lnTo>
                    <a:pt x="1342" y="1148"/>
                  </a:lnTo>
                  <a:lnTo>
                    <a:pt x="1378" y="1124"/>
                  </a:lnTo>
                  <a:lnTo>
                    <a:pt x="1413" y="1099"/>
                  </a:lnTo>
                  <a:lnTo>
                    <a:pt x="1446" y="1073"/>
                  </a:lnTo>
                  <a:lnTo>
                    <a:pt x="1478" y="1044"/>
                  </a:lnTo>
                  <a:lnTo>
                    <a:pt x="1509" y="1014"/>
                  </a:lnTo>
                  <a:lnTo>
                    <a:pt x="1538" y="982"/>
                  </a:lnTo>
                  <a:lnTo>
                    <a:pt x="1567" y="949"/>
                  </a:lnTo>
                  <a:lnTo>
                    <a:pt x="1593" y="913"/>
                  </a:lnTo>
                  <a:lnTo>
                    <a:pt x="1618" y="877"/>
                  </a:lnTo>
                  <a:lnTo>
                    <a:pt x="1642" y="838"/>
                  </a:lnTo>
                  <a:lnTo>
                    <a:pt x="1663" y="798"/>
                  </a:lnTo>
                </a:path>
              </a:pathLst>
            </a:custGeom>
            <a:solidFill>
              <a:srgbClr val="6666FF"/>
            </a:solidFill>
            <a:ln w="9525" cap="rnd">
              <a:solidFill>
                <a:srgbClr val="FFFFFF"/>
              </a:solidFill>
              <a:round/>
              <a:headEnd/>
              <a:tailEnd/>
            </a:ln>
          </p:spPr>
          <p:txBody>
            <a:bodyPr/>
            <a:lstStyle/>
            <a:p>
              <a:endParaRPr lang="tr-TR"/>
            </a:p>
          </p:txBody>
        </p:sp>
        <p:sp>
          <p:nvSpPr>
            <p:cNvPr id="9" name="Freeform 5"/>
            <p:cNvSpPr>
              <a:spLocks/>
            </p:cNvSpPr>
            <p:nvPr/>
          </p:nvSpPr>
          <p:spPr bwMode="auto">
            <a:xfrm rot="-5400000">
              <a:off x="2294" y="2151"/>
              <a:ext cx="2214" cy="1796"/>
            </a:xfrm>
            <a:custGeom>
              <a:avLst/>
              <a:gdLst>
                <a:gd name="T0" fmla="*/ 2300268 w 1711"/>
                <a:gd name="T1" fmla="*/ 9689347 h 1280"/>
                <a:gd name="T2" fmla="*/ 2323535 w 1711"/>
                <a:gd name="T3" fmla="*/ 8571504 h 1280"/>
                <a:gd name="T4" fmla="*/ 2325911 w 1711"/>
                <a:gd name="T5" fmla="*/ 7434813 h 1280"/>
                <a:gd name="T6" fmla="*/ 2306164 w 1711"/>
                <a:gd name="T7" fmla="*/ 6360966 h 1280"/>
                <a:gd name="T8" fmla="*/ 2264683 w 1711"/>
                <a:gd name="T9" fmla="*/ 5322551 h 1280"/>
                <a:gd name="T10" fmla="*/ 2203457 w 1711"/>
                <a:gd name="T11" fmla="*/ 4371225 h 1280"/>
                <a:gd name="T12" fmla="*/ 2124083 w 1711"/>
                <a:gd name="T13" fmla="*/ 3550191 h 1280"/>
                <a:gd name="T14" fmla="*/ 2024415 w 1711"/>
                <a:gd name="T15" fmla="*/ 2865985 h 1280"/>
                <a:gd name="T16" fmla="*/ 1913746 w 1711"/>
                <a:gd name="T17" fmla="*/ 2380567 h 1280"/>
                <a:gd name="T18" fmla="*/ 1800083 w 1711"/>
                <a:gd name="T19" fmla="*/ 2133199 h 1280"/>
                <a:gd name="T20" fmla="*/ 1681965 w 1711"/>
                <a:gd name="T21" fmla="*/ 2116328 h 1280"/>
                <a:gd name="T22" fmla="*/ 1570429 w 1711"/>
                <a:gd name="T23" fmla="*/ 2302682 h 1280"/>
                <a:gd name="T24" fmla="*/ 1463710 w 1711"/>
                <a:gd name="T25" fmla="*/ 2699148 h 1280"/>
                <a:gd name="T26" fmla="*/ 1366037 w 1711"/>
                <a:gd name="T27" fmla="*/ 3272696 h 1280"/>
                <a:gd name="T28" fmla="*/ 1281342 w 1711"/>
                <a:gd name="T29" fmla="*/ 4038546 h 1280"/>
                <a:gd name="T30" fmla="*/ 1209373 w 1711"/>
                <a:gd name="T31" fmla="*/ 4981362 h 1280"/>
                <a:gd name="T32" fmla="*/ 1148283 w 1711"/>
                <a:gd name="T33" fmla="*/ 5995423 h 1280"/>
                <a:gd name="T34" fmla="*/ 1070312 w 1711"/>
                <a:gd name="T35" fmla="*/ 6848583 h 1280"/>
                <a:gd name="T36" fmla="*/ 978175 w 1711"/>
                <a:gd name="T37" fmla="*/ 7521186 h 1280"/>
                <a:gd name="T38" fmla="*/ 875876 w 1711"/>
                <a:gd name="T39" fmla="*/ 8014827 h 1280"/>
                <a:gd name="T40" fmla="*/ 765261 w 1711"/>
                <a:gd name="T41" fmla="*/ 8294348 h 1280"/>
                <a:gd name="T42" fmla="*/ 651031 w 1711"/>
                <a:gd name="T43" fmla="*/ 8382862 h 1280"/>
                <a:gd name="T44" fmla="*/ 536251 w 1711"/>
                <a:gd name="T45" fmla="*/ 8245038 h 1280"/>
                <a:gd name="T46" fmla="*/ 421132 w 1711"/>
                <a:gd name="T47" fmla="*/ 7883312 h 1280"/>
                <a:gd name="T48" fmla="*/ 315650 w 1711"/>
                <a:gd name="T49" fmla="*/ 7298196 h 1280"/>
                <a:gd name="T50" fmla="*/ 226837 w 1711"/>
                <a:gd name="T51" fmla="*/ 6546588 h 1280"/>
                <a:gd name="T52" fmla="*/ 156915 w 1711"/>
                <a:gd name="T53" fmla="*/ 5651417 h 1280"/>
                <a:gd name="T54" fmla="*/ 104696 w 1711"/>
                <a:gd name="T55" fmla="*/ 4652583 h 1280"/>
                <a:gd name="T56" fmla="*/ 75387 w 1711"/>
                <a:gd name="T57" fmla="*/ 3597977 h 1280"/>
                <a:gd name="T58" fmla="*/ 66424 w 1711"/>
                <a:gd name="T59" fmla="*/ 2482388 h 1280"/>
                <a:gd name="T60" fmla="*/ 79584 w 1711"/>
                <a:gd name="T61" fmla="*/ 1370989 h 1280"/>
                <a:gd name="T62" fmla="*/ 117242 w 1711"/>
                <a:gd name="T63" fmla="*/ 261506 h 1280"/>
                <a:gd name="T64" fmla="*/ 60122 w 1711"/>
                <a:gd name="T65" fmla="*/ 1626058 h 1280"/>
                <a:gd name="T66" fmla="*/ 8157 w 1711"/>
                <a:gd name="T67" fmla="*/ 3861432 h 1280"/>
                <a:gd name="T68" fmla="*/ 2910 w 1711"/>
                <a:gd name="T69" fmla="*/ 6092207 h 1280"/>
                <a:gd name="T70" fmla="*/ 40795 w 1711"/>
                <a:gd name="T71" fmla="*/ 8294348 h 1280"/>
                <a:gd name="T72" fmla="*/ 121265 w 1711"/>
                <a:gd name="T73" fmla="*/ 10364138 h 1280"/>
                <a:gd name="T74" fmla="*/ 242494 w 1711"/>
                <a:gd name="T75" fmla="*/ 12265354 h 1280"/>
                <a:gd name="T76" fmla="*/ 401655 w 1711"/>
                <a:gd name="T77" fmla="*/ 13921301 h 1280"/>
                <a:gd name="T78" fmla="*/ 597792 w 1711"/>
                <a:gd name="T79" fmla="*/ 15262015 h 1280"/>
                <a:gd name="T80" fmla="*/ 820841 w 1711"/>
                <a:gd name="T81" fmla="*/ 16232499 h 1280"/>
                <a:gd name="T82" fmla="*/ 1051788 w 1711"/>
                <a:gd name="T83" fmla="*/ 16727032 h 1280"/>
                <a:gd name="T84" fmla="*/ 1283803 w 1711"/>
                <a:gd name="T85" fmla="*/ 16781149 h 1280"/>
                <a:gd name="T86" fmla="*/ 1511030 w 1711"/>
                <a:gd name="T87" fmla="*/ 16402284 h 1280"/>
                <a:gd name="T88" fmla="*/ 1726179 w 1711"/>
                <a:gd name="T89" fmla="*/ 15618325 h 1280"/>
                <a:gd name="T90" fmla="*/ 1922667 w 1711"/>
                <a:gd name="T91" fmla="*/ 14444512 h 1280"/>
                <a:gd name="T92" fmla="*/ 2093983 w 1711"/>
                <a:gd name="T93" fmla="*/ 12911948 h 1280"/>
                <a:gd name="T94" fmla="*/ 2235305 w 1711"/>
                <a:gd name="T95" fmla="*/ 11013245 h 128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11"/>
                <a:gd name="T145" fmla="*/ 0 h 1280"/>
                <a:gd name="T146" fmla="*/ 1711 w 1711"/>
                <a:gd name="T147" fmla="*/ 1280 h 128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11" h="1280">
                  <a:moveTo>
                    <a:pt x="1663" y="798"/>
                  </a:moveTo>
                  <a:lnTo>
                    <a:pt x="1673" y="779"/>
                  </a:lnTo>
                  <a:lnTo>
                    <a:pt x="1682" y="757"/>
                  </a:lnTo>
                  <a:lnTo>
                    <a:pt x="1689" y="737"/>
                  </a:lnTo>
                  <a:lnTo>
                    <a:pt x="1695" y="716"/>
                  </a:lnTo>
                  <a:lnTo>
                    <a:pt x="1700" y="694"/>
                  </a:lnTo>
                  <a:lnTo>
                    <a:pt x="1704" y="673"/>
                  </a:lnTo>
                  <a:lnTo>
                    <a:pt x="1707" y="652"/>
                  </a:lnTo>
                  <a:lnTo>
                    <a:pt x="1709" y="631"/>
                  </a:lnTo>
                  <a:lnTo>
                    <a:pt x="1710" y="610"/>
                  </a:lnTo>
                  <a:lnTo>
                    <a:pt x="1710" y="588"/>
                  </a:lnTo>
                  <a:lnTo>
                    <a:pt x="1709" y="566"/>
                  </a:lnTo>
                  <a:lnTo>
                    <a:pt x="1707" y="546"/>
                  </a:lnTo>
                  <a:lnTo>
                    <a:pt x="1703" y="525"/>
                  </a:lnTo>
                  <a:lnTo>
                    <a:pt x="1699" y="504"/>
                  </a:lnTo>
                  <a:lnTo>
                    <a:pt x="1694" y="484"/>
                  </a:lnTo>
                  <a:lnTo>
                    <a:pt x="1688" y="463"/>
                  </a:lnTo>
                  <a:lnTo>
                    <a:pt x="1680" y="443"/>
                  </a:lnTo>
                  <a:lnTo>
                    <a:pt x="1672" y="424"/>
                  </a:lnTo>
                  <a:lnTo>
                    <a:pt x="1663" y="405"/>
                  </a:lnTo>
                  <a:lnTo>
                    <a:pt x="1653" y="386"/>
                  </a:lnTo>
                  <a:lnTo>
                    <a:pt x="1642" y="368"/>
                  </a:lnTo>
                  <a:lnTo>
                    <a:pt x="1631" y="350"/>
                  </a:lnTo>
                  <a:lnTo>
                    <a:pt x="1618" y="333"/>
                  </a:lnTo>
                  <a:lnTo>
                    <a:pt x="1605" y="316"/>
                  </a:lnTo>
                  <a:lnTo>
                    <a:pt x="1591" y="299"/>
                  </a:lnTo>
                  <a:lnTo>
                    <a:pt x="1576" y="284"/>
                  </a:lnTo>
                  <a:lnTo>
                    <a:pt x="1560" y="270"/>
                  </a:lnTo>
                  <a:lnTo>
                    <a:pt x="1542" y="256"/>
                  </a:lnTo>
                  <a:lnTo>
                    <a:pt x="1525" y="242"/>
                  </a:lnTo>
                  <a:lnTo>
                    <a:pt x="1507" y="230"/>
                  </a:lnTo>
                  <a:lnTo>
                    <a:pt x="1487" y="218"/>
                  </a:lnTo>
                  <a:lnTo>
                    <a:pt x="1468" y="207"/>
                  </a:lnTo>
                  <a:lnTo>
                    <a:pt x="1448" y="197"/>
                  </a:lnTo>
                  <a:lnTo>
                    <a:pt x="1427" y="189"/>
                  </a:lnTo>
                  <a:lnTo>
                    <a:pt x="1406" y="181"/>
                  </a:lnTo>
                  <a:lnTo>
                    <a:pt x="1385" y="175"/>
                  </a:lnTo>
                  <a:lnTo>
                    <a:pt x="1364" y="170"/>
                  </a:lnTo>
                  <a:lnTo>
                    <a:pt x="1343" y="166"/>
                  </a:lnTo>
                  <a:lnTo>
                    <a:pt x="1322" y="162"/>
                  </a:lnTo>
                  <a:lnTo>
                    <a:pt x="1301" y="160"/>
                  </a:lnTo>
                  <a:lnTo>
                    <a:pt x="1279" y="160"/>
                  </a:lnTo>
                  <a:lnTo>
                    <a:pt x="1258" y="160"/>
                  </a:lnTo>
                  <a:lnTo>
                    <a:pt x="1236" y="161"/>
                  </a:lnTo>
                  <a:lnTo>
                    <a:pt x="1216" y="163"/>
                  </a:lnTo>
                  <a:lnTo>
                    <a:pt x="1195" y="166"/>
                  </a:lnTo>
                  <a:lnTo>
                    <a:pt x="1174" y="170"/>
                  </a:lnTo>
                  <a:lnTo>
                    <a:pt x="1153" y="175"/>
                  </a:lnTo>
                  <a:lnTo>
                    <a:pt x="1134" y="181"/>
                  </a:lnTo>
                  <a:lnTo>
                    <a:pt x="1114" y="188"/>
                  </a:lnTo>
                  <a:lnTo>
                    <a:pt x="1095" y="196"/>
                  </a:lnTo>
                  <a:lnTo>
                    <a:pt x="1075" y="205"/>
                  </a:lnTo>
                  <a:lnTo>
                    <a:pt x="1056" y="215"/>
                  </a:lnTo>
                  <a:lnTo>
                    <a:pt x="1038" y="225"/>
                  </a:lnTo>
                  <a:lnTo>
                    <a:pt x="1020" y="236"/>
                  </a:lnTo>
                  <a:lnTo>
                    <a:pt x="1003" y="249"/>
                  </a:lnTo>
                  <a:lnTo>
                    <a:pt x="987" y="262"/>
                  </a:lnTo>
                  <a:lnTo>
                    <a:pt x="971" y="276"/>
                  </a:lnTo>
                  <a:lnTo>
                    <a:pt x="955" y="291"/>
                  </a:lnTo>
                  <a:lnTo>
                    <a:pt x="941" y="307"/>
                  </a:lnTo>
                  <a:lnTo>
                    <a:pt x="926" y="324"/>
                  </a:lnTo>
                  <a:lnTo>
                    <a:pt x="914" y="341"/>
                  </a:lnTo>
                  <a:lnTo>
                    <a:pt x="901" y="360"/>
                  </a:lnTo>
                  <a:lnTo>
                    <a:pt x="889" y="379"/>
                  </a:lnTo>
                  <a:lnTo>
                    <a:pt x="879" y="399"/>
                  </a:lnTo>
                  <a:lnTo>
                    <a:pt x="868" y="419"/>
                  </a:lnTo>
                  <a:lnTo>
                    <a:pt x="856" y="437"/>
                  </a:lnTo>
                  <a:lnTo>
                    <a:pt x="844" y="456"/>
                  </a:lnTo>
                  <a:lnTo>
                    <a:pt x="831" y="473"/>
                  </a:lnTo>
                  <a:lnTo>
                    <a:pt x="817" y="490"/>
                  </a:lnTo>
                  <a:lnTo>
                    <a:pt x="802" y="506"/>
                  </a:lnTo>
                  <a:lnTo>
                    <a:pt x="786" y="521"/>
                  </a:lnTo>
                  <a:lnTo>
                    <a:pt x="771" y="535"/>
                  </a:lnTo>
                  <a:lnTo>
                    <a:pt x="754" y="549"/>
                  </a:lnTo>
                  <a:lnTo>
                    <a:pt x="737" y="561"/>
                  </a:lnTo>
                  <a:lnTo>
                    <a:pt x="719" y="572"/>
                  </a:lnTo>
                  <a:lnTo>
                    <a:pt x="701" y="583"/>
                  </a:lnTo>
                  <a:lnTo>
                    <a:pt x="682" y="593"/>
                  </a:lnTo>
                  <a:lnTo>
                    <a:pt x="663" y="602"/>
                  </a:lnTo>
                  <a:lnTo>
                    <a:pt x="643" y="610"/>
                  </a:lnTo>
                  <a:lnTo>
                    <a:pt x="623" y="616"/>
                  </a:lnTo>
                  <a:lnTo>
                    <a:pt x="604" y="623"/>
                  </a:lnTo>
                  <a:lnTo>
                    <a:pt x="583" y="627"/>
                  </a:lnTo>
                  <a:lnTo>
                    <a:pt x="562" y="631"/>
                  </a:lnTo>
                  <a:lnTo>
                    <a:pt x="541" y="635"/>
                  </a:lnTo>
                  <a:lnTo>
                    <a:pt x="521" y="637"/>
                  </a:lnTo>
                  <a:lnTo>
                    <a:pt x="499" y="638"/>
                  </a:lnTo>
                  <a:lnTo>
                    <a:pt x="478" y="638"/>
                  </a:lnTo>
                  <a:lnTo>
                    <a:pt x="457" y="637"/>
                  </a:lnTo>
                  <a:lnTo>
                    <a:pt x="436" y="635"/>
                  </a:lnTo>
                  <a:lnTo>
                    <a:pt x="415" y="632"/>
                  </a:lnTo>
                  <a:lnTo>
                    <a:pt x="393" y="627"/>
                  </a:lnTo>
                  <a:lnTo>
                    <a:pt x="372" y="622"/>
                  </a:lnTo>
                  <a:lnTo>
                    <a:pt x="351" y="616"/>
                  </a:lnTo>
                  <a:lnTo>
                    <a:pt x="331" y="608"/>
                  </a:lnTo>
                  <a:lnTo>
                    <a:pt x="309" y="600"/>
                  </a:lnTo>
                  <a:lnTo>
                    <a:pt x="289" y="590"/>
                  </a:lnTo>
                  <a:lnTo>
                    <a:pt x="270" y="580"/>
                  </a:lnTo>
                  <a:lnTo>
                    <a:pt x="250" y="568"/>
                  </a:lnTo>
                  <a:lnTo>
                    <a:pt x="232" y="555"/>
                  </a:lnTo>
                  <a:lnTo>
                    <a:pt x="215" y="542"/>
                  </a:lnTo>
                  <a:lnTo>
                    <a:pt x="198" y="528"/>
                  </a:lnTo>
                  <a:lnTo>
                    <a:pt x="182" y="513"/>
                  </a:lnTo>
                  <a:lnTo>
                    <a:pt x="167" y="498"/>
                  </a:lnTo>
                  <a:lnTo>
                    <a:pt x="153" y="482"/>
                  </a:lnTo>
                  <a:lnTo>
                    <a:pt x="139" y="465"/>
                  </a:lnTo>
                  <a:lnTo>
                    <a:pt x="127" y="448"/>
                  </a:lnTo>
                  <a:lnTo>
                    <a:pt x="115" y="430"/>
                  </a:lnTo>
                  <a:lnTo>
                    <a:pt x="105" y="412"/>
                  </a:lnTo>
                  <a:lnTo>
                    <a:pt x="95" y="394"/>
                  </a:lnTo>
                  <a:lnTo>
                    <a:pt x="85" y="374"/>
                  </a:lnTo>
                  <a:lnTo>
                    <a:pt x="77" y="354"/>
                  </a:lnTo>
                  <a:lnTo>
                    <a:pt x="71" y="335"/>
                  </a:lnTo>
                  <a:lnTo>
                    <a:pt x="65" y="315"/>
                  </a:lnTo>
                  <a:lnTo>
                    <a:pt x="60" y="294"/>
                  </a:lnTo>
                  <a:lnTo>
                    <a:pt x="56" y="274"/>
                  </a:lnTo>
                  <a:lnTo>
                    <a:pt x="52" y="252"/>
                  </a:lnTo>
                  <a:lnTo>
                    <a:pt x="50" y="231"/>
                  </a:lnTo>
                  <a:lnTo>
                    <a:pt x="49" y="211"/>
                  </a:lnTo>
                  <a:lnTo>
                    <a:pt x="49" y="189"/>
                  </a:lnTo>
                  <a:lnTo>
                    <a:pt x="50" y="168"/>
                  </a:lnTo>
                  <a:lnTo>
                    <a:pt x="52" y="146"/>
                  </a:lnTo>
                  <a:lnTo>
                    <a:pt x="55" y="125"/>
                  </a:lnTo>
                  <a:lnTo>
                    <a:pt x="59" y="104"/>
                  </a:lnTo>
                  <a:lnTo>
                    <a:pt x="64" y="83"/>
                  </a:lnTo>
                  <a:lnTo>
                    <a:pt x="70" y="62"/>
                  </a:lnTo>
                  <a:lnTo>
                    <a:pt x="77" y="41"/>
                  </a:lnTo>
                  <a:lnTo>
                    <a:pt x="86" y="20"/>
                  </a:lnTo>
                  <a:lnTo>
                    <a:pt x="96" y="0"/>
                  </a:lnTo>
                  <a:lnTo>
                    <a:pt x="77" y="41"/>
                  </a:lnTo>
                  <a:lnTo>
                    <a:pt x="59" y="82"/>
                  </a:lnTo>
                  <a:lnTo>
                    <a:pt x="44" y="124"/>
                  </a:lnTo>
                  <a:lnTo>
                    <a:pt x="31" y="166"/>
                  </a:lnTo>
                  <a:lnTo>
                    <a:pt x="20" y="209"/>
                  </a:lnTo>
                  <a:lnTo>
                    <a:pt x="12" y="251"/>
                  </a:lnTo>
                  <a:lnTo>
                    <a:pt x="6" y="294"/>
                  </a:lnTo>
                  <a:lnTo>
                    <a:pt x="2" y="337"/>
                  </a:lnTo>
                  <a:lnTo>
                    <a:pt x="0" y="380"/>
                  </a:lnTo>
                  <a:lnTo>
                    <a:pt x="0" y="422"/>
                  </a:lnTo>
                  <a:lnTo>
                    <a:pt x="2" y="464"/>
                  </a:lnTo>
                  <a:lnTo>
                    <a:pt x="6" y="507"/>
                  </a:lnTo>
                  <a:lnTo>
                    <a:pt x="12" y="549"/>
                  </a:lnTo>
                  <a:lnTo>
                    <a:pt x="20" y="590"/>
                  </a:lnTo>
                  <a:lnTo>
                    <a:pt x="30" y="631"/>
                  </a:lnTo>
                  <a:lnTo>
                    <a:pt x="42" y="671"/>
                  </a:lnTo>
                  <a:lnTo>
                    <a:pt x="56" y="711"/>
                  </a:lnTo>
                  <a:lnTo>
                    <a:pt x="72" y="750"/>
                  </a:lnTo>
                  <a:lnTo>
                    <a:pt x="89" y="788"/>
                  </a:lnTo>
                  <a:lnTo>
                    <a:pt x="109" y="826"/>
                  </a:lnTo>
                  <a:lnTo>
                    <a:pt x="130" y="863"/>
                  </a:lnTo>
                  <a:lnTo>
                    <a:pt x="154" y="898"/>
                  </a:lnTo>
                  <a:lnTo>
                    <a:pt x="178" y="933"/>
                  </a:lnTo>
                  <a:lnTo>
                    <a:pt x="205" y="966"/>
                  </a:lnTo>
                  <a:lnTo>
                    <a:pt x="234" y="998"/>
                  </a:lnTo>
                  <a:lnTo>
                    <a:pt x="264" y="1029"/>
                  </a:lnTo>
                  <a:lnTo>
                    <a:pt x="295" y="1059"/>
                  </a:lnTo>
                  <a:lnTo>
                    <a:pt x="329" y="1087"/>
                  </a:lnTo>
                  <a:lnTo>
                    <a:pt x="364" y="1113"/>
                  </a:lnTo>
                  <a:lnTo>
                    <a:pt x="401" y="1138"/>
                  </a:lnTo>
                  <a:lnTo>
                    <a:pt x="439" y="1161"/>
                  </a:lnTo>
                  <a:lnTo>
                    <a:pt x="479" y="1183"/>
                  </a:lnTo>
                  <a:lnTo>
                    <a:pt x="520" y="1203"/>
                  </a:lnTo>
                  <a:lnTo>
                    <a:pt x="561" y="1220"/>
                  </a:lnTo>
                  <a:lnTo>
                    <a:pt x="603" y="1235"/>
                  </a:lnTo>
                  <a:lnTo>
                    <a:pt x="645" y="1248"/>
                  </a:lnTo>
                  <a:lnTo>
                    <a:pt x="688" y="1258"/>
                  </a:lnTo>
                  <a:lnTo>
                    <a:pt x="730" y="1267"/>
                  </a:lnTo>
                  <a:lnTo>
                    <a:pt x="773" y="1273"/>
                  </a:lnTo>
                  <a:lnTo>
                    <a:pt x="816" y="1277"/>
                  </a:lnTo>
                  <a:lnTo>
                    <a:pt x="859" y="1279"/>
                  </a:lnTo>
                  <a:lnTo>
                    <a:pt x="901" y="1279"/>
                  </a:lnTo>
                  <a:lnTo>
                    <a:pt x="943" y="1277"/>
                  </a:lnTo>
                  <a:lnTo>
                    <a:pt x="986" y="1273"/>
                  </a:lnTo>
                  <a:lnTo>
                    <a:pt x="1028" y="1267"/>
                  </a:lnTo>
                  <a:lnTo>
                    <a:pt x="1069" y="1258"/>
                  </a:lnTo>
                  <a:lnTo>
                    <a:pt x="1110" y="1248"/>
                  </a:lnTo>
                  <a:lnTo>
                    <a:pt x="1151" y="1236"/>
                  </a:lnTo>
                  <a:lnTo>
                    <a:pt x="1191" y="1222"/>
                  </a:lnTo>
                  <a:lnTo>
                    <a:pt x="1230" y="1207"/>
                  </a:lnTo>
                  <a:lnTo>
                    <a:pt x="1268" y="1189"/>
                  </a:lnTo>
                  <a:lnTo>
                    <a:pt x="1306" y="1169"/>
                  </a:lnTo>
                  <a:lnTo>
                    <a:pt x="1342" y="1148"/>
                  </a:lnTo>
                  <a:lnTo>
                    <a:pt x="1378" y="1124"/>
                  </a:lnTo>
                  <a:lnTo>
                    <a:pt x="1413" y="1099"/>
                  </a:lnTo>
                  <a:lnTo>
                    <a:pt x="1446" y="1073"/>
                  </a:lnTo>
                  <a:lnTo>
                    <a:pt x="1478" y="1044"/>
                  </a:lnTo>
                  <a:lnTo>
                    <a:pt x="1509" y="1014"/>
                  </a:lnTo>
                  <a:lnTo>
                    <a:pt x="1538" y="982"/>
                  </a:lnTo>
                  <a:lnTo>
                    <a:pt x="1567" y="949"/>
                  </a:lnTo>
                  <a:lnTo>
                    <a:pt x="1593" y="913"/>
                  </a:lnTo>
                  <a:lnTo>
                    <a:pt x="1618" y="877"/>
                  </a:lnTo>
                  <a:lnTo>
                    <a:pt x="1642" y="838"/>
                  </a:lnTo>
                  <a:lnTo>
                    <a:pt x="1663" y="798"/>
                  </a:lnTo>
                </a:path>
              </a:pathLst>
            </a:custGeom>
            <a:solidFill>
              <a:srgbClr val="003399"/>
            </a:solidFill>
            <a:ln w="9525" cap="rnd">
              <a:solidFill>
                <a:srgbClr val="FFFFFF"/>
              </a:solidFill>
              <a:round/>
              <a:headEnd/>
              <a:tailEnd/>
            </a:ln>
          </p:spPr>
          <p:txBody>
            <a:bodyPr/>
            <a:lstStyle/>
            <a:p>
              <a:endParaRPr lang="tr-TR"/>
            </a:p>
          </p:txBody>
        </p:sp>
        <p:sp>
          <p:nvSpPr>
            <p:cNvPr id="10" name="Rectangle 6"/>
            <p:cNvSpPr>
              <a:spLocks noChangeArrowheads="1"/>
            </p:cNvSpPr>
            <p:nvPr/>
          </p:nvSpPr>
          <p:spPr bwMode="auto">
            <a:xfrm>
              <a:off x="2757" y="2341"/>
              <a:ext cx="1414" cy="249"/>
            </a:xfrm>
            <a:prstGeom prst="rect">
              <a:avLst/>
            </a:prstGeom>
            <a:noFill/>
            <a:ln w="9525">
              <a:noFill/>
              <a:miter lim="800000"/>
              <a:headEnd/>
              <a:tailEnd/>
            </a:ln>
          </p:spPr>
          <p:txBody>
            <a:bodyPr anchor="ctr"/>
            <a:lstStyle/>
            <a:p>
              <a:pPr marL="188909" lvl="2" indent="-185734" algn="ctr">
                <a:lnSpc>
                  <a:spcPts val="1700"/>
                </a:lnSpc>
                <a:spcBef>
                  <a:spcPct val="50000"/>
                </a:spcBef>
                <a:spcAft>
                  <a:spcPct val="37000"/>
                </a:spcAft>
                <a:tabLst>
                  <a:tab pos="5711683" algn="l"/>
                </a:tabLst>
              </a:pPr>
              <a:r>
                <a:rPr lang="tr-TR" sz="2600" b="1">
                  <a:solidFill>
                    <a:srgbClr val="FFFFFF"/>
                  </a:solidFill>
                  <a:latin typeface="Arial" pitchFamily="34" charset="0"/>
                </a:rPr>
                <a:t>Fırsat</a:t>
              </a:r>
              <a:endParaRPr lang="de-DE" sz="2600" b="1">
                <a:solidFill>
                  <a:srgbClr val="FFFFFF"/>
                </a:solidFill>
                <a:latin typeface="Arial" pitchFamily="34" charset="0"/>
              </a:endParaRPr>
            </a:p>
          </p:txBody>
        </p:sp>
        <p:sp>
          <p:nvSpPr>
            <p:cNvPr id="11" name="Rectangle 7"/>
            <p:cNvSpPr>
              <a:spLocks noChangeArrowheads="1"/>
            </p:cNvSpPr>
            <p:nvPr/>
          </p:nvSpPr>
          <p:spPr bwMode="auto">
            <a:xfrm>
              <a:off x="2296" y="2864"/>
              <a:ext cx="1414" cy="249"/>
            </a:xfrm>
            <a:prstGeom prst="rect">
              <a:avLst/>
            </a:prstGeom>
            <a:noFill/>
            <a:ln w="9525">
              <a:noFill/>
              <a:miter lim="800000"/>
              <a:headEnd/>
              <a:tailEnd/>
            </a:ln>
          </p:spPr>
          <p:txBody>
            <a:bodyPr anchor="ctr"/>
            <a:lstStyle/>
            <a:p>
              <a:pPr marL="188909" lvl="2" indent="-185734" algn="ctr">
                <a:lnSpc>
                  <a:spcPts val="1700"/>
                </a:lnSpc>
                <a:spcBef>
                  <a:spcPct val="50000"/>
                </a:spcBef>
                <a:spcAft>
                  <a:spcPct val="37000"/>
                </a:spcAft>
                <a:tabLst>
                  <a:tab pos="5711683" algn="l"/>
                </a:tabLst>
              </a:pPr>
              <a:r>
                <a:rPr lang="tr-TR" sz="2600" b="1">
                  <a:solidFill>
                    <a:srgbClr val="66FF33"/>
                  </a:solidFill>
                  <a:latin typeface="Arial" pitchFamily="34" charset="0"/>
                </a:rPr>
                <a:t>RİSK</a:t>
              </a:r>
              <a:endParaRPr lang="de-DE" sz="2600" b="1">
                <a:solidFill>
                  <a:srgbClr val="66FF33"/>
                </a:solidFill>
                <a:latin typeface="Arial" pitchFamily="34" charset="0"/>
              </a:endParaRPr>
            </a:p>
          </p:txBody>
        </p:sp>
        <p:sp>
          <p:nvSpPr>
            <p:cNvPr id="12" name="Rectangle 8"/>
            <p:cNvSpPr>
              <a:spLocks noChangeArrowheads="1"/>
            </p:cNvSpPr>
            <p:nvPr/>
          </p:nvSpPr>
          <p:spPr bwMode="auto">
            <a:xfrm>
              <a:off x="1941" y="3453"/>
              <a:ext cx="1414" cy="249"/>
            </a:xfrm>
            <a:prstGeom prst="rect">
              <a:avLst/>
            </a:prstGeom>
            <a:noFill/>
            <a:ln w="9525">
              <a:noFill/>
              <a:miter lim="800000"/>
              <a:headEnd/>
              <a:tailEnd/>
            </a:ln>
          </p:spPr>
          <p:txBody>
            <a:bodyPr anchor="ctr"/>
            <a:lstStyle/>
            <a:p>
              <a:pPr marL="188909" lvl="2" indent="-185734" algn="ctr">
                <a:lnSpc>
                  <a:spcPts val="1700"/>
                </a:lnSpc>
                <a:spcBef>
                  <a:spcPct val="50000"/>
                </a:spcBef>
                <a:spcAft>
                  <a:spcPct val="37000"/>
                </a:spcAft>
                <a:tabLst>
                  <a:tab pos="5711683" algn="l"/>
                </a:tabLst>
              </a:pPr>
              <a:r>
                <a:rPr lang="tr-TR" sz="2600" b="1">
                  <a:solidFill>
                    <a:srgbClr val="FFFFFF"/>
                  </a:solidFill>
                  <a:latin typeface="Arial" pitchFamily="34" charset="0"/>
                </a:rPr>
                <a:t>Tehdit</a:t>
              </a:r>
              <a:endParaRPr lang="de-DE" sz="2600" b="1">
                <a:solidFill>
                  <a:srgbClr val="FFFFFF"/>
                </a:solidFill>
                <a:latin typeface="Arial" pitchFamily="34" charset="0"/>
              </a:endParaRPr>
            </a:p>
          </p:txBody>
        </p:sp>
      </p:grpSp>
      <p:pic>
        <p:nvPicPr>
          <p:cNvPr id="13" name="Resim 12"/>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35775"/>
            <a:ext cx="7408333" cy="3450696"/>
          </a:xfrm>
        </p:spPr>
        <p:txBody>
          <a:bodyPr/>
          <a:lstStyle/>
          <a:p>
            <a:pPr marL="0" indent="0">
              <a:buNone/>
            </a:pPr>
            <a:r>
              <a:rPr lang="tr-TR" b="1" dirty="0" smtClean="0">
                <a:solidFill>
                  <a:schemeClr val="tx1"/>
                </a:solidFill>
              </a:rPr>
              <a:t>Örnek:</a:t>
            </a:r>
            <a:r>
              <a:rPr lang="tr-TR" dirty="0" smtClean="0">
                <a:solidFill>
                  <a:schemeClr val="tx1"/>
                </a:solidFill>
              </a:rPr>
              <a:t>   </a:t>
            </a:r>
          </a:p>
          <a:p>
            <a:pPr marL="0" indent="0">
              <a:buNone/>
            </a:pPr>
            <a:r>
              <a:rPr lang="tr-TR" dirty="0" smtClean="0">
                <a:solidFill>
                  <a:schemeClr val="tx1"/>
                </a:solidFill>
              </a:rPr>
              <a:t>Hedef</a:t>
            </a:r>
            <a:r>
              <a:rPr lang="tr-TR" dirty="0">
                <a:solidFill>
                  <a:schemeClr val="tx1"/>
                </a:solidFill>
              </a:rPr>
              <a:t>: İş süreçlerinde bilgi sistemi </a:t>
            </a:r>
            <a:r>
              <a:rPr lang="tr-TR" dirty="0" smtClean="0">
                <a:solidFill>
                  <a:schemeClr val="tx1"/>
                </a:solidFill>
              </a:rPr>
              <a:t>	kullanımını/otomasyonu </a:t>
            </a:r>
            <a:r>
              <a:rPr lang="tr-TR" dirty="0">
                <a:solidFill>
                  <a:schemeClr val="tx1"/>
                </a:solidFill>
              </a:rPr>
              <a:t>yaygınlaştırmak: </a:t>
            </a:r>
          </a:p>
          <a:p>
            <a:pPr marL="0" indent="0">
              <a:buNone/>
            </a:pPr>
            <a:r>
              <a:rPr lang="tr-TR" dirty="0">
                <a:solidFill>
                  <a:schemeClr val="tx1"/>
                </a:solidFill>
              </a:rPr>
              <a:t>Tehdit: Teknik sorunlar nedeniyle sistemsel sorunlar </a:t>
            </a:r>
            <a:r>
              <a:rPr lang="tr-TR" dirty="0" smtClean="0">
                <a:solidFill>
                  <a:schemeClr val="tx1"/>
                </a:solidFill>
              </a:rPr>
              <a:t>	yaşanması</a:t>
            </a:r>
            <a:r>
              <a:rPr lang="tr-TR" dirty="0">
                <a:solidFill>
                  <a:schemeClr val="tx1"/>
                </a:solidFill>
              </a:rPr>
              <a:t>, iş/hizmet sürekliliğinin sağlanamaması</a:t>
            </a:r>
          </a:p>
          <a:p>
            <a:pPr marL="0" indent="0">
              <a:buNone/>
            </a:pPr>
            <a:r>
              <a:rPr lang="tr-TR" dirty="0">
                <a:solidFill>
                  <a:schemeClr val="tx1"/>
                </a:solidFill>
              </a:rPr>
              <a:t>Fırsat: İşleri daha az hata ile daha kısa zamanda </a:t>
            </a:r>
            <a:r>
              <a:rPr lang="tr-TR" dirty="0" smtClean="0">
                <a:solidFill>
                  <a:schemeClr val="tx1"/>
                </a:solidFill>
              </a:rPr>
              <a:t>	sonuçlandırmak</a:t>
            </a:r>
            <a:endParaRPr lang="tr-TR" dirty="0">
              <a:solidFill>
                <a:schemeClr val="tx1"/>
              </a:solidFill>
            </a:endParaRPr>
          </a:p>
          <a:p>
            <a:endParaRPr lang="tr-TR" dirty="0"/>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23</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51800593"/>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1" y="2410089"/>
            <a:ext cx="7408333" cy="3633267"/>
          </a:xfrm>
        </p:spPr>
        <p:txBody>
          <a:bodyPr>
            <a:normAutofit fontScale="92500" lnSpcReduction="10000"/>
          </a:bodyPr>
          <a:lstStyle/>
          <a:p>
            <a:pPr marL="0" indent="0">
              <a:buNone/>
            </a:pPr>
            <a:r>
              <a:rPr lang="tr-TR" b="1" dirty="0" smtClean="0">
                <a:solidFill>
                  <a:schemeClr val="tx1"/>
                </a:solidFill>
              </a:rPr>
              <a:t>Risk doğuran olaylara örnekler</a:t>
            </a:r>
          </a:p>
          <a:p>
            <a:r>
              <a:rPr lang="tr-TR" dirty="0" smtClean="0">
                <a:solidFill>
                  <a:schemeClr val="tx1"/>
                </a:solidFill>
              </a:rPr>
              <a:t>Faaliyet ortamındaki değişiklikler</a:t>
            </a:r>
          </a:p>
          <a:p>
            <a:r>
              <a:rPr lang="tr-TR" dirty="0" smtClean="0">
                <a:solidFill>
                  <a:schemeClr val="tx1"/>
                </a:solidFill>
              </a:rPr>
              <a:t>Yeni sistemler</a:t>
            </a:r>
          </a:p>
          <a:p>
            <a:r>
              <a:rPr lang="tr-TR" dirty="0" smtClean="0">
                <a:solidFill>
                  <a:schemeClr val="tx1"/>
                </a:solidFill>
              </a:rPr>
              <a:t>Yeni çalışanlar</a:t>
            </a:r>
          </a:p>
          <a:p>
            <a:r>
              <a:rPr lang="tr-TR" dirty="0" smtClean="0">
                <a:solidFill>
                  <a:schemeClr val="tx1"/>
                </a:solidFill>
              </a:rPr>
              <a:t>Yeni teknoloji</a:t>
            </a:r>
          </a:p>
          <a:p>
            <a:r>
              <a:rPr lang="tr-TR" dirty="0" smtClean="0">
                <a:solidFill>
                  <a:schemeClr val="tx1"/>
                </a:solidFill>
              </a:rPr>
              <a:t>Yeni faaliyet konuları</a:t>
            </a:r>
          </a:p>
          <a:p>
            <a:r>
              <a:rPr lang="tr-TR" dirty="0" smtClean="0">
                <a:solidFill>
                  <a:schemeClr val="tx1"/>
                </a:solidFill>
              </a:rPr>
              <a:t>Hızlı büyüme</a:t>
            </a:r>
          </a:p>
          <a:p>
            <a:r>
              <a:rPr lang="tr-TR" dirty="0" smtClean="0">
                <a:solidFill>
                  <a:schemeClr val="tx1"/>
                </a:solidFill>
              </a:rPr>
              <a:t>Ekonomik koşullardaki değişiklikler</a:t>
            </a:r>
          </a:p>
          <a:p>
            <a:r>
              <a:rPr lang="tr-TR" dirty="0" smtClean="0">
                <a:solidFill>
                  <a:schemeClr val="tx1"/>
                </a:solidFill>
              </a:rPr>
              <a:t>Yeniden yapılandırma faaliyetleri</a:t>
            </a:r>
          </a:p>
          <a:p>
            <a:endParaRPr lang="tr-TR" dirty="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24</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4001768"/>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1" y="2328865"/>
            <a:ext cx="7408333" cy="3476400"/>
          </a:xfrm>
        </p:spPr>
        <p:txBody>
          <a:bodyPr>
            <a:normAutofit/>
          </a:bodyPr>
          <a:lstStyle/>
          <a:p>
            <a:pPr algn="just"/>
            <a:r>
              <a:rPr lang="tr-TR" altLang="tr-TR" b="1" dirty="0">
                <a:solidFill>
                  <a:schemeClr val="tx1"/>
                </a:solidFill>
              </a:rPr>
              <a:t>Yapısal Risk (İçsel Risk, Doğal Risk) </a:t>
            </a:r>
          </a:p>
          <a:p>
            <a:pPr marL="301935" lvl="1" indent="0" algn="just">
              <a:buNone/>
            </a:pPr>
            <a:r>
              <a:rPr lang="tr-TR" altLang="tr-TR" dirty="0" smtClean="0">
                <a:solidFill>
                  <a:schemeClr val="tx1"/>
                </a:solidFill>
              </a:rPr>
              <a:t>Mevcut </a:t>
            </a:r>
            <a:r>
              <a:rPr lang="tr-TR" altLang="tr-TR" dirty="0">
                <a:solidFill>
                  <a:schemeClr val="tx1"/>
                </a:solidFill>
              </a:rPr>
              <a:t>kontroller ve tedbirler olmaksızın veya dışarıda tutulduğunda kamu idarelerinin mevcut yapısından veya faaliyetin doğasından kaynaklanan risktir</a:t>
            </a:r>
            <a:r>
              <a:rPr lang="tr-TR" altLang="tr-TR" dirty="0" smtClean="0">
                <a:solidFill>
                  <a:schemeClr val="tx1"/>
                </a:solidFill>
              </a:rPr>
              <a:t>.</a:t>
            </a:r>
            <a:endParaRPr lang="tr-TR" altLang="tr-TR" dirty="0">
              <a:solidFill>
                <a:schemeClr val="tx1"/>
              </a:solidFill>
            </a:endParaRPr>
          </a:p>
          <a:p>
            <a:pPr algn="just"/>
            <a:r>
              <a:rPr lang="tr-TR" altLang="tr-TR" b="1" dirty="0">
                <a:solidFill>
                  <a:schemeClr val="tx1"/>
                </a:solidFill>
              </a:rPr>
              <a:t>Artık Risk (Kalıntı Risk, Bakiye Risk) </a:t>
            </a:r>
          </a:p>
          <a:p>
            <a:pPr marL="301935" lvl="1" indent="0" algn="just">
              <a:buNone/>
            </a:pPr>
            <a:r>
              <a:rPr lang="tr-TR" altLang="tr-TR" dirty="0" smtClean="0">
                <a:solidFill>
                  <a:schemeClr val="tx1"/>
                </a:solidFill>
              </a:rPr>
              <a:t>Yönetimin</a:t>
            </a:r>
            <a:r>
              <a:rPr lang="tr-TR" altLang="tr-TR" dirty="0">
                <a:solidFill>
                  <a:schemeClr val="tx1"/>
                </a:solidFill>
              </a:rPr>
              <a:t>, riski gidermeye yönelik aldığı tedbirler veya halihazırda uyguladığı mevcut iç kontrollere rağmen kalan risktir</a:t>
            </a:r>
            <a:r>
              <a:rPr lang="tr-TR" altLang="tr-TR" dirty="0" smtClean="0">
                <a:solidFill>
                  <a:schemeClr val="tx1"/>
                </a:solidFill>
              </a:rPr>
              <a:t>.</a:t>
            </a:r>
            <a:endParaRPr lang="tr-TR" altLang="tr-TR" b="1" dirty="0">
              <a:solidFill>
                <a:schemeClr val="tx1"/>
              </a:solidFill>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25</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7873468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72606" y="2636619"/>
            <a:ext cx="7408333" cy="2841765"/>
          </a:xfrm>
        </p:spPr>
        <p:txBody>
          <a:bodyPr/>
          <a:lstStyle/>
          <a:p>
            <a:pPr marL="301935" lvl="1" indent="0">
              <a:buClr>
                <a:srgbClr val="660066"/>
              </a:buClr>
              <a:buNone/>
              <a:defRPr/>
            </a:pPr>
            <a:r>
              <a:rPr lang="tr-TR" altLang="ko-KR" b="1" dirty="0">
                <a:solidFill>
                  <a:schemeClr val="tx1"/>
                </a:solidFill>
              </a:rPr>
              <a:t>ÖRNEK</a:t>
            </a:r>
          </a:p>
          <a:p>
            <a:pPr marL="301935" lvl="1" indent="0">
              <a:buClr>
                <a:srgbClr val="660066"/>
              </a:buClr>
              <a:buNone/>
              <a:defRPr/>
            </a:pPr>
            <a:r>
              <a:rPr lang="tr-TR" altLang="ko-KR" b="1" dirty="0">
                <a:solidFill>
                  <a:schemeClr val="tx1"/>
                </a:solidFill>
              </a:rPr>
              <a:t>Faaliyet:</a:t>
            </a:r>
            <a:r>
              <a:rPr lang="tr-TR" altLang="ko-KR" dirty="0">
                <a:solidFill>
                  <a:schemeClr val="tx1"/>
                </a:solidFill>
              </a:rPr>
              <a:t> araba kullanmak</a:t>
            </a:r>
          </a:p>
          <a:p>
            <a:pPr marL="301935" lvl="1" indent="0">
              <a:buClr>
                <a:srgbClr val="660066"/>
              </a:buClr>
              <a:buNone/>
              <a:defRPr/>
            </a:pPr>
            <a:r>
              <a:rPr lang="tr-TR" altLang="ko-KR" b="1" dirty="0" smtClean="0">
                <a:solidFill>
                  <a:schemeClr val="tx1"/>
                </a:solidFill>
              </a:rPr>
              <a:t>Doğal </a:t>
            </a:r>
            <a:r>
              <a:rPr lang="tr-TR" altLang="ko-KR" b="1" dirty="0">
                <a:solidFill>
                  <a:schemeClr val="tx1"/>
                </a:solidFill>
              </a:rPr>
              <a:t>risk:</a:t>
            </a:r>
            <a:r>
              <a:rPr lang="tr-TR" altLang="ko-KR" dirty="0">
                <a:solidFill>
                  <a:schemeClr val="tx1"/>
                </a:solidFill>
              </a:rPr>
              <a:t> tecrübesizlikten dolayı kaza yapmak</a:t>
            </a:r>
          </a:p>
          <a:p>
            <a:pPr marL="301935" lvl="1" indent="0">
              <a:buClr>
                <a:srgbClr val="660066"/>
              </a:buClr>
              <a:buNone/>
              <a:defRPr/>
            </a:pPr>
            <a:r>
              <a:rPr lang="tr-TR" altLang="ko-KR" b="1" dirty="0" smtClean="0">
                <a:solidFill>
                  <a:schemeClr val="tx1"/>
                </a:solidFill>
              </a:rPr>
              <a:t>Kontrol </a:t>
            </a:r>
            <a:r>
              <a:rPr lang="tr-TR" altLang="ko-KR" b="1" dirty="0">
                <a:solidFill>
                  <a:schemeClr val="tx1"/>
                </a:solidFill>
              </a:rPr>
              <a:t>önlemi</a:t>
            </a:r>
            <a:r>
              <a:rPr lang="tr-TR" altLang="ko-KR" b="1" dirty="0" smtClean="0">
                <a:solidFill>
                  <a:schemeClr val="tx1"/>
                </a:solidFill>
              </a:rPr>
              <a:t>:</a:t>
            </a:r>
            <a:r>
              <a:rPr lang="tr-TR" altLang="ko-KR" dirty="0" smtClean="0">
                <a:solidFill>
                  <a:schemeClr val="tx1"/>
                </a:solidFill>
              </a:rPr>
              <a:t> </a:t>
            </a:r>
            <a:r>
              <a:rPr lang="tr-TR" altLang="ko-KR" dirty="0">
                <a:solidFill>
                  <a:schemeClr val="tx1"/>
                </a:solidFill>
              </a:rPr>
              <a:t>sürüş dersleri almak, trafik kurallarına uymak </a:t>
            </a:r>
          </a:p>
          <a:p>
            <a:pPr marL="301935" lvl="1" indent="0">
              <a:buClr>
                <a:srgbClr val="660066"/>
              </a:buClr>
              <a:buNone/>
              <a:defRPr/>
            </a:pPr>
            <a:r>
              <a:rPr lang="tr-TR" altLang="ko-KR" b="1" dirty="0" smtClean="0">
                <a:solidFill>
                  <a:schemeClr val="tx1"/>
                </a:solidFill>
              </a:rPr>
              <a:t>Kalıntı </a:t>
            </a:r>
            <a:r>
              <a:rPr lang="tr-TR" altLang="ko-KR" b="1" dirty="0">
                <a:solidFill>
                  <a:schemeClr val="tx1"/>
                </a:solidFill>
              </a:rPr>
              <a:t>risk:</a:t>
            </a:r>
            <a:r>
              <a:rPr lang="tr-TR" altLang="ko-KR" dirty="0">
                <a:solidFill>
                  <a:schemeClr val="tx1"/>
                </a:solidFill>
              </a:rPr>
              <a:t> </a:t>
            </a:r>
            <a:r>
              <a:rPr lang="tr-TR" altLang="ko-KR" dirty="0" smtClean="0">
                <a:solidFill>
                  <a:schemeClr val="tx1"/>
                </a:solidFill>
              </a:rPr>
              <a:t>başka </a:t>
            </a:r>
            <a:r>
              <a:rPr lang="tr-TR" altLang="ko-KR" dirty="0">
                <a:solidFill>
                  <a:schemeClr val="tx1"/>
                </a:solidFill>
              </a:rPr>
              <a:t>bir şoförün size çarpması</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26</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286689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872068" y="1916833"/>
            <a:ext cx="7408333" cy="4209331"/>
          </a:xfrm>
        </p:spPr>
        <p:txBody>
          <a:bodyPr/>
          <a:lstStyle/>
          <a:p>
            <a:pPr algn="ctr">
              <a:buNone/>
            </a:pPr>
            <a:r>
              <a:rPr lang="tr-TR" sz="3200" b="1" dirty="0">
                <a:solidFill>
                  <a:schemeClr val="tx1"/>
                </a:solidFill>
              </a:rPr>
              <a:t>Risk İştahı</a:t>
            </a:r>
          </a:p>
          <a:p>
            <a:pPr algn="ctr">
              <a:buNone/>
            </a:pPr>
            <a:endParaRPr lang="tr-TR" b="1" dirty="0" smtClean="0">
              <a:solidFill>
                <a:schemeClr val="tx1"/>
              </a:solidFill>
            </a:endParaRPr>
          </a:p>
          <a:p>
            <a:pPr>
              <a:buNone/>
            </a:pPr>
            <a:endParaRPr lang="tr-TR" b="1"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27</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Yönetimine İlişkin Temel Kavramlar</a:t>
            </a:r>
            <a:endParaRPr lang="tr-TR" dirty="0"/>
          </a:p>
        </p:txBody>
      </p:sp>
      <p:pic>
        <p:nvPicPr>
          <p:cNvPr id="7" name="Picture 3"/>
          <p:cNvPicPr>
            <a:picLocks noChangeAspect="1" noChangeArrowheads="1"/>
          </p:cNvPicPr>
          <p:nvPr/>
        </p:nvPicPr>
        <p:blipFill>
          <a:blip r:embed="rId2" cstate="print"/>
          <a:srcRect/>
          <a:stretch>
            <a:fillRect/>
          </a:stretch>
        </p:blipFill>
        <p:spPr bwMode="auto">
          <a:xfrm rot="5400000">
            <a:off x="1599089" y="2461772"/>
            <a:ext cx="3175143" cy="3166697"/>
          </a:xfrm>
          <a:prstGeom prst="rect">
            <a:avLst/>
          </a:prstGeom>
          <a:noFill/>
          <a:ln w="9525">
            <a:noFill/>
            <a:miter lim="800000"/>
            <a:headEnd/>
            <a:tailEnd/>
          </a:ln>
        </p:spPr>
      </p:pic>
      <p:pic>
        <p:nvPicPr>
          <p:cNvPr id="8" name="Picture 2" descr="risk ile ilgili görsel sonucu">
            <a:hlinkClick r:id="rId3"/>
          </p:cNvPr>
          <p:cNvPicPr>
            <a:picLocks noChangeAspect="1" noChangeArrowheads="1"/>
          </p:cNvPicPr>
          <p:nvPr/>
        </p:nvPicPr>
        <p:blipFill>
          <a:blip r:embed="rId4" cstate="print"/>
          <a:srcRect/>
          <a:stretch>
            <a:fillRect/>
          </a:stretch>
        </p:blipFill>
        <p:spPr bwMode="auto">
          <a:xfrm>
            <a:off x="5436097" y="2492898"/>
            <a:ext cx="3349113" cy="3139793"/>
          </a:xfrm>
          <a:prstGeom prst="rect">
            <a:avLst/>
          </a:prstGeom>
          <a:noFill/>
        </p:spPr>
      </p:pic>
      <p:pic>
        <p:nvPicPr>
          <p:cNvPr id="9" name="Resim 8"/>
          <p:cNvPicPr/>
          <p:nvPr/>
        </p:nvPicPr>
        <p:blipFill rotWithShape="1">
          <a:blip r:embed="rId5"/>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94631" y="2420889"/>
            <a:ext cx="7408333" cy="3554571"/>
          </a:xfrm>
        </p:spPr>
        <p:txBody>
          <a:bodyPr>
            <a:normAutofit/>
          </a:bodyPr>
          <a:lstStyle/>
          <a:p>
            <a:pPr marL="82549" indent="-6351">
              <a:buNone/>
            </a:pPr>
            <a:r>
              <a:rPr lang="tr-TR" b="1" dirty="0" smtClean="0">
                <a:solidFill>
                  <a:schemeClr val="tx1"/>
                </a:solidFill>
              </a:rPr>
              <a:t>	Risk İştahı</a:t>
            </a:r>
          </a:p>
          <a:p>
            <a:pPr marL="82549" indent="-6351" algn="just">
              <a:buNone/>
            </a:pPr>
            <a:r>
              <a:rPr lang="tr-TR" dirty="0" smtClean="0">
                <a:solidFill>
                  <a:schemeClr val="tx1"/>
                </a:solidFill>
              </a:rPr>
              <a:t>	İdarenin </a:t>
            </a:r>
            <a:r>
              <a:rPr lang="tr-TR" dirty="0">
                <a:solidFill>
                  <a:schemeClr val="tx1"/>
                </a:solidFill>
              </a:rPr>
              <a:t>amaçları doğrultusunda kabul etmeye (</a:t>
            </a:r>
            <a:r>
              <a:rPr lang="tr-TR" dirty="0" err="1">
                <a:solidFill>
                  <a:schemeClr val="tx1"/>
                </a:solidFill>
              </a:rPr>
              <a:t>tolere</a:t>
            </a:r>
            <a:r>
              <a:rPr lang="tr-TR" dirty="0">
                <a:solidFill>
                  <a:schemeClr val="tx1"/>
                </a:solidFill>
              </a:rPr>
              <a:t> etmeye/maruz kalmaya/önlem almamaya) hazır olduğu en yüksek risk düzeyidir. Risk iştahı kavramı, bu düzeyin üzerindeki risklerin kabul edilemeyeceğini ve önlem alınması gerektiğini ifade eder</a:t>
            </a:r>
            <a:r>
              <a:rPr lang="tr-TR" dirty="0" smtClean="0">
                <a:solidFill>
                  <a:schemeClr val="tx1"/>
                </a:solidFill>
              </a:rPr>
              <a:t>.</a:t>
            </a:r>
          </a:p>
          <a:p>
            <a:pPr marL="82549" indent="-6351" algn="just">
              <a:buNone/>
            </a:pPr>
            <a:r>
              <a:rPr lang="tr-TR" dirty="0">
                <a:solidFill>
                  <a:schemeClr val="tx1"/>
                </a:solidFill>
              </a:rPr>
              <a:t>	</a:t>
            </a:r>
            <a:r>
              <a:rPr lang="tr-TR" dirty="0" smtClean="0">
                <a:solidFill>
                  <a:schemeClr val="tx1"/>
                </a:solidFill>
              </a:rPr>
              <a:t>Yönetim vizyon ve misyonun başarılması için kurumsal seviyede risk miktarını belirler. Bu risk miktarı politika ve prosedürlerde yer alır.</a:t>
            </a:r>
            <a:endParaRPr lang="tr-TR"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28</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Yönetimine İlişkin Temel Kavramlar</a:t>
            </a:r>
            <a:endParaRPr lang="tr-TR" dirty="0"/>
          </a:p>
        </p:txBody>
      </p:sp>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59506" y="2232679"/>
            <a:ext cx="7408333" cy="4017485"/>
          </a:xfrm>
        </p:spPr>
        <p:txBody>
          <a:bodyPr>
            <a:normAutofit fontScale="92500" lnSpcReduction="10000"/>
          </a:bodyPr>
          <a:lstStyle/>
          <a:p>
            <a:pPr marL="82549" indent="0" algn="just">
              <a:buNone/>
            </a:pPr>
            <a:r>
              <a:rPr lang="tr-TR" sz="2200" dirty="0">
                <a:solidFill>
                  <a:schemeClr val="tx1"/>
                </a:solidFill>
              </a:rPr>
              <a:t>Riskler; Stratejik, İktisadi, Yasal, İtibar ve Saygınlık, Beşeri, Çevresel, Politik, Teknik Faktörler ve </a:t>
            </a:r>
            <a:r>
              <a:rPr lang="tr-TR" sz="2200" dirty="0" err="1">
                <a:solidFill>
                  <a:schemeClr val="tx1"/>
                </a:solidFill>
              </a:rPr>
              <a:t>Operasyonel</a:t>
            </a:r>
            <a:r>
              <a:rPr lang="tr-TR" sz="2200" dirty="0">
                <a:solidFill>
                  <a:schemeClr val="tx1"/>
                </a:solidFill>
              </a:rPr>
              <a:t> Faktörler olmak üzere dokuz kategoriye ayrılmıştır.</a:t>
            </a:r>
            <a:endParaRPr lang="tr-TR" sz="2200" b="1" dirty="0">
              <a:solidFill>
                <a:schemeClr val="tx1"/>
              </a:solidFill>
            </a:endParaRPr>
          </a:p>
          <a:p>
            <a:pPr marL="82549" lvl="1" indent="0" algn="just"/>
            <a:r>
              <a:rPr lang="tr-TR" sz="2600" b="1" dirty="0">
                <a:solidFill>
                  <a:schemeClr val="tx1"/>
                </a:solidFill>
              </a:rPr>
              <a:t>Stratejik Faktörler; </a:t>
            </a:r>
          </a:p>
          <a:p>
            <a:pPr marL="82549" indent="0" algn="just"/>
            <a:r>
              <a:rPr lang="tr-TR" sz="2200" dirty="0">
                <a:solidFill>
                  <a:schemeClr val="tx1"/>
                </a:solidFill>
              </a:rPr>
              <a:t>Süreç yönetimindeki aksaklıklar </a:t>
            </a:r>
          </a:p>
          <a:p>
            <a:pPr marL="82549" indent="0" algn="just"/>
            <a:r>
              <a:rPr lang="tr-TR" sz="2200" dirty="0">
                <a:solidFill>
                  <a:schemeClr val="tx1"/>
                </a:solidFill>
              </a:rPr>
              <a:t>Yönetim birimlerindeki koordinasyon yetersizliği </a:t>
            </a:r>
          </a:p>
          <a:p>
            <a:pPr marL="82549" indent="0" algn="just"/>
            <a:r>
              <a:rPr lang="tr-TR" sz="2200" dirty="0">
                <a:solidFill>
                  <a:schemeClr val="tx1"/>
                </a:solidFill>
              </a:rPr>
              <a:t>Üst düzey yönetimin aldığı kararlardaki yanlışlıklar </a:t>
            </a:r>
          </a:p>
          <a:p>
            <a:pPr marL="82549" indent="0" algn="just"/>
            <a:r>
              <a:rPr lang="tr-TR" sz="2200" dirty="0">
                <a:solidFill>
                  <a:schemeClr val="tx1"/>
                </a:solidFill>
              </a:rPr>
              <a:t>Yönetimi düzenleyen mevzuattaki eksiklikler </a:t>
            </a:r>
          </a:p>
          <a:p>
            <a:pPr marL="82549" indent="0" algn="just"/>
            <a:r>
              <a:rPr lang="tr-TR" sz="2200" dirty="0">
                <a:solidFill>
                  <a:schemeClr val="tx1"/>
                </a:solidFill>
              </a:rPr>
              <a:t>İnsan kaynaklarını yönetmedeki eksiklik ve aksaklıklar </a:t>
            </a:r>
          </a:p>
          <a:p>
            <a:pPr marL="82549" indent="0" algn="just"/>
            <a:r>
              <a:rPr lang="tr-TR" sz="2200" dirty="0">
                <a:solidFill>
                  <a:schemeClr val="tx1"/>
                </a:solidFill>
              </a:rPr>
              <a:t>Yetersiz güvenlik yönetim sistemi </a:t>
            </a:r>
          </a:p>
          <a:p>
            <a:pPr marL="82549" indent="0" algn="just"/>
            <a:r>
              <a:rPr lang="tr-TR" sz="2200" dirty="0">
                <a:solidFill>
                  <a:schemeClr val="tx1"/>
                </a:solidFill>
              </a:rPr>
              <a:t>Yetersiz acil durum yönetimi </a:t>
            </a:r>
          </a:p>
          <a:p>
            <a:pPr marL="82549" indent="0" algn="just"/>
            <a:r>
              <a:rPr lang="tr-TR" sz="2200" dirty="0">
                <a:solidFill>
                  <a:schemeClr val="tx1"/>
                </a:solidFill>
              </a:rPr>
              <a:t>Fikrî mülkiyetin korunamaması </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29</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31867" y="1642913"/>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77792" y="2276872"/>
            <a:ext cx="7408333" cy="3658464"/>
          </a:xfrm>
        </p:spPr>
        <p:txBody>
          <a:bodyPr>
            <a:normAutofit fontScale="55000" lnSpcReduction="20000"/>
          </a:bodyPr>
          <a:lstStyle/>
          <a:p>
            <a:r>
              <a:rPr lang="tr-TR" sz="3500" dirty="0">
                <a:solidFill>
                  <a:schemeClr val="tx1"/>
                </a:solidFill>
              </a:rPr>
              <a:t>Raporların zamanında tamamlanamaması </a:t>
            </a:r>
          </a:p>
          <a:p>
            <a:r>
              <a:rPr lang="tr-TR" sz="3500" dirty="0">
                <a:solidFill>
                  <a:schemeClr val="tx1"/>
                </a:solidFill>
              </a:rPr>
              <a:t>Teknolojik gelişmeleri takip etmede yetersizlik</a:t>
            </a:r>
          </a:p>
          <a:p>
            <a:r>
              <a:rPr lang="tr-TR" sz="3500" dirty="0">
                <a:solidFill>
                  <a:schemeClr val="tx1"/>
                </a:solidFill>
              </a:rPr>
              <a:t>Yatırımların ihtiyaçlara uygun olarak planlanamaması  </a:t>
            </a:r>
          </a:p>
          <a:p>
            <a:r>
              <a:rPr lang="tr-TR" sz="3500" dirty="0">
                <a:solidFill>
                  <a:schemeClr val="tx1"/>
                </a:solidFill>
              </a:rPr>
              <a:t>Verileri kontrol etme ve kullanmadaki yetersizlikler  </a:t>
            </a:r>
          </a:p>
          <a:p>
            <a:r>
              <a:rPr lang="tr-TR" sz="3500" dirty="0">
                <a:solidFill>
                  <a:schemeClr val="tx1"/>
                </a:solidFill>
              </a:rPr>
              <a:t>Kurum kültürünün yerleşmemiş olması  </a:t>
            </a:r>
          </a:p>
          <a:p>
            <a:r>
              <a:rPr lang="tr-TR" sz="3500" dirty="0">
                <a:solidFill>
                  <a:schemeClr val="tx1"/>
                </a:solidFill>
              </a:rPr>
              <a:t>Kaynak yetersizlikleri </a:t>
            </a:r>
          </a:p>
          <a:p>
            <a:r>
              <a:rPr lang="tr-TR" sz="3500" dirty="0">
                <a:solidFill>
                  <a:schemeClr val="tx1"/>
                </a:solidFill>
              </a:rPr>
              <a:t>İletişim kopuklukları </a:t>
            </a:r>
          </a:p>
          <a:p>
            <a:r>
              <a:rPr lang="tr-TR" sz="3500" dirty="0">
                <a:solidFill>
                  <a:schemeClr val="tx1"/>
                </a:solidFill>
              </a:rPr>
              <a:t>Çalışanların sömürülmesi </a:t>
            </a:r>
          </a:p>
          <a:p>
            <a:r>
              <a:rPr lang="tr-TR" sz="3500" dirty="0">
                <a:solidFill>
                  <a:schemeClr val="tx1"/>
                </a:solidFill>
              </a:rPr>
              <a:t>Taşınmazlarda oluşan yıpranma ve hasarlar </a:t>
            </a:r>
          </a:p>
          <a:p>
            <a:r>
              <a:rPr lang="tr-TR" sz="3500" dirty="0">
                <a:solidFill>
                  <a:schemeClr val="tx1"/>
                </a:solidFill>
              </a:rPr>
              <a:t>Yeniliklere karşı direnç  </a:t>
            </a:r>
          </a:p>
          <a:p>
            <a:r>
              <a:rPr lang="tr-TR" sz="3500" dirty="0">
                <a:solidFill>
                  <a:schemeClr val="tx1"/>
                </a:solidFill>
              </a:rPr>
              <a:t>Dolandırıcılık, hırsızlık ve yolsuzluk  </a:t>
            </a:r>
          </a:p>
          <a:p>
            <a:r>
              <a:rPr lang="tr-TR" sz="3500" dirty="0">
                <a:solidFill>
                  <a:schemeClr val="tx1"/>
                </a:solidFill>
              </a:rPr>
              <a:t>Görevi kötüye kullanma</a:t>
            </a:r>
            <a:endParaRPr lang="tr-TR" sz="3500" dirty="0">
              <a:solidFill>
                <a:schemeClr val="tx1"/>
              </a:solidFill>
              <a:latin typeface="Calibri" pitchFamily="34" charset="0"/>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30</a:t>
            </a:fld>
            <a:endParaRPr lang="tr-TR"/>
          </a:p>
        </p:txBody>
      </p:sp>
      <p:sp>
        <p:nvSpPr>
          <p:cNvPr id="6" name="Unvan 5"/>
          <p:cNvSpPr>
            <a:spLocks noGrp="1"/>
          </p:cNvSpPr>
          <p:nvPr>
            <p:ph type="title"/>
          </p:nvPr>
        </p:nvSpPr>
        <p:spPr>
          <a:xfrm>
            <a:off x="1377792" y="338328"/>
            <a:ext cx="7309008"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1485256991"/>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77792" y="2311524"/>
            <a:ext cx="7408333" cy="3873197"/>
          </a:xfrm>
        </p:spPr>
        <p:txBody>
          <a:bodyPr>
            <a:normAutofit fontScale="92500" lnSpcReduction="10000"/>
          </a:bodyPr>
          <a:lstStyle/>
          <a:p>
            <a:pPr marL="0" indent="0">
              <a:buNone/>
            </a:pPr>
            <a:r>
              <a:rPr lang="tr-TR" sz="2600" b="1" dirty="0">
                <a:solidFill>
                  <a:schemeClr val="tx1"/>
                </a:solidFill>
              </a:rPr>
              <a:t>İktisadi Faktörler;</a:t>
            </a:r>
          </a:p>
          <a:p>
            <a:pPr lvl="1"/>
            <a:r>
              <a:rPr lang="tr-TR" sz="2900" dirty="0">
                <a:solidFill>
                  <a:schemeClr val="tx1"/>
                </a:solidFill>
              </a:rPr>
              <a:t>Yetersiz ekonomik öngörü </a:t>
            </a:r>
          </a:p>
          <a:p>
            <a:pPr lvl="1"/>
            <a:r>
              <a:rPr lang="tr-TR" sz="2900" dirty="0">
                <a:solidFill>
                  <a:schemeClr val="tx1"/>
                </a:solidFill>
              </a:rPr>
              <a:t>Yüksek enflasyon </a:t>
            </a:r>
          </a:p>
          <a:p>
            <a:pPr lvl="1"/>
            <a:r>
              <a:rPr lang="tr-TR" sz="2900" dirty="0">
                <a:solidFill>
                  <a:schemeClr val="tx1"/>
                </a:solidFill>
              </a:rPr>
              <a:t>Döner sermayenin yetersizliği  </a:t>
            </a:r>
          </a:p>
          <a:p>
            <a:pPr lvl="1"/>
            <a:r>
              <a:rPr lang="tr-TR" sz="2900" dirty="0">
                <a:solidFill>
                  <a:schemeClr val="tx1"/>
                </a:solidFill>
              </a:rPr>
              <a:t>Projelere kaynak sağlayamama  </a:t>
            </a:r>
          </a:p>
          <a:p>
            <a:pPr lvl="1"/>
            <a:r>
              <a:rPr lang="tr-TR" sz="2900" dirty="0">
                <a:solidFill>
                  <a:schemeClr val="tx1"/>
                </a:solidFill>
              </a:rPr>
              <a:t>Verilen hizmetin karşılığının alınamaması  </a:t>
            </a:r>
          </a:p>
          <a:p>
            <a:pPr lvl="1"/>
            <a:r>
              <a:rPr lang="tr-TR" sz="2900" dirty="0">
                <a:solidFill>
                  <a:schemeClr val="tx1"/>
                </a:solidFill>
              </a:rPr>
              <a:t>Bütçeleme ve performans yetersizliği  </a:t>
            </a:r>
          </a:p>
          <a:p>
            <a:pPr lvl="1"/>
            <a:r>
              <a:rPr lang="tr-TR" sz="2900" dirty="0">
                <a:solidFill>
                  <a:schemeClr val="tx1"/>
                </a:solidFill>
              </a:rPr>
              <a:t>Piyasadaki hareketlerin getirdiği olumsuzluklar</a:t>
            </a:r>
            <a:endParaRPr lang="tr-TR" sz="2900" b="1" dirty="0">
              <a:solidFill>
                <a:schemeClr val="tx1"/>
              </a:solidFill>
              <a:latin typeface="Calibri" pitchFamily="34" charset="0"/>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31</a:t>
            </a:fld>
            <a:endParaRPr lang="tr-TR"/>
          </a:p>
        </p:txBody>
      </p:sp>
      <p:sp>
        <p:nvSpPr>
          <p:cNvPr id="6" name="Unvan 5"/>
          <p:cNvSpPr>
            <a:spLocks noGrp="1"/>
          </p:cNvSpPr>
          <p:nvPr>
            <p:ph type="title"/>
          </p:nvPr>
        </p:nvSpPr>
        <p:spPr/>
        <p:txBody>
          <a:bodyPr>
            <a:normAutofit fontScale="90000"/>
          </a:bodyPr>
          <a:lstStyle/>
          <a:p>
            <a:r>
              <a:rPr lang="tr-TR" b="1" dirty="0" smtClean="0">
                <a:solidFill>
                  <a:schemeClr val="tx1"/>
                </a:solidFill>
                <a:latin typeface="Calibri" pitchFamily="34" charset="0"/>
                <a:cs typeface="Times New Roman" pitchFamily="18" charset="0"/>
              </a:rPr>
              <a:t>Risk </a:t>
            </a:r>
            <a:r>
              <a:rPr lang="tr-TR" b="1" dirty="0">
                <a:solidFill>
                  <a:schemeClr val="tx1"/>
                </a:solidFill>
                <a:latin typeface="Calibri" pitchFamily="34" charset="0"/>
                <a:cs typeface="Times New Roman" pitchFamily="18" charset="0"/>
              </a:rPr>
              <a:t>Yönetimine İlişkin Temel Kavramlar</a:t>
            </a:r>
            <a:endParaRPr lang="tr-TR" dirty="0"/>
          </a:p>
        </p:txBody>
      </p:sp>
      <p:sp>
        <p:nvSpPr>
          <p:cNvPr id="7"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3932652"/>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59506" y="2525685"/>
            <a:ext cx="7408333" cy="3450696"/>
          </a:xfrm>
        </p:spPr>
        <p:txBody>
          <a:bodyPr/>
          <a:lstStyle/>
          <a:p>
            <a:pPr marL="0" indent="0">
              <a:buNone/>
            </a:pPr>
            <a:r>
              <a:rPr lang="tr-TR" b="1" dirty="0">
                <a:solidFill>
                  <a:schemeClr val="tx1"/>
                </a:solidFill>
              </a:rPr>
              <a:t>Yasal </a:t>
            </a:r>
            <a:r>
              <a:rPr lang="tr-TR" b="1" dirty="0" smtClean="0">
                <a:solidFill>
                  <a:schemeClr val="tx1"/>
                </a:solidFill>
              </a:rPr>
              <a:t>Faktörler;</a:t>
            </a:r>
          </a:p>
          <a:p>
            <a:r>
              <a:rPr lang="tr-TR" dirty="0">
                <a:solidFill>
                  <a:schemeClr val="tx1"/>
                </a:solidFill>
              </a:rPr>
              <a:t>Kanunlardaki beklenmedik değişiklikler </a:t>
            </a:r>
            <a:endParaRPr lang="tr-TR" dirty="0" smtClean="0">
              <a:solidFill>
                <a:schemeClr val="tx1"/>
              </a:solidFill>
            </a:endParaRPr>
          </a:p>
          <a:p>
            <a:r>
              <a:rPr lang="tr-TR" dirty="0" smtClean="0">
                <a:solidFill>
                  <a:schemeClr val="tx1"/>
                </a:solidFill>
              </a:rPr>
              <a:t>Vergi </a:t>
            </a:r>
            <a:r>
              <a:rPr lang="tr-TR" dirty="0">
                <a:solidFill>
                  <a:schemeClr val="tx1"/>
                </a:solidFill>
              </a:rPr>
              <a:t>sistemindeki değişiklikler </a:t>
            </a:r>
            <a:endParaRPr lang="tr-TR" dirty="0" smtClean="0">
              <a:solidFill>
                <a:schemeClr val="tx1"/>
              </a:solidFill>
            </a:endParaRPr>
          </a:p>
          <a:p>
            <a:r>
              <a:rPr lang="tr-TR" dirty="0" smtClean="0">
                <a:solidFill>
                  <a:schemeClr val="tx1"/>
                </a:solidFill>
              </a:rPr>
              <a:t>Düzenleyici </a:t>
            </a:r>
            <a:r>
              <a:rPr lang="tr-TR" dirty="0">
                <a:solidFill>
                  <a:schemeClr val="tx1"/>
                </a:solidFill>
              </a:rPr>
              <a:t>hükümlere riayet etmeme </a:t>
            </a:r>
            <a:endParaRPr lang="tr-TR" dirty="0" smtClean="0">
              <a:solidFill>
                <a:schemeClr val="tx1"/>
              </a:solidFill>
            </a:endParaRPr>
          </a:p>
          <a:p>
            <a:r>
              <a:rPr lang="tr-TR" dirty="0" smtClean="0">
                <a:solidFill>
                  <a:schemeClr val="tx1"/>
                </a:solidFill>
              </a:rPr>
              <a:t>Yasalara </a:t>
            </a:r>
            <a:r>
              <a:rPr lang="tr-TR" dirty="0">
                <a:solidFill>
                  <a:schemeClr val="tx1"/>
                </a:solidFill>
              </a:rPr>
              <a:t>ve diğer mevzuata uymadaki </a:t>
            </a:r>
            <a:r>
              <a:rPr lang="tr-TR" dirty="0" smtClean="0">
                <a:solidFill>
                  <a:schemeClr val="tx1"/>
                </a:solidFill>
              </a:rPr>
              <a:t>başarısızlıklar</a:t>
            </a:r>
          </a:p>
          <a:p>
            <a:r>
              <a:rPr lang="tr-TR" dirty="0" smtClean="0">
                <a:solidFill>
                  <a:schemeClr val="tx1"/>
                </a:solidFill>
              </a:rPr>
              <a:t>Kurum </a:t>
            </a:r>
            <a:r>
              <a:rPr lang="tr-TR" dirty="0">
                <a:solidFill>
                  <a:schemeClr val="tx1"/>
                </a:solidFill>
              </a:rPr>
              <a:t>aleyhine açılan davalar</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32</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245329464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01314" y="2444236"/>
            <a:ext cx="7408333" cy="3450696"/>
          </a:xfrm>
        </p:spPr>
        <p:txBody>
          <a:bodyPr>
            <a:normAutofit lnSpcReduction="10000"/>
          </a:bodyPr>
          <a:lstStyle/>
          <a:p>
            <a:pPr marL="0" indent="0">
              <a:buNone/>
            </a:pPr>
            <a:r>
              <a:rPr lang="tr-TR" b="1" dirty="0">
                <a:solidFill>
                  <a:schemeClr val="tx1"/>
                </a:solidFill>
              </a:rPr>
              <a:t>İtibar ve </a:t>
            </a:r>
            <a:r>
              <a:rPr lang="tr-TR" b="1" dirty="0" smtClean="0">
                <a:solidFill>
                  <a:schemeClr val="tx1"/>
                </a:solidFill>
              </a:rPr>
              <a:t>Saygınlık;</a:t>
            </a:r>
          </a:p>
          <a:p>
            <a:r>
              <a:rPr lang="tr-TR" dirty="0">
                <a:solidFill>
                  <a:schemeClr val="tx1"/>
                </a:solidFill>
              </a:rPr>
              <a:t>Medyadaki olumsuz haberler </a:t>
            </a:r>
            <a:endParaRPr lang="tr-TR" dirty="0" smtClean="0">
              <a:solidFill>
                <a:schemeClr val="tx1"/>
              </a:solidFill>
            </a:endParaRPr>
          </a:p>
          <a:p>
            <a:r>
              <a:rPr lang="tr-TR" dirty="0" smtClean="0">
                <a:solidFill>
                  <a:schemeClr val="tx1"/>
                </a:solidFill>
              </a:rPr>
              <a:t>Yanlış </a:t>
            </a:r>
            <a:r>
              <a:rPr lang="tr-TR" dirty="0">
                <a:solidFill>
                  <a:schemeClr val="tx1"/>
                </a:solidFill>
              </a:rPr>
              <a:t>yorumlanmış plan ve politikalar </a:t>
            </a:r>
            <a:endParaRPr lang="tr-TR" dirty="0" smtClean="0">
              <a:solidFill>
                <a:schemeClr val="tx1"/>
              </a:solidFill>
            </a:endParaRPr>
          </a:p>
          <a:p>
            <a:r>
              <a:rPr lang="tr-TR" dirty="0" smtClean="0">
                <a:solidFill>
                  <a:schemeClr val="tx1"/>
                </a:solidFill>
              </a:rPr>
              <a:t>İç </a:t>
            </a:r>
            <a:r>
              <a:rPr lang="tr-TR" dirty="0">
                <a:solidFill>
                  <a:schemeClr val="tx1"/>
                </a:solidFill>
              </a:rPr>
              <a:t>ve dış paydaşların güvenini kaybetme </a:t>
            </a:r>
            <a:endParaRPr lang="tr-TR" dirty="0" smtClean="0">
              <a:solidFill>
                <a:schemeClr val="tx1"/>
              </a:solidFill>
            </a:endParaRPr>
          </a:p>
          <a:p>
            <a:r>
              <a:rPr lang="tr-TR" dirty="0" smtClean="0">
                <a:solidFill>
                  <a:schemeClr val="tx1"/>
                </a:solidFill>
              </a:rPr>
              <a:t>Gizlilik </a:t>
            </a:r>
            <a:r>
              <a:rPr lang="tr-TR" dirty="0">
                <a:solidFill>
                  <a:schemeClr val="tx1"/>
                </a:solidFill>
              </a:rPr>
              <a:t>ilkesinin çiğnenmesi </a:t>
            </a:r>
            <a:endParaRPr lang="tr-TR" dirty="0" smtClean="0">
              <a:solidFill>
                <a:schemeClr val="tx1"/>
              </a:solidFill>
            </a:endParaRPr>
          </a:p>
          <a:p>
            <a:r>
              <a:rPr lang="tr-TR" dirty="0" smtClean="0">
                <a:solidFill>
                  <a:schemeClr val="tx1"/>
                </a:solidFill>
              </a:rPr>
              <a:t>Kuruma </a:t>
            </a:r>
            <a:r>
              <a:rPr lang="tr-TR" dirty="0">
                <a:solidFill>
                  <a:schemeClr val="tx1"/>
                </a:solidFill>
              </a:rPr>
              <a:t>ait mülkiyetlerin iyi korunamaması </a:t>
            </a:r>
            <a:endParaRPr lang="tr-TR" dirty="0" smtClean="0">
              <a:solidFill>
                <a:schemeClr val="tx1"/>
              </a:solidFill>
            </a:endParaRPr>
          </a:p>
          <a:p>
            <a:r>
              <a:rPr lang="tr-TR" dirty="0" smtClean="0">
                <a:solidFill>
                  <a:schemeClr val="tx1"/>
                </a:solidFill>
              </a:rPr>
              <a:t>İtibar </a:t>
            </a:r>
            <a:r>
              <a:rPr lang="tr-TR" dirty="0">
                <a:solidFill>
                  <a:schemeClr val="tx1"/>
                </a:solidFill>
              </a:rPr>
              <a:t>kaybı </a:t>
            </a:r>
            <a:endParaRPr lang="tr-TR" dirty="0" smtClean="0">
              <a:solidFill>
                <a:schemeClr val="tx1"/>
              </a:solidFill>
            </a:endParaRPr>
          </a:p>
          <a:p>
            <a:r>
              <a:rPr lang="tr-TR" dirty="0" smtClean="0">
                <a:solidFill>
                  <a:schemeClr val="tx1"/>
                </a:solidFill>
              </a:rPr>
              <a:t>Kuruma </a:t>
            </a:r>
            <a:r>
              <a:rPr lang="tr-TR" dirty="0">
                <a:solidFill>
                  <a:schemeClr val="tx1"/>
                </a:solidFill>
              </a:rPr>
              <a:t>ilişkin olumsuz algı</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33</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127734184"/>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25685"/>
            <a:ext cx="7408333" cy="3450696"/>
          </a:xfrm>
        </p:spPr>
        <p:txBody>
          <a:bodyPr>
            <a:normAutofit fontScale="92500" lnSpcReduction="10000"/>
          </a:bodyPr>
          <a:lstStyle/>
          <a:p>
            <a:pPr marL="0" indent="0">
              <a:buNone/>
            </a:pPr>
            <a:r>
              <a:rPr lang="tr-TR" b="1" dirty="0">
                <a:solidFill>
                  <a:schemeClr val="tx1"/>
                </a:solidFill>
              </a:rPr>
              <a:t>Beşerî </a:t>
            </a:r>
            <a:r>
              <a:rPr lang="tr-TR" b="1" dirty="0" smtClean="0">
                <a:solidFill>
                  <a:schemeClr val="tx1"/>
                </a:solidFill>
              </a:rPr>
              <a:t>Faktörler;</a:t>
            </a:r>
          </a:p>
          <a:p>
            <a:r>
              <a:rPr lang="tr-TR" dirty="0">
                <a:solidFill>
                  <a:schemeClr val="tx1"/>
                </a:solidFill>
              </a:rPr>
              <a:t>Çalışanların görev tanımlarının açık olmaması</a:t>
            </a:r>
          </a:p>
          <a:p>
            <a:r>
              <a:rPr lang="tr-TR" dirty="0" smtClean="0">
                <a:solidFill>
                  <a:schemeClr val="tx1"/>
                </a:solidFill>
              </a:rPr>
              <a:t>Çalışanların</a:t>
            </a:r>
            <a:r>
              <a:rPr lang="tr-TR" dirty="0">
                <a:solidFill>
                  <a:schemeClr val="tx1"/>
                </a:solidFill>
              </a:rPr>
              <a:t>, yeterliliklerine göre istihdam edilmemesi</a:t>
            </a:r>
          </a:p>
          <a:p>
            <a:r>
              <a:rPr lang="tr-TR" dirty="0" smtClean="0">
                <a:solidFill>
                  <a:schemeClr val="tx1"/>
                </a:solidFill>
              </a:rPr>
              <a:t>Çalışanların </a:t>
            </a:r>
            <a:r>
              <a:rPr lang="tr-TR" dirty="0">
                <a:solidFill>
                  <a:schemeClr val="tx1"/>
                </a:solidFill>
              </a:rPr>
              <a:t>görev ve sorumluluk almaktan kaçınması</a:t>
            </a:r>
          </a:p>
          <a:p>
            <a:r>
              <a:rPr lang="tr-TR" dirty="0" smtClean="0">
                <a:solidFill>
                  <a:schemeClr val="tx1"/>
                </a:solidFill>
              </a:rPr>
              <a:t>Çalışanlar </a:t>
            </a:r>
            <a:r>
              <a:rPr lang="tr-TR" dirty="0">
                <a:solidFill>
                  <a:schemeClr val="tx1"/>
                </a:solidFill>
              </a:rPr>
              <a:t>arasında hiyerarşik yapıya özen gösterilmemesi</a:t>
            </a:r>
          </a:p>
          <a:p>
            <a:r>
              <a:rPr lang="tr-TR" dirty="0" smtClean="0">
                <a:solidFill>
                  <a:schemeClr val="tx1"/>
                </a:solidFill>
              </a:rPr>
              <a:t>Çalışanların </a:t>
            </a:r>
            <a:r>
              <a:rPr lang="tr-TR" dirty="0">
                <a:solidFill>
                  <a:schemeClr val="tx1"/>
                </a:solidFill>
              </a:rPr>
              <a:t>performans düşüklüğü</a:t>
            </a:r>
          </a:p>
          <a:p>
            <a:r>
              <a:rPr lang="tr-TR" dirty="0" smtClean="0">
                <a:solidFill>
                  <a:schemeClr val="tx1"/>
                </a:solidFill>
              </a:rPr>
              <a:t>Çalışanların </a:t>
            </a:r>
            <a:r>
              <a:rPr lang="tr-TR" dirty="0">
                <a:solidFill>
                  <a:schemeClr val="tx1"/>
                </a:solidFill>
              </a:rPr>
              <a:t>kurum kültürünü benimsememesi</a:t>
            </a:r>
          </a:p>
          <a:p>
            <a:r>
              <a:rPr lang="tr-TR" dirty="0" smtClean="0">
                <a:solidFill>
                  <a:schemeClr val="tx1"/>
                </a:solidFill>
              </a:rPr>
              <a:t>Çalışanlar </a:t>
            </a:r>
            <a:r>
              <a:rPr lang="tr-TR" dirty="0">
                <a:solidFill>
                  <a:schemeClr val="tx1"/>
                </a:solidFill>
              </a:rPr>
              <a:t>arasındaki iletişim kopuklukları</a:t>
            </a:r>
          </a:p>
          <a:p>
            <a:r>
              <a:rPr lang="tr-TR" dirty="0" smtClean="0">
                <a:solidFill>
                  <a:schemeClr val="tx1"/>
                </a:solidFill>
              </a:rPr>
              <a:t>Çalışanların </a:t>
            </a:r>
            <a:r>
              <a:rPr lang="tr-TR" dirty="0">
                <a:solidFill>
                  <a:schemeClr val="tx1"/>
                </a:solidFill>
              </a:rPr>
              <a:t>fiziksel ve psikolojik şiddete maruz kalması</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34</a:t>
            </a:fld>
            <a:endParaRPr lang="tr-TR"/>
          </a:p>
        </p:txBody>
      </p:sp>
      <p:sp>
        <p:nvSpPr>
          <p:cNvPr id="6" name="Unvan 5"/>
          <p:cNvSpPr>
            <a:spLocks noGrp="1"/>
          </p:cNvSpPr>
          <p:nvPr>
            <p:ph type="title"/>
          </p:nvPr>
        </p:nvSpPr>
        <p:spPr>
          <a:xfrm>
            <a:off x="1412005" y="338328"/>
            <a:ext cx="7274795"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141560691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04855"/>
            <a:ext cx="7408333" cy="3450696"/>
          </a:xfrm>
        </p:spPr>
        <p:txBody>
          <a:bodyPr/>
          <a:lstStyle/>
          <a:p>
            <a:pPr marL="0" indent="0">
              <a:buNone/>
            </a:pPr>
            <a:r>
              <a:rPr lang="tr-TR" b="1" dirty="0">
                <a:solidFill>
                  <a:schemeClr val="tx1"/>
                </a:solidFill>
              </a:rPr>
              <a:t>Çevresel </a:t>
            </a:r>
            <a:r>
              <a:rPr lang="tr-TR" b="1" dirty="0" smtClean="0">
                <a:solidFill>
                  <a:schemeClr val="tx1"/>
                </a:solidFill>
              </a:rPr>
              <a:t>Faktörler;</a:t>
            </a:r>
          </a:p>
          <a:p>
            <a:r>
              <a:rPr lang="tr-TR" dirty="0">
                <a:solidFill>
                  <a:schemeClr val="tx1"/>
                </a:solidFill>
              </a:rPr>
              <a:t>Doğal afetler </a:t>
            </a:r>
            <a:endParaRPr lang="tr-TR" dirty="0" smtClean="0">
              <a:solidFill>
                <a:schemeClr val="tx1"/>
              </a:solidFill>
            </a:endParaRPr>
          </a:p>
          <a:p>
            <a:r>
              <a:rPr lang="tr-TR" dirty="0" smtClean="0">
                <a:solidFill>
                  <a:schemeClr val="tx1"/>
                </a:solidFill>
              </a:rPr>
              <a:t>Hava </a:t>
            </a:r>
            <a:r>
              <a:rPr lang="tr-TR" dirty="0">
                <a:solidFill>
                  <a:schemeClr val="tx1"/>
                </a:solidFill>
              </a:rPr>
              <a:t>kirliliği </a:t>
            </a:r>
            <a:endParaRPr lang="tr-TR" dirty="0" smtClean="0">
              <a:solidFill>
                <a:schemeClr val="tx1"/>
              </a:solidFill>
            </a:endParaRPr>
          </a:p>
          <a:p>
            <a:r>
              <a:rPr lang="tr-TR" dirty="0" smtClean="0">
                <a:solidFill>
                  <a:schemeClr val="tx1"/>
                </a:solidFill>
              </a:rPr>
              <a:t>Radyasyon </a:t>
            </a:r>
          </a:p>
          <a:p>
            <a:r>
              <a:rPr lang="tr-TR" dirty="0" smtClean="0">
                <a:solidFill>
                  <a:schemeClr val="tx1"/>
                </a:solidFill>
              </a:rPr>
              <a:t>Salgın </a:t>
            </a:r>
            <a:r>
              <a:rPr lang="tr-TR" dirty="0">
                <a:solidFill>
                  <a:schemeClr val="tx1"/>
                </a:solidFill>
              </a:rPr>
              <a:t>hastalıklar </a:t>
            </a:r>
            <a:endParaRPr lang="tr-TR" dirty="0" smtClean="0">
              <a:solidFill>
                <a:schemeClr val="tx1"/>
              </a:solidFill>
            </a:endParaRPr>
          </a:p>
          <a:p>
            <a:r>
              <a:rPr lang="tr-TR" dirty="0" smtClean="0">
                <a:solidFill>
                  <a:schemeClr val="tx1"/>
                </a:solidFill>
              </a:rPr>
              <a:t>Olumsuz </a:t>
            </a:r>
            <a:r>
              <a:rPr lang="tr-TR" dirty="0">
                <a:solidFill>
                  <a:schemeClr val="tx1"/>
                </a:solidFill>
              </a:rPr>
              <a:t>hava koşulları </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35</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4284204304"/>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39135"/>
            <a:ext cx="7408333" cy="3450696"/>
          </a:xfrm>
        </p:spPr>
        <p:txBody>
          <a:bodyPr/>
          <a:lstStyle/>
          <a:p>
            <a:pPr marL="0" indent="0">
              <a:buNone/>
            </a:pPr>
            <a:r>
              <a:rPr lang="tr-TR" b="1" dirty="0">
                <a:solidFill>
                  <a:schemeClr val="tx1"/>
                </a:solidFill>
              </a:rPr>
              <a:t>Politik </a:t>
            </a:r>
            <a:r>
              <a:rPr lang="tr-TR" b="1" dirty="0" smtClean="0">
                <a:solidFill>
                  <a:schemeClr val="tx1"/>
                </a:solidFill>
              </a:rPr>
              <a:t>Faktörler;</a:t>
            </a:r>
          </a:p>
          <a:p>
            <a:r>
              <a:rPr lang="tr-TR" dirty="0">
                <a:solidFill>
                  <a:schemeClr val="tx1"/>
                </a:solidFill>
              </a:rPr>
              <a:t>Hükûmet politikalarındaki olumsuz </a:t>
            </a:r>
            <a:r>
              <a:rPr lang="tr-TR" dirty="0" smtClean="0">
                <a:solidFill>
                  <a:schemeClr val="tx1"/>
                </a:solidFill>
              </a:rPr>
              <a:t>değişiklikler</a:t>
            </a:r>
          </a:p>
          <a:p>
            <a:r>
              <a:rPr lang="tr-TR" dirty="0" smtClean="0">
                <a:solidFill>
                  <a:schemeClr val="tx1"/>
                </a:solidFill>
              </a:rPr>
              <a:t>İç </a:t>
            </a:r>
            <a:r>
              <a:rPr lang="tr-TR" dirty="0">
                <a:solidFill>
                  <a:schemeClr val="tx1"/>
                </a:solidFill>
              </a:rPr>
              <a:t>savaş ve sivil itaatsizlik </a:t>
            </a:r>
            <a:endParaRPr lang="tr-TR" dirty="0" smtClean="0">
              <a:solidFill>
                <a:schemeClr val="tx1"/>
              </a:solidFill>
            </a:endParaRPr>
          </a:p>
          <a:p>
            <a:r>
              <a:rPr lang="tr-TR" dirty="0" smtClean="0">
                <a:solidFill>
                  <a:schemeClr val="tx1"/>
                </a:solidFill>
              </a:rPr>
              <a:t>Olumsuz </a:t>
            </a:r>
            <a:r>
              <a:rPr lang="tr-TR" dirty="0">
                <a:solidFill>
                  <a:schemeClr val="tx1"/>
                </a:solidFill>
              </a:rPr>
              <a:t>kamuoyu eğilimleri</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36</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3056000647"/>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22696" y="2525685"/>
            <a:ext cx="7408333" cy="3450696"/>
          </a:xfrm>
        </p:spPr>
        <p:txBody>
          <a:bodyPr>
            <a:normAutofit fontScale="92500" lnSpcReduction="10000"/>
          </a:bodyPr>
          <a:lstStyle/>
          <a:p>
            <a:pPr marL="0" indent="0">
              <a:buNone/>
            </a:pPr>
            <a:r>
              <a:rPr lang="tr-TR" b="1" dirty="0">
                <a:solidFill>
                  <a:schemeClr val="tx1"/>
                </a:solidFill>
              </a:rPr>
              <a:t>Teknik </a:t>
            </a:r>
            <a:r>
              <a:rPr lang="tr-TR" b="1" dirty="0" smtClean="0">
                <a:solidFill>
                  <a:schemeClr val="tx1"/>
                </a:solidFill>
              </a:rPr>
              <a:t>Faktörler;</a:t>
            </a:r>
          </a:p>
          <a:p>
            <a:r>
              <a:rPr lang="tr-TR" dirty="0">
                <a:solidFill>
                  <a:schemeClr val="tx1"/>
                </a:solidFill>
              </a:rPr>
              <a:t>Elverişsiz teknik tasarımlar </a:t>
            </a:r>
            <a:endParaRPr lang="tr-TR" dirty="0" smtClean="0">
              <a:solidFill>
                <a:schemeClr val="tx1"/>
              </a:solidFill>
            </a:endParaRPr>
          </a:p>
          <a:p>
            <a:r>
              <a:rPr lang="tr-TR" dirty="0" smtClean="0">
                <a:solidFill>
                  <a:schemeClr val="tx1"/>
                </a:solidFill>
              </a:rPr>
              <a:t>Ekipmanların </a:t>
            </a:r>
            <a:r>
              <a:rPr lang="tr-TR" dirty="0">
                <a:solidFill>
                  <a:schemeClr val="tx1"/>
                </a:solidFill>
              </a:rPr>
              <a:t>periyodik bakımlarındaki </a:t>
            </a:r>
            <a:r>
              <a:rPr lang="tr-TR" dirty="0" smtClean="0">
                <a:solidFill>
                  <a:schemeClr val="tx1"/>
                </a:solidFill>
              </a:rPr>
              <a:t>yetersizlik</a:t>
            </a:r>
          </a:p>
          <a:p>
            <a:r>
              <a:rPr lang="tr-TR" dirty="0" smtClean="0">
                <a:solidFill>
                  <a:schemeClr val="tx1"/>
                </a:solidFill>
              </a:rPr>
              <a:t>Bilgi </a:t>
            </a:r>
            <a:r>
              <a:rPr lang="tr-TR" dirty="0">
                <a:solidFill>
                  <a:schemeClr val="tx1"/>
                </a:solidFill>
              </a:rPr>
              <a:t>güvenliğinin sağlanamaması </a:t>
            </a:r>
            <a:endParaRPr lang="tr-TR" dirty="0" smtClean="0">
              <a:solidFill>
                <a:schemeClr val="tx1"/>
              </a:solidFill>
            </a:endParaRPr>
          </a:p>
          <a:p>
            <a:r>
              <a:rPr lang="tr-TR" dirty="0" smtClean="0">
                <a:solidFill>
                  <a:schemeClr val="tx1"/>
                </a:solidFill>
              </a:rPr>
              <a:t>Teknik </a:t>
            </a:r>
            <a:r>
              <a:rPr lang="tr-TR" dirty="0">
                <a:solidFill>
                  <a:schemeClr val="tx1"/>
                </a:solidFill>
              </a:rPr>
              <a:t>personel sayısı ve kapasitesindeki </a:t>
            </a:r>
            <a:r>
              <a:rPr lang="tr-TR" dirty="0" smtClean="0">
                <a:solidFill>
                  <a:schemeClr val="tx1"/>
                </a:solidFill>
              </a:rPr>
              <a:t>yetersizlikler</a:t>
            </a:r>
          </a:p>
          <a:p>
            <a:r>
              <a:rPr lang="tr-TR" dirty="0" smtClean="0">
                <a:solidFill>
                  <a:schemeClr val="tx1"/>
                </a:solidFill>
              </a:rPr>
              <a:t>Alt </a:t>
            </a:r>
            <a:r>
              <a:rPr lang="tr-TR" dirty="0">
                <a:solidFill>
                  <a:schemeClr val="tx1"/>
                </a:solidFill>
              </a:rPr>
              <a:t>yapının teknolojinin gerisinde kalması </a:t>
            </a:r>
            <a:endParaRPr lang="tr-TR" dirty="0" smtClean="0">
              <a:solidFill>
                <a:schemeClr val="tx1"/>
              </a:solidFill>
            </a:endParaRPr>
          </a:p>
          <a:p>
            <a:r>
              <a:rPr lang="tr-TR" dirty="0" smtClean="0">
                <a:solidFill>
                  <a:schemeClr val="tx1"/>
                </a:solidFill>
              </a:rPr>
              <a:t>Teknik </a:t>
            </a:r>
            <a:r>
              <a:rPr lang="tr-TR" dirty="0">
                <a:solidFill>
                  <a:schemeClr val="tx1"/>
                </a:solidFill>
              </a:rPr>
              <a:t>altyapı yetersizliği </a:t>
            </a:r>
            <a:endParaRPr lang="tr-TR" dirty="0" smtClean="0">
              <a:solidFill>
                <a:schemeClr val="tx1"/>
              </a:solidFill>
            </a:endParaRPr>
          </a:p>
          <a:p>
            <a:r>
              <a:rPr lang="tr-TR" dirty="0" smtClean="0">
                <a:solidFill>
                  <a:schemeClr val="tx1"/>
                </a:solidFill>
              </a:rPr>
              <a:t>Yetersiz </a:t>
            </a:r>
            <a:r>
              <a:rPr lang="tr-TR" dirty="0">
                <a:solidFill>
                  <a:schemeClr val="tx1"/>
                </a:solidFill>
              </a:rPr>
              <a:t>iklimlendirme (ısınma, havalandırma, soğutma vb</a:t>
            </a:r>
            <a:r>
              <a:rPr lang="tr-TR" dirty="0" smtClean="0">
                <a:solidFill>
                  <a:schemeClr val="tx1"/>
                </a:solidFill>
              </a:rPr>
              <a:t>.)</a:t>
            </a:r>
          </a:p>
          <a:p>
            <a:r>
              <a:rPr lang="tr-TR" dirty="0" smtClean="0">
                <a:solidFill>
                  <a:schemeClr val="tx1"/>
                </a:solidFill>
              </a:rPr>
              <a:t>Fiziki </a:t>
            </a:r>
            <a:r>
              <a:rPr lang="tr-TR" dirty="0">
                <a:solidFill>
                  <a:schemeClr val="tx1"/>
                </a:solidFill>
              </a:rPr>
              <a:t>alan yetersizlikleri (derslik, laboratuvar vb.)</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37</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2994252099"/>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531124" y="2525685"/>
            <a:ext cx="7408333" cy="3450696"/>
          </a:xfrm>
        </p:spPr>
        <p:txBody>
          <a:bodyPr/>
          <a:lstStyle/>
          <a:p>
            <a:pPr marL="0" indent="0">
              <a:buNone/>
            </a:pPr>
            <a:r>
              <a:rPr lang="tr-TR" b="1" dirty="0" err="1" smtClean="0">
                <a:solidFill>
                  <a:schemeClr val="tx1"/>
                </a:solidFill>
              </a:rPr>
              <a:t>Operasyonel</a:t>
            </a:r>
            <a:r>
              <a:rPr lang="tr-TR" b="1" dirty="0" smtClean="0">
                <a:solidFill>
                  <a:schemeClr val="tx1"/>
                </a:solidFill>
              </a:rPr>
              <a:t> Faktörler;</a:t>
            </a:r>
          </a:p>
          <a:p>
            <a:r>
              <a:rPr lang="tr-TR" dirty="0" smtClean="0">
                <a:solidFill>
                  <a:schemeClr val="tx1"/>
                </a:solidFill>
              </a:rPr>
              <a:t>Paydaşların </a:t>
            </a:r>
            <a:r>
              <a:rPr lang="tr-TR" dirty="0">
                <a:solidFill>
                  <a:schemeClr val="tx1"/>
                </a:solidFill>
              </a:rPr>
              <a:t>beklentilerini karşılayamama</a:t>
            </a:r>
          </a:p>
          <a:p>
            <a:r>
              <a:rPr lang="tr-TR" dirty="0" smtClean="0">
                <a:solidFill>
                  <a:schemeClr val="tx1"/>
                </a:solidFill>
              </a:rPr>
              <a:t>Personel </a:t>
            </a:r>
            <a:r>
              <a:rPr lang="tr-TR" dirty="0">
                <a:solidFill>
                  <a:schemeClr val="tx1"/>
                </a:solidFill>
              </a:rPr>
              <a:t>sayısı ve niteliğindeki yetersizlik</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38</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smtClean="0">
                <a:solidFill>
                  <a:schemeClr val="tx1"/>
                </a:solidFill>
                <a:latin typeface="Calibri" pitchFamily="34" charset="0"/>
                <a:cs typeface="Times New Roman" pitchFamily="18" charset="0"/>
              </a:rPr>
              <a:t>C- Risk </a:t>
            </a:r>
            <a:r>
              <a:rPr lang="tr-TR" b="1" dirty="0">
                <a:solidFill>
                  <a:schemeClr val="tx1"/>
                </a:solidFill>
                <a:latin typeface="Calibri" pitchFamily="34" charset="0"/>
                <a:cs typeface="Times New Roman" pitchFamily="18" charset="0"/>
              </a:rPr>
              <a:t>Yönetimine İlişkin Temel </a:t>
            </a:r>
            <a:r>
              <a:rPr lang="tr-TR" b="1" dirty="0" smtClean="0">
                <a:solidFill>
                  <a:schemeClr val="tx1"/>
                </a:solidFill>
                <a:latin typeface="Calibri" pitchFamily="34" charset="0"/>
                <a:cs typeface="Times New Roman" pitchFamily="18" charset="0"/>
              </a:rPr>
              <a:t>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
        <p:nvSpPr>
          <p:cNvPr id="8" name="Unvan 5"/>
          <p:cNvSpPr txBox="1">
            <a:spLocks/>
          </p:cNvSpPr>
          <p:nvPr/>
        </p:nvSpPr>
        <p:spPr>
          <a:xfrm>
            <a:off x="1412005" y="1740894"/>
            <a:ext cx="5508600" cy="537911"/>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400" b="1" dirty="0">
                <a:solidFill>
                  <a:schemeClr val="tx1"/>
                </a:solidFill>
                <a:latin typeface="Calibri" pitchFamily="34" charset="0"/>
                <a:cs typeface="Times New Roman" pitchFamily="18" charset="0"/>
              </a:rPr>
              <a:t>Risk Kategorileri</a:t>
            </a:r>
            <a:endParaRPr lang="tr-TR" sz="2400" dirty="0"/>
          </a:p>
        </p:txBody>
      </p:sp>
    </p:spTree>
    <p:extLst>
      <p:ext uri="{BB962C8B-B14F-4D97-AF65-F5344CB8AC3E}">
        <p14:creationId xmlns:p14="http://schemas.microsoft.com/office/powerpoint/2010/main" val="2199422082"/>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39</a:t>
            </a:fld>
            <a:endParaRPr lang="tr-TR"/>
          </a:p>
        </p:txBody>
      </p:sp>
      <p:sp>
        <p:nvSpPr>
          <p:cNvPr id="6" name="Unvan 5"/>
          <p:cNvSpPr>
            <a:spLocks noGrp="1"/>
          </p:cNvSpPr>
          <p:nvPr>
            <p:ph type="title"/>
          </p:nvPr>
        </p:nvSpPr>
        <p:spPr>
          <a:xfrm>
            <a:off x="1394630"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sp>
        <p:nvSpPr>
          <p:cNvPr id="7" name="Content Placeholder 2"/>
          <p:cNvSpPr>
            <a:spLocks noGrp="1"/>
          </p:cNvSpPr>
          <p:nvPr>
            <p:ph idx="1"/>
          </p:nvPr>
        </p:nvSpPr>
        <p:spPr>
          <a:xfrm>
            <a:off x="1284195" y="2420888"/>
            <a:ext cx="7408333" cy="3600400"/>
          </a:xfrm>
        </p:spPr>
        <p:txBody>
          <a:bodyPr>
            <a:normAutofit fontScale="92500" lnSpcReduction="20000"/>
          </a:bodyPr>
          <a:lstStyle/>
          <a:p>
            <a:pPr algn="just">
              <a:buNone/>
            </a:pPr>
            <a:r>
              <a:rPr lang="tr-TR" sz="2800" b="1" dirty="0" smtClean="0">
                <a:solidFill>
                  <a:schemeClr val="tx1"/>
                </a:solidFill>
                <a:cs typeface="Arial" pitchFamily="34" charset="0"/>
              </a:rPr>
              <a:t>Risk Strateji Belgesi</a:t>
            </a:r>
          </a:p>
          <a:p>
            <a:pPr algn="just">
              <a:buNone/>
            </a:pPr>
            <a:r>
              <a:rPr lang="tr-TR" sz="2400" dirty="0" smtClean="0">
                <a:solidFill>
                  <a:schemeClr val="tx1"/>
                </a:solidFill>
              </a:rPr>
              <a:t>	Risk </a:t>
            </a:r>
            <a:r>
              <a:rPr lang="tr-TR" sz="2400" dirty="0">
                <a:solidFill>
                  <a:schemeClr val="tx1"/>
                </a:solidFill>
              </a:rPr>
              <a:t>yönetimine ilişkin kurumsal </a:t>
            </a:r>
            <a:r>
              <a:rPr lang="tr-TR" sz="2400" dirty="0" smtClean="0">
                <a:solidFill>
                  <a:schemeClr val="tx1"/>
                </a:solidFill>
              </a:rPr>
              <a:t>yaklaşıma </a:t>
            </a:r>
            <a:r>
              <a:rPr lang="tr-TR" sz="2400" dirty="0">
                <a:solidFill>
                  <a:schemeClr val="tx1"/>
                </a:solidFill>
              </a:rPr>
              <a:t>ve üst düzey politikalara </a:t>
            </a:r>
            <a:r>
              <a:rPr lang="tr-TR" sz="2400" b="1" dirty="0">
                <a:solidFill>
                  <a:schemeClr val="tx1"/>
                </a:solidFill>
              </a:rPr>
              <a:t>Risk Yönetimi Stratejisi</a:t>
            </a:r>
            <a:r>
              <a:rPr lang="tr-TR" sz="2400" dirty="0">
                <a:solidFill>
                  <a:schemeClr val="tx1"/>
                </a:solidFill>
              </a:rPr>
              <a:t>; bu yaklaşım ve politikaların yazılı olarak ortaya konduğu belgeye ise </a:t>
            </a:r>
            <a:r>
              <a:rPr lang="tr-TR" sz="2400" b="1" dirty="0">
                <a:solidFill>
                  <a:schemeClr val="tx1"/>
                </a:solidFill>
              </a:rPr>
              <a:t>Risk Stratejisi Belgesi </a:t>
            </a:r>
            <a:r>
              <a:rPr lang="tr-TR" sz="2400" dirty="0">
                <a:solidFill>
                  <a:schemeClr val="tx1"/>
                </a:solidFill>
              </a:rPr>
              <a:t>(RSB) denir. </a:t>
            </a:r>
            <a:endParaRPr lang="tr-TR" sz="2400" dirty="0" smtClean="0">
              <a:solidFill>
                <a:schemeClr val="tx1"/>
              </a:solidFill>
            </a:endParaRPr>
          </a:p>
          <a:p>
            <a:pPr algn="just">
              <a:buNone/>
            </a:pPr>
            <a:r>
              <a:rPr lang="tr-TR" sz="2400" dirty="0" smtClean="0">
                <a:solidFill>
                  <a:schemeClr val="tx1"/>
                </a:solidFill>
              </a:rPr>
              <a:t>	</a:t>
            </a:r>
            <a:r>
              <a:rPr lang="tr-TR" sz="2400" dirty="0" err="1" smtClean="0">
                <a:solidFill>
                  <a:schemeClr val="tx1"/>
                </a:solidFill>
              </a:rPr>
              <a:t>RSB’de</a:t>
            </a:r>
            <a:r>
              <a:rPr lang="tr-TR" sz="2400" dirty="0" smtClean="0">
                <a:solidFill>
                  <a:schemeClr val="tx1"/>
                </a:solidFill>
              </a:rPr>
              <a:t>;  </a:t>
            </a:r>
            <a:r>
              <a:rPr lang="tr-TR" sz="2400" dirty="0">
                <a:solidFill>
                  <a:schemeClr val="tx1"/>
                </a:solidFill>
              </a:rPr>
              <a:t>Risk İştahı </a:t>
            </a:r>
            <a:r>
              <a:rPr lang="tr-TR" sz="2400" dirty="0" smtClean="0">
                <a:solidFill>
                  <a:schemeClr val="tx1"/>
                </a:solidFill>
              </a:rPr>
              <a:t>düzeyi, </a:t>
            </a:r>
            <a:r>
              <a:rPr lang="tr-TR" sz="2400" dirty="0">
                <a:solidFill>
                  <a:schemeClr val="tx1"/>
                </a:solidFill>
              </a:rPr>
              <a:t>Uygulanacak risk </a:t>
            </a:r>
            <a:r>
              <a:rPr lang="tr-TR" sz="2400" dirty="0" smtClean="0">
                <a:solidFill>
                  <a:schemeClr val="tx1"/>
                </a:solidFill>
              </a:rPr>
              <a:t>metodolojisi, </a:t>
            </a:r>
            <a:r>
              <a:rPr lang="tr-TR" sz="2400" dirty="0">
                <a:solidFill>
                  <a:schemeClr val="tx1"/>
                </a:solidFill>
              </a:rPr>
              <a:t>Risk </a:t>
            </a:r>
            <a:r>
              <a:rPr lang="tr-TR" sz="2400" dirty="0" smtClean="0">
                <a:solidFill>
                  <a:schemeClr val="tx1"/>
                </a:solidFill>
              </a:rPr>
              <a:t>kategorileri, </a:t>
            </a:r>
            <a:r>
              <a:rPr lang="tr-TR" sz="2400" dirty="0">
                <a:solidFill>
                  <a:schemeClr val="tx1"/>
                </a:solidFill>
              </a:rPr>
              <a:t>Risk </a:t>
            </a:r>
            <a:r>
              <a:rPr lang="tr-TR" sz="2400" dirty="0" smtClean="0">
                <a:solidFill>
                  <a:schemeClr val="tx1"/>
                </a:solidFill>
              </a:rPr>
              <a:t>belirleme ve değerlendirme kriterleri, </a:t>
            </a:r>
            <a:r>
              <a:rPr lang="tr-TR" sz="2400" dirty="0">
                <a:solidFill>
                  <a:schemeClr val="tx1"/>
                </a:solidFill>
              </a:rPr>
              <a:t>Risk yönetimine ilişkin </a:t>
            </a:r>
            <a:r>
              <a:rPr lang="tr-TR" sz="2400" dirty="0" err="1">
                <a:solidFill>
                  <a:schemeClr val="tx1"/>
                </a:solidFill>
              </a:rPr>
              <a:t>organizasyonel</a:t>
            </a:r>
            <a:r>
              <a:rPr lang="tr-TR" sz="2400" dirty="0">
                <a:solidFill>
                  <a:schemeClr val="tx1"/>
                </a:solidFill>
              </a:rPr>
              <a:t> yapı ve </a:t>
            </a:r>
            <a:r>
              <a:rPr lang="tr-TR" sz="2400" dirty="0" smtClean="0">
                <a:solidFill>
                  <a:schemeClr val="tx1"/>
                </a:solidFill>
              </a:rPr>
              <a:t>görevler, </a:t>
            </a:r>
            <a:r>
              <a:rPr lang="tr-TR" sz="2400" dirty="0">
                <a:solidFill>
                  <a:schemeClr val="tx1"/>
                </a:solidFill>
              </a:rPr>
              <a:t>Risklerin hangi düzeye kadar yönetileceği (birim/alt birim/taşra birimleri gibi</a:t>
            </a:r>
            <a:r>
              <a:rPr lang="tr-TR" sz="2400" dirty="0" smtClean="0">
                <a:solidFill>
                  <a:schemeClr val="tx1"/>
                </a:solidFill>
              </a:rPr>
              <a:t>), </a:t>
            </a:r>
            <a:r>
              <a:rPr lang="tr-TR" sz="2400" dirty="0">
                <a:solidFill>
                  <a:schemeClr val="tx1"/>
                </a:solidFill>
              </a:rPr>
              <a:t>Toplantı ve raporlamaların sıklıkları ve </a:t>
            </a:r>
            <a:r>
              <a:rPr lang="tr-TR" sz="2400" dirty="0" smtClean="0">
                <a:solidFill>
                  <a:schemeClr val="tx1"/>
                </a:solidFill>
              </a:rPr>
              <a:t>usulleri, </a:t>
            </a:r>
            <a:r>
              <a:rPr lang="tr-TR" sz="2400" dirty="0">
                <a:solidFill>
                  <a:schemeClr val="tx1"/>
                </a:solidFill>
              </a:rPr>
              <a:t>Çalışanların risk yönetimine ilişkin rolü ve </a:t>
            </a:r>
            <a:r>
              <a:rPr lang="tr-TR" sz="2400" dirty="0" smtClean="0">
                <a:solidFill>
                  <a:schemeClr val="tx1"/>
                </a:solidFill>
              </a:rPr>
              <a:t>katkısı, </a:t>
            </a:r>
            <a:r>
              <a:rPr lang="tr-TR" sz="2400" dirty="0">
                <a:solidFill>
                  <a:schemeClr val="tx1"/>
                </a:solidFill>
              </a:rPr>
              <a:t>Kullanılacak belge </a:t>
            </a:r>
            <a:r>
              <a:rPr lang="tr-TR" sz="2400" dirty="0" smtClean="0">
                <a:solidFill>
                  <a:schemeClr val="tx1"/>
                </a:solidFill>
              </a:rPr>
              <a:t>formatlarına yer verilir.</a:t>
            </a:r>
            <a:endParaRPr lang="tr-TR" sz="2400" dirty="0">
              <a:solidFill>
                <a:schemeClr val="tx1"/>
              </a:solidFill>
              <a:latin typeface="Calibri" pitchFamily="34" charset="0"/>
            </a:endParaRPr>
          </a:p>
        </p:txBody>
      </p:sp>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36082101"/>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2305752"/>
            <a:ext cx="7408333" cy="3777283"/>
          </a:xfrm>
        </p:spPr>
        <p:txBody>
          <a:bodyPr>
            <a:normAutofit lnSpcReduction="10000"/>
          </a:bodyPr>
          <a:lstStyle/>
          <a:p>
            <a:pPr marL="82549" indent="-6351" algn="just">
              <a:buNone/>
            </a:pPr>
            <a:r>
              <a:rPr lang="tr-TR" sz="2200" dirty="0">
                <a:solidFill>
                  <a:schemeClr val="tx1"/>
                </a:solidFill>
                <a:cs typeface="Arial" pitchFamily="34" charset="0"/>
              </a:rPr>
              <a:t>	</a:t>
            </a:r>
            <a:r>
              <a:rPr lang="tr-TR" sz="2200" b="1" dirty="0">
                <a:solidFill>
                  <a:schemeClr val="tx1"/>
                </a:solidFill>
                <a:cs typeface="Arial" pitchFamily="34" charset="0"/>
              </a:rPr>
              <a:t>Risk Yönetimi</a:t>
            </a:r>
          </a:p>
          <a:p>
            <a:pPr marL="82549" indent="-6351" algn="just"/>
            <a:r>
              <a:rPr lang="tr-TR" sz="2200" dirty="0">
                <a:solidFill>
                  <a:schemeClr val="tx1"/>
                </a:solidFill>
                <a:cs typeface="Arial" pitchFamily="34" charset="0"/>
              </a:rPr>
              <a:t>Risk Yönetimi; kurumun amaçlarını gerçekleştirmek üzere makul bir güvence sağlamak amacıyla potansiyel olay ve durumları belirlemek, değerlendirmek, </a:t>
            </a:r>
            <a:r>
              <a:rPr lang="es-ES" sz="2200" dirty="0">
                <a:solidFill>
                  <a:schemeClr val="tx1"/>
                </a:solidFill>
                <a:cs typeface="Arial" pitchFamily="34" charset="0"/>
              </a:rPr>
              <a:t>y</a:t>
            </a:r>
            <a:r>
              <a:rPr lang="tr-TR" sz="2200" dirty="0">
                <a:solidFill>
                  <a:schemeClr val="tx1"/>
                </a:solidFill>
                <a:cs typeface="Arial" pitchFamily="34" charset="0"/>
              </a:rPr>
              <a:t>ö</a:t>
            </a:r>
            <a:r>
              <a:rPr lang="es-ES" sz="2200" dirty="0">
                <a:solidFill>
                  <a:schemeClr val="tx1"/>
                </a:solidFill>
                <a:cs typeface="Arial" pitchFamily="34" charset="0"/>
              </a:rPr>
              <a:t>netmek ve kontrol etme s</a:t>
            </a:r>
            <a:r>
              <a:rPr lang="tr-TR" sz="2200" dirty="0">
                <a:solidFill>
                  <a:schemeClr val="tx1"/>
                </a:solidFill>
                <a:cs typeface="Arial" pitchFamily="34" charset="0"/>
              </a:rPr>
              <a:t>ü</a:t>
            </a:r>
            <a:r>
              <a:rPr lang="es-ES" sz="2200" dirty="0">
                <a:solidFill>
                  <a:schemeClr val="tx1"/>
                </a:solidFill>
                <a:cs typeface="Arial" pitchFamily="34" charset="0"/>
              </a:rPr>
              <a:t>recidir</a:t>
            </a:r>
            <a:r>
              <a:rPr lang="tr-TR" sz="2200" dirty="0">
                <a:solidFill>
                  <a:schemeClr val="tx1"/>
                </a:solidFill>
                <a:cs typeface="Arial" pitchFamily="34" charset="0"/>
              </a:rPr>
              <a:t>.</a:t>
            </a:r>
          </a:p>
          <a:p>
            <a:pPr marL="82549" indent="-6351" algn="just">
              <a:buNone/>
            </a:pPr>
            <a:r>
              <a:rPr lang="tr-TR" sz="2200" i="1" dirty="0">
                <a:solidFill>
                  <a:schemeClr val="tx1"/>
                </a:solidFill>
                <a:cs typeface="Arial" pitchFamily="34" charset="0"/>
              </a:rPr>
              <a:t>	(IIA – Uluslararası İç Denetim Enstitüsü)</a:t>
            </a:r>
          </a:p>
          <a:p>
            <a:pPr marL="82549" indent="-6351" algn="just"/>
            <a:r>
              <a:rPr lang="tr-TR" sz="2200" dirty="0">
                <a:solidFill>
                  <a:schemeClr val="tx1"/>
                </a:solidFill>
              </a:rPr>
              <a:t>Risk Yönetimi Süreci: Risklerin belirlenmesi, risk türlerinin tespit edilmesi, risklerin değerlendirilmesi, risklere cevap verme yöntemleri, risklerin izlenmesi ve raporlanması süreçlerinin sistematik bir şekilde yapılmasını ifade eder. (Gazi Üniversitesi Kurumsal Risk Yönetim Rehberi)</a:t>
            </a:r>
            <a:endParaRPr lang="tr-TR" sz="2200" i="1" dirty="0">
              <a:solidFill>
                <a:schemeClr val="tx1"/>
              </a:solidFill>
              <a:cs typeface="Arial" pitchFamily="34" charset="0"/>
            </a:endParaRPr>
          </a:p>
          <a:p>
            <a:pPr>
              <a:buNone/>
            </a:pPr>
            <a:endParaRPr lang="en-US" sz="2000" i="1" dirty="0">
              <a:solidFill>
                <a:schemeClr val="tx1"/>
              </a:solidFill>
              <a:cs typeface="Arial" pitchFamily="34" charset="0"/>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40</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2" y="2132857"/>
            <a:ext cx="7408333" cy="3950179"/>
          </a:xfrm>
        </p:spPr>
        <p:txBody>
          <a:bodyPr>
            <a:noAutofit/>
          </a:bodyPr>
          <a:lstStyle/>
          <a:p>
            <a:pPr marL="0" indent="0" algn="just">
              <a:buNone/>
            </a:pPr>
            <a:r>
              <a:rPr lang="tr-TR" altLang="tr-TR" sz="1900" b="1" dirty="0">
                <a:solidFill>
                  <a:schemeClr val="tx1"/>
                </a:solidFill>
                <a:cs typeface="Arial" panose="020B0604020202020204" pitchFamily="34" charset="0"/>
              </a:rPr>
              <a:t>Kurumsal Risk Yönetimi</a:t>
            </a:r>
          </a:p>
          <a:p>
            <a:pPr marL="0" indent="0" algn="just"/>
            <a:r>
              <a:rPr lang="tr-TR" altLang="tr-TR" sz="1900" dirty="0">
                <a:solidFill>
                  <a:schemeClr val="tx1"/>
                </a:solidFill>
                <a:cs typeface="Arial" panose="020B0604020202020204" pitchFamily="34" charset="0"/>
              </a:rPr>
              <a:t>Kurumu etkileyebilecek potansiyel olayları tanımlamak, riskleri kurumun risk alma iştahına uygun olarak yönetmek,  kurum hedeflerine ulaşması ile ilgili olarak makul bir derecede güvence sağlamak amacı ile oluşturulmuş; kurumun yönetim kurulu, üst yönetimi ve diğer tüm çalışanları tarafından etkilenen ve stratejilerin belirlenmesinde kullanılan ve </a:t>
            </a:r>
            <a:r>
              <a:rPr lang="tr-TR" altLang="tr-TR" sz="1900" b="1" dirty="0">
                <a:solidFill>
                  <a:schemeClr val="tx1"/>
                </a:solidFill>
                <a:cs typeface="Arial" panose="020B0604020202020204" pitchFamily="34" charset="0"/>
              </a:rPr>
              <a:t>kurumun tümünde uygulanan sistematik</a:t>
            </a:r>
            <a:r>
              <a:rPr lang="tr-TR" altLang="tr-TR" sz="1900" dirty="0">
                <a:solidFill>
                  <a:schemeClr val="tx1"/>
                </a:solidFill>
                <a:cs typeface="Arial" panose="020B0604020202020204" pitchFamily="34" charset="0"/>
              </a:rPr>
              <a:t> bir süreçtir. (COSO)</a:t>
            </a:r>
            <a:endParaRPr lang="en-US" altLang="tr-TR" sz="1900" dirty="0">
              <a:solidFill>
                <a:schemeClr val="tx1"/>
              </a:solidFill>
              <a:cs typeface="Arial" panose="020B0604020202020204" pitchFamily="34" charset="0"/>
            </a:endParaRPr>
          </a:p>
          <a:p>
            <a:pPr marL="0" indent="0" algn="just"/>
            <a:r>
              <a:rPr lang="tr-TR" sz="1900" dirty="0">
                <a:solidFill>
                  <a:schemeClr val="tx1"/>
                </a:solidFill>
              </a:rPr>
              <a:t>Kurumsal risk yönetimi, idarenin tamamını içine alan bir süreç olup, risk yönetim süreçlerinin bir bütün olarak görülmesini ve yönetilmesini sağlar.</a:t>
            </a:r>
          </a:p>
          <a:p>
            <a:pPr marL="0" indent="0" algn="just"/>
            <a:r>
              <a:rPr lang="tr-TR" sz="1900" dirty="0">
                <a:solidFill>
                  <a:schemeClr val="tx1"/>
                </a:solidFill>
              </a:rPr>
              <a:t>Stratejik plan hazırlık aşamasında hedeflerin belirlenmesi ile başlayan ve hedeflerin öngörüldüğü şekilde gerçekleştirilip gerçekleştirilmediğinin analiz edilmesiyle sonuçlanan bütün aşamalarda dikkate alınır. </a:t>
            </a:r>
            <a:endParaRPr lang="tr-TR" sz="1900"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41</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1127657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42</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2051" name="Picture 3"/>
          <p:cNvPicPr>
            <a:picLocks noGrp="1" noChangeAspect="1" noChangeArrowheads="1"/>
          </p:cNvPicPr>
          <p:nvPr>
            <p:ph idx="1"/>
          </p:nvPr>
        </p:nvPicPr>
        <p:blipFill>
          <a:blip r:embed="rId3" cstate="print"/>
          <a:srcRect/>
          <a:stretch>
            <a:fillRect/>
          </a:stretch>
        </p:blipFill>
        <p:spPr bwMode="auto">
          <a:xfrm>
            <a:off x="2195736" y="2420889"/>
            <a:ext cx="4680520" cy="3451225"/>
          </a:xfrm>
          <a:prstGeom prst="rect">
            <a:avLst/>
          </a:prstGeom>
          <a:noFill/>
          <a:ln w="9525">
            <a:noFill/>
            <a:miter lim="800000"/>
            <a:headEnd/>
            <a:tailEnd/>
          </a:ln>
        </p:spPr>
      </p:pic>
      <p:sp>
        <p:nvSpPr>
          <p:cNvPr id="14" name="13 Metin kutusu"/>
          <p:cNvSpPr txBox="1"/>
          <p:nvPr/>
        </p:nvSpPr>
        <p:spPr>
          <a:xfrm>
            <a:off x="3419872" y="2060849"/>
            <a:ext cx="2664296" cy="369332"/>
          </a:xfrm>
          <a:prstGeom prst="rect">
            <a:avLst/>
          </a:prstGeom>
          <a:noFill/>
        </p:spPr>
        <p:txBody>
          <a:bodyPr wrap="square" rtlCol="0">
            <a:spAutoFit/>
          </a:bodyPr>
          <a:lstStyle/>
          <a:p>
            <a:r>
              <a:rPr lang="tr-TR" dirty="0"/>
              <a:t>1. Risklerin tespit edilmesi</a:t>
            </a:r>
          </a:p>
        </p:txBody>
      </p:sp>
      <p:sp>
        <p:nvSpPr>
          <p:cNvPr id="15" name="14 Metin kutusu"/>
          <p:cNvSpPr txBox="1"/>
          <p:nvPr/>
        </p:nvSpPr>
        <p:spPr>
          <a:xfrm>
            <a:off x="571736" y="3675511"/>
            <a:ext cx="1958569" cy="923330"/>
          </a:xfrm>
          <a:prstGeom prst="rect">
            <a:avLst/>
          </a:prstGeom>
          <a:noFill/>
        </p:spPr>
        <p:txBody>
          <a:bodyPr wrap="square" rtlCol="0">
            <a:spAutoFit/>
          </a:bodyPr>
          <a:lstStyle/>
          <a:p>
            <a:r>
              <a:rPr lang="tr-TR" dirty="0"/>
              <a:t>4. Risklerin gözden geçirilmesi ve raporlanması</a:t>
            </a:r>
          </a:p>
        </p:txBody>
      </p:sp>
      <p:sp>
        <p:nvSpPr>
          <p:cNvPr id="16" name="15 Metin kutusu"/>
          <p:cNvSpPr txBox="1"/>
          <p:nvPr/>
        </p:nvSpPr>
        <p:spPr>
          <a:xfrm>
            <a:off x="6789121" y="3952509"/>
            <a:ext cx="1897681" cy="646331"/>
          </a:xfrm>
          <a:prstGeom prst="rect">
            <a:avLst/>
          </a:prstGeom>
          <a:noFill/>
        </p:spPr>
        <p:txBody>
          <a:bodyPr wrap="square" rtlCol="0">
            <a:spAutoFit/>
          </a:bodyPr>
          <a:lstStyle/>
          <a:p>
            <a:r>
              <a:rPr lang="tr-TR" dirty="0"/>
              <a:t>2. Risklerin değerlendirilmesi</a:t>
            </a:r>
          </a:p>
        </p:txBody>
      </p:sp>
      <p:sp>
        <p:nvSpPr>
          <p:cNvPr id="17" name="16 Metin kutusu"/>
          <p:cNvSpPr txBox="1"/>
          <p:nvPr/>
        </p:nvSpPr>
        <p:spPr>
          <a:xfrm>
            <a:off x="3491880" y="5791715"/>
            <a:ext cx="2880320" cy="369332"/>
          </a:xfrm>
          <a:prstGeom prst="rect">
            <a:avLst/>
          </a:prstGeom>
          <a:noFill/>
        </p:spPr>
        <p:txBody>
          <a:bodyPr wrap="square" rtlCol="0">
            <a:spAutoFit/>
          </a:bodyPr>
          <a:lstStyle/>
          <a:p>
            <a:r>
              <a:rPr lang="tr-TR" dirty="0"/>
              <a:t>3. Risklere cevap verilmesi</a:t>
            </a:r>
          </a:p>
        </p:txBody>
      </p:sp>
      <p:sp>
        <p:nvSpPr>
          <p:cNvPr id="18" name="17 Metin kutusu"/>
          <p:cNvSpPr txBox="1"/>
          <p:nvPr/>
        </p:nvSpPr>
        <p:spPr>
          <a:xfrm>
            <a:off x="3491880" y="3260012"/>
            <a:ext cx="2088232" cy="1754326"/>
          </a:xfrm>
          <a:prstGeom prst="rect">
            <a:avLst/>
          </a:prstGeom>
          <a:noFill/>
        </p:spPr>
        <p:txBody>
          <a:bodyPr wrap="square" rtlCol="0">
            <a:spAutoFit/>
          </a:bodyPr>
          <a:lstStyle/>
          <a:p>
            <a:r>
              <a:rPr lang="tr-TR" sz="3600" b="1" dirty="0"/>
              <a:t>Risk Yönetimi Süreci</a:t>
            </a:r>
          </a:p>
        </p:txBody>
      </p:sp>
      <p:pic>
        <p:nvPicPr>
          <p:cNvPr id="12" name="Resim 11"/>
          <p:cNvPicPr/>
          <p:nvPr/>
        </p:nvPicPr>
        <p:blipFill rotWithShape="1">
          <a:blip r:embed="rId4"/>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542030" y="2522539"/>
            <a:ext cx="7408333" cy="3450696"/>
          </a:xfrm>
        </p:spPr>
        <p:txBody>
          <a:bodyPr>
            <a:normAutofit/>
          </a:bodyPr>
          <a:lstStyle/>
          <a:p>
            <a:pPr marL="82549" lvl="1" indent="0">
              <a:buNone/>
            </a:pPr>
            <a:r>
              <a:rPr lang="tr-TR" sz="2400" b="1" dirty="0">
                <a:solidFill>
                  <a:schemeClr val="tx1"/>
                </a:solidFill>
                <a:latin typeface="Calibri" pitchFamily="34" charset="0"/>
              </a:rPr>
              <a:t>1.Risklerin tespit edilmesi</a:t>
            </a:r>
          </a:p>
          <a:p>
            <a:pPr marL="82549" indent="0" algn="just">
              <a:buNone/>
            </a:pPr>
            <a:r>
              <a:rPr lang="tr-TR" dirty="0" smtClean="0">
                <a:solidFill>
                  <a:schemeClr val="tx1"/>
                </a:solidFill>
              </a:rPr>
              <a:t>İdarenin hedeflerine ulaşmasını engelleyen veya zorlaştıran risklerin, önceden tanımlanmış yöntemlerle belirlenmesi, gruplandırılması ve güncellenmesi sürecidir. </a:t>
            </a:r>
          </a:p>
          <a:p>
            <a:pPr marL="82549" indent="0" algn="just">
              <a:buNone/>
            </a:pPr>
            <a:r>
              <a:rPr lang="tr-TR" dirty="0" smtClean="0">
                <a:solidFill>
                  <a:schemeClr val="tx1"/>
                </a:solidFill>
              </a:rPr>
              <a:t>Riskleri tespit etmek için yaygın olarak kullanılan yöntemlere </a:t>
            </a:r>
            <a:r>
              <a:rPr lang="tr-TR" dirty="0">
                <a:solidFill>
                  <a:schemeClr val="tx1"/>
                </a:solidFill>
              </a:rPr>
              <a:t>PESTLE </a:t>
            </a:r>
            <a:r>
              <a:rPr lang="tr-TR" dirty="0" smtClean="0">
                <a:solidFill>
                  <a:schemeClr val="tx1"/>
                </a:solidFill>
              </a:rPr>
              <a:t>Analizi, GZFT/SWOT Analizi (güçlü ve zayıf yönler, fırsatlar, tehditler) ve  beyin fırtınasını örnek olarak verebiliriz.</a:t>
            </a:r>
          </a:p>
          <a:p>
            <a:pPr lvl="1">
              <a:buNone/>
            </a:pPr>
            <a:endParaRPr lang="tr-TR" sz="2400" b="1" dirty="0">
              <a:solidFill>
                <a:schemeClr val="tx1"/>
              </a:solidFill>
              <a:latin typeface="Calibri" pitchFamily="34" charset="0"/>
            </a:endParaRPr>
          </a:p>
          <a:p>
            <a:pPr>
              <a:buNone/>
            </a:pPr>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43</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sz="4900" b="1" dirty="0">
                <a:solidFill>
                  <a:schemeClr val="tx1"/>
                </a:solidFill>
                <a:latin typeface="Calibri" pitchFamily="34" charset="0"/>
              </a:rPr>
              <a:t/>
            </a:r>
            <a:br>
              <a:rPr lang="tr-TR" sz="4900" b="1" dirty="0">
                <a:solidFill>
                  <a:schemeClr val="tx1"/>
                </a:solidFill>
                <a:latin typeface="Calibri" pitchFamily="34" charset="0"/>
              </a:rPr>
            </a:br>
            <a:r>
              <a:rPr lang="tr-TR" sz="4800" b="1" dirty="0">
                <a:solidFill>
                  <a:schemeClr val="tx1"/>
                </a:solidFill>
                <a:latin typeface="Calibri" pitchFamily="34" charset="0"/>
                <a:cs typeface="Times New Roman" pitchFamily="18" charset="0"/>
              </a:rPr>
              <a:t>C- Risk Yönetimine İlişkin Temel Kavramlar</a:t>
            </a:r>
            <a:r>
              <a:rPr lang="tr-TR" dirty="0" smtClean="0">
                <a:solidFill>
                  <a:schemeClr val="tx1"/>
                </a:solidFill>
                <a:latin typeface="Calibri" pitchFamily="34" charset="0"/>
              </a:rPr>
              <a:t/>
            </a:r>
            <a:br>
              <a:rPr lang="tr-TR" dirty="0" smtClean="0">
                <a:solidFill>
                  <a:schemeClr val="tx1"/>
                </a:solidFill>
                <a:latin typeface="Calibri" pitchFamily="34" charset="0"/>
              </a:rPr>
            </a:br>
            <a:endParaRPr lang="tr-TR" dirty="0"/>
          </a:p>
        </p:txBody>
      </p:sp>
      <p:pic>
        <p:nvPicPr>
          <p:cNvPr id="8" name="Resim 7"/>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45700"/>
            <a:ext cx="7408333" cy="3450696"/>
          </a:xfrm>
        </p:spPr>
        <p:txBody>
          <a:bodyPr>
            <a:normAutofit lnSpcReduction="10000"/>
          </a:bodyPr>
          <a:lstStyle/>
          <a:p>
            <a:pPr marL="0" lvl="1" indent="0">
              <a:buNone/>
            </a:pPr>
            <a:r>
              <a:rPr lang="tr-TR" sz="2400" b="1" dirty="0">
                <a:solidFill>
                  <a:schemeClr val="tx1"/>
                </a:solidFill>
                <a:latin typeface="Calibri" pitchFamily="34" charset="0"/>
              </a:rPr>
              <a:t>Riskleri belirleme yöntemleri</a:t>
            </a:r>
          </a:p>
          <a:p>
            <a:pPr marL="82549" indent="-6351" algn="just"/>
            <a:r>
              <a:rPr lang="tr-TR" sz="2100" dirty="0">
                <a:solidFill>
                  <a:schemeClr val="tx1"/>
                </a:solidFill>
              </a:rPr>
              <a:t>PESTLE Analizi</a:t>
            </a:r>
          </a:p>
          <a:p>
            <a:pPr marL="82549" lvl="1" indent="-6351" algn="just">
              <a:buNone/>
            </a:pPr>
            <a:r>
              <a:rPr lang="tr-TR" sz="2100" dirty="0">
                <a:solidFill>
                  <a:schemeClr val="tx1"/>
                </a:solidFill>
              </a:rPr>
              <a:t>PESTLE analizi; risklerin politik, ekonomik, sosyal, teknolojik, yasal, çevresel kategorilerinde değerlendirmeler yapılarak belirlenmesidir.</a:t>
            </a:r>
          </a:p>
          <a:p>
            <a:pPr marL="82549" indent="-6351" algn="just"/>
            <a:r>
              <a:rPr lang="tr-TR" sz="2100" dirty="0">
                <a:solidFill>
                  <a:schemeClr val="tx1"/>
                </a:solidFill>
              </a:rPr>
              <a:t>Beyin Fırtınası</a:t>
            </a:r>
          </a:p>
          <a:p>
            <a:pPr marL="82549" lvl="1" indent="-6351" algn="just">
              <a:buNone/>
            </a:pPr>
            <a:r>
              <a:rPr lang="tr-TR" sz="2100" dirty="0">
                <a:solidFill>
                  <a:schemeClr val="tx1"/>
                </a:solidFill>
              </a:rPr>
              <a:t>Beyin Fırtınası, hem riskleri belirlemek hem de değerlendirmek için kullanılan bir yöntemdir. Riskleri belirleyecek grup bir araya gelir, herkes fikir üretir, bu fikirlerin hepsi oylanır. En çok oy alan fikirler uygulanır.</a:t>
            </a:r>
          </a:p>
          <a:p>
            <a:pPr lvl="1"/>
            <a:endParaRPr lang="tr-TR" sz="1800" dirty="0">
              <a:solidFill>
                <a:schemeClr val="tx1"/>
              </a:solidFill>
              <a:latin typeface="Calibri" panose="020F0502020204030204" pitchFamily="34" charset="0"/>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44</a:t>
            </a:fld>
            <a:endParaRPr lang="tr-TR"/>
          </a:p>
        </p:txBody>
      </p:sp>
      <p:sp>
        <p:nvSpPr>
          <p:cNvPr id="6" name="Unvan 5"/>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30542932"/>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75656" y="1994512"/>
            <a:ext cx="7408333" cy="4001885"/>
          </a:xfrm>
        </p:spPr>
        <p:txBody>
          <a:bodyPr>
            <a:normAutofit lnSpcReduction="10000"/>
          </a:bodyPr>
          <a:lstStyle/>
          <a:p>
            <a:pPr marL="0" lvl="1" indent="0">
              <a:buNone/>
            </a:pPr>
            <a:r>
              <a:rPr lang="tr-TR" sz="2000" b="1" dirty="0">
                <a:solidFill>
                  <a:schemeClr val="tx1"/>
                </a:solidFill>
                <a:latin typeface="Calibri" pitchFamily="34" charset="0"/>
              </a:rPr>
              <a:t>Riskleri belirleme yöntemleri</a:t>
            </a:r>
          </a:p>
          <a:p>
            <a:pPr marL="0" indent="0" algn="just">
              <a:buNone/>
            </a:pPr>
            <a:r>
              <a:rPr lang="tr-TR" sz="1800" dirty="0">
                <a:solidFill>
                  <a:schemeClr val="tx1"/>
                </a:solidFill>
              </a:rPr>
              <a:t>GZFT/SWOT Analizi</a:t>
            </a:r>
          </a:p>
          <a:p>
            <a:pPr marL="0" lvl="1" indent="0" algn="just">
              <a:buNone/>
            </a:pPr>
            <a:r>
              <a:rPr lang="tr-TR" sz="1800" dirty="0">
                <a:solidFill>
                  <a:schemeClr val="tx1"/>
                </a:solidFill>
              </a:rPr>
              <a:t>SWOT analizi; Bir  sürecin, bir kurumun güçlü (Strengths) ve zayıf (Weaknesses) yönlerini belirlemek, iç ve dış çevreden kaynaklanan fırsat (Opportunities) ve tehditleri (Threats) saptamak için kullanılan bir yönetim tekniğidir.</a:t>
            </a:r>
            <a:r>
              <a:rPr lang="tr-TR" sz="1800" dirty="0">
                <a:solidFill>
                  <a:schemeClr val="tx1"/>
                </a:solidFill>
                <a:effectLst>
                  <a:outerShdw blurRad="50800" dist="38100" algn="tr" rotWithShape="0">
                    <a:prstClr val="black">
                      <a:alpha val="40000"/>
                    </a:prstClr>
                  </a:outerShdw>
                </a:effectLst>
              </a:rPr>
              <a:t>  </a:t>
            </a:r>
            <a:r>
              <a:rPr lang="tr-TR" sz="1800" dirty="0">
                <a:solidFill>
                  <a:schemeClr val="tx1"/>
                </a:solidFill>
              </a:rPr>
              <a:t>SWOT analizi temelde 2 hususta faydalar sağlar;</a:t>
            </a:r>
          </a:p>
          <a:p>
            <a:pPr marL="0" lvl="1" indent="0" algn="just"/>
            <a:r>
              <a:rPr lang="tr-TR" sz="1800" dirty="0">
                <a:solidFill>
                  <a:schemeClr val="tx1"/>
                </a:solidFill>
              </a:rPr>
              <a:t>Anlamayı ve algıyı kolaylaştırır: Kurumu ve onu çevreleyen ortamın tüm yönleriyle gözler önüne serilmesi.</a:t>
            </a:r>
          </a:p>
          <a:p>
            <a:pPr marL="0" lvl="1" indent="0" algn="just"/>
            <a:r>
              <a:rPr lang="tr-TR" sz="1800" dirty="0">
                <a:solidFill>
                  <a:schemeClr val="tx1"/>
                </a:solidFill>
              </a:rPr>
              <a:t>Karar almayı kolaylaştırır: Mevcut durumun görülüp, Kuruma ilişkin ileriye dönük adımların, sağlıklı, gerçekçi ve etkin atılmasına neden olur.</a:t>
            </a:r>
          </a:p>
          <a:p>
            <a:pPr marL="0" indent="0" algn="just">
              <a:buNone/>
            </a:pPr>
            <a:r>
              <a:rPr lang="tr-TR" sz="1800" dirty="0">
                <a:solidFill>
                  <a:schemeClr val="tx1"/>
                </a:solidFill>
              </a:rPr>
              <a:t>Böylece, kurum güçlü yönleri üzerinde yoğunlaşır; zayıflıklarını azaltır; kuruma yönelik tehditleri ortadan kaldırmanın yolları aranır. Fırsatlardan en iyi şekilde yararlanılmaya çalışılır. (</a:t>
            </a:r>
            <a:r>
              <a:rPr lang="tr-TR" sz="1800" b="1" dirty="0">
                <a:solidFill>
                  <a:schemeClr val="tx1"/>
                </a:solidFill>
              </a:rPr>
              <a:t>ÖRNEK: *GÜ 2019-2023 Stratejik Plan GZFT (SWOT) Analizi)</a:t>
            </a:r>
            <a:endParaRPr lang="tr-TR" sz="1800" dirty="0">
              <a:solidFill>
                <a:schemeClr val="tx1"/>
              </a:solidFill>
            </a:endParaRPr>
          </a:p>
          <a:p>
            <a:pPr marL="301935" lvl="1" indent="0">
              <a:buNone/>
            </a:pPr>
            <a:endParaRPr lang="tr-TR" sz="1600" dirty="0">
              <a:solidFill>
                <a:schemeClr val="tx1"/>
              </a:solidFill>
            </a:endParaRPr>
          </a:p>
          <a:p>
            <a:pPr lvl="1"/>
            <a:endParaRPr lang="tr-TR" sz="1600"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45</a:t>
            </a:fld>
            <a:endParaRPr lang="tr-TR"/>
          </a:p>
        </p:txBody>
      </p:sp>
      <p:sp>
        <p:nvSpPr>
          <p:cNvPr id="6" name="Unvan 5"/>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75914224"/>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75657" y="2239523"/>
            <a:ext cx="7474707" cy="3993307"/>
          </a:xfrm>
        </p:spPr>
        <p:txBody>
          <a:bodyPr>
            <a:normAutofit fontScale="85000" lnSpcReduction="10000"/>
          </a:bodyPr>
          <a:lstStyle/>
          <a:p>
            <a:pPr marL="0" indent="0">
              <a:buNone/>
            </a:pPr>
            <a:r>
              <a:rPr lang="tr-TR" b="1" dirty="0">
                <a:solidFill>
                  <a:schemeClr val="tx1"/>
                </a:solidFill>
                <a:latin typeface="Calibri" panose="020F0502020204030204" pitchFamily="34" charset="0"/>
              </a:rPr>
              <a:t>Risk Tespitinde Sorulabilecek Sorular:</a:t>
            </a:r>
            <a:endParaRPr lang="tr-TR" dirty="0">
              <a:solidFill>
                <a:schemeClr val="tx1"/>
              </a:solidFill>
              <a:latin typeface="Calibri" panose="020F0502020204030204" pitchFamily="34" charset="0"/>
            </a:endParaRPr>
          </a:p>
          <a:p>
            <a:r>
              <a:rPr lang="tr-TR" dirty="0" smtClean="0">
                <a:solidFill>
                  <a:schemeClr val="tx1"/>
                </a:solidFill>
              </a:rPr>
              <a:t>1 Misyon</a:t>
            </a:r>
            <a:r>
              <a:rPr lang="tr-TR" dirty="0">
                <a:solidFill>
                  <a:schemeClr val="tx1"/>
                </a:solidFill>
              </a:rPr>
              <a:t>, Vizyon ile temel amaç ve hedefler belirlendi mi? </a:t>
            </a:r>
            <a:endParaRPr lang="tr-TR" dirty="0" smtClean="0">
              <a:solidFill>
                <a:schemeClr val="tx1"/>
              </a:solidFill>
            </a:endParaRPr>
          </a:p>
          <a:p>
            <a:r>
              <a:rPr lang="tr-TR" dirty="0" smtClean="0">
                <a:solidFill>
                  <a:schemeClr val="tx1"/>
                </a:solidFill>
              </a:rPr>
              <a:t>2 </a:t>
            </a:r>
            <a:r>
              <a:rPr lang="tr-TR" dirty="0">
                <a:solidFill>
                  <a:schemeClr val="tx1"/>
                </a:solidFill>
              </a:rPr>
              <a:t>Amaç ve hedeflere ulaşmada yaşanılan en büyük engel nedir</a:t>
            </a:r>
            <a:r>
              <a:rPr lang="tr-TR" dirty="0" smtClean="0">
                <a:solidFill>
                  <a:schemeClr val="tx1"/>
                </a:solidFill>
              </a:rPr>
              <a:t>?</a:t>
            </a:r>
          </a:p>
          <a:p>
            <a:r>
              <a:rPr lang="tr-TR" dirty="0" smtClean="0">
                <a:solidFill>
                  <a:schemeClr val="tx1"/>
                </a:solidFill>
              </a:rPr>
              <a:t>3 </a:t>
            </a:r>
            <a:r>
              <a:rPr lang="tr-TR" dirty="0">
                <a:solidFill>
                  <a:schemeClr val="tx1"/>
                </a:solidFill>
              </a:rPr>
              <a:t>Yasa ve mevzuat gibi dış faktörlerde değişimler meydana geldi mi? </a:t>
            </a:r>
            <a:endParaRPr lang="tr-TR" dirty="0" smtClean="0">
              <a:solidFill>
                <a:schemeClr val="tx1"/>
              </a:solidFill>
            </a:endParaRPr>
          </a:p>
          <a:p>
            <a:r>
              <a:rPr lang="tr-TR" dirty="0" smtClean="0">
                <a:solidFill>
                  <a:schemeClr val="tx1"/>
                </a:solidFill>
              </a:rPr>
              <a:t>4 </a:t>
            </a:r>
            <a:r>
              <a:rPr lang="tr-TR" dirty="0">
                <a:solidFill>
                  <a:schemeClr val="tx1"/>
                </a:solidFill>
              </a:rPr>
              <a:t>Son zamanlarda kilit/önemli personel değişikliği yaşandı mı? </a:t>
            </a:r>
            <a:endParaRPr lang="tr-TR" dirty="0" smtClean="0">
              <a:solidFill>
                <a:schemeClr val="tx1"/>
              </a:solidFill>
            </a:endParaRPr>
          </a:p>
          <a:p>
            <a:r>
              <a:rPr lang="tr-TR" dirty="0" smtClean="0">
                <a:solidFill>
                  <a:schemeClr val="tx1"/>
                </a:solidFill>
              </a:rPr>
              <a:t>5 </a:t>
            </a:r>
            <a:r>
              <a:rPr lang="tr-TR" dirty="0">
                <a:solidFill>
                  <a:schemeClr val="tx1"/>
                </a:solidFill>
              </a:rPr>
              <a:t>Geçmiş dönemlerde yüksek personel değişim oranı oldu mu? </a:t>
            </a:r>
            <a:endParaRPr lang="tr-TR" dirty="0" smtClean="0">
              <a:solidFill>
                <a:schemeClr val="tx1"/>
              </a:solidFill>
            </a:endParaRPr>
          </a:p>
          <a:p>
            <a:r>
              <a:rPr lang="tr-TR" dirty="0" smtClean="0">
                <a:solidFill>
                  <a:schemeClr val="tx1"/>
                </a:solidFill>
              </a:rPr>
              <a:t>6 </a:t>
            </a:r>
            <a:r>
              <a:rPr lang="tr-TR" dirty="0">
                <a:solidFill>
                  <a:schemeClr val="tx1"/>
                </a:solidFill>
              </a:rPr>
              <a:t>İş süreçleri sade ve sıradan mı yoksa karmaşık ve değişken mi? </a:t>
            </a:r>
            <a:endParaRPr lang="tr-TR" dirty="0" smtClean="0">
              <a:solidFill>
                <a:schemeClr val="tx1"/>
              </a:solidFill>
            </a:endParaRPr>
          </a:p>
          <a:p>
            <a:r>
              <a:rPr lang="tr-TR" dirty="0" smtClean="0">
                <a:solidFill>
                  <a:schemeClr val="tx1"/>
                </a:solidFill>
              </a:rPr>
              <a:t>7 </a:t>
            </a:r>
            <a:r>
              <a:rPr lang="tr-TR" dirty="0">
                <a:solidFill>
                  <a:schemeClr val="tx1"/>
                </a:solidFill>
              </a:rPr>
              <a:t>Usul ve süreçler yazılı belge hâline getiriliyor mu? </a:t>
            </a:r>
            <a:endParaRPr lang="tr-TR" dirty="0" smtClean="0">
              <a:solidFill>
                <a:schemeClr val="tx1"/>
              </a:solidFill>
            </a:endParaRPr>
          </a:p>
          <a:p>
            <a:r>
              <a:rPr lang="tr-TR" dirty="0" smtClean="0">
                <a:solidFill>
                  <a:schemeClr val="tx1"/>
                </a:solidFill>
              </a:rPr>
              <a:t>8 </a:t>
            </a:r>
            <a:r>
              <a:rPr lang="tr-TR" dirty="0">
                <a:solidFill>
                  <a:schemeClr val="tx1"/>
                </a:solidFill>
              </a:rPr>
              <a:t>Diğer birimler benzer amaç ve hedeflerde başarısızlığa uğradı mı? </a:t>
            </a:r>
            <a:endParaRPr lang="tr-TR" dirty="0" smtClean="0">
              <a:solidFill>
                <a:schemeClr val="tx1"/>
              </a:solidFill>
            </a:endParaRPr>
          </a:p>
          <a:p>
            <a:r>
              <a:rPr lang="tr-TR" dirty="0" smtClean="0">
                <a:solidFill>
                  <a:schemeClr val="tx1"/>
                </a:solidFill>
              </a:rPr>
              <a:t>9 </a:t>
            </a:r>
            <a:r>
              <a:rPr lang="tr-TR" dirty="0">
                <a:solidFill>
                  <a:schemeClr val="tx1"/>
                </a:solidFill>
              </a:rPr>
              <a:t>Bilişim sisteminde herhangi bir değişiklik oldu mu? </a:t>
            </a:r>
            <a:endParaRPr lang="tr-TR" dirty="0" smtClean="0">
              <a:solidFill>
                <a:schemeClr val="tx1"/>
              </a:solidFill>
            </a:endParaRPr>
          </a:p>
          <a:p>
            <a:r>
              <a:rPr lang="tr-TR" dirty="0" smtClean="0">
                <a:solidFill>
                  <a:schemeClr val="tx1"/>
                </a:solidFill>
              </a:rPr>
              <a:t>10 </a:t>
            </a:r>
            <a:r>
              <a:rPr lang="tr-TR" dirty="0">
                <a:solidFill>
                  <a:schemeClr val="tx1"/>
                </a:solidFill>
              </a:rPr>
              <a:t>Yeni görevler üstleniliyor mu? Yeniden yapılanmaya gidildi mi? </a:t>
            </a:r>
            <a:endParaRPr lang="tr-TR" dirty="0" smtClean="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46</a:t>
            </a:fld>
            <a:endParaRPr lang="tr-TR"/>
          </a:p>
        </p:txBody>
      </p:sp>
      <p:sp>
        <p:nvSpPr>
          <p:cNvPr id="6" name="Unvan 5"/>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12906027"/>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75656" y="2276873"/>
            <a:ext cx="7408333" cy="3719524"/>
          </a:xfrm>
        </p:spPr>
        <p:txBody>
          <a:bodyPr>
            <a:normAutofit fontScale="70000" lnSpcReduction="20000"/>
          </a:bodyPr>
          <a:lstStyle/>
          <a:p>
            <a:pPr marL="0" indent="0">
              <a:buNone/>
            </a:pPr>
            <a:r>
              <a:rPr lang="tr-TR" b="1" dirty="0">
                <a:solidFill>
                  <a:schemeClr val="tx1"/>
                </a:solidFill>
                <a:latin typeface="Calibri" panose="020F0502020204030204" pitchFamily="34" charset="0"/>
              </a:rPr>
              <a:t>Risk Tespitinde Sorulabilecek </a:t>
            </a:r>
            <a:r>
              <a:rPr lang="tr-TR" b="1" dirty="0" smtClean="0">
                <a:solidFill>
                  <a:schemeClr val="tx1"/>
                </a:solidFill>
                <a:latin typeface="Calibri" panose="020F0502020204030204" pitchFamily="34" charset="0"/>
              </a:rPr>
              <a:t>Sorular devamı:</a:t>
            </a:r>
            <a:endParaRPr lang="tr-TR" dirty="0" smtClean="0"/>
          </a:p>
          <a:p>
            <a:r>
              <a:rPr lang="tr-TR" sz="2600" dirty="0">
                <a:solidFill>
                  <a:schemeClr val="tx1"/>
                </a:solidFill>
              </a:rPr>
              <a:t>11 İş süreçlerinde genel bir aksama olursa acil eylem planı mevcut mu? </a:t>
            </a:r>
          </a:p>
          <a:p>
            <a:r>
              <a:rPr lang="tr-TR" sz="2600" dirty="0">
                <a:solidFill>
                  <a:schemeClr val="tx1"/>
                </a:solidFill>
              </a:rPr>
              <a:t>12 Geçmiş yıllarda hangi riskler çoğaldı veya azaldı? Neden? </a:t>
            </a:r>
          </a:p>
          <a:p>
            <a:r>
              <a:rPr lang="tr-TR" sz="2600" dirty="0">
                <a:solidFill>
                  <a:schemeClr val="tx1"/>
                </a:solidFill>
              </a:rPr>
              <a:t>13 Bu durum neden bir risk olarak tasvir edilmektedir? </a:t>
            </a:r>
          </a:p>
          <a:p>
            <a:r>
              <a:rPr lang="tr-TR" sz="2600" dirty="0">
                <a:solidFill>
                  <a:schemeClr val="tx1"/>
                </a:solidFill>
              </a:rPr>
              <a:t>14 Bu riski anlamak için ilave bir bilgiye ihtiyaç var mıdır? </a:t>
            </a:r>
          </a:p>
          <a:p>
            <a:r>
              <a:rPr lang="tr-TR" sz="2600" dirty="0">
                <a:solidFill>
                  <a:schemeClr val="tx1"/>
                </a:solidFill>
              </a:rPr>
              <a:t>15 Bu riskin hedeflere ulaşmada neden olumsuz etkisi vardır? </a:t>
            </a:r>
          </a:p>
          <a:p>
            <a:r>
              <a:rPr lang="tr-TR" sz="2600" dirty="0">
                <a:solidFill>
                  <a:schemeClr val="tx1"/>
                </a:solidFill>
              </a:rPr>
              <a:t>16 İç risklerin ortaya çıkmasına kimler sebep olmuş olabilir? </a:t>
            </a:r>
          </a:p>
          <a:p>
            <a:r>
              <a:rPr lang="tr-TR" sz="2600" dirty="0">
                <a:solidFill>
                  <a:schemeClr val="tx1"/>
                </a:solidFill>
              </a:rPr>
              <a:t>17 Tespit edilmiş iç risklerin çıkış kaynağı ve temel nedeni nedir? </a:t>
            </a:r>
          </a:p>
          <a:p>
            <a:r>
              <a:rPr lang="tr-TR" sz="2600" dirty="0">
                <a:solidFill>
                  <a:schemeClr val="tx1"/>
                </a:solidFill>
              </a:rPr>
              <a:t>18 Risklerin neden olacağı olası maliyetler ne kadardır? </a:t>
            </a:r>
          </a:p>
          <a:p>
            <a:r>
              <a:rPr lang="tr-TR" sz="2600" dirty="0">
                <a:solidFill>
                  <a:schemeClr val="tx1"/>
                </a:solidFill>
              </a:rPr>
              <a:t>19 Üniversite yönetimi hem iç hem dış riskleri dikkate alıyor mu?</a:t>
            </a:r>
          </a:p>
          <a:p>
            <a:r>
              <a:rPr lang="tr-TR" sz="2600" dirty="0">
                <a:solidFill>
                  <a:schemeClr val="tx1"/>
                </a:solidFill>
              </a:rPr>
              <a:t> 20 Risklerin belirlenmesinde iç ve dış paydaşların rolü nelerdir?</a:t>
            </a:r>
          </a:p>
          <a:p>
            <a:pPr marL="0" indent="0">
              <a:buNone/>
            </a:pPr>
            <a:endParaRPr lang="tr-TR" dirty="0"/>
          </a:p>
          <a:p>
            <a:pPr marL="0" indent="0">
              <a:buNone/>
            </a:pPr>
            <a:r>
              <a:rPr lang="tr-TR" dirty="0">
                <a:solidFill>
                  <a:schemeClr val="tx1"/>
                </a:solidFill>
              </a:rPr>
              <a:t>(Gazi Üniversitesi Kurumsal Risk Yönetim Rehberi EK:2)</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47</a:t>
            </a:fld>
            <a:endParaRPr lang="tr-TR"/>
          </a:p>
        </p:txBody>
      </p:sp>
      <p:sp>
        <p:nvSpPr>
          <p:cNvPr id="6" name="Unvan 5"/>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5308514"/>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569132" y="2276873"/>
            <a:ext cx="7408333" cy="3168352"/>
          </a:xfrm>
        </p:spPr>
        <p:txBody>
          <a:bodyPr>
            <a:normAutofit/>
          </a:bodyPr>
          <a:lstStyle/>
          <a:p>
            <a:pPr marL="82549" indent="0">
              <a:buNone/>
            </a:pPr>
            <a:r>
              <a:rPr lang="tr-TR" sz="2800" b="1" dirty="0">
                <a:solidFill>
                  <a:schemeClr val="tx1"/>
                </a:solidFill>
                <a:latin typeface="Calibri" pitchFamily="34" charset="0"/>
                <a:cs typeface="Times New Roman" pitchFamily="18" charset="0"/>
              </a:rPr>
              <a:t>2.Risklerin değerlendirilmesi</a:t>
            </a:r>
          </a:p>
          <a:p>
            <a:pPr marL="82549" indent="0">
              <a:buNone/>
            </a:pPr>
            <a:r>
              <a:rPr lang="tr-TR" dirty="0" smtClean="0">
                <a:solidFill>
                  <a:schemeClr val="tx1"/>
                </a:solidFill>
                <a:latin typeface="Calibri" pitchFamily="34" charset="0"/>
              </a:rPr>
              <a:t>Risklerin;</a:t>
            </a:r>
          </a:p>
          <a:p>
            <a:pPr marL="709596" indent="0">
              <a:buNone/>
            </a:pPr>
            <a:r>
              <a:rPr lang="tr-TR" dirty="0">
                <a:solidFill>
                  <a:schemeClr val="tx1"/>
                </a:solidFill>
                <a:latin typeface="Calibri" pitchFamily="34" charset="0"/>
              </a:rPr>
              <a:t>	</a:t>
            </a:r>
            <a:r>
              <a:rPr lang="tr-TR" dirty="0" smtClean="0">
                <a:solidFill>
                  <a:schemeClr val="tx1"/>
                </a:solidFill>
                <a:latin typeface="Calibri" pitchFamily="34" charset="0"/>
              </a:rPr>
              <a:t>- ölçülmesi, </a:t>
            </a:r>
          </a:p>
          <a:p>
            <a:pPr marL="709596" indent="0">
              <a:buNone/>
            </a:pPr>
            <a:r>
              <a:rPr lang="tr-TR" dirty="0" smtClean="0">
                <a:solidFill>
                  <a:schemeClr val="tx1"/>
                </a:solidFill>
                <a:latin typeface="Calibri" pitchFamily="34" charset="0"/>
              </a:rPr>
              <a:t>	- önceliklendirilmesi, </a:t>
            </a:r>
          </a:p>
          <a:p>
            <a:pPr marL="709596" indent="0">
              <a:buNone/>
            </a:pPr>
            <a:r>
              <a:rPr lang="tr-TR" dirty="0" smtClean="0">
                <a:solidFill>
                  <a:schemeClr val="tx1"/>
                </a:solidFill>
                <a:latin typeface="Calibri" pitchFamily="34" charset="0"/>
              </a:rPr>
              <a:t>	- kaydedilmesi</a:t>
            </a:r>
          </a:p>
          <a:p>
            <a:pPr>
              <a:buNone/>
            </a:pPr>
            <a:r>
              <a:rPr lang="tr-TR" dirty="0" smtClean="0">
                <a:solidFill>
                  <a:schemeClr val="tx1"/>
                </a:solidFill>
                <a:latin typeface="Calibri" pitchFamily="34" charset="0"/>
              </a:rPr>
              <a:t> aşamalarını kapsar. </a:t>
            </a:r>
            <a:endParaRPr lang="tr-TR" b="1" dirty="0" smtClean="0"/>
          </a:p>
          <a:p>
            <a:pPr>
              <a:buNone/>
            </a:pPr>
            <a:endParaRPr lang="tr-TR" b="1"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48</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8" name="Resim 7"/>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199099"/>
            <a:ext cx="7408333" cy="3777283"/>
          </a:xfrm>
        </p:spPr>
        <p:txBody>
          <a:bodyPr>
            <a:normAutofit fontScale="92500"/>
          </a:bodyPr>
          <a:lstStyle/>
          <a:p>
            <a:pPr marL="342891" lvl="1" indent="-342891">
              <a:buNone/>
            </a:pPr>
            <a:r>
              <a:rPr lang="tr-TR" sz="2400" b="1" dirty="0">
                <a:solidFill>
                  <a:schemeClr val="tx1"/>
                </a:solidFill>
              </a:rPr>
              <a:t>	2.1. Risklerin ölçülmesi;</a:t>
            </a:r>
            <a:r>
              <a:rPr lang="tr-TR" sz="2400" dirty="0">
                <a:solidFill>
                  <a:schemeClr val="tx1"/>
                </a:solidFill>
              </a:rPr>
              <a:t> her riskin gerçekleşme </a:t>
            </a:r>
            <a:r>
              <a:rPr lang="tr-TR" sz="2400" b="1" dirty="0">
                <a:solidFill>
                  <a:schemeClr val="tx1"/>
                </a:solidFill>
              </a:rPr>
              <a:t>olasılığı</a:t>
            </a:r>
            <a:r>
              <a:rPr lang="tr-TR" sz="2400" dirty="0">
                <a:solidFill>
                  <a:schemeClr val="tx1"/>
                </a:solidFill>
              </a:rPr>
              <a:t> ile bu riskin meydana gelmesi halinde, idarenin hedef ve faaliyetleri üzerinde yaratacağı </a:t>
            </a:r>
            <a:r>
              <a:rPr lang="tr-TR" sz="2400" b="1" dirty="0">
                <a:solidFill>
                  <a:schemeClr val="tx1"/>
                </a:solidFill>
              </a:rPr>
              <a:t>etki</a:t>
            </a:r>
            <a:r>
              <a:rPr lang="tr-TR" sz="2400" dirty="0">
                <a:solidFill>
                  <a:schemeClr val="tx1"/>
                </a:solidFill>
              </a:rPr>
              <a:t>nin hesaplanmasıdır. </a:t>
            </a:r>
          </a:p>
          <a:p>
            <a:pPr marL="342891" lvl="1" indent="-342891">
              <a:buNone/>
            </a:pPr>
            <a:r>
              <a:rPr lang="tr-TR" sz="2400" dirty="0">
                <a:solidFill>
                  <a:schemeClr val="tx1"/>
                </a:solidFill>
              </a:rPr>
              <a:t>	</a:t>
            </a:r>
            <a:r>
              <a:rPr lang="tr-TR" sz="2400" b="1" dirty="0">
                <a:solidFill>
                  <a:schemeClr val="tx1"/>
                </a:solidFill>
              </a:rPr>
              <a:t>RİSK= OLASILIK X ETKİ</a:t>
            </a:r>
          </a:p>
          <a:p>
            <a:pPr lvl="1"/>
            <a:r>
              <a:rPr lang="tr-TR" sz="2000" dirty="0">
                <a:solidFill>
                  <a:schemeClr val="tx1"/>
                </a:solidFill>
              </a:rPr>
              <a:t>Tespit edilen riskler olasılık ve etki açısından 1 den 5 e kadar puanlanır. </a:t>
            </a:r>
          </a:p>
          <a:p>
            <a:pPr lvl="1"/>
            <a:r>
              <a:rPr lang="tr-TR" sz="2000" dirty="0">
                <a:solidFill>
                  <a:schemeClr val="tx1"/>
                </a:solidFill>
              </a:rPr>
              <a:t>Puanlar yüksekten düşüğe doğru sıralanır. </a:t>
            </a:r>
          </a:p>
          <a:p>
            <a:pPr lvl="1"/>
            <a:r>
              <a:rPr lang="tr-TR" sz="2000" dirty="0">
                <a:solidFill>
                  <a:schemeClr val="tx1"/>
                </a:solidFill>
              </a:rPr>
              <a:t>Belirlenen risk stratejisine göre riskler, yüksek, orta ve düşük olmak üzere üç kategoriye ayrılır ve  bu çerçevede idarenin risk haritası oluşturulur.</a:t>
            </a:r>
          </a:p>
          <a:p>
            <a:pPr marL="0" indent="0">
              <a:buNone/>
            </a:pPr>
            <a:r>
              <a:rPr lang="tr-TR" sz="1200" dirty="0">
                <a:solidFill>
                  <a:schemeClr val="accent2">
                    <a:lumMod val="75000"/>
                  </a:schemeClr>
                </a:solidFill>
              </a:rPr>
              <a:t> </a:t>
            </a:r>
            <a:endParaRPr lang="tr-TR" dirty="0">
              <a:solidFill>
                <a:schemeClr val="accent2">
                  <a:lumMod val="75000"/>
                </a:schemeClr>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49</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9" name="Resim 8"/>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83945508"/>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17190" y="1842955"/>
            <a:ext cx="7408333" cy="3816424"/>
          </a:xfrm>
        </p:spPr>
        <p:txBody>
          <a:bodyPr>
            <a:normAutofit/>
          </a:bodyPr>
          <a:lstStyle/>
          <a:p>
            <a:pPr marL="0" indent="0">
              <a:buNone/>
            </a:pPr>
            <a:r>
              <a:rPr lang="tr-TR" b="1" dirty="0">
                <a:solidFill>
                  <a:schemeClr val="tx1"/>
                </a:solidFill>
              </a:rPr>
              <a:t>Risk Etki </a:t>
            </a:r>
            <a:r>
              <a:rPr lang="tr-TR" b="1" dirty="0" smtClean="0">
                <a:solidFill>
                  <a:schemeClr val="tx1"/>
                </a:solidFill>
              </a:rPr>
              <a:t>Değerlendirme </a:t>
            </a:r>
            <a:r>
              <a:rPr lang="tr-TR" b="1" dirty="0">
                <a:solidFill>
                  <a:schemeClr val="tx1"/>
                </a:solidFill>
              </a:rPr>
              <a:t>Tablosu</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50</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graphicFrame>
        <p:nvGraphicFramePr>
          <p:cNvPr id="7" name="Tablo 6"/>
          <p:cNvGraphicFramePr>
            <a:graphicFrameLocks noGrp="1"/>
          </p:cNvGraphicFramePr>
          <p:nvPr>
            <p:extLst>
              <p:ext uri="{D42A27DB-BD31-4B8C-83A1-F6EECF244321}">
                <p14:modId xmlns:p14="http://schemas.microsoft.com/office/powerpoint/2010/main" val="2263202247"/>
              </p:ext>
            </p:extLst>
          </p:nvPr>
        </p:nvGraphicFramePr>
        <p:xfrm>
          <a:off x="1394631" y="2492897"/>
          <a:ext cx="7430892" cy="3757266"/>
        </p:xfrm>
        <a:graphic>
          <a:graphicData uri="http://schemas.openxmlformats.org/drawingml/2006/table">
            <a:tbl>
              <a:tblPr firstRow="1" bandRow="1">
                <a:tableStyleId>{5C22544A-7EE6-4342-B048-85BDC9FD1C3A}</a:tableStyleId>
              </a:tblPr>
              <a:tblGrid>
                <a:gridCol w="1046279">
                  <a:extLst>
                    <a:ext uri="{9D8B030D-6E8A-4147-A177-3AD203B41FA5}">
                      <a16:colId xmlns:a16="http://schemas.microsoft.com/office/drawing/2014/main" val="20000"/>
                    </a:ext>
                  </a:extLst>
                </a:gridCol>
                <a:gridCol w="1368213">
                  <a:extLst>
                    <a:ext uri="{9D8B030D-6E8A-4147-A177-3AD203B41FA5}">
                      <a16:colId xmlns:a16="http://schemas.microsoft.com/office/drawing/2014/main" val="20001"/>
                    </a:ext>
                  </a:extLst>
                </a:gridCol>
                <a:gridCol w="5016400">
                  <a:extLst>
                    <a:ext uri="{9D8B030D-6E8A-4147-A177-3AD203B41FA5}">
                      <a16:colId xmlns:a16="http://schemas.microsoft.com/office/drawing/2014/main" val="20002"/>
                    </a:ext>
                  </a:extLst>
                </a:gridCol>
              </a:tblGrid>
              <a:tr h="676441">
                <a:tc>
                  <a:txBody>
                    <a:bodyPr/>
                    <a:lstStyle/>
                    <a:p>
                      <a:r>
                        <a:rPr lang="tr-TR" sz="1100" dirty="0" smtClean="0"/>
                        <a:t>Etki Seviyesi</a:t>
                      </a:r>
                      <a:endParaRPr lang="tr-TR" sz="1100" dirty="0"/>
                    </a:p>
                  </a:txBody>
                  <a:tcPr/>
                </a:tc>
                <a:tc>
                  <a:txBody>
                    <a:bodyPr/>
                    <a:lstStyle/>
                    <a:p>
                      <a:r>
                        <a:rPr lang="tr-TR" sz="1100" dirty="0" smtClean="0"/>
                        <a:t>Etki Kategorisi</a:t>
                      </a:r>
                      <a:endParaRPr lang="tr-TR" sz="1100" dirty="0"/>
                    </a:p>
                  </a:txBody>
                  <a:tcPr/>
                </a:tc>
                <a:tc>
                  <a:txBody>
                    <a:bodyPr/>
                    <a:lstStyle/>
                    <a:p>
                      <a:r>
                        <a:rPr lang="tr-TR" sz="1100" dirty="0" smtClean="0"/>
                        <a:t>AÇIKLAMA</a:t>
                      </a:r>
                      <a:endParaRPr lang="tr-TR" sz="1100" dirty="0"/>
                    </a:p>
                  </a:txBody>
                  <a:tcPr/>
                </a:tc>
                <a:extLst>
                  <a:ext uri="{0D108BD9-81ED-4DB2-BD59-A6C34878D82A}">
                    <a16:rowId xmlns:a16="http://schemas.microsoft.com/office/drawing/2014/main" val="10000"/>
                  </a:ext>
                </a:extLst>
              </a:tr>
              <a:tr h="674001">
                <a:tc>
                  <a:txBody>
                    <a:bodyPr/>
                    <a:lstStyle/>
                    <a:p>
                      <a:pPr algn="ctr"/>
                      <a:r>
                        <a:rPr lang="tr-TR" sz="1100" dirty="0" smtClean="0"/>
                        <a:t>5</a:t>
                      </a:r>
                      <a:endParaRPr lang="tr-TR" sz="1100" dirty="0"/>
                    </a:p>
                  </a:txBody>
                  <a:tcPr/>
                </a:tc>
                <a:tc>
                  <a:txBody>
                    <a:bodyPr/>
                    <a:lstStyle/>
                    <a:p>
                      <a:r>
                        <a:rPr lang="tr-TR" sz="1100" dirty="0" smtClean="0"/>
                        <a:t>Çok Ciddi</a:t>
                      </a:r>
                      <a:endParaRPr lang="tr-TR" sz="1100" dirty="0"/>
                    </a:p>
                  </a:txBody>
                  <a:tcPr/>
                </a:tc>
                <a:tc>
                  <a:txBody>
                    <a:bodyPr/>
                    <a:lstStyle/>
                    <a:p>
                      <a:r>
                        <a:rPr lang="tr-TR" sz="1100" dirty="0" smtClean="0"/>
                        <a:t>Kurumun amaç ve hedeflerine ulaşamamasına, stratejik amaç ve hedeflerinden ciddi derecede sapmasına veya kurum tarafından sunulan hizmetlerin uzun süre duraklamasına neden olabilecek olay veya durumlar. </a:t>
                      </a:r>
                      <a:endParaRPr lang="tr-TR" sz="1100" dirty="0"/>
                    </a:p>
                  </a:txBody>
                  <a:tcPr/>
                </a:tc>
                <a:extLst>
                  <a:ext uri="{0D108BD9-81ED-4DB2-BD59-A6C34878D82A}">
                    <a16:rowId xmlns:a16="http://schemas.microsoft.com/office/drawing/2014/main" val="10001"/>
                  </a:ext>
                </a:extLst>
              </a:tr>
              <a:tr h="674001">
                <a:tc>
                  <a:txBody>
                    <a:bodyPr/>
                    <a:lstStyle/>
                    <a:p>
                      <a:pPr algn="ctr"/>
                      <a:r>
                        <a:rPr lang="tr-TR" sz="1100" dirty="0" smtClean="0"/>
                        <a:t>4</a:t>
                      </a:r>
                      <a:endParaRPr lang="tr-TR" sz="11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smtClean="0"/>
                        <a:t>Ciddi</a:t>
                      </a:r>
                      <a:endParaRPr lang="tr-TR" sz="1100" dirty="0"/>
                    </a:p>
                  </a:txBody>
                  <a:tcPr/>
                </a:tc>
                <a:tc>
                  <a:txBody>
                    <a:bodyPr/>
                    <a:lstStyle/>
                    <a:p>
                      <a:r>
                        <a:rPr lang="tr-TR" sz="1100" dirty="0" smtClean="0"/>
                        <a:t>Kurumun amaç ve hedeflerinden önemli derecede sapmasına veya kurum tarafından sunulan hizmetlerin önemli bir süre duraklamasına neden olabilecek olay veya durumlar.</a:t>
                      </a:r>
                      <a:endParaRPr lang="tr-TR" sz="1100" dirty="0"/>
                    </a:p>
                  </a:txBody>
                  <a:tcPr/>
                </a:tc>
                <a:extLst>
                  <a:ext uri="{0D108BD9-81ED-4DB2-BD59-A6C34878D82A}">
                    <a16:rowId xmlns:a16="http://schemas.microsoft.com/office/drawing/2014/main" val="10002"/>
                  </a:ext>
                </a:extLst>
              </a:tr>
              <a:tr h="674001">
                <a:tc>
                  <a:txBody>
                    <a:bodyPr/>
                    <a:lstStyle/>
                    <a:p>
                      <a:pPr algn="ctr"/>
                      <a:r>
                        <a:rPr lang="tr-TR" sz="1100" dirty="0" smtClean="0"/>
                        <a:t>3</a:t>
                      </a:r>
                      <a:endParaRPr lang="tr-TR" sz="1100" dirty="0"/>
                    </a:p>
                  </a:txBody>
                  <a:tcPr/>
                </a:tc>
                <a:tc>
                  <a:txBody>
                    <a:bodyPr/>
                    <a:lstStyle/>
                    <a:p>
                      <a:r>
                        <a:rPr lang="tr-TR" sz="1100" dirty="0" smtClean="0"/>
                        <a:t>Orta</a:t>
                      </a:r>
                      <a:endParaRPr lang="tr-TR" sz="1100" dirty="0"/>
                    </a:p>
                  </a:txBody>
                  <a:tcPr/>
                </a:tc>
                <a:tc>
                  <a:txBody>
                    <a:bodyPr/>
                    <a:lstStyle/>
                    <a:p>
                      <a:pPr marL="0" algn="l" defTabSz="914400" rtl="0" eaLnBrk="1" latinLnBrk="0" hangingPunct="1"/>
                      <a:r>
                        <a:rPr lang="tr-TR" sz="1100" kern="1200" dirty="0" smtClean="0">
                          <a:solidFill>
                            <a:schemeClr val="dk1"/>
                          </a:solidFill>
                          <a:latin typeface="+mn-lt"/>
                          <a:ea typeface="+mn-ea"/>
                          <a:cs typeface="+mn-cs"/>
                        </a:rPr>
                        <a:t>Kurumun amaç ve hedeflerinden kabul edilebilir derecede sapmasına veya kurum tarafından sunulan hizmetlerin belirli bir süre duraklamasına neden olabilecek olay veya durumlar.</a:t>
                      </a:r>
                      <a:endParaRPr lang="tr-TR" sz="1100" kern="1200" dirty="0">
                        <a:solidFill>
                          <a:schemeClr val="dk1"/>
                        </a:solidFill>
                        <a:latin typeface="+mn-lt"/>
                        <a:ea typeface="+mn-ea"/>
                        <a:cs typeface="+mn-cs"/>
                      </a:endParaRPr>
                    </a:p>
                  </a:txBody>
                  <a:tcPr/>
                </a:tc>
                <a:extLst>
                  <a:ext uri="{0D108BD9-81ED-4DB2-BD59-A6C34878D82A}">
                    <a16:rowId xmlns:a16="http://schemas.microsoft.com/office/drawing/2014/main" val="10003"/>
                  </a:ext>
                </a:extLst>
              </a:tr>
              <a:tr h="486163">
                <a:tc>
                  <a:txBody>
                    <a:bodyPr/>
                    <a:lstStyle/>
                    <a:p>
                      <a:pPr algn="ctr"/>
                      <a:r>
                        <a:rPr lang="tr-TR" sz="1100" dirty="0" smtClean="0"/>
                        <a:t>2</a:t>
                      </a:r>
                      <a:endParaRPr lang="tr-TR" sz="1100" dirty="0"/>
                    </a:p>
                  </a:txBody>
                  <a:tcPr/>
                </a:tc>
                <a:tc>
                  <a:txBody>
                    <a:bodyPr/>
                    <a:lstStyle/>
                    <a:p>
                      <a:r>
                        <a:rPr lang="tr-TR" sz="1100" dirty="0" smtClean="0"/>
                        <a:t>Düşük</a:t>
                      </a:r>
                      <a:endParaRPr lang="tr-TR" sz="1100" dirty="0"/>
                    </a:p>
                  </a:txBody>
                  <a:tcPr/>
                </a:tc>
                <a:tc>
                  <a:txBody>
                    <a:bodyPr/>
                    <a:lstStyle/>
                    <a:p>
                      <a:r>
                        <a:rPr lang="tr-TR" sz="1100" dirty="0" smtClean="0"/>
                        <a:t>Kurumun amaç ve hedeflerine ulaşmasında düşük seviyede etkisi olabilecek olay veya durumlar. </a:t>
                      </a:r>
                      <a:endParaRPr lang="tr-TR" sz="1100" dirty="0"/>
                    </a:p>
                  </a:txBody>
                  <a:tcPr/>
                </a:tc>
                <a:extLst>
                  <a:ext uri="{0D108BD9-81ED-4DB2-BD59-A6C34878D82A}">
                    <a16:rowId xmlns:a16="http://schemas.microsoft.com/office/drawing/2014/main" val="10004"/>
                  </a:ext>
                </a:extLst>
              </a:tr>
              <a:tr h="572659">
                <a:tc>
                  <a:txBody>
                    <a:bodyPr/>
                    <a:lstStyle/>
                    <a:p>
                      <a:pPr algn="ctr"/>
                      <a:r>
                        <a:rPr lang="tr-TR" sz="1100" dirty="0" smtClean="0"/>
                        <a:t>1</a:t>
                      </a:r>
                      <a:endParaRPr lang="tr-TR" sz="1100" dirty="0"/>
                    </a:p>
                  </a:txBody>
                  <a:tcPr/>
                </a:tc>
                <a:tc>
                  <a:txBody>
                    <a:bodyPr/>
                    <a:lstStyle/>
                    <a:p>
                      <a:r>
                        <a:rPr lang="tr-TR" sz="1100" dirty="0" smtClean="0"/>
                        <a:t>Çok Düşük</a:t>
                      </a:r>
                      <a:endParaRPr lang="tr-TR" sz="1100" dirty="0"/>
                    </a:p>
                  </a:txBody>
                  <a:tcPr/>
                </a:tc>
                <a:tc>
                  <a:txBody>
                    <a:bodyPr/>
                    <a:lstStyle/>
                    <a:p>
                      <a:r>
                        <a:rPr lang="tr-TR" sz="1100" dirty="0" smtClean="0"/>
                        <a:t>Kurumun amaç ve hedeflerine ulaşmasında çok düşük, kolaylıkla gözlemlenemeyecek seviyede etkisi olabilecek olay veya durumlar.</a:t>
                      </a:r>
                      <a:endParaRPr lang="tr-TR" sz="1100" dirty="0"/>
                    </a:p>
                  </a:txBody>
                  <a:tcPr/>
                </a:tc>
                <a:extLst>
                  <a:ext uri="{0D108BD9-81ED-4DB2-BD59-A6C34878D82A}">
                    <a16:rowId xmlns:a16="http://schemas.microsoft.com/office/drawing/2014/main" val="10005"/>
                  </a:ext>
                </a:extLst>
              </a:tr>
            </a:tbl>
          </a:graphicData>
        </a:graphic>
      </p:graphicFrame>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29654077"/>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284187" y="2029197"/>
            <a:ext cx="7408333" cy="3774968"/>
          </a:xfrm>
        </p:spPr>
        <p:txBody>
          <a:bodyPr/>
          <a:lstStyle/>
          <a:p>
            <a:pPr marL="0" indent="0">
              <a:buNone/>
            </a:pPr>
            <a:r>
              <a:rPr lang="tr-TR" b="1" dirty="0">
                <a:solidFill>
                  <a:schemeClr val="tx1"/>
                </a:solidFill>
              </a:rPr>
              <a:t>Risk </a:t>
            </a:r>
            <a:r>
              <a:rPr lang="tr-TR" b="1" dirty="0" smtClean="0">
                <a:solidFill>
                  <a:schemeClr val="tx1"/>
                </a:solidFill>
              </a:rPr>
              <a:t>Olasılık </a:t>
            </a:r>
            <a:r>
              <a:rPr lang="tr-TR" b="1" dirty="0">
                <a:solidFill>
                  <a:schemeClr val="tx1"/>
                </a:solidFill>
              </a:rPr>
              <a:t>Değerlendirme </a:t>
            </a:r>
            <a:r>
              <a:rPr lang="tr-TR" b="1" dirty="0" smtClean="0">
                <a:solidFill>
                  <a:schemeClr val="tx1"/>
                </a:solidFill>
              </a:rPr>
              <a:t>Tablosu</a:t>
            </a:r>
          </a:p>
          <a:p>
            <a:pPr marL="0" indent="0">
              <a:buNone/>
            </a:pPr>
            <a:endParaRPr lang="tr-TR" dirty="0"/>
          </a:p>
          <a:p>
            <a:pPr marL="0" indent="0">
              <a:buNone/>
            </a:pPr>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51</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graphicFrame>
        <p:nvGraphicFramePr>
          <p:cNvPr id="7" name="Tablo 6"/>
          <p:cNvGraphicFramePr>
            <a:graphicFrameLocks noGrp="1"/>
          </p:cNvGraphicFramePr>
          <p:nvPr>
            <p:extLst>
              <p:ext uri="{D42A27DB-BD31-4B8C-83A1-F6EECF244321}">
                <p14:modId xmlns:p14="http://schemas.microsoft.com/office/powerpoint/2010/main" val="2382435379"/>
              </p:ext>
            </p:extLst>
          </p:nvPr>
        </p:nvGraphicFramePr>
        <p:xfrm>
          <a:off x="1394631" y="2564906"/>
          <a:ext cx="7555732" cy="3411482"/>
        </p:xfrm>
        <a:graphic>
          <a:graphicData uri="http://schemas.openxmlformats.org/drawingml/2006/table">
            <a:tbl>
              <a:tblPr firstRow="1" bandRow="1">
                <a:tableStyleId>{5C22544A-7EE6-4342-B048-85BDC9FD1C3A}</a:tableStyleId>
              </a:tblPr>
              <a:tblGrid>
                <a:gridCol w="818351">
                  <a:extLst>
                    <a:ext uri="{9D8B030D-6E8A-4147-A177-3AD203B41FA5}">
                      <a16:colId xmlns:a16="http://schemas.microsoft.com/office/drawing/2014/main" val="20000"/>
                    </a:ext>
                  </a:extLst>
                </a:gridCol>
                <a:gridCol w="1554869">
                  <a:extLst>
                    <a:ext uri="{9D8B030D-6E8A-4147-A177-3AD203B41FA5}">
                      <a16:colId xmlns:a16="http://schemas.microsoft.com/office/drawing/2014/main" val="20001"/>
                    </a:ext>
                  </a:extLst>
                </a:gridCol>
                <a:gridCol w="5182512">
                  <a:extLst>
                    <a:ext uri="{9D8B030D-6E8A-4147-A177-3AD203B41FA5}">
                      <a16:colId xmlns:a16="http://schemas.microsoft.com/office/drawing/2014/main" val="20002"/>
                    </a:ext>
                  </a:extLst>
                </a:gridCol>
              </a:tblGrid>
              <a:tr h="653545">
                <a:tc>
                  <a:txBody>
                    <a:bodyPr/>
                    <a:lstStyle/>
                    <a:p>
                      <a:r>
                        <a:rPr lang="tr-TR" sz="1100" dirty="0" smtClean="0"/>
                        <a:t>Olasılık Seviyesi</a:t>
                      </a:r>
                      <a:endParaRPr lang="tr-TR" sz="1100" dirty="0"/>
                    </a:p>
                  </a:txBody>
                  <a:tcPr/>
                </a:tc>
                <a:tc>
                  <a:txBody>
                    <a:bodyPr/>
                    <a:lstStyle/>
                    <a:p>
                      <a:pPr marL="0" algn="l" defTabSz="914400" rtl="0" eaLnBrk="1" latinLnBrk="0" hangingPunct="1"/>
                      <a:r>
                        <a:rPr lang="tr-TR" sz="1100" b="1" kern="1200" dirty="0" smtClean="0">
                          <a:solidFill>
                            <a:schemeClr val="lt1"/>
                          </a:solidFill>
                          <a:latin typeface="+mn-lt"/>
                          <a:ea typeface="+mn-ea"/>
                          <a:cs typeface="+mn-cs"/>
                        </a:rPr>
                        <a:t>Olasılık Kategorisi</a:t>
                      </a:r>
                      <a:endParaRPr lang="tr-TR" sz="1100" b="1" kern="1200" dirty="0">
                        <a:solidFill>
                          <a:schemeClr val="lt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b="1" kern="1200" dirty="0" smtClean="0">
                          <a:solidFill>
                            <a:schemeClr val="lt1"/>
                          </a:solidFill>
                          <a:latin typeface="+mn-lt"/>
                          <a:ea typeface="+mn-ea"/>
                          <a:cs typeface="+mn-cs"/>
                        </a:rPr>
                        <a:t>AÇIKLAMA</a:t>
                      </a:r>
                    </a:p>
                    <a:p>
                      <a:endParaRPr lang="tr-TR" sz="1300" dirty="0"/>
                    </a:p>
                  </a:txBody>
                  <a:tcPr/>
                </a:tc>
                <a:extLst>
                  <a:ext uri="{0D108BD9-81ED-4DB2-BD59-A6C34878D82A}">
                    <a16:rowId xmlns:a16="http://schemas.microsoft.com/office/drawing/2014/main" val="10000"/>
                  </a:ext>
                </a:extLst>
              </a:tr>
              <a:tr h="558775">
                <a:tc>
                  <a:txBody>
                    <a:bodyPr/>
                    <a:lstStyle/>
                    <a:p>
                      <a:pPr algn="ctr"/>
                      <a:r>
                        <a:rPr lang="tr-TR" sz="1100" dirty="0" smtClean="0"/>
                        <a:t>5</a:t>
                      </a:r>
                      <a:endParaRPr lang="tr-TR" sz="1100" dirty="0"/>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Çok Yüksek (neredeyse kesin)</a:t>
                      </a:r>
                      <a:endParaRPr lang="tr-TR" sz="1100" b="0" kern="1200" dirty="0">
                        <a:solidFill>
                          <a:schemeClr val="tx1"/>
                        </a:solidFill>
                        <a:latin typeface="+mn-lt"/>
                        <a:ea typeface="+mn-ea"/>
                        <a:cs typeface="+mn-cs"/>
                      </a:endParaRPr>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Amaç ve hedefe ulaşılması öngörülen sürede gerçekleşme olasılığı kesin olan olay ve durumlar.</a:t>
                      </a:r>
                      <a:endParaRPr lang="tr-TR" sz="1100" b="0" kern="1200" dirty="0">
                        <a:solidFill>
                          <a:schemeClr val="tx1"/>
                        </a:solidFill>
                        <a:latin typeface="+mn-lt"/>
                        <a:ea typeface="+mn-ea"/>
                        <a:cs typeface="+mn-cs"/>
                      </a:endParaRPr>
                    </a:p>
                  </a:txBody>
                  <a:tcPr/>
                </a:tc>
                <a:extLst>
                  <a:ext uri="{0D108BD9-81ED-4DB2-BD59-A6C34878D82A}">
                    <a16:rowId xmlns:a16="http://schemas.microsoft.com/office/drawing/2014/main" val="10001"/>
                  </a:ext>
                </a:extLst>
              </a:tr>
              <a:tr h="522837">
                <a:tc>
                  <a:txBody>
                    <a:bodyPr/>
                    <a:lstStyle/>
                    <a:p>
                      <a:pPr algn="ctr"/>
                      <a:r>
                        <a:rPr lang="tr-TR" sz="1100" dirty="0" smtClean="0"/>
                        <a:t>4</a:t>
                      </a:r>
                      <a:endParaRPr lang="tr-TR" sz="1100" dirty="0"/>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Yüksek (yüksek olasılık)</a:t>
                      </a:r>
                      <a:endParaRPr lang="tr-TR" sz="1100" b="0" kern="1200" dirty="0">
                        <a:solidFill>
                          <a:schemeClr val="tx1"/>
                        </a:solidFill>
                        <a:latin typeface="+mn-lt"/>
                        <a:ea typeface="+mn-ea"/>
                        <a:cs typeface="+mn-cs"/>
                      </a:endParaRPr>
                    </a:p>
                  </a:txBody>
                  <a:tcPr/>
                </a:tc>
                <a:tc>
                  <a:txBody>
                    <a:bodyPr/>
                    <a:lstStyle/>
                    <a:p>
                      <a:pPr marL="0" algn="l" defTabSz="914400" rtl="0" eaLnBrk="1" latinLnBrk="0" hangingPunct="1"/>
                      <a:r>
                        <a:rPr lang="tr-TR" sz="1100" dirty="0" smtClean="0"/>
                        <a:t>Amaç ve hedefe ulaşılması öngörülen sürede gerçekleşme olasılığı yüksek olan muhtemel olay ve durumlar.</a:t>
                      </a:r>
                      <a:endParaRPr lang="tr-TR" sz="1100" b="0" kern="1200" dirty="0">
                        <a:solidFill>
                          <a:schemeClr val="tx1"/>
                        </a:solidFill>
                        <a:latin typeface="+mn-lt"/>
                        <a:ea typeface="+mn-ea"/>
                        <a:cs typeface="+mn-cs"/>
                      </a:endParaRPr>
                    </a:p>
                  </a:txBody>
                  <a:tcPr/>
                </a:tc>
                <a:extLst>
                  <a:ext uri="{0D108BD9-81ED-4DB2-BD59-A6C34878D82A}">
                    <a16:rowId xmlns:a16="http://schemas.microsoft.com/office/drawing/2014/main" val="10002"/>
                  </a:ext>
                </a:extLst>
              </a:tr>
              <a:tr h="558775">
                <a:tc>
                  <a:txBody>
                    <a:bodyPr/>
                    <a:lstStyle/>
                    <a:p>
                      <a:pPr algn="ctr"/>
                      <a:r>
                        <a:rPr lang="tr-TR" sz="1100" dirty="0" smtClean="0"/>
                        <a:t>3</a:t>
                      </a:r>
                      <a:endParaRPr lang="tr-TR" sz="1100" dirty="0"/>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Orta (olası)</a:t>
                      </a:r>
                      <a:endParaRPr lang="tr-TR" sz="1100" b="0" kern="1200" dirty="0">
                        <a:solidFill>
                          <a:schemeClr val="tx1"/>
                        </a:solidFill>
                        <a:latin typeface="+mn-lt"/>
                        <a:ea typeface="+mn-ea"/>
                        <a:cs typeface="+mn-cs"/>
                      </a:endParaRPr>
                    </a:p>
                  </a:txBody>
                  <a:tcPr/>
                </a:tc>
                <a:tc>
                  <a:txBody>
                    <a:bodyPr/>
                    <a:lstStyle/>
                    <a:p>
                      <a:pPr marL="0" algn="l" defTabSz="914400" rtl="0" eaLnBrk="1" latinLnBrk="0" hangingPunct="1"/>
                      <a:r>
                        <a:rPr lang="tr-TR" sz="1100" dirty="0" smtClean="0"/>
                        <a:t>Amaç ve hedefe ulaşılması öngörülen sürede gerçekleşme olasılığı mümkün olan olay ve durumlar.</a:t>
                      </a:r>
                      <a:endParaRPr lang="tr-TR" sz="1100" b="0" kern="1200" dirty="0">
                        <a:solidFill>
                          <a:schemeClr val="tx1"/>
                        </a:solidFill>
                        <a:latin typeface="+mn-lt"/>
                        <a:ea typeface="+mn-ea"/>
                        <a:cs typeface="+mn-cs"/>
                      </a:endParaRPr>
                    </a:p>
                  </a:txBody>
                  <a:tcPr/>
                </a:tc>
                <a:extLst>
                  <a:ext uri="{0D108BD9-81ED-4DB2-BD59-A6C34878D82A}">
                    <a16:rowId xmlns:a16="http://schemas.microsoft.com/office/drawing/2014/main" val="10003"/>
                  </a:ext>
                </a:extLst>
              </a:tr>
              <a:tr h="558775">
                <a:tc>
                  <a:txBody>
                    <a:bodyPr/>
                    <a:lstStyle/>
                    <a:p>
                      <a:pPr algn="ctr"/>
                      <a:r>
                        <a:rPr lang="tr-TR" sz="1100" dirty="0" smtClean="0"/>
                        <a:t>2</a:t>
                      </a:r>
                      <a:endParaRPr lang="tr-TR" sz="1100" dirty="0"/>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Düşük (zayıf olasılık)</a:t>
                      </a:r>
                      <a:endParaRPr lang="tr-TR" sz="1100" b="0" kern="1200" dirty="0">
                        <a:solidFill>
                          <a:schemeClr val="tx1"/>
                        </a:solidFill>
                        <a:latin typeface="+mn-lt"/>
                        <a:ea typeface="+mn-ea"/>
                        <a:cs typeface="+mn-cs"/>
                      </a:endParaRPr>
                    </a:p>
                  </a:txBody>
                  <a:tcPr/>
                </a:tc>
                <a:tc>
                  <a:txBody>
                    <a:bodyPr/>
                    <a:lstStyle/>
                    <a:p>
                      <a:pPr marL="0" algn="l" defTabSz="914400" rtl="0" eaLnBrk="1" latinLnBrk="0" hangingPunct="1"/>
                      <a:r>
                        <a:rPr lang="tr-TR" sz="1100" dirty="0" smtClean="0"/>
                        <a:t>Amaç ve hedefe ulaşılması öngörülen sürede gerçekleşme olasılığı düşük olmakla birlikte imkânsız olmayan olay ve durumlar.</a:t>
                      </a:r>
                      <a:endParaRPr lang="tr-TR" sz="1100" b="0" kern="1200" dirty="0">
                        <a:solidFill>
                          <a:schemeClr val="tx1"/>
                        </a:solidFill>
                        <a:latin typeface="+mn-lt"/>
                        <a:ea typeface="+mn-ea"/>
                        <a:cs typeface="+mn-cs"/>
                      </a:endParaRPr>
                    </a:p>
                  </a:txBody>
                  <a:tcPr/>
                </a:tc>
                <a:extLst>
                  <a:ext uri="{0D108BD9-81ED-4DB2-BD59-A6C34878D82A}">
                    <a16:rowId xmlns:a16="http://schemas.microsoft.com/office/drawing/2014/main" val="10004"/>
                  </a:ext>
                </a:extLst>
              </a:tr>
              <a:tr h="558775">
                <a:tc>
                  <a:txBody>
                    <a:bodyPr/>
                    <a:lstStyle/>
                    <a:p>
                      <a:pPr algn="ctr"/>
                      <a:r>
                        <a:rPr lang="tr-TR" sz="1100" dirty="0" smtClean="0"/>
                        <a:t>1</a:t>
                      </a:r>
                      <a:endParaRPr lang="tr-TR" sz="1100" dirty="0"/>
                    </a:p>
                  </a:txBody>
                  <a:tcPr/>
                </a:tc>
                <a:tc>
                  <a:txBody>
                    <a:bodyPr/>
                    <a:lstStyle/>
                    <a:p>
                      <a:pPr marL="0" algn="l" defTabSz="914400" rtl="0" eaLnBrk="1" latinLnBrk="0" hangingPunct="1"/>
                      <a:r>
                        <a:rPr lang="tr-TR" sz="1100" b="0" kern="1200" dirty="0" smtClean="0">
                          <a:solidFill>
                            <a:schemeClr val="tx1"/>
                          </a:solidFill>
                          <a:latin typeface="+mn-lt"/>
                          <a:ea typeface="+mn-ea"/>
                          <a:cs typeface="+mn-cs"/>
                        </a:rPr>
                        <a:t>Çok Düşük (İhtimal Dışı)</a:t>
                      </a:r>
                      <a:endParaRPr lang="tr-TR" sz="1100" b="0" kern="1200" dirty="0">
                        <a:solidFill>
                          <a:schemeClr val="tx1"/>
                        </a:solidFill>
                        <a:latin typeface="+mn-lt"/>
                        <a:ea typeface="+mn-ea"/>
                        <a:cs typeface="+mn-cs"/>
                      </a:endParaRPr>
                    </a:p>
                  </a:txBody>
                  <a:tcPr/>
                </a:tc>
                <a:tc>
                  <a:txBody>
                    <a:bodyPr/>
                    <a:lstStyle/>
                    <a:p>
                      <a:pPr marL="0" algn="l" defTabSz="914400" rtl="0" eaLnBrk="1" latinLnBrk="0" hangingPunct="1"/>
                      <a:r>
                        <a:rPr lang="tr-TR" sz="1100" dirty="0" smtClean="0"/>
                        <a:t>Amaç ve hedefe ulaşılması öngörülen sürede gerçekleşme olasılığı pek muhtemel olmayan olay ve durumlar.</a:t>
                      </a:r>
                      <a:endParaRPr lang="tr-TR" sz="1100" b="0" kern="1200" dirty="0">
                        <a:solidFill>
                          <a:schemeClr val="tx1"/>
                        </a:solidFill>
                        <a:latin typeface="+mn-lt"/>
                        <a:ea typeface="+mn-ea"/>
                        <a:cs typeface="+mn-cs"/>
                      </a:endParaRPr>
                    </a:p>
                  </a:txBody>
                  <a:tcPr/>
                </a:tc>
                <a:extLst>
                  <a:ext uri="{0D108BD9-81ED-4DB2-BD59-A6C34878D82A}">
                    <a16:rowId xmlns:a16="http://schemas.microsoft.com/office/drawing/2014/main" val="10005"/>
                  </a:ext>
                </a:extLst>
              </a:tr>
            </a:tbl>
          </a:graphicData>
        </a:graphic>
      </p:graphicFrame>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96883370"/>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52</a:t>
            </a:fld>
            <a:endParaRPr lang="tr-TR"/>
          </a:p>
        </p:txBody>
      </p:sp>
      <p:sp>
        <p:nvSpPr>
          <p:cNvPr id="6" name="Unvan 5"/>
          <p:cNvSpPr>
            <a:spLocks noGrp="1"/>
          </p:cNvSpPr>
          <p:nvPr>
            <p:ph type="title"/>
          </p:nvPr>
        </p:nvSpPr>
        <p:spPr>
          <a:xfrm>
            <a:off x="1547665" y="284676"/>
            <a:ext cx="7139137" cy="984085"/>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a:picLocks noChangeAspect="1"/>
          </p:cNvPicPr>
          <p:nvPr/>
        </p:nvPicPr>
        <p:blipFill>
          <a:blip r:embed="rId2"/>
          <a:stretch>
            <a:fillRect/>
          </a:stretch>
        </p:blipFill>
        <p:spPr>
          <a:xfrm>
            <a:off x="570385" y="2268533"/>
            <a:ext cx="8379977" cy="3596907"/>
          </a:xfrm>
          <a:prstGeom prst="rect">
            <a:avLst/>
          </a:prstGeom>
        </p:spPr>
      </p:pic>
      <p:sp>
        <p:nvSpPr>
          <p:cNvPr id="8" name="Unvan 5"/>
          <p:cNvSpPr txBox="1">
            <a:spLocks/>
          </p:cNvSpPr>
          <p:nvPr/>
        </p:nvSpPr>
        <p:spPr>
          <a:xfrm>
            <a:off x="1703373" y="1758945"/>
            <a:ext cx="6827715" cy="4906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z="2000" b="1" dirty="0">
                <a:solidFill>
                  <a:schemeClr val="tx1"/>
                </a:solidFill>
                <a:latin typeface="Calibri" pitchFamily="34" charset="0"/>
              </a:rPr>
              <a:t>Risk Matrisi</a:t>
            </a:r>
            <a:endParaRPr lang="tr-TR" sz="2000" dirty="0"/>
          </a:p>
        </p:txBody>
      </p:sp>
      <p:pic>
        <p:nvPicPr>
          <p:cNvPr id="9" name="Resim 8"/>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71965729"/>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1" y="2557907"/>
            <a:ext cx="7408333" cy="3450696"/>
          </a:xfrm>
        </p:spPr>
        <p:txBody>
          <a:bodyPr>
            <a:normAutofit/>
          </a:bodyPr>
          <a:lstStyle/>
          <a:p>
            <a:pPr>
              <a:buNone/>
            </a:pPr>
            <a:r>
              <a:rPr lang="tr-TR" b="1" dirty="0" smtClean="0">
                <a:solidFill>
                  <a:schemeClr val="tx1"/>
                </a:solidFill>
                <a:latin typeface="Calibri" pitchFamily="34" charset="0"/>
              </a:rPr>
              <a:t>	2.2.Risklerin önceliklendirilmesi;</a:t>
            </a:r>
            <a:r>
              <a:rPr lang="tr-TR" dirty="0" smtClean="0">
                <a:solidFill>
                  <a:schemeClr val="tx1"/>
                </a:solidFill>
                <a:latin typeface="Calibri" pitchFamily="34" charset="0"/>
              </a:rPr>
              <a:t> </a:t>
            </a:r>
            <a:r>
              <a:rPr lang="tr-TR" dirty="0">
                <a:solidFill>
                  <a:schemeClr val="tx1"/>
                </a:solidFill>
                <a:latin typeface="Calibri" pitchFamily="34" charset="0"/>
              </a:rPr>
              <a:t>risklerin ölçme sonucunda aldıkları puanlar doğrultusunda önem derecesine göre sıralanmasıdır. </a:t>
            </a:r>
            <a:endParaRPr lang="tr-TR" dirty="0"/>
          </a:p>
          <a:p>
            <a:pPr lvl="1"/>
            <a:r>
              <a:rPr lang="tr-TR" dirty="0" smtClean="0">
                <a:solidFill>
                  <a:schemeClr val="tx1"/>
                </a:solidFill>
              </a:rPr>
              <a:t>Ancak yönetim, hedefleri </a:t>
            </a:r>
            <a:r>
              <a:rPr lang="tr-TR" dirty="0">
                <a:solidFill>
                  <a:schemeClr val="tx1"/>
                </a:solidFill>
              </a:rPr>
              <a:t>doğrudan etkileyebilecek riskleri (kilit riskler) </a:t>
            </a:r>
            <a:r>
              <a:rPr lang="tr-TR" dirty="0" smtClean="0">
                <a:solidFill>
                  <a:schemeClr val="tx1"/>
                </a:solidFill>
              </a:rPr>
              <a:t>puanı </a:t>
            </a:r>
            <a:r>
              <a:rPr lang="tr-TR" dirty="0">
                <a:solidFill>
                  <a:schemeClr val="tx1"/>
                </a:solidFill>
              </a:rPr>
              <a:t>düşük olmakla birlikte etkileri açısından öncelikleri arasına alabilir. </a:t>
            </a:r>
          </a:p>
          <a:p>
            <a:pPr lvl="1"/>
            <a:r>
              <a:rPr lang="tr-TR" dirty="0" smtClean="0">
                <a:solidFill>
                  <a:schemeClr val="tx1"/>
                </a:solidFill>
              </a:rPr>
              <a:t>Risklerin </a:t>
            </a:r>
            <a:r>
              <a:rPr lang="tr-TR" dirty="0">
                <a:solidFill>
                  <a:schemeClr val="tx1"/>
                </a:solidFill>
              </a:rPr>
              <a:t>önem sırasına göre önceliklendirilmesi kaynak tahsisinde etkinliği </a:t>
            </a:r>
            <a:r>
              <a:rPr lang="tr-TR" dirty="0" smtClean="0">
                <a:solidFill>
                  <a:schemeClr val="tx1"/>
                </a:solidFill>
              </a:rPr>
              <a:t>sağlar. </a:t>
            </a:r>
            <a:endParaRPr lang="tr-TR" dirty="0">
              <a:solidFill>
                <a:schemeClr val="tx1"/>
              </a:solidFill>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53</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58677199"/>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25685"/>
            <a:ext cx="7408333" cy="3450696"/>
          </a:xfrm>
        </p:spPr>
        <p:txBody>
          <a:bodyPr/>
          <a:lstStyle/>
          <a:p>
            <a:pPr marL="274313" lvl="1" algn="just">
              <a:buNone/>
            </a:pPr>
            <a:r>
              <a:rPr lang="tr-TR" b="1" dirty="0" smtClean="0">
                <a:solidFill>
                  <a:schemeClr val="tx1"/>
                </a:solidFill>
                <a:latin typeface="Calibri" pitchFamily="34" charset="0"/>
              </a:rPr>
              <a:t>	</a:t>
            </a:r>
            <a:r>
              <a:rPr lang="tr-TR" sz="2400" b="1" dirty="0">
                <a:solidFill>
                  <a:schemeClr val="tx1"/>
                </a:solidFill>
                <a:latin typeface="Calibri" pitchFamily="34" charset="0"/>
              </a:rPr>
              <a:t>2.3.Risklerin kaydedilmesi; </a:t>
            </a:r>
            <a:r>
              <a:rPr lang="tr-TR" sz="2400" dirty="0">
                <a:solidFill>
                  <a:schemeClr val="tx1"/>
                </a:solidFill>
                <a:latin typeface="Calibri" pitchFamily="34" charset="0"/>
              </a:rPr>
              <a:t> tespit edilen her bir riskin numaralandırılarak yetkili kişiler tarafından onaylanması ve kayıt altına alınmasıdır. </a:t>
            </a:r>
          </a:p>
          <a:p>
            <a:pPr marL="553706" lvl="2" algn="just"/>
            <a:r>
              <a:rPr lang="tr-TR" sz="2400" dirty="0">
                <a:solidFill>
                  <a:schemeClr val="tx1"/>
                </a:solidFill>
                <a:latin typeface="Calibri" pitchFamily="34" charset="0"/>
              </a:rPr>
              <a:t>Kullandığımız sistemle risklerin kayıt altına alınması ve kullanıcılar tarafından yapılan puanlamaların Birim Risk Koordinatörü tarafından onaylanması sağlanmış olacaktır.</a:t>
            </a:r>
            <a:endParaRPr lang="tr-TR" sz="2400" dirty="0"/>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54</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51579322"/>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024844"/>
            <a:ext cx="7408333" cy="4065315"/>
          </a:xfrm>
        </p:spPr>
        <p:txBody>
          <a:bodyPr>
            <a:normAutofit fontScale="92500" lnSpcReduction="20000"/>
          </a:bodyPr>
          <a:lstStyle/>
          <a:p>
            <a:pPr marL="0" indent="0">
              <a:buNone/>
            </a:pPr>
            <a:r>
              <a:rPr lang="tr-TR" b="1" dirty="0" smtClean="0">
                <a:solidFill>
                  <a:schemeClr val="tx1"/>
                </a:solidFill>
              </a:rPr>
              <a:t>Örnek:</a:t>
            </a:r>
            <a:r>
              <a:rPr lang="tr-TR" dirty="0">
                <a:solidFill>
                  <a:schemeClr val="tx1"/>
                </a:solidFill>
              </a:rPr>
              <a:t> </a:t>
            </a:r>
          </a:p>
          <a:p>
            <a:pPr marL="0" indent="0">
              <a:buNone/>
            </a:pPr>
            <a:r>
              <a:rPr lang="tr-TR" dirty="0">
                <a:solidFill>
                  <a:schemeClr val="tx1"/>
                </a:solidFill>
              </a:rPr>
              <a:t>Uzmanlık konunuzla ilgili bir eğitim vermeniz gerekli. </a:t>
            </a:r>
          </a:p>
          <a:p>
            <a:pPr marL="0" indent="0">
              <a:buNone/>
            </a:pPr>
            <a:r>
              <a:rPr lang="tr-TR" b="1" dirty="0">
                <a:solidFill>
                  <a:schemeClr val="tx1"/>
                </a:solidFill>
              </a:rPr>
              <a:t>Hedefiniz: </a:t>
            </a:r>
            <a:r>
              <a:rPr lang="tr-TR" dirty="0">
                <a:solidFill>
                  <a:schemeClr val="tx1"/>
                </a:solidFill>
              </a:rPr>
              <a:t>Anlatacağınız konunun dinleyiciler tarafından anlaşılması </a:t>
            </a:r>
          </a:p>
          <a:p>
            <a:pPr marL="0" indent="0">
              <a:buNone/>
            </a:pPr>
            <a:r>
              <a:rPr lang="tr-TR" b="1" dirty="0">
                <a:solidFill>
                  <a:schemeClr val="tx1"/>
                </a:solidFill>
              </a:rPr>
              <a:t> </a:t>
            </a:r>
            <a:endParaRPr lang="tr-TR" dirty="0">
              <a:solidFill>
                <a:schemeClr val="tx1"/>
              </a:solidFill>
            </a:endParaRPr>
          </a:p>
          <a:p>
            <a:pPr marL="0" indent="0">
              <a:buNone/>
            </a:pPr>
            <a:r>
              <a:rPr lang="tr-TR" b="1" dirty="0">
                <a:solidFill>
                  <a:schemeClr val="tx1"/>
                </a:solidFill>
              </a:rPr>
              <a:t>Risklerinizi tespit ettiniz: </a:t>
            </a:r>
            <a:endParaRPr lang="tr-TR" dirty="0">
              <a:solidFill>
                <a:schemeClr val="tx1"/>
              </a:solidFill>
            </a:endParaRPr>
          </a:p>
          <a:p>
            <a:pPr marL="0" indent="0">
              <a:buNone/>
            </a:pPr>
            <a:r>
              <a:rPr lang="tr-TR" b="1" dirty="0" smtClean="0">
                <a:solidFill>
                  <a:schemeClr val="tx1"/>
                </a:solidFill>
              </a:rPr>
              <a:t>Risk </a:t>
            </a:r>
            <a:r>
              <a:rPr lang="tr-TR" b="1" dirty="0">
                <a:solidFill>
                  <a:schemeClr val="tx1"/>
                </a:solidFill>
              </a:rPr>
              <a:t>1: </a:t>
            </a:r>
            <a:r>
              <a:rPr lang="tr-TR" dirty="0">
                <a:solidFill>
                  <a:schemeClr val="tx1"/>
                </a:solidFill>
              </a:rPr>
              <a:t>Eğitime geç kalmak (bundan dolayı anlatılması gerekenler için yeterli zamanın kalmaması) </a:t>
            </a:r>
          </a:p>
          <a:p>
            <a:pPr marL="0" indent="0">
              <a:buNone/>
            </a:pPr>
            <a:r>
              <a:rPr lang="tr-TR" b="1" dirty="0" smtClean="0">
                <a:solidFill>
                  <a:schemeClr val="tx1"/>
                </a:solidFill>
              </a:rPr>
              <a:t>Risk </a:t>
            </a:r>
            <a:r>
              <a:rPr lang="tr-TR" b="1" dirty="0">
                <a:solidFill>
                  <a:schemeClr val="tx1"/>
                </a:solidFill>
              </a:rPr>
              <a:t>2: </a:t>
            </a:r>
            <a:r>
              <a:rPr lang="tr-TR" dirty="0">
                <a:solidFill>
                  <a:schemeClr val="tx1"/>
                </a:solidFill>
              </a:rPr>
              <a:t>İçeriğin doğru belirlenememesi (eğitim verilecek grubu tanımamak) </a:t>
            </a:r>
          </a:p>
          <a:p>
            <a:pPr marL="0" indent="0">
              <a:buNone/>
            </a:pPr>
            <a:r>
              <a:rPr lang="tr-TR" b="1" dirty="0" smtClean="0">
                <a:solidFill>
                  <a:schemeClr val="tx1"/>
                </a:solidFill>
              </a:rPr>
              <a:t>Risk </a:t>
            </a:r>
            <a:r>
              <a:rPr lang="tr-TR" b="1" dirty="0">
                <a:solidFill>
                  <a:schemeClr val="tx1"/>
                </a:solidFill>
              </a:rPr>
              <a:t>3: </a:t>
            </a:r>
            <a:r>
              <a:rPr lang="tr-TR" dirty="0">
                <a:solidFill>
                  <a:schemeClr val="tx1"/>
                </a:solidFill>
              </a:rPr>
              <a:t>Sunumun yer aldığı taşınabilir belleği unutmak (görsel etkinin ve algının azalması) </a:t>
            </a:r>
          </a:p>
          <a:p>
            <a:pPr marL="0" indent="0">
              <a:buNone/>
            </a:pPr>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55</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67616438"/>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59506" y="2525685"/>
            <a:ext cx="7408333" cy="3450696"/>
          </a:xfrm>
        </p:spPr>
        <p:txBody>
          <a:bodyPr/>
          <a:lstStyle/>
          <a:p>
            <a:pPr marL="0" indent="0">
              <a:buNone/>
            </a:pPr>
            <a:r>
              <a:rPr lang="tr-TR" b="1" dirty="0">
                <a:solidFill>
                  <a:schemeClr val="tx1"/>
                </a:solidFill>
              </a:rPr>
              <a:t>RİSK 1: </a:t>
            </a:r>
            <a:r>
              <a:rPr lang="tr-TR" dirty="0">
                <a:solidFill>
                  <a:schemeClr val="tx1"/>
                </a:solidFill>
              </a:rPr>
              <a:t>Eğitime geç kalmak </a:t>
            </a:r>
          </a:p>
          <a:p>
            <a:r>
              <a:rPr lang="tr-TR" b="1" dirty="0">
                <a:solidFill>
                  <a:schemeClr val="tx1"/>
                </a:solidFill>
              </a:rPr>
              <a:t>Olasılık: </a:t>
            </a:r>
            <a:r>
              <a:rPr lang="tr-TR" dirty="0">
                <a:solidFill>
                  <a:schemeClr val="tx1"/>
                </a:solidFill>
              </a:rPr>
              <a:t>O saatte trafik fazla olur. Aynı zamanda, o gün başka işleriniz de var. Gerçekleşme ihtimali:4 </a:t>
            </a:r>
          </a:p>
          <a:p>
            <a:r>
              <a:rPr lang="tr-TR" b="1" dirty="0">
                <a:solidFill>
                  <a:schemeClr val="tx1"/>
                </a:solidFill>
              </a:rPr>
              <a:t>Etki: </a:t>
            </a:r>
            <a:r>
              <a:rPr lang="tr-TR" dirty="0">
                <a:solidFill>
                  <a:schemeClr val="tx1"/>
                </a:solidFill>
              </a:rPr>
              <a:t>Geç kalabilirsiniz ama konuyu çok iyi biliyorsunuz. Kısa sürede anlatsanız da dinleyiciler için anlaşılır olur. Geç kalmanın hedefiniz üzerinde etkisi: 2 </a:t>
            </a:r>
          </a:p>
          <a:p>
            <a:r>
              <a:rPr lang="tr-TR" b="1" dirty="0">
                <a:solidFill>
                  <a:schemeClr val="tx1"/>
                </a:solidFill>
              </a:rPr>
              <a:t>Risk Puanı: 4</a:t>
            </a:r>
            <a:r>
              <a:rPr lang="tr-TR" dirty="0">
                <a:solidFill>
                  <a:schemeClr val="tx1"/>
                </a:solidFill>
              </a:rPr>
              <a:t>x2= 8</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56</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6630444"/>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259633" y="2525685"/>
            <a:ext cx="7597448" cy="3450696"/>
          </a:xfrm>
        </p:spPr>
        <p:txBody>
          <a:bodyPr>
            <a:normAutofit/>
          </a:bodyPr>
          <a:lstStyle/>
          <a:p>
            <a:pPr marL="0" indent="0">
              <a:buNone/>
            </a:pPr>
            <a:r>
              <a:rPr lang="tr-TR" b="1" dirty="0">
                <a:solidFill>
                  <a:schemeClr val="tx1"/>
                </a:solidFill>
              </a:rPr>
              <a:t>RİSK 2: </a:t>
            </a:r>
            <a:r>
              <a:rPr lang="tr-TR" dirty="0">
                <a:solidFill>
                  <a:schemeClr val="tx1"/>
                </a:solidFill>
              </a:rPr>
              <a:t>İçeriğin doğru belirlenememesi </a:t>
            </a:r>
          </a:p>
          <a:p>
            <a:r>
              <a:rPr lang="tr-TR" b="1" dirty="0">
                <a:solidFill>
                  <a:schemeClr val="tx1"/>
                </a:solidFill>
              </a:rPr>
              <a:t>Olasılık: </a:t>
            </a:r>
            <a:r>
              <a:rPr lang="tr-TR" dirty="0">
                <a:solidFill>
                  <a:schemeClr val="tx1"/>
                </a:solidFill>
              </a:rPr>
              <a:t>Görevlendirme yazısında konu belli, ancak kimlere anlatacağınız yazılmamış. Gerçekleşme ihtimali: 4 </a:t>
            </a:r>
          </a:p>
          <a:p>
            <a:r>
              <a:rPr lang="tr-TR" b="1" dirty="0">
                <a:solidFill>
                  <a:schemeClr val="tx1"/>
                </a:solidFill>
              </a:rPr>
              <a:t>Etki: </a:t>
            </a:r>
            <a:r>
              <a:rPr lang="tr-TR" dirty="0">
                <a:solidFill>
                  <a:schemeClr val="tx1"/>
                </a:solidFill>
              </a:rPr>
              <a:t>Konuyu işi bilen uzmanlara anlatacaksanız ayrıntılı, hiç bilmeyen birilerine anlatacaksanız genel hatlarıyla anlatmanız gerekir. Kişilere yanlış yaklaşımla sunum yapmanızın hedefiniz üzerindeki etkisi: 5 </a:t>
            </a:r>
          </a:p>
          <a:p>
            <a:r>
              <a:rPr lang="tr-TR" b="1" dirty="0">
                <a:solidFill>
                  <a:schemeClr val="tx1"/>
                </a:solidFill>
              </a:rPr>
              <a:t>Risk Puanı: </a:t>
            </a:r>
            <a:r>
              <a:rPr lang="tr-TR" dirty="0">
                <a:solidFill>
                  <a:schemeClr val="tx1"/>
                </a:solidFill>
              </a:rPr>
              <a:t>4x5 = 20</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57</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2721157"/>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1" y="2541281"/>
            <a:ext cx="7408333" cy="3450696"/>
          </a:xfrm>
        </p:spPr>
        <p:txBody>
          <a:bodyPr>
            <a:normAutofit lnSpcReduction="10000"/>
          </a:bodyPr>
          <a:lstStyle/>
          <a:p>
            <a:pPr marL="0" indent="0">
              <a:buNone/>
            </a:pPr>
            <a:r>
              <a:rPr lang="tr-TR" b="1" dirty="0">
                <a:solidFill>
                  <a:schemeClr val="tx1"/>
                </a:solidFill>
              </a:rPr>
              <a:t>RİSK 3: </a:t>
            </a:r>
            <a:r>
              <a:rPr lang="tr-TR" dirty="0">
                <a:solidFill>
                  <a:schemeClr val="tx1"/>
                </a:solidFill>
              </a:rPr>
              <a:t>Sunumun yer aldığı taşınabilir belleği unutmak </a:t>
            </a:r>
          </a:p>
          <a:p>
            <a:r>
              <a:rPr lang="tr-TR" b="1" dirty="0">
                <a:solidFill>
                  <a:schemeClr val="tx1"/>
                </a:solidFill>
              </a:rPr>
              <a:t>Olasılık: </a:t>
            </a:r>
            <a:r>
              <a:rPr lang="tr-TR" dirty="0">
                <a:solidFill>
                  <a:schemeClr val="tx1"/>
                </a:solidFill>
              </a:rPr>
              <a:t>Bilgisayarınızı yanınızdan genelde ayırmazsınız. Çalışmalarınızı taşınabilir bellek ile çantanıza atma gibi bir alışkanlığınız da var. Gerçekleşme ihtimali: 1</a:t>
            </a:r>
          </a:p>
          <a:p>
            <a:r>
              <a:rPr lang="tr-TR" b="1" dirty="0">
                <a:solidFill>
                  <a:schemeClr val="tx1"/>
                </a:solidFill>
              </a:rPr>
              <a:t>Etki: </a:t>
            </a:r>
            <a:r>
              <a:rPr lang="tr-TR" dirty="0">
                <a:solidFill>
                  <a:schemeClr val="tx1"/>
                </a:solidFill>
              </a:rPr>
              <a:t>Sunumu yansıtmasanız da konuyu çok iyi biliyorsunuz. Dinleyiciler için etkili biçimde anlatabilirsiniz. Sunum olmamasının hedefiniz üzerinde etkisi: </a:t>
            </a:r>
            <a:r>
              <a:rPr lang="tr-TR" dirty="0" smtClean="0">
                <a:solidFill>
                  <a:schemeClr val="tx1"/>
                </a:solidFill>
              </a:rPr>
              <a:t>2 </a:t>
            </a:r>
            <a:endParaRPr lang="tr-TR" dirty="0">
              <a:solidFill>
                <a:schemeClr val="tx1"/>
              </a:solidFill>
            </a:endParaRPr>
          </a:p>
          <a:p>
            <a:r>
              <a:rPr lang="tr-TR" b="1" dirty="0">
                <a:solidFill>
                  <a:schemeClr val="tx1"/>
                </a:solidFill>
              </a:rPr>
              <a:t>Risk Puanı: </a:t>
            </a:r>
            <a:r>
              <a:rPr lang="tr-TR" dirty="0" smtClean="0">
                <a:solidFill>
                  <a:schemeClr val="tx1"/>
                </a:solidFill>
              </a:rPr>
              <a:t>1x2 </a:t>
            </a:r>
            <a:r>
              <a:rPr lang="tr-TR" dirty="0">
                <a:solidFill>
                  <a:schemeClr val="tx1"/>
                </a:solidFill>
              </a:rPr>
              <a:t>= </a:t>
            </a:r>
            <a:r>
              <a:rPr lang="tr-TR" dirty="0" smtClean="0">
                <a:solidFill>
                  <a:schemeClr val="tx1"/>
                </a:solidFill>
              </a:rPr>
              <a:t>2</a:t>
            </a:r>
            <a:endParaRPr lang="tr-TR" dirty="0">
              <a:solidFill>
                <a:schemeClr val="tx1"/>
              </a:solidFill>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58</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65589110"/>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1" y="2598279"/>
            <a:ext cx="7408333" cy="3450696"/>
          </a:xfrm>
        </p:spPr>
        <p:txBody>
          <a:bodyPr/>
          <a:lstStyle/>
          <a:p>
            <a:pPr marL="0" indent="0">
              <a:buNone/>
            </a:pPr>
            <a:r>
              <a:rPr lang="tr-TR" b="1" dirty="0" err="1">
                <a:solidFill>
                  <a:schemeClr val="tx1"/>
                </a:solidFill>
              </a:rPr>
              <a:t>Önceliklendirme</a:t>
            </a:r>
            <a:r>
              <a:rPr lang="tr-TR" b="1" dirty="0">
                <a:solidFill>
                  <a:schemeClr val="tx1"/>
                </a:solidFill>
              </a:rPr>
              <a:t>:</a:t>
            </a:r>
            <a:endParaRPr lang="tr-TR" dirty="0">
              <a:solidFill>
                <a:schemeClr val="tx1"/>
              </a:solidFill>
            </a:endParaRPr>
          </a:p>
          <a:p>
            <a:r>
              <a:rPr lang="tr-TR" sz="2000" dirty="0">
                <a:solidFill>
                  <a:schemeClr val="tx1"/>
                </a:solidFill>
              </a:rPr>
              <a:t>Risk 2       20     (Yüksek)</a:t>
            </a:r>
          </a:p>
          <a:p>
            <a:r>
              <a:rPr lang="tr-TR" sz="2000" dirty="0">
                <a:solidFill>
                  <a:schemeClr val="tx1"/>
                </a:solidFill>
              </a:rPr>
              <a:t>Risk 1       8       (Orta)</a:t>
            </a:r>
          </a:p>
          <a:p>
            <a:r>
              <a:rPr lang="tr-TR" sz="2000" dirty="0">
                <a:solidFill>
                  <a:schemeClr val="tx1"/>
                </a:solidFill>
              </a:rPr>
              <a:t>Risk 3       2       (Düşük)</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59</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graphicFrame>
        <p:nvGraphicFramePr>
          <p:cNvPr id="8" name="Tablo 7"/>
          <p:cNvGraphicFramePr>
            <a:graphicFrameLocks noGrp="1"/>
          </p:cNvGraphicFramePr>
          <p:nvPr>
            <p:extLst>
              <p:ext uri="{D42A27DB-BD31-4B8C-83A1-F6EECF244321}">
                <p14:modId xmlns:p14="http://schemas.microsoft.com/office/powerpoint/2010/main" val="1385893764"/>
              </p:ext>
            </p:extLst>
          </p:nvPr>
        </p:nvGraphicFramePr>
        <p:xfrm>
          <a:off x="3991088" y="2675470"/>
          <a:ext cx="4094496" cy="3172319"/>
        </p:xfrm>
        <a:graphic>
          <a:graphicData uri="http://schemas.openxmlformats.org/drawingml/2006/table">
            <a:tbl>
              <a:tblPr firstRow="1" firstCol="1" bandRow="1"/>
              <a:tblGrid>
                <a:gridCol w="682416">
                  <a:extLst>
                    <a:ext uri="{9D8B030D-6E8A-4147-A177-3AD203B41FA5}">
                      <a16:colId xmlns:a16="http://schemas.microsoft.com/office/drawing/2014/main" val="20000"/>
                    </a:ext>
                  </a:extLst>
                </a:gridCol>
                <a:gridCol w="682416">
                  <a:extLst>
                    <a:ext uri="{9D8B030D-6E8A-4147-A177-3AD203B41FA5}">
                      <a16:colId xmlns:a16="http://schemas.microsoft.com/office/drawing/2014/main" val="20001"/>
                    </a:ext>
                  </a:extLst>
                </a:gridCol>
                <a:gridCol w="682416">
                  <a:extLst>
                    <a:ext uri="{9D8B030D-6E8A-4147-A177-3AD203B41FA5}">
                      <a16:colId xmlns:a16="http://schemas.microsoft.com/office/drawing/2014/main" val="20002"/>
                    </a:ext>
                  </a:extLst>
                </a:gridCol>
                <a:gridCol w="682416">
                  <a:extLst>
                    <a:ext uri="{9D8B030D-6E8A-4147-A177-3AD203B41FA5}">
                      <a16:colId xmlns:a16="http://schemas.microsoft.com/office/drawing/2014/main" val="20003"/>
                    </a:ext>
                  </a:extLst>
                </a:gridCol>
                <a:gridCol w="682416">
                  <a:extLst>
                    <a:ext uri="{9D8B030D-6E8A-4147-A177-3AD203B41FA5}">
                      <a16:colId xmlns:a16="http://schemas.microsoft.com/office/drawing/2014/main" val="20004"/>
                    </a:ext>
                  </a:extLst>
                </a:gridCol>
                <a:gridCol w="682416">
                  <a:extLst>
                    <a:ext uri="{9D8B030D-6E8A-4147-A177-3AD203B41FA5}">
                      <a16:colId xmlns:a16="http://schemas.microsoft.com/office/drawing/2014/main" val="20005"/>
                    </a:ext>
                  </a:extLst>
                </a:gridCol>
              </a:tblGrid>
              <a:tr h="568695">
                <a:tc rowSpan="5">
                  <a:txBody>
                    <a:bodyPr/>
                    <a:lstStyle/>
                    <a:p>
                      <a:pPr algn="ctr">
                        <a:lnSpc>
                          <a:spcPct val="107000"/>
                        </a:lnSpc>
                        <a:spcAft>
                          <a:spcPts val="0"/>
                        </a:spcAft>
                      </a:pPr>
                      <a:r>
                        <a:rPr lang="tr-TR" sz="1600" b="1"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ETKİ</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vert="vert27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nSpc>
                          <a:spcPct val="107000"/>
                        </a:lnSpc>
                        <a:spcAft>
                          <a:spcPts val="0"/>
                        </a:spcAft>
                      </a:pPr>
                      <a:r>
                        <a:rPr lang="tr-TR" sz="1900"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5</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dirty="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10</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dirty="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15</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tc>
                  <a:txBody>
                    <a:bodyPr/>
                    <a:lstStyle/>
                    <a:p>
                      <a:pPr>
                        <a:lnSpc>
                          <a:spcPct val="107000"/>
                        </a:lnSpc>
                        <a:spcAft>
                          <a:spcPts val="0"/>
                        </a:spcAft>
                      </a:pPr>
                      <a:r>
                        <a:rPr lang="tr-TR" sz="2400" b="1" dirty="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20</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tc>
                  <a:txBody>
                    <a:bodyPr/>
                    <a:lstStyle/>
                    <a:p>
                      <a:pPr>
                        <a:lnSpc>
                          <a:spcPct val="107000"/>
                        </a:lnSpc>
                        <a:spcAft>
                          <a:spcPts val="0"/>
                        </a:spcAft>
                      </a:pPr>
                      <a:r>
                        <a:rPr lang="tr-TR" sz="190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25</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0"/>
                  </a:ext>
                </a:extLst>
              </a:tr>
              <a:tr h="568695">
                <a:tc vMerge="1">
                  <a:txBody>
                    <a:bodyPr/>
                    <a:lstStyle/>
                    <a:p>
                      <a:endParaRPr lang="tr-TR"/>
                    </a:p>
                  </a:txBody>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4</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2400" b="1" dirty="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8</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12</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dirty="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16</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tc>
                  <a:txBody>
                    <a:bodyPr/>
                    <a:lstStyle/>
                    <a:p>
                      <a:pPr>
                        <a:lnSpc>
                          <a:spcPct val="107000"/>
                        </a:lnSpc>
                        <a:spcAft>
                          <a:spcPts val="0"/>
                        </a:spcAft>
                      </a:pPr>
                      <a:r>
                        <a:rPr lang="tr-TR" sz="1900" dirty="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20</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1"/>
                  </a:ext>
                </a:extLst>
              </a:tr>
              <a:tr h="474571">
                <a:tc vMerge="1">
                  <a:txBody>
                    <a:bodyPr/>
                    <a:lstStyle/>
                    <a:p>
                      <a:endParaRPr lang="tr-TR"/>
                    </a:p>
                  </a:txBody>
                  <a:tcPr/>
                </a:tc>
                <a:tc>
                  <a:txBody>
                    <a:bodyPr/>
                    <a:lstStyle/>
                    <a:p>
                      <a:pPr>
                        <a:lnSpc>
                          <a:spcPct val="107000"/>
                        </a:lnSpc>
                        <a:spcAft>
                          <a:spcPts val="0"/>
                        </a:spcAft>
                      </a:pPr>
                      <a:r>
                        <a:rPr lang="tr-TR" sz="1900"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3</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6</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dirty="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9</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12</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dirty="0">
                          <a:solidFill>
                            <a:srgbClr val="9C0006"/>
                          </a:solidFill>
                          <a:effectLst/>
                          <a:latin typeface="Calibri" panose="020F0502020204030204" pitchFamily="34" charset="0"/>
                          <a:ea typeface="Times New Roman" panose="02020603050405020304" pitchFamily="18" charset="0"/>
                          <a:cs typeface="Times New Roman" panose="02020603050405020304" pitchFamily="18" charset="0"/>
                        </a:rPr>
                        <a:t>15</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2"/>
                  </a:ext>
                </a:extLst>
              </a:tr>
              <a:tr h="474571">
                <a:tc vMerge="1">
                  <a:txBody>
                    <a:bodyPr/>
                    <a:lstStyle/>
                    <a:p>
                      <a:endParaRPr lang="tr-TR"/>
                    </a:p>
                  </a:txBody>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4</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6</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8</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tc>
                  <a:txBody>
                    <a:bodyPr/>
                    <a:lstStyle/>
                    <a:p>
                      <a:pPr>
                        <a:lnSpc>
                          <a:spcPct val="107000"/>
                        </a:lnSpc>
                        <a:spcAft>
                          <a:spcPts val="0"/>
                        </a:spcAft>
                      </a:pPr>
                      <a:r>
                        <a:rPr lang="tr-TR" sz="1900" dirty="0">
                          <a:solidFill>
                            <a:srgbClr val="9C6500"/>
                          </a:solidFill>
                          <a:effectLst/>
                          <a:latin typeface="Calibri" panose="020F0502020204030204" pitchFamily="34" charset="0"/>
                          <a:ea typeface="Times New Roman" panose="02020603050405020304" pitchFamily="18" charset="0"/>
                          <a:cs typeface="Times New Roman" panose="02020603050405020304" pitchFamily="18" charset="0"/>
                        </a:rPr>
                        <a:t>10</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B9C"/>
                    </a:solidFill>
                  </a:tcPr>
                </a:tc>
                <a:extLst>
                  <a:ext uri="{0D108BD9-81ED-4DB2-BD59-A6C34878D82A}">
                    <a16:rowId xmlns:a16="http://schemas.microsoft.com/office/drawing/2014/main" val="10003"/>
                  </a:ext>
                </a:extLst>
              </a:tr>
              <a:tr h="611216">
                <a:tc vMerge="1">
                  <a:txBody>
                    <a:bodyPr/>
                    <a:lstStyle/>
                    <a:p>
                      <a:endParaRPr lang="tr-TR"/>
                    </a:p>
                  </a:txBody>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1</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2400" b="1"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tr-TR" sz="2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b="0"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3</a:t>
                      </a:r>
                      <a:endParaRPr lang="tr-TR" sz="19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4</a:t>
                      </a:r>
                      <a:endParaRPr lang="tr-TR" sz="190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tc>
                  <a:txBody>
                    <a:bodyPr/>
                    <a:lstStyle/>
                    <a:p>
                      <a:pPr>
                        <a:lnSpc>
                          <a:spcPct val="107000"/>
                        </a:lnSpc>
                        <a:spcAft>
                          <a:spcPts val="0"/>
                        </a:spcAft>
                      </a:pPr>
                      <a:r>
                        <a:rPr lang="tr-TR" sz="1900" dirty="0">
                          <a:solidFill>
                            <a:srgbClr val="006100"/>
                          </a:solidFill>
                          <a:effectLst/>
                          <a:latin typeface="Calibri" panose="020F0502020204030204" pitchFamily="34" charset="0"/>
                          <a:ea typeface="Times New Roman" panose="02020603050405020304" pitchFamily="18" charset="0"/>
                          <a:cs typeface="Times New Roman" panose="02020603050405020304" pitchFamily="18" charset="0"/>
                        </a:rPr>
                        <a:t>5</a:t>
                      </a:r>
                      <a:endParaRPr lang="tr-TR"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FCE"/>
                    </a:solidFill>
                  </a:tcPr>
                </a:tc>
                <a:extLst>
                  <a:ext uri="{0D108BD9-81ED-4DB2-BD59-A6C34878D82A}">
                    <a16:rowId xmlns:a16="http://schemas.microsoft.com/office/drawing/2014/main" val="10004"/>
                  </a:ext>
                </a:extLst>
              </a:tr>
              <a:tr h="474571">
                <a:tc>
                  <a:txBody>
                    <a:bodyPr/>
                    <a:lstStyle/>
                    <a:p>
                      <a:pPr>
                        <a:lnSpc>
                          <a:spcPct val="107000"/>
                        </a:lnSpc>
                      </a:pPr>
                      <a:endParaRPr lang="tr-TR" sz="1100">
                        <a:effectLst/>
                        <a:latin typeface="Calibri" panose="020F0502020204030204" pitchFamily="34" charset="0"/>
                      </a:endParaRPr>
                    </a:p>
                  </a:txBody>
                  <a:tcPr marL="44451" marR="44451" marT="0" marB="0" anchor="b">
                    <a:lnL>
                      <a:noFill/>
                    </a:lnL>
                    <a:lnR>
                      <a:noFill/>
                    </a:lnR>
                    <a:lnT>
                      <a:noFill/>
                    </a:lnT>
                    <a:lnB>
                      <a:noFill/>
                    </a:lnB>
                  </a:tcPr>
                </a:tc>
                <a:tc gridSpan="5">
                  <a:txBody>
                    <a:bodyPr/>
                    <a:lstStyle/>
                    <a:p>
                      <a:pPr algn="ctr">
                        <a:lnSpc>
                          <a:spcPct val="107000"/>
                        </a:lnSpc>
                        <a:spcAft>
                          <a:spcPts val="0"/>
                        </a:spcAft>
                      </a:pPr>
                      <a:r>
                        <a:rPr lang="tr-TR" sz="1600" b="1"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OLASILIK</a:t>
                      </a:r>
                      <a:endParaRPr lang="tr-T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1" marR="44451"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5"/>
                  </a:ext>
                </a:extLst>
              </a:tr>
            </a:tbl>
          </a:graphicData>
        </a:graphic>
      </p:graphicFrame>
      <p:pic>
        <p:nvPicPr>
          <p:cNvPr id="9" name="Resim 8"/>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36277889"/>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94631" y="2444321"/>
            <a:ext cx="7408333" cy="3360944"/>
          </a:xfrm>
        </p:spPr>
        <p:txBody>
          <a:bodyPr/>
          <a:lstStyle/>
          <a:p>
            <a:pPr marL="274313" lvl="1">
              <a:buNone/>
            </a:pPr>
            <a:r>
              <a:rPr lang="tr-TR" dirty="0" smtClean="0">
                <a:solidFill>
                  <a:schemeClr val="tx1"/>
                </a:solidFill>
                <a:latin typeface="Calibri" pitchFamily="34" charset="0"/>
                <a:cs typeface="Times New Roman" pitchFamily="18" charset="0"/>
              </a:rPr>
              <a:t>	</a:t>
            </a:r>
            <a:r>
              <a:rPr lang="tr-TR" sz="2800" b="1" dirty="0">
                <a:solidFill>
                  <a:schemeClr val="tx1"/>
                </a:solidFill>
                <a:latin typeface="Calibri" pitchFamily="34" charset="0"/>
                <a:cs typeface="Times New Roman" pitchFamily="18" charset="0"/>
              </a:rPr>
              <a:t>3.Risklere cevap verilmesi</a:t>
            </a:r>
          </a:p>
          <a:p>
            <a:pPr marL="274313" lvl="1">
              <a:buNone/>
            </a:pPr>
            <a:r>
              <a:rPr lang="tr-TR" sz="2400" dirty="0"/>
              <a:t>	</a:t>
            </a:r>
            <a:r>
              <a:rPr lang="tr-TR" sz="2400" dirty="0">
                <a:solidFill>
                  <a:schemeClr val="tx1"/>
                </a:solidFill>
                <a:latin typeface="Calibri" pitchFamily="34" charset="0"/>
              </a:rPr>
              <a:t>İdareler tarafından tespit edilen risklere verilecek yanıtın ne olacağının belirlenmesi ve bu çerçevede beklenen tehditlerin azaltılması ve/veya ortaya çıkacak fırsatların değerlendirilmesidir.</a:t>
            </a:r>
          </a:p>
          <a:p>
            <a:pPr marL="553706" lvl="2"/>
            <a:r>
              <a:rPr lang="tr-TR" dirty="0" smtClean="0">
                <a:solidFill>
                  <a:schemeClr val="tx1"/>
                </a:solidFill>
              </a:rPr>
              <a:t>Risklere cevap verme yöntemini belirlemeden önce mutlaka fayda-maliyet analizini yapmak gerekir.</a:t>
            </a:r>
          </a:p>
          <a:p>
            <a:pPr marL="553706" lvl="2">
              <a:buNone/>
            </a:pPr>
            <a:endParaRPr lang="tr-TR" b="1" dirty="0" smtClean="0">
              <a:solidFill>
                <a:schemeClr val="tx1"/>
              </a:solidFill>
              <a:latin typeface="Calibri" pitchFamily="34" charset="0"/>
              <a:cs typeface="Times New Roman" pitchFamily="18" charset="0"/>
            </a:endParaRPr>
          </a:p>
          <a:p>
            <a:pPr>
              <a:buNone/>
            </a:pPr>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60</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çerik Yer Tutucusu 6"/>
          <p:cNvPicPr>
            <a:picLocks noGrp="1" noChangeAspect="1"/>
          </p:cNvPicPr>
          <p:nvPr>
            <p:ph idx="1"/>
          </p:nvPr>
        </p:nvPicPr>
        <p:blipFill>
          <a:blip r:embed="rId2" cstate="print"/>
          <a:stretch>
            <a:fillRect/>
          </a:stretch>
        </p:blipFill>
        <p:spPr>
          <a:xfrm>
            <a:off x="2220371" y="2135739"/>
            <a:ext cx="5886603" cy="3843525"/>
          </a:xfrm>
          <a:prstGeom prst="rect">
            <a:avLst/>
          </a:prstGeom>
        </p:spPr>
      </p:pic>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61</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8" name="Resim 7"/>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86462569"/>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2199099"/>
            <a:ext cx="7408333" cy="3777283"/>
          </a:xfrm>
        </p:spPr>
        <p:txBody>
          <a:bodyPr>
            <a:normAutofit fontScale="70000" lnSpcReduction="20000"/>
          </a:bodyPr>
          <a:lstStyle/>
          <a:p>
            <a:pPr algn="just">
              <a:buNone/>
            </a:pPr>
            <a:r>
              <a:rPr lang="tr-TR" b="1" dirty="0" smtClean="0">
                <a:solidFill>
                  <a:schemeClr val="tx1"/>
                </a:solidFill>
                <a:latin typeface="Calibri" pitchFamily="34" charset="0"/>
                <a:cs typeface="Times New Roman" pitchFamily="18" charset="0"/>
              </a:rPr>
              <a:t>	</a:t>
            </a:r>
            <a:r>
              <a:rPr lang="tr-TR" sz="3400" b="1" dirty="0">
                <a:solidFill>
                  <a:schemeClr val="tx1"/>
                </a:solidFill>
                <a:latin typeface="Calibri" pitchFamily="34" charset="0"/>
                <a:cs typeface="Times New Roman" pitchFamily="18" charset="0"/>
              </a:rPr>
              <a:t>Risklere cevap verme yöntemleri</a:t>
            </a:r>
          </a:p>
          <a:p>
            <a:pPr algn="just">
              <a:buNone/>
            </a:pPr>
            <a:r>
              <a:rPr lang="tr-TR" sz="2800" b="1" dirty="0">
                <a:solidFill>
                  <a:schemeClr val="tx1"/>
                </a:solidFill>
                <a:cs typeface="Times New Roman" pitchFamily="18" charset="0"/>
              </a:rPr>
              <a:t>	3.1.Kabul etmek </a:t>
            </a:r>
          </a:p>
          <a:p>
            <a:pPr algn="just">
              <a:buNone/>
            </a:pPr>
            <a:r>
              <a:rPr lang="tr-TR" sz="2800" b="1" dirty="0">
                <a:solidFill>
                  <a:schemeClr val="tx1"/>
                </a:solidFill>
                <a:cs typeface="Times New Roman" pitchFamily="18" charset="0"/>
              </a:rPr>
              <a:t>	</a:t>
            </a:r>
            <a:r>
              <a:rPr lang="tr-TR" sz="2800" dirty="0">
                <a:solidFill>
                  <a:schemeClr val="tx1"/>
                </a:solidFill>
                <a:cs typeface="Times New Roman" pitchFamily="18" charset="0"/>
              </a:rPr>
              <a:t>İdarenin riski üstlenmesi, riski azaltmaya yönelik bir önlem almaması.</a:t>
            </a:r>
          </a:p>
          <a:p>
            <a:pPr lvl="1" algn="just"/>
            <a:endParaRPr lang="tr-TR" sz="2800" dirty="0">
              <a:solidFill>
                <a:schemeClr val="tx1"/>
              </a:solidFill>
              <a:cs typeface="Times New Roman" pitchFamily="18" charset="0"/>
            </a:endParaRPr>
          </a:p>
          <a:p>
            <a:pPr lvl="1" algn="just"/>
            <a:r>
              <a:rPr lang="tr-TR" sz="2800" dirty="0">
                <a:solidFill>
                  <a:schemeClr val="tx1"/>
                </a:solidFill>
                <a:cs typeface="Times New Roman" pitchFamily="18" charset="0"/>
              </a:rPr>
              <a:t>Doğal risk, risk iştahı içindeyse,</a:t>
            </a:r>
          </a:p>
          <a:p>
            <a:pPr lvl="1" algn="just"/>
            <a:r>
              <a:rPr lang="tr-TR" sz="2800" dirty="0">
                <a:solidFill>
                  <a:schemeClr val="tx1"/>
                </a:solidFill>
              </a:rPr>
              <a:t>Alınacak önlemlerin maliyeti, sağlanacak faydadan yüksekse,</a:t>
            </a:r>
          </a:p>
          <a:p>
            <a:pPr lvl="1" algn="just"/>
            <a:r>
              <a:rPr lang="tr-TR" sz="2800" dirty="0">
                <a:solidFill>
                  <a:schemeClr val="tx1"/>
                </a:solidFill>
              </a:rPr>
              <a:t>Risk, Yönetimin kontrolü dışındaysa,</a:t>
            </a:r>
          </a:p>
          <a:p>
            <a:pPr lvl="1" algn="just"/>
            <a:endParaRPr lang="tr-TR" sz="2800" dirty="0">
              <a:solidFill>
                <a:schemeClr val="tx1"/>
              </a:solidFill>
              <a:cs typeface="Times New Roman" pitchFamily="18" charset="0"/>
            </a:endParaRPr>
          </a:p>
          <a:p>
            <a:pPr marL="301935" lvl="1" indent="0" algn="just">
              <a:buNone/>
            </a:pPr>
            <a:r>
              <a:rPr lang="tr-TR" sz="2800" dirty="0">
                <a:solidFill>
                  <a:schemeClr val="tx1"/>
                </a:solidFill>
                <a:cs typeface="Times New Roman" pitchFamily="18" charset="0"/>
              </a:rPr>
              <a:t>İdare tarafından risk kabul edilir. </a:t>
            </a:r>
          </a:p>
          <a:p>
            <a:pPr marL="0" indent="0">
              <a:spcBef>
                <a:spcPts val="0"/>
              </a:spcBef>
              <a:buClrTx/>
              <a:buSzTx/>
              <a:buNone/>
              <a:defRPr/>
            </a:pPr>
            <a:endParaRPr lang="tr-TR" sz="2600" b="1" dirty="0">
              <a:solidFill>
                <a:schemeClr val="tx1"/>
              </a:solidFill>
            </a:endParaRPr>
          </a:p>
          <a:p>
            <a:pPr marL="0" indent="0">
              <a:spcBef>
                <a:spcPts val="0"/>
              </a:spcBef>
              <a:buClrTx/>
              <a:buSzTx/>
              <a:buNone/>
              <a:defRPr/>
            </a:pPr>
            <a:endParaRPr lang="tr-TR" sz="1800" dirty="0">
              <a:solidFill>
                <a:schemeClr val="tx1"/>
              </a:solidFill>
            </a:endParaRPr>
          </a:p>
          <a:p>
            <a:pPr marL="0" indent="0">
              <a:spcBef>
                <a:spcPts val="0"/>
              </a:spcBef>
              <a:buClrTx/>
              <a:buSzTx/>
              <a:buNone/>
              <a:defRPr/>
            </a:pPr>
            <a:r>
              <a:rPr lang="tr-TR" sz="1800" dirty="0">
                <a:solidFill>
                  <a:schemeClr val="tx1"/>
                </a:solidFill>
              </a:rPr>
              <a:t>	</a:t>
            </a:r>
          </a:p>
          <a:p>
            <a:pPr marL="0" indent="0">
              <a:spcBef>
                <a:spcPts val="0"/>
              </a:spcBef>
              <a:buClrTx/>
              <a:buSzTx/>
              <a:buNone/>
              <a:defRPr/>
            </a:pPr>
            <a:r>
              <a:rPr lang="tr-TR" sz="1800" dirty="0">
                <a:solidFill>
                  <a:schemeClr val="tx1"/>
                </a:solidFill>
              </a:rPr>
              <a:t>                     </a:t>
            </a:r>
          </a:p>
          <a:p>
            <a:pPr lvl="1"/>
            <a:endParaRPr lang="tr-TR" sz="2000" dirty="0">
              <a:solidFill>
                <a:schemeClr val="tx1"/>
              </a:solidFill>
              <a:latin typeface="Calibri" pitchFamily="34" charset="0"/>
              <a:cs typeface="Times New Roman" pitchFamily="18" charset="0"/>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62</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59506" y="2750190"/>
            <a:ext cx="7408333" cy="2316759"/>
          </a:xfrm>
        </p:spPr>
        <p:txBody>
          <a:bodyPr/>
          <a:lstStyle/>
          <a:p>
            <a:pPr>
              <a:buNone/>
            </a:pPr>
            <a:r>
              <a:rPr lang="tr-TR" b="1" dirty="0" smtClean="0">
                <a:solidFill>
                  <a:schemeClr val="tx1"/>
                </a:solidFill>
                <a:latin typeface="Calibri" pitchFamily="34" charset="0"/>
                <a:cs typeface="Times New Roman" pitchFamily="18" charset="0"/>
              </a:rPr>
              <a:t>	3.2.Kontrol etmek / Azaltmak</a:t>
            </a:r>
          </a:p>
          <a:p>
            <a:pPr>
              <a:buNone/>
            </a:pPr>
            <a:r>
              <a:rPr lang="tr-TR" b="1" dirty="0" smtClean="0">
                <a:solidFill>
                  <a:schemeClr val="tx1"/>
                </a:solidFill>
                <a:latin typeface="Calibri" pitchFamily="34" charset="0"/>
                <a:cs typeface="Times New Roman" pitchFamily="18" charset="0"/>
              </a:rPr>
              <a:t>	</a:t>
            </a:r>
            <a:r>
              <a:rPr lang="tr-TR" dirty="0" smtClean="0">
                <a:solidFill>
                  <a:schemeClr val="tx1"/>
                </a:solidFill>
              </a:rPr>
              <a:t>Riski</a:t>
            </a:r>
            <a:r>
              <a:rPr lang="tr-TR" dirty="0">
                <a:solidFill>
                  <a:schemeClr val="tx1"/>
                </a:solidFill>
              </a:rPr>
              <a:t>, yönlendirici, önleyici, tespit edici ve düzeltici kontrol yöntemleri ile kabul edilebilir bir seviyede tutmak</a:t>
            </a:r>
            <a:r>
              <a:rPr lang="tr-TR" dirty="0" smtClean="0">
                <a:solidFill>
                  <a:schemeClr val="tx1"/>
                </a:solidFill>
              </a:rPr>
              <a:t>.</a:t>
            </a:r>
            <a:endParaRPr lang="tr-TR" dirty="0">
              <a:solidFill>
                <a:schemeClr val="tx1"/>
              </a:solidFill>
              <a:latin typeface="Calibri" pitchFamily="34" charset="0"/>
              <a:cs typeface="Times New Roman" pitchFamily="18" charset="0"/>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63</a:t>
            </a:fld>
            <a:endParaRPr lang="tr-TR"/>
          </a:p>
        </p:txBody>
      </p:sp>
      <p:sp>
        <p:nvSpPr>
          <p:cNvPr id="6" name="Unvan 5"/>
          <p:cNvSpPr>
            <a:spLocks noGrp="1"/>
          </p:cNvSpPr>
          <p:nvPr>
            <p:ph type="title"/>
          </p:nvPr>
        </p:nvSpPr>
        <p:spPr>
          <a:xfrm>
            <a:off x="1459506" y="338328"/>
            <a:ext cx="7227295"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3006870"/>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59506" y="1988840"/>
            <a:ext cx="7408333" cy="4065315"/>
          </a:xfrm>
        </p:spPr>
        <p:txBody>
          <a:bodyPr>
            <a:normAutofit fontScale="92500" lnSpcReduction="20000"/>
          </a:bodyPr>
          <a:lstStyle/>
          <a:p>
            <a:pPr marL="0" indent="0">
              <a:spcBef>
                <a:spcPts val="0"/>
              </a:spcBef>
              <a:buClrTx/>
              <a:buSzTx/>
              <a:buNone/>
              <a:defRPr/>
            </a:pPr>
            <a:r>
              <a:rPr lang="tr-TR" sz="2600" b="1" dirty="0">
                <a:solidFill>
                  <a:schemeClr val="tx1"/>
                </a:solidFill>
              </a:rPr>
              <a:t>Kontrol yöntemleri </a:t>
            </a:r>
          </a:p>
          <a:p>
            <a:pPr marL="0" indent="0">
              <a:spcBef>
                <a:spcPts val="0"/>
              </a:spcBef>
              <a:buClrTx/>
              <a:buSzTx/>
              <a:buNone/>
              <a:defRPr/>
            </a:pPr>
            <a:endParaRPr lang="tr-TR" dirty="0" smtClean="0">
              <a:solidFill>
                <a:schemeClr val="tx1"/>
              </a:solidFill>
            </a:endParaRPr>
          </a:p>
          <a:p>
            <a:pPr>
              <a:spcBef>
                <a:spcPts val="0"/>
              </a:spcBef>
              <a:buClrTx/>
              <a:buSzTx/>
              <a:defRPr/>
            </a:pPr>
            <a:r>
              <a:rPr lang="tr-TR" b="1" dirty="0" smtClean="0">
                <a:solidFill>
                  <a:schemeClr val="tx1"/>
                </a:solidFill>
              </a:rPr>
              <a:t>Yönlendirici </a:t>
            </a:r>
            <a:r>
              <a:rPr lang="tr-TR" b="1" dirty="0">
                <a:solidFill>
                  <a:schemeClr val="tx1"/>
                </a:solidFill>
              </a:rPr>
              <a:t>kontrol</a:t>
            </a:r>
            <a:r>
              <a:rPr lang="tr-TR" dirty="0">
                <a:solidFill>
                  <a:schemeClr val="tx1"/>
                </a:solidFill>
              </a:rPr>
              <a:t>, bilgilendirme, koruma amaçlı kontrollerdir. </a:t>
            </a:r>
            <a:r>
              <a:rPr lang="tr-TR" b="1" dirty="0">
                <a:solidFill>
                  <a:schemeClr val="tx1"/>
                </a:solidFill>
              </a:rPr>
              <a:t>Ör</a:t>
            </a:r>
            <a:r>
              <a:rPr lang="tr-TR" dirty="0">
                <a:solidFill>
                  <a:schemeClr val="tx1"/>
                </a:solidFill>
              </a:rPr>
              <a:t>: </a:t>
            </a:r>
            <a:r>
              <a:rPr lang="tr-TR" dirty="0" smtClean="0">
                <a:solidFill>
                  <a:schemeClr val="tx1"/>
                </a:solidFill>
              </a:rPr>
              <a:t>Kanun, politika, prosedür, rehberler</a:t>
            </a:r>
            <a:r>
              <a:rPr lang="tr-TR" dirty="0">
                <a:solidFill>
                  <a:schemeClr val="tx1"/>
                </a:solidFill>
              </a:rPr>
              <a:t>, organizasyon şeması, görev dağılımı çizelgesi</a:t>
            </a:r>
          </a:p>
          <a:p>
            <a:pPr>
              <a:spcBef>
                <a:spcPts val="0"/>
              </a:spcBef>
              <a:buClrTx/>
              <a:buSzTx/>
              <a:defRPr/>
            </a:pPr>
            <a:r>
              <a:rPr lang="tr-TR" b="1" dirty="0" smtClean="0">
                <a:solidFill>
                  <a:schemeClr val="tx1"/>
                </a:solidFill>
              </a:rPr>
              <a:t>Önleyici </a:t>
            </a:r>
            <a:r>
              <a:rPr lang="tr-TR" b="1" dirty="0">
                <a:solidFill>
                  <a:schemeClr val="tx1"/>
                </a:solidFill>
              </a:rPr>
              <a:t>kontrol</a:t>
            </a:r>
            <a:r>
              <a:rPr lang="tr-TR" dirty="0">
                <a:solidFill>
                  <a:schemeClr val="tx1"/>
                </a:solidFill>
              </a:rPr>
              <a:t>, riskin gerçekleşme olasılığını azaltmak için uygulanan kontrollerdir. </a:t>
            </a:r>
            <a:r>
              <a:rPr lang="tr-TR" b="1" dirty="0">
                <a:solidFill>
                  <a:schemeClr val="tx1"/>
                </a:solidFill>
              </a:rPr>
              <a:t>Ör</a:t>
            </a:r>
            <a:r>
              <a:rPr lang="tr-TR" dirty="0" smtClean="0">
                <a:solidFill>
                  <a:schemeClr val="tx1"/>
                </a:solidFill>
              </a:rPr>
              <a:t>: kayıt</a:t>
            </a:r>
            <a:r>
              <a:rPr lang="tr-TR" dirty="0">
                <a:solidFill>
                  <a:schemeClr val="tx1"/>
                </a:solidFill>
              </a:rPr>
              <a:t>, şifre, görevler </a:t>
            </a:r>
            <a:r>
              <a:rPr lang="tr-TR" dirty="0" smtClean="0">
                <a:solidFill>
                  <a:schemeClr val="tx1"/>
                </a:solidFill>
              </a:rPr>
              <a:t>ayrılığı, trafik ışığı</a:t>
            </a:r>
            <a:endParaRPr lang="tr-TR" dirty="0">
              <a:solidFill>
                <a:schemeClr val="tx1"/>
              </a:solidFill>
            </a:endParaRPr>
          </a:p>
          <a:p>
            <a:pPr>
              <a:spcBef>
                <a:spcPts val="0"/>
              </a:spcBef>
              <a:buClrTx/>
              <a:buSzTx/>
              <a:defRPr/>
            </a:pPr>
            <a:r>
              <a:rPr lang="tr-TR" b="1" dirty="0" smtClean="0">
                <a:solidFill>
                  <a:schemeClr val="tx1"/>
                </a:solidFill>
              </a:rPr>
              <a:t>Tespit </a:t>
            </a:r>
            <a:r>
              <a:rPr lang="tr-TR" b="1" dirty="0">
                <a:solidFill>
                  <a:schemeClr val="tx1"/>
                </a:solidFill>
              </a:rPr>
              <a:t>edici kontrol</a:t>
            </a:r>
            <a:r>
              <a:rPr lang="tr-TR" dirty="0">
                <a:solidFill>
                  <a:schemeClr val="tx1"/>
                </a:solidFill>
              </a:rPr>
              <a:t>, risk meydana geldikten sonra uygulanan kontrollerdir. </a:t>
            </a:r>
            <a:r>
              <a:rPr lang="tr-TR" b="1" dirty="0">
                <a:solidFill>
                  <a:schemeClr val="tx1"/>
                </a:solidFill>
              </a:rPr>
              <a:t>Ör</a:t>
            </a:r>
            <a:r>
              <a:rPr lang="tr-TR" dirty="0" smtClean="0">
                <a:solidFill>
                  <a:schemeClr val="tx1"/>
                </a:solidFill>
              </a:rPr>
              <a:t>: sayım</a:t>
            </a:r>
            <a:r>
              <a:rPr lang="tr-TR" dirty="0">
                <a:solidFill>
                  <a:schemeClr val="tx1"/>
                </a:solidFill>
              </a:rPr>
              <a:t>, fiili durum ile kayıtların </a:t>
            </a:r>
            <a:r>
              <a:rPr lang="tr-TR" dirty="0" smtClean="0">
                <a:solidFill>
                  <a:schemeClr val="tx1"/>
                </a:solidFill>
              </a:rPr>
              <a:t>karşılaştırılması, radar, denetim</a:t>
            </a:r>
            <a:endParaRPr lang="tr-TR" dirty="0">
              <a:solidFill>
                <a:schemeClr val="tx1"/>
              </a:solidFill>
            </a:endParaRPr>
          </a:p>
          <a:p>
            <a:pPr>
              <a:spcBef>
                <a:spcPts val="0"/>
              </a:spcBef>
              <a:buClrTx/>
              <a:buSzTx/>
              <a:defRPr/>
            </a:pPr>
            <a:r>
              <a:rPr lang="tr-TR" b="1" dirty="0" smtClean="0">
                <a:solidFill>
                  <a:schemeClr val="tx1"/>
                </a:solidFill>
              </a:rPr>
              <a:t>Düzeltici </a:t>
            </a:r>
            <a:r>
              <a:rPr lang="tr-TR" b="1" dirty="0">
                <a:solidFill>
                  <a:schemeClr val="tx1"/>
                </a:solidFill>
              </a:rPr>
              <a:t>kontrol</a:t>
            </a:r>
            <a:r>
              <a:rPr lang="tr-TR" dirty="0">
                <a:solidFill>
                  <a:schemeClr val="tx1"/>
                </a:solidFill>
              </a:rPr>
              <a:t>, risk meydana geldikten sonra sonuçların etkisini gidermeye yönelik kontrollerdir. </a:t>
            </a:r>
            <a:r>
              <a:rPr lang="tr-TR" b="1" dirty="0">
                <a:solidFill>
                  <a:schemeClr val="tx1"/>
                </a:solidFill>
              </a:rPr>
              <a:t>Ör</a:t>
            </a:r>
            <a:r>
              <a:rPr lang="tr-TR" dirty="0">
                <a:solidFill>
                  <a:schemeClr val="tx1"/>
                </a:solidFill>
              </a:rPr>
              <a:t>: </a:t>
            </a:r>
            <a:r>
              <a:rPr lang="tr-TR" dirty="0" smtClean="0">
                <a:solidFill>
                  <a:schemeClr val="tx1"/>
                </a:solidFill>
              </a:rPr>
              <a:t>eğitim, yersiz </a:t>
            </a:r>
            <a:r>
              <a:rPr lang="tr-TR" dirty="0">
                <a:solidFill>
                  <a:schemeClr val="tx1"/>
                </a:solidFill>
              </a:rPr>
              <a:t>ödemenin tahsiline </a:t>
            </a:r>
            <a:r>
              <a:rPr lang="tr-TR" dirty="0" smtClean="0">
                <a:solidFill>
                  <a:schemeClr val="tx1"/>
                </a:solidFill>
              </a:rPr>
              <a:t>ilişkin hükümler, disiplin uygulamaları</a:t>
            </a:r>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64</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4007137"/>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2" y="2276874"/>
            <a:ext cx="7408333" cy="3698151"/>
          </a:xfrm>
        </p:spPr>
        <p:txBody>
          <a:bodyPr>
            <a:normAutofit lnSpcReduction="10000"/>
          </a:bodyPr>
          <a:lstStyle/>
          <a:p>
            <a:pPr>
              <a:buNone/>
            </a:pPr>
            <a:r>
              <a:rPr lang="tr-TR" b="1" dirty="0" smtClean="0">
                <a:solidFill>
                  <a:schemeClr val="tx1"/>
                </a:solidFill>
                <a:latin typeface="Calibri" pitchFamily="34" charset="0"/>
                <a:cs typeface="Times New Roman" pitchFamily="18" charset="0"/>
              </a:rPr>
              <a:t>	3.3.Devretmek</a:t>
            </a:r>
            <a:r>
              <a:rPr lang="tr-TR" dirty="0" smtClean="0">
                <a:solidFill>
                  <a:schemeClr val="tx1"/>
                </a:solidFill>
                <a:latin typeface="Calibri" pitchFamily="34" charset="0"/>
                <a:cs typeface="Times New Roman" pitchFamily="18" charset="0"/>
              </a:rPr>
              <a:t> </a:t>
            </a:r>
            <a:r>
              <a:rPr lang="tr-TR" b="1" dirty="0" smtClean="0">
                <a:solidFill>
                  <a:schemeClr val="tx1"/>
                </a:solidFill>
                <a:latin typeface="Calibri" pitchFamily="34" charset="0"/>
                <a:cs typeface="Times New Roman" pitchFamily="18" charset="0"/>
              </a:rPr>
              <a:t>/ Paylaşmak</a:t>
            </a:r>
          </a:p>
          <a:p>
            <a:pPr>
              <a:buNone/>
            </a:pPr>
            <a:r>
              <a:rPr lang="tr-TR" dirty="0" smtClean="0">
                <a:solidFill>
                  <a:schemeClr val="tx1"/>
                </a:solidFill>
                <a:latin typeface="Calibri" pitchFamily="34" charset="0"/>
                <a:cs typeface="Times New Roman" pitchFamily="18" charset="0"/>
              </a:rPr>
              <a:t>	</a:t>
            </a:r>
            <a:r>
              <a:rPr lang="tr-TR" dirty="0" smtClean="0">
                <a:solidFill>
                  <a:schemeClr val="tx1"/>
                </a:solidFill>
              </a:rPr>
              <a:t>İdarenin </a:t>
            </a:r>
            <a:r>
              <a:rPr lang="tr-TR" dirty="0">
                <a:solidFill>
                  <a:schemeClr val="tx1"/>
                </a:solidFill>
              </a:rPr>
              <a:t>doğrudan asli görev alanına girmeyen veya fayda-maliyet açısından idare tarafından yapılması uygun görülmeyen ve bu anlamda riskleri yüksek olduğu değerlendirilen faaliyetleri, uzmanlığı/donanımı/kaynağı olan başka bir idare/kişi/kuruluşa devretmek. </a:t>
            </a:r>
            <a:r>
              <a:rPr lang="tr-TR" dirty="0">
                <a:solidFill>
                  <a:srgbClr val="FF0000"/>
                </a:solidFill>
              </a:rPr>
              <a:t>Ancak, risk devredilse bile, sorumluluğun devredilemeyeceği unutulmamalıdır.</a:t>
            </a:r>
            <a:r>
              <a:rPr lang="tr-TR" dirty="0"/>
              <a:t> </a:t>
            </a:r>
            <a:endParaRPr lang="tr-TR" dirty="0">
              <a:solidFill>
                <a:schemeClr val="tx1"/>
              </a:solidFill>
              <a:latin typeface="Calibri" pitchFamily="34" charset="0"/>
              <a:cs typeface="Times New Roman" pitchFamily="18" charset="0"/>
            </a:endParaRPr>
          </a:p>
          <a:p>
            <a:pPr lvl="1"/>
            <a:r>
              <a:rPr lang="tr-TR" b="1" dirty="0" smtClean="0">
                <a:solidFill>
                  <a:schemeClr val="tx1"/>
                </a:solidFill>
              </a:rPr>
              <a:t>Örnek:</a:t>
            </a:r>
            <a:r>
              <a:rPr lang="tr-TR" b="1" dirty="0">
                <a:solidFill>
                  <a:schemeClr val="tx1"/>
                </a:solidFill>
              </a:rPr>
              <a:t> </a:t>
            </a:r>
            <a:r>
              <a:rPr lang="tr-TR" dirty="0">
                <a:solidFill>
                  <a:schemeClr val="tx1"/>
                </a:solidFill>
              </a:rPr>
              <a:t>Sigorta, bilgisayar programının veya danışmanlık hizmetinin satın </a:t>
            </a:r>
            <a:r>
              <a:rPr lang="tr-TR" dirty="0" smtClean="0">
                <a:solidFill>
                  <a:schemeClr val="tx1"/>
                </a:solidFill>
              </a:rPr>
              <a:t>alınması, güvenlik</a:t>
            </a:r>
            <a:endParaRPr lang="tr-TR" dirty="0">
              <a:solidFill>
                <a:schemeClr val="tx1"/>
              </a:solidFill>
            </a:endParaRP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dirty="0" smtClean="0"/>
              <a:t>Gazi Üniversitesi İç  Denetim Birimi Başkanlığı</a:t>
            </a:r>
            <a:endParaRPr lang="tr-TR" dirty="0"/>
          </a:p>
        </p:txBody>
      </p:sp>
      <p:sp>
        <p:nvSpPr>
          <p:cNvPr id="5" name="Slayt Numarası Yer Tutucusu 4"/>
          <p:cNvSpPr>
            <a:spLocks noGrp="1"/>
          </p:cNvSpPr>
          <p:nvPr>
            <p:ph type="sldNum" sz="quarter" idx="12"/>
          </p:nvPr>
        </p:nvSpPr>
        <p:spPr/>
        <p:txBody>
          <a:bodyPr/>
          <a:lstStyle/>
          <a:p>
            <a:fld id="{F302176B-0E47-46AC-8F43-DAB4B8A37D06}" type="slidenum">
              <a:rPr lang="tr-TR" smtClean="0"/>
              <a:pPr/>
              <a:t>65</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25963568"/>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3868" y="2552402"/>
            <a:ext cx="7408333" cy="3036839"/>
          </a:xfrm>
        </p:spPr>
        <p:txBody>
          <a:bodyPr/>
          <a:lstStyle/>
          <a:p>
            <a:pPr>
              <a:buNone/>
            </a:pPr>
            <a:r>
              <a:rPr lang="tr-TR" b="1" dirty="0" smtClean="0">
                <a:solidFill>
                  <a:schemeClr val="tx1"/>
                </a:solidFill>
                <a:latin typeface="Calibri" pitchFamily="34" charset="0"/>
                <a:cs typeface="Times New Roman" pitchFamily="18" charset="0"/>
              </a:rPr>
              <a:t>	3.4.Kaçınmak</a:t>
            </a:r>
          </a:p>
          <a:p>
            <a:pPr>
              <a:buNone/>
            </a:pPr>
            <a:r>
              <a:rPr lang="tr-TR" b="1" dirty="0" smtClean="0">
                <a:solidFill>
                  <a:schemeClr val="tx1"/>
                </a:solidFill>
                <a:latin typeface="Calibri" pitchFamily="34" charset="0"/>
                <a:cs typeface="Times New Roman" pitchFamily="18" charset="0"/>
              </a:rPr>
              <a:t>	</a:t>
            </a:r>
            <a:r>
              <a:rPr lang="tr-TR" dirty="0" smtClean="0">
                <a:solidFill>
                  <a:schemeClr val="tx1"/>
                </a:solidFill>
              </a:rPr>
              <a:t>Risk </a:t>
            </a:r>
            <a:r>
              <a:rPr lang="tr-TR" dirty="0">
                <a:solidFill>
                  <a:schemeClr val="tx1"/>
                </a:solidFill>
              </a:rPr>
              <a:t>yönetilemeyecek kadar büyükse ve/veya faaliyet hayati öneme sahip değilse, faaliyeti yapmaktan kaçınmak</a:t>
            </a:r>
            <a:r>
              <a:rPr lang="tr-TR" dirty="0" smtClean="0">
                <a:solidFill>
                  <a:schemeClr val="tx1"/>
                </a:solidFill>
              </a:rPr>
              <a:t>.</a:t>
            </a:r>
          </a:p>
          <a:p>
            <a:pPr lvl="1"/>
            <a:r>
              <a:rPr lang="tr-TR" sz="2400" b="1" dirty="0">
                <a:solidFill>
                  <a:schemeClr val="tx1"/>
                </a:solidFill>
              </a:rPr>
              <a:t>Örnek:</a:t>
            </a:r>
            <a:r>
              <a:rPr lang="tr-TR" sz="2400" dirty="0">
                <a:solidFill>
                  <a:schemeClr val="tx1"/>
                </a:solidFill>
              </a:rPr>
              <a:t> Çok fazla hava kirliliği ortaya çıkaracak bir fabrikanın kurulmasından vazgeçilmesi</a:t>
            </a:r>
            <a:endParaRPr lang="tr-TR" sz="2400" b="1" dirty="0">
              <a:solidFill>
                <a:schemeClr val="tx1"/>
              </a:solidFill>
            </a:endParaRPr>
          </a:p>
          <a:p>
            <a:pPr lvl="1"/>
            <a:endParaRPr lang="tr-TR" dirty="0" smtClean="0">
              <a:solidFill>
                <a:schemeClr val="tx1"/>
              </a:solidFill>
            </a:endParaRPr>
          </a:p>
          <a:p>
            <a:pPr lvl="1"/>
            <a:endParaRPr lang="tr-TR" dirty="0"/>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66</a:t>
            </a:fld>
            <a:endParaRPr lang="tr-TR"/>
          </a:p>
        </p:txBody>
      </p:sp>
      <p:sp>
        <p:nvSpPr>
          <p:cNvPr id="6" name="Unvan 5"/>
          <p:cNvSpPr>
            <a:spLocks noGrp="1"/>
          </p:cNvSpPr>
          <p:nvPr>
            <p:ph type="title"/>
          </p:nvPr>
        </p:nvSpPr>
        <p:spPr>
          <a:xfrm>
            <a:off x="1393869" y="338328"/>
            <a:ext cx="7292932"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4214383"/>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394633" y="1864839"/>
            <a:ext cx="6885769" cy="4261325"/>
          </a:xfrm>
        </p:spPr>
        <p:txBody>
          <a:bodyPr/>
          <a:lstStyle/>
          <a:p>
            <a:pPr marL="0" indent="0" algn="ctr">
              <a:buNone/>
            </a:pPr>
            <a:r>
              <a:rPr lang="tr-TR" b="1" dirty="0" smtClean="0">
                <a:solidFill>
                  <a:schemeClr val="tx1"/>
                </a:solidFill>
              </a:rPr>
              <a:t>Cevap Matrisi</a:t>
            </a:r>
          </a:p>
          <a:p>
            <a:pPr marL="0" indent="0" algn="ctr">
              <a:buNone/>
            </a:pPr>
            <a:endParaRPr lang="tr-TR" b="1" dirty="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67</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8" name="Resim 7"/>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pic>
        <p:nvPicPr>
          <p:cNvPr id="10" name="İçerik Yer Tutucusu 6"/>
          <p:cNvPicPr>
            <a:picLocks noChangeAspect="1"/>
          </p:cNvPicPr>
          <p:nvPr/>
        </p:nvPicPr>
        <p:blipFill>
          <a:blip r:embed="rId4"/>
          <a:stretch>
            <a:fillRect/>
          </a:stretch>
        </p:blipFill>
        <p:spPr>
          <a:xfrm>
            <a:off x="457200" y="2190953"/>
            <a:ext cx="8229600" cy="4233863"/>
          </a:xfrm>
          <a:prstGeom prst="rect">
            <a:avLst/>
          </a:prstGeom>
        </p:spPr>
      </p:pic>
    </p:spTree>
    <p:extLst>
      <p:ext uri="{BB962C8B-B14F-4D97-AF65-F5344CB8AC3E}">
        <p14:creationId xmlns:p14="http://schemas.microsoft.com/office/powerpoint/2010/main" val="2691455173"/>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542030" y="2400873"/>
            <a:ext cx="7408333" cy="3849291"/>
          </a:xfrm>
        </p:spPr>
        <p:txBody>
          <a:bodyPr>
            <a:normAutofit/>
          </a:bodyPr>
          <a:lstStyle/>
          <a:p>
            <a:pPr marL="0" indent="0">
              <a:buNone/>
            </a:pPr>
            <a:r>
              <a:rPr lang="tr-TR" sz="2200" b="1" dirty="0">
                <a:solidFill>
                  <a:schemeClr val="tx1"/>
                </a:solidFill>
              </a:rPr>
              <a:t>Risklere Cevap Verme Aşamasında Göz Önünde Bulundurulması Gereken Sorular </a:t>
            </a:r>
            <a:endParaRPr lang="tr-TR" sz="2200" dirty="0">
              <a:solidFill>
                <a:schemeClr val="tx1"/>
              </a:solidFill>
            </a:endParaRPr>
          </a:p>
          <a:p>
            <a:r>
              <a:rPr lang="fi-FI" sz="2200" dirty="0">
                <a:solidFill>
                  <a:schemeClr val="tx1"/>
                </a:solidFill>
              </a:rPr>
              <a:t>Riski kabul edersem ne olur? </a:t>
            </a:r>
          </a:p>
          <a:p>
            <a:r>
              <a:rPr lang="tr-TR" sz="2200" dirty="0">
                <a:solidFill>
                  <a:schemeClr val="tx1"/>
                </a:solidFill>
              </a:rPr>
              <a:t>Hangi risklerin kontrol edilmesi gerekir? </a:t>
            </a:r>
          </a:p>
          <a:p>
            <a:r>
              <a:rPr lang="tr-TR" sz="2200" dirty="0">
                <a:solidFill>
                  <a:schemeClr val="tx1"/>
                </a:solidFill>
              </a:rPr>
              <a:t>Faaliyeti maliyet-etkinlik analizi çerçevesinde daha iyi yapabilecek bir idare/işletme/kuruluş var mı? </a:t>
            </a:r>
          </a:p>
          <a:p>
            <a:r>
              <a:rPr lang="tr-TR" sz="2200" dirty="0">
                <a:solidFill>
                  <a:schemeClr val="tx1"/>
                </a:solidFill>
              </a:rPr>
              <a:t>Riskten kaçınmak adına faaliyeti başka bir döneme ertelemek veya alternatif bir faaliyetle ikame etmenin hedeflerim üzerindeki etkisi nedir? </a:t>
            </a:r>
          </a:p>
          <a:p>
            <a:r>
              <a:rPr lang="tr-TR" sz="2200" dirty="0">
                <a:solidFill>
                  <a:schemeClr val="tx1"/>
                </a:solidFill>
              </a:rPr>
              <a:t>Fırsatın büyüklüğü riski almaya değer mi? </a:t>
            </a:r>
          </a:p>
          <a:p>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68</a:t>
            </a:fld>
            <a:endParaRPr lang="tr-TR"/>
          </a:p>
        </p:txBody>
      </p:sp>
      <p:sp>
        <p:nvSpPr>
          <p:cNvPr id="6" name="Unvan 5"/>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34057039"/>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94632" y="2351953"/>
            <a:ext cx="7408333" cy="3705275"/>
          </a:xfrm>
        </p:spPr>
        <p:txBody>
          <a:bodyPr>
            <a:normAutofit fontScale="92500"/>
          </a:bodyPr>
          <a:lstStyle/>
          <a:p>
            <a:pPr marL="274313" lvl="1" algn="just">
              <a:buNone/>
            </a:pPr>
            <a:r>
              <a:rPr lang="tr-TR" dirty="0" smtClean="0">
                <a:solidFill>
                  <a:schemeClr val="tx1"/>
                </a:solidFill>
                <a:latin typeface="Calibri" pitchFamily="34" charset="0"/>
                <a:cs typeface="Times New Roman" pitchFamily="18" charset="0"/>
              </a:rPr>
              <a:t>	</a:t>
            </a:r>
            <a:r>
              <a:rPr lang="tr-TR" sz="2800" b="1" dirty="0">
                <a:solidFill>
                  <a:schemeClr val="tx1"/>
                </a:solidFill>
                <a:latin typeface="Calibri" pitchFamily="34" charset="0"/>
                <a:cs typeface="Times New Roman" pitchFamily="18" charset="0"/>
              </a:rPr>
              <a:t>4.Risklerin gözden geçirilmesi ve raporlanması</a:t>
            </a:r>
          </a:p>
          <a:p>
            <a:pPr algn="just">
              <a:buNone/>
            </a:pPr>
            <a:r>
              <a:rPr lang="tr-TR" dirty="0" smtClean="0"/>
              <a:t>	</a:t>
            </a:r>
            <a:r>
              <a:rPr lang="tr-TR" dirty="0" smtClean="0">
                <a:solidFill>
                  <a:schemeClr val="tx1"/>
                </a:solidFill>
                <a:latin typeface="Calibri" pitchFamily="34" charset="0"/>
              </a:rPr>
              <a:t>Zaman içerisinde çeşitli koşulların değişmesi veya alınan önlemler sonucu etki ve olasılık yönünden değişiklik gösteren risklerin gözden geçirilmesi ve ilgili kişilere raporlanmasıdır.</a:t>
            </a:r>
          </a:p>
          <a:p>
            <a:pPr lvl="1" algn="just"/>
            <a:r>
              <a:rPr lang="tr-TR" sz="2400" dirty="0">
                <a:solidFill>
                  <a:schemeClr val="tx1"/>
                </a:solidFill>
              </a:rPr>
              <a:t>Riskler zaman içerisinde etki ve olasılık yönünden değişiklik gösterebilir, yeni risk alanları oluşabilir.</a:t>
            </a:r>
          </a:p>
          <a:p>
            <a:pPr lvl="1" algn="just"/>
            <a:r>
              <a:rPr lang="tr-TR" sz="2400" dirty="0">
                <a:solidFill>
                  <a:schemeClr val="tx1"/>
                </a:solidFill>
              </a:rPr>
              <a:t>Kamu İç Kontrol standartlarına göre riskler her yıl gözden geçirilmelidir. </a:t>
            </a:r>
          </a:p>
          <a:p>
            <a:pPr>
              <a:buNone/>
            </a:pPr>
            <a:r>
              <a:rPr lang="tr-TR" dirty="0" smtClean="0">
                <a:solidFill>
                  <a:schemeClr val="tx1"/>
                </a:solidFill>
                <a:latin typeface="Calibri" pitchFamily="34" charset="0"/>
              </a:rPr>
              <a:t>	</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69</a:t>
            </a:fld>
            <a:endParaRPr lang="tr-TR"/>
          </a:p>
        </p:txBody>
      </p:sp>
      <p:sp>
        <p:nvSpPr>
          <p:cNvPr id="6" name="5 Başlık"/>
          <p:cNvSpPr>
            <a:spLocks noGrp="1"/>
          </p:cNvSpPr>
          <p:nvPr>
            <p:ph type="title"/>
          </p:nvPr>
        </p:nvSpPr>
        <p:spPr>
          <a:xfrm>
            <a:off x="1394632" y="338328"/>
            <a:ext cx="7292169"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7" name="Resim 6"/>
          <p:cNvPicPr/>
          <p:nvPr/>
        </p:nvPicPr>
        <p:blipFill rotWithShape="1">
          <a:blip r:embed="rId3"/>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48748" y="2541281"/>
            <a:ext cx="7408333" cy="3450696"/>
          </a:xfrm>
        </p:spPr>
        <p:txBody>
          <a:bodyPr>
            <a:normAutofit fontScale="85000" lnSpcReduction="10000"/>
          </a:bodyPr>
          <a:lstStyle/>
          <a:p>
            <a:pPr algn="just"/>
            <a:r>
              <a:rPr lang="tr-TR" b="1" dirty="0">
                <a:solidFill>
                  <a:schemeClr val="tx1"/>
                </a:solidFill>
                <a:cs typeface="Times New Roman" pitchFamily="18" charset="0"/>
              </a:rPr>
              <a:t>Risklerin gözden geçirilmesi </a:t>
            </a:r>
            <a:r>
              <a:rPr lang="tr-TR" b="1" dirty="0" smtClean="0">
                <a:solidFill>
                  <a:schemeClr val="tx1"/>
                </a:solidFill>
                <a:cs typeface="Times New Roman" pitchFamily="18" charset="0"/>
              </a:rPr>
              <a:t>aşamasında </a:t>
            </a:r>
            <a:r>
              <a:rPr lang="tr-TR" dirty="0">
                <a:solidFill>
                  <a:schemeClr val="tx1"/>
                </a:solidFill>
              </a:rPr>
              <a:t>şu soruların </a:t>
            </a:r>
            <a:r>
              <a:rPr lang="tr-TR" dirty="0" smtClean="0">
                <a:solidFill>
                  <a:schemeClr val="tx1"/>
                </a:solidFill>
              </a:rPr>
              <a:t>dikkate alınması </a:t>
            </a:r>
            <a:r>
              <a:rPr lang="tr-TR" dirty="0">
                <a:solidFill>
                  <a:schemeClr val="tx1"/>
                </a:solidFill>
              </a:rPr>
              <a:t>yararlı olacaktır</a:t>
            </a:r>
            <a:r>
              <a:rPr lang="tr-TR" dirty="0" smtClean="0">
                <a:solidFill>
                  <a:schemeClr val="tx1"/>
                </a:solidFill>
              </a:rPr>
              <a:t>:</a:t>
            </a:r>
          </a:p>
          <a:p>
            <a:pPr algn="just"/>
            <a:r>
              <a:rPr lang="tr-TR" dirty="0" smtClean="0">
                <a:solidFill>
                  <a:schemeClr val="tx1"/>
                </a:solidFill>
              </a:rPr>
              <a:t>a)Riskler</a:t>
            </a:r>
            <a:r>
              <a:rPr lang="tr-TR" dirty="0">
                <a:solidFill>
                  <a:schemeClr val="tx1"/>
                </a:solidFill>
              </a:rPr>
              <a:t>, Üniversiteyi aynı şekilde etkilemeye devam ediyor mu?</a:t>
            </a:r>
          </a:p>
          <a:p>
            <a:pPr algn="just"/>
            <a:r>
              <a:rPr lang="tr-TR" dirty="0" smtClean="0">
                <a:solidFill>
                  <a:schemeClr val="tx1"/>
                </a:solidFill>
              </a:rPr>
              <a:t>b)Risklerin </a:t>
            </a:r>
            <a:r>
              <a:rPr lang="tr-TR" dirty="0">
                <a:solidFill>
                  <a:schemeClr val="tx1"/>
                </a:solidFill>
              </a:rPr>
              <a:t>olasılıklarını ve etkilerini değiştirebilecek bir olay meydana geldi mi?</a:t>
            </a:r>
          </a:p>
          <a:p>
            <a:pPr algn="just"/>
            <a:r>
              <a:rPr lang="tr-TR" dirty="0" smtClean="0">
                <a:solidFill>
                  <a:schemeClr val="tx1"/>
                </a:solidFill>
              </a:rPr>
              <a:t>c</a:t>
            </a:r>
            <a:r>
              <a:rPr lang="tr-TR" dirty="0">
                <a:solidFill>
                  <a:schemeClr val="tx1"/>
                </a:solidFill>
              </a:rPr>
              <a:t>) Performans göstergeleri doğru verileri yansıtıyor mu?</a:t>
            </a:r>
          </a:p>
          <a:p>
            <a:pPr algn="just"/>
            <a:r>
              <a:rPr lang="tr-TR" dirty="0">
                <a:solidFill>
                  <a:schemeClr val="tx1"/>
                </a:solidFill>
              </a:rPr>
              <a:t>d) Risk için uygulanan kontroller yararlı oldu mu?</a:t>
            </a:r>
          </a:p>
          <a:p>
            <a:pPr algn="just"/>
            <a:r>
              <a:rPr lang="tr-TR" dirty="0">
                <a:solidFill>
                  <a:schemeClr val="tx1"/>
                </a:solidFill>
              </a:rPr>
              <a:t>e) Risklerin meydana gelme olasılığında ne tür bir değişme var?</a:t>
            </a:r>
          </a:p>
          <a:p>
            <a:pPr algn="just"/>
            <a:r>
              <a:rPr lang="tr-TR" dirty="0">
                <a:solidFill>
                  <a:schemeClr val="tx1"/>
                </a:solidFill>
              </a:rPr>
              <a:t>f) Riskin etkisi artıyorsa, hangi ilave kontrollere ihtiyaç var?</a:t>
            </a:r>
          </a:p>
          <a:p>
            <a:pPr algn="just"/>
            <a:r>
              <a:rPr lang="sv-SE" dirty="0">
                <a:solidFill>
                  <a:schemeClr val="tx1"/>
                </a:solidFill>
              </a:rPr>
              <a:t>g) Riskin etkisi azalıyorsa, kontrollerde hafifletilme yapılabilir mi</a:t>
            </a:r>
            <a:r>
              <a:rPr lang="sv-SE" dirty="0"/>
              <a:t>?</a:t>
            </a:r>
            <a:endParaRPr lang="tr-TR" dirty="0"/>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70</a:t>
            </a:fld>
            <a:endParaRPr lang="tr-TR"/>
          </a:p>
        </p:txBody>
      </p:sp>
      <p:sp>
        <p:nvSpPr>
          <p:cNvPr id="6" name="Unvan 5"/>
          <p:cNvSpPr>
            <a:spLocks noGrp="1"/>
          </p:cNvSpPr>
          <p:nvPr>
            <p:ph type="title"/>
          </p:nvPr>
        </p:nvSpPr>
        <p:spPr>
          <a:xfrm>
            <a:off x="1448747" y="338328"/>
            <a:ext cx="7238053" cy="1252728"/>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8" name="Resim 7"/>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85818726"/>
      </p:ext>
    </p:extLst>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038608" y="1864841"/>
            <a:ext cx="7931224" cy="4228457"/>
          </a:xfrm>
        </p:spPr>
        <p:txBody>
          <a:bodyPr>
            <a:normAutofit fontScale="62500" lnSpcReduction="20000"/>
          </a:bodyPr>
          <a:lstStyle/>
          <a:p>
            <a:pPr marL="0" indent="0">
              <a:buNone/>
            </a:pPr>
            <a:r>
              <a:rPr lang="tr-TR" b="1" dirty="0" smtClean="0">
                <a:solidFill>
                  <a:schemeClr val="tx1"/>
                </a:solidFill>
              </a:rPr>
              <a:t>Raporlama </a:t>
            </a:r>
            <a:r>
              <a:rPr lang="tr-TR" b="1" dirty="0">
                <a:solidFill>
                  <a:schemeClr val="tx1"/>
                </a:solidFill>
              </a:rPr>
              <a:t>süreci aşağıdaki şekilde yürütülür:</a:t>
            </a:r>
          </a:p>
          <a:p>
            <a:pPr marL="93660" indent="-11113" algn="just">
              <a:lnSpc>
                <a:spcPct val="120000"/>
              </a:lnSpc>
            </a:pPr>
            <a:r>
              <a:rPr lang="tr-TR" dirty="0">
                <a:solidFill>
                  <a:schemeClr val="tx1"/>
                </a:solidFill>
              </a:rPr>
              <a:t>a) Birimlerde görev yapan çalışanlar, görev sorumluluk alanlarına giren işleri </a:t>
            </a:r>
            <a:r>
              <a:rPr lang="tr-TR" dirty="0" smtClean="0">
                <a:solidFill>
                  <a:schemeClr val="tx1"/>
                </a:solidFill>
              </a:rPr>
              <a:t>yürütürken tespit </a:t>
            </a:r>
            <a:r>
              <a:rPr lang="tr-TR" dirty="0">
                <a:solidFill>
                  <a:schemeClr val="tx1"/>
                </a:solidFill>
              </a:rPr>
              <a:t>ettikleri riskleri ve kontrol eksiklikleri ile önerilerini Alt Birim Risk </a:t>
            </a:r>
            <a:r>
              <a:rPr lang="tr-TR" dirty="0" smtClean="0">
                <a:solidFill>
                  <a:schemeClr val="tx1"/>
                </a:solidFill>
              </a:rPr>
              <a:t>Koordinatörüne raporlarlar</a:t>
            </a:r>
            <a:r>
              <a:rPr lang="tr-TR" dirty="0">
                <a:solidFill>
                  <a:schemeClr val="tx1"/>
                </a:solidFill>
              </a:rPr>
              <a:t>.</a:t>
            </a:r>
          </a:p>
          <a:p>
            <a:pPr marL="93660" indent="-11113" algn="just">
              <a:lnSpc>
                <a:spcPct val="120000"/>
              </a:lnSpc>
            </a:pPr>
            <a:r>
              <a:rPr lang="tr-TR" dirty="0">
                <a:solidFill>
                  <a:schemeClr val="tx1"/>
                </a:solidFill>
              </a:rPr>
              <a:t>b) Alt Birim Risk Koordinatörleri, iletilen riskleri, kendi eklemelerini de yaparak Birim </a:t>
            </a:r>
            <a:r>
              <a:rPr lang="tr-TR" dirty="0" smtClean="0">
                <a:solidFill>
                  <a:schemeClr val="tx1"/>
                </a:solidFill>
              </a:rPr>
              <a:t>Risk Koordinatörüne </a:t>
            </a:r>
            <a:r>
              <a:rPr lang="tr-TR" dirty="0">
                <a:solidFill>
                  <a:schemeClr val="tx1"/>
                </a:solidFill>
              </a:rPr>
              <a:t>raporlarlar.</a:t>
            </a:r>
          </a:p>
          <a:p>
            <a:pPr marL="93660" indent="-11113" algn="just">
              <a:lnSpc>
                <a:spcPct val="120000"/>
              </a:lnSpc>
            </a:pPr>
            <a:r>
              <a:rPr lang="tr-TR" dirty="0">
                <a:solidFill>
                  <a:schemeClr val="tx1"/>
                </a:solidFill>
              </a:rPr>
              <a:t>c) Birim Risk Koordinatörü bir yıllık dönem için alınan risk kayıtlarını ve ilgili </a:t>
            </a:r>
            <a:r>
              <a:rPr lang="tr-TR" dirty="0" smtClean="0">
                <a:solidFill>
                  <a:schemeClr val="tx1"/>
                </a:solidFill>
              </a:rPr>
              <a:t>raporları </a:t>
            </a:r>
            <a:r>
              <a:rPr lang="nn-NO" dirty="0" smtClean="0">
                <a:solidFill>
                  <a:schemeClr val="tx1"/>
                </a:solidFill>
              </a:rPr>
              <a:t>gözden </a:t>
            </a:r>
            <a:r>
              <a:rPr lang="nn-NO" dirty="0">
                <a:solidFill>
                  <a:schemeClr val="tx1"/>
                </a:solidFill>
              </a:rPr>
              <a:t>geçirerek İdare Risk Koordinatörüne raporlar.</a:t>
            </a:r>
          </a:p>
          <a:p>
            <a:pPr marL="93660" indent="-11113" algn="just">
              <a:lnSpc>
                <a:spcPct val="120000"/>
              </a:lnSpc>
            </a:pPr>
            <a:r>
              <a:rPr lang="tr-TR" dirty="0">
                <a:solidFill>
                  <a:schemeClr val="tx1"/>
                </a:solidFill>
              </a:rPr>
              <a:t>d) İdare Risk Koordinatörü Başkanlığında Risk İzleme ve Yönlendirme Komisyonu, </a:t>
            </a:r>
            <a:r>
              <a:rPr lang="tr-TR" dirty="0" smtClean="0">
                <a:solidFill>
                  <a:schemeClr val="tx1"/>
                </a:solidFill>
              </a:rPr>
              <a:t>Birim Risk Koordinatörü </a:t>
            </a:r>
            <a:r>
              <a:rPr lang="tr-TR" dirty="0">
                <a:solidFill>
                  <a:schemeClr val="tx1"/>
                </a:solidFill>
              </a:rPr>
              <a:t>tarafından raporlanan birim risklerinden yola çıkarak, </a:t>
            </a:r>
            <a:r>
              <a:rPr lang="tr-TR" dirty="0" smtClean="0">
                <a:solidFill>
                  <a:schemeClr val="tx1"/>
                </a:solidFill>
              </a:rPr>
              <a:t>Kurum Konsolide </a:t>
            </a:r>
            <a:r>
              <a:rPr lang="tr-TR" dirty="0">
                <a:solidFill>
                  <a:schemeClr val="tx1"/>
                </a:solidFill>
              </a:rPr>
              <a:t>Risk Raporunu hazırlar. Komisyon bu raporla birlikte izlenmesi gereken </a:t>
            </a:r>
            <a:r>
              <a:rPr lang="tr-TR" dirty="0" smtClean="0">
                <a:solidFill>
                  <a:schemeClr val="tx1"/>
                </a:solidFill>
              </a:rPr>
              <a:t>önemli riskleri </a:t>
            </a:r>
            <a:r>
              <a:rPr lang="tr-TR" dirty="0">
                <a:solidFill>
                  <a:schemeClr val="tx1"/>
                </a:solidFill>
              </a:rPr>
              <a:t>ve bunlarla ilgili kendi değerlendirmelerini İç Kontrol İzleme ve </a:t>
            </a:r>
            <a:r>
              <a:rPr lang="tr-TR" dirty="0" smtClean="0">
                <a:solidFill>
                  <a:schemeClr val="tx1"/>
                </a:solidFill>
              </a:rPr>
              <a:t>Yönlendirme Kurulu </a:t>
            </a:r>
            <a:r>
              <a:rPr lang="tr-TR" dirty="0">
                <a:solidFill>
                  <a:schemeClr val="tx1"/>
                </a:solidFill>
              </a:rPr>
              <a:t>ile </a:t>
            </a:r>
            <a:r>
              <a:rPr lang="tr-TR" dirty="0" smtClean="0">
                <a:solidFill>
                  <a:schemeClr val="tx1"/>
                </a:solidFill>
              </a:rPr>
              <a:t>Üst Yöneticiye </a:t>
            </a:r>
            <a:r>
              <a:rPr lang="tr-TR" dirty="0">
                <a:solidFill>
                  <a:schemeClr val="tx1"/>
                </a:solidFill>
              </a:rPr>
              <a:t>raporlar.</a:t>
            </a:r>
          </a:p>
          <a:p>
            <a:pPr marL="93660" indent="-11113" algn="just">
              <a:lnSpc>
                <a:spcPct val="120000"/>
              </a:lnSpc>
            </a:pPr>
            <a:r>
              <a:rPr lang="tr-TR" dirty="0">
                <a:solidFill>
                  <a:schemeClr val="tx1"/>
                </a:solidFill>
              </a:rPr>
              <a:t>e) Risk İzleme ve Yönlendirme Komisyonu, risk yönetiminin etkinliğini değerlendirerek</a:t>
            </a:r>
          </a:p>
          <a:p>
            <a:pPr marL="93660" indent="-11113" algn="just">
              <a:lnSpc>
                <a:spcPct val="120000"/>
              </a:lnSpc>
              <a:buNone/>
            </a:pPr>
            <a:r>
              <a:rPr lang="tr-TR" dirty="0">
                <a:solidFill>
                  <a:schemeClr val="tx1"/>
                </a:solidFill>
              </a:rPr>
              <a:t>kurumsal iç kontrol sistemi değerlendirme süreci kapsamında İç Kontrol İzleme ve</a:t>
            </a:r>
          </a:p>
          <a:p>
            <a:pPr marL="93660" indent="-11113" algn="just">
              <a:lnSpc>
                <a:spcPct val="120000"/>
              </a:lnSpc>
              <a:buNone/>
            </a:pPr>
            <a:r>
              <a:rPr lang="tr-TR" dirty="0">
                <a:solidFill>
                  <a:schemeClr val="tx1"/>
                </a:solidFill>
              </a:rPr>
              <a:t>Yönlendirme Kuruluna raporlar.</a:t>
            </a:r>
          </a:p>
          <a:p>
            <a:pPr marL="93660" indent="-11113" algn="just">
              <a:lnSpc>
                <a:spcPct val="120000"/>
              </a:lnSpc>
            </a:pPr>
            <a:r>
              <a:rPr lang="tr-TR" dirty="0">
                <a:solidFill>
                  <a:schemeClr val="tx1"/>
                </a:solidFill>
              </a:rPr>
              <a:t>f) İç Denetim Birimi, risk yönetimi sürecinin etkili olup olmadığı, risklerin gereken şekilde</a:t>
            </a:r>
          </a:p>
          <a:p>
            <a:pPr marL="93660" indent="-11113" algn="just">
              <a:lnSpc>
                <a:spcPct val="120000"/>
              </a:lnSpc>
              <a:buNone/>
            </a:pPr>
            <a:r>
              <a:rPr lang="tr-TR" dirty="0">
                <a:solidFill>
                  <a:schemeClr val="tx1"/>
                </a:solidFill>
              </a:rPr>
              <a:t>yönetilip yönetilmediği hususundaki değerlendirmelerini Üst Yöneticiye raporlar.</a:t>
            </a: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71</a:t>
            </a:fld>
            <a:endParaRPr lang="tr-TR"/>
          </a:p>
        </p:txBody>
      </p:sp>
      <p:sp>
        <p:nvSpPr>
          <p:cNvPr id="6" name="Unvan 5"/>
          <p:cNvSpPr>
            <a:spLocks noGrp="1"/>
          </p:cNvSpPr>
          <p:nvPr>
            <p:ph type="title"/>
          </p:nvPr>
        </p:nvSpPr>
        <p:spPr>
          <a:xfrm>
            <a:off x="2082724" y="332656"/>
            <a:ext cx="5842992" cy="858424"/>
          </a:xfrm>
        </p:spPr>
        <p:txBody>
          <a:bodyPr>
            <a:normAutofit fontScale="90000"/>
          </a:bodyPr>
          <a:lstStyle/>
          <a:p>
            <a:r>
              <a:rPr lang="tr-TR" b="1" dirty="0">
                <a:solidFill>
                  <a:schemeClr val="tx1"/>
                </a:solidFill>
                <a:latin typeface="Calibri" pitchFamily="34" charset="0"/>
                <a:cs typeface="Times New Roman" pitchFamily="18" charset="0"/>
              </a:rPr>
              <a:t>C- Risk Yönetimine İlişkin Temel Kavramlar</a:t>
            </a:r>
            <a:endParaRPr lang="tr-TR" dirty="0"/>
          </a:p>
        </p:txBody>
      </p:sp>
      <p:pic>
        <p:nvPicPr>
          <p:cNvPr id="9" name="Resim 8"/>
          <p:cNvPicPr/>
          <p:nvPr/>
        </p:nvPicPr>
        <p:blipFill rotWithShape="1">
          <a:blip r:embed="rId2"/>
          <a:srcRect l="46610" t="27350" r="31301" b="18216"/>
          <a:stretch/>
        </p:blipFill>
        <p:spPr bwMode="auto">
          <a:xfrm>
            <a:off x="116523" y="173971"/>
            <a:ext cx="1278108" cy="16908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38314055"/>
      </p:ext>
    </p:extLst>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72</a:t>
            </a:fld>
            <a:endParaRPr lang="tr-TR"/>
          </a:p>
        </p:txBody>
      </p:sp>
      <p:sp>
        <p:nvSpPr>
          <p:cNvPr id="6" name="Unvan 5"/>
          <p:cNvSpPr>
            <a:spLocks noGrp="1"/>
          </p:cNvSpPr>
          <p:nvPr>
            <p:ph type="title"/>
          </p:nvPr>
        </p:nvSpPr>
        <p:spPr>
          <a:xfrm>
            <a:off x="1460009" y="1471092"/>
            <a:ext cx="5915000" cy="610328"/>
          </a:xfrm>
        </p:spPr>
        <p:txBody>
          <a:bodyPr>
            <a:normAutofit/>
          </a:bodyPr>
          <a:lstStyle/>
          <a:p>
            <a:pPr algn="l"/>
            <a:r>
              <a:rPr lang="tr-TR" sz="2500" b="1" dirty="0">
                <a:solidFill>
                  <a:prstClr val="black"/>
                </a:solidFill>
                <a:latin typeface="+mn-lt"/>
              </a:rPr>
              <a:t>Risk Değerlendirme ve İzleme Tablosu</a:t>
            </a:r>
            <a:endParaRPr lang="tr-TR" sz="2500" dirty="0">
              <a:latin typeface="+mn-lt"/>
            </a:endParaRPr>
          </a:p>
        </p:txBody>
      </p:sp>
      <p:pic>
        <p:nvPicPr>
          <p:cNvPr id="7" name="İçerik Yer Tutucusu 3"/>
          <p:cNvPicPr>
            <a:picLocks noGrp="1" noChangeAspect="1"/>
          </p:cNvPicPr>
          <p:nvPr>
            <p:ph idx="1"/>
          </p:nvPr>
        </p:nvPicPr>
        <p:blipFill>
          <a:blip r:embed="rId2"/>
          <a:stretch>
            <a:fillRect/>
          </a:stretch>
        </p:blipFill>
        <p:spPr>
          <a:xfrm rot="5400000">
            <a:off x="2646992" y="-98027"/>
            <a:ext cx="4123923" cy="8482819"/>
          </a:xfrm>
          <a:prstGeom prst="rect">
            <a:avLst/>
          </a:prstGeom>
        </p:spPr>
      </p:pic>
      <p:sp>
        <p:nvSpPr>
          <p:cNvPr id="8" name="Unvan 5"/>
          <p:cNvSpPr txBox="1">
            <a:spLocks/>
          </p:cNvSpPr>
          <p:nvPr/>
        </p:nvSpPr>
        <p:spPr>
          <a:xfrm>
            <a:off x="1912599" y="487481"/>
            <a:ext cx="6480631" cy="791835"/>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4000" b="1" dirty="0">
                <a:solidFill>
                  <a:schemeClr val="tx1"/>
                </a:solidFill>
                <a:latin typeface="Calibri" pitchFamily="34" charset="0"/>
                <a:cs typeface="Times New Roman" pitchFamily="18" charset="0"/>
              </a:rPr>
              <a:t>C- Risk Yönetimine İlişkin Temel Kavramlar</a:t>
            </a:r>
            <a:endParaRPr lang="tr-TR" sz="4000" dirty="0"/>
          </a:p>
        </p:txBody>
      </p:sp>
      <p:pic>
        <p:nvPicPr>
          <p:cNvPr id="9" name="Resim 8"/>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09107931"/>
      </p:ext>
    </p:extLst>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73</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D- Risk Yönetiminde Görev ve Sorumluluklar</a:t>
            </a:r>
            <a:endParaRPr lang="tr-TR" dirty="0"/>
          </a:p>
        </p:txBody>
      </p:sp>
      <p:pic>
        <p:nvPicPr>
          <p:cNvPr id="7" name="Picture 4"/>
          <p:cNvPicPr>
            <a:picLocks noGrp="1" noChangeAspect="1" noChangeArrowheads="1"/>
          </p:cNvPicPr>
          <p:nvPr>
            <p:ph idx="1"/>
          </p:nvPr>
        </p:nvPicPr>
        <p:blipFill rotWithShape="1">
          <a:blip r:embed="rId2" cstate="print"/>
          <a:srcRect l="27395" t="17705" r="23570" b="18201"/>
          <a:stretch/>
        </p:blipFill>
        <p:spPr>
          <a:xfrm>
            <a:off x="683568" y="1871861"/>
            <a:ext cx="8003232" cy="4281339"/>
          </a:xfrm>
          <a:noFill/>
        </p:spPr>
      </p:pic>
      <p:pic>
        <p:nvPicPr>
          <p:cNvPr id="8" name="Resim 7"/>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75656" y="2299193"/>
            <a:ext cx="7408333" cy="3561259"/>
          </a:xfrm>
        </p:spPr>
        <p:txBody>
          <a:bodyPr>
            <a:normAutofit/>
          </a:bodyPr>
          <a:lstStyle/>
          <a:p>
            <a:pPr>
              <a:buNone/>
            </a:pPr>
            <a:r>
              <a:rPr lang="tr-TR" sz="2800" dirty="0">
                <a:solidFill>
                  <a:schemeClr val="tx1"/>
                </a:solidFill>
                <a:latin typeface="Calibri" pitchFamily="34" charset="0"/>
              </a:rPr>
              <a:t>	</a:t>
            </a:r>
            <a:r>
              <a:rPr lang="tr-TR" sz="2800" b="1" dirty="0">
                <a:solidFill>
                  <a:schemeClr val="tx1"/>
                </a:solidFill>
              </a:rPr>
              <a:t>Üst yönetici</a:t>
            </a:r>
          </a:p>
          <a:p>
            <a:pPr algn="just">
              <a:buNone/>
            </a:pPr>
            <a:r>
              <a:rPr lang="tr-TR" sz="2800" dirty="0"/>
              <a:t>	</a:t>
            </a:r>
            <a:r>
              <a:rPr lang="tr-TR" sz="2800" dirty="0">
                <a:solidFill>
                  <a:schemeClr val="tx1"/>
                </a:solidFill>
              </a:rPr>
              <a:t>5018 sayılı Kanun çerçevesinde en üst düzeyde yetkili ve sorumlu olan üst yönetici aynı zamanda risk yönetimi konusunda da idaresinin lideri konumundadır. </a:t>
            </a: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74</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sz="4000" b="1" dirty="0">
                <a:solidFill>
                  <a:schemeClr val="tx1"/>
                </a:solidFill>
                <a:latin typeface="Calibri" pitchFamily="34" charset="0"/>
              </a:rPr>
              <a:t/>
            </a:r>
            <a:br>
              <a:rPr lang="tr-TR" sz="4000" b="1" dirty="0">
                <a:solidFill>
                  <a:schemeClr val="tx1"/>
                </a:solidFill>
                <a:latin typeface="Calibri" pitchFamily="34" charset="0"/>
              </a:rPr>
            </a:br>
            <a:r>
              <a:rPr lang="tr-TR" sz="4000" b="1" dirty="0" smtClean="0">
                <a:solidFill>
                  <a:schemeClr val="tx1"/>
                </a:solidFill>
                <a:latin typeface="Calibri" pitchFamily="34" charset="0"/>
              </a:rPr>
              <a:t>D- </a:t>
            </a:r>
            <a:r>
              <a:rPr lang="tr-TR" b="1" dirty="0" smtClean="0">
                <a:solidFill>
                  <a:schemeClr val="tx1"/>
                </a:solidFill>
                <a:latin typeface="Calibri" pitchFamily="34" charset="0"/>
              </a:rPr>
              <a:t>Risk Yönetiminde Görev ve Sorumluluklar</a:t>
            </a:r>
            <a:r>
              <a:rPr lang="tr-TR" dirty="0" smtClean="0">
                <a:solidFill>
                  <a:schemeClr val="tx1"/>
                </a:solidFill>
                <a:latin typeface="Calibri" pitchFamily="34" charset="0"/>
                <a:cs typeface="Times New Roman" pitchFamily="18" charset="0"/>
              </a:rPr>
              <a:t/>
            </a:r>
            <a:br>
              <a:rPr lang="tr-TR" dirty="0" smtClean="0">
                <a:solidFill>
                  <a:schemeClr val="tx1"/>
                </a:solidFill>
                <a:latin typeface="Calibri" pitchFamily="34" charset="0"/>
                <a:cs typeface="Times New Roman" pitchFamily="18" charset="0"/>
              </a:rPr>
            </a:b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2442495"/>
            <a:ext cx="7408333" cy="3450696"/>
          </a:xfrm>
        </p:spPr>
        <p:txBody>
          <a:bodyPr>
            <a:normAutofit/>
          </a:bodyPr>
          <a:lstStyle/>
          <a:p>
            <a:pPr>
              <a:buNone/>
            </a:pPr>
            <a:r>
              <a:rPr lang="tr-TR" dirty="0" smtClean="0">
                <a:solidFill>
                  <a:schemeClr val="tx1"/>
                </a:solidFill>
                <a:latin typeface="Calibri" pitchFamily="34" charset="0"/>
              </a:rPr>
              <a:t>	</a:t>
            </a:r>
            <a:r>
              <a:rPr lang="tr-TR" b="1" dirty="0" smtClean="0">
                <a:solidFill>
                  <a:schemeClr val="tx1"/>
                </a:solidFill>
                <a:latin typeface="Calibri" pitchFamily="34" charset="0"/>
              </a:rPr>
              <a:t>İç Kontrol İzleme ve Yönlendirme Kurulu (İKİYK)</a:t>
            </a:r>
          </a:p>
          <a:p>
            <a:pPr algn="just">
              <a:buNone/>
            </a:pPr>
            <a:r>
              <a:rPr lang="tr-TR" b="1" dirty="0">
                <a:solidFill>
                  <a:schemeClr val="tx1"/>
                </a:solidFill>
              </a:rPr>
              <a:t>	</a:t>
            </a:r>
            <a:r>
              <a:rPr lang="tr-TR" dirty="0" smtClean="0">
                <a:solidFill>
                  <a:schemeClr val="tx1"/>
                </a:solidFill>
              </a:rPr>
              <a:t>Üniversite bünyesinde yürütülen İç Kontrol faaliyetlerini izleyen ve yönlendiren Kurulu, Bir üst yönetici yardımcısı veya birim yöneticisi başkanlığında birim yöneticileri veya görevlendirecekleri yardımcılarından oluşan kuruldur. </a:t>
            </a:r>
            <a:endParaRPr lang="tr-TR" dirty="0" smtClean="0">
              <a:solidFill>
                <a:schemeClr val="tx1"/>
              </a:solidFill>
              <a:latin typeface="Calibri" pitchFamily="34" charset="0"/>
            </a:endParaRP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75</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D- 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1476636" y="2425869"/>
            <a:ext cx="7408333" cy="3091364"/>
          </a:xfrm>
        </p:spPr>
        <p:txBody>
          <a:bodyPr/>
          <a:lstStyle/>
          <a:p>
            <a:pPr marL="0" indent="0">
              <a:buNone/>
            </a:pPr>
            <a:r>
              <a:rPr lang="tr-TR" b="1" dirty="0">
                <a:solidFill>
                  <a:schemeClr val="tx1"/>
                </a:solidFill>
              </a:rPr>
              <a:t>Risk İzleme ve Yönlendirme </a:t>
            </a:r>
            <a:r>
              <a:rPr lang="tr-TR" b="1" dirty="0" smtClean="0">
                <a:solidFill>
                  <a:schemeClr val="tx1"/>
                </a:solidFill>
              </a:rPr>
              <a:t>Komisyonu:</a:t>
            </a:r>
          </a:p>
          <a:p>
            <a:pPr marL="0" indent="0" algn="just">
              <a:buNone/>
            </a:pPr>
            <a:r>
              <a:rPr lang="tr-TR" dirty="0" smtClean="0">
                <a:solidFill>
                  <a:schemeClr val="tx1"/>
                </a:solidFill>
              </a:rPr>
              <a:t>Üniversite </a:t>
            </a:r>
            <a:r>
              <a:rPr lang="tr-TR" dirty="0">
                <a:solidFill>
                  <a:schemeClr val="tx1"/>
                </a:solidFill>
              </a:rPr>
              <a:t>bünyesinde uygulanmakta olan </a:t>
            </a:r>
            <a:r>
              <a:rPr lang="tr-TR" dirty="0" smtClean="0">
                <a:solidFill>
                  <a:schemeClr val="tx1"/>
                </a:solidFill>
              </a:rPr>
              <a:t>Stratejik Planda </a:t>
            </a:r>
            <a:r>
              <a:rPr lang="tr-TR" dirty="0">
                <a:solidFill>
                  <a:schemeClr val="tx1"/>
                </a:solidFill>
              </a:rPr>
              <a:t>yer alan amaç ve hedeflere yönelik risklerin tespit edilmesi; risklerle ilgili </a:t>
            </a:r>
            <a:r>
              <a:rPr lang="tr-TR" dirty="0" smtClean="0">
                <a:solidFill>
                  <a:schemeClr val="tx1"/>
                </a:solidFill>
              </a:rPr>
              <a:t>gerekli önlemlerin alınması, izlenmesi </a:t>
            </a:r>
            <a:r>
              <a:rPr lang="tr-TR" dirty="0">
                <a:solidFill>
                  <a:schemeClr val="tx1"/>
                </a:solidFill>
              </a:rPr>
              <a:t>ve yönlendirilmesine yönelik süreçleri yürüten, İdare </a:t>
            </a:r>
            <a:r>
              <a:rPr lang="tr-TR" dirty="0" smtClean="0">
                <a:solidFill>
                  <a:schemeClr val="tx1"/>
                </a:solidFill>
              </a:rPr>
              <a:t>Risk Koordinatörü </a:t>
            </a:r>
            <a:r>
              <a:rPr lang="tr-TR" dirty="0">
                <a:solidFill>
                  <a:schemeClr val="tx1"/>
                </a:solidFill>
              </a:rPr>
              <a:t>Başkanlığında Üst Yönetici tarafından oluşturulan </a:t>
            </a:r>
            <a:r>
              <a:rPr lang="tr-TR" dirty="0" smtClean="0">
                <a:solidFill>
                  <a:schemeClr val="tx1"/>
                </a:solidFill>
              </a:rPr>
              <a:t>Komisyondur.</a:t>
            </a:r>
            <a:endParaRPr lang="tr-TR" dirty="0">
              <a:solidFill>
                <a:schemeClr val="tx1"/>
              </a:solidFill>
            </a:endParaRPr>
          </a:p>
        </p:txBody>
      </p:sp>
      <p:sp>
        <p:nvSpPr>
          <p:cNvPr id="3" name="Veri Yer Tutucusu 2"/>
          <p:cNvSpPr>
            <a:spLocks noGrp="1"/>
          </p:cNvSpPr>
          <p:nvPr>
            <p:ph type="dt" sz="half" idx="10"/>
          </p:nvPr>
        </p:nvSpPr>
        <p:spPr/>
        <p:txBody>
          <a:bodyPr/>
          <a:lstStyle/>
          <a:p>
            <a:r>
              <a:rPr lang="tr-TR" smtClean="0"/>
              <a:t>www.riskyönetimi.gazi.edu.tr</a:t>
            </a:r>
            <a:endParaRPr lang="tr-TR"/>
          </a:p>
        </p:txBody>
      </p:sp>
      <p:sp>
        <p:nvSpPr>
          <p:cNvPr id="4" name="Altbilgi Yer Tutucusu 3"/>
          <p:cNvSpPr>
            <a:spLocks noGrp="1"/>
          </p:cNvSpPr>
          <p:nvPr>
            <p:ph type="ftr" sz="quarter" idx="11"/>
          </p:nvPr>
        </p:nvSpPr>
        <p:spPr/>
        <p:txBody>
          <a:bodyPr/>
          <a:lstStyle/>
          <a:p>
            <a:r>
              <a:rPr lang="tr-TR" smtClean="0"/>
              <a:t>Gazi Üniversitesi İç  Denetim Birimi Başkanlığı</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76</a:t>
            </a:fld>
            <a:endParaRPr lang="tr-TR"/>
          </a:p>
        </p:txBody>
      </p:sp>
      <p:sp>
        <p:nvSpPr>
          <p:cNvPr id="6" name="Unvan 5"/>
          <p:cNvSpPr>
            <a:spLocks noGrp="1"/>
          </p:cNvSpPr>
          <p:nvPr>
            <p:ph type="title"/>
          </p:nvPr>
        </p:nvSpPr>
        <p:spPr>
          <a:xfrm>
            <a:off x="1475656" y="338328"/>
            <a:ext cx="7211144" cy="1252728"/>
          </a:xfrm>
        </p:spPr>
        <p:txBody>
          <a:bodyPr>
            <a:normAutofit fontScale="90000"/>
          </a:bodyPr>
          <a:lstStyle/>
          <a:p>
            <a:r>
              <a:rPr lang="tr-TR" b="1" dirty="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50171079"/>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77062" y="2577922"/>
            <a:ext cx="7408333" cy="2507263"/>
          </a:xfrm>
        </p:spPr>
        <p:txBody>
          <a:bodyPr/>
          <a:lstStyle/>
          <a:p>
            <a:pPr>
              <a:buNone/>
            </a:pPr>
            <a:r>
              <a:rPr lang="tr-TR" dirty="0" smtClean="0">
                <a:solidFill>
                  <a:schemeClr val="tx1"/>
                </a:solidFill>
                <a:latin typeface="Calibri" pitchFamily="34" charset="0"/>
              </a:rPr>
              <a:t>	</a:t>
            </a:r>
            <a:r>
              <a:rPr lang="tr-TR" b="1" dirty="0" smtClean="0">
                <a:solidFill>
                  <a:schemeClr val="tx1"/>
                </a:solidFill>
                <a:latin typeface="Calibri" pitchFamily="34" charset="0"/>
              </a:rPr>
              <a:t>İdare Risk Koordinatörü (İRK)</a:t>
            </a:r>
          </a:p>
          <a:p>
            <a:pPr algn="just">
              <a:buNone/>
            </a:pPr>
            <a:r>
              <a:rPr lang="tr-TR" dirty="0" smtClean="0">
                <a:solidFill>
                  <a:schemeClr val="tx1"/>
                </a:solidFill>
              </a:rPr>
              <a:t>	</a:t>
            </a:r>
            <a:r>
              <a:rPr lang="tr-TR" dirty="0">
                <a:solidFill>
                  <a:schemeClr val="tx1"/>
                </a:solidFill>
              </a:rPr>
              <a:t>Rektör tarafından </a:t>
            </a:r>
            <a:r>
              <a:rPr lang="tr-TR" dirty="0" smtClean="0">
                <a:solidFill>
                  <a:schemeClr val="tx1"/>
                </a:solidFill>
              </a:rPr>
              <a:t>görevlendirilen Rektör Yardımcılarından birdir </a:t>
            </a:r>
            <a:r>
              <a:rPr lang="tr-TR" dirty="0">
                <a:solidFill>
                  <a:schemeClr val="tx1"/>
                </a:solidFill>
              </a:rPr>
              <a:t>ve idarenin risk yönetimi süreçlerinin uygulanması konusunda üst yöneticiye karşı </a:t>
            </a:r>
            <a:r>
              <a:rPr lang="tr-TR" dirty="0" smtClean="0">
                <a:solidFill>
                  <a:schemeClr val="tx1"/>
                </a:solidFill>
              </a:rPr>
              <a:t>sorumludur.</a:t>
            </a:r>
            <a:endParaRPr lang="tr-TR" dirty="0">
              <a:solidFill>
                <a:schemeClr val="tx1"/>
              </a:solidFill>
            </a:endParaRPr>
          </a:p>
          <a:p>
            <a:pPr>
              <a:buNone/>
            </a:pPr>
            <a:endParaRPr lang="tr-TR"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77</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503508" y="2561296"/>
            <a:ext cx="7408333" cy="3450696"/>
          </a:xfrm>
        </p:spPr>
        <p:txBody>
          <a:bodyPr/>
          <a:lstStyle/>
          <a:p>
            <a:pPr>
              <a:buNone/>
            </a:pPr>
            <a:r>
              <a:rPr lang="tr-TR" dirty="0" smtClean="0">
                <a:solidFill>
                  <a:schemeClr val="tx1"/>
                </a:solidFill>
                <a:latin typeface="Calibri" pitchFamily="34" charset="0"/>
              </a:rPr>
              <a:t>	</a:t>
            </a:r>
            <a:r>
              <a:rPr lang="tr-TR" b="1" dirty="0" smtClean="0">
                <a:solidFill>
                  <a:schemeClr val="tx1"/>
                </a:solidFill>
                <a:latin typeface="Calibri" pitchFamily="34" charset="0"/>
              </a:rPr>
              <a:t>Birim Risk Koordinatörü (BRK)</a:t>
            </a:r>
          </a:p>
          <a:p>
            <a:pPr algn="just">
              <a:buNone/>
            </a:pPr>
            <a:r>
              <a:rPr lang="tr-TR" dirty="0" smtClean="0">
                <a:solidFill>
                  <a:schemeClr val="tx1"/>
                </a:solidFill>
              </a:rPr>
              <a:t>	Birim yöneticisi tarafından; birimin görevleri ve iç kontrol uygulamaları konusunda birikim ve tecrübesi olan kişiler arasından belirlenir. Birim yöneticisinin, BRK olması mümkündür. </a:t>
            </a:r>
            <a:endParaRPr lang="tr-TR" dirty="0" smtClean="0">
              <a:solidFill>
                <a:schemeClr val="tx1"/>
              </a:solidFill>
              <a:latin typeface="Calibri" pitchFamily="34" charset="0"/>
            </a:endParaRP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78</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75656" y="2561296"/>
            <a:ext cx="7435163" cy="2451880"/>
          </a:xfrm>
        </p:spPr>
        <p:txBody>
          <a:bodyPr>
            <a:normAutofit/>
          </a:bodyPr>
          <a:lstStyle/>
          <a:p>
            <a:pPr marL="0" indent="0">
              <a:spcBef>
                <a:spcPts val="0"/>
              </a:spcBef>
              <a:buClrTx/>
              <a:buSzTx/>
              <a:buNone/>
              <a:defRPr/>
            </a:pPr>
            <a:r>
              <a:rPr lang="tr-TR" b="1" dirty="0" smtClean="0">
                <a:solidFill>
                  <a:schemeClr val="tx1"/>
                </a:solidFill>
              </a:rPr>
              <a:t>Alt Birim Risk Koordinatörü (ARK)</a:t>
            </a:r>
          </a:p>
          <a:p>
            <a:pPr marL="0" indent="0" algn="just">
              <a:buNone/>
            </a:pPr>
            <a:r>
              <a:rPr lang="tr-TR" dirty="0" smtClean="0">
                <a:solidFill>
                  <a:schemeClr val="tx1"/>
                </a:solidFill>
              </a:rPr>
              <a:t>Birim yöneticisi tarafından belirlenen, birimin görevleri ile iç kontrol ve risk yönetimi uygulamaları konusunda birikim ve tecrübesi olan Alt Birim Yöneticisidir.</a:t>
            </a:r>
            <a:r>
              <a:rPr lang="tr-TR" dirty="0" smtClean="0"/>
              <a:t> </a:t>
            </a:r>
            <a:endParaRPr lang="tr-TR"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79</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596477" y="2572600"/>
            <a:ext cx="7353887" cy="2949787"/>
          </a:xfrm>
        </p:spPr>
        <p:txBody>
          <a:bodyPr/>
          <a:lstStyle/>
          <a:p>
            <a:pPr>
              <a:buNone/>
            </a:pPr>
            <a:r>
              <a:rPr lang="tr-TR" b="1" dirty="0" smtClean="0">
                <a:solidFill>
                  <a:schemeClr val="tx1"/>
                </a:solidFill>
              </a:rPr>
              <a:t>Çalışanlar</a:t>
            </a:r>
            <a:r>
              <a:rPr lang="tr-TR" dirty="0" smtClean="0">
                <a:solidFill>
                  <a:schemeClr val="tx1"/>
                </a:solidFill>
              </a:rPr>
              <a:t> </a:t>
            </a:r>
          </a:p>
          <a:p>
            <a:pPr marL="0" indent="0">
              <a:buNone/>
            </a:pPr>
            <a:r>
              <a:rPr lang="tr-TR" dirty="0" smtClean="0">
                <a:solidFill>
                  <a:schemeClr val="tx1"/>
                </a:solidFill>
              </a:rPr>
              <a:t>Üniversite </a:t>
            </a:r>
            <a:r>
              <a:rPr lang="tr-TR" dirty="0">
                <a:solidFill>
                  <a:schemeClr val="tx1"/>
                </a:solidFill>
              </a:rPr>
              <a:t>bünyesinde görev yapan akademik ve idari personel ile diğer </a:t>
            </a:r>
            <a:r>
              <a:rPr lang="tr-TR" dirty="0" smtClean="0">
                <a:solidFill>
                  <a:schemeClr val="tx1"/>
                </a:solidFill>
              </a:rPr>
              <a:t>tüm çalışanlardır. </a:t>
            </a:r>
            <a:r>
              <a:rPr lang="tr-TR" dirty="0">
                <a:solidFill>
                  <a:schemeClr val="tx1"/>
                </a:solidFill>
              </a:rPr>
              <a:t>Görev alanı çerçevesinde risklerin yönetilmesinden (risklerin tespit edilmesi, değerlendirilmesi, cevap verilmesi, gözden geçirilmesi ve raporlanması) sorumludur.</a:t>
            </a:r>
          </a:p>
          <a:p>
            <a:pPr marL="0" indent="0">
              <a:buNone/>
            </a:pPr>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80</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18816" y="2285737"/>
            <a:ext cx="7524824" cy="3777283"/>
          </a:xfrm>
        </p:spPr>
        <p:txBody>
          <a:bodyPr>
            <a:normAutofit fontScale="92500" lnSpcReduction="10000"/>
          </a:bodyPr>
          <a:lstStyle/>
          <a:p>
            <a:pPr>
              <a:buNone/>
            </a:pPr>
            <a:r>
              <a:rPr lang="tr-TR" sz="3100" b="1" dirty="0">
                <a:solidFill>
                  <a:schemeClr val="tx1"/>
                </a:solidFill>
                <a:latin typeface="Calibri" pitchFamily="34" charset="0"/>
              </a:rPr>
              <a:t>İç Denetim Birimi</a:t>
            </a:r>
          </a:p>
          <a:p>
            <a:pPr marL="93660" indent="-11113" algn="just">
              <a:buNone/>
            </a:pPr>
            <a:r>
              <a:rPr lang="tr-TR" sz="3600" dirty="0">
                <a:solidFill>
                  <a:schemeClr val="tx1"/>
                </a:solidFill>
              </a:rPr>
              <a:t>	</a:t>
            </a:r>
            <a:r>
              <a:rPr lang="tr-TR" sz="2800" dirty="0">
                <a:solidFill>
                  <a:schemeClr val="tx1"/>
                </a:solidFill>
              </a:rPr>
              <a:t>Risk yönetimi sürecinin etkili olup olmadığı, risklerin gereken şekilde yönetilip yönetilmediğini değerlendirerek üst yöneticiye mevzuatları çerçevesinde gerekli raporlamaları yapar.</a:t>
            </a:r>
          </a:p>
          <a:p>
            <a:pPr marL="93660" indent="-11113" algn="just">
              <a:buNone/>
            </a:pPr>
            <a:r>
              <a:rPr lang="tr-TR" sz="2800" dirty="0">
                <a:solidFill>
                  <a:schemeClr val="tx1"/>
                </a:solidFill>
              </a:rPr>
              <a:t>İdareler, risk yönetim sürecinin kurulması ve geliştirilmesinde, iç denetim birimlerinin kolaylaştırıcılık ve eğitim gibi danışmanlık hizmetlerinden yararlanabilirler.</a:t>
            </a:r>
            <a:endParaRPr lang="tr-TR" sz="2800" dirty="0">
              <a:solidFill>
                <a:schemeClr val="tx1"/>
              </a:solidFill>
              <a:latin typeface="Calibri" pitchFamily="34" charset="0"/>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81</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İçerik Yer Tutucusu"/>
          <p:cNvSpPr>
            <a:spLocks noGrp="1"/>
          </p:cNvSpPr>
          <p:nvPr>
            <p:ph idx="1"/>
          </p:nvPr>
        </p:nvSpPr>
        <p:spPr>
          <a:xfrm>
            <a:off x="1377062" y="2427720"/>
            <a:ext cx="7408333" cy="3377544"/>
          </a:xfrm>
        </p:spPr>
        <p:txBody>
          <a:bodyPr>
            <a:normAutofit fontScale="92500" lnSpcReduction="10000"/>
          </a:bodyPr>
          <a:lstStyle/>
          <a:p>
            <a:pPr>
              <a:buNone/>
            </a:pPr>
            <a:r>
              <a:rPr lang="tr-TR" b="1" dirty="0" smtClean="0"/>
              <a:t>	</a:t>
            </a:r>
            <a:r>
              <a:rPr lang="tr-TR" b="1" dirty="0" smtClean="0">
                <a:solidFill>
                  <a:schemeClr val="tx1"/>
                </a:solidFill>
                <a:latin typeface="+mj-lt"/>
              </a:rPr>
              <a:t>Risk yönetiminde iç denetimin üstlenemeyeceği roller</a:t>
            </a:r>
          </a:p>
          <a:p>
            <a:pPr algn="just"/>
            <a:r>
              <a:rPr lang="tr-TR" dirty="0" smtClean="0">
                <a:solidFill>
                  <a:schemeClr val="tx1"/>
                </a:solidFill>
              </a:rPr>
              <a:t>Risk iştahını belirleme</a:t>
            </a:r>
          </a:p>
          <a:p>
            <a:pPr algn="just">
              <a:lnSpc>
                <a:spcPct val="90000"/>
              </a:lnSpc>
            </a:pPr>
            <a:r>
              <a:rPr lang="tr-TR" dirty="0" smtClean="0">
                <a:solidFill>
                  <a:schemeClr val="tx1"/>
                </a:solidFill>
              </a:rPr>
              <a:t>Riske karşı önlemler konusunda karar alma</a:t>
            </a:r>
          </a:p>
          <a:p>
            <a:pPr algn="just">
              <a:lnSpc>
                <a:spcPct val="90000"/>
              </a:lnSpc>
            </a:pPr>
            <a:r>
              <a:rPr lang="tr-TR" dirty="0" smtClean="0">
                <a:solidFill>
                  <a:schemeClr val="tx1"/>
                </a:solidFill>
              </a:rPr>
              <a:t>Yönetim adına risk önlemlerini uygulama</a:t>
            </a:r>
          </a:p>
          <a:p>
            <a:pPr algn="just">
              <a:lnSpc>
                <a:spcPct val="90000"/>
              </a:lnSpc>
            </a:pPr>
            <a:r>
              <a:rPr lang="tr-TR" dirty="0" smtClean="0">
                <a:solidFill>
                  <a:schemeClr val="tx1"/>
                </a:solidFill>
              </a:rPr>
              <a:t>Risk yönetimi ile ilgili hesap verme sorumluluğu üstlenme</a:t>
            </a:r>
          </a:p>
          <a:p>
            <a:pPr marL="82549" lvl="1" indent="0" algn="just">
              <a:buNone/>
            </a:pPr>
            <a:r>
              <a:rPr lang="tr-TR" sz="2400" dirty="0">
                <a:solidFill>
                  <a:schemeClr val="tx1"/>
                </a:solidFill>
              </a:rPr>
              <a:t>(</a:t>
            </a:r>
            <a:r>
              <a:rPr lang="tr-TR" sz="2400" dirty="0" smtClean="0">
                <a:solidFill>
                  <a:schemeClr val="tx1"/>
                </a:solidFill>
              </a:rPr>
              <a:t>12.07.2006 tarihli, İç </a:t>
            </a:r>
            <a:r>
              <a:rPr lang="tr-TR" sz="2400" dirty="0">
                <a:solidFill>
                  <a:schemeClr val="tx1"/>
                </a:solidFill>
              </a:rPr>
              <a:t>Denetçilerin Çalışma Usul ve Esasları Hakkında </a:t>
            </a:r>
            <a:r>
              <a:rPr lang="tr-TR" sz="2400" dirty="0" smtClean="0">
                <a:solidFill>
                  <a:schemeClr val="tx1"/>
                </a:solidFill>
              </a:rPr>
              <a:t>Yönetmelikte; İç </a:t>
            </a:r>
            <a:r>
              <a:rPr lang="tr-TR" sz="2400" dirty="0">
                <a:solidFill>
                  <a:schemeClr val="tx1"/>
                </a:solidFill>
              </a:rPr>
              <a:t>denetimin risk yönetimi konusunda danışmanlık hizmeti sağlayacağı, risk esaslı denetim yapacağı, risklerin azaltılmasına yönelik öneriler vereceği hüküm altına alınmıştır. </a:t>
            </a:r>
            <a:r>
              <a:rPr lang="tr-TR" sz="2400" dirty="0" smtClean="0">
                <a:solidFill>
                  <a:schemeClr val="tx1"/>
                </a:solidFill>
              </a:rPr>
              <a:t>)</a:t>
            </a:r>
            <a:endParaRPr lang="tr-TR" sz="2400" dirty="0">
              <a:solidFill>
                <a:schemeClr val="tx1"/>
              </a:solidFill>
            </a:endParaRP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82</a:t>
            </a:fld>
            <a:endParaRPr lang="tr-TR"/>
          </a:p>
        </p:txBody>
      </p:sp>
      <p:sp>
        <p:nvSpPr>
          <p:cNvPr id="8" name="7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75656" y="2348880"/>
            <a:ext cx="7408333" cy="3528392"/>
          </a:xfrm>
        </p:spPr>
        <p:txBody>
          <a:bodyPr>
            <a:normAutofit lnSpcReduction="10000"/>
          </a:bodyPr>
          <a:lstStyle/>
          <a:p>
            <a:pPr>
              <a:buNone/>
            </a:pPr>
            <a:r>
              <a:rPr lang="tr-TR" b="1" dirty="0" smtClean="0">
                <a:solidFill>
                  <a:schemeClr val="tx1"/>
                </a:solidFill>
              </a:rPr>
              <a:t>Strateji Geliştirme Daire Başkanlığı</a:t>
            </a:r>
          </a:p>
          <a:p>
            <a:pPr marL="0" indent="0" algn="just">
              <a:buNone/>
            </a:pPr>
            <a:r>
              <a:rPr lang="tr-TR" dirty="0" smtClean="0">
                <a:solidFill>
                  <a:schemeClr val="tx1"/>
                </a:solidFill>
              </a:rPr>
              <a:t>İdare </a:t>
            </a:r>
            <a:r>
              <a:rPr lang="tr-TR" dirty="0">
                <a:solidFill>
                  <a:schemeClr val="tx1"/>
                </a:solidFill>
              </a:rPr>
              <a:t>Risk Koordinatörü ile Risk İzleme ve Yönlendirme Komisyonunun sekretarya </a:t>
            </a:r>
            <a:r>
              <a:rPr lang="tr-TR" dirty="0" smtClean="0">
                <a:solidFill>
                  <a:schemeClr val="tx1"/>
                </a:solidFill>
              </a:rPr>
              <a:t>hizmetlerini yürütür.</a:t>
            </a:r>
          </a:p>
          <a:p>
            <a:pPr marL="82549" lvl="1" indent="0" algn="just">
              <a:buNone/>
            </a:pPr>
            <a:r>
              <a:rPr lang="tr-TR" sz="2400" dirty="0" smtClean="0">
                <a:solidFill>
                  <a:schemeClr val="tx1"/>
                </a:solidFill>
              </a:rPr>
              <a:t>(01.01.2006 tarihli, Strateji </a:t>
            </a:r>
            <a:r>
              <a:rPr lang="tr-TR" sz="2400" dirty="0">
                <a:solidFill>
                  <a:schemeClr val="tx1"/>
                </a:solidFill>
              </a:rPr>
              <a:t>Geliştirme Birimlerinin Çalışma Usul ve Esasları Hakkında </a:t>
            </a:r>
            <a:r>
              <a:rPr lang="tr-TR" sz="2400" dirty="0" smtClean="0">
                <a:solidFill>
                  <a:schemeClr val="tx1"/>
                </a:solidFill>
              </a:rPr>
              <a:t>Yönetmeliğin 28 </a:t>
            </a:r>
            <a:r>
              <a:rPr lang="tr-TR" sz="2400" dirty="0">
                <a:solidFill>
                  <a:schemeClr val="tx1"/>
                </a:solidFill>
              </a:rPr>
              <a:t>inci maddesinde, iç kontrol sisteminin kurulması, standartların uygulanması ve geliştirilmesi konusunda çalışmalar yapma ve üst yöneticiye raporlama görevini Strateji Geliştirme Birimlerine verilmiştir</a:t>
            </a:r>
            <a:r>
              <a:rPr lang="tr-TR" sz="2400" dirty="0" smtClean="0">
                <a:solidFill>
                  <a:schemeClr val="tx1"/>
                </a:solidFill>
              </a:rPr>
              <a:t>.)</a:t>
            </a:r>
            <a:endParaRPr lang="tr-TR" sz="2400" dirty="0">
              <a:solidFill>
                <a:schemeClr val="tx1"/>
              </a:solidFill>
            </a:endParaRPr>
          </a:p>
          <a:p>
            <a:pPr marL="0" indent="0" algn="just">
              <a:buNone/>
            </a:pPr>
            <a:endParaRPr lang="tr-TR" dirty="0">
              <a:solidFill>
                <a:schemeClr val="tx1"/>
              </a:solidFill>
            </a:endParaRPr>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83</a:t>
            </a:fld>
            <a:endParaRPr lang="tr-TR"/>
          </a:p>
        </p:txBody>
      </p:sp>
      <p:sp>
        <p:nvSpPr>
          <p:cNvPr id="6" name="5 Başlık"/>
          <p:cNvSpPr>
            <a:spLocks noGrp="1"/>
          </p:cNvSpPr>
          <p:nvPr>
            <p:ph type="title"/>
          </p:nvPr>
        </p:nvSpPr>
        <p:spPr>
          <a:xfrm>
            <a:off x="1475656" y="338328"/>
            <a:ext cx="7211144" cy="1252728"/>
          </a:xfrm>
        </p:spPr>
        <p:txBody>
          <a:bodyPr>
            <a:normAutofit fontScale="90000"/>
          </a:bodyPr>
          <a:lstStyle/>
          <a:p>
            <a:r>
              <a:rPr lang="tr-TR" b="1" dirty="0" smtClean="0">
                <a:solidFill>
                  <a:schemeClr val="tx1"/>
                </a:solidFill>
                <a:latin typeface="Calibri" pitchFamily="34" charset="0"/>
              </a:rPr>
              <a:t>Risk Yönetiminde Görev ve Sorumluluklar</a:t>
            </a:r>
            <a:endParaRPr lang="tr-TR"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377060" y="1994513"/>
            <a:ext cx="7408333" cy="4175812"/>
          </a:xfrm>
        </p:spPr>
        <p:txBody>
          <a:bodyPr>
            <a:normAutofit lnSpcReduction="10000"/>
          </a:bodyPr>
          <a:lstStyle/>
          <a:p>
            <a:pPr lvl="0" algn="just"/>
            <a:r>
              <a:rPr lang="tr-TR" dirty="0" smtClean="0">
                <a:solidFill>
                  <a:schemeClr val="tx1"/>
                </a:solidFill>
                <a:latin typeface="Calibri" pitchFamily="34" charset="0"/>
              </a:rPr>
              <a:t>İdarenin amaç ve hedeflerine ulaşmasına ve performansını geliştirmesine katkı sağlar. </a:t>
            </a:r>
          </a:p>
          <a:p>
            <a:pPr lvl="0" algn="just"/>
            <a:r>
              <a:rPr lang="tr-TR" dirty="0" smtClean="0">
                <a:solidFill>
                  <a:schemeClr val="tx1"/>
                </a:solidFill>
                <a:latin typeface="Calibri" pitchFamily="34" charset="0"/>
              </a:rPr>
              <a:t>İdarelerin sunduğu hizmetler ve gerçekleştirdiği faaliyetlerin sürekliliğinin sağlanmasına ve kalitesinin geliştirilmesine yardımcı olur. </a:t>
            </a:r>
          </a:p>
          <a:p>
            <a:pPr lvl="0" algn="just"/>
            <a:r>
              <a:rPr lang="tr-TR" dirty="0" smtClean="0">
                <a:solidFill>
                  <a:schemeClr val="tx1"/>
                </a:solidFill>
                <a:latin typeface="Calibri" pitchFamily="34" charset="0"/>
              </a:rPr>
              <a:t>Risk yönetiminde fayda-maliyet, maliyet-etkinlik veya gerek görülen diğer analiz yöntemlerinin kullanılması suretiyle kaynak tahsisinde etkinliği artırır. </a:t>
            </a:r>
          </a:p>
          <a:p>
            <a:pPr lvl="0" algn="just"/>
            <a:r>
              <a:rPr lang="tr-TR" dirty="0" smtClean="0">
                <a:solidFill>
                  <a:schemeClr val="tx1"/>
                </a:solidFill>
                <a:latin typeface="Calibri" pitchFamily="34" charset="0"/>
              </a:rPr>
              <a:t>Olası kayıpların etkilerinin kontrol altında tutulması ve bunların neden olacağı maliyetlerin azaltılmasına katkı sağlar. </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84</a:t>
            </a:fld>
            <a:endParaRPr lang="tr-TR"/>
          </a:p>
        </p:txBody>
      </p:sp>
      <p:sp>
        <p:nvSpPr>
          <p:cNvPr id="6" name="5 Başlık"/>
          <p:cNvSpPr>
            <a:spLocks noGrp="1"/>
          </p:cNvSpPr>
          <p:nvPr>
            <p:ph type="title"/>
          </p:nvPr>
        </p:nvSpPr>
        <p:spPr>
          <a:xfrm>
            <a:off x="1475658" y="338328"/>
            <a:ext cx="7211143" cy="1252728"/>
          </a:xfrm>
        </p:spPr>
        <p:txBody>
          <a:bodyPr>
            <a:normAutofit fontScale="90000"/>
          </a:bodyPr>
          <a:lstStyle/>
          <a:p>
            <a:r>
              <a:rPr lang="tr-TR" dirty="0" smtClean="0">
                <a:solidFill>
                  <a:schemeClr val="tx1"/>
                </a:solidFill>
                <a:latin typeface="Calibri" pitchFamily="34" charset="0"/>
              </a:rPr>
              <a:t/>
            </a:r>
            <a:br>
              <a:rPr lang="tr-TR" dirty="0" smtClean="0">
                <a:solidFill>
                  <a:schemeClr val="tx1"/>
                </a:solidFill>
                <a:latin typeface="Calibri" pitchFamily="34" charset="0"/>
              </a:rPr>
            </a:br>
            <a:r>
              <a:rPr lang="tr-TR" b="1" dirty="0" smtClean="0">
                <a:solidFill>
                  <a:schemeClr val="tx1"/>
                </a:solidFill>
                <a:latin typeface="Calibri" pitchFamily="34" charset="0"/>
              </a:rPr>
              <a:t>E-</a:t>
            </a:r>
            <a:r>
              <a:rPr lang="tr-TR" dirty="0" smtClean="0">
                <a:solidFill>
                  <a:schemeClr val="tx1"/>
                </a:solidFill>
                <a:latin typeface="Calibri" pitchFamily="34" charset="0"/>
              </a:rPr>
              <a:t> </a:t>
            </a:r>
            <a:r>
              <a:rPr lang="tr-TR" sz="4000" b="1" dirty="0" smtClean="0">
                <a:solidFill>
                  <a:schemeClr val="tx1"/>
                </a:solidFill>
                <a:latin typeface="Calibri" pitchFamily="34" charset="0"/>
              </a:rPr>
              <a:t>Risk </a:t>
            </a:r>
            <a:r>
              <a:rPr lang="tr-TR" sz="4000" b="1" dirty="0">
                <a:solidFill>
                  <a:schemeClr val="tx1"/>
                </a:solidFill>
                <a:latin typeface="Calibri" pitchFamily="34" charset="0"/>
              </a:rPr>
              <a:t>Yönetiminin İdareye Sağlayabileceği Faydalar </a:t>
            </a:r>
            <a:br>
              <a:rPr lang="tr-TR" sz="4000" b="1" dirty="0">
                <a:solidFill>
                  <a:schemeClr val="tx1"/>
                </a:solidFill>
                <a:latin typeface="Calibri" pitchFamily="34" charset="0"/>
              </a:rPr>
            </a:br>
            <a:endParaRPr lang="tr-TR" sz="4000" b="1" dirty="0"/>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81698" y="2177725"/>
            <a:ext cx="7408333" cy="3993307"/>
          </a:xfrm>
        </p:spPr>
        <p:txBody>
          <a:bodyPr>
            <a:normAutofit/>
          </a:bodyPr>
          <a:lstStyle/>
          <a:p>
            <a:pPr lvl="0" algn="just"/>
            <a:r>
              <a:rPr lang="tr-TR" dirty="0" smtClean="0">
                <a:solidFill>
                  <a:schemeClr val="tx1"/>
                </a:solidFill>
                <a:latin typeface="Calibri" pitchFamily="34" charset="0"/>
              </a:rPr>
              <a:t>Mevzuata ve düzenlemelere uygunluğu sağlar. </a:t>
            </a:r>
          </a:p>
          <a:p>
            <a:pPr lvl="0" algn="just"/>
            <a:r>
              <a:rPr lang="tr-TR" dirty="0" smtClean="0">
                <a:solidFill>
                  <a:schemeClr val="tx1"/>
                </a:solidFill>
                <a:latin typeface="Calibri" pitchFamily="34" charset="0"/>
              </a:rPr>
              <a:t>Karar alma mekanizmalarının kanıtlara ve risklere dayalı bir yaklaşımla güçlendirilmesini sağlar. </a:t>
            </a:r>
          </a:p>
          <a:p>
            <a:pPr lvl="0" algn="just"/>
            <a:r>
              <a:rPr lang="tr-TR" dirty="0" smtClean="0">
                <a:solidFill>
                  <a:schemeClr val="tx1"/>
                </a:solidFill>
                <a:latin typeface="Calibri" pitchFamily="34" charset="0"/>
              </a:rPr>
              <a:t>İdarenin risklerine ilişkin görev, yetki ve sorumlulukların açıkça belirlenmesini destekleyerek hesap verebilirliği artırır. </a:t>
            </a:r>
          </a:p>
          <a:p>
            <a:pPr lvl="0" algn="just"/>
            <a:r>
              <a:rPr lang="tr-TR" dirty="0" smtClean="0">
                <a:solidFill>
                  <a:schemeClr val="tx1"/>
                </a:solidFill>
                <a:latin typeface="Calibri" pitchFamily="34" charset="0"/>
              </a:rPr>
              <a:t>İdarelerin kamuoyunda daha olumlu bir imaja sahip olmasına katkı sağlar.</a:t>
            </a:r>
          </a:p>
          <a:p>
            <a:pPr lvl="0" algn="just"/>
            <a:r>
              <a:rPr lang="tr-TR" dirty="0" smtClean="0">
                <a:solidFill>
                  <a:schemeClr val="tx1"/>
                </a:solidFill>
                <a:latin typeface="Calibri" pitchFamily="34" charset="0"/>
              </a:rPr>
              <a:t>Çalışanların sahiplenme ve aidiyet duygusunu artırır.</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85</a:t>
            </a:fld>
            <a:endParaRPr lang="tr-TR"/>
          </a:p>
        </p:txBody>
      </p:sp>
      <p:sp>
        <p:nvSpPr>
          <p:cNvPr id="6" name="5 Başlık"/>
          <p:cNvSpPr>
            <a:spLocks noGrp="1"/>
          </p:cNvSpPr>
          <p:nvPr>
            <p:ph type="title"/>
          </p:nvPr>
        </p:nvSpPr>
        <p:spPr>
          <a:xfrm>
            <a:off x="1475656" y="338328"/>
            <a:ext cx="7211144" cy="1252728"/>
          </a:xfrm>
        </p:spPr>
        <p:txBody>
          <a:bodyPr>
            <a:normAutofit/>
          </a:bodyPr>
          <a:lstStyle/>
          <a:p>
            <a:r>
              <a:rPr lang="tr-TR" sz="3600" b="1" dirty="0">
                <a:solidFill>
                  <a:schemeClr val="tx1"/>
                </a:solidFill>
                <a:latin typeface="Calibri" pitchFamily="34" charset="0"/>
              </a:rPr>
              <a:t>Risk Yönetiminin İdareye Sağlayabileceği Faydalar</a:t>
            </a:r>
            <a:endParaRPr lang="tr-TR" sz="3600"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75656" y="2210244"/>
            <a:ext cx="7408333" cy="3921299"/>
          </a:xfrm>
        </p:spPr>
        <p:txBody>
          <a:bodyPr>
            <a:normAutofit fontScale="92500" lnSpcReduction="10000"/>
          </a:bodyPr>
          <a:lstStyle/>
          <a:p>
            <a:pPr lvl="0" algn="just"/>
            <a:r>
              <a:rPr lang="tr-TR" dirty="0" smtClean="0">
                <a:solidFill>
                  <a:schemeClr val="tx1"/>
                </a:solidFill>
                <a:latin typeface="Calibri" pitchFamily="34" charset="0"/>
              </a:rPr>
              <a:t>Risk yönetim sürecinin üst yönetim tarafından sahiplenilmesi, vizyon ve misyon doğrultusunda bir risk stratejisinin oluşturularak uygulamanın teşvik edilmesi, </a:t>
            </a:r>
          </a:p>
          <a:p>
            <a:pPr lvl="0" algn="just"/>
            <a:r>
              <a:rPr lang="tr-TR" dirty="0" smtClean="0">
                <a:solidFill>
                  <a:schemeClr val="tx1"/>
                </a:solidFill>
                <a:latin typeface="Calibri" pitchFamily="34" charset="0"/>
              </a:rPr>
              <a:t>Ortak ve tutarlı bir risk yönetim diline sahip olunması için gerekli mekanizmaların oluşturulması, </a:t>
            </a:r>
          </a:p>
          <a:p>
            <a:pPr lvl="0" algn="just"/>
            <a:r>
              <a:rPr lang="tr-TR" dirty="0" smtClean="0">
                <a:solidFill>
                  <a:schemeClr val="tx1"/>
                </a:solidFill>
                <a:latin typeface="Calibri" pitchFamily="34" charset="0"/>
              </a:rPr>
              <a:t>Risk yönetimine ilişkin yeterli bilgi, rehberlik ve danışmanlığın sağlanması, </a:t>
            </a:r>
          </a:p>
          <a:p>
            <a:pPr lvl="0" algn="just"/>
            <a:r>
              <a:rPr lang="tr-TR" dirty="0" smtClean="0">
                <a:solidFill>
                  <a:schemeClr val="tx1"/>
                </a:solidFill>
                <a:latin typeface="Calibri" pitchFamily="34" charset="0"/>
              </a:rPr>
              <a:t>Risk yönetimi süreçlerinin sade, esnek ve uygulanabilir olması ve diğer temel süreçlerle (stratejik planlama, performans yönetimi, insan kaynakları yönetimi vb.) bütünleşik olarak planlanması ve yürütülmesi, </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86</a:t>
            </a:fld>
            <a:endParaRPr lang="tr-TR"/>
          </a:p>
        </p:txBody>
      </p:sp>
      <p:sp>
        <p:nvSpPr>
          <p:cNvPr id="6" name="5 Başlık"/>
          <p:cNvSpPr>
            <a:spLocks noGrp="1"/>
          </p:cNvSpPr>
          <p:nvPr>
            <p:ph type="title"/>
          </p:nvPr>
        </p:nvSpPr>
        <p:spPr>
          <a:xfrm>
            <a:off x="1475656" y="332656"/>
            <a:ext cx="7293496" cy="1252728"/>
          </a:xfrm>
        </p:spPr>
        <p:txBody>
          <a:bodyPr>
            <a:normAutofit fontScale="90000"/>
          </a:bodyPr>
          <a:lstStyle/>
          <a:p>
            <a:r>
              <a:rPr lang="tr-TR" dirty="0" smtClean="0">
                <a:solidFill>
                  <a:schemeClr val="tx1"/>
                </a:solidFill>
                <a:latin typeface="Calibri" pitchFamily="34" charset="0"/>
              </a:rPr>
              <a:t/>
            </a:r>
            <a:br>
              <a:rPr lang="tr-TR" dirty="0" smtClean="0">
                <a:solidFill>
                  <a:schemeClr val="tx1"/>
                </a:solidFill>
                <a:latin typeface="Calibri" pitchFamily="34" charset="0"/>
              </a:rPr>
            </a:br>
            <a:r>
              <a:rPr lang="tr-TR" sz="4000" b="1" dirty="0">
                <a:solidFill>
                  <a:schemeClr val="tx1"/>
                </a:solidFill>
                <a:latin typeface="Calibri" pitchFamily="34" charset="0"/>
              </a:rPr>
              <a:t>Etkin Bir Risk Yönetimi İçin Kritik Başarı Faktörleri</a:t>
            </a:r>
            <a:r>
              <a:rPr lang="tr-TR" dirty="0" smtClean="0">
                <a:solidFill>
                  <a:schemeClr val="tx1"/>
                </a:solidFill>
                <a:latin typeface="Calibri" pitchFamily="34" charset="0"/>
              </a:rPr>
              <a:t/>
            </a:r>
            <a:br>
              <a:rPr lang="tr-TR" dirty="0" smtClean="0">
                <a:solidFill>
                  <a:schemeClr val="tx1"/>
                </a:solidFill>
                <a:latin typeface="Calibri" pitchFamily="34" charset="0"/>
              </a:rPr>
            </a:br>
            <a:endParaRPr lang="tr-TR"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İçerik Yer Tutucusu"/>
          <p:cNvSpPr>
            <a:spLocks noGrp="1"/>
          </p:cNvSpPr>
          <p:nvPr>
            <p:ph idx="1"/>
          </p:nvPr>
        </p:nvSpPr>
        <p:spPr>
          <a:xfrm>
            <a:off x="1448748" y="1844825"/>
            <a:ext cx="7408333" cy="4290203"/>
          </a:xfrm>
        </p:spPr>
        <p:txBody>
          <a:bodyPr>
            <a:normAutofit fontScale="92500" lnSpcReduction="10000"/>
          </a:bodyPr>
          <a:lstStyle/>
          <a:p>
            <a:pPr lvl="0" algn="just"/>
            <a:r>
              <a:rPr lang="tr-TR" dirty="0" smtClean="0">
                <a:solidFill>
                  <a:schemeClr val="tx1"/>
                </a:solidFill>
                <a:latin typeface="Calibri" pitchFamily="34" charset="0"/>
              </a:rPr>
              <a:t>Risklere ilişkin değerlendirmelerin mutlaka güvenilir kanıtlarla desteklenmesi, </a:t>
            </a:r>
          </a:p>
          <a:p>
            <a:pPr lvl="0" algn="just"/>
            <a:r>
              <a:rPr lang="tr-TR" dirty="0" smtClean="0">
                <a:solidFill>
                  <a:schemeClr val="tx1"/>
                </a:solidFill>
                <a:latin typeface="Calibri" pitchFamily="34" charset="0"/>
              </a:rPr>
              <a:t>Risk yönetimi süreçlerinin sistematik bir şekilde izlenmesi, raporlanması ve değerlendirilmesi, </a:t>
            </a:r>
          </a:p>
          <a:p>
            <a:pPr lvl="0" algn="just"/>
            <a:r>
              <a:rPr lang="tr-TR" dirty="0" smtClean="0">
                <a:solidFill>
                  <a:schemeClr val="tx1"/>
                </a:solidFill>
                <a:latin typeface="Calibri" pitchFamily="34" charset="0"/>
              </a:rPr>
              <a:t>Risk yönetimi sürecinde herkesin önemli bir role sahip olduğu ve risk yönetiminin mevcut faaliyetlerin ayrılmaz bir parçası olarak yürütülmesi gerektiği bilincinin idarede yerleştirilmesi, </a:t>
            </a:r>
          </a:p>
          <a:p>
            <a:pPr lvl="0" algn="just"/>
            <a:r>
              <a:rPr lang="tr-TR" dirty="0" smtClean="0">
                <a:solidFill>
                  <a:schemeClr val="tx1"/>
                </a:solidFill>
                <a:latin typeface="Calibri" pitchFamily="34" charset="0"/>
              </a:rPr>
              <a:t>Kurumsal iletişim stratejisinin belirlenmiş olması, idare içinde ve dışında uygun iletişim kanallarının oluşturulması, </a:t>
            </a:r>
          </a:p>
          <a:p>
            <a:pPr lvl="0" algn="just"/>
            <a:r>
              <a:rPr lang="tr-TR" dirty="0" smtClean="0">
                <a:solidFill>
                  <a:schemeClr val="tx1"/>
                </a:solidFill>
                <a:latin typeface="Calibri" pitchFamily="34" charset="0"/>
              </a:rPr>
              <a:t>Risk değerlendirmede önemli olanın, uygulanan tekniklerden ziyade riskleri değerlendirecek olanların tecrübe ve birikimlerinin olduğunun hesaba katılması. </a:t>
            </a:r>
          </a:p>
          <a:p>
            <a:endParaRPr lang="tr-TR" dirty="0"/>
          </a:p>
        </p:txBody>
      </p:sp>
      <p:sp>
        <p:nvSpPr>
          <p:cNvPr id="3" name="2 Veri Yer Tutucusu"/>
          <p:cNvSpPr>
            <a:spLocks noGrp="1"/>
          </p:cNvSpPr>
          <p:nvPr>
            <p:ph type="dt" sz="half" idx="10"/>
          </p:nvPr>
        </p:nvSpPr>
        <p:spPr/>
        <p:txBody>
          <a:bodyPr/>
          <a:lstStyle/>
          <a:p>
            <a:r>
              <a:rPr lang="tr-TR" smtClean="0"/>
              <a:t>www.riskyönetimi.gazi.edu.tr</a:t>
            </a:r>
            <a:endParaRPr lang="tr-TR"/>
          </a:p>
        </p:txBody>
      </p:sp>
      <p:sp>
        <p:nvSpPr>
          <p:cNvPr id="4" name="3 Altbilgi Yer Tutucusu"/>
          <p:cNvSpPr>
            <a:spLocks noGrp="1"/>
          </p:cNvSpPr>
          <p:nvPr>
            <p:ph type="ftr" sz="quarter" idx="11"/>
          </p:nvPr>
        </p:nvSpPr>
        <p:spPr/>
        <p:txBody>
          <a:bodyPr/>
          <a:lstStyle/>
          <a:p>
            <a:r>
              <a:rPr lang="tr-TR" smtClean="0"/>
              <a:t>Gazi Üniversitesi İç  Denetim Birimi Başkanlığı</a:t>
            </a:r>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87</a:t>
            </a:fld>
            <a:endParaRPr lang="tr-TR"/>
          </a:p>
        </p:txBody>
      </p:sp>
      <p:sp>
        <p:nvSpPr>
          <p:cNvPr id="6" name="5 Başlık"/>
          <p:cNvSpPr>
            <a:spLocks noGrp="1"/>
          </p:cNvSpPr>
          <p:nvPr>
            <p:ph type="title"/>
          </p:nvPr>
        </p:nvSpPr>
        <p:spPr>
          <a:xfrm>
            <a:off x="1475656" y="338328"/>
            <a:ext cx="7211144" cy="1252728"/>
          </a:xfrm>
        </p:spPr>
        <p:txBody>
          <a:bodyPr>
            <a:normAutofit/>
          </a:bodyPr>
          <a:lstStyle/>
          <a:p>
            <a:r>
              <a:rPr lang="tr-TR" sz="3600" b="1" dirty="0">
                <a:solidFill>
                  <a:schemeClr val="tx1"/>
                </a:solidFill>
                <a:latin typeface="Calibri" pitchFamily="34" charset="0"/>
              </a:rPr>
              <a:t>Etkin Bir Risk Yönetimi İçin Kritik Başarı Faktörleri</a:t>
            </a:r>
            <a:endParaRPr lang="tr-TR" sz="3600" dirty="0"/>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r>
              <a:rPr lang="tr-TR" smtClean="0"/>
              <a:t>www.riskyönetimi.gazi.edu.tr</a:t>
            </a:r>
            <a:endParaRPr lang="tr-TR"/>
          </a:p>
        </p:txBody>
      </p:sp>
      <p:sp>
        <p:nvSpPr>
          <p:cNvPr id="3" name="Altbilgi Yer Tutucusu 2"/>
          <p:cNvSpPr>
            <a:spLocks noGrp="1"/>
          </p:cNvSpPr>
          <p:nvPr>
            <p:ph type="ftr" sz="quarter" idx="11"/>
          </p:nvPr>
        </p:nvSpPr>
        <p:spPr/>
        <p:txBody>
          <a:bodyPr/>
          <a:lstStyle/>
          <a:p>
            <a:r>
              <a:rPr lang="tr-TR" smtClean="0"/>
              <a:t>Gazi Üniversitesi İç  Denetim Birimi Başkanlığı</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88</a:t>
            </a:fld>
            <a:endParaRPr lang="tr-TR"/>
          </a:p>
        </p:txBody>
      </p:sp>
      <p:sp>
        <p:nvSpPr>
          <p:cNvPr id="5" name="Akış Çizelgesi: Sonlandırıcı 4"/>
          <p:cNvSpPr/>
          <p:nvPr/>
        </p:nvSpPr>
        <p:spPr>
          <a:xfrm>
            <a:off x="3347864" y="1330782"/>
            <a:ext cx="3240360" cy="504056"/>
          </a:xfrm>
          <a:prstGeom prst="flowChartTerminator">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dirty="0" smtClean="0">
                <a:solidFill>
                  <a:schemeClr val="tx1"/>
                </a:solidFill>
              </a:rPr>
              <a:t>Kurumsal Risk Yönetim Ortamının Oluşturulması</a:t>
            </a:r>
            <a:endParaRPr lang="tr-TR" sz="1600" dirty="0">
              <a:solidFill>
                <a:schemeClr val="tx1"/>
              </a:solidFill>
            </a:endParaRPr>
          </a:p>
        </p:txBody>
      </p:sp>
      <p:sp>
        <p:nvSpPr>
          <p:cNvPr id="6" name="5 Başlık"/>
          <p:cNvSpPr txBox="1">
            <a:spLocks/>
          </p:cNvSpPr>
          <p:nvPr/>
        </p:nvSpPr>
        <p:spPr>
          <a:xfrm>
            <a:off x="1362470" y="449739"/>
            <a:ext cx="7211144" cy="648072"/>
          </a:xfrm>
          <a:prstGeom prst="rect">
            <a:avLst/>
          </a:prstGeom>
        </p:spPr>
        <p:txBody>
          <a:bodyPr>
            <a:noAutofit/>
          </a:bodyPr>
          <a:lstStyle>
            <a:lvl1pPr algn="ctr" defTabSz="914377"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3200" dirty="0">
                <a:solidFill>
                  <a:schemeClr val="tx1"/>
                </a:solidFill>
              </a:rPr>
              <a:t>RİSK YÖNETİM SİSTEMİ İŞ AKIŞ ŞEMASI</a:t>
            </a:r>
          </a:p>
        </p:txBody>
      </p:sp>
      <p:pic>
        <p:nvPicPr>
          <p:cNvPr id="7" name="Resim 6"/>
          <p:cNvPicPr/>
          <p:nvPr/>
        </p:nvPicPr>
        <p:blipFill rotWithShape="1">
          <a:blip r:embed="rId2"/>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
        <p:nvSpPr>
          <p:cNvPr id="8" name="Akış Çizelgesi: İşlem 7"/>
          <p:cNvSpPr/>
          <p:nvPr/>
        </p:nvSpPr>
        <p:spPr>
          <a:xfrm>
            <a:off x="3055639" y="2187995"/>
            <a:ext cx="3824807" cy="111358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tr-TR" sz="1600" dirty="0" smtClean="0">
                <a:solidFill>
                  <a:schemeClr val="tx1"/>
                </a:solidFill>
              </a:rPr>
              <a:t>Kurumsal Risk Yönetim Komisyonu</a:t>
            </a:r>
          </a:p>
          <a:p>
            <a:pPr marL="285750" indent="-285750">
              <a:buFont typeface="Arial" panose="020B0604020202020204" pitchFamily="34" charset="0"/>
              <a:buChar char="•"/>
            </a:pPr>
            <a:r>
              <a:rPr lang="tr-TR" sz="1600" dirty="0" smtClean="0">
                <a:solidFill>
                  <a:schemeClr val="tx1"/>
                </a:solidFill>
              </a:rPr>
              <a:t>Kurumsal Risk Yönetim Strateji Belgesi</a:t>
            </a:r>
          </a:p>
          <a:p>
            <a:pPr marL="285750" indent="-285750">
              <a:buFont typeface="Arial" panose="020B0604020202020204" pitchFamily="34" charset="0"/>
              <a:buChar char="•"/>
            </a:pPr>
            <a:r>
              <a:rPr lang="tr-TR" sz="1600" dirty="0" smtClean="0">
                <a:solidFill>
                  <a:schemeClr val="tx1"/>
                </a:solidFill>
              </a:rPr>
              <a:t>Risk Yönetim Sürecine İlişkin Görev</a:t>
            </a:r>
          </a:p>
          <a:p>
            <a:pPr marL="285750" indent="-285750">
              <a:buFont typeface="Arial" panose="020B0604020202020204" pitchFamily="34" charset="0"/>
              <a:buChar char="•"/>
            </a:pPr>
            <a:r>
              <a:rPr lang="tr-TR" sz="1600" dirty="0" smtClean="0">
                <a:solidFill>
                  <a:schemeClr val="tx1"/>
                </a:solidFill>
              </a:rPr>
              <a:t>Yetki ve Sorumlukların Tanımlanması</a:t>
            </a:r>
          </a:p>
        </p:txBody>
      </p:sp>
      <p:sp>
        <p:nvSpPr>
          <p:cNvPr id="9" name="Akış Çizelgesi: İşlem 8"/>
          <p:cNvSpPr/>
          <p:nvPr/>
        </p:nvSpPr>
        <p:spPr>
          <a:xfrm>
            <a:off x="3527881" y="3696563"/>
            <a:ext cx="2880321" cy="610111"/>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Risklerin Belirlenmesi</a:t>
            </a:r>
          </a:p>
          <a:p>
            <a:pPr algn="ctr"/>
            <a:r>
              <a:rPr lang="tr-TR" sz="1600" b="1" dirty="0" smtClean="0">
                <a:solidFill>
                  <a:schemeClr val="tx1"/>
                </a:solidFill>
              </a:rPr>
              <a:t>(Risk Türleri Dikkate Alınarak</a:t>
            </a:r>
            <a:r>
              <a:rPr lang="tr-TR" dirty="0" smtClean="0">
                <a:solidFill>
                  <a:schemeClr val="tx1"/>
                </a:solidFill>
              </a:rPr>
              <a:t>)</a:t>
            </a:r>
          </a:p>
        </p:txBody>
      </p:sp>
      <p:sp>
        <p:nvSpPr>
          <p:cNvPr id="10" name="Akış Çizelgesi: İşlem 9"/>
          <p:cNvSpPr/>
          <p:nvPr/>
        </p:nvSpPr>
        <p:spPr>
          <a:xfrm>
            <a:off x="3112119" y="4682890"/>
            <a:ext cx="3744418" cy="111358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600" dirty="0" smtClean="0">
                <a:solidFill>
                  <a:schemeClr val="tx1"/>
                </a:solidFill>
              </a:rPr>
              <a:t>Süreç-Alt Süreç İş Akışları Üzerinden</a:t>
            </a:r>
          </a:p>
          <a:p>
            <a:r>
              <a:rPr lang="tr-TR" sz="1600" dirty="0" smtClean="0">
                <a:solidFill>
                  <a:schemeClr val="tx1"/>
                </a:solidFill>
              </a:rPr>
              <a:t>Ne, Ne zaman, Neden ve Nasıl Sorularının Cevaplanması.</a:t>
            </a:r>
          </a:p>
          <a:p>
            <a:r>
              <a:rPr lang="tr-TR" sz="1600" dirty="0" smtClean="0">
                <a:solidFill>
                  <a:schemeClr val="tx1"/>
                </a:solidFill>
              </a:rPr>
              <a:t>*(Risk Belirleme Yöntemleri)</a:t>
            </a:r>
          </a:p>
        </p:txBody>
      </p:sp>
      <p:sp>
        <p:nvSpPr>
          <p:cNvPr id="14" name="Aşağı Ok 13"/>
          <p:cNvSpPr/>
          <p:nvPr/>
        </p:nvSpPr>
        <p:spPr>
          <a:xfrm>
            <a:off x="4813777" y="1862533"/>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Aşağı Ok 14"/>
          <p:cNvSpPr/>
          <p:nvPr/>
        </p:nvSpPr>
        <p:spPr>
          <a:xfrm rot="5400000">
            <a:off x="7036164" y="3236099"/>
            <a:ext cx="308533" cy="153188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Aşağı Ok 15"/>
          <p:cNvSpPr/>
          <p:nvPr/>
        </p:nvSpPr>
        <p:spPr>
          <a:xfrm>
            <a:off x="4865603" y="4316440"/>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Aşağı Ok 16"/>
          <p:cNvSpPr/>
          <p:nvPr/>
        </p:nvSpPr>
        <p:spPr>
          <a:xfrm>
            <a:off x="4830063" y="3316415"/>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Aşağı Ok 17"/>
          <p:cNvSpPr/>
          <p:nvPr/>
        </p:nvSpPr>
        <p:spPr>
          <a:xfrm>
            <a:off x="4865603" y="5796472"/>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Akış Çizelgesi: İşlem 18"/>
          <p:cNvSpPr/>
          <p:nvPr/>
        </p:nvSpPr>
        <p:spPr>
          <a:xfrm>
            <a:off x="841562" y="4913972"/>
            <a:ext cx="2132283" cy="76012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1200" dirty="0" smtClean="0">
                <a:solidFill>
                  <a:schemeClr val="tx1"/>
                </a:solidFill>
              </a:rPr>
              <a:t>* Veri Analizleri, Kontrol Listeleri, Anketler, Görüşmeler, Soru Listeleri,  SWOT Analizi,  Çalışan Geri Bildirimleri</a:t>
            </a:r>
            <a:endParaRPr lang="tr-TR" sz="1400" dirty="0" smtClean="0">
              <a:solidFill>
                <a:schemeClr val="tx1"/>
              </a:solidFill>
            </a:endParaRPr>
          </a:p>
        </p:txBody>
      </p:sp>
      <p:sp>
        <p:nvSpPr>
          <p:cNvPr id="20" name="Aşağı Ok 19"/>
          <p:cNvSpPr/>
          <p:nvPr/>
        </p:nvSpPr>
        <p:spPr>
          <a:xfrm rot="10800000">
            <a:off x="7740350" y="4077072"/>
            <a:ext cx="308533" cy="2173092"/>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1" name="Akış Çizelgesi: Bağlayıcı 20"/>
          <p:cNvSpPr/>
          <p:nvPr/>
        </p:nvSpPr>
        <p:spPr>
          <a:xfrm rot="19138994">
            <a:off x="7753263" y="3712412"/>
            <a:ext cx="960237"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HAYIR</a:t>
            </a:r>
            <a:endParaRPr lang="tr-TR" sz="1400" b="1" dirty="0">
              <a:solidFill>
                <a:srgbClr val="FF0000"/>
              </a:solidFill>
            </a:endParaRPr>
          </a:p>
        </p:txBody>
      </p:sp>
      <p:sp>
        <p:nvSpPr>
          <p:cNvPr id="22" name="Akış Çizelgesi: Bağlayıcı 21"/>
          <p:cNvSpPr/>
          <p:nvPr/>
        </p:nvSpPr>
        <p:spPr>
          <a:xfrm rot="16200000">
            <a:off x="6738136" y="5147296"/>
            <a:ext cx="2932901"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500" b="1" dirty="0" smtClean="0">
                <a:solidFill>
                  <a:schemeClr val="tx1"/>
                </a:solidFill>
              </a:rPr>
              <a:t>Risk Kontrol altında mı?</a:t>
            </a:r>
            <a:endParaRPr lang="tr-TR" sz="1500" b="1" dirty="0">
              <a:solidFill>
                <a:schemeClr val="tx1"/>
              </a:solidFill>
            </a:endParaRPr>
          </a:p>
        </p:txBody>
      </p:sp>
    </p:spTree>
    <p:extLst>
      <p:ext uri="{BB962C8B-B14F-4D97-AF65-F5344CB8AC3E}">
        <p14:creationId xmlns:p14="http://schemas.microsoft.com/office/powerpoint/2010/main" val="3087361729"/>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r>
              <a:rPr lang="tr-TR" smtClean="0"/>
              <a:t>www.riskyönetimi.gazi.edu.tr</a:t>
            </a:r>
            <a:endParaRPr lang="tr-TR"/>
          </a:p>
        </p:txBody>
      </p:sp>
      <p:sp>
        <p:nvSpPr>
          <p:cNvPr id="3" name="Altbilgi Yer Tutucusu 2"/>
          <p:cNvSpPr>
            <a:spLocks noGrp="1"/>
          </p:cNvSpPr>
          <p:nvPr>
            <p:ph type="ftr" sz="quarter" idx="11"/>
          </p:nvPr>
        </p:nvSpPr>
        <p:spPr>
          <a:xfrm>
            <a:off x="222634" y="6266350"/>
            <a:ext cx="3786691" cy="365125"/>
          </a:xfrm>
        </p:spPr>
        <p:txBody>
          <a:bodyPr/>
          <a:lstStyle/>
          <a:p>
            <a:r>
              <a:rPr lang="tr-TR" smtClean="0"/>
              <a:t>Gazi Üniversitesi İç  Denetim Birimi Başkanlığı</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89</a:t>
            </a:fld>
            <a:endParaRPr lang="tr-TR"/>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
        <p:nvSpPr>
          <p:cNvPr id="8" name="Akış Çizelgesi: İşlem 7"/>
          <p:cNvSpPr/>
          <p:nvPr/>
        </p:nvSpPr>
        <p:spPr>
          <a:xfrm>
            <a:off x="3541199" y="1377559"/>
            <a:ext cx="2868228" cy="55876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tr-TR" sz="1600" dirty="0" smtClean="0">
                <a:solidFill>
                  <a:schemeClr val="tx1"/>
                </a:solidFill>
              </a:rPr>
              <a:t>Riskin Olasılığı ve Etkisi</a:t>
            </a:r>
          </a:p>
          <a:p>
            <a:pPr marL="285750" indent="-285750">
              <a:buFont typeface="Arial" panose="020B0604020202020204" pitchFamily="34" charset="0"/>
              <a:buChar char="•"/>
            </a:pPr>
            <a:r>
              <a:rPr lang="tr-TR" sz="1600" dirty="0" smtClean="0">
                <a:solidFill>
                  <a:schemeClr val="tx1"/>
                </a:solidFill>
              </a:rPr>
              <a:t>Risk Seviyesi (Olasılık x Etki)</a:t>
            </a:r>
          </a:p>
        </p:txBody>
      </p:sp>
      <p:sp>
        <p:nvSpPr>
          <p:cNvPr id="9" name="Akış Çizelgesi: İşlem 8"/>
          <p:cNvSpPr/>
          <p:nvPr/>
        </p:nvSpPr>
        <p:spPr>
          <a:xfrm>
            <a:off x="3526083" y="563015"/>
            <a:ext cx="2880321" cy="496865"/>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Risklerin Analiz Edilmesi</a:t>
            </a:r>
          </a:p>
          <a:p>
            <a:pPr algn="ctr"/>
            <a:r>
              <a:rPr lang="tr-TR" sz="1600" b="1" dirty="0" smtClean="0">
                <a:solidFill>
                  <a:schemeClr val="tx1"/>
                </a:solidFill>
              </a:rPr>
              <a:t>(Ölçümleme</a:t>
            </a:r>
            <a:r>
              <a:rPr lang="tr-TR" b="1" dirty="0" smtClean="0">
                <a:solidFill>
                  <a:schemeClr val="tx1"/>
                </a:solidFill>
              </a:rPr>
              <a:t>)</a:t>
            </a:r>
          </a:p>
        </p:txBody>
      </p:sp>
      <p:sp>
        <p:nvSpPr>
          <p:cNvPr id="10" name="Akış Çizelgesi: İşlem 9"/>
          <p:cNvSpPr/>
          <p:nvPr/>
        </p:nvSpPr>
        <p:spPr>
          <a:xfrm>
            <a:off x="3973348" y="3022524"/>
            <a:ext cx="2003929" cy="408334"/>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Risklere Cevap Verme</a:t>
            </a:r>
          </a:p>
        </p:txBody>
      </p:sp>
      <p:sp>
        <p:nvSpPr>
          <p:cNvPr id="14" name="Aşağı Ok 13"/>
          <p:cNvSpPr/>
          <p:nvPr/>
        </p:nvSpPr>
        <p:spPr>
          <a:xfrm>
            <a:off x="4811976" y="1073192"/>
            <a:ext cx="308533" cy="312191"/>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Aşağı Ok 14"/>
          <p:cNvSpPr/>
          <p:nvPr/>
        </p:nvSpPr>
        <p:spPr>
          <a:xfrm>
            <a:off x="4821045" y="3429373"/>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Aşağı Ok 15"/>
          <p:cNvSpPr/>
          <p:nvPr/>
        </p:nvSpPr>
        <p:spPr>
          <a:xfrm>
            <a:off x="4827017" y="2656339"/>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Aşağı Ok 16"/>
          <p:cNvSpPr/>
          <p:nvPr/>
        </p:nvSpPr>
        <p:spPr>
          <a:xfrm>
            <a:off x="4811976" y="1935925"/>
            <a:ext cx="308533" cy="379624"/>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Aşağı Ok 17"/>
          <p:cNvSpPr/>
          <p:nvPr/>
        </p:nvSpPr>
        <p:spPr>
          <a:xfrm>
            <a:off x="4821045" y="5065191"/>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Akış Çizelgesi: İşlem 18"/>
          <p:cNvSpPr/>
          <p:nvPr/>
        </p:nvSpPr>
        <p:spPr>
          <a:xfrm>
            <a:off x="1537280" y="2817204"/>
            <a:ext cx="2132283" cy="825360"/>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tr-TR" sz="1200" dirty="0" smtClean="0">
                <a:solidFill>
                  <a:schemeClr val="tx1"/>
                </a:solidFill>
              </a:rPr>
              <a:t>Riski Kabul </a:t>
            </a:r>
            <a:r>
              <a:rPr lang="tr-TR" sz="1200" dirty="0">
                <a:solidFill>
                  <a:schemeClr val="tx1"/>
                </a:solidFill>
              </a:rPr>
              <a:t>E</a:t>
            </a:r>
            <a:r>
              <a:rPr lang="tr-TR" sz="1200" dirty="0" smtClean="0">
                <a:solidFill>
                  <a:schemeClr val="tx1"/>
                </a:solidFill>
              </a:rPr>
              <a:t>tme</a:t>
            </a:r>
          </a:p>
          <a:p>
            <a:pPr marL="171450" indent="-171450">
              <a:buFont typeface="Arial" panose="020B0604020202020204" pitchFamily="34" charset="0"/>
              <a:buChar char="•"/>
            </a:pPr>
            <a:r>
              <a:rPr lang="tr-TR" sz="1200" dirty="0" smtClean="0">
                <a:solidFill>
                  <a:schemeClr val="tx1"/>
                </a:solidFill>
              </a:rPr>
              <a:t>Riskten Kaçınma</a:t>
            </a:r>
          </a:p>
          <a:p>
            <a:pPr marL="171450" indent="-171450">
              <a:buFont typeface="Arial" panose="020B0604020202020204" pitchFamily="34" charset="0"/>
              <a:buChar char="•"/>
            </a:pPr>
            <a:r>
              <a:rPr lang="tr-TR" sz="1200" dirty="0" smtClean="0">
                <a:solidFill>
                  <a:schemeClr val="tx1"/>
                </a:solidFill>
              </a:rPr>
              <a:t>Riski Paylaşma</a:t>
            </a:r>
          </a:p>
          <a:p>
            <a:pPr marL="171450" indent="-171450">
              <a:buFont typeface="Arial" panose="020B0604020202020204" pitchFamily="34" charset="0"/>
              <a:buChar char="•"/>
            </a:pPr>
            <a:r>
              <a:rPr lang="tr-TR" sz="1200" dirty="0" smtClean="0">
                <a:solidFill>
                  <a:schemeClr val="tx1"/>
                </a:solidFill>
              </a:rPr>
              <a:t>Riski Kontrol Etme/Azaltma</a:t>
            </a:r>
            <a:endParaRPr lang="tr-TR" sz="1400" dirty="0" smtClean="0">
              <a:solidFill>
                <a:schemeClr val="tx1"/>
              </a:solidFill>
            </a:endParaRPr>
          </a:p>
        </p:txBody>
      </p:sp>
      <p:sp>
        <p:nvSpPr>
          <p:cNvPr id="11" name="Akış Çizelgesi: Veri 10"/>
          <p:cNvSpPr/>
          <p:nvPr/>
        </p:nvSpPr>
        <p:spPr>
          <a:xfrm>
            <a:off x="3956003" y="2320424"/>
            <a:ext cx="1979622" cy="374377"/>
          </a:xfrm>
          <a:prstGeom prst="flowChartInputOutp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dirty="0" smtClean="0">
                <a:solidFill>
                  <a:schemeClr val="tx1"/>
                </a:solidFill>
              </a:rPr>
              <a:t>Risk Matrisi</a:t>
            </a:r>
            <a:endParaRPr lang="tr-TR" sz="1600" dirty="0">
              <a:solidFill>
                <a:schemeClr val="tx1"/>
              </a:solidFill>
            </a:endParaRPr>
          </a:p>
        </p:txBody>
      </p:sp>
      <p:sp>
        <p:nvSpPr>
          <p:cNvPr id="12" name="Akış Çizelgesi: Karar 11"/>
          <p:cNvSpPr/>
          <p:nvPr/>
        </p:nvSpPr>
        <p:spPr>
          <a:xfrm>
            <a:off x="2545040" y="3742747"/>
            <a:ext cx="4860541" cy="1326144"/>
          </a:xfrm>
          <a:prstGeom prst="flowChartDecision">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tr-TR" sz="1600" dirty="0" smtClean="0">
                <a:solidFill>
                  <a:schemeClr val="tx1"/>
                </a:solidFill>
              </a:rPr>
              <a:t>Risk Kabul Edilebilir mi?</a:t>
            </a:r>
          </a:p>
          <a:p>
            <a:pPr marL="285750" indent="-285750">
              <a:buFont typeface="Wingdings" panose="05000000000000000000" pitchFamily="2" charset="2"/>
              <a:buChar char="v"/>
            </a:pPr>
            <a:r>
              <a:rPr lang="tr-TR" sz="1600" dirty="0" smtClean="0">
                <a:solidFill>
                  <a:schemeClr val="tx1"/>
                </a:solidFill>
              </a:rPr>
              <a:t>Riskten Kaçınılabilir mi?</a:t>
            </a:r>
          </a:p>
          <a:p>
            <a:pPr marL="285750" indent="-285750">
              <a:buFont typeface="Wingdings" panose="05000000000000000000" pitchFamily="2" charset="2"/>
              <a:buChar char="v"/>
            </a:pPr>
            <a:r>
              <a:rPr lang="tr-TR" sz="1600" dirty="0" smtClean="0">
                <a:solidFill>
                  <a:schemeClr val="tx1"/>
                </a:solidFill>
              </a:rPr>
              <a:t>Risk Paylaşılabilir mi?</a:t>
            </a:r>
            <a:endParaRPr lang="tr-TR" sz="1600" dirty="0">
              <a:solidFill>
                <a:schemeClr val="tx1"/>
              </a:solidFill>
            </a:endParaRPr>
          </a:p>
        </p:txBody>
      </p:sp>
      <p:sp>
        <p:nvSpPr>
          <p:cNvPr id="20" name="Akış Çizelgesi: İşlem 19"/>
          <p:cNvSpPr/>
          <p:nvPr/>
        </p:nvSpPr>
        <p:spPr>
          <a:xfrm>
            <a:off x="222634" y="4055931"/>
            <a:ext cx="2132283" cy="825360"/>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tr-TR" sz="1200" dirty="0" smtClean="0">
                <a:solidFill>
                  <a:schemeClr val="tx1"/>
                </a:solidFill>
              </a:rPr>
              <a:t>Süreç Faaliyetlerine Devam.</a:t>
            </a:r>
          </a:p>
          <a:p>
            <a:pPr marL="171450" indent="-171450">
              <a:buFont typeface="Arial" panose="020B0604020202020204" pitchFamily="34" charset="0"/>
              <a:buChar char="•"/>
            </a:pPr>
            <a:r>
              <a:rPr lang="tr-TR" sz="1200" dirty="0" smtClean="0">
                <a:solidFill>
                  <a:schemeClr val="tx1"/>
                </a:solidFill>
              </a:rPr>
              <a:t>Kaçınma ve Paylaşım için Yürütülecek Faaliyet Planlaması.</a:t>
            </a:r>
            <a:endParaRPr lang="tr-TR" sz="1400" dirty="0" smtClean="0">
              <a:solidFill>
                <a:schemeClr val="tx1"/>
              </a:solidFill>
            </a:endParaRPr>
          </a:p>
        </p:txBody>
      </p:sp>
      <p:sp>
        <p:nvSpPr>
          <p:cNvPr id="21" name="Akış Çizelgesi: Bağlayıcı 20"/>
          <p:cNvSpPr/>
          <p:nvPr/>
        </p:nvSpPr>
        <p:spPr>
          <a:xfrm>
            <a:off x="2238012" y="4595877"/>
            <a:ext cx="796635" cy="293613"/>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EVET</a:t>
            </a:r>
            <a:endParaRPr lang="tr-TR" sz="1400" b="1" dirty="0">
              <a:solidFill>
                <a:srgbClr val="FF0000"/>
              </a:solidFill>
            </a:endParaRPr>
          </a:p>
        </p:txBody>
      </p:sp>
      <p:sp>
        <p:nvSpPr>
          <p:cNvPr id="22" name="Akış Çizelgesi: Bağlayıcı 21"/>
          <p:cNvSpPr/>
          <p:nvPr/>
        </p:nvSpPr>
        <p:spPr>
          <a:xfrm>
            <a:off x="5025139" y="5098348"/>
            <a:ext cx="1011709"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HAYIR</a:t>
            </a:r>
            <a:endParaRPr lang="tr-TR" sz="1400" b="1" dirty="0">
              <a:solidFill>
                <a:srgbClr val="FF0000"/>
              </a:solidFill>
            </a:endParaRPr>
          </a:p>
        </p:txBody>
      </p:sp>
      <p:sp>
        <p:nvSpPr>
          <p:cNvPr id="23" name="Aşağı Ok 22"/>
          <p:cNvSpPr/>
          <p:nvPr/>
        </p:nvSpPr>
        <p:spPr>
          <a:xfrm rot="10800000">
            <a:off x="7740349" y="3726126"/>
            <a:ext cx="308533" cy="252403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Aşağı Ok 23"/>
          <p:cNvSpPr/>
          <p:nvPr/>
        </p:nvSpPr>
        <p:spPr>
          <a:xfrm rot="10800000">
            <a:off x="7740349" y="469615"/>
            <a:ext cx="308533" cy="3256511"/>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Akış Çizelgesi: Bağlayıcı 24"/>
          <p:cNvSpPr/>
          <p:nvPr/>
        </p:nvSpPr>
        <p:spPr>
          <a:xfrm rot="16200000">
            <a:off x="7666645" y="1995863"/>
            <a:ext cx="1011709"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HAYIR</a:t>
            </a:r>
            <a:endParaRPr lang="tr-TR" sz="1400" b="1" dirty="0">
              <a:solidFill>
                <a:srgbClr val="FF0000"/>
              </a:solidFill>
            </a:endParaRPr>
          </a:p>
        </p:txBody>
      </p:sp>
      <p:sp>
        <p:nvSpPr>
          <p:cNvPr id="26" name="Aşağı Ok 25"/>
          <p:cNvSpPr/>
          <p:nvPr/>
        </p:nvSpPr>
        <p:spPr>
          <a:xfrm rot="5400000">
            <a:off x="2350485" y="4293468"/>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Akış Çizelgesi: İşlem 26"/>
          <p:cNvSpPr/>
          <p:nvPr/>
        </p:nvSpPr>
        <p:spPr>
          <a:xfrm>
            <a:off x="3279221" y="5398613"/>
            <a:ext cx="3392177" cy="434207"/>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 Kontrol Yönteminin Belirlenmesi</a:t>
            </a:r>
            <a:endParaRPr lang="tr-TR" b="1" dirty="0" smtClean="0">
              <a:solidFill>
                <a:schemeClr val="tx1"/>
              </a:solidFill>
            </a:endParaRPr>
          </a:p>
        </p:txBody>
      </p:sp>
      <p:sp>
        <p:nvSpPr>
          <p:cNvPr id="28" name="Aşağı Ok 27"/>
          <p:cNvSpPr/>
          <p:nvPr/>
        </p:nvSpPr>
        <p:spPr>
          <a:xfrm>
            <a:off x="4835457" y="5845024"/>
            <a:ext cx="308533" cy="576122"/>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9" name="Akış Çizelgesi: Bağlayıcı 28"/>
          <p:cNvSpPr/>
          <p:nvPr/>
        </p:nvSpPr>
        <p:spPr>
          <a:xfrm rot="16200000">
            <a:off x="6737678" y="3955859"/>
            <a:ext cx="2932901"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500" b="1" dirty="0" smtClean="0">
                <a:solidFill>
                  <a:schemeClr val="tx1"/>
                </a:solidFill>
              </a:rPr>
              <a:t>Risk Kontrol altında mı?</a:t>
            </a:r>
            <a:endParaRPr lang="tr-TR" sz="1500" b="1" dirty="0">
              <a:solidFill>
                <a:schemeClr val="tx1"/>
              </a:solidFill>
            </a:endParaRPr>
          </a:p>
        </p:txBody>
      </p:sp>
      <p:sp>
        <p:nvSpPr>
          <p:cNvPr id="30" name="Aşağı Ok 29"/>
          <p:cNvSpPr/>
          <p:nvPr/>
        </p:nvSpPr>
        <p:spPr>
          <a:xfrm>
            <a:off x="4788244" y="291354"/>
            <a:ext cx="308533" cy="266785"/>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091298000"/>
      </p:ext>
    </p:extLst>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r>
              <a:rPr lang="tr-TR" smtClean="0"/>
              <a:t>www.riskyönetimi.gazi.edu.tr</a:t>
            </a:r>
            <a:endParaRPr lang="tr-TR"/>
          </a:p>
        </p:txBody>
      </p:sp>
      <p:sp>
        <p:nvSpPr>
          <p:cNvPr id="3" name="Altbilgi Yer Tutucusu 2"/>
          <p:cNvSpPr>
            <a:spLocks noGrp="1"/>
          </p:cNvSpPr>
          <p:nvPr>
            <p:ph type="ftr" sz="quarter" idx="11"/>
          </p:nvPr>
        </p:nvSpPr>
        <p:spPr>
          <a:xfrm>
            <a:off x="222634" y="6266350"/>
            <a:ext cx="3786691" cy="365125"/>
          </a:xfrm>
        </p:spPr>
        <p:txBody>
          <a:bodyPr/>
          <a:lstStyle/>
          <a:p>
            <a:r>
              <a:rPr lang="tr-TR" smtClean="0"/>
              <a:t>Gazi Üniversitesi İç  Denetim Birimi Başkanlığı</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90</a:t>
            </a:fld>
            <a:endParaRPr lang="tr-TR"/>
          </a:p>
        </p:txBody>
      </p:sp>
      <p:pic>
        <p:nvPicPr>
          <p:cNvPr id="7" name="Resim 6"/>
          <p:cNvPicPr/>
          <p:nvPr/>
        </p:nvPicPr>
        <p:blipFill rotWithShape="1">
          <a:blip r:embed="rId3"/>
          <a:srcRect l="46610" t="27350" r="31301" b="18216"/>
          <a:stretch/>
        </p:blipFill>
        <p:spPr bwMode="auto">
          <a:xfrm>
            <a:off x="207469" y="188642"/>
            <a:ext cx="1268187" cy="1656183"/>
          </a:xfrm>
          <a:prstGeom prst="rect">
            <a:avLst/>
          </a:prstGeom>
          <a:ln>
            <a:noFill/>
          </a:ln>
          <a:extLst>
            <a:ext uri="{53640926-AAD7-44D8-BBD7-CCE9431645EC}">
              <a14:shadowObscured xmlns:a14="http://schemas.microsoft.com/office/drawing/2010/main"/>
            </a:ext>
          </a:extLst>
        </p:spPr>
      </p:pic>
      <p:sp>
        <p:nvSpPr>
          <p:cNvPr id="8" name="Akış Çizelgesi: İşlem 7"/>
          <p:cNvSpPr/>
          <p:nvPr/>
        </p:nvSpPr>
        <p:spPr>
          <a:xfrm>
            <a:off x="3416708" y="733648"/>
            <a:ext cx="2868228" cy="911365"/>
          </a:xfrm>
          <a:prstGeom prst="flowChartProcess">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tr-TR" sz="1500" dirty="0" smtClean="0">
                <a:solidFill>
                  <a:schemeClr val="tx1"/>
                </a:solidFill>
              </a:rPr>
              <a:t>Önleyici Kontrol Yöntemi</a:t>
            </a:r>
          </a:p>
          <a:p>
            <a:pPr marL="285750" indent="-285750">
              <a:buFont typeface="Arial" panose="020B0604020202020204" pitchFamily="34" charset="0"/>
              <a:buChar char="•"/>
            </a:pPr>
            <a:r>
              <a:rPr lang="tr-TR" sz="1500" dirty="0" smtClean="0">
                <a:solidFill>
                  <a:schemeClr val="tx1"/>
                </a:solidFill>
              </a:rPr>
              <a:t>Düzeltici Kontrol Yöntemi</a:t>
            </a:r>
          </a:p>
          <a:p>
            <a:pPr marL="285750" indent="-285750">
              <a:buFont typeface="Arial" panose="020B0604020202020204" pitchFamily="34" charset="0"/>
              <a:buChar char="•"/>
            </a:pPr>
            <a:r>
              <a:rPr lang="tr-TR" sz="1500" dirty="0" smtClean="0">
                <a:solidFill>
                  <a:schemeClr val="tx1"/>
                </a:solidFill>
              </a:rPr>
              <a:t>Yönlendirici Kontrol Yöntemi</a:t>
            </a:r>
          </a:p>
          <a:p>
            <a:pPr marL="285750" indent="-285750">
              <a:buFont typeface="Arial" panose="020B0604020202020204" pitchFamily="34" charset="0"/>
              <a:buChar char="•"/>
            </a:pPr>
            <a:r>
              <a:rPr lang="tr-TR" sz="1500" dirty="0" smtClean="0">
                <a:solidFill>
                  <a:schemeClr val="tx1"/>
                </a:solidFill>
              </a:rPr>
              <a:t>Saptayıcı Kontrol Yöntemi</a:t>
            </a:r>
          </a:p>
        </p:txBody>
      </p:sp>
      <p:sp>
        <p:nvSpPr>
          <p:cNvPr id="14" name="Aşağı Ok 13"/>
          <p:cNvSpPr/>
          <p:nvPr/>
        </p:nvSpPr>
        <p:spPr>
          <a:xfrm>
            <a:off x="4621616" y="188642"/>
            <a:ext cx="308533" cy="53335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Aşağı Ok 14"/>
          <p:cNvSpPr/>
          <p:nvPr/>
        </p:nvSpPr>
        <p:spPr>
          <a:xfrm>
            <a:off x="4647159" y="2386172"/>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Aşağı Ok 15"/>
          <p:cNvSpPr/>
          <p:nvPr/>
        </p:nvSpPr>
        <p:spPr>
          <a:xfrm>
            <a:off x="4669290" y="3213018"/>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Aşağı Ok 16"/>
          <p:cNvSpPr/>
          <p:nvPr/>
        </p:nvSpPr>
        <p:spPr>
          <a:xfrm>
            <a:off x="4621615" y="1675091"/>
            <a:ext cx="308533" cy="265085"/>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8" name="Aşağı Ok 17"/>
          <p:cNvSpPr/>
          <p:nvPr/>
        </p:nvSpPr>
        <p:spPr>
          <a:xfrm>
            <a:off x="4696555" y="4915673"/>
            <a:ext cx="308533" cy="350286"/>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Akış Çizelgesi: Karar 11"/>
          <p:cNvSpPr/>
          <p:nvPr/>
        </p:nvSpPr>
        <p:spPr>
          <a:xfrm>
            <a:off x="2285003" y="3563304"/>
            <a:ext cx="5032841" cy="1326144"/>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v"/>
            </a:pPr>
            <a:r>
              <a:rPr lang="tr-TR" sz="1600" dirty="0" smtClean="0">
                <a:solidFill>
                  <a:schemeClr val="tx1"/>
                </a:solidFill>
              </a:rPr>
              <a:t>Risk Kontrol Altında mı?</a:t>
            </a:r>
          </a:p>
          <a:p>
            <a:pPr marL="285750" indent="-285750">
              <a:buFont typeface="Wingdings" panose="05000000000000000000" pitchFamily="2" charset="2"/>
              <a:buChar char="v"/>
            </a:pPr>
            <a:r>
              <a:rPr lang="tr-TR" sz="1600" dirty="0" smtClean="0">
                <a:solidFill>
                  <a:schemeClr val="tx1"/>
                </a:solidFill>
              </a:rPr>
              <a:t>Risk Düzeyi Azalmış mı?</a:t>
            </a:r>
          </a:p>
        </p:txBody>
      </p:sp>
      <p:sp>
        <p:nvSpPr>
          <p:cNvPr id="21" name="Akış Çizelgesi: Bağlayıcı 20"/>
          <p:cNvSpPr/>
          <p:nvPr/>
        </p:nvSpPr>
        <p:spPr>
          <a:xfrm>
            <a:off x="3661364" y="4881230"/>
            <a:ext cx="796635" cy="293613"/>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EVET</a:t>
            </a:r>
            <a:endParaRPr lang="tr-TR" sz="1400" b="1" dirty="0">
              <a:solidFill>
                <a:srgbClr val="FF0000"/>
              </a:solidFill>
            </a:endParaRPr>
          </a:p>
        </p:txBody>
      </p:sp>
      <p:sp>
        <p:nvSpPr>
          <p:cNvPr id="22" name="Akış Çizelgesi: Bağlayıcı 21"/>
          <p:cNvSpPr/>
          <p:nvPr/>
        </p:nvSpPr>
        <p:spPr>
          <a:xfrm>
            <a:off x="6905746" y="3753607"/>
            <a:ext cx="1011709"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HAYIR</a:t>
            </a:r>
            <a:endParaRPr lang="tr-TR" sz="1400" b="1" dirty="0">
              <a:solidFill>
                <a:srgbClr val="FF0000"/>
              </a:solidFill>
            </a:endParaRPr>
          </a:p>
        </p:txBody>
      </p:sp>
      <p:sp>
        <p:nvSpPr>
          <p:cNvPr id="23" name="Akış Çizelgesi: İşlem 22"/>
          <p:cNvSpPr/>
          <p:nvPr/>
        </p:nvSpPr>
        <p:spPr>
          <a:xfrm>
            <a:off x="2569760" y="1951965"/>
            <a:ext cx="4412241" cy="434207"/>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 Değerlendirmesi Sürecine İlişkin Raporlama</a:t>
            </a:r>
            <a:endParaRPr lang="tr-TR" b="1" dirty="0" smtClean="0">
              <a:solidFill>
                <a:schemeClr val="tx1"/>
              </a:solidFill>
            </a:endParaRPr>
          </a:p>
        </p:txBody>
      </p:sp>
      <p:sp>
        <p:nvSpPr>
          <p:cNvPr id="24" name="Akış Çizelgesi: İşlem 23"/>
          <p:cNvSpPr/>
          <p:nvPr/>
        </p:nvSpPr>
        <p:spPr>
          <a:xfrm>
            <a:off x="1763689" y="2736459"/>
            <a:ext cx="5793980" cy="461162"/>
          </a:xfrm>
          <a:prstGeom prst="flowChart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chemeClr val="tx1"/>
                </a:solidFill>
              </a:rPr>
              <a:t>Riskin İzlenmesi</a:t>
            </a:r>
          </a:p>
          <a:p>
            <a:pPr algn="ctr"/>
            <a:r>
              <a:rPr lang="tr-TR" sz="1600" b="1" dirty="0" smtClean="0">
                <a:solidFill>
                  <a:schemeClr val="tx1"/>
                </a:solidFill>
              </a:rPr>
              <a:t> </a:t>
            </a:r>
            <a:r>
              <a:rPr lang="tr-TR" sz="1400" dirty="0" smtClean="0">
                <a:solidFill>
                  <a:schemeClr val="tx1"/>
                </a:solidFill>
              </a:rPr>
              <a:t>(Riskin hala tehdit olma durumu) (Olasılık X Etki düzeyi değişimi) (Yeni </a:t>
            </a:r>
            <a:r>
              <a:rPr lang="tr-TR" sz="1400" dirty="0">
                <a:solidFill>
                  <a:schemeClr val="tx1"/>
                </a:solidFill>
              </a:rPr>
              <a:t>R</a:t>
            </a:r>
            <a:r>
              <a:rPr lang="tr-TR" sz="1400" dirty="0" smtClean="0">
                <a:solidFill>
                  <a:schemeClr val="tx1"/>
                </a:solidFill>
              </a:rPr>
              <a:t>isk)</a:t>
            </a:r>
            <a:endParaRPr lang="tr-TR" sz="1600" dirty="0" smtClean="0">
              <a:solidFill>
                <a:schemeClr val="tx1"/>
              </a:solidFill>
            </a:endParaRPr>
          </a:p>
        </p:txBody>
      </p:sp>
      <p:sp>
        <p:nvSpPr>
          <p:cNvPr id="5" name="Akış Çizelgesi: Belge 4"/>
          <p:cNvSpPr/>
          <p:nvPr/>
        </p:nvSpPr>
        <p:spPr>
          <a:xfrm>
            <a:off x="821882" y="1913639"/>
            <a:ext cx="1719915" cy="659233"/>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dirty="0" smtClean="0">
                <a:solidFill>
                  <a:schemeClr val="tx1"/>
                </a:solidFill>
              </a:rPr>
              <a:t>Risk Değerlendirme Raporu</a:t>
            </a:r>
            <a:endParaRPr lang="tr-TR" sz="1400" dirty="0">
              <a:solidFill>
                <a:schemeClr val="tx1"/>
              </a:solidFill>
            </a:endParaRPr>
          </a:p>
        </p:txBody>
      </p:sp>
      <p:sp>
        <p:nvSpPr>
          <p:cNvPr id="25" name="Aşağı Ok 24"/>
          <p:cNvSpPr/>
          <p:nvPr/>
        </p:nvSpPr>
        <p:spPr>
          <a:xfrm rot="10800000">
            <a:off x="7917453" y="733648"/>
            <a:ext cx="308533" cy="355944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6" name="Aşağı Ok 25"/>
          <p:cNvSpPr/>
          <p:nvPr/>
        </p:nvSpPr>
        <p:spPr>
          <a:xfrm rot="16200000">
            <a:off x="7538619" y="3871104"/>
            <a:ext cx="268991" cy="710538"/>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7" name="Akış Çizelgesi: Sonlandırıcı 26"/>
          <p:cNvSpPr/>
          <p:nvPr/>
        </p:nvSpPr>
        <p:spPr>
          <a:xfrm>
            <a:off x="3059832" y="5306140"/>
            <a:ext cx="3672408" cy="504056"/>
          </a:xfrm>
          <a:prstGeom prst="flowChartTerminator">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dirty="0" smtClean="0">
                <a:solidFill>
                  <a:schemeClr val="tx1"/>
                </a:solidFill>
              </a:rPr>
              <a:t>Süreçlere Devam</a:t>
            </a:r>
          </a:p>
          <a:p>
            <a:pPr algn="ctr"/>
            <a:r>
              <a:rPr lang="tr-TR" sz="1600" dirty="0" smtClean="0">
                <a:solidFill>
                  <a:schemeClr val="tx1"/>
                </a:solidFill>
              </a:rPr>
              <a:t>Periyodik Risk Değerlendirme Süreci</a:t>
            </a:r>
            <a:endParaRPr lang="tr-TR" sz="1600" dirty="0">
              <a:solidFill>
                <a:schemeClr val="tx1"/>
              </a:solidFill>
            </a:endParaRPr>
          </a:p>
        </p:txBody>
      </p:sp>
      <p:sp>
        <p:nvSpPr>
          <p:cNvPr id="28" name="Akış Çizelgesi: Bağlayıcı 27"/>
          <p:cNvSpPr/>
          <p:nvPr/>
        </p:nvSpPr>
        <p:spPr>
          <a:xfrm rot="16200000">
            <a:off x="7818351" y="2405941"/>
            <a:ext cx="1011709" cy="33386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smtClean="0">
                <a:solidFill>
                  <a:srgbClr val="FF0000"/>
                </a:solidFill>
              </a:rPr>
              <a:t>HAYIR</a:t>
            </a:r>
            <a:endParaRPr lang="tr-TR" sz="1400" b="1" dirty="0">
              <a:solidFill>
                <a:srgbClr val="FF0000"/>
              </a:solidFill>
            </a:endParaRPr>
          </a:p>
        </p:txBody>
      </p:sp>
    </p:spTree>
    <p:extLst>
      <p:ext uri="{BB962C8B-B14F-4D97-AF65-F5344CB8AC3E}">
        <p14:creationId xmlns:p14="http://schemas.microsoft.com/office/powerpoint/2010/main" val="1883098"/>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lga Biçimi">
  <a:themeElements>
    <a:clrScheme name="Dalga Biçimi">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Dalga Biçimi">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3389</TotalTime>
  <Words>6519</Words>
  <Application>Microsoft Office PowerPoint</Application>
  <PresentationFormat>Ekran Gösterisi (4:3)</PresentationFormat>
  <Paragraphs>986</Paragraphs>
  <Slides>90</Slides>
  <Notes>40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90</vt:i4>
      </vt:variant>
    </vt:vector>
  </HeadingPairs>
  <TitlesOfParts>
    <vt:vector size="97" baseType="lpstr">
      <vt:lpstr>맑은 고딕</vt:lpstr>
      <vt:lpstr>Arial</vt:lpstr>
      <vt:lpstr>Calibri</vt:lpstr>
      <vt:lpstr>Symbol</vt:lpstr>
      <vt:lpstr>Times New Roman</vt:lpstr>
      <vt:lpstr>Wingdings</vt:lpstr>
      <vt:lpstr>Dalga Biçimi</vt:lpstr>
      <vt:lpstr>PowerPoint Sunusu</vt:lpstr>
      <vt:lpstr>Risk Yönetimi </vt:lpstr>
      <vt:lpstr>RİSK YÖNETİMİ SİSTEMİ</vt:lpstr>
      <vt:lpstr>A-İlgili Mevzuat</vt:lpstr>
      <vt:lpstr>A-İlgili Mevzuat</vt:lpstr>
      <vt:lpstr>A- İlgili Mevzuat</vt:lpstr>
      <vt:lpstr>A- İlgili Mevzuat</vt:lpstr>
      <vt:lpstr>A- İlgili Mevzuat</vt:lpstr>
      <vt:lpstr>A-İlgili Mevzuat </vt:lpstr>
      <vt:lpstr>İÇ KONTROL BİLEŞENLERİ VE STANDARTLARI</vt:lpstr>
      <vt:lpstr>İdareler, risk yönetimini uygularken aşağıda yer alan standartlar ve bu standartlara ilişkin genel şartları dikkate alırlar. </vt:lpstr>
      <vt:lpstr>PowerPoint Sunusu</vt:lpstr>
      <vt:lpstr>İÇ KONTROL BİLEŞENLERİ VE STANDARTLARI</vt:lpstr>
      <vt:lpstr>İÇ KONTROL BİLEŞENLERİ VE STANDARTLARI</vt:lpstr>
      <vt:lpstr>B- Risk Yönetimi Sistemi Çalışmaları</vt:lpstr>
      <vt:lpstr>B- Risk Yönetimi Sistemi Çalışmaları</vt:lpstr>
      <vt:lpstr>C- Risk Yönetimine İlişkin Temel Kavramlar</vt:lpstr>
      <vt:lpstr> C- Risk Yönetimine İlişkin Temel Kavramlar </vt:lpstr>
      <vt:lpstr>C- Risk Yönetimine İlişkin Temel Kavramlar</vt:lpstr>
      <vt:lpstr>C- 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 C- Risk Yönetimine İlişkin Temel Kavramlar </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C- Risk Yönetimine İlişkin Temel Kavramlar</vt:lpstr>
      <vt:lpstr>Risk Değerlendirme ve İzleme Tablosu</vt:lpstr>
      <vt:lpstr>D- Risk Yönetiminde Görev ve Sorumluluklar</vt:lpstr>
      <vt:lpstr> D- Risk Yönetiminde Görev ve Sorumluluklar </vt:lpstr>
      <vt:lpstr>D- Risk Yönetiminde Görev ve Sorumluluklar</vt:lpstr>
      <vt:lpstr>Risk Yönetiminde Görev ve Sorumluluklar</vt:lpstr>
      <vt:lpstr>Risk Yönetiminde Görev ve Sorumluluklar</vt:lpstr>
      <vt:lpstr>Risk Yönetiminde Görev ve Sorumluluklar</vt:lpstr>
      <vt:lpstr>Risk Yönetiminde Görev ve Sorumluluklar</vt:lpstr>
      <vt:lpstr>Risk Yönetiminde Görev ve Sorumluluklar</vt:lpstr>
      <vt:lpstr>Risk Yönetiminde Görev ve Sorumluluklar</vt:lpstr>
      <vt:lpstr>Risk Yönetiminde Görev ve Sorumluluklar</vt:lpstr>
      <vt:lpstr>Risk Yönetiminde Görev ve Sorumluluklar</vt:lpstr>
      <vt:lpstr> E- Risk Yönetiminin İdareye Sağlayabileceği Faydalar  </vt:lpstr>
      <vt:lpstr>Risk Yönetiminin İdareye Sağlayabileceği Faydalar</vt:lpstr>
      <vt:lpstr> Etkin Bir Risk Yönetimi İçin Kritik Başarı Faktörleri </vt:lpstr>
      <vt:lpstr>Etkin Bir Risk Yönetimi İçin Kritik Başarı Faktörleri</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KURUMSAL RİSK YÖNETİMİ SİSTEMİ</dc:title>
  <dc:creator>user</dc:creator>
  <cp:lastModifiedBy>hilal</cp:lastModifiedBy>
  <cp:revision>462</cp:revision>
  <dcterms:created xsi:type="dcterms:W3CDTF">2015-09-03T08:38:11Z</dcterms:created>
  <dcterms:modified xsi:type="dcterms:W3CDTF">2021-02-15T10:58:54Z</dcterms:modified>
</cp:coreProperties>
</file>