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41"/>
  </p:notesMasterIdLst>
  <p:sldIdLst>
    <p:sldId id="256" r:id="rId2"/>
    <p:sldId id="270" r:id="rId3"/>
    <p:sldId id="257" r:id="rId4"/>
    <p:sldId id="258" r:id="rId5"/>
    <p:sldId id="260" r:id="rId6"/>
    <p:sldId id="261" r:id="rId7"/>
    <p:sldId id="489" r:id="rId8"/>
    <p:sldId id="271" r:id="rId9"/>
    <p:sldId id="285" r:id="rId10"/>
    <p:sldId id="530" r:id="rId11"/>
    <p:sldId id="531" r:id="rId12"/>
    <p:sldId id="532" r:id="rId13"/>
    <p:sldId id="533" r:id="rId14"/>
    <p:sldId id="534" r:id="rId15"/>
    <p:sldId id="535" r:id="rId16"/>
    <p:sldId id="536" r:id="rId17"/>
    <p:sldId id="273" r:id="rId18"/>
    <p:sldId id="450" r:id="rId19"/>
    <p:sldId id="298" r:id="rId20"/>
    <p:sldId id="299" r:id="rId21"/>
    <p:sldId id="300" r:id="rId22"/>
    <p:sldId id="301" r:id="rId23"/>
    <p:sldId id="288" r:id="rId24"/>
    <p:sldId id="458" r:id="rId25"/>
    <p:sldId id="274" r:id="rId26"/>
    <p:sldId id="289" r:id="rId27"/>
    <p:sldId id="302" r:id="rId28"/>
    <p:sldId id="303" r:id="rId29"/>
    <p:sldId id="277" r:id="rId30"/>
    <p:sldId id="290" r:id="rId31"/>
    <p:sldId id="339" r:id="rId32"/>
    <p:sldId id="283" r:id="rId33"/>
    <p:sldId id="291" r:id="rId34"/>
    <p:sldId id="304" r:id="rId35"/>
    <p:sldId id="305" r:id="rId36"/>
    <p:sldId id="338" r:id="rId37"/>
    <p:sldId id="340" r:id="rId38"/>
    <p:sldId id="341" r:id="rId39"/>
    <p:sldId id="517" r:id="rId40"/>
    <p:sldId id="483" r:id="rId41"/>
    <p:sldId id="484" r:id="rId42"/>
    <p:sldId id="485" r:id="rId43"/>
    <p:sldId id="537" r:id="rId44"/>
    <p:sldId id="538" r:id="rId45"/>
    <p:sldId id="539" r:id="rId46"/>
    <p:sldId id="540" r:id="rId47"/>
    <p:sldId id="486" r:id="rId48"/>
    <p:sldId id="541" r:id="rId49"/>
    <p:sldId id="542" r:id="rId50"/>
    <p:sldId id="543" r:id="rId51"/>
    <p:sldId id="544" r:id="rId52"/>
    <p:sldId id="478" r:id="rId53"/>
    <p:sldId id="490" r:id="rId54"/>
    <p:sldId id="528" r:id="rId55"/>
    <p:sldId id="284" r:id="rId56"/>
    <p:sldId id="545" r:id="rId57"/>
    <p:sldId id="546" r:id="rId58"/>
    <p:sldId id="278" r:id="rId59"/>
    <p:sldId id="492" r:id="rId60"/>
    <p:sldId id="518" r:id="rId61"/>
    <p:sldId id="547" r:id="rId62"/>
    <p:sldId id="548" r:id="rId63"/>
    <p:sldId id="549" r:id="rId64"/>
    <p:sldId id="550" r:id="rId65"/>
    <p:sldId id="551" r:id="rId66"/>
    <p:sldId id="475" r:id="rId67"/>
    <p:sldId id="552" r:id="rId68"/>
    <p:sldId id="553" r:id="rId69"/>
    <p:sldId id="280" r:id="rId70"/>
    <p:sldId id="412" r:id="rId71"/>
    <p:sldId id="554" r:id="rId72"/>
    <p:sldId id="493" r:id="rId73"/>
    <p:sldId id="494" r:id="rId74"/>
    <p:sldId id="495" r:id="rId75"/>
    <p:sldId id="496" r:id="rId76"/>
    <p:sldId id="497" r:id="rId77"/>
    <p:sldId id="555" r:id="rId78"/>
    <p:sldId id="498" r:id="rId79"/>
    <p:sldId id="499" r:id="rId80"/>
    <p:sldId id="556" r:id="rId81"/>
    <p:sldId id="520" r:id="rId82"/>
    <p:sldId id="521" r:id="rId83"/>
    <p:sldId id="557" r:id="rId84"/>
    <p:sldId id="500" r:id="rId85"/>
    <p:sldId id="558" r:id="rId86"/>
    <p:sldId id="501" r:id="rId87"/>
    <p:sldId id="502" r:id="rId88"/>
    <p:sldId id="503" r:id="rId89"/>
    <p:sldId id="504" r:id="rId90"/>
    <p:sldId id="506" r:id="rId91"/>
    <p:sldId id="507" r:id="rId92"/>
    <p:sldId id="559" r:id="rId93"/>
    <p:sldId id="560" r:id="rId94"/>
    <p:sldId id="522" r:id="rId95"/>
    <p:sldId id="561" r:id="rId96"/>
    <p:sldId id="523" r:id="rId97"/>
    <p:sldId id="562" r:id="rId98"/>
    <p:sldId id="281" r:id="rId99"/>
    <p:sldId id="510" r:id="rId100"/>
    <p:sldId id="508" r:id="rId101"/>
    <p:sldId id="509" r:id="rId102"/>
    <p:sldId id="511" r:id="rId103"/>
    <p:sldId id="512" r:id="rId104"/>
    <p:sldId id="444" r:id="rId105"/>
    <p:sldId id="563" r:id="rId106"/>
    <p:sldId id="564" r:id="rId107"/>
    <p:sldId id="565" r:id="rId108"/>
    <p:sldId id="566" r:id="rId109"/>
    <p:sldId id="567" r:id="rId110"/>
    <p:sldId id="568" r:id="rId111"/>
    <p:sldId id="569" r:id="rId112"/>
    <p:sldId id="570" r:id="rId113"/>
    <p:sldId id="571" r:id="rId114"/>
    <p:sldId id="572" r:id="rId115"/>
    <p:sldId id="573" r:id="rId116"/>
    <p:sldId id="574" r:id="rId117"/>
    <p:sldId id="575" r:id="rId118"/>
    <p:sldId id="576" r:id="rId119"/>
    <p:sldId id="577" r:id="rId120"/>
    <p:sldId id="578" r:id="rId121"/>
    <p:sldId id="579" r:id="rId122"/>
    <p:sldId id="580" r:id="rId123"/>
    <p:sldId id="581" r:id="rId124"/>
    <p:sldId id="582" r:id="rId125"/>
    <p:sldId id="583" r:id="rId126"/>
    <p:sldId id="584" r:id="rId127"/>
    <p:sldId id="593" r:id="rId128"/>
    <p:sldId id="594" r:id="rId129"/>
    <p:sldId id="595" r:id="rId130"/>
    <p:sldId id="390" r:id="rId131"/>
    <p:sldId id="585" r:id="rId132"/>
    <p:sldId id="586" r:id="rId133"/>
    <p:sldId id="524" r:id="rId134"/>
    <p:sldId id="587" r:id="rId135"/>
    <p:sldId id="588" r:id="rId136"/>
    <p:sldId id="589" r:id="rId137"/>
    <p:sldId id="590" r:id="rId138"/>
    <p:sldId id="591" r:id="rId139"/>
    <p:sldId id="592" r:id="rId140"/>
  </p:sldIdLst>
  <p:sldSz cx="12192000" cy="6858000"/>
  <p:notesSz cx="6797675" cy="987425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DDF"/>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Açık Stil 3 - Vurgu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Orta Stil 4 - Vurgu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62" autoAdjust="0"/>
    <p:restoredTop sz="94364" autoAdjust="0"/>
  </p:normalViewPr>
  <p:slideViewPr>
    <p:cSldViewPr snapToGrid="0">
      <p:cViewPr varScale="1">
        <p:scale>
          <a:sx n="73" d="100"/>
          <a:sy n="73" d="100"/>
        </p:scale>
        <p:origin x="5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presProps" Target="pres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5427"/>
          </a:xfrm>
          <a:prstGeom prst="rect">
            <a:avLst/>
          </a:prstGeom>
        </p:spPr>
        <p:txBody>
          <a:bodyPr vert="horz" lIns="91440" tIns="45720" rIns="91440" bIns="45720" rtlCol="0"/>
          <a:lstStyle>
            <a:lvl1pPr algn="r">
              <a:defRPr sz="1200"/>
            </a:lvl1pPr>
          </a:lstStyle>
          <a:p>
            <a:fld id="{9867381E-7A8C-4BC4-8250-8069846C6B4A}" type="datetimeFigureOut">
              <a:rPr lang="tr-TR" smtClean="0"/>
              <a:t>5.12.2019</a:t>
            </a:fld>
            <a:endParaRPr lang="tr-TR"/>
          </a:p>
        </p:txBody>
      </p:sp>
      <p:sp>
        <p:nvSpPr>
          <p:cNvPr id="4" name="Slayt Görüntüsü Yer Tutucusu 3"/>
          <p:cNvSpPr>
            <a:spLocks noGrp="1" noRot="1" noChangeAspect="1"/>
          </p:cNvSpPr>
          <p:nvPr>
            <p:ph type="sldImg" idx="2"/>
          </p:nvPr>
        </p:nvSpPr>
        <p:spPr>
          <a:xfrm>
            <a:off x="436563" y="1233488"/>
            <a:ext cx="5924550" cy="333375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51983"/>
            <a:ext cx="5438140" cy="3887986"/>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378824"/>
            <a:ext cx="2945659" cy="495426"/>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378824"/>
            <a:ext cx="2945659" cy="495426"/>
          </a:xfrm>
          <a:prstGeom prst="rect">
            <a:avLst/>
          </a:prstGeom>
        </p:spPr>
        <p:txBody>
          <a:bodyPr vert="horz" lIns="91440" tIns="45720" rIns="91440" bIns="45720" rtlCol="0" anchor="b"/>
          <a:lstStyle>
            <a:lvl1pPr algn="r">
              <a:defRPr sz="1200"/>
            </a:lvl1pPr>
          </a:lstStyle>
          <a:p>
            <a:fld id="{79F1FDD3-B38A-4F59-BD13-319AF766B1CC}" type="slidenum">
              <a:rPr lang="tr-TR" smtClean="0"/>
              <a:t>‹#›</a:t>
            </a:fld>
            <a:endParaRPr lang="tr-TR"/>
          </a:p>
        </p:txBody>
      </p:sp>
    </p:spTree>
    <p:extLst>
      <p:ext uri="{BB962C8B-B14F-4D97-AF65-F5344CB8AC3E}">
        <p14:creationId xmlns:p14="http://schemas.microsoft.com/office/powerpoint/2010/main" val="3642734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79F1FDD3-B38A-4F59-BD13-319AF766B1CC}" type="slidenum">
              <a:rPr lang="tr-TR" smtClean="0"/>
              <a:t>1</a:t>
            </a:fld>
            <a:endParaRPr lang="tr-TR"/>
          </a:p>
        </p:txBody>
      </p:sp>
    </p:spTree>
    <p:extLst>
      <p:ext uri="{BB962C8B-B14F-4D97-AF65-F5344CB8AC3E}">
        <p14:creationId xmlns:p14="http://schemas.microsoft.com/office/powerpoint/2010/main" val="1672522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79F1FDD3-B38A-4F59-BD13-319AF766B1CC}" type="slidenum">
              <a:rPr lang="tr-TR" smtClean="0"/>
              <a:t>7</a:t>
            </a:fld>
            <a:endParaRPr lang="tr-TR"/>
          </a:p>
        </p:txBody>
      </p:sp>
    </p:spTree>
    <p:extLst>
      <p:ext uri="{BB962C8B-B14F-4D97-AF65-F5344CB8AC3E}">
        <p14:creationId xmlns:p14="http://schemas.microsoft.com/office/powerpoint/2010/main" val="1541002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72E67F75-17CE-40D5-B75E-F86DADE2E8FB}" type="slidenum">
              <a:rPr lang="tr-TR" smtClean="0"/>
              <a:t>97</a:t>
            </a:fld>
            <a:endParaRPr lang="tr-TR"/>
          </a:p>
        </p:txBody>
      </p:sp>
    </p:spTree>
    <p:extLst>
      <p:ext uri="{BB962C8B-B14F-4D97-AF65-F5344CB8AC3E}">
        <p14:creationId xmlns:p14="http://schemas.microsoft.com/office/powerpoint/2010/main" val="1321630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79F1FDD3-B38A-4F59-BD13-319AF766B1CC}" type="slidenum">
              <a:rPr lang="tr-TR" smtClean="0"/>
              <a:t>139</a:t>
            </a:fld>
            <a:endParaRPr lang="tr-TR"/>
          </a:p>
        </p:txBody>
      </p:sp>
    </p:spTree>
    <p:extLst>
      <p:ext uri="{BB962C8B-B14F-4D97-AF65-F5344CB8AC3E}">
        <p14:creationId xmlns:p14="http://schemas.microsoft.com/office/powerpoint/2010/main" val="3578092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tıklayın</a:t>
            </a:r>
            <a:endParaRPr lang="tr-TR"/>
          </a:p>
        </p:txBody>
      </p:sp>
      <p:sp>
        <p:nvSpPr>
          <p:cNvPr id="4" name="Veri Yer Tutucusu 3"/>
          <p:cNvSpPr>
            <a:spLocks noGrp="1"/>
          </p:cNvSpPr>
          <p:nvPr>
            <p:ph type="dt" sz="half" idx="10"/>
          </p:nvPr>
        </p:nvSpPr>
        <p:spPr/>
        <p:txBody>
          <a:bodyPr/>
          <a:lstStyle/>
          <a:p>
            <a:fld id="{F2DF4A7B-153E-4283-BDE1-14ED8A5B0209}" type="datetime1">
              <a:rPr lang="tr-TR" smtClean="0"/>
              <a:t>5.12.2019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4043211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65E8D101-3007-411E-925B-F6902E6C4041}" type="datetime1">
              <a:rPr lang="tr-TR" smtClean="0"/>
              <a:t>5.12.2019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1522320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a:t>
            </a:r>
          </a:p>
        </p:txBody>
      </p:sp>
      <p:sp>
        <p:nvSpPr>
          <p:cNvPr id="4" name="Veri Yer Tutucusu 3"/>
          <p:cNvSpPr>
            <a:spLocks noGrp="1"/>
          </p:cNvSpPr>
          <p:nvPr>
            <p:ph type="dt" sz="half" idx="10"/>
          </p:nvPr>
        </p:nvSpPr>
        <p:spPr/>
        <p:txBody>
          <a:bodyPr/>
          <a:lstStyle/>
          <a:p>
            <a:fld id="{5A3D0DFB-5093-44AC-BAE0-E0138DE7F4D3}" type="datetime1">
              <a:rPr lang="tr-TR" smtClean="0"/>
              <a:t>5.12.2019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935504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1A60AF89-D2E1-4932-8E4F-396CBB17AE06}" type="datetime1">
              <a:rPr lang="tr-TR" smtClean="0"/>
              <a:t>5.12.2019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1193715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34204141-8013-4257-B084-6CC4600241EE}" type="datetime1">
              <a:rPr lang="tr-TR" smtClean="0"/>
              <a:t>5.12.2019</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4286191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076EB484-DCFE-4427-84AC-A585E096DEA4}" type="datetime1">
              <a:rPr lang="tr-TR" smtClean="0"/>
              <a:t>5.12.2019</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2092288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66CA7716-26AB-4046-83A5-CC10FF1DE716}" type="datetime1">
              <a:rPr lang="tr-TR" smtClean="0"/>
              <a:t>5.12.2019</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3061954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C69DDF1F-4230-48B3-86AA-D4FBDCE727FA}" type="datetime1">
              <a:rPr lang="tr-TR" smtClean="0"/>
              <a:t>5.12.2019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2380194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97A0EDEB-A130-4F24-A05D-A8C2D8B96F66}" type="datetime1">
              <a:rPr lang="tr-TR" smtClean="0"/>
              <a:t>5.12.2019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920456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9349718-DD8C-4B4B-B751-681B3F15227A}" type="datetime1">
              <a:rPr lang="tr-TR" smtClean="0"/>
              <a:t>5.12.2019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3600965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D0EC1F6B-7570-4F0A-B028-E7E460586F30}" type="datetime1">
              <a:rPr lang="tr-TR" smtClean="0"/>
              <a:t>5.12.2019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61CEC7-0E5A-4935-A8D4-95B0BAEB7497}" type="slidenum">
              <a:rPr lang="tr-TR" smtClean="0"/>
              <a:t>‹#›</a:t>
            </a:fld>
            <a:endParaRPr lang="tr-TR"/>
          </a:p>
        </p:txBody>
      </p:sp>
    </p:spTree>
    <p:extLst>
      <p:ext uri="{BB962C8B-B14F-4D97-AF65-F5344CB8AC3E}">
        <p14:creationId xmlns:p14="http://schemas.microsoft.com/office/powerpoint/2010/main" val="2924941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Başlık, Metin ve İçerik">
    <p:spTree>
      <p:nvGrpSpPr>
        <p:cNvPr id="1" name=""/>
        <p:cNvGrpSpPr/>
        <p:nvPr/>
      </p:nvGrpSpPr>
      <p:grpSpPr>
        <a:xfrm>
          <a:off x="0" y="0"/>
          <a:ext cx="0" cy="0"/>
          <a:chOff x="0" y="0"/>
          <a:chExt cx="0" cy="0"/>
        </a:xfrm>
      </p:grpSpPr>
      <p:sp>
        <p:nvSpPr>
          <p:cNvPr id="2" name="Unvan 1"/>
          <p:cNvSpPr>
            <a:spLocks noGrp="1"/>
          </p:cNvSpPr>
          <p:nvPr>
            <p:ph type="title"/>
          </p:nvPr>
        </p:nvSpPr>
        <p:spPr>
          <a:xfrm>
            <a:off x="609600" y="274638"/>
            <a:ext cx="10972800" cy="1143000"/>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609600" y="1600201"/>
            <a:ext cx="53848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97600" y="1600201"/>
            <a:ext cx="53848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fld id="{76E44983-7C19-4A96-9A48-6E5A75EADB3D}" type="datetime1">
              <a:rPr lang="tr-TR" altLang="tr-TR" smtClean="0"/>
              <a:t>5.12.2019</a:t>
            </a:fld>
            <a:endParaRPr lang="tr-TR" alt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7" name="Rectangle 6"/>
          <p:cNvSpPr>
            <a:spLocks noGrp="1" noChangeArrowheads="1"/>
          </p:cNvSpPr>
          <p:nvPr>
            <p:ph type="sldNum" sz="quarter" idx="12"/>
          </p:nvPr>
        </p:nvSpPr>
        <p:spPr>
          <a:ln/>
        </p:spPr>
        <p:txBody>
          <a:bodyPr/>
          <a:lstStyle>
            <a:lvl1pPr>
              <a:defRPr/>
            </a:lvl1pPr>
          </a:lstStyle>
          <a:p>
            <a:pPr>
              <a:defRPr/>
            </a:pPr>
            <a:fld id="{C1EA2478-A371-4DAA-92A8-44EBCF064E43}" type="slidenum">
              <a:rPr lang="tr-TR" altLang="tr-TR"/>
              <a:pPr>
                <a:defRPr/>
              </a:pPr>
              <a:t>‹#›</a:t>
            </a:fld>
            <a:endParaRPr lang="tr-TR" altLang="tr-TR"/>
          </a:p>
        </p:txBody>
      </p:sp>
    </p:spTree>
    <p:extLst>
      <p:ext uri="{BB962C8B-B14F-4D97-AF65-F5344CB8AC3E}">
        <p14:creationId xmlns:p14="http://schemas.microsoft.com/office/powerpoint/2010/main" val="2289312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Başlık, İçerik ve Metin">
    <p:spTree>
      <p:nvGrpSpPr>
        <p:cNvPr id="1" name=""/>
        <p:cNvGrpSpPr/>
        <p:nvPr/>
      </p:nvGrpSpPr>
      <p:grpSpPr>
        <a:xfrm>
          <a:off x="0" y="0"/>
          <a:ext cx="0" cy="0"/>
          <a:chOff x="0" y="0"/>
          <a:chExt cx="0" cy="0"/>
        </a:xfrm>
      </p:grpSpPr>
      <p:sp>
        <p:nvSpPr>
          <p:cNvPr id="2" name="Unvan 1"/>
          <p:cNvSpPr>
            <a:spLocks noGrp="1"/>
          </p:cNvSpPr>
          <p:nvPr>
            <p:ph type="title"/>
          </p:nvPr>
        </p:nvSpPr>
        <p:spPr>
          <a:xfrm>
            <a:off x="609600" y="274638"/>
            <a:ext cx="10972800" cy="1143000"/>
          </a:xfrm>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609600" y="1600201"/>
            <a:ext cx="53848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6197600" y="1600201"/>
            <a:ext cx="53848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fld id="{5A0107DB-3D5D-48E0-B227-271669AFE205}" type="datetime1">
              <a:rPr lang="tr-TR" altLang="tr-TR" smtClean="0"/>
              <a:t>5.12.2019</a:t>
            </a:fld>
            <a:endParaRPr lang="tr-TR" alt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ltLang="tr-TR"/>
          </a:p>
        </p:txBody>
      </p:sp>
      <p:sp>
        <p:nvSpPr>
          <p:cNvPr id="7" name="Rectangle 6"/>
          <p:cNvSpPr>
            <a:spLocks noGrp="1" noChangeArrowheads="1"/>
          </p:cNvSpPr>
          <p:nvPr>
            <p:ph type="sldNum" sz="quarter" idx="12"/>
          </p:nvPr>
        </p:nvSpPr>
        <p:spPr>
          <a:ln/>
        </p:spPr>
        <p:txBody>
          <a:bodyPr/>
          <a:lstStyle>
            <a:lvl1pPr>
              <a:defRPr/>
            </a:lvl1pPr>
          </a:lstStyle>
          <a:p>
            <a:pPr>
              <a:defRPr/>
            </a:pPr>
            <a:fld id="{EA75E1C5-A886-4B14-A345-18CE90820B5B}" type="slidenum">
              <a:rPr lang="tr-TR" altLang="tr-TR"/>
              <a:pPr>
                <a:defRPr/>
              </a:pPr>
              <a:t>‹#›</a:t>
            </a:fld>
            <a:endParaRPr lang="tr-TR" altLang="tr-TR"/>
          </a:p>
        </p:txBody>
      </p:sp>
    </p:spTree>
    <p:extLst>
      <p:ext uri="{BB962C8B-B14F-4D97-AF65-F5344CB8AC3E}">
        <p14:creationId xmlns:p14="http://schemas.microsoft.com/office/powerpoint/2010/main" val="683633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4B18D4-3992-4BD3-A376-9C97CF0EE937}" type="datetime1">
              <a:rPr lang="tr-TR" smtClean="0"/>
              <a:t>5.12.2019</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61CEC7-0E5A-4935-A8D4-95B0BAEB7497}" type="slidenum">
              <a:rPr lang="tr-TR" smtClean="0"/>
              <a:t>‹#›</a:t>
            </a:fld>
            <a:endParaRPr lang="tr-TR"/>
          </a:p>
        </p:txBody>
      </p:sp>
    </p:spTree>
    <p:extLst>
      <p:ext uri="{BB962C8B-B14F-4D97-AF65-F5344CB8AC3E}">
        <p14:creationId xmlns:p14="http://schemas.microsoft.com/office/powerpoint/2010/main" val="31294123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9.png"/><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hyperlink" Target="http://www.yok.gov.tr/"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mkutup.gov.tr/" TargetMode="External"/><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www.mkutup.gov.tr/"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trdizin.gov.tr/about" TargetMode="External"/><Relationship Id="rId2" Type="http://schemas.openxmlformats.org/officeDocument/2006/relationships/image" Target="../media/image59.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6.xml"/><Relationship Id="rId4" Type="http://schemas.openxmlformats.org/officeDocument/2006/relationships/image" Target="../media/image62.png"/></Relationships>
</file>

<file path=ppt/slides/_rels/slide5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6.xml"/><Relationship Id="rId4" Type="http://schemas.openxmlformats.org/officeDocument/2006/relationships/image" Target="../media/image65.png"/></Relationships>
</file>

<file path=ppt/slides/_rels/slide5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6.xml"/><Relationship Id="rId4" Type="http://schemas.openxmlformats.org/officeDocument/2006/relationships/image" Target="../media/image75.png"/></Relationships>
</file>

<file path=ppt/slides/_rels/slide6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6.xml"/><Relationship Id="rId4" Type="http://schemas.openxmlformats.org/officeDocument/2006/relationships/image" Target="../media/image78.png"/></Relationships>
</file>

<file path=ppt/slides/_rels/slide6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6.xml"/><Relationship Id="rId5" Type="http://schemas.openxmlformats.org/officeDocument/2006/relationships/image" Target="../media/image84.png"/><Relationship Id="rId4" Type="http://schemas.openxmlformats.org/officeDocument/2006/relationships/image" Target="../media/image83.png"/></Relationships>
</file>

<file path=ppt/slides/_rels/slide65.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7.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88.pn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6.xml"/><Relationship Id="rId4" Type="http://schemas.openxmlformats.org/officeDocument/2006/relationships/image" Target="../media/image107.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6.xml"/><Relationship Id="rId5" Type="http://schemas.openxmlformats.org/officeDocument/2006/relationships/image" Target="../media/image122.png"/><Relationship Id="rId4" Type="http://schemas.openxmlformats.org/officeDocument/2006/relationships/image" Target="../media/image121.png"/></Relationships>
</file>

<file path=ppt/slides/_rels/slide9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23.png"/><Relationship Id="rId1" Type="http://schemas.openxmlformats.org/officeDocument/2006/relationships/slideLayout" Target="../slideLayouts/slideLayout6.xml"/><Relationship Id="rId4" Type="http://schemas.openxmlformats.org/officeDocument/2006/relationships/image" Target="../media/image124.png"/></Relationships>
</file>

<file path=ppt/slides/_rels/slide94.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png"/><Relationship Id="rId1" Type="http://schemas.openxmlformats.org/officeDocument/2006/relationships/slideLayout" Target="../slideLayouts/slideLayout6.xml"/><Relationship Id="rId4" Type="http://schemas.openxmlformats.org/officeDocument/2006/relationships/image" Target="../media/image128.png"/></Relationships>
</file>

<file path=ppt/slides/_rels/slide96.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132.png"/><Relationship Id="rId4" Type="http://schemas.openxmlformats.org/officeDocument/2006/relationships/image" Target="../media/image131.pn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6.xml"/></Relationships>
</file>

<file path=ppt/slides/_rels/slide101.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6.xml"/></Relationships>
</file>

<file path=ppt/slides/_rels/slide107.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6.xml"/><Relationship Id="rId4" Type="http://schemas.openxmlformats.org/officeDocument/2006/relationships/image" Target="../media/image141.png"/></Relationships>
</file>

<file path=ppt/slides/_rels/slide108.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2.png"/><Relationship Id="rId1" Type="http://schemas.openxmlformats.org/officeDocument/2006/relationships/slideLayout" Target="../slideLayouts/slideLayout6.xml"/></Relationships>
</file>

<file path=ppt/slides/_rels/slide109.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4.png"/><Relationship Id="rId1" Type="http://schemas.openxmlformats.org/officeDocument/2006/relationships/slideLayout" Target="../slideLayouts/slideLayout6.xml"/></Relationships>
</file>

<file path=ppt/slides/_rels/slide111.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4.png"/><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4.png"/><Relationship Id="rId1" Type="http://schemas.openxmlformats.org/officeDocument/2006/relationships/slideLayout" Target="../slideLayouts/slideLayout6.xml"/></Relationships>
</file>

<file path=ppt/slides/_rels/slide113.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6.xml"/></Relationships>
</file>

<file path=ppt/slides/_rels/slide114.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6.xml"/></Relationships>
</file>

<file path=ppt/slides/_rels/slide115.xml.rels><?xml version="1.0" encoding="UTF-8" standalone="yes"?>
<Relationships xmlns="http://schemas.openxmlformats.org/package/2006/relationships"><Relationship Id="rId3" Type="http://schemas.openxmlformats.org/officeDocument/2006/relationships/hyperlink" Target="http://mjl.clarivate.com/" TargetMode="External"/><Relationship Id="rId2" Type="http://schemas.openxmlformats.org/officeDocument/2006/relationships/image" Target="../media/image151.png"/><Relationship Id="rId1" Type="http://schemas.openxmlformats.org/officeDocument/2006/relationships/slideLayout" Target="../slideLayouts/slideLayout6.xml"/></Relationships>
</file>

<file path=ppt/slides/_rels/slide116.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6.xml"/></Relationships>
</file>

<file path=ppt/slides/_rels/slide117.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png"/><Relationship Id="rId1" Type="http://schemas.openxmlformats.org/officeDocument/2006/relationships/slideLayout" Target="../slideLayouts/slideLayout6.xml"/><Relationship Id="rId4" Type="http://schemas.openxmlformats.org/officeDocument/2006/relationships/image" Target="../media/image154.png"/></Relationships>
</file>

<file path=ppt/slides/_rels/slide118.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6.xml"/><Relationship Id="rId4" Type="http://schemas.openxmlformats.org/officeDocument/2006/relationships/image" Target="../media/image157.png"/></Relationships>
</file>

<file path=ppt/slides/_rels/slide119.xml.rels><?xml version="1.0" encoding="UTF-8" standalone="yes"?>
<Relationships xmlns="http://schemas.openxmlformats.org/package/2006/relationships"><Relationship Id="rId3" Type="http://schemas.openxmlformats.org/officeDocument/2006/relationships/image" Target="../media/image159.png"/><Relationship Id="rId7" Type="http://schemas.openxmlformats.org/officeDocument/2006/relationships/image" Target="../media/image163.png"/><Relationship Id="rId2" Type="http://schemas.openxmlformats.org/officeDocument/2006/relationships/image" Target="../media/image158.png"/><Relationship Id="rId1" Type="http://schemas.openxmlformats.org/officeDocument/2006/relationships/slideLayout" Target="../slideLayouts/slideLayout6.xml"/><Relationship Id="rId6" Type="http://schemas.openxmlformats.org/officeDocument/2006/relationships/image" Target="../media/image162.png"/><Relationship Id="rId5" Type="http://schemas.openxmlformats.org/officeDocument/2006/relationships/image" Target="../media/image161.png"/><Relationship Id="rId4" Type="http://schemas.openxmlformats.org/officeDocument/2006/relationships/image" Target="../media/image160.png"/></Relationships>
</file>

<file path=ppt/slides/_rels/slide120.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6.xml"/></Relationships>
</file>

<file path=ppt/slides/_rels/slide121.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6.xml"/></Relationships>
</file>

<file path=ppt/slides/_rels/slide122.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6.xml"/></Relationships>
</file>

<file path=ppt/slides/_rels/slide123.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6.xml"/></Relationships>
</file>

<file path=ppt/slides/_rels/slide124.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6.xml"/></Relationships>
</file>

<file path=ppt/slides/_rels/slide125.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6.xml"/></Relationships>
</file>

<file path=ppt/slides/_rels/slide126.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image" Target="../media/image170.png"/><Relationship Id="rId1" Type="http://schemas.openxmlformats.org/officeDocument/2006/relationships/slideLayout" Target="../slideLayouts/slideLayout6.xml"/></Relationships>
</file>

<file path=ppt/slides/_rels/slide127.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6.xml"/></Relationships>
</file>

<file path=ppt/slides/_rels/slide128.xml.rels><?xml version="1.0" encoding="UTF-8" standalone="yes"?>
<Relationships xmlns="http://schemas.openxmlformats.org/package/2006/relationships"><Relationship Id="rId2" Type="http://schemas.openxmlformats.org/officeDocument/2006/relationships/image" Target="../media/image173.png"/><Relationship Id="rId1" Type="http://schemas.openxmlformats.org/officeDocument/2006/relationships/slideLayout" Target="../slideLayouts/slideLayout6.xml"/></Relationships>
</file>

<file path=ppt/slides/_rels/slide129.xml.rels><?xml version="1.0" encoding="UTF-8" standalone="yes"?>
<Relationships xmlns="http://schemas.openxmlformats.org/package/2006/relationships"><Relationship Id="rId2" Type="http://schemas.openxmlformats.org/officeDocument/2006/relationships/hyperlink" Target="https://prezi.com/qpfepaqxd5hq/incites-tantm-ve-kullanm-sunumu/" TargetMode="External"/><Relationship Id="rId1" Type="http://schemas.openxmlformats.org/officeDocument/2006/relationships/slideLayout" Target="../slideLayouts/slideLayout6.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image" Target="../media/image12.png"/><Relationship Id="rId1" Type="http://schemas.openxmlformats.org/officeDocument/2006/relationships/slideLayout" Target="../slideLayouts/slideLayout6.xml"/><Relationship Id="rId4" Type="http://schemas.openxmlformats.org/officeDocument/2006/relationships/image" Target="../media/image175.png"/></Relationships>
</file>

<file path=ppt/slides/_rels/slide132.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image" Target="../media/image176.png"/><Relationship Id="rId1" Type="http://schemas.openxmlformats.org/officeDocument/2006/relationships/slideLayout" Target="../slideLayouts/slideLayout6.xml"/><Relationship Id="rId4" Type="http://schemas.openxmlformats.org/officeDocument/2006/relationships/image" Target="../media/image178.png"/></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4.xml.rels><?xml version="1.0" encoding="UTF-8" standalone="yes"?>
<Relationships xmlns="http://schemas.openxmlformats.org/package/2006/relationships"><Relationship Id="rId2" Type="http://schemas.openxmlformats.org/officeDocument/2006/relationships/image" Target="../media/image179.png"/><Relationship Id="rId1" Type="http://schemas.openxmlformats.org/officeDocument/2006/relationships/slideLayout" Target="../slideLayouts/slideLayout6.xml"/></Relationships>
</file>

<file path=ppt/slides/_rels/slide135.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6.xml"/></Relationships>
</file>

<file path=ppt/slides/_rels/slide136.xml.rels><?xml version="1.0" encoding="UTF-8" standalone="yes"?>
<Relationships xmlns="http://schemas.openxmlformats.org/package/2006/relationships"><Relationship Id="rId2" Type="http://schemas.openxmlformats.org/officeDocument/2006/relationships/image" Target="../media/image181.jpg"/><Relationship Id="rId1" Type="http://schemas.openxmlformats.org/officeDocument/2006/relationships/slideLayout" Target="../slideLayouts/slideLayout6.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431074" y="731520"/>
            <a:ext cx="11286309" cy="1929691"/>
          </a:xfrm>
        </p:spPr>
        <p:txBody>
          <a:bodyPr>
            <a:normAutofit/>
          </a:bodyPr>
          <a:lstStyle/>
          <a:p>
            <a:r>
              <a:rPr lang="tr-TR" sz="4400" b="1" dirty="0">
                <a:solidFill>
                  <a:schemeClr val="accent6">
                    <a:lumMod val="50000"/>
                  </a:schemeClr>
                </a:solidFill>
              </a:rPr>
              <a:t>KÜTÜPHANE VE DOKÜMANTASYON DAİRE BAŞKANLIĞI</a:t>
            </a:r>
            <a:r>
              <a:rPr lang="tr-TR" sz="4400" b="1" dirty="0" smtClean="0">
                <a:solidFill>
                  <a:schemeClr val="accent6">
                    <a:lumMod val="50000"/>
                  </a:schemeClr>
                </a:solidFill>
              </a:rPr>
              <a:t/>
            </a:r>
            <a:br>
              <a:rPr lang="tr-TR" sz="4400" b="1" dirty="0" smtClean="0">
                <a:solidFill>
                  <a:schemeClr val="accent6">
                    <a:lumMod val="50000"/>
                  </a:schemeClr>
                </a:solidFill>
              </a:rPr>
            </a:br>
            <a:r>
              <a:rPr lang="tr-TR" sz="4400" b="1" dirty="0" smtClean="0">
                <a:solidFill>
                  <a:schemeClr val="accent6">
                    <a:lumMod val="50000"/>
                  </a:schemeClr>
                </a:solidFill>
              </a:rPr>
              <a:t>2019</a:t>
            </a:r>
            <a:endParaRPr lang="tr-TR" sz="4400" dirty="0"/>
          </a:p>
        </p:txBody>
      </p:sp>
      <p:pic>
        <p:nvPicPr>
          <p:cNvPr id="4" name="Resim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1758" y="2661211"/>
            <a:ext cx="5163490" cy="343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23178" y="2664665"/>
            <a:ext cx="5178533" cy="34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7915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GENEL BİLGİLER</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2</a:t>
            </a:fld>
            <a:endParaRPr lang="tr-TR"/>
          </a:p>
        </p:txBody>
      </p:sp>
    </p:spTree>
    <p:extLst>
      <p:ext uri="{BB962C8B-B14F-4D97-AF65-F5344CB8AC3E}">
        <p14:creationId xmlns:p14="http://schemas.microsoft.com/office/powerpoint/2010/main" val="26757796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36658"/>
          </a:xfrm>
        </p:spPr>
        <p:txBody>
          <a:bodyPr/>
          <a:lstStyle/>
          <a:p>
            <a:r>
              <a:rPr lang="tr-TR" altLang="tr-TR" b="1" dirty="0" smtClean="0">
                <a:solidFill>
                  <a:schemeClr val="accent6">
                    <a:lumMod val="50000"/>
                  </a:schemeClr>
                </a:solidFill>
              </a:rPr>
              <a:t>Tarihçe</a:t>
            </a:r>
            <a:endParaRPr lang="tr-TR" dirty="0"/>
          </a:p>
        </p:txBody>
      </p:sp>
      <p:sp>
        <p:nvSpPr>
          <p:cNvPr id="3" name="İçerik Yer Tutucusu 2"/>
          <p:cNvSpPr>
            <a:spLocks noGrp="1"/>
          </p:cNvSpPr>
          <p:nvPr>
            <p:ph idx="1"/>
          </p:nvPr>
        </p:nvSpPr>
        <p:spPr>
          <a:xfrm>
            <a:off x="838200" y="1201785"/>
            <a:ext cx="6751320" cy="1084216"/>
          </a:xfrm>
        </p:spPr>
        <p:txBody>
          <a:bodyPr>
            <a:normAutofit fontScale="77500" lnSpcReduction="20000"/>
          </a:bodyPr>
          <a:lstStyle/>
          <a:p>
            <a:r>
              <a:rPr lang="tr-TR" altLang="tr-TR" b="1" dirty="0" smtClean="0">
                <a:solidFill>
                  <a:schemeClr val="accent6">
                    <a:lumMod val="50000"/>
                  </a:schemeClr>
                </a:solidFill>
              </a:rPr>
              <a:t>1982 yılında kuruldu.</a:t>
            </a:r>
          </a:p>
          <a:p>
            <a:r>
              <a:rPr lang="tr-TR" altLang="tr-TR" b="1" dirty="0" smtClean="0">
                <a:solidFill>
                  <a:schemeClr val="accent6">
                    <a:lumMod val="50000"/>
                  </a:schemeClr>
                </a:solidFill>
              </a:rPr>
              <a:t>2004 yılından beri Rektörlük Kampüsü içerisinde, </a:t>
            </a:r>
          </a:p>
          <a:p>
            <a:r>
              <a:rPr lang="tr-TR" altLang="tr-TR" b="1" dirty="0" smtClean="0">
                <a:solidFill>
                  <a:schemeClr val="accent6">
                    <a:lumMod val="50000"/>
                  </a:schemeClr>
                </a:solidFill>
              </a:rPr>
              <a:t>2014 yılından beri 7/24 hizmet vermekte.</a:t>
            </a:r>
          </a:p>
          <a:p>
            <a:endParaRPr lang="tr-TR" altLang="tr-TR" b="1" dirty="0" smtClean="0">
              <a:solidFill>
                <a:schemeClr val="accent6">
                  <a:lumMod val="50000"/>
                </a:schemeClr>
              </a:solidFill>
            </a:endParaRP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41341" y="591670"/>
            <a:ext cx="3210765" cy="5708026"/>
          </a:xfrm>
          <a:prstGeom prst="rect">
            <a:avLst/>
          </a:prstGeom>
        </p:spPr>
      </p:pic>
      <p:pic>
        <p:nvPicPr>
          <p:cNvPr id="5" name="Resim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7435" y="2573804"/>
            <a:ext cx="5257800" cy="349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ayt Numarası Yer Tutucusu 6"/>
          <p:cNvSpPr>
            <a:spLocks noGrp="1"/>
          </p:cNvSpPr>
          <p:nvPr>
            <p:ph type="sldNum" sz="quarter" idx="12"/>
          </p:nvPr>
        </p:nvSpPr>
        <p:spPr/>
        <p:txBody>
          <a:bodyPr/>
          <a:lstStyle/>
          <a:p>
            <a:fld id="{1961CEC7-0E5A-4935-A8D4-95B0BAEB7497}" type="slidenum">
              <a:rPr lang="tr-TR" smtClean="0"/>
              <a:t>3</a:t>
            </a:fld>
            <a:endParaRPr lang="tr-TR"/>
          </a:p>
        </p:txBody>
      </p:sp>
    </p:spTree>
    <p:extLst>
      <p:ext uri="{BB962C8B-B14F-4D97-AF65-F5344CB8AC3E}">
        <p14:creationId xmlns:p14="http://schemas.microsoft.com/office/powerpoint/2010/main" val="11291211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36658"/>
          </a:xfrm>
        </p:spPr>
        <p:txBody>
          <a:bodyPr/>
          <a:lstStyle/>
          <a:p>
            <a:r>
              <a:rPr lang="tr-TR" b="1" dirty="0" smtClean="0">
                <a:solidFill>
                  <a:schemeClr val="accent6">
                    <a:lumMod val="50000"/>
                  </a:schemeClr>
                </a:solidFill>
              </a:rPr>
              <a:t>Koleksiyon</a:t>
            </a:r>
            <a:endParaRPr lang="tr-TR" dirty="0"/>
          </a:p>
        </p:txBody>
      </p:sp>
      <p:sp>
        <p:nvSpPr>
          <p:cNvPr id="4" name="Rectangle 3"/>
          <p:cNvSpPr>
            <a:spLocks noGrp="1" noChangeArrowheads="1"/>
          </p:cNvSpPr>
          <p:nvPr>
            <p:ph idx="1"/>
          </p:nvPr>
        </p:nvSpPr>
        <p:spPr>
          <a:xfrm>
            <a:off x="757519" y="916390"/>
            <a:ext cx="7794811" cy="3318936"/>
          </a:xfrm>
        </p:spPr>
        <p:txBody>
          <a:bodyPr numCol="2">
            <a:noAutofit/>
          </a:bodyPr>
          <a:lstStyle/>
          <a:p>
            <a:pPr marL="274320" indent="-274320" eaLnBrk="1" fontAlgn="auto" hangingPunct="1">
              <a:lnSpc>
                <a:spcPct val="80000"/>
              </a:lnSpc>
              <a:spcAft>
                <a:spcPts val="0"/>
              </a:spcAft>
              <a:buClr>
                <a:schemeClr val="accent3"/>
              </a:buClr>
              <a:buFontTx/>
              <a:buNone/>
              <a:tabLst>
                <a:tab pos="3227388" algn="l"/>
              </a:tabLst>
              <a:defRPr/>
            </a:pPr>
            <a:endParaRPr lang="tr-TR" sz="1800" b="1" dirty="0">
              <a:solidFill>
                <a:schemeClr val="tx1"/>
              </a:solidFill>
              <a:cs typeface="Arial" panose="020B0604020202020204" pitchFamily="34" charset="0"/>
            </a:endParaRPr>
          </a:p>
          <a:p>
            <a:pPr marL="274320" indent="-274320" eaLnBrk="1" fontAlgn="auto" hangingPunct="1">
              <a:lnSpc>
                <a:spcPct val="80000"/>
              </a:lnSpc>
              <a:spcAft>
                <a:spcPts val="0"/>
              </a:spcAft>
              <a:buClr>
                <a:schemeClr val="accent3"/>
              </a:buClr>
              <a:buFontTx/>
              <a:buNone/>
              <a:tabLst>
                <a:tab pos="3227388" algn="l"/>
              </a:tabLst>
              <a:defRPr/>
            </a:pPr>
            <a:r>
              <a:rPr lang="tr-TR" sz="2200" b="1" dirty="0" smtClean="0">
                <a:ln w="3175" cmpd="sng">
                  <a:noFill/>
                </a:ln>
                <a:solidFill>
                  <a:schemeClr val="accent6">
                    <a:lumMod val="50000"/>
                  </a:schemeClr>
                </a:solidFill>
                <a:ea typeface="+mj-ea"/>
                <a:cs typeface="Arial" panose="020B0604020202020204" pitchFamily="34" charset="0"/>
              </a:rPr>
              <a:t>Basılı </a:t>
            </a:r>
            <a:r>
              <a:rPr lang="tr-TR" sz="2200" b="1" dirty="0">
                <a:ln w="3175" cmpd="sng">
                  <a:noFill/>
                </a:ln>
                <a:solidFill>
                  <a:schemeClr val="accent6">
                    <a:lumMod val="50000"/>
                  </a:schemeClr>
                </a:solidFill>
                <a:ea typeface="+mj-ea"/>
                <a:cs typeface="Arial" panose="020B0604020202020204" pitchFamily="34" charset="0"/>
              </a:rPr>
              <a:t>Kaynaklar:		</a:t>
            </a:r>
          </a:p>
          <a:p>
            <a:pPr marL="274320" indent="-274320"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Kitap Sayısı : </a:t>
            </a:r>
            <a:r>
              <a:rPr lang="tr-TR" sz="2200" b="1" dirty="0" smtClean="0">
                <a:ln w="3175" cmpd="sng">
                  <a:noFill/>
                </a:ln>
                <a:solidFill>
                  <a:schemeClr val="accent6">
                    <a:lumMod val="50000"/>
                  </a:schemeClr>
                </a:solidFill>
                <a:ea typeface="+mj-ea"/>
                <a:cs typeface="Arial" panose="020B0604020202020204" pitchFamily="34" charset="0"/>
              </a:rPr>
              <a:t>248.883 </a:t>
            </a:r>
            <a:endParaRPr lang="tr-TR" sz="2200" b="1" dirty="0">
              <a:ln w="3175" cmpd="sng">
                <a:noFill/>
              </a:ln>
              <a:solidFill>
                <a:schemeClr val="accent6">
                  <a:lumMod val="50000"/>
                </a:schemeClr>
              </a:solidFill>
              <a:ea typeface="+mj-ea"/>
              <a:cs typeface="Arial" panose="020B0604020202020204" pitchFamily="34" charset="0"/>
            </a:endParaRPr>
          </a:p>
          <a:p>
            <a:pPr marL="274320" indent="-274320"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Kitap Dışı Materyal: </a:t>
            </a:r>
            <a:r>
              <a:rPr lang="tr-TR" sz="2200" b="1" dirty="0" smtClean="0">
                <a:ln w="3175" cmpd="sng">
                  <a:noFill/>
                </a:ln>
                <a:solidFill>
                  <a:schemeClr val="accent6">
                    <a:lumMod val="50000"/>
                  </a:schemeClr>
                </a:solidFill>
                <a:ea typeface="+mj-ea"/>
                <a:cs typeface="Arial" panose="020B0604020202020204" pitchFamily="34" charset="0"/>
              </a:rPr>
              <a:t>16.274</a:t>
            </a:r>
            <a:endParaRPr lang="tr-TR" sz="2200" b="1" dirty="0">
              <a:ln w="3175" cmpd="sng">
                <a:noFill/>
              </a:ln>
              <a:solidFill>
                <a:schemeClr val="accent6">
                  <a:lumMod val="50000"/>
                </a:schemeClr>
              </a:solidFill>
              <a:ea typeface="+mj-ea"/>
              <a:cs typeface="Arial" panose="020B0604020202020204" pitchFamily="34" charset="0"/>
            </a:endParaRPr>
          </a:p>
          <a:p>
            <a:pPr marL="274320" indent="-274320"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Basılı tez : 12.569</a:t>
            </a:r>
          </a:p>
          <a:p>
            <a:pPr marL="274320" indent="-274320"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Basılı Dergi Sayısı : </a:t>
            </a:r>
            <a:r>
              <a:rPr lang="tr-TR" sz="2200" b="1" dirty="0" smtClean="0">
                <a:ln w="3175" cmpd="sng">
                  <a:noFill/>
                </a:ln>
                <a:solidFill>
                  <a:schemeClr val="accent6">
                    <a:lumMod val="50000"/>
                  </a:schemeClr>
                </a:solidFill>
                <a:ea typeface="+mj-ea"/>
                <a:cs typeface="Arial" panose="020B0604020202020204" pitchFamily="34" charset="0"/>
              </a:rPr>
              <a:t>52</a:t>
            </a:r>
            <a:endParaRPr lang="tr-TR" sz="2200" b="1" dirty="0">
              <a:ln w="3175" cmpd="sng">
                <a:noFill/>
              </a:ln>
              <a:solidFill>
                <a:schemeClr val="accent6">
                  <a:lumMod val="50000"/>
                </a:schemeClr>
              </a:solidFill>
              <a:ea typeface="+mj-ea"/>
              <a:cs typeface="Arial" panose="020B0604020202020204" pitchFamily="34" charset="0"/>
            </a:endParaRPr>
          </a:p>
          <a:p>
            <a:pPr marL="274320" indent="-274320"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Ciltlenmiş Dergi Sayısı : </a:t>
            </a:r>
            <a:r>
              <a:rPr lang="tr-TR" sz="2200" b="1" dirty="0" smtClean="0">
                <a:ln w="3175" cmpd="sng">
                  <a:noFill/>
                </a:ln>
                <a:solidFill>
                  <a:schemeClr val="accent6">
                    <a:lumMod val="50000"/>
                  </a:schemeClr>
                </a:solidFill>
                <a:ea typeface="+mj-ea"/>
                <a:cs typeface="Arial" panose="020B0604020202020204" pitchFamily="34" charset="0"/>
              </a:rPr>
              <a:t>82.245</a:t>
            </a:r>
            <a:endParaRPr lang="tr-TR" sz="2200" b="1" dirty="0">
              <a:ln w="3175" cmpd="sng">
                <a:noFill/>
              </a:ln>
              <a:solidFill>
                <a:schemeClr val="accent6">
                  <a:lumMod val="50000"/>
                </a:schemeClr>
              </a:solidFill>
              <a:ea typeface="+mj-ea"/>
              <a:cs typeface="Arial" panose="020B0604020202020204" pitchFamily="34" charset="0"/>
            </a:endParaRPr>
          </a:p>
          <a:p>
            <a:pPr marL="274320" indent="-274320" eaLnBrk="1" fontAlgn="auto" hangingPunct="1">
              <a:spcAft>
                <a:spcPts val="0"/>
              </a:spcAft>
              <a:buClr>
                <a:schemeClr val="bg2">
                  <a:lumMod val="50000"/>
                </a:schemeClr>
              </a:buClr>
              <a:buFont typeface="Arial" pitchFamily="34" charset="0"/>
              <a:buChar char="•"/>
              <a:defRPr/>
            </a:pPr>
            <a:endParaRPr lang="tr-TR" sz="2200" b="1" dirty="0">
              <a:ln w="3175" cmpd="sng">
                <a:noFill/>
              </a:ln>
              <a:solidFill>
                <a:schemeClr val="accent6">
                  <a:lumMod val="50000"/>
                </a:schemeClr>
              </a:solidFill>
              <a:ea typeface="+mj-ea"/>
              <a:cs typeface="Arial" panose="020B0604020202020204" pitchFamily="34" charset="0"/>
            </a:endParaRPr>
          </a:p>
          <a:p>
            <a:pPr marL="274320" indent="-274320" eaLnBrk="1" fontAlgn="auto" hangingPunct="1">
              <a:spcAft>
                <a:spcPts val="0"/>
              </a:spcAft>
              <a:buClr>
                <a:schemeClr val="bg2">
                  <a:lumMod val="50000"/>
                </a:schemeClr>
              </a:buClr>
              <a:buFont typeface="Arial" pitchFamily="34" charset="0"/>
              <a:buChar char="•"/>
              <a:defRPr/>
            </a:pPr>
            <a:endParaRPr lang="tr-TR" sz="2200" b="1" dirty="0">
              <a:ln w="3175" cmpd="sng">
                <a:noFill/>
              </a:ln>
              <a:solidFill>
                <a:schemeClr val="accent6">
                  <a:lumMod val="50000"/>
                </a:schemeClr>
              </a:solidFill>
              <a:ea typeface="+mj-ea"/>
              <a:cs typeface="Arial" panose="020B0604020202020204" pitchFamily="34" charset="0"/>
            </a:endParaRPr>
          </a:p>
          <a:p>
            <a:pPr marL="0" indent="0" eaLnBrk="1" fontAlgn="auto" hangingPunct="1">
              <a:spcAft>
                <a:spcPts val="0"/>
              </a:spcAft>
              <a:buClr>
                <a:schemeClr val="bg2">
                  <a:lumMod val="50000"/>
                </a:schemeClr>
              </a:buClr>
              <a:buNone/>
              <a:defRPr/>
            </a:pPr>
            <a:endParaRPr lang="tr-TR" sz="1200" b="1" dirty="0" smtClean="0">
              <a:ln w="3175" cmpd="sng">
                <a:noFill/>
              </a:ln>
              <a:solidFill>
                <a:schemeClr val="accent6">
                  <a:lumMod val="50000"/>
                </a:schemeClr>
              </a:solidFill>
              <a:ea typeface="+mj-ea"/>
              <a:cs typeface="Arial" panose="020B0604020202020204" pitchFamily="34" charset="0"/>
            </a:endParaRPr>
          </a:p>
          <a:p>
            <a:pPr marL="0" indent="0" eaLnBrk="1" fontAlgn="auto" hangingPunct="1">
              <a:spcAft>
                <a:spcPts val="0"/>
              </a:spcAft>
              <a:buClr>
                <a:schemeClr val="bg2">
                  <a:lumMod val="50000"/>
                </a:schemeClr>
              </a:buClr>
              <a:buNone/>
              <a:defRPr/>
            </a:pPr>
            <a:r>
              <a:rPr lang="tr-TR" sz="2200" b="1" dirty="0" smtClean="0">
                <a:ln w="3175" cmpd="sng">
                  <a:noFill/>
                </a:ln>
                <a:solidFill>
                  <a:schemeClr val="accent6">
                    <a:lumMod val="50000"/>
                  </a:schemeClr>
                </a:solidFill>
                <a:ea typeface="+mj-ea"/>
                <a:cs typeface="Arial" panose="020B0604020202020204" pitchFamily="34" charset="0"/>
              </a:rPr>
              <a:t>Elektronik </a:t>
            </a:r>
            <a:r>
              <a:rPr lang="tr-TR" sz="2200" b="1" dirty="0">
                <a:ln w="3175" cmpd="sng">
                  <a:noFill/>
                </a:ln>
                <a:solidFill>
                  <a:schemeClr val="accent6">
                    <a:lumMod val="50000"/>
                  </a:schemeClr>
                </a:solidFill>
                <a:ea typeface="+mj-ea"/>
                <a:cs typeface="Arial" panose="020B0604020202020204" pitchFamily="34" charset="0"/>
              </a:rPr>
              <a:t>Kaynaklar:</a:t>
            </a:r>
          </a:p>
          <a:p>
            <a:pPr>
              <a:spcAft>
                <a:spcPts val="0"/>
              </a:spcAft>
              <a:buClr>
                <a:schemeClr val="bg2">
                  <a:lumMod val="50000"/>
                </a:schemeClr>
              </a:buClr>
              <a:defRPr/>
            </a:pPr>
            <a:r>
              <a:rPr lang="tr-TR" sz="2200" b="1" dirty="0">
                <a:ln w="3175" cmpd="sng">
                  <a:noFill/>
                </a:ln>
                <a:solidFill>
                  <a:schemeClr val="accent6">
                    <a:lumMod val="50000"/>
                  </a:schemeClr>
                </a:solidFill>
                <a:ea typeface="+mj-ea"/>
                <a:cs typeface="Arial" panose="020B0604020202020204" pitchFamily="34" charset="0"/>
              </a:rPr>
              <a:t> Elektronik veri tabanı : </a:t>
            </a:r>
            <a:r>
              <a:rPr lang="tr-TR" sz="2200" b="1" dirty="0" smtClean="0">
                <a:ln w="3175" cmpd="sng">
                  <a:noFill/>
                </a:ln>
                <a:solidFill>
                  <a:schemeClr val="accent6">
                    <a:lumMod val="50000"/>
                  </a:schemeClr>
                </a:solidFill>
                <a:ea typeface="+mj-ea"/>
                <a:cs typeface="Arial" panose="020B0604020202020204" pitchFamily="34" charset="0"/>
              </a:rPr>
              <a:t>102</a:t>
            </a:r>
            <a:endParaRPr lang="tr-TR" sz="2200" b="1" dirty="0">
              <a:ln w="3175" cmpd="sng">
                <a:noFill/>
              </a:ln>
              <a:solidFill>
                <a:schemeClr val="accent6">
                  <a:lumMod val="50000"/>
                </a:schemeClr>
              </a:solidFill>
              <a:ea typeface="+mj-ea"/>
              <a:cs typeface="Arial" panose="020B0604020202020204" pitchFamily="34" charset="0"/>
            </a:endParaRPr>
          </a:p>
          <a:p>
            <a:pPr lvl="2" indent="-246888"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Abone </a:t>
            </a:r>
            <a:r>
              <a:rPr lang="tr-TR" sz="2200" b="1" dirty="0" smtClean="0">
                <a:ln w="3175" cmpd="sng">
                  <a:noFill/>
                </a:ln>
                <a:solidFill>
                  <a:schemeClr val="accent6">
                    <a:lumMod val="50000"/>
                  </a:schemeClr>
                </a:solidFill>
                <a:ea typeface="+mj-ea"/>
                <a:cs typeface="Arial" panose="020B0604020202020204" pitchFamily="34" charset="0"/>
              </a:rPr>
              <a:t>Olunan: 58</a:t>
            </a:r>
            <a:endParaRPr lang="tr-TR" sz="2200" b="1" dirty="0">
              <a:ln w="3175" cmpd="sng">
                <a:noFill/>
              </a:ln>
              <a:solidFill>
                <a:schemeClr val="accent6">
                  <a:lumMod val="50000"/>
                </a:schemeClr>
              </a:solidFill>
              <a:ea typeface="+mj-ea"/>
              <a:cs typeface="Arial" panose="020B0604020202020204" pitchFamily="34" charset="0"/>
            </a:endParaRPr>
          </a:p>
          <a:p>
            <a:pPr lvl="2" indent="-246888"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Ücretsiz </a:t>
            </a:r>
            <a:r>
              <a:rPr lang="tr-TR" sz="2200" b="1" dirty="0" smtClean="0">
                <a:ln w="3175" cmpd="sng">
                  <a:noFill/>
                </a:ln>
                <a:solidFill>
                  <a:schemeClr val="accent6">
                    <a:lumMod val="50000"/>
                  </a:schemeClr>
                </a:solidFill>
                <a:ea typeface="+mj-ea"/>
                <a:cs typeface="Arial" panose="020B0604020202020204" pitchFamily="34" charset="0"/>
              </a:rPr>
              <a:t>açılan: 44 </a:t>
            </a:r>
          </a:p>
          <a:p>
            <a:pPr marL="640080" lvl="1" indent="-246888" eaLnBrk="1" fontAlgn="auto" hangingPunct="1">
              <a:spcAft>
                <a:spcPts val="0"/>
              </a:spcAft>
              <a:buClr>
                <a:schemeClr val="bg2">
                  <a:lumMod val="50000"/>
                </a:schemeClr>
              </a:buClr>
              <a:buFont typeface="Arial" pitchFamily="34" charset="0"/>
              <a:buChar char="•"/>
              <a:defRPr/>
            </a:pPr>
            <a:r>
              <a:rPr lang="tr-TR" sz="2200" b="1" dirty="0">
                <a:ln w="3175" cmpd="sng">
                  <a:noFill/>
                </a:ln>
                <a:solidFill>
                  <a:schemeClr val="accent6">
                    <a:lumMod val="50000"/>
                  </a:schemeClr>
                </a:solidFill>
                <a:ea typeface="+mj-ea"/>
                <a:cs typeface="Arial" panose="020B0604020202020204" pitchFamily="34" charset="0"/>
              </a:rPr>
              <a:t>e-kitap : </a:t>
            </a:r>
            <a:r>
              <a:rPr lang="tr-TR" sz="2200" b="1" dirty="0" smtClean="0">
                <a:ln w="3175" cmpd="sng">
                  <a:noFill/>
                </a:ln>
                <a:solidFill>
                  <a:schemeClr val="accent6">
                    <a:lumMod val="50000"/>
                  </a:schemeClr>
                </a:solidFill>
                <a:ea typeface="+mj-ea"/>
                <a:cs typeface="Arial" panose="020B0604020202020204" pitchFamily="34" charset="0"/>
              </a:rPr>
              <a:t>270.997</a:t>
            </a:r>
            <a:endParaRPr lang="tr-TR" sz="2200" b="1" dirty="0">
              <a:ln w="3175" cmpd="sng">
                <a:noFill/>
              </a:ln>
              <a:solidFill>
                <a:schemeClr val="accent6">
                  <a:lumMod val="50000"/>
                </a:schemeClr>
              </a:solidFill>
              <a:ea typeface="+mj-ea"/>
              <a:cs typeface="Arial" panose="020B0604020202020204" pitchFamily="34" charset="0"/>
            </a:endParaRPr>
          </a:p>
          <a:p>
            <a:pPr marL="640080" lvl="1" indent="-246888" eaLnBrk="1" fontAlgn="auto" hangingPunct="1">
              <a:spcAft>
                <a:spcPts val="0"/>
              </a:spcAft>
              <a:buClr>
                <a:schemeClr val="bg2">
                  <a:lumMod val="50000"/>
                </a:schemeClr>
              </a:buClr>
              <a:buFont typeface="Arial" pitchFamily="34" charset="0"/>
              <a:buChar char="•"/>
              <a:defRPr/>
            </a:pPr>
            <a:r>
              <a:rPr lang="tr-TR" sz="2200" b="1" dirty="0" smtClean="0">
                <a:ln w="3175" cmpd="sng">
                  <a:noFill/>
                </a:ln>
                <a:solidFill>
                  <a:schemeClr val="accent6">
                    <a:lumMod val="50000"/>
                  </a:schemeClr>
                </a:solidFill>
                <a:ea typeface="+mj-ea"/>
                <a:cs typeface="Arial" panose="020B0604020202020204" pitchFamily="34" charset="0"/>
              </a:rPr>
              <a:t>e-tez </a:t>
            </a:r>
            <a:r>
              <a:rPr lang="tr-TR" sz="2200" b="1" dirty="0">
                <a:ln w="3175" cmpd="sng">
                  <a:noFill/>
                </a:ln>
                <a:solidFill>
                  <a:schemeClr val="accent6">
                    <a:lumMod val="50000"/>
                  </a:schemeClr>
                </a:solidFill>
                <a:ea typeface="+mj-ea"/>
                <a:cs typeface="Arial" panose="020B0604020202020204" pitchFamily="34" charset="0"/>
              </a:rPr>
              <a:t>: </a:t>
            </a:r>
            <a:r>
              <a:rPr lang="tr-TR" sz="2200" b="1" dirty="0" smtClean="0">
                <a:ln w="3175" cmpd="sng">
                  <a:noFill/>
                </a:ln>
                <a:solidFill>
                  <a:schemeClr val="accent6">
                    <a:lumMod val="50000"/>
                  </a:schemeClr>
                </a:solidFill>
                <a:ea typeface="+mj-ea"/>
                <a:cs typeface="Arial" panose="020B0604020202020204" pitchFamily="34" charset="0"/>
              </a:rPr>
              <a:t>3.584.917</a:t>
            </a:r>
            <a:endParaRPr lang="tr-TR" sz="2200" b="1" dirty="0">
              <a:ln w="3175" cmpd="sng">
                <a:noFill/>
              </a:ln>
              <a:solidFill>
                <a:schemeClr val="accent6">
                  <a:lumMod val="50000"/>
                </a:schemeClr>
              </a:solidFill>
              <a:ea typeface="+mj-ea"/>
              <a:cs typeface="Arial" panose="020B0604020202020204" pitchFamily="34" charset="0"/>
            </a:endParaRPr>
          </a:p>
          <a:p>
            <a:pPr marL="640080" lvl="1" indent="-246888" eaLnBrk="1" fontAlgn="auto" hangingPunct="1">
              <a:spcAft>
                <a:spcPts val="0"/>
              </a:spcAft>
              <a:buClr>
                <a:schemeClr val="bg2">
                  <a:lumMod val="50000"/>
                </a:schemeClr>
              </a:buClr>
              <a:buFont typeface="Arial" pitchFamily="34" charset="0"/>
              <a:buChar char="•"/>
              <a:defRPr/>
            </a:pPr>
            <a:r>
              <a:rPr lang="tr-TR" sz="2200" b="1" dirty="0" smtClean="0">
                <a:solidFill>
                  <a:schemeClr val="accent6">
                    <a:lumMod val="50000"/>
                  </a:schemeClr>
                </a:solidFill>
                <a:cs typeface="Arial" panose="020B0604020202020204" pitchFamily="34" charset="0"/>
              </a:rPr>
              <a:t>e-dergi : 56.600</a:t>
            </a:r>
          </a:p>
          <a:p>
            <a:pPr marL="640080" lvl="1" indent="-246888">
              <a:spcAft>
                <a:spcPts val="0"/>
              </a:spcAft>
              <a:buClr>
                <a:schemeClr val="bg2">
                  <a:lumMod val="50000"/>
                </a:schemeClr>
              </a:buClr>
              <a:buFont typeface="Arial" pitchFamily="34" charset="0"/>
              <a:buChar char="•"/>
              <a:defRPr/>
            </a:pPr>
            <a:r>
              <a:rPr lang="tr-TR" sz="2200" b="1" dirty="0">
                <a:solidFill>
                  <a:schemeClr val="accent6">
                    <a:lumMod val="50000"/>
                  </a:schemeClr>
                </a:solidFill>
                <a:cs typeface="Arial" panose="020B0604020202020204" pitchFamily="34" charset="0"/>
              </a:rPr>
              <a:t>Açık erişim tez : </a:t>
            </a:r>
            <a:r>
              <a:rPr lang="tr-TR" sz="2200" b="1" dirty="0" smtClean="0">
                <a:solidFill>
                  <a:schemeClr val="accent6">
                    <a:lumMod val="50000"/>
                  </a:schemeClr>
                </a:solidFill>
                <a:cs typeface="Arial" panose="020B0604020202020204" pitchFamily="34" charset="0"/>
              </a:rPr>
              <a:t>16.728 </a:t>
            </a:r>
            <a:endParaRPr lang="tr-TR" sz="2200" b="1" dirty="0">
              <a:solidFill>
                <a:schemeClr val="accent6">
                  <a:lumMod val="50000"/>
                </a:schemeClr>
              </a:solidFill>
              <a:cs typeface="Arial" panose="020B0604020202020204" pitchFamily="34" charset="0"/>
            </a:endParaRPr>
          </a:p>
        </p:txBody>
      </p:sp>
      <p:sp>
        <p:nvSpPr>
          <p:cNvPr id="5" name="Unvan 1"/>
          <p:cNvSpPr txBox="1">
            <a:spLocks/>
          </p:cNvSpPr>
          <p:nvPr/>
        </p:nvSpPr>
        <p:spPr>
          <a:xfrm>
            <a:off x="8169090" y="365126"/>
            <a:ext cx="3567950" cy="8690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2200" b="1" dirty="0" smtClean="0">
                <a:solidFill>
                  <a:schemeClr val="accent6">
                    <a:lumMod val="50000"/>
                  </a:schemeClr>
                </a:solidFill>
                <a:latin typeface="+mn-lt"/>
                <a:cs typeface="Arial" panose="020B0604020202020204" pitchFamily="34" charset="0"/>
              </a:rPr>
              <a:t>2019 Haziran sonu itibariyle</a:t>
            </a:r>
            <a:br>
              <a:rPr lang="tr-TR" sz="2200" b="1" dirty="0" smtClean="0">
                <a:solidFill>
                  <a:schemeClr val="accent6">
                    <a:lumMod val="50000"/>
                  </a:schemeClr>
                </a:solidFill>
                <a:latin typeface="+mn-lt"/>
                <a:cs typeface="Arial" panose="020B0604020202020204" pitchFamily="34" charset="0"/>
              </a:rPr>
            </a:br>
            <a:r>
              <a:rPr lang="tr-TR" sz="2200" b="1" dirty="0" smtClean="0">
                <a:solidFill>
                  <a:schemeClr val="accent6">
                    <a:lumMod val="50000"/>
                  </a:schemeClr>
                </a:solidFill>
                <a:latin typeface="+mn-lt"/>
                <a:cs typeface="Arial" panose="020B0604020202020204" pitchFamily="34" charset="0"/>
              </a:rPr>
              <a:t>koleksiyon sayısı</a:t>
            </a:r>
            <a:endParaRPr lang="tr-TR" sz="2200" b="1" dirty="0">
              <a:solidFill>
                <a:schemeClr val="accent6">
                  <a:lumMod val="50000"/>
                </a:schemeClr>
              </a:solidFill>
              <a:latin typeface="+mn-lt"/>
            </a:endParaRPr>
          </a:p>
        </p:txBody>
      </p:sp>
      <p:pic>
        <p:nvPicPr>
          <p:cNvPr id="6" name="Resim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00258" y="1344708"/>
            <a:ext cx="3247308" cy="4888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221" y="4088779"/>
            <a:ext cx="3990703" cy="2494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ayt Numarası Yer Tutucusu 7"/>
          <p:cNvSpPr>
            <a:spLocks noGrp="1"/>
          </p:cNvSpPr>
          <p:nvPr>
            <p:ph type="sldNum" sz="quarter" idx="12"/>
          </p:nvPr>
        </p:nvSpPr>
        <p:spPr/>
        <p:txBody>
          <a:bodyPr/>
          <a:lstStyle/>
          <a:p>
            <a:fld id="{1961CEC7-0E5A-4935-A8D4-95B0BAEB7497}" type="slidenum">
              <a:rPr lang="tr-TR" smtClean="0"/>
              <a:t>4</a:t>
            </a:fld>
            <a:endParaRPr lang="tr-TR"/>
          </a:p>
        </p:txBody>
      </p:sp>
    </p:spTree>
    <p:extLst>
      <p:ext uri="{BB962C8B-B14F-4D97-AF65-F5344CB8AC3E}">
        <p14:creationId xmlns:p14="http://schemas.microsoft.com/office/powerpoint/2010/main" val="29746107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784406"/>
          </a:xfrm>
        </p:spPr>
        <p:txBody>
          <a:bodyPr/>
          <a:lstStyle/>
          <a:p>
            <a:r>
              <a:rPr lang="tr-TR" b="1" dirty="0">
                <a:solidFill>
                  <a:schemeClr val="accent6">
                    <a:lumMod val="50000"/>
                  </a:schemeClr>
                </a:solidFill>
              </a:rPr>
              <a:t>Kütüphane Üyeliği ve Yararlanma Koşulları - I</a:t>
            </a:r>
            <a:endParaRPr lang="tr-TR" dirty="0"/>
          </a:p>
        </p:txBody>
      </p:sp>
      <p:sp>
        <p:nvSpPr>
          <p:cNvPr id="3" name="İçerik Yer Tutucusu 2"/>
          <p:cNvSpPr>
            <a:spLocks noGrp="1"/>
          </p:cNvSpPr>
          <p:nvPr>
            <p:ph idx="1"/>
          </p:nvPr>
        </p:nvSpPr>
        <p:spPr>
          <a:xfrm>
            <a:off x="838200" y="1390165"/>
            <a:ext cx="5967549" cy="5027430"/>
          </a:xfrm>
        </p:spPr>
        <p:txBody>
          <a:bodyPr>
            <a:normAutofit fontScale="77500" lnSpcReduction="20000"/>
          </a:bodyPr>
          <a:lstStyle/>
          <a:p>
            <a:pPr lvl="0">
              <a:lnSpc>
                <a:spcPct val="120000"/>
              </a:lnSpc>
            </a:pPr>
            <a:r>
              <a:rPr lang="tr-TR" b="1" dirty="0" smtClean="0">
                <a:solidFill>
                  <a:schemeClr val="accent6">
                    <a:lumMod val="50000"/>
                  </a:schemeClr>
                </a:solidFill>
              </a:rPr>
              <a:t>Gazi </a:t>
            </a:r>
            <a:r>
              <a:rPr lang="tr-TR" b="1" dirty="0">
                <a:solidFill>
                  <a:schemeClr val="accent6">
                    <a:lumMod val="50000"/>
                  </a:schemeClr>
                </a:solidFill>
              </a:rPr>
              <a:t>Üniversitesi mensubu olan akademik ve idari personel ile öğrenciler Kütüphaneye üye olabilir ve ödünç yayın alabilir</a:t>
            </a:r>
            <a:r>
              <a:rPr lang="tr-TR" b="1" dirty="0" smtClean="0">
                <a:solidFill>
                  <a:schemeClr val="accent6">
                    <a:lumMod val="50000"/>
                  </a:schemeClr>
                </a:solidFill>
              </a:rPr>
              <a:t>.</a:t>
            </a:r>
          </a:p>
          <a:p>
            <a:pPr>
              <a:lnSpc>
                <a:spcPct val="120000"/>
              </a:lnSpc>
            </a:pPr>
            <a:r>
              <a:rPr lang="tr-TR" altLang="tr-TR" b="1" dirty="0" smtClean="0">
                <a:solidFill>
                  <a:schemeClr val="accent6">
                    <a:lumMod val="50000"/>
                  </a:schemeClr>
                </a:solidFill>
              </a:rPr>
              <a:t>Danışma kaynakları, tezler, ciltli ve güncel dergiler, kapalı kitaplar ödünç verilmez.</a:t>
            </a:r>
            <a:endParaRPr lang="tr-TR" b="1" dirty="0" smtClean="0">
              <a:solidFill>
                <a:schemeClr val="accent6">
                  <a:lumMod val="50000"/>
                </a:schemeClr>
              </a:solidFill>
            </a:endParaRPr>
          </a:p>
          <a:p>
            <a:pPr>
              <a:lnSpc>
                <a:spcPct val="120000"/>
              </a:lnSpc>
            </a:pPr>
            <a:r>
              <a:rPr lang="tr-TR" b="1" dirty="0" smtClean="0">
                <a:solidFill>
                  <a:schemeClr val="accent6">
                    <a:lumMod val="50000"/>
                  </a:schemeClr>
                </a:solidFill>
              </a:rPr>
              <a:t>Başkası </a:t>
            </a:r>
            <a:r>
              <a:rPr lang="tr-TR" b="1" dirty="0">
                <a:solidFill>
                  <a:schemeClr val="accent6">
                    <a:lumMod val="50000"/>
                  </a:schemeClr>
                </a:solidFill>
              </a:rPr>
              <a:t>tarafından ödünç alınan yayınlar için ayırtma yapılabilir.</a:t>
            </a:r>
          </a:p>
          <a:p>
            <a:pPr>
              <a:lnSpc>
                <a:spcPct val="120000"/>
              </a:lnSpc>
            </a:pPr>
            <a:r>
              <a:rPr lang="tr-TR" b="1" dirty="0">
                <a:solidFill>
                  <a:schemeClr val="accent6">
                    <a:lumMod val="50000"/>
                  </a:schemeClr>
                </a:solidFill>
              </a:rPr>
              <a:t>Ödünç alma süresi, yayın başka bir kullanıcı tarafından ayırtılmadığı takdirde uzatılabilir.</a:t>
            </a:r>
          </a:p>
          <a:p>
            <a:pPr lvl="0">
              <a:lnSpc>
                <a:spcPct val="120000"/>
              </a:lnSpc>
            </a:pPr>
            <a:r>
              <a:rPr lang="tr-TR" b="1" dirty="0">
                <a:solidFill>
                  <a:schemeClr val="accent6">
                    <a:lumMod val="50000"/>
                  </a:schemeClr>
                </a:solidFill>
              </a:rPr>
              <a:t>Kullanıcılar, ödünç aldıkları yayınların uzatma işlemini, web </a:t>
            </a:r>
            <a:r>
              <a:rPr lang="tr-TR" b="1" dirty="0" smtClean="0">
                <a:solidFill>
                  <a:schemeClr val="accent6">
                    <a:lumMod val="50000"/>
                  </a:schemeClr>
                </a:solidFill>
              </a:rPr>
              <a:t>sayfasında yer alan</a:t>
            </a:r>
          </a:p>
          <a:p>
            <a:pPr marL="0" lvl="0" indent="0">
              <a:lnSpc>
                <a:spcPct val="120000"/>
              </a:lnSpc>
              <a:buNone/>
            </a:pPr>
            <a:r>
              <a:rPr lang="tr-TR" b="1" dirty="0" smtClean="0">
                <a:solidFill>
                  <a:schemeClr val="accent6">
                    <a:lumMod val="50000"/>
                  </a:schemeClr>
                </a:solidFill>
              </a:rPr>
              <a:t>                                          alanından </a:t>
            </a:r>
            <a:r>
              <a:rPr lang="tr-TR" b="1" dirty="0">
                <a:solidFill>
                  <a:schemeClr val="accent6">
                    <a:lumMod val="50000"/>
                  </a:schemeClr>
                </a:solidFill>
              </a:rPr>
              <a:t>yapabilirler.</a:t>
            </a:r>
          </a:p>
          <a:p>
            <a:endParaRPr lang="tr-TR" dirty="0"/>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21071" y="3240742"/>
            <a:ext cx="4279150" cy="2407022"/>
          </a:xfrm>
          <a:prstGeom prst="rect">
            <a:avLst/>
          </a:prstGeom>
        </p:spPr>
      </p:pic>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21071" y="1622773"/>
            <a:ext cx="4262717" cy="1647099"/>
          </a:xfrm>
          <a:prstGeom prst="rect">
            <a:avLst/>
          </a:prstGeom>
        </p:spPr>
      </p:pic>
      <p:pic>
        <p:nvPicPr>
          <p:cNvPr id="6" name="Resim 5"/>
          <p:cNvPicPr>
            <a:picLocks noChangeAspect="1"/>
          </p:cNvPicPr>
          <p:nvPr/>
        </p:nvPicPr>
        <p:blipFill rotWithShape="1">
          <a:blip r:embed="rId4"/>
          <a:srcRect l="31011" t="56557" r="54286" b="37289"/>
          <a:stretch/>
        </p:blipFill>
        <p:spPr>
          <a:xfrm>
            <a:off x="1032996" y="5676780"/>
            <a:ext cx="2462348" cy="579376"/>
          </a:xfrm>
          <a:prstGeom prst="rect">
            <a:avLst/>
          </a:prstGeom>
          <a:ln>
            <a:noFill/>
          </a:ln>
          <a:effectLst>
            <a:outerShdw blurRad="292100" dist="139700" dir="2700000" algn="tl" rotWithShape="0">
              <a:srgbClr val="333333">
                <a:alpha val="65000"/>
              </a:srgbClr>
            </a:outerShdw>
          </a:effectLst>
        </p:spPr>
      </p:pic>
      <p:sp>
        <p:nvSpPr>
          <p:cNvPr id="8" name="Slayt Numarası Yer Tutucusu 7"/>
          <p:cNvSpPr>
            <a:spLocks noGrp="1"/>
          </p:cNvSpPr>
          <p:nvPr>
            <p:ph type="sldNum" sz="quarter" idx="12"/>
          </p:nvPr>
        </p:nvSpPr>
        <p:spPr/>
        <p:txBody>
          <a:bodyPr/>
          <a:lstStyle/>
          <a:p>
            <a:fld id="{1961CEC7-0E5A-4935-A8D4-95B0BAEB7497}" type="slidenum">
              <a:rPr lang="tr-TR" smtClean="0"/>
              <a:t>5</a:t>
            </a:fld>
            <a:endParaRPr lang="tr-TR"/>
          </a:p>
        </p:txBody>
      </p:sp>
    </p:spTree>
    <p:extLst>
      <p:ext uri="{BB962C8B-B14F-4D97-AF65-F5344CB8AC3E}">
        <p14:creationId xmlns:p14="http://schemas.microsoft.com/office/powerpoint/2010/main" val="20854568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75846"/>
          </a:xfrm>
        </p:spPr>
        <p:txBody>
          <a:bodyPr/>
          <a:lstStyle/>
          <a:p>
            <a:r>
              <a:rPr lang="tr-TR" b="1" dirty="0" smtClean="0">
                <a:solidFill>
                  <a:schemeClr val="accent6">
                    <a:lumMod val="50000"/>
                  </a:schemeClr>
                </a:solidFill>
              </a:rPr>
              <a:t>Kütüphane Üyeliği ve Yararlanma Koşulları - II</a:t>
            </a:r>
            <a:endParaRPr lang="tr-TR" dirty="0"/>
          </a:p>
        </p:txBody>
      </p:sp>
      <p:graphicFrame>
        <p:nvGraphicFramePr>
          <p:cNvPr id="4" name="Tablo 3"/>
          <p:cNvGraphicFramePr>
            <a:graphicFrameLocks noGrp="1"/>
          </p:cNvGraphicFramePr>
          <p:nvPr>
            <p:extLst>
              <p:ext uri="{D42A27DB-BD31-4B8C-83A1-F6EECF244321}">
                <p14:modId xmlns:p14="http://schemas.microsoft.com/office/powerpoint/2010/main" val="1320177922"/>
              </p:ext>
            </p:extLst>
          </p:nvPr>
        </p:nvGraphicFramePr>
        <p:xfrm>
          <a:off x="945397" y="1479176"/>
          <a:ext cx="10327340" cy="4444319"/>
        </p:xfrm>
        <a:graphic>
          <a:graphicData uri="http://schemas.openxmlformats.org/drawingml/2006/table">
            <a:tbl>
              <a:tblPr firstRow="1" bandRow="1">
                <a:tableStyleId>{93296810-A885-4BE3-A3E7-6D5BEEA58F35}</a:tableStyleId>
              </a:tblPr>
              <a:tblGrid>
                <a:gridCol w="2588217">
                  <a:extLst>
                    <a:ext uri="{9D8B030D-6E8A-4147-A177-3AD203B41FA5}">
                      <a16:colId xmlns:a16="http://schemas.microsoft.com/office/drawing/2014/main" val="20000"/>
                    </a:ext>
                  </a:extLst>
                </a:gridCol>
                <a:gridCol w="2386739">
                  <a:extLst>
                    <a:ext uri="{9D8B030D-6E8A-4147-A177-3AD203B41FA5}">
                      <a16:colId xmlns:a16="http://schemas.microsoft.com/office/drawing/2014/main" val="20001"/>
                    </a:ext>
                  </a:extLst>
                </a:gridCol>
                <a:gridCol w="1596325">
                  <a:extLst>
                    <a:ext uri="{9D8B030D-6E8A-4147-A177-3AD203B41FA5}">
                      <a16:colId xmlns:a16="http://schemas.microsoft.com/office/drawing/2014/main" val="20002"/>
                    </a:ext>
                  </a:extLst>
                </a:gridCol>
                <a:gridCol w="3756059">
                  <a:extLst>
                    <a:ext uri="{9D8B030D-6E8A-4147-A177-3AD203B41FA5}">
                      <a16:colId xmlns:a16="http://schemas.microsoft.com/office/drawing/2014/main" val="20003"/>
                    </a:ext>
                  </a:extLst>
                </a:gridCol>
              </a:tblGrid>
              <a:tr h="887507">
                <a:tc gridSpan="4">
                  <a:txBody>
                    <a:bodyPr/>
                    <a:lstStyle/>
                    <a:p>
                      <a:pPr algn="ctr"/>
                      <a:endParaRPr lang="tr-TR" sz="2200" dirty="0" smtClean="0"/>
                    </a:p>
                    <a:p>
                      <a:pPr algn="ctr"/>
                      <a:r>
                        <a:rPr lang="tr-TR" sz="2200" dirty="0" smtClean="0"/>
                        <a:t>Yayın Ödünç Alma Kuralları</a:t>
                      </a:r>
                    </a:p>
                    <a:p>
                      <a:pPr algn="ctr"/>
                      <a:endParaRPr lang="tr-TR" sz="22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extLst>
                  <a:ext uri="{0D108BD9-81ED-4DB2-BD59-A6C34878D82A}">
                    <a16:rowId xmlns:a16="http://schemas.microsoft.com/office/drawing/2014/main" val="10000"/>
                  </a:ext>
                </a:extLst>
              </a:tr>
              <a:tr h="837899">
                <a:tc>
                  <a:txBody>
                    <a:bodyPr/>
                    <a:lstStyle/>
                    <a:p>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Ödünç Alabileceği Kitap Sayısı</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Süre</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İnternet Üzerinden Yapabileceği Uzatma Sayısı</a:t>
                      </a:r>
                      <a:endParaRPr lang="tr-TR" sz="2200" b="1" kern="1200" dirty="0">
                        <a:solidFill>
                          <a:schemeClr val="accent6">
                            <a:lumMod val="50000"/>
                          </a:schemeClr>
                        </a:solidFill>
                        <a:latin typeface="+mn-lt"/>
                        <a:ea typeface="+mj-ea"/>
                        <a:cs typeface="+mj-cs"/>
                      </a:endParaRPr>
                    </a:p>
                  </a:txBody>
                  <a:tcPr/>
                </a:tc>
                <a:extLst>
                  <a:ext uri="{0D108BD9-81ED-4DB2-BD59-A6C34878D82A}">
                    <a16:rowId xmlns:a16="http://schemas.microsoft.com/office/drawing/2014/main" val="10001"/>
                  </a:ext>
                </a:extLst>
              </a:tr>
              <a:tr h="501828">
                <a:tc>
                  <a:txBody>
                    <a:bodyPr/>
                    <a:lstStyle/>
                    <a:p>
                      <a:r>
                        <a:rPr lang="tr-TR" sz="2200" b="1" kern="1200" dirty="0" smtClean="0">
                          <a:solidFill>
                            <a:schemeClr val="accent6">
                              <a:lumMod val="50000"/>
                            </a:schemeClr>
                          </a:solidFill>
                          <a:latin typeface="+mn-lt"/>
                          <a:ea typeface="+mj-ea"/>
                          <a:cs typeface="+mj-cs"/>
                        </a:rPr>
                        <a:t>Öğrenci</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5 kitap</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15 gün</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4 kez</a:t>
                      </a:r>
                      <a:endParaRPr lang="tr-TR" sz="2200" b="1" kern="1200" dirty="0">
                        <a:solidFill>
                          <a:schemeClr val="accent6">
                            <a:lumMod val="50000"/>
                          </a:schemeClr>
                        </a:solidFill>
                        <a:latin typeface="+mn-lt"/>
                        <a:ea typeface="+mj-ea"/>
                        <a:cs typeface="+mj-cs"/>
                      </a:endParaRPr>
                    </a:p>
                  </a:txBody>
                  <a:tcPr/>
                </a:tc>
                <a:extLst>
                  <a:ext uri="{0D108BD9-81ED-4DB2-BD59-A6C34878D82A}">
                    <a16:rowId xmlns:a16="http://schemas.microsoft.com/office/drawing/2014/main" val="10002"/>
                  </a:ext>
                </a:extLst>
              </a:tr>
              <a:tr h="501828">
                <a:tc>
                  <a:txBody>
                    <a:bodyPr/>
                    <a:lstStyle/>
                    <a:p>
                      <a:r>
                        <a:rPr lang="tr-TR" sz="2200" b="1" kern="1200" dirty="0" smtClean="0">
                          <a:solidFill>
                            <a:schemeClr val="accent6">
                              <a:lumMod val="50000"/>
                            </a:schemeClr>
                          </a:solidFill>
                          <a:latin typeface="+mn-lt"/>
                          <a:ea typeface="+mj-ea"/>
                          <a:cs typeface="+mj-cs"/>
                        </a:rPr>
                        <a:t>Yüksek Lisans </a:t>
                      </a:r>
                      <a:r>
                        <a:rPr lang="tr-TR" sz="2200" b="1" kern="1200" dirty="0" err="1" smtClean="0">
                          <a:solidFill>
                            <a:schemeClr val="accent6">
                              <a:lumMod val="50000"/>
                            </a:schemeClr>
                          </a:solidFill>
                          <a:latin typeface="+mn-lt"/>
                          <a:ea typeface="+mj-ea"/>
                          <a:cs typeface="+mj-cs"/>
                        </a:rPr>
                        <a:t>Öğr</a:t>
                      </a:r>
                      <a:r>
                        <a:rPr lang="tr-TR" sz="2200" b="1" kern="1200" dirty="0" smtClean="0">
                          <a:solidFill>
                            <a:schemeClr val="accent6">
                              <a:lumMod val="50000"/>
                            </a:schemeClr>
                          </a:solidFill>
                          <a:latin typeface="+mn-lt"/>
                          <a:ea typeface="+mj-ea"/>
                          <a:cs typeface="+mj-cs"/>
                        </a:rPr>
                        <a:t>.</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8 kitap</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1 ay</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5 kez</a:t>
                      </a:r>
                      <a:endParaRPr lang="tr-TR" sz="2200" b="1" kern="1200" dirty="0">
                        <a:solidFill>
                          <a:schemeClr val="accent6">
                            <a:lumMod val="50000"/>
                          </a:schemeClr>
                        </a:solidFill>
                        <a:latin typeface="+mn-lt"/>
                        <a:ea typeface="+mj-ea"/>
                        <a:cs typeface="+mj-cs"/>
                      </a:endParaRPr>
                    </a:p>
                  </a:txBody>
                  <a:tcPr/>
                </a:tc>
                <a:extLst>
                  <a:ext uri="{0D108BD9-81ED-4DB2-BD59-A6C34878D82A}">
                    <a16:rowId xmlns:a16="http://schemas.microsoft.com/office/drawing/2014/main" val="10003"/>
                  </a:ext>
                </a:extLst>
              </a:tr>
              <a:tr h="501828">
                <a:tc>
                  <a:txBody>
                    <a:bodyPr/>
                    <a:lstStyle/>
                    <a:p>
                      <a:r>
                        <a:rPr lang="tr-TR" sz="2200" b="1" kern="1200" dirty="0" smtClean="0">
                          <a:solidFill>
                            <a:schemeClr val="accent6">
                              <a:lumMod val="50000"/>
                            </a:schemeClr>
                          </a:solidFill>
                          <a:latin typeface="+mn-lt"/>
                          <a:ea typeface="+mj-ea"/>
                          <a:cs typeface="+mj-cs"/>
                        </a:rPr>
                        <a:t>Doktora </a:t>
                      </a:r>
                      <a:r>
                        <a:rPr lang="tr-TR" sz="2200" b="1" kern="1200" dirty="0" err="1" smtClean="0">
                          <a:solidFill>
                            <a:schemeClr val="accent6">
                              <a:lumMod val="50000"/>
                            </a:schemeClr>
                          </a:solidFill>
                          <a:latin typeface="+mn-lt"/>
                          <a:ea typeface="+mj-ea"/>
                          <a:cs typeface="+mj-cs"/>
                        </a:rPr>
                        <a:t>Öğr</a:t>
                      </a:r>
                      <a:r>
                        <a:rPr lang="tr-TR" sz="2200" b="1" kern="1200" dirty="0" smtClean="0">
                          <a:solidFill>
                            <a:schemeClr val="accent6">
                              <a:lumMod val="50000"/>
                            </a:schemeClr>
                          </a:solidFill>
                          <a:latin typeface="+mn-lt"/>
                          <a:ea typeface="+mj-ea"/>
                          <a:cs typeface="+mj-cs"/>
                        </a:rPr>
                        <a:t>.</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10 kitap</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1 ay</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5 kez</a:t>
                      </a:r>
                      <a:endParaRPr lang="tr-TR" sz="2200" b="1" kern="1200" dirty="0">
                        <a:solidFill>
                          <a:schemeClr val="accent6">
                            <a:lumMod val="50000"/>
                          </a:schemeClr>
                        </a:solidFill>
                        <a:latin typeface="+mn-lt"/>
                        <a:ea typeface="+mj-ea"/>
                        <a:cs typeface="+mj-cs"/>
                      </a:endParaRPr>
                    </a:p>
                  </a:txBody>
                  <a:tcPr/>
                </a:tc>
                <a:extLst>
                  <a:ext uri="{0D108BD9-81ED-4DB2-BD59-A6C34878D82A}">
                    <a16:rowId xmlns:a16="http://schemas.microsoft.com/office/drawing/2014/main" val="10004"/>
                  </a:ext>
                </a:extLst>
              </a:tr>
              <a:tr h="501828">
                <a:tc>
                  <a:txBody>
                    <a:bodyPr/>
                    <a:lstStyle/>
                    <a:p>
                      <a:r>
                        <a:rPr lang="tr-TR" sz="2200" b="1" kern="1200" dirty="0" smtClean="0">
                          <a:solidFill>
                            <a:schemeClr val="accent6">
                              <a:lumMod val="50000"/>
                            </a:schemeClr>
                          </a:solidFill>
                          <a:latin typeface="+mn-lt"/>
                          <a:ea typeface="+mj-ea"/>
                          <a:cs typeface="+mj-cs"/>
                        </a:rPr>
                        <a:t>İdari Personel</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6 kitap</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1 ay</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5 kez</a:t>
                      </a:r>
                      <a:endParaRPr lang="tr-TR" sz="2200" b="1" kern="1200" dirty="0">
                        <a:solidFill>
                          <a:schemeClr val="accent6">
                            <a:lumMod val="50000"/>
                          </a:schemeClr>
                        </a:solidFill>
                        <a:latin typeface="+mn-lt"/>
                        <a:ea typeface="+mj-ea"/>
                        <a:cs typeface="+mj-cs"/>
                      </a:endParaRPr>
                    </a:p>
                  </a:txBody>
                  <a:tcPr/>
                </a:tc>
                <a:extLst>
                  <a:ext uri="{0D108BD9-81ED-4DB2-BD59-A6C34878D82A}">
                    <a16:rowId xmlns:a16="http://schemas.microsoft.com/office/drawing/2014/main" val="10005"/>
                  </a:ext>
                </a:extLst>
              </a:tr>
              <a:tr h="501828">
                <a:tc>
                  <a:txBody>
                    <a:bodyPr/>
                    <a:lstStyle/>
                    <a:p>
                      <a:r>
                        <a:rPr lang="tr-TR" sz="2200" b="1" kern="1200" dirty="0" smtClean="0">
                          <a:solidFill>
                            <a:schemeClr val="accent6">
                              <a:lumMod val="50000"/>
                            </a:schemeClr>
                          </a:solidFill>
                          <a:latin typeface="+mn-lt"/>
                          <a:ea typeface="+mj-ea"/>
                          <a:cs typeface="+mj-cs"/>
                        </a:rPr>
                        <a:t>Akademik Personel</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20 kitap</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2 ay</a:t>
                      </a:r>
                      <a:endParaRPr lang="tr-TR" sz="2200" b="1" kern="1200" dirty="0">
                        <a:solidFill>
                          <a:schemeClr val="accent6">
                            <a:lumMod val="50000"/>
                          </a:schemeClr>
                        </a:solidFill>
                        <a:latin typeface="+mn-lt"/>
                        <a:ea typeface="+mj-ea"/>
                        <a:cs typeface="+mj-cs"/>
                      </a:endParaRPr>
                    </a:p>
                  </a:txBody>
                  <a:tcPr/>
                </a:tc>
                <a:tc>
                  <a:txBody>
                    <a:bodyPr/>
                    <a:lstStyle/>
                    <a:p>
                      <a:pPr algn="ctr"/>
                      <a:r>
                        <a:rPr lang="tr-TR" sz="2200" b="1" kern="1200" dirty="0" smtClean="0">
                          <a:solidFill>
                            <a:schemeClr val="accent6">
                              <a:lumMod val="50000"/>
                            </a:schemeClr>
                          </a:solidFill>
                          <a:latin typeface="+mn-lt"/>
                          <a:ea typeface="+mj-ea"/>
                          <a:cs typeface="+mj-cs"/>
                        </a:rPr>
                        <a:t>5 kez</a:t>
                      </a:r>
                      <a:endParaRPr lang="tr-TR" sz="2200" b="1" kern="1200" dirty="0">
                        <a:solidFill>
                          <a:schemeClr val="accent6">
                            <a:lumMod val="50000"/>
                          </a:schemeClr>
                        </a:solidFill>
                        <a:latin typeface="+mn-lt"/>
                        <a:ea typeface="+mj-ea"/>
                        <a:cs typeface="+mj-cs"/>
                      </a:endParaRPr>
                    </a:p>
                  </a:txBody>
                  <a:tcPr/>
                </a:tc>
                <a:extLst>
                  <a:ext uri="{0D108BD9-81ED-4DB2-BD59-A6C34878D82A}">
                    <a16:rowId xmlns:a16="http://schemas.microsoft.com/office/drawing/2014/main" val="10006"/>
                  </a:ext>
                </a:extLst>
              </a:tr>
            </a:tbl>
          </a:graphicData>
        </a:graphic>
      </p:graphicFrame>
      <p:sp>
        <p:nvSpPr>
          <p:cNvPr id="5" name="Slayt Numarası Yer Tutucusu 4"/>
          <p:cNvSpPr>
            <a:spLocks noGrp="1"/>
          </p:cNvSpPr>
          <p:nvPr>
            <p:ph type="sldNum" sz="quarter" idx="12"/>
          </p:nvPr>
        </p:nvSpPr>
        <p:spPr/>
        <p:txBody>
          <a:bodyPr/>
          <a:lstStyle/>
          <a:p>
            <a:fld id="{1961CEC7-0E5A-4935-A8D4-95B0BAEB7497}" type="slidenum">
              <a:rPr lang="tr-TR" smtClean="0"/>
              <a:t>6</a:t>
            </a:fld>
            <a:endParaRPr lang="tr-TR"/>
          </a:p>
        </p:txBody>
      </p:sp>
    </p:spTree>
    <p:extLst>
      <p:ext uri="{BB962C8B-B14F-4D97-AF65-F5344CB8AC3E}">
        <p14:creationId xmlns:p14="http://schemas.microsoft.com/office/powerpoint/2010/main" val="19415773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normAutofit/>
          </a:bodyPr>
          <a:lstStyle/>
          <a:p>
            <a:pPr eaLnBrk="1" hangingPunct="1">
              <a:defRPr/>
            </a:pPr>
            <a:r>
              <a:rPr lang="tr-TR" b="1" dirty="0" smtClean="0">
                <a:solidFill>
                  <a:schemeClr val="accent6">
                    <a:lumMod val="50000"/>
                  </a:schemeClr>
                </a:solidFill>
              </a:rPr>
              <a:t>Referans Hizmeti</a:t>
            </a:r>
            <a:endParaRPr lang="tr-TR" b="1" dirty="0">
              <a:solidFill>
                <a:schemeClr val="accent6">
                  <a:lumMod val="50000"/>
                </a:schemeClr>
              </a:solidFill>
            </a:endParaRPr>
          </a:p>
        </p:txBody>
      </p:sp>
      <p:pic>
        <p:nvPicPr>
          <p:cNvPr id="15365" name="Picture 18" descr="179"/>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852150" y="274638"/>
            <a:ext cx="3931067" cy="3054057"/>
          </a:xfrm>
        </p:spPr>
      </p:pic>
      <p:pic>
        <p:nvPicPr>
          <p:cNvPr id="15366" name="Picture 8" descr="17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2151" y="3533995"/>
            <a:ext cx="3931067" cy="30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ayt Numarası Yer Tutucusu 2"/>
          <p:cNvSpPr>
            <a:spLocks noGrp="1"/>
          </p:cNvSpPr>
          <p:nvPr>
            <p:ph type="sldNum" sz="quarter" idx="12"/>
          </p:nvPr>
        </p:nvSpPr>
        <p:spPr/>
        <p:txBody>
          <a:bodyPr/>
          <a:lstStyle/>
          <a:p>
            <a:pPr>
              <a:defRPr/>
            </a:pPr>
            <a:fld id="{C1EA2478-A371-4DAA-92A8-44EBCF064E43}" type="slidenum">
              <a:rPr lang="tr-TR" altLang="tr-TR" smtClean="0"/>
              <a:pPr>
                <a:defRPr/>
              </a:pPr>
              <a:t>7</a:t>
            </a:fld>
            <a:endParaRPr lang="tr-TR" altLang="tr-TR"/>
          </a:p>
        </p:txBody>
      </p:sp>
      <p:sp>
        <p:nvSpPr>
          <p:cNvPr id="9" name="Rectangle 13"/>
          <p:cNvSpPr>
            <a:spLocks noGrp="1" noChangeArrowheads="1"/>
          </p:cNvSpPr>
          <p:nvPr>
            <p:ph type="body" sz="half" idx="1"/>
          </p:nvPr>
        </p:nvSpPr>
        <p:spPr>
          <a:xfrm>
            <a:off x="464302" y="1240970"/>
            <a:ext cx="5975687" cy="5480505"/>
          </a:xfrm>
        </p:spPr>
        <p:txBody>
          <a:bodyPr>
            <a:normAutofit lnSpcReduction="10000"/>
          </a:bodyPr>
          <a:lstStyle/>
          <a:p>
            <a:pPr eaLnBrk="1" hangingPunct="1"/>
            <a:r>
              <a:rPr lang="tr-TR" altLang="tr-TR" sz="2200" b="1" dirty="0">
                <a:solidFill>
                  <a:schemeClr val="accent6">
                    <a:lumMod val="50000"/>
                  </a:schemeClr>
                </a:solidFill>
              </a:rPr>
              <a:t>Gazi Merkez Kütüphanesinde, Kütüphaneye gelen ya da uzaktan erişmek isteyen kullanıcılara, sözel olarak, e-mail ile, telefon ile ya da web sayfasında sıkça sorulan sorular alanına bilgi girişi gibi yöntemlerle yardımcı olunmaya çalışılmaktadır.</a:t>
            </a:r>
          </a:p>
          <a:p>
            <a:pPr eaLnBrk="1" hangingPunct="1"/>
            <a:endParaRPr lang="tr-TR" altLang="tr-TR" sz="1200" b="1" dirty="0">
              <a:solidFill>
                <a:schemeClr val="accent6">
                  <a:lumMod val="50000"/>
                </a:schemeClr>
              </a:solidFill>
            </a:endParaRPr>
          </a:p>
          <a:p>
            <a:pPr eaLnBrk="1" hangingPunct="1"/>
            <a:r>
              <a:rPr lang="tr-TR" altLang="tr-TR" sz="2200" b="1" dirty="0">
                <a:solidFill>
                  <a:schemeClr val="accent6">
                    <a:lumMod val="50000"/>
                  </a:schemeClr>
                </a:solidFill>
              </a:rPr>
              <a:t>Referans kütüphanecileri tarafından, kütüphaneyi, kütüphane kaynaklarını ve araştırma yöntemlerini öğrenmek isteyen kullanıcılara, önceden randevu almak koşuluyla kütüphane tanıtım programları (</a:t>
            </a:r>
            <a:r>
              <a:rPr lang="tr-TR" altLang="tr-TR" sz="2200" b="1" dirty="0" smtClean="0">
                <a:solidFill>
                  <a:schemeClr val="accent6">
                    <a:lumMod val="50000"/>
                  </a:schemeClr>
                </a:solidFill>
              </a:rPr>
              <a:t>oryantasyonlar) ve sunumlar yapılmaktadır. </a:t>
            </a:r>
          </a:p>
          <a:p>
            <a:pPr eaLnBrk="1" hangingPunct="1"/>
            <a:endParaRPr lang="tr-TR" altLang="tr-TR" sz="1200" b="1" dirty="0">
              <a:solidFill>
                <a:schemeClr val="accent6">
                  <a:lumMod val="50000"/>
                </a:schemeClr>
              </a:solidFill>
            </a:endParaRPr>
          </a:p>
          <a:p>
            <a:pPr eaLnBrk="1" hangingPunct="1"/>
            <a:r>
              <a:rPr lang="tr-TR" altLang="tr-TR" sz="2200" b="1" dirty="0" smtClean="0">
                <a:solidFill>
                  <a:schemeClr val="accent6">
                    <a:lumMod val="50000"/>
                  </a:schemeClr>
                </a:solidFill>
              </a:rPr>
              <a:t>Ayrıca Referans Birimi elektronik kaynaklardan da sorumlu birim olduğu için veri tabanı kullanımları ile ilgili bilgi edinmek isteyen gruplara veri tabanı eğitimleri de verilmektedir.</a:t>
            </a:r>
            <a:endParaRPr lang="tr-TR" altLang="tr-TR" sz="2200" b="1" dirty="0">
              <a:solidFill>
                <a:schemeClr val="accent6">
                  <a:lumMod val="50000"/>
                </a:schemeClr>
              </a:solidFill>
            </a:endParaRPr>
          </a:p>
          <a:p>
            <a:pPr eaLnBrk="1" hangingPunct="1"/>
            <a:endParaRPr lang="tr-TR" altLang="tr-TR" sz="2000" dirty="0">
              <a:solidFill>
                <a:srgbClr val="663300"/>
              </a:solidFill>
            </a:endParaRPr>
          </a:p>
        </p:txBody>
      </p:sp>
    </p:spTree>
    <p:extLst>
      <p:ext uri="{BB962C8B-B14F-4D97-AF65-F5344CB8AC3E}">
        <p14:creationId xmlns:p14="http://schemas.microsoft.com/office/powerpoint/2010/main" val="37540871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KÜTÜPHANE WEB SAYFASI</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8</a:t>
            </a:fld>
            <a:endParaRPr lang="tr-TR"/>
          </a:p>
        </p:txBody>
      </p:sp>
    </p:spTree>
    <p:extLst>
      <p:ext uri="{BB962C8B-B14F-4D97-AF65-F5344CB8AC3E}">
        <p14:creationId xmlns:p14="http://schemas.microsoft.com/office/powerpoint/2010/main" val="35396968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l="20942" t="13125" r="22460" b="5268"/>
          <a:stretch/>
        </p:blipFill>
        <p:spPr>
          <a:xfrm>
            <a:off x="240125" y="378188"/>
            <a:ext cx="7623715" cy="6180350"/>
          </a:xfrm>
          <a:prstGeom prst="rect">
            <a:avLst/>
          </a:prstGeom>
          <a:ln>
            <a:noFill/>
          </a:ln>
          <a:effectLst>
            <a:outerShdw blurRad="292100" dist="139700" dir="2700000" algn="tl" rotWithShape="0">
              <a:srgbClr val="333333">
                <a:alpha val="65000"/>
              </a:srgbClr>
            </a:outerShdw>
          </a:effectLst>
        </p:spPr>
      </p:pic>
      <p:sp>
        <p:nvSpPr>
          <p:cNvPr id="8" name="Yuvarlatılmış Dikdörtgen 7"/>
          <p:cNvSpPr/>
          <p:nvPr/>
        </p:nvSpPr>
        <p:spPr>
          <a:xfrm>
            <a:off x="4051982" y="1645920"/>
            <a:ext cx="3161212" cy="600891"/>
          </a:xfrm>
          <a:prstGeom prst="roundRect">
            <a:avLst/>
          </a:prstGeom>
          <a:solidFill>
            <a:schemeClr val="accent1">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smtClean="0">
                <a:solidFill>
                  <a:schemeClr val="accent6">
                    <a:lumMod val="50000"/>
                  </a:schemeClr>
                </a:solidFill>
              </a:rPr>
              <a:t>www.lib.gazi.edu.tr</a:t>
            </a:r>
            <a:endParaRPr lang="tr-TR" sz="2800" b="1" dirty="0">
              <a:solidFill>
                <a:schemeClr val="accent6">
                  <a:lumMod val="50000"/>
                </a:schemeClr>
              </a:solidFill>
            </a:endParaRPr>
          </a:p>
        </p:txBody>
      </p:sp>
      <p:sp>
        <p:nvSpPr>
          <p:cNvPr id="3" name="İçerik Yer Tutucusu 2"/>
          <p:cNvSpPr>
            <a:spLocks noGrp="1"/>
          </p:cNvSpPr>
          <p:nvPr>
            <p:ph idx="1"/>
          </p:nvPr>
        </p:nvSpPr>
        <p:spPr>
          <a:xfrm>
            <a:off x="7994469" y="744583"/>
            <a:ext cx="4049485" cy="5956662"/>
          </a:xfrm>
        </p:spPr>
        <p:txBody>
          <a:bodyPr>
            <a:normAutofit fontScale="55000" lnSpcReduction="20000"/>
          </a:bodyPr>
          <a:lstStyle/>
          <a:p>
            <a:pPr algn="ctr">
              <a:lnSpc>
                <a:spcPct val="120000"/>
              </a:lnSpc>
              <a:spcBef>
                <a:spcPct val="0"/>
              </a:spcBef>
              <a:buNone/>
            </a:pPr>
            <a:r>
              <a:rPr lang="tr-TR" altLang="tr-TR" sz="3500" b="1" dirty="0" smtClean="0">
                <a:solidFill>
                  <a:schemeClr val="accent6">
                    <a:lumMod val="50000"/>
                  </a:schemeClr>
                </a:solidFill>
              </a:rPr>
              <a:t>    </a:t>
            </a:r>
            <a:r>
              <a:rPr lang="tr-TR" altLang="tr-TR" sz="4000" b="1" dirty="0" smtClean="0">
                <a:solidFill>
                  <a:schemeClr val="accent6">
                    <a:lumMod val="50000"/>
                  </a:schemeClr>
                </a:solidFill>
              </a:rPr>
              <a:t>Kütüphanenin web sayfasından faydalanılarak aşağıdaki işlemler yapılabilmektedir:</a:t>
            </a:r>
          </a:p>
          <a:p>
            <a:pPr>
              <a:lnSpc>
                <a:spcPct val="120000"/>
              </a:lnSpc>
              <a:spcBef>
                <a:spcPct val="0"/>
              </a:spcBef>
              <a:buNone/>
            </a:pPr>
            <a:endParaRPr lang="tr-TR" altLang="tr-TR" sz="4000" b="1" dirty="0" smtClean="0">
              <a:solidFill>
                <a:schemeClr val="accent6">
                  <a:lumMod val="50000"/>
                </a:schemeClr>
              </a:solidFill>
            </a:endParaRPr>
          </a:p>
          <a:p>
            <a:pPr>
              <a:lnSpc>
                <a:spcPct val="120000"/>
              </a:lnSpc>
              <a:spcBef>
                <a:spcPct val="0"/>
              </a:spcBef>
            </a:pPr>
            <a:r>
              <a:rPr lang="tr-TR" altLang="tr-TR" sz="4000" b="1" dirty="0" smtClean="0">
                <a:solidFill>
                  <a:schemeClr val="accent6">
                    <a:lumMod val="50000"/>
                  </a:schemeClr>
                </a:solidFill>
              </a:rPr>
              <a:t>Katalog tarama</a:t>
            </a:r>
          </a:p>
          <a:p>
            <a:pPr>
              <a:lnSpc>
                <a:spcPct val="120000"/>
              </a:lnSpc>
              <a:spcBef>
                <a:spcPct val="0"/>
              </a:spcBef>
            </a:pPr>
            <a:r>
              <a:rPr lang="tr-TR" altLang="tr-TR" sz="4000" b="1" dirty="0" smtClean="0">
                <a:solidFill>
                  <a:schemeClr val="accent6">
                    <a:lumMod val="50000"/>
                  </a:schemeClr>
                </a:solidFill>
              </a:rPr>
              <a:t>Veri tabanlarını tarama</a:t>
            </a:r>
            <a:endParaRPr lang="tr-TR" altLang="tr-TR" sz="4000" b="1" dirty="0">
              <a:solidFill>
                <a:schemeClr val="accent6">
                  <a:lumMod val="50000"/>
                </a:schemeClr>
              </a:solidFill>
            </a:endParaRPr>
          </a:p>
          <a:p>
            <a:pPr>
              <a:lnSpc>
                <a:spcPct val="120000"/>
              </a:lnSpc>
              <a:spcBef>
                <a:spcPct val="0"/>
              </a:spcBef>
            </a:pPr>
            <a:r>
              <a:rPr lang="tr-TR" altLang="tr-TR" sz="4000" b="1" dirty="0" smtClean="0">
                <a:solidFill>
                  <a:schemeClr val="accent6">
                    <a:lumMod val="50000"/>
                  </a:schemeClr>
                </a:solidFill>
              </a:rPr>
              <a:t>Elektronik </a:t>
            </a:r>
            <a:r>
              <a:rPr lang="tr-TR" altLang="tr-TR" sz="4000" b="1" dirty="0">
                <a:solidFill>
                  <a:schemeClr val="accent6">
                    <a:lumMod val="50000"/>
                  </a:schemeClr>
                </a:solidFill>
              </a:rPr>
              <a:t>dergi kataloğuna </a:t>
            </a:r>
            <a:r>
              <a:rPr lang="tr-TR" altLang="tr-TR" sz="4000" b="1" dirty="0" smtClean="0">
                <a:solidFill>
                  <a:schemeClr val="accent6">
                    <a:lumMod val="50000"/>
                  </a:schemeClr>
                </a:solidFill>
              </a:rPr>
              <a:t>ve </a:t>
            </a:r>
            <a:r>
              <a:rPr lang="tr-TR" altLang="tr-TR" sz="4000" b="1" dirty="0">
                <a:solidFill>
                  <a:schemeClr val="accent6">
                    <a:lumMod val="50000"/>
                  </a:schemeClr>
                </a:solidFill>
              </a:rPr>
              <a:t>tam metne erişim</a:t>
            </a:r>
          </a:p>
          <a:p>
            <a:pPr>
              <a:lnSpc>
                <a:spcPct val="120000"/>
              </a:lnSpc>
              <a:spcBef>
                <a:spcPct val="0"/>
              </a:spcBef>
            </a:pPr>
            <a:r>
              <a:rPr lang="tr-TR" altLang="tr-TR" sz="4000" b="1" dirty="0" smtClean="0">
                <a:solidFill>
                  <a:schemeClr val="accent6">
                    <a:lumMod val="50000"/>
                  </a:schemeClr>
                </a:solidFill>
              </a:rPr>
              <a:t>Elektronik </a:t>
            </a:r>
            <a:r>
              <a:rPr lang="tr-TR" altLang="tr-TR" sz="4000" b="1" dirty="0">
                <a:solidFill>
                  <a:schemeClr val="accent6">
                    <a:lumMod val="50000"/>
                  </a:schemeClr>
                </a:solidFill>
              </a:rPr>
              <a:t>referans kaynaklarını </a:t>
            </a:r>
            <a:r>
              <a:rPr lang="tr-TR" altLang="tr-TR" sz="4000" b="1" dirty="0" smtClean="0">
                <a:solidFill>
                  <a:schemeClr val="accent6">
                    <a:lumMod val="50000"/>
                  </a:schemeClr>
                </a:solidFill>
              </a:rPr>
              <a:t>inceleme</a:t>
            </a:r>
          </a:p>
          <a:p>
            <a:pPr>
              <a:lnSpc>
                <a:spcPct val="120000"/>
              </a:lnSpc>
              <a:spcBef>
                <a:spcPct val="0"/>
              </a:spcBef>
            </a:pPr>
            <a:r>
              <a:rPr lang="tr-TR" altLang="tr-TR" sz="4000" b="1" dirty="0" smtClean="0">
                <a:solidFill>
                  <a:schemeClr val="accent6">
                    <a:lumMod val="50000"/>
                  </a:schemeClr>
                </a:solidFill>
              </a:rPr>
              <a:t>Yeni gelen kitap ve konu başlıkları listelerini inceleme</a:t>
            </a:r>
            <a:endParaRPr lang="tr-TR" altLang="tr-TR" sz="4000" b="1" dirty="0">
              <a:solidFill>
                <a:schemeClr val="accent6">
                  <a:lumMod val="50000"/>
                </a:schemeClr>
              </a:solidFill>
            </a:endParaRPr>
          </a:p>
          <a:p>
            <a:pPr>
              <a:lnSpc>
                <a:spcPct val="120000"/>
              </a:lnSpc>
              <a:spcBef>
                <a:spcPct val="0"/>
              </a:spcBef>
            </a:pPr>
            <a:r>
              <a:rPr lang="tr-TR" altLang="tr-TR" sz="4000" b="1" dirty="0" smtClean="0">
                <a:solidFill>
                  <a:schemeClr val="accent6">
                    <a:lumMod val="50000"/>
                  </a:schemeClr>
                </a:solidFill>
              </a:rPr>
              <a:t>Akademik </a:t>
            </a:r>
            <a:r>
              <a:rPr lang="tr-TR" altLang="tr-TR" sz="4000" b="1" dirty="0">
                <a:solidFill>
                  <a:schemeClr val="accent6">
                    <a:lumMod val="50000"/>
                  </a:schemeClr>
                </a:solidFill>
              </a:rPr>
              <a:t>personelimizin, atıf indekslerdeki yayınlarını görme </a:t>
            </a:r>
          </a:p>
          <a:p>
            <a:pPr>
              <a:lnSpc>
                <a:spcPct val="120000"/>
              </a:lnSpc>
              <a:spcBef>
                <a:spcPct val="0"/>
              </a:spcBef>
            </a:pPr>
            <a:r>
              <a:rPr lang="tr-TR" altLang="tr-TR" sz="4000" b="1" dirty="0" smtClean="0">
                <a:solidFill>
                  <a:schemeClr val="accent6">
                    <a:lumMod val="50000"/>
                  </a:schemeClr>
                </a:solidFill>
              </a:rPr>
              <a:t>Kütüphane </a:t>
            </a:r>
            <a:r>
              <a:rPr lang="tr-TR" altLang="tr-TR" sz="4000" b="1" dirty="0">
                <a:solidFill>
                  <a:schemeClr val="accent6">
                    <a:lumMod val="50000"/>
                  </a:schemeClr>
                </a:solidFill>
              </a:rPr>
              <a:t>ile ilgili bilgilere erişme (tanıtım, yararlanma koşulları vb.)</a:t>
            </a:r>
            <a:endParaRPr lang="tr-TR" altLang="tr-TR" sz="4000" b="1" dirty="0">
              <a:solidFill>
                <a:schemeClr val="accent6">
                  <a:lumMod val="50000"/>
                </a:schemeClr>
              </a:solidFill>
              <a:latin typeface="Arial Black" panose="020B0A04020102020204" pitchFamily="34" charset="0"/>
            </a:endParaRPr>
          </a:p>
          <a:p>
            <a:endParaRPr lang="tr-TR" dirty="0"/>
          </a:p>
        </p:txBody>
      </p:sp>
      <p:sp>
        <p:nvSpPr>
          <p:cNvPr id="5" name="Slayt Numarası Yer Tutucusu 4"/>
          <p:cNvSpPr>
            <a:spLocks noGrp="1"/>
          </p:cNvSpPr>
          <p:nvPr>
            <p:ph type="sldNum" sz="quarter" idx="12"/>
          </p:nvPr>
        </p:nvSpPr>
        <p:spPr/>
        <p:txBody>
          <a:bodyPr/>
          <a:lstStyle/>
          <a:p>
            <a:fld id="{1961CEC7-0E5A-4935-A8D4-95B0BAEB7497}" type="slidenum">
              <a:rPr lang="tr-TR" smtClean="0"/>
              <a:t>9</a:t>
            </a:fld>
            <a:endParaRPr lang="tr-TR"/>
          </a:p>
        </p:txBody>
      </p:sp>
    </p:spTree>
    <p:extLst>
      <p:ext uri="{BB962C8B-B14F-4D97-AF65-F5344CB8AC3E}">
        <p14:creationId xmlns:p14="http://schemas.microsoft.com/office/powerpoint/2010/main" val="41494587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18012" y="426834"/>
            <a:ext cx="10515600" cy="1325563"/>
          </a:xfrm>
        </p:spPr>
        <p:txBody>
          <a:bodyPr>
            <a:normAutofit/>
          </a:bodyPr>
          <a:lstStyle/>
          <a:p>
            <a:r>
              <a:rPr lang="tr-TR" b="1" dirty="0">
                <a:solidFill>
                  <a:schemeClr val="accent6">
                    <a:lumMod val="50000"/>
                  </a:schemeClr>
                </a:solidFill>
              </a:rPr>
              <a:t>Yayın Sipariş Formu - I</a:t>
            </a:r>
          </a:p>
        </p:txBody>
      </p:sp>
      <p:sp>
        <p:nvSpPr>
          <p:cNvPr id="3" name="İçerik Yer Tutucusu 2"/>
          <p:cNvSpPr>
            <a:spLocks noGrp="1"/>
          </p:cNvSpPr>
          <p:nvPr>
            <p:ph idx="1"/>
          </p:nvPr>
        </p:nvSpPr>
        <p:spPr>
          <a:xfrm>
            <a:off x="643057" y="2284606"/>
            <a:ext cx="4543697" cy="3451382"/>
          </a:xfrm>
        </p:spPr>
        <p:txBody>
          <a:bodyPr>
            <a:normAutofit fontScale="92500" lnSpcReduction="10000"/>
          </a:bodyPr>
          <a:lstStyle/>
          <a:p>
            <a:pPr>
              <a:lnSpc>
                <a:spcPct val="120000"/>
              </a:lnSpc>
            </a:pPr>
            <a:r>
              <a:rPr lang="tr-TR" sz="2200" b="1" dirty="0" smtClean="0">
                <a:solidFill>
                  <a:schemeClr val="accent6">
                    <a:lumMod val="50000"/>
                  </a:schemeClr>
                </a:solidFill>
              </a:rPr>
              <a:t>Tüm kullanıcıların Kütüphaneye alınmasını istediği yayınlar için istek yapabileceği                                Kütüphane web sayfasının sağ kısmında yer almaktadır.</a:t>
            </a:r>
          </a:p>
          <a:p>
            <a:pPr>
              <a:lnSpc>
                <a:spcPct val="120000"/>
              </a:lnSpc>
            </a:pPr>
            <a:r>
              <a:rPr lang="tr-TR" sz="2200" b="1" dirty="0" smtClean="0">
                <a:solidFill>
                  <a:schemeClr val="accent6">
                    <a:lumMod val="50000"/>
                  </a:schemeClr>
                </a:solidFill>
              </a:rPr>
              <a:t>Kitap / Dergi / Veri Tabanı isteği yapmak için öğrenci / sicil numarası ve internetten belirlenen kütüphane şifresinin kullanılması gerekmektedir.</a:t>
            </a:r>
            <a:endParaRPr lang="tr-TR" sz="2200" b="1" dirty="0">
              <a:solidFill>
                <a:schemeClr val="accent6">
                  <a:lumMod val="50000"/>
                </a:schemeClr>
              </a:solidFill>
            </a:endParaRPr>
          </a:p>
        </p:txBody>
      </p:sp>
      <p:pic>
        <p:nvPicPr>
          <p:cNvPr id="4" name="Resim 3"/>
          <p:cNvPicPr>
            <a:picLocks noChangeAspect="1"/>
          </p:cNvPicPr>
          <p:nvPr/>
        </p:nvPicPr>
        <p:blipFill rotWithShape="1">
          <a:blip r:embed="rId2"/>
          <a:srcRect l="6532" t="14821" r="11337" b="20657"/>
          <a:stretch/>
        </p:blipFill>
        <p:spPr>
          <a:xfrm>
            <a:off x="5836303" y="700698"/>
            <a:ext cx="5914977" cy="26125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Resim 4"/>
          <p:cNvPicPr>
            <a:picLocks noChangeAspect="1"/>
          </p:cNvPicPr>
          <p:nvPr/>
        </p:nvPicPr>
        <p:blipFill rotWithShape="1">
          <a:blip r:embed="rId3"/>
          <a:srcRect l="32598" t="21379" r="33602" b="6399"/>
          <a:stretch/>
        </p:blipFill>
        <p:spPr>
          <a:xfrm>
            <a:off x="5298945" y="2850604"/>
            <a:ext cx="3163053" cy="37998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Yuvarlatılmış Dikdörtgen 5"/>
          <p:cNvSpPr/>
          <p:nvPr/>
        </p:nvSpPr>
        <p:spPr>
          <a:xfrm>
            <a:off x="9875520" y="2560320"/>
            <a:ext cx="1058092" cy="290284"/>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8" name="Düz Ok Bağlayıcısı 7"/>
          <p:cNvCxnSpPr>
            <a:stCxn id="6" idx="2"/>
          </p:cNvCxnSpPr>
          <p:nvPr/>
        </p:nvCxnSpPr>
        <p:spPr>
          <a:xfrm flipH="1">
            <a:off x="7924640" y="2850604"/>
            <a:ext cx="2479926" cy="1254035"/>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6" name="Resim 15"/>
          <p:cNvPicPr>
            <a:picLocks noChangeAspect="1"/>
          </p:cNvPicPr>
          <p:nvPr/>
        </p:nvPicPr>
        <p:blipFill rotWithShape="1">
          <a:blip r:embed="rId4"/>
          <a:srcRect l="65171" t="52331" r="22335" b="43899"/>
          <a:stretch/>
        </p:blipFill>
        <p:spPr>
          <a:xfrm>
            <a:off x="2433112" y="2965114"/>
            <a:ext cx="2052278" cy="3481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28358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07126" y="401040"/>
            <a:ext cx="10515600" cy="1325563"/>
          </a:xfrm>
        </p:spPr>
        <p:txBody>
          <a:bodyPr/>
          <a:lstStyle/>
          <a:p>
            <a:r>
              <a:rPr lang="tr-TR" b="1" dirty="0">
                <a:solidFill>
                  <a:schemeClr val="accent6">
                    <a:lumMod val="50000"/>
                  </a:schemeClr>
                </a:solidFill>
              </a:rPr>
              <a:t>Yayın Sipariş Formu - </a:t>
            </a:r>
            <a:r>
              <a:rPr lang="tr-TR" b="1" dirty="0" smtClean="0">
                <a:solidFill>
                  <a:schemeClr val="accent6">
                    <a:lumMod val="50000"/>
                  </a:schemeClr>
                </a:solidFill>
              </a:rPr>
              <a:t>II</a:t>
            </a:r>
            <a:endParaRPr lang="tr-TR" dirty="0"/>
          </a:p>
        </p:txBody>
      </p:sp>
      <p:sp>
        <p:nvSpPr>
          <p:cNvPr id="3" name="İçerik Yer Tutucusu 2"/>
          <p:cNvSpPr>
            <a:spLocks noGrp="1"/>
          </p:cNvSpPr>
          <p:nvPr>
            <p:ph idx="1"/>
          </p:nvPr>
        </p:nvSpPr>
        <p:spPr>
          <a:xfrm>
            <a:off x="229688" y="2235052"/>
            <a:ext cx="5562600" cy="3382880"/>
          </a:xfrm>
        </p:spPr>
        <p:txBody>
          <a:bodyPr>
            <a:normAutofit/>
          </a:bodyPr>
          <a:lstStyle/>
          <a:p>
            <a:r>
              <a:rPr lang="tr-TR" sz="2200" b="1" dirty="0" smtClean="0">
                <a:solidFill>
                  <a:schemeClr val="accent6">
                    <a:lumMod val="50000"/>
                  </a:schemeClr>
                </a:solidFill>
              </a:rPr>
              <a:t>Öğrenci </a:t>
            </a:r>
            <a:r>
              <a:rPr lang="tr-TR" sz="2200" b="1" dirty="0">
                <a:solidFill>
                  <a:schemeClr val="accent6">
                    <a:lumMod val="50000"/>
                  </a:schemeClr>
                </a:solidFill>
              </a:rPr>
              <a:t>/ sicil </a:t>
            </a:r>
            <a:r>
              <a:rPr lang="tr-TR" sz="2200" b="1" dirty="0" smtClean="0">
                <a:solidFill>
                  <a:schemeClr val="accent6">
                    <a:lumMod val="50000"/>
                  </a:schemeClr>
                </a:solidFill>
              </a:rPr>
              <a:t>numarası </a:t>
            </a:r>
            <a:r>
              <a:rPr lang="tr-TR" sz="2200" b="1" dirty="0">
                <a:solidFill>
                  <a:schemeClr val="accent6">
                    <a:lumMod val="50000"/>
                  </a:schemeClr>
                </a:solidFill>
              </a:rPr>
              <a:t>ve </a:t>
            </a:r>
            <a:r>
              <a:rPr lang="tr-TR" sz="2200" b="1" dirty="0" smtClean="0">
                <a:solidFill>
                  <a:schemeClr val="accent6">
                    <a:lumMod val="50000"/>
                  </a:schemeClr>
                </a:solidFill>
              </a:rPr>
              <a:t>şifre girildiğinde sistem ‘’Kullanıcı Hizmetleri’’ sayfasına yönlendirecektir. </a:t>
            </a:r>
          </a:p>
          <a:p>
            <a:r>
              <a:rPr lang="tr-TR" sz="2200" b="1" dirty="0" smtClean="0">
                <a:solidFill>
                  <a:schemeClr val="accent6">
                    <a:lumMod val="50000"/>
                  </a:schemeClr>
                </a:solidFill>
              </a:rPr>
              <a:t>Bu sayfanın üst kısmında yer alan               linki ile alınması istenen kitap, dergi ya da veri tabanı Kütüphaneye önerilebilmektedir.</a:t>
            </a:r>
          </a:p>
          <a:p>
            <a:r>
              <a:rPr lang="tr-TR" sz="2200" b="1" dirty="0" smtClean="0">
                <a:solidFill>
                  <a:schemeClr val="accent6">
                    <a:lumMod val="50000"/>
                  </a:schemeClr>
                </a:solidFill>
              </a:rPr>
              <a:t>Yapılan tüm istekler, kütüphaneciler tarafından bütçe imkanları doğrultusunda değerlendirilecektir.</a:t>
            </a:r>
            <a:endParaRPr lang="tr-TR" sz="2200" b="1" dirty="0">
              <a:solidFill>
                <a:schemeClr val="accent6">
                  <a:lumMod val="50000"/>
                </a:schemeClr>
              </a:solidFill>
            </a:endParaRPr>
          </a:p>
        </p:txBody>
      </p:sp>
      <p:pic>
        <p:nvPicPr>
          <p:cNvPr id="4" name="Resim 3"/>
          <p:cNvPicPr>
            <a:picLocks noChangeAspect="1"/>
          </p:cNvPicPr>
          <p:nvPr/>
        </p:nvPicPr>
        <p:blipFill rotWithShape="1">
          <a:blip r:embed="rId2"/>
          <a:srcRect l="1698" t="14819" r="13187" b="17907"/>
          <a:stretch/>
        </p:blipFill>
        <p:spPr>
          <a:xfrm>
            <a:off x="6225904" y="662921"/>
            <a:ext cx="5826036" cy="25890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Resim 4"/>
          <p:cNvPicPr>
            <a:picLocks noChangeAspect="1"/>
          </p:cNvPicPr>
          <p:nvPr/>
        </p:nvPicPr>
        <p:blipFill rotWithShape="1">
          <a:blip r:embed="rId3"/>
          <a:srcRect l="1443" t="14038" r="32771" b="22272"/>
          <a:stretch/>
        </p:blipFill>
        <p:spPr>
          <a:xfrm>
            <a:off x="6225904" y="3251949"/>
            <a:ext cx="5826036" cy="31712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Yuvarlatılmış Dikdörtgen 5"/>
          <p:cNvSpPr/>
          <p:nvPr/>
        </p:nvSpPr>
        <p:spPr>
          <a:xfrm>
            <a:off x="8412480" y="1188720"/>
            <a:ext cx="849086" cy="378823"/>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8" name="Düz Ok Bağlayıcısı 7"/>
          <p:cNvCxnSpPr>
            <a:stCxn id="6" idx="2"/>
          </p:cNvCxnSpPr>
          <p:nvPr/>
        </p:nvCxnSpPr>
        <p:spPr>
          <a:xfrm>
            <a:off x="8837023" y="1567543"/>
            <a:ext cx="0" cy="2358949"/>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9" name="Resim 8"/>
          <p:cNvPicPr>
            <a:picLocks noChangeAspect="1"/>
          </p:cNvPicPr>
          <p:nvPr/>
        </p:nvPicPr>
        <p:blipFill rotWithShape="1">
          <a:blip r:embed="rId4"/>
          <a:srcRect l="50000" t="23164" r="39960" b="73112"/>
          <a:stretch/>
        </p:blipFill>
        <p:spPr>
          <a:xfrm>
            <a:off x="4589514" y="3251949"/>
            <a:ext cx="1415045" cy="2951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54186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KAMPÜS DIŞI ERİŞİM</a:t>
            </a:r>
            <a:endParaRPr lang="tr-TR" sz="6000" b="1" dirty="0">
              <a:solidFill>
                <a:schemeClr val="accent6">
                  <a:lumMod val="50000"/>
                </a:schemeClr>
              </a:solidFill>
            </a:endParaRPr>
          </a:p>
        </p:txBody>
      </p:sp>
    </p:spTree>
    <p:extLst>
      <p:ext uri="{BB962C8B-B14F-4D97-AF65-F5344CB8AC3E}">
        <p14:creationId xmlns:p14="http://schemas.microsoft.com/office/powerpoint/2010/main" val="6845806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l="20942" t="13125" r="22460" b="5268"/>
          <a:stretch/>
        </p:blipFill>
        <p:spPr>
          <a:xfrm>
            <a:off x="253188" y="273685"/>
            <a:ext cx="8122023" cy="64863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Resim 4"/>
          <p:cNvPicPr>
            <a:picLocks noChangeAspect="1"/>
          </p:cNvPicPr>
          <p:nvPr/>
        </p:nvPicPr>
        <p:blipFill rotWithShape="1">
          <a:blip r:embed="rId3"/>
          <a:srcRect l="2700" t="14304" r="3666" b="5245"/>
          <a:stretch/>
        </p:blipFill>
        <p:spPr>
          <a:xfrm>
            <a:off x="1920240" y="770709"/>
            <a:ext cx="5786846" cy="27954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Oval 5"/>
          <p:cNvSpPr/>
          <p:nvPr/>
        </p:nvSpPr>
        <p:spPr>
          <a:xfrm>
            <a:off x="253188" y="5649369"/>
            <a:ext cx="2202629" cy="940526"/>
          </a:xfrm>
          <a:prstGeom prst="ellipse">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8" name="Düz Ok Bağlayıcısı 7"/>
          <p:cNvCxnSpPr>
            <a:stCxn id="6" idx="0"/>
          </p:cNvCxnSpPr>
          <p:nvPr/>
        </p:nvCxnSpPr>
        <p:spPr>
          <a:xfrm flipV="1">
            <a:off x="1354503" y="3115175"/>
            <a:ext cx="1101314" cy="2534194"/>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2" name="Resim 11"/>
          <p:cNvPicPr>
            <a:picLocks noChangeAspect="1"/>
          </p:cNvPicPr>
          <p:nvPr/>
        </p:nvPicPr>
        <p:blipFill rotWithShape="1">
          <a:blip r:embed="rId4"/>
          <a:srcRect l="2181" t="13559" r="3585" b="5839"/>
          <a:stretch/>
        </p:blipFill>
        <p:spPr>
          <a:xfrm>
            <a:off x="2873829" y="3762103"/>
            <a:ext cx="5812971" cy="27954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Dikdörtgen 9"/>
          <p:cNvSpPr/>
          <p:nvPr/>
        </p:nvSpPr>
        <p:spPr>
          <a:xfrm>
            <a:off x="6492240" y="574766"/>
            <a:ext cx="5473339" cy="6087291"/>
          </a:xfrm>
          <a:prstGeom prst="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Tx/>
              <a:buNone/>
            </a:pPr>
            <a:r>
              <a:rPr lang="tr-TR" altLang="tr-TR" sz="2200" b="1" dirty="0" smtClean="0">
                <a:solidFill>
                  <a:schemeClr val="accent6">
                    <a:lumMod val="50000"/>
                  </a:schemeClr>
                </a:solidFill>
              </a:rPr>
              <a:t>Kütüphanemizin abone olduğu ve satın aldığı kaynaklara, Gazi bünyesindeki tüm bilgisayarlardan erişim mümkündür.</a:t>
            </a:r>
            <a:r>
              <a:rPr lang="tr-TR" altLang="tr-TR" sz="2200" b="1" dirty="0" smtClean="0">
                <a:solidFill>
                  <a:schemeClr val="accent6">
                    <a:lumMod val="50000"/>
                  </a:schemeClr>
                </a:solidFill>
                <a:effectLst>
                  <a:outerShdw blurRad="38100" dist="38100" dir="2700000" algn="tl">
                    <a:srgbClr val="C0C0C0"/>
                  </a:outerShdw>
                </a:effectLst>
              </a:rPr>
              <a:t> </a:t>
            </a:r>
          </a:p>
          <a:p>
            <a:pPr algn="ctr">
              <a:buFontTx/>
              <a:buNone/>
            </a:pPr>
            <a:endParaRPr lang="tr-TR" altLang="tr-TR" sz="2200" b="1" dirty="0" smtClean="0">
              <a:solidFill>
                <a:schemeClr val="accent6">
                  <a:lumMod val="50000"/>
                </a:schemeClr>
              </a:solidFill>
              <a:effectLst>
                <a:outerShdw blurRad="38100" dist="38100" dir="2700000" algn="tl">
                  <a:srgbClr val="C0C0C0"/>
                </a:outerShdw>
              </a:effectLst>
            </a:endParaRPr>
          </a:p>
          <a:p>
            <a:pPr algn="ctr"/>
            <a:r>
              <a:rPr lang="tr-TR" altLang="tr-TR" sz="2200" b="1" dirty="0" smtClean="0">
                <a:solidFill>
                  <a:schemeClr val="accent6">
                    <a:lumMod val="50000"/>
                  </a:schemeClr>
                </a:solidFill>
              </a:rPr>
              <a:t>Bunun dışında akademik personelimiz ile tüm yüksek lisans / doktora öğrencilerimiz</a:t>
            </a:r>
          </a:p>
          <a:p>
            <a:pPr algn="ctr"/>
            <a:endParaRPr lang="tr-TR" altLang="tr-TR" sz="2200" b="1" dirty="0" smtClean="0">
              <a:solidFill>
                <a:schemeClr val="accent6">
                  <a:lumMod val="50000"/>
                </a:schemeClr>
              </a:solidFill>
            </a:endParaRPr>
          </a:p>
          <a:p>
            <a:pPr algn="ctr"/>
            <a:endParaRPr lang="tr-TR" altLang="tr-TR" sz="2200" b="1" dirty="0">
              <a:solidFill>
                <a:schemeClr val="accent6">
                  <a:lumMod val="50000"/>
                </a:schemeClr>
              </a:solidFill>
            </a:endParaRPr>
          </a:p>
          <a:p>
            <a:pPr algn="ctr"/>
            <a:r>
              <a:rPr lang="tr-TR" altLang="tr-TR" sz="2200" b="1" dirty="0" smtClean="0">
                <a:solidFill>
                  <a:schemeClr val="accent6">
                    <a:lumMod val="50000"/>
                  </a:schemeClr>
                </a:solidFill>
              </a:rPr>
              <a:t>sayfasında belirtilen </a:t>
            </a:r>
            <a:r>
              <a:rPr lang="tr-TR" altLang="tr-TR" sz="2200" b="1" dirty="0" err="1" smtClean="0">
                <a:solidFill>
                  <a:schemeClr val="accent6">
                    <a:lumMod val="50000"/>
                  </a:schemeClr>
                </a:solidFill>
              </a:rPr>
              <a:t>proxy</a:t>
            </a:r>
            <a:r>
              <a:rPr lang="tr-TR" altLang="tr-TR" sz="2200" b="1" dirty="0" smtClean="0">
                <a:solidFill>
                  <a:schemeClr val="accent6">
                    <a:lumMod val="50000"/>
                  </a:schemeClr>
                </a:solidFill>
              </a:rPr>
              <a:t> ayarlarını yaptıkları takdirde, kampüs dışından da  elektronik kaynaklara erişebilmektedirler.</a:t>
            </a:r>
          </a:p>
          <a:p>
            <a:pPr algn="ctr"/>
            <a:endParaRPr lang="tr-TR" altLang="tr-TR" sz="2200" b="1" dirty="0">
              <a:solidFill>
                <a:schemeClr val="accent6">
                  <a:lumMod val="50000"/>
                </a:schemeClr>
              </a:solidFill>
            </a:endParaRPr>
          </a:p>
          <a:p>
            <a:pPr algn="ctr"/>
            <a:r>
              <a:rPr lang="tr-TR" sz="2200" b="1" dirty="0" smtClean="0">
                <a:solidFill>
                  <a:schemeClr val="accent6">
                    <a:lumMod val="50000"/>
                  </a:schemeClr>
                </a:solidFill>
              </a:rPr>
              <a:t>Personelimiz </a:t>
            </a:r>
            <a:r>
              <a:rPr lang="tr-TR" sz="2200" b="1" dirty="0" err="1">
                <a:solidFill>
                  <a:schemeClr val="accent6">
                    <a:lumMod val="50000"/>
                  </a:schemeClr>
                </a:solidFill>
              </a:rPr>
              <a:t>proxy</a:t>
            </a:r>
            <a:r>
              <a:rPr lang="tr-TR" sz="2200" b="1" dirty="0">
                <a:solidFill>
                  <a:schemeClr val="accent6">
                    <a:lumMod val="50000"/>
                  </a:schemeClr>
                </a:solidFill>
              </a:rPr>
              <a:t> kullanıcı adı olarak </a:t>
            </a:r>
            <a:r>
              <a:rPr lang="tr-TR" sz="2200" b="1" dirty="0" smtClean="0">
                <a:solidFill>
                  <a:schemeClr val="accent6">
                    <a:lumMod val="50000"/>
                  </a:schemeClr>
                </a:solidFill>
              </a:rPr>
              <a:t>Gazi e-posta </a:t>
            </a:r>
            <a:r>
              <a:rPr lang="tr-TR" sz="2200" b="1" dirty="0">
                <a:solidFill>
                  <a:schemeClr val="accent6">
                    <a:lumMod val="50000"/>
                  </a:schemeClr>
                </a:solidFill>
              </a:rPr>
              <a:t>adreslerini, şifre olarak </a:t>
            </a:r>
            <a:r>
              <a:rPr lang="tr-TR" sz="2200" b="1" dirty="0" smtClean="0">
                <a:solidFill>
                  <a:schemeClr val="accent6">
                    <a:lumMod val="50000"/>
                  </a:schemeClr>
                </a:solidFill>
              </a:rPr>
              <a:t>Gazi </a:t>
            </a:r>
            <a:r>
              <a:rPr lang="tr-TR" sz="2200" b="1" dirty="0">
                <a:solidFill>
                  <a:schemeClr val="accent6">
                    <a:lumMod val="50000"/>
                  </a:schemeClr>
                </a:solidFill>
              </a:rPr>
              <a:t>e </a:t>
            </a:r>
            <a:r>
              <a:rPr lang="tr-TR" sz="2200" b="1" dirty="0" smtClean="0">
                <a:solidFill>
                  <a:schemeClr val="accent6">
                    <a:lumMod val="50000"/>
                  </a:schemeClr>
                </a:solidFill>
              </a:rPr>
              <a:t>-posta </a:t>
            </a:r>
            <a:r>
              <a:rPr lang="tr-TR" sz="2200" b="1" dirty="0">
                <a:solidFill>
                  <a:schemeClr val="accent6">
                    <a:lumMod val="50000"/>
                  </a:schemeClr>
                </a:solidFill>
              </a:rPr>
              <a:t>adreslerinin şifrelerini kullanmalıdırlar</a:t>
            </a:r>
            <a:r>
              <a:rPr lang="tr-TR" sz="2200" b="1" dirty="0" smtClean="0">
                <a:solidFill>
                  <a:schemeClr val="accent6">
                    <a:lumMod val="50000"/>
                  </a:schemeClr>
                </a:solidFill>
              </a:rPr>
              <a:t>.</a:t>
            </a:r>
            <a:endParaRPr lang="tr-TR" altLang="tr-TR" sz="1600" b="1" dirty="0">
              <a:solidFill>
                <a:schemeClr val="accent2"/>
              </a:solidFill>
              <a:effectLst>
                <a:outerShdw blurRad="38100" dist="38100" dir="2700000" algn="tl">
                  <a:srgbClr val="C0C0C0"/>
                </a:outerShdw>
              </a:effectLst>
            </a:endParaRPr>
          </a:p>
        </p:txBody>
      </p:sp>
      <p:sp>
        <p:nvSpPr>
          <p:cNvPr id="16" name="Oval 15"/>
          <p:cNvSpPr/>
          <p:nvPr/>
        </p:nvSpPr>
        <p:spPr>
          <a:xfrm>
            <a:off x="4572000" y="2625634"/>
            <a:ext cx="600891" cy="261257"/>
          </a:xfrm>
          <a:prstGeom prst="ellipse">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18" name="Düz Ok Bağlayıcısı 17"/>
          <p:cNvCxnSpPr>
            <a:stCxn id="16" idx="4"/>
          </p:cNvCxnSpPr>
          <p:nvPr/>
        </p:nvCxnSpPr>
        <p:spPr>
          <a:xfrm flipH="1">
            <a:off x="4843514" y="2886891"/>
            <a:ext cx="28932" cy="1946366"/>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1" name="Resim 10"/>
          <p:cNvPicPr>
            <a:picLocks noChangeAspect="1"/>
          </p:cNvPicPr>
          <p:nvPr/>
        </p:nvPicPr>
        <p:blipFill rotWithShape="1">
          <a:blip r:embed="rId5"/>
          <a:srcRect l="3951" t="64911" r="75367" b="29553"/>
          <a:stretch/>
        </p:blipFill>
        <p:spPr>
          <a:xfrm>
            <a:off x="7624370" y="3115175"/>
            <a:ext cx="3257281" cy="4901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920628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esim 12"/>
          <p:cNvPicPr>
            <a:picLocks noChangeAspect="1"/>
          </p:cNvPicPr>
          <p:nvPr/>
        </p:nvPicPr>
        <p:blipFill rotWithShape="1">
          <a:blip r:embed="rId2"/>
          <a:srcRect l="2552" t="13853" r="3340" b="6140"/>
          <a:stretch/>
        </p:blipFill>
        <p:spPr>
          <a:xfrm>
            <a:off x="427824" y="1223811"/>
            <a:ext cx="4435849" cy="21202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Resim 4"/>
          <p:cNvPicPr>
            <a:picLocks noChangeAspect="1"/>
          </p:cNvPicPr>
          <p:nvPr/>
        </p:nvPicPr>
        <p:blipFill rotWithShape="1">
          <a:blip r:embed="rId3"/>
          <a:srcRect l="2744" t="53616" r="57931" b="5608"/>
          <a:stretch/>
        </p:blipFill>
        <p:spPr>
          <a:xfrm>
            <a:off x="422962" y="3837428"/>
            <a:ext cx="4464423" cy="26025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Oval 5"/>
          <p:cNvSpPr/>
          <p:nvPr/>
        </p:nvSpPr>
        <p:spPr>
          <a:xfrm>
            <a:off x="1896649" y="2756189"/>
            <a:ext cx="1517048" cy="250117"/>
          </a:xfrm>
          <a:prstGeom prst="ellipse">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8" name="Düz Ok Bağlayıcısı 7"/>
          <p:cNvCxnSpPr/>
          <p:nvPr/>
        </p:nvCxnSpPr>
        <p:spPr>
          <a:xfrm flipH="1">
            <a:off x="2124250" y="3012108"/>
            <a:ext cx="374801" cy="651550"/>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 name="Yuvarlatılmış Dikdörtgen 9"/>
          <p:cNvSpPr/>
          <p:nvPr/>
        </p:nvSpPr>
        <p:spPr>
          <a:xfrm>
            <a:off x="370789" y="3845272"/>
            <a:ext cx="2595284" cy="399061"/>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Yuvarlatılmış Dikdörtgen 8"/>
          <p:cNvSpPr/>
          <p:nvPr/>
        </p:nvSpPr>
        <p:spPr>
          <a:xfrm>
            <a:off x="2520703" y="4468568"/>
            <a:ext cx="2086601" cy="1976717"/>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Bir sefere mahsus </a:t>
            </a:r>
            <a:r>
              <a:rPr lang="tr-TR" sz="2200" b="1" dirty="0" err="1" smtClean="0">
                <a:solidFill>
                  <a:schemeClr val="accent6">
                    <a:lumMod val="50000"/>
                  </a:schemeClr>
                </a:solidFill>
              </a:rPr>
              <a:t>proxy</a:t>
            </a:r>
            <a:r>
              <a:rPr lang="tr-TR" sz="2200" b="1" dirty="0" smtClean="0">
                <a:solidFill>
                  <a:schemeClr val="accent6">
                    <a:lumMod val="50000"/>
                  </a:schemeClr>
                </a:solidFill>
              </a:rPr>
              <a:t> şifrenizi belirlemek için tıklayınız.</a:t>
            </a:r>
            <a:endParaRPr lang="tr-TR" sz="2200" b="1" dirty="0">
              <a:solidFill>
                <a:schemeClr val="accent6">
                  <a:lumMod val="50000"/>
                </a:schemeClr>
              </a:solidFill>
            </a:endParaRPr>
          </a:p>
        </p:txBody>
      </p:sp>
      <p:pic>
        <p:nvPicPr>
          <p:cNvPr id="11" name="Resim 10"/>
          <p:cNvPicPr>
            <a:picLocks noChangeAspect="1"/>
          </p:cNvPicPr>
          <p:nvPr/>
        </p:nvPicPr>
        <p:blipFill rotWithShape="1">
          <a:blip r:embed="rId4"/>
          <a:srcRect l="26552" t="19485" r="32521" b="32904"/>
          <a:stretch/>
        </p:blipFill>
        <p:spPr>
          <a:xfrm>
            <a:off x="5433331" y="236476"/>
            <a:ext cx="5325035" cy="34827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Yuvarlatılmış Dikdörtgen 15"/>
          <p:cNvSpPr/>
          <p:nvPr/>
        </p:nvSpPr>
        <p:spPr>
          <a:xfrm>
            <a:off x="8391684" y="1817528"/>
            <a:ext cx="819551" cy="399061"/>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Yuvarlatılmış Dikdörtgen 16"/>
          <p:cNvSpPr/>
          <p:nvPr/>
        </p:nvSpPr>
        <p:spPr>
          <a:xfrm>
            <a:off x="9413660" y="317088"/>
            <a:ext cx="2366682" cy="1976717"/>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Daha önce şifre  oluşturmadığınız için tıklayınız.</a:t>
            </a:r>
            <a:endParaRPr lang="tr-TR" sz="2200" b="1" dirty="0">
              <a:solidFill>
                <a:schemeClr val="accent6">
                  <a:lumMod val="50000"/>
                </a:schemeClr>
              </a:solidFill>
            </a:endParaRPr>
          </a:p>
        </p:txBody>
      </p:sp>
      <p:pic>
        <p:nvPicPr>
          <p:cNvPr id="18" name="Resim 17"/>
          <p:cNvPicPr>
            <a:picLocks noChangeAspect="1"/>
          </p:cNvPicPr>
          <p:nvPr/>
        </p:nvPicPr>
        <p:blipFill rotWithShape="1">
          <a:blip r:embed="rId5"/>
          <a:srcRect l="26402" t="19669" r="31328" b="36765"/>
          <a:stretch/>
        </p:blipFill>
        <p:spPr>
          <a:xfrm>
            <a:off x="5431127" y="3536642"/>
            <a:ext cx="5327240" cy="30869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9" name="Yuvarlatılmış Dikdörtgen 18"/>
          <p:cNvSpPr/>
          <p:nvPr/>
        </p:nvSpPr>
        <p:spPr>
          <a:xfrm>
            <a:off x="5558005" y="3947104"/>
            <a:ext cx="2389207" cy="1310696"/>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Yuvarlatılmış Dikdörtgen 19"/>
          <p:cNvSpPr/>
          <p:nvPr/>
        </p:nvSpPr>
        <p:spPr>
          <a:xfrm>
            <a:off x="8095848" y="3145342"/>
            <a:ext cx="3974232" cy="3518266"/>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Öğrenci numaranızı ve Öğrenci Bilgi Sistemi’ne girerken kullandığınız şifrenizi giriniz. (Not: Şifrede Türkçe karakterler bulunmamalıdır.)</a:t>
            </a:r>
          </a:p>
          <a:p>
            <a:pPr algn="ctr"/>
            <a:endParaRPr lang="tr-TR" sz="1600" dirty="0"/>
          </a:p>
          <a:p>
            <a:pPr algn="ctr"/>
            <a:r>
              <a:rPr lang="tr-TR" sz="2200" b="1" dirty="0" smtClean="0">
                <a:solidFill>
                  <a:schemeClr val="accent6">
                    <a:lumMod val="50000"/>
                  </a:schemeClr>
                </a:solidFill>
              </a:rPr>
              <a:t>Sizin bilgilerinizin bulunduğu bir sayfa açılacaktır. Bu sayfada kendinize Proxy için bir şifre belirleyiniz.</a:t>
            </a:r>
            <a:endParaRPr lang="tr-TR" sz="2200" b="1" dirty="0">
              <a:solidFill>
                <a:schemeClr val="accent6">
                  <a:lumMod val="50000"/>
                </a:schemeClr>
              </a:solidFill>
            </a:endParaRPr>
          </a:p>
        </p:txBody>
      </p:sp>
      <p:sp>
        <p:nvSpPr>
          <p:cNvPr id="21" name="Patlama 1 20"/>
          <p:cNvSpPr/>
          <p:nvPr/>
        </p:nvSpPr>
        <p:spPr>
          <a:xfrm>
            <a:off x="449101" y="2089981"/>
            <a:ext cx="1131408" cy="110977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000" b="1" dirty="0" smtClean="0">
                <a:solidFill>
                  <a:srgbClr val="FF0000"/>
                </a:solidFill>
              </a:rPr>
              <a:t>1</a:t>
            </a:r>
            <a:endParaRPr lang="tr-TR" sz="4000" b="1" dirty="0">
              <a:solidFill>
                <a:srgbClr val="FF0000"/>
              </a:solidFill>
            </a:endParaRPr>
          </a:p>
        </p:txBody>
      </p:sp>
      <p:sp>
        <p:nvSpPr>
          <p:cNvPr id="22" name="Patlama 1 21"/>
          <p:cNvSpPr/>
          <p:nvPr/>
        </p:nvSpPr>
        <p:spPr>
          <a:xfrm>
            <a:off x="592487" y="5108976"/>
            <a:ext cx="1131408" cy="110977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000" b="1" dirty="0" smtClean="0">
                <a:solidFill>
                  <a:srgbClr val="FF0000"/>
                </a:solidFill>
              </a:rPr>
              <a:t>2</a:t>
            </a:r>
            <a:endParaRPr lang="tr-TR" sz="3200" b="1" dirty="0">
              <a:solidFill>
                <a:srgbClr val="FF0000"/>
              </a:solidFill>
            </a:endParaRPr>
          </a:p>
        </p:txBody>
      </p:sp>
      <p:sp>
        <p:nvSpPr>
          <p:cNvPr id="23" name="Patlama 1 22"/>
          <p:cNvSpPr/>
          <p:nvPr/>
        </p:nvSpPr>
        <p:spPr>
          <a:xfrm>
            <a:off x="7884288" y="556874"/>
            <a:ext cx="1131408" cy="110977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000" b="1" dirty="0" smtClean="0">
                <a:solidFill>
                  <a:srgbClr val="FF0000"/>
                </a:solidFill>
              </a:rPr>
              <a:t>3</a:t>
            </a:r>
            <a:endParaRPr lang="tr-TR" sz="4000" b="1" dirty="0">
              <a:solidFill>
                <a:srgbClr val="FF0000"/>
              </a:solidFill>
            </a:endParaRPr>
          </a:p>
        </p:txBody>
      </p:sp>
      <p:sp>
        <p:nvSpPr>
          <p:cNvPr id="24" name="Dikdörtgen 23"/>
          <p:cNvSpPr/>
          <p:nvPr/>
        </p:nvSpPr>
        <p:spPr>
          <a:xfrm>
            <a:off x="592487" y="247157"/>
            <a:ext cx="4014817" cy="785044"/>
          </a:xfrm>
          <a:prstGeom prst="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Yüksek Lisans ve Doktora Öğrencileri</a:t>
            </a:r>
            <a:endParaRPr lang="tr-TR" sz="2200" b="1" dirty="0">
              <a:solidFill>
                <a:schemeClr val="accent6">
                  <a:lumMod val="50000"/>
                </a:schemeClr>
              </a:solidFill>
            </a:endParaRPr>
          </a:p>
        </p:txBody>
      </p:sp>
      <p:cxnSp>
        <p:nvCxnSpPr>
          <p:cNvPr id="25" name="Düz Ok Bağlayıcısı 24"/>
          <p:cNvCxnSpPr/>
          <p:nvPr/>
        </p:nvCxnSpPr>
        <p:spPr>
          <a:xfrm>
            <a:off x="1954264" y="4244333"/>
            <a:ext cx="675730" cy="398707"/>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7" name="Patlama 1 26"/>
          <p:cNvSpPr/>
          <p:nvPr/>
        </p:nvSpPr>
        <p:spPr>
          <a:xfrm>
            <a:off x="6964440" y="2644126"/>
            <a:ext cx="1131408" cy="110977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000" b="1" dirty="0" smtClean="0">
                <a:solidFill>
                  <a:srgbClr val="FF0000"/>
                </a:solidFill>
              </a:rPr>
              <a:t>4</a:t>
            </a:r>
            <a:endParaRPr lang="tr-TR" sz="4000" b="1" dirty="0">
              <a:solidFill>
                <a:srgbClr val="FF0000"/>
              </a:solidFill>
            </a:endParaRPr>
          </a:p>
        </p:txBody>
      </p:sp>
    </p:spTree>
    <p:extLst>
      <p:ext uri="{BB962C8B-B14F-4D97-AF65-F5344CB8AC3E}">
        <p14:creationId xmlns:p14="http://schemas.microsoft.com/office/powerpoint/2010/main" val="4044640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rotWithShape="1">
          <a:blip r:embed="rId2"/>
          <a:srcRect l="2335" t="14148" r="3720" b="5614"/>
          <a:stretch/>
        </p:blipFill>
        <p:spPr>
          <a:xfrm>
            <a:off x="483326" y="1122493"/>
            <a:ext cx="10554790" cy="50683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Patlama 1 3"/>
          <p:cNvSpPr/>
          <p:nvPr/>
        </p:nvSpPr>
        <p:spPr>
          <a:xfrm>
            <a:off x="6361892" y="1401660"/>
            <a:ext cx="1131408" cy="110977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000" b="1" dirty="0" smtClean="0">
                <a:solidFill>
                  <a:srgbClr val="FF0000"/>
                </a:solidFill>
              </a:rPr>
              <a:t>5</a:t>
            </a:r>
            <a:endParaRPr lang="tr-TR" sz="4000" b="1" dirty="0">
              <a:solidFill>
                <a:srgbClr val="FF0000"/>
              </a:solidFill>
            </a:endParaRPr>
          </a:p>
        </p:txBody>
      </p:sp>
      <p:sp>
        <p:nvSpPr>
          <p:cNvPr id="7" name="Yuvarlatılmış Dikdörtgen 6"/>
          <p:cNvSpPr/>
          <p:nvPr/>
        </p:nvSpPr>
        <p:spPr>
          <a:xfrm>
            <a:off x="382810" y="4986754"/>
            <a:ext cx="2221846" cy="1096715"/>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p:cNvPicPr>
            <a:picLocks noChangeAspect="1"/>
          </p:cNvPicPr>
          <p:nvPr/>
        </p:nvPicPr>
        <p:blipFill rotWithShape="1">
          <a:blip r:embed="rId3">
            <a:extLst>
              <a:ext uri="{BEBA8EAE-BF5A-486C-A8C5-ECC9F3942E4B}">
                <a14:imgProps xmlns:a14="http://schemas.microsoft.com/office/drawing/2010/main">
                  <a14:imgLayer r:embed="rId4">
                    <a14:imgEffect>
                      <a14:sharpenSoften amount="44000"/>
                    </a14:imgEffect>
                  </a14:imgLayer>
                </a14:imgProps>
              </a:ext>
            </a:extLst>
          </a:blip>
          <a:srcRect l="38700" t="18199" r="39596" b="6066"/>
          <a:stretch/>
        </p:blipFill>
        <p:spPr>
          <a:xfrm>
            <a:off x="7625263" y="139604"/>
            <a:ext cx="4270163" cy="6575388"/>
          </a:xfrm>
          <a:prstGeom prst="rect">
            <a:avLst/>
          </a:prstGeom>
          <a:ln w="38100" cap="sq">
            <a:solidFill>
              <a:srgbClr val="000000"/>
            </a:solidFill>
            <a:prstDash val="solid"/>
            <a:miter lim="800000"/>
          </a:ln>
          <a:effectLst>
            <a:outerShdw blurRad="50800" dist="38100" dir="2700000" algn="tl" rotWithShape="0">
              <a:srgbClr val="000000">
                <a:alpha val="43000"/>
              </a:srgbClr>
            </a:outerShdw>
            <a:reflection endPos="0" dist="50800" dir="5400000" sy="-100000" algn="bl" rotWithShape="0"/>
          </a:effectLst>
        </p:spPr>
      </p:pic>
      <p:sp>
        <p:nvSpPr>
          <p:cNvPr id="6" name="Yuvarlatılmış Dikdörtgen 5"/>
          <p:cNvSpPr/>
          <p:nvPr/>
        </p:nvSpPr>
        <p:spPr>
          <a:xfrm>
            <a:off x="3092414" y="4980587"/>
            <a:ext cx="4934353" cy="1102882"/>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Kullandığınız browser / bilgisayarı seçip, açılan sayfada belirtilen ayarları adım adım takip ediniz.</a:t>
            </a:r>
          </a:p>
        </p:txBody>
      </p:sp>
      <p:cxnSp>
        <p:nvCxnSpPr>
          <p:cNvPr id="13" name="Düz Ok Bağlayıcısı 12"/>
          <p:cNvCxnSpPr/>
          <p:nvPr/>
        </p:nvCxnSpPr>
        <p:spPr>
          <a:xfrm flipV="1">
            <a:off x="2600360" y="2918447"/>
            <a:ext cx="5029200" cy="2217429"/>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11183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t="-883" b="5593"/>
          <a:stretch/>
        </p:blipFill>
        <p:spPr>
          <a:xfrm>
            <a:off x="596264" y="431074"/>
            <a:ext cx="10533290" cy="56431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Yuvarlatılmış Dikdörtgen 4"/>
          <p:cNvSpPr/>
          <p:nvPr/>
        </p:nvSpPr>
        <p:spPr>
          <a:xfrm>
            <a:off x="6723889" y="280868"/>
            <a:ext cx="4934353" cy="3494298"/>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Browserınızı yeniledikten sonra internete girmeye çalıştığınızda size kullanıcı adı ve parola sorulacaktır.</a:t>
            </a:r>
          </a:p>
          <a:p>
            <a:pPr algn="ctr"/>
            <a:endParaRPr lang="tr-TR" sz="2200" b="1" dirty="0" smtClean="0">
              <a:solidFill>
                <a:schemeClr val="accent6">
                  <a:lumMod val="50000"/>
                </a:schemeClr>
              </a:solidFill>
            </a:endParaRPr>
          </a:p>
          <a:p>
            <a:pPr algn="ctr"/>
            <a:r>
              <a:rPr lang="tr-TR" sz="2200" b="1" dirty="0" smtClean="0">
                <a:solidFill>
                  <a:schemeClr val="accent6">
                    <a:lumMod val="50000"/>
                  </a:schemeClr>
                </a:solidFill>
              </a:rPr>
              <a:t>Kullanıcı adınız olarak öğrenci numaranızı yazıp belirlediğiniz şifreyi girdiğinizde, bilgisayarınız Gazi Üniversitesi IP’si alacak; böylelikle elektronik kaynaklara kütüphaneden bağlanır gibi erişebileceksiniz.</a:t>
            </a:r>
          </a:p>
        </p:txBody>
      </p:sp>
      <p:sp>
        <p:nvSpPr>
          <p:cNvPr id="6" name="Patlama 1 5"/>
          <p:cNvSpPr/>
          <p:nvPr/>
        </p:nvSpPr>
        <p:spPr>
          <a:xfrm>
            <a:off x="2528669" y="1336346"/>
            <a:ext cx="1131408" cy="110977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000" b="1" dirty="0" smtClean="0">
                <a:solidFill>
                  <a:srgbClr val="FF0000"/>
                </a:solidFill>
              </a:rPr>
              <a:t>6</a:t>
            </a:r>
            <a:endParaRPr lang="tr-TR" sz="4000" b="1" dirty="0">
              <a:solidFill>
                <a:srgbClr val="FF0000"/>
              </a:solidFill>
            </a:endParaRPr>
          </a:p>
        </p:txBody>
      </p:sp>
    </p:spTree>
    <p:extLst>
      <p:ext uri="{BB962C8B-B14F-4D97-AF65-F5344CB8AC3E}">
        <p14:creationId xmlns:p14="http://schemas.microsoft.com/office/powerpoint/2010/main" val="32575196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KATALOG TARAMA</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17</a:t>
            </a:fld>
            <a:endParaRPr lang="tr-TR"/>
          </a:p>
        </p:txBody>
      </p:sp>
    </p:spTree>
    <p:extLst>
      <p:ext uri="{BB962C8B-B14F-4D97-AF65-F5344CB8AC3E}">
        <p14:creationId xmlns:p14="http://schemas.microsoft.com/office/powerpoint/2010/main" val="40892682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C:\Users\referans\Desktop\Kutuphane_Fotograf\Gazi BH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236" y="4083289"/>
            <a:ext cx="9426388" cy="2533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ikdörtgen 4"/>
          <p:cNvSpPr/>
          <p:nvPr/>
        </p:nvSpPr>
        <p:spPr>
          <a:xfrm>
            <a:off x="497306" y="339973"/>
            <a:ext cx="11040978" cy="2462213"/>
          </a:xfrm>
          <a:prstGeom prst="rect">
            <a:avLst/>
          </a:prstGeom>
        </p:spPr>
        <p:txBody>
          <a:bodyPr wrap="square">
            <a:spAutoFit/>
          </a:bodyPr>
          <a:lstStyle/>
          <a:p>
            <a:r>
              <a:rPr lang="tr-TR" altLang="tr-TR" sz="2200" b="1" dirty="0">
                <a:solidFill>
                  <a:srgbClr val="FF0000"/>
                </a:solidFill>
              </a:rPr>
              <a:t>KATALOG, Kütüphanedeki bütün materyalleri, bibliyografik kimlikleri ve konuları bakımından tanıtmak, arandıklarında bulunmalarını sağlamak üzere yer numaraları da belirtilerek hazırlanmış bütündür. </a:t>
            </a:r>
            <a:endParaRPr lang="tr-TR" altLang="tr-TR" sz="2200" b="1" dirty="0" smtClean="0">
              <a:solidFill>
                <a:srgbClr val="FF0000"/>
              </a:solidFill>
            </a:endParaRPr>
          </a:p>
          <a:p>
            <a:endParaRPr lang="tr-TR" sz="2200" b="1" dirty="0">
              <a:solidFill>
                <a:schemeClr val="accent6">
                  <a:lumMod val="50000"/>
                </a:schemeClr>
              </a:solidFill>
            </a:endParaRPr>
          </a:p>
          <a:p>
            <a:r>
              <a:rPr lang="tr-TR" sz="2200" b="1" dirty="0" smtClean="0">
                <a:solidFill>
                  <a:schemeClr val="accent6">
                    <a:lumMod val="50000"/>
                  </a:schemeClr>
                </a:solidFill>
              </a:rPr>
              <a:t>İstenilen </a:t>
            </a:r>
            <a:r>
              <a:rPr lang="tr-TR" sz="2200" b="1" dirty="0">
                <a:solidFill>
                  <a:schemeClr val="accent6">
                    <a:lumMod val="50000"/>
                  </a:schemeClr>
                </a:solidFill>
              </a:rPr>
              <a:t>kitabın kütüphanede olup olmadığını belirlemek; kitabın bulunduğu yer numarasını öğrenmek; eğer kitap bir başkası tarafından kullanılıyor ise ayırtma yapmak için katalog taraması yapılmalıdır.</a:t>
            </a:r>
            <a:endParaRPr lang="tr-TR" sz="2200" dirty="0"/>
          </a:p>
        </p:txBody>
      </p:sp>
      <p:pic>
        <p:nvPicPr>
          <p:cNvPr id="7" name="Picture 16"/>
          <p:cNvPicPr>
            <a:picLocks noGrp="1" noChangeAspect="1" noChangeArrowheads="1"/>
          </p:cNvPicPr>
          <p:nvPr>
            <p:ph sz="half" idx="4294967295"/>
          </p:nvPr>
        </p:nvPicPr>
        <p:blipFill rotWithShape="1">
          <a:blip r:embed="rId3">
            <a:extLst>
              <a:ext uri="{28A0092B-C50C-407E-A947-70E740481C1C}">
                <a14:useLocalDpi xmlns:a14="http://schemas.microsoft.com/office/drawing/2010/main" val="0"/>
              </a:ext>
            </a:extLst>
          </a:blip>
          <a:srcRect t="17185" b="4148"/>
          <a:stretch/>
        </p:blipFill>
        <p:spPr bwMode="auto">
          <a:xfrm>
            <a:off x="7950270" y="2580871"/>
            <a:ext cx="3780518" cy="22323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Yuvarlatılmış Dikdörtgen 5"/>
          <p:cNvSpPr/>
          <p:nvPr/>
        </p:nvSpPr>
        <p:spPr>
          <a:xfrm>
            <a:off x="8970790" y="3336252"/>
            <a:ext cx="1911531" cy="642247"/>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0" name="Dikdörtgen 9"/>
          <p:cNvSpPr/>
          <p:nvPr/>
        </p:nvSpPr>
        <p:spPr>
          <a:xfrm>
            <a:off x="497306" y="3027590"/>
            <a:ext cx="7010399" cy="701731"/>
          </a:xfrm>
          <a:prstGeom prst="rect">
            <a:avLst/>
          </a:prstGeom>
        </p:spPr>
        <p:txBody>
          <a:bodyPr wrap="square">
            <a:spAutoFit/>
          </a:bodyPr>
          <a:lstStyle/>
          <a:p>
            <a:pPr>
              <a:lnSpc>
                <a:spcPct val="90000"/>
              </a:lnSpc>
              <a:spcBef>
                <a:spcPct val="0"/>
              </a:spcBef>
            </a:pPr>
            <a:r>
              <a:rPr lang="tr-TR" altLang="tr-TR" sz="2200" b="1" dirty="0" smtClean="0">
                <a:solidFill>
                  <a:schemeClr val="accent6">
                    <a:lumMod val="50000"/>
                  </a:schemeClr>
                </a:solidFill>
              </a:rPr>
              <a:t>Kütüphane girişinde, sadece </a:t>
            </a:r>
            <a:r>
              <a:rPr lang="tr-TR" altLang="tr-TR" sz="2200" b="1" dirty="0">
                <a:solidFill>
                  <a:schemeClr val="accent6">
                    <a:lumMod val="50000"/>
                  </a:schemeClr>
                </a:solidFill>
              </a:rPr>
              <a:t>katalog tarama için ayrılan bilgisayarlardan </a:t>
            </a:r>
            <a:r>
              <a:rPr lang="tr-TR" altLang="tr-TR" sz="2200" b="1" dirty="0" smtClean="0">
                <a:solidFill>
                  <a:schemeClr val="accent6">
                    <a:lumMod val="50000"/>
                  </a:schemeClr>
                </a:solidFill>
              </a:rPr>
              <a:t>tarama yapılabilmektedir.</a:t>
            </a:r>
            <a:endParaRPr lang="tr-TR" sz="2200" dirty="0">
              <a:solidFill>
                <a:schemeClr val="accent6">
                  <a:lumMod val="50000"/>
                </a:schemeClr>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18</a:t>
            </a:fld>
            <a:endParaRPr lang="tr-TR"/>
          </a:p>
        </p:txBody>
      </p:sp>
    </p:spTree>
    <p:extLst>
      <p:ext uri="{BB962C8B-B14F-4D97-AF65-F5344CB8AC3E}">
        <p14:creationId xmlns:p14="http://schemas.microsoft.com/office/powerpoint/2010/main" val="636049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7598" y="192505"/>
            <a:ext cx="11848012" cy="2538663"/>
          </a:xfrm>
        </p:spPr>
        <p:txBody>
          <a:bodyPr>
            <a:noAutofit/>
          </a:bodyPr>
          <a:lstStyle/>
          <a:p>
            <a:r>
              <a:rPr lang="tr-TR" altLang="tr-TR" sz="2200" b="1" dirty="0" smtClean="0">
                <a:solidFill>
                  <a:schemeClr val="accent6">
                    <a:lumMod val="50000"/>
                  </a:schemeClr>
                </a:solidFill>
                <a:latin typeface="+mn-lt"/>
              </a:rPr>
              <a:t/>
            </a:r>
            <a:br>
              <a:rPr lang="tr-TR" altLang="tr-TR" sz="2200" b="1" dirty="0" smtClean="0">
                <a:solidFill>
                  <a:schemeClr val="accent6">
                    <a:lumMod val="50000"/>
                  </a:schemeClr>
                </a:solidFill>
                <a:latin typeface="+mn-lt"/>
              </a:rPr>
            </a:br>
            <a:r>
              <a:rPr lang="tr-TR" sz="1000" b="1" dirty="0" smtClean="0">
                <a:solidFill>
                  <a:schemeClr val="accent6">
                    <a:lumMod val="50000"/>
                  </a:schemeClr>
                </a:solidFill>
                <a:latin typeface="+mn-lt"/>
              </a:rPr>
              <a:t/>
            </a:r>
            <a:br>
              <a:rPr lang="tr-TR" sz="1000" b="1" dirty="0" smtClean="0">
                <a:solidFill>
                  <a:schemeClr val="accent6">
                    <a:lumMod val="50000"/>
                  </a:schemeClr>
                </a:solidFill>
                <a:latin typeface="+mn-lt"/>
              </a:rPr>
            </a:br>
            <a:endParaRPr lang="tr-TR" sz="2200" b="1" dirty="0">
              <a:solidFill>
                <a:schemeClr val="accent6">
                  <a:lumMod val="50000"/>
                </a:schemeClr>
              </a:solidFill>
              <a:latin typeface="+mn-lt"/>
            </a:endParaRPr>
          </a:p>
        </p:txBody>
      </p:sp>
      <p:pic>
        <p:nvPicPr>
          <p:cNvPr id="7" name="İçerik Yer Tutucusu 6"/>
          <p:cNvPicPr>
            <a:picLocks noGrp="1" noChangeAspect="1"/>
          </p:cNvPicPr>
          <p:nvPr>
            <p:ph sz="half" idx="1"/>
          </p:nvPr>
        </p:nvPicPr>
        <p:blipFill rotWithShape="1">
          <a:blip r:embed="rId2"/>
          <a:srcRect b="5832"/>
          <a:stretch/>
        </p:blipFill>
        <p:spPr>
          <a:xfrm>
            <a:off x="1780884" y="1670117"/>
            <a:ext cx="8621440" cy="4564500"/>
          </a:xfrm>
          <a:prstGeom prst="rect">
            <a:avLst/>
          </a:prstGeom>
          <a:ln>
            <a:noFill/>
          </a:ln>
          <a:effectLst>
            <a:outerShdw blurRad="292100" dist="139700" dir="2700000" algn="tl" rotWithShape="0">
              <a:srgbClr val="333333">
                <a:alpha val="65000"/>
              </a:srgbClr>
            </a:outerShdw>
          </a:effectLst>
        </p:spPr>
      </p:pic>
      <p:sp>
        <p:nvSpPr>
          <p:cNvPr id="9" name="Yuvarlatılmış Dikdörtgen 8"/>
          <p:cNvSpPr/>
          <p:nvPr/>
        </p:nvSpPr>
        <p:spPr>
          <a:xfrm>
            <a:off x="2040212" y="3447229"/>
            <a:ext cx="3109304" cy="79991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Dikdörtgen 10"/>
          <p:cNvSpPr/>
          <p:nvPr/>
        </p:nvSpPr>
        <p:spPr>
          <a:xfrm>
            <a:off x="444055" y="763851"/>
            <a:ext cx="11274703" cy="701731"/>
          </a:xfrm>
          <a:prstGeom prst="rect">
            <a:avLst/>
          </a:prstGeom>
        </p:spPr>
        <p:txBody>
          <a:bodyPr wrap="square">
            <a:spAutoFit/>
          </a:bodyPr>
          <a:lstStyle/>
          <a:p>
            <a:pPr>
              <a:lnSpc>
                <a:spcPct val="90000"/>
              </a:lnSpc>
              <a:spcBef>
                <a:spcPct val="0"/>
              </a:spcBef>
            </a:pPr>
            <a:r>
              <a:rPr lang="tr-TR" sz="2200" b="1" dirty="0" smtClean="0">
                <a:solidFill>
                  <a:schemeClr val="accent6">
                    <a:lumMod val="50000"/>
                  </a:schemeClr>
                </a:solidFill>
              </a:rPr>
              <a:t>Ayrıca Kütüphane web </a:t>
            </a:r>
            <a:r>
              <a:rPr lang="tr-TR" sz="2200" b="1" dirty="0">
                <a:solidFill>
                  <a:schemeClr val="accent6">
                    <a:lumMod val="50000"/>
                  </a:schemeClr>
                </a:solidFill>
              </a:rPr>
              <a:t>sayfası sayesinde, kullanıcıların kütüphaneye gelmeden, bulundukları yerden kütüphane kataloğunu taramaları mümkündür</a:t>
            </a:r>
            <a:r>
              <a:rPr lang="tr-TR" sz="2200" b="1" dirty="0" smtClean="0">
                <a:solidFill>
                  <a:schemeClr val="accent6">
                    <a:lumMod val="50000"/>
                  </a:schemeClr>
                </a:solidFill>
              </a:rPr>
              <a:t>. </a:t>
            </a:r>
            <a:endParaRPr lang="tr-TR" sz="2200"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19</a:t>
            </a:fld>
            <a:endParaRPr lang="tr-TR"/>
          </a:p>
        </p:txBody>
      </p:sp>
    </p:spTree>
    <p:extLst>
      <p:ext uri="{BB962C8B-B14F-4D97-AF65-F5344CB8AC3E}">
        <p14:creationId xmlns:p14="http://schemas.microsoft.com/office/powerpoint/2010/main" val="4976743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791789" y="328589"/>
            <a:ext cx="9050383" cy="1325563"/>
          </a:xfrm>
        </p:spPr>
        <p:txBody>
          <a:bodyPr>
            <a:normAutofit fontScale="90000"/>
          </a:bodyPr>
          <a:lstStyle/>
          <a:p>
            <a:pPr algn="ctr"/>
            <a:r>
              <a:rPr lang="tr-TR" altLang="tr-TR" sz="2400" b="1" dirty="0">
                <a:solidFill>
                  <a:schemeClr val="accent6">
                    <a:lumMod val="50000"/>
                  </a:schemeClr>
                </a:solidFill>
                <a:latin typeface="+mn-lt"/>
              </a:rPr>
              <a:t>Taramalar, </a:t>
            </a:r>
            <a:r>
              <a:rPr lang="tr-TR" altLang="tr-TR" sz="2400" b="1" dirty="0" smtClean="0">
                <a:solidFill>
                  <a:schemeClr val="accent6">
                    <a:lumMod val="50000"/>
                  </a:schemeClr>
                </a:solidFill>
                <a:latin typeface="+mn-lt"/>
              </a:rPr>
              <a:t>çeşitli alanlardan yapılabilmektedir. </a:t>
            </a:r>
            <a:br>
              <a:rPr lang="tr-TR" altLang="tr-TR" sz="2400" b="1" dirty="0" smtClean="0">
                <a:solidFill>
                  <a:schemeClr val="accent6">
                    <a:lumMod val="50000"/>
                  </a:schemeClr>
                </a:solidFill>
                <a:latin typeface="+mn-lt"/>
              </a:rPr>
            </a:br>
            <a:r>
              <a:rPr lang="tr-TR" altLang="tr-TR" sz="2400" b="1" dirty="0" smtClean="0">
                <a:solidFill>
                  <a:schemeClr val="accent6">
                    <a:lumMod val="50000"/>
                  </a:schemeClr>
                </a:solidFill>
                <a:latin typeface="+mn-lt"/>
              </a:rPr>
              <a:t/>
            </a:r>
            <a:br>
              <a:rPr lang="tr-TR" altLang="tr-TR" sz="2400" b="1" dirty="0" smtClean="0">
                <a:solidFill>
                  <a:schemeClr val="accent6">
                    <a:lumMod val="50000"/>
                  </a:schemeClr>
                </a:solidFill>
                <a:latin typeface="+mn-lt"/>
              </a:rPr>
            </a:br>
            <a:r>
              <a:rPr lang="tr-TR" altLang="tr-TR" sz="2400" b="1" dirty="0" smtClean="0">
                <a:solidFill>
                  <a:schemeClr val="accent6">
                    <a:lumMod val="50000"/>
                  </a:schemeClr>
                </a:solidFill>
                <a:latin typeface="+mn-lt"/>
              </a:rPr>
              <a:t>Not: Yazar taraması yaparken dikkat edilmesi gereken nokta, yazarın önce soyadının sonra adının yazılmasıdır.</a:t>
            </a:r>
            <a:endParaRPr lang="tr-TR" sz="2400" b="1" dirty="0">
              <a:solidFill>
                <a:schemeClr val="accent6">
                  <a:lumMod val="50000"/>
                </a:schemeClr>
              </a:solidFill>
              <a:latin typeface="+mn-lt"/>
            </a:endParaRPr>
          </a:p>
        </p:txBody>
      </p:sp>
      <p:pic>
        <p:nvPicPr>
          <p:cNvPr id="5" name="İçerik Yer Tutucusu 4"/>
          <p:cNvPicPr>
            <a:picLocks noGrp="1" noChangeAspect="1"/>
          </p:cNvPicPr>
          <p:nvPr>
            <p:ph idx="1"/>
          </p:nvPr>
        </p:nvPicPr>
        <p:blipFill rotWithShape="1">
          <a:blip r:embed="rId2"/>
          <a:srcRect t="149" b="6487"/>
          <a:stretch/>
        </p:blipFill>
        <p:spPr>
          <a:xfrm>
            <a:off x="838199" y="1920240"/>
            <a:ext cx="7739489" cy="4062549"/>
          </a:xfrm>
          <a:prstGeom prst="rect">
            <a:avLst/>
          </a:prstGeom>
          <a:ln>
            <a:noFill/>
          </a:ln>
          <a:effectLst>
            <a:outerShdw blurRad="292100" dist="139700" dir="2700000" algn="tl" rotWithShape="0">
              <a:srgbClr val="333333">
                <a:alpha val="65000"/>
              </a:srgbClr>
            </a:outerShdw>
          </a:effectLst>
        </p:spPr>
      </p:pic>
      <p:sp>
        <p:nvSpPr>
          <p:cNvPr id="6" name="Yuvarlatılmış Dikdörtgen 5"/>
          <p:cNvSpPr/>
          <p:nvPr/>
        </p:nvSpPr>
        <p:spPr>
          <a:xfrm>
            <a:off x="1136726" y="3918858"/>
            <a:ext cx="1071154" cy="1410788"/>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7" name="Resim 6"/>
          <p:cNvPicPr>
            <a:picLocks noChangeAspect="1"/>
          </p:cNvPicPr>
          <p:nvPr/>
        </p:nvPicPr>
        <p:blipFill rotWithShape="1">
          <a:blip r:embed="rId3"/>
          <a:srcRect l="4839" t="33022" r="75507" b="20308"/>
          <a:stretch/>
        </p:blipFill>
        <p:spPr>
          <a:xfrm>
            <a:off x="9019136" y="2306297"/>
            <a:ext cx="2556993" cy="3566160"/>
          </a:xfrm>
          <a:prstGeom prst="rect">
            <a:avLst/>
          </a:prstGeom>
          <a:ln>
            <a:noFill/>
          </a:ln>
          <a:effectLst>
            <a:outerShdw blurRad="292100" dist="139700" dir="2700000" algn="tl" rotWithShape="0">
              <a:srgbClr val="333333">
                <a:alpha val="65000"/>
              </a:srgbClr>
            </a:outerShdw>
          </a:effectLst>
        </p:spPr>
      </p:pic>
      <p:cxnSp>
        <p:nvCxnSpPr>
          <p:cNvPr id="9" name="Düz Ok Bağlayıcısı 8"/>
          <p:cNvCxnSpPr/>
          <p:nvPr/>
        </p:nvCxnSpPr>
        <p:spPr>
          <a:xfrm flipV="1">
            <a:off x="2299063" y="3017520"/>
            <a:ext cx="6537706" cy="135853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4" name="Slayt Numarası Yer Tutucusu 3"/>
          <p:cNvSpPr>
            <a:spLocks noGrp="1"/>
          </p:cNvSpPr>
          <p:nvPr>
            <p:ph type="sldNum" sz="quarter" idx="12"/>
          </p:nvPr>
        </p:nvSpPr>
        <p:spPr/>
        <p:txBody>
          <a:bodyPr/>
          <a:lstStyle/>
          <a:p>
            <a:fld id="{1961CEC7-0E5A-4935-A8D4-95B0BAEB7497}" type="slidenum">
              <a:rPr lang="tr-TR" smtClean="0"/>
              <a:t>20</a:t>
            </a:fld>
            <a:endParaRPr lang="tr-TR"/>
          </a:p>
        </p:txBody>
      </p:sp>
    </p:spTree>
    <p:extLst>
      <p:ext uri="{BB962C8B-B14F-4D97-AF65-F5344CB8AC3E}">
        <p14:creationId xmlns:p14="http://schemas.microsoft.com/office/powerpoint/2010/main" val="12005448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rotWithShape="1">
          <a:blip r:embed="rId2"/>
          <a:srcRect t="7698" b="7014"/>
          <a:stretch/>
        </p:blipFill>
        <p:spPr>
          <a:xfrm>
            <a:off x="726893" y="888274"/>
            <a:ext cx="10951301" cy="5251269"/>
          </a:xfrm>
          <a:prstGeom prst="rect">
            <a:avLst/>
          </a:prstGeom>
          <a:ln>
            <a:noFill/>
          </a:ln>
          <a:effectLst>
            <a:outerShdw blurRad="292100" dist="139700" dir="2700000" algn="tl" rotWithShape="0">
              <a:srgbClr val="333333">
                <a:alpha val="65000"/>
              </a:srgbClr>
            </a:outerShdw>
          </a:effectLst>
        </p:spPr>
      </p:pic>
      <p:sp>
        <p:nvSpPr>
          <p:cNvPr id="9" name="Satır Belirtme Çizgisi 2 8"/>
          <p:cNvSpPr/>
          <p:nvPr/>
        </p:nvSpPr>
        <p:spPr>
          <a:xfrm>
            <a:off x="4935447" y="2364377"/>
            <a:ext cx="1711234" cy="783772"/>
          </a:xfrm>
          <a:prstGeom prst="borderCallout2">
            <a:avLst>
              <a:gd name="adj1" fmla="val 18750"/>
              <a:gd name="adj2" fmla="val -8333"/>
              <a:gd name="adj3" fmla="val 18750"/>
              <a:gd name="adj4" fmla="val -16667"/>
              <a:gd name="adj5" fmla="val -48248"/>
              <a:gd name="adj6" fmla="val -56591"/>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Basılı kitap</a:t>
            </a:r>
            <a:endParaRPr lang="tr-TR" b="1" dirty="0">
              <a:solidFill>
                <a:schemeClr val="accent6">
                  <a:lumMod val="50000"/>
                </a:schemeClr>
              </a:solidFill>
            </a:endParaRPr>
          </a:p>
        </p:txBody>
      </p:sp>
      <p:sp>
        <p:nvSpPr>
          <p:cNvPr id="10" name="Satır Belirtme Çizgisi 2 9"/>
          <p:cNvSpPr/>
          <p:nvPr/>
        </p:nvSpPr>
        <p:spPr>
          <a:xfrm>
            <a:off x="4491309" y="5299167"/>
            <a:ext cx="1711234" cy="783772"/>
          </a:xfrm>
          <a:prstGeom prst="borderCallout2">
            <a:avLst>
              <a:gd name="adj1" fmla="val 18750"/>
              <a:gd name="adj2" fmla="val -8333"/>
              <a:gd name="adj3" fmla="val 18750"/>
              <a:gd name="adj4" fmla="val -16667"/>
              <a:gd name="adj5" fmla="val 15085"/>
              <a:gd name="adj6" fmla="val -93995"/>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Elektronik kitap</a:t>
            </a:r>
            <a:endParaRPr lang="tr-TR" b="1" dirty="0">
              <a:solidFill>
                <a:schemeClr val="accent6">
                  <a:lumMod val="50000"/>
                </a:schemeClr>
              </a:solidFill>
            </a:endParaRPr>
          </a:p>
        </p:txBody>
      </p:sp>
      <p:sp>
        <p:nvSpPr>
          <p:cNvPr id="8" name="Satır Belirtme Çizgisi 2 7"/>
          <p:cNvSpPr/>
          <p:nvPr/>
        </p:nvSpPr>
        <p:spPr>
          <a:xfrm>
            <a:off x="4604521" y="4075988"/>
            <a:ext cx="1711234" cy="783772"/>
          </a:xfrm>
          <a:prstGeom prst="borderCallout2">
            <a:avLst>
              <a:gd name="adj1" fmla="val 18750"/>
              <a:gd name="adj2" fmla="val -8333"/>
              <a:gd name="adj3" fmla="val 18750"/>
              <a:gd name="adj4" fmla="val -16667"/>
              <a:gd name="adj5" fmla="val 15085"/>
              <a:gd name="adj6" fmla="val -93995"/>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Elektronik dergi</a:t>
            </a:r>
            <a:endParaRPr lang="tr-TR" b="1" dirty="0">
              <a:solidFill>
                <a:schemeClr val="accent6">
                  <a:lumMod val="50000"/>
                </a:schemeClr>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21</a:t>
            </a:fld>
            <a:endParaRPr lang="tr-TR"/>
          </a:p>
        </p:txBody>
      </p:sp>
      <p:sp>
        <p:nvSpPr>
          <p:cNvPr id="2" name="Dikdörtgen 1"/>
          <p:cNvSpPr/>
          <p:nvPr/>
        </p:nvSpPr>
        <p:spPr>
          <a:xfrm>
            <a:off x="7614488" y="2929884"/>
            <a:ext cx="3095898" cy="1446550"/>
          </a:xfrm>
          <a:prstGeom prst="rect">
            <a:avLst/>
          </a:prstGeom>
          <a:solidFill>
            <a:schemeClr val="bg1"/>
          </a:solidFill>
          <a:ln>
            <a:solidFill>
              <a:srgbClr val="00B0F0"/>
            </a:solidFill>
          </a:ln>
        </p:spPr>
        <p:txBody>
          <a:bodyPr wrap="square">
            <a:spAutoFit/>
          </a:bodyPr>
          <a:lstStyle/>
          <a:p>
            <a:r>
              <a:rPr lang="tr-TR" sz="2200" b="1" dirty="0" smtClean="0">
                <a:solidFill>
                  <a:schemeClr val="accent6">
                    <a:lumMod val="50000"/>
                  </a:schemeClr>
                </a:solidFill>
              </a:rPr>
              <a:t>Yapılan taramalarda, basılı ve elektronik koleksiyon bir arada görüntülenebilmektedir.</a:t>
            </a:r>
            <a:endParaRPr lang="tr-TR" sz="2200" dirty="0"/>
          </a:p>
        </p:txBody>
      </p:sp>
    </p:spTree>
    <p:extLst>
      <p:ext uri="{BB962C8B-B14F-4D97-AF65-F5344CB8AC3E}">
        <p14:creationId xmlns:p14="http://schemas.microsoft.com/office/powerpoint/2010/main" val="29165275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t="7929" b="6247"/>
          <a:stretch/>
        </p:blipFill>
        <p:spPr>
          <a:xfrm>
            <a:off x="465637" y="744583"/>
            <a:ext cx="11343187" cy="5473337"/>
          </a:xfrm>
          <a:prstGeom prst="rect">
            <a:avLst/>
          </a:prstGeom>
          <a:ln>
            <a:noFill/>
          </a:ln>
          <a:effectLst>
            <a:outerShdw blurRad="292100" dist="139700" dir="2700000" algn="tl" rotWithShape="0">
              <a:srgbClr val="333333">
                <a:alpha val="65000"/>
              </a:srgbClr>
            </a:outerShdw>
          </a:effectLst>
        </p:spPr>
      </p:pic>
      <p:sp>
        <p:nvSpPr>
          <p:cNvPr id="6" name="Yuvarlatılmış Dikdörtgen 5"/>
          <p:cNvSpPr/>
          <p:nvPr/>
        </p:nvSpPr>
        <p:spPr>
          <a:xfrm>
            <a:off x="1698171" y="1580606"/>
            <a:ext cx="4439059" cy="58782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Yuvarlatılmış Dikdörtgen 6"/>
          <p:cNvSpPr/>
          <p:nvPr/>
        </p:nvSpPr>
        <p:spPr>
          <a:xfrm>
            <a:off x="1762329" y="4064729"/>
            <a:ext cx="4439059" cy="58782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Yuvarlatılmış Dikdörtgen 7"/>
          <p:cNvSpPr/>
          <p:nvPr/>
        </p:nvSpPr>
        <p:spPr>
          <a:xfrm>
            <a:off x="1762329" y="5355772"/>
            <a:ext cx="4439059" cy="58782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 name="Dikdörtgen 1"/>
          <p:cNvSpPr/>
          <p:nvPr/>
        </p:nvSpPr>
        <p:spPr>
          <a:xfrm>
            <a:off x="6423863" y="1234482"/>
            <a:ext cx="5565356" cy="4493538"/>
          </a:xfrm>
          <a:prstGeom prst="rect">
            <a:avLst/>
          </a:prstGeom>
          <a:solidFill>
            <a:schemeClr val="bg1"/>
          </a:solidFill>
          <a:ln>
            <a:solidFill>
              <a:srgbClr val="00B0F0"/>
            </a:solidFill>
          </a:ln>
        </p:spPr>
        <p:txBody>
          <a:bodyPr wrap="square">
            <a:spAutoFit/>
          </a:bodyPr>
          <a:lstStyle/>
          <a:p>
            <a:pPr algn="ctr"/>
            <a:r>
              <a:rPr lang="tr-TR" sz="2200" b="1" dirty="0">
                <a:solidFill>
                  <a:schemeClr val="accent6">
                    <a:lumMod val="50000"/>
                  </a:schemeClr>
                </a:solidFill>
              </a:rPr>
              <a:t>Tarama sonuçlarında dikkat edilmesi gereken 3 başlık vardır:</a:t>
            </a:r>
          </a:p>
          <a:p>
            <a:pPr algn="ctr"/>
            <a:endParaRPr lang="tr-TR" sz="2200" b="1" dirty="0">
              <a:solidFill>
                <a:schemeClr val="accent6">
                  <a:lumMod val="50000"/>
                </a:schemeClr>
              </a:solidFill>
            </a:endParaRPr>
          </a:p>
          <a:p>
            <a:pPr algn="ctr"/>
            <a:r>
              <a:rPr lang="tr-TR" sz="2200" b="1" dirty="0">
                <a:solidFill>
                  <a:schemeClr val="accent6">
                    <a:lumMod val="50000"/>
                  </a:schemeClr>
                </a:solidFill>
              </a:rPr>
              <a:t>           </a:t>
            </a:r>
            <a:r>
              <a:rPr lang="tr-TR" sz="2200" b="1" dirty="0" smtClean="0">
                <a:solidFill>
                  <a:schemeClr val="accent6">
                    <a:lumMod val="50000"/>
                  </a:schemeClr>
                </a:solidFill>
              </a:rPr>
              <a:t>                  </a:t>
            </a:r>
            <a:r>
              <a:rPr lang="tr-TR" sz="2200" b="1" dirty="0">
                <a:solidFill>
                  <a:schemeClr val="accent6">
                    <a:lumMod val="50000"/>
                  </a:schemeClr>
                </a:solidFill>
              </a:rPr>
              <a:t>İstenen yayının, kütüphanenin hangi biriminde bulunduğunu gösterir. (Danışma, Tez, </a:t>
            </a:r>
            <a:r>
              <a:rPr lang="tr-TR" sz="2200" b="1" dirty="0" smtClean="0">
                <a:solidFill>
                  <a:schemeClr val="accent6">
                    <a:lumMod val="50000"/>
                  </a:schemeClr>
                </a:solidFill>
              </a:rPr>
              <a:t>Multimedya</a:t>
            </a:r>
            <a:r>
              <a:rPr lang="tr-TR" sz="2200" b="1" dirty="0">
                <a:solidFill>
                  <a:schemeClr val="accent6">
                    <a:lumMod val="50000"/>
                  </a:schemeClr>
                </a:solidFill>
              </a:rPr>
              <a:t> </a:t>
            </a:r>
            <a:r>
              <a:rPr lang="tr-TR" sz="2200" b="1" dirty="0" smtClean="0">
                <a:solidFill>
                  <a:schemeClr val="accent6">
                    <a:lumMod val="50000"/>
                  </a:schemeClr>
                </a:solidFill>
              </a:rPr>
              <a:t>gibi)</a:t>
            </a:r>
            <a:endParaRPr lang="tr-TR" sz="2200" b="1" dirty="0">
              <a:solidFill>
                <a:schemeClr val="accent6">
                  <a:lumMod val="50000"/>
                </a:schemeClr>
              </a:solidFill>
            </a:endParaRPr>
          </a:p>
          <a:p>
            <a:pPr algn="ctr"/>
            <a:endParaRPr lang="tr-TR" sz="2200" b="1" dirty="0">
              <a:solidFill>
                <a:schemeClr val="accent6">
                  <a:lumMod val="50000"/>
                </a:schemeClr>
              </a:solidFill>
            </a:endParaRPr>
          </a:p>
          <a:p>
            <a:pPr algn="ctr"/>
            <a:r>
              <a:rPr lang="tr-TR" sz="2200" b="1" dirty="0">
                <a:solidFill>
                  <a:schemeClr val="accent6">
                    <a:lumMod val="50000"/>
                  </a:schemeClr>
                </a:solidFill>
              </a:rPr>
              <a:t>           </a:t>
            </a:r>
            <a:r>
              <a:rPr lang="tr-TR" sz="2200" b="1" dirty="0" smtClean="0">
                <a:solidFill>
                  <a:schemeClr val="accent6">
                    <a:lumMod val="50000"/>
                  </a:schemeClr>
                </a:solidFill>
              </a:rPr>
              <a:t>              </a:t>
            </a:r>
            <a:r>
              <a:rPr lang="tr-TR" sz="2200" b="1" dirty="0">
                <a:solidFill>
                  <a:schemeClr val="accent6">
                    <a:lumMod val="50000"/>
                  </a:schemeClr>
                </a:solidFill>
              </a:rPr>
              <a:t>Yayının bulunduğu birimde hangi numara ile aranacağını gösterir.</a:t>
            </a:r>
          </a:p>
          <a:p>
            <a:pPr algn="ctr"/>
            <a:endParaRPr lang="tr-TR" sz="2200" b="1" u="sng" dirty="0">
              <a:solidFill>
                <a:schemeClr val="accent6">
                  <a:lumMod val="50000"/>
                </a:schemeClr>
              </a:solidFill>
            </a:endParaRPr>
          </a:p>
          <a:p>
            <a:pPr algn="ctr"/>
            <a:r>
              <a:rPr lang="tr-TR" sz="2200" b="1" dirty="0">
                <a:solidFill>
                  <a:schemeClr val="accent6">
                    <a:lumMod val="50000"/>
                  </a:schemeClr>
                </a:solidFill>
              </a:rPr>
              <a:t>               Yayının kütüphanede mi, yoksa okuyucu üzerinde mi olduğunu, yayının ödünç alınıp alınamayacağını gösterir. </a:t>
            </a:r>
            <a:endParaRPr lang="tr-TR" sz="2200" dirty="0">
              <a:solidFill>
                <a:schemeClr val="accent6">
                  <a:lumMod val="50000"/>
                </a:schemeClr>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22</a:t>
            </a:fld>
            <a:endParaRPr lang="tr-TR"/>
          </a:p>
        </p:txBody>
      </p:sp>
      <p:pic>
        <p:nvPicPr>
          <p:cNvPr id="9" name="Resim 8"/>
          <p:cNvPicPr>
            <a:picLocks noChangeAspect="1"/>
          </p:cNvPicPr>
          <p:nvPr/>
        </p:nvPicPr>
        <p:blipFill rotWithShape="1">
          <a:blip r:embed="rId3"/>
          <a:srcRect l="15798" t="52806" r="75568" b="43801"/>
          <a:stretch/>
        </p:blipFill>
        <p:spPr>
          <a:xfrm>
            <a:off x="6508425" y="2213341"/>
            <a:ext cx="1764173" cy="389760"/>
          </a:xfrm>
          <a:prstGeom prst="rect">
            <a:avLst/>
          </a:prstGeom>
          <a:ln>
            <a:noFill/>
          </a:ln>
          <a:effectLst>
            <a:outerShdw blurRad="292100" dist="139700" dir="2700000" algn="tl" rotWithShape="0">
              <a:srgbClr val="333333">
                <a:alpha val="65000"/>
              </a:srgbClr>
            </a:outerShdw>
          </a:effectLst>
        </p:spPr>
      </p:pic>
      <p:pic>
        <p:nvPicPr>
          <p:cNvPr id="10" name="Resim 9"/>
          <p:cNvPicPr>
            <a:picLocks noChangeAspect="1"/>
          </p:cNvPicPr>
          <p:nvPr/>
        </p:nvPicPr>
        <p:blipFill rotWithShape="1">
          <a:blip r:embed="rId4"/>
          <a:srcRect l="28629" t="52470" r="63039" b="43750"/>
          <a:stretch/>
        </p:blipFill>
        <p:spPr>
          <a:xfrm>
            <a:off x="6718931" y="3538121"/>
            <a:ext cx="1656671" cy="422488"/>
          </a:xfrm>
          <a:prstGeom prst="rect">
            <a:avLst/>
          </a:prstGeom>
          <a:ln>
            <a:noFill/>
          </a:ln>
          <a:effectLst>
            <a:outerShdw blurRad="292100" dist="139700" dir="2700000" algn="tl" rotWithShape="0">
              <a:srgbClr val="333333">
                <a:alpha val="65000"/>
              </a:srgbClr>
            </a:outerShdw>
          </a:effectLst>
        </p:spPr>
      </p:pic>
      <p:pic>
        <p:nvPicPr>
          <p:cNvPr id="11" name="Resim 10"/>
          <p:cNvPicPr>
            <a:picLocks noChangeAspect="1"/>
          </p:cNvPicPr>
          <p:nvPr/>
        </p:nvPicPr>
        <p:blipFill rotWithShape="1">
          <a:blip r:embed="rId5"/>
          <a:srcRect l="49043" t="52806" r="45736" b="43805"/>
          <a:stretch/>
        </p:blipFill>
        <p:spPr>
          <a:xfrm>
            <a:off x="6718931" y="4515124"/>
            <a:ext cx="1120406" cy="4088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222317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o 7"/>
          <p:cNvGraphicFramePr>
            <a:graphicFrameLocks noGrp="1"/>
          </p:cNvGraphicFramePr>
          <p:nvPr>
            <p:extLst>
              <p:ext uri="{D42A27DB-BD31-4B8C-83A1-F6EECF244321}">
                <p14:modId xmlns:p14="http://schemas.microsoft.com/office/powerpoint/2010/main" val="2672747124"/>
              </p:ext>
            </p:extLst>
          </p:nvPr>
        </p:nvGraphicFramePr>
        <p:xfrm>
          <a:off x="698317" y="336296"/>
          <a:ext cx="5427255" cy="5378772"/>
        </p:xfrm>
        <a:graphic>
          <a:graphicData uri="http://schemas.openxmlformats.org/drawingml/2006/table">
            <a:tbl>
              <a:tblPr>
                <a:tableStyleId>{5C22544A-7EE6-4342-B048-85BDC9FD1C3A}</a:tableStyleId>
              </a:tblPr>
              <a:tblGrid>
                <a:gridCol w="2146300">
                  <a:extLst>
                    <a:ext uri="{9D8B030D-6E8A-4147-A177-3AD203B41FA5}">
                      <a16:colId xmlns:a16="http://schemas.microsoft.com/office/drawing/2014/main" val="196812673"/>
                    </a:ext>
                  </a:extLst>
                </a:gridCol>
                <a:gridCol w="3280955">
                  <a:extLst>
                    <a:ext uri="{9D8B030D-6E8A-4147-A177-3AD203B41FA5}">
                      <a16:colId xmlns:a16="http://schemas.microsoft.com/office/drawing/2014/main" val="4180594289"/>
                    </a:ext>
                  </a:extLst>
                </a:gridCol>
              </a:tblGrid>
              <a:tr h="168910">
                <a:tc>
                  <a:txBody>
                    <a:bodyPr/>
                    <a:lstStyle/>
                    <a:p>
                      <a:pPr>
                        <a:lnSpc>
                          <a:spcPct val="106000"/>
                        </a:lnSpc>
                        <a:spcAft>
                          <a:spcPts val="0"/>
                        </a:spcAft>
                      </a:pPr>
                      <a:r>
                        <a:rPr lang="tr-TR" sz="2000" b="1" kern="1200" dirty="0">
                          <a:solidFill>
                            <a:schemeClr val="accent2">
                              <a:lumMod val="75000"/>
                            </a:schemeClr>
                          </a:solidFill>
                          <a:effectLst/>
                        </a:rPr>
                        <a:t>SINIFLAMA KODU </a:t>
                      </a:r>
                      <a:endParaRPr lang="tr-TR" sz="1600" b="1" dirty="0">
                        <a:solidFill>
                          <a:schemeClr val="accent2">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2000" b="1" kern="1200" dirty="0">
                          <a:solidFill>
                            <a:schemeClr val="accent2">
                              <a:lumMod val="75000"/>
                            </a:schemeClr>
                          </a:solidFill>
                          <a:effectLst/>
                        </a:rPr>
                        <a:t>KONU BAŞLIKLARI </a:t>
                      </a:r>
                      <a:endParaRPr lang="tr-TR" sz="1600" b="1" dirty="0">
                        <a:solidFill>
                          <a:schemeClr val="accent2">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065714418"/>
                  </a:ext>
                </a:extLst>
              </a:tr>
              <a:tr h="162560">
                <a:tc>
                  <a:txBody>
                    <a:bodyPr/>
                    <a:lstStyle/>
                    <a:p>
                      <a:pPr>
                        <a:lnSpc>
                          <a:spcPct val="106000"/>
                        </a:lnSpc>
                        <a:spcAft>
                          <a:spcPts val="0"/>
                        </a:spcAft>
                      </a:pPr>
                      <a:r>
                        <a:rPr lang="tr-TR" sz="1600" b="1" kern="1200">
                          <a:solidFill>
                            <a:schemeClr val="accent6">
                              <a:lumMod val="50000"/>
                            </a:schemeClr>
                          </a:solidFill>
                          <a:effectLst/>
                        </a:rPr>
                        <a:t>A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GENEL KONULAR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177726634"/>
                  </a:ext>
                </a:extLst>
              </a:tr>
              <a:tr h="162560">
                <a:tc>
                  <a:txBody>
                    <a:bodyPr/>
                    <a:lstStyle/>
                    <a:p>
                      <a:pPr>
                        <a:lnSpc>
                          <a:spcPct val="106000"/>
                        </a:lnSpc>
                        <a:spcAft>
                          <a:spcPts val="0"/>
                        </a:spcAft>
                      </a:pPr>
                      <a:r>
                        <a:rPr lang="tr-TR" sz="1600" b="1" kern="1200">
                          <a:solidFill>
                            <a:schemeClr val="accent6">
                              <a:lumMod val="50000"/>
                            </a:schemeClr>
                          </a:solidFill>
                          <a:effectLst/>
                        </a:rPr>
                        <a:t>B</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FELSEFE,PSİKOLOJİ, AHLAK, DİN</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324424390"/>
                  </a:ext>
                </a:extLst>
              </a:tr>
              <a:tr h="116205">
                <a:tc>
                  <a:txBody>
                    <a:bodyPr/>
                    <a:lstStyle/>
                    <a:p>
                      <a:pPr>
                        <a:lnSpc>
                          <a:spcPct val="106000"/>
                        </a:lnSpc>
                        <a:spcAft>
                          <a:spcPts val="0"/>
                        </a:spcAft>
                      </a:pPr>
                      <a:r>
                        <a:rPr lang="tr-TR" sz="1200" kern="1200">
                          <a:solidFill>
                            <a:schemeClr val="accent6">
                              <a:lumMod val="50000"/>
                            </a:schemeClr>
                          </a:solidFill>
                          <a:effectLst/>
                        </a:rPr>
                        <a:t>   B-BJ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FELSEFE, PSİKOLOJİ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148359888"/>
                  </a:ext>
                </a:extLst>
              </a:tr>
              <a:tr h="133350">
                <a:tc>
                  <a:txBody>
                    <a:bodyPr/>
                    <a:lstStyle/>
                    <a:p>
                      <a:pPr>
                        <a:lnSpc>
                          <a:spcPct val="106000"/>
                        </a:lnSpc>
                        <a:spcAft>
                          <a:spcPts val="0"/>
                        </a:spcAft>
                      </a:pPr>
                      <a:r>
                        <a:rPr lang="tr-TR" sz="1200" kern="1200">
                          <a:solidFill>
                            <a:schemeClr val="accent6">
                              <a:lumMod val="50000"/>
                            </a:schemeClr>
                          </a:solidFill>
                          <a:effectLst/>
                        </a:rPr>
                        <a:t>   BL-BX</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DİN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780882081"/>
                  </a:ext>
                </a:extLst>
              </a:tr>
              <a:tr h="162560">
                <a:tc>
                  <a:txBody>
                    <a:bodyPr/>
                    <a:lstStyle/>
                    <a:p>
                      <a:pPr>
                        <a:lnSpc>
                          <a:spcPct val="106000"/>
                        </a:lnSpc>
                        <a:spcAft>
                          <a:spcPts val="0"/>
                        </a:spcAft>
                      </a:pPr>
                      <a:r>
                        <a:rPr lang="tr-TR" sz="1600" b="1" kern="1200" dirty="0">
                          <a:solidFill>
                            <a:schemeClr val="accent6">
                              <a:lumMod val="50000"/>
                            </a:schemeClr>
                          </a:solidFill>
                          <a:effectLst/>
                        </a:rPr>
                        <a:t>C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TARİHE YARDIMCI KONULAR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502047804"/>
                  </a:ext>
                </a:extLst>
              </a:tr>
              <a:tr h="144145">
                <a:tc>
                  <a:txBody>
                    <a:bodyPr/>
                    <a:lstStyle/>
                    <a:p>
                      <a:pPr>
                        <a:lnSpc>
                          <a:spcPct val="106000"/>
                        </a:lnSpc>
                        <a:spcAft>
                          <a:spcPts val="0"/>
                        </a:spcAft>
                      </a:pPr>
                      <a:r>
                        <a:rPr lang="tr-TR" sz="1200" kern="1200">
                          <a:solidFill>
                            <a:schemeClr val="accent6">
                              <a:lumMod val="50000"/>
                            </a:schemeClr>
                          </a:solidFill>
                          <a:effectLst/>
                        </a:rPr>
                        <a:t>   CB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UYGARLIK TARİHİ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4101182345"/>
                  </a:ext>
                </a:extLst>
              </a:tr>
              <a:tr h="116205">
                <a:tc>
                  <a:txBody>
                    <a:bodyPr/>
                    <a:lstStyle/>
                    <a:p>
                      <a:pPr>
                        <a:lnSpc>
                          <a:spcPct val="106000"/>
                        </a:lnSpc>
                        <a:spcAft>
                          <a:spcPts val="0"/>
                        </a:spcAft>
                      </a:pPr>
                      <a:r>
                        <a:rPr lang="tr-TR" sz="1200" kern="1200" dirty="0">
                          <a:solidFill>
                            <a:schemeClr val="accent6">
                              <a:lumMod val="50000"/>
                            </a:schemeClr>
                          </a:solidFill>
                          <a:effectLst/>
                        </a:rPr>
                        <a:t>   CC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ARKEOLOJİ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358669013"/>
                  </a:ext>
                </a:extLst>
              </a:tr>
              <a:tr h="168910">
                <a:tc>
                  <a:txBody>
                    <a:bodyPr/>
                    <a:lstStyle/>
                    <a:p>
                      <a:pPr>
                        <a:lnSpc>
                          <a:spcPct val="106000"/>
                        </a:lnSpc>
                        <a:spcAft>
                          <a:spcPts val="0"/>
                        </a:spcAft>
                      </a:pPr>
                      <a:r>
                        <a:rPr lang="tr-TR" sz="1600" b="1" kern="1200">
                          <a:solidFill>
                            <a:schemeClr val="accent6">
                              <a:lumMod val="50000"/>
                            </a:schemeClr>
                          </a:solidFill>
                          <a:effectLst/>
                        </a:rPr>
                        <a:t>D</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TARİH</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408973623"/>
                  </a:ext>
                </a:extLst>
              </a:tr>
              <a:tr h="116205">
                <a:tc>
                  <a:txBody>
                    <a:bodyPr/>
                    <a:lstStyle/>
                    <a:p>
                      <a:pPr>
                        <a:lnSpc>
                          <a:spcPct val="106000"/>
                        </a:lnSpc>
                        <a:spcAft>
                          <a:spcPts val="0"/>
                        </a:spcAft>
                      </a:pPr>
                      <a:r>
                        <a:rPr lang="tr-TR" sz="1200" kern="1200">
                          <a:solidFill>
                            <a:schemeClr val="accent6">
                              <a:lumMod val="50000"/>
                            </a:schemeClr>
                          </a:solidFill>
                          <a:effectLst/>
                        </a:rPr>
                        <a:t>   D-DR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TARİH (GENEL, AVRUPA, TÜRKİYE)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630529584"/>
                  </a:ext>
                </a:extLst>
              </a:tr>
              <a:tr h="144145">
                <a:tc>
                  <a:txBody>
                    <a:bodyPr/>
                    <a:lstStyle/>
                    <a:p>
                      <a:pPr>
                        <a:lnSpc>
                          <a:spcPct val="106000"/>
                        </a:lnSpc>
                        <a:spcAft>
                          <a:spcPts val="0"/>
                        </a:spcAft>
                      </a:pPr>
                      <a:r>
                        <a:rPr lang="tr-TR" sz="1200" kern="1200">
                          <a:solidFill>
                            <a:schemeClr val="accent6">
                              <a:lumMod val="50000"/>
                            </a:schemeClr>
                          </a:solidFill>
                          <a:effectLst/>
                        </a:rPr>
                        <a:t>   DS-DX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TARİH(ASYA, AFRİKA, AVUSTRALYA VD.)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856453732"/>
                  </a:ext>
                </a:extLst>
              </a:tr>
              <a:tr h="162560">
                <a:tc>
                  <a:txBody>
                    <a:bodyPr/>
                    <a:lstStyle/>
                    <a:p>
                      <a:pPr>
                        <a:lnSpc>
                          <a:spcPct val="106000"/>
                        </a:lnSpc>
                        <a:spcAft>
                          <a:spcPts val="0"/>
                        </a:spcAft>
                      </a:pPr>
                      <a:r>
                        <a:rPr lang="tr-TR" sz="1600" b="1" kern="1200">
                          <a:solidFill>
                            <a:schemeClr val="accent6">
                              <a:lumMod val="50000"/>
                            </a:schemeClr>
                          </a:solidFill>
                          <a:effectLst/>
                        </a:rPr>
                        <a:t>E-F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TARİH (AMERİKA)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672367335"/>
                  </a:ext>
                </a:extLst>
              </a:tr>
              <a:tr h="162560">
                <a:tc>
                  <a:txBody>
                    <a:bodyPr/>
                    <a:lstStyle/>
                    <a:p>
                      <a:pPr>
                        <a:lnSpc>
                          <a:spcPct val="106000"/>
                        </a:lnSpc>
                        <a:spcAft>
                          <a:spcPts val="0"/>
                        </a:spcAft>
                      </a:pPr>
                      <a:r>
                        <a:rPr lang="tr-TR" sz="1600" b="1" kern="1200">
                          <a:solidFill>
                            <a:schemeClr val="accent6">
                              <a:lumMod val="50000"/>
                            </a:schemeClr>
                          </a:solidFill>
                          <a:effectLst/>
                        </a:rPr>
                        <a:t>G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COĞRAFYA, ANTROPOLOJİ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4268263329"/>
                  </a:ext>
                </a:extLst>
              </a:tr>
              <a:tr h="162560">
                <a:tc>
                  <a:txBody>
                    <a:bodyPr/>
                    <a:lstStyle/>
                    <a:p>
                      <a:pPr>
                        <a:lnSpc>
                          <a:spcPct val="106000"/>
                        </a:lnSpc>
                        <a:spcAft>
                          <a:spcPts val="0"/>
                        </a:spcAft>
                      </a:pPr>
                      <a:r>
                        <a:rPr lang="tr-TR" sz="1600" b="1" kern="1200">
                          <a:solidFill>
                            <a:schemeClr val="accent6">
                              <a:lumMod val="50000"/>
                            </a:schemeClr>
                          </a:solidFill>
                          <a:effectLst/>
                        </a:rPr>
                        <a:t>H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SOSYAL BİLİMLER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600076516"/>
                  </a:ext>
                </a:extLst>
              </a:tr>
              <a:tr h="116205">
                <a:tc>
                  <a:txBody>
                    <a:bodyPr/>
                    <a:lstStyle/>
                    <a:p>
                      <a:pPr>
                        <a:lnSpc>
                          <a:spcPct val="106000"/>
                        </a:lnSpc>
                        <a:spcAft>
                          <a:spcPts val="0"/>
                        </a:spcAft>
                      </a:pPr>
                      <a:r>
                        <a:rPr lang="tr-TR" sz="1200" kern="1200">
                          <a:solidFill>
                            <a:schemeClr val="accent6">
                              <a:lumMod val="50000"/>
                            </a:schemeClr>
                          </a:solidFill>
                          <a:effectLst/>
                        </a:rPr>
                        <a:t>   HA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İSTATİSTİK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32980707"/>
                  </a:ext>
                </a:extLst>
              </a:tr>
              <a:tr h="116205">
                <a:tc>
                  <a:txBody>
                    <a:bodyPr/>
                    <a:lstStyle/>
                    <a:p>
                      <a:pPr>
                        <a:lnSpc>
                          <a:spcPct val="106000"/>
                        </a:lnSpc>
                        <a:spcAft>
                          <a:spcPts val="0"/>
                        </a:spcAft>
                      </a:pPr>
                      <a:r>
                        <a:rPr lang="tr-TR" sz="1200" kern="1200">
                          <a:solidFill>
                            <a:schemeClr val="accent6">
                              <a:lumMod val="50000"/>
                            </a:schemeClr>
                          </a:solidFill>
                          <a:effectLst/>
                        </a:rPr>
                        <a:t>   HB - HE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EKONOMİ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097798155"/>
                  </a:ext>
                </a:extLst>
              </a:tr>
              <a:tr h="116205">
                <a:tc>
                  <a:txBody>
                    <a:bodyPr/>
                    <a:lstStyle/>
                    <a:p>
                      <a:pPr>
                        <a:lnSpc>
                          <a:spcPct val="106000"/>
                        </a:lnSpc>
                        <a:spcAft>
                          <a:spcPts val="0"/>
                        </a:spcAft>
                      </a:pPr>
                      <a:r>
                        <a:rPr lang="tr-TR" sz="1200" kern="1200">
                          <a:solidFill>
                            <a:schemeClr val="accent6">
                              <a:lumMod val="50000"/>
                            </a:schemeClr>
                          </a:solidFill>
                          <a:effectLst/>
                        </a:rPr>
                        <a:t>   HM - HX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SOSYOLOJİ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814259023"/>
                  </a:ext>
                </a:extLst>
              </a:tr>
              <a:tr h="162560">
                <a:tc>
                  <a:txBody>
                    <a:bodyPr/>
                    <a:lstStyle/>
                    <a:p>
                      <a:pPr>
                        <a:lnSpc>
                          <a:spcPct val="106000"/>
                        </a:lnSpc>
                        <a:spcAft>
                          <a:spcPts val="0"/>
                        </a:spcAft>
                      </a:pPr>
                      <a:r>
                        <a:rPr lang="tr-TR" sz="1600" b="1" kern="1200">
                          <a:solidFill>
                            <a:schemeClr val="accent6">
                              <a:lumMod val="50000"/>
                            </a:schemeClr>
                          </a:solidFill>
                          <a:effectLst/>
                        </a:rPr>
                        <a:t>J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SİYASAL BİLİMLER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911486800"/>
                  </a:ext>
                </a:extLst>
              </a:tr>
              <a:tr h="162560">
                <a:tc>
                  <a:txBody>
                    <a:bodyPr/>
                    <a:lstStyle/>
                    <a:p>
                      <a:pPr>
                        <a:lnSpc>
                          <a:spcPct val="106000"/>
                        </a:lnSpc>
                        <a:spcAft>
                          <a:spcPts val="0"/>
                        </a:spcAft>
                      </a:pPr>
                      <a:r>
                        <a:rPr lang="tr-TR" sz="1600" b="1" kern="1200">
                          <a:solidFill>
                            <a:schemeClr val="accent6">
                              <a:lumMod val="50000"/>
                            </a:schemeClr>
                          </a:solidFill>
                          <a:effectLst/>
                        </a:rPr>
                        <a:t>K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HUKUK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429998311"/>
                  </a:ext>
                </a:extLst>
              </a:tr>
              <a:tr h="162560">
                <a:tc>
                  <a:txBody>
                    <a:bodyPr/>
                    <a:lstStyle/>
                    <a:p>
                      <a:pPr>
                        <a:lnSpc>
                          <a:spcPct val="106000"/>
                        </a:lnSpc>
                        <a:spcAft>
                          <a:spcPts val="0"/>
                        </a:spcAft>
                      </a:pPr>
                      <a:r>
                        <a:rPr lang="tr-TR" sz="1600" b="1" kern="1200">
                          <a:solidFill>
                            <a:schemeClr val="accent6">
                              <a:lumMod val="50000"/>
                            </a:schemeClr>
                          </a:solidFill>
                          <a:effectLst/>
                        </a:rPr>
                        <a:t>L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EĞİTİM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671596495"/>
                  </a:ext>
                </a:extLst>
              </a:tr>
              <a:tr h="162560">
                <a:tc>
                  <a:txBody>
                    <a:bodyPr/>
                    <a:lstStyle/>
                    <a:p>
                      <a:pPr>
                        <a:lnSpc>
                          <a:spcPct val="106000"/>
                        </a:lnSpc>
                        <a:spcAft>
                          <a:spcPts val="0"/>
                        </a:spcAft>
                      </a:pPr>
                      <a:r>
                        <a:rPr lang="tr-TR" sz="1600" b="1" kern="1200">
                          <a:solidFill>
                            <a:schemeClr val="accent6">
                              <a:lumMod val="50000"/>
                            </a:schemeClr>
                          </a:solidFill>
                          <a:effectLst/>
                        </a:rPr>
                        <a:t>M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MÜZİK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904985430"/>
                  </a:ext>
                </a:extLst>
              </a:tr>
              <a:tr h="162560">
                <a:tc>
                  <a:txBody>
                    <a:bodyPr/>
                    <a:lstStyle/>
                    <a:p>
                      <a:pPr>
                        <a:lnSpc>
                          <a:spcPct val="106000"/>
                        </a:lnSpc>
                        <a:spcAft>
                          <a:spcPts val="0"/>
                        </a:spcAft>
                      </a:pPr>
                      <a:r>
                        <a:rPr lang="tr-TR" sz="1600" b="1" kern="1200">
                          <a:solidFill>
                            <a:schemeClr val="accent6">
                              <a:lumMod val="50000"/>
                            </a:schemeClr>
                          </a:solidFill>
                          <a:effectLst/>
                        </a:rPr>
                        <a:t>N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GÜZEL SANATLAR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493053690"/>
                  </a:ext>
                </a:extLst>
              </a:tr>
            </a:tbl>
          </a:graphicData>
        </a:graphic>
      </p:graphicFrame>
      <p:graphicFrame>
        <p:nvGraphicFramePr>
          <p:cNvPr id="9" name="Tablo 8"/>
          <p:cNvGraphicFramePr>
            <a:graphicFrameLocks noGrp="1"/>
          </p:cNvGraphicFramePr>
          <p:nvPr>
            <p:extLst>
              <p:ext uri="{D42A27DB-BD31-4B8C-83A1-F6EECF244321}">
                <p14:modId xmlns:p14="http://schemas.microsoft.com/office/powerpoint/2010/main" val="565154728"/>
              </p:ext>
            </p:extLst>
          </p:nvPr>
        </p:nvGraphicFramePr>
        <p:xfrm>
          <a:off x="6384108" y="336296"/>
          <a:ext cx="5359400" cy="5323847"/>
        </p:xfrm>
        <a:graphic>
          <a:graphicData uri="http://schemas.openxmlformats.org/drawingml/2006/table">
            <a:tbl>
              <a:tblPr>
                <a:tableStyleId>{5C22544A-7EE6-4342-B048-85BDC9FD1C3A}</a:tableStyleId>
              </a:tblPr>
              <a:tblGrid>
                <a:gridCol w="2146300">
                  <a:extLst>
                    <a:ext uri="{9D8B030D-6E8A-4147-A177-3AD203B41FA5}">
                      <a16:colId xmlns:a16="http://schemas.microsoft.com/office/drawing/2014/main" val="4145611403"/>
                    </a:ext>
                  </a:extLst>
                </a:gridCol>
                <a:gridCol w="3213100">
                  <a:extLst>
                    <a:ext uri="{9D8B030D-6E8A-4147-A177-3AD203B41FA5}">
                      <a16:colId xmlns:a16="http://schemas.microsoft.com/office/drawing/2014/main" val="1449086423"/>
                    </a:ext>
                  </a:extLst>
                </a:gridCol>
              </a:tblGrid>
              <a:tr h="168910">
                <a:tc>
                  <a:txBody>
                    <a:bodyPr/>
                    <a:lstStyle/>
                    <a:p>
                      <a:pPr>
                        <a:lnSpc>
                          <a:spcPct val="106000"/>
                        </a:lnSpc>
                        <a:spcAft>
                          <a:spcPts val="0"/>
                        </a:spcAft>
                      </a:pPr>
                      <a:r>
                        <a:rPr lang="tr-TR" sz="2000" b="1" kern="1200" dirty="0">
                          <a:solidFill>
                            <a:schemeClr val="accent2">
                              <a:lumMod val="75000"/>
                            </a:schemeClr>
                          </a:solidFill>
                          <a:effectLst/>
                        </a:rPr>
                        <a:t>SINIFLAMA KODU </a:t>
                      </a:r>
                      <a:endParaRPr lang="tr-TR" sz="1600" b="1" dirty="0">
                        <a:solidFill>
                          <a:schemeClr val="accent2">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2000" b="1" kern="1200" dirty="0">
                          <a:solidFill>
                            <a:schemeClr val="accent2">
                              <a:lumMod val="75000"/>
                            </a:schemeClr>
                          </a:solidFill>
                          <a:effectLst/>
                        </a:rPr>
                        <a:t>KONU BAŞLIKLARI </a:t>
                      </a:r>
                      <a:endParaRPr lang="tr-TR" sz="1600" b="1" dirty="0">
                        <a:solidFill>
                          <a:schemeClr val="accent2">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755999554"/>
                  </a:ext>
                </a:extLst>
              </a:tr>
              <a:tr h="162560">
                <a:tc>
                  <a:txBody>
                    <a:bodyPr/>
                    <a:lstStyle/>
                    <a:p>
                      <a:pPr>
                        <a:lnSpc>
                          <a:spcPct val="106000"/>
                        </a:lnSpc>
                        <a:spcAft>
                          <a:spcPts val="0"/>
                        </a:spcAft>
                      </a:pPr>
                      <a:r>
                        <a:rPr lang="tr-TR" sz="1600" b="1" kern="1200" dirty="0">
                          <a:solidFill>
                            <a:schemeClr val="accent6">
                              <a:lumMod val="50000"/>
                            </a:schemeClr>
                          </a:solidFill>
                          <a:effectLst/>
                        </a:rPr>
                        <a:t>P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DİL VE EDEBİYAT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4282426645"/>
                  </a:ext>
                </a:extLst>
              </a:tr>
              <a:tr h="116205">
                <a:tc>
                  <a:txBody>
                    <a:bodyPr/>
                    <a:lstStyle/>
                    <a:p>
                      <a:pPr>
                        <a:lnSpc>
                          <a:spcPct val="106000"/>
                        </a:lnSpc>
                        <a:spcAft>
                          <a:spcPts val="0"/>
                        </a:spcAft>
                      </a:pPr>
                      <a:r>
                        <a:rPr lang="tr-TR" sz="1200" kern="1200">
                          <a:solidFill>
                            <a:schemeClr val="accent6">
                              <a:lumMod val="50000"/>
                            </a:schemeClr>
                          </a:solidFill>
                          <a:effectLst/>
                        </a:rPr>
                        <a:t>   PE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İNGİLİZ DİLİ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719449480"/>
                  </a:ext>
                </a:extLst>
              </a:tr>
              <a:tr h="116205">
                <a:tc>
                  <a:txBody>
                    <a:bodyPr/>
                    <a:lstStyle/>
                    <a:p>
                      <a:pPr>
                        <a:lnSpc>
                          <a:spcPct val="106000"/>
                        </a:lnSpc>
                        <a:spcAft>
                          <a:spcPts val="0"/>
                        </a:spcAft>
                      </a:pPr>
                      <a:r>
                        <a:rPr lang="tr-TR" sz="1200" kern="1200">
                          <a:solidFill>
                            <a:schemeClr val="accent6">
                              <a:lumMod val="50000"/>
                            </a:schemeClr>
                          </a:solidFill>
                          <a:effectLst/>
                        </a:rPr>
                        <a:t>   PL 101 - 271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TÜRK DİLİ VE EDEBİYATI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438375394"/>
                  </a:ext>
                </a:extLst>
              </a:tr>
              <a:tr h="116205">
                <a:tc>
                  <a:txBody>
                    <a:bodyPr/>
                    <a:lstStyle/>
                    <a:p>
                      <a:pPr>
                        <a:lnSpc>
                          <a:spcPct val="106000"/>
                        </a:lnSpc>
                        <a:spcAft>
                          <a:spcPts val="0"/>
                        </a:spcAft>
                      </a:pPr>
                      <a:r>
                        <a:rPr lang="tr-TR" sz="1200" kern="1200" dirty="0">
                          <a:solidFill>
                            <a:schemeClr val="accent6">
                              <a:lumMod val="50000"/>
                            </a:schemeClr>
                          </a:solidFill>
                          <a:effectLst/>
                        </a:rPr>
                        <a:t>   PR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İNGİLİZ EDEBİYATI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2916208"/>
                  </a:ext>
                </a:extLst>
              </a:tr>
              <a:tr h="116205">
                <a:tc>
                  <a:txBody>
                    <a:bodyPr/>
                    <a:lstStyle/>
                    <a:p>
                      <a:pPr>
                        <a:lnSpc>
                          <a:spcPct val="106000"/>
                        </a:lnSpc>
                        <a:spcAft>
                          <a:spcPts val="0"/>
                        </a:spcAft>
                      </a:pPr>
                      <a:r>
                        <a:rPr lang="tr-TR" sz="1200" kern="1200">
                          <a:solidFill>
                            <a:schemeClr val="accent6">
                              <a:lumMod val="50000"/>
                            </a:schemeClr>
                          </a:solidFill>
                          <a:effectLst/>
                        </a:rPr>
                        <a:t>   PS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AMERİKAN EDEBİYATI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971985191"/>
                  </a:ext>
                </a:extLst>
              </a:tr>
              <a:tr h="116205">
                <a:tc>
                  <a:txBody>
                    <a:bodyPr/>
                    <a:lstStyle/>
                    <a:p>
                      <a:pPr>
                        <a:lnSpc>
                          <a:spcPct val="106000"/>
                        </a:lnSpc>
                        <a:spcAft>
                          <a:spcPts val="0"/>
                        </a:spcAft>
                      </a:pPr>
                      <a:r>
                        <a:rPr lang="tr-TR" sz="1200" kern="1200">
                          <a:solidFill>
                            <a:schemeClr val="accent6">
                              <a:lumMod val="50000"/>
                            </a:schemeClr>
                          </a:solidFill>
                          <a:effectLst/>
                        </a:rPr>
                        <a:t>   PT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ALMAN EDEBİYATI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81466534"/>
                  </a:ext>
                </a:extLst>
              </a:tr>
              <a:tr h="162560">
                <a:tc>
                  <a:txBody>
                    <a:bodyPr/>
                    <a:lstStyle/>
                    <a:p>
                      <a:pPr>
                        <a:lnSpc>
                          <a:spcPct val="106000"/>
                        </a:lnSpc>
                        <a:spcAft>
                          <a:spcPts val="0"/>
                        </a:spcAft>
                      </a:pPr>
                      <a:r>
                        <a:rPr lang="tr-TR" sz="1600" b="1" kern="1200">
                          <a:solidFill>
                            <a:schemeClr val="accent6">
                              <a:lumMod val="50000"/>
                            </a:schemeClr>
                          </a:solidFill>
                          <a:effectLst/>
                        </a:rPr>
                        <a:t>Q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BİLİM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803473904"/>
                  </a:ext>
                </a:extLst>
              </a:tr>
              <a:tr h="116205">
                <a:tc>
                  <a:txBody>
                    <a:bodyPr/>
                    <a:lstStyle/>
                    <a:p>
                      <a:pPr>
                        <a:lnSpc>
                          <a:spcPct val="106000"/>
                        </a:lnSpc>
                        <a:spcAft>
                          <a:spcPts val="0"/>
                        </a:spcAft>
                      </a:pPr>
                      <a:r>
                        <a:rPr lang="tr-TR" sz="1200" kern="1200">
                          <a:solidFill>
                            <a:schemeClr val="accent6">
                              <a:lumMod val="50000"/>
                            </a:schemeClr>
                          </a:solidFill>
                          <a:effectLst/>
                        </a:rPr>
                        <a:t>   QA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MATEMATİK, BİLGİSAYAR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950925929"/>
                  </a:ext>
                </a:extLst>
              </a:tr>
              <a:tr h="116205">
                <a:tc>
                  <a:txBody>
                    <a:bodyPr/>
                    <a:lstStyle/>
                    <a:p>
                      <a:pPr>
                        <a:lnSpc>
                          <a:spcPct val="106000"/>
                        </a:lnSpc>
                        <a:spcAft>
                          <a:spcPts val="0"/>
                        </a:spcAft>
                      </a:pPr>
                      <a:r>
                        <a:rPr lang="tr-TR" sz="1200" kern="1200" dirty="0">
                          <a:solidFill>
                            <a:schemeClr val="accent6">
                              <a:lumMod val="50000"/>
                            </a:schemeClr>
                          </a:solidFill>
                          <a:effectLst/>
                        </a:rPr>
                        <a:t>   QC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FİZİK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910248452"/>
                  </a:ext>
                </a:extLst>
              </a:tr>
              <a:tr h="116205">
                <a:tc>
                  <a:txBody>
                    <a:bodyPr/>
                    <a:lstStyle/>
                    <a:p>
                      <a:pPr>
                        <a:lnSpc>
                          <a:spcPct val="106000"/>
                        </a:lnSpc>
                        <a:spcAft>
                          <a:spcPts val="0"/>
                        </a:spcAft>
                      </a:pPr>
                      <a:r>
                        <a:rPr lang="tr-TR" sz="1200" kern="1200" dirty="0">
                          <a:solidFill>
                            <a:schemeClr val="accent6">
                              <a:lumMod val="50000"/>
                            </a:schemeClr>
                          </a:solidFill>
                          <a:effectLst/>
                        </a:rPr>
                        <a:t>   QD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KİMYA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4170482836"/>
                  </a:ext>
                </a:extLst>
              </a:tr>
              <a:tr h="116205">
                <a:tc>
                  <a:txBody>
                    <a:bodyPr/>
                    <a:lstStyle/>
                    <a:p>
                      <a:pPr>
                        <a:lnSpc>
                          <a:spcPct val="106000"/>
                        </a:lnSpc>
                        <a:spcAft>
                          <a:spcPts val="0"/>
                        </a:spcAft>
                      </a:pPr>
                      <a:r>
                        <a:rPr lang="tr-TR" sz="1200" kern="1200" dirty="0">
                          <a:solidFill>
                            <a:schemeClr val="accent6">
                              <a:lumMod val="50000"/>
                            </a:schemeClr>
                          </a:solidFill>
                          <a:effectLst/>
                        </a:rPr>
                        <a:t>   QH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BİYOLOJİ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676423011"/>
                  </a:ext>
                </a:extLst>
              </a:tr>
              <a:tr h="116205">
                <a:tc>
                  <a:txBody>
                    <a:bodyPr/>
                    <a:lstStyle/>
                    <a:p>
                      <a:pPr>
                        <a:lnSpc>
                          <a:spcPct val="106000"/>
                        </a:lnSpc>
                        <a:spcAft>
                          <a:spcPts val="0"/>
                        </a:spcAft>
                      </a:pPr>
                      <a:r>
                        <a:rPr lang="tr-TR" sz="1200" kern="1200">
                          <a:solidFill>
                            <a:schemeClr val="accent6">
                              <a:lumMod val="50000"/>
                            </a:schemeClr>
                          </a:solidFill>
                          <a:effectLst/>
                        </a:rPr>
                        <a:t>   QK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BOTANİK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157697184"/>
                  </a:ext>
                </a:extLst>
              </a:tr>
              <a:tr h="116205">
                <a:tc>
                  <a:txBody>
                    <a:bodyPr/>
                    <a:lstStyle/>
                    <a:p>
                      <a:pPr>
                        <a:lnSpc>
                          <a:spcPct val="106000"/>
                        </a:lnSpc>
                        <a:spcAft>
                          <a:spcPts val="0"/>
                        </a:spcAft>
                      </a:pPr>
                      <a:r>
                        <a:rPr lang="tr-TR" sz="1200" kern="1200" dirty="0">
                          <a:solidFill>
                            <a:schemeClr val="accent6">
                              <a:lumMod val="50000"/>
                            </a:schemeClr>
                          </a:solidFill>
                          <a:effectLst/>
                        </a:rPr>
                        <a:t>   QL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ZOOLOJİ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777979701"/>
                  </a:ext>
                </a:extLst>
              </a:tr>
              <a:tr h="162560">
                <a:tc>
                  <a:txBody>
                    <a:bodyPr/>
                    <a:lstStyle/>
                    <a:p>
                      <a:pPr>
                        <a:lnSpc>
                          <a:spcPct val="106000"/>
                        </a:lnSpc>
                        <a:spcAft>
                          <a:spcPts val="0"/>
                        </a:spcAft>
                      </a:pPr>
                      <a:r>
                        <a:rPr lang="tr-TR" sz="1600" b="1" kern="1200" dirty="0">
                          <a:solidFill>
                            <a:schemeClr val="accent6">
                              <a:lumMod val="50000"/>
                            </a:schemeClr>
                          </a:solidFill>
                          <a:effectLst/>
                        </a:rPr>
                        <a:t>S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TARIM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99783328"/>
                  </a:ext>
                </a:extLst>
              </a:tr>
              <a:tr h="162560">
                <a:tc>
                  <a:txBody>
                    <a:bodyPr/>
                    <a:lstStyle/>
                    <a:p>
                      <a:pPr>
                        <a:lnSpc>
                          <a:spcPct val="106000"/>
                        </a:lnSpc>
                        <a:spcAft>
                          <a:spcPts val="0"/>
                        </a:spcAft>
                      </a:pPr>
                      <a:r>
                        <a:rPr lang="tr-TR" sz="1600" b="1" kern="1200">
                          <a:solidFill>
                            <a:schemeClr val="accent6">
                              <a:lumMod val="50000"/>
                            </a:schemeClr>
                          </a:solidFill>
                          <a:effectLst/>
                        </a:rPr>
                        <a:t>T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TEKNOLOJİ VE MÜHENDİSLİK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887987758"/>
                  </a:ext>
                </a:extLst>
              </a:tr>
              <a:tr h="116205">
                <a:tc>
                  <a:txBody>
                    <a:bodyPr/>
                    <a:lstStyle/>
                    <a:p>
                      <a:pPr>
                        <a:lnSpc>
                          <a:spcPct val="106000"/>
                        </a:lnSpc>
                        <a:spcAft>
                          <a:spcPts val="0"/>
                        </a:spcAft>
                      </a:pPr>
                      <a:r>
                        <a:rPr lang="tr-TR" sz="1200" kern="1200">
                          <a:solidFill>
                            <a:schemeClr val="accent6">
                              <a:lumMod val="50000"/>
                            </a:schemeClr>
                          </a:solidFill>
                          <a:effectLst/>
                        </a:rPr>
                        <a:t>   TA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İNŞAAT MÜHENDİSLİĞİ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297471596"/>
                  </a:ext>
                </a:extLst>
              </a:tr>
              <a:tr h="116205">
                <a:tc>
                  <a:txBody>
                    <a:bodyPr/>
                    <a:lstStyle/>
                    <a:p>
                      <a:pPr>
                        <a:lnSpc>
                          <a:spcPct val="106000"/>
                        </a:lnSpc>
                        <a:spcAft>
                          <a:spcPts val="0"/>
                        </a:spcAft>
                      </a:pPr>
                      <a:r>
                        <a:rPr lang="tr-TR" sz="1200" kern="1200">
                          <a:solidFill>
                            <a:schemeClr val="accent6">
                              <a:lumMod val="50000"/>
                            </a:schemeClr>
                          </a:solidFill>
                          <a:effectLst/>
                        </a:rPr>
                        <a:t>   TK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ELEKTRİK MÜHENDİSLİĞİ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677443461"/>
                  </a:ext>
                </a:extLst>
              </a:tr>
              <a:tr h="116205">
                <a:tc>
                  <a:txBody>
                    <a:bodyPr/>
                    <a:lstStyle/>
                    <a:p>
                      <a:pPr>
                        <a:lnSpc>
                          <a:spcPct val="106000"/>
                        </a:lnSpc>
                        <a:spcAft>
                          <a:spcPts val="0"/>
                        </a:spcAft>
                      </a:pPr>
                      <a:r>
                        <a:rPr lang="tr-TR" sz="1200" kern="1200">
                          <a:solidFill>
                            <a:schemeClr val="accent6">
                              <a:lumMod val="50000"/>
                            </a:schemeClr>
                          </a:solidFill>
                          <a:effectLst/>
                        </a:rPr>
                        <a:t>   TT </a:t>
                      </a:r>
                      <a:endParaRPr lang="tr-TR" sz="200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200" kern="1200" dirty="0">
                          <a:solidFill>
                            <a:schemeClr val="accent6">
                              <a:lumMod val="50000"/>
                            </a:schemeClr>
                          </a:solidFill>
                          <a:effectLst/>
                        </a:rPr>
                        <a:t>   EL SANATLARI </a:t>
                      </a:r>
                      <a:endParaRPr lang="tr-TR" sz="2000"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951953230"/>
                  </a:ext>
                </a:extLst>
              </a:tr>
              <a:tr h="162560">
                <a:tc>
                  <a:txBody>
                    <a:bodyPr/>
                    <a:lstStyle/>
                    <a:p>
                      <a:pPr>
                        <a:lnSpc>
                          <a:spcPct val="106000"/>
                        </a:lnSpc>
                        <a:spcAft>
                          <a:spcPts val="0"/>
                        </a:spcAft>
                      </a:pPr>
                      <a:r>
                        <a:rPr lang="tr-TR" sz="1600" b="1" kern="1200" dirty="0" smtClean="0">
                          <a:solidFill>
                            <a:schemeClr val="accent6">
                              <a:lumMod val="50000"/>
                            </a:schemeClr>
                          </a:solidFill>
                          <a:effectLst/>
                        </a:rPr>
                        <a:t>U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ASKERLİK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1417446551"/>
                  </a:ext>
                </a:extLst>
              </a:tr>
              <a:tr h="162560">
                <a:tc>
                  <a:txBody>
                    <a:bodyPr/>
                    <a:lstStyle/>
                    <a:p>
                      <a:pPr>
                        <a:lnSpc>
                          <a:spcPct val="106000"/>
                        </a:lnSpc>
                        <a:spcAft>
                          <a:spcPts val="0"/>
                        </a:spcAft>
                      </a:pPr>
                      <a:r>
                        <a:rPr lang="tr-TR" sz="1600" b="1" kern="1200">
                          <a:solidFill>
                            <a:schemeClr val="accent6">
                              <a:lumMod val="50000"/>
                            </a:schemeClr>
                          </a:solidFill>
                          <a:effectLst/>
                        </a:rPr>
                        <a:t>V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DENİZ BİLİMLER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541519334"/>
                  </a:ext>
                </a:extLst>
              </a:tr>
              <a:tr h="162560">
                <a:tc>
                  <a:txBody>
                    <a:bodyPr/>
                    <a:lstStyle/>
                    <a:p>
                      <a:pPr>
                        <a:lnSpc>
                          <a:spcPct val="106000"/>
                        </a:lnSpc>
                        <a:spcAft>
                          <a:spcPts val="0"/>
                        </a:spcAft>
                      </a:pPr>
                      <a:r>
                        <a:rPr lang="tr-TR" sz="1600" b="1" kern="1200">
                          <a:solidFill>
                            <a:schemeClr val="accent6">
                              <a:lumMod val="50000"/>
                            </a:schemeClr>
                          </a:solidFill>
                          <a:effectLst/>
                        </a:rPr>
                        <a:t>W-WZ, QS-QZ </a:t>
                      </a:r>
                      <a:endParaRPr lang="tr-TR" sz="1600" b="1">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a:solidFill>
                            <a:schemeClr val="accent6">
                              <a:lumMod val="50000"/>
                            </a:schemeClr>
                          </a:solidFill>
                          <a:effectLst/>
                        </a:rPr>
                        <a:t>TIP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284729177"/>
                  </a:ext>
                </a:extLst>
              </a:tr>
              <a:tr h="162560">
                <a:tc>
                  <a:txBody>
                    <a:bodyPr/>
                    <a:lstStyle/>
                    <a:p>
                      <a:pPr>
                        <a:lnSpc>
                          <a:spcPct val="106000"/>
                        </a:lnSpc>
                        <a:spcAft>
                          <a:spcPts val="0"/>
                        </a:spcAft>
                      </a:pPr>
                      <a:r>
                        <a:rPr lang="tr-TR" sz="1600" b="1" kern="1200" dirty="0">
                          <a:solidFill>
                            <a:schemeClr val="accent6">
                              <a:lumMod val="50000"/>
                            </a:schemeClr>
                          </a:solidFill>
                          <a:effectLst/>
                        </a:rPr>
                        <a:t>Z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tc>
                  <a:txBody>
                    <a:bodyPr/>
                    <a:lstStyle/>
                    <a:p>
                      <a:pPr>
                        <a:lnSpc>
                          <a:spcPct val="106000"/>
                        </a:lnSpc>
                        <a:spcAft>
                          <a:spcPts val="0"/>
                        </a:spcAft>
                      </a:pPr>
                      <a:r>
                        <a:rPr lang="tr-TR" sz="1600" b="1" kern="1200" dirty="0" smtClean="0">
                          <a:solidFill>
                            <a:schemeClr val="accent6">
                              <a:lumMod val="50000"/>
                            </a:schemeClr>
                          </a:solidFill>
                          <a:effectLst/>
                        </a:rPr>
                        <a:t>BİBLİYOGRAFYA VE KÜTÜPHANECİLİK </a:t>
                      </a:r>
                      <a:endParaRPr lang="tr-TR" sz="16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9370" marR="39370" marT="9525" marB="0">
                    <a:solidFill>
                      <a:srgbClr val="F9FDDF"/>
                    </a:solidFill>
                  </a:tcPr>
                </a:tc>
                <a:extLst>
                  <a:ext uri="{0D108BD9-81ED-4DB2-BD59-A6C34878D82A}">
                    <a16:rowId xmlns:a16="http://schemas.microsoft.com/office/drawing/2014/main" val="3936313225"/>
                  </a:ext>
                </a:extLst>
              </a:tr>
            </a:tbl>
          </a:graphicData>
        </a:graphic>
      </p:graphicFrame>
      <p:sp>
        <p:nvSpPr>
          <p:cNvPr id="10" name="Dikdörtgen 9"/>
          <p:cNvSpPr/>
          <p:nvPr/>
        </p:nvSpPr>
        <p:spPr>
          <a:xfrm>
            <a:off x="698317" y="5881016"/>
            <a:ext cx="10802982" cy="904863"/>
          </a:xfrm>
          <a:prstGeom prst="rect">
            <a:avLst/>
          </a:prstGeom>
        </p:spPr>
        <p:txBody>
          <a:bodyPr wrap="square">
            <a:spAutoFit/>
          </a:bodyPr>
          <a:lstStyle/>
          <a:p>
            <a:pPr>
              <a:lnSpc>
                <a:spcPct val="80000"/>
              </a:lnSpc>
            </a:pPr>
            <a:r>
              <a:rPr lang="tr-TR" altLang="tr-TR" sz="2200" b="1" dirty="0" smtClean="0">
                <a:solidFill>
                  <a:schemeClr val="accent6">
                    <a:lumMod val="50000"/>
                  </a:schemeClr>
                </a:solidFill>
              </a:rPr>
              <a:t>Kütüphanemizdeki kitapların katalogları yapılırken, Library of </a:t>
            </a:r>
            <a:r>
              <a:rPr lang="tr-TR" altLang="tr-TR" sz="2200" b="1" dirty="0" err="1" smtClean="0">
                <a:solidFill>
                  <a:schemeClr val="accent6">
                    <a:lumMod val="50000"/>
                  </a:schemeClr>
                </a:solidFill>
              </a:rPr>
              <a:t>Congress’in</a:t>
            </a:r>
            <a:r>
              <a:rPr lang="tr-TR" altLang="tr-TR" sz="2200" b="1" dirty="0" smtClean="0">
                <a:solidFill>
                  <a:schemeClr val="accent6">
                    <a:lumMod val="50000"/>
                  </a:schemeClr>
                </a:solidFill>
              </a:rPr>
              <a:t> hazırlamış olduğu sınıflama sisteminden yararlanılır ve kitaplar bu sınıflama sistemine göre, kütüphanemizin katlarında kullanıma sunulur. </a:t>
            </a:r>
            <a:endParaRPr lang="tr-TR" altLang="tr-TR" sz="2200" b="1" dirty="0">
              <a:solidFill>
                <a:schemeClr val="accent6">
                  <a:lumMod val="50000"/>
                </a:schemeClr>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23</a:t>
            </a:fld>
            <a:endParaRPr lang="tr-TR"/>
          </a:p>
        </p:txBody>
      </p:sp>
    </p:spTree>
    <p:extLst>
      <p:ext uri="{BB962C8B-B14F-4D97-AF65-F5344CB8AC3E}">
        <p14:creationId xmlns:p14="http://schemas.microsoft.com/office/powerpoint/2010/main" val="19038632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p:cNvGraphicFramePr>
            <a:graphicFrameLocks noGrp="1"/>
          </p:cNvGraphicFramePr>
          <p:nvPr>
            <p:extLst>
              <p:ext uri="{D42A27DB-BD31-4B8C-83A1-F6EECF244321}">
                <p14:modId xmlns:p14="http://schemas.microsoft.com/office/powerpoint/2010/main" val="4025711653"/>
              </p:ext>
            </p:extLst>
          </p:nvPr>
        </p:nvGraphicFramePr>
        <p:xfrm>
          <a:off x="446160" y="1281310"/>
          <a:ext cx="5427255" cy="5211191"/>
        </p:xfrm>
        <a:graphic>
          <a:graphicData uri="http://schemas.openxmlformats.org/drawingml/2006/table">
            <a:tbl>
              <a:tblPr>
                <a:tableStyleId>{5C22544A-7EE6-4342-B048-85BDC9FD1C3A}</a:tableStyleId>
              </a:tblPr>
              <a:tblGrid>
                <a:gridCol w="1684422">
                  <a:extLst>
                    <a:ext uri="{9D8B030D-6E8A-4147-A177-3AD203B41FA5}">
                      <a16:colId xmlns:a16="http://schemas.microsoft.com/office/drawing/2014/main" val="196812673"/>
                    </a:ext>
                  </a:extLst>
                </a:gridCol>
                <a:gridCol w="3742833">
                  <a:extLst>
                    <a:ext uri="{9D8B030D-6E8A-4147-A177-3AD203B41FA5}">
                      <a16:colId xmlns:a16="http://schemas.microsoft.com/office/drawing/2014/main" val="4180594289"/>
                    </a:ext>
                  </a:extLst>
                </a:gridCol>
              </a:tblGrid>
              <a:tr h="0">
                <a:tc>
                  <a:txBody>
                    <a:bodyPr/>
                    <a:lstStyle/>
                    <a:p>
                      <a:pPr algn="ctr">
                        <a:lnSpc>
                          <a:spcPct val="106000"/>
                        </a:lnSpc>
                        <a:spcAft>
                          <a:spcPts val="0"/>
                        </a:spcAft>
                      </a:pPr>
                      <a:r>
                        <a:rPr lang="tr-TR" sz="2000" b="1" kern="1200" dirty="0">
                          <a:solidFill>
                            <a:schemeClr val="accent2">
                              <a:lumMod val="75000"/>
                            </a:schemeClr>
                          </a:solidFill>
                          <a:effectLst/>
                          <a:latin typeface="+mn-lt"/>
                        </a:rPr>
                        <a:t>SINIFLAMA KODU </a:t>
                      </a:r>
                      <a:endParaRPr lang="tr-TR" sz="1600" b="1" dirty="0">
                        <a:solidFill>
                          <a:schemeClr val="accent2">
                            <a:lumMod val="75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ctr">
                        <a:lnSpc>
                          <a:spcPct val="106000"/>
                        </a:lnSpc>
                        <a:spcAft>
                          <a:spcPts val="0"/>
                        </a:spcAft>
                      </a:pPr>
                      <a:r>
                        <a:rPr lang="tr-TR" sz="2000" b="1" kern="1200" dirty="0" smtClean="0">
                          <a:solidFill>
                            <a:schemeClr val="accent2">
                              <a:lumMod val="75000"/>
                            </a:schemeClr>
                          </a:solidFill>
                          <a:effectLst/>
                          <a:latin typeface="+mn-lt"/>
                        </a:rPr>
                        <a:t>KONU </a:t>
                      </a:r>
                    </a:p>
                    <a:p>
                      <a:pPr algn="ctr">
                        <a:lnSpc>
                          <a:spcPct val="106000"/>
                        </a:lnSpc>
                        <a:spcAft>
                          <a:spcPts val="0"/>
                        </a:spcAft>
                      </a:pPr>
                      <a:r>
                        <a:rPr lang="tr-TR" sz="2000" b="1" kern="1200" dirty="0" smtClean="0">
                          <a:solidFill>
                            <a:schemeClr val="accent2">
                              <a:lumMod val="75000"/>
                            </a:schemeClr>
                          </a:solidFill>
                          <a:effectLst/>
                          <a:latin typeface="+mn-lt"/>
                        </a:rPr>
                        <a:t>BAŞLIKLARI </a:t>
                      </a:r>
                      <a:endParaRPr lang="tr-TR" sz="1600" b="1" dirty="0">
                        <a:solidFill>
                          <a:schemeClr val="accent2">
                            <a:lumMod val="75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065714418"/>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QS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eaLnBrk="1" hangingPunct="1">
                        <a:lnSpc>
                          <a:spcPct val="80000"/>
                        </a:lnSpc>
                      </a:pPr>
                      <a:r>
                        <a:rPr lang="tr-TR" altLang="tr-TR" sz="1600" b="1" spc="30" baseline="0" dirty="0" smtClean="0">
                          <a:solidFill>
                            <a:schemeClr val="accent6">
                              <a:lumMod val="50000"/>
                            </a:schemeClr>
                          </a:solidFill>
                          <a:latin typeface="+mn-lt"/>
                        </a:rPr>
                        <a:t>İNSAN ANATOMİSİ </a:t>
                      </a: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177726634"/>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QT </a:t>
                      </a:r>
                      <a:endParaRPr lang="tr-TR" sz="1600" b="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FİZYOLOJİ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324424390"/>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QU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nSpc>
                          <a:spcPct val="106000"/>
                        </a:lnSpc>
                        <a:spcAft>
                          <a:spcPts val="0"/>
                        </a:spcAft>
                      </a:pPr>
                      <a:r>
                        <a:rPr lang="tr-TR" altLang="tr-TR" sz="1600" b="1" spc="30" baseline="0" dirty="0" smtClean="0">
                          <a:solidFill>
                            <a:schemeClr val="accent6">
                              <a:lumMod val="50000"/>
                            </a:schemeClr>
                          </a:solidFill>
                          <a:latin typeface="+mn-lt"/>
                        </a:rPr>
                        <a:t>BİYOKİMYA</a:t>
                      </a: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148359888"/>
                  </a:ext>
                </a:extLst>
              </a:tr>
              <a:tr h="133350">
                <a:tc>
                  <a:txBody>
                    <a:bodyPr/>
                    <a:lstStyle/>
                    <a:p>
                      <a:pPr algn="ctr">
                        <a:lnSpc>
                          <a:spcPct val="106000"/>
                        </a:lnSpc>
                        <a:spcAft>
                          <a:spcPts val="0"/>
                        </a:spcAft>
                      </a:pPr>
                      <a:r>
                        <a:rPr lang="tr-TR" altLang="tr-TR" sz="1600" b="1" dirty="0" smtClean="0">
                          <a:solidFill>
                            <a:schemeClr val="accent6">
                              <a:lumMod val="50000"/>
                            </a:schemeClr>
                          </a:solidFill>
                          <a:latin typeface="+mn-lt"/>
                        </a:rPr>
                        <a:t>QV</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FARMAKOLOJİ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780882081"/>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QW</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MİKROBİYOLOJİ VE İMMUNOLOJİ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502047804"/>
                  </a:ext>
                </a:extLst>
              </a:tr>
              <a:tr h="144145">
                <a:tc>
                  <a:txBody>
                    <a:bodyPr/>
                    <a:lstStyle/>
                    <a:p>
                      <a:pPr algn="ctr">
                        <a:lnSpc>
                          <a:spcPct val="106000"/>
                        </a:lnSpc>
                        <a:spcAft>
                          <a:spcPts val="0"/>
                        </a:spcAft>
                      </a:pPr>
                      <a:r>
                        <a:rPr lang="tr-TR" altLang="tr-TR" sz="1600" b="1" dirty="0" smtClean="0">
                          <a:solidFill>
                            <a:schemeClr val="accent6">
                              <a:lumMod val="50000"/>
                            </a:schemeClr>
                          </a:solidFill>
                          <a:latin typeface="+mn-lt"/>
                        </a:rPr>
                        <a:t>QX</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PARASİTOLOJİ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4101182345"/>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QY</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eaLnBrk="1" hangingPunct="1">
                        <a:lnSpc>
                          <a:spcPct val="80000"/>
                        </a:lnSpc>
                      </a:pPr>
                      <a:r>
                        <a:rPr lang="tr-TR" altLang="tr-TR" sz="1600" b="1" spc="30" baseline="0" dirty="0" smtClean="0">
                          <a:solidFill>
                            <a:schemeClr val="accent6">
                              <a:lumMod val="50000"/>
                            </a:schemeClr>
                          </a:solidFill>
                          <a:latin typeface="+mn-lt"/>
                        </a:rPr>
                        <a:t>KLİNİK PATOLOJİ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358669013"/>
                  </a:ext>
                </a:extLst>
              </a:tr>
              <a:tr h="168910">
                <a:tc>
                  <a:txBody>
                    <a:bodyPr/>
                    <a:lstStyle/>
                    <a:p>
                      <a:pPr algn="ctr">
                        <a:lnSpc>
                          <a:spcPct val="106000"/>
                        </a:lnSpc>
                        <a:spcAft>
                          <a:spcPts val="0"/>
                        </a:spcAft>
                      </a:pPr>
                      <a:r>
                        <a:rPr lang="tr-TR" altLang="tr-TR" sz="1600" b="1" dirty="0" smtClean="0">
                          <a:solidFill>
                            <a:schemeClr val="accent6">
                              <a:lumMod val="50000"/>
                            </a:schemeClr>
                          </a:solidFill>
                          <a:latin typeface="+mn-lt"/>
                        </a:rPr>
                        <a:t>QZ</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eaLnBrk="1" hangingPunct="1">
                        <a:lnSpc>
                          <a:spcPct val="80000"/>
                        </a:lnSpc>
                      </a:pPr>
                      <a:r>
                        <a:rPr lang="tr-TR" altLang="tr-TR" sz="1600" b="1" spc="30" baseline="0" dirty="0" smtClean="0">
                          <a:solidFill>
                            <a:schemeClr val="accent6">
                              <a:lumMod val="50000"/>
                            </a:schemeClr>
                          </a:solidFill>
                          <a:latin typeface="+mn-lt"/>
                        </a:rPr>
                        <a:t>PATHOLOGY</a:t>
                      </a: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408973623"/>
                  </a:ext>
                </a:extLst>
              </a:tr>
              <a:tr h="116205">
                <a:tc>
                  <a:txBody>
                    <a:bodyPr/>
                    <a:lstStyle/>
                    <a:p>
                      <a:pPr algn="ctr">
                        <a:lnSpc>
                          <a:spcPct val="106000"/>
                        </a:lnSpc>
                        <a:spcAft>
                          <a:spcPts val="0"/>
                        </a:spcAft>
                      </a:pP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nSpc>
                          <a:spcPct val="106000"/>
                        </a:lnSpc>
                        <a:spcAft>
                          <a:spcPts val="0"/>
                        </a:spcAft>
                      </a:pP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630529584"/>
                  </a:ext>
                </a:extLst>
              </a:tr>
              <a:tr h="144145">
                <a:tc>
                  <a:txBody>
                    <a:bodyPr/>
                    <a:lstStyle/>
                    <a:p>
                      <a:pPr algn="ctr">
                        <a:lnSpc>
                          <a:spcPct val="106000"/>
                        </a:lnSpc>
                        <a:spcAft>
                          <a:spcPts val="0"/>
                        </a:spcAft>
                      </a:pPr>
                      <a:r>
                        <a:rPr lang="tr-TR" altLang="tr-TR" sz="1600" b="1" dirty="0" smtClean="0">
                          <a:solidFill>
                            <a:schemeClr val="accent6">
                              <a:lumMod val="50000"/>
                            </a:schemeClr>
                          </a:solidFill>
                          <a:latin typeface="+mn-lt"/>
                        </a:rPr>
                        <a:t>W</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TIP MESLEĞİ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856453732"/>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WA</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HALK SAĞLIĞI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672367335"/>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WB</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DAHİLİ TIP </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4268263329"/>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WC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BULAŞICI HASTALIKLAR</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600076516"/>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WD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BESLENME BOZUKLUKLARI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32980707"/>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WE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KAS-İSKELET SİSTEMİ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097798155"/>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WF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SOLUNUM SİSTEMİ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814259023"/>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WG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KALP VE DAMAR HASTALIKLARI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911486800"/>
                  </a:ext>
                </a:extLst>
              </a:tr>
            </a:tbl>
          </a:graphicData>
        </a:graphic>
      </p:graphicFrame>
      <p:graphicFrame>
        <p:nvGraphicFramePr>
          <p:cNvPr id="3" name="Tablo 2"/>
          <p:cNvGraphicFramePr>
            <a:graphicFrameLocks noGrp="1"/>
          </p:cNvGraphicFramePr>
          <p:nvPr>
            <p:extLst>
              <p:ext uri="{D42A27DB-BD31-4B8C-83A1-F6EECF244321}">
                <p14:modId xmlns:p14="http://schemas.microsoft.com/office/powerpoint/2010/main" val="283018977"/>
              </p:ext>
            </p:extLst>
          </p:nvPr>
        </p:nvGraphicFramePr>
        <p:xfrm>
          <a:off x="6268452" y="1029817"/>
          <a:ext cx="5462337" cy="5747131"/>
        </p:xfrm>
        <a:graphic>
          <a:graphicData uri="http://schemas.openxmlformats.org/drawingml/2006/table">
            <a:tbl>
              <a:tblPr>
                <a:tableStyleId>{5C22544A-7EE6-4342-B048-85BDC9FD1C3A}</a:tableStyleId>
              </a:tblPr>
              <a:tblGrid>
                <a:gridCol w="1503948">
                  <a:extLst>
                    <a:ext uri="{9D8B030D-6E8A-4147-A177-3AD203B41FA5}">
                      <a16:colId xmlns:a16="http://schemas.microsoft.com/office/drawing/2014/main" val="196812673"/>
                    </a:ext>
                  </a:extLst>
                </a:gridCol>
                <a:gridCol w="3958389">
                  <a:extLst>
                    <a:ext uri="{9D8B030D-6E8A-4147-A177-3AD203B41FA5}">
                      <a16:colId xmlns:a16="http://schemas.microsoft.com/office/drawing/2014/main" val="4180594289"/>
                    </a:ext>
                  </a:extLst>
                </a:gridCol>
              </a:tblGrid>
              <a:tr h="168910">
                <a:tc>
                  <a:txBody>
                    <a:bodyPr/>
                    <a:lstStyle/>
                    <a:p>
                      <a:pPr algn="ctr">
                        <a:lnSpc>
                          <a:spcPct val="106000"/>
                        </a:lnSpc>
                        <a:spcAft>
                          <a:spcPts val="0"/>
                        </a:spcAft>
                      </a:pPr>
                      <a:r>
                        <a:rPr lang="tr-TR" sz="2000" b="1" kern="1200" dirty="0">
                          <a:solidFill>
                            <a:schemeClr val="accent2">
                              <a:lumMod val="75000"/>
                            </a:schemeClr>
                          </a:solidFill>
                          <a:effectLst/>
                          <a:latin typeface="+mn-lt"/>
                        </a:rPr>
                        <a:t>SINIFLAMA </a:t>
                      </a:r>
                      <a:endParaRPr lang="tr-TR" sz="2000" b="1" kern="1200" dirty="0" smtClean="0">
                        <a:solidFill>
                          <a:schemeClr val="accent2">
                            <a:lumMod val="75000"/>
                          </a:schemeClr>
                        </a:solidFill>
                        <a:effectLst/>
                        <a:latin typeface="+mn-lt"/>
                      </a:endParaRPr>
                    </a:p>
                    <a:p>
                      <a:pPr algn="ctr">
                        <a:lnSpc>
                          <a:spcPct val="106000"/>
                        </a:lnSpc>
                        <a:spcAft>
                          <a:spcPts val="0"/>
                        </a:spcAft>
                      </a:pPr>
                      <a:r>
                        <a:rPr lang="tr-TR" sz="2000" b="1" kern="1200" dirty="0" smtClean="0">
                          <a:solidFill>
                            <a:schemeClr val="accent2">
                              <a:lumMod val="75000"/>
                            </a:schemeClr>
                          </a:solidFill>
                          <a:effectLst/>
                          <a:latin typeface="+mn-lt"/>
                        </a:rPr>
                        <a:t>KODU </a:t>
                      </a:r>
                      <a:endParaRPr lang="tr-TR" sz="1600" b="1" dirty="0">
                        <a:solidFill>
                          <a:schemeClr val="accent2">
                            <a:lumMod val="75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ctr">
                        <a:lnSpc>
                          <a:spcPct val="106000"/>
                        </a:lnSpc>
                        <a:spcAft>
                          <a:spcPts val="0"/>
                        </a:spcAft>
                      </a:pPr>
                      <a:r>
                        <a:rPr lang="tr-TR" sz="2000" b="1" kern="1200" dirty="0" smtClean="0">
                          <a:solidFill>
                            <a:schemeClr val="accent2">
                              <a:lumMod val="75000"/>
                            </a:schemeClr>
                          </a:solidFill>
                          <a:effectLst/>
                          <a:latin typeface="+mn-lt"/>
                        </a:rPr>
                        <a:t>KONU</a:t>
                      </a:r>
                    </a:p>
                    <a:p>
                      <a:pPr algn="ctr">
                        <a:lnSpc>
                          <a:spcPct val="106000"/>
                        </a:lnSpc>
                        <a:spcAft>
                          <a:spcPts val="0"/>
                        </a:spcAft>
                      </a:pPr>
                      <a:r>
                        <a:rPr lang="tr-TR" sz="2000" b="1" kern="1200" dirty="0" smtClean="0">
                          <a:solidFill>
                            <a:schemeClr val="accent2">
                              <a:lumMod val="75000"/>
                            </a:schemeClr>
                          </a:solidFill>
                          <a:effectLst/>
                          <a:latin typeface="+mn-lt"/>
                        </a:rPr>
                        <a:t>BAŞLIKLARI </a:t>
                      </a:r>
                      <a:endParaRPr lang="tr-TR" sz="1600" b="1" dirty="0">
                        <a:solidFill>
                          <a:schemeClr val="accent2">
                            <a:lumMod val="75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065714418"/>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WH</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eaLnBrk="1" hangingPunct="1">
                        <a:lnSpc>
                          <a:spcPct val="80000"/>
                        </a:lnSpc>
                      </a:pPr>
                      <a:r>
                        <a:rPr lang="tr-TR" altLang="tr-TR" sz="1600" b="1" spc="30" baseline="0" dirty="0" smtClean="0">
                          <a:solidFill>
                            <a:schemeClr val="accent6">
                              <a:lumMod val="50000"/>
                            </a:schemeClr>
                          </a:solidFill>
                          <a:latin typeface="+mn-lt"/>
                        </a:rPr>
                        <a:t>KAN VE KAN HASTALIKLARI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177726634"/>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WI</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GASTROİNTESTİNAL SİSTEM</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324424390"/>
                  </a:ext>
                </a:extLst>
              </a:tr>
              <a:tr h="116205">
                <a:tc>
                  <a:txBody>
                    <a:bodyPr/>
                    <a:lstStyle/>
                    <a:p>
                      <a:pPr marL="0" marR="0" lvl="0" indent="0" algn="ctr" defTabSz="914400" rtl="0" eaLnBrk="1" fontAlgn="auto" latinLnBrk="0" hangingPunct="1">
                        <a:lnSpc>
                          <a:spcPct val="106000"/>
                        </a:lnSpc>
                        <a:spcBef>
                          <a:spcPts val="0"/>
                        </a:spcBef>
                        <a:spcAft>
                          <a:spcPts val="0"/>
                        </a:spcAft>
                        <a:buClrTx/>
                        <a:buSzTx/>
                        <a:buFontTx/>
                        <a:buNone/>
                        <a:tabLst/>
                        <a:defRPr/>
                      </a:pPr>
                      <a:r>
                        <a:rPr lang="tr-TR" altLang="tr-TR" sz="1600" b="1" dirty="0" smtClean="0">
                          <a:solidFill>
                            <a:schemeClr val="accent6">
                              <a:lumMod val="50000"/>
                            </a:schemeClr>
                          </a:solidFill>
                          <a:latin typeface="+mn-lt"/>
                        </a:rPr>
                        <a:t>WJ</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nSpc>
                          <a:spcPct val="106000"/>
                        </a:lnSpc>
                        <a:spcAft>
                          <a:spcPts val="0"/>
                        </a:spcAft>
                      </a:pPr>
                      <a:r>
                        <a:rPr lang="tr-TR" altLang="tr-TR" sz="1600" b="1" spc="30" baseline="0" dirty="0" smtClean="0">
                          <a:solidFill>
                            <a:schemeClr val="accent6">
                              <a:lumMod val="50000"/>
                            </a:schemeClr>
                          </a:solidFill>
                          <a:latin typeface="+mn-lt"/>
                        </a:rPr>
                        <a:t>ÜROGENİTAL SİSTEM</a:t>
                      </a: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148359888"/>
                  </a:ext>
                </a:extLst>
              </a:tr>
              <a:tr h="133350">
                <a:tc>
                  <a:txBody>
                    <a:bodyPr/>
                    <a:lstStyle/>
                    <a:p>
                      <a:pPr marL="0" marR="0" lvl="0" indent="0" algn="ctr" defTabSz="914400" rtl="0" eaLnBrk="1" fontAlgn="auto" latinLnBrk="0" hangingPunct="1">
                        <a:lnSpc>
                          <a:spcPct val="106000"/>
                        </a:lnSpc>
                        <a:spcBef>
                          <a:spcPts val="0"/>
                        </a:spcBef>
                        <a:spcAft>
                          <a:spcPts val="0"/>
                        </a:spcAft>
                        <a:buClrTx/>
                        <a:buSzTx/>
                        <a:buFontTx/>
                        <a:buNone/>
                        <a:tabLst/>
                        <a:defRPr/>
                      </a:pPr>
                      <a:r>
                        <a:rPr lang="tr-TR" altLang="tr-TR" sz="1600" b="1" dirty="0" smtClean="0">
                          <a:solidFill>
                            <a:schemeClr val="accent6">
                              <a:lumMod val="50000"/>
                            </a:schemeClr>
                          </a:solidFill>
                          <a:latin typeface="+mn-lt"/>
                        </a:rPr>
                        <a:t>WK</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nSpc>
                          <a:spcPct val="106000"/>
                        </a:lnSpc>
                        <a:spcAft>
                          <a:spcPts val="0"/>
                        </a:spcAft>
                      </a:pPr>
                      <a:r>
                        <a:rPr lang="tr-TR" altLang="tr-TR" sz="1600" b="1" spc="30" baseline="0" dirty="0" smtClean="0">
                          <a:solidFill>
                            <a:schemeClr val="accent6">
                              <a:lumMod val="50000"/>
                            </a:schemeClr>
                          </a:solidFill>
                          <a:latin typeface="+mn-lt"/>
                        </a:rPr>
                        <a:t>ENDOKRİN SİSTEMİ</a:t>
                      </a: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780882081"/>
                  </a:ext>
                </a:extLst>
              </a:tr>
              <a:tr h="162560">
                <a:tc>
                  <a:txBody>
                    <a:bodyPr/>
                    <a:lstStyle/>
                    <a:p>
                      <a:pPr marL="0" marR="0" lvl="0" indent="0" algn="ctr" defTabSz="914400" rtl="0" eaLnBrk="1" fontAlgn="auto" latinLnBrk="0" hangingPunct="1">
                        <a:lnSpc>
                          <a:spcPct val="106000"/>
                        </a:lnSpc>
                        <a:spcBef>
                          <a:spcPts val="0"/>
                        </a:spcBef>
                        <a:spcAft>
                          <a:spcPts val="0"/>
                        </a:spcAft>
                        <a:buClrTx/>
                        <a:buSzTx/>
                        <a:buFontTx/>
                        <a:buNone/>
                        <a:tabLst/>
                        <a:defRPr/>
                      </a:pPr>
                      <a:r>
                        <a:rPr lang="tr-TR" altLang="tr-TR" sz="1600" b="1" dirty="0" smtClean="0">
                          <a:solidFill>
                            <a:schemeClr val="accent6">
                              <a:lumMod val="50000"/>
                            </a:schemeClr>
                          </a:solidFill>
                          <a:latin typeface="+mn-lt"/>
                        </a:rPr>
                        <a:t>WL</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nSpc>
                          <a:spcPct val="106000"/>
                        </a:lnSpc>
                        <a:spcAft>
                          <a:spcPts val="0"/>
                        </a:spcAft>
                      </a:pPr>
                      <a:r>
                        <a:rPr lang="tr-TR" altLang="tr-TR" sz="1600" b="1" spc="30" baseline="0" dirty="0" smtClean="0">
                          <a:solidFill>
                            <a:schemeClr val="accent6">
                              <a:lumMod val="50000"/>
                            </a:schemeClr>
                          </a:solidFill>
                          <a:latin typeface="+mn-lt"/>
                        </a:rPr>
                        <a:t>SİNİR SİSTEMİ</a:t>
                      </a: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502047804"/>
                  </a:ext>
                </a:extLst>
              </a:tr>
              <a:tr h="144145">
                <a:tc>
                  <a:txBody>
                    <a:bodyPr/>
                    <a:lstStyle/>
                    <a:p>
                      <a:pPr marL="0" marR="0" lvl="0" indent="0" algn="ctr" defTabSz="914400" rtl="0" eaLnBrk="1" fontAlgn="auto" latinLnBrk="0" hangingPunct="1">
                        <a:lnSpc>
                          <a:spcPct val="106000"/>
                        </a:lnSpc>
                        <a:spcBef>
                          <a:spcPts val="0"/>
                        </a:spcBef>
                        <a:spcAft>
                          <a:spcPts val="0"/>
                        </a:spcAft>
                        <a:buClrTx/>
                        <a:buSzTx/>
                        <a:buFontTx/>
                        <a:buNone/>
                        <a:tabLst/>
                        <a:defRPr/>
                      </a:pPr>
                      <a:r>
                        <a:rPr lang="tr-TR" altLang="tr-TR" sz="1600" b="1" dirty="0" smtClean="0">
                          <a:solidFill>
                            <a:schemeClr val="accent6">
                              <a:lumMod val="50000"/>
                            </a:schemeClr>
                          </a:solidFill>
                          <a:latin typeface="+mn-lt"/>
                        </a:rPr>
                        <a:t>WM</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nSpc>
                          <a:spcPct val="106000"/>
                        </a:lnSpc>
                        <a:spcAft>
                          <a:spcPts val="0"/>
                        </a:spcAft>
                      </a:pPr>
                      <a:r>
                        <a:rPr lang="tr-TR" altLang="tr-TR" sz="1600" b="1" spc="30" baseline="0" dirty="0" smtClean="0">
                          <a:solidFill>
                            <a:schemeClr val="accent6">
                              <a:lumMod val="50000"/>
                            </a:schemeClr>
                          </a:solidFill>
                          <a:latin typeface="+mn-lt"/>
                        </a:rPr>
                        <a:t>PSİKİYATRİ</a:t>
                      </a:r>
                      <a:endParaRPr lang="tr-TR" sz="1600" b="1" spc="30" baseline="0"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4101182345"/>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WN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RADYOLOJİ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358669013"/>
                  </a:ext>
                </a:extLst>
              </a:tr>
              <a:tr h="168910">
                <a:tc>
                  <a:txBody>
                    <a:bodyPr/>
                    <a:lstStyle/>
                    <a:p>
                      <a:pPr algn="ctr">
                        <a:lnSpc>
                          <a:spcPct val="106000"/>
                        </a:lnSpc>
                        <a:spcAft>
                          <a:spcPts val="0"/>
                        </a:spcAft>
                      </a:pPr>
                      <a:r>
                        <a:rPr lang="tr-TR" altLang="tr-TR" sz="1600" b="1" dirty="0" smtClean="0">
                          <a:solidFill>
                            <a:schemeClr val="accent6">
                              <a:lumMod val="50000"/>
                            </a:schemeClr>
                          </a:solidFill>
                          <a:latin typeface="+mn-lt"/>
                        </a:rPr>
                        <a:t>WO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CERRAHİ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408973623"/>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WP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KADIN HASTALIKLARI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630529584"/>
                  </a:ext>
                </a:extLst>
              </a:tr>
              <a:tr h="144145">
                <a:tc>
                  <a:txBody>
                    <a:bodyPr/>
                    <a:lstStyle/>
                    <a:p>
                      <a:pPr algn="ctr">
                        <a:lnSpc>
                          <a:spcPct val="106000"/>
                        </a:lnSpc>
                        <a:spcAft>
                          <a:spcPts val="0"/>
                        </a:spcAft>
                      </a:pPr>
                      <a:r>
                        <a:rPr lang="tr-TR" altLang="tr-TR" sz="1600" b="1" dirty="0" smtClean="0">
                          <a:solidFill>
                            <a:schemeClr val="accent6">
                              <a:lumMod val="50000"/>
                            </a:schemeClr>
                          </a:solidFill>
                          <a:latin typeface="+mn-lt"/>
                        </a:rPr>
                        <a:t>WQ</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DOĞUMBİLİM</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856453732"/>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WR</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DERMATOLOJİ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672367335"/>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WS</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ÇOCUK SAĞLIĞI VE HASTALIKLARI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4268263329"/>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WT</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YAŞLILIK HEKİMLİĞİ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600076516"/>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WU</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DİŞ HEKİMLİĞİ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32980707"/>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WV </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KULAK BURUN BOĞAZ</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097798155"/>
                  </a:ext>
                </a:extLst>
              </a:tr>
              <a:tr h="116205">
                <a:tc>
                  <a:txBody>
                    <a:bodyPr/>
                    <a:lstStyle/>
                    <a:p>
                      <a:pPr algn="ctr">
                        <a:lnSpc>
                          <a:spcPct val="106000"/>
                        </a:lnSpc>
                        <a:spcAft>
                          <a:spcPts val="0"/>
                        </a:spcAft>
                      </a:pPr>
                      <a:r>
                        <a:rPr lang="tr-TR" altLang="tr-TR" sz="1600" b="1" dirty="0" smtClean="0">
                          <a:solidFill>
                            <a:schemeClr val="accent6">
                              <a:lumMod val="50000"/>
                            </a:schemeClr>
                          </a:solidFill>
                          <a:latin typeface="+mn-lt"/>
                        </a:rPr>
                        <a:t>WW</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GÖZ HASTALIKLARI</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814259023"/>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WX</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HASTANELER</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911486800"/>
                  </a:ext>
                </a:extLst>
              </a:tr>
              <a:tr h="162560">
                <a:tc>
                  <a:txBody>
                    <a:bodyPr/>
                    <a:lstStyle/>
                    <a:p>
                      <a:pPr algn="ctr">
                        <a:lnSpc>
                          <a:spcPct val="106000"/>
                        </a:lnSpc>
                        <a:spcAft>
                          <a:spcPts val="0"/>
                        </a:spcAft>
                      </a:pPr>
                      <a:r>
                        <a:rPr lang="tr-TR" altLang="tr-TR" sz="1600" b="1" dirty="0" smtClean="0">
                          <a:solidFill>
                            <a:schemeClr val="accent6">
                              <a:lumMod val="50000"/>
                            </a:schemeClr>
                          </a:solidFill>
                          <a:latin typeface="+mn-lt"/>
                        </a:rPr>
                        <a:t>WY</a:t>
                      </a:r>
                      <a:endParaRPr lang="tr-TR" sz="1600" b="1" dirty="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HEMŞİRELİK</a:t>
                      </a: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429998311"/>
                  </a:ext>
                </a:extLst>
              </a:tr>
              <a:tr h="162560">
                <a:tc>
                  <a:txBody>
                    <a:bodyPr/>
                    <a:lstStyle/>
                    <a:p>
                      <a:pPr marL="0" marR="0" lvl="0" indent="0" algn="ctr" defTabSz="914400" rtl="0" eaLnBrk="1" fontAlgn="auto" latinLnBrk="0" hangingPunct="1">
                        <a:lnSpc>
                          <a:spcPct val="106000"/>
                        </a:lnSpc>
                        <a:spcBef>
                          <a:spcPts val="0"/>
                        </a:spcBef>
                        <a:spcAft>
                          <a:spcPts val="0"/>
                        </a:spcAft>
                        <a:buClrTx/>
                        <a:buSzTx/>
                        <a:buFontTx/>
                        <a:buNone/>
                        <a:tabLst/>
                        <a:defRPr/>
                      </a:pPr>
                      <a:r>
                        <a:rPr lang="tr-TR" altLang="tr-TR" sz="1600" b="1" dirty="0" smtClean="0">
                          <a:solidFill>
                            <a:schemeClr val="accent6">
                              <a:lumMod val="50000"/>
                            </a:schemeClr>
                          </a:solidFill>
                          <a:latin typeface="+mn-lt"/>
                        </a:rPr>
                        <a:t>WZ</a:t>
                      </a:r>
                      <a:endParaRPr lang="tr-TR" sz="1600" b="1" dirty="0" smtClean="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l" defTabSz="914400" rtl="0" eaLnBrk="1" fontAlgn="auto" latinLnBrk="0" hangingPunct="1">
                        <a:lnSpc>
                          <a:spcPct val="106000"/>
                        </a:lnSpc>
                        <a:spcBef>
                          <a:spcPts val="0"/>
                        </a:spcBef>
                        <a:spcAft>
                          <a:spcPts val="0"/>
                        </a:spcAft>
                        <a:buClrTx/>
                        <a:buSzTx/>
                        <a:buFontTx/>
                        <a:buNone/>
                        <a:tabLst/>
                        <a:defRPr/>
                      </a:pPr>
                      <a:r>
                        <a:rPr lang="tr-TR" altLang="tr-TR" sz="1600" b="1" spc="30" baseline="0" dirty="0" smtClean="0">
                          <a:solidFill>
                            <a:schemeClr val="accent6">
                              <a:lumMod val="50000"/>
                            </a:schemeClr>
                          </a:solidFill>
                          <a:latin typeface="+mn-lt"/>
                        </a:rPr>
                        <a:t>TIP TARİHİ</a:t>
                      </a:r>
                      <a:endParaRPr lang="tr-TR" sz="1600" b="1" spc="30" baseline="0" dirty="0" smtClean="0">
                        <a:solidFill>
                          <a:schemeClr val="accent6">
                            <a:lumMod val="50000"/>
                          </a:schemeClr>
                        </a:solidFill>
                        <a:effectLst/>
                        <a:latin typeface="+mn-lt"/>
                        <a:ea typeface="Times New Roman" panose="02020603050405020304" pitchFamily="18" charset="0"/>
                        <a:cs typeface="Times New Roman" panose="02020603050405020304" pitchFamily="18" charset="0"/>
                      </a:endParaRPr>
                    </a:p>
                  </a:txBody>
                  <a:tcPr marL="39370" marR="39370" marT="952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671596495"/>
                  </a:ext>
                </a:extLst>
              </a:tr>
            </a:tbl>
          </a:graphicData>
        </a:graphic>
      </p:graphicFrame>
      <p:sp>
        <p:nvSpPr>
          <p:cNvPr id="4" name="Dikdörtgen 3"/>
          <p:cNvSpPr/>
          <p:nvPr/>
        </p:nvSpPr>
        <p:spPr>
          <a:xfrm>
            <a:off x="279723" y="216586"/>
            <a:ext cx="11799982" cy="769441"/>
          </a:xfrm>
          <a:prstGeom prst="rect">
            <a:avLst/>
          </a:prstGeom>
        </p:spPr>
        <p:txBody>
          <a:bodyPr wrap="square">
            <a:spAutoFit/>
          </a:bodyPr>
          <a:lstStyle/>
          <a:p>
            <a:pPr lvl="0" fontAlgn="base">
              <a:spcBef>
                <a:spcPct val="20000"/>
              </a:spcBef>
              <a:spcAft>
                <a:spcPct val="0"/>
              </a:spcAft>
              <a:defRPr/>
            </a:pPr>
            <a:r>
              <a:rPr lang="tr-TR" altLang="tr-TR" sz="2200" b="1" kern="0" dirty="0">
                <a:solidFill>
                  <a:schemeClr val="accent6">
                    <a:lumMod val="50000"/>
                  </a:schemeClr>
                </a:solidFill>
              </a:rPr>
              <a:t>Kütüphanemizdeki tıp kitaplarının katalogları hazırlanırken </a:t>
            </a:r>
            <a:r>
              <a:rPr lang="tr-TR" altLang="tr-TR" sz="2200" b="1" kern="0" dirty="0" err="1" smtClean="0">
                <a:solidFill>
                  <a:schemeClr val="accent6">
                    <a:lumMod val="50000"/>
                  </a:schemeClr>
                </a:solidFill>
              </a:rPr>
              <a:t>National</a:t>
            </a:r>
            <a:r>
              <a:rPr lang="tr-TR" altLang="tr-TR" sz="2200" b="1" kern="0" dirty="0" smtClean="0">
                <a:solidFill>
                  <a:schemeClr val="accent6">
                    <a:lumMod val="50000"/>
                  </a:schemeClr>
                </a:solidFill>
              </a:rPr>
              <a:t> Library of </a:t>
            </a:r>
            <a:r>
              <a:rPr lang="tr-TR" altLang="tr-TR" sz="2200" b="1" kern="0" dirty="0" err="1" smtClean="0">
                <a:solidFill>
                  <a:schemeClr val="accent6">
                    <a:lumMod val="50000"/>
                  </a:schemeClr>
                </a:solidFill>
              </a:rPr>
              <a:t>Medicine</a:t>
            </a:r>
            <a:r>
              <a:rPr lang="tr-TR" altLang="tr-TR" sz="2200" b="1" kern="0" dirty="0" smtClean="0">
                <a:solidFill>
                  <a:schemeClr val="accent6">
                    <a:lumMod val="50000"/>
                  </a:schemeClr>
                </a:solidFill>
              </a:rPr>
              <a:t> - NLM </a:t>
            </a:r>
            <a:r>
              <a:rPr lang="tr-TR" altLang="tr-TR" sz="2200" b="1" kern="0" dirty="0">
                <a:solidFill>
                  <a:schemeClr val="accent6">
                    <a:lumMod val="50000"/>
                  </a:schemeClr>
                </a:solidFill>
              </a:rPr>
              <a:t>‘</a:t>
            </a:r>
            <a:r>
              <a:rPr lang="tr-TR" altLang="tr-TR" sz="2200" b="1" kern="0" dirty="0" err="1">
                <a:solidFill>
                  <a:schemeClr val="accent6">
                    <a:lumMod val="50000"/>
                  </a:schemeClr>
                </a:solidFill>
              </a:rPr>
              <a:t>nin</a:t>
            </a:r>
            <a:r>
              <a:rPr lang="tr-TR" altLang="tr-TR" sz="2200" b="1" kern="0" dirty="0">
                <a:solidFill>
                  <a:schemeClr val="accent6">
                    <a:lumMod val="50000"/>
                  </a:schemeClr>
                </a:solidFill>
              </a:rPr>
              <a:t> hazırlamış olduğu sınıflama sisteminden yararlanılır. </a:t>
            </a:r>
          </a:p>
        </p:txBody>
      </p:sp>
      <p:sp>
        <p:nvSpPr>
          <p:cNvPr id="6" name="Slayt Numarası Yer Tutucusu 5"/>
          <p:cNvSpPr>
            <a:spLocks noGrp="1"/>
          </p:cNvSpPr>
          <p:nvPr>
            <p:ph type="sldNum" sz="quarter" idx="12"/>
          </p:nvPr>
        </p:nvSpPr>
        <p:spPr/>
        <p:txBody>
          <a:bodyPr/>
          <a:lstStyle/>
          <a:p>
            <a:fld id="{1961CEC7-0E5A-4935-A8D4-95B0BAEB7497}" type="slidenum">
              <a:rPr lang="tr-TR" smtClean="0"/>
              <a:t>24</a:t>
            </a:fld>
            <a:endParaRPr lang="tr-TR"/>
          </a:p>
        </p:txBody>
      </p:sp>
    </p:spTree>
    <p:extLst>
      <p:ext uri="{BB962C8B-B14F-4D97-AF65-F5344CB8AC3E}">
        <p14:creationId xmlns:p14="http://schemas.microsoft.com/office/powerpoint/2010/main" val="26743458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KULLANICI İŞLEMLERİ</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25</a:t>
            </a:fld>
            <a:endParaRPr lang="tr-TR"/>
          </a:p>
        </p:txBody>
      </p:sp>
    </p:spTree>
    <p:extLst>
      <p:ext uri="{BB962C8B-B14F-4D97-AF65-F5344CB8AC3E}">
        <p14:creationId xmlns:p14="http://schemas.microsoft.com/office/powerpoint/2010/main" val="18344008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l="20942" t="13125" r="22460" b="5268"/>
          <a:stretch/>
        </p:blipFill>
        <p:spPr>
          <a:xfrm>
            <a:off x="428098" y="386625"/>
            <a:ext cx="7363901" cy="5969725"/>
          </a:xfrm>
          <a:prstGeom prst="rect">
            <a:avLst/>
          </a:prstGeom>
          <a:ln>
            <a:noFill/>
          </a:ln>
          <a:effectLst>
            <a:outerShdw blurRad="292100" dist="139700" dir="2700000" algn="tl" rotWithShape="0">
              <a:srgbClr val="333333">
                <a:alpha val="65000"/>
              </a:srgbClr>
            </a:outerShdw>
          </a:effectLst>
        </p:spPr>
      </p:pic>
      <p:sp>
        <p:nvSpPr>
          <p:cNvPr id="5" name="Yuvarlatılmış Dikdörtgen 4"/>
          <p:cNvSpPr/>
          <p:nvPr/>
        </p:nvSpPr>
        <p:spPr>
          <a:xfrm>
            <a:off x="2351314" y="5416928"/>
            <a:ext cx="1637171" cy="561703"/>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 name="Resim 5"/>
          <p:cNvPicPr>
            <a:picLocks noChangeAspect="1"/>
          </p:cNvPicPr>
          <p:nvPr/>
        </p:nvPicPr>
        <p:blipFill rotWithShape="1">
          <a:blip r:embed="rId3"/>
          <a:srcRect l="21621" t="32233" r="22658" b="5267"/>
          <a:stretch/>
        </p:blipFill>
        <p:spPr>
          <a:xfrm>
            <a:off x="7791999" y="103060"/>
            <a:ext cx="3822888" cy="2410830"/>
          </a:xfrm>
          <a:prstGeom prst="rect">
            <a:avLst/>
          </a:prstGeom>
          <a:ln>
            <a:noFill/>
          </a:ln>
          <a:effectLst>
            <a:outerShdw blurRad="292100" dist="139700" dir="2700000" algn="tl" rotWithShape="0">
              <a:srgbClr val="333333">
                <a:alpha val="65000"/>
              </a:srgbClr>
            </a:outerShdw>
          </a:effectLst>
        </p:spPr>
      </p:pic>
      <p:cxnSp>
        <p:nvCxnSpPr>
          <p:cNvPr id="8" name="Düz Ok Bağlayıcısı 7"/>
          <p:cNvCxnSpPr/>
          <p:nvPr/>
        </p:nvCxnSpPr>
        <p:spPr>
          <a:xfrm flipV="1">
            <a:off x="3152039" y="1384663"/>
            <a:ext cx="4639960" cy="394709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12" name="Resim 11"/>
          <p:cNvPicPr>
            <a:picLocks noChangeAspect="1"/>
          </p:cNvPicPr>
          <p:nvPr/>
        </p:nvPicPr>
        <p:blipFill rotWithShape="1">
          <a:blip r:embed="rId4"/>
          <a:srcRect l="2245" t="14018" r="44243" b="38839"/>
          <a:stretch/>
        </p:blipFill>
        <p:spPr>
          <a:xfrm>
            <a:off x="7854045" y="2432608"/>
            <a:ext cx="3698796" cy="1832049"/>
          </a:xfrm>
          <a:prstGeom prst="rect">
            <a:avLst/>
          </a:prstGeom>
          <a:ln>
            <a:noFill/>
          </a:ln>
          <a:effectLst>
            <a:outerShdw blurRad="292100" dist="139700" dir="2700000" algn="tl" rotWithShape="0">
              <a:srgbClr val="333333">
                <a:alpha val="65000"/>
              </a:srgbClr>
            </a:outerShdw>
          </a:effectLst>
        </p:spPr>
      </p:pic>
      <p:cxnSp>
        <p:nvCxnSpPr>
          <p:cNvPr id="14" name="Düz Ok Bağlayıcısı 13"/>
          <p:cNvCxnSpPr/>
          <p:nvPr/>
        </p:nvCxnSpPr>
        <p:spPr>
          <a:xfrm>
            <a:off x="9209891" y="2417799"/>
            <a:ext cx="13063" cy="72379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5" name="Yuvarlatılmış Dikdörtgen 14"/>
          <p:cNvSpPr/>
          <p:nvPr/>
        </p:nvSpPr>
        <p:spPr>
          <a:xfrm>
            <a:off x="8742393" y="2180349"/>
            <a:ext cx="948060" cy="264861"/>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Slayt Numarası Yer Tutucusu 2"/>
          <p:cNvSpPr>
            <a:spLocks noGrp="1"/>
          </p:cNvSpPr>
          <p:nvPr>
            <p:ph type="sldNum" sz="quarter" idx="12"/>
          </p:nvPr>
        </p:nvSpPr>
        <p:spPr/>
        <p:txBody>
          <a:bodyPr/>
          <a:lstStyle/>
          <a:p>
            <a:fld id="{1961CEC7-0E5A-4935-A8D4-95B0BAEB7497}" type="slidenum">
              <a:rPr lang="tr-TR" smtClean="0"/>
              <a:t>26</a:t>
            </a:fld>
            <a:endParaRPr lang="tr-TR"/>
          </a:p>
        </p:txBody>
      </p:sp>
      <p:sp>
        <p:nvSpPr>
          <p:cNvPr id="13" name="Dikdörtgen 12"/>
          <p:cNvSpPr/>
          <p:nvPr/>
        </p:nvSpPr>
        <p:spPr>
          <a:xfrm>
            <a:off x="291737" y="224121"/>
            <a:ext cx="6096000" cy="1785104"/>
          </a:xfrm>
          <a:prstGeom prst="rect">
            <a:avLst/>
          </a:prstGeom>
          <a:solidFill>
            <a:schemeClr val="bg1"/>
          </a:solidFill>
          <a:ln>
            <a:solidFill>
              <a:srgbClr val="00B0F0"/>
            </a:solidFill>
          </a:ln>
        </p:spPr>
        <p:txBody>
          <a:bodyPr>
            <a:spAutoFit/>
          </a:bodyPr>
          <a:lstStyle/>
          <a:p>
            <a:pPr algn="ctr"/>
            <a:r>
              <a:rPr lang="tr-TR" sz="2200" b="1" dirty="0">
                <a:solidFill>
                  <a:schemeClr val="accent6">
                    <a:lumMod val="50000"/>
                  </a:schemeClr>
                </a:solidFill>
              </a:rPr>
              <a:t>Ödünç aldığınız yayınların süresini internet üzerinden uzatmak; başkasının ödünç almış olduğu yayınlara ayırtma koymak; kütüphane girişinde bulunan Self-</a:t>
            </a:r>
            <a:r>
              <a:rPr lang="tr-TR" sz="2200" b="1" dirty="0" err="1">
                <a:solidFill>
                  <a:schemeClr val="accent6">
                    <a:lumMod val="50000"/>
                  </a:schemeClr>
                </a:solidFill>
              </a:rPr>
              <a:t>Check</a:t>
            </a:r>
            <a:r>
              <a:rPr lang="tr-TR" sz="2200" b="1" dirty="0">
                <a:solidFill>
                  <a:schemeClr val="accent6">
                    <a:lumMod val="50000"/>
                  </a:schemeClr>
                </a:solidFill>
              </a:rPr>
              <a:t> makinelerinden kitap ödünç almak / uzatmak için bir şifreniz olmalıdır. </a:t>
            </a:r>
          </a:p>
        </p:txBody>
      </p:sp>
      <p:sp>
        <p:nvSpPr>
          <p:cNvPr id="16" name="Dikdörtgen 15"/>
          <p:cNvSpPr/>
          <p:nvPr/>
        </p:nvSpPr>
        <p:spPr>
          <a:xfrm>
            <a:off x="4833257" y="4338773"/>
            <a:ext cx="7197635" cy="2123658"/>
          </a:xfrm>
          <a:prstGeom prst="rect">
            <a:avLst/>
          </a:prstGeom>
          <a:solidFill>
            <a:schemeClr val="bg1"/>
          </a:solidFill>
          <a:ln>
            <a:solidFill>
              <a:srgbClr val="00B0F0"/>
            </a:solidFill>
          </a:ln>
        </p:spPr>
        <p:txBody>
          <a:bodyPr wrap="square">
            <a:spAutoFit/>
          </a:bodyPr>
          <a:lstStyle/>
          <a:p>
            <a:pPr algn="ctr"/>
            <a:r>
              <a:rPr lang="tr-TR" sz="2200" b="1" dirty="0">
                <a:solidFill>
                  <a:schemeClr val="accent6">
                    <a:lumMod val="50000"/>
                  </a:schemeClr>
                </a:solidFill>
              </a:rPr>
              <a:t>Şifre oluşturmak için                                   </a:t>
            </a:r>
            <a:r>
              <a:rPr lang="tr-TR" sz="2200" b="1" dirty="0" smtClean="0">
                <a:solidFill>
                  <a:schemeClr val="accent6">
                    <a:lumMod val="50000"/>
                  </a:schemeClr>
                </a:solidFill>
              </a:rPr>
              <a:t> sayfasına </a:t>
            </a:r>
            <a:r>
              <a:rPr lang="tr-TR" sz="2200" b="1" dirty="0">
                <a:solidFill>
                  <a:schemeClr val="accent6">
                    <a:lumMod val="50000"/>
                  </a:schemeClr>
                </a:solidFill>
              </a:rPr>
              <a:t>giriniz. Açılan sayfada yer alan ‘’Yeni Şifre Oluşturma’’ linkine tıklayınız. Öğrenci / sicil numaranızı yazıp </a:t>
            </a:r>
            <a:r>
              <a:rPr lang="tr-TR" sz="2200" b="1" dirty="0" smtClean="0">
                <a:solidFill>
                  <a:schemeClr val="accent6">
                    <a:lumMod val="50000"/>
                  </a:schemeClr>
                </a:solidFill>
              </a:rPr>
              <a:t>                                      butonuna </a:t>
            </a:r>
            <a:r>
              <a:rPr lang="tr-TR" sz="2200" b="1" dirty="0">
                <a:solidFill>
                  <a:schemeClr val="accent6">
                    <a:lumMod val="50000"/>
                  </a:schemeClr>
                </a:solidFill>
              </a:rPr>
              <a:t>tıkladığınızda, sistem otomatik olarak e-posta adresinize mail yollayacaktır. Mail ile gelen linki tıklayarak şifrenizi belirleyebilirsiniz.</a:t>
            </a:r>
          </a:p>
        </p:txBody>
      </p:sp>
      <p:pic>
        <p:nvPicPr>
          <p:cNvPr id="11" name="Resim 10"/>
          <p:cNvPicPr>
            <a:picLocks noChangeAspect="1"/>
          </p:cNvPicPr>
          <p:nvPr/>
        </p:nvPicPr>
        <p:blipFill rotWithShape="1">
          <a:blip r:embed="rId5"/>
          <a:srcRect l="30352" t="56516" r="53716" b="37614"/>
          <a:stretch/>
        </p:blipFill>
        <p:spPr>
          <a:xfrm>
            <a:off x="7832557" y="4343400"/>
            <a:ext cx="1684421" cy="348916"/>
          </a:xfrm>
          <a:prstGeom prst="rect">
            <a:avLst/>
          </a:prstGeom>
          <a:ln>
            <a:noFill/>
          </a:ln>
          <a:effectLst>
            <a:outerShdw blurRad="292100" dist="139700" dir="2700000" algn="tl" rotWithShape="0">
              <a:srgbClr val="333333">
                <a:alpha val="65000"/>
              </a:srgbClr>
            </a:outerShdw>
          </a:effectLst>
        </p:spPr>
      </p:pic>
      <p:pic>
        <p:nvPicPr>
          <p:cNvPr id="17" name="Resim 16"/>
          <p:cNvPicPr>
            <a:picLocks noChangeAspect="1"/>
          </p:cNvPicPr>
          <p:nvPr/>
        </p:nvPicPr>
        <p:blipFill rotWithShape="1">
          <a:blip r:embed="rId6"/>
          <a:srcRect l="8729" t="79498" r="82990" b="15954"/>
          <a:stretch/>
        </p:blipFill>
        <p:spPr>
          <a:xfrm>
            <a:off x="10873342" y="5094898"/>
            <a:ext cx="818147" cy="2526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7951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srcRect l="2245" t="13752" r="2680" b="5355"/>
          <a:stretch/>
        </p:blipFill>
        <p:spPr>
          <a:xfrm>
            <a:off x="1057856" y="410564"/>
            <a:ext cx="10106297" cy="4834374"/>
          </a:xfrm>
          <a:prstGeom prst="rect">
            <a:avLst/>
          </a:prstGeom>
          <a:ln>
            <a:noFill/>
          </a:ln>
          <a:effectLst>
            <a:outerShdw blurRad="292100" dist="139700" dir="2700000" algn="tl" rotWithShape="0">
              <a:srgbClr val="333333">
                <a:alpha val="65000"/>
              </a:srgbClr>
            </a:outerShdw>
          </a:effectLst>
        </p:spPr>
      </p:pic>
      <p:sp>
        <p:nvSpPr>
          <p:cNvPr id="3" name="Dikdörtgen 2"/>
          <p:cNvSpPr/>
          <p:nvPr/>
        </p:nvSpPr>
        <p:spPr>
          <a:xfrm>
            <a:off x="1057856" y="2084095"/>
            <a:ext cx="1554480" cy="8882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Yuvarlatılmış Dikdörtgen 6"/>
          <p:cNvSpPr/>
          <p:nvPr/>
        </p:nvSpPr>
        <p:spPr>
          <a:xfrm>
            <a:off x="3265714" y="2661136"/>
            <a:ext cx="4794069" cy="391886"/>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Yuvarlatılmış Dikdörtgen 7"/>
          <p:cNvSpPr/>
          <p:nvPr/>
        </p:nvSpPr>
        <p:spPr>
          <a:xfrm>
            <a:off x="3631474" y="3346314"/>
            <a:ext cx="339634" cy="1957125"/>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Slayt Numarası Yer Tutucusu 11"/>
          <p:cNvSpPr>
            <a:spLocks noGrp="1"/>
          </p:cNvSpPr>
          <p:nvPr>
            <p:ph type="sldNum" sz="quarter" idx="12"/>
          </p:nvPr>
        </p:nvSpPr>
        <p:spPr/>
        <p:txBody>
          <a:bodyPr/>
          <a:lstStyle/>
          <a:p>
            <a:fld id="{1961CEC7-0E5A-4935-A8D4-95B0BAEB7497}" type="slidenum">
              <a:rPr lang="tr-TR" smtClean="0"/>
              <a:t>27</a:t>
            </a:fld>
            <a:endParaRPr lang="tr-TR"/>
          </a:p>
        </p:txBody>
      </p:sp>
      <p:sp>
        <p:nvSpPr>
          <p:cNvPr id="4" name="Dikdörtgen 3"/>
          <p:cNvSpPr/>
          <p:nvPr/>
        </p:nvSpPr>
        <p:spPr>
          <a:xfrm>
            <a:off x="663675" y="283826"/>
            <a:ext cx="10894658" cy="2123658"/>
          </a:xfrm>
          <a:prstGeom prst="rect">
            <a:avLst/>
          </a:prstGeom>
          <a:solidFill>
            <a:schemeClr val="bg1"/>
          </a:solidFill>
          <a:ln>
            <a:solidFill>
              <a:srgbClr val="00B0F0"/>
            </a:solidFill>
          </a:ln>
        </p:spPr>
        <p:txBody>
          <a:bodyPr wrap="square">
            <a:spAutoFit/>
          </a:bodyPr>
          <a:lstStyle/>
          <a:p>
            <a:pPr algn="ctr"/>
            <a:r>
              <a:rPr lang="tr-TR" sz="2200" b="1" dirty="0">
                <a:solidFill>
                  <a:schemeClr val="accent6">
                    <a:lumMod val="50000"/>
                  </a:schemeClr>
                </a:solidFill>
              </a:rPr>
              <a:t>Öğrenci / sicil numaranız ve belirlediğiniz şifreniz </a:t>
            </a:r>
            <a:r>
              <a:rPr lang="tr-TR" sz="2200" b="1" dirty="0" smtClean="0">
                <a:solidFill>
                  <a:schemeClr val="accent6">
                    <a:lumMod val="50000"/>
                  </a:schemeClr>
                </a:solidFill>
              </a:rPr>
              <a:t>ile                                   sayfasına </a:t>
            </a:r>
            <a:r>
              <a:rPr lang="tr-TR" sz="2200" b="1" dirty="0">
                <a:solidFill>
                  <a:schemeClr val="accent6">
                    <a:lumMod val="50000"/>
                  </a:schemeClr>
                </a:solidFill>
              </a:rPr>
              <a:t>girdiğinizde </a:t>
            </a:r>
            <a:r>
              <a:rPr lang="tr-TR" altLang="tr-TR" sz="2200" b="1" dirty="0">
                <a:solidFill>
                  <a:schemeClr val="accent6">
                    <a:lumMod val="50000"/>
                  </a:schemeClr>
                </a:solidFill>
              </a:rPr>
              <a:t>üzerinizdeki yayınları  görebilir ve sürelerini uzatabilirsiniz. </a:t>
            </a:r>
          </a:p>
          <a:p>
            <a:pPr algn="ctr"/>
            <a:endParaRPr lang="tr-TR" altLang="tr-TR" sz="2200" dirty="0">
              <a:solidFill>
                <a:schemeClr val="accent6">
                  <a:lumMod val="50000"/>
                </a:schemeClr>
              </a:solidFill>
            </a:endParaRPr>
          </a:p>
          <a:p>
            <a:pPr algn="ctr"/>
            <a:r>
              <a:rPr lang="tr-TR" altLang="tr-TR" sz="2200" b="1" dirty="0">
                <a:solidFill>
                  <a:schemeClr val="accent6">
                    <a:lumMod val="50000"/>
                  </a:schemeClr>
                </a:solidFill>
              </a:rPr>
              <a:t>Kitapların solunda yer alan kutucukları işaretledikten sonra sayfanın üst kısmındaki </a:t>
            </a:r>
            <a:r>
              <a:rPr lang="tr-TR" altLang="tr-TR" sz="2200" b="1" dirty="0" smtClean="0">
                <a:solidFill>
                  <a:schemeClr val="accent6">
                    <a:lumMod val="50000"/>
                  </a:schemeClr>
                </a:solidFill>
              </a:rPr>
              <a:t>       </a:t>
            </a:r>
          </a:p>
          <a:p>
            <a:pPr algn="ctr"/>
            <a:r>
              <a:rPr lang="tr-TR" altLang="tr-TR" sz="2200" b="1" dirty="0" smtClean="0">
                <a:solidFill>
                  <a:schemeClr val="accent6">
                    <a:lumMod val="50000"/>
                  </a:schemeClr>
                </a:solidFill>
              </a:rPr>
              <a:t>                                                butonu </a:t>
            </a:r>
            <a:r>
              <a:rPr lang="tr-TR" altLang="tr-TR" sz="2200" b="1" dirty="0">
                <a:solidFill>
                  <a:schemeClr val="accent6">
                    <a:lumMod val="50000"/>
                  </a:schemeClr>
                </a:solidFill>
              </a:rPr>
              <a:t>ile istediğiniz kitapların, </a:t>
            </a:r>
            <a:r>
              <a:rPr lang="tr-TR" altLang="tr-TR" sz="2200" b="1" dirty="0" smtClean="0">
                <a:solidFill>
                  <a:schemeClr val="accent6">
                    <a:lumMod val="50000"/>
                  </a:schemeClr>
                </a:solidFill>
              </a:rPr>
              <a:t>                                         butonu </a:t>
            </a:r>
            <a:r>
              <a:rPr lang="tr-TR" altLang="tr-TR" sz="2200" b="1" dirty="0">
                <a:solidFill>
                  <a:schemeClr val="accent6">
                    <a:lumMod val="50000"/>
                  </a:schemeClr>
                </a:solidFill>
              </a:rPr>
              <a:t>ile de tüm kitaplarınızın süresini uzatabilirsiniz. </a:t>
            </a:r>
            <a:r>
              <a:rPr lang="tr-TR" sz="2200" b="1" dirty="0">
                <a:solidFill>
                  <a:schemeClr val="accent6">
                    <a:lumMod val="50000"/>
                  </a:schemeClr>
                </a:solidFill>
              </a:rPr>
              <a:t> </a:t>
            </a:r>
          </a:p>
        </p:txBody>
      </p:sp>
      <p:pic>
        <p:nvPicPr>
          <p:cNvPr id="11" name="Resim 10"/>
          <p:cNvPicPr>
            <a:picLocks noChangeAspect="1"/>
          </p:cNvPicPr>
          <p:nvPr/>
        </p:nvPicPr>
        <p:blipFill rotWithShape="1">
          <a:blip r:embed="rId3"/>
          <a:srcRect l="6651" t="55920" r="76351" b="40151"/>
          <a:stretch/>
        </p:blipFill>
        <p:spPr>
          <a:xfrm>
            <a:off x="1293221" y="1669887"/>
            <a:ext cx="2547258" cy="287382"/>
          </a:xfrm>
          <a:prstGeom prst="rect">
            <a:avLst/>
          </a:prstGeom>
          <a:ln>
            <a:noFill/>
          </a:ln>
          <a:effectLst>
            <a:outerShdw blurRad="292100" dist="139700" dir="2700000" algn="tl" rotWithShape="0">
              <a:srgbClr val="333333">
                <a:alpha val="65000"/>
              </a:srgbClr>
            </a:outerShdw>
          </a:effectLst>
        </p:spPr>
      </p:pic>
      <p:pic>
        <p:nvPicPr>
          <p:cNvPr id="9" name="Resim 8"/>
          <p:cNvPicPr>
            <a:picLocks noChangeAspect="1"/>
          </p:cNvPicPr>
          <p:nvPr/>
        </p:nvPicPr>
        <p:blipFill rotWithShape="1">
          <a:blip r:embed="rId4"/>
          <a:srcRect l="30163" t="55874" r="52896" b="37363"/>
          <a:stretch/>
        </p:blipFill>
        <p:spPr>
          <a:xfrm>
            <a:off x="6836398" y="285316"/>
            <a:ext cx="2018844" cy="401974"/>
          </a:xfrm>
          <a:prstGeom prst="rect">
            <a:avLst/>
          </a:prstGeom>
          <a:ln>
            <a:noFill/>
          </a:ln>
          <a:effectLst>
            <a:outerShdw blurRad="292100" dist="139700" dir="2700000" algn="tl" rotWithShape="0">
              <a:srgbClr val="333333">
                <a:alpha val="65000"/>
              </a:srgbClr>
            </a:outerShdw>
          </a:effectLst>
        </p:spPr>
      </p:pic>
      <p:pic>
        <p:nvPicPr>
          <p:cNvPr id="10" name="Resim 9"/>
          <p:cNvPicPr>
            <a:picLocks noChangeAspect="1"/>
          </p:cNvPicPr>
          <p:nvPr/>
        </p:nvPicPr>
        <p:blipFill rotWithShape="1">
          <a:blip r:embed="rId3"/>
          <a:srcRect l="30200" t="49501" r="53043" b="46695"/>
          <a:stretch/>
        </p:blipFill>
        <p:spPr>
          <a:xfrm>
            <a:off x="7750707" y="1685915"/>
            <a:ext cx="2407024" cy="282388"/>
          </a:xfrm>
          <a:prstGeom prst="rect">
            <a:avLst/>
          </a:prstGeom>
          <a:ln>
            <a:noFill/>
          </a:ln>
          <a:effectLst>
            <a:outerShdw blurRad="292100" dist="139700" dir="2700000" algn="tl" rotWithShape="0">
              <a:srgbClr val="333333">
                <a:alpha val="65000"/>
              </a:srgbClr>
            </a:outerShdw>
          </a:effectLst>
        </p:spPr>
      </p:pic>
      <p:sp>
        <p:nvSpPr>
          <p:cNvPr id="13" name="Dikdörtgen 12"/>
          <p:cNvSpPr/>
          <p:nvPr/>
        </p:nvSpPr>
        <p:spPr>
          <a:xfrm>
            <a:off x="230541" y="5306855"/>
            <a:ext cx="11760925" cy="1107996"/>
          </a:xfrm>
          <a:prstGeom prst="rect">
            <a:avLst/>
          </a:prstGeom>
          <a:solidFill>
            <a:schemeClr val="bg1"/>
          </a:solidFill>
          <a:ln>
            <a:solidFill>
              <a:srgbClr val="00B0F0"/>
            </a:solidFill>
          </a:ln>
        </p:spPr>
        <p:txBody>
          <a:bodyPr wrap="square">
            <a:spAutoFit/>
          </a:bodyPr>
          <a:lstStyle/>
          <a:p>
            <a:pPr algn="ctr"/>
            <a:r>
              <a:rPr lang="tr-TR" altLang="tr-TR" sz="2200" b="1" dirty="0">
                <a:solidFill>
                  <a:schemeClr val="accent6">
                    <a:lumMod val="50000"/>
                  </a:schemeClr>
                </a:solidFill>
              </a:rPr>
              <a:t>Öğrencilerimiz internet üzerinden 4 kez, yüksek lisans / doktora öğrencilerimiz ve akademik personelimiz ise 5 kez yayınlarını uzatma hakkına sahiptir. Daha çok uzatma yapabilmek için kitaplar ile birlikte kütüphaneye gelinmesi gerekmektedir.</a:t>
            </a:r>
            <a:endParaRPr lang="tr-TR" sz="2200" b="1" dirty="0"/>
          </a:p>
        </p:txBody>
      </p:sp>
    </p:spTree>
    <p:extLst>
      <p:ext uri="{BB962C8B-B14F-4D97-AF65-F5344CB8AC3E}">
        <p14:creationId xmlns:p14="http://schemas.microsoft.com/office/powerpoint/2010/main" val="35823330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l="4553" t="13303" r="47356" b="6518"/>
          <a:stretch/>
        </p:blipFill>
        <p:spPr>
          <a:xfrm>
            <a:off x="365759" y="522513"/>
            <a:ext cx="6257109" cy="5865223"/>
          </a:xfrm>
          <a:prstGeom prst="rect">
            <a:avLst/>
          </a:prstGeom>
          <a:ln>
            <a:noFill/>
          </a:ln>
          <a:effectLst>
            <a:outerShdw blurRad="292100" dist="139700" dir="2700000" algn="tl" rotWithShape="0">
              <a:srgbClr val="333333">
                <a:alpha val="65000"/>
              </a:srgbClr>
            </a:outerShdw>
          </a:effectLst>
        </p:spPr>
      </p:pic>
      <p:sp>
        <p:nvSpPr>
          <p:cNvPr id="7" name="Yuvarlatılmış Dikdörtgen 6"/>
          <p:cNvSpPr/>
          <p:nvPr/>
        </p:nvSpPr>
        <p:spPr>
          <a:xfrm>
            <a:off x="1071154" y="2847703"/>
            <a:ext cx="627017" cy="248194"/>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Yuvarlatılmış Dikdörtgen 7"/>
          <p:cNvSpPr/>
          <p:nvPr/>
        </p:nvSpPr>
        <p:spPr>
          <a:xfrm>
            <a:off x="4019006" y="3206929"/>
            <a:ext cx="853440" cy="738053"/>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9" name="Resim 8"/>
          <p:cNvPicPr>
            <a:picLocks noChangeAspect="1"/>
          </p:cNvPicPr>
          <p:nvPr/>
        </p:nvPicPr>
        <p:blipFill rotWithShape="1">
          <a:blip r:embed="rId3"/>
          <a:srcRect l="23930" t="26161" r="25268" b="5803"/>
          <a:stretch/>
        </p:blipFill>
        <p:spPr>
          <a:xfrm>
            <a:off x="3775165" y="172346"/>
            <a:ext cx="3553098" cy="2675357"/>
          </a:xfrm>
          <a:prstGeom prst="rect">
            <a:avLst/>
          </a:prstGeom>
          <a:ln>
            <a:noFill/>
          </a:ln>
          <a:effectLst>
            <a:outerShdw blurRad="292100" dist="139700" dir="2700000" algn="tl" rotWithShape="0">
              <a:srgbClr val="333333">
                <a:alpha val="65000"/>
              </a:srgbClr>
            </a:outerShdw>
          </a:effectLst>
        </p:spPr>
      </p:pic>
      <p:cxnSp>
        <p:nvCxnSpPr>
          <p:cNvPr id="11" name="Düz Ok Bağlayıcısı 10"/>
          <p:cNvCxnSpPr/>
          <p:nvPr/>
        </p:nvCxnSpPr>
        <p:spPr>
          <a:xfrm flipV="1">
            <a:off x="1698171" y="1685109"/>
            <a:ext cx="2860766" cy="116259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 name="Slayt Numarası Yer Tutucusu 2"/>
          <p:cNvSpPr>
            <a:spLocks noGrp="1"/>
          </p:cNvSpPr>
          <p:nvPr>
            <p:ph type="sldNum" sz="quarter" idx="12"/>
          </p:nvPr>
        </p:nvSpPr>
        <p:spPr/>
        <p:txBody>
          <a:bodyPr/>
          <a:lstStyle/>
          <a:p>
            <a:fld id="{1961CEC7-0E5A-4935-A8D4-95B0BAEB7497}" type="slidenum">
              <a:rPr lang="tr-TR" smtClean="0"/>
              <a:t>28</a:t>
            </a:fld>
            <a:endParaRPr lang="tr-TR"/>
          </a:p>
        </p:txBody>
      </p:sp>
      <p:sp>
        <p:nvSpPr>
          <p:cNvPr id="2" name="Dikdörtgen 1"/>
          <p:cNvSpPr/>
          <p:nvPr/>
        </p:nvSpPr>
        <p:spPr>
          <a:xfrm>
            <a:off x="7328263" y="819017"/>
            <a:ext cx="4463142" cy="5272213"/>
          </a:xfrm>
          <a:prstGeom prst="rect">
            <a:avLst/>
          </a:prstGeom>
        </p:spPr>
        <p:txBody>
          <a:bodyPr wrap="square">
            <a:spAutoFit/>
          </a:bodyPr>
          <a:lstStyle/>
          <a:p>
            <a:pPr algn="ctr">
              <a:lnSpc>
                <a:spcPct val="90000"/>
              </a:lnSpc>
            </a:pPr>
            <a:r>
              <a:rPr lang="tr-TR" altLang="tr-TR" sz="2200" b="1" dirty="0">
                <a:solidFill>
                  <a:schemeClr val="accent6">
                    <a:lumMod val="50000"/>
                  </a:schemeClr>
                </a:solidFill>
              </a:rPr>
              <a:t>Katalog taraması yaparken, başkasının üzerinde olan yayınlara ayırtma da koyabilirsiniz. </a:t>
            </a:r>
          </a:p>
          <a:p>
            <a:pPr algn="ctr">
              <a:lnSpc>
                <a:spcPct val="90000"/>
              </a:lnSpc>
            </a:pPr>
            <a:endParaRPr lang="tr-TR" altLang="tr-TR" sz="2200" dirty="0">
              <a:solidFill>
                <a:schemeClr val="accent6">
                  <a:lumMod val="50000"/>
                </a:schemeClr>
              </a:solidFill>
            </a:endParaRPr>
          </a:p>
          <a:p>
            <a:pPr algn="ctr">
              <a:lnSpc>
                <a:spcPct val="90000"/>
              </a:lnSpc>
            </a:pPr>
            <a:r>
              <a:rPr lang="tr-TR" altLang="tr-TR" sz="2200" b="1" dirty="0">
                <a:solidFill>
                  <a:schemeClr val="accent6">
                    <a:lumMod val="50000"/>
                  </a:schemeClr>
                </a:solidFill>
              </a:rPr>
              <a:t>Ayırtma koyabilmek için, kitap künyesinin hemen altında bulunan                     alanında </a:t>
            </a:r>
          </a:p>
          <a:p>
            <a:pPr algn="ctr">
              <a:lnSpc>
                <a:spcPct val="90000"/>
              </a:lnSpc>
            </a:pPr>
            <a:r>
              <a:rPr lang="tr-TR" altLang="tr-TR" sz="2200" b="1" dirty="0">
                <a:solidFill>
                  <a:schemeClr val="accent6">
                    <a:lumMod val="50000"/>
                  </a:schemeClr>
                </a:solidFill>
              </a:rPr>
              <a:t>              ibaresi olmalıdır. Çünkü okuyucu üstünde olmayan kitaplara ayırtma konulamamaktadır. </a:t>
            </a:r>
          </a:p>
          <a:p>
            <a:pPr algn="ctr">
              <a:lnSpc>
                <a:spcPct val="90000"/>
              </a:lnSpc>
            </a:pPr>
            <a:endParaRPr lang="tr-TR" altLang="tr-TR" sz="2200" dirty="0">
              <a:solidFill>
                <a:schemeClr val="accent6">
                  <a:lumMod val="50000"/>
                </a:schemeClr>
              </a:solidFill>
            </a:endParaRPr>
          </a:p>
          <a:p>
            <a:pPr algn="ctr">
              <a:lnSpc>
                <a:spcPct val="90000"/>
              </a:lnSpc>
            </a:pPr>
            <a:r>
              <a:rPr lang="tr-TR" altLang="tr-TR" sz="2200" b="1" dirty="0">
                <a:solidFill>
                  <a:schemeClr val="accent6">
                    <a:lumMod val="50000"/>
                  </a:schemeClr>
                </a:solidFill>
              </a:rPr>
              <a:t>Yayının ödünçte olduğu doğrulandıktan sonra kitap isminin alt </a:t>
            </a:r>
            <a:r>
              <a:rPr lang="tr-TR" altLang="tr-TR" sz="2200" b="1" dirty="0" smtClean="0">
                <a:solidFill>
                  <a:schemeClr val="accent6">
                    <a:lumMod val="50000"/>
                  </a:schemeClr>
                </a:solidFill>
              </a:rPr>
              <a:t>kısmındaki     </a:t>
            </a:r>
            <a:endParaRPr lang="tr-TR" altLang="tr-TR" sz="2200" b="1" dirty="0">
              <a:solidFill>
                <a:schemeClr val="accent6">
                  <a:lumMod val="50000"/>
                </a:schemeClr>
              </a:solidFill>
            </a:endParaRPr>
          </a:p>
          <a:p>
            <a:pPr algn="ctr">
              <a:lnSpc>
                <a:spcPct val="90000"/>
              </a:lnSpc>
            </a:pPr>
            <a:r>
              <a:rPr lang="tr-TR" altLang="tr-TR" sz="2200" b="1" dirty="0">
                <a:solidFill>
                  <a:schemeClr val="accent6">
                    <a:lumMod val="50000"/>
                  </a:schemeClr>
                </a:solidFill>
              </a:rPr>
              <a:t>                linkine tıkladığınızda açılan sayfaya üyelik bilgilerinizi girerek ayırtmanızı gerçekleştirebilirsiniz. </a:t>
            </a:r>
          </a:p>
        </p:txBody>
      </p:sp>
      <p:pic>
        <p:nvPicPr>
          <p:cNvPr id="14" name="Resim 13"/>
          <p:cNvPicPr>
            <a:picLocks noChangeAspect="1"/>
          </p:cNvPicPr>
          <p:nvPr/>
        </p:nvPicPr>
        <p:blipFill rotWithShape="1">
          <a:blip r:embed="rId4"/>
          <a:srcRect l="38689" t="62589" r="56894" b="34911"/>
          <a:stretch/>
        </p:blipFill>
        <p:spPr>
          <a:xfrm>
            <a:off x="10149840" y="2692450"/>
            <a:ext cx="732719" cy="266445"/>
          </a:xfrm>
          <a:prstGeom prst="rect">
            <a:avLst/>
          </a:prstGeom>
          <a:ln>
            <a:noFill/>
          </a:ln>
          <a:effectLst>
            <a:outerShdw blurRad="292100" dist="139700" dir="2700000" algn="tl" rotWithShape="0">
              <a:srgbClr val="333333">
                <a:alpha val="65000"/>
              </a:srgbClr>
            </a:outerShdw>
          </a:effectLst>
        </p:spPr>
      </p:pic>
      <p:pic>
        <p:nvPicPr>
          <p:cNvPr id="12" name="Resim 11"/>
          <p:cNvPicPr>
            <a:picLocks noChangeAspect="1"/>
          </p:cNvPicPr>
          <p:nvPr/>
        </p:nvPicPr>
        <p:blipFill rotWithShape="1">
          <a:blip r:embed="rId5"/>
          <a:srcRect l="49043" t="53480" r="45736" b="44453"/>
          <a:stretch/>
        </p:blipFill>
        <p:spPr>
          <a:xfrm>
            <a:off x="7795832" y="2692450"/>
            <a:ext cx="1176001" cy="211559"/>
          </a:xfrm>
          <a:prstGeom prst="rect">
            <a:avLst/>
          </a:prstGeom>
          <a:ln>
            <a:noFill/>
          </a:ln>
          <a:effectLst>
            <a:outerShdw blurRad="292100" dist="139700" dir="2700000" algn="tl" rotWithShape="0">
              <a:srgbClr val="333333">
                <a:alpha val="65000"/>
              </a:srgbClr>
            </a:outerShdw>
          </a:effectLst>
        </p:spPr>
      </p:pic>
      <p:pic>
        <p:nvPicPr>
          <p:cNvPr id="15" name="Resim 14"/>
          <p:cNvPicPr>
            <a:picLocks noChangeAspect="1"/>
          </p:cNvPicPr>
          <p:nvPr/>
        </p:nvPicPr>
        <p:blipFill rotWithShape="1">
          <a:blip r:embed="rId4"/>
          <a:srcRect l="10879" t="30804" r="85206" b="66339"/>
          <a:stretch/>
        </p:blipFill>
        <p:spPr>
          <a:xfrm>
            <a:off x="7577832" y="5063896"/>
            <a:ext cx="827773" cy="2996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188265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ELEKTRONİK KAYNAKLAR</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29</a:t>
            </a:fld>
            <a:endParaRPr lang="tr-TR"/>
          </a:p>
        </p:txBody>
      </p:sp>
    </p:spTree>
    <p:extLst>
      <p:ext uri="{BB962C8B-B14F-4D97-AF65-F5344CB8AC3E}">
        <p14:creationId xmlns:p14="http://schemas.microsoft.com/office/powerpoint/2010/main" val="17069717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l="20942" t="13125" r="22460" b="5268"/>
          <a:stretch/>
        </p:blipFill>
        <p:spPr>
          <a:xfrm>
            <a:off x="794954" y="549273"/>
            <a:ext cx="7163268" cy="5807077"/>
          </a:xfrm>
          <a:prstGeom prst="rect">
            <a:avLst/>
          </a:prstGeom>
          <a:ln>
            <a:noFill/>
          </a:ln>
          <a:effectLst>
            <a:outerShdw blurRad="292100" dist="139700" dir="2700000" algn="tl" rotWithShape="0">
              <a:srgbClr val="333333">
                <a:alpha val="65000"/>
              </a:srgbClr>
            </a:outerShdw>
          </a:effectLst>
        </p:spPr>
      </p:pic>
      <p:sp>
        <p:nvSpPr>
          <p:cNvPr id="6" name="Yuvarlatılmış Dikdörtgen 5"/>
          <p:cNvSpPr/>
          <p:nvPr/>
        </p:nvSpPr>
        <p:spPr>
          <a:xfrm>
            <a:off x="677389" y="2638697"/>
            <a:ext cx="1549486" cy="261257"/>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Slayt Numarası Yer Tutucusu 2"/>
          <p:cNvSpPr>
            <a:spLocks noGrp="1"/>
          </p:cNvSpPr>
          <p:nvPr>
            <p:ph type="sldNum" sz="quarter" idx="12"/>
          </p:nvPr>
        </p:nvSpPr>
        <p:spPr/>
        <p:txBody>
          <a:bodyPr/>
          <a:lstStyle/>
          <a:p>
            <a:fld id="{1961CEC7-0E5A-4935-A8D4-95B0BAEB7497}" type="slidenum">
              <a:rPr lang="tr-TR" smtClean="0"/>
              <a:t>30</a:t>
            </a:fld>
            <a:endParaRPr lang="tr-TR"/>
          </a:p>
        </p:txBody>
      </p:sp>
      <p:sp>
        <p:nvSpPr>
          <p:cNvPr id="2" name="Dikdörtgen 1"/>
          <p:cNvSpPr/>
          <p:nvPr/>
        </p:nvSpPr>
        <p:spPr>
          <a:xfrm>
            <a:off x="5717347" y="1438648"/>
            <a:ext cx="6100013" cy="4493538"/>
          </a:xfrm>
          <a:prstGeom prst="rect">
            <a:avLst/>
          </a:prstGeom>
          <a:solidFill>
            <a:schemeClr val="bg1"/>
          </a:solidFill>
          <a:ln>
            <a:solidFill>
              <a:srgbClr val="00B0F0"/>
            </a:solidFill>
          </a:ln>
        </p:spPr>
        <p:txBody>
          <a:bodyPr wrap="square">
            <a:spAutoFit/>
          </a:bodyPr>
          <a:lstStyle/>
          <a:p>
            <a:r>
              <a:rPr lang="tr-TR" altLang="tr-TR" sz="2200" b="1" dirty="0">
                <a:solidFill>
                  <a:schemeClr val="accent6">
                    <a:lumMod val="50000"/>
                  </a:schemeClr>
                </a:solidFill>
              </a:rPr>
              <a:t>Gazi Üniversitesi Merkez Kütüphanesi, yayıncı ve firmalarla yapmış olduğu lisans anlaşmaları sonucu elektronik kaynaklara abone olmuştur. </a:t>
            </a:r>
          </a:p>
          <a:p>
            <a:endParaRPr lang="tr-TR" altLang="tr-TR" sz="2200" b="1" dirty="0">
              <a:solidFill>
                <a:schemeClr val="accent6">
                  <a:lumMod val="50000"/>
                </a:schemeClr>
              </a:solidFill>
            </a:endParaRPr>
          </a:p>
          <a:p>
            <a:r>
              <a:rPr lang="tr-TR" altLang="tr-TR" sz="2200" b="1" dirty="0">
                <a:solidFill>
                  <a:schemeClr val="accent6">
                    <a:lumMod val="50000"/>
                  </a:schemeClr>
                </a:solidFill>
              </a:rPr>
              <a:t>Yapılan anlaşmalardaki kuralların herhangi bir kişi tarafından ihlal edilmesi, geçici bir süre için veri tabanlarının Üniversitemize kapatılmasına yol açabilmekte, bazı durumlarda ise anlaşma iptal edilerek, veri tabanlarının Üniversitemize tamamen kapatılmasıyla sonuçlanmaktadır. </a:t>
            </a:r>
          </a:p>
          <a:p>
            <a:endParaRPr lang="tr-TR" altLang="tr-TR" sz="2200" b="1" dirty="0">
              <a:solidFill>
                <a:schemeClr val="accent6">
                  <a:lumMod val="50000"/>
                </a:schemeClr>
              </a:solidFill>
            </a:endParaRPr>
          </a:p>
          <a:p>
            <a:r>
              <a:rPr lang="tr-TR" altLang="tr-TR" sz="2200" b="1" dirty="0">
                <a:solidFill>
                  <a:schemeClr val="accent6">
                    <a:lumMod val="50000"/>
                  </a:schemeClr>
                </a:solidFill>
              </a:rPr>
              <a:t>Bu tür sorunlara engel olabilmek için bir sonraki slaytta belirtilen kurallara uyulması gereklidir.</a:t>
            </a:r>
          </a:p>
        </p:txBody>
      </p:sp>
    </p:spTree>
    <p:extLst>
      <p:ext uri="{BB962C8B-B14F-4D97-AF65-F5344CB8AC3E}">
        <p14:creationId xmlns:p14="http://schemas.microsoft.com/office/powerpoint/2010/main" val="35249760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9451" y="395998"/>
            <a:ext cx="11364686" cy="1303867"/>
          </a:xfrm>
        </p:spPr>
        <p:txBody>
          <a:bodyPr>
            <a:normAutofit/>
          </a:bodyPr>
          <a:lstStyle/>
          <a:p>
            <a:r>
              <a:rPr lang="tr-TR" altLang="tr-TR" sz="4000" b="1" dirty="0" smtClean="0">
                <a:solidFill>
                  <a:schemeClr val="accent6">
                    <a:lumMod val="50000"/>
                  </a:schemeClr>
                </a:solidFill>
              </a:rPr>
              <a:t>Elektronik Kaynakların Kullanım Kuralları</a:t>
            </a:r>
            <a:endParaRPr lang="tr-TR" altLang="tr-TR" sz="4000" b="1" dirty="0">
              <a:solidFill>
                <a:schemeClr val="accent6">
                  <a:lumMod val="50000"/>
                </a:schemeClr>
              </a:solidFill>
            </a:endParaRPr>
          </a:p>
        </p:txBody>
      </p:sp>
      <p:sp>
        <p:nvSpPr>
          <p:cNvPr id="7" name="Rectangle 4"/>
          <p:cNvSpPr txBox="1">
            <a:spLocks noChangeArrowheads="1"/>
          </p:cNvSpPr>
          <p:nvPr/>
        </p:nvSpPr>
        <p:spPr>
          <a:xfrm>
            <a:off x="391886" y="2011374"/>
            <a:ext cx="5146766" cy="35795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tr-TR" altLang="tr-TR" sz="2000" b="1" dirty="0" smtClean="0">
                <a:solidFill>
                  <a:schemeClr val="accent2"/>
                </a:solidFill>
                <a:effectLst>
                  <a:outerShdw blurRad="38100" dist="38100" dir="2700000" algn="tl">
                    <a:srgbClr val="C0C0C0"/>
                  </a:outerShdw>
                </a:effectLst>
              </a:rPr>
              <a:t>	</a:t>
            </a:r>
            <a:r>
              <a:rPr lang="tr-TR" altLang="tr-TR" sz="2200" b="1" dirty="0" smtClean="0">
                <a:solidFill>
                  <a:schemeClr val="accent6">
                    <a:lumMod val="50000"/>
                  </a:schemeClr>
                </a:solidFill>
              </a:rPr>
              <a:t>İZİN VERİLENLER </a:t>
            </a:r>
          </a:p>
          <a:p>
            <a:pPr>
              <a:lnSpc>
                <a:spcPct val="80000"/>
              </a:lnSpc>
            </a:pPr>
            <a:r>
              <a:rPr lang="tr-TR" altLang="tr-TR" sz="2200" b="1" dirty="0" smtClean="0">
                <a:solidFill>
                  <a:schemeClr val="accent6">
                    <a:lumMod val="50000"/>
                  </a:schemeClr>
                </a:solidFill>
              </a:rPr>
              <a:t>Belirli sayıda basılı veya elektronik kopya alınabilir (Örneğin, tek bir makale, kitabın bir bölümü, tek bir tez gibi) </a:t>
            </a:r>
          </a:p>
          <a:p>
            <a:pPr>
              <a:lnSpc>
                <a:spcPct val="80000"/>
              </a:lnSpc>
            </a:pPr>
            <a:r>
              <a:rPr lang="tr-TR" altLang="tr-TR" sz="2200" b="1" dirty="0" smtClean="0">
                <a:solidFill>
                  <a:schemeClr val="accent6">
                    <a:lumMod val="50000"/>
                  </a:schemeClr>
                </a:solidFill>
              </a:rPr>
              <a:t>Kendi bilgi ihtiyacınızı karşılamak amacıyla kullanabilirsiniz. (Örneğin, araştırma veya dersler) </a:t>
            </a:r>
          </a:p>
          <a:p>
            <a:pPr>
              <a:lnSpc>
                <a:spcPct val="80000"/>
              </a:lnSpc>
            </a:pPr>
            <a:r>
              <a:rPr lang="tr-TR" altLang="tr-TR" sz="2200" b="1" dirty="0" smtClean="0">
                <a:solidFill>
                  <a:schemeClr val="accent6">
                    <a:lumMod val="50000"/>
                  </a:schemeClr>
                </a:solidFill>
              </a:rPr>
              <a:t>Veri tabanlarından aldığınız bilgiyi Gazi Üniversitesi içerisinde personel ve öğrencilerle paylaşabilirsiniz. </a:t>
            </a:r>
            <a:endParaRPr lang="tr-TR" altLang="tr-TR" sz="2200" b="1" dirty="0">
              <a:solidFill>
                <a:schemeClr val="accent6">
                  <a:lumMod val="50000"/>
                </a:schemeClr>
              </a:solidFill>
            </a:endParaRPr>
          </a:p>
        </p:txBody>
      </p:sp>
      <p:sp>
        <p:nvSpPr>
          <p:cNvPr id="8" name="Rectangle 5"/>
          <p:cNvSpPr txBox="1">
            <a:spLocks noChangeArrowheads="1"/>
          </p:cNvSpPr>
          <p:nvPr/>
        </p:nvSpPr>
        <p:spPr>
          <a:xfrm>
            <a:off x="5786847" y="2011374"/>
            <a:ext cx="6087290" cy="4477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tr-TR" altLang="tr-TR" sz="1600" b="1" dirty="0" smtClean="0">
                <a:solidFill>
                  <a:schemeClr val="accent2"/>
                </a:solidFill>
                <a:effectLst>
                  <a:outerShdw blurRad="38100" dist="38100" dir="2700000" algn="tl">
                    <a:srgbClr val="C0C0C0"/>
                  </a:outerShdw>
                </a:effectLst>
                <a:latin typeface="Times New Roman" panose="02020603050405020304" pitchFamily="18" charset="0"/>
              </a:rPr>
              <a:t>	</a:t>
            </a:r>
            <a:r>
              <a:rPr lang="tr-TR" altLang="tr-TR" sz="2200" b="1" dirty="0">
                <a:solidFill>
                  <a:schemeClr val="accent6">
                    <a:lumMod val="50000"/>
                  </a:schemeClr>
                </a:solidFill>
                <a:effectLst>
                  <a:outerShdw blurRad="38100" dist="38100" dir="2700000" algn="tl">
                    <a:srgbClr val="C0C0C0"/>
                  </a:outerShdw>
                </a:effectLst>
              </a:rPr>
              <a:t>İZİN VERİLMEYENLER </a:t>
            </a:r>
          </a:p>
          <a:p>
            <a:pPr>
              <a:lnSpc>
                <a:spcPct val="80000"/>
              </a:lnSpc>
            </a:pPr>
            <a:r>
              <a:rPr lang="tr-TR" altLang="tr-TR" sz="2200" b="1" dirty="0">
                <a:solidFill>
                  <a:schemeClr val="accent6">
                    <a:lumMod val="50000"/>
                  </a:schemeClr>
                </a:solidFill>
                <a:effectLst>
                  <a:outerShdw blurRad="38100" dist="38100" dir="2700000" algn="tl">
                    <a:srgbClr val="C0C0C0"/>
                  </a:outerShdw>
                </a:effectLst>
              </a:rPr>
              <a:t>Veri tabanlarından ticari amaçlı veya sistematik olarak robot ve benzeri yazılımlar kullanılarak, çok sayıda yayının kopyalanması, kişisel bilgisayarlara aktarılması. </a:t>
            </a:r>
          </a:p>
          <a:p>
            <a:pPr>
              <a:lnSpc>
                <a:spcPct val="80000"/>
              </a:lnSpc>
            </a:pPr>
            <a:r>
              <a:rPr lang="tr-TR" altLang="tr-TR" sz="2200" b="1" dirty="0">
                <a:solidFill>
                  <a:schemeClr val="accent6">
                    <a:lumMod val="50000"/>
                  </a:schemeClr>
                </a:solidFill>
                <a:effectLst>
                  <a:outerShdw blurRad="38100" dist="38100" dir="2700000" algn="tl">
                    <a:srgbClr val="C0C0C0"/>
                  </a:outerShdw>
                </a:effectLst>
              </a:rPr>
              <a:t>Veri tabanının satılması, içeriğinin dağıtılması. </a:t>
            </a:r>
          </a:p>
          <a:p>
            <a:pPr>
              <a:lnSpc>
                <a:spcPct val="80000"/>
              </a:lnSpc>
            </a:pPr>
            <a:r>
              <a:rPr lang="tr-TR" altLang="tr-TR" sz="2200" b="1" dirty="0">
                <a:solidFill>
                  <a:schemeClr val="accent6">
                    <a:lumMod val="50000"/>
                  </a:schemeClr>
                </a:solidFill>
                <a:effectLst>
                  <a:outerShdw blurRad="38100" dist="38100" dir="2700000" algn="tl">
                    <a:srgbClr val="C0C0C0"/>
                  </a:outerShdw>
                </a:effectLst>
              </a:rPr>
              <a:t>Veri tabanından kopyalanan bilgilerin, Üniversitemiz dışındaki kişilere aktarılması. </a:t>
            </a:r>
          </a:p>
          <a:p>
            <a:pPr>
              <a:lnSpc>
                <a:spcPct val="80000"/>
              </a:lnSpc>
            </a:pPr>
            <a:r>
              <a:rPr lang="tr-TR" altLang="tr-TR" sz="2200" b="1" dirty="0">
                <a:solidFill>
                  <a:schemeClr val="accent6">
                    <a:lumMod val="50000"/>
                  </a:schemeClr>
                </a:solidFill>
                <a:effectLst>
                  <a:outerShdw blurRad="38100" dist="38100" dir="2700000" algn="tl">
                    <a:srgbClr val="C0C0C0"/>
                  </a:outerShdw>
                </a:effectLst>
              </a:rPr>
              <a:t>Veri tabanından kopyalanan içerik bilgisinin veya makalenin e-mail listeleri ile dağıtılması. </a:t>
            </a:r>
          </a:p>
          <a:p>
            <a:pPr>
              <a:lnSpc>
                <a:spcPct val="80000"/>
              </a:lnSpc>
            </a:pPr>
            <a:r>
              <a:rPr lang="tr-TR" altLang="tr-TR" sz="2200" b="1" dirty="0">
                <a:solidFill>
                  <a:schemeClr val="accent6">
                    <a:lumMod val="50000"/>
                  </a:schemeClr>
                </a:solidFill>
                <a:effectLst>
                  <a:outerShdw blurRad="38100" dist="38100" dir="2700000" algn="tl">
                    <a:srgbClr val="C0C0C0"/>
                  </a:outerShdw>
                </a:effectLst>
              </a:rPr>
              <a:t>Veri tabanından indirilen kayıtlar üzerinde değişiklik yapılması ya da bunlardan yararlanılarak benzer çalışmaların yaratılması yasaktır. </a:t>
            </a:r>
          </a:p>
        </p:txBody>
      </p:sp>
      <p:sp>
        <p:nvSpPr>
          <p:cNvPr id="3" name="Slayt Numarası Yer Tutucusu 2"/>
          <p:cNvSpPr>
            <a:spLocks noGrp="1"/>
          </p:cNvSpPr>
          <p:nvPr>
            <p:ph type="sldNum" sz="quarter" idx="12"/>
          </p:nvPr>
        </p:nvSpPr>
        <p:spPr/>
        <p:txBody>
          <a:bodyPr/>
          <a:lstStyle/>
          <a:p>
            <a:fld id="{1961CEC7-0E5A-4935-A8D4-95B0BAEB7497}" type="slidenum">
              <a:rPr lang="tr-TR" smtClean="0"/>
              <a:t>31</a:t>
            </a:fld>
            <a:endParaRPr lang="tr-TR"/>
          </a:p>
        </p:txBody>
      </p:sp>
    </p:spTree>
    <p:extLst>
      <p:ext uri="{BB962C8B-B14F-4D97-AF65-F5344CB8AC3E}">
        <p14:creationId xmlns:p14="http://schemas.microsoft.com/office/powerpoint/2010/main" val="21187584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ELEKTRONİK DERGİLER</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32</a:t>
            </a:fld>
            <a:endParaRPr lang="tr-TR"/>
          </a:p>
        </p:txBody>
      </p:sp>
    </p:spTree>
    <p:extLst>
      <p:ext uri="{BB962C8B-B14F-4D97-AF65-F5344CB8AC3E}">
        <p14:creationId xmlns:p14="http://schemas.microsoft.com/office/powerpoint/2010/main" val="23346432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l="20942" t="13125" r="48228" b="18690"/>
          <a:stretch/>
        </p:blipFill>
        <p:spPr>
          <a:xfrm>
            <a:off x="845273" y="473071"/>
            <a:ext cx="4702376" cy="5847164"/>
          </a:xfrm>
          <a:prstGeom prst="rect">
            <a:avLst/>
          </a:prstGeom>
          <a:ln>
            <a:noFill/>
          </a:ln>
          <a:effectLst>
            <a:outerShdw blurRad="292100" dist="139700" dir="2700000" algn="tl" rotWithShape="0">
              <a:srgbClr val="333333">
                <a:alpha val="65000"/>
              </a:srgbClr>
            </a:outerShdw>
          </a:effectLst>
        </p:spPr>
      </p:pic>
      <p:pic>
        <p:nvPicPr>
          <p:cNvPr id="5" name="Resim 4"/>
          <p:cNvPicPr>
            <a:picLocks noChangeAspect="1"/>
          </p:cNvPicPr>
          <p:nvPr/>
        </p:nvPicPr>
        <p:blipFill rotWithShape="1">
          <a:blip r:embed="rId3"/>
          <a:srcRect l="21019" t="13126" r="47382" b="18253"/>
          <a:stretch/>
        </p:blipFill>
        <p:spPr>
          <a:xfrm>
            <a:off x="6297122" y="378781"/>
            <a:ext cx="4880945" cy="5959511"/>
          </a:xfrm>
          <a:prstGeom prst="rect">
            <a:avLst/>
          </a:prstGeom>
          <a:ln>
            <a:noFill/>
          </a:ln>
          <a:effectLst>
            <a:outerShdw blurRad="292100" dist="139700" dir="2700000" algn="tl" rotWithShape="0">
              <a:srgbClr val="333333">
                <a:alpha val="65000"/>
              </a:srgbClr>
            </a:outerShdw>
          </a:effectLst>
        </p:spPr>
      </p:pic>
      <p:sp>
        <p:nvSpPr>
          <p:cNvPr id="7" name="Yuvarlatılmış Dikdörtgen 6"/>
          <p:cNvSpPr/>
          <p:nvPr/>
        </p:nvSpPr>
        <p:spPr>
          <a:xfrm>
            <a:off x="906849" y="2990855"/>
            <a:ext cx="1653471" cy="274859"/>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Yuvarlatılmış Dikdörtgen 7"/>
          <p:cNvSpPr/>
          <p:nvPr/>
        </p:nvSpPr>
        <p:spPr>
          <a:xfrm>
            <a:off x="6204664" y="1832798"/>
            <a:ext cx="3608615" cy="2167727"/>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Yuvarlatılmış Dikdörtgen 8"/>
          <p:cNvSpPr/>
          <p:nvPr/>
        </p:nvSpPr>
        <p:spPr>
          <a:xfrm>
            <a:off x="188258" y="5454542"/>
            <a:ext cx="11739283" cy="865693"/>
          </a:xfrm>
          <a:prstGeom prst="roundRect">
            <a:avLst/>
          </a:prstGeom>
          <a:solidFill>
            <a:schemeClr val="bg1"/>
          </a:solidFill>
          <a:ln w="31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Dergi araştırmasını 2 ayrı alandan yapabilirsiniz.</a:t>
            </a:r>
          </a:p>
          <a:p>
            <a:pPr algn="ctr"/>
            <a:r>
              <a:rPr lang="tr-TR" sz="2200" b="1" dirty="0" smtClean="0">
                <a:solidFill>
                  <a:schemeClr val="accent6">
                    <a:lumMod val="50000"/>
                  </a:schemeClr>
                </a:solidFill>
              </a:rPr>
              <a:t>                                       linkinden veya katalog </a:t>
            </a:r>
            <a:r>
              <a:rPr lang="tr-TR" sz="2200" b="1" dirty="0">
                <a:solidFill>
                  <a:schemeClr val="accent6">
                    <a:lumMod val="50000"/>
                  </a:schemeClr>
                </a:solidFill>
              </a:rPr>
              <a:t>tarama alanında «Dergi </a:t>
            </a:r>
            <a:r>
              <a:rPr lang="tr-TR" sz="2200" b="1" dirty="0" smtClean="0">
                <a:solidFill>
                  <a:schemeClr val="accent6">
                    <a:lumMod val="50000"/>
                  </a:schemeClr>
                </a:solidFill>
              </a:rPr>
              <a:t>adı» seçilerek.                                  </a:t>
            </a:r>
            <a:endParaRPr lang="tr-TR" sz="2200" b="1" dirty="0">
              <a:solidFill>
                <a:schemeClr val="accent6">
                  <a:lumMod val="50000"/>
                </a:schemeClr>
              </a:solidFill>
            </a:endParaRPr>
          </a:p>
        </p:txBody>
      </p:sp>
      <p:pic>
        <p:nvPicPr>
          <p:cNvPr id="10" name="Resim 9"/>
          <p:cNvPicPr>
            <a:picLocks noChangeAspect="1"/>
          </p:cNvPicPr>
          <p:nvPr/>
        </p:nvPicPr>
        <p:blipFill rotWithShape="1">
          <a:blip r:embed="rId4"/>
          <a:srcRect l="5356" t="62929" r="81660" b="33804"/>
          <a:stretch/>
        </p:blipFill>
        <p:spPr>
          <a:xfrm>
            <a:off x="1379820" y="5883781"/>
            <a:ext cx="2281352" cy="322731"/>
          </a:xfrm>
          <a:prstGeom prst="rect">
            <a:avLst/>
          </a:prstGeom>
          <a:ln>
            <a:noFill/>
          </a:ln>
          <a:effectLst>
            <a:outerShdw blurRad="292100" dist="139700" dir="2700000" algn="tl" rotWithShape="0">
              <a:srgbClr val="333333">
                <a:alpha val="65000"/>
              </a:srgbClr>
            </a:outerShdw>
          </a:effectLst>
        </p:spPr>
      </p:pic>
      <p:sp>
        <p:nvSpPr>
          <p:cNvPr id="3" name="Slayt Numarası Yer Tutucusu 2"/>
          <p:cNvSpPr>
            <a:spLocks noGrp="1"/>
          </p:cNvSpPr>
          <p:nvPr>
            <p:ph type="sldNum" sz="quarter" idx="12"/>
          </p:nvPr>
        </p:nvSpPr>
        <p:spPr/>
        <p:txBody>
          <a:bodyPr/>
          <a:lstStyle/>
          <a:p>
            <a:fld id="{1961CEC7-0E5A-4935-A8D4-95B0BAEB7497}" type="slidenum">
              <a:rPr lang="tr-TR" smtClean="0"/>
              <a:t>33</a:t>
            </a:fld>
            <a:endParaRPr lang="tr-TR"/>
          </a:p>
        </p:txBody>
      </p:sp>
    </p:spTree>
    <p:extLst>
      <p:ext uri="{BB962C8B-B14F-4D97-AF65-F5344CB8AC3E}">
        <p14:creationId xmlns:p14="http://schemas.microsoft.com/office/powerpoint/2010/main" val="29558619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2"/>
          <a:srcRect l="1793" t="14807" r="2803" b="5437"/>
          <a:stretch/>
        </p:blipFill>
        <p:spPr>
          <a:xfrm>
            <a:off x="431074" y="1149532"/>
            <a:ext cx="10672356" cy="5016138"/>
          </a:xfrm>
          <a:prstGeom prst="rect">
            <a:avLst/>
          </a:prstGeom>
          <a:ln>
            <a:noFill/>
          </a:ln>
          <a:effectLst>
            <a:outerShdw blurRad="292100" dist="139700" dir="2700000" algn="tl" rotWithShape="0">
              <a:srgbClr val="333333">
                <a:alpha val="65000"/>
              </a:srgbClr>
            </a:outerShdw>
          </a:effectLst>
        </p:spPr>
      </p:pic>
      <p:sp>
        <p:nvSpPr>
          <p:cNvPr id="5" name="Yuvarlatılmış Dikdörtgen 4"/>
          <p:cNvSpPr/>
          <p:nvPr/>
        </p:nvSpPr>
        <p:spPr>
          <a:xfrm>
            <a:off x="457200" y="261257"/>
            <a:ext cx="6531429" cy="888275"/>
          </a:xfrm>
          <a:prstGeom prst="roundRect">
            <a:avLst/>
          </a:prstGeom>
          <a:solidFill>
            <a:schemeClr val="bg1"/>
          </a:solidFill>
          <a:ln w="31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Katalog tarama alanından dergi adı seçilerek yapılan tarama sonucu sayfası</a:t>
            </a:r>
            <a:endParaRPr lang="tr-TR" sz="2200" b="1" dirty="0">
              <a:solidFill>
                <a:schemeClr val="accent6">
                  <a:lumMod val="50000"/>
                </a:schemeClr>
              </a:solidFill>
            </a:endParaRPr>
          </a:p>
        </p:txBody>
      </p:sp>
      <p:sp>
        <p:nvSpPr>
          <p:cNvPr id="7" name="Satır Belirtme Çizgisi 1 6"/>
          <p:cNvSpPr/>
          <p:nvPr/>
        </p:nvSpPr>
        <p:spPr>
          <a:xfrm>
            <a:off x="7350035" y="5143572"/>
            <a:ext cx="2669176" cy="904530"/>
          </a:xfrm>
          <a:prstGeom prst="borderCallout1">
            <a:avLst>
              <a:gd name="adj1" fmla="val 18750"/>
              <a:gd name="adj2" fmla="val -8333"/>
              <a:gd name="adj3" fmla="val -19389"/>
              <a:gd name="adj4" fmla="val -37564"/>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solidFill>
                  <a:schemeClr val="accent6">
                    <a:lumMod val="50000"/>
                  </a:schemeClr>
                </a:solidFill>
              </a:rPr>
              <a:t>Derginin </a:t>
            </a:r>
            <a:r>
              <a:rPr lang="tr-TR" sz="2200" b="1" dirty="0" smtClean="0">
                <a:solidFill>
                  <a:schemeClr val="accent6">
                    <a:lumMod val="50000"/>
                  </a:schemeClr>
                </a:solidFill>
              </a:rPr>
              <a:t>elektronik abonelik </a:t>
            </a:r>
            <a:r>
              <a:rPr lang="tr-TR" sz="2200" b="1" dirty="0">
                <a:solidFill>
                  <a:schemeClr val="accent6">
                    <a:lumMod val="50000"/>
                  </a:schemeClr>
                </a:solidFill>
              </a:rPr>
              <a:t>bilgileri</a:t>
            </a:r>
          </a:p>
        </p:txBody>
      </p:sp>
      <p:sp>
        <p:nvSpPr>
          <p:cNvPr id="8" name="Satır Belirtme Çizgisi 3 7"/>
          <p:cNvSpPr/>
          <p:nvPr/>
        </p:nvSpPr>
        <p:spPr>
          <a:xfrm>
            <a:off x="927462" y="2181499"/>
            <a:ext cx="2181497" cy="888274"/>
          </a:xfrm>
          <a:prstGeom prst="borderCallout3">
            <a:avLst>
              <a:gd name="adj1" fmla="val 18750"/>
              <a:gd name="adj2" fmla="val -8333"/>
              <a:gd name="adj3" fmla="val 18750"/>
              <a:gd name="adj4" fmla="val -16667"/>
              <a:gd name="adj5" fmla="val 100000"/>
              <a:gd name="adj6" fmla="val -16667"/>
              <a:gd name="adj7" fmla="val 208551"/>
              <a:gd name="adj8" fmla="val 40170"/>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solidFill>
                  <a:schemeClr val="accent6">
                    <a:lumMod val="50000"/>
                  </a:schemeClr>
                </a:solidFill>
              </a:rPr>
              <a:t>Derginin basılı abonelik bilgileri</a:t>
            </a:r>
          </a:p>
        </p:txBody>
      </p:sp>
      <p:sp>
        <p:nvSpPr>
          <p:cNvPr id="9" name="Satır Belirtme Çizgisi 1 8"/>
          <p:cNvSpPr/>
          <p:nvPr/>
        </p:nvSpPr>
        <p:spPr>
          <a:xfrm>
            <a:off x="4778691" y="2796614"/>
            <a:ext cx="2118497" cy="1227908"/>
          </a:xfrm>
          <a:prstGeom prst="borderCallout1">
            <a:avLst>
              <a:gd name="adj1" fmla="val 18750"/>
              <a:gd name="adj2" fmla="val -8333"/>
              <a:gd name="adj3" fmla="val 157181"/>
              <a:gd name="adj4" fmla="val -86230"/>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Derginin ana sayfasına gitmek için tıklayınız.</a:t>
            </a:r>
            <a:endParaRPr lang="tr-TR" sz="2200" b="1" dirty="0">
              <a:solidFill>
                <a:schemeClr val="accent6">
                  <a:lumMod val="50000"/>
                </a:schemeClr>
              </a:solidFill>
            </a:endParaRPr>
          </a:p>
        </p:txBody>
      </p:sp>
      <p:sp>
        <p:nvSpPr>
          <p:cNvPr id="10" name="Yuvarlatılmış Dikdörtgen 9"/>
          <p:cNvSpPr/>
          <p:nvPr/>
        </p:nvSpPr>
        <p:spPr>
          <a:xfrm>
            <a:off x="8599714" y="1662047"/>
            <a:ext cx="2312126" cy="679269"/>
          </a:xfrm>
          <a:prstGeom prst="roundRect">
            <a:avLst/>
          </a:prstGeom>
          <a:solidFill>
            <a:schemeClr val="accent1">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Dergi ana sayfası</a:t>
            </a:r>
            <a:endParaRPr lang="tr-TR" sz="2200" b="1" dirty="0">
              <a:solidFill>
                <a:schemeClr val="accent6">
                  <a:lumMod val="50000"/>
                </a:schemeClr>
              </a:solidFill>
            </a:endParaRPr>
          </a:p>
        </p:txBody>
      </p:sp>
      <p:sp>
        <p:nvSpPr>
          <p:cNvPr id="11" name="Yuvarlatılmış Dikdörtgen 10"/>
          <p:cNvSpPr/>
          <p:nvPr/>
        </p:nvSpPr>
        <p:spPr>
          <a:xfrm>
            <a:off x="2351313" y="4741818"/>
            <a:ext cx="1136469" cy="300446"/>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Slayt Numarası Yer Tutucusu 2"/>
          <p:cNvSpPr>
            <a:spLocks noGrp="1"/>
          </p:cNvSpPr>
          <p:nvPr>
            <p:ph type="sldNum" sz="quarter" idx="12"/>
          </p:nvPr>
        </p:nvSpPr>
        <p:spPr/>
        <p:txBody>
          <a:bodyPr/>
          <a:lstStyle/>
          <a:p>
            <a:fld id="{1961CEC7-0E5A-4935-A8D4-95B0BAEB7497}" type="slidenum">
              <a:rPr lang="tr-TR" smtClean="0"/>
              <a:t>34</a:t>
            </a:fld>
            <a:endParaRPr lang="tr-TR"/>
          </a:p>
        </p:txBody>
      </p:sp>
    </p:spTree>
    <p:extLst>
      <p:ext uri="{BB962C8B-B14F-4D97-AF65-F5344CB8AC3E}">
        <p14:creationId xmlns:p14="http://schemas.microsoft.com/office/powerpoint/2010/main" val="16016363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rotWithShape="1">
          <a:blip r:embed="rId2"/>
          <a:srcRect t="11518" r="-333" b="6161"/>
          <a:stretch/>
        </p:blipFill>
        <p:spPr>
          <a:xfrm>
            <a:off x="321944" y="1280160"/>
            <a:ext cx="10845649" cy="5003075"/>
          </a:xfrm>
          <a:prstGeom prst="rect">
            <a:avLst/>
          </a:prstGeom>
          <a:ln>
            <a:noFill/>
          </a:ln>
          <a:effectLst>
            <a:outerShdw blurRad="292100" dist="139700" dir="2700000" algn="tl" rotWithShape="0">
              <a:srgbClr val="333333">
                <a:alpha val="65000"/>
              </a:srgbClr>
            </a:outerShdw>
          </a:effectLst>
        </p:spPr>
      </p:pic>
      <p:pic>
        <p:nvPicPr>
          <p:cNvPr id="8" name="Resim 7"/>
          <p:cNvPicPr>
            <a:picLocks noChangeAspect="1"/>
          </p:cNvPicPr>
          <p:nvPr/>
        </p:nvPicPr>
        <p:blipFill rotWithShape="1">
          <a:blip r:embed="rId3"/>
          <a:srcRect t="12054" b="5982"/>
          <a:stretch/>
        </p:blipFill>
        <p:spPr>
          <a:xfrm>
            <a:off x="5468710" y="741890"/>
            <a:ext cx="6536055" cy="3011972"/>
          </a:xfrm>
          <a:prstGeom prst="rect">
            <a:avLst/>
          </a:prstGeom>
          <a:ln>
            <a:noFill/>
          </a:ln>
          <a:effectLst>
            <a:outerShdw blurRad="292100" dist="139700" dir="2700000" algn="tl" rotWithShape="0">
              <a:srgbClr val="333333">
                <a:alpha val="65000"/>
              </a:srgbClr>
            </a:outerShdw>
          </a:effectLst>
        </p:spPr>
      </p:pic>
      <p:sp>
        <p:nvSpPr>
          <p:cNvPr id="4" name="Yuvarlatılmış Dikdörtgen 3"/>
          <p:cNvSpPr/>
          <p:nvPr/>
        </p:nvSpPr>
        <p:spPr>
          <a:xfrm>
            <a:off x="321945" y="425888"/>
            <a:ext cx="6144170" cy="997963"/>
          </a:xfrm>
          <a:prstGeom prst="roundRect">
            <a:avLst/>
          </a:prstGeom>
          <a:solidFill>
            <a:schemeClr val="bg1"/>
          </a:solidFill>
          <a:ln w="31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                                   sayfasından yapılan tarama sonucu sayfası</a:t>
            </a:r>
            <a:endParaRPr lang="tr-TR" sz="2200" b="1" dirty="0">
              <a:solidFill>
                <a:schemeClr val="accent6">
                  <a:lumMod val="50000"/>
                </a:schemeClr>
              </a:solidFill>
            </a:endParaRPr>
          </a:p>
        </p:txBody>
      </p:sp>
      <p:cxnSp>
        <p:nvCxnSpPr>
          <p:cNvPr id="10" name="Düz Ok Bağlayıcısı 9"/>
          <p:cNvCxnSpPr/>
          <p:nvPr/>
        </p:nvCxnSpPr>
        <p:spPr>
          <a:xfrm flipV="1">
            <a:off x="4428309" y="3474720"/>
            <a:ext cx="1316459" cy="75764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5" name="Resim 4"/>
          <p:cNvPicPr>
            <a:picLocks noChangeAspect="1"/>
          </p:cNvPicPr>
          <p:nvPr/>
        </p:nvPicPr>
        <p:blipFill rotWithShape="1">
          <a:blip r:embed="rId4"/>
          <a:srcRect l="5356" t="62929" r="81660" b="33804"/>
          <a:stretch/>
        </p:blipFill>
        <p:spPr>
          <a:xfrm>
            <a:off x="613975" y="584728"/>
            <a:ext cx="2281352" cy="322731"/>
          </a:xfrm>
          <a:prstGeom prst="rect">
            <a:avLst/>
          </a:prstGeom>
          <a:ln>
            <a:noFill/>
          </a:ln>
          <a:effectLst>
            <a:outerShdw blurRad="292100" dist="139700" dir="2700000" algn="tl" rotWithShape="0">
              <a:srgbClr val="333333">
                <a:alpha val="65000"/>
              </a:srgbClr>
            </a:outerShdw>
          </a:effectLst>
        </p:spPr>
      </p:pic>
      <p:sp>
        <p:nvSpPr>
          <p:cNvPr id="12" name="Yuvarlatılmış Dikdörtgen 11"/>
          <p:cNvSpPr/>
          <p:nvPr/>
        </p:nvSpPr>
        <p:spPr>
          <a:xfrm>
            <a:off x="2377440" y="5368833"/>
            <a:ext cx="2714185" cy="418011"/>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Yuvarlatılmış Dikdörtgen 14"/>
          <p:cNvSpPr/>
          <p:nvPr/>
        </p:nvSpPr>
        <p:spPr>
          <a:xfrm>
            <a:off x="8612776" y="1568607"/>
            <a:ext cx="2312126" cy="679269"/>
          </a:xfrm>
          <a:prstGeom prst="roundRect">
            <a:avLst/>
          </a:prstGeom>
          <a:solidFill>
            <a:schemeClr val="accent1">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Dergi ana sayfası</a:t>
            </a:r>
            <a:endParaRPr lang="tr-TR" sz="2200" b="1" dirty="0">
              <a:solidFill>
                <a:schemeClr val="accent6">
                  <a:lumMod val="50000"/>
                </a:schemeClr>
              </a:solidFill>
            </a:endParaRPr>
          </a:p>
        </p:txBody>
      </p:sp>
      <p:sp>
        <p:nvSpPr>
          <p:cNvPr id="17" name="Yuvarlatılmış Dikdörtgen 16"/>
          <p:cNvSpPr/>
          <p:nvPr/>
        </p:nvSpPr>
        <p:spPr>
          <a:xfrm>
            <a:off x="5233852" y="4252301"/>
            <a:ext cx="6753496" cy="2092051"/>
          </a:xfrm>
          <a:prstGeom prst="roundRect">
            <a:avLst/>
          </a:prstGeom>
          <a:solidFill>
            <a:schemeClr val="bg1"/>
          </a:solidFill>
          <a:ln w="31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tr-TR" altLang="tr-TR" sz="2200" b="1" dirty="0">
                <a:solidFill>
                  <a:schemeClr val="accent6">
                    <a:lumMod val="50000"/>
                  </a:schemeClr>
                </a:solidFill>
              </a:rPr>
              <a:t>Dergi ismi koyu renkle belirtilmiş olup, hemen altında abonelik tarihi ve dergiye abone olunan veri tabanı ismi görüntülenmektedir. Veri tabanı ismi </a:t>
            </a:r>
            <a:r>
              <a:rPr lang="tr-TR" altLang="tr-TR" sz="2200" b="1" dirty="0" err="1">
                <a:solidFill>
                  <a:schemeClr val="accent6">
                    <a:lumMod val="50000"/>
                  </a:schemeClr>
                </a:solidFill>
              </a:rPr>
              <a:t>linkli</a:t>
            </a:r>
            <a:r>
              <a:rPr lang="tr-TR" altLang="tr-TR" sz="2200" b="1" dirty="0">
                <a:solidFill>
                  <a:schemeClr val="accent6">
                    <a:lumMod val="50000"/>
                  </a:schemeClr>
                </a:solidFill>
              </a:rPr>
              <a:t> olup, tıklandığında dergi ana sayfasına gitmektedir. </a:t>
            </a:r>
            <a:r>
              <a:rPr lang="tr-TR" sz="2200" b="1" dirty="0">
                <a:solidFill>
                  <a:schemeClr val="accent6">
                    <a:lumMod val="50000"/>
                  </a:schemeClr>
                </a:solidFill>
              </a:rPr>
              <a:t>Ulaşamadığınız makaleler için derginin abonelik bilgisini kontrol etmek çok önemlidir</a:t>
            </a:r>
            <a:r>
              <a:rPr lang="tr-TR" sz="2200" b="1" dirty="0" smtClean="0">
                <a:solidFill>
                  <a:schemeClr val="accent6">
                    <a:lumMod val="50000"/>
                  </a:schemeClr>
                </a:solidFill>
              </a:rPr>
              <a:t>.</a:t>
            </a:r>
            <a:r>
              <a:rPr lang="tr-TR" altLang="tr-TR" sz="2200" b="1" dirty="0" smtClean="0">
                <a:solidFill>
                  <a:schemeClr val="accent6">
                    <a:lumMod val="50000"/>
                  </a:schemeClr>
                </a:solidFill>
              </a:rPr>
              <a:t> </a:t>
            </a:r>
            <a:endParaRPr lang="tr-TR" altLang="tr-TR" sz="2200" b="1" dirty="0">
              <a:solidFill>
                <a:schemeClr val="accent6">
                  <a:lumMod val="50000"/>
                </a:schemeClr>
              </a:solidFill>
            </a:endParaRPr>
          </a:p>
        </p:txBody>
      </p:sp>
      <p:sp>
        <p:nvSpPr>
          <p:cNvPr id="18" name="Yuvarlatılmış Dikdörtgen 17"/>
          <p:cNvSpPr/>
          <p:nvPr/>
        </p:nvSpPr>
        <p:spPr>
          <a:xfrm>
            <a:off x="2377440" y="4049486"/>
            <a:ext cx="2036657" cy="339634"/>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Slayt Numarası Yer Tutucusu 2"/>
          <p:cNvSpPr>
            <a:spLocks noGrp="1"/>
          </p:cNvSpPr>
          <p:nvPr>
            <p:ph type="sldNum" sz="quarter" idx="12"/>
          </p:nvPr>
        </p:nvSpPr>
        <p:spPr/>
        <p:txBody>
          <a:bodyPr/>
          <a:lstStyle/>
          <a:p>
            <a:fld id="{1961CEC7-0E5A-4935-A8D4-95B0BAEB7497}" type="slidenum">
              <a:rPr lang="tr-TR" smtClean="0"/>
              <a:t>35</a:t>
            </a:fld>
            <a:endParaRPr lang="tr-TR"/>
          </a:p>
        </p:txBody>
      </p:sp>
    </p:spTree>
    <p:extLst>
      <p:ext uri="{BB962C8B-B14F-4D97-AF65-F5344CB8AC3E}">
        <p14:creationId xmlns:p14="http://schemas.microsoft.com/office/powerpoint/2010/main" val="15956935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srcRect t="13235" b="9375"/>
          <a:stretch/>
        </p:blipFill>
        <p:spPr>
          <a:xfrm>
            <a:off x="609328" y="548640"/>
            <a:ext cx="10778114" cy="4689566"/>
          </a:xfrm>
          <a:prstGeom prst="rect">
            <a:avLst/>
          </a:prstGeom>
          <a:ln>
            <a:noFill/>
          </a:ln>
          <a:effectLst>
            <a:outerShdw blurRad="292100" dist="139700" dir="2700000" algn="tl" rotWithShape="0">
              <a:srgbClr val="333333">
                <a:alpha val="65000"/>
              </a:srgbClr>
            </a:outerShdw>
          </a:effectLst>
        </p:spPr>
      </p:pic>
      <p:sp>
        <p:nvSpPr>
          <p:cNvPr id="3" name="Yuvarlatılmış Dikdörtgen 2"/>
          <p:cNvSpPr/>
          <p:nvPr/>
        </p:nvSpPr>
        <p:spPr>
          <a:xfrm>
            <a:off x="2325189" y="1423851"/>
            <a:ext cx="4389120" cy="1619795"/>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Yuvarlatılmış Dikdörtgen 3"/>
          <p:cNvSpPr/>
          <p:nvPr/>
        </p:nvSpPr>
        <p:spPr>
          <a:xfrm>
            <a:off x="300446" y="3722914"/>
            <a:ext cx="11612879" cy="2756264"/>
          </a:xfrm>
          <a:prstGeom prst="roundRect">
            <a:avLst/>
          </a:prstGeom>
          <a:solidFill>
            <a:schemeClr val="bg1"/>
          </a:solidFill>
          <a:ln w="31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tr-TR" altLang="tr-TR" sz="2200" b="1" dirty="0">
                <a:solidFill>
                  <a:schemeClr val="accent6">
                    <a:lumMod val="50000"/>
                  </a:schemeClr>
                </a:solidFill>
              </a:rPr>
              <a:t>Bazı yayıncılar tarafından dergilere ambargo uygulaması getirilmiştir. </a:t>
            </a:r>
            <a:endParaRPr lang="tr-TR" altLang="tr-TR" sz="2200" b="1" dirty="0" smtClean="0">
              <a:solidFill>
                <a:schemeClr val="accent6">
                  <a:lumMod val="50000"/>
                </a:schemeClr>
              </a:solidFill>
            </a:endParaRPr>
          </a:p>
          <a:p>
            <a:pPr marL="285750" indent="-285750">
              <a:buFont typeface="Arial" panose="020B0604020202020204" pitchFamily="34" charset="0"/>
              <a:buChar char="•"/>
            </a:pPr>
            <a:endParaRPr lang="tr-TR" altLang="tr-TR" sz="1400" b="1" dirty="0" smtClean="0">
              <a:solidFill>
                <a:schemeClr val="accent6">
                  <a:lumMod val="50000"/>
                </a:schemeClr>
              </a:solidFill>
            </a:endParaRPr>
          </a:p>
          <a:p>
            <a:pPr marL="342900" indent="-342900">
              <a:buFont typeface="Arial" panose="020B0604020202020204" pitchFamily="34" charset="0"/>
              <a:buChar char="•"/>
            </a:pPr>
            <a:r>
              <a:rPr lang="tr-TR" altLang="tr-TR" sz="2200" b="1" dirty="0" smtClean="0">
                <a:solidFill>
                  <a:schemeClr val="accent6">
                    <a:lumMod val="50000"/>
                  </a:schemeClr>
                </a:solidFill>
              </a:rPr>
              <a:t>Ambargosu </a:t>
            </a:r>
            <a:r>
              <a:rPr lang="tr-TR" altLang="tr-TR" sz="2200" b="1" dirty="0">
                <a:solidFill>
                  <a:schemeClr val="accent6">
                    <a:lumMod val="50000"/>
                  </a:schemeClr>
                </a:solidFill>
              </a:rPr>
              <a:t>olan dergilere ait abonelik bilgisi, </a:t>
            </a:r>
            <a:r>
              <a:rPr lang="tr-TR" altLang="tr-TR" sz="2200" b="1" dirty="0" smtClean="0">
                <a:solidFill>
                  <a:schemeClr val="accent6">
                    <a:lumMod val="50000"/>
                  </a:schemeClr>
                </a:solidFill>
              </a:rPr>
              <a:t>üstteki ekranda </a:t>
            </a:r>
            <a:r>
              <a:rPr lang="tr-TR" altLang="tr-TR" sz="2200" b="1" dirty="0">
                <a:solidFill>
                  <a:schemeClr val="accent6">
                    <a:lumMod val="50000"/>
                  </a:schemeClr>
                </a:solidFill>
              </a:rPr>
              <a:t>görüldüğü gibi, ay ya da yıl olarak belirtilmiştir. </a:t>
            </a:r>
            <a:endParaRPr lang="tr-TR" altLang="tr-TR" sz="2200" b="1" dirty="0" smtClean="0">
              <a:solidFill>
                <a:schemeClr val="accent6">
                  <a:lumMod val="50000"/>
                </a:schemeClr>
              </a:solidFill>
            </a:endParaRPr>
          </a:p>
          <a:p>
            <a:pPr marL="285750" indent="-285750">
              <a:buFont typeface="Arial" panose="020B0604020202020204" pitchFamily="34" charset="0"/>
              <a:buChar char="•"/>
            </a:pPr>
            <a:endParaRPr lang="tr-TR" altLang="tr-TR" sz="1400" b="1" dirty="0" smtClean="0">
              <a:solidFill>
                <a:schemeClr val="accent6">
                  <a:lumMod val="50000"/>
                </a:schemeClr>
              </a:solidFill>
            </a:endParaRPr>
          </a:p>
          <a:p>
            <a:pPr marL="342900" indent="-342900">
              <a:buFont typeface="Arial" panose="020B0604020202020204" pitchFamily="34" charset="0"/>
              <a:buChar char="•"/>
            </a:pPr>
            <a:r>
              <a:rPr lang="tr-TR" altLang="tr-TR" sz="2200" b="1" dirty="0" smtClean="0">
                <a:solidFill>
                  <a:schemeClr val="accent6">
                    <a:lumMod val="50000"/>
                  </a:schemeClr>
                </a:solidFill>
              </a:rPr>
              <a:t>Belirtilen </a:t>
            </a:r>
            <a:r>
              <a:rPr lang="tr-TR" altLang="tr-TR" sz="2200" b="1" dirty="0">
                <a:solidFill>
                  <a:schemeClr val="accent6">
                    <a:lumMod val="50000"/>
                  </a:schemeClr>
                </a:solidFill>
              </a:rPr>
              <a:t>süre içerisinde çıkan sayılarda tam metin görüntülenememektedir. </a:t>
            </a:r>
            <a:endParaRPr lang="tr-TR" altLang="tr-TR" sz="2200" b="1" dirty="0" smtClean="0">
              <a:solidFill>
                <a:schemeClr val="accent6">
                  <a:lumMod val="50000"/>
                </a:schemeClr>
              </a:solidFill>
            </a:endParaRPr>
          </a:p>
          <a:p>
            <a:pPr marL="285750" indent="-285750">
              <a:buFont typeface="Arial" panose="020B0604020202020204" pitchFamily="34" charset="0"/>
              <a:buChar char="•"/>
            </a:pPr>
            <a:endParaRPr lang="tr-TR" altLang="tr-TR" sz="1400" b="1" dirty="0">
              <a:solidFill>
                <a:schemeClr val="accent6">
                  <a:lumMod val="50000"/>
                </a:schemeClr>
              </a:solidFill>
            </a:endParaRPr>
          </a:p>
          <a:p>
            <a:pPr marL="342900" indent="-342900">
              <a:buFont typeface="Arial" panose="020B0604020202020204" pitchFamily="34" charset="0"/>
              <a:buChar char="•"/>
            </a:pPr>
            <a:r>
              <a:rPr lang="tr-TR" altLang="tr-TR" sz="2200" b="1" dirty="0">
                <a:solidFill>
                  <a:schemeClr val="accent6">
                    <a:lumMod val="50000"/>
                  </a:schemeClr>
                </a:solidFill>
              </a:rPr>
              <a:t>Dergilerden tam metin alamadığınızda </a:t>
            </a:r>
            <a:r>
              <a:rPr lang="tr-TR" altLang="tr-TR" sz="2200" b="1" dirty="0" smtClean="0">
                <a:solidFill>
                  <a:schemeClr val="accent6">
                    <a:lumMod val="50000"/>
                  </a:schemeClr>
                </a:solidFill>
              </a:rPr>
              <a:t>mutlaka derginin </a:t>
            </a:r>
            <a:r>
              <a:rPr lang="tr-TR" altLang="tr-TR" sz="2200" b="1" dirty="0">
                <a:solidFill>
                  <a:schemeClr val="accent6">
                    <a:lumMod val="50000"/>
                  </a:schemeClr>
                </a:solidFill>
              </a:rPr>
              <a:t>ambargolu olup </a:t>
            </a:r>
            <a:r>
              <a:rPr lang="tr-TR" altLang="tr-TR" sz="2200" b="1" dirty="0" smtClean="0">
                <a:solidFill>
                  <a:schemeClr val="accent6">
                    <a:lumMod val="50000"/>
                  </a:schemeClr>
                </a:solidFill>
              </a:rPr>
              <a:t>olmadığını </a:t>
            </a:r>
            <a:r>
              <a:rPr lang="tr-TR" altLang="tr-TR" sz="2200" b="1" dirty="0">
                <a:solidFill>
                  <a:schemeClr val="accent6">
                    <a:lumMod val="50000"/>
                  </a:schemeClr>
                </a:solidFill>
              </a:rPr>
              <a:t>kontrol </a:t>
            </a:r>
            <a:r>
              <a:rPr lang="tr-TR" altLang="tr-TR" sz="2200" b="1" dirty="0" smtClean="0">
                <a:solidFill>
                  <a:schemeClr val="accent6">
                    <a:lumMod val="50000"/>
                  </a:schemeClr>
                </a:solidFill>
              </a:rPr>
              <a:t>ediniz.</a:t>
            </a:r>
            <a:endParaRPr lang="tr-TR" altLang="tr-TR" sz="2200" b="1" dirty="0">
              <a:solidFill>
                <a:schemeClr val="accent6">
                  <a:lumMod val="50000"/>
                </a:schemeClr>
              </a:solidFill>
            </a:endParaRPr>
          </a:p>
        </p:txBody>
      </p:sp>
      <p:sp>
        <p:nvSpPr>
          <p:cNvPr id="6" name="Slayt Numarası Yer Tutucusu 5"/>
          <p:cNvSpPr>
            <a:spLocks noGrp="1"/>
          </p:cNvSpPr>
          <p:nvPr>
            <p:ph type="sldNum" sz="quarter" idx="12"/>
          </p:nvPr>
        </p:nvSpPr>
        <p:spPr/>
        <p:txBody>
          <a:bodyPr/>
          <a:lstStyle/>
          <a:p>
            <a:fld id="{1961CEC7-0E5A-4935-A8D4-95B0BAEB7497}" type="slidenum">
              <a:rPr lang="tr-TR" smtClean="0"/>
              <a:t>36</a:t>
            </a:fld>
            <a:endParaRPr lang="tr-TR"/>
          </a:p>
        </p:txBody>
      </p:sp>
    </p:spTree>
    <p:extLst>
      <p:ext uri="{BB962C8B-B14F-4D97-AF65-F5344CB8AC3E}">
        <p14:creationId xmlns:p14="http://schemas.microsoft.com/office/powerpoint/2010/main" val="82549630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t Başlık 2"/>
          <p:cNvSpPr>
            <a:spLocks noGrp="1"/>
          </p:cNvSpPr>
          <p:nvPr>
            <p:ph type="subTitle" idx="1"/>
          </p:nvPr>
        </p:nvSpPr>
        <p:spPr>
          <a:xfrm>
            <a:off x="1524000" y="2831329"/>
            <a:ext cx="9144000" cy="1655762"/>
          </a:xfrm>
        </p:spPr>
        <p:txBody>
          <a:bodyPr>
            <a:normAutofit/>
          </a:bodyPr>
          <a:lstStyle/>
          <a:p>
            <a:r>
              <a:rPr lang="tr-TR" sz="6000" b="1" dirty="0" smtClean="0">
                <a:solidFill>
                  <a:schemeClr val="accent6">
                    <a:lumMod val="50000"/>
                  </a:schemeClr>
                </a:solidFill>
                <a:latin typeface="+mj-lt"/>
              </a:rPr>
              <a:t>VERİ TABANLARI</a:t>
            </a:r>
            <a:endParaRPr lang="tr-TR" sz="6000" b="1" dirty="0">
              <a:solidFill>
                <a:schemeClr val="accent6">
                  <a:lumMod val="50000"/>
                </a:schemeClr>
              </a:solidFill>
              <a:latin typeface="+mj-lt"/>
            </a:endParaRPr>
          </a:p>
        </p:txBody>
      </p:sp>
    </p:spTree>
    <p:extLst>
      <p:ext uri="{BB962C8B-B14F-4D97-AF65-F5344CB8AC3E}">
        <p14:creationId xmlns:p14="http://schemas.microsoft.com/office/powerpoint/2010/main" val="20207166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91126" y="606535"/>
            <a:ext cx="10515600" cy="862784"/>
          </a:xfrm>
        </p:spPr>
        <p:txBody>
          <a:bodyPr/>
          <a:lstStyle/>
          <a:p>
            <a:r>
              <a:rPr lang="tr-TR" b="1" dirty="0">
                <a:solidFill>
                  <a:schemeClr val="accent6">
                    <a:lumMod val="50000"/>
                  </a:schemeClr>
                </a:solidFill>
              </a:rPr>
              <a:t>VERİ </a:t>
            </a:r>
            <a:r>
              <a:rPr lang="tr-TR" b="1" dirty="0" smtClean="0">
                <a:solidFill>
                  <a:schemeClr val="accent6">
                    <a:lumMod val="50000"/>
                  </a:schemeClr>
                </a:solidFill>
              </a:rPr>
              <a:t>TABANLARI</a:t>
            </a:r>
            <a:endParaRPr lang="tr-TR" b="1" dirty="0"/>
          </a:p>
        </p:txBody>
      </p:sp>
      <p:sp>
        <p:nvSpPr>
          <p:cNvPr id="3" name="İçerik Yer Tutucusu 2"/>
          <p:cNvSpPr>
            <a:spLocks noGrp="1"/>
          </p:cNvSpPr>
          <p:nvPr>
            <p:ph idx="1"/>
          </p:nvPr>
        </p:nvSpPr>
        <p:spPr>
          <a:xfrm>
            <a:off x="378937" y="1811970"/>
            <a:ext cx="5249779" cy="1609906"/>
          </a:xfrm>
        </p:spPr>
        <p:txBody>
          <a:bodyPr>
            <a:noAutofit/>
          </a:bodyPr>
          <a:lstStyle/>
          <a:p>
            <a:r>
              <a:rPr lang="tr-TR" altLang="tr-TR" sz="2200" b="1" dirty="0">
                <a:solidFill>
                  <a:schemeClr val="accent6">
                    <a:lumMod val="50000"/>
                  </a:schemeClr>
                </a:solidFill>
              </a:rPr>
              <a:t>Kütüphanemiz, tüm disiplinleri kapsayan </a:t>
            </a:r>
            <a:r>
              <a:rPr lang="tr-TR" altLang="tr-TR" sz="2200" b="1" dirty="0" smtClean="0">
                <a:solidFill>
                  <a:schemeClr val="accent6">
                    <a:lumMod val="50000"/>
                  </a:schemeClr>
                </a:solidFill>
              </a:rPr>
              <a:t>58 </a:t>
            </a:r>
            <a:r>
              <a:rPr lang="tr-TR" altLang="tr-TR" sz="2200" b="1" dirty="0">
                <a:solidFill>
                  <a:schemeClr val="accent6">
                    <a:lumMod val="50000"/>
                  </a:schemeClr>
                </a:solidFill>
              </a:rPr>
              <a:t>adet veri tabanına abonedir</a:t>
            </a:r>
            <a:r>
              <a:rPr lang="tr-TR" altLang="tr-TR" sz="2200" b="1" dirty="0" smtClean="0">
                <a:solidFill>
                  <a:schemeClr val="accent6">
                    <a:lumMod val="50000"/>
                  </a:schemeClr>
                </a:solidFill>
              </a:rPr>
              <a:t>.</a:t>
            </a:r>
          </a:p>
          <a:p>
            <a:pPr marL="0" indent="0">
              <a:buNone/>
            </a:pPr>
            <a:r>
              <a:rPr lang="tr-TR" altLang="tr-TR" sz="800" b="1" dirty="0" smtClean="0">
                <a:solidFill>
                  <a:schemeClr val="accent6">
                    <a:lumMod val="50000"/>
                  </a:schemeClr>
                </a:solidFill>
              </a:rPr>
              <a:t> </a:t>
            </a:r>
          </a:p>
          <a:p>
            <a:r>
              <a:rPr lang="tr-TR" altLang="tr-TR" sz="2200" b="1" dirty="0" smtClean="0">
                <a:solidFill>
                  <a:schemeClr val="accent6">
                    <a:lumMod val="50000"/>
                  </a:schemeClr>
                </a:solidFill>
              </a:rPr>
              <a:t>Ayrıca firmalar tarafından </a:t>
            </a:r>
            <a:r>
              <a:rPr lang="tr-TR" altLang="tr-TR" sz="2200" b="1" dirty="0">
                <a:solidFill>
                  <a:schemeClr val="accent6">
                    <a:lumMod val="50000"/>
                  </a:schemeClr>
                </a:solidFill>
              </a:rPr>
              <a:t>ücretsiz açılan </a:t>
            </a:r>
            <a:r>
              <a:rPr lang="tr-TR" altLang="tr-TR" sz="2200" b="1" dirty="0" smtClean="0">
                <a:solidFill>
                  <a:schemeClr val="accent6">
                    <a:lumMod val="50000"/>
                  </a:schemeClr>
                </a:solidFill>
              </a:rPr>
              <a:t> ve </a:t>
            </a:r>
            <a:r>
              <a:rPr lang="tr-TR" altLang="tr-TR" sz="2200" b="1" dirty="0" err="1" smtClean="0">
                <a:solidFill>
                  <a:schemeClr val="accent6">
                    <a:lumMod val="50000"/>
                  </a:schemeClr>
                </a:solidFill>
              </a:rPr>
              <a:t>Ulakbim</a:t>
            </a:r>
            <a:r>
              <a:rPr lang="tr-TR" altLang="tr-TR" sz="2200" b="1" dirty="0" smtClean="0">
                <a:solidFill>
                  <a:schemeClr val="accent6">
                    <a:lumMod val="50000"/>
                  </a:schemeClr>
                </a:solidFill>
              </a:rPr>
              <a:t> EKUAL </a:t>
            </a:r>
            <a:r>
              <a:rPr lang="tr-TR" altLang="tr-TR" sz="2200" b="1" dirty="0" err="1" smtClean="0">
                <a:solidFill>
                  <a:schemeClr val="accent6">
                    <a:lumMod val="50000"/>
                  </a:schemeClr>
                </a:solidFill>
              </a:rPr>
              <a:t>ulasal</a:t>
            </a:r>
            <a:r>
              <a:rPr lang="tr-TR" altLang="tr-TR" sz="2200" b="1" dirty="0" smtClean="0">
                <a:solidFill>
                  <a:schemeClr val="accent6">
                    <a:lumMod val="50000"/>
                  </a:schemeClr>
                </a:solidFill>
              </a:rPr>
              <a:t> lisansı kapsamında 44 </a:t>
            </a:r>
            <a:r>
              <a:rPr lang="tr-TR" altLang="tr-TR" sz="2200" b="1" dirty="0">
                <a:solidFill>
                  <a:schemeClr val="accent6">
                    <a:lumMod val="50000"/>
                  </a:schemeClr>
                </a:solidFill>
              </a:rPr>
              <a:t>adet veri tabanı da kullanıma sunulmaktadır</a:t>
            </a:r>
            <a:r>
              <a:rPr lang="tr-TR" altLang="tr-TR" sz="2200" b="1" dirty="0" smtClean="0">
                <a:solidFill>
                  <a:schemeClr val="accent6">
                    <a:lumMod val="50000"/>
                  </a:schemeClr>
                </a:solidFill>
              </a:rPr>
              <a:t>.</a:t>
            </a:r>
          </a:p>
          <a:p>
            <a:endParaRPr lang="tr-TR" altLang="tr-TR" sz="800" b="1" dirty="0" smtClean="0">
              <a:solidFill>
                <a:schemeClr val="accent6">
                  <a:lumMod val="50000"/>
                </a:schemeClr>
              </a:solidFill>
            </a:endParaRPr>
          </a:p>
          <a:p>
            <a:r>
              <a:rPr lang="tr-TR" altLang="tr-TR" sz="2200" b="1" dirty="0" smtClean="0">
                <a:solidFill>
                  <a:schemeClr val="accent6">
                    <a:lumMod val="50000"/>
                  </a:schemeClr>
                </a:solidFill>
              </a:rPr>
              <a:t> </a:t>
            </a:r>
            <a:r>
              <a:rPr lang="tr-TR" altLang="tr-TR" sz="2200" b="1" dirty="0">
                <a:solidFill>
                  <a:schemeClr val="accent6">
                    <a:lumMod val="50000"/>
                  </a:schemeClr>
                </a:solidFill>
              </a:rPr>
              <a:t>Her veri tabanının isminin yanında bulunan kullanım kılavuzları, tarama yapan kullanıcılara yol </a:t>
            </a:r>
            <a:r>
              <a:rPr lang="tr-TR" altLang="tr-TR" sz="2200" b="1" dirty="0" smtClean="0">
                <a:solidFill>
                  <a:schemeClr val="accent6">
                    <a:lumMod val="50000"/>
                  </a:schemeClr>
                </a:solidFill>
              </a:rPr>
              <a:t>göstermektedir.</a:t>
            </a:r>
          </a:p>
          <a:p>
            <a:endParaRPr lang="tr-TR" altLang="tr-TR" sz="800" b="1" dirty="0" smtClean="0">
              <a:solidFill>
                <a:schemeClr val="accent6">
                  <a:lumMod val="50000"/>
                </a:schemeClr>
              </a:solidFill>
            </a:endParaRPr>
          </a:p>
          <a:p>
            <a:r>
              <a:rPr lang="tr-TR" altLang="tr-TR" sz="2200" b="1" dirty="0" smtClean="0">
                <a:solidFill>
                  <a:schemeClr val="accent6">
                    <a:lumMod val="50000"/>
                  </a:schemeClr>
                </a:solidFill>
              </a:rPr>
              <a:t>Diş Hekimliği ile </a:t>
            </a:r>
            <a:r>
              <a:rPr lang="tr-TR" altLang="tr-TR" sz="2200" b="1" dirty="0">
                <a:solidFill>
                  <a:schemeClr val="accent6">
                    <a:lumMod val="50000"/>
                  </a:schemeClr>
                </a:solidFill>
              </a:rPr>
              <a:t>ilgili veri tabanları </a:t>
            </a:r>
            <a:r>
              <a:rPr lang="tr-TR" altLang="tr-TR" sz="2200" b="1" dirty="0" smtClean="0">
                <a:solidFill>
                  <a:schemeClr val="accent6">
                    <a:lumMod val="50000"/>
                  </a:schemeClr>
                </a:solidFill>
              </a:rPr>
              <a:t>sonraki slaytta </a:t>
            </a:r>
            <a:r>
              <a:rPr lang="tr-TR" altLang="tr-TR" sz="2200" b="1" dirty="0">
                <a:solidFill>
                  <a:schemeClr val="accent6">
                    <a:lumMod val="50000"/>
                  </a:schemeClr>
                </a:solidFill>
              </a:rPr>
              <a:t>belirtilmiştir. </a:t>
            </a:r>
          </a:p>
        </p:txBody>
      </p:sp>
      <p:pic>
        <p:nvPicPr>
          <p:cNvPr id="4" name="Resim 3"/>
          <p:cNvPicPr>
            <a:picLocks noChangeAspect="1"/>
          </p:cNvPicPr>
          <p:nvPr/>
        </p:nvPicPr>
        <p:blipFill rotWithShape="1">
          <a:blip r:embed="rId2"/>
          <a:srcRect l="7107" t="8922" r="8421" b="6085"/>
          <a:stretch/>
        </p:blipFill>
        <p:spPr>
          <a:xfrm>
            <a:off x="5859379" y="1229655"/>
            <a:ext cx="5943601" cy="4784044"/>
          </a:xfrm>
          <a:prstGeom prst="rect">
            <a:avLst/>
          </a:prstGeom>
          <a:ln>
            <a:noFill/>
          </a:ln>
          <a:effectLst>
            <a:outerShdw blurRad="292100" dist="139700" dir="2700000" algn="tl" rotWithShape="0">
              <a:srgbClr val="333333">
                <a:alpha val="65000"/>
              </a:srgbClr>
            </a:outerShdw>
          </a:effectLst>
        </p:spPr>
      </p:pic>
      <p:sp>
        <p:nvSpPr>
          <p:cNvPr id="5" name="Yuvarlatılmış Dikdörtgen 4"/>
          <p:cNvSpPr/>
          <p:nvPr/>
        </p:nvSpPr>
        <p:spPr>
          <a:xfrm>
            <a:off x="11081084" y="2394284"/>
            <a:ext cx="625642" cy="2298032"/>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Slayt Numarası Yer Tutucusu 6"/>
          <p:cNvSpPr>
            <a:spLocks noGrp="1"/>
          </p:cNvSpPr>
          <p:nvPr>
            <p:ph type="sldNum" sz="quarter" idx="12"/>
          </p:nvPr>
        </p:nvSpPr>
        <p:spPr/>
        <p:txBody>
          <a:bodyPr/>
          <a:lstStyle/>
          <a:p>
            <a:fld id="{1961CEC7-0E5A-4935-A8D4-95B0BAEB7497}" type="slidenum">
              <a:rPr lang="tr-TR" smtClean="0"/>
              <a:t>38</a:t>
            </a:fld>
            <a:endParaRPr lang="tr-TR"/>
          </a:p>
        </p:txBody>
      </p:sp>
    </p:spTree>
    <p:extLst>
      <p:ext uri="{BB962C8B-B14F-4D97-AF65-F5344CB8AC3E}">
        <p14:creationId xmlns:p14="http://schemas.microsoft.com/office/powerpoint/2010/main" val="19228529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5800" y="136525"/>
            <a:ext cx="10515600" cy="564515"/>
          </a:xfrm>
        </p:spPr>
        <p:txBody>
          <a:bodyPr>
            <a:normAutofit fontScale="90000"/>
          </a:bodyPr>
          <a:lstStyle/>
          <a:p>
            <a:r>
              <a:rPr lang="tr-TR" b="1" dirty="0">
                <a:solidFill>
                  <a:schemeClr val="accent6">
                    <a:lumMod val="50000"/>
                  </a:schemeClr>
                </a:solidFill>
              </a:rPr>
              <a:t>VERİ TABANLARI</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419443689"/>
              </p:ext>
            </p:extLst>
          </p:nvPr>
        </p:nvGraphicFramePr>
        <p:xfrm>
          <a:off x="167640" y="564058"/>
          <a:ext cx="11804904" cy="6181112"/>
        </p:xfrm>
        <a:graphic>
          <a:graphicData uri="http://schemas.openxmlformats.org/drawingml/2006/table">
            <a:tbl>
              <a:tblPr firstRow="1" bandRow="1">
                <a:tableStyleId>{16D9F66E-5EB9-4882-86FB-DCBF35E3C3E4}</a:tableStyleId>
              </a:tblPr>
              <a:tblGrid>
                <a:gridCol w="3494121">
                  <a:extLst>
                    <a:ext uri="{9D8B030D-6E8A-4147-A177-3AD203B41FA5}">
                      <a16:colId xmlns:a16="http://schemas.microsoft.com/office/drawing/2014/main" val="4046028880"/>
                    </a:ext>
                  </a:extLst>
                </a:gridCol>
                <a:gridCol w="2408331">
                  <a:extLst>
                    <a:ext uri="{9D8B030D-6E8A-4147-A177-3AD203B41FA5}">
                      <a16:colId xmlns:a16="http://schemas.microsoft.com/office/drawing/2014/main" val="1694311100"/>
                    </a:ext>
                  </a:extLst>
                </a:gridCol>
                <a:gridCol w="2951226">
                  <a:extLst>
                    <a:ext uri="{9D8B030D-6E8A-4147-A177-3AD203B41FA5}">
                      <a16:colId xmlns:a16="http://schemas.microsoft.com/office/drawing/2014/main" val="588153423"/>
                    </a:ext>
                  </a:extLst>
                </a:gridCol>
                <a:gridCol w="2951226">
                  <a:extLst>
                    <a:ext uri="{9D8B030D-6E8A-4147-A177-3AD203B41FA5}">
                      <a16:colId xmlns:a16="http://schemas.microsoft.com/office/drawing/2014/main" val="347511819"/>
                    </a:ext>
                  </a:extLst>
                </a:gridCol>
              </a:tblGrid>
              <a:tr h="548109">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AAP e-</a:t>
                      </a:r>
                      <a:r>
                        <a:rPr lang="tr-TR" sz="1500" b="1" dirty="0" err="1">
                          <a:effectLst/>
                          <a:latin typeface="+mn-lt"/>
                          <a:ea typeface="Calibri" panose="020F0502020204030204" pitchFamily="34" charset="0"/>
                          <a:cs typeface="Times New Roman" panose="02020603050405020304" pitchFamily="18" charset="0"/>
                        </a:rPr>
                        <a:t>Journal</a:t>
                      </a:r>
                      <a:r>
                        <a:rPr lang="tr-TR" sz="1500" b="1" dirty="0">
                          <a:effectLst/>
                          <a:latin typeface="+mn-lt"/>
                          <a:ea typeface="Calibri" panose="020F0502020204030204" pitchFamily="34" charset="0"/>
                          <a:cs typeface="Times New Roman" panose="02020603050405020304" pitchFamily="18" charset="0"/>
                        </a:rPr>
                        <a:t> </a:t>
                      </a:r>
                      <a:r>
                        <a:rPr lang="tr-TR" sz="1500" b="1" dirty="0" smtClean="0">
                          <a:effectLst/>
                          <a:latin typeface="+mn-lt"/>
                          <a:ea typeface="Calibri" panose="020F0502020204030204" pitchFamily="34" charset="0"/>
                          <a:cs typeface="Times New Roman" panose="02020603050405020304" pitchFamily="18" charset="0"/>
                        </a:rPr>
                        <a:t>Collection</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Dentistry</a:t>
                      </a:r>
                      <a:r>
                        <a:rPr lang="tr-TR" sz="1500" b="1" dirty="0" smtClean="0">
                          <a:effectLst/>
                          <a:latin typeface="+mn-lt"/>
                          <a:ea typeface="Calibri" panose="020F0502020204030204" pitchFamily="34" charset="0"/>
                          <a:cs typeface="Times New Roman" panose="02020603050405020304" pitchFamily="18" charset="0"/>
                        </a:rPr>
                        <a:t> </a:t>
                      </a:r>
                      <a:r>
                        <a:rPr lang="tr-TR" sz="1500" b="1" dirty="0" err="1" smtClean="0">
                          <a:effectLst/>
                          <a:latin typeface="+mn-lt"/>
                          <a:ea typeface="Calibri" panose="020F0502020204030204" pitchFamily="34" charset="0"/>
                          <a:cs typeface="Times New Roman" panose="02020603050405020304" pitchFamily="18" charset="0"/>
                        </a:rPr>
                        <a:t>and</a:t>
                      </a:r>
                      <a:r>
                        <a:rPr lang="tr-TR" sz="1500" b="1" dirty="0" smtClean="0">
                          <a:effectLst/>
                          <a:latin typeface="+mn-lt"/>
                          <a:ea typeface="Calibri" panose="020F0502020204030204" pitchFamily="34" charset="0"/>
                          <a:cs typeface="Times New Roman" panose="02020603050405020304" pitchFamily="18" charset="0"/>
                        </a:rPr>
                        <a:t> Oral </a:t>
                      </a:r>
                      <a:r>
                        <a:rPr lang="tr-TR" sz="1500" b="1" dirty="0" err="1" smtClean="0">
                          <a:effectLst/>
                          <a:latin typeface="+mn-lt"/>
                          <a:ea typeface="Calibri" panose="020F0502020204030204" pitchFamily="34" charset="0"/>
                          <a:cs typeface="Times New Roman" panose="02020603050405020304" pitchFamily="18" charset="0"/>
                        </a:rPr>
                        <a:t>Sciences</a:t>
                      </a:r>
                      <a:r>
                        <a:rPr lang="tr-TR" sz="1500" b="1" dirty="0" smtClean="0">
                          <a:effectLst/>
                          <a:latin typeface="+mn-lt"/>
                          <a:ea typeface="Calibri" panose="020F0502020204030204" pitchFamily="34" charset="0"/>
                          <a:cs typeface="Times New Roman" panose="02020603050405020304" pitchFamily="18" charset="0"/>
                        </a:rPr>
                        <a:t> Source</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İthenticate</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Science</a:t>
                      </a:r>
                      <a:r>
                        <a:rPr lang="tr-TR" sz="1500" b="1" dirty="0" smtClean="0">
                          <a:effectLst/>
                          <a:latin typeface="+mn-lt"/>
                          <a:ea typeface="Calibri" panose="020F0502020204030204" pitchFamily="34" charset="0"/>
                          <a:cs typeface="Times New Roman" panose="02020603050405020304" pitchFamily="18" charset="0"/>
                        </a:rPr>
                        <a:t> Direct</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250599565"/>
                  </a:ext>
                </a:extLst>
              </a:tr>
              <a:tr h="368914">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Academic</a:t>
                      </a:r>
                      <a:r>
                        <a:rPr lang="tr-TR" sz="1500" b="1" dirty="0">
                          <a:effectLst/>
                          <a:latin typeface="+mn-lt"/>
                          <a:ea typeface="Calibri" panose="020F0502020204030204" pitchFamily="34" charset="0"/>
                          <a:cs typeface="Times New Roman" panose="02020603050405020304" pitchFamily="18" charset="0"/>
                        </a:rPr>
                        <a:t> </a:t>
                      </a:r>
                      <a:r>
                        <a:rPr lang="tr-TR" sz="1500" b="1" dirty="0" err="1">
                          <a:effectLst/>
                          <a:latin typeface="+mn-lt"/>
                          <a:ea typeface="Calibri" panose="020F0502020204030204" pitchFamily="34" charset="0"/>
                          <a:cs typeface="Times New Roman" panose="02020603050405020304" pitchFamily="18" charset="0"/>
                        </a:rPr>
                        <a:t>Search</a:t>
                      </a:r>
                      <a:r>
                        <a:rPr lang="tr-TR" sz="1500" b="1" dirty="0">
                          <a:effectLst/>
                          <a:latin typeface="+mn-lt"/>
                          <a:ea typeface="Calibri" panose="020F0502020204030204" pitchFamily="34" charset="0"/>
                          <a:cs typeface="Times New Roman" panose="02020603050405020304" pitchFamily="18" charset="0"/>
                        </a:rPr>
                        <a:t> Complete</a:t>
                      </a: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Dergipark</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JOVE</a:t>
                      </a: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Scopus</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576122965"/>
                  </a:ext>
                </a:extLst>
              </a:tr>
              <a:tr h="558554">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Access </a:t>
                      </a:r>
                      <a:r>
                        <a:rPr lang="tr-TR" sz="1500" b="1" dirty="0" err="1">
                          <a:effectLst/>
                          <a:latin typeface="+mn-lt"/>
                          <a:ea typeface="Calibri" panose="020F0502020204030204" pitchFamily="34" charset="0"/>
                          <a:cs typeface="Times New Roman" panose="02020603050405020304" pitchFamily="18" charset="0"/>
                        </a:rPr>
                        <a:t>Emergency</a:t>
                      </a:r>
                      <a:r>
                        <a:rPr lang="tr-TR" sz="1500" b="1" dirty="0">
                          <a:effectLst/>
                          <a:latin typeface="+mn-lt"/>
                          <a:ea typeface="Calibri" panose="020F0502020204030204" pitchFamily="34" charset="0"/>
                          <a:cs typeface="Times New Roman" panose="02020603050405020304" pitchFamily="18" charset="0"/>
                        </a:rPr>
                        <a:t> </a:t>
                      </a:r>
                      <a:r>
                        <a:rPr lang="tr-TR" sz="1500" b="1" dirty="0" err="1">
                          <a:effectLst/>
                          <a:latin typeface="+mn-lt"/>
                          <a:ea typeface="Calibri" panose="020F0502020204030204" pitchFamily="34" charset="0"/>
                          <a:cs typeface="Times New Roman" panose="02020603050405020304" pitchFamily="18" charset="0"/>
                        </a:rPr>
                        <a:t>Medicine</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Directory of Open </a:t>
                      </a:r>
                      <a:r>
                        <a:rPr lang="tr-TR" sz="1500" b="1" dirty="0" err="1">
                          <a:effectLst/>
                          <a:latin typeface="+mn-lt"/>
                          <a:ea typeface="Calibri" panose="020F0502020204030204" pitchFamily="34" charset="0"/>
                          <a:cs typeface="Times New Roman" panose="02020603050405020304" pitchFamily="18" charset="0"/>
                        </a:rPr>
                        <a:t>Books</a:t>
                      </a:r>
                      <a:r>
                        <a:rPr lang="tr-TR" sz="1500" b="1" dirty="0">
                          <a:effectLst/>
                          <a:latin typeface="+mn-lt"/>
                          <a:ea typeface="Calibri" panose="020F0502020204030204" pitchFamily="34" charset="0"/>
                          <a:cs typeface="Times New Roman" panose="02020603050405020304" pitchFamily="18" charset="0"/>
                        </a:rPr>
                        <a:t> (DOAB)</a:t>
                      </a:r>
                    </a:p>
                  </a:txBody>
                  <a:tcPr/>
                </a:tc>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JStor</a:t>
                      </a:r>
                    </a:p>
                  </a:txBody>
                  <a:tcPr/>
                </a:tc>
                <a:tc>
                  <a:txBody>
                    <a:bodyPr/>
                    <a:lstStyle/>
                    <a:p>
                      <a:pPr algn="ctr">
                        <a:lnSpc>
                          <a:spcPct val="107000"/>
                        </a:lnSpc>
                        <a:spcAft>
                          <a:spcPts val="800"/>
                        </a:spcAft>
                      </a:pPr>
                      <a:r>
                        <a:rPr lang="tr-TR" sz="1500" b="1" dirty="0" smtClean="0">
                          <a:effectLst/>
                          <a:latin typeface="+mn-lt"/>
                          <a:ea typeface="Calibri" panose="020F0502020204030204" pitchFamily="34" charset="0"/>
                          <a:cs typeface="Times New Roman" panose="02020603050405020304" pitchFamily="18" charset="0"/>
                        </a:rPr>
                        <a:t>SOBİAD</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24124043"/>
                  </a:ext>
                </a:extLst>
              </a:tr>
              <a:tr h="558554">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Access </a:t>
                      </a:r>
                      <a:r>
                        <a:rPr lang="tr-TR" sz="1500" b="1" dirty="0" err="1">
                          <a:effectLst/>
                          <a:latin typeface="+mn-lt"/>
                          <a:ea typeface="Calibri" panose="020F0502020204030204" pitchFamily="34" charset="0"/>
                          <a:cs typeface="Times New Roman" panose="02020603050405020304" pitchFamily="18" charset="0"/>
                        </a:rPr>
                        <a:t>Medicine</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DOAJ (Directory Open Access </a:t>
                      </a:r>
                      <a:r>
                        <a:rPr lang="tr-TR" sz="1500" b="1" dirty="0" err="1">
                          <a:effectLst/>
                          <a:latin typeface="+mn-lt"/>
                          <a:ea typeface="Calibri" panose="020F0502020204030204" pitchFamily="34" charset="0"/>
                          <a:cs typeface="Times New Roman" panose="02020603050405020304" pitchFamily="18" charset="0"/>
                        </a:rPr>
                        <a:t>Journals</a:t>
                      </a:r>
                      <a:r>
                        <a:rPr lang="tr-TR" sz="1500" b="1" dirty="0">
                          <a:effectLst/>
                          <a:latin typeface="+mn-lt"/>
                          <a:ea typeface="Calibri" panose="020F0502020204030204" pitchFamily="34" charset="0"/>
                          <a:cs typeface="Times New Roman" panose="02020603050405020304" pitchFamily="18" charset="0"/>
                        </a:rPr>
                        <a:t>)</a:t>
                      </a:r>
                    </a:p>
                  </a:txBody>
                  <a:tcPr/>
                </a:tc>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Karger</a:t>
                      </a: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Springer</a:t>
                      </a:r>
                      <a:r>
                        <a:rPr lang="tr-TR" sz="1500" b="1" dirty="0" smtClean="0">
                          <a:effectLst/>
                          <a:latin typeface="+mn-lt"/>
                          <a:ea typeface="Calibri" panose="020F0502020204030204" pitchFamily="34" charset="0"/>
                          <a:cs typeface="Times New Roman" panose="02020603050405020304" pitchFamily="18" charset="0"/>
                        </a:rPr>
                        <a:t> LINK</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556645551"/>
                  </a:ext>
                </a:extLst>
              </a:tr>
              <a:tr h="368914">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AMA Journals</a:t>
                      </a: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Dynamed</a:t>
                      </a:r>
                      <a:r>
                        <a:rPr lang="tr-TR" sz="1500" b="1" dirty="0">
                          <a:effectLst/>
                          <a:latin typeface="+mn-lt"/>
                          <a:ea typeface="Calibri" panose="020F0502020204030204" pitchFamily="34" charset="0"/>
                          <a:cs typeface="Times New Roman" panose="02020603050405020304" pitchFamily="18" charset="0"/>
                        </a:rPr>
                        <a:t> </a:t>
                      </a:r>
                    </a:p>
                  </a:txBody>
                  <a:tcPr/>
                </a:tc>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Medline</a:t>
                      </a: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Springer</a:t>
                      </a:r>
                      <a:r>
                        <a:rPr lang="tr-TR" sz="1500" b="1" dirty="0" smtClean="0">
                          <a:effectLst/>
                          <a:latin typeface="+mn-lt"/>
                          <a:ea typeface="Calibri" panose="020F0502020204030204" pitchFamily="34" charset="0"/>
                          <a:cs typeface="Times New Roman" panose="02020603050405020304" pitchFamily="18" charset="0"/>
                        </a:rPr>
                        <a:t> LINK BOOKS</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124644327"/>
                  </a:ext>
                </a:extLst>
              </a:tr>
              <a:tr h="368914">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ASN (American Society of Nephrology)</a:t>
                      </a: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Ebrary</a:t>
                      </a:r>
                      <a:r>
                        <a:rPr lang="tr-TR" sz="1500" b="1" dirty="0">
                          <a:effectLst/>
                          <a:latin typeface="+mn-lt"/>
                          <a:ea typeface="Calibri" panose="020F0502020204030204" pitchFamily="34" charset="0"/>
                          <a:cs typeface="Times New Roman" panose="02020603050405020304" pitchFamily="18" charset="0"/>
                        </a:rPr>
                        <a:t> – </a:t>
                      </a:r>
                      <a:r>
                        <a:rPr lang="tr-TR" sz="1500" b="1" dirty="0" err="1">
                          <a:effectLst/>
                          <a:latin typeface="+mn-lt"/>
                          <a:ea typeface="Calibri" panose="020F0502020204030204" pitchFamily="34" charset="0"/>
                          <a:cs typeface="Times New Roman" panose="02020603050405020304" pitchFamily="18" charset="0"/>
                        </a:rPr>
                        <a:t>Ebook</a:t>
                      </a:r>
                      <a:r>
                        <a:rPr lang="tr-TR" sz="1500" b="1" dirty="0">
                          <a:effectLst/>
                          <a:latin typeface="+mn-lt"/>
                          <a:ea typeface="Calibri" panose="020F0502020204030204" pitchFamily="34" charset="0"/>
                          <a:cs typeface="Times New Roman" panose="02020603050405020304" pitchFamily="18" charset="0"/>
                        </a:rPr>
                        <a:t> Central</a:t>
                      </a: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Mendeley</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STATdx</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601416207"/>
                  </a:ext>
                </a:extLst>
              </a:tr>
              <a:tr h="558554">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Bates’ Visual Guide to Physical Examination</a:t>
                      </a:r>
                    </a:p>
                  </a:txBody>
                  <a:tcPr/>
                </a:tc>
                <a:tc>
                  <a:txBody>
                    <a:bodyPr/>
                    <a:lstStyle/>
                    <a:p>
                      <a:pPr algn="ctr">
                        <a:lnSpc>
                          <a:spcPct val="107000"/>
                        </a:lnSpc>
                        <a:spcAft>
                          <a:spcPts val="800"/>
                        </a:spcAft>
                      </a:pPr>
                      <a:r>
                        <a:rPr lang="en-US" sz="1500" b="1" dirty="0">
                          <a:effectLst/>
                          <a:latin typeface="+mn-lt"/>
                          <a:ea typeface="Calibri" panose="020F0502020204030204" pitchFamily="34" charset="0"/>
                          <a:cs typeface="Times New Roman" panose="02020603050405020304" pitchFamily="18" charset="0"/>
                        </a:rPr>
                        <a:t>EBSCO Open Dissertations</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MyiLibrary</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smtClean="0">
                          <a:effectLst/>
                          <a:latin typeface="+mn-lt"/>
                          <a:ea typeface="Calibri" panose="020F0502020204030204" pitchFamily="34" charset="0"/>
                          <a:cs typeface="Times New Roman" panose="02020603050405020304" pitchFamily="18" charset="0"/>
                        </a:rPr>
                        <a:t>Taylor </a:t>
                      </a:r>
                      <a:r>
                        <a:rPr lang="tr-TR" sz="1500" b="1" dirty="0" err="1" smtClean="0">
                          <a:effectLst/>
                          <a:latin typeface="+mn-lt"/>
                          <a:ea typeface="Calibri" panose="020F0502020204030204" pitchFamily="34" charset="0"/>
                          <a:cs typeface="Times New Roman" panose="02020603050405020304" pitchFamily="18" charset="0"/>
                        </a:rPr>
                        <a:t>And</a:t>
                      </a:r>
                      <a:r>
                        <a:rPr lang="tr-TR" sz="1500" b="1" dirty="0" smtClean="0">
                          <a:effectLst/>
                          <a:latin typeface="+mn-lt"/>
                          <a:ea typeface="Calibri" panose="020F0502020204030204" pitchFamily="34" charset="0"/>
                          <a:cs typeface="Times New Roman" panose="02020603050405020304" pitchFamily="18" charset="0"/>
                        </a:rPr>
                        <a:t> Francis</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49642011"/>
                  </a:ext>
                </a:extLst>
              </a:tr>
              <a:tr h="558554">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Bentham Open</a:t>
                      </a:r>
                    </a:p>
                  </a:txBody>
                  <a:tcPr/>
                </a:tc>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Electronic </a:t>
                      </a:r>
                      <a:r>
                        <a:rPr lang="tr-TR" sz="1500" b="1" dirty="0" err="1">
                          <a:effectLst/>
                          <a:latin typeface="+mn-lt"/>
                          <a:ea typeface="Calibri" panose="020F0502020204030204" pitchFamily="34" charset="0"/>
                          <a:cs typeface="Times New Roman" panose="02020603050405020304" pitchFamily="18" charset="0"/>
                        </a:rPr>
                        <a:t>Journal</a:t>
                      </a:r>
                      <a:r>
                        <a:rPr lang="tr-TR" sz="1500" b="1" dirty="0">
                          <a:effectLst/>
                          <a:latin typeface="+mn-lt"/>
                          <a:ea typeface="Calibri" panose="020F0502020204030204" pitchFamily="34" charset="0"/>
                          <a:cs typeface="Times New Roman" panose="02020603050405020304" pitchFamily="18" charset="0"/>
                        </a:rPr>
                        <a:t> Services (EJS)</a:t>
                      </a:r>
                    </a:p>
                  </a:txBody>
                  <a:tcPr/>
                </a:tc>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Nature</a:t>
                      </a: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Thieme</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609581019"/>
                  </a:ext>
                </a:extLst>
              </a:tr>
              <a:tr h="368914">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BMJ Journals Online Collection</a:t>
                      </a:r>
                    </a:p>
                  </a:txBody>
                  <a:tcPr/>
                </a:tc>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Elsevier E-Jorunals</a:t>
                      </a:r>
                    </a:p>
                  </a:txBody>
                  <a:tcPr/>
                </a:tc>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OVID</a:t>
                      </a:r>
                    </a:p>
                  </a:txBody>
                  <a:tcPr/>
                </a:tc>
                <a:tc>
                  <a:txBody>
                    <a:bodyPr/>
                    <a:lstStyle/>
                    <a:p>
                      <a:pPr algn="ctr">
                        <a:lnSpc>
                          <a:spcPct val="107000"/>
                        </a:lnSpc>
                        <a:spcAft>
                          <a:spcPts val="800"/>
                        </a:spcAft>
                      </a:pPr>
                      <a:r>
                        <a:rPr lang="tr-TR" sz="1500" b="1" dirty="0" err="1" smtClean="0">
                          <a:effectLst/>
                          <a:latin typeface="+mn-lt"/>
                          <a:ea typeface="Calibri" panose="020F0502020204030204" pitchFamily="34" charset="0"/>
                          <a:cs typeface="Times New Roman" panose="02020603050405020304" pitchFamily="18" charset="0"/>
                        </a:rPr>
                        <a:t>TRDizin</a:t>
                      </a:r>
                      <a:endParaRPr lang="tr-TR" sz="1500" b="1"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472974877"/>
                  </a:ext>
                </a:extLst>
              </a:tr>
              <a:tr h="368914">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Cambridge Journals Online</a:t>
                      </a: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Elsevier</a:t>
                      </a:r>
                      <a:r>
                        <a:rPr lang="tr-TR" sz="1500" b="1" dirty="0">
                          <a:effectLst/>
                          <a:latin typeface="+mn-lt"/>
                          <a:ea typeface="Calibri" panose="020F0502020204030204" pitchFamily="34" charset="0"/>
                          <a:cs typeface="Times New Roman" panose="02020603050405020304" pitchFamily="18" charset="0"/>
                        </a:rPr>
                        <a:t> E-Kitaplar</a:t>
                      </a:r>
                    </a:p>
                  </a:txBody>
                  <a:tcPr/>
                </a:tc>
                <a:tc>
                  <a:txBody>
                    <a:bodyPr/>
                    <a:lstStyle/>
                    <a:p>
                      <a:pPr algn="ctr">
                        <a:lnSpc>
                          <a:spcPct val="107000"/>
                        </a:lnSpc>
                        <a:spcAft>
                          <a:spcPts val="800"/>
                        </a:spcAft>
                      </a:pPr>
                      <a:r>
                        <a:rPr lang="tr-TR" sz="1500" b="1" dirty="0">
                          <a:effectLst/>
                          <a:latin typeface="+mn-lt"/>
                          <a:ea typeface="Calibri" panose="020F0502020204030204" pitchFamily="34" charset="0"/>
                          <a:cs typeface="Times New Roman" panose="02020603050405020304" pitchFamily="18" charset="0"/>
                        </a:rPr>
                        <a:t>Oxford </a:t>
                      </a:r>
                      <a:r>
                        <a:rPr lang="tr-TR" sz="1500" b="1" dirty="0" err="1">
                          <a:effectLst/>
                          <a:latin typeface="+mn-lt"/>
                          <a:ea typeface="Calibri" panose="020F0502020204030204" pitchFamily="34" charset="0"/>
                          <a:cs typeface="Times New Roman" panose="02020603050405020304" pitchFamily="18" charset="0"/>
                        </a:rPr>
                        <a:t>Journals</a:t>
                      </a:r>
                      <a:r>
                        <a:rPr lang="tr-TR" sz="1500" b="1" dirty="0">
                          <a:effectLst/>
                          <a:latin typeface="+mn-lt"/>
                          <a:ea typeface="Calibri" panose="020F0502020204030204" pitchFamily="34" charset="0"/>
                          <a:cs typeface="Times New Roman" panose="02020603050405020304" pitchFamily="18" charset="0"/>
                        </a:rPr>
                        <a:t> Online</a:t>
                      </a:r>
                    </a:p>
                  </a:txBody>
                  <a:tcPr/>
                </a:tc>
                <a:tc>
                  <a:txBody>
                    <a:bodyPr/>
                    <a:lstStyle/>
                    <a:p>
                      <a:pPr algn="ctr"/>
                      <a:r>
                        <a:rPr lang="tr-TR" sz="1500" b="1" dirty="0" smtClean="0">
                          <a:latin typeface="+mn-lt"/>
                        </a:rPr>
                        <a:t>Türkiye Atıf Dizini</a:t>
                      </a:r>
                      <a:endParaRPr lang="tr-TR" sz="1500" b="1" dirty="0">
                        <a:latin typeface="+mn-lt"/>
                      </a:endParaRPr>
                    </a:p>
                  </a:txBody>
                  <a:tcPr/>
                </a:tc>
                <a:extLst>
                  <a:ext uri="{0D108BD9-81ED-4DB2-BD59-A6C34878D82A}">
                    <a16:rowId xmlns:a16="http://schemas.microsoft.com/office/drawing/2014/main" val="2754971606"/>
                  </a:ext>
                </a:extLst>
              </a:tr>
              <a:tr h="527767">
                <a:tc>
                  <a:txBody>
                    <a:bodyPr/>
                    <a:lstStyle/>
                    <a:p>
                      <a:pPr algn="ctr">
                        <a:lnSpc>
                          <a:spcPct val="107000"/>
                        </a:lnSpc>
                        <a:spcAft>
                          <a:spcPts val="800"/>
                        </a:spcAft>
                      </a:pPr>
                      <a:r>
                        <a:rPr lang="tr-TR" sz="1500" b="1">
                          <a:effectLst/>
                          <a:latin typeface="+mn-lt"/>
                          <a:ea typeface="Calibri" panose="020F0502020204030204" pitchFamily="34" charset="0"/>
                          <a:cs typeface="Times New Roman" panose="02020603050405020304" pitchFamily="18" charset="0"/>
                        </a:rPr>
                        <a:t>CINAHL Plus with Full Text </a:t>
                      </a: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Elsevier</a:t>
                      </a:r>
                      <a:r>
                        <a:rPr lang="tr-TR" sz="1500" b="1" dirty="0">
                          <a:effectLst/>
                          <a:latin typeface="+mn-lt"/>
                          <a:ea typeface="Calibri" panose="020F0502020204030204" pitchFamily="34" charset="0"/>
                          <a:cs typeface="Times New Roman" panose="02020603050405020304" pitchFamily="18" charset="0"/>
                        </a:rPr>
                        <a:t> E-</a:t>
                      </a:r>
                      <a:r>
                        <a:rPr lang="tr-TR" sz="1500" b="1" dirty="0" err="1">
                          <a:effectLst/>
                          <a:latin typeface="+mn-lt"/>
                          <a:ea typeface="Calibri" panose="020F0502020204030204" pitchFamily="34" charset="0"/>
                          <a:cs typeface="Times New Roman" panose="02020603050405020304" pitchFamily="18" charset="0"/>
                        </a:rPr>
                        <a:t>Referance</a:t>
                      </a:r>
                      <a:r>
                        <a:rPr lang="tr-TR" sz="1500" b="1" dirty="0">
                          <a:effectLst/>
                          <a:latin typeface="+mn-lt"/>
                          <a:ea typeface="Calibri" panose="020F0502020204030204" pitchFamily="34" charset="0"/>
                          <a:cs typeface="Times New Roman" panose="02020603050405020304" pitchFamily="18" charset="0"/>
                        </a:rPr>
                        <a:t>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500" b="1" kern="1200" dirty="0" err="1" smtClean="0">
                          <a:solidFill>
                            <a:schemeClr val="dk1"/>
                          </a:solidFill>
                          <a:effectLst/>
                          <a:latin typeface="+mn-lt"/>
                          <a:ea typeface="+mn-ea"/>
                          <a:cs typeface="+mn-cs"/>
                        </a:rPr>
                        <a:t>Primal</a:t>
                      </a:r>
                      <a:r>
                        <a:rPr lang="tr-TR" sz="1500" b="1" kern="1200" dirty="0" smtClean="0">
                          <a:solidFill>
                            <a:schemeClr val="dk1"/>
                          </a:solidFill>
                          <a:effectLst/>
                          <a:latin typeface="+mn-lt"/>
                          <a:ea typeface="+mn-ea"/>
                          <a:cs typeface="+mn-cs"/>
                        </a:rPr>
                        <a:t> </a:t>
                      </a:r>
                      <a:r>
                        <a:rPr lang="tr-TR" sz="1500" b="1" kern="1200" dirty="0" err="1" smtClean="0">
                          <a:solidFill>
                            <a:schemeClr val="dk1"/>
                          </a:solidFill>
                          <a:effectLst/>
                          <a:latin typeface="+mn-lt"/>
                          <a:ea typeface="+mn-ea"/>
                          <a:cs typeface="+mn-cs"/>
                        </a:rPr>
                        <a:t>Pictures</a:t>
                      </a:r>
                      <a:endParaRPr lang="tr-TR" sz="1500" b="1" kern="1200" dirty="0" smtClean="0">
                        <a:solidFill>
                          <a:schemeClr val="dk1"/>
                        </a:solidFill>
                        <a:effectLst/>
                        <a:latin typeface="+mn-lt"/>
                        <a:ea typeface="+mn-ea"/>
                        <a:cs typeface="+mn-cs"/>
                      </a:endParaRPr>
                    </a:p>
                    <a:p>
                      <a:pPr algn="ctr"/>
                      <a:endParaRPr lang="tr-TR" sz="1500" b="1" dirty="0">
                        <a:latin typeface="+mn-lt"/>
                      </a:endParaRPr>
                    </a:p>
                  </a:txBody>
                  <a:tcPr/>
                </a:tc>
                <a:tc>
                  <a:txBody>
                    <a:bodyPr/>
                    <a:lstStyle/>
                    <a:p>
                      <a:pPr algn="ctr"/>
                      <a:r>
                        <a:rPr lang="tr-TR" sz="1500" b="1" dirty="0" err="1" smtClean="0">
                          <a:latin typeface="+mn-lt"/>
                        </a:rPr>
                        <a:t>UptoDate</a:t>
                      </a:r>
                      <a:endParaRPr lang="tr-TR" sz="1500" b="1" dirty="0">
                        <a:latin typeface="+mn-lt"/>
                      </a:endParaRPr>
                    </a:p>
                  </a:txBody>
                  <a:tcPr/>
                </a:tc>
                <a:extLst>
                  <a:ext uri="{0D108BD9-81ED-4DB2-BD59-A6C34878D82A}">
                    <a16:rowId xmlns:a16="http://schemas.microsoft.com/office/drawing/2014/main" val="2176509327"/>
                  </a:ext>
                </a:extLst>
              </a:tr>
              <a:tr h="312812">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Clinical</a:t>
                      </a:r>
                      <a:r>
                        <a:rPr lang="tr-TR" sz="1500" b="1" dirty="0">
                          <a:effectLst/>
                          <a:latin typeface="+mn-lt"/>
                          <a:ea typeface="Calibri" panose="020F0502020204030204" pitchFamily="34" charset="0"/>
                          <a:cs typeface="Times New Roman" panose="02020603050405020304" pitchFamily="18" charset="0"/>
                        </a:rPr>
                        <a:t> </a:t>
                      </a:r>
                      <a:r>
                        <a:rPr lang="tr-TR" sz="1500" b="1" dirty="0" err="1">
                          <a:effectLst/>
                          <a:latin typeface="+mn-lt"/>
                          <a:ea typeface="Calibri" panose="020F0502020204030204" pitchFamily="34" charset="0"/>
                          <a:cs typeface="Times New Roman" panose="02020603050405020304" pitchFamily="18" charset="0"/>
                        </a:rPr>
                        <a:t>Key</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tr-TR" sz="1500" b="1" dirty="0" err="1">
                          <a:effectLst/>
                          <a:latin typeface="+mn-lt"/>
                          <a:ea typeface="Calibri" panose="020F0502020204030204" pitchFamily="34" charset="0"/>
                          <a:cs typeface="Times New Roman" panose="02020603050405020304" pitchFamily="18" charset="0"/>
                        </a:rPr>
                        <a:t>EndNote</a:t>
                      </a:r>
                      <a:endParaRPr lang="tr-TR" sz="1500" b="1" dirty="0">
                        <a:effectLst/>
                        <a:latin typeface="+mn-lt"/>
                        <a:ea typeface="Calibri" panose="020F0502020204030204" pitchFamily="34" charset="0"/>
                        <a:cs typeface="Times New Roman" panose="02020603050405020304" pitchFamily="18" charset="0"/>
                      </a:endParaRPr>
                    </a:p>
                  </a:txBody>
                  <a:tcPr/>
                </a:tc>
                <a:tc>
                  <a:txBody>
                    <a:bodyPr/>
                    <a:lstStyle/>
                    <a:p>
                      <a:pPr algn="ctr"/>
                      <a:r>
                        <a:rPr lang="tr-TR" sz="1500" b="1" kern="1200" dirty="0" err="1" smtClean="0">
                          <a:solidFill>
                            <a:schemeClr val="dk1"/>
                          </a:solidFill>
                          <a:effectLst/>
                          <a:latin typeface="+mn-lt"/>
                          <a:ea typeface="+mn-ea"/>
                          <a:cs typeface="+mn-cs"/>
                        </a:rPr>
                        <a:t>Proquest</a:t>
                      </a:r>
                      <a:r>
                        <a:rPr lang="tr-TR" sz="1500" b="1" kern="1200" dirty="0" smtClean="0">
                          <a:solidFill>
                            <a:schemeClr val="dk1"/>
                          </a:solidFill>
                          <a:effectLst/>
                          <a:latin typeface="+mn-lt"/>
                          <a:ea typeface="+mn-ea"/>
                          <a:cs typeface="+mn-cs"/>
                        </a:rPr>
                        <a:t> </a:t>
                      </a:r>
                      <a:r>
                        <a:rPr lang="tr-TR" sz="1500" b="1" kern="1200" dirty="0" err="1" smtClean="0">
                          <a:solidFill>
                            <a:schemeClr val="dk1"/>
                          </a:solidFill>
                          <a:effectLst/>
                          <a:latin typeface="+mn-lt"/>
                          <a:ea typeface="+mn-ea"/>
                          <a:cs typeface="+mn-cs"/>
                        </a:rPr>
                        <a:t>Digital</a:t>
                      </a:r>
                      <a:r>
                        <a:rPr lang="tr-TR" sz="1500" b="1" kern="1200" dirty="0" smtClean="0">
                          <a:solidFill>
                            <a:schemeClr val="dk1"/>
                          </a:solidFill>
                          <a:effectLst/>
                          <a:latin typeface="+mn-lt"/>
                          <a:ea typeface="+mn-ea"/>
                          <a:cs typeface="+mn-cs"/>
                        </a:rPr>
                        <a:t> </a:t>
                      </a:r>
                      <a:r>
                        <a:rPr lang="tr-TR" sz="1500" b="1" kern="1200" dirty="0" err="1" smtClean="0">
                          <a:solidFill>
                            <a:schemeClr val="dk1"/>
                          </a:solidFill>
                          <a:effectLst/>
                          <a:latin typeface="+mn-lt"/>
                          <a:ea typeface="+mn-ea"/>
                          <a:cs typeface="+mn-cs"/>
                        </a:rPr>
                        <a:t>Dissertations</a:t>
                      </a:r>
                      <a:endParaRPr lang="tr-TR" sz="1500" b="1" dirty="0">
                        <a:latin typeface="+mn-lt"/>
                      </a:endParaRPr>
                    </a:p>
                  </a:txBody>
                  <a:tcPr/>
                </a:tc>
                <a:tc>
                  <a:txBody>
                    <a:bodyPr/>
                    <a:lstStyle/>
                    <a:p>
                      <a:pPr algn="ctr"/>
                      <a:r>
                        <a:rPr lang="tr-TR" sz="1500" b="1" dirty="0" smtClean="0">
                          <a:latin typeface="+mn-lt"/>
                        </a:rPr>
                        <a:t>Web of </a:t>
                      </a:r>
                      <a:r>
                        <a:rPr lang="tr-TR" sz="1500" b="1" dirty="0" err="1" smtClean="0">
                          <a:latin typeface="+mn-lt"/>
                        </a:rPr>
                        <a:t>Science</a:t>
                      </a:r>
                      <a:endParaRPr lang="tr-TR" sz="1500" b="1" dirty="0">
                        <a:latin typeface="+mn-lt"/>
                      </a:endParaRPr>
                    </a:p>
                  </a:txBody>
                  <a:tcPr/>
                </a:tc>
                <a:extLst>
                  <a:ext uri="{0D108BD9-81ED-4DB2-BD59-A6C34878D82A}">
                    <a16:rowId xmlns:a16="http://schemas.microsoft.com/office/drawing/2014/main" val="2593356324"/>
                  </a:ext>
                </a:extLst>
              </a:tr>
              <a:tr h="52776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500" b="1" dirty="0" err="1" smtClean="0">
                          <a:effectLst/>
                          <a:latin typeface="+mn-lt"/>
                          <a:ea typeface="Calibri" panose="020F0502020204030204" pitchFamily="34" charset="0"/>
                          <a:cs typeface="Times New Roman" panose="02020603050405020304" pitchFamily="18" charset="0"/>
                        </a:rPr>
                        <a:t>Cochrane</a:t>
                      </a:r>
                      <a:endParaRPr lang="tr-TR" sz="1500" b="1" dirty="0" smtClean="0">
                        <a:effectLst/>
                        <a:latin typeface="+mn-lt"/>
                        <a:ea typeface="Calibri" panose="020F0502020204030204" pitchFamily="34" charset="0"/>
                        <a:cs typeface="Times New Roman" panose="02020603050405020304" pitchFamily="18" charset="0"/>
                      </a:endParaRPr>
                    </a:p>
                    <a:p>
                      <a:pPr algn="ctr"/>
                      <a:endParaRPr lang="tr-TR" sz="1500" b="1" dirty="0">
                        <a:latin typeface="+mn-lt"/>
                      </a:endParaRPr>
                    </a:p>
                  </a:txBody>
                  <a:tcPr/>
                </a:tc>
                <a:tc>
                  <a:txBody>
                    <a:bodyPr/>
                    <a:lstStyle/>
                    <a:p>
                      <a:pPr algn="ctr"/>
                      <a:r>
                        <a:rPr lang="tr-TR" sz="1500" b="1" dirty="0" err="1" smtClean="0">
                          <a:latin typeface="+mn-lt"/>
                        </a:rPr>
                        <a:t>İdealOnline</a:t>
                      </a:r>
                      <a:endParaRPr lang="tr-TR" sz="1500" b="1" dirty="0">
                        <a:latin typeface="+mn-lt"/>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500" b="1" dirty="0" err="1" smtClean="0">
                          <a:effectLst/>
                          <a:latin typeface="+mn-lt"/>
                          <a:ea typeface="Calibri" panose="020F0502020204030204" pitchFamily="34" charset="0"/>
                          <a:cs typeface="Times New Roman" panose="02020603050405020304" pitchFamily="18" charset="0"/>
                        </a:rPr>
                        <a:t>Sage</a:t>
                      </a:r>
                      <a:r>
                        <a:rPr lang="tr-TR" sz="1500" b="1" dirty="0" smtClean="0">
                          <a:effectLst/>
                          <a:latin typeface="+mn-lt"/>
                          <a:ea typeface="Calibri" panose="020F0502020204030204" pitchFamily="34" charset="0"/>
                          <a:cs typeface="Times New Roman" panose="02020603050405020304" pitchFamily="18" charset="0"/>
                        </a:rPr>
                        <a:t> </a:t>
                      </a:r>
                      <a:r>
                        <a:rPr lang="tr-TR" sz="1500" b="1" dirty="0" err="1" smtClean="0">
                          <a:effectLst/>
                          <a:latin typeface="+mn-lt"/>
                          <a:ea typeface="Calibri" panose="020F0502020204030204" pitchFamily="34" charset="0"/>
                          <a:cs typeface="Times New Roman" panose="02020603050405020304" pitchFamily="18" charset="0"/>
                        </a:rPr>
                        <a:t>Journals</a:t>
                      </a:r>
                      <a:r>
                        <a:rPr lang="tr-TR" sz="1500" b="1" dirty="0" smtClean="0">
                          <a:effectLst/>
                          <a:latin typeface="+mn-lt"/>
                          <a:ea typeface="Calibri" panose="020F0502020204030204" pitchFamily="34" charset="0"/>
                          <a:cs typeface="Times New Roman" panose="02020603050405020304" pitchFamily="18" charset="0"/>
                        </a:rPr>
                        <a:t> Online</a:t>
                      </a:r>
                    </a:p>
                    <a:p>
                      <a:pPr algn="ctr"/>
                      <a:endParaRPr lang="tr-TR" sz="1500" b="1" dirty="0">
                        <a:latin typeface="+mn-lt"/>
                      </a:endParaRPr>
                    </a:p>
                  </a:txBody>
                  <a:tcPr/>
                </a:tc>
                <a:tc>
                  <a:txBody>
                    <a:bodyPr/>
                    <a:lstStyle/>
                    <a:p>
                      <a:pPr algn="ctr"/>
                      <a:r>
                        <a:rPr lang="tr-TR" sz="1500" b="1" dirty="0" err="1" smtClean="0">
                          <a:latin typeface="+mn-lt"/>
                        </a:rPr>
                        <a:t>Wiley</a:t>
                      </a:r>
                      <a:endParaRPr lang="tr-TR" sz="1500" b="1" dirty="0">
                        <a:latin typeface="+mn-lt"/>
                      </a:endParaRPr>
                    </a:p>
                  </a:txBody>
                  <a:tcPr/>
                </a:tc>
                <a:extLst>
                  <a:ext uri="{0D108BD9-81ED-4DB2-BD59-A6C34878D82A}">
                    <a16:rowId xmlns:a16="http://schemas.microsoft.com/office/drawing/2014/main" val="3442187786"/>
                  </a:ext>
                </a:extLst>
              </a:tr>
            </a:tbl>
          </a:graphicData>
        </a:graphic>
      </p:graphicFrame>
    </p:spTree>
    <p:extLst>
      <p:ext uri="{BB962C8B-B14F-4D97-AF65-F5344CB8AC3E}">
        <p14:creationId xmlns:p14="http://schemas.microsoft.com/office/powerpoint/2010/main" val="22475289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Başlık"/>
          <p:cNvSpPr>
            <a:spLocks noGrp="1"/>
          </p:cNvSpPr>
          <p:nvPr>
            <p:ph type="ctrTitle"/>
          </p:nvPr>
        </p:nvSpPr>
        <p:spPr>
          <a:xfrm>
            <a:off x="2209800" y="3442871"/>
            <a:ext cx="7772400" cy="1470025"/>
          </a:xfrm>
        </p:spPr>
        <p:txBody>
          <a:bodyPr>
            <a:noAutofit/>
          </a:bodyPr>
          <a:lstStyle/>
          <a:p>
            <a:pPr>
              <a:spcBef>
                <a:spcPts val="1000"/>
              </a:spcBef>
              <a:defRPr/>
            </a:pPr>
            <a:r>
              <a:rPr lang="tr-TR" b="1" dirty="0">
                <a:solidFill>
                  <a:schemeClr val="accent6">
                    <a:lumMod val="50000"/>
                  </a:schemeClr>
                </a:solidFill>
              </a:rPr>
              <a:t>TÜRKÇE TIP VE SAĞLIK BİLİMLERİ LİTERATÜRÜNE ERİŞİM </a:t>
            </a:r>
          </a:p>
        </p:txBody>
      </p:sp>
    </p:spTree>
    <p:extLst>
      <p:ext uri="{BB962C8B-B14F-4D97-AF65-F5344CB8AC3E}">
        <p14:creationId xmlns:p14="http://schemas.microsoft.com/office/powerpoint/2010/main" val="49628120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942474" y="692818"/>
            <a:ext cx="10411326" cy="1143000"/>
          </a:xfrm>
        </p:spPr>
        <p:txBody>
          <a:bodyPr>
            <a:noAutofit/>
          </a:bodyPr>
          <a:lstStyle/>
          <a:p>
            <a:pPr algn="ctr">
              <a:defRPr/>
            </a:pPr>
            <a:r>
              <a:rPr lang="tr-TR" b="1" dirty="0">
                <a:solidFill>
                  <a:schemeClr val="accent6">
                    <a:lumMod val="50000"/>
                  </a:schemeClr>
                </a:solidFill>
              </a:rPr>
              <a:t>TÜRKÇE TIP VE SAĞLIK BİLİMLERİ LİTERATÜRÜNE ERİŞİM </a:t>
            </a:r>
          </a:p>
        </p:txBody>
      </p:sp>
      <p:sp>
        <p:nvSpPr>
          <p:cNvPr id="17412" name="Rectangle 3"/>
          <p:cNvSpPr>
            <a:spLocks noGrp="1" noChangeArrowheads="1"/>
          </p:cNvSpPr>
          <p:nvPr>
            <p:ph type="body" idx="1"/>
          </p:nvPr>
        </p:nvSpPr>
        <p:spPr>
          <a:xfrm>
            <a:off x="741947" y="2195513"/>
            <a:ext cx="5911516" cy="4525962"/>
          </a:xfrm>
        </p:spPr>
        <p:txBody>
          <a:bodyPr>
            <a:noAutofit/>
          </a:bodyPr>
          <a:lstStyle/>
          <a:p>
            <a:pPr eaLnBrk="1" hangingPunct="1">
              <a:lnSpc>
                <a:spcPct val="80000"/>
              </a:lnSpc>
            </a:pPr>
            <a:endParaRPr lang="tr-TR" altLang="tr-TR" sz="2200" dirty="0">
              <a:solidFill>
                <a:srgbClr val="800000"/>
              </a:solidFill>
            </a:endParaRPr>
          </a:p>
          <a:p>
            <a:pPr eaLnBrk="1" hangingPunct="1">
              <a:lnSpc>
                <a:spcPct val="80000"/>
              </a:lnSpc>
            </a:pPr>
            <a:r>
              <a:rPr lang="tr-TR" altLang="tr-TR" sz="2200" b="1" dirty="0">
                <a:solidFill>
                  <a:schemeClr val="accent6">
                    <a:lumMod val="50000"/>
                  </a:schemeClr>
                </a:solidFill>
              </a:rPr>
              <a:t>Kitaplara Erişim</a:t>
            </a:r>
          </a:p>
          <a:p>
            <a:pPr eaLnBrk="1" hangingPunct="1">
              <a:lnSpc>
                <a:spcPct val="80000"/>
              </a:lnSpc>
              <a:buFontTx/>
              <a:buNone/>
            </a:pPr>
            <a:r>
              <a:rPr lang="tr-TR" altLang="tr-TR" sz="2200" b="1" dirty="0">
                <a:solidFill>
                  <a:schemeClr val="accent6">
                    <a:lumMod val="50000"/>
                  </a:schemeClr>
                </a:solidFill>
              </a:rPr>
              <a:t>		-Türkiye Bibliyografyası</a:t>
            </a:r>
          </a:p>
          <a:p>
            <a:pPr eaLnBrk="1" hangingPunct="1">
              <a:lnSpc>
                <a:spcPct val="80000"/>
              </a:lnSpc>
              <a:buFontTx/>
              <a:buNone/>
            </a:pPr>
            <a:endParaRPr lang="tr-TR" altLang="tr-TR" sz="1600" b="1" dirty="0">
              <a:solidFill>
                <a:schemeClr val="accent6">
                  <a:lumMod val="50000"/>
                </a:schemeClr>
              </a:solidFill>
            </a:endParaRPr>
          </a:p>
          <a:p>
            <a:pPr>
              <a:lnSpc>
                <a:spcPct val="80000"/>
              </a:lnSpc>
            </a:pPr>
            <a:r>
              <a:rPr lang="tr-TR" altLang="tr-TR" sz="2200" b="1" dirty="0">
                <a:solidFill>
                  <a:schemeClr val="accent6">
                    <a:lumMod val="50000"/>
                  </a:schemeClr>
                </a:solidFill>
              </a:rPr>
              <a:t>Tezlere Erişim </a:t>
            </a:r>
          </a:p>
          <a:p>
            <a:pPr>
              <a:lnSpc>
                <a:spcPct val="80000"/>
              </a:lnSpc>
              <a:buNone/>
            </a:pPr>
            <a:r>
              <a:rPr lang="tr-TR" altLang="tr-TR" sz="2200" b="1" dirty="0">
                <a:solidFill>
                  <a:schemeClr val="accent6">
                    <a:lumMod val="50000"/>
                  </a:schemeClr>
                </a:solidFill>
              </a:rPr>
              <a:t>		-Elektronik Tez (</a:t>
            </a:r>
            <a:r>
              <a:rPr lang="tr-TR" altLang="tr-TR" sz="2200" b="1" dirty="0">
                <a:solidFill>
                  <a:schemeClr val="accent6">
                    <a:lumMod val="50000"/>
                  </a:schemeClr>
                </a:solidFill>
                <a:hlinkClick r:id="rId2"/>
              </a:rPr>
              <a:t>http://www.yok.gov.tr</a:t>
            </a:r>
            <a:r>
              <a:rPr lang="tr-TR" altLang="tr-TR" sz="2200" b="1" dirty="0">
                <a:solidFill>
                  <a:schemeClr val="accent6">
                    <a:lumMod val="50000"/>
                  </a:schemeClr>
                </a:solidFill>
              </a:rPr>
              <a:t> )</a:t>
            </a:r>
          </a:p>
          <a:p>
            <a:pPr>
              <a:lnSpc>
                <a:spcPct val="80000"/>
              </a:lnSpc>
              <a:buNone/>
            </a:pPr>
            <a:r>
              <a:rPr lang="tr-TR" altLang="tr-TR" sz="2200" b="1" dirty="0">
                <a:solidFill>
                  <a:schemeClr val="accent6">
                    <a:lumMod val="50000"/>
                  </a:schemeClr>
                </a:solidFill>
              </a:rPr>
              <a:t>		-Elektronik Tez (Açık Erişim</a:t>
            </a:r>
            <a:r>
              <a:rPr lang="tr-TR" altLang="tr-TR" sz="2200" b="1" dirty="0" smtClean="0">
                <a:solidFill>
                  <a:schemeClr val="accent6">
                    <a:lumMod val="50000"/>
                  </a:schemeClr>
                </a:solidFill>
              </a:rPr>
              <a:t>)</a:t>
            </a:r>
          </a:p>
        </p:txBody>
      </p:sp>
      <p:sp>
        <p:nvSpPr>
          <p:cNvPr id="8" name="Rectangle 3"/>
          <p:cNvSpPr txBox="1">
            <a:spLocks noChangeArrowheads="1"/>
          </p:cNvSpPr>
          <p:nvPr/>
        </p:nvSpPr>
        <p:spPr>
          <a:xfrm>
            <a:off x="6653463" y="2195513"/>
            <a:ext cx="5059279" cy="45259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endParaRPr lang="tr-TR" altLang="tr-TR" sz="2200" b="1" dirty="0" smtClean="0">
              <a:solidFill>
                <a:schemeClr val="accent6">
                  <a:lumMod val="50000"/>
                </a:schemeClr>
              </a:solidFill>
            </a:endParaRPr>
          </a:p>
          <a:p>
            <a:pPr>
              <a:lnSpc>
                <a:spcPct val="80000"/>
              </a:lnSpc>
            </a:pPr>
            <a:r>
              <a:rPr lang="tr-TR" altLang="tr-TR" sz="2200" b="1" dirty="0" smtClean="0">
                <a:solidFill>
                  <a:schemeClr val="accent6">
                    <a:lumMod val="50000"/>
                  </a:schemeClr>
                </a:solidFill>
              </a:rPr>
              <a:t>Makalelere Erişim</a:t>
            </a:r>
          </a:p>
          <a:p>
            <a:pPr>
              <a:lnSpc>
                <a:spcPct val="80000"/>
              </a:lnSpc>
              <a:buFontTx/>
              <a:buNone/>
            </a:pPr>
            <a:r>
              <a:rPr lang="tr-TR" altLang="tr-TR" sz="2200" b="1" dirty="0" smtClean="0">
                <a:solidFill>
                  <a:schemeClr val="accent6">
                    <a:lumMod val="50000"/>
                  </a:schemeClr>
                </a:solidFill>
              </a:rPr>
              <a:t>		-Türkiye Makaleler Bibliyografyası</a:t>
            </a:r>
          </a:p>
          <a:p>
            <a:pPr>
              <a:lnSpc>
                <a:spcPct val="80000"/>
              </a:lnSpc>
              <a:buFontTx/>
              <a:buNone/>
            </a:pPr>
            <a:r>
              <a:rPr lang="tr-TR" altLang="tr-TR" sz="2200" b="1" dirty="0" smtClean="0">
                <a:solidFill>
                  <a:schemeClr val="accent6">
                    <a:lumMod val="50000"/>
                  </a:schemeClr>
                </a:solidFill>
              </a:rPr>
              <a:t>		-TR Dizin</a:t>
            </a:r>
          </a:p>
          <a:p>
            <a:pPr>
              <a:lnSpc>
                <a:spcPct val="80000"/>
              </a:lnSpc>
              <a:buFontTx/>
              <a:buNone/>
            </a:pPr>
            <a:r>
              <a:rPr lang="tr-TR" altLang="tr-TR" sz="2200" b="1" dirty="0" smtClean="0">
                <a:solidFill>
                  <a:schemeClr val="accent6">
                    <a:lumMod val="50000"/>
                  </a:schemeClr>
                </a:solidFill>
              </a:rPr>
              <a:t>		-</a:t>
            </a:r>
            <a:r>
              <a:rPr lang="tr-TR" altLang="tr-TR" sz="2200" b="1" dirty="0" err="1" smtClean="0">
                <a:solidFill>
                  <a:schemeClr val="accent6">
                    <a:lumMod val="50000"/>
                  </a:schemeClr>
                </a:solidFill>
              </a:rPr>
              <a:t>DergiPark</a:t>
            </a:r>
            <a:r>
              <a:rPr lang="tr-TR" altLang="tr-TR" sz="2200" b="1" dirty="0" smtClean="0">
                <a:solidFill>
                  <a:schemeClr val="accent6">
                    <a:lumMod val="50000"/>
                  </a:schemeClr>
                </a:solidFill>
              </a:rPr>
              <a:t> Akademik</a:t>
            </a:r>
          </a:p>
          <a:p>
            <a:pPr>
              <a:lnSpc>
                <a:spcPct val="80000"/>
              </a:lnSpc>
              <a:buFontTx/>
              <a:buNone/>
            </a:pPr>
            <a:r>
              <a:rPr lang="tr-TR" altLang="tr-TR" sz="2200" b="1" dirty="0" smtClean="0">
                <a:solidFill>
                  <a:schemeClr val="accent6">
                    <a:lumMod val="50000"/>
                  </a:schemeClr>
                </a:solidFill>
              </a:rPr>
              <a:t>		-</a:t>
            </a:r>
            <a:r>
              <a:rPr lang="tr-TR" altLang="tr-TR" sz="2200" b="1" dirty="0" err="1" smtClean="0">
                <a:solidFill>
                  <a:schemeClr val="accent6">
                    <a:lumMod val="50000"/>
                  </a:schemeClr>
                </a:solidFill>
              </a:rPr>
              <a:t>İdealOnline</a:t>
            </a:r>
            <a:r>
              <a:rPr lang="tr-TR" altLang="tr-TR" sz="2200" b="1" dirty="0" smtClean="0">
                <a:solidFill>
                  <a:schemeClr val="accent6">
                    <a:lumMod val="50000"/>
                  </a:schemeClr>
                </a:solidFill>
              </a:rPr>
              <a:t> </a:t>
            </a:r>
          </a:p>
          <a:p>
            <a:pPr>
              <a:lnSpc>
                <a:spcPct val="80000"/>
              </a:lnSpc>
              <a:buFontTx/>
              <a:buNone/>
            </a:pPr>
            <a:r>
              <a:rPr lang="tr-TR" altLang="tr-TR" sz="2200" b="1" dirty="0" smtClean="0">
                <a:solidFill>
                  <a:schemeClr val="accent6">
                    <a:lumMod val="50000"/>
                  </a:schemeClr>
                </a:solidFill>
              </a:rPr>
              <a:t>		-SOBİAD</a:t>
            </a:r>
          </a:p>
          <a:p>
            <a:pPr>
              <a:lnSpc>
                <a:spcPct val="80000"/>
              </a:lnSpc>
              <a:buFontTx/>
              <a:buNone/>
            </a:pPr>
            <a:r>
              <a:rPr lang="tr-TR" altLang="tr-TR" sz="2200" b="1" dirty="0" smtClean="0">
                <a:solidFill>
                  <a:schemeClr val="accent6">
                    <a:lumMod val="50000"/>
                  </a:schemeClr>
                </a:solidFill>
              </a:rPr>
              <a:t>		-Türkiye Atıf Dizini</a:t>
            </a:r>
          </a:p>
          <a:p>
            <a:pPr>
              <a:lnSpc>
                <a:spcPct val="80000"/>
              </a:lnSpc>
              <a:buFontTx/>
              <a:buNone/>
            </a:pPr>
            <a:endParaRPr lang="tr-TR" altLang="tr-TR" sz="1600" b="1" dirty="0">
              <a:solidFill>
                <a:schemeClr val="accent6">
                  <a:lumMod val="50000"/>
                </a:schemeClr>
              </a:solidFill>
            </a:endParaRPr>
          </a:p>
        </p:txBody>
      </p:sp>
      <p:sp>
        <p:nvSpPr>
          <p:cNvPr id="2" name="Slayt Numarası Yer Tutucusu 1"/>
          <p:cNvSpPr>
            <a:spLocks noGrp="1"/>
          </p:cNvSpPr>
          <p:nvPr>
            <p:ph type="sldNum" sz="quarter" idx="12"/>
          </p:nvPr>
        </p:nvSpPr>
        <p:spPr/>
        <p:txBody>
          <a:bodyPr/>
          <a:lstStyle/>
          <a:p>
            <a:fld id="{1961CEC7-0E5A-4935-A8D4-95B0BAEB7497}" type="slidenum">
              <a:rPr lang="tr-TR" smtClean="0"/>
              <a:t>41</a:t>
            </a:fld>
            <a:endParaRPr lang="tr-TR"/>
          </a:p>
        </p:txBody>
      </p:sp>
    </p:spTree>
    <p:extLst>
      <p:ext uri="{BB962C8B-B14F-4D97-AF65-F5344CB8AC3E}">
        <p14:creationId xmlns:p14="http://schemas.microsoft.com/office/powerpoint/2010/main" val="25952953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p:cNvPicPr>
            <a:picLocks noChangeAspect="1"/>
          </p:cNvPicPr>
          <p:nvPr/>
        </p:nvPicPr>
        <p:blipFill rotWithShape="1">
          <a:blip r:embed="rId2"/>
          <a:srcRect l="13187" t="14732" r="14225" b="6874"/>
          <a:stretch/>
        </p:blipFill>
        <p:spPr>
          <a:xfrm>
            <a:off x="6242373" y="2089150"/>
            <a:ext cx="5415735" cy="32883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6498" name="Rectangle 2"/>
          <p:cNvSpPr>
            <a:spLocks noGrp="1" noChangeArrowheads="1"/>
          </p:cNvSpPr>
          <p:nvPr>
            <p:ph type="title"/>
          </p:nvPr>
        </p:nvSpPr>
        <p:spPr/>
        <p:txBody>
          <a:bodyPr>
            <a:normAutofit/>
          </a:bodyPr>
          <a:lstStyle/>
          <a:p>
            <a:pPr>
              <a:defRPr/>
            </a:pPr>
            <a:r>
              <a:rPr lang="tr-TR" b="1" dirty="0">
                <a:solidFill>
                  <a:srgbClr val="FF0000"/>
                </a:solidFill>
              </a:rPr>
              <a:t>TÜRKİYE BİBLİYOGRAFYASI </a:t>
            </a:r>
          </a:p>
        </p:txBody>
      </p:sp>
      <p:sp>
        <p:nvSpPr>
          <p:cNvPr id="18436" name="Rectangle 3"/>
          <p:cNvSpPr>
            <a:spLocks noGrp="1" noChangeArrowheads="1"/>
          </p:cNvSpPr>
          <p:nvPr>
            <p:ph type="body" idx="1"/>
          </p:nvPr>
        </p:nvSpPr>
        <p:spPr>
          <a:xfrm>
            <a:off x="499299" y="1936750"/>
            <a:ext cx="5743074" cy="4784725"/>
          </a:xfrm>
        </p:spPr>
        <p:txBody>
          <a:bodyPr/>
          <a:lstStyle/>
          <a:p>
            <a:pPr>
              <a:lnSpc>
                <a:spcPct val="80000"/>
              </a:lnSpc>
            </a:pPr>
            <a:r>
              <a:rPr lang="tr-TR" altLang="tr-TR" sz="2200" b="1" dirty="0" smtClean="0">
                <a:solidFill>
                  <a:schemeClr val="accent6">
                    <a:lumMod val="50000"/>
                  </a:schemeClr>
                </a:solidFill>
              </a:rPr>
              <a:t>Derleme </a:t>
            </a:r>
            <a:r>
              <a:rPr lang="tr-TR" altLang="tr-TR" sz="2200" b="1" dirty="0">
                <a:solidFill>
                  <a:schemeClr val="accent6">
                    <a:lumMod val="50000"/>
                  </a:schemeClr>
                </a:solidFill>
              </a:rPr>
              <a:t>Kanunu’na göre derlenerek Milli </a:t>
            </a:r>
            <a:r>
              <a:rPr lang="tr-TR" altLang="tr-TR" sz="2200" b="1" dirty="0" err="1">
                <a:solidFill>
                  <a:schemeClr val="accent6">
                    <a:lumMod val="50000"/>
                  </a:schemeClr>
                </a:solidFill>
              </a:rPr>
              <a:t>Kütüphane’ye</a:t>
            </a:r>
            <a:r>
              <a:rPr lang="tr-TR" altLang="tr-TR" sz="2200" b="1" dirty="0">
                <a:solidFill>
                  <a:schemeClr val="accent6">
                    <a:lumMod val="50000"/>
                  </a:schemeClr>
                </a:solidFill>
              </a:rPr>
              <a:t> gönderilen tüm basılı yayınlara ait niteleyici kataloglama bilgilerini içeren bibliyografik kayıtlardan oluşur. </a:t>
            </a:r>
          </a:p>
          <a:p>
            <a:pPr>
              <a:lnSpc>
                <a:spcPct val="80000"/>
              </a:lnSpc>
            </a:pPr>
            <a:endParaRPr lang="tr-TR" altLang="tr-TR" sz="2200" b="1" dirty="0">
              <a:solidFill>
                <a:schemeClr val="accent6">
                  <a:lumMod val="50000"/>
                </a:schemeClr>
              </a:solidFill>
            </a:endParaRPr>
          </a:p>
          <a:p>
            <a:pPr>
              <a:lnSpc>
                <a:spcPct val="80000"/>
              </a:lnSpc>
            </a:pPr>
            <a:r>
              <a:rPr lang="tr-TR" altLang="tr-TR" sz="2200" b="1" dirty="0">
                <a:solidFill>
                  <a:schemeClr val="accent6">
                    <a:lumMod val="50000"/>
                  </a:schemeClr>
                </a:solidFill>
              </a:rPr>
              <a:t>Türkiye Bibliyografyası ilk olarak 1928 yılında Maarif Vekaleti tarafından yayınlanmaya başlanmış, 1955 yılından itibaren de Milli Kütüphane tarafından hazırlanmıştır. </a:t>
            </a:r>
          </a:p>
          <a:p>
            <a:pPr>
              <a:lnSpc>
                <a:spcPct val="80000"/>
              </a:lnSpc>
            </a:pPr>
            <a:endParaRPr lang="tr-TR" altLang="tr-TR" sz="2200" b="1" dirty="0">
              <a:solidFill>
                <a:schemeClr val="accent6">
                  <a:lumMod val="50000"/>
                </a:schemeClr>
              </a:solidFill>
            </a:endParaRPr>
          </a:p>
          <a:p>
            <a:pPr>
              <a:lnSpc>
                <a:spcPct val="80000"/>
              </a:lnSpc>
            </a:pPr>
            <a:r>
              <a:rPr lang="tr-TR" altLang="tr-TR" sz="2200" b="1" dirty="0">
                <a:solidFill>
                  <a:schemeClr val="accent6">
                    <a:lumMod val="50000"/>
                  </a:schemeClr>
                </a:solidFill>
              </a:rPr>
              <a:t>Elektronik versiyonuna </a:t>
            </a:r>
            <a:r>
              <a:rPr lang="tr-TR" altLang="tr-TR" sz="2200" b="1" dirty="0">
                <a:solidFill>
                  <a:schemeClr val="accent6">
                    <a:lumMod val="50000"/>
                  </a:schemeClr>
                </a:solidFill>
                <a:hlinkClick r:id="rId3"/>
              </a:rPr>
              <a:t>www.mkutup.gov.tr</a:t>
            </a:r>
            <a:r>
              <a:rPr lang="tr-TR" altLang="tr-TR" sz="2200" b="1" dirty="0">
                <a:solidFill>
                  <a:schemeClr val="accent6">
                    <a:lumMod val="50000"/>
                  </a:schemeClr>
                </a:solidFill>
              </a:rPr>
              <a:t> adresinden erişilebilmektedir.</a:t>
            </a:r>
          </a:p>
        </p:txBody>
      </p:sp>
      <p:sp>
        <p:nvSpPr>
          <p:cNvPr id="2" name="Slayt Numarası Yer Tutucusu 1"/>
          <p:cNvSpPr>
            <a:spLocks noGrp="1"/>
          </p:cNvSpPr>
          <p:nvPr>
            <p:ph type="sldNum" sz="quarter" idx="12"/>
          </p:nvPr>
        </p:nvSpPr>
        <p:spPr/>
        <p:txBody>
          <a:bodyPr/>
          <a:lstStyle/>
          <a:p>
            <a:fld id="{1961CEC7-0E5A-4935-A8D4-95B0BAEB7497}" type="slidenum">
              <a:rPr lang="tr-TR" smtClean="0"/>
              <a:t>42</a:t>
            </a:fld>
            <a:endParaRPr lang="tr-TR"/>
          </a:p>
        </p:txBody>
      </p:sp>
    </p:spTree>
    <p:extLst>
      <p:ext uri="{BB962C8B-B14F-4D97-AF65-F5344CB8AC3E}">
        <p14:creationId xmlns:p14="http://schemas.microsoft.com/office/powerpoint/2010/main" val="35957912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b="1" dirty="0">
                <a:solidFill>
                  <a:srgbClr val="FF0000"/>
                </a:solidFill>
              </a:rPr>
              <a:t>YÖK ULUSAL TEZ </a:t>
            </a:r>
            <a:r>
              <a:rPr lang="tr-TR" b="1" dirty="0" smtClean="0">
                <a:solidFill>
                  <a:srgbClr val="FF0000"/>
                </a:solidFill>
              </a:rPr>
              <a:t>MERKEZİ - I</a:t>
            </a:r>
            <a:endParaRPr lang="tr-TR" b="1" dirty="0">
              <a:solidFill>
                <a:srgbClr val="FF0000"/>
              </a:solidFill>
            </a:endParaRPr>
          </a:p>
        </p:txBody>
      </p:sp>
      <p:sp>
        <p:nvSpPr>
          <p:cNvPr id="3" name="Dikdörtgen 2"/>
          <p:cNvSpPr/>
          <p:nvPr/>
        </p:nvSpPr>
        <p:spPr>
          <a:xfrm>
            <a:off x="182878" y="1321242"/>
            <a:ext cx="11821885" cy="1541448"/>
          </a:xfrm>
          <a:prstGeom prst="rect">
            <a:avLst/>
          </a:prstGeom>
        </p:spPr>
        <p:txBody>
          <a:bodyPr wrap="square">
            <a:spAutoFit/>
          </a:bodyPr>
          <a:lstStyle/>
          <a:p>
            <a:pPr algn="ctr">
              <a:lnSpc>
                <a:spcPct val="107000"/>
              </a:lnSpc>
            </a:pPr>
            <a:r>
              <a:rPr lang="tr-TR" altLang="tr-TR" sz="2200" b="1" dirty="0">
                <a:solidFill>
                  <a:schemeClr val="accent6">
                    <a:lumMod val="50000"/>
                  </a:schemeClr>
                </a:solidFill>
                <a:ea typeface="Times New Roman" panose="02020603050405020304" pitchFamily="18" charset="0"/>
                <a:cs typeface="Calibri" panose="020F0502020204030204" pitchFamily="34" charset="0"/>
              </a:rPr>
              <a:t>YÖK Dokümantasyon Merkezi, 1987 yılından itibaren Türkiye'deki üniversiteler ile eğitim hastanelerinde hazırlanmış olan yüksek lisans, doktora, tıpta uzmanlık ve sanatta yeterlilik tezlerini bünyesinde toplamaktadır. Merkezde derlenen tezlerin bibliyografik bilgilerini içeren "Tez Veri Tabanı" internet üzerinden araştırmacıların erişimine açıktır. </a:t>
            </a:r>
          </a:p>
        </p:txBody>
      </p:sp>
      <p:pic>
        <p:nvPicPr>
          <p:cNvPr id="4" name="Resim 3"/>
          <p:cNvPicPr>
            <a:picLocks noChangeAspect="1"/>
          </p:cNvPicPr>
          <p:nvPr/>
        </p:nvPicPr>
        <p:blipFill rotWithShape="1">
          <a:blip r:embed="rId2"/>
          <a:srcRect l="4854" t="11875" r="5992" b="5625"/>
          <a:stretch/>
        </p:blipFill>
        <p:spPr>
          <a:xfrm>
            <a:off x="838200" y="3032507"/>
            <a:ext cx="6857999" cy="35680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Dikdörtgen 4"/>
          <p:cNvSpPr/>
          <p:nvPr/>
        </p:nvSpPr>
        <p:spPr>
          <a:xfrm>
            <a:off x="7996646" y="3439984"/>
            <a:ext cx="3357154" cy="2800767"/>
          </a:xfrm>
          <a:prstGeom prst="rect">
            <a:avLst/>
          </a:prstGeom>
        </p:spPr>
        <p:txBody>
          <a:bodyPr wrap="square">
            <a:spAutoFit/>
          </a:bodyPr>
          <a:lstStyle/>
          <a:p>
            <a:r>
              <a:rPr lang="tr-TR" sz="2200" b="1" dirty="0" smtClean="0">
                <a:solidFill>
                  <a:schemeClr val="accent6">
                    <a:lumMod val="50000"/>
                  </a:schemeClr>
                </a:solidFill>
                <a:ea typeface="Times New Roman" panose="02020603050405020304" pitchFamily="18" charset="0"/>
                <a:cs typeface="Calibri" panose="020F0502020204030204" pitchFamily="34" charset="0"/>
              </a:rPr>
              <a:t>Tam metin erişilebilen tezler, tezi hazırlayanların Yükseköğretim </a:t>
            </a:r>
            <a:r>
              <a:rPr lang="tr-TR" sz="2200" b="1" dirty="0">
                <a:solidFill>
                  <a:schemeClr val="accent6">
                    <a:lumMod val="50000"/>
                  </a:schemeClr>
                </a:solidFill>
                <a:ea typeface="Times New Roman" panose="02020603050405020304" pitchFamily="18" charset="0"/>
                <a:cs typeface="Calibri" panose="020F0502020204030204" pitchFamily="34" charset="0"/>
              </a:rPr>
              <a:t>Kurulu Ulusal Tez Merkezine tezlerinin tam metin erişime açılması konusunda izin </a:t>
            </a:r>
            <a:r>
              <a:rPr lang="tr-TR" sz="2200" b="1" dirty="0" smtClean="0">
                <a:solidFill>
                  <a:schemeClr val="accent6">
                    <a:lumMod val="50000"/>
                  </a:schemeClr>
                </a:solidFill>
                <a:ea typeface="Times New Roman" panose="02020603050405020304" pitchFamily="18" charset="0"/>
                <a:cs typeface="Calibri" panose="020F0502020204030204" pitchFamily="34" charset="0"/>
              </a:rPr>
              <a:t>vermiş oldukları tezlerdir</a:t>
            </a:r>
            <a:r>
              <a:rPr lang="tr-TR" sz="2200" b="1" dirty="0">
                <a:solidFill>
                  <a:schemeClr val="accent6">
                    <a:lumMod val="50000"/>
                  </a:schemeClr>
                </a:solidFill>
                <a:ea typeface="Times New Roman" panose="02020603050405020304" pitchFamily="18" charset="0"/>
                <a:cs typeface="Calibri" panose="020F0502020204030204" pitchFamily="34" charset="0"/>
              </a:rPr>
              <a:t>. </a:t>
            </a:r>
          </a:p>
        </p:txBody>
      </p:sp>
    </p:spTree>
    <p:extLst>
      <p:ext uri="{BB962C8B-B14F-4D97-AF65-F5344CB8AC3E}">
        <p14:creationId xmlns:p14="http://schemas.microsoft.com/office/powerpoint/2010/main" val="14232802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YÖK ULUSAL TEZ MERKEZİ - </a:t>
            </a:r>
            <a:r>
              <a:rPr lang="tr-TR" b="1" dirty="0" smtClean="0">
                <a:solidFill>
                  <a:srgbClr val="FF0000"/>
                </a:solidFill>
              </a:rPr>
              <a:t>II</a:t>
            </a:r>
            <a:endParaRPr lang="tr-TR" dirty="0"/>
          </a:p>
        </p:txBody>
      </p:sp>
      <p:pic>
        <p:nvPicPr>
          <p:cNvPr id="4" name="Resim 3"/>
          <p:cNvPicPr>
            <a:picLocks noChangeAspect="1"/>
          </p:cNvPicPr>
          <p:nvPr/>
        </p:nvPicPr>
        <p:blipFill rotWithShape="1">
          <a:blip r:embed="rId2"/>
          <a:srcRect l="4152" t="13661" r="-32" b="5982"/>
          <a:stretch/>
        </p:blipFill>
        <p:spPr>
          <a:xfrm>
            <a:off x="404949" y="1553317"/>
            <a:ext cx="10620102" cy="5004237"/>
          </a:xfrm>
          <a:prstGeom prst="rect">
            <a:avLst/>
          </a:prstGeom>
        </p:spPr>
      </p:pic>
      <p:sp>
        <p:nvSpPr>
          <p:cNvPr id="5" name="Oval 4"/>
          <p:cNvSpPr/>
          <p:nvPr/>
        </p:nvSpPr>
        <p:spPr>
          <a:xfrm>
            <a:off x="378823" y="3971109"/>
            <a:ext cx="718457" cy="378822"/>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7" name="Düz Ok Bağlayıcısı 6"/>
          <p:cNvCxnSpPr/>
          <p:nvPr/>
        </p:nvCxnSpPr>
        <p:spPr>
          <a:xfrm>
            <a:off x="1149531" y="4153990"/>
            <a:ext cx="613955" cy="653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Düz Ok Bağlayıcısı 8"/>
          <p:cNvCxnSpPr/>
          <p:nvPr/>
        </p:nvCxnSpPr>
        <p:spPr>
          <a:xfrm>
            <a:off x="2477588" y="2307773"/>
            <a:ext cx="2695303"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1" name="Yuvarlatılmış Dikdörtgen 10"/>
          <p:cNvSpPr/>
          <p:nvPr/>
        </p:nvSpPr>
        <p:spPr>
          <a:xfrm>
            <a:off x="9183189" y="2307773"/>
            <a:ext cx="2664822" cy="3082834"/>
          </a:xfrm>
          <a:prstGeom prst="roundRect">
            <a:avLst/>
          </a:prstGeom>
          <a:solidFill>
            <a:schemeClr val="accent1">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 sayfasında erişim izni olan tezlerin </a:t>
            </a:r>
            <a:r>
              <a:rPr lang="tr-TR" sz="2200" b="1" dirty="0" err="1" smtClean="0">
                <a:solidFill>
                  <a:schemeClr val="accent6">
                    <a:lumMod val="50000"/>
                  </a:schemeClr>
                </a:solidFill>
              </a:rPr>
              <a:t>pdf</a:t>
            </a:r>
            <a:r>
              <a:rPr lang="tr-TR" sz="2200" b="1" dirty="0" smtClean="0">
                <a:solidFill>
                  <a:schemeClr val="accent6">
                    <a:lumMod val="50000"/>
                  </a:schemeClr>
                </a:solidFill>
              </a:rPr>
              <a:t> formatı tıklanarak tez indirilebilmektedir.</a:t>
            </a:r>
            <a:endParaRPr lang="tr-TR" sz="2200" b="1" dirty="0">
              <a:solidFill>
                <a:schemeClr val="accent6">
                  <a:lumMod val="50000"/>
                </a:schemeClr>
              </a:solidFill>
            </a:endParaRPr>
          </a:p>
        </p:txBody>
      </p:sp>
    </p:spTree>
    <p:extLst>
      <p:ext uri="{BB962C8B-B14F-4D97-AF65-F5344CB8AC3E}">
        <p14:creationId xmlns:p14="http://schemas.microsoft.com/office/powerpoint/2010/main" val="9558647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YÖK ULUSAL TEZ MERKEZİ - </a:t>
            </a:r>
            <a:r>
              <a:rPr lang="tr-TR" b="1" dirty="0" smtClean="0">
                <a:solidFill>
                  <a:srgbClr val="FF0000"/>
                </a:solidFill>
              </a:rPr>
              <a:t>III</a:t>
            </a:r>
            <a:endParaRPr lang="tr-TR" dirty="0"/>
          </a:p>
        </p:txBody>
      </p:sp>
      <p:pic>
        <p:nvPicPr>
          <p:cNvPr id="4" name="İçerik Yer Tutucusu 3"/>
          <p:cNvPicPr>
            <a:picLocks noGrp="1" noChangeAspect="1"/>
          </p:cNvPicPr>
          <p:nvPr>
            <p:ph idx="1"/>
          </p:nvPr>
        </p:nvPicPr>
        <p:blipFill rotWithShape="1">
          <a:blip r:embed="rId2"/>
          <a:srcRect l="4576" t="11764" r="6480" b="5380"/>
          <a:stretch/>
        </p:blipFill>
        <p:spPr>
          <a:xfrm>
            <a:off x="707571" y="1293223"/>
            <a:ext cx="10241280" cy="5363800"/>
          </a:xfrm>
          <a:prstGeom prst="rect">
            <a:avLst/>
          </a:prstGeom>
        </p:spPr>
      </p:pic>
      <p:sp>
        <p:nvSpPr>
          <p:cNvPr id="5" name="Yuvarlatılmış Dikdörtgen 4"/>
          <p:cNvSpPr/>
          <p:nvPr/>
        </p:nvSpPr>
        <p:spPr>
          <a:xfrm>
            <a:off x="7837715" y="556034"/>
            <a:ext cx="4167051" cy="6100989"/>
          </a:xfrm>
          <a:prstGeom prst="roundRect">
            <a:avLst/>
          </a:prstGeom>
          <a:solidFill>
            <a:schemeClr val="accent1">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Erişim izni olmayan tezlerin bibliyografik künyesi, Türkçe ve İngilizce özeti ile aşağıdaki ibare yer almaktadır:</a:t>
            </a:r>
          </a:p>
          <a:p>
            <a:pPr algn="ctr"/>
            <a:endParaRPr lang="tr-TR" sz="2200" b="1" dirty="0">
              <a:solidFill>
                <a:schemeClr val="accent6">
                  <a:lumMod val="50000"/>
                </a:schemeClr>
              </a:solidFill>
            </a:endParaRPr>
          </a:p>
          <a:p>
            <a:pPr algn="ctr"/>
            <a:r>
              <a:rPr lang="tr-TR" sz="2200" b="1" dirty="0" smtClean="0">
                <a:solidFill>
                  <a:schemeClr val="accent6">
                    <a:lumMod val="50000"/>
                  </a:schemeClr>
                </a:solidFill>
              </a:rPr>
              <a:t>«Yayınlanma </a:t>
            </a:r>
            <a:r>
              <a:rPr lang="tr-TR" sz="2200" b="1" dirty="0">
                <a:solidFill>
                  <a:schemeClr val="accent6">
                    <a:lumMod val="50000"/>
                  </a:schemeClr>
                </a:solidFill>
              </a:rPr>
              <a:t>izni olmayan tezlerin basılı kopyalarına Üniversite kütüphaneniz aracılığıyla (TÜBESS üzerinden) erişebilirsiniz</a:t>
            </a:r>
            <a:r>
              <a:rPr lang="tr-TR" sz="2200" b="1" dirty="0" smtClean="0">
                <a:solidFill>
                  <a:schemeClr val="accent6">
                    <a:lumMod val="50000"/>
                  </a:schemeClr>
                </a:solidFill>
              </a:rPr>
              <a:t>.»</a:t>
            </a:r>
          </a:p>
          <a:p>
            <a:pPr algn="ctr"/>
            <a:endParaRPr lang="tr-TR" sz="2200" b="1" dirty="0">
              <a:solidFill>
                <a:schemeClr val="accent6">
                  <a:lumMod val="50000"/>
                </a:schemeClr>
              </a:solidFill>
            </a:endParaRPr>
          </a:p>
          <a:p>
            <a:pPr algn="ctr"/>
            <a:r>
              <a:rPr lang="tr-TR" sz="2200" b="1" dirty="0" smtClean="0">
                <a:solidFill>
                  <a:srgbClr val="FF0000"/>
                </a:solidFill>
              </a:rPr>
              <a:t>KÜTÜPHANEMİZİN TÜBESS ÜYELİĞİ BULUNMAMAKTADIR.</a:t>
            </a:r>
            <a:endParaRPr lang="tr-TR" sz="2200" b="1" dirty="0">
              <a:solidFill>
                <a:srgbClr val="FF0000"/>
              </a:solidFill>
            </a:endParaRPr>
          </a:p>
        </p:txBody>
      </p:sp>
    </p:spTree>
    <p:extLst>
      <p:ext uri="{BB962C8B-B14F-4D97-AF65-F5344CB8AC3E}">
        <p14:creationId xmlns:p14="http://schemas.microsoft.com/office/powerpoint/2010/main" val="7879486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1540511" y="28148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eaLnBrk="1" hangingPunct="1">
              <a:lnSpc>
                <a:spcPct val="90000"/>
              </a:lnSpc>
              <a:defRPr/>
            </a:pPr>
            <a:r>
              <a:rPr lang="tr-TR" b="1" dirty="0" smtClean="0">
                <a:solidFill>
                  <a:srgbClr val="FF0000"/>
                </a:solidFill>
              </a:rPr>
              <a:t>GAZİ ÜNİVERSİTESİ E-TEZLERİ</a:t>
            </a:r>
            <a:endParaRPr lang="tr-TR" b="1" dirty="0">
              <a:solidFill>
                <a:srgbClr val="FF0000"/>
              </a:solidFill>
            </a:endParaRPr>
          </a:p>
        </p:txBody>
      </p:sp>
      <p:sp>
        <p:nvSpPr>
          <p:cNvPr id="2" name="Dikdörtgen 1"/>
          <p:cNvSpPr/>
          <p:nvPr/>
        </p:nvSpPr>
        <p:spPr>
          <a:xfrm>
            <a:off x="343038" y="1332795"/>
            <a:ext cx="11661728" cy="2031325"/>
          </a:xfrm>
          <a:prstGeom prst="rect">
            <a:avLst/>
          </a:prstGeom>
        </p:spPr>
        <p:txBody>
          <a:bodyPr wrap="square">
            <a:spAutoFit/>
          </a:bodyPr>
          <a:lstStyle/>
          <a:p>
            <a:pPr marL="285750" indent="-285750" algn="just">
              <a:lnSpc>
                <a:spcPct val="90000"/>
              </a:lnSpc>
              <a:buFont typeface="Arial" panose="020B0604020202020204" pitchFamily="34" charset="0"/>
              <a:buChar char="•"/>
              <a:defRPr/>
            </a:pPr>
            <a:r>
              <a:rPr lang="tr-TR" altLang="tr-TR" sz="2200" b="1" dirty="0">
                <a:solidFill>
                  <a:schemeClr val="accent6">
                    <a:lumMod val="50000"/>
                  </a:schemeClr>
                </a:solidFill>
              </a:rPr>
              <a:t>Kütüphanemiz ve Bilgi İşlem Daire Başkanlığı işbirliği ile Gazi Üniversitesi akademisyenleri tarafından yazılan yurtiçi ve yurtdışı çeşitli yayınlarda yer alan makale, bildiri, rapor, konferans metinleri, kitap bölümleri ile ders notları ve tezlerin de tam metin yer aldığı Üniversitemiz açık arşivi oluşturulmuştur. </a:t>
            </a:r>
          </a:p>
          <a:p>
            <a:pPr marL="285750" indent="-285750">
              <a:lnSpc>
                <a:spcPct val="90000"/>
              </a:lnSpc>
              <a:buFont typeface="Arial" panose="020B0604020202020204" pitchFamily="34" charset="0"/>
              <a:buChar char="•"/>
              <a:defRPr/>
            </a:pPr>
            <a:endParaRPr lang="tr-TR" altLang="tr-TR" sz="2000" dirty="0">
              <a:solidFill>
                <a:srgbClr val="663300"/>
              </a:solidFill>
            </a:endParaRPr>
          </a:p>
          <a:p>
            <a:pPr eaLnBrk="1" hangingPunct="1">
              <a:lnSpc>
                <a:spcPct val="90000"/>
              </a:lnSpc>
              <a:defRPr/>
            </a:pPr>
            <a:r>
              <a:rPr lang="tr-TR" altLang="tr-TR" sz="1600" u="sng" dirty="0">
                <a:solidFill>
                  <a:schemeClr val="accent6">
                    <a:lumMod val="50000"/>
                  </a:schemeClr>
                </a:solidFill>
              </a:rPr>
              <a:t>NOT:</a:t>
            </a:r>
            <a:r>
              <a:rPr lang="tr-TR" altLang="tr-TR" sz="1600" dirty="0">
                <a:solidFill>
                  <a:schemeClr val="accent6">
                    <a:lumMod val="50000"/>
                  </a:schemeClr>
                </a:solidFill>
              </a:rPr>
              <a:t> Açık arşivde bulunan çalışmalardan yararlanıldığında, kullanan kişinin kaynak göstermesi bilimsel etik açısından gerekli ve zorunludur. Kaynak gösterilmesinde kullanılan çalışmanın adı ve yazarıyla birlikte açık arşivin URL adresi verilecektir.</a:t>
            </a:r>
          </a:p>
        </p:txBody>
      </p:sp>
      <p:sp>
        <p:nvSpPr>
          <p:cNvPr id="3" name="Slayt Numarası Yer Tutucusu 2"/>
          <p:cNvSpPr>
            <a:spLocks noGrp="1"/>
          </p:cNvSpPr>
          <p:nvPr>
            <p:ph type="sldNum" sz="quarter" idx="12"/>
          </p:nvPr>
        </p:nvSpPr>
        <p:spPr/>
        <p:txBody>
          <a:bodyPr/>
          <a:lstStyle/>
          <a:p>
            <a:fld id="{1961CEC7-0E5A-4935-A8D4-95B0BAEB7497}" type="slidenum">
              <a:rPr lang="tr-TR" smtClean="0"/>
              <a:t>46</a:t>
            </a:fld>
            <a:endParaRPr lang="tr-TR"/>
          </a:p>
        </p:txBody>
      </p:sp>
      <p:pic>
        <p:nvPicPr>
          <p:cNvPr id="7" name="Resim 6"/>
          <p:cNvPicPr>
            <a:picLocks noChangeAspect="1"/>
          </p:cNvPicPr>
          <p:nvPr/>
        </p:nvPicPr>
        <p:blipFill rotWithShape="1">
          <a:blip r:embed="rId2"/>
          <a:srcRect l="21120" t="15267" r="22257" b="9732"/>
          <a:stretch/>
        </p:blipFill>
        <p:spPr>
          <a:xfrm>
            <a:off x="264933" y="3486691"/>
            <a:ext cx="4385716" cy="32659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Resim 7"/>
          <p:cNvPicPr>
            <a:picLocks noChangeAspect="1"/>
          </p:cNvPicPr>
          <p:nvPr/>
        </p:nvPicPr>
        <p:blipFill rotWithShape="1">
          <a:blip r:embed="rId3"/>
          <a:srcRect t="13839" b="5090"/>
          <a:stretch/>
        </p:blipFill>
        <p:spPr>
          <a:xfrm>
            <a:off x="4903608" y="3486692"/>
            <a:ext cx="7096871" cy="3234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Oval 8"/>
          <p:cNvSpPr/>
          <p:nvPr/>
        </p:nvSpPr>
        <p:spPr>
          <a:xfrm>
            <a:off x="3816704" y="6472221"/>
            <a:ext cx="757645" cy="299598"/>
          </a:xfrm>
          <a:prstGeom prst="ellipse">
            <a:avLst/>
          </a:prstGeom>
          <a:noFill/>
          <a:ln w="571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11" name="Düz Ok Bağlayıcısı 10"/>
          <p:cNvCxnSpPr/>
          <p:nvPr/>
        </p:nvCxnSpPr>
        <p:spPr>
          <a:xfrm flipV="1">
            <a:off x="4574349" y="5303520"/>
            <a:ext cx="1354709" cy="13185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665963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935047" y="389188"/>
            <a:ext cx="9652741" cy="1143000"/>
          </a:xfrm>
        </p:spPr>
        <p:txBody>
          <a:bodyPr>
            <a:noAutofit/>
          </a:bodyPr>
          <a:lstStyle/>
          <a:p>
            <a:pPr>
              <a:defRPr/>
            </a:pPr>
            <a:r>
              <a:rPr lang="tr-TR" b="1" dirty="0">
                <a:solidFill>
                  <a:srgbClr val="FF0000"/>
                </a:solidFill>
              </a:rPr>
              <a:t>TÜRKİYE MAKALELER BİBLİYOGRAFYASI </a:t>
            </a:r>
          </a:p>
        </p:txBody>
      </p:sp>
      <p:sp>
        <p:nvSpPr>
          <p:cNvPr id="19460" name="Rectangle 3"/>
          <p:cNvSpPr>
            <a:spLocks noGrp="1" noChangeArrowheads="1"/>
          </p:cNvSpPr>
          <p:nvPr>
            <p:ph type="body" idx="1"/>
          </p:nvPr>
        </p:nvSpPr>
        <p:spPr>
          <a:xfrm>
            <a:off x="5825707" y="1618289"/>
            <a:ext cx="6057483" cy="5017085"/>
          </a:xfrm>
        </p:spPr>
        <p:txBody>
          <a:bodyPr>
            <a:normAutofit fontScale="92500" lnSpcReduction="20000"/>
          </a:bodyPr>
          <a:lstStyle/>
          <a:p>
            <a:pPr eaLnBrk="1" hangingPunct="1"/>
            <a:r>
              <a:rPr lang="tr-TR" altLang="tr-TR" sz="2400" b="1" dirty="0">
                <a:solidFill>
                  <a:schemeClr val="accent6">
                    <a:lumMod val="50000"/>
                  </a:schemeClr>
                </a:solidFill>
              </a:rPr>
              <a:t>Milli Kütüphaneye gönderilen bilimsel ya da kültürel ağırlıklı dergilerden seçilmiş makaleleri kapsar. </a:t>
            </a:r>
          </a:p>
          <a:p>
            <a:pPr eaLnBrk="1" hangingPunct="1"/>
            <a:endParaRPr lang="tr-TR" altLang="tr-TR" sz="1500" b="1" dirty="0">
              <a:solidFill>
                <a:schemeClr val="accent6">
                  <a:lumMod val="50000"/>
                </a:schemeClr>
              </a:solidFill>
            </a:endParaRPr>
          </a:p>
          <a:p>
            <a:pPr eaLnBrk="1" hangingPunct="1"/>
            <a:r>
              <a:rPr lang="tr-TR" altLang="tr-TR" sz="2400" b="1" dirty="0">
                <a:solidFill>
                  <a:schemeClr val="accent6">
                    <a:lumMod val="50000"/>
                  </a:schemeClr>
                </a:solidFill>
              </a:rPr>
              <a:t>1952 yılından itibaren Milli Kütüphane tarafından yayınlanmaktadır. </a:t>
            </a:r>
          </a:p>
          <a:p>
            <a:pPr eaLnBrk="1" hangingPunct="1"/>
            <a:endParaRPr lang="tr-TR" altLang="tr-TR" sz="1500" b="1" dirty="0">
              <a:solidFill>
                <a:schemeClr val="accent6">
                  <a:lumMod val="50000"/>
                </a:schemeClr>
              </a:solidFill>
            </a:endParaRPr>
          </a:p>
          <a:p>
            <a:pPr eaLnBrk="1" hangingPunct="1"/>
            <a:r>
              <a:rPr lang="tr-TR" altLang="tr-TR" sz="2400" b="1" dirty="0">
                <a:solidFill>
                  <a:schemeClr val="accent6">
                    <a:lumMod val="50000"/>
                  </a:schemeClr>
                </a:solidFill>
              </a:rPr>
              <a:t>1986 yılından itibaren aylık olarak yayınlanmaya başlamıştır. </a:t>
            </a:r>
          </a:p>
          <a:p>
            <a:pPr eaLnBrk="1" hangingPunct="1"/>
            <a:endParaRPr lang="tr-TR" altLang="tr-TR" sz="1500" b="1" dirty="0">
              <a:solidFill>
                <a:schemeClr val="accent6">
                  <a:lumMod val="50000"/>
                </a:schemeClr>
              </a:solidFill>
            </a:endParaRPr>
          </a:p>
          <a:p>
            <a:pPr eaLnBrk="1" hangingPunct="1"/>
            <a:r>
              <a:rPr lang="tr-TR" altLang="tr-TR" sz="2400" b="1" dirty="0">
                <a:solidFill>
                  <a:schemeClr val="accent6">
                    <a:lumMod val="50000"/>
                  </a:schemeClr>
                </a:solidFill>
              </a:rPr>
              <a:t>Elektronik versiyonunda 1923'ten günümüze kadar Milli </a:t>
            </a:r>
            <a:r>
              <a:rPr lang="tr-TR" altLang="tr-TR" sz="2400" b="1" dirty="0" err="1">
                <a:solidFill>
                  <a:schemeClr val="accent6">
                    <a:lumMod val="50000"/>
                  </a:schemeClr>
                </a:solidFill>
              </a:rPr>
              <a:t>Kütüphane'de</a:t>
            </a:r>
            <a:r>
              <a:rPr lang="tr-TR" altLang="tr-TR" sz="2400" b="1" dirty="0">
                <a:solidFill>
                  <a:schemeClr val="accent6">
                    <a:lumMod val="50000"/>
                  </a:schemeClr>
                </a:solidFill>
              </a:rPr>
              <a:t> taranan 5000 süreli yayındaki yaklaşık 1 milyon makalenin künyelerinde tarama yapılabilmektedir.</a:t>
            </a:r>
          </a:p>
          <a:p>
            <a:pPr eaLnBrk="1" hangingPunct="1"/>
            <a:endParaRPr lang="tr-TR" altLang="tr-TR" sz="1500" b="1" dirty="0">
              <a:solidFill>
                <a:schemeClr val="accent6">
                  <a:lumMod val="50000"/>
                </a:schemeClr>
              </a:solidFill>
            </a:endParaRPr>
          </a:p>
          <a:p>
            <a:pPr eaLnBrk="1" hangingPunct="1"/>
            <a:r>
              <a:rPr lang="tr-TR" altLang="tr-TR" sz="2400" b="1" dirty="0">
                <a:solidFill>
                  <a:schemeClr val="accent6">
                    <a:lumMod val="50000"/>
                  </a:schemeClr>
                </a:solidFill>
              </a:rPr>
              <a:t>Elektronik versiyonuna </a:t>
            </a:r>
            <a:r>
              <a:rPr lang="tr-TR" altLang="tr-TR" sz="2400" b="1" dirty="0">
                <a:solidFill>
                  <a:schemeClr val="accent6">
                    <a:lumMod val="50000"/>
                  </a:schemeClr>
                </a:solidFill>
                <a:hlinkClick r:id="rId2"/>
              </a:rPr>
              <a:t>www.mkutup.gov.tr</a:t>
            </a:r>
            <a:r>
              <a:rPr lang="tr-TR" altLang="tr-TR" sz="2400" b="1" dirty="0">
                <a:solidFill>
                  <a:schemeClr val="accent6">
                    <a:lumMod val="50000"/>
                  </a:schemeClr>
                </a:solidFill>
              </a:rPr>
              <a:t> adresinden erişilebilmektedir.</a:t>
            </a:r>
          </a:p>
          <a:p>
            <a:pPr eaLnBrk="1" hangingPunct="1"/>
            <a:endParaRPr lang="tr-TR" altLang="tr-TR" sz="2400" dirty="0">
              <a:solidFill>
                <a:srgbClr val="80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47</a:t>
            </a:fld>
            <a:endParaRPr lang="tr-TR"/>
          </a:p>
        </p:txBody>
      </p:sp>
      <p:pic>
        <p:nvPicPr>
          <p:cNvPr id="7" name="Resim 6"/>
          <p:cNvPicPr>
            <a:picLocks noChangeAspect="1"/>
          </p:cNvPicPr>
          <p:nvPr/>
        </p:nvPicPr>
        <p:blipFill rotWithShape="1">
          <a:blip r:embed="rId3"/>
          <a:srcRect l="13187" t="14732" r="14225" b="6874"/>
          <a:stretch/>
        </p:blipFill>
        <p:spPr>
          <a:xfrm>
            <a:off x="274321" y="2342206"/>
            <a:ext cx="5429242" cy="32965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Yuvarlatılmış Dikdörtgen 7"/>
          <p:cNvSpPr/>
          <p:nvPr/>
        </p:nvSpPr>
        <p:spPr>
          <a:xfrm>
            <a:off x="459582" y="4271553"/>
            <a:ext cx="950929" cy="217170"/>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78496041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0"/>
            <a:ext cx="10515600" cy="1325563"/>
          </a:xfrm>
        </p:spPr>
        <p:txBody>
          <a:bodyPr/>
          <a:lstStyle/>
          <a:p>
            <a:r>
              <a:rPr lang="tr-TR" b="1" dirty="0">
                <a:solidFill>
                  <a:srgbClr val="FF0000"/>
                </a:solidFill>
              </a:rPr>
              <a:t>TR DİZİN</a:t>
            </a:r>
            <a:endParaRPr lang="tr-TR" dirty="0"/>
          </a:p>
        </p:txBody>
      </p:sp>
      <p:sp>
        <p:nvSpPr>
          <p:cNvPr id="6" name="Slayt Numarası Yer Tutucusu 5"/>
          <p:cNvSpPr>
            <a:spLocks noGrp="1"/>
          </p:cNvSpPr>
          <p:nvPr>
            <p:ph type="sldNum" sz="quarter" idx="12"/>
          </p:nvPr>
        </p:nvSpPr>
        <p:spPr/>
        <p:txBody>
          <a:bodyPr/>
          <a:lstStyle/>
          <a:p>
            <a:fld id="{1961CEC7-0E5A-4935-A8D4-95B0BAEB7497}" type="slidenum">
              <a:rPr lang="tr-TR" smtClean="0"/>
              <a:t>48</a:t>
            </a:fld>
            <a:endParaRPr lang="tr-TR"/>
          </a:p>
        </p:txBody>
      </p:sp>
      <p:pic>
        <p:nvPicPr>
          <p:cNvPr id="4" name="Resim 3"/>
          <p:cNvPicPr>
            <a:picLocks noChangeAspect="1"/>
          </p:cNvPicPr>
          <p:nvPr/>
        </p:nvPicPr>
        <p:blipFill rotWithShape="1">
          <a:blip r:embed="rId2"/>
          <a:srcRect t="14554" r="1374" b="7410"/>
          <a:stretch/>
        </p:blipFill>
        <p:spPr>
          <a:xfrm>
            <a:off x="5883995" y="1308266"/>
            <a:ext cx="5995453" cy="26670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Dikdörtgen 7"/>
          <p:cNvSpPr/>
          <p:nvPr/>
        </p:nvSpPr>
        <p:spPr>
          <a:xfrm>
            <a:off x="312552" y="1212275"/>
            <a:ext cx="5192349" cy="5509200"/>
          </a:xfrm>
          <a:prstGeom prst="rect">
            <a:avLst/>
          </a:prstGeom>
        </p:spPr>
        <p:txBody>
          <a:bodyPr wrap="square">
            <a:spAutoFit/>
          </a:bodyPr>
          <a:lstStyle/>
          <a:p>
            <a:pPr algn="just"/>
            <a:r>
              <a:rPr lang="tr-TR" sz="2200" b="1" dirty="0">
                <a:solidFill>
                  <a:schemeClr val="accent6">
                    <a:lumMod val="50000"/>
                  </a:schemeClr>
                </a:solidFill>
              </a:rPr>
              <a:t>ULAKBİM tarafından oluşturulmakta olan TR Dizin; Fen Bilimleri ve Sosyal Bilimler temel konularında, Diş Hekimliği, Eczacılık, Mühendislik, Temel Bilimler, Sağlık Bilimleri, Veterinerlik, Sosyal ve Beşeri Bilimler alt konu alanlarında dergilerden oluşmaktadır.</a:t>
            </a:r>
          </a:p>
          <a:p>
            <a:pPr algn="just"/>
            <a:endParaRPr lang="tr-TR" sz="2200" b="1" dirty="0">
              <a:solidFill>
                <a:schemeClr val="accent6">
                  <a:lumMod val="50000"/>
                </a:schemeClr>
              </a:solidFill>
            </a:endParaRPr>
          </a:p>
          <a:p>
            <a:pPr algn="just"/>
            <a:r>
              <a:rPr lang="tr-TR" sz="2200" b="1" dirty="0">
                <a:solidFill>
                  <a:schemeClr val="accent6">
                    <a:lumMod val="50000"/>
                  </a:schemeClr>
                </a:solidFill>
              </a:rPr>
              <a:t>TR </a:t>
            </a:r>
            <a:r>
              <a:rPr lang="tr-TR" sz="2200" b="1" dirty="0" err="1">
                <a:solidFill>
                  <a:schemeClr val="accent6">
                    <a:lumMod val="50000"/>
                  </a:schemeClr>
                </a:solidFill>
              </a:rPr>
              <a:t>Dizin’in</a:t>
            </a:r>
            <a:r>
              <a:rPr lang="tr-TR" sz="2200" b="1" dirty="0">
                <a:solidFill>
                  <a:schemeClr val="accent6">
                    <a:lumMod val="50000"/>
                  </a:schemeClr>
                </a:solidFill>
              </a:rPr>
              <a:t> kapsamını oluşturan ulusal bilimsel dergiler, ULAKBİM TR Dizin uzmanları ile ilgili konu alanlarındaki uzman ve akademisyenlerden oluşan komiteler tarafından </a:t>
            </a:r>
            <a:r>
              <a:rPr lang="tr-TR" sz="2200" b="1" dirty="0">
                <a:solidFill>
                  <a:schemeClr val="accent6">
                    <a:lumMod val="50000"/>
                  </a:schemeClr>
                </a:solidFill>
                <a:hlinkClick r:id="rId3"/>
              </a:rPr>
              <a:t>Dergi Değerlendirme Kriterlerine</a:t>
            </a:r>
            <a:r>
              <a:rPr lang="tr-TR" sz="2200" b="1" dirty="0">
                <a:solidFill>
                  <a:schemeClr val="accent6">
                    <a:lumMod val="50000"/>
                  </a:schemeClr>
                </a:solidFill>
              </a:rPr>
              <a:t> bağlı olarak seçilmektedir.</a:t>
            </a:r>
          </a:p>
          <a:p>
            <a:pPr algn="just"/>
            <a:endParaRPr lang="tr-TR" sz="2200" b="1" dirty="0">
              <a:solidFill>
                <a:schemeClr val="accent6">
                  <a:lumMod val="50000"/>
                </a:schemeClr>
              </a:solidFill>
            </a:endParaRPr>
          </a:p>
        </p:txBody>
      </p:sp>
      <p:sp>
        <p:nvSpPr>
          <p:cNvPr id="9" name="Dikdörtgen 8"/>
          <p:cNvSpPr/>
          <p:nvPr/>
        </p:nvSpPr>
        <p:spPr>
          <a:xfrm>
            <a:off x="5734594" y="4187423"/>
            <a:ext cx="6294256" cy="2123658"/>
          </a:xfrm>
          <a:prstGeom prst="rect">
            <a:avLst/>
          </a:prstGeom>
        </p:spPr>
        <p:txBody>
          <a:bodyPr wrap="square">
            <a:spAutoFit/>
          </a:bodyPr>
          <a:lstStyle/>
          <a:p>
            <a:pPr algn="just"/>
            <a:r>
              <a:rPr lang="tr-TR" sz="2200" b="1" dirty="0" smtClean="0">
                <a:solidFill>
                  <a:schemeClr val="accent6">
                    <a:lumMod val="50000"/>
                  </a:schemeClr>
                </a:solidFill>
              </a:rPr>
              <a:t>Dizinde </a:t>
            </a:r>
            <a:r>
              <a:rPr lang="tr-TR" sz="2200" b="1" dirty="0">
                <a:solidFill>
                  <a:schemeClr val="accent6">
                    <a:lumMod val="50000"/>
                  </a:schemeClr>
                </a:solidFill>
              </a:rPr>
              <a:t>yer alan dergilerin makalelerine ait bibliyografik bilgilerin (makale adı, yazar, öz vs.) yanı sıra, ULAKBİM müdürlüğü ile dergi editörlükleri arasında imzalanan katılım izni sözleşmesine bağlı olarak, makale tam metinlerine de erişilebilmektedir.</a:t>
            </a:r>
          </a:p>
        </p:txBody>
      </p:sp>
    </p:spTree>
    <p:extLst>
      <p:ext uri="{BB962C8B-B14F-4D97-AF65-F5344CB8AC3E}">
        <p14:creationId xmlns:p14="http://schemas.microsoft.com/office/powerpoint/2010/main" val="178482638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DERGİPARK AKADEMİK (TÜBİTAK ULAKBİM)</a:t>
            </a:r>
            <a:endParaRPr lang="tr-TR" b="1" dirty="0">
              <a:solidFill>
                <a:srgbClr val="FF0000"/>
              </a:solidFill>
            </a:endParaRPr>
          </a:p>
        </p:txBody>
      </p:sp>
      <p:sp>
        <p:nvSpPr>
          <p:cNvPr id="3" name="Yuvarlatılmış Dikdörtgen 2"/>
          <p:cNvSpPr/>
          <p:nvPr/>
        </p:nvSpPr>
        <p:spPr>
          <a:xfrm>
            <a:off x="6847886" y="1584461"/>
            <a:ext cx="5344114" cy="1787416"/>
          </a:xfrm>
          <a:prstGeom prst="round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tr-TR" sz="2200" b="1" dirty="0">
                <a:solidFill>
                  <a:schemeClr val="accent6">
                    <a:lumMod val="50000"/>
                  </a:schemeClr>
                </a:solidFill>
              </a:rPr>
              <a:t>TÜBİTAK ULAKBİM tarafından oluşturulan,  Türkiye’de yayımlanan akademik dergilerin tam metinlerine erişim sağlayan bir veri tabanıdır. </a:t>
            </a:r>
            <a:r>
              <a:rPr lang="tr-TR" sz="2200" b="1" dirty="0" smtClean="0">
                <a:solidFill>
                  <a:schemeClr val="accent6">
                    <a:lumMod val="50000"/>
                  </a:schemeClr>
                </a:solidFill>
              </a:rPr>
              <a:t>İçeriğinde </a:t>
            </a:r>
            <a:r>
              <a:rPr lang="tr-TR" sz="2200" b="1" dirty="0" smtClean="0">
                <a:solidFill>
                  <a:srgbClr val="FF0000"/>
                </a:solidFill>
              </a:rPr>
              <a:t>1843 </a:t>
            </a:r>
            <a:r>
              <a:rPr lang="tr-TR" sz="2200" b="1" dirty="0" smtClean="0">
                <a:solidFill>
                  <a:schemeClr val="accent6">
                    <a:lumMod val="50000"/>
                  </a:schemeClr>
                </a:solidFill>
              </a:rPr>
              <a:t>adet dergi bulunmaktadır.</a:t>
            </a:r>
          </a:p>
        </p:txBody>
      </p:sp>
      <p:pic>
        <p:nvPicPr>
          <p:cNvPr id="6" name="Resim 5"/>
          <p:cNvPicPr>
            <a:picLocks noChangeAspect="1"/>
          </p:cNvPicPr>
          <p:nvPr/>
        </p:nvPicPr>
        <p:blipFill>
          <a:blip r:embed="rId2"/>
          <a:stretch>
            <a:fillRect/>
          </a:stretch>
        </p:blipFill>
        <p:spPr>
          <a:xfrm>
            <a:off x="223219" y="1440769"/>
            <a:ext cx="6476621" cy="44113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Resim 6"/>
          <p:cNvPicPr>
            <a:picLocks noChangeAspect="1"/>
          </p:cNvPicPr>
          <p:nvPr/>
        </p:nvPicPr>
        <p:blipFill rotWithShape="1">
          <a:blip r:embed="rId3"/>
          <a:srcRect b="2252"/>
          <a:stretch/>
        </p:blipFill>
        <p:spPr>
          <a:xfrm>
            <a:off x="7059358" y="3646464"/>
            <a:ext cx="1886213" cy="27935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Resim 7"/>
          <p:cNvPicPr>
            <a:picLocks noChangeAspect="1"/>
          </p:cNvPicPr>
          <p:nvPr/>
        </p:nvPicPr>
        <p:blipFill>
          <a:blip r:embed="rId4"/>
          <a:stretch>
            <a:fillRect/>
          </a:stretch>
        </p:blipFill>
        <p:spPr>
          <a:xfrm>
            <a:off x="9305090" y="3646464"/>
            <a:ext cx="2324424" cy="27912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7821474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a:stretch>
            <a:fillRect/>
          </a:stretch>
        </p:blipFill>
        <p:spPr>
          <a:xfrm>
            <a:off x="4144798" y="235957"/>
            <a:ext cx="7801263" cy="35031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838200" y="365126"/>
            <a:ext cx="10515600" cy="1012412"/>
          </a:xfrm>
        </p:spPr>
        <p:txBody>
          <a:bodyPr/>
          <a:lstStyle/>
          <a:p>
            <a:r>
              <a:rPr lang="tr-TR" b="1" dirty="0" smtClean="0">
                <a:solidFill>
                  <a:srgbClr val="FF0000"/>
                </a:solidFill>
              </a:rPr>
              <a:t>İDEALONLINE</a:t>
            </a:r>
            <a:endParaRPr lang="tr-TR" b="1" dirty="0">
              <a:solidFill>
                <a:srgbClr val="FF0000"/>
              </a:solidFill>
            </a:endParaRPr>
          </a:p>
        </p:txBody>
      </p:sp>
      <p:sp>
        <p:nvSpPr>
          <p:cNvPr id="4" name="Yuvarlatılmış Dikdörtgen 3"/>
          <p:cNvSpPr/>
          <p:nvPr/>
        </p:nvSpPr>
        <p:spPr>
          <a:xfrm>
            <a:off x="8198724" y="4339004"/>
            <a:ext cx="3473793" cy="2361685"/>
          </a:xfrm>
          <a:prstGeom prst="round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tr-TR" sz="2200" b="1" dirty="0">
                <a:solidFill>
                  <a:schemeClr val="accent6">
                    <a:lumMod val="50000"/>
                  </a:schemeClr>
                </a:solidFill>
              </a:rPr>
              <a:t>Çeşitli disiplinlerde Türkçe kaynak içeriği sunan elektronik veri tabanıdır. Toplam </a:t>
            </a:r>
            <a:r>
              <a:rPr lang="tr-TR" sz="2200" b="1" dirty="0" smtClean="0">
                <a:solidFill>
                  <a:srgbClr val="FF0000"/>
                </a:solidFill>
              </a:rPr>
              <a:t>752 </a:t>
            </a:r>
            <a:r>
              <a:rPr lang="tr-TR" sz="2200" b="1" dirty="0" smtClean="0">
                <a:solidFill>
                  <a:schemeClr val="accent6">
                    <a:lumMod val="50000"/>
                  </a:schemeClr>
                </a:solidFill>
              </a:rPr>
              <a:t>dergiye </a:t>
            </a:r>
            <a:r>
              <a:rPr lang="tr-TR" sz="2200" b="1" dirty="0">
                <a:solidFill>
                  <a:schemeClr val="accent6">
                    <a:lumMod val="50000"/>
                  </a:schemeClr>
                </a:solidFill>
              </a:rPr>
              <a:t>tam metin erişim imkanı bulunmaktadır</a:t>
            </a:r>
            <a:r>
              <a:rPr lang="tr-TR" sz="2200" b="1" dirty="0" smtClean="0">
                <a:solidFill>
                  <a:schemeClr val="accent6">
                    <a:lumMod val="50000"/>
                  </a:schemeClr>
                </a:solidFill>
              </a:rPr>
              <a:t>.</a:t>
            </a:r>
          </a:p>
        </p:txBody>
      </p:sp>
      <p:sp>
        <p:nvSpPr>
          <p:cNvPr id="9" name="Yuvarlatılmış Dikdörtgen 8"/>
          <p:cNvSpPr/>
          <p:nvPr/>
        </p:nvSpPr>
        <p:spPr>
          <a:xfrm>
            <a:off x="9144806" y="164750"/>
            <a:ext cx="2624447" cy="3135086"/>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Veri tabanı içerisinde tam metin erişebileceğiniz dergilerin yanında </a:t>
            </a:r>
          </a:p>
          <a:p>
            <a:pPr algn="ctr"/>
            <a:endParaRPr lang="tr-TR" sz="2200" b="1" dirty="0">
              <a:solidFill>
                <a:schemeClr val="accent6">
                  <a:lumMod val="50000"/>
                </a:schemeClr>
              </a:solidFill>
            </a:endParaRPr>
          </a:p>
          <a:p>
            <a:pPr algn="ctr"/>
            <a:r>
              <a:rPr lang="tr-TR" sz="2200" b="1" dirty="0" smtClean="0">
                <a:solidFill>
                  <a:schemeClr val="accent6">
                    <a:lumMod val="50000"/>
                  </a:schemeClr>
                </a:solidFill>
              </a:rPr>
              <a:t>işareti bulunmaktadır.</a:t>
            </a:r>
            <a:endParaRPr lang="tr-TR" sz="2200" b="1" dirty="0">
              <a:solidFill>
                <a:schemeClr val="accent6">
                  <a:lumMod val="50000"/>
                </a:schemeClr>
              </a:solidFill>
            </a:endParaRPr>
          </a:p>
        </p:txBody>
      </p:sp>
      <p:sp>
        <p:nvSpPr>
          <p:cNvPr id="11" name="Yuvarlatılmış Dikdörtgen 10"/>
          <p:cNvSpPr/>
          <p:nvPr/>
        </p:nvSpPr>
        <p:spPr>
          <a:xfrm>
            <a:off x="1402722" y="5273406"/>
            <a:ext cx="5253841" cy="1261793"/>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NOT: Veri tabanı, makale yazdırma / kaydetme aşamasında günlük 10 sayfa sınırlaması getirmektedir.</a:t>
            </a:r>
            <a:endParaRPr lang="tr-TR" sz="2200" b="1" dirty="0">
              <a:solidFill>
                <a:schemeClr val="accent6">
                  <a:lumMod val="50000"/>
                </a:schemeClr>
              </a:solidFill>
            </a:endParaRPr>
          </a:p>
        </p:txBody>
      </p:sp>
      <p:pic>
        <p:nvPicPr>
          <p:cNvPr id="8" name="Resim 7"/>
          <p:cNvPicPr>
            <a:picLocks noChangeAspect="1"/>
          </p:cNvPicPr>
          <p:nvPr/>
        </p:nvPicPr>
        <p:blipFill rotWithShape="1">
          <a:blip r:embed="rId3"/>
          <a:srcRect l="1833" r="2016" b="39658"/>
          <a:stretch/>
        </p:blipFill>
        <p:spPr>
          <a:xfrm>
            <a:off x="296254" y="2568471"/>
            <a:ext cx="6348548" cy="23413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Yuvarlatılmış Dikdörtgen 6"/>
          <p:cNvSpPr/>
          <p:nvPr/>
        </p:nvSpPr>
        <p:spPr>
          <a:xfrm>
            <a:off x="6309360" y="2508503"/>
            <a:ext cx="423846" cy="2401303"/>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2" name="Resim 11"/>
          <p:cNvPicPr>
            <a:picLocks noChangeAspect="1"/>
          </p:cNvPicPr>
          <p:nvPr/>
        </p:nvPicPr>
        <p:blipFill rotWithShape="1">
          <a:blip r:embed="rId4"/>
          <a:srcRect l="27902" t="12321" r="12885" b="21114"/>
          <a:stretch/>
        </p:blipFill>
        <p:spPr>
          <a:xfrm>
            <a:off x="10238581" y="2070708"/>
            <a:ext cx="499088" cy="437796"/>
          </a:xfrm>
          <a:prstGeom prst="rect">
            <a:avLst/>
          </a:prstGeom>
        </p:spPr>
      </p:pic>
    </p:spTree>
    <p:extLst>
      <p:ext uri="{BB962C8B-B14F-4D97-AF65-F5344CB8AC3E}">
        <p14:creationId xmlns:p14="http://schemas.microsoft.com/office/powerpoint/2010/main" val="335684173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SOBİAD (Sosyal Bilimler Atıf Dizini)</a:t>
            </a:r>
            <a:endParaRPr lang="tr-TR" dirty="0"/>
          </a:p>
        </p:txBody>
      </p:sp>
      <p:sp>
        <p:nvSpPr>
          <p:cNvPr id="4" name="Dikdörtgen 3"/>
          <p:cNvSpPr/>
          <p:nvPr/>
        </p:nvSpPr>
        <p:spPr>
          <a:xfrm>
            <a:off x="250372" y="5438454"/>
            <a:ext cx="11691256" cy="1107996"/>
          </a:xfrm>
          <a:prstGeom prst="rect">
            <a:avLst/>
          </a:prstGeom>
        </p:spPr>
        <p:txBody>
          <a:bodyPr wrap="square">
            <a:spAutoFit/>
          </a:bodyPr>
          <a:lstStyle/>
          <a:p>
            <a:pPr algn="just"/>
            <a:r>
              <a:rPr lang="tr-TR" sz="2200" b="1" dirty="0" err="1">
                <a:solidFill>
                  <a:schemeClr val="accent6">
                    <a:lumMod val="50000"/>
                  </a:schemeClr>
                </a:solidFill>
              </a:rPr>
              <a:t>Sobiad</a:t>
            </a:r>
            <a:r>
              <a:rPr lang="tr-TR" sz="2200" b="1" dirty="0">
                <a:solidFill>
                  <a:schemeClr val="accent6">
                    <a:lumMod val="50000"/>
                  </a:schemeClr>
                </a:solidFill>
              </a:rPr>
              <a:t> Atıf Dizini 1278 derginin indekslendiği ve kullanıcıların kendilerine yapılan atıflarının bulunduğu bir veri tabanıdır. Aynı zamanda Türkiye merkezli en çok sosyal bilimler makalesinin bulunduğu milli bir indekstir.</a:t>
            </a:r>
          </a:p>
        </p:txBody>
      </p:sp>
      <p:pic>
        <p:nvPicPr>
          <p:cNvPr id="5" name="Resim 4"/>
          <p:cNvPicPr>
            <a:picLocks noChangeAspect="1"/>
          </p:cNvPicPr>
          <p:nvPr/>
        </p:nvPicPr>
        <p:blipFill rotWithShape="1">
          <a:blip r:embed="rId2"/>
          <a:srcRect l="1008" r="8546"/>
          <a:stretch/>
        </p:blipFill>
        <p:spPr>
          <a:xfrm>
            <a:off x="1619793" y="1349108"/>
            <a:ext cx="8466099" cy="37976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940125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b="1" dirty="0" smtClean="0">
                <a:solidFill>
                  <a:srgbClr val="FF0000"/>
                </a:solidFill>
              </a:rPr>
              <a:t>TÜRKİYE ATIF DİZİNİ</a:t>
            </a:r>
            <a:endParaRPr lang="tr-TR" b="1" dirty="0">
              <a:solidFill>
                <a:srgbClr val="FF0000"/>
              </a:solidFill>
            </a:endParaRPr>
          </a:p>
        </p:txBody>
      </p:sp>
      <p:sp>
        <p:nvSpPr>
          <p:cNvPr id="4" name="Metin Yer Tutucusu 3"/>
          <p:cNvSpPr>
            <a:spLocks noGrp="1"/>
          </p:cNvSpPr>
          <p:nvPr>
            <p:ph type="body" sz="half" idx="2"/>
          </p:nvPr>
        </p:nvSpPr>
        <p:spPr>
          <a:xfrm>
            <a:off x="398379" y="2856641"/>
            <a:ext cx="5384800" cy="1911302"/>
          </a:xfrm>
        </p:spPr>
        <p:txBody>
          <a:bodyPr>
            <a:normAutofit/>
          </a:bodyPr>
          <a:lstStyle/>
          <a:p>
            <a:r>
              <a:rPr lang="tr-TR" sz="2200" b="1" dirty="0">
                <a:solidFill>
                  <a:schemeClr val="accent6">
                    <a:lumMod val="50000"/>
                  </a:schemeClr>
                </a:solidFill>
              </a:rPr>
              <a:t>Tıp, eczacılık, diş hekimliği, hemşirelik, veterinerlik, fizik tedavi ve rehabilitasyon, psikoloji, sağlık bilimleri, beden eğitimi ve spor konularındaki Türkiye Atıf </a:t>
            </a:r>
            <a:r>
              <a:rPr lang="tr-TR" sz="2200" b="1" dirty="0" err="1">
                <a:solidFill>
                  <a:schemeClr val="accent6">
                    <a:lumMod val="50000"/>
                  </a:schemeClr>
                </a:solidFill>
              </a:rPr>
              <a:t>Dizini‘ne</a:t>
            </a:r>
            <a:r>
              <a:rPr lang="tr-TR" sz="2200" b="1" dirty="0">
                <a:solidFill>
                  <a:schemeClr val="accent6">
                    <a:lumMod val="50000"/>
                  </a:schemeClr>
                </a:solidFill>
              </a:rPr>
              <a:t> kayıtlı </a:t>
            </a:r>
            <a:r>
              <a:rPr lang="tr-TR" sz="2200" b="1" dirty="0" smtClean="0">
                <a:solidFill>
                  <a:srgbClr val="FF0000"/>
                </a:solidFill>
              </a:rPr>
              <a:t>373</a:t>
            </a:r>
            <a:r>
              <a:rPr lang="tr-TR" sz="2200" b="1" dirty="0" smtClean="0">
                <a:solidFill>
                  <a:schemeClr val="accent6">
                    <a:lumMod val="50000"/>
                  </a:schemeClr>
                </a:solidFill>
              </a:rPr>
              <a:t> </a:t>
            </a:r>
            <a:r>
              <a:rPr lang="tr-TR" sz="2200" b="1" dirty="0">
                <a:solidFill>
                  <a:schemeClr val="accent6">
                    <a:lumMod val="50000"/>
                  </a:schemeClr>
                </a:solidFill>
              </a:rPr>
              <a:t>derginin, 2008’den günümüze, tam metinleri ile atıfları yer almaktadır. </a:t>
            </a:r>
            <a:endParaRPr lang="tr-TR" sz="2200" b="1" dirty="0" smtClean="0">
              <a:solidFill>
                <a:schemeClr val="accent6">
                  <a:lumMod val="50000"/>
                </a:schemeClr>
              </a:solidFill>
            </a:endParaRPr>
          </a:p>
          <a:p>
            <a:endParaRPr lang="tr-TR" sz="2200" b="1" dirty="0">
              <a:solidFill>
                <a:schemeClr val="accent6">
                  <a:lumMod val="50000"/>
                </a:schemeClr>
              </a:solidFill>
            </a:endParaRPr>
          </a:p>
        </p:txBody>
      </p:sp>
      <p:pic>
        <p:nvPicPr>
          <p:cNvPr id="5" name="Resim 4"/>
          <p:cNvPicPr>
            <a:picLocks noChangeAspect="1"/>
          </p:cNvPicPr>
          <p:nvPr/>
        </p:nvPicPr>
        <p:blipFill rotWithShape="1">
          <a:blip r:embed="rId2"/>
          <a:srcRect l="10460" t="9170" r="10297" b="27302"/>
          <a:stretch/>
        </p:blipFill>
        <p:spPr>
          <a:xfrm>
            <a:off x="5973184" y="1775701"/>
            <a:ext cx="5609216" cy="3597443"/>
          </a:xfrm>
          <a:prstGeom prst="rect">
            <a:avLst/>
          </a:prstGeom>
          <a:ln>
            <a:noFill/>
          </a:ln>
          <a:effectLst>
            <a:outerShdw blurRad="292100" dist="139700" dir="2700000" algn="tl" rotWithShape="0">
              <a:srgbClr val="333333">
                <a:alpha val="65000"/>
              </a:srgbClr>
            </a:outerShdw>
          </a:effectLst>
        </p:spPr>
      </p:pic>
      <p:sp>
        <p:nvSpPr>
          <p:cNvPr id="6" name="Slayt Numarası Yer Tutucusu 5"/>
          <p:cNvSpPr>
            <a:spLocks noGrp="1"/>
          </p:cNvSpPr>
          <p:nvPr>
            <p:ph type="sldNum" sz="quarter" idx="12"/>
          </p:nvPr>
        </p:nvSpPr>
        <p:spPr/>
        <p:txBody>
          <a:bodyPr/>
          <a:lstStyle/>
          <a:p>
            <a:pPr>
              <a:defRPr/>
            </a:pPr>
            <a:fld id="{EA75E1C5-A886-4B14-A345-18CE90820B5B}" type="slidenum">
              <a:rPr lang="tr-TR" altLang="tr-TR" smtClean="0"/>
              <a:pPr>
                <a:defRPr/>
              </a:pPr>
              <a:t>52</a:t>
            </a:fld>
            <a:endParaRPr lang="tr-TR" altLang="tr-TR"/>
          </a:p>
        </p:txBody>
      </p:sp>
    </p:spTree>
    <p:extLst>
      <p:ext uri="{BB962C8B-B14F-4D97-AF65-F5344CB8AC3E}">
        <p14:creationId xmlns:p14="http://schemas.microsoft.com/office/powerpoint/2010/main" val="5216003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Başlık"/>
          <p:cNvSpPr>
            <a:spLocks noGrp="1"/>
          </p:cNvSpPr>
          <p:nvPr>
            <p:ph type="ctrTitle"/>
          </p:nvPr>
        </p:nvSpPr>
        <p:spPr>
          <a:xfrm>
            <a:off x="2209800" y="3442871"/>
            <a:ext cx="7772400" cy="1470025"/>
          </a:xfrm>
        </p:spPr>
        <p:txBody>
          <a:bodyPr>
            <a:noAutofit/>
          </a:bodyPr>
          <a:lstStyle/>
          <a:p>
            <a:pPr>
              <a:spcBef>
                <a:spcPts val="1000"/>
              </a:spcBef>
              <a:defRPr/>
            </a:pPr>
            <a:r>
              <a:rPr lang="tr-TR" b="1" dirty="0" smtClean="0">
                <a:solidFill>
                  <a:schemeClr val="accent6">
                    <a:lumMod val="50000"/>
                  </a:schemeClr>
                </a:solidFill>
              </a:rPr>
              <a:t>YABANCI </a:t>
            </a:r>
            <a:r>
              <a:rPr lang="tr-TR" b="1" dirty="0">
                <a:solidFill>
                  <a:schemeClr val="accent6">
                    <a:lumMod val="50000"/>
                  </a:schemeClr>
                </a:solidFill>
              </a:rPr>
              <a:t>TIP VE SAĞLIK BİLİMLERİ LİTERATÜRÜNE ERİŞİM </a:t>
            </a:r>
          </a:p>
        </p:txBody>
      </p:sp>
    </p:spTree>
    <p:extLst>
      <p:ext uri="{BB962C8B-B14F-4D97-AF65-F5344CB8AC3E}">
        <p14:creationId xmlns:p14="http://schemas.microsoft.com/office/powerpoint/2010/main" val="100231749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p:cNvGraphicFramePr>
            <a:graphicFrameLocks noGrp="1"/>
          </p:cNvGraphicFramePr>
          <p:nvPr>
            <p:ph idx="1"/>
            <p:extLst>
              <p:ext uri="{D42A27DB-BD31-4B8C-83A1-F6EECF244321}">
                <p14:modId xmlns:p14="http://schemas.microsoft.com/office/powerpoint/2010/main" val="757048259"/>
              </p:ext>
            </p:extLst>
          </p:nvPr>
        </p:nvGraphicFramePr>
        <p:xfrm>
          <a:off x="109728" y="88386"/>
          <a:ext cx="11984735" cy="6583450"/>
        </p:xfrm>
        <a:graphic>
          <a:graphicData uri="http://schemas.openxmlformats.org/drawingml/2006/table">
            <a:tbl>
              <a:tblPr firstRow="1" bandRow="1">
                <a:tableStyleId>{16D9F66E-5EB9-4882-86FB-DCBF35E3C3E4}</a:tableStyleId>
              </a:tblPr>
              <a:tblGrid>
                <a:gridCol w="2973241">
                  <a:extLst>
                    <a:ext uri="{9D8B030D-6E8A-4147-A177-3AD203B41FA5}">
                      <a16:colId xmlns:a16="http://schemas.microsoft.com/office/drawing/2014/main" val="908734626"/>
                    </a:ext>
                  </a:extLst>
                </a:gridCol>
                <a:gridCol w="3964007">
                  <a:extLst>
                    <a:ext uri="{9D8B030D-6E8A-4147-A177-3AD203B41FA5}">
                      <a16:colId xmlns:a16="http://schemas.microsoft.com/office/drawing/2014/main" val="811621978"/>
                    </a:ext>
                  </a:extLst>
                </a:gridCol>
                <a:gridCol w="2340864">
                  <a:extLst>
                    <a:ext uri="{9D8B030D-6E8A-4147-A177-3AD203B41FA5}">
                      <a16:colId xmlns:a16="http://schemas.microsoft.com/office/drawing/2014/main" val="1867490416"/>
                    </a:ext>
                  </a:extLst>
                </a:gridCol>
                <a:gridCol w="2706623">
                  <a:extLst>
                    <a:ext uri="{9D8B030D-6E8A-4147-A177-3AD203B41FA5}">
                      <a16:colId xmlns:a16="http://schemas.microsoft.com/office/drawing/2014/main" val="1314689973"/>
                    </a:ext>
                  </a:extLst>
                </a:gridCol>
              </a:tblGrid>
              <a:tr h="607801">
                <a:tc>
                  <a:txBody>
                    <a:bodyPr/>
                    <a:lstStyle/>
                    <a:p>
                      <a:pPr algn="ctr"/>
                      <a:r>
                        <a:rPr lang="tr-TR" sz="1600" dirty="0" smtClean="0">
                          <a:ln>
                            <a:solidFill>
                              <a:schemeClr val="accent1"/>
                            </a:solidFill>
                          </a:ln>
                          <a:solidFill>
                            <a:srgbClr val="FF0000"/>
                          </a:solidFill>
                        </a:rPr>
                        <a:t>KİTAP VERİ TABANLARI</a:t>
                      </a:r>
                      <a:endParaRPr lang="tr-TR" sz="1600" dirty="0">
                        <a:ln>
                          <a:solidFill>
                            <a:schemeClr val="accent1"/>
                          </a:solidFill>
                        </a:ln>
                        <a:solidFill>
                          <a:srgbClr val="FF0000"/>
                        </a:solidFill>
                      </a:endParaRPr>
                    </a:p>
                  </a:txBody>
                  <a:tcPr/>
                </a:tc>
                <a:tc>
                  <a:txBody>
                    <a:bodyPr/>
                    <a:lstStyle/>
                    <a:p>
                      <a:pPr algn="ctr"/>
                      <a:r>
                        <a:rPr lang="tr-TR" sz="1600" dirty="0" smtClean="0">
                          <a:ln>
                            <a:solidFill>
                              <a:schemeClr val="accent1"/>
                            </a:solidFill>
                          </a:ln>
                          <a:solidFill>
                            <a:srgbClr val="FF0000"/>
                          </a:solidFill>
                        </a:rPr>
                        <a:t>DERGİ VERİ TABANLARI - I</a:t>
                      </a:r>
                      <a:endParaRPr lang="tr-TR" sz="1600" dirty="0">
                        <a:ln>
                          <a:solidFill>
                            <a:schemeClr val="accent1"/>
                          </a:solidFill>
                        </a:ln>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dirty="0" smtClean="0">
                          <a:ln>
                            <a:solidFill>
                              <a:schemeClr val="accent1"/>
                            </a:solidFill>
                          </a:ln>
                          <a:solidFill>
                            <a:srgbClr val="FF0000"/>
                          </a:solidFill>
                        </a:rPr>
                        <a:t>DERGİ VERİ TABANLARI - II</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smtClean="0">
                          <a:ln>
                            <a:solidFill>
                              <a:schemeClr val="accent1"/>
                            </a:solidFill>
                          </a:ln>
                          <a:solidFill>
                            <a:srgbClr val="FF0000"/>
                          </a:solidFill>
                        </a:rPr>
                        <a:t>KANITA DAYALI TIP VERİ TABANLARI</a:t>
                      </a:r>
                    </a:p>
                  </a:txBody>
                  <a:tcPr/>
                </a:tc>
                <a:extLst>
                  <a:ext uri="{0D108BD9-81ED-4DB2-BD59-A6C34878D82A}">
                    <a16:rowId xmlns:a16="http://schemas.microsoft.com/office/drawing/2014/main" val="1774558436"/>
                  </a:ext>
                </a:extLst>
              </a:tr>
              <a:tr h="3401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effectLst/>
                        </a:rPr>
                        <a:t>Access </a:t>
                      </a:r>
                      <a:r>
                        <a:rPr lang="tr-TR" sz="1600" b="1" kern="1200" dirty="0" err="1" smtClean="0">
                          <a:effectLst/>
                        </a:rPr>
                        <a:t>Emergency</a:t>
                      </a:r>
                      <a:r>
                        <a:rPr lang="tr-TR" sz="1600" b="1" kern="1200" dirty="0" smtClean="0">
                          <a:effectLst/>
                        </a:rPr>
                        <a:t> </a:t>
                      </a:r>
                      <a:r>
                        <a:rPr lang="tr-TR" sz="1600" b="1" kern="1200" dirty="0" err="1" smtClean="0">
                          <a:effectLst/>
                        </a:rPr>
                        <a:t>Medicine</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AAP e-</a:t>
                      </a:r>
                      <a:r>
                        <a:rPr lang="tr-TR" sz="1600" b="1" kern="1200" dirty="0" err="1" smtClean="0">
                          <a:solidFill>
                            <a:schemeClr val="tx1"/>
                          </a:solidFill>
                          <a:effectLst/>
                          <a:latin typeface="+mn-lt"/>
                          <a:ea typeface="+mn-ea"/>
                          <a:cs typeface="+mn-cs"/>
                        </a:rPr>
                        <a:t>Journal</a:t>
                      </a:r>
                      <a:r>
                        <a:rPr lang="tr-TR" sz="1600" b="1" kern="1200" dirty="0" smtClean="0">
                          <a:solidFill>
                            <a:schemeClr val="tx1"/>
                          </a:solidFill>
                          <a:effectLst/>
                          <a:latin typeface="+mn-lt"/>
                          <a:ea typeface="+mn-ea"/>
                          <a:cs typeface="+mn-cs"/>
                        </a:rPr>
                        <a:t> Collection</a:t>
                      </a:r>
                    </a:p>
                  </a:txBody>
                  <a:tcPr/>
                </a:tc>
                <a:tc>
                  <a:txBody>
                    <a:bodyPr/>
                    <a:lstStyle/>
                    <a:p>
                      <a:r>
                        <a:rPr lang="tr-TR" sz="1600" b="1" dirty="0" err="1" smtClean="0"/>
                        <a:t>Medline</a:t>
                      </a:r>
                      <a:endParaRPr lang="tr-TR" sz="16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Clinical</a:t>
                      </a:r>
                      <a:r>
                        <a:rPr lang="tr-TR" sz="1600" b="1" kern="1200" dirty="0" smtClean="0">
                          <a:solidFill>
                            <a:schemeClr val="tx1"/>
                          </a:solidFill>
                          <a:effectLst/>
                          <a:latin typeface="+mn-lt"/>
                          <a:ea typeface="+mn-ea"/>
                          <a:cs typeface="+mn-cs"/>
                        </a:rPr>
                        <a:t> </a:t>
                      </a:r>
                      <a:r>
                        <a:rPr lang="tr-TR" sz="1600" b="1" kern="1200" dirty="0" err="1" smtClean="0">
                          <a:solidFill>
                            <a:schemeClr val="tx1"/>
                          </a:solidFill>
                          <a:effectLst/>
                          <a:latin typeface="+mn-lt"/>
                          <a:ea typeface="+mn-ea"/>
                          <a:cs typeface="+mn-cs"/>
                        </a:rPr>
                        <a:t>Key</a:t>
                      </a:r>
                      <a:endParaRPr lang="tr-TR" sz="16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184043582"/>
                  </a:ext>
                </a:extLst>
              </a:tr>
              <a:tr h="3291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rPr>
                        <a:t>Access </a:t>
                      </a:r>
                      <a:r>
                        <a:rPr lang="tr-TR" sz="1600" b="1" kern="1200" dirty="0" err="1" smtClean="0">
                          <a:solidFill>
                            <a:schemeClr val="tx1"/>
                          </a:solidFill>
                          <a:effectLst/>
                        </a:rPr>
                        <a:t>Medicine</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Academic</a:t>
                      </a:r>
                      <a:r>
                        <a:rPr lang="tr-TR" sz="1600" b="1" kern="1200" dirty="0" smtClean="0">
                          <a:solidFill>
                            <a:schemeClr val="tx1"/>
                          </a:solidFill>
                          <a:effectLst/>
                          <a:latin typeface="+mn-lt"/>
                          <a:ea typeface="+mn-ea"/>
                          <a:cs typeface="+mn-cs"/>
                        </a:rPr>
                        <a:t> </a:t>
                      </a:r>
                      <a:r>
                        <a:rPr lang="tr-TR" sz="1600" b="1" kern="1200" dirty="0" err="1" smtClean="0">
                          <a:solidFill>
                            <a:schemeClr val="tx1"/>
                          </a:solidFill>
                          <a:effectLst/>
                          <a:latin typeface="+mn-lt"/>
                          <a:ea typeface="+mn-ea"/>
                          <a:cs typeface="+mn-cs"/>
                        </a:rPr>
                        <a:t>Search</a:t>
                      </a:r>
                      <a:r>
                        <a:rPr lang="tr-TR" sz="1600" b="1" kern="1200" dirty="0" smtClean="0">
                          <a:solidFill>
                            <a:schemeClr val="tx1"/>
                          </a:solidFill>
                          <a:effectLst/>
                          <a:latin typeface="+mn-lt"/>
                          <a:ea typeface="+mn-ea"/>
                          <a:cs typeface="+mn-cs"/>
                        </a:rPr>
                        <a:t> Complete</a:t>
                      </a:r>
                      <a:endParaRPr lang="tr-TR" sz="1600"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Nature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Cochrane</a:t>
                      </a:r>
                      <a:endParaRPr lang="tr-TR" sz="16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786716066"/>
                  </a:ext>
                </a:extLst>
              </a:tr>
              <a:tr h="310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effectLst/>
                        </a:rPr>
                        <a:t>Directory of Open </a:t>
                      </a:r>
                      <a:r>
                        <a:rPr lang="tr-TR" sz="1600" b="1" kern="1200" dirty="0" err="1" smtClean="0">
                          <a:effectLst/>
                        </a:rPr>
                        <a:t>Books</a:t>
                      </a:r>
                      <a:r>
                        <a:rPr lang="tr-TR" sz="1600" b="1" kern="1200" dirty="0" smtClean="0">
                          <a:effectLst/>
                        </a:rPr>
                        <a:t> (DOAB)</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AMA </a:t>
                      </a:r>
                      <a:r>
                        <a:rPr lang="tr-TR" sz="1600" b="1" kern="1200" dirty="0" err="1" smtClean="0">
                          <a:solidFill>
                            <a:schemeClr val="tx1"/>
                          </a:solidFill>
                          <a:effectLst/>
                          <a:latin typeface="+mn-lt"/>
                          <a:ea typeface="+mn-ea"/>
                          <a:cs typeface="+mn-cs"/>
                        </a:rPr>
                        <a:t>Journals</a:t>
                      </a:r>
                      <a:endParaRPr lang="tr-TR" sz="1600"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OVID</a:t>
                      </a:r>
                      <a:endParaRPr lang="tr-TR" sz="1600" kern="1200" dirty="0" smtClean="0">
                        <a:solidFill>
                          <a:schemeClr val="tx1"/>
                        </a:solidFill>
                        <a:effectLst/>
                        <a:latin typeface="+mn-lt"/>
                        <a:ea typeface="+mn-ea"/>
                        <a:cs typeface="+mn-cs"/>
                      </a:endParaRPr>
                    </a:p>
                  </a:txBody>
                  <a:tcPr/>
                </a:tc>
                <a:tc>
                  <a:txBody>
                    <a:bodyPr/>
                    <a:lstStyle/>
                    <a:p>
                      <a:r>
                        <a:rPr lang="tr-TR" sz="1600" b="1" kern="1200" dirty="0" smtClean="0">
                          <a:solidFill>
                            <a:schemeClr val="tx1"/>
                          </a:solidFill>
                          <a:effectLst/>
                          <a:latin typeface="+mn-lt"/>
                          <a:ea typeface="+mn-ea"/>
                          <a:cs typeface="+mn-cs"/>
                        </a:rPr>
                        <a:t>Dynamed</a:t>
                      </a:r>
                      <a:r>
                        <a:rPr lang="tr-TR" sz="1600" kern="1200" dirty="0" smtClean="0">
                          <a:solidFill>
                            <a:schemeClr val="tx1"/>
                          </a:solidFill>
                          <a:effectLst/>
                          <a:latin typeface="+mn-lt"/>
                          <a:ea typeface="+mn-ea"/>
                          <a:cs typeface="+mn-cs"/>
                        </a:rPr>
                        <a:t> </a:t>
                      </a:r>
                      <a:endParaRPr lang="tr-TR" sz="1600" dirty="0"/>
                    </a:p>
                  </a:txBody>
                  <a:tcPr/>
                </a:tc>
                <a:extLst>
                  <a:ext uri="{0D108BD9-81ED-4DB2-BD59-A6C34878D82A}">
                    <a16:rowId xmlns:a16="http://schemas.microsoft.com/office/drawing/2014/main" val="188762280"/>
                  </a:ext>
                </a:extLst>
              </a:tr>
              <a:tr h="3413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effectLst/>
                        </a:rPr>
                        <a:t>Ebrary</a:t>
                      </a:r>
                      <a:r>
                        <a:rPr lang="tr-TR" sz="1600" b="1" kern="1200" baseline="0" dirty="0" smtClean="0">
                          <a:effectLst/>
                        </a:rPr>
                        <a:t> – </a:t>
                      </a:r>
                      <a:r>
                        <a:rPr lang="tr-TR" sz="1600" b="1" kern="1200" baseline="0" dirty="0" err="1" smtClean="0">
                          <a:effectLst/>
                        </a:rPr>
                        <a:t>Ebook</a:t>
                      </a:r>
                      <a:r>
                        <a:rPr lang="tr-TR" sz="1600" b="1" kern="1200" baseline="0" dirty="0" smtClean="0">
                          <a:effectLst/>
                        </a:rPr>
                        <a:t> Central</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ASN (</a:t>
                      </a:r>
                      <a:r>
                        <a:rPr lang="tr-TR" sz="1600" b="1" kern="1200" dirty="0" err="1" smtClean="0">
                          <a:solidFill>
                            <a:schemeClr val="tx1"/>
                          </a:solidFill>
                          <a:effectLst/>
                          <a:latin typeface="+mn-lt"/>
                          <a:ea typeface="+mn-ea"/>
                          <a:cs typeface="+mn-cs"/>
                        </a:rPr>
                        <a:t>American</a:t>
                      </a:r>
                      <a:r>
                        <a:rPr lang="tr-TR" sz="1600" b="1" kern="1200" dirty="0" smtClean="0">
                          <a:solidFill>
                            <a:schemeClr val="tx1"/>
                          </a:solidFill>
                          <a:effectLst/>
                          <a:latin typeface="+mn-lt"/>
                          <a:ea typeface="+mn-ea"/>
                          <a:cs typeface="+mn-cs"/>
                        </a:rPr>
                        <a:t> </a:t>
                      </a:r>
                      <a:r>
                        <a:rPr lang="tr-TR" sz="1600" b="1" kern="1200" dirty="0" err="1" smtClean="0">
                          <a:solidFill>
                            <a:schemeClr val="tx1"/>
                          </a:solidFill>
                          <a:effectLst/>
                          <a:latin typeface="+mn-lt"/>
                          <a:ea typeface="+mn-ea"/>
                          <a:cs typeface="+mn-cs"/>
                        </a:rPr>
                        <a:t>Society</a:t>
                      </a:r>
                      <a:r>
                        <a:rPr lang="tr-TR" sz="1600" b="1" kern="1200" dirty="0" smtClean="0">
                          <a:solidFill>
                            <a:schemeClr val="tx1"/>
                          </a:solidFill>
                          <a:effectLst/>
                          <a:latin typeface="+mn-lt"/>
                          <a:ea typeface="+mn-ea"/>
                          <a:cs typeface="+mn-cs"/>
                        </a:rPr>
                        <a:t> of </a:t>
                      </a:r>
                      <a:r>
                        <a:rPr lang="tr-TR" sz="1600" b="1" kern="1200" dirty="0" err="1" smtClean="0">
                          <a:solidFill>
                            <a:schemeClr val="tx1"/>
                          </a:solidFill>
                          <a:effectLst/>
                          <a:latin typeface="+mn-lt"/>
                          <a:ea typeface="+mn-ea"/>
                          <a:cs typeface="+mn-cs"/>
                        </a:rPr>
                        <a:t>Nephrology</a:t>
                      </a:r>
                      <a:r>
                        <a:rPr lang="tr-TR" sz="1600" kern="1200" dirty="0" smtClean="0">
                          <a:solidFill>
                            <a:schemeClr val="tx1"/>
                          </a:solidFill>
                          <a:effectLst/>
                          <a:latin typeface="+mn-lt"/>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Oxford </a:t>
                      </a:r>
                      <a:r>
                        <a:rPr lang="tr-TR" sz="1600" b="1" kern="1200" dirty="0" err="1" smtClean="0">
                          <a:solidFill>
                            <a:schemeClr val="tx1"/>
                          </a:solidFill>
                          <a:effectLst/>
                          <a:latin typeface="+mn-lt"/>
                          <a:ea typeface="+mn-ea"/>
                          <a:cs typeface="+mn-cs"/>
                        </a:rPr>
                        <a:t>Journals</a:t>
                      </a:r>
                      <a:r>
                        <a:rPr lang="tr-TR" sz="1600" b="1" kern="1200" dirty="0" smtClean="0">
                          <a:solidFill>
                            <a:schemeClr val="tx1"/>
                          </a:solidFill>
                          <a:effectLst/>
                          <a:latin typeface="+mn-lt"/>
                          <a:ea typeface="+mn-ea"/>
                          <a:cs typeface="+mn-cs"/>
                        </a:rPr>
                        <a:t> Online</a:t>
                      </a:r>
                    </a:p>
                  </a:txBody>
                  <a:tcPr/>
                </a:tc>
                <a:tc>
                  <a:txBody>
                    <a:bodyPr/>
                    <a:lstStyle/>
                    <a:p>
                      <a:r>
                        <a:rPr lang="tr-TR" sz="1600" b="1" kern="1200" dirty="0" smtClean="0">
                          <a:solidFill>
                            <a:schemeClr val="tx1"/>
                          </a:solidFill>
                          <a:effectLst/>
                          <a:latin typeface="+mn-lt"/>
                          <a:ea typeface="+mn-ea"/>
                          <a:cs typeface="+mn-cs"/>
                        </a:rPr>
                        <a:t>UpToDate</a:t>
                      </a:r>
                      <a:r>
                        <a:rPr lang="tr-TR" sz="1600" kern="1200" dirty="0" smtClean="0">
                          <a:solidFill>
                            <a:schemeClr val="tx1"/>
                          </a:solidFill>
                          <a:effectLst/>
                          <a:latin typeface="+mn-lt"/>
                          <a:ea typeface="+mn-ea"/>
                          <a:cs typeface="+mn-cs"/>
                        </a:rPr>
                        <a:t> </a:t>
                      </a:r>
                      <a:endParaRPr lang="tr-TR" sz="1600" dirty="0"/>
                    </a:p>
                  </a:txBody>
                  <a:tcPr/>
                </a:tc>
                <a:extLst>
                  <a:ext uri="{0D108BD9-81ED-4DB2-BD59-A6C34878D82A}">
                    <a16:rowId xmlns:a16="http://schemas.microsoft.com/office/drawing/2014/main" val="874140785"/>
                  </a:ext>
                </a:extLst>
              </a:tr>
              <a:tr h="3499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effectLst/>
                        </a:rPr>
                        <a:t>Elsevier</a:t>
                      </a:r>
                      <a:r>
                        <a:rPr lang="tr-TR" sz="1600" b="1" kern="1200" dirty="0" smtClean="0">
                          <a:effectLst/>
                        </a:rPr>
                        <a:t> E-Kitaplar</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effectLst/>
                          <a:latin typeface="+mn-lt"/>
                          <a:ea typeface="+mn-ea"/>
                          <a:cs typeface="+mn-cs"/>
                        </a:rPr>
                        <a:t>Bates’ Visual Guide to Physical Examination</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Primal</a:t>
                      </a:r>
                      <a:r>
                        <a:rPr lang="tr-TR" sz="1600" b="1" kern="1200" dirty="0" smtClean="0">
                          <a:solidFill>
                            <a:schemeClr val="tx1"/>
                          </a:solidFill>
                          <a:effectLst/>
                          <a:latin typeface="+mn-lt"/>
                          <a:ea typeface="+mn-ea"/>
                          <a:cs typeface="+mn-cs"/>
                        </a:rPr>
                        <a:t> </a:t>
                      </a:r>
                      <a:r>
                        <a:rPr lang="tr-TR" sz="1600" b="1" kern="1200" dirty="0" err="1" smtClean="0">
                          <a:solidFill>
                            <a:schemeClr val="tx1"/>
                          </a:solidFill>
                          <a:effectLst/>
                          <a:latin typeface="+mn-lt"/>
                          <a:ea typeface="+mn-ea"/>
                          <a:cs typeface="+mn-cs"/>
                        </a:rPr>
                        <a:t>Pictures</a:t>
                      </a:r>
                      <a:endParaRPr lang="tr-TR" sz="1600" kern="1200" dirty="0" smtClean="0">
                        <a:solidFill>
                          <a:schemeClr val="tx1"/>
                        </a:solidFill>
                        <a:effectLst/>
                        <a:latin typeface="+mn-lt"/>
                        <a:ea typeface="+mn-ea"/>
                        <a:cs typeface="+mn-cs"/>
                      </a:endParaRPr>
                    </a:p>
                  </a:txBody>
                  <a:tcPr/>
                </a:tc>
                <a:tc>
                  <a:txBody>
                    <a:bodyPr/>
                    <a:lstStyle/>
                    <a:p>
                      <a:endParaRPr lang="tr-TR"/>
                    </a:p>
                  </a:txBody>
                  <a:tcPr/>
                </a:tc>
                <a:extLst>
                  <a:ext uri="{0D108BD9-81ED-4DB2-BD59-A6C34878D82A}">
                    <a16:rowId xmlns:a16="http://schemas.microsoft.com/office/drawing/2014/main" val="3339909657"/>
                  </a:ext>
                </a:extLst>
              </a:tr>
              <a:tr h="3892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effectLst/>
                        </a:rPr>
                        <a:t>Elsevier</a:t>
                      </a:r>
                      <a:r>
                        <a:rPr lang="tr-TR" sz="1600" b="1" kern="1200" dirty="0" smtClean="0">
                          <a:effectLst/>
                        </a:rPr>
                        <a:t> E-Reference </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Bentham Open</a:t>
                      </a:r>
                      <a:endParaRPr lang="tr-TR" sz="1600"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Sage</a:t>
                      </a:r>
                      <a:r>
                        <a:rPr lang="tr-TR" sz="1600" b="1" kern="1200" dirty="0" smtClean="0">
                          <a:solidFill>
                            <a:schemeClr val="tx1"/>
                          </a:solidFill>
                          <a:effectLst/>
                          <a:latin typeface="+mn-lt"/>
                          <a:ea typeface="+mn-ea"/>
                          <a:cs typeface="+mn-cs"/>
                        </a:rPr>
                        <a:t> </a:t>
                      </a:r>
                      <a:r>
                        <a:rPr lang="tr-TR" sz="1600" b="1" kern="1200" dirty="0" err="1" smtClean="0">
                          <a:solidFill>
                            <a:schemeClr val="tx1"/>
                          </a:solidFill>
                          <a:effectLst/>
                          <a:latin typeface="+mn-lt"/>
                          <a:ea typeface="+mn-ea"/>
                          <a:cs typeface="+mn-cs"/>
                        </a:rPr>
                        <a:t>Journals</a:t>
                      </a:r>
                      <a:r>
                        <a:rPr lang="tr-TR" sz="1600" b="1" kern="1200" dirty="0" smtClean="0">
                          <a:solidFill>
                            <a:schemeClr val="tx1"/>
                          </a:solidFill>
                          <a:effectLst/>
                          <a:latin typeface="+mn-lt"/>
                          <a:ea typeface="+mn-ea"/>
                          <a:cs typeface="+mn-cs"/>
                        </a:rPr>
                        <a:t> Online</a:t>
                      </a:r>
                      <a:endParaRPr lang="tr-TR" sz="1600" kern="1200" dirty="0" smtClean="0">
                        <a:solidFill>
                          <a:schemeClr val="tx1"/>
                        </a:solidFill>
                        <a:effectLst/>
                        <a:latin typeface="+mn-lt"/>
                        <a:ea typeface="+mn-ea"/>
                        <a:cs typeface="+mn-cs"/>
                      </a:endParaRPr>
                    </a:p>
                  </a:txBody>
                  <a:tcPr/>
                </a:tc>
                <a:tc>
                  <a:txBody>
                    <a:bodyPr/>
                    <a:lstStyle/>
                    <a:p>
                      <a:r>
                        <a:rPr lang="tr-TR" sz="1600" b="1" dirty="0" smtClean="0">
                          <a:ln>
                            <a:solidFill>
                              <a:schemeClr val="accent1"/>
                            </a:solidFill>
                          </a:ln>
                          <a:solidFill>
                            <a:srgbClr val="FF0000"/>
                          </a:solidFill>
                        </a:rPr>
                        <a:t>REFERANS</a:t>
                      </a:r>
                      <a:r>
                        <a:rPr lang="tr-TR" sz="1600" b="1" baseline="0" dirty="0" smtClean="0">
                          <a:ln>
                            <a:solidFill>
                              <a:schemeClr val="accent1"/>
                            </a:solidFill>
                          </a:ln>
                          <a:solidFill>
                            <a:srgbClr val="FF0000"/>
                          </a:solidFill>
                        </a:rPr>
                        <a:t> YÖNETİCİLERİ</a:t>
                      </a:r>
                      <a:endParaRPr lang="tr-TR" sz="1600" b="1" dirty="0">
                        <a:ln>
                          <a:solidFill>
                            <a:schemeClr val="accent1"/>
                          </a:solidFill>
                        </a:ln>
                        <a:solidFill>
                          <a:srgbClr val="FF0000"/>
                        </a:solidFill>
                      </a:endParaRPr>
                    </a:p>
                  </a:txBody>
                  <a:tcPr/>
                </a:tc>
                <a:extLst>
                  <a:ext uri="{0D108BD9-81ED-4DB2-BD59-A6C34878D82A}">
                    <a16:rowId xmlns:a16="http://schemas.microsoft.com/office/drawing/2014/main" val="2068397013"/>
                  </a:ext>
                </a:extLst>
              </a:tr>
              <a:tr h="3892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effectLst/>
                        </a:rPr>
                        <a:t>MyiLibrary</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BMJ </a:t>
                      </a:r>
                      <a:r>
                        <a:rPr lang="tr-TR" sz="1600" b="1" kern="1200" dirty="0" err="1" smtClean="0">
                          <a:solidFill>
                            <a:schemeClr val="tx1"/>
                          </a:solidFill>
                          <a:effectLst/>
                          <a:latin typeface="+mn-lt"/>
                          <a:ea typeface="+mn-ea"/>
                          <a:cs typeface="+mn-cs"/>
                        </a:rPr>
                        <a:t>Journals</a:t>
                      </a:r>
                      <a:r>
                        <a:rPr lang="tr-TR" sz="1600" b="1" kern="1200" dirty="0" smtClean="0">
                          <a:solidFill>
                            <a:schemeClr val="tx1"/>
                          </a:solidFill>
                          <a:effectLst/>
                          <a:latin typeface="+mn-lt"/>
                          <a:ea typeface="+mn-ea"/>
                          <a:cs typeface="+mn-cs"/>
                        </a:rPr>
                        <a:t> Online Collection</a:t>
                      </a:r>
                      <a:endParaRPr lang="tr-TR" sz="1600"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Science</a:t>
                      </a:r>
                      <a:r>
                        <a:rPr lang="tr-TR" sz="1600" b="1" kern="1200" dirty="0" smtClean="0">
                          <a:solidFill>
                            <a:schemeClr val="tx1"/>
                          </a:solidFill>
                          <a:effectLst/>
                          <a:latin typeface="+mn-lt"/>
                          <a:ea typeface="+mn-ea"/>
                          <a:cs typeface="+mn-cs"/>
                        </a:rPr>
                        <a:t> Direct</a:t>
                      </a:r>
                      <a:endParaRPr lang="tr-TR" sz="1600" kern="1200" dirty="0" smtClean="0">
                        <a:solidFill>
                          <a:schemeClr val="tx1"/>
                        </a:solidFill>
                        <a:effectLst/>
                        <a:latin typeface="+mn-lt"/>
                        <a:ea typeface="+mn-ea"/>
                        <a:cs typeface="+mn-cs"/>
                      </a:endParaRPr>
                    </a:p>
                  </a:txBody>
                  <a:tcPr/>
                </a:tc>
                <a:tc>
                  <a:txBody>
                    <a:bodyPr/>
                    <a:lstStyle/>
                    <a:p>
                      <a:r>
                        <a:rPr lang="tr-TR" sz="1600" b="1" dirty="0" err="1" smtClean="0">
                          <a:solidFill>
                            <a:schemeClr val="tx1"/>
                          </a:solidFill>
                        </a:rPr>
                        <a:t>EndNote</a:t>
                      </a:r>
                      <a:endParaRPr lang="tr-TR" sz="1600" b="1" dirty="0">
                        <a:solidFill>
                          <a:schemeClr val="tx1"/>
                        </a:solidFill>
                      </a:endParaRPr>
                    </a:p>
                  </a:txBody>
                  <a:tcPr/>
                </a:tc>
                <a:extLst>
                  <a:ext uri="{0D108BD9-81ED-4DB2-BD59-A6C34878D82A}">
                    <a16:rowId xmlns:a16="http://schemas.microsoft.com/office/drawing/2014/main" val="1849411185"/>
                  </a:ext>
                </a:extLst>
              </a:tr>
              <a:tr h="389206">
                <a:tc>
                  <a:txBody>
                    <a:bodyPr/>
                    <a:lstStyle/>
                    <a:p>
                      <a:r>
                        <a:rPr lang="tr-TR" sz="1600" b="1" dirty="0" err="1" smtClean="0"/>
                        <a:t>SpringerLink</a:t>
                      </a:r>
                      <a:endParaRPr lang="tr-TR" sz="16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Cambridge </a:t>
                      </a:r>
                      <a:r>
                        <a:rPr lang="tr-TR" sz="1600" b="1" kern="1200" dirty="0" err="1" smtClean="0">
                          <a:solidFill>
                            <a:schemeClr val="tx1"/>
                          </a:solidFill>
                          <a:effectLst/>
                          <a:latin typeface="+mn-lt"/>
                          <a:ea typeface="+mn-ea"/>
                          <a:cs typeface="+mn-cs"/>
                        </a:rPr>
                        <a:t>Journals</a:t>
                      </a:r>
                      <a:r>
                        <a:rPr lang="tr-TR" sz="1600" b="1" kern="1200" dirty="0" smtClean="0">
                          <a:solidFill>
                            <a:schemeClr val="tx1"/>
                          </a:solidFill>
                          <a:effectLst/>
                          <a:latin typeface="+mn-lt"/>
                          <a:ea typeface="+mn-ea"/>
                          <a:cs typeface="+mn-cs"/>
                        </a:rPr>
                        <a:t> Online</a:t>
                      </a:r>
                      <a:endParaRPr lang="tr-TR" sz="1600"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Springer LINK</a:t>
                      </a:r>
                      <a:endParaRPr lang="tr-TR" sz="1600" kern="1200" dirty="0" smtClean="0">
                        <a:solidFill>
                          <a:schemeClr val="tx1"/>
                        </a:solidFill>
                        <a:effectLst/>
                        <a:latin typeface="+mn-lt"/>
                        <a:ea typeface="+mn-ea"/>
                        <a:cs typeface="+mn-cs"/>
                      </a:endParaRPr>
                    </a:p>
                  </a:txBody>
                  <a:tcPr/>
                </a:tc>
                <a:tc>
                  <a:txBody>
                    <a:bodyPr/>
                    <a:lstStyle/>
                    <a:p>
                      <a:r>
                        <a:rPr lang="tr-TR" sz="1600" b="1" dirty="0" err="1" smtClean="0">
                          <a:solidFill>
                            <a:schemeClr val="tx1"/>
                          </a:solidFill>
                        </a:rPr>
                        <a:t>Mendeley</a:t>
                      </a:r>
                      <a:endParaRPr lang="tr-TR" sz="1600" b="1" dirty="0">
                        <a:solidFill>
                          <a:schemeClr val="tx1"/>
                        </a:solidFill>
                      </a:endParaRPr>
                    </a:p>
                  </a:txBody>
                  <a:tcPr/>
                </a:tc>
                <a:extLst>
                  <a:ext uri="{0D108BD9-81ED-4DB2-BD59-A6C34878D82A}">
                    <a16:rowId xmlns:a16="http://schemas.microsoft.com/office/drawing/2014/main" val="807290603"/>
                  </a:ext>
                </a:extLst>
              </a:tr>
              <a:tr h="389206">
                <a:tc>
                  <a:txBody>
                    <a:bodyPr/>
                    <a:lstStyle/>
                    <a:p>
                      <a:endParaRPr lang="tr-T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CINAHL Plus </a:t>
                      </a:r>
                      <a:r>
                        <a:rPr lang="tr-TR" sz="1600" b="1" kern="1200" dirty="0" err="1" smtClean="0">
                          <a:solidFill>
                            <a:schemeClr val="tx1"/>
                          </a:solidFill>
                          <a:effectLst/>
                          <a:latin typeface="+mn-lt"/>
                          <a:ea typeface="+mn-ea"/>
                          <a:cs typeface="+mn-cs"/>
                        </a:rPr>
                        <a:t>with</a:t>
                      </a:r>
                      <a:r>
                        <a:rPr lang="tr-TR" sz="1600" b="1" kern="1200" dirty="0" smtClean="0">
                          <a:solidFill>
                            <a:schemeClr val="tx1"/>
                          </a:solidFill>
                          <a:effectLst/>
                          <a:latin typeface="+mn-lt"/>
                          <a:ea typeface="+mn-ea"/>
                          <a:cs typeface="+mn-cs"/>
                        </a:rPr>
                        <a:t> Full </a:t>
                      </a:r>
                      <a:r>
                        <a:rPr lang="tr-TR" sz="1600" b="1" kern="1200" dirty="0" err="1" smtClean="0">
                          <a:solidFill>
                            <a:schemeClr val="tx1"/>
                          </a:solidFill>
                          <a:effectLst/>
                          <a:latin typeface="+mn-lt"/>
                          <a:ea typeface="+mn-ea"/>
                          <a:cs typeface="+mn-cs"/>
                        </a:rPr>
                        <a:t>Text</a:t>
                      </a:r>
                      <a:r>
                        <a:rPr lang="tr-TR" sz="1600" kern="1200" dirty="0" smtClean="0">
                          <a:solidFill>
                            <a:schemeClr val="tx1"/>
                          </a:solidFill>
                          <a:effectLst/>
                          <a:latin typeface="+mn-lt"/>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STATdx</a:t>
                      </a:r>
                      <a:endParaRPr lang="tr-TR" sz="1600" kern="1200" dirty="0" smtClean="0">
                        <a:solidFill>
                          <a:schemeClr val="tx1"/>
                        </a:solidFill>
                        <a:effectLst/>
                        <a:latin typeface="+mn-lt"/>
                        <a:ea typeface="+mn-ea"/>
                        <a:cs typeface="+mn-cs"/>
                      </a:endParaRPr>
                    </a:p>
                  </a:txBody>
                  <a:tcPr/>
                </a:tc>
                <a:tc>
                  <a:txBody>
                    <a:bodyPr/>
                    <a:lstStyle/>
                    <a:p>
                      <a:endParaRPr lang="tr-TR" dirty="0"/>
                    </a:p>
                  </a:txBody>
                  <a:tcPr/>
                </a:tc>
                <a:extLst>
                  <a:ext uri="{0D108BD9-81ED-4DB2-BD59-A6C34878D82A}">
                    <a16:rowId xmlns:a16="http://schemas.microsoft.com/office/drawing/2014/main" val="753841567"/>
                  </a:ext>
                </a:extLst>
              </a:tr>
              <a:tr h="389206">
                <a:tc>
                  <a:txBody>
                    <a:bodyPr/>
                    <a:lstStyle/>
                    <a:p>
                      <a:pPr algn="ctr"/>
                      <a:r>
                        <a:rPr lang="tr-TR" sz="1600" b="1" dirty="0" smtClean="0">
                          <a:ln>
                            <a:solidFill>
                              <a:schemeClr val="accent1"/>
                            </a:solidFill>
                          </a:ln>
                          <a:solidFill>
                            <a:srgbClr val="FF0000"/>
                          </a:solidFill>
                        </a:rPr>
                        <a:t>TEZ</a:t>
                      </a:r>
                      <a:r>
                        <a:rPr lang="tr-TR" sz="1600" b="1" baseline="0" dirty="0" smtClean="0">
                          <a:ln>
                            <a:solidFill>
                              <a:schemeClr val="accent1"/>
                            </a:solidFill>
                          </a:ln>
                          <a:solidFill>
                            <a:srgbClr val="FF0000"/>
                          </a:solidFill>
                        </a:rPr>
                        <a:t> VERİ TABANLARI</a:t>
                      </a:r>
                      <a:endParaRPr lang="tr-TR" sz="1600" b="1" dirty="0">
                        <a:ln>
                          <a:solidFill>
                            <a:schemeClr val="accent1"/>
                          </a:solidFill>
                        </a:ln>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Dentistry</a:t>
                      </a:r>
                      <a:r>
                        <a:rPr lang="tr-TR" sz="1600" b="1" kern="1200" dirty="0" smtClean="0">
                          <a:solidFill>
                            <a:schemeClr val="tx1"/>
                          </a:solidFill>
                          <a:effectLst/>
                          <a:latin typeface="+mn-lt"/>
                          <a:ea typeface="+mn-ea"/>
                          <a:cs typeface="+mn-cs"/>
                        </a:rPr>
                        <a:t> </a:t>
                      </a:r>
                      <a:r>
                        <a:rPr lang="tr-TR" sz="1600" b="1" kern="1200" dirty="0" err="1" smtClean="0">
                          <a:solidFill>
                            <a:schemeClr val="tx1"/>
                          </a:solidFill>
                          <a:effectLst/>
                          <a:latin typeface="+mn-lt"/>
                          <a:ea typeface="+mn-ea"/>
                          <a:cs typeface="+mn-cs"/>
                        </a:rPr>
                        <a:t>and</a:t>
                      </a:r>
                      <a:r>
                        <a:rPr lang="tr-TR" sz="1600" b="1" kern="1200" dirty="0" smtClean="0">
                          <a:solidFill>
                            <a:schemeClr val="tx1"/>
                          </a:solidFill>
                          <a:effectLst/>
                          <a:latin typeface="+mn-lt"/>
                          <a:ea typeface="+mn-ea"/>
                          <a:cs typeface="+mn-cs"/>
                        </a:rPr>
                        <a:t> Oral </a:t>
                      </a:r>
                      <a:r>
                        <a:rPr lang="tr-TR" sz="1600" b="1" kern="1200" dirty="0" err="1" smtClean="0">
                          <a:solidFill>
                            <a:schemeClr val="tx1"/>
                          </a:solidFill>
                          <a:effectLst/>
                          <a:latin typeface="+mn-lt"/>
                          <a:ea typeface="+mn-ea"/>
                          <a:cs typeface="+mn-cs"/>
                        </a:rPr>
                        <a:t>Sciences</a:t>
                      </a:r>
                      <a:r>
                        <a:rPr lang="tr-TR" sz="1600" b="1" kern="1200" dirty="0" smtClean="0">
                          <a:solidFill>
                            <a:schemeClr val="tx1"/>
                          </a:solidFill>
                          <a:effectLst/>
                          <a:latin typeface="+mn-lt"/>
                          <a:ea typeface="+mn-ea"/>
                          <a:cs typeface="+mn-cs"/>
                        </a:rPr>
                        <a:t> Source</a:t>
                      </a:r>
                      <a:endParaRPr lang="tr-TR" sz="1600"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Taylor </a:t>
                      </a:r>
                      <a:r>
                        <a:rPr lang="tr-TR" sz="1600" b="1" kern="1200" dirty="0" err="1" smtClean="0">
                          <a:solidFill>
                            <a:schemeClr val="tx1"/>
                          </a:solidFill>
                          <a:effectLst/>
                          <a:latin typeface="+mn-lt"/>
                          <a:ea typeface="+mn-ea"/>
                          <a:cs typeface="+mn-cs"/>
                        </a:rPr>
                        <a:t>And</a:t>
                      </a:r>
                      <a:r>
                        <a:rPr lang="tr-TR" sz="1600" b="1" kern="1200" dirty="0" smtClean="0">
                          <a:solidFill>
                            <a:schemeClr val="tx1"/>
                          </a:solidFill>
                          <a:effectLst/>
                          <a:latin typeface="+mn-lt"/>
                          <a:ea typeface="+mn-ea"/>
                          <a:cs typeface="+mn-cs"/>
                        </a:rPr>
                        <a:t> Francis</a:t>
                      </a:r>
                      <a:endParaRPr lang="tr-TR" sz="1600" kern="1200" dirty="0" smtClean="0">
                        <a:solidFill>
                          <a:schemeClr val="tx1"/>
                        </a:solidFill>
                        <a:effectLst/>
                        <a:latin typeface="+mn-lt"/>
                        <a:ea typeface="+mn-ea"/>
                        <a:cs typeface="+mn-cs"/>
                      </a:endParaRPr>
                    </a:p>
                  </a:txBody>
                  <a:tcPr/>
                </a:tc>
                <a:tc>
                  <a:txBody>
                    <a:bodyPr/>
                    <a:lstStyle/>
                    <a:p>
                      <a:r>
                        <a:rPr lang="tr-TR" sz="1600" b="1" dirty="0" smtClean="0">
                          <a:ln>
                            <a:solidFill>
                              <a:schemeClr val="accent1"/>
                            </a:solidFill>
                          </a:ln>
                          <a:solidFill>
                            <a:srgbClr val="FF0000"/>
                          </a:solidFill>
                        </a:rPr>
                        <a:t>İNTİHAL PROGRAMLARI</a:t>
                      </a:r>
                      <a:endParaRPr lang="tr-TR" sz="1600" b="1" dirty="0">
                        <a:ln>
                          <a:solidFill>
                            <a:schemeClr val="accent1"/>
                          </a:solidFill>
                        </a:ln>
                        <a:solidFill>
                          <a:srgbClr val="FF0000"/>
                        </a:solidFill>
                      </a:endParaRPr>
                    </a:p>
                  </a:txBody>
                  <a:tcPr/>
                </a:tc>
                <a:extLst>
                  <a:ext uri="{0D108BD9-81ED-4DB2-BD59-A6C34878D82A}">
                    <a16:rowId xmlns:a16="http://schemas.microsoft.com/office/drawing/2014/main" val="207126153"/>
                  </a:ext>
                </a:extLst>
              </a:tr>
              <a:tr h="3892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effectLst/>
                        </a:rPr>
                        <a:t>EBSCO Open Dissertations</a:t>
                      </a:r>
                      <a:endParaRPr lang="tr-TR" sz="1600" b="1" kern="1200" dirty="0" smtClean="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DOAJ (Directory Open Access </a:t>
                      </a:r>
                      <a:r>
                        <a:rPr lang="tr-TR" sz="1600" b="1" kern="1200" dirty="0" err="1" smtClean="0">
                          <a:solidFill>
                            <a:schemeClr val="tx1"/>
                          </a:solidFill>
                          <a:effectLst/>
                          <a:latin typeface="+mn-lt"/>
                          <a:ea typeface="+mn-ea"/>
                          <a:cs typeface="+mn-cs"/>
                        </a:rPr>
                        <a:t>Journals</a:t>
                      </a:r>
                      <a:r>
                        <a:rPr lang="tr-TR" sz="1600" b="1" kern="1200" dirty="0" smtClean="0">
                          <a:solidFill>
                            <a:schemeClr val="tx1"/>
                          </a:solidFill>
                          <a:effectLst/>
                          <a:latin typeface="+mn-lt"/>
                          <a:ea typeface="+mn-ea"/>
                          <a:cs typeface="+mn-cs"/>
                        </a:rPr>
                        <a:t>)</a:t>
                      </a:r>
                      <a:endParaRPr lang="tr-TR" sz="1600" kern="1200" dirty="0" smtClean="0">
                        <a:solidFill>
                          <a:schemeClr val="tx1"/>
                        </a:solidFill>
                        <a:effectLst/>
                        <a:latin typeface="+mn-lt"/>
                        <a:ea typeface="+mn-ea"/>
                        <a:cs typeface="+mn-cs"/>
                      </a:endParaRPr>
                    </a:p>
                  </a:txBody>
                  <a:tcPr/>
                </a:tc>
                <a:tc>
                  <a:txBody>
                    <a:bodyPr/>
                    <a:lstStyle/>
                    <a:p>
                      <a:r>
                        <a:rPr lang="tr-TR" sz="1600" b="1" dirty="0" err="1" smtClean="0">
                          <a:solidFill>
                            <a:schemeClr val="tx1"/>
                          </a:solidFill>
                        </a:rPr>
                        <a:t>Thieme</a:t>
                      </a:r>
                      <a:endParaRPr lang="tr-TR" sz="1600" b="1" dirty="0">
                        <a:solidFill>
                          <a:schemeClr val="tx1"/>
                        </a:solidFill>
                      </a:endParaRPr>
                    </a:p>
                  </a:txBody>
                  <a:tcPr/>
                </a:tc>
                <a:tc>
                  <a:txBody>
                    <a:bodyPr/>
                    <a:lstStyle/>
                    <a:p>
                      <a:r>
                        <a:rPr lang="tr-TR" sz="1600" b="1" dirty="0" err="1" smtClean="0">
                          <a:solidFill>
                            <a:schemeClr val="tx1"/>
                          </a:solidFill>
                        </a:rPr>
                        <a:t>Ithenticate</a:t>
                      </a:r>
                      <a:endParaRPr lang="tr-TR" sz="1600" b="1" dirty="0">
                        <a:solidFill>
                          <a:schemeClr val="tx1"/>
                        </a:solidFill>
                      </a:endParaRPr>
                    </a:p>
                  </a:txBody>
                  <a:tcPr/>
                </a:tc>
                <a:extLst>
                  <a:ext uri="{0D108BD9-81ED-4DB2-BD59-A6C34878D82A}">
                    <a16:rowId xmlns:a16="http://schemas.microsoft.com/office/drawing/2014/main" val="4255390432"/>
                  </a:ext>
                </a:extLst>
              </a:tr>
              <a:tr h="3892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dirty="0" err="1" smtClean="0"/>
                        <a:t>Proquest</a:t>
                      </a:r>
                      <a:r>
                        <a:rPr lang="tr-TR" sz="1600" b="1" dirty="0" smtClean="0"/>
                        <a:t> </a:t>
                      </a:r>
                      <a:r>
                        <a:rPr lang="tr-TR" sz="1600" b="1" dirty="0" err="1" smtClean="0"/>
                        <a:t>Digital</a:t>
                      </a:r>
                      <a:r>
                        <a:rPr lang="tr-TR" sz="1600" b="1" dirty="0" smtClean="0"/>
                        <a:t> </a:t>
                      </a:r>
                      <a:r>
                        <a:rPr lang="tr-TR" sz="1600" b="1" dirty="0" err="1" smtClean="0"/>
                        <a:t>Dissertations</a:t>
                      </a:r>
                      <a:endParaRPr lang="tr-TR" sz="16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Electronic </a:t>
                      </a:r>
                      <a:r>
                        <a:rPr lang="tr-TR" sz="1600" b="1" kern="1200" dirty="0" err="1" smtClean="0">
                          <a:solidFill>
                            <a:schemeClr val="tx1"/>
                          </a:solidFill>
                          <a:effectLst/>
                          <a:latin typeface="+mn-lt"/>
                          <a:ea typeface="+mn-ea"/>
                          <a:cs typeface="+mn-cs"/>
                        </a:rPr>
                        <a:t>Journal</a:t>
                      </a:r>
                      <a:r>
                        <a:rPr lang="tr-TR" sz="1600" b="1" kern="1200" dirty="0" smtClean="0">
                          <a:solidFill>
                            <a:schemeClr val="tx1"/>
                          </a:solidFill>
                          <a:effectLst/>
                          <a:latin typeface="+mn-lt"/>
                          <a:ea typeface="+mn-ea"/>
                          <a:cs typeface="+mn-cs"/>
                        </a:rPr>
                        <a:t> Services (EJS)</a:t>
                      </a:r>
                      <a:endParaRPr lang="tr-TR" sz="1600" kern="1200" dirty="0" smtClean="0">
                        <a:solidFill>
                          <a:schemeClr val="tx1"/>
                        </a:solidFill>
                        <a:effectLst/>
                        <a:latin typeface="+mn-lt"/>
                        <a:ea typeface="+mn-ea"/>
                        <a:cs typeface="+mn-cs"/>
                      </a:endParaRPr>
                    </a:p>
                  </a:txBody>
                  <a:tcPr/>
                </a:tc>
                <a:tc>
                  <a:txBody>
                    <a:bodyPr/>
                    <a:lstStyle/>
                    <a:p>
                      <a:r>
                        <a:rPr lang="tr-TR" sz="1600" b="1" dirty="0" err="1" smtClean="0"/>
                        <a:t>Wiley</a:t>
                      </a:r>
                      <a:endParaRPr lang="tr-TR" sz="1600" b="1" dirty="0"/>
                    </a:p>
                  </a:txBody>
                  <a:tcPr/>
                </a:tc>
                <a:tc>
                  <a:txBody>
                    <a:bodyPr/>
                    <a:lstStyle/>
                    <a:p>
                      <a:r>
                        <a:rPr lang="tr-TR" sz="1600" b="1" dirty="0" err="1" smtClean="0">
                          <a:solidFill>
                            <a:schemeClr val="tx1"/>
                          </a:solidFill>
                        </a:rPr>
                        <a:t>Turnitin</a:t>
                      </a:r>
                      <a:endParaRPr lang="tr-TR" sz="1600" b="1" dirty="0">
                        <a:solidFill>
                          <a:schemeClr val="tx1"/>
                        </a:solidFill>
                      </a:endParaRPr>
                    </a:p>
                  </a:txBody>
                  <a:tcPr/>
                </a:tc>
                <a:extLst>
                  <a:ext uri="{0D108BD9-81ED-4DB2-BD59-A6C34878D82A}">
                    <a16:rowId xmlns:a16="http://schemas.microsoft.com/office/drawing/2014/main" val="375187415"/>
                  </a:ext>
                </a:extLst>
              </a:tr>
              <a:tr h="389206">
                <a:tc>
                  <a:txBody>
                    <a:bodyPr/>
                    <a:lstStyle/>
                    <a:p>
                      <a:endParaRPr lang="tr-T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err="1" smtClean="0">
                          <a:solidFill>
                            <a:schemeClr val="tx1"/>
                          </a:solidFill>
                          <a:effectLst/>
                          <a:latin typeface="+mn-lt"/>
                          <a:ea typeface="+mn-ea"/>
                          <a:cs typeface="+mn-cs"/>
                        </a:rPr>
                        <a:t>Elsevier</a:t>
                      </a:r>
                      <a:r>
                        <a:rPr lang="tr-TR" sz="1600" b="1" kern="1200" dirty="0" smtClean="0">
                          <a:solidFill>
                            <a:schemeClr val="tx1"/>
                          </a:solidFill>
                          <a:effectLst/>
                          <a:latin typeface="+mn-lt"/>
                          <a:ea typeface="+mn-ea"/>
                          <a:cs typeface="+mn-cs"/>
                        </a:rPr>
                        <a:t> E-</a:t>
                      </a:r>
                      <a:r>
                        <a:rPr lang="tr-TR" sz="1600" b="1" kern="1200" dirty="0" err="1" smtClean="0">
                          <a:solidFill>
                            <a:schemeClr val="tx1"/>
                          </a:solidFill>
                          <a:effectLst/>
                          <a:latin typeface="+mn-lt"/>
                          <a:ea typeface="+mn-ea"/>
                          <a:cs typeface="+mn-cs"/>
                        </a:rPr>
                        <a:t>Journals</a:t>
                      </a:r>
                      <a:endParaRPr lang="tr-TR" sz="1600" b="1" kern="1200" dirty="0" smtClean="0">
                        <a:solidFill>
                          <a:schemeClr val="tx1"/>
                        </a:solidFill>
                        <a:effectLst/>
                        <a:latin typeface="+mn-lt"/>
                        <a:ea typeface="+mn-ea"/>
                        <a:cs typeface="+mn-cs"/>
                      </a:endParaRPr>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856570656"/>
                  </a:ext>
                </a:extLst>
              </a:tr>
              <a:tr h="330592">
                <a:tc>
                  <a:txBody>
                    <a:bodyPr/>
                    <a:lstStyle/>
                    <a:p>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JOVE</a:t>
                      </a:r>
                      <a:endParaRPr lang="tr-TR" sz="1600" kern="1200" dirty="0" smtClean="0">
                        <a:solidFill>
                          <a:schemeClr val="tx1"/>
                        </a:solidFill>
                        <a:effectLst/>
                        <a:latin typeface="+mn-lt"/>
                        <a:ea typeface="+mn-ea"/>
                        <a:cs typeface="+mn-cs"/>
                      </a:endParaRPr>
                    </a:p>
                  </a:txBody>
                  <a:tcPr/>
                </a:tc>
                <a:tc>
                  <a:txBody>
                    <a:bodyPr/>
                    <a:lstStyle/>
                    <a:p>
                      <a:endParaRPr lang="tr-TR" sz="1600" dirty="0"/>
                    </a:p>
                  </a:txBody>
                  <a:tcPr/>
                </a:tc>
                <a:tc>
                  <a:txBody>
                    <a:bodyPr/>
                    <a:lstStyle/>
                    <a:p>
                      <a:pPr algn="ctr"/>
                      <a:r>
                        <a:rPr lang="tr-TR" sz="1600" b="1" dirty="0" smtClean="0">
                          <a:ln>
                            <a:solidFill>
                              <a:schemeClr val="accent1"/>
                            </a:solidFill>
                          </a:ln>
                          <a:solidFill>
                            <a:srgbClr val="FF0000"/>
                          </a:solidFill>
                        </a:rPr>
                        <a:t>ATIF VERİ TABANLARI</a:t>
                      </a:r>
                      <a:endParaRPr lang="tr-TR" sz="1600" b="1" dirty="0">
                        <a:ln>
                          <a:solidFill>
                            <a:schemeClr val="accent1"/>
                          </a:solidFill>
                        </a:ln>
                        <a:solidFill>
                          <a:srgbClr val="FF0000"/>
                        </a:solidFill>
                      </a:endParaRPr>
                    </a:p>
                  </a:txBody>
                  <a:tcPr/>
                </a:tc>
                <a:extLst>
                  <a:ext uri="{0D108BD9-81ED-4DB2-BD59-A6C34878D82A}">
                    <a16:rowId xmlns:a16="http://schemas.microsoft.com/office/drawing/2014/main" val="3458171772"/>
                  </a:ext>
                </a:extLst>
              </a:tr>
              <a:tr h="389206">
                <a:tc>
                  <a:txBody>
                    <a:bodyPr/>
                    <a:lstStyle/>
                    <a:p>
                      <a:endParaRPr lang="tr-TR" sz="16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kern="1200" dirty="0" smtClean="0">
                          <a:solidFill>
                            <a:schemeClr val="tx1"/>
                          </a:solidFill>
                          <a:effectLst/>
                          <a:latin typeface="+mn-lt"/>
                          <a:ea typeface="+mn-ea"/>
                          <a:cs typeface="+mn-cs"/>
                        </a:rPr>
                        <a:t>JSTOR</a:t>
                      </a:r>
                      <a:endParaRPr lang="tr-TR" sz="1600" kern="1200" dirty="0" smtClean="0">
                        <a:solidFill>
                          <a:schemeClr val="tx1"/>
                        </a:solidFill>
                        <a:effectLst/>
                        <a:latin typeface="+mn-lt"/>
                        <a:ea typeface="+mn-ea"/>
                        <a:cs typeface="+mn-cs"/>
                      </a:endParaRPr>
                    </a:p>
                  </a:txBody>
                  <a:tcPr/>
                </a:tc>
                <a:tc>
                  <a:txBody>
                    <a:bodyPr/>
                    <a:lstStyle/>
                    <a:p>
                      <a:endParaRPr lang="tr-TR" sz="1600" dirty="0"/>
                    </a:p>
                  </a:txBody>
                  <a:tcPr/>
                </a:tc>
                <a:tc>
                  <a:txBody>
                    <a:bodyPr/>
                    <a:lstStyle/>
                    <a:p>
                      <a:r>
                        <a:rPr lang="tr-TR" sz="1600" b="1" kern="1200" dirty="0" err="1" smtClean="0">
                          <a:effectLst/>
                        </a:rPr>
                        <a:t>Scopus</a:t>
                      </a:r>
                      <a:endParaRPr lang="tr-TR" sz="1600" b="1" dirty="0"/>
                    </a:p>
                  </a:txBody>
                  <a:tcPr/>
                </a:tc>
                <a:extLst>
                  <a:ext uri="{0D108BD9-81ED-4DB2-BD59-A6C34878D82A}">
                    <a16:rowId xmlns:a16="http://schemas.microsoft.com/office/drawing/2014/main" val="2602088146"/>
                  </a:ext>
                </a:extLst>
              </a:tr>
              <a:tr h="389206">
                <a:tc>
                  <a:txBody>
                    <a:bodyPr/>
                    <a:lstStyle/>
                    <a:p>
                      <a:endParaRPr lang="tr-TR" sz="16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dirty="0" smtClean="0"/>
                        <a:t>Karger</a:t>
                      </a:r>
                    </a:p>
                  </a:txBody>
                  <a:tcPr/>
                </a:tc>
                <a:tc>
                  <a:txBody>
                    <a:bodyPr/>
                    <a:lstStyle/>
                    <a:p>
                      <a:endParaRPr lang="tr-TR"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b="1" dirty="0" smtClean="0"/>
                        <a:t>Web of </a:t>
                      </a:r>
                      <a:r>
                        <a:rPr lang="tr-TR" sz="1600" b="1" dirty="0" err="1" smtClean="0"/>
                        <a:t>Science</a:t>
                      </a:r>
                      <a:endParaRPr lang="tr-TR" sz="1600" b="1" dirty="0" smtClean="0">
                        <a:solidFill>
                          <a:schemeClr val="tx1"/>
                        </a:solidFill>
                      </a:endParaRPr>
                    </a:p>
                  </a:txBody>
                  <a:tcPr/>
                </a:tc>
                <a:extLst>
                  <a:ext uri="{0D108BD9-81ED-4DB2-BD59-A6C34878D82A}">
                    <a16:rowId xmlns:a16="http://schemas.microsoft.com/office/drawing/2014/main" val="1178148168"/>
                  </a:ext>
                </a:extLst>
              </a:tr>
            </a:tbl>
          </a:graphicData>
        </a:graphic>
      </p:graphicFrame>
      <p:sp>
        <p:nvSpPr>
          <p:cNvPr id="4" name="Slayt Numarası Yer Tutucusu 3"/>
          <p:cNvSpPr>
            <a:spLocks noGrp="1"/>
          </p:cNvSpPr>
          <p:nvPr>
            <p:ph type="sldNum" sz="quarter" idx="12"/>
          </p:nvPr>
        </p:nvSpPr>
        <p:spPr/>
        <p:txBody>
          <a:bodyPr/>
          <a:lstStyle/>
          <a:p>
            <a:fld id="{1961CEC7-0E5A-4935-A8D4-95B0BAEB7497}" type="slidenum">
              <a:rPr lang="tr-TR" smtClean="0"/>
              <a:t>54</a:t>
            </a:fld>
            <a:endParaRPr lang="tr-TR"/>
          </a:p>
        </p:txBody>
      </p:sp>
    </p:spTree>
    <p:extLst>
      <p:ext uri="{BB962C8B-B14F-4D97-AF65-F5344CB8AC3E}">
        <p14:creationId xmlns:p14="http://schemas.microsoft.com/office/powerpoint/2010/main" val="20595500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1958794"/>
            <a:ext cx="10515600" cy="1325563"/>
          </a:xfrm>
        </p:spPr>
        <p:txBody>
          <a:bodyPr>
            <a:normAutofit/>
          </a:bodyPr>
          <a:lstStyle/>
          <a:p>
            <a:pPr algn="ctr"/>
            <a:r>
              <a:rPr lang="tr-TR" sz="6000" b="1" dirty="0" smtClean="0">
                <a:solidFill>
                  <a:schemeClr val="accent6">
                    <a:lumMod val="50000"/>
                  </a:schemeClr>
                </a:solidFill>
              </a:rPr>
              <a:t>ELEKTRONİK TEZ VERİ TABANI</a:t>
            </a:r>
            <a:endParaRPr lang="tr-TR" sz="6000" b="1" dirty="0">
              <a:solidFill>
                <a:schemeClr val="accent6">
                  <a:lumMod val="50000"/>
                </a:schemeClr>
              </a:solidFill>
            </a:endParaRPr>
          </a:p>
        </p:txBody>
      </p:sp>
      <p:sp>
        <p:nvSpPr>
          <p:cNvPr id="3" name="Unvan 1"/>
          <p:cNvSpPr txBox="1">
            <a:spLocks/>
          </p:cNvSpPr>
          <p:nvPr/>
        </p:nvSpPr>
        <p:spPr>
          <a:xfrm>
            <a:off x="903514" y="358480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tr-TR" sz="6000" b="1" dirty="0">
              <a:solidFill>
                <a:srgbClr val="FF0000"/>
              </a:solidFill>
            </a:endParaRPr>
          </a:p>
        </p:txBody>
      </p:sp>
      <p:sp>
        <p:nvSpPr>
          <p:cNvPr id="5" name="Slayt Numarası Yer Tutucusu 4"/>
          <p:cNvSpPr>
            <a:spLocks noGrp="1"/>
          </p:cNvSpPr>
          <p:nvPr>
            <p:ph type="sldNum" sz="quarter" idx="12"/>
          </p:nvPr>
        </p:nvSpPr>
        <p:spPr/>
        <p:txBody>
          <a:bodyPr/>
          <a:lstStyle/>
          <a:p>
            <a:fld id="{1961CEC7-0E5A-4935-A8D4-95B0BAEB7497}" type="slidenum">
              <a:rPr lang="tr-TR" smtClean="0"/>
              <a:t>55</a:t>
            </a:fld>
            <a:endParaRPr lang="tr-TR"/>
          </a:p>
        </p:txBody>
      </p:sp>
    </p:spTree>
    <p:extLst>
      <p:ext uri="{BB962C8B-B14F-4D97-AF65-F5344CB8AC3E}">
        <p14:creationId xmlns:p14="http://schemas.microsoft.com/office/powerpoint/2010/main" val="222416557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p:txBody>
          <a:bodyPr/>
          <a:lstStyle/>
          <a:p>
            <a:r>
              <a:rPr lang="tr-TR" b="1" dirty="0">
                <a:solidFill>
                  <a:srgbClr val="FF0000"/>
                </a:solidFill>
              </a:rPr>
              <a:t>PROQUEST DIGITAL </a:t>
            </a:r>
            <a:r>
              <a:rPr lang="tr-TR" b="1" dirty="0" smtClean="0">
                <a:solidFill>
                  <a:srgbClr val="FF0000"/>
                </a:solidFill>
              </a:rPr>
              <a:t>DISSERTATIONS</a:t>
            </a:r>
            <a:endParaRPr lang="tr-TR" dirty="0"/>
          </a:p>
        </p:txBody>
      </p:sp>
      <p:sp>
        <p:nvSpPr>
          <p:cNvPr id="5" name="Dikdörtgen 4"/>
          <p:cNvSpPr/>
          <p:nvPr/>
        </p:nvSpPr>
        <p:spPr>
          <a:xfrm>
            <a:off x="500742" y="1523304"/>
            <a:ext cx="5782492" cy="3385799"/>
          </a:xfrm>
          <a:prstGeom prst="rect">
            <a:avLst/>
          </a:prstGeom>
        </p:spPr>
        <p:txBody>
          <a:bodyPr wrap="square">
            <a:spAutoFit/>
          </a:bodyPr>
          <a:lstStyle/>
          <a:p>
            <a:pPr lvl="0">
              <a:lnSpc>
                <a:spcPct val="107000"/>
              </a:lnSpc>
              <a:spcAft>
                <a:spcPts val="0"/>
              </a:spcAft>
            </a:pPr>
            <a:r>
              <a:rPr lang="tr-TR" sz="2200" b="1" dirty="0">
                <a:solidFill>
                  <a:schemeClr val="accent6">
                    <a:lumMod val="50000"/>
                  </a:schemeClr>
                </a:solidFill>
                <a:ea typeface="Times New Roman" panose="02020603050405020304" pitchFamily="18" charset="0"/>
                <a:cs typeface="Calibri" panose="020F0502020204030204" pitchFamily="34" charset="0"/>
              </a:rPr>
              <a:t>Tüm akademik alanlardaki yabancı doktora ve </a:t>
            </a:r>
            <a:r>
              <a:rPr lang="tr-TR" sz="2200" b="1" dirty="0" err="1">
                <a:solidFill>
                  <a:schemeClr val="accent6">
                    <a:lumMod val="50000"/>
                  </a:schemeClr>
                </a:solidFill>
                <a:ea typeface="Times New Roman" panose="02020603050405020304" pitchFamily="18" charset="0"/>
                <a:cs typeface="Calibri" panose="020F0502020204030204" pitchFamily="34" charset="0"/>
              </a:rPr>
              <a:t>master</a:t>
            </a:r>
            <a:r>
              <a:rPr lang="tr-TR" sz="2200" b="1" dirty="0">
                <a:solidFill>
                  <a:schemeClr val="accent6">
                    <a:lumMod val="50000"/>
                  </a:schemeClr>
                </a:solidFill>
                <a:ea typeface="Times New Roman" panose="02020603050405020304" pitchFamily="18" charset="0"/>
                <a:cs typeface="Calibri" panose="020F0502020204030204" pitchFamily="34" charset="0"/>
              </a:rPr>
              <a:t> tezlerini kapsamaktadır. </a:t>
            </a:r>
            <a:endParaRPr lang="tr-TR" sz="2200" b="1" dirty="0" smtClean="0">
              <a:solidFill>
                <a:schemeClr val="accent6">
                  <a:lumMod val="50000"/>
                </a:schemeClr>
              </a:solidFill>
              <a:ea typeface="Times New Roman" panose="02020603050405020304" pitchFamily="18" charset="0"/>
              <a:cs typeface="Calibri" panose="020F0502020204030204" pitchFamily="34" charset="0"/>
            </a:endParaRPr>
          </a:p>
          <a:p>
            <a:pPr lvl="0">
              <a:lnSpc>
                <a:spcPct val="107000"/>
              </a:lnSpc>
              <a:spcAft>
                <a:spcPts val="0"/>
              </a:spcAft>
            </a:pPr>
            <a:endParaRPr lang="tr-TR" sz="1200" b="1" dirty="0">
              <a:solidFill>
                <a:schemeClr val="accent6">
                  <a:lumMod val="50000"/>
                </a:schemeClr>
              </a:solidFill>
              <a:ea typeface="Times New Roman" panose="02020603050405020304" pitchFamily="18" charset="0"/>
              <a:cs typeface="Calibri" panose="020F0502020204030204" pitchFamily="34" charset="0"/>
            </a:endParaRPr>
          </a:p>
          <a:p>
            <a:pPr lvl="0">
              <a:lnSpc>
                <a:spcPct val="107000"/>
              </a:lnSpc>
              <a:spcAft>
                <a:spcPts val="0"/>
              </a:spcAft>
            </a:pPr>
            <a:r>
              <a:rPr lang="tr-TR" sz="2200" b="1" dirty="0" smtClean="0">
                <a:solidFill>
                  <a:schemeClr val="accent6">
                    <a:lumMod val="50000"/>
                  </a:schemeClr>
                </a:solidFill>
                <a:ea typeface="Times New Roman" panose="02020603050405020304" pitchFamily="18" charset="0"/>
                <a:cs typeface="Calibri" panose="020F0502020204030204" pitchFamily="34" charset="0"/>
              </a:rPr>
              <a:t>1861’den </a:t>
            </a:r>
            <a:r>
              <a:rPr lang="tr-TR" sz="2200" b="1" dirty="0">
                <a:solidFill>
                  <a:schemeClr val="accent6">
                    <a:lumMod val="50000"/>
                  </a:schemeClr>
                </a:solidFill>
                <a:ea typeface="Times New Roman" panose="02020603050405020304" pitchFamily="18" charset="0"/>
                <a:cs typeface="Calibri" panose="020F0502020204030204" pitchFamily="34" charset="0"/>
              </a:rPr>
              <a:t>günümüze yaklaşık 4.000.000 tezi kapsar. </a:t>
            </a:r>
            <a:r>
              <a:rPr lang="tr-TR" sz="2200" b="1" dirty="0" smtClean="0">
                <a:solidFill>
                  <a:schemeClr val="accent6">
                    <a:lumMod val="50000"/>
                  </a:schemeClr>
                </a:solidFill>
                <a:ea typeface="Times New Roman" panose="02020603050405020304" pitchFamily="18" charset="0"/>
                <a:cs typeface="Calibri" panose="020F0502020204030204" pitchFamily="34" charset="0"/>
              </a:rPr>
              <a:t>1997 </a:t>
            </a:r>
            <a:r>
              <a:rPr lang="tr-TR" sz="2200" b="1" dirty="0">
                <a:solidFill>
                  <a:schemeClr val="accent6">
                    <a:lumMod val="50000"/>
                  </a:schemeClr>
                </a:solidFill>
                <a:ea typeface="Times New Roman" panose="02020603050405020304" pitchFamily="18" charset="0"/>
                <a:cs typeface="Calibri" panose="020F0502020204030204" pitchFamily="34" charset="0"/>
              </a:rPr>
              <a:t>yılından itibaren, </a:t>
            </a:r>
            <a:r>
              <a:rPr lang="tr-TR" sz="2200" b="1" dirty="0" smtClean="0">
                <a:solidFill>
                  <a:srgbClr val="FF0000"/>
                </a:solidFill>
                <a:ea typeface="Times New Roman" panose="02020603050405020304" pitchFamily="18" charset="0"/>
                <a:cs typeface="Calibri" panose="020F0502020204030204" pitchFamily="34" charset="0"/>
              </a:rPr>
              <a:t>2.434.914</a:t>
            </a:r>
            <a:r>
              <a:rPr lang="tr-TR" sz="2200" b="1" dirty="0" smtClean="0">
                <a:solidFill>
                  <a:schemeClr val="accent6">
                    <a:lumMod val="50000"/>
                  </a:schemeClr>
                </a:solidFill>
                <a:ea typeface="Times New Roman" panose="02020603050405020304" pitchFamily="18" charset="0"/>
                <a:cs typeface="Calibri" panose="020F0502020204030204" pitchFamily="34" charset="0"/>
              </a:rPr>
              <a:t> </a:t>
            </a:r>
            <a:r>
              <a:rPr lang="tr-TR" sz="2200" b="1" dirty="0">
                <a:solidFill>
                  <a:schemeClr val="accent6">
                    <a:lumMod val="50000"/>
                  </a:schemeClr>
                </a:solidFill>
                <a:ea typeface="Times New Roman" panose="02020603050405020304" pitchFamily="18" charset="0"/>
                <a:cs typeface="Calibri" panose="020F0502020204030204" pitchFamily="34" charset="0"/>
              </a:rPr>
              <a:t>teze PDF formatında erişim imkânı sağlar. </a:t>
            </a:r>
            <a:endParaRPr lang="tr-TR" sz="2200" b="1" dirty="0" smtClean="0">
              <a:solidFill>
                <a:schemeClr val="accent6">
                  <a:lumMod val="50000"/>
                </a:schemeClr>
              </a:solidFill>
              <a:ea typeface="Times New Roman" panose="02020603050405020304" pitchFamily="18" charset="0"/>
              <a:cs typeface="Calibri" panose="020F0502020204030204" pitchFamily="34" charset="0"/>
            </a:endParaRPr>
          </a:p>
          <a:p>
            <a:pPr lvl="0">
              <a:lnSpc>
                <a:spcPct val="107000"/>
              </a:lnSpc>
              <a:spcAft>
                <a:spcPts val="0"/>
              </a:spcAft>
            </a:pPr>
            <a:endParaRPr lang="tr-TR" sz="1200" b="1" dirty="0">
              <a:solidFill>
                <a:schemeClr val="accent6">
                  <a:lumMod val="50000"/>
                </a:schemeClr>
              </a:solidFill>
              <a:ea typeface="Times New Roman" panose="02020603050405020304" pitchFamily="18" charset="0"/>
              <a:cs typeface="Calibri" panose="020F0502020204030204" pitchFamily="34" charset="0"/>
            </a:endParaRPr>
          </a:p>
          <a:p>
            <a:pPr lvl="0">
              <a:lnSpc>
                <a:spcPct val="107000"/>
              </a:lnSpc>
              <a:spcAft>
                <a:spcPts val="0"/>
              </a:spcAft>
            </a:pPr>
            <a:r>
              <a:rPr lang="tr-TR" sz="2200" b="1" dirty="0" smtClean="0">
                <a:solidFill>
                  <a:schemeClr val="accent6">
                    <a:lumMod val="50000"/>
                  </a:schemeClr>
                </a:solidFill>
                <a:ea typeface="Times New Roman" panose="02020603050405020304" pitchFamily="18" charset="0"/>
                <a:cs typeface="Calibri" panose="020F0502020204030204" pitchFamily="34" charset="0"/>
              </a:rPr>
              <a:t>Veri </a:t>
            </a:r>
            <a:r>
              <a:rPr lang="tr-TR" sz="2200" b="1" dirty="0">
                <a:solidFill>
                  <a:schemeClr val="accent6">
                    <a:lumMod val="50000"/>
                  </a:schemeClr>
                </a:solidFill>
                <a:ea typeface="Times New Roman" panose="02020603050405020304" pitchFamily="18" charset="0"/>
                <a:cs typeface="Calibri" panose="020F0502020204030204" pitchFamily="34" charset="0"/>
              </a:rPr>
              <a:t>tabanında kayıtlı bulunan tezlerin özet bilgileri ve tezin ilk 24 sayfası, veri tabanına abone olanlara ücretsiz olarak açıktır</a:t>
            </a:r>
            <a:r>
              <a:rPr lang="tr-TR" sz="2200" b="1" dirty="0" smtClean="0">
                <a:solidFill>
                  <a:schemeClr val="accent6">
                    <a:lumMod val="50000"/>
                  </a:schemeClr>
                </a:solidFill>
                <a:ea typeface="Times New Roman" panose="02020603050405020304" pitchFamily="18" charset="0"/>
                <a:cs typeface="Calibri" panose="020F0502020204030204" pitchFamily="34" charset="0"/>
              </a:rPr>
              <a:t>.</a:t>
            </a:r>
            <a:endParaRPr lang="tr-TR" sz="2200" b="1" dirty="0">
              <a:solidFill>
                <a:schemeClr val="accent6">
                  <a:lumMod val="50000"/>
                </a:schemeClr>
              </a:solidFill>
              <a:ea typeface="Calibri" panose="020F0502020204030204" pitchFamily="34" charset="0"/>
              <a:cs typeface="Times New Roman" panose="02020603050405020304" pitchFamily="18" charset="0"/>
            </a:endParaRPr>
          </a:p>
        </p:txBody>
      </p:sp>
      <p:pic>
        <p:nvPicPr>
          <p:cNvPr id="7" name="Resim 6"/>
          <p:cNvPicPr>
            <a:picLocks noChangeAspect="1"/>
          </p:cNvPicPr>
          <p:nvPr/>
        </p:nvPicPr>
        <p:blipFill rotWithShape="1">
          <a:blip r:embed="rId2"/>
          <a:srcRect t="11793" b="5528"/>
          <a:stretch/>
        </p:blipFill>
        <p:spPr>
          <a:xfrm>
            <a:off x="6283234" y="1466413"/>
            <a:ext cx="5660844" cy="34747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Yuvarlatılmış Dikdörtgen 5"/>
          <p:cNvSpPr/>
          <p:nvPr/>
        </p:nvSpPr>
        <p:spPr>
          <a:xfrm>
            <a:off x="757646" y="5094514"/>
            <a:ext cx="10058400" cy="1345475"/>
          </a:xfrm>
          <a:prstGeom prst="round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200" b="1" dirty="0" smtClean="0">
                <a:solidFill>
                  <a:schemeClr val="accent6">
                    <a:lumMod val="50000"/>
                  </a:schemeClr>
                </a:solidFill>
              </a:rPr>
              <a:t>Yabancı tez </a:t>
            </a:r>
            <a:r>
              <a:rPr lang="tr-TR" sz="2200" b="1" dirty="0">
                <a:solidFill>
                  <a:schemeClr val="accent6">
                    <a:lumMod val="50000"/>
                  </a:schemeClr>
                </a:solidFill>
              </a:rPr>
              <a:t>araştırmasını 2 ayrı alandan </a:t>
            </a:r>
            <a:r>
              <a:rPr lang="tr-TR" sz="2200" b="1" dirty="0" smtClean="0">
                <a:solidFill>
                  <a:schemeClr val="accent6">
                    <a:lumMod val="50000"/>
                  </a:schemeClr>
                </a:solidFill>
              </a:rPr>
              <a:t>yapabilirsiniz.                            sayfasında yer alan «</a:t>
            </a:r>
            <a:r>
              <a:rPr lang="tr-TR" sz="2400" b="1" dirty="0" err="1" smtClean="0">
                <a:solidFill>
                  <a:srgbClr val="FF0000"/>
                </a:solidFill>
              </a:rPr>
              <a:t>Proquest</a:t>
            </a:r>
            <a:r>
              <a:rPr lang="tr-TR" sz="2400" b="1" dirty="0" smtClean="0">
                <a:solidFill>
                  <a:srgbClr val="FF0000"/>
                </a:solidFill>
              </a:rPr>
              <a:t> </a:t>
            </a:r>
            <a:r>
              <a:rPr lang="tr-TR" sz="2400" b="1" dirty="0" err="1" smtClean="0">
                <a:solidFill>
                  <a:srgbClr val="FF0000"/>
                </a:solidFill>
              </a:rPr>
              <a:t>Digital</a:t>
            </a:r>
            <a:r>
              <a:rPr lang="tr-TR" sz="2400" b="1" dirty="0" smtClean="0">
                <a:solidFill>
                  <a:srgbClr val="FF0000"/>
                </a:solidFill>
              </a:rPr>
              <a:t> </a:t>
            </a:r>
            <a:r>
              <a:rPr lang="tr-TR" sz="2400" b="1" dirty="0" err="1" smtClean="0">
                <a:solidFill>
                  <a:srgbClr val="FF0000"/>
                </a:solidFill>
              </a:rPr>
              <a:t>Disstertations</a:t>
            </a:r>
            <a:r>
              <a:rPr lang="tr-TR" sz="2200" b="1" dirty="0" smtClean="0">
                <a:solidFill>
                  <a:schemeClr val="accent6">
                    <a:lumMod val="50000"/>
                  </a:schemeClr>
                </a:solidFill>
              </a:rPr>
              <a:t>» veri tabanından veya kütüphane web sayfasındaki                                  linki seçilerek. </a:t>
            </a:r>
            <a:endParaRPr lang="tr-TR" sz="2200" b="1" dirty="0">
              <a:solidFill>
                <a:schemeClr val="accent6">
                  <a:lumMod val="50000"/>
                </a:schemeClr>
              </a:solidFill>
            </a:endParaRPr>
          </a:p>
        </p:txBody>
      </p:sp>
      <p:pic>
        <p:nvPicPr>
          <p:cNvPr id="8" name="Resim 7"/>
          <p:cNvPicPr>
            <a:picLocks noChangeAspect="1"/>
          </p:cNvPicPr>
          <p:nvPr/>
        </p:nvPicPr>
        <p:blipFill rotWithShape="1">
          <a:blip r:embed="rId3"/>
          <a:srcRect l="5658" t="63124" r="84804" b="32947"/>
          <a:stretch/>
        </p:blipFill>
        <p:spPr>
          <a:xfrm>
            <a:off x="7216453" y="5228407"/>
            <a:ext cx="1551222" cy="359230"/>
          </a:xfrm>
          <a:prstGeom prst="rect">
            <a:avLst/>
          </a:prstGeom>
          <a:ln>
            <a:noFill/>
          </a:ln>
          <a:effectLst>
            <a:outerShdw blurRad="292100" dist="139700" dir="2700000" algn="tl" rotWithShape="0">
              <a:srgbClr val="333333">
                <a:alpha val="65000"/>
              </a:srgbClr>
            </a:outerShdw>
          </a:effectLst>
        </p:spPr>
      </p:pic>
      <p:pic>
        <p:nvPicPr>
          <p:cNvPr id="9" name="Resim 8"/>
          <p:cNvPicPr>
            <a:picLocks noChangeAspect="1"/>
          </p:cNvPicPr>
          <p:nvPr/>
        </p:nvPicPr>
        <p:blipFill rotWithShape="1">
          <a:blip r:embed="rId3"/>
          <a:srcRect l="5557" t="58722" r="82797" b="38431"/>
          <a:stretch/>
        </p:blipFill>
        <p:spPr>
          <a:xfrm>
            <a:off x="2413233" y="5932811"/>
            <a:ext cx="1957509" cy="2689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0473329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EBSCO OPEN DISSERTATIONS</a:t>
            </a:r>
            <a:endParaRPr lang="tr-TR" dirty="0"/>
          </a:p>
        </p:txBody>
      </p:sp>
      <p:sp>
        <p:nvSpPr>
          <p:cNvPr id="3" name="İçerik Yer Tutucusu 2"/>
          <p:cNvSpPr txBox="1">
            <a:spLocks/>
          </p:cNvSpPr>
          <p:nvPr/>
        </p:nvSpPr>
        <p:spPr>
          <a:xfrm>
            <a:off x="510363" y="1579405"/>
            <a:ext cx="10843437" cy="95479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200" b="1" dirty="0">
                <a:solidFill>
                  <a:schemeClr val="accent6">
                    <a:lumMod val="50000"/>
                  </a:schemeClr>
                </a:solidFill>
              </a:rPr>
              <a:t>EBSCO Open </a:t>
            </a:r>
            <a:r>
              <a:rPr lang="tr-TR" sz="2200" b="1" dirty="0" err="1">
                <a:solidFill>
                  <a:schemeClr val="accent6">
                    <a:lumMod val="50000"/>
                  </a:schemeClr>
                </a:solidFill>
              </a:rPr>
              <a:t>Dissertations</a:t>
            </a:r>
            <a:r>
              <a:rPr lang="tr-TR" sz="2200" b="1" dirty="0">
                <a:solidFill>
                  <a:schemeClr val="accent6">
                    <a:lumMod val="50000"/>
                  </a:schemeClr>
                </a:solidFill>
              </a:rPr>
              <a:t>, 1770 yılından 2018 yılına kadar, dünya çapında 1.150.000'den fazla açık erişimli elektronik teze ulaşabilmek için oluşturulmuş ücretsiz bir veri tabanıdır.</a:t>
            </a:r>
          </a:p>
          <a:p>
            <a:endParaRPr lang="tr-TR" dirty="0"/>
          </a:p>
        </p:txBody>
      </p:sp>
      <p:pic>
        <p:nvPicPr>
          <p:cNvPr id="4" name="Resim 3"/>
          <p:cNvPicPr>
            <a:picLocks noChangeAspect="1"/>
          </p:cNvPicPr>
          <p:nvPr/>
        </p:nvPicPr>
        <p:blipFill>
          <a:blip r:embed="rId2"/>
          <a:stretch>
            <a:fillRect/>
          </a:stretch>
        </p:blipFill>
        <p:spPr>
          <a:xfrm>
            <a:off x="1894114" y="2795452"/>
            <a:ext cx="8728166" cy="33596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241249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57990" y="2690314"/>
            <a:ext cx="10853630" cy="1325563"/>
          </a:xfrm>
        </p:spPr>
        <p:txBody>
          <a:bodyPr>
            <a:noAutofit/>
          </a:bodyPr>
          <a:lstStyle/>
          <a:p>
            <a:pPr algn="ctr"/>
            <a:r>
              <a:rPr lang="tr-TR" sz="6000" b="1" dirty="0" smtClean="0">
                <a:solidFill>
                  <a:schemeClr val="accent6">
                    <a:lumMod val="50000"/>
                  </a:schemeClr>
                </a:solidFill>
              </a:rPr>
              <a:t>ELEKTRONİK KİTAP VERİ TABANLARI</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58</a:t>
            </a:fld>
            <a:endParaRPr lang="tr-TR"/>
          </a:p>
        </p:txBody>
      </p:sp>
    </p:spTree>
    <p:extLst>
      <p:ext uri="{BB962C8B-B14F-4D97-AF65-F5344CB8AC3E}">
        <p14:creationId xmlns:p14="http://schemas.microsoft.com/office/powerpoint/2010/main" val="144384487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ACCESS EMERGENCY MEDICINE</a:t>
            </a:r>
            <a:endParaRPr lang="tr-TR" b="1" dirty="0">
              <a:solidFill>
                <a:srgbClr val="FF0000"/>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59</a:t>
            </a:fld>
            <a:endParaRPr lang="tr-TR"/>
          </a:p>
        </p:txBody>
      </p:sp>
      <p:sp>
        <p:nvSpPr>
          <p:cNvPr id="7" name="Dikdörtgen 6"/>
          <p:cNvSpPr/>
          <p:nvPr/>
        </p:nvSpPr>
        <p:spPr>
          <a:xfrm>
            <a:off x="6268453" y="1516848"/>
            <a:ext cx="5702968" cy="5324535"/>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Tanı ve tedavileri kapsayan </a:t>
            </a:r>
            <a:r>
              <a:rPr lang="tr-TR" sz="2200" b="1" u="sng" dirty="0">
                <a:solidFill>
                  <a:schemeClr val="accent6">
                    <a:lumMod val="50000"/>
                  </a:schemeClr>
                </a:solidFill>
                <a:ea typeface="Times New Roman" panose="02020603050405020304" pitchFamily="18" charset="0"/>
                <a:cs typeface="Times New Roman" panose="02020603050405020304" pitchFamily="18" charset="0"/>
              </a:rPr>
              <a:t>acil tıp </a:t>
            </a:r>
            <a:r>
              <a:rPr lang="tr-TR" sz="2200" b="1" dirty="0">
                <a:solidFill>
                  <a:schemeClr val="accent6">
                    <a:lumMod val="50000"/>
                  </a:schemeClr>
                </a:solidFill>
                <a:ea typeface="Times New Roman" panose="02020603050405020304" pitchFamily="18" charset="0"/>
                <a:cs typeface="Times New Roman" panose="02020603050405020304" pitchFamily="18" charset="0"/>
              </a:rPr>
              <a:t>veri tabanıdır. </a:t>
            </a:r>
            <a:endParaRPr lang="tr-TR" sz="2200" b="1" dirty="0" smtClean="0">
              <a:solidFill>
                <a:schemeClr val="accent6">
                  <a:lumMod val="50000"/>
                </a:schemeClr>
              </a:solidFill>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tr-TR" b="1" dirty="0">
              <a:solidFill>
                <a:schemeClr val="accent6">
                  <a:lumMod val="50000"/>
                </a:schemeClr>
              </a:solidFill>
              <a:ea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Referans </a:t>
            </a:r>
            <a:r>
              <a:rPr lang="tr-TR" sz="2200" b="1" dirty="0">
                <a:solidFill>
                  <a:schemeClr val="accent6">
                    <a:lumMod val="50000"/>
                  </a:schemeClr>
                </a:solidFill>
                <a:ea typeface="Times New Roman" panose="02020603050405020304" pitchFamily="18" charset="0"/>
                <a:cs typeface="Times New Roman" panose="02020603050405020304" pitchFamily="18" charset="0"/>
              </a:rPr>
              <a:t>kaynakları, acil tıp klinik resim galerisi ve tanılarla ilgili animasyon ve videolar içeren multimedya bölümü mevcuttur. </a:t>
            </a:r>
            <a:endParaRPr lang="tr-TR" sz="2200" b="1" dirty="0" smtClean="0">
              <a:solidFill>
                <a:schemeClr val="accent6">
                  <a:lumMod val="50000"/>
                </a:schemeClr>
              </a:solidFill>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tr-TR" b="1" dirty="0">
              <a:solidFill>
                <a:schemeClr val="accent6">
                  <a:lumMod val="50000"/>
                </a:schemeClr>
              </a:solidFill>
              <a:ea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Vaka </a:t>
            </a:r>
            <a:r>
              <a:rPr lang="tr-TR" sz="2200" b="1" dirty="0">
                <a:solidFill>
                  <a:schemeClr val="accent6">
                    <a:lumMod val="50000"/>
                  </a:schemeClr>
                </a:solidFill>
                <a:ea typeface="Times New Roman" panose="02020603050405020304" pitchFamily="18" charset="0"/>
                <a:cs typeface="Times New Roman" panose="02020603050405020304" pitchFamily="18" charset="0"/>
              </a:rPr>
              <a:t>bilgileri, indirilebilir sunumlar ve tam entegre ilaç veri tabanından oluşmaktadır. </a:t>
            </a:r>
            <a:endParaRPr lang="tr-TR" sz="2200" b="1" dirty="0" smtClean="0">
              <a:solidFill>
                <a:schemeClr val="accent6">
                  <a:lumMod val="50000"/>
                </a:schemeClr>
              </a:solidFill>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tr-TR" b="1" dirty="0">
              <a:solidFill>
                <a:schemeClr val="accent6">
                  <a:lumMod val="50000"/>
                </a:schemeClr>
              </a:solidFill>
              <a:ea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Veri </a:t>
            </a:r>
            <a:r>
              <a:rPr lang="tr-TR" sz="2200" b="1" dirty="0">
                <a:solidFill>
                  <a:schemeClr val="accent6">
                    <a:lumMod val="50000"/>
                  </a:schemeClr>
                </a:solidFill>
                <a:ea typeface="Times New Roman" panose="02020603050405020304" pitchFamily="18" charset="0"/>
                <a:cs typeface="Times New Roman" panose="02020603050405020304" pitchFamily="18" charset="0"/>
              </a:rPr>
              <a:t>tabanında ayrıca </a:t>
            </a:r>
            <a:r>
              <a:rPr lang="tr-TR" sz="2200" b="1" dirty="0">
                <a:solidFill>
                  <a:srgbClr val="FF0000"/>
                </a:solidFill>
                <a:ea typeface="Times New Roman" panose="02020603050405020304" pitchFamily="18" charset="0"/>
                <a:cs typeface="Times New Roman" panose="02020603050405020304" pitchFamily="18" charset="0"/>
              </a:rPr>
              <a:t>25</a:t>
            </a:r>
            <a:r>
              <a:rPr lang="tr-TR" sz="2200" b="1" dirty="0">
                <a:solidFill>
                  <a:schemeClr val="accent6">
                    <a:lumMod val="50000"/>
                  </a:schemeClr>
                </a:solidFill>
                <a:ea typeface="Times New Roman" panose="02020603050405020304" pitchFamily="18" charset="0"/>
                <a:cs typeface="Times New Roman" panose="02020603050405020304" pitchFamily="18" charset="0"/>
              </a:rPr>
              <a:t> ders kitabı, CME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Continuing</a:t>
            </a:r>
            <a:r>
              <a:rPr lang="tr-TR" sz="2200" b="1" dirty="0">
                <a:solidFill>
                  <a:schemeClr val="accent6">
                    <a:lumMod val="50000"/>
                  </a:schemeClr>
                </a:solidFill>
                <a:ea typeface="Times New Roman" panose="02020603050405020304" pitchFamily="18" charset="0"/>
                <a:cs typeface="Times New Roman" panose="02020603050405020304" pitchFamily="18" charset="0"/>
              </a:rPr>
              <a:t>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Medical</a:t>
            </a:r>
            <a:r>
              <a:rPr lang="tr-TR" sz="2200" b="1" dirty="0">
                <a:solidFill>
                  <a:schemeClr val="accent6">
                    <a:lumMod val="50000"/>
                  </a:schemeClr>
                </a:solidFill>
                <a:ea typeface="Times New Roman" panose="02020603050405020304" pitchFamily="18" charset="0"/>
                <a:cs typeface="Times New Roman" panose="02020603050405020304" pitchFamily="18" charset="0"/>
              </a:rPr>
              <a:t>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Education</a:t>
            </a:r>
            <a:r>
              <a:rPr lang="tr-TR" sz="2200" b="1" dirty="0">
                <a:solidFill>
                  <a:schemeClr val="accent6">
                    <a:lumMod val="50000"/>
                  </a:schemeClr>
                </a:solidFill>
                <a:ea typeface="Times New Roman" panose="02020603050405020304" pitchFamily="18" charset="0"/>
                <a:cs typeface="Times New Roman" panose="02020603050405020304" pitchFamily="18" charset="0"/>
              </a:rPr>
              <a:t>) tarafından hazırlanan eğitim aktiviteleri ve tüm branşlarda uygulanması gereken prosedürler yer almaktadır.</a:t>
            </a:r>
            <a:endParaRPr lang="tr-TR" sz="2200" b="1" dirty="0">
              <a:solidFill>
                <a:schemeClr val="accent6">
                  <a:lumMod val="50000"/>
                </a:schemeClr>
              </a:solidFill>
            </a:endParaRPr>
          </a:p>
        </p:txBody>
      </p:sp>
      <p:pic>
        <p:nvPicPr>
          <p:cNvPr id="8" name="Resim 7"/>
          <p:cNvPicPr>
            <a:picLocks noChangeAspect="1"/>
          </p:cNvPicPr>
          <p:nvPr/>
        </p:nvPicPr>
        <p:blipFill rotWithShape="1">
          <a:blip r:embed="rId2"/>
          <a:srcRect l="2763" t="9292" r="4474" b="13240"/>
          <a:stretch/>
        </p:blipFill>
        <p:spPr>
          <a:xfrm>
            <a:off x="288758" y="2083652"/>
            <a:ext cx="5807242" cy="38797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8041612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ACCESS </a:t>
            </a:r>
            <a:r>
              <a:rPr lang="tr-TR" b="1" dirty="0" smtClean="0">
                <a:solidFill>
                  <a:srgbClr val="FF0000"/>
                </a:solidFill>
              </a:rPr>
              <a:t>MEDICINE</a:t>
            </a:r>
            <a:endParaRPr lang="tr-TR" dirty="0"/>
          </a:p>
        </p:txBody>
      </p:sp>
      <p:pic>
        <p:nvPicPr>
          <p:cNvPr id="5" name="İçerik Yer Tutucusu 4"/>
          <p:cNvPicPr>
            <a:picLocks noGrp="1" noChangeAspect="1"/>
          </p:cNvPicPr>
          <p:nvPr>
            <p:ph idx="1"/>
          </p:nvPr>
        </p:nvPicPr>
        <p:blipFill>
          <a:blip r:embed="rId2"/>
          <a:stretch>
            <a:fillRect/>
          </a:stretch>
        </p:blipFill>
        <p:spPr>
          <a:xfrm>
            <a:off x="838200" y="1690688"/>
            <a:ext cx="5379720" cy="3670663"/>
          </a:xfrm>
          <a:prstGeom prst="rect">
            <a:avLst/>
          </a:prstGeom>
        </p:spPr>
      </p:pic>
      <p:sp>
        <p:nvSpPr>
          <p:cNvPr id="4" name="Slayt Numarası Yer Tutucusu 3"/>
          <p:cNvSpPr>
            <a:spLocks noGrp="1"/>
          </p:cNvSpPr>
          <p:nvPr>
            <p:ph type="sldNum" sz="quarter" idx="12"/>
          </p:nvPr>
        </p:nvSpPr>
        <p:spPr/>
        <p:txBody>
          <a:bodyPr/>
          <a:lstStyle/>
          <a:p>
            <a:fld id="{1961CEC7-0E5A-4935-A8D4-95B0BAEB7497}" type="slidenum">
              <a:rPr lang="tr-TR" smtClean="0"/>
              <a:t>60</a:t>
            </a:fld>
            <a:endParaRPr lang="tr-TR"/>
          </a:p>
        </p:txBody>
      </p:sp>
      <p:sp>
        <p:nvSpPr>
          <p:cNvPr id="6" name="Dikdörtgen 5"/>
          <p:cNvSpPr/>
          <p:nvPr/>
        </p:nvSpPr>
        <p:spPr>
          <a:xfrm>
            <a:off x="6217920" y="2136744"/>
            <a:ext cx="5702968" cy="2800767"/>
          </a:xfrm>
          <a:prstGeom prst="rect">
            <a:avLst/>
          </a:prstGeom>
        </p:spPr>
        <p:txBody>
          <a:bodyPr wrap="square">
            <a:spAutoFit/>
          </a:bodyPr>
          <a:lstStyle/>
          <a:p>
            <a:pPr marL="342900" indent="-342900" algn="just">
              <a:buFont typeface="Arial" panose="020B0604020202020204" pitchFamily="34" charset="0"/>
              <a:buChar char="•"/>
            </a:pPr>
            <a:r>
              <a:rPr lang="tr-TR" sz="2200" b="1" dirty="0" err="1">
                <a:solidFill>
                  <a:schemeClr val="accent6">
                    <a:lumMod val="50000"/>
                  </a:schemeClr>
                </a:solidFill>
                <a:ea typeface="Times New Roman" panose="02020603050405020304" pitchFamily="18" charset="0"/>
                <a:cs typeface="Times New Roman" panose="02020603050405020304" pitchFamily="18" charset="0"/>
              </a:rPr>
              <a:t>McGraw-Hill</a:t>
            </a:r>
            <a:r>
              <a:rPr lang="tr-TR" sz="2200" b="1" dirty="0">
                <a:solidFill>
                  <a:schemeClr val="accent6">
                    <a:lumMod val="50000"/>
                  </a:schemeClr>
                </a:solidFill>
                <a:ea typeface="Times New Roman" panose="02020603050405020304" pitchFamily="18" charset="0"/>
                <a:cs typeface="Times New Roman" panose="02020603050405020304" pitchFamily="18" charset="0"/>
              </a:rPr>
              <a:t> tarafından geliştirilmiş, 90’dan fazla tıbbi konu </a:t>
            </a:r>
            <a:r>
              <a:rPr lang="tr-TR" sz="2200" b="1" dirty="0" err="1" smtClean="0">
                <a:solidFill>
                  <a:schemeClr val="accent6">
                    <a:lumMod val="50000"/>
                  </a:schemeClr>
                </a:solidFill>
                <a:ea typeface="Times New Roman" panose="02020603050405020304" pitchFamily="18" charset="0"/>
                <a:cs typeface="Times New Roman" panose="02020603050405020304" pitchFamily="18" charset="0"/>
              </a:rPr>
              <a:t>başlığıyla,öğrencilere</a:t>
            </a:r>
            <a:r>
              <a:rPr lang="tr-TR" sz="2200" b="1" dirty="0">
                <a:solidFill>
                  <a:schemeClr val="accent6">
                    <a:lumMod val="50000"/>
                  </a:schemeClr>
                </a:solidFill>
                <a:ea typeface="Times New Roman" panose="02020603050405020304" pitchFamily="18" charset="0"/>
                <a:cs typeface="Times New Roman" panose="02020603050405020304" pitchFamily="18" charset="0"/>
              </a:rPr>
              <a:t>, uzman hekim adaylarına,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klinisyenlere</a:t>
            </a:r>
            <a:r>
              <a:rPr lang="tr-TR" sz="2200" b="1" dirty="0">
                <a:solidFill>
                  <a:schemeClr val="accent6">
                    <a:lumMod val="50000"/>
                  </a:schemeClr>
                </a:solidFill>
                <a:ea typeface="Times New Roman" panose="02020603050405020304" pitchFamily="18" charset="0"/>
                <a:cs typeface="Times New Roman" panose="02020603050405020304" pitchFamily="18" charset="0"/>
              </a:rPr>
              <a:t>, araştırmacılara </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ve tüm </a:t>
            </a:r>
            <a:r>
              <a:rPr lang="tr-TR" sz="2200" b="1" dirty="0">
                <a:solidFill>
                  <a:schemeClr val="accent6">
                    <a:lumMod val="50000"/>
                  </a:schemeClr>
                </a:solidFill>
                <a:ea typeface="Times New Roman" panose="02020603050405020304" pitchFamily="18" charset="0"/>
                <a:cs typeface="Times New Roman" panose="02020603050405020304" pitchFamily="18" charset="0"/>
              </a:rPr>
              <a:t>sağlık çalışanlarına, 98 e-kitap, binlerce fotoğraf, video </a:t>
            </a:r>
            <a:r>
              <a:rPr lang="tr-TR" sz="2200" b="1" dirty="0" err="1" smtClean="0">
                <a:solidFill>
                  <a:schemeClr val="accent6">
                    <a:lumMod val="50000"/>
                  </a:schemeClr>
                </a:solidFill>
                <a:ea typeface="Times New Roman" panose="02020603050405020304" pitchFamily="18" charset="0"/>
                <a:cs typeface="Times New Roman" panose="02020603050405020304" pitchFamily="18" charset="0"/>
              </a:rPr>
              <a:t>veaçıklamaları</a:t>
            </a:r>
            <a:r>
              <a:rPr lang="tr-TR" sz="2200" b="1" dirty="0">
                <a:solidFill>
                  <a:schemeClr val="accent6">
                    <a:lumMod val="50000"/>
                  </a:schemeClr>
                </a:solidFill>
                <a:ea typeface="Times New Roman" panose="02020603050405020304" pitchFamily="18" charset="0"/>
                <a:cs typeface="Times New Roman" panose="02020603050405020304" pitchFamily="18" charset="0"/>
              </a:rPr>
              <a:t>, etkileşimli öz değerlendirme, kayıt dosyaları, </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kanıta dayalı </a:t>
            </a:r>
            <a:r>
              <a:rPr lang="tr-TR" sz="2200" b="1" dirty="0">
                <a:solidFill>
                  <a:schemeClr val="accent6">
                    <a:lumMod val="50000"/>
                  </a:schemeClr>
                </a:solidFill>
                <a:ea typeface="Times New Roman" panose="02020603050405020304" pitchFamily="18" charset="0"/>
                <a:cs typeface="Times New Roman" panose="02020603050405020304" pitchFamily="18" charset="0"/>
              </a:rPr>
              <a:t>tanı ve tedavi araçları sağlayan bir veri tabanıdır.</a:t>
            </a:r>
            <a:endParaRPr lang="tr-TR" sz="2200" b="1" dirty="0">
              <a:solidFill>
                <a:schemeClr val="accent6">
                  <a:lumMod val="50000"/>
                </a:schemeClr>
              </a:solidFill>
            </a:endParaRPr>
          </a:p>
        </p:txBody>
      </p:sp>
    </p:spTree>
    <p:extLst>
      <p:ext uri="{BB962C8B-B14F-4D97-AF65-F5344CB8AC3E}">
        <p14:creationId xmlns:p14="http://schemas.microsoft.com/office/powerpoint/2010/main" val="158518114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esim 10"/>
          <p:cNvPicPr>
            <a:picLocks noChangeAspect="1"/>
          </p:cNvPicPr>
          <p:nvPr/>
        </p:nvPicPr>
        <p:blipFill rotWithShape="1">
          <a:blip r:embed="rId2"/>
          <a:srcRect l="9172" t="11875" r="9607" b="24732"/>
          <a:stretch/>
        </p:blipFill>
        <p:spPr>
          <a:xfrm>
            <a:off x="361318" y="1966589"/>
            <a:ext cx="10567852" cy="46373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Unvan 3"/>
          <p:cNvSpPr>
            <a:spLocks noGrp="1"/>
          </p:cNvSpPr>
          <p:nvPr>
            <p:ph type="title"/>
          </p:nvPr>
        </p:nvSpPr>
        <p:spPr/>
        <p:txBody>
          <a:bodyPr/>
          <a:lstStyle/>
          <a:p>
            <a:r>
              <a:rPr lang="tr-TR" b="1" dirty="0" smtClean="0">
                <a:solidFill>
                  <a:srgbClr val="FF0000"/>
                </a:solidFill>
              </a:rPr>
              <a:t>DIRECTORY OF OPEN ACCESS BOOKS (DOAB) </a:t>
            </a:r>
            <a:endParaRPr lang="tr-TR" b="1" dirty="0">
              <a:solidFill>
                <a:srgbClr val="FF0000"/>
              </a:solidFill>
            </a:endParaRPr>
          </a:p>
        </p:txBody>
      </p:sp>
      <p:sp>
        <p:nvSpPr>
          <p:cNvPr id="5" name="Yuvarlatılmış Dikdörtgen 4"/>
          <p:cNvSpPr/>
          <p:nvPr/>
        </p:nvSpPr>
        <p:spPr>
          <a:xfrm>
            <a:off x="465822" y="3949962"/>
            <a:ext cx="7014754" cy="922484"/>
          </a:xfrm>
          <a:prstGeom prst="roundRect">
            <a:avLst/>
          </a:prstGeom>
          <a:solidFill>
            <a:schemeClr val="bg1"/>
          </a:soli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tr-TR" sz="2200" b="1" dirty="0">
                <a:solidFill>
                  <a:schemeClr val="accent6">
                    <a:lumMod val="50000"/>
                  </a:schemeClr>
                </a:solidFill>
              </a:rPr>
              <a:t>Çeşitli disiplinlerde </a:t>
            </a:r>
            <a:r>
              <a:rPr lang="tr-TR" sz="2200" b="1" dirty="0" smtClean="0">
                <a:solidFill>
                  <a:schemeClr val="accent6">
                    <a:lumMod val="50000"/>
                  </a:schemeClr>
                </a:solidFill>
              </a:rPr>
              <a:t>320 </a:t>
            </a:r>
            <a:r>
              <a:rPr lang="tr-TR" sz="2200" b="1" dirty="0">
                <a:solidFill>
                  <a:schemeClr val="accent6">
                    <a:lumMod val="50000"/>
                  </a:schemeClr>
                </a:solidFill>
              </a:rPr>
              <a:t>yayıncıdan </a:t>
            </a:r>
            <a:r>
              <a:rPr lang="tr-TR" sz="2200" b="1" dirty="0" smtClean="0">
                <a:solidFill>
                  <a:srgbClr val="FF0000"/>
                </a:solidFill>
              </a:rPr>
              <a:t>19.214</a:t>
            </a:r>
            <a:r>
              <a:rPr lang="tr-TR" sz="2200" b="1" dirty="0" smtClean="0">
                <a:solidFill>
                  <a:schemeClr val="accent6">
                    <a:lumMod val="50000"/>
                  </a:schemeClr>
                </a:solidFill>
              </a:rPr>
              <a:t> </a:t>
            </a:r>
            <a:r>
              <a:rPr lang="tr-TR" sz="2200" b="1" dirty="0">
                <a:solidFill>
                  <a:schemeClr val="accent6">
                    <a:lumMod val="50000"/>
                  </a:schemeClr>
                </a:solidFill>
              </a:rPr>
              <a:t>akademik hakemli kitabın açık erişime sunulduğu bir veri tabanıdır</a:t>
            </a:r>
            <a:r>
              <a:rPr lang="tr-TR" sz="2200" b="1" dirty="0" smtClean="0">
                <a:solidFill>
                  <a:schemeClr val="accent6">
                    <a:lumMod val="50000"/>
                  </a:schemeClr>
                </a:solidFill>
              </a:rPr>
              <a:t>.</a:t>
            </a:r>
          </a:p>
        </p:txBody>
      </p:sp>
      <p:sp>
        <p:nvSpPr>
          <p:cNvPr id="7" name="Satır Belirtme Çizgisi 1 6"/>
          <p:cNvSpPr/>
          <p:nvPr/>
        </p:nvSpPr>
        <p:spPr>
          <a:xfrm>
            <a:off x="8832669" y="3526970"/>
            <a:ext cx="2745376" cy="3082835"/>
          </a:xfrm>
          <a:prstGeom prst="borderCallout1">
            <a:avLst>
              <a:gd name="adj1" fmla="val 18750"/>
              <a:gd name="adj2" fmla="val -8333"/>
              <a:gd name="adj3" fmla="val -18385"/>
              <a:gd name="adj4" fmla="val -8267"/>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dirty="0" smtClean="0">
              <a:solidFill>
                <a:srgbClr val="FF0000"/>
              </a:solidFill>
            </a:endParaRPr>
          </a:p>
          <a:p>
            <a:pPr algn="ctr"/>
            <a:r>
              <a:rPr lang="tr-TR" sz="2200" b="1" dirty="0" smtClean="0">
                <a:solidFill>
                  <a:schemeClr val="accent6">
                    <a:lumMod val="50000"/>
                  </a:schemeClr>
                </a:solidFill>
              </a:rPr>
              <a:t>Kitap künyesinin altında yer alan</a:t>
            </a:r>
          </a:p>
          <a:p>
            <a:pPr algn="ctr"/>
            <a:endParaRPr lang="tr-TR" sz="2200" b="1" dirty="0" smtClean="0">
              <a:solidFill>
                <a:schemeClr val="accent6">
                  <a:lumMod val="50000"/>
                </a:schemeClr>
              </a:solidFill>
            </a:endParaRPr>
          </a:p>
          <a:p>
            <a:pPr algn="ctr"/>
            <a:r>
              <a:rPr lang="tr-TR" sz="2200" b="1" dirty="0">
                <a:solidFill>
                  <a:schemeClr val="accent6">
                    <a:lumMod val="50000"/>
                  </a:schemeClr>
                </a:solidFill>
              </a:rPr>
              <a:t>l</a:t>
            </a:r>
            <a:r>
              <a:rPr lang="tr-TR" sz="2200" b="1" dirty="0" smtClean="0">
                <a:solidFill>
                  <a:schemeClr val="accent6">
                    <a:lumMod val="50000"/>
                  </a:schemeClr>
                </a:solidFill>
              </a:rPr>
              <a:t>inki ile kitabınızı indirebilirsiniz.</a:t>
            </a:r>
            <a:endParaRPr lang="tr-TR" sz="2200" b="1" dirty="0">
              <a:solidFill>
                <a:schemeClr val="accent6">
                  <a:lumMod val="50000"/>
                </a:schemeClr>
              </a:solidFill>
            </a:endParaRPr>
          </a:p>
        </p:txBody>
      </p:sp>
      <p:pic>
        <p:nvPicPr>
          <p:cNvPr id="8" name="Resim 7"/>
          <p:cNvPicPr>
            <a:picLocks noChangeAspect="1"/>
          </p:cNvPicPr>
          <p:nvPr/>
        </p:nvPicPr>
        <p:blipFill rotWithShape="1">
          <a:blip r:embed="rId3"/>
          <a:srcRect l="32914" t="36202" r="60678" b="60426"/>
          <a:stretch/>
        </p:blipFill>
        <p:spPr>
          <a:xfrm>
            <a:off x="9507667" y="5001073"/>
            <a:ext cx="1421503" cy="422008"/>
          </a:xfrm>
          <a:prstGeom prst="rect">
            <a:avLst/>
          </a:prstGeom>
          <a:ln>
            <a:noFill/>
          </a:ln>
          <a:effectLst>
            <a:outerShdw blurRad="292100" dist="139700" dir="2700000" algn="tl" rotWithShape="0">
              <a:srgbClr val="333333">
                <a:alpha val="65000"/>
              </a:srgbClr>
            </a:outerShdw>
          </a:effectLst>
        </p:spPr>
      </p:pic>
      <p:pic>
        <p:nvPicPr>
          <p:cNvPr id="2" name="Resim 1"/>
          <p:cNvPicPr>
            <a:picLocks noChangeAspect="1"/>
          </p:cNvPicPr>
          <p:nvPr/>
        </p:nvPicPr>
        <p:blipFill rotWithShape="1">
          <a:blip r:embed="rId4"/>
          <a:srcRect l="9473" t="59911" r="32698" b="14732"/>
          <a:stretch/>
        </p:blipFill>
        <p:spPr>
          <a:xfrm>
            <a:off x="6096000" y="1618317"/>
            <a:ext cx="5734594" cy="14137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Yuvarlatılmış Dikdörtgen 2"/>
          <p:cNvSpPr/>
          <p:nvPr/>
        </p:nvSpPr>
        <p:spPr>
          <a:xfrm>
            <a:off x="8251371" y="2768480"/>
            <a:ext cx="711926" cy="267220"/>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11332776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srcRect t="12053" r="3583" b="11161"/>
          <a:stretch/>
        </p:blipFill>
        <p:spPr>
          <a:xfrm>
            <a:off x="489873" y="1111140"/>
            <a:ext cx="9538847" cy="42710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Unvan 3"/>
          <p:cNvSpPr>
            <a:spLocks noGrp="1"/>
          </p:cNvSpPr>
          <p:nvPr>
            <p:ph type="title"/>
          </p:nvPr>
        </p:nvSpPr>
        <p:spPr>
          <a:xfrm>
            <a:off x="417938" y="196550"/>
            <a:ext cx="10515600" cy="797469"/>
          </a:xfrm>
        </p:spPr>
        <p:txBody>
          <a:bodyPr/>
          <a:lstStyle/>
          <a:p>
            <a:r>
              <a:rPr lang="tr-TR" b="1" dirty="0" smtClean="0">
                <a:solidFill>
                  <a:srgbClr val="FF0000"/>
                </a:solidFill>
              </a:rPr>
              <a:t>EBRARY – EBOOK CENTRAL - I</a:t>
            </a:r>
            <a:endParaRPr lang="tr-TR" b="1" dirty="0">
              <a:solidFill>
                <a:srgbClr val="FF0000"/>
              </a:solidFill>
            </a:endParaRPr>
          </a:p>
        </p:txBody>
      </p:sp>
      <p:sp>
        <p:nvSpPr>
          <p:cNvPr id="9" name="Yuvarlatılmış Dikdörtgen 8"/>
          <p:cNvSpPr/>
          <p:nvPr/>
        </p:nvSpPr>
        <p:spPr>
          <a:xfrm>
            <a:off x="417938" y="5049487"/>
            <a:ext cx="11450010" cy="1708179"/>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altLang="tr-TR" sz="2200" b="1" dirty="0" smtClean="0">
                <a:solidFill>
                  <a:schemeClr val="accent6">
                    <a:lumMod val="50000"/>
                  </a:schemeClr>
                </a:solidFill>
              </a:rPr>
              <a:t>Satın </a:t>
            </a:r>
            <a:r>
              <a:rPr lang="tr-TR" altLang="tr-TR" sz="2200" b="1" dirty="0">
                <a:solidFill>
                  <a:schemeClr val="accent6">
                    <a:lumMod val="50000"/>
                  </a:schemeClr>
                </a:solidFill>
              </a:rPr>
              <a:t>alma değil, abonelik sistemi uygulandığı için veri tabanı kullanımda bazı sınırlamalar getirmektedir. </a:t>
            </a:r>
          </a:p>
          <a:p>
            <a:r>
              <a:rPr lang="tr-TR" altLang="tr-TR" sz="2200" b="1" dirty="0">
                <a:solidFill>
                  <a:schemeClr val="accent6">
                    <a:lumMod val="50000"/>
                  </a:schemeClr>
                </a:solidFill>
              </a:rPr>
              <a:t>Veri tabanı, </a:t>
            </a:r>
            <a:r>
              <a:rPr lang="tr-TR" altLang="tr-TR" sz="2200" b="1" dirty="0" smtClean="0">
                <a:solidFill>
                  <a:schemeClr val="accent6">
                    <a:lumMod val="50000"/>
                  </a:schemeClr>
                </a:solidFill>
              </a:rPr>
              <a:t>kitapları bölüm bazında ya da tam </a:t>
            </a:r>
            <a:r>
              <a:rPr lang="tr-TR" altLang="tr-TR" sz="2200" b="1" dirty="0">
                <a:solidFill>
                  <a:schemeClr val="accent6">
                    <a:lumMod val="50000"/>
                  </a:schemeClr>
                </a:solidFill>
              </a:rPr>
              <a:t>metin </a:t>
            </a:r>
            <a:r>
              <a:rPr lang="tr-TR" altLang="tr-TR" sz="2200" b="1" dirty="0" smtClean="0">
                <a:solidFill>
                  <a:schemeClr val="accent6">
                    <a:lumMod val="50000"/>
                  </a:schemeClr>
                </a:solidFill>
              </a:rPr>
              <a:t>olarak kaydetmek / yazdırmak </a:t>
            </a:r>
            <a:r>
              <a:rPr lang="tr-TR" altLang="tr-TR" sz="2200" b="1" dirty="0">
                <a:solidFill>
                  <a:schemeClr val="accent6">
                    <a:lumMod val="50000"/>
                  </a:schemeClr>
                </a:solidFill>
              </a:rPr>
              <a:t>için üyelik istiyor olup, üyelik işlemleri sayfanın sağ üst kısmında yer alan </a:t>
            </a:r>
            <a:r>
              <a:rPr lang="tr-TR" altLang="tr-TR" sz="2200" b="1" dirty="0" smtClean="0">
                <a:solidFill>
                  <a:schemeClr val="accent6">
                    <a:lumMod val="50000"/>
                  </a:schemeClr>
                </a:solidFill>
              </a:rPr>
              <a:t>                       alanından </a:t>
            </a:r>
            <a:r>
              <a:rPr lang="tr-TR" altLang="tr-TR" sz="2200" b="1" dirty="0">
                <a:solidFill>
                  <a:schemeClr val="accent6">
                    <a:lumMod val="50000"/>
                  </a:schemeClr>
                </a:solidFill>
              </a:rPr>
              <a:t>yapılabilmektedir.</a:t>
            </a:r>
          </a:p>
        </p:txBody>
      </p:sp>
      <p:sp>
        <p:nvSpPr>
          <p:cNvPr id="10" name="Yuvarlatılmış Dikdörtgen 9"/>
          <p:cNvSpPr/>
          <p:nvPr/>
        </p:nvSpPr>
        <p:spPr>
          <a:xfrm>
            <a:off x="9310159" y="1135207"/>
            <a:ext cx="719326" cy="326266"/>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Yuvarlatılmış Dikdörtgen 10"/>
          <p:cNvSpPr/>
          <p:nvPr/>
        </p:nvSpPr>
        <p:spPr>
          <a:xfrm>
            <a:off x="8111627" y="207492"/>
            <a:ext cx="3834186" cy="1008344"/>
          </a:xfrm>
          <a:prstGeom prst="round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sz="2200" b="1" dirty="0">
                <a:solidFill>
                  <a:schemeClr val="accent6">
                    <a:lumMod val="50000"/>
                  </a:schemeClr>
                </a:solidFill>
              </a:rPr>
              <a:t>Ebrary veri </a:t>
            </a:r>
            <a:r>
              <a:rPr lang="tr-TR" altLang="tr-TR" sz="2200" b="1" dirty="0" smtClean="0">
                <a:solidFill>
                  <a:schemeClr val="accent6">
                    <a:lumMod val="50000"/>
                  </a:schemeClr>
                </a:solidFill>
              </a:rPr>
              <a:t>tabanı </a:t>
            </a:r>
            <a:r>
              <a:rPr lang="tr-TR" sz="2200" b="1" dirty="0" smtClean="0">
                <a:solidFill>
                  <a:srgbClr val="FF0000"/>
                </a:solidFill>
              </a:rPr>
              <a:t>183.550</a:t>
            </a:r>
            <a:r>
              <a:rPr lang="tr-TR" sz="2200" dirty="0" smtClean="0">
                <a:solidFill>
                  <a:srgbClr val="FF0000"/>
                </a:solidFill>
              </a:rPr>
              <a:t> </a:t>
            </a:r>
            <a:r>
              <a:rPr lang="tr-TR" altLang="tr-TR" sz="2200" b="1" dirty="0">
                <a:solidFill>
                  <a:schemeClr val="accent6">
                    <a:lumMod val="50000"/>
                  </a:schemeClr>
                </a:solidFill>
              </a:rPr>
              <a:t>adet kitap içermektedir. </a:t>
            </a:r>
          </a:p>
        </p:txBody>
      </p:sp>
      <p:pic>
        <p:nvPicPr>
          <p:cNvPr id="14" name="Resim 13"/>
          <p:cNvPicPr>
            <a:picLocks noChangeAspect="1"/>
          </p:cNvPicPr>
          <p:nvPr/>
        </p:nvPicPr>
        <p:blipFill rotWithShape="1">
          <a:blip r:embed="rId3"/>
          <a:srcRect t="12412" r="2378" b="8482"/>
          <a:stretch/>
        </p:blipFill>
        <p:spPr>
          <a:xfrm>
            <a:off x="4609340" y="1976621"/>
            <a:ext cx="6627495" cy="30194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5" name="Düz Ok Bağlayıcısı 14"/>
          <p:cNvCxnSpPr/>
          <p:nvPr/>
        </p:nvCxnSpPr>
        <p:spPr>
          <a:xfrm flipH="1">
            <a:off x="8305470" y="1545979"/>
            <a:ext cx="1420874" cy="2951547"/>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3" name="Yuvarlatılmış Dikdörtgen 12"/>
          <p:cNvSpPr/>
          <p:nvPr/>
        </p:nvSpPr>
        <p:spPr>
          <a:xfrm>
            <a:off x="7581171" y="4618744"/>
            <a:ext cx="1469139" cy="326571"/>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p:cNvPicPr>
            <a:picLocks noChangeAspect="1"/>
          </p:cNvPicPr>
          <p:nvPr/>
        </p:nvPicPr>
        <p:blipFill rotWithShape="1">
          <a:blip r:embed="rId3"/>
          <a:srcRect l="91593" t="13599" r="2634" b="83620"/>
          <a:stretch/>
        </p:blipFill>
        <p:spPr>
          <a:xfrm>
            <a:off x="7923087" y="6079565"/>
            <a:ext cx="1241046" cy="336177"/>
          </a:xfrm>
          <a:prstGeom prst="rect">
            <a:avLst/>
          </a:prstGeom>
          <a:ln>
            <a:noFill/>
          </a:ln>
          <a:effectLst>
            <a:outerShdw blurRad="292100" dist="139700" dir="2700000" algn="tl" rotWithShape="0">
              <a:srgbClr val="333333">
                <a:alpha val="65000"/>
              </a:srgbClr>
            </a:outerShdw>
          </a:effectLst>
        </p:spPr>
      </p:pic>
      <p:pic>
        <p:nvPicPr>
          <p:cNvPr id="5" name="Resim 4"/>
          <p:cNvPicPr>
            <a:picLocks noChangeAspect="1"/>
          </p:cNvPicPr>
          <p:nvPr/>
        </p:nvPicPr>
        <p:blipFill rotWithShape="1">
          <a:blip r:embed="rId4"/>
          <a:srcRect l="20215" t="12947" r="20349" b="10983"/>
          <a:stretch/>
        </p:blipFill>
        <p:spPr>
          <a:xfrm>
            <a:off x="2628979" y="1383925"/>
            <a:ext cx="4466682" cy="32142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2049513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srcRect t="11876" r="3784" b="5267"/>
          <a:stretch/>
        </p:blipFill>
        <p:spPr>
          <a:xfrm>
            <a:off x="460175" y="1318562"/>
            <a:ext cx="11171454" cy="54088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Unvan 3"/>
          <p:cNvSpPr>
            <a:spLocks noGrp="1"/>
          </p:cNvSpPr>
          <p:nvPr>
            <p:ph type="title"/>
          </p:nvPr>
        </p:nvSpPr>
        <p:spPr>
          <a:xfrm>
            <a:off x="384732" y="202998"/>
            <a:ext cx="10515600" cy="1325563"/>
          </a:xfrm>
        </p:spPr>
        <p:txBody>
          <a:bodyPr/>
          <a:lstStyle/>
          <a:p>
            <a:r>
              <a:rPr lang="tr-TR" b="1" dirty="0" smtClean="0">
                <a:solidFill>
                  <a:srgbClr val="FF0000"/>
                </a:solidFill>
              </a:rPr>
              <a:t>EBRARY - </a:t>
            </a:r>
            <a:r>
              <a:rPr lang="tr-TR" b="1" dirty="0">
                <a:solidFill>
                  <a:srgbClr val="FF0000"/>
                </a:solidFill>
              </a:rPr>
              <a:t>EBOOK CENTRAL - </a:t>
            </a:r>
            <a:r>
              <a:rPr lang="tr-TR" b="1" dirty="0" smtClean="0">
                <a:solidFill>
                  <a:srgbClr val="FF0000"/>
                </a:solidFill>
              </a:rPr>
              <a:t>II</a:t>
            </a:r>
            <a:endParaRPr lang="tr-TR" dirty="0"/>
          </a:p>
        </p:txBody>
      </p:sp>
      <p:sp>
        <p:nvSpPr>
          <p:cNvPr id="6" name="Yuvarlatılmış Dikdörtgen 5"/>
          <p:cNvSpPr/>
          <p:nvPr/>
        </p:nvSpPr>
        <p:spPr>
          <a:xfrm>
            <a:off x="3338890" y="4650376"/>
            <a:ext cx="3793430" cy="723679"/>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Yuvarlatılmış Dikdörtgen 6"/>
          <p:cNvSpPr/>
          <p:nvPr/>
        </p:nvSpPr>
        <p:spPr>
          <a:xfrm>
            <a:off x="8229601" y="169817"/>
            <a:ext cx="3683726" cy="6557554"/>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Satın alma değil abonelik yöntemi uygulandığı için yayıncılar, kitap bölümlerini indirme ve yazdırmada kısıtlamalar getirmiştir. </a:t>
            </a:r>
          </a:p>
          <a:p>
            <a:pPr algn="ctr"/>
            <a:endParaRPr lang="tr-TR" sz="2200" dirty="0" smtClean="0">
              <a:solidFill>
                <a:schemeClr val="accent6">
                  <a:lumMod val="50000"/>
                </a:schemeClr>
              </a:solidFill>
            </a:endParaRPr>
          </a:p>
          <a:p>
            <a:pPr algn="ctr"/>
            <a:r>
              <a:rPr lang="tr-TR" sz="2200" b="1" dirty="0" smtClean="0">
                <a:solidFill>
                  <a:schemeClr val="accent6">
                    <a:lumMod val="50000"/>
                  </a:schemeClr>
                </a:solidFill>
              </a:rPr>
              <a:t>Ancak kitapları 21 gün boyunca kullanmanızı sağlayan bir ödünç verme modülüne sahiptir. Ödünç aldığınız kitapları okuyabilmeniz için bilgisayarınıza      </a:t>
            </a:r>
          </a:p>
          <a:p>
            <a:pPr algn="ctr"/>
            <a:endParaRPr lang="tr-TR" sz="2200" dirty="0" smtClean="0">
              <a:solidFill>
                <a:schemeClr val="accent6">
                  <a:lumMod val="50000"/>
                </a:schemeClr>
              </a:solidFill>
            </a:endParaRPr>
          </a:p>
          <a:p>
            <a:pPr algn="ctr"/>
            <a:endParaRPr lang="tr-TR" sz="2200" dirty="0">
              <a:solidFill>
                <a:schemeClr val="accent6">
                  <a:lumMod val="50000"/>
                </a:schemeClr>
              </a:solidFill>
            </a:endParaRPr>
          </a:p>
          <a:p>
            <a:pPr algn="ctr"/>
            <a:endParaRPr lang="tr-TR" sz="2200" dirty="0" smtClean="0">
              <a:solidFill>
                <a:schemeClr val="accent6">
                  <a:lumMod val="50000"/>
                </a:schemeClr>
              </a:solidFill>
            </a:endParaRPr>
          </a:p>
          <a:p>
            <a:pPr algn="ctr"/>
            <a:r>
              <a:rPr lang="tr-TR" sz="2200" b="1" dirty="0" smtClean="0">
                <a:solidFill>
                  <a:schemeClr val="accent6">
                    <a:lumMod val="50000"/>
                  </a:schemeClr>
                </a:solidFill>
              </a:rPr>
              <a:t>programı yüklemeniz gerekmektedir. </a:t>
            </a:r>
            <a:endParaRPr lang="tr-TR" sz="2200" b="1" dirty="0">
              <a:solidFill>
                <a:schemeClr val="accent6">
                  <a:lumMod val="50000"/>
                </a:schemeClr>
              </a:solidFill>
            </a:endParaRPr>
          </a:p>
        </p:txBody>
      </p:sp>
      <p:cxnSp>
        <p:nvCxnSpPr>
          <p:cNvPr id="9" name="Düz Ok Bağlayıcısı 8"/>
          <p:cNvCxnSpPr/>
          <p:nvPr/>
        </p:nvCxnSpPr>
        <p:spPr>
          <a:xfrm flipV="1">
            <a:off x="4924697" y="822960"/>
            <a:ext cx="3566160" cy="3435531"/>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Düz Ok Bağlayıcısı 10"/>
          <p:cNvCxnSpPr/>
          <p:nvPr/>
        </p:nvCxnSpPr>
        <p:spPr>
          <a:xfrm flipV="1">
            <a:off x="6975566" y="2671037"/>
            <a:ext cx="1711235" cy="3289532"/>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050" name="Picture 2" descr="http://www.epubsoft.com/images_g/artimgs/43/aodbe%20digital%20edition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3869" y="4996019"/>
            <a:ext cx="1466463" cy="9645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6" name="Satır Belirtme Çizgisi 1 15"/>
          <p:cNvSpPr/>
          <p:nvPr/>
        </p:nvSpPr>
        <p:spPr>
          <a:xfrm>
            <a:off x="1301118" y="1957500"/>
            <a:ext cx="2382607" cy="686625"/>
          </a:xfrm>
          <a:prstGeom prst="borderCallout1">
            <a:avLst>
              <a:gd name="adj1" fmla="val 18750"/>
              <a:gd name="adj2" fmla="val -8333"/>
              <a:gd name="adj3" fmla="val 536416"/>
              <a:gd name="adj4" fmla="val -1996"/>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r-TR" b="1" kern="1200" dirty="0" smtClean="0">
                <a:solidFill>
                  <a:schemeClr val="accent6">
                    <a:lumMod val="50000"/>
                  </a:schemeClr>
                </a:solidFill>
                <a:effectLst/>
                <a:ea typeface="Times New Roman" panose="02020603050405020304" pitchFamily="18" charset="0"/>
                <a:cs typeface="Times New Roman" panose="02020603050405020304" pitchFamily="18" charset="0"/>
              </a:rPr>
              <a:t>Kitabı çevrimiçi okumak için tıklayınız.</a:t>
            </a:r>
            <a:endParaRPr lang="tr-TR" dirty="0">
              <a:solidFill>
                <a:schemeClr val="accent6">
                  <a:lumMod val="50000"/>
                </a:schemeClr>
              </a:solidFill>
              <a:effectLst/>
              <a:latin typeface="Times New Roman" panose="02020603050405020304" pitchFamily="18" charset="0"/>
              <a:ea typeface="Times New Roman" panose="02020603050405020304" pitchFamily="18" charset="0"/>
            </a:endParaRPr>
          </a:p>
        </p:txBody>
      </p:sp>
      <p:sp>
        <p:nvSpPr>
          <p:cNvPr id="17" name="Satır Belirtme Çizgisi 1 16"/>
          <p:cNvSpPr/>
          <p:nvPr/>
        </p:nvSpPr>
        <p:spPr>
          <a:xfrm>
            <a:off x="1931733" y="6071603"/>
            <a:ext cx="6016170" cy="561702"/>
          </a:xfrm>
          <a:prstGeom prst="borderCallout1">
            <a:avLst>
              <a:gd name="adj1" fmla="val 18750"/>
              <a:gd name="adj2" fmla="val -8333"/>
              <a:gd name="adj3" fmla="val 47952"/>
              <a:gd name="adj4" fmla="val -196"/>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r-TR" sz="2000" b="1" kern="1200" dirty="0" smtClean="0">
                <a:solidFill>
                  <a:schemeClr val="accent6">
                    <a:lumMod val="50000"/>
                  </a:schemeClr>
                </a:solidFill>
                <a:effectLst/>
                <a:ea typeface="Times New Roman" panose="02020603050405020304" pitchFamily="18" charset="0"/>
                <a:cs typeface="Times New Roman" panose="02020603050405020304" pitchFamily="18" charset="0"/>
              </a:rPr>
              <a:t>Kitaptan indirme yapmak / ödünç almak için tıklayınız.</a:t>
            </a:r>
            <a:endParaRPr lang="tr-TR" sz="2000" dirty="0">
              <a:solidFill>
                <a:schemeClr val="accent6">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7639652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esim 13"/>
          <p:cNvPicPr>
            <a:picLocks noChangeAspect="1"/>
          </p:cNvPicPr>
          <p:nvPr/>
        </p:nvPicPr>
        <p:blipFill rotWithShape="1">
          <a:blip r:embed="rId2"/>
          <a:srcRect t="11697" r="1575" b="5982"/>
          <a:stretch/>
        </p:blipFill>
        <p:spPr>
          <a:xfrm>
            <a:off x="733153" y="3929872"/>
            <a:ext cx="5261989" cy="25493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p:cNvPicPr>
            <a:picLocks noChangeAspect="1"/>
          </p:cNvPicPr>
          <p:nvPr/>
        </p:nvPicPr>
        <p:blipFill rotWithShape="1">
          <a:blip r:embed="rId3"/>
          <a:srcRect t="12054" r="3784" b="7946"/>
          <a:stretch/>
        </p:blipFill>
        <p:spPr>
          <a:xfrm>
            <a:off x="6386484" y="1278162"/>
            <a:ext cx="4894447" cy="22879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341811" y="207275"/>
            <a:ext cx="10515600" cy="1325563"/>
          </a:xfrm>
        </p:spPr>
        <p:txBody>
          <a:bodyPr/>
          <a:lstStyle/>
          <a:p>
            <a:r>
              <a:rPr lang="tr-TR" b="1" dirty="0">
                <a:solidFill>
                  <a:srgbClr val="FF0000"/>
                </a:solidFill>
              </a:rPr>
              <a:t>EBRARY - EBOOK CENTRAL - </a:t>
            </a:r>
            <a:r>
              <a:rPr lang="tr-TR" b="1" dirty="0" smtClean="0">
                <a:solidFill>
                  <a:srgbClr val="FF0000"/>
                </a:solidFill>
              </a:rPr>
              <a:t>III</a:t>
            </a:r>
            <a:endParaRPr lang="tr-TR" dirty="0"/>
          </a:p>
        </p:txBody>
      </p:sp>
      <p:sp>
        <p:nvSpPr>
          <p:cNvPr id="7" name="Yuvarlatılmış Dikdörtgen 6"/>
          <p:cNvSpPr/>
          <p:nvPr/>
        </p:nvSpPr>
        <p:spPr>
          <a:xfrm>
            <a:off x="6152607" y="4114800"/>
            <a:ext cx="5682342" cy="2442754"/>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2200" b="1" dirty="0" smtClean="0">
              <a:solidFill>
                <a:srgbClr val="FF0000"/>
              </a:solidFill>
            </a:endParaRPr>
          </a:p>
          <a:p>
            <a:pPr algn="ctr"/>
            <a:endParaRPr lang="tr-TR" sz="2200" b="1" dirty="0">
              <a:solidFill>
                <a:schemeClr val="accent6">
                  <a:lumMod val="50000"/>
                </a:schemeClr>
              </a:solidFill>
            </a:endParaRPr>
          </a:p>
          <a:p>
            <a:pPr algn="ctr"/>
            <a:r>
              <a:rPr lang="tr-TR" sz="2200" b="1" dirty="0" smtClean="0">
                <a:solidFill>
                  <a:schemeClr val="accent6">
                    <a:lumMod val="50000"/>
                  </a:schemeClr>
                </a:solidFill>
              </a:rPr>
              <a:t>Butonuna basın.</a:t>
            </a:r>
          </a:p>
          <a:p>
            <a:pPr algn="ctr"/>
            <a:r>
              <a:rPr lang="tr-TR" sz="2200" b="1" dirty="0" smtClean="0">
                <a:solidFill>
                  <a:schemeClr val="accent6">
                    <a:lumMod val="50000"/>
                  </a:schemeClr>
                </a:solidFill>
              </a:rPr>
              <a:t>İndireceğiniz cihazı seçin.</a:t>
            </a:r>
          </a:p>
          <a:p>
            <a:pPr algn="ctr"/>
            <a:r>
              <a:rPr lang="tr-TR" sz="2200" b="1" smtClean="0">
                <a:solidFill>
                  <a:schemeClr val="accent6">
                    <a:lumMod val="50000"/>
                  </a:schemeClr>
                </a:solidFill>
              </a:rPr>
              <a:t>Gerekli programı </a:t>
            </a:r>
            <a:r>
              <a:rPr lang="tr-TR" sz="2200" b="1" dirty="0" smtClean="0">
                <a:solidFill>
                  <a:schemeClr val="accent6">
                    <a:lumMod val="50000"/>
                  </a:schemeClr>
                </a:solidFill>
              </a:rPr>
              <a:t>indirin.</a:t>
            </a:r>
          </a:p>
          <a:p>
            <a:pPr algn="ctr"/>
            <a:r>
              <a:rPr lang="tr-TR" sz="2200" b="1" dirty="0" smtClean="0">
                <a:solidFill>
                  <a:schemeClr val="accent6">
                    <a:lumMod val="50000"/>
                  </a:schemeClr>
                </a:solidFill>
              </a:rPr>
              <a:t>Kitabınızı indirin.</a:t>
            </a:r>
          </a:p>
          <a:p>
            <a:pPr algn="ctr"/>
            <a:endParaRPr lang="tr-TR" sz="2200" b="1" dirty="0">
              <a:solidFill>
                <a:schemeClr val="accent6">
                  <a:lumMod val="50000"/>
                </a:schemeClr>
              </a:solidFill>
            </a:endParaRPr>
          </a:p>
        </p:txBody>
      </p:sp>
      <p:cxnSp>
        <p:nvCxnSpPr>
          <p:cNvPr id="13" name="Düz Ok Bağlayıcısı 12"/>
          <p:cNvCxnSpPr/>
          <p:nvPr/>
        </p:nvCxnSpPr>
        <p:spPr>
          <a:xfrm flipH="1">
            <a:off x="3866607" y="3566160"/>
            <a:ext cx="3278776" cy="2364377"/>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 name="Yuvarlatılmış Dikdörtgen 3"/>
          <p:cNvSpPr/>
          <p:nvPr/>
        </p:nvSpPr>
        <p:spPr>
          <a:xfrm>
            <a:off x="8281851" y="207274"/>
            <a:ext cx="3589835" cy="1987285"/>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Gerekli programlar:</a:t>
            </a:r>
          </a:p>
          <a:p>
            <a:pPr algn="ctr"/>
            <a:endParaRPr lang="tr-TR" sz="800" b="1" dirty="0" smtClean="0">
              <a:solidFill>
                <a:schemeClr val="accent6">
                  <a:lumMod val="50000"/>
                </a:schemeClr>
              </a:solidFill>
            </a:endParaRPr>
          </a:p>
          <a:p>
            <a:pPr marL="285750" indent="-285750">
              <a:buFont typeface="Arial" panose="020B0604020202020204" pitchFamily="34" charset="0"/>
              <a:buChar char="•"/>
            </a:pPr>
            <a:r>
              <a:rPr lang="tr-TR" b="1" u="sng" dirty="0" smtClean="0">
                <a:solidFill>
                  <a:schemeClr val="accent6">
                    <a:lumMod val="50000"/>
                  </a:schemeClr>
                </a:solidFill>
              </a:rPr>
              <a:t>PC için</a:t>
            </a:r>
            <a:r>
              <a:rPr lang="tr-TR" b="1" dirty="0" smtClean="0">
                <a:solidFill>
                  <a:schemeClr val="accent6">
                    <a:lumMod val="50000"/>
                  </a:schemeClr>
                </a:solidFill>
              </a:rPr>
              <a:t>: </a:t>
            </a:r>
            <a:r>
              <a:rPr lang="tr-TR" b="1" dirty="0" err="1">
                <a:solidFill>
                  <a:schemeClr val="accent6">
                    <a:lumMod val="50000"/>
                  </a:schemeClr>
                </a:solidFill>
              </a:rPr>
              <a:t>Adobe</a:t>
            </a:r>
            <a:r>
              <a:rPr lang="tr-TR" b="1" dirty="0">
                <a:solidFill>
                  <a:schemeClr val="accent6">
                    <a:lumMod val="50000"/>
                  </a:schemeClr>
                </a:solidFill>
              </a:rPr>
              <a:t> </a:t>
            </a:r>
            <a:r>
              <a:rPr lang="tr-TR" b="1" dirty="0" err="1">
                <a:solidFill>
                  <a:schemeClr val="accent6">
                    <a:lumMod val="50000"/>
                  </a:schemeClr>
                </a:solidFill>
              </a:rPr>
              <a:t>Digital</a:t>
            </a:r>
            <a:r>
              <a:rPr lang="tr-TR" b="1" dirty="0">
                <a:solidFill>
                  <a:schemeClr val="accent6">
                    <a:lumMod val="50000"/>
                  </a:schemeClr>
                </a:solidFill>
              </a:rPr>
              <a:t> </a:t>
            </a:r>
            <a:r>
              <a:rPr lang="tr-TR" b="1" dirty="0" err="1">
                <a:solidFill>
                  <a:schemeClr val="accent6">
                    <a:lumMod val="50000"/>
                  </a:schemeClr>
                </a:solidFill>
              </a:rPr>
              <a:t>Editions</a:t>
            </a:r>
            <a:r>
              <a:rPr lang="tr-TR" b="1" dirty="0">
                <a:solidFill>
                  <a:schemeClr val="accent6">
                    <a:lumMod val="50000"/>
                  </a:schemeClr>
                </a:solidFill>
              </a:rPr>
              <a:t> </a:t>
            </a:r>
            <a:endParaRPr lang="tr-TR" b="1" dirty="0" smtClean="0">
              <a:solidFill>
                <a:schemeClr val="accent6">
                  <a:lumMod val="50000"/>
                </a:schemeClr>
              </a:solidFill>
            </a:endParaRPr>
          </a:p>
          <a:p>
            <a:pPr marL="285750" indent="-285750">
              <a:buFont typeface="Arial" panose="020B0604020202020204" pitchFamily="34" charset="0"/>
              <a:buChar char="•"/>
            </a:pPr>
            <a:r>
              <a:rPr lang="tr-TR" b="1" u="sng" dirty="0" smtClean="0">
                <a:solidFill>
                  <a:schemeClr val="accent6">
                    <a:lumMod val="50000"/>
                  </a:schemeClr>
                </a:solidFill>
              </a:rPr>
              <a:t>iOS (</a:t>
            </a:r>
            <a:r>
              <a:rPr lang="tr-TR" b="1" u="sng" dirty="0" err="1" smtClean="0">
                <a:solidFill>
                  <a:schemeClr val="accent6">
                    <a:lumMod val="50000"/>
                  </a:schemeClr>
                </a:solidFill>
              </a:rPr>
              <a:t>iPad</a:t>
            </a:r>
            <a:r>
              <a:rPr lang="tr-TR" b="1" u="sng" dirty="0" smtClean="0">
                <a:solidFill>
                  <a:schemeClr val="accent6">
                    <a:lumMod val="50000"/>
                  </a:schemeClr>
                </a:solidFill>
              </a:rPr>
              <a:t>, </a:t>
            </a:r>
            <a:r>
              <a:rPr lang="tr-TR" b="1" u="sng" dirty="0" err="1" smtClean="0">
                <a:solidFill>
                  <a:schemeClr val="accent6">
                    <a:lumMod val="50000"/>
                  </a:schemeClr>
                </a:solidFill>
              </a:rPr>
              <a:t>iPhone</a:t>
            </a:r>
            <a:r>
              <a:rPr lang="tr-TR" b="1" u="sng" dirty="0" smtClean="0">
                <a:solidFill>
                  <a:schemeClr val="accent6">
                    <a:lumMod val="50000"/>
                  </a:schemeClr>
                </a:solidFill>
              </a:rPr>
              <a:t>, iPod) için</a:t>
            </a:r>
            <a:r>
              <a:rPr lang="tr-TR" b="1" dirty="0" smtClean="0">
                <a:solidFill>
                  <a:schemeClr val="accent6">
                    <a:lumMod val="50000"/>
                  </a:schemeClr>
                </a:solidFill>
              </a:rPr>
              <a:t>: </a:t>
            </a:r>
            <a:r>
              <a:rPr lang="tr-TR" b="1" dirty="0" err="1" smtClean="0">
                <a:solidFill>
                  <a:schemeClr val="accent6">
                    <a:lumMod val="50000"/>
                  </a:schemeClr>
                </a:solidFill>
              </a:rPr>
              <a:t>Bluefire</a:t>
            </a:r>
            <a:r>
              <a:rPr lang="tr-TR" b="1" dirty="0" smtClean="0">
                <a:solidFill>
                  <a:schemeClr val="accent6">
                    <a:lumMod val="50000"/>
                  </a:schemeClr>
                </a:solidFill>
              </a:rPr>
              <a:t> Reader</a:t>
            </a:r>
          </a:p>
          <a:p>
            <a:pPr marL="285750" indent="-285750">
              <a:buFont typeface="Arial" panose="020B0604020202020204" pitchFamily="34" charset="0"/>
              <a:buChar char="•"/>
            </a:pPr>
            <a:r>
              <a:rPr lang="tr-TR" b="1" u="sng" dirty="0" err="1" smtClean="0">
                <a:solidFill>
                  <a:schemeClr val="accent6">
                    <a:lumMod val="50000"/>
                  </a:schemeClr>
                </a:solidFill>
              </a:rPr>
              <a:t>Android</a:t>
            </a:r>
            <a:r>
              <a:rPr lang="tr-TR" b="1" u="sng" dirty="0" smtClean="0">
                <a:solidFill>
                  <a:schemeClr val="accent6">
                    <a:lumMod val="50000"/>
                  </a:schemeClr>
                </a:solidFill>
              </a:rPr>
              <a:t> (telefon, tablet) için</a:t>
            </a:r>
            <a:r>
              <a:rPr lang="tr-TR" b="1" dirty="0" smtClean="0">
                <a:solidFill>
                  <a:schemeClr val="accent6">
                    <a:lumMod val="50000"/>
                  </a:schemeClr>
                </a:solidFill>
              </a:rPr>
              <a:t>: </a:t>
            </a:r>
            <a:r>
              <a:rPr lang="tr-TR" b="1" dirty="0" err="1">
                <a:solidFill>
                  <a:schemeClr val="accent6">
                    <a:lumMod val="50000"/>
                  </a:schemeClr>
                </a:solidFill>
              </a:rPr>
              <a:t>Bluefire</a:t>
            </a:r>
            <a:r>
              <a:rPr lang="tr-TR" b="1" dirty="0">
                <a:solidFill>
                  <a:schemeClr val="accent6">
                    <a:lumMod val="50000"/>
                  </a:schemeClr>
                </a:solidFill>
              </a:rPr>
              <a:t> </a:t>
            </a:r>
            <a:r>
              <a:rPr lang="tr-TR" b="1" dirty="0" smtClean="0">
                <a:solidFill>
                  <a:schemeClr val="accent6">
                    <a:lumMod val="50000"/>
                  </a:schemeClr>
                </a:solidFill>
              </a:rPr>
              <a:t>Reader</a:t>
            </a:r>
            <a:endParaRPr lang="tr-TR" b="1" dirty="0">
              <a:solidFill>
                <a:schemeClr val="accent6">
                  <a:lumMod val="50000"/>
                </a:schemeClr>
              </a:solidFill>
            </a:endParaRPr>
          </a:p>
        </p:txBody>
      </p:sp>
      <p:pic>
        <p:nvPicPr>
          <p:cNvPr id="9" name="Resim 8"/>
          <p:cNvPicPr>
            <a:picLocks noChangeAspect="1"/>
          </p:cNvPicPr>
          <p:nvPr/>
        </p:nvPicPr>
        <p:blipFill rotWithShape="1">
          <a:blip r:embed="rId4"/>
          <a:srcRect t="11649" r="3333" b="14083"/>
          <a:stretch/>
        </p:blipFill>
        <p:spPr>
          <a:xfrm>
            <a:off x="733153" y="1293223"/>
            <a:ext cx="5261989" cy="22729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0" name="Düz Ok Bağlayıcısı 9"/>
          <p:cNvCxnSpPr/>
          <p:nvPr/>
        </p:nvCxnSpPr>
        <p:spPr>
          <a:xfrm flipV="1">
            <a:off x="3683726" y="3154680"/>
            <a:ext cx="3644537" cy="26126"/>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6" name="Resim 15"/>
          <p:cNvPicPr>
            <a:picLocks noChangeAspect="1"/>
          </p:cNvPicPr>
          <p:nvPr/>
        </p:nvPicPr>
        <p:blipFill rotWithShape="1">
          <a:blip r:embed="rId5"/>
          <a:srcRect l="7866" t="80803" r="84152" b="14791"/>
          <a:stretch/>
        </p:blipFill>
        <p:spPr>
          <a:xfrm>
            <a:off x="8190411" y="4258491"/>
            <a:ext cx="1408145" cy="509453"/>
          </a:xfrm>
          <a:prstGeom prst="rect">
            <a:avLst/>
          </a:prstGeom>
        </p:spPr>
      </p:pic>
    </p:spTree>
    <p:extLst>
      <p:ext uri="{BB962C8B-B14F-4D97-AF65-F5344CB8AC3E}">
        <p14:creationId xmlns:p14="http://schemas.microsoft.com/office/powerpoint/2010/main" val="267073991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esim 14"/>
          <p:cNvPicPr>
            <a:picLocks noChangeAspect="1"/>
          </p:cNvPicPr>
          <p:nvPr/>
        </p:nvPicPr>
        <p:blipFill>
          <a:blip r:embed="rId2"/>
          <a:stretch>
            <a:fillRect/>
          </a:stretch>
        </p:blipFill>
        <p:spPr>
          <a:xfrm>
            <a:off x="1113730" y="1587104"/>
            <a:ext cx="4982270" cy="51346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p:txBody>
          <a:bodyPr/>
          <a:lstStyle/>
          <a:p>
            <a:r>
              <a:rPr lang="tr-TR" b="1" dirty="0" smtClean="0">
                <a:solidFill>
                  <a:srgbClr val="FF0000"/>
                </a:solidFill>
              </a:rPr>
              <a:t>ELSEVIER E-KİTAPLAR </a:t>
            </a:r>
            <a:endParaRPr lang="tr-TR" b="1" dirty="0">
              <a:solidFill>
                <a:srgbClr val="FF0000"/>
              </a:solidFill>
            </a:endParaRPr>
          </a:p>
        </p:txBody>
      </p:sp>
      <p:sp>
        <p:nvSpPr>
          <p:cNvPr id="7" name="Yuvarlatılmış Dikdörtgen 6"/>
          <p:cNvSpPr/>
          <p:nvPr/>
        </p:nvSpPr>
        <p:spPr>
          <a:xfrm>
            <a:off x="6096000" y="1013794"/>
            <a:ext cx="5564029" cy="1353787"/>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tr-TR" sz="2200" b="1" dirty="0">
                <a:solidFill>
                  <a:schemeClr val="accent6">
                    <a:lumMod val="50000"/>
                  </a:schemeClr>
                </a:solidFill>
              </a:rPr>
              <a:t>Elsevier Yayınevi’ne ait çeşitli disiplinlerde yayınlanan </a:t>
            </a:r>
            <a:r>
              <a:rPr lang="tr-TR" sz="2200" b="1" dirty="0" smtClean="0">
                <a:solidFill>
                  <a:srgbClr val="FF0000"/>
                </a:solidFill>
              </a:rPr>
              <a:t>12.502</a:t>
            </a:r>
            <a:r>
              <a:rPr lang="tr-TR" sz="2200" b="1" dirty="0" smtClean="0">
                <a:solidFill>
                  <a:schemeClr val="accent6">
                    <a:lumMod val="50000"/>
                  </a:schemeClr>
                </a:solidFill>
              </a:rPr>
              <a:t> </a:t>
            </a:r>
            <a:r>
              <a:rPr lang="tr-TR" sz="2200" b="1" dirty="0">
                <a:solidFill>
                  <a:schemeClr val="accent6">
                    <a:lumMod val="50000"/>
                  </a:schemeClr>
                </a:solidFill>
              </a:rPr>
              <a:t>adet elektronik kitabın tam metin olarak yer aldığı bir veri tabanıdır</a:t>
            </a:r>
            <a:r>
              <a:rPr lang="tr-TR" sz="2200" b="1" dirty="0" smtClean="0">
                <a:solidFill>
                  <a:schemeClr val="accent6">
                    <a:lumMod val="50000"/>
                  </a:schemeClr>
                </a:solidFill>
              </a:rPr>
              <a:t>.</a:t>
            </a:r>
          </a:p>
        </p:txBody>
      </p:sp>
      <p:sp>
        <p:nvSpPr>
          <p:cNvPr id="11" name="Yuvarlatılmış Dikdörtgen 10"/>
          <p:cNvSpPr/>
          <p:nvPr/>
        </p:nvSpPr>
        <p:spPr>
          <a:xfrm>
            <a:off x="6950747" y="2573383"/>
            <a:ext cx="4180983" cy="4096161"/>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Satın aldığımız ve almadığımız tüm kitaplar ana sayfada alfabetik olarak görüntülenmektedir. Satın aldığımız kitapları,</a:t>
            </a:r>
          </a:p>
          <a:p>
            <a:pPr algn="ctr"/>
            <a:endParaRPr lang="tr-TR" sz="2200" b="1" dirty="0">
              <a:solidFill>
                <a:schemeClr val="accent6">
                  <a:lumMod val="50000"/>
                </a:schemeClr>
              </a:solidFill>
            </a:endParaRPr>
          </a:p>
          <a:p>
            <a:pPr algn="ctr"/>
            <a:r>
              <a:rPr lang="tr-TR" sz="2200" b="1" dirty="0" smtClean="0">
                <a:solidFill>
                  <a:schemeClr val="accent6">
                    <a:lumMod val="50000"/>
                  </a:schemeClr>
                </a:solidFill>
              </a:rPr>
              <a:t>başlığını işaretleyerek görüntüleyebilirsiniz.</a:t>
            </a:r>
            <a:endParaRPr lang="tr-TR" sz="2200" b="1" dirty="0">
              <a:solidFill>
                <a:schemeClr val="accent6">
                  <a:lumMod val="50000"/>
                </a:schemeClr>
              </a:solidFill>
            </a:endParaRPr>
          </a:p>
        </p:txBody>
      </p:sp>
      <p:sp>
        <p:nvSpPr>
          <p:cNvPr id="13" name="Yuvarlatılmış Dikdörtgen 12"/>
          <p:cNvSpPr/>
          <p:nvPr/>
        </p:nvSpPr>
        <p:spPr>
          <a:xfrm>
            <a:off x="1061776" y="3523171"/>
            <a:ext cx="1250350" cy="3146373"/>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5" name="Resim 4"/>
          <p:cNvPicPr>
            <a:picLocks noChangeAspect="1"/>
          </p:cNvPicPr>
          <p:nvPr/>
        </p:nvPicPr>
        <p:blipFill rotWithShape="1">
          <a:blip r:embed="rId3"/>
          <a:srcRect t="17496" b="15401"/>
          <a:stretch/>
        </p:blipFill>
        <p:spPr>
          <a:xfrm>
            <a:off x="7721843" y="4946134"/>
            <a:ext cx="2638793" cy="300446"/>
          </a:xfrm>
          <a:prstGeom prst="rect">
            <a:avLst/>
          </a:prstGeom>
        </p:spPr>
      </p:pic>
      <p:cxnSp>
        <p:nvCxnSpPr>
          <p:cNvPr id="9" name="Düz Ok Bağlayıcısı 8"/>
          <p:cNvCxnSpPr/>
          <p:nvPr/>
        </p:nvCxnSpPr>
        <p:spPr>
          <a:xfrm flipV="1">
            <a:off x="2312126" y="5178922"/>
            <a:ext cx="4506686" cy="514142"/>
          </a:xfrm>
          <a:prstGeom prst="straightConnector1">
            <a:avLst/>
          </a:prstGeom>
          <a:ln w="5715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099116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ELSEVIER </a:t>
            </a:r>
            <a:r>
              <a:rPr lang="tr-TR" b="1" dirty="0" smtClean="0">
                <a:solidFill>
                  <a:srgbClr val="FF0000"/>
                </a:solidFill>
              </a:rPr>
              <a:t>E-REFERENCE</a:t>
            </a:r>
            <a:endParaRPr lang="tr-TR" dirty="0"/>
          </a:p>
        </p:txBody>
      </p:sp>
      <p:sp>
        <p:nvSpPr>
          <p:cNvPr id="6" name="Slayt Numarası Yer Tutucusu 5"/>
          <p:cNvSpPr>
            <a:spLocks noGrp="1"/>
          </p:cNvSpPr>
          <p:nvPr>
            <p:ph type="sldNum" sz="quarter" idx="12"/>
          </p:nvPr>
        </p:nvSpPr>
        <p:spPr/>
        <p:txBody>
          <a:bodyPr/>
          <a:lstStyle/>
          <a:p>
            <a:fld id="{1961CEC7-0E5A-4935-A8D4-95B0BAEB7497}" type="slidenum">
              <a:rPr lang="tr-TR" smtClean="0"/>
              <a:t>66</a:t>
            </a:fld>
            <a:endParaRPr lang="tr-TR"/>
          </a:p>
        </p:txBody>
      </p:sp>
      <p:sp>
        <p:nvSpPr>
          <p:cNvPr id="5" name="Dikdörtgen 4"/>
          <p:cNvSpPr/>
          <p:nvPr/>
        </p:nvSpPr>
        <p:spPr>
          <a:xfrm>
            <a:off x="6453051" y="574272"/>
            <a:ext cx="5525589" cy="1785104"/>
          </a:xfrm>
          <a:prstGeom prst="rect">
            <a:avLst/>
          </a:prstGeom>
        </p:spPr>
        <p:txBody>
          <a:bodyPr wrap="square">
            <a:spAutoFit/>
          </a:bodyPr>
          <a:lstStyle/>
          <a:p>
            <a:pPr marL="342900" lvl="0" indent="-342900">
              <a:buFont typeface="Arial" panose="020B0604020202020204" pitchFamily="34" charset="0"/>
              <a:buChar char="•"/>
            </a:pPr>
            <a:r>
              <a:rPr lang="tr-TR" sz="2200" b="1" dirty="0" smtClean="0">
                <a:solidFill>
                  <a:schemeClr val="accent6">
                    <a:lumMod val="50000"/>
                  </a:schemeClr>
                </a:solidFill>
              </a:rPr>
              <a:t>Elsevier Yayınevi’ne ait çeşitli disiplinlerde yayınlanan </a:t>
            </a:r>
            <a:r>
              <a:rPr lang="tr-TR" sz="2200" b="1" dirty="0" smtClean="0">
                <a:solidFill>
                  <a:srgbClr val="FF0000"/>
                </a:solidFill>
              </a:rPr>
              <a:t>130</a:t>
            </a:r>
            <a:r>
              <a:rPr lang="tr-TR" sz="2200" b="1" dirty="0" smtClean="0">
                <a:solidFill>
                  <a:schemeClr val="accent6">
                    <a:lumMod val="50000"/>
                  </a:schemeClr>
                </a:solidFill>
              </a:rPr>
              <a:t> adet elektronik referans kaynağının tam metin olarak yer aldığı bir veri tabanıdır.</a:t>
            </a:r>
          </a:p>
          <a:p>
            <a:pPr marL="342900" lvl="0" indent="-342900">
              <a:buFont typeface="Arial" panose="020B0604020202020204" pitchFamily="34" charset="0"/>
              <a:buChar char="•"/>
            </a:pPr>
            <a:endParaRPr lang="tr-TR" sz="2200" b="1" dirty="0" smtClean="0">
              <a:solidFill>
                <a:schemeClr val="accent6">
                  <a:lumMod val="50000"/>
                </a:schemeClr>
              </a:solidFill>
            </a:endParaRPr>
          </a:p>
        </p:txBody>
      </p:sp>
      <p:pic>
        <p:nvPicPr>
          <p:cNvPr id="3" name="Resim 2"/>
          <p:cNvPicPr>
            <a:picLocks noChangeAspect="1"/>
          </p:cNvPicPr>
          <p:nvPr/>
        </p:nvPicPr>
        <p:blipFill rotWithShape="1">
          <a:blip r:embed="rId2"/>
          <a:srcRect l="17304" t="12411" r="43541" b="6161"/>
          <a:stretch/>
        </p:blipFill>
        <p:spPr>
          <a:xfrm>
            <a:off x="1254034" y="1292016"/>
            <a:ext cx="4624251" cy="5406817"/>
          </a:xfrm>
          <a:prstGeom prst="rect">
            <a:avLst/>
          </a:prstGeom>
        </p:spPr>
      </p:pic>
      <p:sp>
        <p:nvSpPr>
          <p:cNvPr id="7" name="Yuvarlatılmış Dikdörtgen 6"/>
          <p:cNvSpPr/>
          <p:nvPr/>
        </p:nvSpPr>
        <p:spPr>
          <a:xfrm>
            <a:off x="6950747" y="2573383"/>
            <a:ext cx="4180983" cy="4096161"/>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Satın aldığımız ve almadığımız tüm kitaplar ana sayfada alfabetik olarak görüntülenmektedir. Satın aldığımız kitapları,</a:t>
            </a:r>
          </a:p>
          <a:p>
            <a:pPr algn="ctr"/>
            <a:endParaRPr lang="tr-TR" sz="2200" b="1" dirty="0">
              <a:solidFill>
                <a:schemeClr val="accent6">
                  <a:lumMod val="50000"/>
                </a:schemeClr>
              </a:solidFill>
            </a:endParaRPr>
          </a:p>
          <a:p>
            <a:pPr algn="ctr"/>
            <a:r>
              <a:rPr lang="tr-TR" sz="2200" b="1" dirty="0" smtClean="0">
                <a:solidFill>
                  <a:schemeClr val="accent6">
                    <a:lumMod val="50000"/>
                  </a:schemeClr>
                </a:solidFill>
              </a:rPr>
              <a:t>başlığını işaretleyerek görüntüleyebilirsiniz.</a:t>
            </a:r>
            <a:endParaRPr lang="tr-TR" sz="2200" b="1" dirty="0">
              <a:solidFill>
                <a:schemeClr val="accent6">
                  <a:lumMod val="50000"/>
                </a:schemeClr>
              </a:solidFill>
            </a:endParaRPr>
          </a:p>
        </p:txBody>
      </p:sp>
      <p:sp>
        <p:nvSpPr>
          <p:cNvPr id="8" name="Yuvarlatılmış Dikdörtgen 7"/>
          <p:cNvSpPr/>
          <p:nvPr/>
        </p:nvSpPr>
        <p:spPr>
          <a:xfrm>
            <a:off x="1280160" y="3673393"/>
            <a:ext cx="1250350" cy="3146373"/>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9" name="Resim 8"/>
          <p:cNvPicPr>
            <a:picLocks noChangeAspect="1"/>
          </p:cNvPicPr>
          <p:nvPr/>
        </p:nvPicPr>
        <p:blipFill rotWithShape="1">
          <a:blip r:embed="rId3"/>
          <a:srcRect t="17496" b="15401"/>
          <a:stretch/>
        </p:blipFill>
        <p:spPr>
          <a:xfrm>
            <a:off x="7721843" y="4946134"/>
            <a:ext cx="2638793" cy="300446"/>
          </a:xfrm>
          <a:prstGeom prst="rect">
            <a:avLst/>
          </a:prstGeom>
        </p:spPr>
      </p:pic>
      <p:cxnSp>
        <p:nvCxnSpPr>
          <p:cNvPr id="10" name="Düz Ok Bağlayıcısı 9"/>
          <p:cNvCxnSpPr/>
          <p:nvPr/>
        </p:nvCxnSpPr>
        <p:spPr>
          <a:xfrm flipV="1">
            <a:off x="2556636" y="5178922"/>
            <a:ext cx="4262176" cy="385855"/>
          </a:xfrm>
          <a:prstGeom prst="straightConnector1">
            <a:avLst/>
          </a:prstGeom>
          <a:ln w="5715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59675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49381" y="365124"/>
            <a:ext cx="10515600" cy="1325563"/>
          </a:xfrm>
        </p:spPr>
        <p:txBody>
          <a:bodyPr/>
          <a:lstStyle/>
          <a:p>
            <a:r>
              <a:rPr lang="tr-TR" b="1" dirty="0" err="1" smtClean="0">
                <a:solidFill>
                  <a:srgbClr val="FF0000"/>
                </a:solidFill>
              </a:rPr>
              <a:t>MYiLIBRARY</a:t>
            </a:r>
            <a:r>
              <a:rPr lang="tr-TR" b="1" dirty="0" smtClean="0">
                <a:solidFill>
                  <a:srgbClr val="FF0000"/>
                </a:solidFill>
              </a:rPr>
              <a:t> </a:t>
            </a:r>
            <a:endParaRPr lang="tr-TR" b="1" dirty="0">
              <a:solidFill>
                <a:srgbClr val="FF0000"/>
              </a:solidFill>
            </a:endParaRPr>
          </a:p>
        </p:txBody>
      </p:sp>
      <p:sp>
        <p:nvSpPr>
          <p:cNvPr id="5" name="Yuvarlatılmış Dikdörtgen 4"/>
          <p:cNvSpPr/>
          <p:nvPr/>
        </p:nvSpPr>
        <p:spPr>
          <a:xfrm>
            <a:off x="238499" y="1463868"/>
            <a:ext cx="3327265" cy="4714504"/>
          </a:xfrm>
          <a:prstGeom prst="round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tr-TR" sz="2200" b="1" dirty="0">
                <a:solidFill>
                  <a:schemeClr val="accent6">
                    <a:lumMod val="50000"/>
                  </a:schemeClr>
                </a:solidFill>
              </a:rPr>
              <a:t>Akademisyenlerimiz tarafından Kütüphanemize yapılan kitap isteklerinin değerlendirilerek, elektronik versiyonu bulunan kitapların satın alındıktan sonra online olarak tam metin erişime sunulduğu bir platformdur. Kütüphanemiz</a:t>
            </a:r>
            <a:r>
              <a:rPr lang="tr-TR" sz="2200" b="1" dirty="0">
                <a:solidFill>
                  <a:srgbClr val="FF0000"/>
                </a:solidFill>
              </a:rPr>
              <a:t> </a:t>
            </a:r>
            <a:r>
              <a:rPr lang="tr-TR" sz="2200" b="1" dirty="0" smtClean="0">
                <a:solidFill>
                  <a:srgbClr val="FF0000"/>
                </a:solidFill>
              </a:rPr>
              <a:t>501 </a:t>
            </a:r>
            <a:r>
              <a:rPr lang="tr-TR" sz="2200" b="1" dirty="0">
                <a:solidFill>
                  <a:schemeClr val="accent6">
                    <a:lumMod val="50000"/>
                  </a:schemeClr>
                </a:solidFill>
              </a:rPr>
              <a:t>adet kitap satın almıştır. </a:t>
            </a:r>
            <a:endParaRPr lang="tr-TR" sz="2200" b="1" dirty="0" smtClean="0">
              <a:solidFill>
                <a:schemeClr val="accent6">
                  <a:lumMod val="50000"/>
                </a:schemeClr>
              </a:solidFill>
            </a:endParaRPr>
          </a:p>
        </p:txBody>
      </p:sp>
      <p:pic>
        <p:nvPicPr>
          <p:cNvPr id="6" name="Resim 5"/>
          <p:cNvPicPr>
            <a:picLocks noChangeAspect="1"/>
          </p:cNvPicPr>
          <p:nvPr/>
        </p:nvPicPr>
        <p:blipFill>
          <a:blip r:embed="rId2"/>
          <a:stretch>
            <a:fillRect/>
          </a:stretch>
        </p:blipFill>
        <p:spPr>
          <a:xfrm>
            <a:off x="3270541" y="601720"/>
            <a:ext cx="8754854" cy="41139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Yuvarlatılmış Dikdörtgen 8"/>
          <p:cNvSpPr/>
          <p:nvPr/>
        </p:nvSpPr>
        <p:spPr>
          <a:xfrm>
            <a:off x="6950747" y="3749041"/>
            <a:ext cx="4180983" cy="2920504"/>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err="1" smtClean="0">
                <a:solidFill>
                  <a:schemeClr val="accent6">
                    <a:lumMod val="50000"/>
                  </a:schemeClr>
                </a:solidFill>
              </a:rPr>
              <a:t>Ebrary</a:t>
            </a:r>
            <a:r>
              <a:rPr lang="tr-TR" sz="2200" b="1" dirty="0" smtClean="0">
                <a:solidFill>
                  <a:schemeClr val="accent6">
                    <a:lumMod val="50000"/>
                  </a:schemeClr>
                </a:solidFill>
              </a:rPr>
              <a:t> – </a:t>
            </a:r>
            <a:r>
              <a:rPr lang="tr-TR" sz="2200" b="1" dirty="0" err="1" smtClean="0">
                <a:solidFill>
                  <a:schemeClr val="accent6">
                    <a:lumMod val="50000"/>
                  </a:schemeClr>
                </a:solidFill>
              </a:rPr>
              <a:t>Ebook</a:t>
            </a:r>
            <a:r>
              <a:rPr lang="tr-TR" sz="2200" b="1" dirty="0" smtClean="0">
                <a:solidFill>
                  <a:schemeClr val="accent6">
                    <a:lumMod val="50000"/>
                  </a:schemeClr>
                </a:solidFill>
              </a:rPr>
              <a:t> Central platformu içerisinde yer alan </a:t>
            </a:r>
            <a:r>
              <a:rPr lang="tr-TR" sz="2200" b="1" dirty="0" err="1" smtClean="0">
                <a:solidFill>
                  <a:schemeClr val="accent6">
                    <a:lumMod val="50000"/>
                  </a:schemeClr>
                </a:solidFill>
              </a:rPr>
              <a:t>MyiLibrary</a:t>
            </a:r>
            <a:r>
              <a:rPr lang="tr-TR" sz="2200" b="1" dirty="0" smtClean="0">
                <a:solidFill>
                  <a:schemeClr val="accent6">
                    <a:lumMod val="50000"/>
                  </a:schemeClr>
                </a:solidFill>
              </a:rPr>
              <a:t> kitaplarını indirmek / yazdırmak için </a:t>
            </a:r>
            <a:r>
              <a:rPr lang="tr-TR" altLang="tr-TR" sz="2200" b="1" dirty="0">
                <a:solidFill>
                  <a:schemeClr val="accent6">
                    <a:lumMod val="50000"/>
                  </a:schemeClr>
                </a:solidFill>
              </a:rPr>
              <a:t>üyelik istiyor olup, üyelik işlemleri sayfanın sağ üst kısmında yer alan                        </a:t>
            </a:r>
            <a:endParaRPr lang="tr-TR" altLang="tr-TR" sz="2200" b="1" dirty="0" smtClean="0">
              <a:solidFill>
                <a:schemeClr val="accent6">
                  <a:lumMod val="50000"/>
                </a:schemeClr>
              </a:solidFill>
            </a:endParaRPr>
          </a:p>
          <a:p>
            <a:pPr algn="ctr"/>
            <a:endParaRPr lang="tr-TR" altLang="tr-TR" sz="2200" b="1" dirty="0">
              <a:solidFill>
                <a:schemeClr val="accent6">
                  <a:lumMod val="50000"/>
                </a:schemeClr>
              </a:solidFill>
            </a:endParaRPr>
          </a:p>
          <a:p>
            <a:pPr algn="ctr"/>
            <a:r>
              <a:rPr lang="tr-TR" altLang="tr-TR" sz="2200" b="1" dirty="0" smtClean="0">
                <a:solidFill>
                  <a:schemeClr val="accent6">
                    <a:lumMod val="50000"/>
                  </a:schemeClr>
                </a:solidFill>
              </a:rPr>
              <a:t>alanından </a:t>
            </a:r>
            <a:r>
              <a:rPr lang="tr-TR" altLang="tr-TR" sz="2200" b="1" dirty="0">
                <a:solidFill>
                  <a:schemeClr val="accent6">
                    <a:lumMod val="50000"/>
                  </a:schemeClr>
                </a:solidFill>
              </a:rPr>
              <a:t>yapılabilmektedir</a:t>
            </a:r>
            <a:r>
              <a:rPr lang="tr-TR" altLang="tr-TR" sz="2200" b="1" dirty="0" smtClean="0">
                <a:solidFill>
                  <a:schemeClr val="accent6">
                    <a:lumMod val="50000"/>
                  </a:schemeClr>
                </a:solidFill>
              </a:rPr>
              <a:t>.</a:t>
            </a:r>
            <a:r>
              <a:rPr lang="tr-TR" sz="2200" b="1" dirty="0" smtClean="0">
                <a:solidFill>
                  <a:schemeClr val="accent6">
                    <a:lumMod val="50000"/>
                  </a:schemeClr>
                </a:solidFill>
              </a:rPr>
              <a:t> </a:t>
            </a:r>
            <a:endParaRPr lang="tr-TR" sz="2200" b="1" dirty="0">
              <a:solidFill>
                <a:schemeClr val="accent6">
                  <a:lumMod val="50000"/>
                </a:schemeClr>
              </a:solidFill>
            </a:endParaRPr>
          </a:p>
        </p:txBody>
      </p:sp>
      <p:pic>
        <p:nvPicPr>
          <p:cNvPr id="10" name="Resim 9"/>
          <p:cNvPicPr>
            <a:picLocks noChangeAspect="1"/>
          </p:cNvPicPr>
          <p:nvPr/>
        </p:nvPicPr>
        <p:blipFill rotWithShape="1">
          <a:blip r:embed="rId3"/>
          <a:srcRect l="91593" t="13599" r="2634" b="83620"/>
          <a:stretch/>
        </p:blipFill>
        <p:spPr>
          <a:xfrm>
            <a:off x="8516983" y="5868272"/>
            <a:ext cx="1144778" cy="3101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721270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b="1" dirty="0">
                <a:solidFill>
                  <a:srgbClr val="FF0000"/>
                </a:solidFill>
              </a:rPr>
              <a:t>SPRINGER </a:t>
            </a:r>
            <a:r>
              <a:rPr lang="tr-TR" b="1" dirty="0" smtClean="0">
                <a:solidFill>
                  <a:srgbClr val="FF0000"/>
                </a:solidFill>
              </a:rPr>
              <a:t>E-KİTAPLAR</a:t>
            </a:r>
            <a:endParaRPr lang="tr-TR" b="1" dirty="0">
              <a:solidFill>
                <a:srgbClr val="FF0000"/>
              </a:solidFill>
            </a:endParaRPr>
          </a:p>
        </p:txBody>
      </p:sp>
      <p:sp>
        <p:nvSpPr>
          <p:cNvPr id="3" name="Dikdörtgen 2"/>
          <p:cNvSpPr/>
          <p:nvPr/>
        </p:nvSpPr>
        <p:spPr>
          <a:xfrm>
            <a:off x="7800704" y="1544509"/>
            <a:ext cx="4234545" cy="4832092"/>
          </a:xfrm>
          <a:prstGeom prst="rect">
            <a:avLst/>
          </a:prstGeom>
        </p:spPr>
        <p:txBody>
          <a:bodyPr wrap="square">
            <a:spAutoFit/>
          </a:bodyPr>
          <a:lstStyle/>
          <a:p>
            <a:r>
              <a:rPr lang="tr-TR" sz="2200" b="1" dirty="0">
                <a:solidFill>
                  <a:schemeClr val="accent6">
                    <a:lumMod val="50000"/>
                  </a:schemeClr>
                </a:solidFill>
                <a:ea typeface="Times New Roman" panose="02020603050405020304" pitchFamily="18" charset="0"/>
              </a:rPr>
              <a:t>Springer Yayınevi'nin kitaplarına erişim sağlayan bir veri tabanıdır. Kütüphanemiz, 2005-2009 yıllarını kapsayan, </a:t>
            </a:r>
            <a:r>
              <a:rPr lang="tr-TR" sz="2200" b="1" dirty="0" smtClean="0">
                <a:solidFill>
                  <a:srgbClr val="FF0000"/>
                </a:solidFill>
                <a:ea typeface="Times New Roman" panose="02020603050405020304" pitchFamily="18" charset="0"/>
              </a:rPr>
              <a:t>112</a:t>
            </a:r>
            <a:r>
              <a:rPr lang="tr-TR" sz="2200" b="1" dirty="0" smtClean="0">
                <a:solidFill>
                  <a:schemeClr val="accent6">
                    <a:lumMod val="50000"/>
                  </a:schemeClr>
                </a:solidFill>
                <a:ea typeface="Times New Roman" panose="02020603050405020304" pitchFamily="18" charset="0"/>
              </a:rPr>
              <a:t> </a:t>
            </a:r>
            <a:r>
              <a:rPr lang="tr-TR" sz="2200" b="1" dirty="0">
                <a:solidFill>
                  <a:schemeClr val="accent6">
                    <a:lumMod val="50000"/>
                  </a:schemeClr>
                </a:solidFill>
                <a:ea typeface="Times New Roman" panose="02020603050405020304" pitchFamily="18" charset="0"/>
              </a:rPr>
              <a:t>adedi referans kaynağı olmak üzere </a:t>
            </a:r>
            <a:r>
              <a:rPr lang="tr-TR" sz="2200" b="1" dirty="0" smtClean="0">
                <a:solidFill>
                  <a:srgbClr val="FF0000"/>
                </a:solidFill>
                <a:ea typeface="Times New Roman" panose="02020603050405020304" pitchFamily="18" charset="0"/>
              </a:rPr>
              <a:t>23.467</a:t>
            </a:r>
            <a:r>
              <a:rPr lang="tr-TR" sz="2200" b="1" dirty="0" smtClean="0">
                <a:solidFill>
                  <a:schemeClr val="accent6">
                    <a:lumMod val="50000"/>
                  </a:schemeClr>
                </a:solidFill>
                <a:ea typeface="Times New Roman" panose="02020603050405020304" pitchFamily="18" charset="0"/>
              </a:rPr>
              <a:t> </a:t>
            </a:r>
            <a:r>
              <a:rPr lang="tr-TR" sz="2200" b="1" dirty="0">
                <a:solidFill>
                  <a:schemeClr val="accent6">
                    <a:lumMod val="50000"/>
                  </a:schemeClr>
                </a:solidFill>
                <a:ea typeface="Times New Roman" panose="02020603050405020304" pitchFamily="18" charset="0"/>
              </a:rPr>
              <a:t>adet kitabı satın almıştır. </a:t>
            </a:r>
            <a:endParaRPr lang="tr-TR" sz="2200" b="1" dirty="0" smtClean="0">
              <a:solidFill>
                <a:schemeClr val="accent6">
                  <a:lumMod val="50000"/>
                </a:schemeClr>
              </a:solidFill>
              <a:ea typeface="Times New Roman" panose="02020603050405020304" pitchFamily="18" charset="0"/>
            </a:endParaRPr>
          </a:p>
          <a:p>
            <a:endParaRPr lang="tr-TR" sz="2200" b="1" dirty="0">
              <a:solidFill>
                <a:schemeClr val="accent6">
                  <a:lumMod val="50000"/>
                </a:schemeClr>
              </a:solidFill>
            </a:endParaRPr>
          </a:p>
          <a:p>
            <a:r>
              <a:rPr lang="tr-TR" sz="2200" b="1" dirty="0" smtClean="0">
                <a:solidFill>
                  <a:schemeClr val="accent6">
                    <a:lumMod val="50000"/>
                  </a:schemeClr>
                </a:solidFill>
              </a:rPr>
              <a:t>Sadece satın aldığımız kitapların görüntülenebilmesi için </a:t>
            </a:r>
          </a:p>
          <a:p>
            <a:endParaRPr lang="tr-TR" sz="2200" b="1" dirty="0">
              <a:solidFill>
                <a:schemeClr val="accent6">
                  <a:lumMod val="50000"/>
                </a:schemeClr>
              </a:solidFill>
            </a:endParaRPr>
          </a:p>
          <a:p>
            <a:endParaRPr lang="tr-TR" sz="2200" b="1" dirty="0" smtClean="0">
              <a:solidFill>
                <a:schemeClr val="accent6">
                  <a:lumMod val="50000"/>
                </a:schemeClr>
              </a:solidFill>
            </a:endParaRPr>
          </a:p>
          <a:p>
            <a:endParaRPr lang="tr-TR" sz="2200" b="1" dirty="0" smtClean="0">
              <a:solidFill>
                <a:schemeClr val="accent6">
                  <a:lumMod val="50000"/>
                </a:schemeClr>
              </a:solidFill>
            </a:endParaRPr>
          </a:p>
          <a:p>
            <a:r>
              <a:rPr lang="tr-TR" sz="2200" b="1" dirty="0" smtClean="0">
                <a:solidFill>
                  <a:schemeClr val="accent6">
                    <a:lumMod val="50000"/>
                  </a:schemeClr>
                </a:solidFill>
              </a:rPr>
              <a:t>kutucuğundaki işaretin kaldırılması gerekmektedir.</a:t>
            </a:r>
            <a:endParaRPr lang="tr-TR" sz="2200" b="1" dirty="0">
              <a:solidFill>
                <a:schemeClr val="accent6">
                  <a:lumMod val="50000"/>
                </a:schemeClr>
              </a:solidFill>
            </a:endParaRPr>
          </a:p>
        </p:txBody>
      </p:sp>
      <p:pic>
        <p:nvPicPr>
          <p:cNvPr id="4" name="Resim 3"/>
          <p:cNvPicPr>
            <a:picLocks noChangeAspect="1"/>
          </p:cNvPicPr>
          <p:nvPr/>
        </p:nvPicPr>
        <p:blipFill rotWithShape="1">
          <a:blip r:embed="rId2"/>
          <a:srcRect l="13790" t="12589" r="15429" b="12589"/>
          <a:stretch/>
        </p:blipFill>
        <p:spPr>
          <a:xfrm>
            <a:off x="457199" y="1690688"/>
            <a:ext cx="6962504" cy="43473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Yuvarlatılmış Dikdörtgen 4"/>
          <p:cNvSpPr/>
          <p:nvPr/>
        </p:nvSpPr>
        <p:spPr>
          <a:xfrm>
            <a:off x="574766" y="2899953"/>
            <a:ext cx="1606731" cy="679270"/>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7" name="Resim 6"/>
          <p:cNvPicPr>
            <a:picLocks noChangeAspect="1"/>
          </p:cNvPicPr>
          <p:nvPr/>
        </p:nvPicPr>
        <p:blipFill rotWithShape="1">
          <a:blip r:embed="rId2"/>
          <a:srcRect l="14866" t="36611" r="68727" b="57990"/>
          <a:stretch/>
        </p:blipFill>
        <p:spPr>
          <a:xfrm>
            <a:off x="8059783" y="4882434"/>
            <a:ext cx="3106270" cy="5746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Resim 8"/>
          <p:cNvPicPr>
            <a:picLocks noChangeAspect="1"/>
          </p:cNvPicPr>
          <p:nvPr/>
        </p:nvPicPr>
        <p:blipFill rotWithShape="1">
          <a:blip r:embed="rId3"/>
          <a:srcRect l="47589" t="24632" r="24403" b="15992"/>
          <a:stretch/>
        </p:blipFill>
        <p:spPr>
          <a:xfrm>
            <a:off x="3287355" y="2301917"/>
            <a:ext cx="3644153" cy="43434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453902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05326" y="2690314"/>
            <a:ext cx="11273590" cy="1325563"/>
          </a:xfrm>
        </p:spPr>
        <p:txBody>
          <a:bodyPr>
            <a:noAutofit/>
          </a:bodyPr>
          <a:lstStyle/>
          <a:p>
            <a:pPr algn="ctr"/>
            <a:r>
              <a:rPr lang="tr-TR" sz="6000" b="1" dirty="0" smtClean="0">
                <a:solidFill>
                  <a:schemeClr val="accent6">
                    <a:lumMod val="50000"/>
                  </a:schemeClr>
                </a:solidFill>
              </a:rPr>
              <a:t>ELEKTRONİK DERGİ VERİ TABANLARI</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69</a:t>
            </a:fld>
            <a:endParaRPr lang="tr-TR"/>
          </a:p>
        </p:txBody>
      </p:sp>
    </p:spTree>
    <p:extLst>
      <p:ext uri="{BB962C8B-B14F-4D97-AF65-F5344CB8AC3E}">
        <p14:creationId xmlns:p14="http://schemas.microsoft.com/office/powerpoint/2010/main" val="358349413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Grp="1" noChangeArrowheads="1"/>
          </p:cNvSpPr>
          <p:nvPr>
            <p:ph type="title"/>
          </p:nvPr>
        </p:nvSpPr>
        <p:spPr>
          <a:xfrm>
            <a:off x="481263" y="549276"/>
            <a:ext cx="10996863" cy="868363"/>
          </a:xfrm>
        </p:spPr>
        <p:txBody>
          <a:bodyPr>
            <a:noAutofit/>
          </a:bodyPr>
          <a:lstStyle/>
          <a:p>
            <a:pPr>
              <a:defRPr/>
            </a:pPr>
            <a:r>
              <a:rPr lang="tr-TR" altLang="tr-TR" b="1" dirty="0">
                <a:solidFill>
                  <a:srgbClr val="FF0000"/>
                </a:solidFill>
              </a:rPr>
              <a:t>AAP (AMERICAN ACADEMY OF PEDIATRICS</a:t>
            </a:r>
            <a:r>
              <a:rPr lang="tr-TR" altLang="tr-TR" b="1" dirty="0" smtClean="0">
                <a:solidFill>
                  <a:srgbClr val="FF0000"/>
                </a:solidFill>
              </a:rPr>
              <a:t>)</a:t>
            </a:r>
            <a:endParaRPr lang="tr-TR" altLang="tr-TR" b="1" dirty="0">
              <a:solidFill>
                <a:srgbClr val="FF0000"/>
              </a:solidFill>
            </a:endParaRPr>
          </a:p>
        </p:txBody>
      </p:sp>
      <p:sp>
        <p:nvSpPr>
          <p:cNvPr id="39940" name="Rectangle 3"/>
          <p:cNvSpPr>
            <a:spLocks noGrp="1" noChangeArrowheads="1"/>
          </p:cNvSpPr>
          <p:nvPr>
            <p:ph type="body" idx="1"/>
          </p:nvPr>
        </p:nvSpPr>
        <p:spPr>
          <a:xfrm>
            <a:off x="7224442" y="1977106"/>
            <a:ext cx="4734425" cy="4210050"/>
          </a:xfrm>
        </p:spPr>
        <p:txBody>
          <a:bodyPr/>
          <a:lstStyle/>
          <a:p>
            <a:r>
              <a:rPr lang="tr-TR" sz="2200" b="1" dirty="0" err="1" smtClean="0">
                <a:solidFill>
                  <a:schemeClr val="accent6">
                    <a:lumMod val="50000"/>
                  </a:schemeClr>
                </a:solidFill>
              </a:rPr>
              <a:t>American</a:t>
            </a:r>
            <a:r>
              <a:rPr lang="tr-TR" sz="2200" b="1" dirty="0" smtClean="0">
                <a:solidFill>
                  <a:schemeClr val="accent6">
                    <a:lumMod val="50000"/>
                  </a:schemeClr>
                </a:solidFill>
              </a:rPr>
              <a:t> </a:t>
            </a:r>
            <a:r>
              <a:rPr lang="tr-TR" sz="2200" b="1" dirty="0">
                <a:solidFill>
                  <a:schemeClr val="accent6">
                    <a:lumMod val="50000"/>
                  </a:schemeClr>
                </a:solidFill>
              </a:rPr>
              <a:t>Academy of </a:t>
            </a:r>
            <a:r>
              <a:rPr lang="tr-TR" sz="2200" b="1" dirty="0" err="1">
                <a:solidFill>
                  <a:schemeClr val="accent6">
                    <a:lumMod val="50000"/>
                  </a:schemeClr>
                </a:solidFill>
              </a:rPr>
              <a:t>Pediatrics’in</a:t>
            </a:r>
            <a:r>
              <a:rPr lang="tr-TR" sz="2200" b="1" dirty="0">
                <a:solidFill>
                  <a:schemeClr val="accent6">
                    <a:lumMod val="50000"/>
                  </a:schemeClr>
                </a:solidFill>
              </a:rPr>
              <a:t> </a:t>
            </a:r>
            <a:r>
              <a:rPr lang="tr-TR" sz="2200" b="1" dirty="0">
                <a:solidFill>
                  <a:srgbClr val="FF0000"/>
                </a:solidFill>
              </a:rPr>
              <a:t>5</a:t>
            </a:r>
            <a:r>
              <a:rPr lang="tr-TR" sz="2200" b="1" dirty="0">
                <a:solidFill>
                  <a:schemeClr val="accent6">
                    <a:lumMod val="50000"/>
                  </a:schemeClr>
                </a:solidFill>
              </a:rPr>
              <a:t> dergisine, yayınlandığı ilk sayısından itibaren tam metin erişim sağlayan bir veri tabanıdır</a:t>
            </a:r>
            <a:r>
              <a:rPr lang="tr-TR" sz="2200" b="1" dirty="0" smtClean="0">
                <a:solidFill>
                  <a:schemeClr val="accent6">
                    <a:lumMod val="50000"/>
                  </a:schemeClr>
                </a:solidFill>
              </a:rPr>
              <a:t>.</a:t>
            </a:r>
          </a:p>
          <a:p>
            <a:pPr>
              <a:buNone/>
            </a:pPr>
            <a:endParaRPr lang="tr-TR" sz="2200" b="1" dirty="0" smtClean="0">
              <a:solidFill>
                <a:schemeClr val="accent6">
                  <a:lumMod val="50000"/>
                </a:schemeClr>
              </a:solidFill>
            </a:endParaRPr>
          </a:p>
          <a:p>
            <a:pPr lvl="1"/>
            <a:r>
              <a:rPr lang="tr-TR" altLang="tr-TR" sz="2200" b="1" dirty="0" err="1" smtClean="0">
                <a:solidFill>
                  <a:schemeClr val="accent6">
                    <a:lumMod val="50000"/>
                  </a:schemeClr>
                </a:solidFill>
              </a:rPr>
              <a:t>Pediatrics</a:t>
            </a:r>
            <a:endParaRPr lang="tr-TR" altLang="tr-TR" sz="2200" b="1" dirty="0">
              <a:solidFill>
                <a:schemeClr val="accent6">
                  <a:lumMod val="50000"/>
                </a:schemeClr>
              </a:solidFill>
            </a:endParaRPr>
          </a:p>
          <a:p>
            <a:pPr lvl="1"/>
            <a:r>
              <a:rPr lang="tr-TR" altLang="tr-TR" sz="2200" b="1" dirty="0">
                <a:solidFill>
                  <a:schemeClr val="accent6">
                    <a:lumMod val="50000"/>
                  </a:schemeClr>
                </a:solidFill>
              </a:rPr>
              <a:t>AAP News</a:t>
            </a:r>
          </a:p>
          <a:p>
            <a:pPr lvl="1"/>
            <a:r>
              <a:rPr lang="tr-TR" altLang="tr-TR" sz="2200" b="1" dirty="0" err="1">
                <a:solidFill>
                  <a:schemeClr val="accent6">
                    <a:lumMod val="50000"/>
                  </a:schemeClr>
                </a:solidFill>
              </a:rPr>
              <a:t>Pediatrics</a:t>
            </a:r>
            <a:r>
              <a:rPr lang="tr-TR" altLang="tr-TR" sz="2200" b="1" dirty="0">
                <a:solidFill>
                  <a:schemeClr val="accent6">
                    <a:lumMod val="50000"/>
                  </a:schemeClr>
                </a:solidFill>
              </a:rPr>
              <a:t> in </a:t>
            </a:r>
            <a:r>
              <a:rPr lang="tr-TR" altLang="tr-TR" sz="2200" b="1" dirty="0" err="1">
                <a:solidFill>
                  <a:schemeClr val="accent6">
                    <a:lumMod val="50000"/>
                  </a:schemeClr>
                </a:solidFill>
              </a:rPr>
              <a:t>Review</a:t>
            </a:r>
            <a:endParaRPr lang="tr-TR" altLang="tr-TR" sz="2200" b="1" dirty="0">
              <a:solidFill>
                <a:schemeClr val="accent6">
                  <a:lumMod val="50000"/>
                </a:schemeClr>
              </a:solidFill>
            </a:endParaRPr>
          </a:p>
          <a:p>
            <a:pPr lvl="1"/>
            <a:r>
              <a:rPr lang="tr-TR" altLang="tr-TR" sz="2200" b="1" dirty="0" err="1" smtClean="0">
                <a:solidFill>
                  <a:schemeClr val="accent6">
                    <a:lumMod val="50000"/>
                  </a:schemeClr>
                </a:solidFill>
              </a:rPr>
              <a:t>Hospital</a:t>
            </a:r>
            <a:r>
              <a:rPr lang="tr-TR" altLang="tr-TR" sz="2200" b="1" dirty="0" smtClean="0">
                <a:solidFill>
                  <a:schemeClr val="accent6">
                    <a:lumMod val="50000"/>
                  </a:schemeClr>
                </a:solidFill>
              </a:rPr>
              <a:t> </a:t>
            </a:r>
            <a:r>
              <a:rPr lang="tr-TR" altLang="tr-TR" sz="2200" b="1" dirty="0" err="1" smtClean="0">
                <a:solidFill>
                  <a:schemeClr val="accent6">
                    <a:lumMod val="50000"/>
                  </a:schemeClr>
                </a:solidFill>
              </a:rPr>
              <a:t>Pediatrics</a:t>
            </a:r>
            <a:endParaRPr lang="tr-TR" altLang="tr-TR" sz="2200" b="1" dirty="0">
              <a:solidFill>
                <a:schemeClr val="accent6">
                  <a:lumMod val="50000"/>
                </a:schemeClr>
              </a:solidFill>
            </a:endParaRPr>
          </a:p>
          <a:p>
            <a:pPr lvl="1"/>
            <a:r>
              <a:rPr lang="tr-TR" altLang="tr-TR" sz="2200" b="1" dirty="0">
                <a:solidFill>
                  <a:schemeClr val="accent6">
                    <a:lumMod val="50000"/>
                  </a:schemeClr>
                </a:solidFill>
              </a:rPr>
              <a:t>AAP Grand </a:t>
            </a:r>
            <a:r>
              <a:rPr lang="tr-TR" altLang="tr-TR" sz="2200" b="1" dirty="0" err="1">
                <a:solidFill>
                  <a:schemeClr val="accent6">
                    <a:lumMod val="50000"/>
                  </a:schemeClr>
                </a:solidFill>
              </a:rPr>
              <a:t>Rounds</a:t>
            </a:r>
            <a:endParaRPr lang="tr-TR" altLang="tr-TR" sz="2200" b="1" dirty="0">
              <a:solidFill>
                <a:schemeClr val="accent6">
                  <a:lumMod val="50000"/>
                </a:schemeClr>
              </a:solidFill>
            </a:endParaRPr>
          </a:p>
        </p:txBody>
      </p:sp>
      <p:sp>
        <p:nvSpPr>
          <p:cNvPr id="2" name="Slayt Numarası Yer Tutucusu 1"/>
          <p:cNvSpPr>
            <a:spLocks noGrp="1"/>
          </p:cNvSpPr>
          <p:nvPr>
            <p:ph type="sldNum" sz="quarter" idx="12"/>
          </p:nvPr>
        </p:nvSpPr>
        <p:spPr/>
        <p:txBody>
          <a:bodyPr/>
          <a:lstStyle/>
          <a:p>
            <a:fld id="{1961CEC7-0E5A-4935-A8D4-95B0BAEB7497}" type="slidenum">
              <a:rPr lang="tr-TR" smtClean="0"/>
              <a:t>70</a:t>
            </a:fld>
            <a:endParaRPr lang="tr-TR"/>
          </a:p>
        </p:txBody>
      </p:sp>
      <p:pic>
        <p:nvPicPr>
          <p:cNvPr id="3" name="Resim 2"/>
          <p:cNvPicPr>
            <a:picLocks noChangeAspect="1"/>
          </p:cNvPicPr>
          <p:nvPr/>
        </p:nvPicPr>
        <p:blipFill rotWithShape="1">
          <a:blip r:embed="rId2"/>
          <a:srcRect l="2072" t="9046" r="3784" b="3988"/>
          <a:stretch/>
        </p:blipFill>
        <p:spPr>
          <a:xfrm>
            <a:off x="481263" y="1586062"/>
            <a:ext cx="6455114" cy="47702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731367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ACADEMIC SEARCH COMPLETE </a:t>
            </a:r>
            <a:endParaRPr lang="tr-TR" b="1" dirty="0">
              <a:solidFill>
                <a:srgbClr val="FF0000"/>
              </a:solidFill>
            </a:endParaRPr>
          </a:p>
        </p:txBody>
      </p:sp>
      <p:pic>
        <p:nvPicPr>
          <p:cNvPr id="3" name="Resim 2"/>
          <p:cNvPicPr>
            <a:picLocks noChangeAspect="1"/>
          </p:cNvPicPr>
          <p:nvPr/>
        </p:nvPicPr>
        <p:blipFill rotWithShape="1">
          <a:blip r:embed="rId2"/>
          <a:srcRect t="8878" b="6017"/>
          <a:stretch/>
        </p:blipFill>
        <p:spPr>
          <a:xfrm>
            <a:off x="838200" y="1518703"/>
            <a:ext cx="7171377" cy="48825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Yuvarlatılmış Dikdörtgen 4"/>
          <p:cNvSpPr/>
          <p:nvPr/>
        </p:nvSpPr>
        <p:spPr>
          <a:xfrm>
            <a:off x="8585860" y="1816925"/>
            <a:ext cx="3265714" cy="4180114"/>
          </a:xfrm>
          <a:prstGeom prst="round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tr-TR" sz="2200" b="1" dirty="0">
                <a:solidFill>
                  <a:schemeClr val="accent6">
                    <a:lumMod val="50000"/>
                  </a:schemeClr>
                </a:solidFill>
              </a:rPr>
              <a:t>Çeşitli disiplinlerde </a:t>
            </a:r>
            <a:r>
              <a:rPr lang="tr-TR" sz="2200" b="1" dirty="0" smtClean="0">
                <a:solidFill>
                  <a:srgbClr val="FF0000"/>
                </a:solidFill>
              </a:rPr>
              <a:t>8782</a:t>
            </a:r>
            <a:r>
              <a:rPr lang="tr-TR" sz="2200" b="1" dirty="0" smtClean="0">
                <a:solidFill>
                  <a:schemeClr val="accent6">
                    <a:lumMod val="50000"/>
                  </a:schemeClr>
                </a:solidFill>
              </a:rPr>
              <a:t> </a:t>
            </a:r>
            <a:r>
              <a:rPr lang="tr-TR" sz="2200" b="1" dirty="0">
                <a:solidFill>
                  <a:schemeClr val="accent6">
                    <a:lumMod val="50000"/>
                  </a:schemeClr>
                </a:solidFill>
              </a:rPr>
              <a:t>adet akademik dergiye tam metin erişim sağlayan bir veri tabanıdır</a:t>
            </a:r>
            <a:r>
              <a:rPr lang="tr-TR" sz="2200" b="1" dirty="0" smtClean="0">
                <a:solidFill>
                  <a:schemeClr val="accent6">
                    <a:lumMod val="50000"/>
                  </a:schemeClr>
                </a:solidFill>
              </a:rPr>
              <a:t>.</a:t>
            </a:r>
          </a:p>
          <a:p>
            <a:pPr lvl="0"/>
            <a:endParaRPr lang="tr-TR" sz="2200" b="1" dirty="0">
              <a:solidFill>
                <a:schemeClr val="accent6">
                  <a:lumMod val="50000"/>
                </a:schemeClr>
              </a:solidFill>
            </a:endParaRPr>
          </a:p>
        </p:txBody>
      </p:sp>
      <p:sp>
        <p:nvSpPr>
          <p:cNvPr id="8" name="Yuvarlatılmış Dikdörtgen 7"/>
          <p:cNvSpPr/>
          <p:nvPr/>
        </p:nvSpPr>
        <p:spPr>
          <a:xfrm>
            <a:off x="2041501" y="3410857"/>
            <a:ext cx="4722155" cy="1841613"/>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solidFill>
                  <a:schemeClr val="accent6">
                    <a:lumMod val="50000"/>
                  </a:schemeClr>
                </a:solidFill>
              </a:rPr>
              <a:t>Sayfanın sol üst köşesinde yer alan    </a:t>
            </a:r>
            <a:r>
              <a:rPr lang="tr-TR" sz="2200" b="1" dirty="0" smtClean="0">
                <a:solidFill>
                  <a:schemeClr val="accent6">
                    <a:lumMod val="50000"/>
                  </a:schemeClr>
                </a:solidFill>
              </a:rPr>
              <a:t>                         </a:t>
            </a:r>
            <a:endParaRPr lang="tr-TR" sz="2200" b="1" dirty="0">
              <a:solidFill>
                <a:schemeClr val="accent6">
                  <a:lumMod val="50000"/>
                </a:schemeClr>
              </a:solidFill>
            </a:endParaRPr>
          </a:p>
          <a:p>
            <a:pPr algn="ctr"/>
            <a:endParaRPr lang="tr-TR" sz="2200" b="1" dirty="0">
              <a:solidFill>
                <a:schemeClr val="accent6">
                  <a:lumMod val="50000"/>
                </a:schemeClr>
              </a:solidFill>
            </a:endParaRPr>
          </a:p>
          <a:p>
            <a:pPr algn="ctr"/>
            <a:r>
              <a:rPr lang="tr-TR" sz="2200" b="1" dirty="0">
                <a:solidFill>
                  <a:schemeClr val="accent6">
                    <a:lumMod val="50000"/>
                  </a:schemeClr>
                </a:solidFill>
              </a:rPr>
              <a:t>sekmesi ile veri tabanı içerisinde yer alan makalelerin atıf alıp almadığını kontrol edebilirsiniz.</a:t>
            </a:r>
          </a:p>
        </p:txBody>
      </p:sp>
      <p:pic>
        <p:nvPicPr>
          <p:cNvPr id="9" name="Resim 8"/>
          <p:cNvPicPr>
            <a:picLocks noChangeAspect="1"/>
          </p:cNvPicPr>
          <p:nvPr/>
        </p:nvPicPr>
        <p:blipFill rotWithShape="1">
          <a:blip r:embed="rId3"/>
          <a:srcRect l="30556" t="12768" r="58300" b="84375"/>
          <a:stretch/>
        </p:blipFill>
        <p:spPr>
          <a:xfrm>
            <a:off x="3360411" y="3841806"/>
            <a:ext cx="2084334" cy="300445"/>
          </a:xfrm>
          <a:prstGeom prst="rect">
            <a:avLst/>
          </a:prstGeom>
          <a:ln>
            <a:noFill/>
          </a:ln>
          <a:effectLst>
            <a:outerShdw blurRad="292100" dist="139700" dir="2700000" algn="tl" rotWithShape="0">
              <a:srgbClr val="333333">
                <a:alpha val="65000"/>
              </a:srgbClr>
            </a:outerShdw>
          </a:effectLst>
        </p:spPr>
      </p:pic>
      <p:sp>
        <p:nvSpPr>
          <p:cNvPr id="4" name="Yuvarlatılmış Dikdörtgen 3"/>
          <p:cNvSpPr/>
          <p:nvPr/>
        </p:nvSpPr>
        <p:spPr>
          <a:xfrm>
            <a:off x="2574702" y="1372787"/>
            <a:ext cx="913081" cy="444138"/>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85801390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AMA (AMERICAN MEDICAL ASSOCIATION) JOURNALS</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72</a:t>
            </a:fld>
            <a:endParaRPr lang="tr-TR"/>
          </a:p>
        </p:txBody>
      </p:sp>
      <p:sp>
        <p:nvSpPr>
          <p:cNvPr id="4" name="Dikdörtgen 3"/>
          <p:cNvSpPr/>
          <p:nvPr/>
        </p:nvSpPr>
        <p:spPr>
          <a:xfrm>
            <a:off x="300790" y="2101026"/>
            <a:ext cx="4884820" cy="3477875"/>
          </a:xfrm>
          <a:prstGeom prst="rect">
            <a:avLst/>
          </a:prstGeom>
        </p:spPr>
        <p:txBody>
          <a:bodyPr wrap="square">
            <a:spAutoFit/>
          </a:bodyPr>
          <a:lstStyle/>
          <a:p>
            <a:pPr marL="342900" indent="-342900">
              <a:buFont typeface="Arial" panose="020B0604020202020204" pitchFamily="34" charset="0"/>
              <a:buChar char="•"/>
            </a:pPr>
            <a:r>
              <a:rPr lang="tr-TR" sz="2200" b="1" dirty="0" err="1">
                <a:solidFill>
                  <a:schemeClr val="accent6">
                    <a:lumMod val="50000"/>
                  </a:schemeClr>
                </a:solidFill>
                <a:ea typeface="Times New Roman" panose="02020603050405020304" pitchFamily="18" charset="0"/>
                <a:cs typeface="Times New Roman" panose="02020603050405020304" pitchFamily="18" charset="0"/>
              </a:rPr>
              <a:t>American</a:t>
            </a:r>
            <a:r>
              <a:rPr lang="tr-TR" sz="2200" b="1" dirty="0">
                <a:solidFill>
                  <a:schemeClr val="accent6">
                    <a:lumMod val="50000"/>
                  </a:schemeClr>
                </a:solidFill>
                <a:ea typeface="Times New Roman" panose="02020603050405020304" pitchFamily="18" charset="0"/>
                <a:cs typeface="Times New Roman" panose="02020603050405020304" pitchFamily="18" charset="0"/>
              </a:rPr>
              <a:t>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Medical</a:t>
            </a:r>
            <a:r>
              <a:rPr lang="tr-TR" sz="2200" b="1" dirty="0">
                <a:solidFill>
                  <a:schemeClr val="accent6">
                    <a:lumMod val="50000"/>
                  </a:schemeClr>
                </a:solidFill>
                <a:ea typeface="Times New Roman" panose="02020603050405020304" pitchFamily="18" charset="0"/>
                <a:cs typeface="Times New Roman" panose="02020603050405020304" pitchFamily="18" charset="0"/>
              </a:rPr>
              <a:t>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Association</a:t>
            </a:r>
            <a:r>
              <a:rPr lang="tr-TR" sz="2200" b="1" dirty="0">
                <a:solidFill>
                  <a:schemeClr val="accent6">
                    <a:lumMod val="50000"/>
                  </a:schemeClr>
                </a:solidFill>
                <a:ea typeface="Times New Roman" panose="02020603050405020304" pitchFamily="18" charset="0"/>
                <a:cs typeface="Times New Roman" panose="02020603050405020304" pitchFamily="18" charset="0"/>
              </a:rPr>
              <a:t> tarafından yayınlanan </a:t>
            </a:r>
            <a:r>
              <a:rPr lang="tr-TR" sz="2200" b="1" dirty="0">
                <a:solidFill>
                  <a:srgbClr val="FF0000"/>
                </a:solidFill>
                <a:ea typeface="Times New Roman" panose="02020603050405020304" pitchFamily="18" charset="0"/>
                <a:cs typeface="Times New Roman" panose="02020603050405020304" pitchFamily="18" charset="0"/>
              </a:rPr>
              <a:t>11</a:t>
            </a:r>
            <a:r>
              <a:rPr lang="tr-TR" sz="2200" b="1" dirty="0">
                <a:solidFill>
                  <a:schemeClr val="accent6">
                    <a:lumMod val="50000"/>
                  </a:schemeClr>
                </a:solidFill>
                <a:ea typeface="Times New Roman" panose="02020603050405020304" pitchFamily="18" charset="0"/>
                <a:cs typeface="Times New Roman" panose="02020603050405020304" pitchFamily="18" charset="0"/>
              </a:rPr>
              <a:t> dergiye 1998 yılından itibaren </a:t>
            </a:r>
            <a:r>
              <a:rPr lang="da-DK" sz="2200" b="1" dirty="0">
                <a:solidFill>
                  <a:schemeClr val="accent6">
                    <a:lumMod val="50000"/>
                  </a:schemeClr>
                </a:solidFill>
                <a:ea typeface="Times New Roman" panose="02020603050405020304" pitchFamily="18" charset="0"/>
                <a:cs typeface="Times New Roman" panose="02020603050405020304" pitchFamily="18" charset="0"/>
              </a:rPr>
              <a:t>erişim imkanı sağlamaktadır. Hakemli tam metin dergilerin yan</a:t>
            </a:r>
            <a:r>
              <a:rPr lang="tr-TR" sz="2200" b="1" dirty="0">
                <a:solidFill>
                  <a:schemeClr val="accent6">
                    <a:lumMod val="50000"/>
                  </a:schemeClr>
                </a:solidFill>
                <a:ea typeface="Times New Roman" panose="02020603050405020304" pitchFamily="18" charset="0"/>
                <a:cs typeface="Times New Roman" panose="02020603050405020304" pitchFamily="18" charset="0"/>
              </a:rPr>
              <a:t>ı</a:t>
            </a:r>
            <a:r>
              <a:rPr lang="da-DK" sz="2200" b="1" dirty="0">
                <a:solidFill>
                  <a:schemeClr val="accent6">
                    <a:lumMod val="50000"/>
                  </a:schemeClr>
                </a:solidFill>
                <a:ea typeface="Times New Roman" panose="02020603050405020304" pitchFamily="18" charset="0"/>
                <a:cs typeface="Times New Roman" panose="02020603050405020304" pitchFamily="18" charset="0"/>
              </a:rPr>
              <a:t> sıra doktorların ve tıp ögrencilerinin kendilerini mesleki anlamda geliştirebilmesine olanak sağlayan görsel-işitsel öğeler, resimler, şekiller, tablolar, sunumlar ve küçük sınavlar yer almaktadır.</a:t>
            </a:r>
            <a:endParaRPr lang="tr-TR" sz="2200" b="1" dirty="0">
              <a:solidFill>
                <a:schemeClr val="accent6">
                  <a:lumMod val="50000"/>
                </a:schemeClr>
              </a:solidFill>
            </a:endParaRPr>
          </a:p>
        </p:txBody>
      </p:sp>
      <p:pic>
        <p:nvPicPr>
          <p:cNvPr id="5" name="Resim 4"/>
          <p:cNvPicPr>
            <a:picLocks noChangeAspect="1"/>
          </p:cNvPicPr>
          <p:nvPr/>
        </p:nvPicPr>
        <p:blipFill rotWithShape="1">
          <a:blip r:embed="rId2"/>
          <a:srcRect t="9292" b="9170"/>
          <a:stretch/>
        </p:blipFill>
        <p:spPr>
          <a:xfrm>
            <a:off x="5377693" y="1890849"/>
            <a:ext cx="5976107" cy="38982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515706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ASN (AMERICAN SOCIETY OF NEPHROLOGY)</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73</a:t>
            </a:fld>
            <a:endParaRPr lang="tr-TR"/>
          </a:p>
        </p:txBody>
      </p:sp>
      <p:pic>
        <p:nvPicPr>
          <p:cNvPr id="4" name="Resim 3"/>
          <p:cNvPicPr>
            <a:picLocks noChangeAspect="1"/>
          </p:cNvPicPr>
          <p:nvPr/>
        </p:nvPicPr>
        <p:blipFill rotWithShape="1">
          <a:blip r:embed="rId2"/>
          <a:srcRect l="10460" t="10650" r="11875" b="5838"/>
          <a:stretch/>
        </p:blipFill>
        <p:spPr>
          <a:xfrm>
            <a:off x="1129250" y="1598430"/>
            <a:ext cx="5389116" cy="4635872"/>
          </a:xfrm>
          <a:prstGeom prst="rect">
            <a:avLst/>
          </a:prstGeom>
          <a:ln>
            <a:noFill/>
          </a:ln>
          <a:effectLst>
            <a:outerShdw blurRad="292100" dist="139700" dir="2700000" algn="tl" rotWithShape="0">
              <a:srgbClr val="333333">
                <a:alpha val="65000"/>
              </a:srgbClr>
            </a:outerShdw>
          </a:effectLst>
        </p:spPr>
      </p:pic>
      <p:sp>
        <p:nvSpPr>
          <p:cNvPr id="5" name="Dikdörtgen 4"/>
          <p:cNvSpPr/>
          <p:nvPr/>
        </p:nvSpPr>
        <p:spPr>
          <a:xfrm>
            <a:off x="6963190" y="3023814"/>
            <a:ext cx="4608095" cy="1785104"/>
          </a:xfrm>
          <a:prstGeom prst="rect">
            <a:avLst/>
          </a:prstGeom>
        </p:spPr>
        <p:txBody>
          <a:bodyPr wrap="square">
            <a:spAutoFit/>
          </a:bodyPr>
          <a:lstStyle/>
          <a:p>
            <a:pPr marL="342900" indent="-342900">
              <a:buFont typeface="Arial" panose="020B0604020202020204" pitchFamily="34" charset="0"/>
              <a:buChar char="•"/>
            </a:pP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American</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Society</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of </a:t>
            </a: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Nephrology</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tarafından yayınlanan </a:t>
            </a: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nefroloji</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konusundaki </a:t>
            </a:r>
            <a:r>
              <a:rPr lang="tr-TR" sz="2200"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2</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adet dergiye tam metin erişim sağlayan bir veri tabanıdır.</a:t>
            </a:r>
            <a:endParaRPr lang="tr-TR" sz="2200" b="1" dirty="0">
              <a:solidFill>
                <a:schemeClr val="accent6">
                  <a:lumMod val="50000"/>
                </a:schemeClr>
              </a:solidFill>
            </a:endParaRPr>
          </a:p>
        </p:txBody>
      </p:sp>
    </p:spTree>
    <p:extLst>
      <p:ext uri="{BB962C8B-B14F-4D97-AF65-F5344CB8AC3E}">
        <p14:creationId xmlns:p14="http://schemas.microsoft.com/office/powerpoint/2010/main" val="266970722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96778" y="348914"/>
            <a:ext cx="10515600" cy="1325563"/>
          </a:xfrm>
        </p:spPr>
        <p:txBody>
          <a:bodyPr/>
          <a:lstStyle/>
          <a:p>
            <a:pPr lvl="0">
              <a:lnSpc>
                <a:spcPct val="100000"/>
              </a:lnSpc>
              <a:spcBef>
                <a:spcPts val="0"/>
              </a:spcBef>
              <a:defRPr/>
            </a:pPr>
            <a:r>
              <a:rPr lang="en-US" b="1" dirty="0">
                <a:solidFill>
                  <a:srgbClr val="FF0000"/>
                </a:solidFill>
              </a:rPr>
              <a:t>Bates’ Visual Guide to Physical Examination</a:t>
            </a:r>
            <a:endParaRPr lang="tr-TR"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74</a:t>
            </a:fld>
            <a:endParaRPr lang="tr-TR"/>
          </a:p>
        </p:txBody>
      </p:sp>
      <p:sp>
        <p:nvSpPr>
          <p:cNvPr id="5" name="Dikdörtgen 4"/>
          <p:cNvSpPr/>
          <p:nvPr/>
        </p:nvSpPr>
        <p:spPr>
          <a:xfrm>
            <a:off x="296778" y="1807873"/>
            <a:ext cx="4799455" cy="3416320"/>
          </a:xfrm>
          <a:prstGeom prst="rect">
            <a:avLst/>
          </a:prstGeom>
        </p:spPr>
        <p:txBody>
          <a:bodyPr wrap="square">
            <a:spAutoFit/>
          </a:bodyPr>
          <a:lstStyle/>
          <a:p>
            <a:pPr algn="just"/>
            <a:r>
              <a:rPr lang="tr-TR" sz="2400" dirty="0"/>
              <a:t>• </a:t>
            </a:r>
            <a:r>
              <a:rPr lang="tr-TR" sz="2400" dirty="0" err="1"/>
              <a:t>Bates</a:t>
            </a:r>
            <a:r>
              <a:rPr lang="tr-TR" sz="2400" dirty="0"/>
              <a:t>’ Visual Guide </a:t>
            </a:r>
            <a:r>
              <a:rPr lang="tr-TR" sz="2400" dirty="0" err="1"/>
              <a:t>to</a:t>
            </a:r>
            <a:r>
              <a:rPr lang="tr-TR" sz="2400" dirty="0"/>
              <a:t> </a:t>
            </a:r>
            <a:r>
              <a:rPr lang="tr-TR" sz="2400" dirty="0" err="1"/>
              <a:t>Physical</a:t>
            </a:r>
            <a:r>
              <a:rPr lang="tr-TR" sz="2400" dirty="0"/>
              <a:t> </a:t>
            </a:r>
            <a:r>
              <a:rPr lang="tr-TR" sz="2400" dirty="0" err="1"/>
              <a:t>Examınation</a:t>
            </a:r>
            <a:r>
              <a:rPr lang="tr-TR" sz="2400" dirty="0"/>
              <a:t> veri tabanı, </a:t>
            </a:r>
            <a:r>
              <a:rPr lang="tr-TR" sz="2400" dirty="0" err="1"/>
              <a:t>klinisyenlerin</a:t>
            </a:r>
            <a:r>
              <a:rPr lang="tr-TR" sz="2400" dirty="0"/>
              <a:t> pratik yapmalarına imkân sağlayan, fiziksel muayene tekniklerini de içeren ve insan vücudunu baştan aşağı inceleyen klinik videoları erişime sunmaktadır. </a:t>
            </a:r>
            <a:endParaRPr lang="tr-TR" sz="2400" dirty="0" smtClean="0"/>
          </a:p>
          <a:p>
            <a:pPr algn="just"/>
            <a:r>
              <a:rPr lang="tr-TR" sz="2400" dirty="0" smtClean="0"/>
              <a:t>• </a:t>
            </a:r>
            <a:r>
              <a:rPr lang="tr-TR" sz="2400" dirty="0"/>
              <a:t>Veri tabanında toplamda 8 saatten fazla video kaydı mevcuttur. </a:t>
            </a:r>
            <a:endParaRPr lang="tr-TR" sz="2200" b="1" dirty="0">
              <a:solidFill>
                <a:schemeClr val="accent6">
                  <a:lumMod val="50000"/>
                </a:schemeClr>
              </a:solidFill>
            </a:endParaRPr>
          </a:p>
        </p:txBody>
      </p:sp>
      <p:pic>
        <p:nvPicPr>
          <p:cNvPr id="7" name="Resim 6"/>
          <p:cNvPicPr>
            <a:picLocks noChangeAspect="1"/>
          </p:cNvPicPr>
          <p:nvPr/>
        </p:nvPicPr>
        <p:blipFill>
          <a:blip r:embed="rId2"/>
          <a:stretch>
            <a:fillRect/>
          </a:stretch>
        </p:blipFill>
        <p:spPr>
          <a:xfrm>
            <a:off x="5434149" y="1674477"/>
            <a:ext cx="6204857" cy="4421777"/>
          </a:xfrm>
          <a:prstGeom prst="rect">
            <a:avLst/>
          </a:prstGeom>
        </p:spPr>
      </p:pic>
    </p:spTree>
    <p:extLst>
      <p:ext uri="{BB962C8B-B14F-4D97-AF65-F5344CB8AC3E}">
        <p14:creationId xmlns:p14="http://schemas.microsoft.com/office/powerpoint/2010/main" val="351157446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BENTHAM OPEN</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75</a:t>
            </a:fld>
            <a:endParaRPr lang="tr-TR"/>
          </a:p>
        </p:txBody>
      </p:sp>
      <p:pic>
        <p:nvPicPr>
          <p:cNvPr id="6" name="Resim 5"/>
          <p:cNvPicPr>
            <a:picLocks noChangeAspect="1"/>
          </p:cNvPicPr>
          <p:nvPr/>
        </p:nvPicPr>
        <p:blipFill rotWithShape="1">
          <a:blip r:embed="rId2"/>
          <a:srcRect l="17805" t="12054" r="19245" b="5268"/>
          <a:stretch/>
        </p:blipFill>
        <p:spPr>
          <a:xfrm>
            <a:off x="564383" y="1393932"/>
            <a:ext cx="6967391" cy="51449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Dikdörtgen 6"/>
          <p:cNvSpPr/>
          <p:nvPr/>
        </p:nvSpPr>
        <p:spPr>
          <a:xfrm>
            <a:off x="8297091" y="3209537"/>
            <a:ext cx="3370217" cy="1446550"/>
          </a:xfrm>
          <a:prstGeom prst="rect">
            <a:avLst/>
          </a:prstGeom>
        </p:spPr>
        <p:txBody>
          <a:bodyPr wrap="square">
            <a:spAutoFit/>
          </a:bodyPr>
          <a:lstStyle/>
          <a:p>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Bentham Yayınevi’ne ait çeşitli disiplinlerde </a:t>
            </a:r>
            <a:r>
              <a:rPr lang="tr-TR" sz="2200" b="1" dirty="0" smtClean="0">
                <a:solidFill>
                  <a:srgbClr val="FF0000"/>
                </a:solidFill>
                <a:latin typeface="Calibri" panose="020F0502020204030204" pitchFamily="34" charset="0"/>
                <a:ea typeface="Times New Roman" panose="02020603050405020304" pitchFamily="18" charset="0"/>
                <a:cs typeface="Times New Roman" panose="02020603050405020304" pitchFamily="18" charset="0"/>
              </a:rPr>
              <a:t>68</a:t>
            </a:r>
            <a:r>
              <a:rPr lang="tr-TR" sz="2200" b="1" dirty="0" smtClean="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adet açık erişimli dergi içeren bir veri tabanıdır. </a:t>
            </a:r>
            <a:endParaRPr lang="tr-TR" sz="2200" b="1" dirty="0">
              <a:solidFill>
                <a:schemeClr val="accent6">
                  <a:lumMod val="50000"/>
                </a:schemeClr>
              </a:solidFill>
            </a:endParaRPr>
          </a:p>
        </p:txBody>
      </p:sp>
    </p:spTree>
    <p:extLst>
      <p:ext uri="{BB962C8B-B14F-4D97-AF65-F5344CB8AC3E}">
        <p14:creationId xmlns:p14="http://schemas.microsoft.com/office/powerpoint/2010/main" val="199512093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BMJ JOURNALS ONLINE COLLECTION</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76</a:t>
            </a:fld>
            <a:endParaRPr lang="tr-TR"/>
          </a:p>
        </p:txBody>
      </p:sp>
      <p:pic>
        <p:nvPicPr>
          <p:cNvPr id="4" name="Resim 3"/>
          <p:cNvPicPr>
            <a:picLocks noChangeAspect="1"/>
          </p:cNvPicPr>
          <p:nvPr/>
        </p:nvPicPr>
        <p:blipFill rotWithShape="1">
          <a:blip r:embed="rId2"/>
          <a:srcRect l="12139" t="21380" r="13059" b="4606"/>
          <a:stretch/>
        </p:blipFill>
        <p:spPr>
          <a:xfrm>
            <a:off x="5099565" y="1380881"/>
            <a:ext cx="6043053" cy="4783419"/>
          </a:xfrm>
          <a:prstGeom prst="rect">
            <a:avLst/>
          </a:prstGeom>
          <a:ln>
            <a:noFill/>
          </a:ln>
          <a:effectLst>
            <a:outerShdw blurRad="292100" dist="139700" dir="2700000" algn="tl" rotWithShape="0">
              <a:srgbClr val="333333">
                <a:alpha val="65000"/>
              </a:srgbClr>
            </a:outerShdw>
          </a:effectLst>
        </p:spPr>
      </p:pic>
      <p:sp>
        <p:nvSpPr>
          <p:cNvPr id="5" name="Dikdörtgen 4"/>
          <p:cNvSpPr/>
          <p:nvPr/>
        </p:nvSpPr>
        <p:spPr>
          <a:xfrm>
            <a:off x="838200" y="2939099"/>
            <a:ext cx="3581401" cy="1446550"/>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British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Medical</a:t>
            </a:r>
            <a:r>
              <a:rPr lang="tr-TR" sz="2200" b="1" dirty="0">
                <a:solidFill>
                  <a:schemeClr val="accent6">
                    <a:lumMod val="50000"/>
                  </a:schemeClr>
                </a:solidFill>
                <a:ea typeface="Times New Roman" panose="02020603050405020304" pitchFamily="18" charset="0"/>
                <a:cs typeface="Times New Roman" panose="02020603050405020304" pitchFamily="18" charset="0"/>
              </a:rPr>
              <a:t>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Association</a:t>
            </a:r>
            <a:r>
              <a:rPr lang="tr-TR" sz="2200" b="1" dirty="0">
                <a:solidFill>
                  <a:schemeClr val="accent6">
                    <a:lumMod val="50000"/>
                  </a:schemeClr>
                </a:solidFill>
                <a:ea typeface="Times New Roman" panose="02020603050405020304" pitchFamily="18" charset="0"/>
                <a:cs typeface="Times New Roman" panose="02020603050405020304" pitchFamily="18" charset="0"/>
              </a:rPr>
              <a:t> tarafından yayınlanmakta olan </a:t>
            </a:r>
            <a:r>
              <a:rPr lang="tr-TR" sz="2200" b="1" dirty="0">
                <a:solidFill>
                  <a:srgbClr val="FF0000"/>
                </a:solidFill>
                <a:ea typeface="Times New Roman" panose="02020603050405020304" pitchFamily="18" charset="0"/>
                <a:cs typeface="Times New Roman" panose="02020603050405020304" pitchFamily="18" charset="0"/>
              </a:rPr>
              <a:t>22</a:t>
            </a:r>
            <a:r>
              <a:rPr lang="tr-TR" sz="2200" b="1" dirty="0">
                <a:solidFill>
                  <a:schemeClr val="accent6">
                    <a:lumMod val="50000"/>
                  </a:schemeClr>
                </a:solidFill>
                <a:ea typeface="Times New Roman" panose="02020603050405020304" pitchFamily="18" charset="0"/>
                <a:cs typeface="Times New Roman" panose="02020603050405020304" pitchFamily="18" charset="0"/>
              </a:rPr>
              <a:t> adet dergiyi içermektedir. </a:t>
            </a:r>
            <a:endParaRPr lang="tr-TR" sz="2200" b="1" dirty="0">
              <a:solidFill>
                <a:schemeClr val="accent6">
                  <a:lumMod val="50000"/>
                </a:schemeClr>
              </a:solidFill>
            </a:endParaRPr>
          </a:p>
        </p:txBody>
      </p:sp>
    </p:spTree>
    <p:extLst>
      <p:ext uri="{BB962C8B-B14F-4D97-AF65-F5344CB8AC3E}">
        <p14:creationId xmlns:p14="http://schemas.microsoft.com/office/powerpoint/2010/main" val="134080923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CAMBRIDGE JOURNALS ONLINE </a:t>
            </a:r>
            <a:endParaRPr lang="tr-TR" b="1" dirty="0">
              <a:solidFill>
                <a:srgbClr val="FF0000"/>
              </a:solidFill>
            </a:endParaRPr>
          </a:p>
        </p:txBody>
      </p:sp>
      <p:pic>
        <p:nvPicPr>
          <p:cNvPr id="3" name="Resim 2"/>
          <p:cNvPicPr>
            <a:picLocks noChangeAspect="1"/>
          </p:cNvPicPr>
          <p:nvPr/>
        </p:nvPicPr>
        <p:blipFill rotWithShape="1">
          <a:blip r:embed="rId2"/>
          <a:srcRect t="12411" r="1412" b="7767"/>
          <a:stretch/>
        </p:blipFill>
        <p:spPr>
          <a:xfrm>
            <a:off x="400322" y="1403306"/>
            <a:ext cx="8195038" cy="37303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Yuvarlatılmış Dikdörtgen 5"/>
          <p:cNvSpPr/>
          <p:nvPr/>
        </p:nvSpPr>
        <p:spPr>
          <a:xfrm>
            <a:off x="2312126" y="4206240"/>
            <a:ext cx="1867988" cy="248194"/>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Satır Belirtme Çizgisi 1 6"/>
          <p:cNvSpPr/>
          <p:nvPr/>
        </p:nvSpPr>
        <p:spPr>
          <a:xfrm>
            <a:off x="2795451" y="4859384"/>
            <a:ext cx="4532812" cy="1711233"/>
          </a:xfrm>
          <a:prstGeom prst="borderCallout1">
            <a:avLst>
              <a:gd name="adj1" fmla="val 18750"/>
              <a:gd name="adj2" fmla="val -8333"/>
              <a:gd name="adj3" fmla="val -21851"/>
              <a:gd name="adj4" fmla="val -8650"/>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Sadece abone olduğumuz koleksiyon içerisinde tarama yapmak için </a:t>
            </a:r>
          </a:p>
          <a:p>
            <a:pPr algn="ctr"/>
            <a:endParaRPr lang="tr-TR" sz="2200" b="1" dirty="0">
              <a:solidFill>
                <a:schemeClr val="accent6">
                  <a:lumMod val="50000"/>
                </a:schemeClr>
              </a:solidFill>
            </a:endParaRPr>
          </a:p>
          <a:p>
            <a:pPr algn="ctr"/>
            <a:r>
              <a:rPr lang="tr-TR" sz="2200" b="1" dirty="0">
                <a:solidFill>
                  <a:schemeClr val="accent6">
                    <a:lumMod val="50000"/>
                  </a:schemeClr>
                </a:solidFill>
              </a:rPr>
              <a:t>k</a:t>
            </a:r>
            <a:r>
              <a:rPr lang="tr-TR" sz="2200" b="1" dirty="0" smtClean="0">
                <a:solidFill>
                  <a:schemeClr val="accent6">
                    <a:lumMod val="50000"/>
                  </a:schemeClr>
                </a:solidFill>
              </a:rPr>
              <a:t>utucuğunu işaretleyiniz.  </a:t>
            </a:r>
            <a:endParaRPr lang="tr-TR" sz="2200" b="1" dirty="0">
              <a:solidFill>
                <a:schemeClr val="accent6">
                  <a:lumMod val="50000"/>
                </a:schemeClr>
              </a:solidFill>
            </a:endParaRPr>
          </a:p>
        </p:txBody>
      </p:sp>
      <p:pic>
        <p:nvPicPr>
          <p:cNvPr id="5" name="Resim 4"/>
          <p:cNvPicPr>
            <a:picLocks noChangeAspect="1"/>
          </p:cNvPicPr>
          <p:nvPr/>
        </p:nvPicPr>
        <p:blipFill rotWithShape="1">
          <a:blip r:embed="rId3"/>
          <a:srcRect l="35575" t="47768" r="35009" b="47411"/>
          <a:stretch/>
        </p:blipFill>
        <p:spPr>
          <a:xfrm>
            <a:off x="3148148" y="5715000"/>
            <a:ext cx="3827417" cy="352698"/>
          </a:xfrm>
          <a:prstGeom prst="rect">
            <a:avLst/>
          </a:prstGeom>
          <a:ln>
            <a:noFill/>
          </a:ln>
          <a:effectLst>
            <a:outerShdw blurRad="292100" dist="139700" dir="2700000" algn="tl" rotWithShape="0">
              <a:srgbClr val="333333">
                <a:alpha val="65000"/>
              </a:srgbClr>
            </a:outerShdw>
          </a:effectLst>
        </p:spPr>
      </p:pic>
      <p:sp>
        <p:nvSpPr>
          <p:cNvPr id="8" name="Dikdörtgen 7"/>
          <p:cNvSpPr/>
          <p:nvPr/>
        </p:nvSpPr>
        <p:spPr>
          <a:xfrm>
            <a:off x="9085489" y="1317275"/>
            <a:ext cx="2351314" cy="3816429"/>
          </a:xfrm>
          <a:prstGeom prst="rect">
            <a:avLst/>
          </a:prstGeom>
        </p:spPr>
        <p:txBody>
          <a:bodyPr wrap="square">
            <a:spAutoFit/>
          </a:bodyPr>
          <a:lstStyle/>
          <a:p>
            <a:pPr lvl="0"/>
            <a:r>
              <a:rPr lang="tr-TR" sz="2200" b="1" dirty="0">
                <a:solidFill>
                  <a:schemeClr val="accent6">
                    <a:lumMod val="50000"/>
                  </a:schemeClr>
                </a:solidFill>
              </a:rPr>
              <a:t>Cambridge </a:t>
            </a:r>
            <a:r>
              <a:rPr lang="tr-TR" sz="2200" b="1" dirty="0" err="1">
                <a:solidFill>
                  <a:schemeClr val="accent6">
                    <a:lumMod val="50000"/>
                  </a:schemeClr>
                </a:solidFill>
              </a:rPr>
              <a:t>University</a:t>
            </a:r>
            <a:r>
              <a:rPr lang="tr-TR" sz="2200" b="1" dirty="0">
                <a:solidFill>
                  <a:schemeClr val="accent6">
                    <a:lumMod val="50000"/>
                  </a:schemeClr>
                </a:solidFill>
              </a:rPr>
              <a:t> </a:t>
            </a:r>
            <a:r>
              <a:rPr lang="tr-TR" sz="2200" b="1" dirty="0" err="1">
                <a:solidFill>
                  <a:schemeClr val="accent6">
                    <a:lumMod val="50000"/>
                  </a:schemeClr>
                </a:solidFill>
              </a:rPr>
              <a:t>Press</a:t>
            </a:r>
            <a:r>
              <a:rPr lang="tr-TR" sz="2200" b="1" dirty="0">
                <a:solidFill>
                  <a:schemeClr val="accent6">
                    <a:lumMod val="50000"/>
                  </a:schemeClr>
                </a:solidFill>
              </a:rPr>
              <a:t> tarafından yayınlanan bilim, teknoloji, tıp, sosyal ve beşeri bilimler konularında  </a:t>
            </a:r>
            <a:r>
              <a:rPr lang="tr-TR" sz="2200" b="1" dirty="0" smtClean="0">
                <a:solidFill>
                  <a:srgbClr val="FF0000"/>
                </a:solidFill>
              </a:rPr>
              <a:t>385 </a:t>
            </a:r>
            <a:r>
              <a:rPr lang="tr-TR" sz="2200" b="1" dirty="0">
                <a:solidFill>
                  <a:schemeClr val="accent6">
                    <a:lumMod val="50000"/>
                  </a:schemeClr>
                </a:solidFill>
              </a:rPr>
              <a:t>dergiye tam metin erişim sağlayan bir veri tabanıdır.</a:t>
            </a:r>
          </a:p>
        </p:txBody>
      </p:sp>
    </p:spTree>
    <p:extLst>
      <p:ext uri="{BB962C8B-B14F-4D97-AF65-F5344CB8AC3E}">
        <p14:creationId xmlns:p14="http://schemas.microsoft.com/office/powerpoint/2010/main" val="63954057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CINAHL PLUS WITH FULL TEXT</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78</a:t>
            </a:fld>
            <a:endParaRPr lang="tr-TR"/>
          </a:p>
        </p:txBody>
      </p:sp>
      <p:sp>
        <p:nvSpPr>
          <p:cNvPr id="4" name="Dikdörtgen 3"/>
          <p:cNvSpPr/>
          <p:nvPr/>
        </p:nvSpPr>
        <p:spPr>
          <a:xfrm>
            <a:off x="6870031" y="2118700"/>
            <a:ext cx="4736432" cy="3816429"/>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Hemşirelik, hasta bakımı, biyomedikal tıp, halk sağlığı ve ilişkili disiplinlerdeki “temel danışma” kaynağıdır. </a:t>
            </a:r>
            <a:r>
              <a:rPr lang="tr-TR" sz="2200" b="1" dirty="0">
                <a:solidFill>
                  <a:srgbClr val="FF0000"/>
                </a:solidFill>
                <a:ea typeface="Times New Roman" panose="02020603050405020304" pitchFamily="18" charset="0"/>
                <a:cs typeface="Times New Roman" panose="02020603050405020304" pitchFamily="18" charset="0"/>
              </a:rPr>
              <a:t>758</a:t>
            </a:r>
            <a:r>
              <a:rPr lang="tr-TR" sz="2200" b="1" dirty="0">
                <a:solidFill>
                  <a:schemeClr val="accent6">
                    <a:lumMod val="50000"/>
                  </a:schemeClr>
                </a:solidFill>
                <a:ea typeface="Times New Roman" panose="02020603050405020304" pitchFamily="18" charset="0"/>
                <a:cs typeface="Times New Roman" panose="02020603050405020304" pitchFamily="18" charset="0"/>
              </a:rPr>
              <a:t> adet dergiyi tam metin içerir. Ayrıca veri tabanında kitap /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monograflar</a:t>
            </a:r>
            <a:r>
              <a:rPr lang="tr-TR" sz="2200" b="1" dirty="0">
                <a:solidFill>
                  <a:schemeClr val="accent6">
                    <a:lumMod val="50000"/>
                  </a:schemeClr>
                </a:solidFill>
                <a:ea typeface="Times New Roman" panose="02020603050405020304" pitchFamily="18" charset="0"/>
                <a:cs typeface="Times New Roman" panose="02020603050405020304" pitchFamily="18" charset="0"/>
              </a:rPr>
              <a:t>, devlet dokümanları, sağlık raporları, gör-işit materyaller, eğitsel dokümanlar ve kanıta dayalı hasta dosyaları da kullanıma sunulmaktadır. </a:t>
            </a:r>
            <a:endParaRPr lang="tr-TR" sz="2200" b="1" dirty="0">
              <a:solidFill>
                <a:schemeClr val="accent6">
                  <a:lumMod val="50000"/>
                </a:schemeClr>
              </a:solidFill>
            </a:endParaRPr>
          </a:p>
        </p:txBody>
      </p:sp>
      <p:pic>
        <p:nvPicPr>
          <p:cNvPr id="5" name="Resim 4"/>
          <p:cNvPicPr>
            <a:picLocks noChangeAspect="1"/>
          </p:cNvPicPr>
          <p:nvPr/>
        </p:nvPicPr>
        <p:blipFill rotWithShape="1">
          <a:blip r:embed="rId2"/>
          <a:srcRect t="8922" b="5469"/>
          <a:stretch/>
        </p:blipFill>
        <p:spPr>
          <a:xfrm>
            <a:off x="682847" y="1916201"/>
            <a:ext cx="5868176" cy="401892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6726932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DENTISTRY AND ORAL SCIENCES SOURCE</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79</a:t>
            </a:fld>
            <a:endParaRPr lang="tr-TR"/>
          </a:p>
        </p:txBody>
      </p:sp>
      <p:sp>
        <p:nvSpPr>
          <p:cNvPr id="4" name="Dikdörtgen 3"/>
          <p:cNvSpPr/>
          <p:nvPr/>
        </p:nvSpPr>
        <p:spPr>
          <a:xfrm>
            <a:off x="838200" y="2762798"/>
            <a:ext cx="3801979" cy="2123658"/>
          </a:xfrm>
          <a:prstGeom prst="rect">
            <a:avLst/>
          </a:prstGeom>
        </p:spPr>
        <p:txBody>
          <a:bodyPr wrap="square">
            <a:spAutoFit/>
          </a:bodyPr>
          <a:lstStyle/>
          <a:p>
            <a:pPr marL="342900" indent="-342900">
              <a:buFont typeface="Arial" panose="020B0604020202020204" pitchFamily="34" charset="0"/>
              <a:buChar char="•"/>
            </a:pPr>
            <a:r>
              <a:rPr lang="tr-TR" sz="2200"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275</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adet tam metin akademik dergi ile </a:t>
            </a:r>
            <a:r>
              <a:rPr lang="tr-TR" sz="2200"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31</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adet tam metin kitap içeren, diş hekimliği konusunda dünyanın tek tam metin veri tabanıdır.</a:t>
            </a:r>
            <a:endParaRPr lang="tr-TR" sz="2200" b="1" dirty="0">
              <a:solidFill>
                <a:schemeClr val="accent6">
                  <a:lumMod val="50000"/>
                </a:schemeClr>
              </a:solidFill>
            </a:endParaRPr>
          </a:p>
        </p:txBody>
      </p:sp>
      <p:pic>
        <p:nvPicPr>
          <p:cNvPr id="5" name="Resim 4"/>
          <p:cNvPicPr>
            <a:picLocks noChangeAspect="1"/>
          </p:cNvPicPr>
          <p:nvPr/>
        </p:nvPicPr>
        <p:blipFill rotWithShape="1">
          <a:blip r:embed="rId2"/>
          <a:srcRect t="8922" b="5469"/>
          <a:stretch/>
        </p:blipFill>
        <p:spPr>
          <a:xfrm>
            <a:off x="4760537" y="1608102"/>
            <a:ext cx="6593263" cy="45155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0078826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DIRECTORY OF OPEN ACCESS JOURNALS (DOAJ)</a:t>
            </a:r>
            <a:endParaRPr lang="tr-TR" b="1" dirty="0">
              <a:solidFill>
                <a:srgbClr val="FF0000"/>
              </a:solidFill>
            </a:endParaRPr>
          </a:p>
        </p:txBody>
      </p:sp>
      <p:pic>
        <p:nvPicPr>
          <p:cNvPr id="3" name="Resim 2"/>
          <p:cNvPicPr>
            <a:picLocks noChangeAspect="1"/>
          </p:cNvPicPr>
          <p:nvPr/>
        </p:nvPicPr>
        <p:blipFill rotWithShape="1">
          <a:blip r:embed="rId2"/>
          <a:srcRect l="2728" t="9121" r="4935" b="21602"/>
          <a:stretch/>
        </p:blipFill>
        <p:spPr>
          <a:xfrm>
            <a:off x="3496239" y="1335615"/>
            <a:ext cx="8144944" cy="48886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Dikdörtgen 4"/>
          <p:cNvSpPr/>
          <p:nvPr/>
        </p:nvSpPr>
        <p:spPr>
          <a:xfrm>
            <a:off x="326319" y="2868076"/>
            <a:ext cx="2882537" cy="2462213"/>
          </a:xfrm>
          <a:prstGeom prst="rect">
            <a:avLst/>
          </a:prstGeom>
        </p:spPr>
        <p:txBody>
          <a:bodyPr wrap="square">
            <a:spAutoFit/>
          </a:bodyPr>
          <a:lstStyle/>
          <a:p>
            <a:pPr lvl="0"/>
            <a:r>
              <a:rPr lang="tr-TR" sz="2200" b="1" dirty="0">
                <a:solidFill>
                  <a:schemeClr val="accent6">
                    <a:lumMod val="50000"/>
                  </a:schemeClr>
                </a:solidFill>
              </a:rPr>
              <a:t>Ücretsiz tam metin olarak erişilebilen “açık erişim” dergilerini kapsar. Veri tabanında çeşitli disiplinlerde </a:t>
            </a:r>
            <a:r>
              <a:rPr lang="tr-TR" sz="2200" b="1" dirty="0" smtClean="0">
                <a:solidFill>
                  <a:srgbClr val="FF0000"/>
                </a:solidFill>
              </a:rPr>
              <a:t>13.771 </a:t>
            </a:r>
            <a:r>
              <a:rPr lang="tr-TR" sz="2200" b="1" dirty="0">
                <a:solidFill>
                  <a:schemeClr val="accent6">
                    <a:lumMod val="50000"/>
                  </a:schemeClr>
                </a:solidFill>
              </a:rPr>
              <a:t>adet bilimsel dergi yer almaktadır.</a:t>
            </a:r>
          </a:p>
        </p:txBody>
      </p:sp>
      <p:pic>
        <p:nvPicPr>
          <p:cNvPr id="6" name="Resim 5"/>
          <p:cNvPicPr>
            <a:picLocks noChangeAspect="1"/>
          </p:cNvPicPr>
          <p:nvPr/>
        </p:nvPicPr>
        <p:blipFill rotWithShape="1">
          <a:blip r:embed="rId3"/>
          <a:srcRect l="6461" t="29733" r="67436" b="7232"/>
          <a:stretch/>
        </p:blipFill>
        <p:spPr>
          <a:xfrm>
            <a:off x="7855738" y="1040969"/>
            <a:ext cx="4072828" cy="55296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8017400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ELSEVIER E-JOURNALS</a:t>
            </a:r>
            <a:endParaRPr lang="tr-TR" dirty="0"/>
          </a:p>
        </p:txBody>
      </p:sp>
      <p:sp>
        <p:nvSpPr>
          <p:cNvPr id="3" name="Slayt Numarası Yer Tutucusu 2"/>
          <p:cNvSpPr>
            <a:spLocks noGrp="1"/>
          </p:cNvSpPr>
          <p:nvPr>
            <p:ph type="sldNum" sz="quarter" idx="12"/>
          </p:nvPr>
        </p:nvSpPr>
        <p:spPr/>
        <p:txBody>
          <a:bodyPr/>
          <a:lstStyle/>
          <a:p>
            <a:fld id="{1961CEC7-0E5A-4935-A8D4-95B0BAEB7497}" type="slidenum">
              <a:rPr lang="tr-TR" smtClean="0"/>
              <a:t>81</a:t>
            </a:fld>
            <a:endParaRPr lang="tr-TR" dirty="0"/>
          </a:p>
        </p:txBody>
      </p:sp>
      <p:pic>
        <p:nvPicPr>
          <p:cNvPr id="4" name="Resim 3"/>
          <p:cNvPicPr>
            <a:picLocks noChangeAspect="1"/>
          </p:cNvPicPr>
          <p:nvPr/>
        </p:nvPicPr>
        <p:blipFill>
          <a:blip r:embed="rId2"/>
          <a:stretch>
            <a:fillRect/>
          </a:stretch>
        </p:blipFill>
        <p:spPr>
          <a:xfrm>
            <a:off x="724718" y="1690688"/>
            <a:ext cx="2945946" cy="2332672"/>
          </a:xfrm>
          <a:prstGeom prst="rect">
            <a:avLst/>
          </a:prstGeom>
        </p:spPr>
      </p:pic>
      <p:pic>
        <p:nvPicPr>
          <p:cNvPr id="5" name="Resim 4"/>
          <p:cNvPicPr>
            <a:picLocks noChangeAspect="1"/>
          </p:cNvPicPr>
          <p:nvPr/>
        </p:nvPicPr>
        <p:blipFill>
          <a:blip r:embed="rId3"/>
          <a:stretch>
            <a:fillRect/>
          </a:stretch>
        </p:blipFill>
        <p:spPr>
          <a:xfrm>
            <a:off x="4224513" y="1690688"/>
            <a:ext cx="3268358" cy="2332672"/>
          </a:xfrm>
          <a:prstGeom prst="rect">
            <a:avLst/>
          </a:prstGeom>
        </p:spPr>
      </p:pic>
      <p:pic>
        <p:nvPicPr>
          <p:cNvPr id="6" name="Resim 5"/>
          <p:cNvPicPr>
            <a:picLocks noChangeAspect="1"/>
          </p:cNvPicPr>
          <p:nvPr/>
        </p:nvPicPr>
        <p:blipFill>
          <a:blip r:embed="rId4"/>
          <a:stretch>
            <a:fillRect/>
          </a:stretch>
        </p:blipFill>
        <p:spPr>
          <a:xfrm>
            <a:off x="8046720" y="1567543"/>
            <a:ext cx="3541978" cy="2455817"/>
          </a:xfrm>
          <a:prstGeom prst="rect">
            <a:avLst/>
          </a:prstGeom>
        </p:spPr>
      </p:pic>
      <p:sp>
        <p:nvSpPr>
          <p:cNvPr id="7" name="Dikdörtgen 6"/>
          <p:cNvSpPr/>
          <p:nvPr/>
        </p:nvSpPr>
        <p:spPr>
          <a:xfrm>
            <a:off x="561704" y="4256282"/>
            <a:ext cx="11443064" cy="1938992"/>
          </a:xfrm>
          <a:prstGeom prst="rect">
            <a:avLst/>
          </a:prstGeom>
        </p:spPr>
        <p:txBody>
          <a:bodyPr wrap="square">
            <a:spAutoFit/>
          </a:bodyPr>
          <a:lstStyle/>
          <a:p>
            <a:r>
              <a:rPr lang="tr-TR" sz="2000" b="1" dirty="0"/>
              <a:t>British </a:t>
            </a:r>
            <a:r>
              <a:rPr lang="tr-TR" sz="2000" b="1" dirty="0" err="1"/>
              <a:t>Journal</a:t>
            </a:r>
            <a:r>
              <a:rPr lang="tr-TR" sz="2000" b="1" dirty="0"/>
              <a:t> of </a:t>
            </a:r>
            <a:r>
              <a:rPr lang="tr-TR" sz="2000" b="1" dirty="0" err="1" smtClean="0"/>
              <a:t>Anaesthesia</a:t>
            </a:r>
            <a:r>
              <a:rPr lang="tr-TR" sz="2000" b="1" dirty="0" smtClean="0"/>
              <a:t> (Etki Değeri: </a:t>
            </a:r>
            <a:r>
              <a:rPr lang="tr-TR" b="1" dirty="0" smtClean="0"/>
              <a:t>6.199) </a:t>
            </a:r>
            <a:r>
              <a:rPr lang="tr-TR" sz="2000" dirty="0"/>
              <a:t>British </a:t>
            </a:r>
            <a:r>
              <a:rPr lang="tr-TR" sz="2000" dirty="0" err="1"/>
              <a:t>Journal</a:t>
            </a:r>
            <a:r>
              <a:rPr lang="tr-TR" sz="2000" dirty="0"/>
              <a:t> </a:t>
            </a:r>
            <a:r>
              <a:rPr lang="tr-TR" sz="2000" dirty="0" smtClean="0"/>
              <a:t>of </a:t>
            </a:r>
            <a:r>
              <a:rPr lang="tr-TR" sz="2000" dirty="0" err="1" smtClean="0"/>
              <a:t>Anaesthesia</a:t>
            </a:r>
            <a:r>
              <a:rPr lang="tr-TR" sz="2000" dirty="0" smtClean="0"/>
              <a:t> </a:t>
            </a:r>
            <a:r>
              <a:rPr lang="tr-TR" sz="2000" dirty="0"/>
              <a:t>(BJA), en eski </a:t>
            </a:r>
            <a:r>
              <a:rPr lang="tr-TR" sz="2000" dirty="0" smtClean="0"/>
              <a:t>ve en </a:t>
            </a:r>
            <a:r>
              <a:rPr lang="tr-TR" sz="2000" dirty="0"/>
              <a:t>büyük bağımsız </a:t>
            </a:r>
            <a:r>
              <a:rPr lang="tr-TR" sz="2000" dirty="0" smtClean="0"/>
              <a:t>anestezi dergisidir</a:t>
            </a:r>
            <a:r>
              <a:rPr lang="tr-TR" sz="2000" dirty="0"/>
              <a:t>. </a:t>
            </a:r>
            <a:endParaRPr lang="tr-TR" sz="2000" dirty="0" smtClean="0"/>
          </a:p>
          <a:p>
            <a:r>
              <a:rPr lang="tr-TR" sz="2000" b="1" dirty="0" err="1" smtClean="0"/>
              <a:t>Chest</a:t>
            </a:r>
            <a:r>
              <a:rPr lang="tr-TR" sz="2000" b="1" dirty="0" smtClean="0"/>
              <a:t> (</a:t>
            </a:r>
            <a:r>
              <a:rPr lang="tr-TR" sz="2000" b="1" dirty="0"/>
              <a:t>Etki Değeri: </a:t>
            </a:r>
            <a:r>
              <a:rPr lang="tr-TR" sz="2000" b="1" dirty="0" smtClean="0"/>
              <a:t>9657</a:t>
            </a:r>
            <a:r>
              <a:rPr lang="tr-TR" sz="2000" b="1" dirty="0"/>
              <a:t>) </a:t>
            </a:r>
            <a:r>
              <a:rPr lang="tr-TR" sz="2000" dirty="0" smtClean="0"/>
              <a:t>Göğüs cerrahisi </a:t>
            </a:r>
            <a:r>
              <a:rPr lang="tr-TR" sz="2000" dirty="0"/>
              <a:t>ve ilgili </a:t>
            </a:r>
            <a:r>
              <a:rPr lang="tr-TR" sz="2000" dirty="0" smtClean="0"/>
              <a:t>disiplinleri kapsamaktadır.</a:t>
            </a:r>
            <a:endParaRPr lang="tr-TR" sz="2000" dirty="0"/>
          </a:p>
          <a:p>
            <a:r>
              <a:rPr lang="tr-TR" sz="2000" b="1" dirty="0" err="1"/>
              <a:t>Journal</a:t>
            </a:r>
            <a:r>
              <a:rPr lang="tr-TR" sz="2000" b="1" dirty="0"/>
              <a:t> of </a:t>
            </a:r>
            <a:r>
              <a:rPr lang="tr-TR" sz="2000" b="1" dirty="0" err="1"/>
              <a:t>the</a:t>
            </a:r>
            <a:r>
              <a:rPr lang="tr-TR" sz="2000" b="1" dirty="0"/>
              <a:t> </a:t>
            </a:r>
            <a:r>
              <a:rPr lang="tr-TR" sz="2000" b="1" dirty="0" err="1"/>
              <a:t>American</a:t>
            </a:r>
            <a:r>
              <a:rPr lang="tr-TR" sz="2000" b="1" dirty="0"/>
              <a:t> </a:t>
            </a:r>
            <a:r>
              <a:rPr lang="tr-TR" sz="2000" b="1" dirty="0" err="1"/>
              <a:t>College</a:t>
            </a:r>
            <a:r>
              <a:rPr lang="tr-TR" sz="2000" b="1" dirty="0"/>
              <a:t> of </a:t>
            </a:r>
            <a:r>
              <a:rPr lang="tr-TR" sz="2000" b="1" dirty="0" err="1" smtClean="0"/>
              <a:t>Cardiology</a:t>
            </a:r>
            <a:r>
              <a:rPr lang="tr-TR" sz="2000" b="1" dirty="0"/>
              <a:t> </a:t>
            </a:r>
            <a:r>
              <a:rPr lang="tr-TR" sz="2000" b="1" dirty="0" smtClean="0"/>
              <a:t>(Etki </a:t>
            </a:r>
            <a:r>
              <a:rPr lang="tr-TR" sz="2000" b="1" dirty="0"/>
              <a:t>Değeri: 18.639) </a:t>
            </a:r>
            <a:r>
              <a:rPr lang="tr-TR" sz="2000" dirty="0"/>
              <a:t>Kapsanan konular arasında koroner arter ve kapak hastalığı, doğumsal kalp </a:t>
            </a:r>
            <a:r>
              <a:rPr lang="tr-TR" sz="2000" dirty="0" err="1"/>
              <a:t>defektleri</a:t>
            </a:r>
            <a:r>
              <a:rPr lang="tr-TR" sz="2000" dirty="0"/>
              <a:t>, </a:t>
            </a:r>
            <a:r>
              <a:rPr lang="tr-TR" sz="2000" dirty="0" err="1"/>
              <a:t>vasküler</a:t>
            </a:r>
            <a:r>
              <a:rPr lang="tr-TR" sz="2000" dirty="0"/>
              <a:t> cerrahi, </a:t>
            </a:r>
            <a:r>
              <a:rPr lang="tr-TR" sz="2000" dirty="0" err="1"/>
              <a:t>kardiyomiyopati</a:t>
            </a:r>
            <a:r>
              <a:rPr lang="tr-TR" sz="2000" dirty="0"/>
              <a:t>, ilaç tedavisi, yeni tanı teknikleri, </a:t>
            </a:r>
            <a:r>
              <a:rPr lang="tr-TR" sz="2000" dirty="0" smtClean="0"/>
              <a:t>laboratuvardan bulgular </a:t>
            </a:r>
            <a:r>
              <a:rPr lang="tr-TR" sz="2000" dirty="0"/>
              <a:t>ve yeni çok tedavili çok merkezli araştırmalar bulunmaktadır</a:t>
            </a:r>
          </a:p>
        </p:txBody>
      </p:sp>
    </p:spTree>
    <p:extLst>
      <p:ext uri="{BB962C8B-B14F-4D97-AF65-F5344CB8AC3E}">
        <p14:creationId xmlns:p14="http://schemas.microsoft.com/office/powerpoint/2010/main" val="108290929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JOVE</a:t>
            </a:r>
            <a:endParaRPr lang="tr-TR" dirty="0"/>
          </a:p>
        </p:txBody>
      </p:sp>
      <p:sp>
        <p:nvSpPr>
          <p:cNvPr id="3" name="Slayt Numarası Yer Tutucusu 2"/>
          <p:cNvSpPr>
            <a:spLocks noGrp="1"/>
          </p:cNvSpPr>
          <p:nvPr>
            <p:ph type="sldNum" sz="quarter" idx="12"/>
          </p:nvPr>
        </p:nvSpPr>
        <p:spPr/>
        <p:txBody>
          <a:bodyPr/>
          <a:lstStyle/>
          <a:p>
            <a:fld id="{1961CEC7-0E5A-4935-A8D4-95B0BAEB7497}" type="slidenum">
              <a:rPr lang="tr-TR" smtClean="0"/>
              <a:t>82</a:t>
            </a:fld>
            <a:endParaRPr lang="tr-TR"/>
          </a:p>
        </p:txBody>
      </p:sp>
      <p:sp>
        <p:nvSpPr>
          <p:cNvPr id="4" name="Dikdörtgen 3"/>
          <p:cNvSpPr/>
          <p:nvPr/>
        </p:nvSpPr>
        <p:spPr>
          <a:xfrm>
            <a:off x="703217" y="1436798"/>
            <a:ext cx="10785566" cy="4524315"/>
          </a:xfrm>
          <a:prstGeom prst="rect">
            <a:avLst/>
          </a:prstGeom>
        </p:spPr>
        <p:txBody>
          <a:bodyPr wrap="square">
            <a:spAutoFit/>
          </a:bodyPr>
          <a:lstStyle/>
          <a:p>
            <a:r>
              <a:rPr lang="tr-TR" sz="2400" b="1" dirty="0"/>
              <a:t>JOVE (</a:t>
            </a:r>
            <a:r>
              <a:rPr lang="tr-TR" sz="2400" b="1" dirty="0" err="1"/>
              <a:t>Journal</a:t>
            </a:r>
            <a:r>
              <a:rPr lang="tr-TR" sz="2400" b="1" dirty="0"/>
              <a:t> of </a:t>
            </a:r>
            <a:r>
              <a:rPr lang="tr-TR" sz="2400" b="1" dirty="0" err="1"/>
              <a:t>Visualized</a:t>
            </a:r>
            <a:r>
              <a:rPr lang="tr-TR" sz="2400" b="1" dirty="0"/>
              <a:t> </a:t>
            </a:r>
            <a:r>
              <a:rPr lang="tr-TR" sz="2400" b="1" dirty="0" err="1"/>
              <a:t>Experiments</a:t>
            </a:r>
            <a:r>
              <a:rPr lang="tr-TR" sz="2400" b="1" dirty="0"/>
              <a:t>) dünyanın ilk bilimsel </a:t>
            </a:r>
            <a:r>
              <a:rPr lang="tr-TR" sz="2400" b="1" dirty="0" smtClean="0"/>
              <a:t>video makale veri </a:t>
            </a:r>
            <a:r>
              <a:rPr lang="tr-TR" sz="2400" b="1" dirty="0"/>
              <a:t>tabanıdır</a:t>
            </a:r>
            <a:r>
              <a:rPr lang="tr-TR" sz="2400" b="1" dirty="0" smtClean="0"/>
              <a:t>.</a:t>
            </a:r>
          </a:p>
          <a:p>
            <a:endParaRPr lang="tr-TR" sz="2400" b="1" dirty="0"/>
          </a:p>
          <a:p>
            <a:r>
              <a:rPr lang="tr-TR" dirty="0" err="1"/>
              <a:t>JoVE</a:t>
            </a:r>
            <a:r>
              <a:rPr lang="tr-TR" dirty="0"/>
              <a:t> </a:t>
            </a:r>
            <a:r>
              <a:rPr lang="tr-TR" dirty="0" err="1"/>
              <a:t>Biology</a:t>
            </a:r>
            <a:r>
              <a:rPr lang="tr-TR" dirty="0"/>
              <a:t>, hücresel, moleküler ve </a:t>
            </a:r>
            <a:r>
              <a:rPr lang="tr-TR" dirty="0" err="1"/>
              <a:t>organizmal</a:t>
            </a:r>
            <a:r>
              <a:rPr lang="tr-TR" dirty="0"/>
              <a:t> biyoloji </a:t>
            </a:r>
            <a:r>
              <a:rPr lang="tr-TR" dirty="0" smtClean="0"/>
              <a:t>alanlarında teknik </a:t>
            </a:r>
            <a:r>
              <a:rPr lang="tr-TR" dirty="0"/>
              <a:t>ve deneysel yaklaşımları içerir. İçeriğinde </a:t>
            </a:r>
            <a:r>
              <a:rPr lang="tr-TR" dirty="0" smtClean="0"/>
              <a:t>2065 </a:t>
            </a:r>
            <a:r>
              <a:rPr lang="tr-TR" dirty="0"/>
              <a:t>adet video makale bulunmaktadır</a:t>
            </a:r>
            <a:r>
              <a:rPr lang="tr-TR" dirty="0" smtClean="0"/>
              <a:t>.</a:t>
            </a:r>
          </a:p>
          <a:p>
            <a:endParaRPr lang="tr-TR" dirty="0"/>
          </a:p>
          <a:p>
            <a:r>
              <a:rPr lang="tr-TR" dirty="0" err="1"/>
              <a:t>JoVE</a:t>
            </a:r>
            <a:r>
              <a:rPr lang="tr-TR" dirty="0"/>
              <a:t> </a:t>
            </a:r>
            <a:r>
              <a:rPr lang="tr-TR" dirty="0" err="1"/>
              <a:t>Cancer</a:t>
            </a:r>
            <a:r>
              <a:rPr lang="tr-TR" dirty="0"/>
              <a:t> </a:t>
            </a:r>
            <a:r>
              <a:rPr lang="tr-TR" dirty="0" err="1"/>
              <a:t>Research</a:t>
            </a:r>
            <a:r>
              <a:rPr lang="tr-TR" dirty="0"/>
              <a:t>, kanseri anlamak, tespit etmek, tedavi etmek </a:t>
            </a:r>
            <a:r>
              <a:rPr lang="tr-TR" dirty="0" err="1" smtClean="0"/>
              <a:t>veönlemek</a:t>
            </a:r>
            <a:r>
              <a:rPr lang="tr-TR" dirty="0" smtClean="0"/>
              <a:t> </a:t>
            </a:r>
            <a:r>
              <a:rPr lang="tr-TR" dirty="0"/>
              <a:t>için deneysel yaklaşımları ve yöntemleri içerir</a:t>
            </a:r>
            <a:r>
              <a:rPr lang="tr-TR" dirty="0" smtClean="0"/>
              <a:t>. İçeriğinde 238 </a:t>
            </a:r>
            <a:r>
              <a:rPr lang="tr-TR" dirty="0"/>
              <a:t>adet video makale bulunmaktadır</a:t>
            </a:r>
            <a:r>
              <a:rPr lang="tr-TR" dirty="0" smtClean="0"/>
              <a:t>.</a:t>
            </a:r>
          </a:p>
          <a:p>
            <a:endParaRPr lang="tr-TR" dirty="0"/>
          </a:p>
          <a:p>
            <a:r>
              <a:rPr lang="tr-TR" dirty="0" err="1"/>
              <a:t>JoVE</a:t>
            </a:r>
            <a:r>
              <a:rPr lang="tr-TR" dirty="0"/>
              <a:t> Genetics, gen fonksiyonunu, gen ekspresyonunu </a:t>
            </a:r>
            <a:r>
              <a:rPr lang="tr-TR" dirty="0" err="1" smtClean="0"/>
              <a:t>veregülasyonunu</a:t>
            </a:r>
            <a:r>
              <a:rPr lang="tr-TR" dirty="0"/>
              <a:t>, </a:t>
            </a:r>
            <a:r>
              <a:rPr lang="tr-TR" dirty="0" err="1"/>
              <a:t>epigenetik</a:t>
            </a:r>
            <a:r>
              <a:rPr lang="tr-TR" dirty="0"/>
              <a:t>, genetik bozuklukları, </a:t>
            </a:r>
            <a:r>
              <a:rPr lang="tr-TR" dirty="0" smtClean="0"/>
              <a:t>popülasyon genetiğini </a:t>
            </a:r>
            <a:r>
              <a:rPr lang="tr-TR" dirty="0"/>
              <a:t>ve evrimini incelemek için deneysel yaklaşımları içerir</a:t>
            </a:r>
            <a:r>
              <a:rPr lang="tr-TR" dirty="0" smtClean="0"/>
              <a:t>. İçeriğinde 266 </a:t>
            </a:r>
            <a:r>
              <a:rPr lang="tr-TR" dirty="0"/>
              <a:t>adet video makale bulunmaktadır</a:t>
            </a:r>
            <a:r>
              <a:rPr lang="tr-TR" dirty="0" smtClean="0"/>
              <a:t>.</a:t>
            </a:r>
          </a:p>
          <a:p>
            <a:endParaRPr lang="tr-TR" dirty="0"/>
          </a:p>
          <a:p>
            <a:r>
              <a:rPr lang="tr-TR" dirty="0" err="1"/>
              <a:t>JoVE</a:t>
            </a:r>
            <a:r>
              <a:rPr lang="tr-TR" dirty="0"/>
              <a:t> </a:t>
            </a:r>
            <a:r>
              <a:rPr lang="tr-TR" dirty="0" err="1"/>
              <a:t>Neuroscience</a:t>
            </a:r>
            <a:r>
              <a:rPr lang="tr-TR" dirty="0"/>
              <a:t>, beyin ve sinir sisteminin yapısını, fonksiyonunu, fizyolojisini ve </a:t>
            </a:r>
            <a:r>
              <a:rPr lang="tr-TR" dirty="0" err="1"/>
              <a:t>patofizyolojisini</a:t>
            </a:r>
            <a:r>
              <a:rPr lang="tr-TR" dirty="0"/>
              <a:t> araştıran çok disiplinli bir veri </a:t>
            </a:r>
            <a:r>
              <a:rPr lang="tr-TR" dirty="0" smtClean="0"/>
              <a:t>tabanıdır. İçeriğinde 1175 adet </a:t>
            </a:r>
            <a:r>
              <a:rPr lang="tr-TR" dirty="0"/>
              <a:t>video makale bulunmaktadır</a:t>
            </a:r>
            <a:r>
              <a:rPr lang="tr-TR" dirty="0" smtClean="0"/>
              <a:t>.</a:t>
            </a:r>
            <a:endParaRPr lang="tr-TR" dirty="0"/>
          </a:p>
        </p:txBody>
      </p:sp>
    </p:spTree>
    <p:extLst>
      <p:ext uri="{BB962C8B-B14F-4D97-AF65-F5344CB8AC3E}">
        <p14:creationId xmlns:p14="http://schemas.microsoft.com/office/powerpoint/2010/main" val="84488537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JSTOR</a:t>
            </a:r>
            <a:endParaRPr lang="tr-TR" b="1" dirty="0">
              <a:solidFill>
                <a:srgbClr val="FF0000"/>
              </a:solidFill>
            </a:endParaRPr>
          </a:p>
        </p:txBody>
      </p:sp>
      <p:pic>
        <p:nvPicPr>
          <p:cNvPr id="3" name="Resim 2"/>
          <p:cNvPicPr>
            <a:picLocks noChangeAspect="1"/>
          </p:cNvPicPr>
          <p:nvPr/>
        </p:nvPicPr>
        <p:blipFill rotWithShape="1">
          <a:blip r:embed="rId2"/>
          <a:srcRect t="9120" r="6006" b="4312"/>
          <a:stretch/>
        </p:blipFill>
        <p:spPr>
          <a:xfrm>
            <a:off x="3181363" y="923657"/>
            <a:ext cx="7546639" cy="55602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Resim 5"/>
          <p:cNvPicPr>
            <a:picLocks noChangeAspect="1"/>
          </p:cNvPicPr>
          <p:nvPr/>
        </p:nvPicPr>
        <p:blipFill rotWithShape="1">
          <a:blip r:embed="rId3"/>
          <a:srcRect l="1267" t="16484" r="30640" b="43518"/>
          <a:stretch/>
        </p:blipFill>
        <p:spPr>
          <a:xfrm>
            <a:off x="6584354" y="86835"/>
            <a:ext cx="5387467" cy="25316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Yuvarlatılmış Dikdörtgen 6"/>
          <p:cNvSpPr/>
          <p:nvPr/>
        </p:nvSpPr>
        <p:spPr>
          <a:xfrm>
            <a:off x="4446927" y="3012520"/>
            <a:ext cx="7524894" cy="2129335"/>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 sayfasında herhangi bir makaleyi görüntülemek istediğinizde, veri tabanının içeriğini kullandırma koşullarını gösteren bir kutu açılmaktadır. Burada tam metni görüntüleyebilmek ve kaydetmek için, koşulları kabul ettiğinizi gösteren                                     seçeneğini tıklamanız gerekmektedir.</a:t>
            </a:r>
            <a:endParaRPr lang="tr-TR" sz="2200" b="1" dirty="0">
              <a:solidFill>
                <a:schemeClr val="accent6">
                  <a:lumMod val="50000"/>
                </a:schemeClr>
              </a:solidFill>
            </a:endParaRPr>
          </a:p>
        </p:txBody>
      </p:sp>
      <p:pic>
        <p:nvPicPr>
          <p:cNvPr id="8" name="Resim 7"/>
          <p:cNvPicPr>
            <a:picLocks noChangeAspect="1"/>
          </p:cNvPicPr>
          <p:nvPr/>
        </p:nvPicPr>
        <p:blipFill rotWithShape="1">
          <a:blip r:embed="rId3"/>
          <a:srcRect l="30779" t="30522" r="55682" b="67352"/>
          <a:stretch/>
        </p:blipFill>
        <p:spPr>
          <a:xfrm>
            <a:off x="7885603" y="4433236"/>
            <a:ext cx="2173187" cy="273133"/>
          </a:xfrm>
          <a:prstGeom prst="rect">
            <a:avLst/>
          </a:prstGeom>
          <a:ln>
            <a:noFill/>
          </a:ln>
          <a:effectLst>
            <a:outerShdw blurRad="292100" dist="139700" dir="2700000" algn="tl" rotWithShape="0">
              <a:srgbClr val="333333">
                <a:alpha val="65000"/>
              </a:srgbClr>
            </a:outerShdw>
          </a:effectLst>
        </p:spPr>
      </p:pic>
      <p:sp>
        <p:nvSpPr>
          <p:cNvPr id="9" name="Dikdörtgen 8"/>
          <p:cNvSpPr/>
          <p:nvPr/>
        </p:nvSpPr>
        <p:spPr>
          <a:xfrm>
            <a:off x="281138" y="1646005"/>
            <a:ext cx="2799238" cy="4832092"/>
          </a:xfrm>
          <a:prstGeom prst="rect">
            <a:avLst/>
          </a:prstGeom>
        </p:spPr>
        <p:txBody>
          <a:bodyPr wrap="square">
            <a:spAutoFit/>
          </a:bodyPr>
          <a:lstStyle/>
          <a:p>
            <a:pPr lvl="0"/>
            <a:r>
              <a:rPr lang="tr-TR" sz="2200" b="1" dirty="0">
                <a:solidFill>
                  <a:schemeClr val="accent6">
                    <a:lumMod val="50000"/>
                  </a:schemeClr>
                </a:solidFill>
              </a:rPr>
              <a:t>Sanat, fen bilimleri, sağlık, işletme, dil ve edebiyat konularında </a:t>
            </a:r>
            <a:r>
              <a:rPr lang="tr-TR" sz="2200" b="1" dirty="0" smtClean="0">
                <a:solidFill>
                  <a:srgbClr val="FF0000"/>
                </a:solidFill>
              </a:rPr>
              <a:t>3938</a:t>
            </a:r>
            <a:r>
              <a:rPr lang="tr-TR" sz="2200" b="1" dirty="0" smtClean="0">
                <a:solidFill>
                  <a:schemeClr val="accent6">
                    <a:lumMod val="50000"/>
                  </a:schemeClr>
                </a:solidFill>
              </a:rPr>
              <a:t> </a:t>
            </a:r>
            <a:r>
              <a:rPr lang="tr-TR" sz="2200" b="1" dirty="0">
                <a:solidFill>
                  <a:schemeClr val="accent6">
                    <a:lumMod val="50000"/>
                  </a:schemeClr>
                </a:solidFill>
              </a:rPr>
              <a:t>adet dergi içeren, arşiv niteliğinde bir veri tabanıdır. 1880 yılına kadar geriye dönük arşive sahiptir. Dergilerin ilk çıkış sayısından günümüze kadar olan tüm sayılara tam metin erişim sağlamaktadır.</a:t>
            </a:r>
          </a:p>
        </p:txBody>
      </p:sp>
      <p:cxnSp>
        <p:nvCxnSpPr>
          <p:cNvPr id="11" name="Düz Ok Bağlayıcısı 10"/>
          <p:cNvCxnSpPr/>
          <p:nvPr/>
        </p:nvCxnSpPr>
        <p:spPr>
          <a:xfrm flipH="1">
            <a:off x="9100665" y="1140630"/>
            <a:ext cx="320425" cy="1882010"/>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574972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KARGER E-JOURNALS</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84</a:t>
            </a:fld>
            <a:endParaRPr lang="tr-TR"/>
          </a:p>
        </p:txBody>
      </p:sp>
      <p:pic>
        <p:nvPicPr>
          <p:cNvPr id="4" name="Resim 3"/>
          <p:cNvPicPr>
            <a:picLocks noChangeAspect="1"/>
          </p:cNvPicPr>
          <p:nvPr/>
        </p:nvPicPr>
        <p:blipFill rotWithShape="1">
          <a:blip r:embed="rId2"/>
          <a:srcRect l="11842" t="9046" r="12862" b="8306"/>
          <a:stretch/>
        </p:blipFill>
        <p:spPr>
          <a:xfrm>
            <a:off x="1239251" y="1430299"/>
            <a:ext cx="5370555" cy="4715953"/>
          </a:xfrm>
          <a:prstGeom prst="rect">
            <a:avLst/>
          </a:prstGeom>
          <a:ln>
            <a:noFill/>
          </a:ln>
          <a:effectLst>
            <a:outerShdw blurRad="292100" dist="139700" dir="2700000" algn="tl" rotWithShape="0">
              <a:srgbClr val="333333">
                <a:alpha val="65000"/>
              </a:srgbClr>
            </a:outerShdw>
          </a:effectLst>
        </p:spPr>
      </p:pic>
      <p:sp>
        <p:nvSpPr>
          <p:cNvPr id="5" name="Dikdörtgen 4"/>
          <p:cNvSpPr/>
          <p:nvPr/>
        </p:nvSpPr>
        <p:spPr>
          <a:xfrm>
            <a:off x="7347284" y="2369092"/>
            <a:ext cx="4006516" cy="2462213"/>
          </a:xfrm>
          <a:prstGeom prst="rect">
            <a:avLst/>
          </a:prstGeom>
        </p:spPr>
        <p:txBody>
          <a:bodyPr wrap="square">
            <a:spAutoFit/>
          </a:bodyPr>
          <a:lstStyle/>
          <a:p>
            <a:pPr marL="342900" indent="-342900">
              <a:buFont typeface="Arial" panose="020B0604020202020204" pitchFamily="34" charset="0"/>
              <a:buChar char="•"/>
            </a:pPr>
            <a:r>
              <a:rPr lang="tr-TR" sz="2200" b="1" dirty="0" err="1">
                <a:solidFill>
                  <a:schemeClr val="accent6">
                    <a:lumMod val="50000"/>
                  </a:schemeClr>
                </a:solidFill>
                <a:ea typeface="Times New Roman" panose="02020603050405020304" pitchFamily="18" charset="0"/>
                <a:cs typeface="Times New Roman" panose="02020603050405020304" pitchFamily="18" charset="0"/>
              </a:rPr>
              <a:t>Karger</a:t>
            </a:r>
            <a:r>
              <a:rPr lang="tr-TR" sz="2200" b="1" dirty="0">
                <a:solidFill>
                  <a:schemeClr val="accent6">
                    <a:lumMod val="50000"/>
                  </a:schemeClr>
                </a:solidFill>
                <a:ea typeface="Times New Roman" panose="02020603050405020304" pitchFamily="18" charset="0"/>
                <a:cs typeface="Times New Roman" panose="02020603050405020304" pitchFamily="18" charset="0"/>
              </a:rPr>
              <a:t> yayınevi tarafından çıkarılan ve tıp yelpazesi altındaki tüm konuları içeren </a:t>
            </a:r>
            <a:r>
              <a:rPr lang="tr-TR" sz="2200" b="1" dirty="0" smtClean="0">
                <a:solidFill>
                  <a:srgbClr val="FF0000"/>
                </a:solidFill>
                <a:ea typeface="Times New Roman" panose="02020603050405020304" pitchFamily="18" charset="0"/>
                <a:cs typeface="Times New Roman" panose="02020603050405020304" pitchFamily="18" charset="0"/>
              </a:rPr>
              <a:t>107</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 </a:t>
            </a:r>
            <a:r>
              <a:rPr lang="tr-TR" sz="2200" b="1" dirty="0">
                <a:solidFill>
                  <a:schemeClr val="accent6">
                    <a:lumMod val="50000"/>
                  </a:schemeClr>
                </a:solidFill>
                <a:ea typeface="Times New Roman" panose="02020603050405020304" pitchFamily="18" charset="0"/>
                <a:cs typeface="Times New Roman" panose="02020603050405020304" pitchFamily="18" charset="0"/>
              </a:rPr>
              <a:t>adet bilimsel dergiyi kapsar. Dergilere 1998’den günümüze erişim sağlanmaktadır.</a:t>
            </a:r>
            <a:endParaRPr lang="tr-TR" sz="2200" b="1" dirty="0">
              <a:solidFill>
                <a:schemeClr val="accent6">
                  <a:lumMod val="50000"/>
                </a:schemeClr>
              </a:solidFill>
            </a:endParaRPr>
          </a:p>
        </p:txBody>
      </p:sp>
    </p:spTree>
    <p:extLst>
      <p:ext uri="{BB962C8B-B14F-4D97-AF65-F5344CB8AC3E}">
        <p14:creationId xmlns:p14="http://schemas.microsoft.com/office/powerpoint/2010/main" val="64074350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25137" y="404949"/>
            <a:ext cx="10515600" cy="907988"/>
          </a:xfrm>
        </p:spPr>
        <p:txBody>
          <a:bodyPr/>
          <a:lstStyle/>
          <a:p>
            <a:r>
              <a:rPr lang="tr-TR" b="1" dirty="0" smtClean="0">
                <a:solidFill>
                  <a:srgbClr val="FF0000"/>
                </a:solidFill>
              </a:rPr>
              <a:t>MASTERFILE COMPLETE</a:t>
            </a:r>
            <a:endParaRPr lang="tr-TR" dirty="0"/>
          </a:p>
        </p:txBody>
      </p:sp>
      <p:pic>
        <p:nvPicPr>
          <p:cNvPr id="3" name="Resim 2"/>
          <p:cNvPicPr>
            <a:picLocks noChangeAspect="1"/>
          </p:cNvPicPr>
          <p:nvPr/>
        </p:nvPicPr>
        <p:blipFill rotWithShape="1">
          <a:blip r:embed="rId2"/>
          <a:srcRect l="1371" t="13429" r="1284" b="7301"/>
          <a:stretch/>
        </p:blipFill>
        <p:spPr>
          <a:xfrm>
            <a:off x="259079" y="1698124"/>
            <a:ext cx="8673738" cy="39711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Resim 3"/>
          <p:cNvPicPr>
            <a:picLocks noChangeAspect="1"/>
          </p:cNvPicPr>
          <p:nvPr/>
        </p:nvPicPr>
        <p:blipFill rotWithShape="1">
          <a:blip r:embed="rId3"/>
          <a:srcRect l="940" t="14196" r="19345" b="5625"/>
          <a:stretch/>
        </p:blipFill>
        <p:spPr>
          <a:xfrm>
            <a:off x="5673634" y="1173212"/>
            <a:ext cx="6518366" cy="36860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Yuvarlatılmış Dikdörtgen 4"/>
          <p:cNvSpPr/>
          <p:nvPr/>
        </p:nvSpPr>
        <p:spPr>
          <a:xfrm>
            <a:off x="509450" y="4689565"/>
            <a:ext cx="7628709" cy="1789611"/>
          </a:xfrm>
          <a:prstGeom prst="roundRect">
            <a:avLst/>
          </a:prstGeom>
          <a:solidFill>
            <a:schemeClr val="bg1"/>
          </a:solidFill>
          <a:ln w="571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200" b="1" dirty="0">
                <a:solidFill>
                  <a:schemeClr val="accent6">
                    <a:lumMod val="50000"/>
                  </a:schemeClr>
                </a:solidFill>
              </a:rPr>
              <a:t>İşletmeden sağlığa, </a:t>
            </a:r>
            <a:r>
              <a:rPr lang="tr-TR" sz="2200" b="1" dirty="0" err="1">
                <a:solidFill>
                  <a:schemeClr val="accent6">
                    <a:lumMod val="50000"/>
                  </a:schemeClr>
                </a:solidFill>
              </a:rPr>
              <a:t>fitness</a:t>
            </a:r>
            <a:r>
              <a:rPr lang="tr-TR" sz="2200" b="1" dirty="0">
                <a:solidFill>
                  <a:schemeClr val="accent6">
                    <a:lumMod val="50000"/>
                  </a:schemeClr>
                </a:solidFill>
              </a:rPr>
              <a:t> ve spordan dinlenme ve eğlenceye, bilimden kültürel çalışmalara, eğitimden modaya kadar birçok konuda</a:t>
            </a:r>
            <a:r>
              <a:rPr lang="tr-TR" sz="2200" b="1" dirty="0">
                <a:solidFill>
                  <a:srgbClr val="FF0000"/>
                </a:solidFill>
              </a:rPr>
              <a:t> 2.386 </a:t>
            </a:r>
            <a:r>
              <a:rPr lang="tr-TR" sz="2200" b="1" dirty="0">
                <a:solidFill>
                  <a:schemeClr val="accent6">
                    <a:lumMod val="50000"/>
                  </a:schemeClr>
                </a:solidFill>
              </a:rPr>
              <a:t>adet tam metin dergiye ek olarak, 1.000’in üzerinde referans kitabı, 502.000’den fazla görüntü (fotoğraf, harita, bayrak) içeren </a:t>
            </a:r>
            <a:r>
              <a:rPr lang="tr-TR" sz="2200" b="1" dirty="0" err="1">
                <a:solidFill>
                  <a:schemeClr val="accent6">
                    <a:lumMod val="50000"/>
                  </a:schemeClr>
                </a:solidFill>
              </a:rPr>
              <a:t>multidisipliner</a:t>
            </a:r>
            <a:r>
              <a:rPr lang="tr-TR" sz="2200" b="1" dirty="0">
                <a:solidFill>
                  <a:schemeClr val="accent6">
                    <a:lumMod val="50000"/>
                  </a:schemeClr>
                </a:solidFill>
              </a:rPr>
              <a:t> bir veri tabanıdır. </a:t>
            </a:r>
          </a:p>
        </p:txBody>
      </p:sp>
    </p:spTree>
    <p:extLst>
      <p:ext uri="{BB962C8B-B14F-4D97-AF65-F5344CB8AC3E}">
        <p14:creationId xmlns:p14="http://schemas.microsoft.com/office/powerpoint/2010/main" val="281066794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MEDLINE</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86</a:t>
            </a:fld>
            <a:endParaRPr lang="tr-TR"/>
          </a:p>
        </p:txBody>
      </p:sp>
      <p:sp>
        <p:nvSpPr>
          <p:cNvPr id="4" name="Dikdörtgen 3"/>
          <p:cNvSpPr/>
          <p:nvPr/>
        </p:nvSpPr>
        <p:spPr>
          <a:xfrm>
            <a:off x="653716" y="2871083"/>
            <a:ext cx="4820652" cy="1785104"/>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National Library of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Medicine’ın</a:t>
            </a:r>
            <a:r>
              <a:rPr lang="tr-TR" sz="2200" b="1" dirty="0">
                <a:solidFill>
                  <a:schemeClr val="accent6">
                    <a:lumMod val="50000"/>
                  </a:schemeClr>
                </a:solidFill>
                <a:ea typeface="Times New Roman" panose="02020603050405020304" pitchFamily="18" charset="0"/>
                <a:cs typeface="Times New Roman" panose="02020603050405020304" pitchFamily="18" charset="0"/>
              </a:rPr>
              <a:t> ürettiği, tıp ve sağlık alanındaki temel danışma kaynağıdır. Veri tabanında </a:t>
            </a:r>
            <a:r>
              <a:rPr lang="tr-TR" sz="2200" b="1" dirty="0">
                <a:solidFill>
                  <a:srgbClr val="FF0000"/>
                </a:solidFill>
                <a:ea typeface="Times New Roman" panose="02020603050405020304" pitchFamily="18" charset="0"/>
                <a:cs typeface="Times New Roman" panose="02020603050405020304" pitchFamily="18" charset="0"/>
              </a:rPr>
              <a:t>5600</a:t>
            </a:r>
            <a:r>
              <a:rPr lang="tr-TR" sz="2200" b="1" dirty="0">
                <a:solidFill>
                  <a:schemeClr val="accent6">
                    <a:lumMod val="50000"/>
                  </a:schemeClr>
                </a:solidFill>
                <a:ea typeface="Times New Roman" panose="02020603050405020304" pitchFamily="18" charset="0"/>
                <a:cs typeface="Times New Roman" panose="02020603050405020304" pitchFamily="18" charset="0"/>
              </a:rPr>
              <a:t>’den fazla dergi indekslenmektedir. </a:t>
            </a:r>
            <a:endParaRPr lang="tr-TR" sz="2200" b="1" dirty="0" smtClean="0">
              <a:solidFill>
                <a:schemeClr val="accent6">
                  <a:lumMod val="50000"/>
                </a:schemeClr>
              </a:solidFill>
              <a:ea typeface="Times New Roman" panose="02020603050405020304" pitchFamily="18" charset="0"/>
              <a:cs typeface="Times New Roman" panose="02020603050405020304" pitchFamily="18" charset="0"/>
            </a:endParaRPr>
          </a:p>
        </p:txBody>
      </p:sp>
      <p:pic>
        <p:nvPicPr>
          <p:cNvPr id="5" name="Resim 4"/>
          <p:cNvPicPr>
            <a:picLocks noChangeAspect="1"/>
          </p:cNvPicPr>
          <p:nvPr/>
        </p:nvPicPr>
        <p:blipFill rotWithShape="1">
          <a:blip r:embed="rId2"/>
          <a:srcRect t="9046" r="329" b="6209"/>
          <a:stretch/>
        </p:blipFill>
        <p:spPr>
          <a:xfrm>
            <a:off x="5287301" y="1690688"/>
            <a:ext cx="6094802" cy="41456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6560256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NATURE</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87</a:t>
            </a:fld>
            <a:endParaRPr lang="tr-TR"/>
          </a:p>
        </p:txBody>
      </p:sp>
      <p:pic>
        <p:nvPicPr>
          <p:cNvPr id="4" name="Resim 3"/>
          <p:cNvPicPr>
            <a:picLocks noChangeAspect="1"/>
          </p:cNvPicPr>
          <p:nvPr/>
        </p:nvPicPr>
        <p:blipFill rotWithShape="1">
          <a:blip r:embed="rId2"/>
          <a:srcRect l="10756" t="8676" r="12072" b="4605"/>
          <a:stretch/>
        </p:blipFill>
        <p:spPr>
          <a:xfrm>
            <a:off x="1268129" y="1436872"/>
            <a:ext cx="5472306" cy="4919478"/>
          </a:xfrm>
          <a:prstGeom prst="rect">
            <a:avLst/>
          </a:prstGeom>
          <a:ln>
            <a:noFill/>
          </a:ln>
          <a:effectLst>
            <a:outerShdw blurRad="292100" dist="139700" dir="2700000" algn="tl" rotWithShape="0">
              <a:srgbClr val="333333">
                <a:alpha val="65000"/>
              </a:srgbClr>
            </a:outerShdw>
          </a:effectLst>
        </p:spPr>
      </p:pic>
      <p:sp>
        <p:nvSpPr>
          <p:cNvPr id="5" name="Dikdörtgen 4"/>
          <p:cNvSpPr/>
          <p:nvPr/>
        </p:nvSpPr>
        <p:spPr>
          <a:xfrm>
            <a:off x="7424088" y="2326950"/>
            <a:ext cx="3741821" cy="2123658"/>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Nature Yayınevine ait </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dergilerden oluşan bir veri tabanıdır. Veri </a:t>
            </a:r>
            <a:r>
              <a:rPr lang="tr-TR" sz="2200" b="1" dirty="0">
                <a:solidFill>
                  <a:schemeClr val="accent6">
                    <a:lumMod val="50000"/>
                  </a:schemeClr>
                </a:solidFill>
                <a:ea typeface="Times New Roman" panose="02020603050405020304" pitchFamily="18" charset="0"/>
                <a:cs typeface="Times New Roman" panose="02020603050405020304" pitchFamily="18" charset="0"/>
              </a:rPr>
              <a:t>tabanında tam metin erişim sağlanabilen </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dergilerin </a:t>
            </a:r>
            <a:r>
              <a:rPr lang="tr-TR" sz="2200" b="1" dirty="0">
                <a:solidFill>
                  <a:schemeClr val="accent6">
                    <a:lumMod val="50000"/>
                  </a:schemeClr>
                </a:solidFill>
                <a:ea typeface="Times New Roman" panose="02020603050405020304" pitchFamily="18" charset="0"/>
                <a:cs typeface="Times New Roman" panose="02020603050405020304" pitchFamily="18" charset="0"/>
              </a:rPr>
              <a:t>sayısı </a:t>
            </a:r>
            <a:r>
              <a:rPr lang="tr-TR" sz="2200" b="1" dirty="0" smtClean="0">
                <a:solidFill>
                  <a:srgbClr val="FF0000"/>
                </a:solidFill>
                <a:ea typeface="Times New Roman" panose="02020603050405020304" pitchFamily="18" charset="0"/>
                <a:cs typeface="Times New Roman" panose="02020603050405020304" pitchFamily="18" charset="0"/>
              </a:rPr>
              <a:t>131</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’dir</a:t>
            </a:r>
            <a:r>
              <a:rPr lang="tr-TR" sz="2200" b="1" dirty="0">
                <a:solidFill>
                  <a:schemeClr val="accent6">
                    <a:lumMod val="50000"/>
                  </a:schemeClr>
                </a:solidFill>
                <a:ea typeface="Times New Roman" panose="02020603050405020304" pitchFamily="18" charset="0"/>
                <a:cs typeface="Times New Roman" panose="02020603050405020304" pitchFamily="18" charset="0"/>
              </a:rPr>
              <a:t>.</a:t>
            </a:r>
            <a:endParaRPr lang="tr-TR" sz="2200" b="1" dirty="0">
              <a:solidFill>
                <a:schemeClr val="accent6">
                  <a:lumMod val="50000"/>
                </a:schemeClr>
              </a:solidFill>
            </a:endParaRPr>
          </a:p>
        </p:txBody>
      </p:sp>
    </p:spTree>
    <p:extLst>
      <p:ext uri="{BB962C8B-B14F-4D97-AF65-F5344CB8AC3E}">
        <p14:creationId xmlns:p14="http://schemas.microsoft.com/office/powerpoint/2010/main" val="120262776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OVID</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88</a:t>
            </a:fld>
            <a:endParaRPr lang="tr-TR"/>
          </a:p>
        </p:txBody>
      </p:sp>
      <p:sp>
        <p:nvSpPr>
          <p:cNvPr id="4" name="Dikdörtgen 3"/>
          <p:cNvSpPr/>
          <p:nvPr/>
        </p:nvSpPr>
        <p:spPr>
          <a:xfrm>
            <a:off x="590005" y="2315567"/>
            <a:ext cx="2714897" cy="3139321"/>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Tıp, hemşirelik ve eczacılıkla ilgili temel dergileri kapsamaktadır. Sadece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Lippincott</a:t>
            </a:r>
            <a:r>
              <a:rPr lang="tr-TR" sz="2200" b="1" dirty="0">
                <a:solidFill>
                  <a:schemeClr val="accent6">
                    <a:lumMod val="50000"/>
                  </a:schemeClr>
                </a:solidFill>
                <a:ea typeface="Times New Roman" panose="02020603050405020304" pitchFamily="18" charset="0"/>
                <a:cs typeface="Times New Roman" panose="02020603050405020304" pitchFamily="18" charset="0"/>
              </a:rPr>
              <a:t> yayınevine ait </a:t>
            </a:r>
            <a:r>
              <a:rPr lang="tr-TR" sz="2200" b="1" dirty="0" smtClean="0">
                <a:solidFill>
                  <a:srgbClr val="FF0000"/>
                </a:solidFill>
                <a:ea typeface="Times New Roman" panose="02020603050405020304" pitchFamily="18" charset="0"/>
                <a:cs typeface="Times New Roman" panose="02020603050405020304" pitchFamily="18" charset="0"/>
              </a:rPr>
              <a:t>519</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 </a:t>
            </a:r>
            <a:r>
              <a:rPr lang="tr-TR" sz="2200" b="1" dirty="0">
                <a:solidFill>
                  <a:schemeClr val="accent6">
                    <a:lumMod val="50000"/>
                  </a:schemeClr>
                </a:solidFill>
                <a:ea typeface="Times New Roman" panose="02020603050405020304" pitchFamily="18" charset="0"/>
                <a:cs typeface="Times New Roman" panose="02020603050405020304" pitchFamily="18" charset="0"/>
              </a:rPr>
              <a:t>derginin tam metnine ulaşılabilmektedir. </a:t>
            </a:r>
            <a:endParaRPr lang="tr-TR" sz="2200" b="1" dirty="0">
              <a:solidFill>
                <a:schemeClr val="accent6">
                  <a:lumMod val="50000"/>
                </a:schemeClr>
              </a:solidFill>
            </a:endParaRPr>
          </a:p>
        </p:txBody>
      </p:sp>
      <p:pic>
        <p:nvPicPr>
          <p:cNvPr id="5" name="Resim 4"/>
          <p:cNvPicPr>
            <a:picLocks noChangeAspect="1"/>
          </p:cNvPicPr>
          <p:nvPr/>
        </p:nvPicPr>
        <p:blipFill rotWithShape="1">
          <a:blip r:embed="rId2"/>
          <a:srcRect l="1677" t="9662" r="2302" b="26809"/>
          <a:stretch/>
        </p:blipFill>
        <p:spPr>
          <a:xfrm>
            <a:off x="3589421" y="1534074"/>
            <a:ext cx="8229904" cy="43560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1711073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OXFORD JOURNALS ONLINE</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89</a:t>
            </a:fld>
            <a:endParaRPr lang="tr-TR"/>
          </a:p>
        </p:txBody>
      </p:sp>
      <p:sp>
        <p:nvSpPr>
          <p:cNvPr id="4" name="Dikdörtgen 3"/>
          <p:cNvSpPr/>
          <p:nvPr/>
        </p:nvSpPr>
        <p:spPr>
          <a:xfrm>
            <a:off x="7066547" y="2678577"/>
            <a:ext cx="3870158" cy="2462213"/>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Çeşitli disiplinlerde Oxford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University</a:t>
            </a:r>
            <a:r>
              <a:rPr lang="tr-TR" sz="2200" b="1" dirty="0">
                <a:solidFill>
                  <a:schemeClr val="accent6">
                    <a:lumMod val="50000"/>
                  </a:schemeClr>
                </a:solidFill>
                <a:ea typeface="Times New Roman" panose="02020603050405020304" pitchFamily="18" charset="0"/>
                <a:cs typeface="Times New Roman" panose="02020603050405020304" pitchFamily="18" charset="0"/>
              </a:rPr>
              <a:t> </a:t>
            </a:r>
            <a:r>
              <a:rPr lang="tr-TR" sz="2200" b="1" dirty="0" err="1">
                <a:solidFill>
                  <a:schemeClr val="accent6">
                    <a:lumMod val="50000"/>
                  </a:schemeClr>
                </a:solidFill>
                <a:ea typeface="Times New Roman" panose="02020603050405020304" pitchFamily="18" charset="0"/>
                <a:cs typeface="Times New Roman" panose="02020603050405020304" pitchFamily="18" charset="0"/>
              </a:rPr>
              <a:t>Press’in</a:t>
            </a:r>
            <a:r>
              <a:rPr lang="tr-TR" sz="2200" b="1" dirty="0">
                <a:solidFill>
                  <a:schemeClr val="accent6">
                    <a:lumMod val="50000"/>
                  </a:schemeClr>
                </a:solidFill>
                <a:ea typeface="Times New Roman" panose="02020603050405020304" pitchFamily="18" charset="0"/>
                <a:cs typeface="Times New Roman" panose="02020603050405020304" pitchFamily="18" charset="0"/>
              </a:rPr>
              <a:t> yayınladığı </a:t>
            </a:r>
            <a:r>
              <a:rPr lang="tr-TR" sz="2200" b="1" dirty="0">
                <a:solidFill>
                  <a:srgbClr val="FF0000"/>
                </a:solidFill>
                <a:ea typeface="Times New Roman" panose="02020603050405020304" pitchFamily="18" charset="0"/>
                <a:cs typeface="Times New Roman" panose="02020603050405020304" pitchFamily="18" charset="0"/>
              </a:rPr>
              <a:t>285</a:t>
            </a:r>
            <a:r>
              <a:rPr lang="tr-TR" sz="2200" b="1" dirty="0">
                <a:solidFill>
                  <a:schemeClr val="accent6">
                    <a:lumMod val="50000"/>
                  </a:schemeClr>
                </a:solidFill>
                <a:ea typeface="Times New Roman" panose="02020603050405020304" pitchFamily="18" charset="0"/>
                <a:cs typeface="Times New Roman" panose="02020603050405020304" pitchFamily="18" charset="0"/>
              </a:rPr>
              <a:t> adet akademik dergiye tam metin erişim sağlamaktadır. Dergilerin </a:t>
            </a:r>
            <a:r>
              <a:rPr lang="tr-TR" sz="2200" b="1" dirty="0">
                <a:solidFill>
                  <a:srgbClr val="FF0000"/>
                </a:solidFill>
                <a:ea typeface="Times New Roman" panose="02020603050405020304" pitchFamily="18" charset="0"/>
                <a:cs typeface="Times New Roman" panose="02020603050405020304" pitchFamily="18" charset="0"/>
              </a:rPr>
              <a:t>109</a:t>
            </a:r>
            <a:r>
              <a:rPr lang="tr-TR" sz="2200" b="1" dirty="0">
                <a:solidFill>
                  <a:schemeClr val="accent6">
                    <a:lumMod val="50000"/>
                  </a:schemeClr>
                </a:solidFill>
                <a:ea typeface="Times New Roman" panose="02020603050405020304" pitchFamily="18" charset="0"/>
                <a:cs typeface="Times New Roman" panose="02020603050405020304" pitchFamily="18" charset="0"/>
              </a:rPr>
              <a:t> adedi tıp konusundadır.</a:t>
            </a:r>
            <a:endParaRPr lang="tr-TR" sz="2200" b="1" dirty="0">
              <a:solidFill>
                <a:schemeClr val="accent6">
                  <a:lumMod val="50000"/>
                </a:schemeClr>
              </a:solidFill>
            </a:endParaRPr>
          </a:p>
        </p:txBody>
      </p:sp>
      <p:pic>
        <p:nvPicPr>
          <p:cNvPr id="5" name="Resim 4"/>
          <p:cNvPicPr>
            <a:picLocks noChangeAspect="1"/>
          </p:cNvPicPr>
          <p:nvPr/>
        </p:nvPicPr>
        <p:blipFill rotWithShape="1">
          <a:blip r:embed="rId2"/>
          <a:srcRect l="9573" t="10896" r="10789" b="4358"/>
          <a:stretch/>
        </p:blipFill>
        <p:spPr>
          <a:xfrm>
            <a:off x="1058779" y="1554677"/>
            <a:ext cx="5690937" cy="48447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0410458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PRIMAL PICTURES 3D ANATOMİ ATLASI</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90</a:t>
            </a:fld>
            <a:endParaRPr lang="tr-TR"/>
          </a:p>
        </p:txBody>
      </p:sp>
      <p:sp>
        <p:nvSpPr>
          <p:cNvPr id="4" name="Dikdörtgen 3"/>
          <p:cNvSpPr/>
          <p:nvPr/>
        </p:nvSpPr>
        <p:spPr>
          <a:xfrm>
            <a:off x="522514" y="1368266"/>
            <a:ext cx="4267486" cy="5170646"/>
          </a:xfrm>
          <a:prstGeom prst="rect">
            <a:avLst/>
          </a:prstGeom>
        </p:spPr>
        <p:txBody>
          <a:bodyPr wrap="square">
            <a:spAutoFit/>
          </a:bodyPr>
          <a:lstStyle/>
          <a:p>
            <a:pPr marL="342900" indent="-342900">
              <a:buFont typeface="Arial" panose="020B0604020202020204" pitchFamily="34" charset="0"/>
              <a:buChar char="•"/>
            </a:pP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Dünyanın ilk aslına bire bir uygun 3 boyutlu anatomi atlasıdır. Çizim değildir. Gerçek insanlar ve kadavralardan MRI taramaları sonucunda elde edilmiş verilere dayanılarak hazırlanmıştır. 6</a:t>
            </a:r>
            <a:r>
              <a:rPr lang="en-US" sz="2200" b="1" dirty="0" smtClean="0">
                <a:solidFill>
                  <a:schemeClr val="accent6">
                    <a:lumMod val="50000"/>
                  </a:schemeClr>
                </a:solidFill>
                <a:ea typeface="Times New Roman" panose="02020603050405020304" pitchFamily="18" charset="0"/>
                <a:cs typeface="Times New Roman" panose="02020603050405020304" pitchFamily="18" charset="0"/>
              </a:rPr>
              <a:t>,500 </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adet anatomik yapıyı kapsamaktadır. Anatomik yapılarla ilgili metinler de görüntülerle birlikte ekrana yansıtılabilmektedir. </a:t>
            </a:r>
            <a:r>
              <a:rPr lang="en-US" sz="2200" b="1" dirty="0" err="1" smtClean="0">
                <a:solidFill>
                  <a:schemeClr val="accent6">
                    <a:lumMod val="50000"/>
                  </a:schemeClr>
                </a:solidFill>
                <a:ea typeface="Times New Roman" panose="02020603050405020304" pitchFamily="18" charset="0"/>
                <a:cs typeface="Times New Roman" panose="02020603050405020304" pitchFamily="18" charset="0"/>
              </a:rPr>
              <a:t>Patolo</a:t>
            </a:r>
            <a:r>
              <a:rPr lang="tr-TR" sz="2200" b="1" dirty="0" err="1" smtClean="0">
                <a:solidFill>
                  <a:schemeClr val="accent6">
                    <a:lumMod val="50000"/>
                  </a:schemeClr>
                </a:solidFill>
                <a:ea typeface="Times New Roman" panose="02020603050405020304" pitchFamily="18" charset="0"/>
                <a:cs typeface="Times New Roman" panose="02020603050405020304" pitchFamily="18" charset="0"/>
              </a:rPr>
              <a:t>ji</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 konulu slaytlar, tedavilere ilişkin videolar ve t</a:t>
            </a:r>
            <a:r>
              <a:rPr lang="en-US" sz="2200" b="1" dirty="0" smtClean="0">
                <a:solidFill>
                  <a:schemeClr val="accent6">
                    <a:lumMod val="50000"/>
                  </a:schemeClr>
                </a:solidFill>
                <a:ea typeface="Times New Roman" panose="02020603050405020304" pitchFamily="18" charset="0"/>
                <a:cs typeface="Times New Roman" panose="02020603050405020304" pitchFamily="18" charset="0"/>
              </a:rPr>
              <a:t>est</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 soru</a:t>
            </a:r>
            <a:r>
              <a:rPr lang="en-US" sz="2200" b="1" dirty="0" smtClean="0">
                <a:solidFill>
                  <a:schemeClr val="accent6">
                    <a:lumMod val="50000"/>
                  </a:schemeClr>
                </a:solidFill>
                <a:ea typeface="Times New Roman" panose="02020603050405020304" pitchFamily="18" charset="0"/>
                <a:cs typeface="Times New Roman" panose="02020603050405020304" pitchFamily="18" charset="0"/>
              </a:rPr>
              <a:t> bank</a:t>
            </a:r>
            <a:r>
              <a:rPr lang="tr-TR" sz="2200" b="1" dirty="0" smtClean="0">
                <a:solidFill>
                  <a:schemeClr val="accent6">
                    <a:lumMod val="50000"/>
                  </a:schemeClr>
                </a:solidFill>
                <a:ea typeface="Times New Roman" panose="02020603050405020304" pitchFamily="18" charset="0"/>
                <a:cs typeface="Times New Roman" panose="02020603050405020304" pitchFamily="18" charset="0"/>
              </a:rPr>
              <a:t>aları bulunmaktadır.</a:t>
            </a:r>
            <a:endParaRPr lang="tr-TR" sz="2200" b="1" dirty="0">
              <a:solidFill>
                <a:schemeClr val="accent6">
                  <a:lumMod val="50000"/>
                </a:schemeClr>
              </a:solidFill>
            </a:endParaRPr>
          </a:p>
        </p:txBody>
      </p:sp>
      <p:pic>
        <p:nvPicPr>
          <p:cNvPr id="5" name="Resim 4"/>
          <p:cNvPicPr>
            <a:picLocks noChangeAspect="1"/>
          </p:cNvPicPr>
          <p:nvPr/>
        </p:nvPicPr>
        <p:blipFill rotWithShape="1">
          <a:blip r:embed="rId2"/>
          <a:srcRect l="9276" t="8800" r="11086" b="4482"/>
          <a:stretch/>
        </p:blipFill>
        <p:spPr>
          <a:xfrm>
            <a:off x="5314692" y="1551709"/>
            <a:ext cx="5514416" cy="48037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6158698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SAGE JOURNALS ONLINE</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91</a:t>
            </a:fld>
            <a:endParaRPr lang="tr-TR"/>
          </a:p>
        </p:txBody>
      </p:sp>
      <p:sp>
        <p:nvSpPr>
          <p:cNvPr id="4" name="Dikdörtgen 3"/>
          <p:cNvSpPr/>
          <p:nvPr/>
        </p:nvSpPr>
        <p:spPr>
          <a:xfrm>
            <a:off x="8185484" y="3130967"/>
            <a:ext cx="3593432" cy="1785104"/>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ea typeface="Times New Roman" panose="02020603050405020304" pitchFamily="18" charset="0"/>
                <a:cs typeface="Times New Roman" panose="02020603050405020304" pitchFamily="18" charset="0"/>
              </a:rPr>
              <a:t>Çeşitli disiplinlerde Sage Yayınevi’ne ait </a:t>
            </a:r>
            <a:r>
              <a:rPr lang="tr-TR" sz="2200" b="1" dirty="0">
                <a:solidFill>
                  <a:srgbClr val="FF0000"/>
                </a:solidFill>
                <a:ea typeface="Times New Roman" panose="02020603050405020304" pitchFamily="18" charset="0"/>
                <a:cs typeface="Times New Roman" panose="02020603050405020304" pitchFamily="18" charset="0"/>
              </a:rPr>
              <a:t>723</a:t>
            </a:r>
            <a:r>
              <a:rPr lang="tr-TR" sz="2200" b="1" dirty="0">
                <a:solidFill>
                  <a:schemeClr val="accent6">
                    <a:lumMod val="50000"/>
                  </a:schemeClr>
                </a:solidFill>
                <a:ea typeface="Times New Roman" panose="02020603050405020304" pitchFamily="18" charset="0"/>
                <a:cs typeface="Times New Roman" panose="02020603050405020304" pitchFamily="18" charset="0"/>
              </a:rPr>
              <a:t> adet tam metin dergiye erişim olanağı sunmaktadır. </a:t>
            </a:r>
            <a:endParaRPr lang="tr-TR" sz="2200" b="1" dirty="0" smtClean="0">
              <a:solidFill>
                <a:schemeClr val="accent6">
                  <a:lumMod val="50000"/>
                </a:schemeClr>
              </a:solidFill>
              <a:ea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tr-TR" sz="2200" b="1" dirty="0">
              <a:solidFill>
                <a:schemeClr val="accent6">
                  <a:lumMod val="50000"/>
                </a:schemeClr>
              </a:solidFill>
              <a:cs typeface="Times New Roman" panose="02020603050405020304" pitchFamily="18" charset="0"/>
            </a:endParaRPr>
          </a:p>
        </p:txBody>
      </p:sp>
      <p:pic>
        <p:nvPicPr>
          <p:cNvPr id="5" name="Resim 4"/>
          <p:cNvPicPr>
            <a:picLocks noChangeAspect="1"/>
          </p:cNvPicPr>
          <p:nvPr/>
        </p:nvPicPr>
        <p:blipFill rotWithShape="1">
          <a:blip r:embed="rId2"/>
          <a:srcRect l="9573" t="9170" r="10691" b="23848"/>
          <a:stretch/>
        </p:blipFill>
        <p:spPr>
          <a:xfrm>
            <a:off x="660590" y="1592759"/>
            <a:ext cx="6706861" cy="45072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896985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36061" y="208737"/>
            <a:ext cx="10515600" cy="1325563"/>
          </a:xfrm>
        </p:spPr>
        <p:txBody>
          <a:bodyPr/>
          <a:lstStyle/>
          <a:p>
            <a:r>
              <a:rPr lang="tr-TR" b="1" dirty="0" smtClean="0">
                <a:solidFill>
                  <a:srgbClr val="FF0000"/>
                </a:solidFill>
              </a:rPr>
              <a:t>SCIENCE DIRECT </a:t>
            </a:r>
            <a:endParaRPr lang="tr-TR" b="1" dirty="0">
              <a:solidFill>
                <a:srgbClr val="FF0000"/>
              </a:solidFill>
            </a:endParaRPr>
          </a:p>
        </p:txBody>
      </p:sp>
      <p:sp>
        <p:nvSpPr>
          <p:cNvPr id="6" name="Yuvarlatılmış Dikdörtgen 5"/>
          <p:cNvSpPr/>
          <p:nvPr/>
        </p:nvSpPr>
        <p:spPr>
          <a:xfrm>
            <a:off x="4101656" y="212725"/>
            <a:ext cx="7910236" cy="2243697"/>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 sayfasında dergiler, kitap bölümleri ve referans kaynaklarına ait sonuçlar bir arada görüntülenmektedir.</a:t>
            </a:r>
          </a:p>
          <a:p>
            <a:pPr algn="ctr"/>
            <a:endParaRPr lang="tr-TR" sz="400" b="1" dirty="0">
              <a:solidFill>
                <a:schemeClr val="accent6">
                  <a:lumMod val="50000"/>
                </a:schemeClr>
              </a:solidFill>
            </a:endParaRPr>
          </a:p>
          <a:p>
            <a:pPr algn="ctr"/>
            <a:r>
              <a:rPr lang="tr-TR" sz="2200" b="1" dirty="0" smtClean="0">
                <a:solidFill>
                  <a:schemeClr val="accent6">
                    <a:lumMod val="50000"/>
                  </a:schemeClr>
                </a:solidFill>
              </a:rPr>
              <a:t>Aynı zamanda abone olduğumuz / satın aldığımız ve almadığımız tüm Elsevier koleksiyonu birlikte yer almaktadır.</a:t>
            </a:r>
          </a:p>
          <a:p>
            <a:pPr algn="ctr"/>
            <a:endParaRPr lang="tr-TR" sz="400" b="1" dirty="0">
              <a:solidFill>
                <a:schemeClr val="accent6">
                  <a:lumMod val="50000"/>
                </a:schemeClr>
              </a:solidFill>
            </a:endParaRPr>
          </a:p>
          <a:p>
            <a:pPr algn="ctr"/>
            <a:r>
              <a:rPr lang="tr-TR" sz="2200" b="1" dirty="0" smtClean="0">
                <a:solidFill>
                  <a:schemeClr val="accent6">
                    <a:lumMod val="50000"/>
                  </a:schemeClr>
                </a:solidFill>
              </a:rPr>
              <a:t>  Makale ismini üzerinde yer alan                                            ibares</a:t>
            </a:r>
            <a:r>
              <a:rPr lang="tr-TR" sz="2200" b="1" dirty="0">
                <a:solidFill>
                  <a:schemeClr val="accent6">
                    <a:lumMod val="50000"/>
                  </a:schemeClr>
                </a:solidFill>
              </a:rPr>
              <a:t>i</a:t>
            </a:r>
            <a:endParaRPr lang="tr-TR" sz="2200" b="1" dirty="0" smtClean="0">
              <a:solidFill>
                <a:schemeClr val="accent6">
                  <a:lumMod val="50000"/>
                </a:schemeClr>
              </a:solidFill>
            </a:endParaRPr>
          </a:p>
          <a:p>
            <a:pPr algn="ctr"/>
            <a:r>
              <a:rPr lang="tr-TR" sz="2200" b="1" dirty="0" smtClean="0">
                <a:solidFill>
                  <a:schemeClr val="accent6">
                    <a:lumMod val="50000"/>
                  </a:schemeClr>
                </a:solidFill>
              </a:rPr>
              <a:t> tam metin erişim hakkımız olan kaynakları göstermektedir.</a:t>
            </a:r>
            <a:endParaRPr lang="tr-TR" sz="2200" b="1" dirty="0">
              <a:solidFill>
                <a:schemeClr val="accent6">
                  <a:lumMod val="50000"/>
                </a:schemeClr>
              </a:solidFill>
            </a:endParaRPr>
          </a:p>
        </p:txBody>
      </p:sp>
      <p:sp>
        <p:nvSpPr>
          <p:cNvPr id="9" name="Dikdörtgen 8"/>
          <p:cNvSpPr/>
          <p:nvPr/>
        </p:nvSpPr>
        <p:spPr>
          <a:xfrm>
            <a:off x="444335" y="1394547"/>
            <a:ext cx="3338666" cy="2462213"/>
          </a:xfrm>
          <a:prstGeom prst="rect">
            <a:avLst/>
          </a:prstGeom>
        </p:spPr>
        <p:txBody>
          <a:bodyPr wrap="square">
            <a:spAutoFit/>
          </a:bodyPr>
          <a:lstStyle/>
          <a:p>
            <a:pPr lvl="0"/>
            <a:r>
              <a:rPr lang="tr-TR" sz="2200" b="1" dirty="0">
                <a:solidFill>
                  <a:schemeClr val="accent6">
                    <a:lumMod val="50000"/>
                  </a:schemeClr>
                </a:solidFill>
              </a:rPr>
              <a:t>Elsevier Yayınevi’nin, çeşitli  uzmanlık dallarını kapsayan </a:t>
            </a:r>
            <a:r>
              <a:rPr lang="tr-TR" sz="2200" b="1" dirty="0" smtClean="0">
                <a:solidFill>
                  <a:srgbClr val="FF0000"/>
                </a:solidFill>
              </a:rPr>
              <a:t>3177</a:t>
            </a:r>
            <a:r>
              <a:rPr lang="tr-TR" sz="2200" b="1" dirty="0" smtClean="0">
                <a:solidFill>
                  <a:schemeClr val="accent6">
                    <a:lumMod val="50000"/>
                  </a:schemeClr>
                </a:solidFill>
              </a:rPr>
              <a:t> </a:t>
            </a:r>
            <a:r>
              <a:rPr lang="tr-TR" sz="2200" b="1" dirty="0">
                <a:solidFill>
                  <a:schemeClr val="accent6">
                    <a:lumMod val="50000"/>
                  </a:schemeClr>
                </a:solidFill>
              </a:rPr>
              <a:t>adet dergisine, 1997’den günümüze tam metin erişim imkânı sağlayan bir veri tabanıdır.</a:t>
            </a:r>
          </a:p>
        </p:txBody>
      </p:sp>
      <p:pic>
        <p:nvPicPr>
          <p:cNvPr id="3" name="Resim 2"/>
          <p:cNvPicPr>
            <a:picLocks noChangeAspect="1"/>
          </p:cNvPicPr>
          <p:nvPr/>
        </p:nvPicPr>
        <p:blipFill rotWithShape="1">
          <a:blip r:embed="rId2"/>
          <a:srcRect l="2545" t="15105" r="3683" b="6461"/>
          <a:stretch/>
        </p:blipFill>
        <p:spPr>
          <a:xfrm>
            <a:off x="4115761" y="2496406"/>
            <a:ext cx="7896131" cy="41256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Resim 4"/>
          <p:cNvPicPr>
            <a:picLocks noChangeAspect="1"/>
          </p:cNvPicPr>
          <p:nvPr/>
        </p:nvPicPr>
        <p:blipFill rotWithShape="1">
          <a:blip r:embed="rId3"/>
          <a:srcRect l="25235" t="21339" r="44947" b="10982"/>
          <a:stretch/>
        </p:blipFill>
        <p:spPr>
          <a:xfrm>
            <a:off x="8698347" y="2496406"/>
            <a:ext cx="3313545" cy="42283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Resim 10"/>
          <p:cNvPicPr>
            <a:picLocks noChangeAspect="1"/>
          </p:cNvPicPr>
          <p:nvPr/>
        </p:nvPicPr>
        <p:blipFill rotWithShape="1">
          <a:blip r:embed="rId4"/>
          <a:srcRect l="8469" t="13839" r="10411" b="26339"/>
          <a:stretch/>
        </p:blipFill>
        <p:spPr>
          <a:xfrm>
            <a:off x="444334" y="3900455"/>
            <a:ext cx="6812157" cy="28243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p:cNvPicPr>
            <a:picLocks noChangeAspect="1"/>
          </p:cNvPicPr>
          <p:nvPr/>
        </p:nvPicPr>
        <p:blipFill rotWithShape="1">
          <a:blip r:embed="rId5"/>
          <a:srcRect l="26139" t="60804" r="50970" b="33482"/>
          <a:stretch/>
        </p:blipFill>
        <p:spPr>
          <a:xfrm>
            <a:off x="8364441" y="1690300"/>
            <a:ext cx="2487220" cy="3490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Yuvarlatılmış Dikdörtgen 12"/>
          <p:cNvSpPr/>
          <p:nvPr/>
        </p:nvSpPr>
        <p:spPr>
          <a:xfrm>
            <a:off x="2673905" y="5260809"/>
            <a:ext cx="735502" cy="199465"/>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63908177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2"/>
          <a:srcRect l="15240" t="14890" r="32497" b="9732"/>
          <a:stretch/>
        </p:blipFill>
        <p:spPr>
          <a:xfrm>
            <a:off x="328748" y="1344369"/>
            <a:ext cx="6458913" cy="5237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838200" y="365126"/>
            <a:ext cx="10515600" cy="849350"/>
          </a:xfrm>
        </p:spPr>
        <p:txBody>
          <a:bodyPr>
            <a:normAutofit/>
          </a:bodyPr>
          <a:lstStyle/>
          <a:p>
            <a:r>
              <a:rPr lang="tr-TR" b="1" dirty="0">
                <a:solidFill>
                  <a:srgbClr val="FF0000"/>
                </a:solidFill>
              </a:rPr>
              <a:t>SPRINGER </a:t>
            </a:r>
            <a:r>
              <a:rPr lang="tr-TR" b="1" dirty="0" smtClean="0">
                <a:solidFill>
                  <a:srgbClr val="FF0000"/>
                </a:solidFill>
              </a:rPr>
              <a:t>LINK</a:t>
            </a:r>
            <a:endParaRPr lang="tr-TR" b="1" dirty="0">
              <a:solidFill>
                <a:srgbClr val="FF0000"/>
              </a:solidFill>
            </a:endParaRPr>
          </a:p>
        </p:txBody>
      </p:sp>
      <p:sp>
        <p:nvSpPr>
          <p:cNvPr id="4" name="Dikdörtgen 3"/>
          <p:cNvSpPr/>
          <p:nvPr/>
        </p:nvSpPr>
        <p:spPr>
          <a:xfrm>
            <a:off x="8247530" y="1544509"/>
            <a:ext cx="3447343" cy="4691028"/>
          </a:xfrm>
          <a:prstGeom prst="rect">
            <a:avLst/>
          </a:prstGeom>
        </p:spPr>
        <p:txBody>
          <a:bodyPr wrap="square">
            <a:spAutoFit/>
          </a:bodyPr>
          <a:lstStyle/>
          <a:p>
            <a:pPr lvl="0" algn="ctr">
              <a:lnSpc>
                <a:spcPct val="107000"/>
              </a:lnSpc>
              <a:spcAft>
                <a:spcPts val="800"/>
              </a:spcAft>
            </a:pPr>
            <a:r>
              <a:rPr lang="tr-TR" sz="2200" b="1" dirty="0">
                <a:solidFill>
                  <a:schemeClr val="accent6">
                    <a:lumMod val="50000"/>
                  </a:schemeClr>
                </a:solidFill>
                <a:latin typeface="Calibri" panose="020F0502020204030204" pitchFamily="34" charset="0"/>
                <a:ea typeface="Times New Roman" panose="02020603050405020304" pitchFamily="18" charset="0"/>
                <a:cs typeface="Calibri" panose="020F0502020204030204" pitchFamily="34" charset="0"/>
              </a:rPr>
              <a:t>Springer Yayınevi’ne ait çeşitli disiplinlerde </a:t>
            </a:r>
            <a:r>
              <a:rPr lang="tr-TR" sz="2200" b="1" dirty="0" smtClean="0">
                <a:solidFill>
                  <a:srgbClr val="FF0000"/>
                </a:solidFill>
                <a:latin typeface="Calibri" panose="020F0502020204030204" pitchFamily="34" charset="0"/>
                <a:ea typeface="Times New Roman" panose="02020603050405020304" pitchFamily="18" charset="0"/>
                <a:cs typeface="Calibri" panose="020F0502020204030204" pitchFamily="34" charset="0"/>
              </a:rPr>
              <a:t>2539 </a:t>
            </a:r>
            <a:r>
              <a:rPr lang="tr-TR" sz="2200" b="1" dirty="0" smtClean="0">
                <a:solidFill>
                  <a:schemeClr val="accent6">
                    <a:lumMod val="50000"/>
                  </a:schemeClr>
                </a:solidFill>
                <a:latin typeface="Calibri" panose="020F0502020204030204" pitchFamily="34" charset="0"/>
                <a:ea typeface="Times New Roman" panose="02020603050405020304" pitchFamily="18" charset="0"/>
                <a:cs typeface="Calibri" panose="020F0502020204030204" pitchFamily="34" charset="0"/>
              </a:rPr>
              <a:t>dergiye </a:t>
            </a:r>
            <a:r>
              <a:rPr lang="tr-TR" sz="2200" b="1" dirty="0">
                <a:solidFill>
                  <a:schemeClr val="accent6">
                    <a:lumMod val="50000"/>
                  </a:schemeClr>
                </a:solidFill>
                <a:latin typeface="Calibri" panose="020F0502020204030204" pitchFamily="34" charset="0"/>
                <a:ea typeface="Times New Roman" panose="02020603050405020304" pitchFamily="18" charset="0"/>
                <a:cs typeface="Calibri" panose="020F0502020204030204" pitchFamily="34" charset="0"/>
              </a:rPr>
              <a:t>erişim sağlayan bir veri tabanıdır.</a:t>
            </a:r>
            <a:endParaRPr lang="tr-TR" sz="22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tr-TR" sz="2200" b="1" dirty="0">
              <a:solidFill>
                <a:schemeClr val="accent6">
                  <a:lumMod val="50000"/>
                </a:schemeClr>
              </a:solidFill>
            </a:endParaRPr>
          </a:p>
          <a:p>
            <a:pPr algn="ctr"/>
            <a:r>
              <a:rPr lang="tr-TR" sz="2200" b="1" dirty="0" smtClean="0">
                <a:solidFill>
                  <a:schemeClr val="accent6">
                    <a:lumMod val="50000"/>
                  </a:schemeClr>
                </a:solidFill>
              </a:rPr>
              <a:t>Sadece abone olduğumuz dergilerin görüntülenebilmesi için </a:t>
            </a:r>
          </a:p>
          <a:p>
            <a:pPr algn="ctr"/>
            <a:endParaRPr lang="tr-TR" sz="2200" b="1" dirty="0">
              <a:solidFill>
                <a:schemeClr val="accent6">
                  <a:lumMod val="50000"/>
                </a:schemeClr>
              </a:solidFill>
            </a:endParaRPr>
          </a:p>
          <a:p>
            <a:pPr algn="ctr"/>
            <a:endParaRPr lang="tr-TR" sz="2200" b="1" dirty="0" smtClean="0">
              <a:solidFill>
                <a:schemeClr val="accent6">
                  <a:lumMod val="50000"/>
                </a:schemeClr>
              </a:solidFill>
            </a:endParaRPr>
          </a:p>
          <a:p>
            <a:pPr algn="ctr"/>
            <a:endParaRPr lang="tr-TR" sz="2200" b="1" dirty="0" smtClean="0">
              <a:solidFill>
                <a:schemeClr val="accent6">
                  <a:lumMod val="50000"/>
                </a:schemeClr>
              </a:solidFill>
            </a:endParaRPr>
          </a:p>
          <a:p>
            <a:pPr algn="ctr"/>
            <a:r>
              <a:rPr lang="tr-TR" sz="2200" b="1" dirty="0" smtClean="0">
                <a:solidFill>
                  <a:schemeClr val="accent6">
                    <a:lumMod val="50000"/>
                  </a:schemeClr>
                </a:solidFill>
              </a:rPr>
              <a:t>kutucuğundaki işaretin kaldırılması gerekmektedir.</a:t>
            </a:r>
            <a:endParaRPr lang="tr-TR" sz="2200" b="1" dirty="0">
              <a:solidFill>
                <a:schemeClr val="accent6">
                  <a:lumMod val="50000"/>
                </a:schemeClr>
              </a:solidFill>
            </a:endParaRPr>
          </a:p>
        </p:txBody>
      </p:sp>
      <p:sp>
        <p:nvSpPr>
          <p:cNvPr id="5" name="Yuvarlatılmış Dikdörtgen 4"/>
          <p:cNvSpPr/>
          <p:nvPr/>
        </p:nvSpPr>
        <p:spPr>
          <a:xfrm>
            <a:off x="328748" y="2886891"/>
            <a:ext cx="1957252" cy="522515"/>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 name="Resim 5"/>
          <p:cNvPicPr>
            <a:picLocks noChangeAspect="1"/>
          </p:cNvPicPr>
          <p:nvPr/>
        </p:nvPicPr>
        <p:blipFill rotWithShape="1">
          <a:blip r:embed="rId3"/>
          <a:srcRect l="14866" t="36611" r="68727" b="57990"/>
          <a:stretch/>
        </p:blipFill>
        <p:spPr>
          <a:xfrm>
            <a:off x="8588603" y="4686492"/>
            <a:ext cx="3106270" cy="5746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p:cNvPicPr>
            <a:picLocks noChangeAspect="1"/>
          </p:cNvPicPr>
          <p:nvPr/>
        </p:nvPicPr>
        <p:blipFill rotWithShape="1">
          <a:blip r:embed="rId4"/>
          <a:srcRect l="56559" t="22411" r="14627" b="16161"/>
          <a:stretch/>
        </p:blipFill>
        <p:spPr>
          <a:xfrm>
            <a:off x="4077035" y="1799083"/>
            <a:ext cx="4098650" cy="4912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9834043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err="1" smtClean="0">
                <a:solidFill>
                  <a:srgbClr val="FF0000"/>
                </a:solidFill>
              </a:rPr>
              <a:t>STATDx</a:t>
            </a:r>
            <a:endParaRPr lang="tr-TR" dirty="0"/>
          </a:p>
        </p:txBody>
      </p:sp>
      <p:sp>
        <p:nvSpPr>
          <p:cNvPr id="3" name="Slayt Numarası Yer Tutucusu 2"/>
          <p:cNvSpPr>
            <a:spLocks noGrp="1"/>
          </p:cNvSpPr>
          <p:nvPr>
            <p:ph type="sldNum" sz="quarter" idx="12"/>
          </p:nvPr>
        </p:nvSpPr>
        <p:spPr/>
        <p:txBody>
          <a:bodyPr/>
          <a:lstStyle/>
          <a:p>
            <a:fld id="{1961CEC7-0E5A-4935-A8D4-95B0BAEB7497}" type="slidenum">
              <a:rPr lang="tr-TR" smtClean="0"/>
              <a:t>94</a:t>
            </a:fld>
            <a:endParaRPr lang="tr-TR"/>
          </a:p>
        </p:txBody>
      </p:sp>
      <p:pic>
        <p:nvPicPr>
          <p:cNvPr id="4" name="Resim 3"/>
          <p:cNvPicPr>
            <a:picLocks noChangeAspect="1"/>
          </p:cNvPicPr>
          <p:nvPr/>
        </p:nvPicPr>
        <p:blipFill>
          <a:blip r:embed="rId2"/>
          <a:stretch>
            <a:fillRect/>
          </a:stretch>
        </p:blipFill>
        <p:spPr>
          <a:xfrm>
            <a:off x="509452" y="1690688"/>
            <a:ext cx="5447212" cy="4193178"/>
          </a:xfrm>
          <a:prstGeom prst="rect">
            <a:avLst/>
          </a:prstGeom>
        </p:spPr>
      </p:pic>
      <p:sp>
        <p:nvSpPr>
          <p:cNvPr id="5" name="Dikdörtgen 4"/>
          <p:cNvSpPr/>
          <p:nvPr/>
        </p:nvSpPr>
        <p:spPr>
          <a:xfrm>
            <a:off x="6096000" y="2079117"/>
            <a:ext cx="6096000" cy="3416320"/>
          </a:xfrm>
          <a:prstGeom prst="rect">
            <a:avLst/>
          </a:prstGeom>
        </p:spPr>
        <p:txBody>
          <a:bodyPr>
            <a:spAutoFit/>
          </a:bodyPr>
          <a:lstStyle/>
          <a:p>
            <a:r>
              <a:rPr lang="tr-TR" dirty="0" err="1"/>
              <a:t>Elsevier</a:t>
            </a:r>
            <a:r>
              <a:rPr lang="tr-TR" dirty="0"/>
              <a:t> </a:t>
            </a:r>
            <a:r>
              <a:rPr lang="tr-TR" dirty="0" err="1"/>
              <a:t>Health</a:t>
            </a:r>
            <a:r>
              <a:rPr lang="tr-TR" dirty="0"/>
              <a:t> </a:t>
            </a:r>
            <a:r>
              <a:rPr lang="tr-TR" dirty="0" err="1"/>
              <a:t>Science</a:t>
            </a:r>
            <a:r>
              <a:rPr lang="tr-TR" dirty="0"/>
              <a:t> tarafından sunulan </a:t>
            </a:r>
            <a:r>
              <a:rPr lang="tr-TR" dirty="0" err="1"/>
              <a:t>STATdx</a:t>
            </a:r>
            <a:r>
              <a:rPr lang="tr-TR" dirty="0"/>
              <a:t> Radyoloji Online Karar Destek </a:t>
            </a:r>
            <a:r>
              <a:rPr lang="tr-TR" dirty="0" smtClean="0"/>
              <a:t>Sistemi’dir. İçerisinde ;</a:t>
            </a:r>
          </a:p>
          <a:p>
            <a:endParaRPr lang="tr-TR" dirty="0"/>
          </a:p>
          <a:p>
            <a:r>
              <a:rPr lang="tr-TR" dirty="0"/>
              <a:t> </a:t>
            </a:r>
            <a:r>
              <a:rPr lang="tr-TR" dirty="0" smtClean="0"/>
              <a:t>-4,300’ün </a:t>
            </a:r>
            <a:r>
              <a:rPr lang="tr-TR" dirty="0" err="1"/>
              <a:t>üzerinde</a:t>
            </a:r>
            <a:r>
              <a:rPr lang="tr-TR" dirty="0"/>
              <a:t> genel ve karmaşık teşhis bilgisi</a:t>
            </a:r>
          </a:p>
          <a:p>
            <a:r>
              <a:rPr lang="tr-TR" dirty="0"/>
              <a:t>  </a:t>
            </a:r>
            <a:r>
              <a:rPr lang="tr-TR" dirty="0" smtClean="0"/>
              <a:t>-Uzmanlar </a:t>
            </a:r>
            <a:r>
              <a:rPr lang="tr-TR" dirty="0"/>
              <a:t>tarafından seçilmiş ve not eklenmiş 200,000 yüksek kalitede imaj </a:t>
            </a:r>
            <a:r>
              <a:rPr lang="tr-TR" dirty="0" err="1"/>
              <a:t>görüntüsu</a:t>
            </a:r>
            <a:r>
              <a:rPr lang="tr-TR" dirty="0"/>
              <a:t>̈</a:t>
            </a:r>
          </a:p>
          <a:p>
            <a:r>
              <a:rPr lang="tr-TR" dirty="0"/>
              <a:t>  </a:t>
            </a:r>
            <a:r>
              <a:rPr lang="tr-TR" dirty="0" smtClean="0"/>
              <a:t>-1,300’den </a:t>
            </a:r>
            <a:r>
              <a:rPr lang="tr-TR" dirty="0"/>
              <a:t>fazla ayırıcı tanı </a:t>
            </a:r>
            <a:r>
              <a:rPr lang="tr-TR" dirty="0" err="1"/>
              <a:t>modülu</a:t>
            </a:r>
            <a:r>
              <a:rPr lang="tr-TR" dirty="0"/>
              <a:t>̈</a:t>
            </a:r>
          </a:p>
          <a:p>
            <a:r>
              <a:rPr lang="tr-TR" dirty="0"/>
              <a:t> </a:t>
            </a:r>
            <a:r>
              <a:rPr lang="tr-TR" dirty="0" smtClean="0"/>
              <a:t>- </a:t>
            </a:r>
            <a:r>
              <a:rPr lang="tr-TR" dirty="0"/>
              <a:t>Geniş kapsamlı normal </a:t>
            </a:r>
            <a:r>
              <a:rPr lang="tr-TR" dirty="0" err="1"/>
              <a:t>görüntüleme</a:t>
            </a:r>
            <a:r>
              <a:rPr lang="tr-TR" dirty="0"/>
              <a:t> anatomisi içeriği</a:t>
            </a:r>
          </a:p>
          <a:p>
            <a:r>
              <a:rPr lang="tr-TR" dirty="0"/>
              <a:t> </a:t>
            </a:r>
            <a:r>
              <a:rPr lang="tr-TR" dirty="0" smtClean="0"/>
              <a:t>- </a:t>
            </a:r>
            <a:r>
              <a:rPr lang="tr-TR" dirty="0"/>
              <a:t>Kolayca sınıflandırılabilir 20,000 hasta konusu , videolar ve öğretici noktalar</a:t>
            </a:r>
          </a:p>
          <a:p>
            <a:r>
              <a:rPr lang="tr-TR" dirty="0"/>
              <a:t>  </a:t>
            </a:r>
            <a:r>
              <a:rPr lang="tr-TR" dirty="0" smtClean="0"/>
              <a:t>-195 </a:t>
            </a:r>
            <a:r>
              <a:rPr lang="tr-TR" dirty="0"/>
              <a:t>temel  ve gelişmiş prosedür </a:t>
            </a:r>
            <a:r>
              <a:rPr lang="tr-TR" dirty="0" smtClean="0"/>
              <a:t>bilgisi yer almaktadır.</a:t>
            </a:r>
          </a:p>
          <a:p>
            <a:endParaRPr lang="tr-TR" dirty="0"/>
          </a:p>
        </p:txBody>
      </p:sp>
    </p:spTree>
    <p:extLst>
      <p:ext uri="{BB962C8B-B14F-4D97-AF65-F5344CB8AC3E}">
        <p14:creationId xmlns:p14="http://schemas.microsoft.com/office/powerpoint/2010/main" val="202179979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2"/>
          <a:srcRect l="3148" t="19583" r="4587" b="7736"/>
          <a:stretch/>
        </p:blipFill>
        <p:spPr>
          <a:xfrm>
            <a:off x="338101" y="1123406"/>
            <a:ext cx="7998848" cy="34762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838200" y="365125"/>
            <a:ext cx="10515600" cy="914399"/>
          </a:xfrm>
        </p:spPr>
        <p:txBody>
          <a:bodyPr/>
          <a:lstStyle/>
          <a:p>
            <a:r>
              <a:rPr lang="tr-TR" b="1" dirty="0" smtClean="0">
                <a:solidFill>
                  <a:srgbClr val="FF0000"/>
                </a:solidFill>
              </a:rPr>
              <a:t>TAYLOR &amp; FRANCIS</a:t>
            </a:r>
            <a:endParaRPr lang="tr-TR" b="1" dirty="0">
              <a:solidFill>
                <a:srgbClr val="FF0000"/>
              </a:solidFill>
            </a:endParaRPr>
          </a:p>
        </p:txBody>
      </p:sp>
      <p:sp>
        <p:nvSpPr>
          <p:cNvPr id="6" name="Yuvarlatılmış Dikdörtgen 5"/>
          <p:cNvSpPr/>
          <p:nvPr/>
        </p:nvSpPr>
        <p:spPr>
          <a:xfrm>
            <a:off x="9278762" y="4269546"/>
            <a:ext cx="2675510" cy="2220686"/>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 sayfasında, tam metin erişimimiz olan makalelerin yanında        işareti bulunmaktadır.</a:t>
            </a:r>
            <a:endParaRPr lang="tr-TR" sz="2200" b="1" dirty="0">
              <a:solidFill>
                <a:schemeClr val="accent6">
                  <a:lumMod val="50000"/>
                </a:schemeClr>
              </a:solidFill>
            </a:endParaRPr>
          </a:p>
        </p:txBody>
      </p:sp>
      <p:pic>
        <p:nvPicPr>
          <p:cNvPr id="7" name="Resim 6"/>
          <p:cNvPicPr>
            <a:picLocks noChangeAspect="1"/>
          </p:cNvPicPr>
          <p:nvPr/>
        </p:nvPicPr>
        <p:blipFill rotWithShape="1">
          <a:blip r:embed="rId3"/>
          <a:srcRect l="88078" t="42999" r="8219" b="52162"/>
          <a:stretch/>
        </p:blipFill>
        <p:spPr>
          <a:xfrm>
            <a:off x="10523889" y="5639178"/>
            <a:ext cx="368136" cy="384869"/>
          </a:xfrm>
          <a:prstGeom prst="rect">
            <a:avLst/>
          </a:prstGeom>
          <a:ln>
            <a:noFill/>
          </a:ln>
          <a:effectLst>
            <a:outerShdw blurRad="292100" dist="139700" dir="2700000" algn="tl" rotWithShape="0">
              <a:srgbClr val="333333">
                <a:alpha val="65000"/>
              </a:srgbClr>
            </a:outerShdw>
          </a:effectLst>
        </p:spPr>
      </p:pic>
      <p:sp>
        <p:nvSpPr>
          <p:cNvPr id="4" name="Dikdörtgen 3"/>
          <p:cNvSpPr/>
          <p:nvPr/>
        </p:nvSpPr>
        <p:spPr>
          <a:xfrm>
            <a:off x="8564903" y="703228"/>
            <a:ext cx="3553099" cy="3139321"/>
          </a:xfrm>
          <a:prstGeom prst="rect">
            <a:avLst/>
          </a:prstGeom>
        </p:spPr>
        <p:txBody>
          <a:bodyPr wrap="square">
            <a:spAutoFit/>
          </a:bodyPr>
          <a:lstStyle/>
          <a:p>
            <a:pPr lvl="0"/>
            <a:r>
              <a:rPr lang="tr-TR" sz="2200" b="1" dirty="0">
                <a:solidFill>
                  <a:schemeClr val="accent6">
                    <a:lumMod val="50000"/>
                  </a:schemeClr>
                </a:solidFill>
              </a:rPr>
              <a:t>Informa Healthcare yayınevi tarafından tıp ve ilgili bilim dallarında yayınlanan Informa Healthcare veri tabanı içeriği </a:t>
            </a:r>
            <a:r>
              <a:rPr lang="tr-TR" sz="2200" b="1" dirty="0" smtClean="0">
                <a:solidFill>
                  <a:schemeClr val="accent6">
                    <a:lumMod val="50000"/>
                  </a:schemeClr>
                </a:solidFill>
              </a:rPr>
              <a:t>2016 </a:t>
            </a:r>
            <a:r>
              <a:rPr lang="tr-TR" sz="2200" b="1" dirty="0">
                <a:solidFill>
                  <a:schemeClr val="accent6">
                    <a:lumMod val="50000"/>
                  </a:schemeClr>
                </a:solidFill>
              </a:rPr>
              <a:t>yılında eklendikten sonra, Taylor </a:t>
            </a:r>
            <a:r>
              <a:rPr lang="tr-TR" sz="2200" b="1" dirty="0" err="1">
                <a:solidFill>
                  <a:schemeClr val="accent6">
                    <a:lumMod val="50000"/>
                  </a:schemeClr>
                </a:solidFill>
              </a:rPr>
              <a:t>and</a:t>
            </a:r>
            <a:r>
              <a:rPr lang="tr-TR" sz="2200" b="1" dirty="0">
                <a:solidFill>
                  <a:schemeClr val="accent6">
                    <a:lumMod val="50000"/>
                  </a:schemeClr>
                </a:solidFill>
              </a:rPr>
              <a:t> Francis veri tabanında toplam</a:t>
            </a:r>
            <a:r>
              <a:rPr lang="tr-TR" sz="2200" b="1" dirty="0">
                <a:solidFill>
                  <a:srgbClr val="FF0000"/>
                </a:solidFill>
              </a:rPr>
              <a:t> </a:t>
            </a:r>
            <a:r>
              <a:rPr lang="tr-TR" sz="2200" b="1" dirty="0" smtClean="0">
                <a:solidFill>
                  <a:srgbClr val="FF0000"/>
                </a:solidFill>
              </a:rPr>
              <a:t>2187 </a:t>
            </a:r>
            <a:r>
              <a:rPr lang="tr-TR" sz="2200" b="1" dirty="0">
                <a:solidFill>
                  <a:schemeClr val="accent6">
                    <a:lumMod val="50000"/>
                  </a:schemeClr>
                </a:solidFill>
              </a:rPr>
              <a:t>adet dergiye tam metin erişilebilmektedir.</a:t>
            </a:r>
          </a:p>
        </p:txBody>
      </p:sp>
      <p:pic>
        <p:nvPicPr>
          <p:cNvPr id="8" name="Resim 7"/>
          <p:cNvPicPr>
            <a:picLocks noChangeAspect="1"/>
          </p:cNvPicPr>
          <p:nvPr/>
        </p:nvPicPr>
        <p:blipFill rotWithShape="1">
          <a:blip r:embed="rId4"/>
          <a:srcRect l="2746" t="25804" r="9508" b="25446"/>
          <a:stretch/>
        </p:blipFill>
        <p:spPr>
          <a:xfrm>
            <a:off x="195944" y="3992596"/>
            <a:ext cx="8882742" cy="27745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2683351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25937"/>
            <a:ext cx="10515600" cy="1325563"/>
          </a:xfrm>
        </p:spPr>
        <p:txBody>
          <a:bodyPr/>
          <a:lstStyle/>
          <a:p>
            <a:r>
              <a:rPr lang="tr-TR" b="1" dirty="0" smtClean="0">
                <a:solidFill>
                  <a:srgbClr val="FF0000"/>
                </a:solidFill>
              </a:rPr>
              <a:t>THIEME</a:t>
            </a:r>
            <a:endParaRPr lang="tr-TR" dirty="0"/>
          </a:p>
        </p:txBody>
      </p:sp>
      <p:sp>
        <p:nvSpPr>
          <p:cNvPr id="3" name="Slayt Numarası Yer Tutucusu 2"/>
          <p:cNvSpPr>
            <a:spLocks noGrp="1"/>
          </p:cNvSpPr>
          <p:nvPr>
            <p:ph type="sldNum" sz="quarter" idx="12"/>
          </p:nvPr>
        </p:nvSpPr>
        <p:spPr/>
        <p:txBody>
          <a:bodyPr/>
          <a:lstStyle/>
          <a:p>
            <a:fld id="{1961CEC7-0E5A-4935-A8D4-95B0BAEB7497}" type="slidenum">
              <a:rPr lang="tr-TR" smtClean="0"/>
              <a:t>96</a:t>
            </a:fld>
            <a:endParaRPr lang="tr-TR"/>
          </a:p>
        </p:txBody>
      </p:sp>
      <p:pic>
        <p:nvPicPr>
          <p:cNvPr id="5" name="Resim 4"/>
          <p:cNvPicPr>
            <a:picLocks noChangeAspect="1"/>
          </p:cNvPicPr>
          <p:nvPr/>
        </p:nvPicPr>
        <p:blipFill>
          <a:blip r:embed="rId2"/>
          <a:stretch>
            <a:fillRect/>
          </a:stretch>
        </p:blipFill>
        <p:spPr>
          <a:xfrm>
            <a:off x="838200" y="1690688"/>
            <a:ext cx="5000897" cy="3978592"/>
          </a:xfrm>
          <a:prstGeom prst="rect">
            <a:avLst/>
          </a:prstGeom>
        </p:spPr>
      </p:pic>
      <p:sp>
        <p:nvSpPr>
          <p:cNvPr id="6" name="Dikdörtgen 5"/>
          <p:cNvSpPr/>
          <p:nvPr/>
        </p:nvSpPr>
        <p:spPr>
          <a:xfrm>
            <a:off x="5987143" y="2664210"/>
            <a:ext cx="6096000" cy="1569660"/>
          </a:xfrm>
          <a:prstGeom prst="rect">
            <a:avLst/>
          </a:prstGeom>
        </p:spPr>
        <p:txBody>
          <a:bodyPr>
            <a:spAutoFit/>
          </a:bodyPr>
          <a:lstStyle/>
          <a:p>
            <a:pPr algn="just"/>
            <a:r>
              <a:rPr lang="tr-TR" sz="2400" b="1" dirty="0" err="1"/>
              <a:t>Thieme</a:t>
            </a:r>
            <a:r>
              <a:rPr lang="tr-TR" sz="2400" b="1" dirty="0"/>
              <a:t> Yayınevi tarafından yayınlanmakta olan tıp konusunda </a:t>
            </a:r>
            <a:r>
              <a:rPr lang="tr-TR" sz="2400" b="1" dirty="0" smtClean="0"/>
              <a:t>43, kimya </a:t>
            </a:r>
            <a:r>
              <a:rPr lang="tr-TR" sz="2400" b="1" dirty="0"/>
              <a:t>konusunda 5 dergiye, 2000 yılından günümüze tam </a:t>
            </a:r>
            <a:r>
              <a:rPr lang="tr-TR" sz="2400" b="1" dirty="0" smtClean="0"/>
              <a:t>metin erişim </a:t>
            </a:r>
            <a:r>
              <a:rPr lang="tr-TR" sz="2400" b="1" dirty="0"/>
              <a:t>sağlayan bir veri </a:t>
            </a:r>
            <a:r>
              <a:rPr lang="tr-TR" sz="2400" b="1" dirty="0" smtClean="0"/>
              <a:t>tabanıdır.</a:t>
            </a:r>
            <a:endParaRPr lang="tr-TR" sz="2400" b="1" dirty="0"/>
          </a:p>
        </p:txBody>
      </p:sp>
    </p:spTree>
    <p:extLst>
      <p:ext uri="{BB962C8B-B14F-4D97-AF65-F5344CB8AC3E}">
        <p14:creationId xmlns:p14="http://schemas.microsoft.com/office/powerpoint/2010/main" val="97605745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3"/>
          <a:srcRect l="10577" t="17054" r="11916" b="6517"/>
          <a:stretch/>
        </p:blipFill>
        <p:spPr>
          <a:xfrm>
            <a:off x="4941427" y="1115141"/>
            <a:ext cx="7140226" cy="39585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699952" y="347054"/>
            <a:ext cx="10515600" cy="762068"/>
          </a:xfrm>
        </p:spPr>
        <p:txBody>
          <a:bodyPr/>
          <a:lstStyle/>
          <a:p>
            <a:r>
              <a:rPr lang="tr-TR" b="1" dirty="0" smtClean="0">
                <a:solidFill>
                  <a:srgbClr val="FF0000"/>
                </a:solidFill>
              </a:rPr>
              <a:t>WILEY ONLINE LIBRARY </a:t>
            </a:r>
            <a:endParaRPr lang="tr-TR" b="1" dirty="0">
              <a:solidFill>
                <a:srgbClr val="FF0000"/>
              </a:solidFill>
            </a:endParaRPr>
          </a:p>
        </p:txBody>
      </p:sp>
      <p:sp>
        <p:nvSpPr>
          <p:cNvPr id="5" name="Yuvarlatılmış Dikdörtgen 4"/>
          <p:cNvSpPr/>
          <p:nvPr/>
        </p:nvSpPr>
        <p:spPr>
          <a:xfrm>
            <a:off x="500951" y="5086073"/>
            <a:ext cx="5719741" cy="1397854"/>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 sayfasında tam metin erişebileceğiniz makalelerin üzerinde           </a:t>
            </a:r>
          </a:p>
          <a:p>
            <a:pPr algn="ctr"/>
            <a:r>
              <a:rPr lang="tr-TR" sz="2200" b="1" dirty="0" smtClean="0">
                <a:solidFill>
                  <a:schemeClr val="accent6">
                    <a:lumMod val="50000"/>
                  </a:schemeClr>
                </a:solidFill>
              </a:rPr>
              <a:t>                           ibaresi      </a:t>
            </a:r>
            <a:endParaRPr lang="tr-TR" sz="2200" b="1" dirty="0">
              <a:solidFill>
                <a:schemeClr val="accent6">
                  <a:lumMod val="50000"/>
                </a:schemeClr>
              </a:solidFill>
            </a:endParaRPr>
          </a:p>
          <a:p>
            <a:pPr algn="ctr"/>
            <a:r>
              <a:rPr lang="tr-TR" sz="2200" b="1" dirty="0" smtClean="0">
                <a:solidFill>
                  <a:schemeClr val="accent6">
                    <a:lumMod val="50000"/>
                  </a:schemeClr>
                </a:solidFill>
              </a:rPr>
              <a:t> yer almaktadır.</a:t>
            </a:r>
            <a:endParaRPr lang="tr-TR" sz="2200" b="1" dirty="0">
              <a:solidFill>
                <a:schemeClr val="accent6">
                  <a:lumMod val="50000"/>
                </a:schemeClr>
              </a:solidFill>
            </a:endParaRPr>
          </a:p>
        </p:txBody>
      </p:sp>
      <p:sp>
        <p:nvSpPr>
          <p:cNvPr id="7" name="Dikdörtgen 6"/>
          <p:cNvSpPr/>
          <p:nvPr/>
        </p:nvSpPr>
        <p:spPr>
          <a:xfrm>
            <a:off x="195943" y="2647382"/>
            <a:ext cx="4801403" cy="1446550"/>
          </a:xfrm>
          <a:prstGeom prst="rect">
            <a:avLst/>
          </a:prstGeom>
        </p:spPr>
        <p:txBody>
          <a:bodyPr wrap="square">
            <a:spAutoFit/>
          </a:bodyPr>
          <a:lstStyle/>
          <a:p>
            <a:pPr lvl="0"/>
            <a:r>
              <a:rPr lang="tr-TR" sz="2200" b="1" dirty="0">
                <a:solidFill>
                  <a:schemeClr val="accent6">
                    <a:lumMod val="50000"/>
                  </a:schemeClr>
                </a:solidFill>
              </a:rPr>
              <a:t>Çeşitli disiplinlerde </a:t>
            </a:r>
            <a:r>
              <a:rPr lang="tr-TR" sz="2200" b="1" dirty="0" smtClean="0">
                <a:solidFill>
                  <a:srgbClr val="FF0000"/>
                </a:solidFill>
              </a:rPr>
              <a:t>1508</a:t>
            </a:r>
            <a:r>
              <a:rPr lang="tr-TR" sz="2200" b="1" dirty="0" smtClean="0">
                <a:solidFill>
                  <a:schemeClr val="accent6">
                    <a:lumMod val="50000"/>
                  </a:schemeClr>
                </a:solidFill>
              </a:rPr>
              <a:t> </a:t>
            </a:r>
            <a:r>
              <a:rPr lang="tr-TR" sz="2200" b="1" dirty="0">
                <a:solidFill>
                  <a:schemeClr val="accent6">
                    <a:lumMod val="50000"/>
                  </a:schemeClr>
                </a:solidFill>
              </a:rPr>
              <a:t>adet tam metinli Wiley dergisini kapsamaktadır. Dergilerin geriye dönük arşivi 1996-1997 yıllarına kadar inmektedir.</a:t>
            </a:r>
          </a:p>
        </p:txBody>
      </p:sp>
      <p:cxnSp>
        <p:nvCxnSpPr>
          <p:cNvPr id="9" name="Düz Ok Bağlayıcısı 8"/>
          <p:cNvCxnSpPr/>
          <p:nvPr/>
        </p:nvCxnSpPr>
        <p:spPr>
          <a:xfrm>
            <a:off x="8244840" y="3931920"/>
            <a:ext cx="1021080" cy="0"/>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0" name="Resim 9"/>
          <p:cNvPicPr>
            <a:picLocks noChangeAspect="1"/>
          </p:cNvPicPr>
          <p:nvPr/>
        </p:nvPicPr>
        <p:blipFill rotWithShape="1">
          <a:blip r:embed="rId4"/>
          <a:srcRect l="29753" t="21339" r="30992" b="13304"/>
          <a:stretch/>
        </p:blipFill>
        <p:spPr>
          <a:xfrm>
            <a:off x="6547070" y="3117276"/>
            <a:ext cx="3928940" cy="3677731"/>
          </a:xfrm>
          <a:prstGeom prst="rect">
            <a:avLst/>
          </a:prstGeom>
        </p:spPr>
      </p:pic>
      <p:pic>
        <p:nvPicPr>
          <p:cNvPr id="11" name="Resim 10"/>
          <p:cNvPicPr>
            <a:picLocks noChangeAspect="1"/>
          </p:cNvPicPr>
          <p:nvPr/>
        </p:nvPicPr>
        <p:blipFill rotWithShape="1">
          <a:blip r:embed="rId5"/>
          <a:srcRect l="37383" t="53661" r="54485" b="42898"/>
          <a:stretch/>
        </p:blipFill>
        <p:spPr>
          <a:xfrm>
            <a:off x="2291844" y="5785000"/>
            <a:ext cx="1409139" cy="33528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6874124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88758" y="2690314"/>
            <a:ext cx="11381874" cy="1325563"/>
          </a:xfrm>
        </p:spPr>
        <p:txBody>
          <a:bodyPr>
            <a:noAutofit/>
          </a:bodyPr>
          <a:lstStyle/>
          <a:p>
            <a:pPr algn="ctr"/>
            <a:r>
              <a:rPr lang="tr-TR" sz="6000" b="1" dirty="0" smtClean="0">
                <a:solidFill>
                  <a:schemeClr val="accent6">
                    <a:lumMod val="50000"/>
                  </a:schemeClr>
                </a:solidFill>
              </a:rPr>
              <a:t>KANITA DAYALI TIP VERİ TABANLARI</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98</a:t>
            </a:fld>
            <a:endParaRPr lang="tr-TR"/>
          </a:p>
        </p:txBody>
      </p:sp>
    </p:spTree>
    <p:extLst>
      <p:ext uri="{BB962C8B-B14F-4D97-AF65-F5344CB8AC3E}">
        <p14:creationId xmlns:p14="http://schemas.microsoft.com/office/powerpoint/2010/main" val="3067587641"/>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chemeClr val="accent6">
                    <a:lumMod val="50000"/>
                  </a:schemeClr>
                </a:solidFill>
              </a:rPr>
              <a:t>KANITA DAYALI TIP</a:t>
            </a:r>
            <a:endParaRPr lang="tr-TR" b="1" dirty="0">
              <a:solidFill>
                <a:schemeClr val="accent6">
                  <a:lumMod val="50000"/>
                </a:schemeClr>
              </a:solidFill>
            </a:endParaRPr>
          </a:p>
        </p:txBody>
      </p:sp>
      <p:sp>
        <p:nvSpPr>
          <p:cNvPr id="3" name="İçerik Yer Tutucusu 2"/>
          <p:cNvSpPr>
            <a:spLocks noGrp="1"/>
          </p:cNvSpPr>
          <p:nvPr>
            <p:ph idx="1"/>
          </p:nvPr>
        </p:nvSpPr>
        <p:spPr>
          <a:xfrm>
            <a:off x="838200" y="1515979"/>
            <a:ext cx="10515600" cy="3570752"/>
          </a:xfrm>
        </p:spPr>
        <p:txBody>
          <a:bodyPr>
            <a:normAutofit lnSpcReduction="10000"/>
          </a:bodyPr>
          <a:lstStyle/>
          <a:p>
            <a:r>
              <a:rPr lang="tr-TR" altLang="tr-TR" sz="2200" b="1" dirty="0">
                <a:solidFill>
                  <a:srgbClr val="FF0000"/>
                </a:solidFill>
              </a:rPr>
              <a:t>Kanıta dayalı tıp, klinik kararları kanıtla desteklemek üzere, güncel araştırma bulgularını ve güçlü klinik kararları sistematik olarak bulma, değerlendirme ve kullanma sürecidir. </a:t>
            </a:r>
            <a:endParaRPr lang="tr-TR" altLang="tr-TR" sz="2200" b="1" dirty="0" smtClean="0">
              <a:solidFill>
                <a:srgbClr val="FF0000"/>
              </a:solidFill>
            </a:endParaRPr>
          </a:p>
          <a:p>
            <a:endParaRPr lang="tr-TR" altLang="tr-TR" sz="2200" b="1" dirty="0">
              <a:solidFill>
                <a:schemeClr val="accent6">
                  <a:lumMod val="50000"/>
                </a:schemeClr>
              </a:solidFill>
            </a:endParaRPr>
          </a:p>
          <a:p>
            <a:r>
              <a:rPr lang="tr-TR" altLang="tr-TR" sz="2200" b="1" dirty="0">
                <a:solidFill>
                  <a:schemeClr val="accent6">
                    <a:lumMod val="50000"/>
                  </a:schemeClr>
                </a:solidFill>
              </a:rPr>
              <a:t>Araştırmacılar, kanıtları bulmak için yaptıkları taramalarda, kanıta dayalı tıp için özel olarak geliştirilen veri tabanlarına yönelirler. </a:t>
            </a:r>
            <a:r>
              <a:rPr lang="tr-TR" altLang="tr-TR" sz="2200" b="1" u="sng" dirty="0">
                <a:solidFill>
                  <a:schemeClr val="accent6">
                    <a:lumMod val="50000"/>
                  </a:schemeClr>
                </a:solidFill>
              </a:rPr>
              <a:t>(</a:t>
            </a:r>
            <a:r>
              <a:rPr lang="tr-TR" altLang="tr-TR" sz="2200" b="1" u="sng" dirty="0" err="1" smtClean="0">
                <a:solidFill>
                  <a:schemeClr val="accent6">
                    <a:lumMod val="50000"/>
                  </a:schemeClr>
                </a:solidFill>
              </a:rPr>
              <a:t>Cochrane</a:t>
            </a:r>
            <a:r>
              <a:rPr lang="tr-TR" altLang="tr-TR" sz="2200" b="1" u="sng" dirty="0" smtClean="0">
                <a:solidFill>
                  <a:schemeClr val="accent6">
                    <a:lumMod val="50000"/>
                  </a:schemeClr>
                </a:solidFill>
              </a:rPr>
              <a:t>, Best </a:t>
            </a:r>
            <a:r>
              <a:rPr lang="tr-TR" altLang="tr-TR" sz="2200" b="1" u="sng" dirty="0" err="1">
                <a:solidFill>
                  <a:schemeClr val="accent6">
                    <a:lumMod val="50000"/>
                  </a:schemeClr>
                </a:solidFill>
              </a:rPr>
              <a:t>Evidence</a:t>
            </a:r>
            <a:r>
              <a:rPr lang="tr-TR" altLang="tr-TR" sz="2200" b="1" u="sng" dirty="0">
                <a:solidFill>
                  <a:schemeClr val="accent6">
                    <a:lumMod val="50000"/>
                  </a:schemeClr>
                </a:solidFill>
              </a:rPr>
              <a:t>, </a:t>
            </a:r>
            <a:r>
              <a:rPr lang="tr-TR" altLang="tr-TR" sz="2200" b="1" u="sng" dirty="0" err="1">
                <a:solidFill>
                  <a:schemeClr val="accent6">
                    <a:lumMod val="50000"/>
                  </a:schemeClr>
                </a:solidFill>
              </a:rPr>
              <a:t>Clinical</a:t>
            </a:r>
            <a:r>
              <a:rPr lang="tr-TR" altLang="tr-TR" sz="2200" b="1" u="sng" dirty="0">
                <a:solidFill>
                  <a:schemeClr val="accent6">
                    <a:lumMod val="50000"/>
                  </a:schemeClr>
                </a:solidFill>
              </a:rPr>
              <a:t> </a:t>
            </a:r>
            <a:r>
              <a:rPr lang="tr-TR" altLang="tr-TR" sz="2200" b="1" u="sng" dirty="0" err="1">
                <a:solidFill>
                  <a:schemeClr val="accent6">
                    <a:lumMod val="50000"/>
                  </a:schemeClr>
                </a:solidFill>
              </a:rPr>
              <a:t>Evidence</a:t>
            </a:r>
            <a:r>
              <a:rPr lang="tr-TR" altLang="tr-TR" sz="2200" b="1" u="sng" dirty="0">
                <a:solidFill>
                  <a:schemeClr val="accent6">
                    <a:lumMod val="50000"/>
                  </a:schemeClr>
                </a:solidFill>
              </a:rPr>
              <a:t>, </a:t>
            </a:r>
            <a:r>
              <a:rPr lang="tr-TR" altLang="tr-TR" sz="2200" b="1" u="sng" dirty="0" err="1" smtClean="0">
                <a:solidFill>
                  <a:schemeClr val="accent6">
                    <a:lumMod val="50000"/>
                  </a:schemeClr>
                </a:solidFill>
              </a:rPr>
              <a:t>Clinical</a:t>
            </a:r>
            <a:r>
              <a:rPr lang="tr-TR" altLang="tr-TR" sz="2200" b="1" u="sng" dirty="0" smtClean="0">
                <a:solidFill>
                  <a:schemeClr val="accent6">
                    <a:lumMod val="50000"/>
                  </a:schemeClr>
                </a:solidFill>
              </a:rPr>
              <a:t> </a:t>
            </a:r>
            <a:r>
              <a:rPr lang="tr-TR" altLang="tr-TR" sz="2200" b="1" u="sng" dirty="0" err="1" smtClean="0">
                <a:solidFill>
                  <a:schemeClr val="accent6">
                    <a:lumMod val="50000"/>
                  </a:schemeClr>
                </a:solidFill>
              </a:rPr>
              <a:t>Key</a:t>
            </a:r>
            <a:r>
              <a:rPr lang="tr-TR" altLang="tr-TR" sz="2200" b="1" u="sng" dirty="0" smtClean="0">
                <a:solidFill>
                  <a:schemeClr val="accent6">
                    <a:lumMod val="50000"/>
                  </a:schemeClr>
                </a:solidFill>
              </a:rPr>
              <a:t>, </a:t>
            </a:r>
            <a:r>
              <a:rPr lang="tr-TR" altLang="tr-TR" sz="2200" b="1" u="sng" dirty="0" err="1" smtClean="0">
                <a:solidFill>
                  <a:schemeClr val="accent6">
                    <a:lumMod val="50000"/>
                  </a:schemeClr>
                </a:solidFill>
              </a:rPr>
              <a:t>UptoDate</a:t>
            </a:r>
            <a:r>
              <a:rPr lang="tr-TR" altLang="tr-TR" sz="2200" b="1" u="sng" dirty="0" smtClean="0">
                <a:solidFill>
                  <a:schemeClr val="accent6">
                    <a:lumMod val="50000"/>
                  </a:schemeClr>
                </a:solidFill>
              </a:rPr>
              <a:t>, </a:t>
            </a:r>
            <a:r>
              <a:rPr lang="tr-TR" altLang="tr-TR" sz="2200" b="1" u="sng" dirty="0" err="1" smtClean="0">
                <a:solidFill>
                  <a:schemeClr val="accent6">
                    <a:lumMod val="50000"/>
                  </a:schemeClr>
                </a:solidFill>
              </a:rPr>
              <a:t>Bandolier</a:t>
            </a:r>
            <a:r>
              <a:rPr lang="tr-TR" altLang="tr-TR" sz="2200" b="1" dirty="0" smtClean="0">
                <a:solidFill>
                  <a:schemeClr val="accent6">
                    <a:lumMod val="50000"/>
                  </a:schemeClr>
                </a:solidFill>
              </a:rPr>
              <a:t> </a:t>
            </a:r>
            <a:r>
              <a:rPr lang="tr-TR" altLang="tr-TR" sz="2200" b="1" dirty="0">
                <a:solidFill>
                  <a:schemeClr val="accent6">
                    <a:lumMod val="50000"/>
                  </a:schemeClr>
                </a:solidFill>
              </a:rPr>
              <a:t>gibi) </a:t>
            </a:r>
            <a:endParaRPr lang="tr-TR" altLang="tr-TR" sz="2200" b="1" dirty="0" smtClean="0">
              <a:solidFill>
                <a:schemeClr val="accent6">
                  <a:lumMod val="50000"/>
                </a:schemeClr>
              </a:solidFill>
            </a:endParaRPr>
          </a:p>
          <a:p>
            <a:endParaRPr lang="tr-TR" altLang="tr-TR" sz="2200" b="1" dirty="0">
              <a:solidFill>
                <a:schemeClr val="accent6">
                  <a:lumMod val="50000"/>
                </a:schemeClr>
              </a:solidFill>
            </a:endParaRPr>
          </a:p>
          <a:p>
            <a:r>
              <a:rPr lang="tr-TR" altLang="tr-TR" sz="2200" b="1" dirty="0">
                <a:solidFill>
                  <a:schemeClr val="accent6">
                    <a:lumMod val="50000"/>
                  </a:schemeClr>
                </a:solidFill>
              </a:rPr>
              <a:t>Bu veri tabanları, birincil literatürden çıkarılan klinik kanıtları sistematik şekilde ve eleştirel bir yaklaşımla gözden geçirip değerlendirerek özetleyen ‘</a:t>
            </a:r>
            <a:r>
              <a:rPr lang="tr-TR" altLang="tr-TR" sz="2200" b="1" dirty="0" err="1">
                <a:solidFill>
                  <a:schemeClr val="accent6">
                    <a:lumMod val="50000"/>
                  </a:schemeClr>
                </a:solidFill>
              </a:rPr>
              <a:t>review</a:t>
            </a:r>
            <a:r>
              <a:rPr lang="tr-TR" altLang="tr-TR" sz="2200" b="1" dirty="0">
                <a:solidFill>
                  <a:schemeClr val="accent6">
                    <a:lumMod val="50000"/>
                  </a:schemeClr>
                </a:solidFill>
              </a:rPr>
              <a:t>’ tarzı ikincil kaynaklardır.</a:t>
            </a:r>
          </a:p>
          <a:p>
            <a:pPr marL="0" indent="0">
              <a:buNone/>
            </a:pPr>
            <a:endParaRPr lang="tr-TR" sz="2200" b="1" dirty="0" smtClean="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99</a:t>
            </a:fld>
            <a:endParaRPr lang="tr-TR"/>
          </a:p>
        </p:txBody>
      </p:sp>
      <p:sp>
        <p:nvSpPr>
          <p:cNvPr id="5" name="Dikdörtgen 4"/>
          <p:cNvSpPr/>
          <p:nvPr/>
        </p:nvSpPr>
        <p:spPr>
          <a:xfrm>
            <a:off x="2807368" y="5314255"/>
            <a:ext cx="5710990" cy="923330"/>
          </a:xfrm>
          <a:prstGeom prst="rect">
            <a:avLst/>
          </a:prstGeom>
        </p:spPr>
        <p:txBody>
          <a:bodyPr wrap="square">
            <a:spAutoFit/>
          </a:bodyPr>
          <a:lstStyle/>
          <a:p>
            <a:r>
              <a:rPr lang="tr-TR" b="1" u="sng" dirty="0" smtClean="0">
                <a:solidFill>
                  <a:schemeClr val="accent6">
                    <a:lumMod val="50000"/>
                  </a:schemeClr>
                </a:solidFill>
              </a:rPr>
              <a:t>Birincil </a:t>
            </a:r>
            <a:r>
              <a:rPr lang="tr-TR" b="1" u="sng" dirty="0">
                <a:solidFill>
                  <a:schemeClr val="accent6">
                    <a:lumMod val="50000"/>
                  </a:schemeClr>
                </a:solidFill>
              </a:rPr>
              <a:t>Kaynaklar</a:t>
            </a:r>
            <a:r>
              <a:rPr lang="tr-TR" b="1" dirty="0">
                <a:solidFill>
                  <a:schemeClr val="accent6">
                    <a:lumMod val="50000"/>
                  </a:schemeClr>
                </a:solidFill>
              </a:rPr>
              <a:t>: Bilgiyi barındıran kaynaklar (Kitap, dergi, sözlük, ansiklopedi, el kitabı, almanak, yıllık, rehber) </a:t>
            </a:r>
            <a:endParaRPr lang="tr-TR" b="1" dirty="0" smtClean="0">
              <a:solidFill>
                <a:schemeClr val="accent6">
                  <a:lumMod val="50000"/>
                </a:schemeClr>
              </a:solidFill>
            </a:endParaRPr>
          </a:p>
          <a:p>
            <a:r>
              <a:rPr lang="tr-TR" b="1" u="sng" dirty="0" smtClean="0">
                <a:solidFill>
                  <a:schemeClr val="accent6">
                    <a:lumMod val="50000"/>
                  </a:schemeClr>
                </a:solidFill>
              </a:rPr>
              <a:t>İkincil </a:t>
            </a:r>
            <a:r>
              <a:rPr lang="tr-TR" b="1" u="sng" dirty="0">
                <a:solidFill>
                  <a:schemeClr val="accent6">
                    <a:lumMod val="50000"/>
                  </a:schemeClr>
                </a:solidFill>
              </a:rPr>
              <a:t>Kaynaklar</a:t>
            </a:r>
            <a:r>
              <a:rPr lang="tr-TR" b="1" dirty="0">
                <a:solidFill>
                  <a:schemeClr val="accent6">
                    <a:lumMod val="50000"/>
                  </a:schemeClr>
                </a:solidFill>
              </a:rPr>
              <a:t>: Bilgiye yönlendiren kaynaklar</a:t>
            </a:r>
          </a:p>
        </p:txBody>
      </p:sp>
    </p:spTree>
    <p:extLst>
      <p:ext uri="{BB962C8B-B14F-4D97-AF65-F5344CB8AC3E}">
        <p14:creationId xmlns:p14="http://schemas.microsoft.com/office/powerpoint/2010/main" val="145610943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CLINICAL KEY</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100</a:t>
            </a:fld>
            <a:endParaRPr lang="tr-TR"/>
          </a:p>
        </p:txBody>
      </p:sp>
      <p:sp>
        <p:nvSpPr>
          <p:cNvPr id="4" name="Dikdörtgen 3"/>
          <p:cNvSpPr/>
          <p:nvPr/>
        </p:nvSpPr>
        <p:spPr>
          <a:xfrm>
            <a:off x="4893188" y="600506"/>
            <a:ext cx="7038474" cy="5509200"/>
          </a:xfrm>
          <a:prstGeom prst="rect">
            <a:avLst/>
          </a:prstGeom>
        </p:spPr>
        <p:txBody>
          <a:bodyPr wrap="square">
            <a:spAutoFit/>
          </a:bodyPr>
          <a:lstStyle/>
          <a:p>
            <a:pPr marL="742950" lvl="1" indent="-285750">
              <a:spcAft>
                <a:spcPts val="0"/>
              </a:spcAft>
              <a:buFont typeface="Courier New" panose="02070309020205020404" pitchFamily="49" charset="0"/>
              <a:buChar char="o"/>
            </a:pPr>
            <a:r>
              <a:rPr lang="tr-TR" sz="2200" b="1" dirty="0" smtClean="0">
                <a:solidFill>
                  <a:schemeClr val="accent6">
                    <a:lumMod val="50000"/>
                  </a:schemeClr>
                </a:solidFill>
                <a:latin typeface="Calibri" panose="020F0502020204030204" pitchFamily="34" charset="0"/>
                <a:ea typeface="Times New Roman" panose="02020603050405020304" pitchFamily="18" charset="0"/>
              </a:rPr>
              <a:t>Elsevier </a:t>
            </a:r>
            <a:r>
              <a:rPr lang="tr-TR" sz="2200" b="1" dirty="0">
                <a:solidFill>
                  <a:schemeClr val="accent6">
                    <a:lumMod val="50000"/>
                  </a:schemeClr>
                </a:solidFill>
                <a:latin typeface="Calibri" panose="020F0502020204030204" pitchFamily="34" charset="0"/>
                <a:ea typeface="Times New Roman" panose="02020603050405020304" pitchFamily="18" charset="0"/>
              </a:rPr>
              <a:t>tıbbi ve cerrahi dergileri (661) </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err="1">
                <a:solidFill>
                  <a:schemeClr val="accent6">
                    <a:lumMod val="50000"/>
                  </a:schemeClr>
                </a:solidFill>
                <a:latin typeface="Calibri" panose="020F0502020204030204" pitchFamily="34" charset="0"/>
                <a:ea typeface="Times New Roman" panose="02020603050405020304" pitchFamily="18" charset="0"/>
              </a:rPr>
              <a:t>Medical</a:t>
            </a:r>
            <a:r>
              <a:rPr lang="tr-TR" sz="2200" b="1" dirty="0">
                <a:solidFill>
                  <a:schemeClr val="accent6">
                    <a:lumMod val="50000"/>
                  </a:schemeClr>
                </a:solidFill>
                <a:latin typeface="Calibri" panose="020F0502020204030204" pitchFamily="34" charset="0"/>
                <a:ea typeface="Times New Roman" panose="02020603050405020304" pitchFamily="18" charset="0"/>
              </a:rPr>
              <a:t> ve </a:t>
            </a:r>
            <a:r>
              <a:rPr lang="tr-TR" sz="2200" b="1" dirty="0" err="1">
                <a:solidFill>
                  <a:schemeClr val="accent6">
                    <a:lumMod val="50000"/>
                  </a:schemeClr>
                </a:solidFill>
                <a:latin typeface="Calibri" panose="020F0502020204030204" pitchFamily="34" charset="0"/>
                <a:ea typeface="Times New Roman" panose="02020603050405020304" pitchFamily="18" charset="0"/>
              </a:rPr>
              <a:t>Surgical</a:t>
            </a:r>
            <a:r>
              <a:rPr lang="tr-TR" sz="2200" b="1" dirty="0">
                <a:solidFill>
                  <a:schemeClr val="accent6">
                    <a:lumMod val="50000"/>
                  </a:schemeClr>
                </a:solidFill>
                <a:latin typeface="Calibri" panose="020F0502020204030204" pitchFamily="34" charset="0"/>
                <a:ea typeface="Times New Roman" panose="02020603050405020304" pitchFamily="18" charset="0"/>
              </a:rPr>
              <a:t> </a:t>
            </a:r>
            <a:r>
              <a:rPr lang="tr-TR" sz="2200" b="1" dirty="0" err="1">
                <a:solidFill>
                  <a:schemeClr val="accent6">
                    <a:lumMod val="50000"/>
                  </a:schemeClr>
                </a:solidFill>
                <a:latin typeface="Calibri" panose="020F0502020204030204" pitchFamily="34" charset="0"/>
                <a:ea typeface="Times New Roman" panose="02020603050405020304" pitchFamily="18" charset="0"/>
              </a:rPr>
              <a:t>Clinics</a:t>
            </a:r>
            <a:r>
              <a:rPr lang="tr-TR" sz="2200" b="1" dirty="0">
                <a:solidFill>
                  <a:schemeClr val="accent6">
                    <a:lumMod val="50000"/>
                  </a:schemeClr>
                </a:solidFill>
                <a:latin typeface="Calibri" panose="020F0502020204030204" pitchFamily="34" charset="0"/>
                <a:ea typeface="Times New Roman" panose="02020603050405020304" pitchFamily="18" charset="0"/>
              </a:rPr>
              <a:t> of North </a:t>
            </a:r>
            <a:r>
              <a:rPr lang="tr-TR" sz="2200" b="1" dirty="0" err="1">
                <a:solidFill>
                  <a:schemeClr val="accent6">
                    <a:lumMod val="50000"/>
                  </a:schemeClr>
                </a:solidFill>
                <a:latin typeface="Calibri" panose="020F0502020204030204" pitchFamily="34" charset="0"/>
                <a:ea typeface="Times New Roman" panose="02020603050405020304" pitchFamily="18" charset="0"/>
              </a:rPr>
              <a:t>America</a:t>
            </a:r>
            <a:r>
              <a:rPr lang="tr-TR" sz="2200" b="1" dirty="0">
                <a:solidFill>
                  <a:schemeClr val="accent6">
                    <a:lumMod val="50000"/>
                  </a:schemeClr>
                </a:solidFill>
                <a:latin typeface="Calibri" panose="020F0502020204030204" pitchFamily="34" charset="0"/>
                <a:ea typeface="Times New Roman" panose="02020603050405020304" pitchFamily="18" charset="0"/>
              </a:rPr>
              <a:t> dergileri  </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First </a:t>
            </a:r>
            <a:r>
              <a:rPr lang="tr-TR" sz="2200" b="1" dirty="0" err="1">
                <a:solidFill>
                  <a:schemeClr val="accent6">
                    <a:lumMod val="50000"/>
                  </a:schemeClr>
                </a:solidFill>
                <a:latin typeface="Calibri" panose="020F0502020204030204" pitchFamily="34" charset="0"/>
                <a:ea typeface="Times New Roman" panose="02020603050405020304" pitchFamily="18" charset="0"/>
              </a:rPr>
              <a:t>Consult</a:t>
            </a:r>
            <a:r>
              <a:rPr lang="tr-TR" sz="2200" b="1" dirty="0">
                <a:solidFill>
                  <a:schemeClr val="accent6">
                    <a:lumMod val="50000"/>
                  </a:schemeClr>
                </a:solidFill>
                <a:latin typeface="Calibri" panose="020F0502020204030204" pitchFamily="34" charset="0"/>
                <a:ea typeface="Times New Roman" panose="02020603050405020304" pitchFamily="18" charset="0"/>
              </a:rPr>
              <a:t> Point-of-</a:t>
            </a:r>
            <a:r>
              <a:rPr lang="tr-TR" sz="2200" b="1" dirty="0" err="1">
                <a:solidFill>
                  <a:schemeClr val="accent6">
                    <a:lumMod val="50000"/>
                  </a:schemeClr>
                </a:solidFill>
                <a:latin typeface="Calibri" panose="020F0502020204030204" pitchFamily="34" charset="0"/>
                <a:ea typeface="Times New Roman" panose="02020603050405020304" pitchFamily="18" charset="0"/>
              </a:rPr>
              <a:t>Care</a:t>
            </a:r>
            <a:r>
              <a:rPr lang="tr-TR" sz="2200" b="1" dirty="0">
                <a:solidFill>
                  <a:schemeClr val="accent6">
                    <a:lumMod val="50000"/>
                  </a:schemeClr>
                </a:solidFill>
                <a:latin typeface="Calibri" panose="020F0502020204030204" pitchFamily="34" charset="0"/>
                <a:ea typeface="Times New Roman" panose="02020603050405020304" pitchFamily="18" charset="0"/>
              </a:rPr>
              <a:t> klinik </a:t>
            </a:r>
            <a:r>
              <a:rPr lang="tr-TR" sz="2200" b="1" dirty="0" err="1">
                <a:solidFill>
                  <a:schemeClr val="accent6">
                    <a:lumMod val="50000"/>
                  </a:schemeClr>
                </a:solidFill>
                <a:latin typeface="Calibri" panose="020F0502020204030204" pitchFamily="34" charset="0"/>
                <a:ea typeface="Times New Roman" panose="02020603050405020304" pitchFamily="18" charset="0"/>
              </a:rPr>
              <a:t>monografları</a:t>
            </a:r>
            <a:r>
              <a:rPr lang="tr-TR" sz="2200" b="1" dirty="0">
                <a:solidFill>
                  <a:schemeClr val="accent6">
                    <a:lumMod val="50000"/>
                  </a:schemeClr>
                </a:solidFill>
                <a:latin typeface="Calibri" panose="020F0502020204030204" pitchFamily="34" charset="0"/>
                <a:ea typeface="Times New Roman" panose="02020603050405020304" pitchFamily="18" charset="0"/>
              </a:rPr>
              <a:t> (860+) </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Elsevier </a:t>
            </a:r>
            <a:r>
              <a:rPr lang="tr-TR" sz="2200" b="1" dirty="0" err="1">
                <a:solidFill>
                  <a:schemeClr val="accent6">
                    <a:lumMod val="50000"/>
                  </a:schemeClr>
                </a:solidFill>
                <a:latin typeface="Calibri" panose="020F0502020204030204" pitchFamily="34" charset="0"/>
                <a:ea typeface="Times New Roman" panose="02020603050405020304" pitchFamily="18" charset="0"/>
              </a:rPr>
              <a:t>Procedure</a:t>
            </a:r>
            <a:r>
              <a:rPr lang="tr-TR" sz="2200" b="1" dirty="0">
                <a:solidFill>
                  <a:schemeClr val="accent6">
                    <a:lumMod val="50000"/>
                  </a:schemeClr>
                </a:solidFill>
                <a:latin typeface="Calibri" panose="020F0502020204030204" pitchFamily="34" charset="0"/>
                <a:ea typeface="Times New Roman" panose="02020603050405020304" pitchFamily="18" charset="0"/>
              </a:rPr>
              <a:t> </a:t>
            </a:r>
            <a:r>
              <a:rPr lang="tr-TR" sz="2200" b="1" dirty="0" err="1">
                <a:solidFill>
                  <a:schemeClr val="accent6">
                    <a:lumMod val="50000"/>
                  </a:schemeClr>
                </a:solidFill>
                <a:latin typeface="Calibri" panose="020F0502020204030204" pitchFamily="34" charset="0"/>
                <a:ea typeface="Times New Roman" panose="02020603050405020304" pitchFamily="18" charset="0"/>
              </a:rPr>
              <a:t>Consult</a:t>
            </a:r>
            <a:r>
              <a:rPr lang="tr-TR" sz="2200" b="1" dirty="0">
                <a:solidFill>
                  <a:schemeClr val="accent6">
                    <a:lumMod val="50000"/>
                  </a:schemeClr>
                </a:solidFill>
                <a:latin typeface="Calibri" panose="020F0502020204030204" pitchFamily="34" charset="0"/>
                <a:ea typeface="Times New Roman" panose="02020603050405020304" pitchFamily="18" charset="0"/>
              </a:rPr>
              <a:t> metin içeriği ve videoları (312) </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Elsevier medikal ve cerrahi prosedür videoları (21.000+)</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Elsevier tıbbi ve cerrahi kitaplar (1148)</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Elsevier ek video, tablo, grafik ve resim içerikleri (2.7 milyon+) </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Klinik Farmakolojik ilaç </a:t>
            </a:r>
            <a:r>
              <a:rPr lang="tr-TR" sz="2200" b="1" dirty="0" err="1">
                <a:solidFill>
                  <a:schemeClr val="accent6">
                    <a:lumMod val="50000"/>
                  </a:schemeClr>
                </a:solidFill>
                <a:latin typeface="Calibri" panose="020F0502020204030204" pitchFamily="34" charset="0"/>
                <a:ea typeface="Times New Roman" panose="02020603050405020304" pitchFamily="18" charset="0"/>
              </a:rPr>
              <a:t>monografları</a:t>
            </a:r>
            <a:r>
              <a:rPr lang="tr-TR" sz="2200" b="1" dirty="0">
                <a:solidFill>
                  <a:schemeClr val="accent6">
                    <a:lumMod val="50000"/>
                  </a:schemeClr>
                </a:solidFill>
                <a:latin typeface="Calibri" panose="020F0502020204030204" pitchFamily="34" charset="0"/>
                <a:ea typeface="Times New Roman" panose="02020603050405020304" pitchFamily="18" charset="0"/>
              </a:rPr>
              <a:t> (2956)</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Medline içeriği – Tamamı indekslenmiş Medline özetleri</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Uygulama Materyalleri - Uygulama rehberi (4500+)</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sz="2200" b="1" dirty="0">
                <a:solidFill>
                  <a:schemeClr val="accent6">
                    <a:lumMod val="50000"/>
                  </a:schemeClr>
                </a:solidFill>
                <a:latin typeface="Calibri" panose="020F0502020204030204" pitchFamily="34" charset="0"/>
                <a:ea typeface="Times New Roman" panose="02020603050405020304" pitchFamily="18" charset="0"/>
              </a:rPr>
              <a:t>Hasta Eğitim Materyalleri (15.000+)</a:t>
            </a:r>
            <a:endParaRPr lang="tr-TR" sz="2200" b="1" dirty="0">
              <a:solidFill>
                <a:schemeClr val="accent6">
                  <a:lumMod val="50000"/>
                </a:schemeClr>
              </a:solidFill>
              <a:effectLst/>
              <a:latin typeface="Times New Roman" panose="02020603050405020304" pitchFamily="18" charset="0"/>
              <a:ea typeface="Times New Roman" panose="02020603050405020304" pitchFamily="18" charset="0"/>
            </a:endParaRPr>
          </a:p>
        </p:txBody>
      </p:sp>
      <p:pic>
        <p:nvPicPr>
          <p:cNvPr id="5" name="Resim 4"/>
          <p:cNvPicPr>
            <a:picLocks noChangeAspect="1"/>
          </p:cNvPicPr>
          <p:nvPr/>
        </p:nvPicPr>
        <p:blipFill rotWithShape="1">
          <a:blip r:embed="rId2"/>
          <a:srcRect l="7105" t="18052" r="5263" b="24835"/>
          <a:stretch/>
        </p:blipFill>
        <p:spPr>
          <a:xfrm>
            <a:off x="360948" y="1828285"/>
            <a:ext cx="4823806" cy="2690341"/>
          </a:xfrm>
          <a:prstGeom prst="rect">
            <a:avLst/>
          </a:prstGeom>
          <a:ln>
            <a:noFill/>
          </a:ln>
          <a:effectLst>
            <a:outerShdw blurRad="292100" dist="139700" dir="2700000" algn="tl" rotWithShape="0">
              <a:srgbClr val="333333">
                <a:alpha val="65000"/>
              </a:srgbClr>
            </a:outerShdw>
          </a:effectLst>
        </p:spPr>
      </p:pic>
      <p:sp>
        <p:nvSpPr>
          <p:cNvPr id="6" name="Dikdörtgen 5"/>
          <p:cNvSpPr/>
          <p:nvPr/>
        </p:nvSpPr>
        <p:spPr>
          <a:xfrm>
            <a:off x="273062" y="4765270"/>
            <a:ext cx="4620126" cy="1785104"/>
          </a:xfrm>
          <a:prstGeom prst="rect">
            <a:avLst/>
          </a:prstGeom>
        </p:spPr>
        <p:txBody>
          <a:bodyPr wrap="square">
            <a:spAutoFit/>
          </a:bodyPr>
          <a:lstStyle/>
          <a:p>
            <a:pPr marL="342900" lvl="0" indent="-342900">
              <a:spcAft>
                <a:spcPts val="0"/>
              </a:spcAft>
              <a:buFont typeface="Arial" panose="020B0604020202020204" pitchFamily="34" charset="0"/>
              <a:buChar char="•"/>
            </a:pPr>
            <a:r>
              <a:rPr lang="tr-TR" sz="2200" b="1" dirty="0">
                <a:solidFill>
                  <a:schemeClr val="accent6">
                    <a:lumMod val="50000"/>
                  </a:schemeClr>
                </a:solidFill>
                <a:latin typeface="Calibri" panose="020F0502020204030204" pitchFamily="34" charset="0"/>
                <a:ea typeface="Calibri" panose="020F0502020204030204" pitchFamily="34" charset="0"/>
              </a:rPr>
              <a:t>Tüm tıbbi ve cerrahi uzmanlık alanlarını kapsayan, kanıta dayalı en güncel cevapları sunan bir veri tabanıdır. </a:t>
            </a:r>
            <a:r>
              <a:rPr lang="tr-TR" sz="2200" b="1" dirty="0" err="1">
                <a:solidFill>
                  <a:schemeClr val="accent6">
                    <a:lumMod val="50000"/>
                  </a:schemeClr>
                </a:solidFill>
                <a:latin typeface="Calibri" panose="020F0502020204030204" pitchFamily="34" charset="0"/>
                <a:ea typeface="Times New Roman" panose="02020603050405020304" pitchFamily="18" charset="0"/>
              </a:rPr>
              <a:t>Clinical</a:t>
            </a:r>
            <a:r>
              <a:rPr lang="tr-TR" sz="2200" b="1" dirty="0">
                <a:solidFill>
                  <a:schemeClr val="accent6">
                    <a:lumMod val="50000"/>
                  </a:schemeClr>
                </a:solidFill>
                <a:latin typeface="Calibri" panose="020F0502020204030204" pitchFamily="34" charset="0"/>
                <a:ea typeface="Times New Roman" panose="02020603050405020304" pitchFamily="18" charset="0"/>
              </a:rPr>
              <a:t> </a:t>
            </a:r>
            <a:r>
              <a:rPr lang="tr-TR" sz="2200" b="1" dirty="0" err="1">
                <a:solidFill>
                  <a:schemeClr val="accent6">
                    <a:lumMod val="50000"/>
                  </a:schemeClr>
                </a:solidFill>
                <a:latin typeface="Calibri" panose="020F0502020204030204" pitchFamily="34" charset="0"/>
                <a:ea typeface="Times New Roman" panose="02020603050405020304" pitchFamily="18" charset="0"/>
              </a:rPr>
              <a:t>Key</a:t>
            </a:r>
            <a:r>
              <a:rPr lang="tr-TR" sz="2200" b="1" dirty="0">
                <a:solidFill>
                  <a:schemeClr val="accent6">
                    <a:lumMod val="50000"/>
                  </a:schemeClr>
                </a:solidFill>
                <a:latin typeface="Calibri" panose="020F0502020204030204" pitchFamily="34" charset="0"/>
                <a:ea typeface="Times New Roman" panose="02020603050405020304" pitchFamily="18" charset="0"/>
              </a:rPr>
              <a:t> veri tabanında, </a:t>
            </a:r>
            <a:endParaRPr lang="tr-TR" sz="2200" b="1" dirty="0">
              <a:solidFill>
                <a:schemeClr val="accent6">
                  <a:lumMod val="50000"/>
                </a:schemeClr>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4618183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COCHRANE</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101</a:t>
            </a:fld>
            <a:endParaRPr lang="tr-TR"/>
          </a:p>
        </p:txBody>
      </p:sp>
      <p:sp>
        <p:nvSpPr>
          <p:cNvPr id="4" name="Dikdörtgen 3"/>
          <p:cNvSpPr/>
          <p:nvPr/>
        </p:nvSpPr>
        <p:spPr>
          <a:xfrm>
            <a:off x="340895" y="1318022"/>
            <a:ext cx="5566610" cy="5539978"/>
          </a:xfrm>
          <a:prstGeom prst="rect">
            <a:avLst/>
          </a:prstGeom>
        </p:spPr>
        <p:txBody>
          <a:bodyPr wrap="square">
            <a:spAutoFit/>
          </a:bodyPr>
          <a:lstStyle/>
          <a:p>
            <a:pPr marL="342900" lvl="0" indent="-342900">
              <a:spcAft>
                <a:spcPts val="0"/>
              </a:spcAft>
              <a:buFont typeface="Arial" panose="020B0604020202020204" pitchFamily="34" charset="0"/>
              <a:buChar char="•"/>
            </a:pPr>
            <a:r>
              <a:rPr lang="tr-TR" sz="2200" b="1" dirty="0">
                <a:solidFill>
                  <a:schemeClr val="accent6">
                    <a:lumMod val="50000"/>
                  </a:schemeClr>
                </a:solidFill>
                <a:latin typeface="Calibri" panose="020F0502020204030204" pitchFamily="34" charset="0"/>
                <a:ea typeface="Times New Roman" panose="02020603050405020304" pitchFamily="18" charset="0"/>
              </a:rPr>
              <a:t>Doktor, hemşire, hasta bakıcı, sağlık alanında çalışan profesyoneller, politika üreticileri ve hastalar için tedavilerin etkililiği hakkında güncel kanıtlar sunan bir veri tabanıdır. Kapsamında </a:t>
            </a:r>
            <a:r>
              <a:rPr lang="tr-TR" sz="2200" b="1" dirty="0" smtClean="0">
                <a:solidFill>
                  <a:schemeClr val="accent6">
                    <a:lumMod val="50000"/>
                  </a:schemeClr>
                </a:solidFill>
                <a:latin typeface="Calibri" panose="020F0502020204030204" pitchFamily="34" charset="0"/>
                <a:ea typeface="Times New Roman" panose="02020603050405020304" pitchFamily="18" charset="0"/>
              </a:rPr>
              <a:t>9492 </a:t>
            </a:r>
            <a:r>
              <a:rPr lang="tr-TR" sz="2200" b="1" dirty="0">
                <a:solidFill>
                  <a:schemeClr val="accent6">
                    <a:lumMod val="50000"/>
                  </a:schemeClr>
                </a:solidFill>
                <a:latin typeface="Calibri" panose="020F0502020204030204" pitchFamily="34" charset="0"/>
                <a:ea typeface="Times New Roman" panose="02020603050405020304" pitchFamily="18" charset="0"/>
              </a:rPr>
              <a:t>adet sistematik </a:t>
            </a:r>
            <a:r>
              <a:rPr lang="tr-TR" sz="2200" b="1" dirty="0" err="1">
                <a:solidFill>
                  <a:schemeClr val="accent6">
                    <a:lumMod val="50000"/>
                  </a:schemeClr>
                </a:solidFill>
                <a:latin typeface="Calibri" panose="020F0502020204030204" pitchFamily="34" charset="0"/>
                <a:ea typeface="Times New Roman" panose="02020603050405020304" pitchFamily="18" charset="0"/>
              </a:rPr>
              <a:t>review</a:t>
            </a:r>
            <a:r>
              <a:rPr lang="tr-TR" sz="2200" b="1" dirty="0">
                <a:solidFill>
                  <a:schemeClr val="accent6">
                    <a:lumMod val="50000"/>
                  </a:schemeClr>
                </a:solidFill>
                <a:latin typeface="Calibri" panose="020F0502020204030204" pitchFamily="34" charset="0"/>
                <a:ea typeface="Times New Roman" panose="02020603050405020304" pitchFamily="18" charset="0"/>
              </a:rPr>
              <a:t> ve </a:t>
            </a:r>
            <a:r>
              <a:rPr lang="tr-TR" sz="2200" b="1" dirty="0" err="1" smtClean="0">
                <a:solidFill>
                  <a:schemeClr val="accent6">
                    <a:lumMod val="50000"/>
                  </a:schemeClr>
                </a:solidFill>
                <a:latin typeface="Calibri" panose="020F0502020204030204" pitchFamily="34" charset="0"/>
                <a:ea typeface="Times New Roman" panose="02020603050405020304" pitchFamily="18" charset="0"/>
              </a:rPr>
              <a:t>protokolun</a:t>
            </a:r>
            <a:r>
              <a:rPr lang="tr-TR" sz="2200" b="1" dirty="0" smtClean="0">
                <a:solidFill>
                  <a:schemeClr val="accent6">
                    <a:lumMod val="50000"/>
                  </a:schemeClr>
                </a:solidFill>
                <a:latin typeface="Calibri" panose="020F0502020204030204" pitchFamily="34" charset="0"/>
                <a:ea typeface="Times New Roman" panose="02020603050405020304" pitchFamily="18" charset="0"/>
              </a:rPr>
              <a:t> </a:t>
            </a:r>
            <a:r>
              <a:rPr lang="tr-TR" sz="2200" b="1" dirty="0">
                <a:solidFill>
                  <a:schemeClr val="accent6">
                    <a:lumMod val="50000"/>
                  </a:schemeClr>
                </a:solidFill>
                <a:latin typeface="Calibri" panose="020F0502020204030204" pitchFamily="34" charset="0"/>
                <a:ea typeface="Times New Roman" panose="02020603050405020304" pitchFamily="18" charset="0"/>
              </a:rPr>
              <a:t>yanı sıra çeşitli konularda 7 ayrı veri tabanı bulunmaktadır</a:t>
            </a:r>
            <a:r>
              <a:rPr lang="tr-TR" sz="2200" b="1" dirty="0" smtClean="0">
                <a:solidFill>
                  <a:schemeClr val="accent6">
                    <a:lumMod val="50000"/>
                  </a:schemeClr>
                </a:solidFill>
                <a:latin typeface="Calibri" panose="020F0502020204030204" pitchFamily="34" charset="0"/>
                <a:ea typeface="Times New Roman" panose="02020603050405020304" pitchFamily="18" charset="0"/>
              </a:rPr>
              <a:t>:</a:t>
            </a:r>
          </a:p>
          <a:p>
            <a:pPr lvl="0">
              <a:spcAft>
                <a:spcPts val="0"/>
              </a:spcAft>
            </a:pPr>
            <a:endParaRPr lang="tr-TR" sz="1600"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b="1" dirty="0" err="1">
                <a:solidFill>
                  <a:schemeClr val="accent6">
                    <a:lumMod val="50000"/>
                  </a:schemeClr>
                </a:solidFill>
                <a:latin typeface="Calibri" panose="020F0502020204030204" pitchFamily="34" charset="0"/>
                <a:ea typeface="Times New Roman" panose="02020603050405020304" pitchFamily="18" charset="0"/>
              </a:rPr>
              <a:t>The</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Cochrane</a:t>
            </a:r>
            <a:r>
              <a:rPr lang="tr-TR" b="1" dirty="0">
                <a:solidFill>
                  <a:schemeClr val="accent6">
                    <a:lumMod val="50000"/>
                  </a:schemeClr>
                </a:solidFill>
                <a:latin typeface="Calibri" panose="020F0502020204030204" pitchFamily="34" charset="0"/>
                <a:ea typeface="Times New Roman" panose="02020603050405020304" pitchFamily="18" charset="0"/>
              </a:rPr>
              <a:t> Database of </a:t>
            </a:r>
            <a:r>
              <a:rPr lang="tr-TR" b="1" dirty="0" err="1">
                <a:solidFill>
                  <a:schemeClr val="accent6">
                    <a:lumMod val="50000"/>
                  </a:schemeClr>
                </a:solidFill>
                <a:latin typeface="Calibri" panose="020F0502020204030204" pitchFamily="34" charset="0"/>
                <a:ea typeface="Times New Roman" panose="02020603050405020304" pitchFamily="18" charset="0"/>
              </a:rPr>
              <a:t>Systematic</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Reviews</a:t>
            </a:r>
            <a:r>
              <a:rPr lang="tr-TR" b="1" dirty="0">
                <a:solidFill>
                  <a:schemeClr val="accent6">
                    <a:lumMod val="50000"/>
                  </a:schemeClr>
                </a:solidFill>
                <a:latin typeface="Calibri" panose="020F0502020204030204" pitchFamily="34" charset="0"/>
                <a:ea typeface="Times New Roman" panose="02020603050405020304" pitchFamily="18" charset="0"/>
              </a:rPr>
              <a:t> </a:t>
            </a:r>
            <a:endParaRPr lang="tr-TR"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b="1" dirty="0">
                <a:solidFill>
                  <a:schemeClr val="accent6">
                    <a:lumMod val="50000"/>
                  </a:schemeClr>
                </a:solidFill>
                <a:latin typeface="Calibri" panose="020F0502020204030204" pitchFamily="34" charset="0"/>
                <a:ea typeface="Times New Roman" panose="02020603050405020304" pitchFamily="18" charset="0"/>
              </a:rPr>
              <a:t>Database of </a:t>
            </a:r>
            <a:r>
              <a:rPr lang="tr-TR" b="1" dirty="0" err="1">
                <a:solidFill>
                  <a:schemeClr val="accent6">
                    <a:lumMod val="50000"/>
                  </a:schemeClr>
                </a:solidFill>
                <a:latin typeface="Calibri" panose="020F0502020204030204" pitchFamily="34" charset="0"/>
                <a:ea typeface="Times New Roman" panose="02020603050405020304" pitchFamily="18" charset="0"/>
              </a:rPr>
              <a:t>Abstracts</a:t>
            </a:r>
            <a:r>
              <a:rPr lang="tr-TR" b="1" dirty="0">
                <a:solidFill>
                  <a:schemeClr val="accent6">
                    <a:lumMod val="50000"/>
                  </a:schemeClr>
                </a:solidFill>
                <a:latin typeface="Calibri" panose="020F0502020204030204" pitchFamily="34" charset="0"/>
                <a:ea typeface="Times New Roman" panose="02020603050405020304" pitchFamily="18" charset="0"/>
              </a:rPr>
              <a:t> of </a:t>
            </a:r>
            <a:r>
              <a:rPr lang="tr-TR" b="1" dirty="0" err="1">
                <a:solidFill>
                  <a:schemeClr val="accent6">
                    <a:lumMod val="50000"/>
                  </a:schemeClr>
                </a:solidFill>
                <a:latin typeface="Calibri" panose="020F0502020204030204" pitchFamily="34" charset="0"/>
                <a:ea typeface="Times New Roman" panose="02020603050405020304" pitchFamily="18" charset="0"/>
              </a:rPr>
              <a:t>Reviews</a:t>
            </a:r>
            <a:r>
              <a:rPr lang="tr-TR" b="1" dirty="0">
                <a:solidFill>
                  <a:schemeClr val="accent6">
                    <a:lumMod val="50000"/>
                  </a:schemeClr>
                </a:solidFill>
                <a:latin typeface="Calibri" panose="020F0502020204030204" pitchFamily="34" charset="0"/>
                <a:ea typeface="Times New Roman" panose="02020603050405020304" pitchFamily="18" charset="0"/>
              </a:rPr>
              <a:t> of </a:t>
            </a:r>
            <a:r>
              <a:rPr lang="tr-TR" b="1" dirty="0" err="1">
                <a:solidFill>
                  <a:schemeClr val="accent6">
                    <a:lumMod val="50000"/>
                  </a:schemeClr>
                </a:solidFill>
                <a:latin typeface="Calibri" panose="020F0502020204030204" pitchFamily="34" charset="0"/>
                <a:ea typeface="Times New Roman" panose="02020603050405020304" pitchFamily="18" charset="0"/>
              </a:rPr>
              <a:t>Effectiveness</a:t>
            </a:r>
            <a:endParaRPr lang="tr-TR"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b="1" dirty="0" err="1">
                <a:solidFill>
                  <a:schemeClr val="accent6">
                    <a:lumMod val="50000"/>
                  </a:schemeClr>
                </a:solidFill>
                <a:latin typeface="Calibri" panose="020F0502020204030204" pitchFamily="34" charset="0"/>
                <a:ea typeface="Times New Roman" panose="02020603050405020304" pitchFamily="18" charset="0"/>
              </a:rPr>
              <a:t>The</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Cochrane</a:t>
            </a:r>
            <a:r>
              <a:rPr lang="tr-TR" b="1" dirty="0">
                <a:solidFill>
                  <a:schemeClr val="accent6">
                    <a:lumMod val="50000"/>
                  </a:schemeClr>
                </a:solidFill>
                <a:latin typeface="Calibri" panose="020F0502020204030204" pitchFamily="34" charset="0"/>
                <a:ea typeface="Times New Roman" panose="02020603050405020304" pitchFamily="18" charset="0"/>
              </a:rPr>
              <a:t> Central </a:t>
            </a:r>
            <a:r>
              <a:rPr lang="tr-TR" b="1" dirty="0" err="1">
                <a:solidFill>
                  <a:schemeClr val="accent6">
                    <a:lumMod val="50000"/>
                  </a:schemeClr>
                </a:solidFill>
                <a:latin typeface="Calibri" panose="020F0502020204030204" pitchFamily="34" charset="0"/>
                <a:ea typeface="Times New Roman" panose="02020603050405020304" pitchFamily="18" charset="0"/>
              </a:rPr>
              <a:t>Register</a:t>
            </a:r>
            <a:r>
              <a:rPr lang="tr-TR" b="1" dirty="0">
                <a:solidFill>
                  <a:schemeClr val="accent6">
                    <a:lumMod val="50000"/>
                  </a:schemeClr>
                </a:solidFill>
                <a:latin typeface="Calibri" panose="020F0502020204030204" pitchFamily="34" charset="0"/>
                <a:ea typeface="Times New Roman" panose="02020603050405020304" pitchFamily="18" charset="0"/>
              </a:rPr>
              <a:t> of </a:t>
            </a:r>
            <a:r>
              <a:rPr lang="tr-TR" b="1" dirty="0" err="1">
                <a:solidFill>
                  <a:schemeClr val="accent6">
                    <a:lumMod val="50000"/>
                  </a:schemeClr>
                </a:solidFill>
                <a:latin typeface="Calibri" panose="020F0502020204030204" pitchFamily="34" charset="0"/>
                <a:ea typeface="Times New Roman" panose="02020603050405020304" pitchFamily="18" charset="0"/>
              </a:rPr>
              <a:t>Controlled</a:t>
            </a:r>
            <a:r>
              <a:rPr lang="tr-TR" b="1" dirty="0">
                <a:solidFill>
                  <a:schemeClr val="accent6">
                    <a:lumMod val="50000"/>
                  </a:schemeClr>
                </a:solidFill>
                <a:latin typeface="Calibri" panose="020F0502020204030204" pitchFamily="34" charset="0"/>
                <a:ea typeface="Times New Roman" panose="02020603050405020304" pitchFamily="18" charset="0"/>
              </a:rPr>
              <a:t> </a:t>
            </a:r>
            <a:endParaRPr lang="tr-TR"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b="1" dirty="0" err="1">
                <a:solidFill>
                  <a:schemeClr val="accent6">
                    <a:lumMod val="50000"/>
                  </a:schemeClr>
                </a:solidFill>
                <a:latin typeface="Calibri" panose="020F0502020204030204" pitchFamily="34" charset="0"/>
                <a:ea typeface="Times New Roman" panose="02020603050405020304" pitchFamily="18" charset="0"/>
              </a:rPr>
              <a:t>The</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Methodology</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Register</a:t>
            </a:r>
            <a:endParaRPr lang="tr-TR"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b="1" dirty="0" err="1">
                <a:solidFill>
                  <a:schemeClr val="accent6">
                    <a:lumMod val="50000"/>
                  </a:schemeClr>
                </a:solidFill>
                <a:latin typeface="Calibri" panose="020F0502020204030204" pitchFamily="34" charset="0"/>
                <a:ea typeface="Times New Roman" panose="02020603050405020304" pitchFamily="18" charset="0"/>
              </a:rPr>
              <a:t>Health</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Technology</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Assessment</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Cochrane</a:t>
            </a:r>
            <a:r>
              <a:rPr lang="tr-TR" b="1" dirty="0">
                <a:solidFill>
                  <a:schemeClr val="accent6">
                    <a:lumMod val="50000"/>
                  </a:schemeClr>
                </a:solidFill>
                <a:latin typeface="Calibri" panose="020F0502020204030204" pitchFamily="34" charset="0"/>
                <a:ea typeface="Times New Roman" panose="02020603050405020304" pitchFamily="18" charset="0"/>
              </a:rPr>
              <a:t> Database of </a:t>
            </a:r>
            <a:r>
              <a:rPr lang="tr-TR" b="1" dirty="0" err="1">
                <a:solidFill>
                  <a:schemeClr val="accent6">
                    <a:lumMod val="50000"/>
                  </a:schemeClr>
                </a:solidFill>
                <a:latin typeface="Calibri" panose="020F0502020204030204" pitchFamily="34" charset="0"/>
                <a:ea typeface="Times New Roman" panose="02020603050405020304" pitchFamily="18" charset="0"/>
              </a:rPr>
              <a:t>Methodology</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Reviews</a:t>
            </a:r>
            <a:r>
              <a:rPr lang="tr-TR" b="1" dirty="0">
                <a:solidFill>
                  <a:schemeClr val="accent6">
                    <a:lumMod val="50000"/>
                  </a:schemeClr>
                </a:solidFill>
                <a:latin typeface="Calibri" panose="020F0502020204030204" pitchFamily="34" charset="0"/>
                <a:ea typeface="Times New Roman" panose="02020603050405020304" pitchFamily="18" charset="0"/>
              </a:rPr>
              <a:t> </a:t>
            </a:r>
            <a:endParaRPr lang="tr-TR"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b="1" dirty="0" err="1">
                <a:solidFill>
                  <a:schemeClr val="accent6">
                    <a:lumMod val="50000"/>
                  </a:schemeClr>
                </a:solidFill>
                <a:latin typeface="Calibri" panose="020F0502020204030204" pitchFamily="34" charset="0"/>
                <a:ea typeface="Times New Roman" panose="02020603050405020304" pitchFamily="18" charset="0"/>
              </a:rPr>
              <a:t>The</a:t>
            </a:r>
            <a:r>
              <a:rPr lang="tr-TR" b="1" dirty="0">
                <a:solidFill>
                  <a:schemeClr val="accent6">
                    <a:lumMod val="50000"/>
                  </a:schemeClr>
                </a:solidFill>
                <a:latin typeface="Calibri" panose="020F0502020204030204" pitchFamily="34" charset="0"/>
                <a:ea typeface="Times New Roman" panose="02020603050405020304" pitchFamily="18" charset="0"/>
              </a:rPr>
              <a:t> </a:t>
            </a:r>
            <a:r>
              <a:rPr lang="tr-TR" b="1" dirty="0" err="1">
                <a:solidFill>
                  <a:schemeClr val="accent6">
                    <a:lumMod val="50000"/>
                  </a:schemeClr>
                </a:solidFill>
                <a:latin typeface="Calibri" panose="020F0502020204030204" pitchFamily="34" charset="0"/>
                <a:ea typeface="Times New Roman" panose="02020603050405020304" pitchFamily="18" charset="0"/>
              </a:rPr>
              <a:t>Cochrane</a:t>
            </a:r>
            <a:r>
              <a:rPr lang="tr-TR" b="1" dirty="0">
                <a:solidFill>
                  <a:schemeClr val="accent6">
                    <a:lumMod val="50000"/>
                  </a:schemeClr>
                </a:solidFill>
                <a:latin typeface="Calibri" panose="020F0502020204030204" pitchFamily="34" charset="0"/>
                <a:ea typeface="Times New Roman" panose="02020603050405020304" pitchFamily="18" charset="0"/>
              </a:rPr>
              <a:t> Database </a:t>
            </a:r>
            <a:endParaRPr lang="tr-TR" b="1" dirty="0">
              <a:solidFill>
                <a:schemeClr val="accent6">
                  <a:lumMod val="50000"/>
                </a:schemeClr>
              </a:solidFill>
              <a:latin typeface="Times New Roman" panose="02020603050405020304" pitchFamily="18" charset="0"/>
              <a:ea typeface="Times New Roman" panose="02020603050405020304" pitchFamily="18" charset="0"/>
            </a:endParaRPr>
          </a:p>
          <a:p>
            <a:pPr marL="742950" lvl="1" indent="-285750">
              <a:spcAft>
                <a:spcPts val="0"/>
              </a:spcAft>
              <a:buFont typeface="Courier New" panose="02070309020205020404" pitchFamily="49" charset="0"/>
              <a:buChar char="o"/>
            </a:pPr>
            <a:r>
              <a:rPr lang="tr-TR" b="1" dirty="0">
                <a:solidFill>
                  <a:schemeClr val="accent6">
                    <a:lumMod val="50000"/>
                  </a:schemeClr>
                </a:solidFill>
                <a:latin typeface="Calibri" panose="020F0502020204030204" pitchFamily="34" charset="0"/>
                <a:ea typeface="Times New Roman" panose="02020603050405020304" pitchFamily="18" charset="0"/>
              </a:rPr>
              <a:t>NHS </a:t>
            </a:r>
            <a:r>
              <a:rPr lang="tr-TR" b="1" dirty="0" err="1">
                <a:solidFill>
                  <a:schemeClr val="accent6">
                    <a:lumMod val="50000"/>
                  </a:schemeClr>
                </a:solidFill>
                <a:latin typeface="Calibri" panose="020F0502020204030204" pitchFamily="34" charset="0"/>
                <a:ea typeface="Times New Roman" panose="02020603050405020304" pitchFamily="18" charset="0"/>
              </a:rPr>
              <a:t>Economic</a:t>
            </a:r>
            <a:r>
              <a:rPr lang="tr-TR" b="1" dirty="0">
                <a:solidFill>
                  <a:schemeClr val="accent6">
                    <a:lumMod val="50000"/>
                  </a:schemeClr>
                </a:solidFill>
                <a:latin typeface="Calibri" panose="020F0502020204030204" pitchFamily="34" charset="0"/>
                <a:ea typeface="Times New Roman" panose="02020603050405020304" pitchFamily="18" charset="0"/>
              </a:rPr>
              <a:t> Evaluation Database</a:t>
            </a:r>
            <a:endParaRPr lang="tr-TR" b="1" dirty="0">
              <a:solidFill>
                <a:schemeClr val="accent6">
                  <a:lumMod val="50000"/>
                </a:schemeClr>
              </a:solidFill>
              <a:effectLst/>
              <a:latin typeface="Times New Roman" panose="02020603050405020304" pitchFamily="18" charset="0"/>
              <a:ea typeface="Times New Roman" panose="02020603050405020304" pitchFamily="18" charset="0"/>
            </a:endParaRPr>
          </a:p>
        </p:txBody>
      </p:sp>
      <p:pic>
        <p:nvPicPr>
          <p:cNvPr id="5" name="Resim 4"/>
          <p:cNvPicPr>
            <a:picLocks noChangeAspect="1"/>
          </p:cNvPicPr>
          <p:nvPr/>
        </p:nvPicPr>
        <p:blipFill rotWithShape="1">
          <a:blip r:embed="rId2"/>
          <a:srcRect t="8922" r="12566" b="6703"/>
          <a:stretch/>
        </p:blipFill>
        <p:spPr>
          <a:xfrm>
            <a:off x="5767096" y="1424194"/>
            <a:ext cx="5953380" cy="45960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253143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DYNAMED</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102</a:t>
            </a:fld>
            <a:endParaRPr lang="tr-TR"/>
          </a:p>
        </p:txBody>
      </p:sp>
      <p:pic>
        <p:nvPicPr>
          <p:cNvPr id="4" name="Resim 3"/>
          <p:cNvPicPr>
            <a:picLocks noChangeAspect="1"/>
          </p:cNvPicPr>
          <p:nvPr/>
        </p:nvPicPr>
        <p:blipFill rotWithShape="1">
          <a:blip r:embed="rId2"/>
          <a:srcRect t="8799" r="2007" b="6332"/>
          <a:stretch/>
        </p:blipFill>
        <p:spPr>
          <a:xfrm>
            <a:off x="721894" y="1537953"/>
            <a:ext cx="6859312" cy="4752474"/>
          </a:xfrm>
          <a:prstGeom prst="rect">
            <a:avLst/>
          </a:prstGeom>
          <a:ln>
            <a:noFill/>
          </a:ln>
          <a:effectLst>
            <a:outerShdw blurRad="292100" dist="139700" dir="2700000" algn="tl" rotWithShape="0">
              <a:srgbClr val="333333">
                <a:alpha val="65000"/>
              </a:srgbClr>
            </a:outerShdw>
          </a:effectLst>
        </p:spPr>
      </p:pic>
      <p:sp>
        <p:nvSpPr>
          <p:cNvPr id="5" name="Dikdörtgen 4"/>
          <p:cNvSpPr/>
          <p:nvPr/>
        </p:nvSpPr>
        <p:spPr>
          <a:xfrm>
            <a:off x="7931358" y="1185704"/>
            <a:ext cx="3720711" cy="5170646"/>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National </a:t>
            </a: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Science</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Foundation (</a:t>
            </a: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American</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Ulusal Bilim Vakfı) desteği ile üretilmiş, dünyanın en kapsamlı ve güncel, kanıta dayalı klinik referans sistemidir. 2000’e yakın hastalık </a:t>
            </a:r>
            <a:r>
              <a:rPr lang="tr-TR" sz="2200" b="1" dirty="0" smtClean="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hakkında, hastalığın nedenleri, tarihçesi, fiziksel bulguları, tanısı, risk faktörleri, komplikasyonları, tedavisi, hastalıktan korunma yolları </a:t>
            </a:r>
            <a:r>
              <a:rPr lang="tr-TR" sz="2200" b="1" dirty="0" err="1" smtClean="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v.b</a:t>
            </a:r>
            <a:r>
              <a:rPr lang="tr-TR" sz="2200" b="1" dirty="0" smtClean="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konular hakkında </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bilgiler verir. </a:t>
            </a:r>
            <a:endParaRPr lang="tr-TR" sz="2200" b="1" dirty="0">
              <a:solidFill>
                <a:schemeClr val="accent6">
                  <a:lumMod val="50000"/>
                </a:schemeClr>
              </a:solidFill>
            </a:endParaRPr>
          </a:p>
        </p:txBody>
      </p:sp>
    </p:spTree>
    <p:extLst>
      <p:ext uri="{BB962C8B-B14F-4D97-AF65-F5344CB8AC3E}">
        <p14:creationId xmlns:p14="http://schemas.microsoft.com/office/powerpoint/2010/main" val="305221183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UPTODATE</a:t>
            </a:r>
            <a:endParaRPr lang="tr-TR" b="1" dirty="0">
              <a:solidFill>
                <a:srgbClr val="FF0000"/>
              </a:solidFill>
            </a:endParaRPr>
          </a:p>
        </p:txBody>
      </p:sp>
      <p:sp>
        <p:nvSpPr>
          <p:cNvPr id="3" name="Slayt Numarası Yer Tutucusu 2"/>
          <p:cNvSpPr>
            <a:spLocks noGrp="1"/>
          </p:cNvSpPr>
          <p:nvPr>
            <p:ph type="sldNum" sz="quarter" idx="12"/>
          </p:nvPr>
        </p:nvSpPr>
        <p:spPr/>
        <p:txBody>
          <a:bodyPr/>
          <a:lstStyle/>
          <a:p>
            <a:fld id="{1961CEC7-0E5A-4935-A8D4-95B0BAEB7497}" type="slidenum">
              <a:rPr lang="tr-TR" smtClean="0"/>
              <a:t>103</a:t>
            </a:fld>
            <a:endParaRPr lang="tr-TR"/>
          </a:p>
        </p:txBody>
      </p:sp>
      <p:sp>
        <p:nvSpPr>
          <p:cNvPr id="4" name="Dikdörtgen 3"/>
          <p:cNvSpPr/>
          <p:nvPr/>
        </p:nvSpPr>
        <p:spPr>
          <a:xfrm>
            <a:off x="161108" y="1186149"/>
            <a:ext cx="6517724" cy="5509200"/>
          </a:xfrm>
          <a:prstGeom prst="rect">
            <a:avLst/>
          </a:prstGeom>
        </p:spPr>
        <p:txBody>
          <a:bodyPr wrap="square">
            <a:spAutoFit/>
          </a:bodyPr>
          <a:lstStyle/>
          <a:p>
            <a:pPr marL="342900" indent="-342900">
              <a:buFont typeface="Arial" panose="020B0604020202020204" pitchFamily="34" charset="0"/>
              <a:buChar char="•"/>
            </a:pP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Klinik </a:t>
            </a:r>
            <a:r>
              <a:rPr lang="tr-TR" sz="2200" b="1" dirty="0" smtClean="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bilimlere </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yönelik kanıta dayalı bir bilgi kaynağıdır. Hastalık teşhisinde bulunulması, tedavi planı hazırlanması ve klinik bilgilerin etkin bir şekilde paylaşılmasını sağlar. İçeriğinde, 14 uzmanlık </a:t>
            </a:r>
            <a:r>
              <a:rPr lang="tr-TR" sz="2200" b="1" dirty="0" smtClean="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dalında </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7700’den fazla konu alanı, 5000’den fazla derecelendirilmiş tedavi tavsiyesi, 80.000 sayfadan fazla metin, grafik ve özet makale bulunmaktadır. UpToDate, 4000 hekim tarafından hazırlanan vaka sunumlarını içermektedir. UpToDate veri tabanı dergi içermemektedir. Ancak vaka sunumları hazırlanırken yararlanılan </a:t>
            </a: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abstraktlar</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yer almaktadır. 4600’den fazla ilaç ve bitkisel ilaç hakkında kapsamlı bilgiler ile ilaç etkileşimleri hakkında bilgiler bulunmaktadır. Hastalara yönelik hazırlanan 400’den fazla konu içeriğini (</a:t>
            </a:r>
            <a:r>
              <a:rPr lang="tr-TR" sz="2200" b="1" dirty="0" err="1">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Patient</a:t>
            </a:r>
            <a:r>
              <a:rPr lang="tr-TR" sz="2200" b="1"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 Information) kapsar. </a:t>
            </a:r>
            <a:endParaRPr lang="tr-TR" sz="2200" b="1" dirty="0">
              <a:solidFill>
                <a:schemeClr val="accent6">
                  <a:lumMod val="50000"/>
                </a:schemeClr>
              </a:solidFill>
            </a:endParaRPr>
          </a:p>
        </p:txBody>
      </p:sp>
      <p:pic>
        <p:nvPicPr>
          <p:cNvPr id="6" name="Resim 5"/>
          <p:cNvPicPr>
            <a:picLocks noChangeAspect="1"/>
          </p:cNvPicPr>
          <p:nvPr/>
        </p:nvPicPr>
        <p:blipFill rotWithShape="1">
          <a:blip r:embed="rId2"/>
          <a:srcRect t="9292" b="4358"/>
          <a:stretch/>
        </p:blipFill>
        <p:spPr>
          <a:xfrm>
            <a:off x="6678831" y="1821318"/>
            <a:ext cx="5230004" cy="36128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9356136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ATIF VERİ TABANLARI</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104</a:t>
            </a:fld>
            <a:endParaRPr lang="tr-TR"/>
          </a:p>
        </p:txBody>
      </p:sp>
    </p:spTree>
    <p:extLst>
      <p:ext uri="{BB962C8B-B14F-4D97-AF65-F5344CB8AC3E}">
        <p14:creationId xmlns:p14="http://schemas.microsoft.com/office/powerpoint/2010/main" val="2968565489"/>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BOOK CITATION INDEX</a:t>
            </a:r>
            <a:endParaRPr lang="tr-TR" dirty="0"/>
          </a:p>
        </p:txBody>
      </p:sp>
      <p:pic>
        <p:nvPicPr>
          <p:cNvPr id="3" name="Resim 2"/>
          <p:cNvPicPr>
            <a:picLocks noChangeAspect="1"/>
          </p:cNvPicPr>
          <p:nvPr/>
        </p:nvPicPr>
        <p:blipFill rotWithShape="1">
          <a:blip r:embed="rId2"/>
          <a:srcRect l="14995" t="13616" r="16835" b="5924"/>
          <a:stretch/>
        </p:blipFill>
        <p:spPr>
          <a:xfrm>
            <a:off x="300446" y="1384662"/>
            <a:ext cx="7700052" cy="51598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Yuvarlatılmış Dikdörtgen 4"/>
          <p:cNvSpPr/>
          <p:nvPr/>
        </p:nvSpPr>
        <p:spPr>
          <a:xfrm>
            <a:off x="300446" y="5786845"/>
            <a:ext cx="3062515" cy="548641"/>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Yuvarlatılmış Dikdörtgen 5"/>
          <p:cNvSpPr/>
          <p:nvPr/>
        </p:nvSpPr>
        <p:spPr>
          <a:xfrm>
            <a:off x="5381897" y="1848393"/>
            <a:ext cx="6496594" cy="4232366"/>
          </a:xfrm>
          <a:prstGeom prst="roundRect">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b="1" dirty="0">
                <a:solidFill>
                  <a:schemeClr val="accent6">
                    <a:lumMod val="50000"/>
                  </a:schemeClr>
                </a:solidFill>
              </a:rPr>
              <a:t>2005'ten günümüze 60.000’den fazla akademik kitabın yayın ve atıf bilgilerini sunan bir veri </a:t>
            </a:r>
            <a:r>
              <a:rPr lang="tr-TR" sz="2400" b="1" dirty="0" smtClean="0">
                <a:solidFill>
                  <a:schemeClr val="accent6">
                    <a:lumMod val="50000"/>
                  </a:schemeClr>
                </a:solidFill>
              </a:rPr>
              <a:t>tabanıdır. </a:t>
            </a:r>
            <a:r>
              <a:rPr lang="tr-TR" sz="2400" b="1" dirty="0" err="1">
                <a:solidFill>
                  <a:schemeClr val="accent6">
                    <a:lumMod val="50000"/>
                  </a:schemeClr>
                </a:solidFill>
              </a:rPr>
              <a:t>Book</a:t>
            </a:r>
            <a:r>
              <a:rPr lang="tr-TR" sz="2400" b="1" dirty="0">
                <a:solidFill>
                  <a:schemeClr val="accent6">
                    <a:lumMod val="50000"/>
                  </a:schemeClr>
                </a:solidFill>
              </a:rPr>
              <a:t> </a:t>
            </a:r>
            <a:r>
              <a:rPr lang="tr-TR" sz="2400" b="1" dirty="0" err="1">
                <a:solidFill>
                  <a:schemeClr val="accent6">
                    <a:lumMod val="50000"/>
                  </a:schemeClr>
                </a:solidFill>
              </a:rPr>
              <a:t>Citation</a:t>
            </a:r>
            <a:r>
              <a:rPr lang="tr-TR" sz="2400" b="1" dirty="0">
                <a:solidFill>
                  <a:schemeClr val="accent6">
                    <a:lumMod val="50000"/>
                  </a:schemeClr>
                </a:solidFill>
              </a:rPr>
              <a:t> </a:t>
            </a:r>
            <a:r>
              <a:rPr lang="tr-TR" sz="2400" b="1" dirty="0" err="1">
                <a:solidFill>
                  <a:schemeClr val="accent6">
                    <a:lumMod val="50000"/>
                  </a:schemeClr>
                </a:solidFill>
              </a:rPr>
              <a:t>Index'te</a:t>
            </a:r>
            <a:r>
              <a:rPr lang="tr-TR" sz="2400" b="1" dirty="0">
                <a:solidFill>
                  <a:schemeClr val="accent6">
                    <a:lumMod val="50000"/>
                  </a:schemeClr>
                </a:solidFill>
              </a:rPr>
              <a:t> tarama yapabilmek için "</a:t>
            </a:r>
            <a:r>
              <a:rPr lang="tr-TR" sz="2400" b="1" dirty="0" err="1">
                <a:solidFill>
                  <a:schemeClr val="accent6">
                    <a:lumMod val="50000"/>
                  </a:schemeClr>
                </a:solidFill>
              </a:rPr>
              <a:t>More</a:t>
            </a:r>
            <a:r>
              <a:rPr lang="tr-TR" sz="2400" b="1" dirty="0">
                <a:solidFill>
                  <a:schemeClr val="accent6">
                    <a:lumMod val="50000"/>
                  </a:schemeClr>
                </a:solidFill>
              </a:rPr>
              <a:t> </a:t>
            </a:r>
            <a:r>
              <a:rPr lang="tr-TR" sz="2400" b="1" dirty="0" err="1">
                <a:solidFill>
                  <a:schemeClr val="accent6">
                    <a:lumMod val="50000"/>
                  </a:schemeClr>
                </a:solidFill>
              </a:rPr>
              <a:t>Settings</a:t>
            </a:r>
            <a:r>
              <a:rPr lang="tr-TR" sz="2400" b="1" dirty="0">
                <a:solidFill>
                  <a:schemeClr val="accent6">
                    <a:lumMod val="50000"/>
                  </a:schemeClr>
                </a:solidFill>
              </a:rPr>
              <a:t>" alanından "</a:t>
            </a:r>
            <a:r>
              <a:rPr lang="tr-TR" sz="2400" b="1" dirty="0" err="1">
                <a:solidFill>
                  <a:schemeClr val="accent6">
                    <a:lumMod val="50000"/>
                  </a:schemeClr>
                </a:solidFill>
              </a:rPr>
              <a:t>Book</a:t>
            </a:r>
            <a:r>
              <a:rPr lang="tr-TR" sz="2400" b="1" dirty="0">
                <a:solidFill>
                  <a:schemeClr val="accent6">
                    <a:lumMod val="50000"/>
                  </a:schemeClr>
                </a:solidFill>
              </a:rPr>
              <a:t> </a:t>
            </a:r>
            <a:r>
              <a:rPr lang="tr-TR" sz="2400" b="1" dirty="0" err="1">
                <a:solidFill>
                  <a:schemeClr val="accent6">
                    <a:lumMod val="50000"/>
                  </a:schemeClr>
                </a:solidFill>
              </a:rPr>
              <a:t>Citation</a:t>
            </a:r>
            <a:r>
              <a:rPr lang="tr-TR" sz="2400" b="1" dirty="0">
                <a:solidFill>
                  <a:schemeClr val="accent6">
                    <a:lumMod val="50000"/>
                  </a:schemeClr>
                </a:solidFill>
              </a:rPr>
              <a:t> Index </a:t>
            </a:r>
            <a:r>
              <a:rPr lang="tr-TR" sz="2400" b="1" dirty="0" err="1">
                <a:solidFill>
                  <a:schemeClr val="accent6">
                    <a:lumMod val="50000"/>
                  </a:schemeClr>
                </a:solidFill>
              </a:rPr>
              <a:t>Science</a:t>
            </a:r>
            <a:r>
              <a:rPr lang="tr-TR" sz="2400" b="1" dirty="0">
                <a:solidFill>
                  <a:schemeClr val="accent6">
                    <a:lumMod val="50000"/>
                  </a:schemeClr>
                </a:solidFill>
              </a:rPr>
              <a:t>" ya da "</a:t>
            </a:r>
            <a:r>
              <a:rPr lang="tr-TR" sz="2400" b="1" dirty="0" err="1">
                <a:solidFill>
                  <a:schemeClr val="accent6">
                    <a:lumMod val="50000"/>
                  </a:schemeClr>
                </a:solidFill>
              </a:rPr>
              <a:t>Book</a:t>
            </a:r>
            <a:r>
              <a:rPr lang="tr-TR" sz="2400" b="1" dirty="0">
                <a:solidFill>
                  <a:schemeClr val="accent6">
                    <a:lumMod val="50000"/>
                  </a:schemeClr>
                </a:solidFill>
              </a:rPr>
              <a:t> </a:t>
            </a:r>
            <a:r>
              <a:rPr lang="tr-TR" sz="2400" b="1" dirty="0" err="1">
                <a:solidFill>
                  <a:schemeClr val="accent6">
                    <a:lumMod val="50000"/>
                  </a:schemeClr>
                </a:solidFill>
              </a:rPr>
              <a:t>Citation</a:t>
            </a:r>
            <a:r>
              <a:rPr lang="tr-TR" sz="2400" b="1" dirty="0">
                <a:solidFill>
                  <a:schemeClr val="accent6">
                    <a:lumMod val="50000"/>
                  </a:schemeClr>
                </a:solidFill>
              </a:rPr>
              <a:t> Index </a:t>
            </a:r>
            <a:r>
              <a:rPr lang="tr-TR" sz="2400" b="1" dirty="0" err="1">
                <a:solidFill>
                  <a:schemeClr val="accent6">
                    <a:lumMod val="50000"/>
                  </a:schemeClr>
                </a:solidFill>
              </a:rPr>
              <a:t>Social</a:t>
            </a:r>
            <a:r>
              <a:rPr lang="tr-TR" sz="2400" b="1" dirty="0">
                <a:solidFill>
                  <a:schemeClr val="accent6">
                    <a:lumMod val="50000"/>
                  </a:schemeClr>
                </a:solidFill>
              </a:rPr>
              <a:t> </a:t>
            </a:r>
            <a:r>
              <a:rPr lang="tr-TR" sz="2400" b="1" dirty="0" err="1">
                <a:solidFill>
                  <a:schemeClr val="accent6">
                    <a:lumMod val="50000"/>
                  </a:schemeClr>
                </a:solidFill>
              </a:rPr>
              <a:t>Sciences</a:t>
            </a:r>
            <a:r>
              <a:rPr lang="tr-TR" sz="2400" b="1" dirty="0">
                <a:solidFill>
                  <a:schemeClr val="accent6">
                    <a:lumMod val="50000"/>
                  </a:schemeClr>
                </a:solidFill>
              </a:rPr>
              <a:t> &amp; </a:t>
            </a:r>
            <a:r>
              <a:rPr lang="tr-TR" sz="2400" b="1" dirty="0" err="1">
                <a:solidFill>
                  <a:schemeClr val="accent6">
                    <a:lumMod val="50000"/>
                  </a:schemeClr>
                </a:solidFill>
              </a:rPr>
              <a:t>Humanities</a:t>
            </a:r>
            <a:r>
              <a:rPr lang="tr-TR" sz="2400" b="1" dirty="0">
                <a:solidFill>
                  <a:schemeClr val="accent6">
                    <a:lumMod val="50000"/>
                  </a:schemeClr>
                </a:solidFill>
              </a:rPr>
              <a:t>" seçeneklerinin işaretlenmesi gerekmektedir.</a:t>
            </a:r>
            <a:endParaRPr lang="tr-TR" sz="2800" b="1" dirty="0">
              <a:solidFill>
                <a:schemeClr val="accent6">
                  <a:lumMod val="50000"/>
                </a:schemeClr>
              </a:solidFill>
            </a:endParaRPr>
          </a:p>
        </p:txBody>
      </p:sp>
    </p:spTree>
    <p:extLst>
      <p:ext uri="{BB962C8B-B14F-4D97-AF65-F5344CB8AC3E}">
        <p14:creationId xmlns:p14="http://schemas.microsoft.com/office/powerpoint/2010/main" val="324347293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SCOPUS - I</a:t>
            </a:r>
            <a:endParaRPr lang="tr-TR" b="1" dirty="0">
              <a:solidFill>
                <a:srgbClr val="FF0000"/>
              </a:solidFill>
            </a:endParaRPr>
          </a:p>
        </p:txBody>
      </p:sp>
      <p:pic>
        <p:nvPicPr>
          <p:cNvPr id="4" name="Resim 3"/>
          <p:cNvPicPr>
            <a:picLocks noChangeAspect="1"/>
          </p:cNvPicPr>
          <p:nvPr/>
        </p:nvPicPr>
        <p:blipFill rotWithShape="1">
          <a:blip r:embed="rId2"/>
          <a:srcRect l="1283" t="9662" r="1611" b="5222"/>
          <a:stretch/>
        </p:blipFill>
        <p:spPr>
          <a:xfrm>
            <a:off x="409074" y="1359568"/>
            <a:ext cx="7498078" cy="5257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Yuvarlatılmış Dikdörtgen 4"/>
          <p:cNvSpPr/>
          <p:nvPr/>
        </p:nvSpPr>
        <p:spPr>
          <a:xfrm>
            <a:off x="5787189" y="2370346"/>
            <a:ext cx="6128084" cy="3567363"/>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Tüm disiplinlerde bibliyografik </a:t>
            </a:r>
            <a:r>
              <a:rPr lang="tr-TR" sz="2200" b="1" dirty="0">
                <a:solidFill>
                  <a:schemeClr val="accent6">
                    <a:lumMod val="50000"/>
                  </a:schemeClr>
                </a:solidFill>
              </a:rPr>
              <a:t>künye, özet ve atıf veren bir veri tabanıdır. İçeriğinde </a:t>
            </a:r>
            <a:endParaRPr lang="tr-TR" sz="2200" b="1" dirty="0" smtClean="0">
              <a:solidFill>
                <a:schemeClr val="accent6">
                  <a:lumMod val="50000"/>
                </a:schemeClr>
              </a:solidFill>
            </a:endParaRPr>
          </a:p>
          <a:p>
            <a:pPr marL="914400" lvl="1" indent="-457200">
              <a:buFont typeface="Arial" panose="020B0604020202020204" pitchFamily="34" charset="0"/>
              <a:buChar char="•"/>
            </a:pPr>
            <a:r>
              <a:rPr lang="tr-TR" sz="2200" b="1" dirty="0" smtClean="0">
                <a:solidFill>
                  <a:schemeClr val="accent6">
                    <a:lumMod val="50000"/>
                  </a:schemeClr>
                </a:solidFill>
              </a:rPr>
              <a:t>21.500 </a:t>
            </a:r>
            <a:r>
              <a:rPr lang="tr-TR" sz="2200" b="1" dirty="0">
                <a:solidFill>
                  <a:schemeClr val="accent6">
                    <a:lumMod val="50000"/>
                  </a:schemeClr>
                </a:solidFill>
              </a:rPr>
              <a:t>hakemli dergi, </a:t>
            </a:r>
            <a:endParaRPr lang="tr-TR" sz="2200" b="1" dirty="0" smtClean="0">
              <a:solidFill>
                <a:schemeClr val="accent6">
                  <a:lumMod val="50000"/>
                </a:schemeClr>
              </a:solidFill>
            </a:endParaRPr>
          </a:p>
          <a:p>
            <a:pPr marL="914400" lvl="1" indent="-457200">
              <a:buFont typeface="Arial" panose="020B0604020202020204" pitchFamily="34" charset="0"/>
              <a:buChar char="•"/>
            </a:pPr>
            <a:r>
              <a:rPr lang="tr-TR" sz="2200" b="1" dirty="0" smtClean="0">
                <a:solidFill>
                  <a:schemeClr val="accent6">
                    <a:lumMod val="50000"/>
                  </a:schemeClr>
                </a:solidFill>
              </a:rPr>
              <a:t>4200 </a:t>
            </a:r>
            <a:r>
              <a:rPr lang="tr-TR" sz="2200" b="1" dirty="0">
                <a:solidFill>
                  <a:schemeClr val="accent6">
                    <a:lumMod val="50000"/>
                  </a:schemeClr>
                </a:solidFill>
              </a:rPr>
              <a:t>açık erişim dergi, </a:t>
            </a:r>
            <a:endParaRPr lang="tr-TR" sz="2200" b="1" dirty="0" smtClean="0">
              <a:solidFill>
                <a:schemeClr val="accent6">
                  <a:lumMod val="50000"/>
                </a:schemeClr>
              </a:solidFill>
            </a:endParaRPr>
          </a:p>
          <a:p>
            <a:pPr marL="914400" lvl="1" indent="-457200">
              <a:buFont typeface="Arial" panose="020B0604020202020204" pitchFamily="34" charset="0"/>
              <a:buChar char="•"/>
            </a:pPr>
            <a:r>
              <a:rPr lang="tr-TR" sz="2200" b="1" dirty="0" smtClean="0">
                <a:solidFill>
                  <a:schemeClr val="accent6">
                    <a:lumMod val="50000"/>
                  </a:schemeClr>
                </a:solidFill>
              </a:rPr>
              <a:t>360 </a:t>
            </a:r>
            <a:r>
              <a:rPr lang="tr-TR" sz="2200" b="1" dirty="0">
                <a:solidFill>
                  <a:schemeClr val="accent6">
                    <a:lumMod val="50000"/>
                  </a:schemeClr>
                </a:solidFill>
              </a:rPr>
              <a:t>ticari yayın, </a:t>
            </a:r>
            <a:endParaRPr lang="tr-TR" sz="2200" b="1" dirty="0" smtClean="0">
              <a:solidFill>
                <a:schemeClr val="accent6">
                  <a:lumMod val="50000"/>
                </a:schemeClr>
              </a:solidFill>
            </a:endParaRPr>
          </a:p>
          <a:p>
            <a:pPr marL="914400" lvl="1" indent="-457200">
              <a:buFont typeface="Arial" panose="020B0604020202020204" pitchFamily="34" charset="0"/>
              <a:buChar char="•"/>
            </a:pPr>
            <a:r>
              <a:rPr lang="tr-TR" sz="2200" b="1" dirty="0" smtClean="0">
                <a:solidFill>
                  <a:schemeClr val="accent6">
                    <a:lumMod val="50000"/>
                  </a:schemeClr>
                </a:solidFill>
              </a:rPr>
              <a:t>113.000 </a:t>
            </a:r>
            <a:r>
              <a:rPr lang="tr-TR" sz="2200" b="1" dirty="0">
                <a:solidFill>
                  <a:schemeClr val="accent6">
                    <a:lumMod val="50000"/>
                  </a:schemeClr>
                </a:solidFill>
              </a:rPr>
              <a:t>kitap</a:t>
            </a:r>
            <a:r>
              <a:rPr lang="tr-TR" sz="2200" b="1" dirty="0" smtClean="0">
                <a:solidFill>
                  <a:schemeClr val="accent6">
                    <a:lumMod val="50000"/>
                  </a:schemeClr>
                </a:solidFill>
              </a:rPr>
              <a:t>,</a:t>
            </a:r>
          </a:p>
          <a:p>
            <a:pPr marL="914400" lvl="1" indent="-457200">
              <a:buFont typeface="Arial" panose="020B0604020202020204" pitchFamily="34" charset="0"/>
              <a:buChar char="•"/>
            </a:pPr>
            <a:r>
              <a:rPr lang="tr-TR" sz="2200" b="1" dirty="0" smtClean="0">
                <a:solidFill>
                  <a:schemeClr val="accent6">
                    <a:lumMod val="50000"/>
                  </a:schemeClr>
                </a:solidFill>
              </a:rPr>
              <a:t>530 </a:t>
            </a:r>
            <a:r>
              <a:rPr lang="tr-TR" sz="2200" b="1" dirty="0">
                <a:solidFill>
                  <a:schemeClr val="accent6">
                    <a:lumMod val="50000"/>
                  </a:schemeClr>
                </a:solidFill>
              </a:rPr>
              <a:t>kitap serisi, </a:t>
            </a:r>
            <a:endParaRPr lang="tr-TR" sz="2200" b="1" dirty="0" smtClean="0">
              <a:solidFill>
                <a:schemeClr val="accent6">
                  <a:lumMod val="50000"/>
                </a:schemeClr>
              </a:solidFill>
            </a:endParaRPr>
          </a:p>
          <a:p>
            <a:pPr marL="914400" lvl="1" indent="-457200">
              <a:buFont typeface="Arial" panose="020B0604020202020204" pitchFamily="34" charset="0"/>
              <a:buChar char="•"/>
            </a:pPr>
            <a:r>
              <a:rPr lang="tr-TR" sz="2200" b="1" dirty="0" smtClean="0">
                <a:solidFill>
                  <a:schemeClr val="accent6">
                    <a:lumMod val="50000"/>
                  </a:schemeClr>
                </a:solidFill>
              </a:rPr>
              <a:t>5 </a:t>
            </a:r>
            <a:r>
              <a:rPr lang="tr-TR" sz="2200" b="1" dirty="0">
                <a:solidFill>
                  <a:schemeClr val="accent6">
                    <a:lumMod val="50000"/>
                  </a:schemeClr>
                </a:solidFill>
              </a:rPr>
              <a:t>patent ofisinden 27 milyon patent ve </a:t>
            </a:r>
            <a:endParaRPr lang="tr-TR" sz="2200" b="1" dirty="0" smtClean="0">
              <a:solidFill>
                <a:schemeClr val="accent6">
                  <a:lumMod val="50000"/>
                </a:schemeClr>
              </a:solidFill>
            </a:endParaRPr>
          </a:p>
          <a:p>
            <a:pPr marL="914400" lvl="1" indent="-457200">
              <a:buFont typeface="Arial" panose="020B0604020202020204" pitchFamily="34" charset="0"/>
              <a:buChar char="•"/>
            </a:pPr>
            <a:r>
              <a:rPr lang="tr-TR" sz="2200" b="1" dirty="0" smtClean="0">
                <a:solidFill>
                  <a:schemeClr val="accent6">
                    <a:lumMod val="50000"/>
                  </a:schemeClr>
                </a:solidFill>
              </a:rPr>
              <a:t>7.2 </a:t>
            </a:r>
            <a:r>
              <a:rPr lang="tr-TR" sz="2200" b="1" dirty="0">
                <a:solidFill>
                  <a:schemeClr val="accent6">
                    <a:lumMod val="50000"/>
                  </a:schemeClr>
                </a:solidFill>
              </a:rPr>
              <a:t>milyon konferans bildirisi </a:t>
            </a:r>
          </a:p>
          <a:p>
            <a:pPr lvl="1"/>
            <a:r>
              <a:rPr lang="tr-TR" sz="2200" b="1" dirty="0" smtClean="0">
                <a:solidFill>
                  <a:schemeClr val="accent6">
                    <a:lumMod val="50000"/>
                  </a:schemeClr>
                </a:solidFill>
              </a:rPr>
              <a:t>yer </a:t>
            </a:r>
            <a:r>
              <a:rPr lang="tr-TR" sz="2200" b="1" dirty="0">
                <a:solidFill>
                  <a:schemeClr val="accent6">
                    <a:lumMod val="50000"/>
                  </a:schemeClr>
                </a:solidFill>
              </a:rPr>
              <a:t>almaktadır.</a:t>
            </a:r>
          </a:p>
        </p:txBody>
      </p:sp>
    </p:spTree>
    <p:extLst>
      <p:ext uri="{BB962C8B-B14F-4D97-AF65-F5344CB8AC3E}">
        <p14:creationId xmlns:p14="http://schemas.microsoft.com/office/powerpoint/2010/main" val="1748455465"/>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SCOPUS - II</a:t>
            </a:r>
            <a:endParaRPr lang="tr-TR" dirty="0"/>
          </a:p>
        </p:txBody>
      </p:sp>
      <p:pic>
        <p:nvPicPr>
          <p:cNvPr id="6" name="Resim 5"/>
          <p:cNvPicPr>
            <a:picLocks noChangeAspect="1"/>
          </p:cNvPicPr>
          <p:nvPr/>
        </p:nvPicPr>
        <p:blipFill rotWithShape="1">
          <a:blip r:embed="rId2"/>
          <a:srcRect t="17311" r="38421" b="56661"/>
          <a:stretch/>
        </p:blipFill>
        <p:spPr>
          <a:xfrm>
            <a:off x="393032" y="4499812"/>
            <a:ext cx="5728625" cy="193708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Resim 6"/>
          <p:cNvPicPr>
            <a:picLocks noChangeAspect="1"/>
          </p:cNvPicPr>
          <p:nvPr/>
        </p:nvPicPr>
        <p:blipFill rotWithShape="1">
          <a:blip r:embed="rId3"/>
          <a:srcRect t="16941" r="38421" b="44819"/>
          <a:stretch/>
        </p:blipFill>
        <p:spPr>
          <a:xfrm>
            <a:off x="405860" y="1480012"/>
            <a:ext cx="5702968" cy="28332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Resim 7"/>
          <p:cNvPicPr>
            <a:picLocks noChangeAspect="1"/>
          </p:cNvPicPr>
          <p:nvPr/>
        </p:nvPicPr>
        <p:blipFill rotWithShape="1">
          <a:blip r:embed="rId4"/>
          <a:srcRect t="16818" r="38421" b="45189"/>
          <a:stretch/>
        </p:blipFill>
        <p:spPr>
          <a:xfrm>
            <a:off x="6348664" y="1480012"/>
            <a:ext cx="5716097" cy="28332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Patlama 1 9"/>
          <p:cNvSpPr/>
          <p:nvPr/>
        </p:nvSpPr>
        <p:spPr>
          <a:xfrm>
            <a:off x="4630192" y="2890716"/>
            <a:ext cx="1065703" cy="106492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rgbClr val="FF0000"/>
                </a:solidFill>
              </a:rPr>
              <a:t>1</a:t>
            </a:r>
            <a:endParaRPr lang="tr-TR" sz="2200" b="1" dirty="0">
              <a:solidFill>
                <a:srgbClr val="FF0000"/>
              </a:solidFill>
            </a:endParaRPr>
          </a:p>
        </p:txBody>
      </p:sp>
      <p:sp>
        <p:nvSpPr>
          <p:cNvPr id="11" name="Patlama 1 10"/>
          <p:cNvSpPr/>
          <p:nvPr/>
        </p:nvSpPr>
        <p:spPr>
          <a:xfrm>
            <a:off x="10472581" y="2935575"/>
            <a:ext cx="1065703" cy="106492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rgbClr val="FF0000"/>
                </a:solidFill>
              </a:rPr>
              <a:t>2</a:t>
            </a:r>
            <a:endParaRPr lang="tr-TR" sz="2200" b="1" dirty="0">
              <a:solidFill>
                <a:srgbClr val="FF0000"/>
              </a:solidFill>
            </a:endParaRPr>
          </a:p>
        </p:txBody>
      </p:sp>
      <p:sp>
        <p:nvSpPr>
          <p:cNvPr id="12" name="Patlama 1 11"/>
          <p:cNvSpPr/>
          <p:nvPr/>
        </p:nvSpPr>
        <p:spPr>
          <a:xfrm>
            <a:off x="4630191" y="4764505"/>
            <a:ext cx="1065703" cy="1064925"/>
          </a:xfrm>
          <a:prstGeom prst="irregularSeal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rgbClr val="FF0000"/>
                </a:solidFill>
              </a:rPr>
              <a:t>3</a:t>
            </a:r>
            <a:endParaRPr lang="tr-TR" sz="2200" b="1" dirty="0">
              <a:solidFill>
                <a:srgbClr val="FF0000"/>
              </a:solidFill>
            </a:endParaRPr>
          </a:p>
        </p:txBody>
      </p:sp>
      <p:sp>
        <p:nvSpPr>
          <p:cNvPr id="3" name="Dikdörtgen 2"/>
          <p:cNvSpPr/>
          <p:nvPr/>
        </p:nvSpPr>
        <p:spPr>
          <a:xfrm>
            <a:off x="6611902" y="4764505"/>
            <a:ext cx="5189620" cy="1446550"/>
          </a:xfrm>
          <a:prstGeom prst="rect">
            <a:avLst/>
          </a:prstGeom>
        </p:spPr>
        <p:txBody>
          <a:bodyPr wrap="square">
            <a:spAutoFit/>
          </a:bodyPr>
          <a:lstStyle/>
          <a:p>
            <a:pPr algn="ctr"/>
            <a:r>
              <a:rPr lang="tr-TR" sz="2200" b="1" dirty="0">
                <a:solidFill>
                  <a:schemeClr val="accent6">
                    <a:lumMod val="50000"/>
                  </a:schemeClr>
                </a:solidFill>
              </a:rPr>
              <a:t>Taramalar </a:t>
            </a:r>
          </a:p>
          <a:p>
            <a:pPr marL="457200" indent="-457200" algn="ctr">
              <a:buFont typeface="+mj-lt"/>
              <a:buAutoNum type="arabicPeriod"/>
            </a:pPr>
            <a:r>
              <a:rPr lang="tr-TR" sz="2200" b="1" dirty="0">
                <a:solidFill>
                  <a:schemeClr val="accent6">
                    <a:lumMod val="50000"/>
                  </a:schemeClr>
                </a:solidFill>
              </a:rPr>
              <a:t>anahtar kelime / makale isminden,</a:t>
            </a:r>
          </a:p>
          <a:p>
            <a:pPr marL="457200" indent="-457200" algn="ctr">
              <a:buFont typeface="+mj-lt"/>
              <a:buAutoNum type="arabicPeriod"/>
            </a:pPr>
            <a:r>
              <a:rPr lang="tr-TR" sz="2200" b="1" dirty="0">
                <a:solidFill>
                  <a:schemeClr val="accent6">
                    <a:lumMod val="50000"/>
                  </a:schemeClr>
                </a:solidFill>
              </a:rPr>
              <a:t>yazar adı / çalıştığı kurumdan veya</a:t>
            </a:r>
          </a:p>
          <a:p>
            <a:pPr marL="457200" indent="-457200" algn="ctr">
              <a:buFont typeface="+mj-lt"/>
              <a:buAutoNum type="arabicPeriod"/>
            </a:pPr>
            <a:r>
              <a:rPr lang="tr-TR" sz="2200" b="1" dirty="0">
                <a:solidFill>
                  <a:schemeClr val="accent6">
                    <a:lumMod val="50000"/>
                  </a:schemeClr>
                </a:solidFill>
              </a:rPr>
              <a:t>sadece kurum isminden yapılabilir.</a:t>
            </a:r>
          </a:p>
        </p:txBody>
      </p:sp>
    </p:spTree>
    <p:extLst>
      <p:ext uri="{BB962C8B-B14F-4D97-AF65-F5344CB8AC3E}">
        <p14:creationId xmlns:p14="http://schemas.microsoft.com/office/powerpoint/2010/main" val="3461975231"/>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SCOPUS - III</a:t>
            </a:r>
            <a:endParaRPr lang="tr-TR" dirty="0"/>
          </a:p>
        </p:txBody>
      </p:sp>
      <p:pic>
        <p:nvPicPr>
          <p:cNvPr id="4" name="Resim 3"/>
          <p:cNvPicPr>
            <a:picLocks noChangeAspect="1"/>
          </p:cNvPicPr>
          <p:nvPr/>
        </p:nvPicPr>
        <p:blipFill rotWithShape="1">
          <a:blip r:embed="rId2"/>
          <a:srcRect t="10017" b="6433"/>
          <a:stretch/>
        </p:blipFill>
        <p:spPr>
          <a:xfrm>
            <a:off x="236622" y="1341772"/>
            <a:ext cx="7730824" cy="51673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Resim 4"/>
          <p:cNvPicPr>
            <a:picLocks noChangeAspect="1"/>
          </p:cNvPicPr>
          <p:nvPr/>
        </p:nvPicPr>
        <p:blipFill rotWithShape="1">
          <a:blip r:embed="rId3"/>
          <a:srcRect t="25232" b="31884"/>
          <a:stretch/>
        </p:blipFill>
        <p:spPr>
          <a:xfrm>
            <a:off x="2895884" y="3206415"/>
            <a:ext cx="9083105" cy="31161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Satır Belirtme Çizgisi 1 5"/>
          <p:cNvSpPr/>
          <p:nvPr/>
        </p:nvSpPr>
        <p:spPr>
          <a:xfrm>
            <a:off x="6624937" y="2081587"/>
            <a:ext cx="5354052" cy="517106"/>
          </a:xfrm>
          <a:prstGeom prst="borderCallout1">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Yazar adınızı girerek taramanızı başlatınız.</a:t>
            </a:r>
            <a:endParaRPr lang="tr-TR" sz="2200" b="1" dirty="0">
              <a:solidFill>
                <a:schemeClr val="accent6">
                  <a:lumMod val="50000"/>
                </a:schemeClr>
              </a:solidFill>
            </a:endParaRPr>
          </a:p>
        </p:txBody>
      </p:sp>
      <p:sp>
        <p:nvSpPr>
          <p:cNvPr id="7" name="Satır Belirtme Çizgisi 1 6"/>
          <p:cNvSpPr/>
          <p:nvPr/>
        </p:nvSpPr>
        <p:spPr>
          <a:xfrm>
            <a:off x="7194885" y="4764505"/>
            <a:ext cx="3959352" cy="950368"/>
          </a:xfrm>
          <a:prstGeom prst="borderCallout1">
            <a:avLst>
              <a:gd name="adj1" fmla="val 18750"/>
              <a:gd name="adj2" fmla="val -8333"/>
              <a:gd name="adj3" fmla="val -52412"/>
              <a:gd name="adj4" fmla="val -44549"/>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Çalışmalarını görmek </a:t>
            </a:r>
            <a:r>
              <a:rPr lang="tr-TR" sz="2200" b="1" smtClean="0">
                <a:solidFill>
                  <a:schemeClr val="accent6">
                    <a:lumMod val="50000"/>
                  </a:schemeClr>
                </a:solidFill>
              </a:rPr>
              <a:t>istediğiniz yazar </a:t>
            </a:r>
            <a:r>
              <a:rPr lang="tr-TR" sz="2200" b="1" dirty="0" smtClean="0">
                <a:solidFill>
                  <a:schemeClr val="accent6">
                    <a:lumMod val="50000"/>
                  </a:schemeClr>
                </a:solidFill>
              </a:rPr>
              <a:t>adına tıklayınız.</a:t>
            </a:r>
            <a:endParaRPr lang="tr-TR" sz="2200" b="1" dirty="0">
              <a:solidFill>
                <a:schemeClr val="accent6">
                  <a:lumMod val="50000"/>
                </a:schemeClr>
              </a:solidFill>
            </a:endParaRPr>
          </a:p>
        </p:txBody>
      </p:sp>
    </p:spTree>
    <p:extLst>
      <p:ext uri="{BB962C8B-B14F-4D97-AF65-F5344CB8AC3E}">
        <p14:creationId xmlns:p14="http://schemas.microsoft.com/office/powerpoint/2010/main" val="2029664870"/>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Resim 11"/>
          <p:cNvPicPr>
            <a:picLocks noChangeAspect="1"/>
          </p:cNvPicPr>
          <p:nvPr/>
        </p:nvPicPr>
        <p:blipFill rotWithShape="1">
          <a:blip r:embed="rId2"/>
          <a:srcRect t="10033" b="7196"/>
          <a:stretch/>
        </p:blipFill>
        <p:spPr>
          <a:xfrm>
            <a:off x="2281989" y="217802"/>
            <a:ext cx="9716270" cy="64338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284747" y="361433"/>
            <a:ext cx="10515600" cy="1325563"/>
          </a:xfrm>
        </p:spPr>
        <p:txBody>
          <a:bodyPr/>
          <a:lstStyle/>
          <a:p>
            <a:r>
              <a:rPr lang="tr-TR" b="1" dirty="0" smtClean="0">
                <a:solidFill>
                  <a:srgbClr val="FF0000"/>
                </a:solidFill>
              </a:rPr>
              <a:t>SCOPUS</a:t>
            </a:r>
            <a:br>
              <a:rPr lang="tr-TR" b="1" dirty="0" smtClean="0">
                <a:solidFill>
                  <a:srgbClr val="FF0000"/>
                </a:solidFill>
              </a:rPr>
            </a:br>
            <a:r>
              <a:rPr lang="tr-TR" b="1" dirty="0">
                <a:solidFill>
                  <a:srgbClr val="FF0000"/>
                </a:solidFill>
              </a:rPr>
              <a:t> </a:t>
            </a:r>
            <a:r>
              <a:rPr lang="tr-TR" b="1" dirty="0" smtClean="0">
                <a:solidFill>
                  <a:srgbClr val="FF0000"/>
                </a:solidFill>
              </a:rPr>
              <a:t>    IV</a:t>
            </a:r>
            <a:endParaRPr lang="tr-TR" dirty="0"/>
          </a:p>
        </p:txBody>
      </p:sp>
      <p:sp>
        <p:nvSpPr>
          <p:cNvPr id="5" name="Satır Belirtme Çizgisi 1 4"/>
          <p:cNvSpPr/>
          <p:nvPr/>
        </p:nvSpPr>
        <p:spPr>
          <a:xfrm>
            <a:off x="4977062" y="905576"/>
            <a:ext cx="1130969" cy="925051"/>
          </a:xfrm>
          <a:prstGeom prst="borderCallout1">
            <a:avLst>
              <a:gd name="adj1" fmla="val 18750"/>
              <a:gd name="adj2" fmla="val -8333"/>
              <a:gd name="adj3" fmla="val 89088"/>
              <a:gd name="adj4" fmla="val -41524"/>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Yazarın iletişim bilgileri</a:t>
            </a:r>
            <a:endParaRPr lang="tr-TR" b="1" dirty="0">
              <a:solidFill>
                <a:schemeClr val="accent6">
                  <a:lumMod val="50000"/>
                </a:schemeClr>
              </a:solidFill>
            </a:endParaRPr>
          </a:p>
        </p:txBody>
      </p:sp>
      <p:sp>
        <p:nvSpPr>
          <p:cNvPr id="6" name="Satır Belirtme Çizgisi 1 5"/>
          <p:cNvSpPr/>
          <p:nvPr/>
        </p:nvSpPr>
        <p:spPr>
          <a:xfrm>
            <a:off x="5157536" y="3880183"/>
            <a:ext cx="1568117" cy="848228"/>
          </a:xfrm>
          <a:prstGeom prst="borderCallout1">
            <a:avLst>
              <a:gd name="adj1" fmla="val 18750"/>
              <a:gd name="adj2" fmla="val -8333"/>
              <a:gd name="adj3" fmla="val -35833"/>
              <a:gd name="adj4" fmla="val -18513"/>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Ortak yazar olduğu diğer yazarlar</a:t>
            </a:r>
            <a:endParaRPr lang="tr-TR" b="1" dirty="0">
              <a:solidFill>
                <a:schemeClr val="accent6">
                  <a:lumMod val="50000"/>
                </a:schemeClr>
              </a:solidFill>
            </a:endParaRPr>
          </a:p>
        </p:txBody>
      </p:sp>
      <p:sp>
        <p:nvSpPr>
          <p:cNvPr id="7" name="Satır Belirtme Çizgisi 1 6"/>
          <p:cNvSpPr/>
          <p:nvPr/>
        </p:nvSpPr>
        <p:spPr>
          <a:xfrm>
            <a:off x="10365205" y="4105486"/>
            <a:ext cx="1335505" cy="1245850"/>
          </a:xfrm>
          <a:prstGeom prst="borderCallout1">
            <a:avLst>
              <a:gd name="adj1" fmla="val 18750"/>
              <a:gd name="adj2" fmla="val -8333"/>
              <a:gd name="adj3" fmla="val -18717"/>
              <a:gd name="adj4" fmla="val -49685"/>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Yazarın yıllara göre yaptığı yayın sayısı</a:t>
            </a:r>
            <a:endParaRPr lang="tr-TR" b="1" dirty="0">
              <a:solidFill>
                <a:schemeClr val="accent6">
                  <a:lumMod val="50000"/>
                </a:schemeClr>
              </a:solidFill>
            </a:endParaRPr>
          </a:p>
        </p:txBody>
      </p:sp>
      <p:sp>
        <p:nvSpPr>
          <p:cNvPr id="9" name="Satır Belirtme Çizgisi 1 8"/>
          <p:cNvSpPr/>
          <p:nvPr/>
        </p:nvSpPr>
        <p:spPr>
          <a:xfrm>
            <a:off x="5636294" y="2351876"/>
            <a:ext cx="2954253" cy="721895"/>
          </a:xfrm>
          <a:prstGeom prst="borderCallout1">
            <a:avLst>
              <a:gd name="adj1" fmla="val 18750"/>
              <a:gd name="adj2" fmla="val -8333"/>
              <a:gd name="adj3" fmla="val 42500"/>
              <a:gd name="adj4" fmla="val -30878"/>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Toplam yayın, atıf alan yayın ve atıf sayısı ile h-</a:t>
            </a:r>
            <a:r>
              <a:rPr lang="tr-TR" b="1" dirty="0" err="1" smtClean="0">
                <a:solidFill>
                  <a:schemeClr val="accent6">
                    <a:lumMod val="50000"/>
                  </a:schemeClr>
                </a:solidFill>
              </a:rPr>
              <a:t>index’i</a:t>
            </a:r>
            <a:endParaRPr lang="tr-TR" b="1" dirty="0">
              <a:solidFill>
                <a:schemeClr val="accent6">
                  <a:lumMod val="50000"/>
                </a:schemeClr>
              </a:solidFill>
            </a:endParaRPr>
          </a:p>
        </p:txBody>
      </p:sp>
      <p:sp>
        <p:nvSpPr>
          <p:cNvPr id="11" name="Satır Belirtme Çizgisi 1 10"/>
          <p:cNvSpPr/>
          <p:nvPr/>
        </p:nvSpPr>
        <p:spPr>
          <a:xfrm>
            <a:off x="9873299" y="5901233"/>
            <a:ext cx="1335505" cy="721895"/>
          </a:xfrm>
          <a:prstGeom prst="borderCallout1">
            <a:avLst>
              <a:gd name="adj1" fmla="val 18750"/>
              <a:gd name="adj2" fmla="val -8333"/>
              <a:gd name="adj3" fmla="val -12500"/>
              <a:gd name="adj4" fmla="val -63558"/>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Alınan atıf sayısı</a:t>
            </a:r>
            <a:endParaRPr lang="tr-TR" b="1" dirty="0">
              <a:solidFill>
                <a:schemeClr val="accent6">
                  <a:lumMod val="50000"/>
                </a:schemeClr>
              </a:solidFill>
            </a:endParaRPr>
          </a:p>
        </p:txBody>
      </p:sp>
      <p:sp>
        <p:nvSpPr>
          <p:cNvPr id="13" name="Yuvarlatılmış Dikdörtgen 12"/>
          <p:cNvSpPr/>
          <p:nvPr/>
        </p:nvSpPr>
        <p:spPr>
          <a:xfrm>
            <a:off x="8446168" y="3573379"/>
            <a:ext cx="589548" cy="3078256"/>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4" name="Resim 13"/>
          <p:cNvPicPr>
            <a:picLocks noChangeAspect="1"/>
          </p:cNvPicPr>
          <p:nvPr/>
        </p:nvPicPr>
        <p:blipFill rotWithShape="1">
          <a:blip r:embed="rId3"/>
          <a:srcRect l="-145" t="18668" r="31875" b="9170"/>
          <a:stretch/>
        </p:blipFill>
        <p:spPr>
          <a:xfrm>
            <a:off x="143691" y="3880183"/>
            <a:ext cx="2779982" cy="23508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6" name="Düz Ok Bağlayıcısı 15"/>
          <p:cNvCxnSpPr/>
          <p:nvPr/>
        </p:nvCxnSpPr>
        <p:spPr>
          <a:xfrm>
            <a:off x="2194993" y="5901233"/>
            <a:ext cx="479719" cy="461270"/>
          </a:xfrm>
          <a:prstGeom prst="straightConnector1">
            <a:avLst/>
          </a:prstGeom>
          <a:ln w="76200">
            <a:solidFill>
              <a:schemeClr val="accent5">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Satır Belirtme Çizgisi 1 9"/>
          <p:cNvSpPr/>
          <p:nvPr/>
        </p:nvSpPr>
        <p:spPr>
          <a:xfrm>
            <a:off x="3585410" y="4694643"/>
            <a:ext cx="1335505" cy="721895"/>
          </a:xfrm>
          <a:prstGeom prst="borderCallout1">
            <a:avLst>
              <a:gd name="adj1" fmla="val 18750"/>
              <a:gd name="adj2" fmla="val -8333"/>
              <a:gd name="adj3" fmla="val 22358"/>
              <a:gd name="adj4" fmla="val -69350"/>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Makalenin detayı</a:t>
            </a:r>
            <a:endParaRPr lang="tr-TR" b="1" dirty="0">
              <a:solidFill>
                <a:schemeClr val="accent6">
                  <a:lumMod val="50000"/>
                </a:schemeClr>
              </a:solidFill>
            </a:endParaRPr>
          </a:p>
        </p:txBody>
      </p:sp>
      <p:sp>
        <p:nvSpPr>
          <p:cNvPr id="15" name="Satır Belirtme Çizgisi 1 14"/>
          <p:cNvSpPr/>
          <p:nvPr/>
        </p:nvSpPr>
        <p:spPr>
          <a:xfrm>
            <a:off x="6256265" y="235131"/>
            <a:ext cx="4285461" cy="1175658"/>
          </a:xfrm>
          <a:prstGeom prst="borderCallout1">
            <a:avLst>
              <a:gd name="adj1" fmla="val 135216"/>
              <a:gd name="adj2" fmla="val 69093"/>
              <a:gd name="adj3" fmla="val 107330"/>
              <a:gd name="adj4" fmla="val 15343"/>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                      ile </a:t>
            </a:r>
            <a:r>
              <a:rPr lang="tr-TR" b="1" dirty="0">
                <a:solidFill>
                  <a:schemeClr val="accent6">
                    <a:lumMod val="50000"/>
                  </a:schemeClr>
                </a:solidFill>
              </a:rPr>
              <a:t>makalenize atıf yapıldığında, veri tabanı tarafından size bilgilendirme maili gönderilmesini sağlayabilirsiniz.</a:t>
            </a:r>
          </a:p>
        </p:txBody>
      </p:sp>
      <p:pic>
        <p:nvPicPr>
          <p:cNvPr id="17" name="Resim 16"/>
          <p:cNvPicPr>
            <a:picLocks noChangeAspect="1"/>
          </p:cNvPicPr>
          <p:nvPr/>
        </p:nvPicPr>
        <p:blipFill rotWithShape="1">
          <a:blip r:embed="rId2"/>
          <a:srcRect l="70983" t="29303" r="19210" b="68915"/>
          <a:stretch/>
        </p:blipFill>
        <p:spPr>
          <a:xfrm>
            <a:off x="6295029" y="257383"/>
            <a:ext cx="1690189" cy="2455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00972852"/>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838200" y="365126"/>
            <a:ext cx="10515600" cy="653778"/>
          </a:xfrm>
        </p:spPr>
        <p:txBody>
          <a:bodyPr>
            <a:noAutofit/>
          </a:bodyPr>
          <a:lstStyle/>
          <a:p>
            <a:r>
              <a:rPr lang="tr-TR" b="1" dirty="0">
                <a:solidFill>
                  <a:srgbClr val="FF0000"/>
                </a:solidFill>
              </a:rPr>
              <a:t>SCOPUS - V</a:t>
            </a:r>
          </a:p>
        </p:txBody>
      </p:sp>
      <p:pic>
        <p:nvPicPr>
          <p:cNvPr id="3" name="Resim 2"/>
          <p:cNvPicPr>
            <a:picLocks noChangeAspect="1"/>
          </p:cNvPicPr>
          <p:nvPr/>
        </p:nvPicPr>
        <p:blipFill rotWithShape="1">
          <a:blip r:embed="rId2"/>
          <a:srcRect t="10033" b="7196"/>
          <a:stretch/>
        </p:blipFill>
        <p:spPr>
          <a:xfrm>
            <a:off x="204994" y="1018904"/>
            <a:ext cx="8351177" cy="55299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Resim 1"/>
          <p:cNvPicPr>
            <a:picLocks noChangeAspect="1"/>
          </p:cNvPicPr>
          <p:nvPr/>
        </p:nvPicPr>
        <p:blipFill rotWithShape="1">
          <a:blip r:embed="rId3"/>
          <a:srcRect l="5758" t="12024" r="23462" b="11190"/>
          <a:stretch/>
        </p:blipFill>
        <p:spPr>
          <a:xfrm>
            <a:off x="5187102" y="365126"/>
            <a:ext cx="6799904" cy="41474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5" name="Düz Ok Bağlayıcısı 4"/>
          <p:cNvCxnSpPr/>
          <p:nvPr/>
        </p:nvCxnSpPr>
        <p:spPr>
          <a:xfrm>
            <a:off x="3944983" y="2978331"/>
            <a:ext cx="1920240" cy="39189"/>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 name="Yuvarlatılmış Dikdörtgen 7"/>
          <p:cNvSpPr/>
          <p:nvPr/>
        </p:nvSpPr>
        <p:spPr>
          <a:xfrm>
            <a:off x="5529943" y="4820194"/>
            <a:ext cx="6082937" cy="1345475"/>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                                                Yazarın, makalelerini yayınladığı dergilere göre analizi</a:t>
            </a:r>
            <a:endParaRPr lang="tr-TR" sz="2200" b="1" dirty="0">
              <a:solidFill>
                <a:schemeClr val="accent6">
                  <a:lumMod val="50000"/>
                </a:schemeClr>
              </a:solidFill>
            </a:endParaRPr>
          </a:p>
        </p:txBody>
      </p:sp>
      <p:pic>
        <p:nvPicPr>
          <p:cNvPr id="11" name="Resim 10"/>
          <p:cNvPicPr>
            <a:picLocks noChangeAspect="1"/>
          </p:cNvPicPr>
          <p:nvPr/>
        </p:nvPicPr>
        <p:blipFill rotWithShape="1">
          <a:blip r:embed="rId2"/>
          <a:srcRect l="34035" t="38523" r="55159" b="59422"/>
          <a:stretch/>
        </p:blipFill>
        <p:spPr>
          <a:xfrm>
            <a:off x="5706345" y="5004207"/>
            <a:ext cx="3092823" cy="4706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28729619"/>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838200" y="365125"/>
            <a:ext cx="10515600" cy="758281"/>
          </a:xfrm>
        </p:spPr>
        <p:txBody>
          <a:bodyPr/>
          <a:lstStyle/>
          <a:p>
            <a:r>
              <a:rPr lang="tr-TR" b="1" dirty="0" smtClean="0">
                <a:solidFill>
                  <a:srgbClr val="FF0000"/>
                </a:solidFill>
              </a:rPr>
              <a:t>SCOPUS - VI</a:t>
            </a:r>
            <a:endParaRPr lang="tr-TR" dirty="0"/>
          </a:p>
        </p:txBody>
      </p:sp>
      <p:pic>
        <p:nvPicPr>
          <p:cNvPr id="3" name="Resim 2"/>
          <p:cNvPicPr>
            <a:picLocks noChangeAspect="1"/>
          </p:cNvPicPr>
          <p:nvPr/>
        </p:nvPicPr>
        <p:blipFill rotWithShape="1">
          <a:blip r:embed="rId2"/>
          <a:srcRect t="10033" b="7196"/>
          <a:stretch/>
        </p:blipFill>
        <p:spPr>
          <a:xfrm>
            <a:off x="204994" y="1018904"/>
            <a:ext cx="8351177" cy="55299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Resim 1"/>
          <p:cNvPicPr>
            <a:picLocks noChangeAspect="1"/>
          </p:cNvPicPr>
          <p:nvPr/>
        </p:nvPicPr>
        <p:blipFill rotWithShape="1">
          <a:blip r:embed="rId3"/>
          <a:srcRect l="5491" t="11855" r="38844" b="5605"/>
          <a:stretch/>
        </p:blipFill>
        <p:spPr>
          <a:xfrm>
            <a:off x="5835981" y="365125"/>
            <a:ext cx="5811821" cy="4845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Yuvarlatılmış Dikdörtgen 7"/>
          <p:cNvSpPr/>
          <p:nvPr/>
        </p:nvSpPr>
        <p:spPr>
          <a:xfrm>
            <a:off x="5413829" y="4820194"/>
            <a:ext cx="6199051" cy="1345475"/>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solidFill>
                  <a:schemeClr val="accent6">
                    <a:lumMod val="50000"/>
                  </a:schemeClr>
                </a:solidFill>
              </a:rPr>
              <a:t> </a:t>
            </a:r>
            <a:r>
              <a:rPr lang="tr-TR" sz="2200" b="1" dirty="0" smtClean="0">
                <a:solidFill>
                  <a:schemeClr val="accent6">
                    <a:lumMod val="50000"/>
                  </a:schemeClr>
                </a:solidFill>
              </a:rPr>
              <a:t>                                                  Yazarın makalelerinin, aldığı atıf sayısına ve yıllara göre analizi</a:t>
            </a:r>
            <a:endParaRPr lang="tr-TR" sz="2200" b="1" dirty="0">
              <a:solidFill>
                <a:schemeClr val="accent6">
                  <a:lumMod val="50000"/>
                </a:schemeClr>
              </a:solidFill>
            </a:endParaRPr>
          </a:p>
        </p:txBody>
      </p:sp>
      <p:pic>
        <p:nvPicPr>
          <p:cNvPr id="7" name="Resim 6"/>
          <p:cNvPicPr>
            <a:picLocks noChangeAspect="1"/>
          </p:cNvPicPr>
          <p:nvPr/>
        </p:nvPicPr>
        <p:blipFill rotWithShape="1">
          <a:blip r:embed="rId2"/>
          <a:srcRect l="33933" t="40643" r="54938" b="57038"/>
          <a:stretch/>
        </p:blipFill>
        <p:spPr>
          <a:xfrm>
            <a:off x="5556239" y="4977030"/>
            <a:ext cx="3185653" cy="530942"/>
          </a:xfrm>
          <a:prstGeom prst="rect">
            <a:avLst/>
          </a:prstGeom>
          <a:ln>
            <a:noFill/>
          </a:ln>
          <a:effectLst>
            <a:outerShdw blurRad="292100" dist="139700" dir="2700000" algn="tl" rotWithShape="0">
              <a:srgbClr val="333333">
                <a:alpha val="65000"/>
              </a:srgbClr>
            </a:outerShdw>
          </a:effectLst>
        </p:spPr>
      </p:pic>
      <p:cxnSp>
        <p:nvCxnSpPr>
          <p:cNvPr id="5" name="Düz Ok Bağlayıcısı 4"/>
          <p:cNvCxnSpPr/>
          <p:nvPr/>
        </p:nvCxnSpPr>
        <p:spPr>
          <a:xfrm>
            <a:off x="4023360" y="3148148"/>
            <a:ext cx="1920240" cy="39189"/>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673403"/>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838200" y="326571"/>
            <a:ext cx="10515600" cy="836023"/>
          </a:xfrm>
        </p:spPr>
        <p:txBody>
          <a:bodyPr>
            <a:normAutofit/>
          </a:bodyPr>
          <a:lstStyle/>
          <a:p>
            <a:r>
              <a:rPr lang="tr-TR" b="1" dirty="0" smtClean="0">
                <a:solidFill>
                  <a:srgbClr val="FF0000"/>
                </a:solidFill>
              </a:rPr>
              <a:t>SCOPUS - VII</a:t>
            </a:r>
            <a:endParaRPr lang="tr-TR" dirty="0"/>
          </a:p>
        </p:txBody>
      </p:sp>
      <p:pic>
        <p:nvPicPr>
          <p:cNvPr id="3" name="Resim 2"/>
          <p:cNvPicPr>
            <a:picLocks noChangeAspect="1"/>
          </p:cNvPicPr>
          <p:nvPr/>
        </p:nvPicPr>
        <p:blipFill rotWithShape="1">
          <a:blip r:embed="rId2"/>
          <a:srcRect t="10033" b="7196"/>
          <a:stretch/>
        </p:blipFill>
        <p:spPr>
          <a:xfrm>
            <a:off x="204994" y="1018904"/>
            <a:ext cx="8351177" cy="55299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Yuvarlatılmış Dikdörtgen 6"/>
          <p:cNvSpPr/>
          <p:nvPr/>
        </p:nvSpPr>
        <p:spPr>
          <a:xfrm>
            <a:off x="5529943" y="4820194"/>
            <a:ext cx="5660571" cy="782320"/>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                                   Yazarın, h-indeks analizi</a:t>
            </a:r>
            <a:endParaRPr lang="tr-TR" sz="2200" b="1" dirty="0">
              <a:solidFill>
                <a:schemeClr val="accent6">
                  <a:lumMod val="50000"/>
                </a:schemeClr>
              </a:solidFill>
            </a:endParaRPr>
          </a:p>
        </p:txBody>
      </p:sp>
      <p:pic>
        <p:nvPicPr>
          <p:cNvPr id="8" name="Resim 7"/>
          <p:cNvPicPr>
            <a:picLocks noChangeAspect="1"/>
          </p:cNvPicPr>
          <p:nvPr/>
        </p:nvPicPr>
        <p:blipFill rotWithShape="1">
          <a:blip r:embed="rId3"/>
          <a:srcRect l="5714" t="12247" r="14526" b="5581"/>
          <a:stretch/>
        </p:blipFill>
        <p:spPr>
          <a:xfrm>
            <a:off x="5324949" y="413146"/>
            <a:ext cx="6662057" cy="38761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Resim 5"/>
          <p:cNvPicPr>
            <a:picLocks noChangeAspect="1"/>
          </p:cNvPicPr>
          <p:nvPr/>
        </p:nvPicPr>
        <p:blipFill rotWithShape="1">
          <a:blip r:embed="rId2"/>
          <a:srcRect l="34152" t="42898" r="58531" b="54783"/>
          <a:stretch/>
        </p:blipFill>
        <p:spPr>
          <a:xfrm>
            <a:off x="5868126" y="4945883"/>
            <a:ext cx="2094271" cy="530942"/>
          </a:xfrm>
          <a:prstGeom prst="rect">
            <a:avLst/>
          </a:prstGeom>
          <a:ln>
            <a:noFill/>
          </a:ln>
          <a:effectLst>
            <a:outerShdw blurRad="292100" dist="139700" dir="2700000" algn="tl" rotWithShape="0">
              <a:srgbClr val="333333">
                <a:alpha val="65000"/>
              </a:srgbClr>
            </a:outerShdw>
          </a:effectLst>
        </p:spPr>
      </p:pic>
      <p:cxnSp>
        <p:nvCxnSpPr>
          <p:cNvPr id="5" name="Düz Ok Bağlayıcısı 4"/>
          <p:cNvCxnSpPr/>
          <p:nvPr/>
        </p:nvCxnSpPr>
        <p:spPr>
          <a:xfrm>
            <a:off x="3788228" y="3278776"/>
            <a:ext cx="1920240" cy="39189"/>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 name="Yuvarlatılmış Dikdörtgen 8"/>
          <p:cNvSpPr/>
          <p:nvPr/>
        </p:nvSpPr>
        <p:spPr>
          <a:xfrm>
            <a:off x="7870085" y="194038"/>
            <a:ext cx="4006515" cy="948996"/>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b="1" dirty="0" smtClean="0">
                <a:solidFill>
                  <a:schemeClr val="accent6">
                    <a:lumMod val="50000"/>
                  </a:schemeClr>
                </a:solidFill>
              </a:rPr>
              <a:t>h-</a:t>
            </a:r>
            <a:r>
              <a:rPr lang="tr-TR" b="1" dirty="0" err="1" smtClean="0">
                <a:solidFill>
                  <a:schemeClr val="accent6">
                    <a:lumMod val="50000"/>
                  </a:schemeClr>
                </a:solidFill>
              </a:rPr>
              <a:t>index</a:t>
            </a:r>
            <a:r>
              <a:rPr lang="tr-TR" b="1" dirty="0" smtClean="0">
                <a:solidFill>
                  <a:schemeClr val="accent6">
                    <a:lumMod val="50000"/>
                  </a:schemeClr>
                </a:solidFill>
              </a:rPr>
              <a:t> </a:t>
            </a:r>
            <a:r>
              <a:rPr lang="tr-TR" b="1" dirty="0">
                <a:solidFill>
                  <a:schemeClr val="accent6">
                    <a:lumMod val="50000"/>
                  </a:schemeClr>
                </a:solidFill>
              </a:rPr>
              <a:t>nedir?</a:t>
            </a:r>
            <a:r>
              <a:rPr lang="tr-TR" dirty="0">
                <a:solidFill>
                  <a:schemeClr val="accent6">
                    <a:lumMod val="50000"/>
                  </a:schemeClr>
                </a:solidFill>
              </a:rPr>
              <a:t/>
            </a:r>
            <a:br>
              <a:rPr lang="tr-TR" dirty="0">
                <a:solidFill>
                  <a:schemeClr val="accent6">
                    <a:lumMod val="50000"/>
                  </a:schemeClr>
                </a:solidFill>
              </a:rPr>
            </a:br>
            <a:r>
              <a:rPr lang="tr-TR" dirty="0" smtClean="0">
                <a:solidFill>
                  <a:schemeClr val="accent6">
                    <a:lumMod val="50000"/>
                  </a:schemeClr>
                </a:solidFill>
              </a:rPr>
              <a:t>Bir </a:t>
            </a:r>
            <a:r>
              <a:rPr lang="tr-TR" dirty="0">
                <a:solidFill>
                  <a:schemeClr val="accent6">
                    <a:lumMod val="50000"/>
                  </a:schemeClr>
                </a:solidFill>
              </a:rPr>
              <a:t>araştırmacının kaç yayınının o yayın sayısı ve daha üzerinde atıf aldığıdır.</a:t>
            </a:r>
          </a:p>
        </p:txBody>
      </p:sp>
    </p:spTree>
    <p:extLst>
      <p:ext uri="{BB962C8B-B14F-4D97-AF65-F5344CB8AC3E}">
        <p14:creationId xmlns:p14="http://schemas.microsoft.com/office/powerpoint/2010/main" val="1913815141"/>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SCOPUS - </a:t>
            </a:r>
            <a:r>
              <a:rPr lang="tr-TR" b="1" dirty="0" smtClean="0">
                <a:solidFill>
                  <a:srgbClr val="FF0000"/>
                </a:solidFill>
              </a:rPr>
              <a:t>VIII</a:t>
            </a:r>
            <a:endParaRPr lang="tr-TR" dirty="0"/>
          </a:p>
        </p:txBody>
      </p:sp>
      <p:pic>
        <p:nvPicPr>
          <p:cNvPr id="3" name="Resim 2"/>
          <p:cNvPicPr>
            <a:picLocks noChangeAspect="1"/>
          </p:cNvPicPr>
          <p:nvPr/>
        </p:nvPicPr>
        <p:blipFill>
          <a:blip r:embed="rId2"/>
          <a:stretch>
            <a:fillRect/>
          </a:stretch>
        </p:blipFill>
        <p:spPr>
          <a:xfrm>
            <a:off x="670560" y="1526982"/>
            <a:ext cx="10363200" cy="4544634"/>
          </a:xfrm>
          <a:prstGeom prst="rect">
            <a:avLst/>
          </a:prstGeom>
        </p:spPr>
      </p:pic>
      <p:sp>
        <p:nvSpPr>
          <p:cNvPr id="4" name="Satır Belirtme Çizgisi 1 3"/>
          <p:cNvSpPr/>
          <p:nvPr/>
        </p:nvSpPr>
        <p:spPr>
          <a:xfrm>
            <a:off x="6804741" y="4181856"/>
            <a:ext cx="3959352" cy="1081913"/>
          </a:xfrm>
          <a:prstGeom prst="borderCallout1">
            <a:avLst>
              <a:gd name="adj1" fmla="val 18750"/>
              <a:gd name="adj2" fmla="val -8333"/>
              <a:gd name="adj3" fmla="val -52412"/>
              <a:gd name="adj4" fmla="val -44549"/>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a:t>
            </a:r>
            <a:r>
              <a:rPr lang="tr-TR" sz="2200" b="1" dirty="0" err="1" smtClean="0">
                <a:solidFill>
                  <a:schemeClr val="accent6">
                    <a:lumMod val="50000"/>
                  </a:schemeClr>
                </a:solidFill>
              </a:rPr>
              <a:t>Analyze</a:t>
            </a:r>
            <a:r>
              <a:rPr lang="tr-TR" sz="2200" b="1" dirty="0" smtClean="0">
                <a:solidFill>
                  <a:schemeClr val="accent6">
                    <a:lumMod val="50000"/>
                  </a:schemeClr>
                </a:solidFill>
              </a:rPr>
              <a:t> </a:t>
            </a:r>
            <a:r>
              <a:rPr lang="tr-TR" sz="2200" b="1" dirty="0" err="1" smtClean="0">
                <a:solidFill>
                  <a:schemeClr val="accent6">
                    <a:lumMod val="50000"/>
                  </a:schemeClr>
                </a:solidFill>
              </a:rPr>
              <a:t>search</a:t>
            </a:r>
            <a:r>
              <a:rPr lang="tr-TR" sz="2200" b="1" dirty="0" smtClean="0">
                <a:solidFill>
                  <a:schemeClr val="accent6">
                    <a:lumMod val="50000"/>
                  </a:schemeClr>
                </a:solidFill>
              </a:rPr>
              <a:t> </a:t>
            </a:r>
            <a:r>
              <a:rPr lang="tr-TR" sz="2200" b="1" dirty="0" err="1" smtClean="0">
                <a:solidFill>
                  <a:schemeClr val="accent6">
                    <a:lumMod val="50000"/>
                  </a:schemeClr>
                </a:solidFill>
              </a:rPr>
              <a:t>results</a:t>
            </a:r>
            <a:r>
              <a:rPr lang="tr-TR" sz="2200" b="1" dirty="0" smtClean="0">
                <a:solidFill>
                  <a:schemeClr val="accent6">
                    <a:lumMod val="50000"/>
                  </a:schemeClr>
                </a:solidFill>
              </a:rPr>
              <a:t>’’ kısmına tıklayarak  taramalarla ilgili analizler gerçekleştirebilirsiniz.</a:t>
            </a:r>
            <a:endParaRPr lang="tr-TR" sz="2200" b="1" dirty="0">
              <a:solidFill>
                <a:schemeClr val="accent6">
                  <a:lumMod val="50000"/>
                </a:schemeClr>
              </a:solidFill>
            </a:endParaRPr>
          </a:p>
        </p:txBody>
      </p:sp>
    </p:spTree>
    <p:extLst>
      <p:ext uri="{BB962C8B-B14F-4D97-AF65-F5344CB8AC3E}">
        <p14:creationId xmlns:p14="http://schemas.microsoft.com/office/powerpoint/2010/main" val="3362474914"/>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SCOPUS - </a:t>
            </a:r>
            <a:r>
              <a:rPr lang="tr-TR" b="1" dirty="0" smtClean="0">
                <a:solidFill>
                  <a:srgbClr val="FF0000"/>
                </a:solidFill>
              </a:rPr>
              <a:t>IX</a:t>
            </a:r>
            <a:endParaRPr lang="tr-TR" dirty="0"/>
          </a:p>
        </p:txBody>
      </p:sp>
      <p:pic>
        <p:nvPicPr>
          <p:cNvPr id="3" name="Resim 2"/>
          <p:cNvPicPr>
            <a:picLocks noChangeAspect="1"/>
          </p:cNvPicPr>
          <p:nvPr/>
        </p:nvPicPr>
        <p:blipFill>
          <a:blip r:embed="rId2"/>
          <a:stretch>
            <a:fillRect/>
          </a:stretch>
        </p:blipFill>
        <p:spPr>
          <a:xfrm>
            <a:off x="838200" y="1853184"/>
            <a:ext cx="10675239" cy="4294631"/>
          </a:xfrm>
          <a:prstGeom prst="rect">
            <a:avLst/>
          </a:prstGeom>
        </p:spPr>
      </p:pic>
    </p:spTree>
    <p:extLst>
      <p:ext uri="{BB962C8B-B14F-4D97-AF65-F5344CB8AC3E}">
        <p14:creationId xmlns:p14="http://schemas.microsoft.com/office/powerpoint/2010/main" val="130257890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2"/>
          <a:srcRect l="14392" t="13661" r="16635" b="6875"/>
          <a:stretch/>
        </p:blipFill>
        <p:spPr>
          <a:xfrm>
            <a:off x="237785" y="1690688"/>
            <a:ext cx="7273358" cy="47112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Unvan 3"/>
          <p:cNvSpPr>
            <a:spLocks noGrp="1"/>
          </p:cNvSpPr>
          <p:nvPr>
            <p:ph type="title"/>
          </p:nvPr>
        </p:nvSpPr>
        <p:spPr>
          <a:xfrm>
            <a:off x="420915" y="254113"/>
            <a:ext cx="10515600" cy="1325563"/>
          </a:xfrm>
        </p:spPr>
        <p:txBody>
          <a:bodyPr/>
          <a:lstStyle/>
          <a:p>
            <a:r>
              <a:rPr lang="tr-TR" b="1" dirty="0" smtClean="0">
                <a:solidFill>
                  <a:srgbClr val="FF0000"/>
                </a:solidFill>
              </a:rPr>
              <a:t>WEB OF SCIENCE - I</a:t>
            </a:r>
            <a:endParaRPr lang="tr-TR" b="1" dirty="0">
              <a:solidFill>
                <a:srgbClr val="FF0000"/>
              </a:solidFill>
            </a:endParaRPr>
          </a:p>
        </p:txBody>
      </p:sp>
      <p:sp>
        <p:nvSpPr>
          <p:cNvPr id="5" name="Yuvarlatılmış Dikdörtgen 4"/>
          <p:cNvSpPr/>
          <p:nvPr/>
        </p:nvSpPr>
        <p:spPr>
          <a:xfrm>
            <a:off x="5609772" y="4046323"/>
            <a:ext cx="6291942" cy="2673659"/>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Kapsamında </a:t>
            </a:r>
            <a:r>
              <a:rPr lang="tr-TR" b="1" dirty="0">
                <a:solidFill>
                  <a:schemeClr val="accent6">
                    <a:lumMod val="50000"/>
                  </a:schemeClr>
                </a:solidFill>
              </a:rPr>
              <a:t>1975’ten günümüze toplam 13.200 dergi içeren </a:t>
            </a:r>
            <a:endParaRPr lang="tr-TR" b="1" dirty="0" smtClean="0">
              <a:solidFill>
                <a:schemeClr val="accent6">
                  <a:lumMod val="50000"/>
                </a:schemeClr>
              </a:solidFill>
            </a:endParaRPr>
          </a:p>
          <a:p>
            <a:pPr marL="800100" lvl="1" indent="-342900">
              <a:buFont typeface="Arial" panose="020B0604020202020204" pitchFamily="34" charset="0"/>
              <a:buChar char="•"/>
            </a:pPr>
            <a:r>
              <a:rPr lang="tr-TR" b="1" dirty="0" err="1" smtClean="0">
                <a:solidFill>
                  <a:schemeClr val="accent6">
                    <a:lumMod val="50000"/>
                  </a:schemeClr>
                </a:solidFill>
              </a:rPr>
              <a:t>Science</a:t>
            </a:r>
            <a:r>
              <a:rPr lang="tr-TR" b="1" dirty="0" smtClean="0">
                <a:solidFill>
                  <a:schemeClr val="accent6">
                    <a:lumMod val="50000"/>
                  </a:schemeClr>
                </a:solidFill>
              </a:rPr>
              <a:t> </a:t>
            </a:r>
            <a:r>
              <a:rPr lang="tr-TR" b="1" dirty="0" err="1">
                <a:solidFill>
                  <a:schemeClr val="accent6">
                    <a:lumMod val="50000"/>
                  </a:schemeClr>
                </a:solidFill>
              </a:rPr>
              <a:t>Citation</a:t>
            </a:r>
            <a:r>
              <a:rPr lang="tr-TR" b="1" dirty="0">
                <a:solidFill>
                  <a:schemeClr val="accent6">
                    <a:lumMod val="50000"/>
                  </a:schemeClr>
                </a:solidFill>
              </a:rPr>
              <a:t> Index </a:t>
            </a:r>
            <a:r>
              <a:rPr lang="tr-TR" b="1" dirty="0" err="1">
                <a:solidFill>
                  <a:schemeClr val="accent6">
                    <a:lumMod val="50000"/>
                  </a:schemeClr>
                </a:solidFill>
              </a:rPr>
              <a:t>Expanded</a:t>
            </a:r>
            <a:r>
              <a:rPr lang="tr-TR" b="1" dirty="0">
                <a:solidFill>
                  <a:schemeClr val="accent6">
                    <a:lumMod val="50000"/>
                  </a:schemeClr>
                </a:solidFill>
              </a:rPr>
              <a:t> (8500), </a:t>
            </a:r>
            <a:endParaRPr lang="tr-TR" b="1" dirty="0" smtClean="0">
              <a:solidFill>
                <a:schemeClr val="accent6">
                  <a:lumMod val="50000"/>
                </a:schemeClr>
              </a:solidFill>
            </a:endParaRPr>
          </a:p>
          <a:p>
            <a:pPr marL="800100" lvl="1" indent="-342900">
              <a:buFont typeface="Arial" panose="020B0604020202020204" pitchFamily="34" charset="0"/>
              <a:buChar char="•"/>
            </a:pPr>
            <a:r>
              <a:rPr lang="tr-TR" b="1" dirty="0" err="1" smtClean="0">
                <a:solidFill>
                  <a:schemeClr val="accent6">
                    <a:lumMod val="50000"/>
                  </a:schemeClr>
                </a:solidFill>
              </a:rPr>
              <a:t>Social</a:t>
            </a:r>
            <a:r>
              <a:rPr lang="tr-TR" b="1" dirty="0" smtClean="0">
                <a:solidFill>
                  <a:schemeClr val="accent6">
                    <a:lumMod val="50000"/>
                  </a:schemeClr>
                </a:solidFill>
              </a:rPr>
              <a:t> </a:t>
            </a:r>
            <a:r>
              <a:rPr lang="tr-TR" b="1" dirty="0" err="1">
                <a:solidFill>
                  <a:schemeClr val="accent6">
                    <a:lumMod val="50000"/>
                  </a:schemeClr>
                </a:solidFill>
              </a:rPr>
              <a:t>Sciences</a:t>
            </a:r>
            <a:r>
              <a:rPr lang="tr-TR" b="1" dirty="0">
                <a:solidFill>
                  <a:schemeClr val="accent6">
                    <a:lumMod val="50000"/>
                  </a:schemeClr>
                </a:solidFill>
              </a:rPr>
              <a:t> </a:t>
            </a:r>
            <a:r>
              <a:rPr lang="tr-TR" b="1" dirty="0" err="1">
                <a:solidFill>
                  <a:schemeClr val="accent6">
                    <a:lumMod val="50000"/>
                  </a:schemeClr>
                </a:solidFill>
              </a:rPr>
              <a:t>Citation</a:t>
            </a:r>
            <a:r>
              <a:rPr lang="tr-TR" b="1" dirty="0">
                <a:solidFill>
                  <a:schemeClr val="accent6">
                    <a:lumMod val="50000"/>
                  </a:schemeClr>
                </a:solidFill>
              </a:rPr>
              <a:t> Index (3000) </a:t>
            </a:r>
            <a:r>
              <a:rPr lang="tr-TR" b="1" dirty="0" smtClean="0">
                <a:solidFill>
                  <a:schemeClr val="accent6">
                    <a:lumMod val="50000"/>
                  </a:schemeClr>
                </a:solidFill>
              </a:rPr>
              <a:t>ve</a:t>
            </a:r>
          </a:p>
          <a:p>
            <a:pPr marL="800100" lvl="1" indent="-342900">
              <a:buFont typeface="Arial" panose="020B0604020202020204" pitchFamily="34" charset="0"/>
              <a:buChar char="•"/>
            </a:pPr>
            <a:r>
              <a:rPr lang="tr-TR" b="1" dirty="0" err="1" smtClean="0">
                <a:solidFill>
                  <a:schemeClr val="accent6">
                    <a:lumMod val="50000"/>
                  </a:schemeClr>
                </a:solidFill>
              </a:rPr>
              <a:t>Arts</a:t>
            </a:r>
            <a:r>
              <a:rPr lang="tr-TR" b="1" dirty="0" smtClean="0">
                <a:solidFill>
                  <a:schemeClr val="accent6">
                    <a:lumMod val="50000"/>
                  </a:schemeClr>
                </a:solidFill>
              </a:rPr>
              <a:t> </a:t>
            </a:r>
            <a:r>
              <a:rPr lang="tr-TR" b="1" dirty="0">
                <a:solidFill>
                  <a:schemeClr val="accent6">
                    <a:lumMod val="50000"/>
                  </a:schemeClr>
                </a:solidFill>
              </a:rPr>
              <a:t>&amp; </a:t>
            </a:r>
            <a:r>
              <a:rPr lang="tr-TR" b="1" dirty="0" err="1">
                <a:solidFill>
                  <a:schemeClr val="accent6">
                    <a:lumMod val="50000"/>
                  </a:schemeClr>
                </a:solidFill>
              </a:rPr>
              <a:t>Humanities</a:t>
            </a:r>
            <a:r>
              <a:rPr lang="tr-TR" b="1" dirty="0">
                <a:solidFill>
                  <a:schemeClr val="accent6">
                    <a:lumMod val="50000"/>
                  </a:schemeClr>
                </a:solidFill>
              </a:rPr>
              <a:t> </a:t>
            </a:r>
            <a:r>
              <a:rPr lang="tr-TR" b="1" dirty="0" err="1">
                <a:solidFill>
                  <a:schemeClr val="accent6">
                    <a:lumMod val="50000"/>
                  </a:schemeClr>
                </a:solidFill>
              </a:rPr>
              <a:t>Citation</a:t>
            </a:r>
            <a:r>
              <a:rPr lang="tr-TR" b="1" dirty="0">
                <a:solidFill>
                  <a:schemeClr val="accent6">
                    <a:lumMod val="50000"/>
                  </a:schemeClr>
                </a:solidFill>
              </a:rPr>
              <a:t> Index (1700</a:t>
            </a:r>
            <a:r>
              <a:rPr lang="tr-TR" b="1" dirty="0" smtClean="0">
                <a:solidFill>
                  <a:schemeClr val="accent6">
                    <a:lumMod val="50000"/>
                  </a:schemeClr>
                </a:solidFill>
              </a:rPr>
              <a:t>)</a:t>
            </a:r>
          </a:p>
          <a:p>
            <a:pPr algn="ctr"/>
            <a:r>
              <a:rPr lang="tr-TR" b="1" dirty="0" smtClean="0">
                <a:solidFill>
                  <a:schemeClr val="accent6">
                    <a:lumMod val="50000"/>
                  </a:schemeClr>
                </a:solidFill>
              </a:rPr>
              <a:t> </a:t>
            </a:r>
            <a:r>
              <a:rPr lang="tr-TR" b="1" dirty="0">
                <a:solidFill>
                  <a:schemeClr val="accent6">
                    <a:lumMod val="50000"/>
                  </a:schemeClr>
                </a:solidFill>
              </a:rPr>
              <a:t>veri tabanları bulunmaktadır</a:t>
            </a:r>
            <a:r>
              <a:rPr lang="tr-TR" b="1" dirty="0" smtClean="0">
                <a:solidFill>
                  <a:schemeClr val="accent6">
                    <a:lumMod val="50000"/>
                  </a:schemeClr>
                </a:solidFill>
              </a:rPr>
              <a:t>.</a:t>
            </a:r>
          </a:p>
          <a:p>
            <a:pPr algn="ctr"/>
            <a:r>
              <a:rPr lang="tr-TR" b="1" dirty="0" err="1" smtClean="0">
                <a:solidFill>
                  <a:schemeClr val="accent6">
                    <a:lumMod val="50000"/>
                  </a:schemeClr>
                </a:solidFill>
              </a:rPr>
              <a:t>NOT:İndexslenen</a:t>
            </a:r>
            <a:r>
              <a:rPr lang="tr-TR" b="1" dirty="0" smtClean="0">
                <a:solidFill>
                  <a:schemeClr val="accent6">
                    <a:lumMod val="50000"/>
                  </a:schemeClr>
                </a:solidFill>
              </a:rPr>
              <a:t> dergileri </a:t>
            </a:r>
            <a:r>
              <a:rPr lang="tr-TR" dirty="0" smtClean="0">
                <a:hlinkClick r:id="rId3"/>
              </a:rPr>
              <a:t>http</a:t>
            </a:r>
            <a:r>
              <a:rPr lang="tr-TR" dirty="0">
                <a:hlinkClick r:id="rId3"/>
              </a:rPr>
              <a:t>://mjl.clarivate.com/</a:t>
            </a:r>
            <a:r>
              <a:rPr lang="tr-TR" b="1" dirty="0" smtClean="0">
                <a:solidFill>
                  <a:schemeClr val="accent6">
                    <a:lumMod val="50000"/>
                  </a:schemeClr>
                </a:solidFill>
              </a:rPr>
              <a:t> adresinden listeleyebilirsiniz.</a:t>
            </a:r>
            <a:endParaRPr lang="tr-TR" b="1" dirty="0">
              <a:solidFill>
                <a:schemeClr val="accent6">
                  <a:lumMod val="50000"/>
                </a:schemeClr>
              </a:solidFill>
            </a:endParaRPr>
          </a:p>
        </p:txBody>
      </p:sp>
      <p:sp>
        <p:nvSpPr>
          <p:cNvPr id="2" name="Yuvarlatılmış Dikdörtgen 1"/>
          <p:cNvSpPr/>
          <p:nvPr/>
        </p:nvSpPr>
        <p:spPr>
          <a:xfrm>
            <a:off x="5588000" y="2008709"/>
            <a:ext cx="6313714" cy="1850798"/>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err="1">
                <a:solidFill>
                  <a:schemeClr val="accent6">
                    <a:lumMod val="50000"/>
                  </a:schemeClr>
                </a:solidFill>
              </a:rPr>
              <a:t>Institute</a:t>
            </a:r>
            <a:r>
              <a:rPr lang="tr-TR" sz="2200" b="1" dirty="0">
                <a:solidFill>
                  <a:schemeClr val="accent6">
                    <a:lumMod val="50000"/>
                  </a:schemeClr>
                </a:solidFill>
              </a:rPr>
              <a:t> </a:t>
            </a:r>
            <a:r>
              <a:rPr lang="tr-TR" sz="2200" b="1" dirty="0" err="1">
                <a:solidFill>
                  <a:schemeClr val="accent6">
                    <a:lumMod val="50000"/>
                  </a:schemeClr>
                </a:solidFill>
              </a:rPr>
              <a:t>for</a:t>
            </a:r>
            <a:r>
              <a:rPr lang="tr-TR" sz="2200" b="1" dirty="0">
                <a:solidFill>
                  <a:schemeClr val="accent6">
                    <a:lumMod val="50000"/>
                  </a:schemeClr>
                </a:solidFill>
              </a:rPr>
              <a:t> </a:t>
            </a:r>
            <a:r>
              <a:rPr lang="tr-TR" sz="2200" b="1" dirty="0" err="1">
                <a:solidFill>
                  <a:schemeClr val="accent6">
                    <a:lumMod val="50000"/>
                  </a:schemeClr>
                </a:solidFill>
              </a:rPr>
              <a:t>Scientific</a:t>
            </a:r>
            <a:r>
              <a:rPr lang="tr-TR" sz="2200" b="1" dirty="0">
                <a:solidFill>
                  <a:schemeClr val="accent6">
                    <a:lumMod val="50000"/>
                  </a:schemeClr>
                </a:solidFill>
              </a:rPr>
              <a:t> Information (ISI) tarafından üretilen, dünyanın önde gelen tıp, fen bilimleri, sosyal bilimler ile sanat ve beşeri bilimler konularındaki süreli yayınlardan oluşturulan, konu ve atıf veri tabanıdır. </a:t>
            </a:r>
          </a:p>
        </p:txBody>
      </p:sp>
      <p:sp>
        <p:nvSpPr>
          <p:cNvPr id="7" name="Yuvarlatılmış Dikdörtgen 6"/>
          <p:cNvSpPr/>
          <p:nvPr/>
        </p:nvSpPr>
        <p:spPr>
          <a:xfrm>
            <a:off x="217466" y="4756332"/>
            <a:ext cx="3062515" cy="696685"/>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653339848"/>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11224" y="237945"/>
            <a:ext cx="10515600" cy="614588"/>
          </a:xfrm>
        </p:spPr>
        <p:txBody>
          <a:bodyPr>
            <a:normAutofit fontScale="90000"/>
          </a:bodyPr>
          <a:lstStyle/>
          <a:p>
            <a:r>
              <a:rPr lang="tr-TR" b="1" dirty="0">
                <a:solidFill>
                  <a:srgbClr val="FF0000"/>
                </a:solidFill>
              </a:rPr>
              <a:t>WEB OF SCIENCE - II</a:t>
            </a:r>
            <a:endParaRPr lang="tr-TR" dirty="0"/>
          </a:p>
        </p:txBody>
      </p:sp>
      <p:pic>
        <p:nvPicPr>
          <p:cNvPr id="3" name="Resim 2"/>
          <p:cNvPicPr>
            <a:picLocks noChangeAspect="1"/>
          </p:cNvPicPr>
          <p:nvPr/>
        </p:nvPicPr>
        <p:blipFill rotWithShape="1">
          <a:blip r:embed="rId2"/>
          <a:srcRect l="14392" t="13661" r="16635" b="6875"/>
          <a:stretch/>
        </p:blipFill>
        <p:spPr>
          <a:xfrm>
            <a:off x="237785" y="939981"/>
            <a:ext cx="11662478" cy="57345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Satır Belirtme Çizgisi 1 3"/>
          <p:cNvSpPr/>
          <p:nvPr/>
        </p:nvSpPr>
        <p:spPr>
          <a:xfrm>
            <a:off x="1171302" y="1664561"/>
            <a:ext cx="1258389" cy="882695"/>
          </a:xfrm>
          <a:prstGeom prst="borderCallout1">
            <a:avLst>
              <a:gd name="adj1" fmla="val 18750"/>
              <a:gd name="adj2" fmla="val -8333"/>
              <a:gd name="adj3" fmla="val 104605"/>
              <a:gd name="adj4" fmla="val -36855"/>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Kolay tarama sayfası</a:t>
            </a:r>
            <a:endParaRPr lang="tr-TR" b="1" dirty="0">
              <a:solidFill>
                <a:schemeClr val="accent6">
                  <a:lumMod val="50000"/>
                </a:schemeClr>
              </a:solidFill>
            </a:endParaRPr>
          </a:p>
        </p:txBody>
      </p:sp>
      <p:sp>
        <p:nvSpPr>
          <p:cNvPr id="5" name="Satır Belirtme Çizgisi 1 4"/>
          <p:cNvSpPr/>
          <p:nvPr/>
        </p:nvSpPr>
        <p:spPr>
          <a:xfrm>
            <a:off x="2429691" y="3556725"/>
            <a:ext cx="1219199" cy="949961"/>
          </a:xfrm>
          <a:prstGeom prst="borderCallout1">
            <a:avLst>
              <a:gd name="adj1" fmla="val 18750"/>
              <a:gd name="adj2" fmla="val -8333"/>
              <a:gd name="adj3" fmla="val -66447"/>
              <a:gd name="adj4" fmla="val -35870"/>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Atıf tarama</a:t>
            </a:r>
            <a:r>
              <a:rPr lang="tr-TR" b="1" dirty="0">
                <a:solidFill>
                  <a:schemeClr val="accent6">
                    <a:lumMod val="50000"/>
                  </a:schemeClr>
                </a:solidFill>
              </a:rPr>
              <a:t> sayfası</a:t>
            </a:r>
          </a:p>
        </p:txBody>
      </p:sp>
      <p:sp>
        <p:nvSpPr>
          <p:cNvPr id="6" name="Satır Belirtme Çizgisi 1 5"/>
          <p:cNvSpPr/>
          <p:nvPr/>
        </p:nvSpPr>
        <p:spPr>
          <a:xfrm>
            <a:off x="3958045" y="1326105"/>
            <a:ext cx="1371600" cy="876029"/>
          </a:xfrm>
          <a:prstGeom prst="borderCallout1">
            <a:avLst>
              <a:gd name="adj1" fmla="val 18750"/>
              <a:gd name="adj2" fmla="val -8333"/>
              <a:gd name="adj3" fmla="val 145845"/>
              <a:gd name="adj4" fmla="val -33998"/>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Gelişmiş tarama sayfası</a:t>
            </a:r>
            <a:endParaRPr lang="tr-TR" b="1" dirty="0">
              <a:solidFill>
                <a:schemeClr val="accent6">
                  <a:lumMod val="50000"/>
                </a:schemeClr>
              </a:solidFill>
            </a:endParaRPr>
          </a:p>
        </p:txBody>
      </p:sp>
      <p:sp>
        <p:nvSpPr>
          <p:cNvPr id="8" name="Satır Belirtme Çizgisi 1 7"/>
          <p:cNvSpPr/>
          <p:nvPr/>
        </p:nvSpPr>
        <p:spPr>
          <a:xfrm>
            <a:off x="5217761" y="3686151"/>
            <a:ext cx="1702526" cy="752204"/>
          </a:xfrm>
          <a:prstGeom prst="borderCallout1">
            <a:avLst>
              <a:gd name="adj1" fmla="val 18750"/>
              <a:gd name="adj2" fmla="val -8333"/>
              <a:gd name="adj3" fmla="val -111974"/>
              <a:gd name="adj4" fmla="val -11929"/>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Yazar tarama</a:t>
            </a:r>
            <a:r>
              <a:rPr lang="tr-TR" b="1" dirty="0">
                <a:solidFill>
                  <a:schemeClr val="accent6">
                    <a:lumMod val="50000"/>
                  </a:schemeClr>
                </a:solidFill>
              </a:rPr>
              <a:t> sayfası</a:t>
            </a:r>
          </a:p>
        </p:txBody>
      </p:sp>
    </p:spTree>
    <p:extLst>
      <p:ext uri="{BB962C8B-B14F-4D97-AF65-F5344CB8AC3E}">
        <p14:creationId xmlns:p14="http://schemas.microsoft.com/office/powerpoint/2010/main" val="320497383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rotWithShape="1">
          <a:blip r:embed="rId2"/>
          <a:srcRect l="3851" t="14018" r="34505" b="8303"/>
          <a:stretch/>
        </p:blipFill>
        <p:spPr>
          <a:xfrm>
            <a:off x="314497" y="1767342"/>
            <a:ext cx="6524235" cy="46222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160332" y="248456"/>
            <a:ext cx="10515600" cy="1325563"/>
          </a:xfrm>
        </p:spPr>
        <p:txBody>
          <a:bodyPr/>
          <a:lstStyle/>
          <a:p>
            <a:r>
              <a:rPr lang="tr-TR" b="1" dirty="0">
                <a:solidFill>
                  <a:srgbClr val="FF0000"/>
                </a:solidFill>
              </a:rPr>
              <a:t>WEB OF </a:t>
            </a:r>
            <a:r>
              <a:rPr lang="tr-TR" b="1" dirty="0" smtClean="0">
                <a:solidFill>
                  <a:srgbClr val="FF0000"/>
                </a:solidFill>
              </a:rPr>
              <a:t>SCIENCE - III</a:t>
            </a:r>
            <a:endParaRPr lang="tr-TR" dirty="0"/>
          </a:p>
        </p:txBody>
      </p:sp>
      <p:sp>
        <p:nvSpPr>
          <p:cNvPr id="4" name="Satır Belirtme Çizgisi 1 3"/>
          <p:cNvSpPr/>
          <p:nvPr/>
        </p:nvSpPr>
        <p:spPr>
          <a:xfrm>
            <a:off x="1640209" y="3193875"/>
            <a:ext cx="2414049" cy="1042324"/>
          </a:xfrm>
          <a:prstGeom prst="borderCallout1">
            <a:avLst>
              <a:gd name="adj1" fmla="val 18750"/>
              <a:gd name="adj2" fmla="val -8333"/>
              <a:gd name="adj3" fmla="val 200353"/>
              <a:gd name="adj4" fmla="val -27504"/>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Yazar adınızı girerek taramanızı başlatınız.</a:t>
            </a:r>
            <a:endParaRPr lang="tr-TR" sz="2200" b="1" dirty="0">
              <a:solidFill>
                <a:schemeClr val="accent6">
                  <a:lumMod val="50000"/>
                </a:schemeClr>
              </a:solidFill>
            </a:endParaRPr>
          </a:p>
        </p:txBody>
      </p:sp>
      <p:pic>
        <p:nvPicPr>
          <p:cNvPr id="6" name="Resim 5"/>
          <p:cNvPicPr>
            <a:picLocks noChangeAspect="1"/>
          </p:cNvPicPr>
          <p:nvPr/>
        </p:nvPicPr>
        <p:blipFill rotWithShape="1">
          <a:blip r:embed="rId3"/>
          <a:srcRect l="13857" t="11855" r="15195" b="5605"/>
          <a:stretch/>
        </p:blipFill>
        <p:spPr>
          <a:xfrm>
            <a:off x="4893040" y="407932"/>
            <a:ext cx="6634930" cy="43398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Yuvarlatılmış Dikdörtgen 6"/>
          <p:cNvSpPr/>
          <p:nvPr/>
        </p:nvSpPr>
        <p:spPr>
          <a:xfrm>
            <a:off x="4893040" y="314355"/>
            <a:ext cx="5529453" cy="1193763"/>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 sayfası</a:t>
            </a:r>
            <a:endParaRPr lang="tr-TR" sz="2200" b="1" dirty="0">
              <a:solidFill>
                <a:schemeClr val="accent6">
                  <a:lumMod val="50000"/>
                </a:schemeClr>
              </a:solidFill>
            </a:endParaRPr>
          </a:p>
        </p:txBody>
      </p:sp>
      <p:sp>
        <p:nvSpPr>
          <p:cNvPr id="8" name="Yuvarlatılmış Dikdörtgen 7"/>
          <p:cNvSpPr/>
          <p:nvPr/>
        </p:nvSpPr>
        <p:spPr>
          <a:xfrm>
            <a:off x="10422493" y="1815736"/>
            <a:ext cx="901512" cy="2718953"/>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Satır Belirtme Çizgisi 1 8"/>
          <p:cNvSpPr/>
          <p:nvPr/>
        </p:nvSpPr>
        <p:spPr>
          <a:xfrm>
            <a:off x="10686047" y="407932"/>
            <a:ext cx="1335505" cy="721895"/>
          </a:xfrm>
          <a:prstGeom prst="borderCallout1">
            <a:avLst>
              <a:gd name="adj1" fmla="val 18750"/>
              <a:gd name="adj2" fmla="val -8333"/>
              <a:gd name="adj3" fmla="val 194589"/>
              <a:gd name="adj4" fmla="val -15739"/>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Alınan atıf sayısı</a:t>
            </a:r>
            <a:endParaRPr lang="tr-TR" b="1" dirty="0">
              <a:solidFill>
                <a:schemeClr val="accent6">
                  <a:lumMod val="50000"/>
                </a:schemeClr>
              </a:solidFill>
            </a:endParaRPr>
          </a:p>
        </p:txBody>
      </p:sp>
      <p:pic>
        <p:nvPicPr>
          <p:cNvPr id="14" name="Resim 13"/>
          <p:cNvPicPr>
            <a:picLocks noChangeAspect="1"/>
          </p:cNvPicPr>
          <p:nvPr/>
        </p:nvPicPr>
        <p:blipFill rotWithShape="1">
          <a:blip r:embed="rId4"/>
          <a:srcRect l="17761" t="21379" r="19100" b="6201"/>
          <a:stretch/>
        </p:blipFill>
        <p:spPr>
          <a:xfrm>
            <a:off x="5907785" y="3856480"/>
            <a:ext cx="4310743" cy="27798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Satır Belirtme Çizgisi 1 14"/>
          <p:cNvSpPr/>
          <p:nvPr/>
        </p:nvSpPr>
        <p:spPr>
          <a:xfrm>
            <a:off x="8131737" y="3663157"/>
            <a:ext cx="2103228" cy="2384946"/>
          </a:xfrm>
          <a:prstGeom prst="borderCallout1">
            <a:avLst>
              <a:gd name="adj1" fmla="val 18750"/>
              <a:gd name="adj2" fmla="val -8333"/>
              <a:gd name="adj3" fmla="val -38065"/>
              <a:gd name="adj4" fmla="val -43662"/>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dirty="0">
              <a:solidFill>
                <a:schemeClr val="accent6">
                  <a:lumMod val="50000"/>
                </a:schemeClr>
              </a:solidFill>
            </a:endParaRPr>
          </a:p>
          <a:p>
            <a:pPr algn="ctr"/>
            <a:r>
              <a:rPr lang="tr-TR" b="1" dirty="0" smtClean="0">
                <a:solidFill>
                  <a:schemeClr val="accent6">
                    <a:lumMod val="50000"/>
                  </a:schemeClr>
                </a:solidFill>
              </a:rPr>
              <a:t>linki ile Kütüphanemizin abone olduğu dergilerde yer alan makalelerin tam metinlerine erişebilirsiniz.</a:t>
            </a:r>
            <a:endParaRPr lang="tr-TR" b="1" dirty="0">
              <a:solidFill>
                <a:schemeClr val="accent6">
                  <a:lumMod val="50000"/>
                </a:schemeClr>
              </a:solidFill>
            </a:endParaRPr>
          </a:p>
        </p:txBody>
      </p:sp>
      <p:pic>
        <p:nvPicPr>
          <p:cNvPr id="16" name="Resim 15"/>
          <p:cNvPicPr>
            <a:picLocks noChangeAspect="1"/>
          </p:cNvPicPr>
          <p:nvPr/>
        </p:nvPicPr>
        <p:blipFill rotWithShape="1">
          <a:blip r:embed="rId3"/>
          <a:srcRect l="34157" t="50000" r="54471" b="46536"/>
          <a:stretch/>
        </p:blipFill>
        <p:spPr>
          <a:xfrm>
            <a:off x="8273074" y="3715037"/>
            <a:ext cx="1820554" cy="3117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7502020"/>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p:txBody>
          <a:bodyPr/>
          <a:lstStyle/>
          <a:p>
            <a:r>
              <a:rPr lang="tr-TR" b="1" dirty="0">
                <a:solidFill>
                  <a:srgbClr val="FF0000"/>
                </a:solidFill>
              </a:rPr>
              <a:t>WEB OF </a:t>
            </a:r>
            <a:r>
              <a:rPr lang="tr-TR" b="1" dirty="0" smtClean="0">
                <a:solidFill>
                  <a:srgbClr val="FF0000"/>
                </a:solidFill>
              </a:rPr>
              <a:t>SCIENCE - IV</a:t>
            </a:r>
            <a:endParaRPr lang="tr-TR" dirty="0"/>
          </a:p>
        </p:txBody>
      </p:sp>
      <p:pic>
        <p:nvPicPr>
          <p:cNvPr id="7" name="Resim 6"/>
          <p:cNvPicPr>
            <a:picLocks noChangeAspect="1"/>
          </p:cNvPicPr>
          <p:nvPr/>
        </p:nvPicPr>
        <p:blipFill rotWithShape="1">
          <a:blip r:embed="rId2"/>
          <a:srcRect l="15597" t="16518" r="14325" b="9018"/>
          <a:stretch/>
        </p:blipFill>
        <p:spPr>
          <a:xfrm>
            <a:off x="115587" y="1841316"/>
            <a:ext cx="7404844" cy="44238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Resim 7"/>
          <p:cNvPicPr>
            <a:picLocks noChangeAspect="1"/>
          </p:cNvPicPr>
          <p:nvPr/>
        </p:nvPicPr>
        <p:blipFill rotWithShape="1">
          <a:blip r:embed="rId3"/>
          <a:srcRect l="15197" t="12411" r="54736" b="22589"/>
          <a:stretch/>
        </p:blipFill>
        <p:spPr>
          <a:xfrm>
            <a:off x="7578360" y="917380"/>
            <a:ext cx="4406479" cy="53559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Satır Belirtme Çizgisi 1 8"/>
          <p:cNvSpPr/>
          <p:nvPr/>
        </p:nvSpPr>
        <p:spPr>
          <a:xfrm>
            <a:off x="1615159" y="4564090"/>
            <a:ext cx="3944471" cy="1312125"/>
          </a:xfrm>
          <a:prstGeom prst="borderCallout1">
            <a:avLst>
              <a:gd name="adj1" fmla="val -3183"/>
              <a:gd name="adj2" fmla="val 92941"/>
              <a:gd name="adj3" fmla="val -120532"/>
              <a:gd name="adj4" fmla="val 111966"/>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                                     ile </a:t>
            </a:r>
            <a:r>
              <a:rPr lang="tr-TR" b="1" dirty="0">
                <a:solidFill>
                  <a:schemeClr val="accent6">
                    <a:lumMod val="50000"/>
                  </a:schemeClr>
                </a:solidFill>
              </a:rPr>
              <a:t>makalenize atıf yapıldığında, veri tabanı tarafından size bilgilendirme maili gönderilmesini sağlayabilirsiniz.</a:t>
            </a:r>
          </a:p>
        </p:txBody>
      </p:sp>
      <p:pic>
        <p:nvPicPr>
          <p:cNvPr id="10" name="Resim 9"/>
          <p:cNvPicPr>
            <a:picLocks noChangeAspect="1"/>
          </p:cNvPicPr>
          <p:nvPr/>
        </p:nvPicPr>
        <p:blipFill rotWithShape="1">
          <a:blip r:embed="rId2"/>
          <a:srcRect l="71133" t="33239" r="20476" b="64260"/>
          <a:stretch/>
        </p:blipFill>
        <p:spPr>
          <a:xfrm>
            <a:off x="1666937" y="4575538"/>
            <a:ext cx="1920457" cy="321752"/>
          </a:xfrm>
          <a:prstGeom prst="rect">
            <a:avLst/>
          </a:prstGeom>
          <a:ln>
            <a:noFill/>
          </a:ln>
          <a:effectLst>
            <a:outerShdw blurRad="292100" dist="139700" dir="2700000" algn="tl" rotWithShape="0">
              <a:srgbClr val="333333">
                <a:alpha val="65000"/>
              </a:srgbClr>
            </a:outerShdw>
          </a:effectLst>
        </p:spPr>
      </p:pic>
      <p:sp>
        <p:nvSpPr>
          <p:cNvPr id="13" name="Satır Belirtme Çizgisi 1 12"/>
          <p:cNvSpPr/>
          <p:nvPr/>
        </p:nvSpPr>
        <p:spPr>
          <a:xfrm>
            <a:off x="825122" y="2419749"/>
            <a:ext cx="3894835" cy="481540"/>
          </a:xfrm>
          <a:prstGeom prst="borderCallout1">
            <a:avLst>
              <a:gd name="adj1" fmla="val -3183"/>
              <a:gd name="adj2" fmla="val 92941"/>
              <a:gd name="adj3" fmla="val -14189"/>
              <a:gd name="adj4" fmla="val 130865"/>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                      makalenin aldığı </a:t>
            </a:r>
            <a:r>
              <a:rPr lang="tr-TR" b="1" dirty="0">
                <a:solidFill>
                  <a:schemeClr val="accent6">
                    <a:lumMod val="50000"/>
                  </a:schemeClr>
                </a:solidFill>
              </a:rPr>
              <a:t>atıf </a:t>
            </a:r>
            <a:r>
              <a:rPr lang="tr-TR" b="1" dirty="0" smtClean="0">
                <a:solidFill>
                  <a:schemeClr val="accent6">
                    <a:lumMod val="50000"/>
                  </a:schemeClr>
                </a:solidFill>
              </a:rPr>
              <a:t>sayısı</a:t>
            </a:r>
            <a:endParaRPr lang="tr-TR" b="1" dirty="0">
              <a:solidFill>
                <a:schemeClr val="accent6">
                  <a:lumMod val="50000"/>
                </a:schemeClr>
              </a:solidFill>
            </a:endParaRPr>
          </a:p>
        </p:txBody>
      </p:sp>
      <p:sp>
        <p:nvSpPr>
          <p:cNvPr id="14" name="Satır Belirtme Çizgisi 1 13"/>
          <p:cNvSpPr/>
          <p:nvPr/>
        </p:nvSpPr>
        <p:spPr>
          <a:xfrm>
            <a:off x="1299279" y="3527677"/>
            <a:ext cx="2917221" cy="700151"/>
          </a:xfrm>
          <a:prstGeom prst="borderCallout1">
            <a:avLst>
              <a:gd name="adj1" fmla="val -3183"/>
              <a:gd name="adj2" fmla="val 92941"/>
              <a:gd name="adj3" fmla="val -145788"/>
              <a:gd name="adj4" fmla="val 157081"/>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smtClean="0">
                <a:solidFill>
                  <a:schemeClr val="accent6">
                    <a:lumMod val="50000"/>
                  </a:schemeClr>
                </a:solidFill>
              </a:rPr>
              <a:t>                             makalenin bibliyografyası</a:t>
            </a:r>
            <a:endParaRPr lang="tr-TR" b="1" dirty="0">
              <a:solidFill>
                <a:schemeClr val="accent6">
                  <a:lumMod val="50000"/>
                </a:schemeClr>
              </a:solidFill>
            </a:endParaRPr>
          </a:p>
        </p:txBody>
      </p:sp>
      <p:pic>
        <p:nvPicPr>
          <p:cNvPr id="11" name="Resim 10"/>
          <p:cNvPicPr>
            <a:picLocks noChangeAspect="1"/>
          </p:cNvPicPr>
          <p:nvPr/>
        </p:nvPicPr>
        <p:blipFill rotWithShape="1">
          <a:blip r:embed="rId2"/>
          <a:srcRect l="70794" t="26182" r="22439" b="71676"/>
          <a:stretch/>
        </p:blipFill>
        <p:spPr>
          <a:xfrm>
            <a:off x="1447728" y="3595363"/>
            <a:ext cx="1586753" cy="282389"/>
          </a:xfrm>
          <a:prstGeom prst="rect">
            <a:avLst/>
          </a:prstGeom>
          <a:ln>
            <a:noFill/>
          </a:ln>
          <a:effectLst>
            <a:outerShdw blurRad="292100" dist="139700" dir="2700000" algn="tl" rotWithShape="0">
              <a:srgbClr val="333333">
                <a:alpha val="65000"/>
              </a:srgbClr>
            </a:outerShdw>
          </a:effectLst>
        </p:spPr>
      </p:pic>
      <p:pic>
        <p:nvPicPr>
          <p:cNvPr id="12" name="Resim 11"/>
          <p:cNvPicPr>
            <a:picLocks noChangeAspect="1"/>
          </p:cNvPicPr>
          <p:nvPr/>
        </p:nvPicPr>
        <p:blipFill rotWithShape="1">
          <a:blip r:embed="rId2"/>
          <a:srcRect l="70787" t="24114" r="24281" b="73846"/>
          <a:stretch/>
        </p:blipFill>
        <p:spPr>
          <a:xfrm>
            <a:off x="883051" y="2495019"/>
            <a:ext cx="1156447" cy="268943"/>
          </a:xfrm>
          <a:prstGeom prst="rect">
            <a:avLst/>
          </a:prstGeom>
          <a:ln>
            <a:noFill/>
          </a:ln>
          <a:effectLst>
            <a:outerShdw blurRad="292100" dist="139700" dir="2700000" algn="tl" rotWithShape="0">
              <a:srgbClr val="333333">
                <a:alpha val="65000"/>
              </a:srgbClr>
            </a:outerShdw>
          </a:effectLst>
        </p:spPr>
      </p:pic>
      <p:pic>
        <p:nvPicPr>
          <p:cNvPr id="15" name="Resim 14"/>
          <p:cNvPicPr>
            <a:picLocks noChangeAspect="1"/>
          </p:cNvPicPr>
          <p:nvPr/>
        </p:nvPicPr>
        <p:blipFill rotWithShape="1">
          <a:blip r:embed="rId4"/>
          <a:srcRect l="15964" t="42463" r="68440" b="43382"/>
          <a:stretch/>
        </p:blipFill>
        <p:spPr>
          <a:xfrm>
            <a:off x="8003420" y="184778"/>
            <a:ext cx="4084999" cy="20842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Yuvarlatılmış Dikdörtgen 15"/>
          <p:cNvSpPr/>
          <p:nvPr/>
        </p:nvSpPr>
        <p:spPr>
          <a:xfrm>
            <a:off x="7578360" y="3218036"/>
            <a:ext cx="2345654" cy="1458345"/>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Yuvarlatılmış Dikdörtgen 18"/>
          <p:cNvSpPr/>
          <p:nvPr/>
        </p:nvSpPr>
        <p:spPr>
          <a:xfrm>
            <a:off x="8068277" y="1268141"/>
            <a:ext cx="4060928" cy="352930"/>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31" name="Düz Bağlayıcı 30"/>
          <p:cNvCxnSpPr>
            <a:stCxn id="16" idx="0"/>
            <a:endCxn id="15" idx="2"/>
          </p:cNvCxnSpPr>
          <p:nvPr/>
        </p:nvCxnSpPr>
        <p:spPr>
          <a:xfrm flipV="1">
            <a:off x="8751187" y="2269072"/>
            <a:ext cx="1294733" cy="948964"/>
          </a:xfrm>
          <a:prstGeom prst="line">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0144552"/>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279953" y="246815"/>
            <a:ext cx="4671193" cy="1325563"/>
          </a:xfrm>
        </p:spPr>
        <p:txBody>
          <a:bodyPr/>
          <a:lstStyle/>
          <a:p>
            <a:r>
              <a:rPr lang="tr-TR" b="1" dirty="0">
                <a:solidFill>
                  <a:srgbClr val="FF0000"/>
                </a:solidFill>
              </a:rPr>
              <a:t>WEB OF </a:t>
            </a:r>
            <a:r>
              <a:rPr lang="tr-TR" b="1" dirty="0" smtClean="0">
                <a:solidFill>
                  <a:srgbClr val="FF0000"/>
                </a:solidFill>
              </a:rPr>
              <a:t>SCIENCE - V</a:t>
            </a:r>
            <a:endParaRPr lang="tr-TR" dirty="0"/>
          </a:p>
        </p:txBody>
      </p:sp>
      <p:pic>
        <p:nvPicPr>
          <p:cNvPr id="3" name="Resim 2"/>
          <p:cNvPicPr>
            <a:picLocks noChangeAspect="1"/>
          </p:cNvPicPr>
          <p:nvPr/>
        </p:nvPicPr>
        <p:blipFill rotWithShape="1">
          <a:blip r:embed="rId2"/>
          <a:srcRect l="1701" t="36953" r="3320" b="6985"/>
          <a:stretch/>
        </p:blipFill>
        <p:spPr>
          <a:xfrm>
            <a:off x="175450" y="1952443"/>
            <a:ext cx="11726630" cy="38915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Yuvarlatılmış Dikdörtgen 4"/>
          <p:cNvSpPr/>
          <p:nvPr/>
        </p:nvSpPr>
        <p:spPr>
          <a:xfrm>
            <a:off x="10424223" y="2769327"/>
            <a:ext cx="1332348" cy="404564"/>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Yuvarlatılmış Dikdörtgen 6"/>
          <p:cNvSpPr/>
          <p:nvPr/>
        </p:nvSpPr>
        <p:spPr>
          <a:xfrm>
            <a:off x="5083241" y="630404"/>
            <a:ext cx="2918011" cy="5916706"/>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dirty="0" smtClean="0">
              <a:solidFill>
                <a:schemeClr val="accent6">
                  <a:lumMod val="50000"/>
                </a:schemeClr>
              </a:solidFill>
            </a:endParaRPr>
          </a:p>
          <a:p>
            <a:pPr algn="ctr"/>
            <a:r>
              <a:rPr lang="tr-TR" b="1" dirty="0" smtClean="0">
                <a:solidFill>
                  <a:schemeClr val="accent6">
                    <a:lumMod val="50000"/>
                  </a:schemeClr>
                </a:solidFill>
              </a:rPr>
              <a:t>Yaptığınız </a:t>
            </a:r>
            <a:r>
              <a:rPr lang="tr-TR" b="1" dirty="0">
                <a:solidFill>
                  <a:schemeClr val="accent6">
                    <a:lumMod val="50000"/>
                  </a:schemeClr>
                </a:solidFill>
              </a:rPr>
              <a:t>tarama </a:t>
            </a:r>
            <a:r>
              <a:rPr lang="tr-TR" b="1" dirty="0" smtClean="0">
                <a:solidFill>
                  <a:schemeClr val="accent6">
                    <a:lumMod val="50000"/>
                  </a:schemeClr>
                </a:solidFill>
              </a:rPr>
              <a:t>sonuçlarını</a:t>
            </a:r>
          </a:p>
          <a:p>
            <a:pPr algn="ctr"/>
            <a:endParaRPr lang="tr-TR" b="1" dirty="0" smtClean="0">
              <a:solidFill>
                <a:schemeClr val="accent6">
                  <a:lumMod val="50000"/>
                </a:schemeClr>
              </a:solidFill>
            </a:endParaRPr>
          </a:p>
          <a:p>
            <a:pPr algn="ctr"/>
            <a:endParaRPr lang="tr-TR" b="1" dirty="0">
              <a:solidFill>
                <a:schemeClr val="accent6">
                  <a:lumMod val="50000"/>
                </a:schemeClr>
              </a:solidFill>
            </a:endParaRPr>
          </a:p>
          <a:p>
            <a:pPr algn="ctr"/>
            <a:r>
              <a:rPr lang="tr-TR" b="1" dirty="0" smtClean="0">
                <a:solidFill>
                  <a:schemeClr val="accent6">
                    <a:lumMod val="50000"/>
                  </a:schemeClr>
                </a:solidFill>
              </a:rPr>
              <a:t>linki ile, aşağıdaki başlıklarda analiz </a:t>
            </a:r>
            <a:r>
              <a:rPr lang="tr-TR" b="1" dirty="0">
                <a:solidFill>
                  <a:schemeClr val="accent6">
                    <a:lumMod val="50000"/>
                  </a:schemeClr>
                </a:solidFill>
              </a:rPr>
              <a:t>edebilirsiniz</a:t>
            </a:r>
            <a:r>
              <a:rPr lang="tr-TR" b="1" dirty="0" smtClean="0">
                <a:solidFill>
                  <a:schemeClr val="accent6">
                    <a:lumMod val="50000"/>
                  </a:schemeClr>
                </a:solidFill>
              </a:rPr>
              <a:t>.</a:t>
            </a:r>
          </a:p>
          <a:p>
            <a:pPr algn="ctr"/>
            <a:endParaRPr lang="tr-TR" b="1" dirty="0">
              <a:solidFill>
                <a:schemeClr val="accent6">
                  <a:lumMod val="50000"/>
                </a:schemeClr>
              </a:solidFill>
            </a:endParaRPr>
          </a:p>
          <a:p>
            <a:pPr algn="ctr"/>
            <a:endParaRPr lang="tr-TR" b="1" dirty="0" smtClean="0">
              <a:solidFill>
                <a:schemeClr val="accent6">
                  <a:lumMod val="50000"/>
                </a:schemeClr>
              </a:solidFill>
            </a:endParaRPr>
          </a:p>
          <a:p>
            <a:pPr algn="ctr"/>
            <a:endParaRPr lang="tr-TR" b="1" dirty="0">
              <a:solidFill>
                <a:schemeClr val="accent6">
                  <a:lumMod val="50000"/>
                </a:schemeClr>
              </a:solidFill>
            </a:endParaRPr>
          </a:p>
          <a:p>
            <a:pPr algn="ctr"/>
            <a:endParaRPr lang="tr-TR" b="1" dirty="0" smtClean="0">
              <a:solidFill>
                <a:schemeClr val="accent6">
                  <a:lumMod val="50000"/>
                </a:schemeClr>
              </a:solidFill>
            </a:endParaRPr>
          </a:p>
          <a:p>
            <a:pPr algn="ctr"/>
            <a:endParaRPr lang="tr-TR" b="1" dirty="0">
              <a:solidFill>
                <a:schemeClr val="accent6">
                  <a:lumMod val="50000"/>
                </a:schemeClr>
              </a:solidFill>
            </a:endParaRPr>
          </a:p>
          <a:p>
            <a:pPr algn="ctr"/>
            <a:endParaRPr lang="tr-TR" b="1" dirty="0" smtClean="0">
              <a:solidFill>
                <a:schemeClr val="accent6">
                  <a:lumMod val="50000"/>
                </a:schemeClr>
              </a:solidFill>
            </a:endParaRPr>
          </a:p>
          <a:p>
            <a:pPr algn="ctr"/>
            <a:endParaRPr lang="tr-TR" b="1" dirty="0">
              <a:solidFill>
                <a:schemeClr val="accent6">
                  <a:lumMod val="50000"/>
                </a:schemeClr>
              </a:solidFill>
            </a:endParaRPr>
          </a:p>
          <a:p>
            <a:pPr algn="ctr"/>
            <a:endParaRPr lang="tr-TR" b="1" dirty="0" smtClean="0">
              <a:solidFill>
                <a:schemeClr val="accent6">
                  <a:lumMod val="50000"/>
                </a:schemeClr>
              </a:solidFill>
            </a:endParaRPr>
          </a:p>
          <a:p>
            <a:pPr algn="ctr"/>
            <a:endParaRPr lang="tr-TR" b="1" dirty="0">
              <a:solidFill>
                <a:schemeClr val="accent6">
                  <a:lumMod val="50000"/>
                </a:schemeClr>
              </a:solidFill>
            </a:endParaRPr>
          </a:p>
          <a:p>
            <a:pPr algn="ctr"/>
            <a:endParaRPr lang="tr-TR" b="1" dirty="0" smtClean="0">
              <a:solidFill>
                <a:schemeClr val="accent6">
                  <a:lumMod val="50000"/>
                </a:schemeClr>
              </a:solidFill>
            </a:endParaRPr>
          </a:p>
          <a:p>
            <a:pPr algn="ctr"/>
            <a:endParaRPr lang="tr-TR" b="1" dirty="0">
              <a:solidFill>
                <a:schemeClr val="accent6">
                  <a:lumMod val="50000"/>
                </a:schemeClr>
              </a:solidFill>
            </a:endParaRPr>
          </a:p>
          <a:p>
            <a:pPr algn="ctr"/>
            <a:endParaRPr lang="tr-TR" b="1" dirty="0" smtClean="0">
              <a:solidFill>
                <a:schemeClr val="accent6">
                  <a:lumMod val="50000"/>
                </a:schemeClr>
              </a:solidFill>
            </a:endParaRPr>
          </a:p>
          <a:p>
            <a:pPr algn="ctr"/>
            <a:endParaRPr lang="tr-TR" b="1" dirty="0">
              <a:solidFill>
                <a:schemeClr val="accent6">
                  <a:lumMod val="50000"/>
                </a:schemeClr>
              </a:solidFill>
            </a:endParaRPr>
          </a:p>
          <a:p>
            <a:pPr algn="ctr"/>
            <a:endParaRPr lang="tr-TR" b="1" dirty="0" smtClean="0">
              <a:solidFill>
                <a:schemeClr val="accent6">
                  <a:lumMod val="50000"/>
                </a:schemeClr>
              </a:solidFill>
            </a:endParaRPr>
          </a:p>
          <a:p>
            <a:pPr algn="ctr"/>
            <a:endParaRPr lang="tr-TR" b="1" dirty="0" smtClean="0">
              <a:solidFill>
                <a:schemeClr val="accent6">
                  <a:lumMod val="50000"/>
                </a:schemeClr>
              </a:solidFill>
            </a:endParaRPr>
          </a:p>
        </p:txBody>
      </p:sp>
      <p:pic>
        <p:nvPicPr>
          <p:cNvPr id="8" name="Resim 7"/>
          <p:cNvPicPr>
            <a:picLocks noChangeAspect="1"/>
          </p:cNvPicPr>
          <p:nvPr/>
        </p:nvPicPr>
        <p:blipFill rotWithShape="1">
          <a:blip r:embed="rId3"/>
          <a:srcRect l="2683" t="45956" r="81988" b="39522"/>
          <a:stretch/>
        </p:blipFill>
        <p:spPr>
          <a:xfrm>
            <a:off x="5545050" y="2599169"/>
            <a:ext cx="1994391" cy="1062318"/>
          </a:xfrm>
          <a:prstGeom prst="rect">
            <a:avLst/>
          </a:prstGeom>
        </p:spPr>
      </p:pic>
      <p:pic>
        <p:nvPicPr>
          <p:cNvPr id="9" name="Resim 8"/>
          <p:cNvPicPr>
            <a:picLocks noChangeAspect="1"/>
          </p:cNvPicPr>
          <p:nvPr/>
        </p:nvPicPr>
        <p:blipFill rotWithShape="1">
          <a:blip r:embed="rId4"/>
          <a:srcRect l="2618" t="51103" r="82086" b="39521"/>
          <a:stretch/>
        </p:blipFill>
        <p:spPr>
          <a:xfrm>
            <a:off x="5545050" y="3670408"/>
            <a:ext cx="1990164" cy="685800"/>
          </a:xfrm>
          <a:prstGeom prst="rect">
            <a:avLst/>
          </a:prstGeom>
        </p:spPr>
      </p:pic>
      <p:pic>
        <p:nvPicPr>
          <p:cNvPr id="10" name="Resim 9"/>
          <p:cNvPicPr>
            <a:picLocks noChangeAspect="1"/>
          </p:cNvPicPr>
          <p:nvPr/>
        </p:nvPicPr>
        <p:blipFill rotWithShape="1">
          <a:blip r:embed="rId5"/>
          <a:srcRect l="2631" t="51103" r="81970" b="39154"/>
          <a:stretch/>
        </p:blipFill>
        <p:spPr>
          <a:xfrm>
            <a:off x="5545049" y="4351682"/>
            <a:ext cx="2003611" cy="712694"/>
          </a:xfrm>
          <a:prstGeom prst="rect">
            <a:avLst/>
          </a:prstGeom>
        </p:spPr>
      </p:pic>
      <p:pic>
        <p:nvPicPr>
          <p:cNvPr id="11" name="Resim 10"/>
          <p:cNvPicPr>
            <a:picLocks noChangeAspect="1"/>
          </p:cNvPicPr>
          <p:nvPr/>
        </p:nvPicPr>
        <p:blipFill rotWithShape="1">
          <a:blip r:embed="rId6"/>
          <a:srcRect l="2631" t="51471" r="81970" b="32721"/>
          <a:stretch/>
        </p:blipFill>
        <p:spPr>
          <a:xfrm>
            <a:off x="5545050" y="5059850"/>
            <a:ext cx="2003611" cy="1156448"/>
          </a:xfrm>
          <a:prstGeom prst="rect">
            <a:avLst/>
          </a:prstGeom>
        </p:spPr>
      </p:pic>
      <p:pic>
        <p:nvPicPr>
          <p:cNvPr id="12" name="Resim 11"/>
          <p:cNvPicPr>
            <a:picLocks noChangeAspect="1"/>
          </p:cNvPicPr>
          <p:nvPr/>
        </p:nvPicPr>
        <p:blipFill rotWithShape="1">
          <a:blip r:embed="rId7"/>
          <a:srcRect l="84794" t="50000" r="4871" b="46691"/>
          <a:stretch/>
        </p:blipFill>
        <p:spPr>
          <a:xfrm>
            <a:off x="5867779" y="1360642"/>
            <a:ext cx="1344706" cy="242047"/>
          </a:xfrm>
          <a:prstGeom prst="rect">
            <a:avLst/>
          </a:prstGeom>
          <a:ln>
            <a:noFill/>
          </a:ln>
          <a:effectLst>
            <a:outerShdw blurRad="292100" dist="139700" dir="2700000" algn="tl" rotWithShape="0">
              <a:srgbClr val="333333">
                <a:alpha val="65000"/>
              </a:srgbClr>
            </a:outerShdw>
          </a:effectLst>
        </p:spPr>
      </p:pic>
      <p:cxnSp>
        <p:nvCxnSpPr>
          <p:cNvPr id="14" name="Düz Ok Bağlayıcısı 13"/>
          <p:cNvCxnSpPr/>
          <p:nvPr/>
        </p:nvCxnSpPr>
        <p:spPr>
          <a:xfrm>
            <a:off x="9305805" y="2971609"/>
            <a:ext cx="1037547" cy="839"/>
          </a:xfrm>
          <a:prstGeom prst="straightConnector1">
            <a:avLst/>
          </a:prstGeom>
          <a:ln w="76200">
            <a:solidFill>
              <a:schemeClr val="accent5">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2753630"/>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WEB OF SCIENCE - </a:t>
            </a:r>
            <a:r>
              <a:rPr lang="tr-TR" b="1" dirty="0" smtClean="0">
                <a:solidFill>
                  <a:srgbClr val="FF0000"/>
                </a:solidFill>
              </a:rPr>
              <a:t>VI</a:t>
            </a:r>
            <a:endParaRPr lang="tr-TR" dirty="0"/>
          </a:p>
        </p:txBody>
      </p:sp>
      <p:pic>
        <p:nvPicPr>
          <p:cNvPr id="3" name="Resim 2"/>
          <p:cNvPicPr>
            <a:picLocks noChangeAspect="1"/>
          </p:cNvPicPr>
          <p:nvPr/>
        </p:nvPicPr>
        <p:blipFill>
          <a:blip r:embed="rId2"/>
          <a:stretch>
            <a:fillRect/>
          </a:stretch>
        </p:blipFill>
        <p:spPr>
          <a:xfrm>
            <a:off x="640080" y="1690688"/>
            <a:ext cx="10911839" cy="4438886"/>
          </a:xfrm>
          <a:prstGeom prst="rect">
            <a:avLst/>
          </a:prstGeom>
        </p:spPr>
      </p:pic>
      <p:sp>
        <p:nvSpPr>
          <p:cNvPr id="11" name="Satır Belirtme Çizgisi 1 10"/>
          <p:cNvSpPr/>
          <p:nvPr/>
        </p:nvSpPr>
        <p:spPr>
          <a:xfrm>
            <a:off x="4529047" y="4405594"/>
            <a:ext cx="3944471" cy="1312125"/>
          </a:xfrm>
          <a:prstGeom prst="borderCallout1">
            <a:avLst>
              <a:gd name="adj1" fmla="val -3183"/>
              <a:gd name="adj2" fmla="val 92941"/>
              <a:gd name="adj3" fmla="val -56419"/>
              <a:gd name="adj4" fmla="val 128657"/>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err="1" smtClean="0">
                <a:solidFill>
                  <a:schemeClr val="accent6">
                    <a:lumMod val="50000"/>
                  </a:schemeClr>
                </a:solidFill>
              </a:rPr>
              <a:t>Create</a:t>
            </a:r>
            <a:r>
              <a:rPr lang="tr-TR" b="1" dirty="0" smtClean="0">
                <a:solidFill>
                  <a:schemeClr val="accent6">
                    <a:lumMod val="50000"/>
                  </a:schemeClr>
                </a:solidFill>
              </a:rPr>
              <a:t> </a:t>
            </a:r>
            <a:r>
              <a:rPr lang="tr-TR" b="1" dirty="0" err="1" smtClean="0">
                <a:solidFill>
                  <a:schemeClr val="accent6">
                    <a:lumMod val="50000"/>
                  </a:schemeClr>
                </a:solidFill>
              </a:rPr>
              <a:t>Citation</a:t>
            </a:r>
            <a:r>
              <a:rPr lang="tr-TR" b="1" dirty="0" smtClean="0">
                <a:solidFill>
                  <a:schemeClr val="accent6">
                    <a:lumMod val="50000"/>
                  </a:schemeClr>
                </a:solidFill>
              </a:rPr>
              <a:t> Report alanına giderek ayrıntılı atıf raporu yaratılabilir.</a:t>
            </a:r>
            <a:endParaRPr lang="tr-TR" b="1" dirty="0">
              <a:solidFill>
                <a:schemeClr val="accent6">
                  <a:lumMod val="50000"/>
                </a:schemeClr>
              </a:solidFill>
            </a:endParaRPr>
          </a:p>
        </p:txBody>
      </p:sp>
      <p:sp>
        <p:nvSpPr>
          <p:cNvPr id="12" name="Yuvarlatılmış Dikdörtgen 11"/>
          <p:cNvSpPr/>
          <p:nvPr/>
        </p:nvSpPr>
        <p:spPr>
          <a:xfrm>
            <a:off x="9473246" y="3505567"/>
            <a:ext cx="1621473" cy="273953"/>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082076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solidFill>
                  <a:srgbClr val="FF0000"/>
                </a:solidFill>
              </a:rPr>
              <a:t>WEB OF SCIENCE - </a:t>
            </a:r>
            <a:r>
              <a:rPr lang="tr-TR" b="1" dirty="0" smtClean="0">
                <a:solidFill>
                  <a:srgbClr val="FF0000"/>
                </a:solidFill>
              </a:rPr>
              <a:t>VII</a:t>
            </a:r>
            <a:endParaRPr lang="tr-TR" dirty="0"/>
          </a:p>
        </p:txBody>
      </p:sp>
      <p:pic>
        <p:nvPicPr>
          <p:cNvPr id="3" name="Resim 2"/>
          <p:cNvPicPr>
            <a:picLocks noChangeAspect="1"/>
          </p:cNvPicPr>
          <p:nvPr/>
        </p:nvPicPr>
        <p:blipFill>
          <a:blip r:embed="rId2"/>
          <a:stretch>
            <a:fillRect/>
          </a:stretch>
        </p:blipFill>
        <p:spPr>
          <a:xfrm>
            <a:off x="731519" y="1690688"/>
            <a:ext cx="10622281" cy="4307777"/>
          </a:xfrm>
          <a:prstGeom prst="rect">
            <a:avLst/>
          </a:prstGeom>
        </p:spPr>
      </p:pic>
    </p:spTree>
    <p:extLst>
      <p:ext uri="{BB962C8B-B14F-4D97-AF65-F5344CB8AC3E}">
        <p14:creationId xmlns:p14="http://schemas.microsoft.com/office/powerpoint/2010/main" val="339626513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rotWithShape="1">
          <a:blip r:embed="rId2"/>
          <a:srcRect l="1943" t="13483" r="3081" b="7054"/>
          <a:stretch/>
        </p:blipFill>
        <p:spPr>
          <a:xfrm>
            <a:off x="522515" y="1217023"/>
            <a:ext cx="8053178" cy="37882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Unvan 1"/>
          <p:cNvSpPr>
            <a:spLocks noGrp="1"/>
          </p:cNvSpPr>
          <p:nvPr>
            <p:ph type="title"/>
          </p:nvPr>
        </p:nvSpPr>
        <p:spPr>
          <a:xfrm>
            <a:off x="667657" y="203362"/>
            <a:ext cx="9944196" cy="1325563"/>
          </a:xfrm>
        </p:spPr>
        <p:txBody>
          <a:bodyPr/>
          <a:lstStyle/>
          <a:p>
            <a:r>
              <a:rPr lang="tr-TR" b="1" dirty="0" smtClean="0">
                <a:solidFill>
                  <a:srgbClr val="FF0000"/>
                </a:solidFill>
              </a:rPr>
              <a:t>JCR (JOURNAL CITATION REPORTS) - I</a:t>
            </a:r>
            <a:endParaRPr lang="tr-TR" b="1" dirty="0">
              <a:solidFill>
                <a:srgbClr val="FF0000"/>
              </a:solidFill>
            </a:endParaRPr>
          </a:p>
        </p:txBody>
      </p:sp>
      <p:sp>
        <p:nvSpPr>
          <p:cNvPr id="3" name="Yuvarlatılmış Dikdörtgen 2"/>
          <p:cNvSpPr/>
          <p:nvPr/>
        </p:nvSpPr>
        <p:spPr>
          <a:xfrm>
            <a:off x="1465676" y="4310742"/>
            <a:ext cx="9096102" cy="2172479"/>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err="1">
                <a:solidFill>
                  <a:schemeClr val="accent6">
                    <a:lumMod val="50000"/>
                  </a:schemeClr>
                </a:solidFill>
              </a:rPr>
              <a:t>JCR’da</a:t>
            </a:r>
            <a:r>
              <a:rPr lang="tr-TR" sz="2200" b="1" dirty="0">
                <a:solidFill>
                  <a:schemeClr val="accent6">
                    <a:lumMod val="50000"/>
                  </a:schemeClr>
                </a:solidFill>
              </a:rPr>
              <a:t> 7600’den fazla derginin etki değerlerine (</a:t>
            </a:r>
            <a:r>
              <a:rPr lang="tr-TR" sz="2200" b="1" dirty="0" err="1">
                <a:solidFill>
                  <a:schemeClr val="accent6">
                    <a:lumMod val="50000"/>
                  </a:schemeClr>
                </a:solidFill>
              </a:rPr>
              <a:t>impact</a:t>
            </a:r>
            <a:r>
              <a:rPr lang="tr-TR" sz="2200" b="1" dirty="0">
                <a:solidFill>
                  <a:schemeClr val="accent6">
                    <a:lumMod val="50000"/>
                  </a:schemeClr>
                </a:solidFill>
              </a:rPr>
              <a:t> </a:t>
            </a:r>
            <a:r>
              <a:rPr lang="tr-TR" sz="2200" b="1" dirty="0" err="1">
                <a:solidFill>
                  <a:schemeClr val="accent6">
                    <a:lumMod val="50000"/>
                  </a:schemeClr>
                </a:solidFill>
              </a:rPr>
              <a:t>factor</a:t>
            </a:r>
            <a:r>
              <a:rPr lang="tr-TR" sz="2200" b="1" dirty="0">
                <a:solidFill>
                  <a:schemeClr val="accent6">
                    <a:lumMod val="50000"/>
                  </a:schemeClr>
                </a:solidFill>
              </a:rPr>
              <a:t>) erişim sağlanmaktadır. Her yılın Temmuz ayında bir önceki yıla ait veriler sunulur. Araştırmacılar ve yazarlar için disiplinlerindeki hangi dergilerin alanlarında lider olduklarını tanımlamada yardımcı olmaktadır. Bir derginin </a:t>
            </a:r>
            <a:r>
              <a:rPr lang="tr-TR" sz="2200" b="1" dirty="0" err="1">
                <a:solidFill>
                  <a:schemeClr val="accent6">
                    <a:lumMod val="50000"/>
                  </a:schemeClr>
                </a:solidFill>
              </a:rPr>
              <a:t>JCR’da</a:t>
            </a:r>
            <a:r>
              <a:rPr lang="tr-TR" sz="2200" b="1" dirty="0">
                <a:solidFill>
                  <a:schemeClr val="accent6">
                    <a:lumMod val="50000"/>
                  </a:schemeClr>
                </a:solidFill>
              </a:rPr>
              <a:t> yer alması için 3 yıl aralıksız yayınlanmış olması ve Web of </a:t>
            </a:r>
            <a:r>
              <a:rPr lang="tr-TR" sz="2200" b="1" dirty="0" err="1" smtClean="0">
                <a:solidFill>
                  <a:schemeClr val="accent6">
                    <a:lumMod val="50000"/>
                  </a:schemeClr>
                </a:solidFill>
              </a:rPr>
              <a:t>Science</a:t>
            </a:r>
            <a:r>
              <a:rPr lang="tr-TR" sz="2200" b="1" dirty="0" smtClean="0">
                <a:solidFill>
                  <a:schemeClr val="accent6">
                    <a:lumMod val="50000"/>
                  </a:schemeClr>
                </a:solidFill>
              </a:rPr>
              <a:t> </a:t>
            </a:r>
            <a:r>
              <a:rPr lang="tr-TR" sz="2200" b="1" dirty="0">
                <a:solidFill>
                  <a:schemeClr val="accent6">
                    <a:lumMod val="50000"/>
                  </a:schemeClr>
                </a:solidFill>
              </a:rPr>
              <a:t>içerisinde indekslenmiş olması gerekmektedir.</a:t>
            </a:r>
          </a:p>
        </p:txBody>
      </p:sp>
      <p:sp>
        <p:nvSpPr>
          <p:cNvPr id="4" name="Yuvarlatılmış Dikdörtgen 3"/>
          <p:cNvSpPr/>
          <p:nvPr/>
        </p:nvSpPr>
        <p:spPr>
          <a:xfrm>
            <a:off x="7337430" y="1217023"/>
            <a:ext cx="4690024" cy="1238793"/>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err="1" smtClean="0">
                <a:solidFill>
                  <a:schemeClr val="accent6">
                    <a:lumMod val="50000"/>
                  </a:schemeClr>
                </a:solidFill>
              </a:rPr>
              <a:t>Impact</a:t>
            </a:r>
            <a:r>
              <a:rPr lang="tr-TR" sz="2000" b="1" dirty="0" smtClean="0">
                <a:solidFill>
                  <a:schemeClr val="accent6">
                    <a:lumMod val="50000"/>
                  </a:schemeClr>
                </a:solidFill>
              </a:rPr>
              <a:t> </a:t>
            </a:r>
            <a:r>
              <a:rPr lang="tr-TR" sz="2000" b="1" dirty="0" err="1" smtClean="0">
                <a:solidFill>
                  <a:schemeClr val="accent6">
                    <a:lumMod val="50000"/>
                  </a:schemeClr>
                </a:solidFill>
              </a:rPr>
              <a:t>Factor</a:t>
            </a:r>
            <a:r>
              <a:rPr lang="tr-TR" sz="2000" b="1" dirty="0" smtClean="0">
                <a:solidFill>
                  <a:schemeClr val="accent6">
                    <a:lumMod val="50000"/>
                  </a:schemeClr>
                </a:solidFill>
              </a:rPr>
              <a:t> (Etki Faktörü) nedir?</a:t>
            </a:r>
          </a:p>
          <a:p>
            <a:pPr algn="ctr"/>
            <a:r>
              <a:rPr lang="tr-TR" sz="2000" dirty="0" smtClean="0">
                <a:solidFill>
                  <a:schemeClr val="accent6">
                    <a:lumMod val="50000"/>
                  </a:schemeClr>
                </a:solidFill>
              </a:rPr>
              <a:t>Bir dergide önceki 2 yılda alınan atıfların, önceki 2 yılda yayınlanan makale sayısına bölünmesiyle elde edilen orandır.</a:t>
            </a:r>
            <a:r>
              <a:rPr lang="tr-TR" sz="2000" b="1" dirty="0" smtClean="0">
                <a:solidFill>
                  <a:schemeClr val="accent6">
                    <a:lumMod val="50000"/>
                  </a:schemeClr>
                </a:solidFill>
              </a:rPr>
              <a:t> </a:t>
            </a:r>
            <a:endParaRPr lang="tr-TR" sz="2000" b="1" dirty="0">
              <a:solidFill>
                <a:schemeClr val="accent6">
                  <a:lumMod val="50000"/>
                </a:schemeClr>
              </a:solidFill>
            </a:endParaRPr>
          </a:p>
        </p:txBody>
      </p:sp>
    </p:spTree>
    <p:extLst>
      <p:ext uri="{BB962C8B-B14F-4D97-AF65-F5344CB8AC3E}">
        <p14:creationId xmlns:p14="http://schemas.microsoft.com/office/powerpoint/2010/main" val="911816796"/>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2"/>
          <a:stretch>
            <a:fillRect/>
          </a:stretch>
        </p:blipFill>
        <p:spPr>
          <a:xfrm>
            <a:off x="1353910" y="1350932"/>
            <a:ext cx="8943975" cy="5028531"/>
          </a:xfrm>
          <a:prstGeom prst="rect">
            <a:avLst/>
          </a:prstGeom>
        </p:spPr>
      </p:pic>
      <p:sp>
        <p:nvSpPr>
          <p:cNvPr id="2" name="Unvan 1"/>
          <p:cNvSpPr>
            <a:spLocks noGrp="1"/>
          </p:cNvSpPr>
          <p:nvPr>
            <p:ph type="title"/>
          </p:nvPr>
        </p:nvSpPr>
        <p:spPr/>
        <p:txBody>
          <a:bodyPr/>
          <a:lstStyle/>
          <a:p>
            <a:r>
              <a:rPr lang="tr-TR" b="1" dirty="0">
                <a:solidFill>
                  <a:srgbClr val="FF0000"/>
                </a:solidFill>
              </a:rPr>
              <a:t>JCR (JOURNAL CITATION REPORTS</a:t>
            </a:r>
            <a:r>
              <a:rPr lang="tr-TR" b="1" dirty="0" smtClean="0">
                <a:solidFill>
                  <a:srgbClr val="FF0000"/>
                </a:solidFill>
              </a:rPr>
              <a:t>) - II</a:t>
            </a:r>
            <a:endParaRPr lang="tr-TR" dirty="0"/>
          </a:p>
        </p:txBody>
      </p:sp>
      <p:sp>
        <p:nvSpPr>
          <p:cNvPr id="5" name="Yuvarlatılmış Dikdörtgen 4"/>
          <p:cNvSpPr/>
          <p:nvPr/>
        </p:nvSpPr>
        <p:spPr>
          <a:xfrm>
            <a:off x="564914" y="3661042"/>
            <a:ext cx="2090057" cy="770709"/>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Konu başlığını seçiniz</a:t>
            </a:r>
            <a:endParaRPr lang="tr-TR" sz="2200" b="1" dirty="0">
              <a:solidFill>
                <a:schemeClr val="accent6">
                  <a:lumMod val="50000"/>
                </a:schemeClr>
              </a:solidFill>
            </a:endParaRPr>
          </a:p>
        </p:txBody>
      </p:sp>
      <p:sp>
        <p:nvSpPr>
          <p:cNvPr id="6" name="Yuvarlatılmış Dikdörtgen 5"/>
          <p:cNvSpPr/>
          <p:nvPr/>
        </p:nvSpPr>
        <p:spPr>
          <a:xfrm>
            <a:off x="7766889" y="1979085"/>
            <a:ext cx="4071529" cy="1191447"/>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Konu başlığı içerisinde yer alan dergilerin listesi ve özet bilgileri</a:t>
            </a:r>
            <a:endParaRPr lang="tr-TR" sz="2200" b="1" dirty="0">
              <a:solidFill>
                <a:schemeClr val="accent6">
                  <a:lumMod val="50000"/>
                </a:schemeClr>
              </a:solidFill>
            </a:endParaRPr>
          </a:p>
        </p:txBody>
      </p:sp>
    </p:spTree>
    <p:extLst>
      <p:ext uri="{BB962C8B-B14F-4D97-AF65-F5344CB8AC3E}">
        <p14:creationId xmlns:p14="http://schemas.microsoft.com/office/powerpoint/2010/main" val="163637889"/>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1006475"/>
          </a:xfrm>
        </p:spPr>
        <p:txBody>
          <a:bodyPr/>
          <a:lstStyle/>
          <a:p>
            <a:r>
              <a:rPr lang="tr-TR" b="1" dirty="0">
                <a:solidFill>
                  <a:srgbClr val="FF0000"/>
                </a:solidFill>
              </a:rPr>
              <a:t>JCR (JOURNAL CITATION REPORTS</a:t>
            </a:r>
            <a:r>
              <a:rPr lang="tr-TR" b="1" dirty="0" smtClean="0">
                <a:solidFill>
                  <a:srgbClr val="FF0000"/>
                </a:solidFill>
              </a:rPr>
              <a:t>) - III</a:t>
            </a:r>
            <a:endParaRPr lang="tr-TR" dirty="0"/>
          </a:p>
        </p:txBody>
      </p:sp>
      <p:pic>
        <p:nvPicPr>
          <p:cNvPr id="9" name="Resim 8"/>
          <p:cNvPicPr>
            <a:picLocks noChangeAspect="1"/>
          </p:cNvPicPr>
          <p:nvPr/>
        </p:nvPicPr>
        <p:blipFill rotWithShape="1">
          <a:blip r:embed="rId2"/>
          <a:srcRect l="23450" t="33921" r="12630" b="12350"/>
          <a:stretch/>
        </p:blipFill>
        <p:spPr>
          <a:xfrm>
            <a:off x="653143" y="1371600"/>
            <a:ext cx="11146972" cy="52679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Yuvarlatılmış Dikdörtgen 9"/>
          <p:cNvSpPr/>
          <p:nvPr/>
        </p:nvSpPr>
        <p:spPr>
          <a:xfrm>
            <a:off x="8261305" y="1224102"/>
            <a:ext cx="3396343" cy="1874903"/>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 sayfasında bir dergi ismi tıkladığınızda, dergi ile ilgili tüm analizler ekrana gelecektir.</a:t>
            </a:r>
            <a:endParaRPr lang="tr-TR" sz="2200" b="1" dirty="0">
              <a:solidFill>
                <a:schemeClr val="accent6">
                  <a:lumMod val="50000"/>
                </a:schemeClr>
              </a:solidFill>
            </a:endParaRPr>
          </a:p>
        </p:txBody>
      </p:sp>
    </p:spTree>
    <p:extLst>
      <p:ext uri="{BB962C8B-B14F-4D97-AF65-F5344CB8AC3E}">
        <p14:creationId xmlns:p14="http://schemas.microsoft.com/office/powerpoint/2010/main" val="1429378362"/>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2"/>
          <a:srcRect l="8971" t="14375" r="2277" b="9732"/>
          <a:stretch/>
        </p:blipFill>
        <p:spPr>
          <a:xfrm>
            <a:off x="213359" y="1476103"/>
            <a:ext cx="10454640" cy="5026269"/>
          </a:xfrm>
          <a:prstGeom prst="rect">
            <a:avLst/>
          </a:prstGeom>
        </p:spPr>
      </p:pic>
      <p:sp>
        <p:nvSpPr>
          <p:cNvPr id="2" name="Unvan 1"/>
          <p:cNvSpPr>
            <a:spLocks noGrp="1"/>
          </p:cNvSpPr>
          <p:nvPr>
            <p:ph type="title"/>
          </p:nvPr>
        </p:nvSpPr>
        <p:spPr/>
        <p:txBody>
          <a:bodyPr>
            <a:normAutofit/>
          </a:bodyPr>
          <a:lstStyle/>
          <a:p>
            <a:r>
              <a:rPr lang="tr-TR" b="1" dirty="0" smtClean="0">
                <a:solidFill>
                  <a:srgbClr val="FF0000"/>
                </a:solidFill>
              </a:rPr>
              <a:t>SCIMAGO - I</a:t>
            </a:r>
            <a:endParaRPr lang="tr-TR" b="1" dirty="0">
              <a:solidFill>
                <a:srgbClr val="FF0000"/>
              </a:solidFill>
            </a:endParaRPr>
          </a:p>
        </p:txBody>
      </p:sp>
      <p:sp>
        <p:nvSpPr>
          <p:cNvPr id="5" name="Yuvarlatılmış Dikdörtgen 4"/>
          <p:cNvSpPr/>
          <p:nvPr/>
        </p:nvSpPr>
        <p:spPr>
          <a:xfrm>
            <a:off x="7289074" y="650212"/>
            <a:ext cx="4689567" cy="5852160"/>
          </a:xfrm>
          <a:prstGeom prst="roundRect">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err="1" smtClean="0">
                <a:solidFill>
                  <a:schemeClr val="accent6">
                    <a:lumMod val="50000"/>
                  </a:schemeClr>
                </a:solidFill>
              </a:rPr>
              <a:t>SCImago</a:t>
            </a:r>
            <a:r>
              <a:rPr lang="tr-TR" sz="2200" b="1" dirty="0" smtClean="0">
                <a:solidFill>
                  <a:schemeClr val="accent6">
                    <a:lumMod val="50000"/>
                  </a:schemeClr>
                </a:solidFill>
              </a:rPr>
              <a:t> </a:t>
            </a:r>
            <a:r>
              <a:rPr lang="tr-TR" sz="2200" b="1" dirty="0" err="1" smtClean="0">
                <a:solidFill>
                  <a:schemeClr val="accent6">
                    <a:lumMod val="50000"/>
                  </a:schemeClr>
                </a:solidFill>
              </a:rPr>
              <a:t>Journal</a:t>
            </a:r>
            <a:r>
              <a:rPr lang="tr-TR" sz="2200" b="1" dirty="0" smtClean="0">
                <a:solidFill>
                  <a:schemeClr val="accent6">
                    <a:lumMod val="50000"/>
                  </a:schemeClr>
                </a:solidFill>
              </a:rPr>
              <a:t> &amp; Country </a:t>
            </a:r>
            <a:r>
              <a:rPr lang="tr-TR" sz="2200" b="1" dirty="0" err="1" smtClean="0">
                <a:solidFill>
                  <a:schemeClr val="accent6">
                    <a:lumMod val="50000"/>
                  </a:schemeClr>
                </a:solidFill>
              </a:rPr>
              <a:t>Rank</a:t>
            </a:r>
            <a:r>
              <a:rPr lang="tr-TR" sz="2200" b="1" dirty="0" smtClean="0">
                <a:solidFill>
                  <a:schemeClr val="accent6">
                    <a:lumMod val="50000"/>
                  </a:schemeClr>
                </a:solidFill>
              </a:rPr>
              <a:t>, </a:t>
            </a:r>
            <a:r>
              <a:rPr lang="tr-TR" sz="2200" b="1" dirty="0" err="1" smtClean="0">
                <a:solidFill>
                  <a:schemeClr val="accent6">
                    <a:lumMod val="50000"/>
                  </a:schemeClr>
                </a:solidFill>
              </a:rPr>
              <a:t>Scopus</a:t>
            </a:r>
            <a:r>
              <a:rPr lang="tr-TR" sz="2200" b="1" dirty="0" smtClean="0">
                <a:solidFill>
                  <a:schemeClr val="accent6">
                    <a:lumMod val="50000"/>
                  </a:schemeClr>
                </a:solidFill>
              </a:rPr>
              <a:t> veri tabanında yer alan bilgilerden geliştirilen, dergileri ve ülke bilimsel göstergelerini içeren, </a:t>
            </a:r>
            <a:r>
              <a:rPr lang="tr-TR" sz="2200" b="1" dirty="0">
                <a:solidFill>
                  <a:schemeClr val="accent6">
                    <a:lumMod val="50000"/>
                  </a:schemeClr>
                </a:solidFill>
              </a:rPr>
              <a:t>bir bilimsel yayının bilim dünyasına yaptığı katkıyı değerlendiren </a:t>
            </a:r>
            <a:r>
              <a:rPr lang="tr-TR" sz="2200" b="1" dirty="0" smtClean="0">
                <a:solidFill>
                  <a:schemeClr val="accent6">
                    <a:lumMod val="50000"/>
                  </a:schemeClr>
                </a:solidFill>
              </a:rPr>
              <a:t>ücretsiz bir </a:t>
            </a:r>
            <a:r>
              <a:rPr lang="tr-TR" sz="2200" b="1" dirty="0" err="1" smtClean="0">
                <a:solidFill>
                  <a:schemeClr val="accent6">
                    <a:lumMod val="50000"/>
                  </a:schemeClr>
                </a:solidFill>
              </a:rPr>
              <a:t>portaldır</a:t>
            </a:r>
            <a:r>
              <a:rPr lang="tr-TR" sz="2200" b="1" dirty="0" smtClean="0">
                <a:solidFill>
                  <a:schemeClr val="accent6">
                    <a:lumMod val="50000"/>
                  </a:schemeClr>
                </a:solidFill>
              </a:rPr>
              <a:t>. </a:t>
            </a:r>
          </a:p>
          <a:p>
            <a:pPr algn="ctr"/>
            <a:endParaRPr lang="tr-TR" sz="2200" b="1" dirty="0">
              <a:solidFill>
                <a:schemeClr val="accent6">
                  <a:lumMod val="50000"/>
                </a:schemeClr>
              </a:solidFill>
            </a:endParaRPr>
          </a:p>
          <a:p>
            <a:pPr algn="ctr"/>
            <a:r>
              <a:rPr lang="tr-TR" sz="2200" b="1" dirty="0" smtClean="0">
                <a:solidFill>
                  <a:schemeClr val="accent6">
                    <a:lumMod val="50000"/>
                  </a:schemeClr>
                </a:solidFill>
              </a:rPr>
              <a:t>Bu değerlendirmede bir dergiye yapılan atıflar kadar, atıf yapan kaynakların kalitesi de önemli rol oynamaktadır. Yani derginin itibarının bir atfın değeri üzerinde doğrudan etkisi bulunmaktadır</a:t>
            </a:r>
            <a:endParaRPr lang="tr-TR" sz="2200" b="1" dirty="0">
              <a:solidFill>
                <a:schemeClr val="accent6">
                  <a:lumMod val="50000"/>
                </a:schemeClr>
              </a:solidFill>
            </a:endParaRPr>
          </a:p>
        </p:txBody>
      </p:sp>
    </p:spTree>
    <p:extLst>
      <p:ext uri="{BB962C8B-B14F-4D97-AF65-F5344CB8AC3E}">
        <p14:creationId xmlns:p14="http://schemas.microsoft.com/office/powerpoint/2010/main" val="407549276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169817"/>
            <a:ext cx="10515600" cy="875213"/>
          </a:xfrm>
        </p:spPr>
        <p:txBody>
          <a:bodyPr>
            <a:normAutofit/>
          </a:bodyPr>
          <a:lstStyle/>
          <a:p>
            <a:r>
              <a:rPr lang="tr-TR" b="1" dirty="0">
                <a:solidFill>
                  <a:srgbClr val="FF0000"/>
                </a:solidFill>
              </a:rPr>
              <a:t>SCIMAGO - </a:t>
            </a:r>
            <a:r>
              <a:rPr lang="tr-TR" b="1" dirty="0" smtClean="0">
                <a:solidFill>
                  <a:srgbClr val="FF0000"/>
                </a:solidFill>
              </a:rPr>
              <a:t>II</a:t>
            </a:r>
            <a:endParaRPr lang="tr-TR" dirty="0"/>
          </a:p>
        </p:txBody>
      </p:sp>
      <p:pic>
        <p:nvPicPr>
          <p:cNvPr id="3" name="Resim 2"/>
          <p:cNvPicPr>
            <a:picLocks noChangeAspect="1"/>
          </p:cNvPicPr>
          <p:nvPr/>
        </p:nvPicPr>
        <p:blipFill rotWithShape="1">
          <a:blip r:embed="rId2"/>
          <a:srcRect l="3148" t="14553" r="1876" b="7411"/>
          <a:stretch/>
        </p:blipFill>
        <p:spPr>
          <a:xfrm>
            <a:off x="195942" y="1045030"/>
            <a:ext cx="11791900" cy="54472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Resim 3"/>
          <p:cNvPicPr>
            <a:picLocks noChangeAspect="1"/>
          </p:cNvPicPr>
          <p:nvPr/>
        </p:nvPicPr>
        <p:blipFill rotWithShape="1">
          <a:blip r:embed="rId3"/>
          <a:srcRect l="27243" t="20803" r="29285" b="12768"/>
          <a:stretch/>
        </p:blipFill>
        <p:spPr>
          <a:xfrm>
            <a:off x="4532811" y="300446"/>
            <a:ext cx="7463247" cy="64118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6" name="Düz Ok Bağlayıcısı 5"/>
          <p:cNvCxnSpPr/>
          <p:nvPr/>
        </p:nvCxnSpPr>
        <p:spPr>
          <a:xfrm flipV="1">
            <a:off x="3918857" y="1397726"/>
            <a:ext cx="2173035" cy="248194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525754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err="1" smtClean="0">
                <a:solidFill>
                  <a:srgbClr val="FF0000"/>
                </a:solidFill>
              </a:rPr>
              <a:t>InCites</a:t>
            </a:r>
            <a:endParaRPr lang="tr-TR" b="1" dirty="0">
              <a:solidFill>
                <a:srgbClr val="FF0000"/>
              </a:solidFill>
            </a:endParaRPr>
          </a:p>
        </p:txBody>
      </p:sp>
      <p:pic>
        <p:nvPicPr>
          <p:cNvPr id="3" name="Resim 2"/>
          <p:cNvPicPr>
            <a:picLocks noChangeAspect="1"/>
          </p:cNvPicPr>
          <p:nvPr/>
        </p:nvPicPr>
        <p:blipFill>
          <a:blip r:embed="rId2"/>
          <a:stretch>
            <a:fillRect/>
          </a:stretch>
        </p:blipFill>
        <p:spPr>
          <a:xfrm>
            <a:off x="838200" y="1853000"/>
            <a:ext cx="10515599" cy="4843455"/>
          </a:xfrm>
          <a:prstGeom prst="rect">
            <a:avLst/>
          </a:prstGeom>
        </p:spPr>
      </p:pic>
      <p:sp>
        <p:nvSpPr>
          <p:cNvPr id="4" name="Yuvarlatılmış Dikdörtgen 3"/>
          <p:cNvSpPr/>
          <p:nvPr/>
        </p:nvSpPr>
        <p:spPr>
          <a:xfrm>
            <a:off x="7132905" y="3210477"/>
            <a:ext cx="4071529" cy="1191447"/>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a:t>
            </a:r>
            <a:r>
              <a:rPr lang="tr-TR" sz="2200" b="1" dirty="0" err="1" smtClean="0">
                <a:solidFill>
                  <a:schemeClr val="accent6">
                    <a:lumMod val="50000"/>
                  </a:schemeClr>
                </a:solidFill>
              </a:rPr>
              <a:t>Register</a:t>
            </a:r>
            <a:r>
              <a:rPr lang="tr-TR" sz="2200" b="1" dirty="0" smtClean="0">
                <a:solidFill>
                  <a:schemeClr val="accent6">
                    <a:lumMod val="50000"/>
                  </a:schemeClr>
                </a:solidFill>
              </a:rPr>
              <a:t> an </a:t>
            </a:r>
            <a:r>
              <a:rPr lang="tr-TR" sz="2200" b="1" dirty="0" err="1" smtClean="0">
                <a:solidFill>
                  <a:schemeClr val="accent6">
                    <a:lumMod val="50000"/>
                  </a:schemeClr>
                </a:solidFill>
              </a:rPr>
              <a:t>email</a:t>
            </a:r>
            <a:r>
              <a:rPr lang="tr-TR" sz="2200" b="1" dirty="0" smtClean="0">
                <a:solidFill>
                  <a:schemeClr val="accent6">
                    <a:lumMod val="50000"/>
                  </a:schemeClr>
                </a:solidFill>
              </a:rPr>
              <a:t> </a:t>
            </a:r>
            <a:r>
              <a:rPr lang="tr-TR" sz="2200" b="1" dirty="0" err="1" smtClean="0">
                <a:solidFill>
                  <a:schemeClr val="accent6">
                    <a:lumMod val="50000"/>
                  </a:schemeClr>
                </a:solidFill>
              </a:rPr>
              <a:t>address</a:t>
            </a:r>
            <a:r>
              <a:rPr lang="tr-TR" sz="2200" b="1" dirty="0" smtClean="0">
                <a:solidFill>
                  <a:schemeClr val="accent6">
                    <a:lumMod val="50000"/>
                  </a:schemeClr>
                </a:solidFill>
              </a:rPr>
              <a:t>’’alanına giderek kayıt olabilirsiniz. </a:t>
            </a:r>
            <a:endParaRPr lang="tr-TR" sz="2200" b="1" dirty="0">
              <a:solidFill>
                <a:schemeClr val="accent6">
                  <a:lumMod val="50000"/>
                </a:schemeClr>
              </a:solidFill>
            </a:endParaRPr>
          </a:p>
        </p:txBody>
      </p:sp>
    </p:spTree>
    <p:extLst>
      <p:ext uri="{BB962C8B-B14F-4D97-AF65-F5344CB8AC3E}">
        <p14:creationId xmlns:p14="http://schemas.microsoft.com/office/powerpoint/2010/main" val="370522989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err="1">
                <a:solidFill>
                  <a:srgbClr val="FF0000"/>
                </a:solidFill>
              </a:rPr>
              <a:t>InCites</a:t>
            </a:r>
            <a:endParaRPr lang="tr-TR" dirty="0"/>
          </a:p>
        </p:txBody>
      </p:sp>
      <p:pic>
        <p:nvPicPr>
          <p:cNvPr id="3" name="Resim 2"/>
          <p:cNvPicPr>
            <a:picLocks noChangeAspect="1"/>
          </p:cNvPicPr>
          <p:nvPr/>
        </p:nvPicPr>
        <p:blipFill>
          <a:blip r:embed="rId2"/>
          <a:stretch>
            <a:fillRect/>
          </a:stretch>
        </p:blipFill>
        <p:spPr>
          <a:xfrm>
            <a:off x="838200" y="1944789"/>
            <a:ext cx="10658856" cy="4260940"/>
          </a:xfrm>
          <a:prstGeom prst="rect">
            <a:avLst/>
          </a:prstGeom>
        </p:spPr>
      </p:pic>
      <p:sp>
        <p:nvSpPr>
          <p:cNvPr id="4" name="Yuvarlatılmış Dikdörtgen 3"/>
          <p:cNvSpPr/>
          <p:nvPr/>
        </p:nvSpPr>
        <p:spPr>
          <a:xfrm>
            <a:off x="3206497" y="361760"/>
            <a:ext cx="8147304" cy="2657855"/>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400" b="1" dirty="0" smtClean="0">
                <a:solidFill>
                  <a:schemeClr val="accent6">
                    <a:lumMod val="50000"/>
                  </a:schemeClr>
                </a:solidFill>
              </a:rPr>
              <a:t>-Web </a:t>
            </a:r>
            <a:r>
              <a:rPr lang="tr-TR" sz="1400" b="1" dirty="0">
                <a:solidFill>
                  <a:schemeClr val="accent6">
                    <a:lumMod val="50000"/>
                  </a:schemeClr>
                </a:solidFill>
              </a:rPr>
              <a:t>tabanlı bir akademik değerlendirme aracı olan </a:t>
            </a:r>
            <a:r>
              <a:rPr lang="tr-TR" sz="1400" b="1" dirty="0" err="1">
                <a:solidFill>
                  <a:schemeClr val="accent6">
                    <a:lumMod val="50000"/>
                  </a:schemeClr>
                </a:solidFill>
              </a:rPr>
              <a:t>InCites</a:t>
            </a:r>
            <a:r>
              <a:rPr lang="tr-TR" sz="1400" b="1" dirty="0">
                <a:solidFill>
                  <a:schemeClr val="accent6">
                    <a:lumMod val="50000"/>
                  </a:schemeClr>
                </a:solidFill>
              </a:rPr>
              <a:t>, kurumların ve araştırmacıların araştırma performansını analiz etmeye olanak tanır. </a:t>
            </a:r>
            <a:endParaRPr lang="tr-TR" sz="1400" b="1" dirty="0" smtClean="0">
              <a:solidFill>
                <a:schemeClr val="accent6">
                  <a:lumMod val="50000"/>
                </a:schemeClr>
              </a:solidFill>
            </a:endParaRPr>
          </a:p>
          <a:p>
            <a:pPr algn="just"/>
            <a:r>
              <a:rPr lang="tr-TR" sz="1400" b="1" dirty="0" smtClean="0">
                <a:solidFill>
                  <a:schemeClr val="accent6">
                    <a:lumMod val="50000"/>
                  </a:schemeClr>
                </a:solidFill>
              </a:rPr>
              <a:t>-</a:t>
            </a:r>
            <a:r>
              <a:rPr lang="tr-TR" sz="1400" b="1" dirty="0" err="1" smtClean="0">
                <a:solidFill>
                  <a:schemeClr val="accent6">
                    <a:lumMod val="50000"/>
                  </a:schemeClr>
                </a:solidFill>
              </a:rPr>
              <a:t>InCites</a:t>
            </a:r>
            <a:r>
              <a:rPr lang="tr-TR" sz="1400" b="1" dirty="0" smtClean="0">
                <a:solidFill>
                  <a:schemeClr val="accent6">
                    <a:lumMod val="50000"/>
                  </a:schemeClr>
                </a:solidFill>
              </a:rPr>
              <a:t> </a:t>
            </a:r>
            <a:r>
              <a:rPr lang="tr-TR" sz="1400" b="1" dirty="0">
                <a:solidFill>
                  <a:schemeClr val="accent6">
                    <a:lumMod val="50000"/>
                  </a:schemeClr>
                </a:solidFill>
              </a:rPr>
              <a:t>araştırmacı ve kuruluşlarının atıf verileri, global metrikleri ve profil bilgileri ile, akademik performansın değerlendirmesine imkan sağlar</a:t>
            </a:r>
            <a:r>
              <a:rPr lang="tr-TR" sz="1400" b="1" dirty="0" smtClean="0">
                <a:solidFill>
                  <a:schemeClr val="accent6">
                    <a:lumMod val="50000"/>
                  </a:schemeClr>
                </a:solidFill>
              </a:rPr>
              <a:t>.</a:t>
            </a:r>
          </a:p>
          <a:p>
            <a:pPr algn="just"/>
            <a:r>
              <a:rPr lang="tr-TR" sz="1400" b="1" dirty="0" smtClean="0">
                <a:solidFill>
                  <a:schemeClr val="accent6">
                    <a:lumMod val="50000"/>
                  </a:schemeClr>
                </a:solidFill>
              </a:rPr>
              <a:t>- </a:t>
            </a:r>
            <a:r>
              <a:rPr lang="tr-TR" sz="1400" b="1" dirty="0" err="1">
                <a:solidFill>
                  <a:schemeClr val="accent6">
                    <a:lumMod val="50000"/>
                  </a:schemeClr>
                </a:solidFill>
              </a:rPr>
              <a:t>InCites</a:t>
            </a:r>
            <a:r>
              <a:rPr lang="tr-TR" sz="1400" b="1" dirty="0">
                <a:solidFill>
                  <a:schemeClr val="accent6">
                    <a:lumMod val="50000"/>
                  </a:schemeClr>
                </a:solidFill>
              </a:rPr>
              <a:t> ile araştırmacı ve kurumların performansını nitel ve nicel ölçekte karşılaştırabilir, yeni araştırma trendleri yakalayabilir, gelişime açık potansiyel alanları keşfedebilir, yeni ortaklıklar ve fon olanakları bulabilir ve metriklerden faydalanarak araştırma stratejileri geliştirebilirsiniz.</a:t>
            </a:r>
          </a:p>
        </p:txBody>
      </p:sp>
    </p:spTree>
    <p:extLst>
      <p:ext uri="{BB962C8B-B14F-4D97-AF65-F5344CB8AC3E}">
        <p14:creationId xmlns:p14="http://schemas.microsoft.com/office/powerpoint/2010/main" val="146579414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err="1" smtClean="0">
                <a:solidFill>
                  <a:srgbClr val="FF0000"/>
                </a:solidFill>
              </a:rPr>
              <a:t>InCites</a:t>
            </a:r>
            <a:r>
              <a:rPr lang="tr-TR" b="1" dirty="0" smtClean="0">
                <a:solidFill>
                  <a:srgbClr val="FF0000"/>
                </a:solidFill>
              </a:rPr>
              <a:t/>
            </a:r>
            <a:br>
              <a:rPr lang="tr-TR" b="1" dirty="0" smtClean="0">
                <a:solidFill>
                  <a:srgbClr val="FF0000"/>
                </a:solidFill>
              </a:rPr>
            </a:br>
            <a:endParaRPr lang="tr-TR" dirty="0"/>
          </a:p>
        </p:txBody>
      </p:sp>
      <p:sp>
        <p:nvSpPr>
          <p:cNvPr id="3" name="Dikdörtgen 2"/>
          <p:cNvSpPr/>
          <p:nvPr/>
        </p:nvSpPr>
        <p:spPr>
          <a:xfrm>
            <a:off x="972312" y="1690688"/>
            <a:ext cx="10515600" cy="3693319"/>
          </a:xfrm>
          <a:prstGeom prst="rect">
            <a:avLst/>
          </a:prstGeom>
        </p:spPr>
        <p:txBody>
          <a:bodyPr wrap="square">
            <a:spAutoFit/>
          </a:bodyPr>
          <a:lstStyle/>
          <a:p>
            <a:endParaRPr lang="tr-TR" b="1" dirty="0" smtClean="0">
              <a:hlinkClick r:id="rId2"/>
            </a:endParaRPr>
          </a:p>
          <a:p>
            <a:endParaRPr lang="tr-TR" b="1" dirty="0" smtClean="0">
              <a:hlinkClick r:id="rId2"/>
            </a:endParaRPr>
          </a:p>
          <a:p>
            <a:endParaRPr lang="tr-TR" b="1" dirty="0">
              <a:hlinkClick r:id="rId2"/>
            </a:endParaRPr>
          </a:p>
          <a:p>
            <a:endParaRPr lang="tr-TR" b="1" dirty="0" smtClean="0">
              <a:hlinkClick r:id="rId2"/>
            </a:endParaRPr>
          </a:p>
          <a:p>
            <a:endParaRPr lang="tr-TR" b="1" dirty="0">
              <a:hlinkClick r:id="rId2"/>
            </a:endParaRPr>
          </a:p>
          <a:p>
            <a:endParaRPr lang="tr-TR" b="1" dirty="0" smtClean="0">
              <a:hlinkClick r:id="rId2"/>
            </a:endParaRPr>
          </a:p>
          <a:p>
            <a:endParaRPr lang="tr-TR" b="1" dirty="0">
              <a:hlinkClick r:id="rId2"/>
            </a:endParaRPr>
          </a:p>
          <a:p>
            <a:endParaRPr lang="tr-TR" b="1" dirty="0" smtClean="0">
              <a:hlinkClick r:id="rId2"/>
            </a:endParaRPr>
          </a:p>
          <a:p>
            <a:endParaRPr lang="tr-TR" b="1" dirty="0">
              <a:hlinkClick r:id="rId2"/>
            </a:endParaRPr>
          </a:p>
          <a:p>
            <a:endParaRPr lang="tr-TR" b="1" dirty="0" smtClean="0">
              <a:hlinkClick r:id="rId2"/>
            </a:endParaRPr>
          </a:p>
          <a:p>
            <a:endParaRPr lang="tr-TR" b="1" dirty="0">
              <a:hlinkClick r:id="rId2"/>
            </a:endParaRPr>
          </a:p>
          <a:p>
            <a:endParaRPr lang="tr-TR" b="1" dirty="0" smtClean="0">
              <a:hlinkClick r:id="rId2"/>
            </a:endParaRPr>
          </a:p>
          <a:p>
            <a:endParaRPr lang="tr-TR" b="1" dirty="0">
              <a:hlinkClick r:id="rId2"/>
            </a:endParaRPr>
          </a:p>
        </p:txBody>
      </p:sp>
      <p:sp>
        <p:nvSpPr>
          <p:cNvPr id="4" name="Yuvarlatılmış Dikdörtgen 3"/>
          <p:cNvSpPr/>
          <p:nvPr/>
        </p:nvSpPr>
        <p:spPr>
          <a:xfrm>
            <a:off x="704088" y="1525668"/>
            <a:ext cx="10146792" cy="4023360"/>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b="1" dirty="0" smtClean="0">
                <a:solidFill>
                  <a:schemeClr val="accent6">
                    <a:lumMod val="50000"/>
                  </a:schemeClr>
                </a:solidFill>
              </a:rPr>
              <a:t>Her yıl Üniversite </a:t>
            </a:r>
            <a:r>
              <a:rPr lang="tr-TR" sz="1600" b="1" dirty="0">
                <a:solidFill>
                  <a:schemeClr val="accent6">
                    <a:lumMod val="50000"/>
                  </a:schemeClr>
                </a:solidFill>
              </a:rPr>
              <a:t>İzleme ve Değerlendirme raporları yayınlanmaktadır. Bu </a:t>
            </a:r>
            <a:r>
              <a:rPr lang="tr-TR" sz="1600" b="1" dirty="0" smtClean="0">
                <a:solidFill>
                  <a:schemeClr val="accent6">
                    <a:lumMod val="50000"/>
                  </a:schemeClr>
                </a:solidFill>
              </a:rPr>
              <a:t>raporlar </a:t>
            </a:r>
            <a:r>
              <a:rPr lang="tr-TR" sz="1600" b="1" dirty="0">
                <a:solidFill>
                  <a:schemeClr val="accent6">
                    <a:lumMod val="50000"/>
                  </a:schemeClr>
                </a:solidFill>
              </a:rPr>
              <a:t>sonucunda üniversitelerin sıralamaları belirlenmektedir. Buna göre bazı kriterler oluşturulmuştur. Bu kriterlere ait bazı </a:t>
            </a:r>
            <a:r>
              <a:rPr lang="tr-TR" sz="1600" b="1" dirty="0" smtClean="0">
                <a:solidFill>
                  <a:schemeClr val="accent6">
                    <a:lumMod val="50000"/>
                  </a:schemeClr>
                </a:solidFill>
              </a:rPr>
              <a:t>raporlar </a:t>
            </a:r>
            <a:r>
              <a:rPr lang="tr-TR" sz="1600" b="1" dirty="0" err="1">
                <a:solidFill>
                  <a:schemeClr val="accent6">
                    <a:lumMod val="50000"/>
                  </a:schemeClr>
                </a:solidFill>
              </a:rPr>
              <a:t>InCites</a:t>
            </a:r>
            <a:r>
              <a:rPr lang="tr-TR" sz="1600" b="1" dirty="0">
                <a:solidFill>
                  <a:schemeClr val="accent6">
                    <a:lumMod val="50000"/>
                  </a:schemeClr>
                </a:solidFill>
              </a:rPr>
              <a:t> </a:t>
            </a:r>
            <a:r>
              <a:rPr lang="tr-TR" sz="1600" b="1" dirty="0" smtClean="0">
                <a:solidFill>
                  <a:schemeClr val="accent6">
                    <a:lumMod val="50000"/>
                  </a:schemeClr>
                </a:solidFill>
              </a:rPr>
              <a:t>içerisinden </a:t>
            </a:r>
            <a:r>
              <a:rPr lang="tr-TR" sz="1600" b="1" dirty="0">
                <a:solidFill>
                  <a:schemeClr val="accent6">
                    <a:lumMod val="50000"/>
                  </a:schemeClr>
                </a:solidFill>
              </a:rPr>
              <a:t>alınmaktadır. Bunlara örnek </a:t>
            </a:r>
            <a:r>
              <a:rPr lang="tr-TR" sz="1600" b="1" dirty="0" smtClean="0">
                <a:solidFill>
                  <a:schemeClr val="accent6">
                    <a:lumMod val="50000"/>
                  </a:schemeClr>
                </a:solidFill>
              </a:rPr>
              <a:t>verecek </a:t>
            </a:r>
            <a:r>
              <a:rPr lang="tr-TR" sz="1600" b="1" dirty="0">
                <a:solidFill>
                  <a:schemeClr val="accent6">
                    <a:lumMod val="50000"/>
                  </a:schemeClr>
                </a:solidFill>
              </a:rPr>
              <a:t>olursak;</a:t>
            </a:r>
          </a:p>
          <a:p>
            <a:pPr algn="just"/>
            <a:endParaRPr lang="tr-TR" sz="1600" b="1" dirty="0">
              <a:solidFill>
                <a:schemeClr val="accent6">
                  <a:lumMod val="50000"/>
                </a:schemeClr>
              </a:solidFill>
            </a:endParaRPr>
          </a:p>
          <a:p>
            <a:pPr algn="just"/>
            <a:r>
              <a:rPr lang="tr-TR" sz="1600" b="1" dirty="0">
                <a:solidFill>
                  <a:schemeClr val="accent6">
                    <a:lumMod val="50000"/>
                  </a:schemeClr>
                </a:solidFill>
              </a:rPr>
              <a:t>-SCI, SCI-</a:t>
            </a:r>
            <a:r>
              <a:rPr lang="tr-TR" sz="1600" b="1" dirty="0" err="1">
                <a:solidFill>
                  <a:schemeClr val="accent6">
                    <a:lumMod val="50000"/>
                  </a:schemeClr>
                </a:solidFill>
              </a:rPr>
              <a:t>Expanded</a:t>
            </a:r>
            <a:r>
              <a:rPr lang="tr-TR" sz="1600" b="1" dirty="0">
                <a:solidFill>
                  <a:schemeClr val="accent6">
                    <a:lumMod val="50000"/>
                  </a:schemeClr>
                </a:solidFill>
              </a:rPr>
              <a:t>, SSCI, AHCI ve ESCI endeksli dergilerde yayımlanmış</a:t>
            </a:r>
          </a:p>
          <a:p>
            <a:pPr algn="just"/>
            <a:r>
              <a:rPr lang="tr-TR" sz="1600" b="1" dirty="0">
                <a:solidFill>
                  <a:schemeClr val="accent6">
                    <a:lumMod val="50000"/>
                  </a:schemeClr>
                </a:solidFill>
              </a:rPr>
              <a:t>öğretim elemanı başına düşen yayın sayısı</a:t>
            </a:r>
          </a:p>
          <a:p>
            <a:pPr algn="just"/>
            <a:endParaRPr lang="tr-TR" sz="1600" b="1" dirty="0">
              <a:solidFill>
                <a:schemeClr val="accent6">
                  <a:lumMod val="50000"/>
                </a:schemeClr>
              </a:solidFill>
            </a:endParaRPr>
          </a:p>
          <a:p>
            <a:pPr algn="just"/>
            <a:r>
              <a:rPr lang="tr-TR" sz="1600" b="1" dirty="0">
                <a:solidFill>
                  <a:schemeClr val="accent6">
                    <a:lumMod val="50000"/>
                  </a:schemeClr>
                </a:solidFill>
              </a:rPr>
              <a:t>-En yüksek %10’luk dilimde atıf alan yayın sayısı</a:t>
            </a:r>
          </a:p>
          <a:p>
            <a:pPr algn="just"/>
            <a:endParaRPr lang="tr-TR" sz="1600" b="1" dirty="0">
              <a:solidFill>
                <a:schemeClr val="accent6">
                  <a:lumMod val="50000"/>
                </a:schemeClr>
              </a:solidFill>
            </a:endParaRPr>
          </a:p>
          <a:p>
            <a:pPr algn="just"/>
            <a:r>
              <a:rPr lang="tr-TR" sz="1600" b="1" dirty="0">
                <a:solidFill>
                  <a:schemeClr val="accent6">
                    <a:lumMod val="50000"/>
                  </a:schemeClr>
                </a:solidFill>
              </a:rPr>
              <a:t>Ayrıntılı Kullanım Kılavuzu için</a:t>
            </a:r>
            <a:r>
              <a:rPr lang="tr-TR" sz="1600" b="1" dirty="0" smtClean="0">
                <a:solidFill>
                  <a:schemeClr val="accent6">
                    <a:lumMod val="50000"/>
                  </a:schemeClr>
                </a:solidFill>
              </a:rPr>
              <a:t>;</a:t>
            </a:r>
          </a:p>
          <a:p>
            <a:pPr algn="just"/>
            <a:endParaRPr lang="tr-TR" sz="1600" b="1" dirty="0">
              <a:solidFill>
                <a:schemeClr val="accent6">
                  <a:lumMod val="50000"/>
                </a:schemeClr>
              </a:solidFill>
            </a:endParaRPr>
          </a:p>
          <a:p>
            <a:endParaRPr lang="tr-TR" sz="1600" b="1" dirty="0">
              <a:hlinkClick r:id="rId2"/>
            </a:endParaRPr>
          </a:p>
          <a:p>
            <a:r>
              <a:rPr lang="tr-TR" sz="1600" b="1" dirty="0">
                <a:hlinkClick r:id="rId2"/>
              </a:rPr>
              <a:t>https://prezi.com/qpfepaqxd5hq/incites-tantm-ve-kullanm-sunumu/</a:t>
            </a:r>
            <a:endParaRPr lang="tr-TR" sz="1600" b="1" dirty="0"/>
          </a:p>
          <a:p>
            <a:pPr algn="just"/>
            <a:endParaRPr lang="tr-TR" sz="1600" b="1" dirty="0">
              <a:solidFill>
                <a:schemeClr val="accent6">
                  <a:lumMod val="50000"/>
                </a:schemeClr>
              </a:solidFill>
            </a:endParaRPr>
          </a:p>
        </p:txBody>
      </p:sp>
    </p:spTree>
    <p:extLst>
      <p:ext uri="{BB962C8B-B14F-4D97-AF65-F5344CB8AC3E}">
        <p14:creationId xmlns:p14="http://schemas.microsoft.com/office/powerpoint/2010/main" val="306866225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4" y="2690314"/>
            <a:ext cx="10515600" cy="1325563"/>
          </a:xfrm>
        </p:spPr>
        <p:txBody>
          <a:bodyPr>
            <a:normAutofit/>
          </a:bodyPr>
          <a:lstStyle/>
          <a:p>
            <a:pPr algn="ctr"/>
            <a:r>
              <a:rPr lang="tr-TR" sz="6000" b="1" dirty="0" smtClean="0">
                <a:solidFill>
                  <a:schemeClr val="accent6">
                    <a:lumMod val="50000"/>
                  </a:schemeClr>
                </a:solidFill>
              </a:rPr>
              <a:t>FEDERE ARAMA MOTORU</a:t>
            </a:r>
            <a:endParaRPr lang="tr-TR" sz="6000" b="1" dirty="0">
              <a:solidFill>
                <a:schemeClr val="accent6">
                  <a:lumMod val="50000"/>
                </a:schemeClr>
              </a:solidFill>
            </a:endParaRPr>
          </a:p>
        </p:txBody>
      </p:sp>
      <p:sp>
        <p:nvSpPr>
          <p:cNvPr id="4" name="Slayt Numarası Yer Tutucusu 3"/>
          <p:cNvSpPr>
            <a:spLocks noGrp="1"/>
          </p:cNvSpPr>
          <p:nvPr>
            <p:ph type="sldNum" sz="quarter" idx="12"/>
          </p:nvPr>
        </p:nvSpPr>
        <p:spPr/>
        <p:txBody>
          <a:bodyPr/>
          <a:lstStyle/>
          <a:p>
            <a:fld id="{1961CEC7-0E5A-4935-A8D4-95B0BAEB7497}" type="slidenum">
              <a:rPr lang="tr-TR" smtClean="0"/>
              <a:t>130</a:t>
            </a:fld>
            <a:endParaRPr lang="tr-TR"/>
          </a:p>
        </p:txBody>
      </p:sp>
    </p:spTree>
    <p:extLst>
      <p:ext uri="{BB962C8B-B14F-4D97-AF65-F5344CB8AC3E}">
        <p14:creationId xmlns:p14="http://schemas.microsoft.com/office/powerpoint/2010/main" val="3285567510"/>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b="1" dirty="0" smtClean="0">
                <a:solidFill>
                  <a:srgbClr val="FF0000"/>
                </a:solidFill>
              </a:rPr>
              <a:t>FEDERE ARAMA MOTORU - I</a:t>
            </a:r>
            <a:endParaRPr lang="tr-TR" b="1" dirty="0">
              <a:solidFill>
                <a:srgbClr val="FF0000"/>
              </a:solidFill>
            </a:endParaRPr>
          </a:p>
        </p:txBody>
      </p:sp>
      <p:pic>
        <p:nvPicPr>
          <p:cNvPr id="4" name="Resim 3"/>
          <p:cNvPicPr>
            <a:picLocks noChangeAspect="1"/>
          </p:cNvPicPr>
          <p:nvPr/>
        </p:nvPicPr>
        <p:blipFill rotWithShape="1">
          <a:blip r:embed="rId2"/>
          <a:srcRect l="20942" t="13125" r="22460" b="5268"/>
          <a:stretch/>
        </p:blipFill>
        <p:spPr>
          <a:xfrm>
            <a:off x="409942" y="1371600"/>
            <a:ext cx="6606534" cy="53557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Yuvarlatılmış Dikdörtgen 6"/>
          <p:cNvSpPr/>
          <p:nvPr/>
        </p:nvSpPr>
        <p:spPr>
          <a:xfrm>
            <a:off x="409942" y="3762738"/>
            <a:ext cx="844092" cy="295444"/>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9" name="Resim 8"/>
          <p:cNvPicPr>
            <a:picLocks noChangeAspect="1"/>
          </p:cNvPicPr>
          <p:nvPr/>
        </p:nvPicPr>
        <p:blipFill rotWithShape="1">
          <a:blip r:embed="rId3"/>
          <a:srcRect t="11875" b="5446"/>
          <a:stretch/>
        </p:blipFill>
        <p:spPr>
          <a:xfrm>
            <a:off x="5413541" y="1999635"/>
            <a:ext cx="6547730" cy="30436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3" name="Düz Ok Bağlayıcısı 12"/>
          <p:cNvCxnSpPr/>
          <p:nvPr/>
        </p:nvCxnSpPr>
        <p:spPr>
          <a:xfrm flipV="1">
            <a:off x="1254034" y="3910460"/>
            <a:ext cx="4463362" cy="20826"/>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 name="Yuvarlatılmış Dikdörtgen 1"/>
          <p:cNvSpPr/>
          <p:nvPr/>
        </p:nvSpPr>
        <p:spPr>
          <a:xfrm>
            <a:off x="409942" y="5272552"/>
            <a:ext cx="11585542" cy="1237534"/>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altLang="tr-TR" sz="2200" b="1" dirty="0">
                <a:solidFill>
                  <a:schemeClr val="accent6">
                    <a:lumMod val="50000"/>
                  </a:schemeClr>
                </a:solidFill>
              </a:rPr>
              <a:t>Kütüphanemiz, birden fazla veri tabanında aynı anda tarama yapabilmenizi sağlayan </a:t>
            </a:r>
            <a:r>
              <a:rPr lang="tr-TR" altLang="tr-TR" sz="2200" b="1" dirty="0" smtClean="0">
                <a:solidFill>
                  <a:schemeClr val="accent6">
                    <a:lumMod val="50000"/>
                  </a:schemeClr>
                </a:solidFill>
              </a:rPr>
              <a:t>federe </a:t>
            </a:r>
            <a:r>
              <a:rPr lang="tr-TR" altLang="tr-TR" sz="2200" b="1" dirty="0">
                <a:solidFill>
                  <a:schemeClr val="accent6">
                    <a:lumMod val="50000"/>
                  </a:schemeClr>
                </a:solidFill>
              </a:rPr>
              <a:t>arama motoruna </a:t>
            </a:r>
            <a:r>
              <a:rPr lang="tr-TR" altLang="tr-TR" sz="2200" b="1" dirty="0" smtClean="0">
                <a:solidFill>
                  <a:schemeClr val="accent6">
                    <a:lumMod val="50000"/>
                  </a:schemeClr>
                </a:solidFill>
              </a:rPr>
              <a:t>abonedir. Bu </a:t>
            </a:r>
            <a:r>
              <a:rPr lang="tr-TR" altLang="tr-TR" sz="2200" b="1" dirty="0">
                <a:solidFill>
                  <a:schemeClr val="accent6">
                    <a:lumMod val="50000"/>
                  </a:schemeClr>
                </a:solidFill>
              </a:rPr>
              <a:t>arama motoruna, web sayfamızdaki </a:t>
            </a:r>
            <a:r>
              <a:rPr lang="tr-TR" altLang="tr-TR" sz="2200" b="1" dirty="0" smtClean="0">
                <a:solidFill>
                  <a:schemeClr val="accent6">
                    <a:lumMod val="50000"/>
                  </a:schemeClr>
                </a:solidFill>
              </a:rPr>
              <a:t>                             başlığı </a:t>
            </a:r>
            <a:r>
              <a:rPr lang="tr-TR" altLang="tr-TR" sz="2200" b="1" dirty="0">
                <a:solidFill>
                  <a:schemeClr val="accent6">
                    <a:lumMod val="50000"/>
                  </a:schemeClr>
                </a:solidFill>
              </a:rPr>
              <a:t>altından </a:t>
            </a:r>
            <a:r>
              <a:rPr lang="tr-TR" altLang="tr-TR" sz="2200" b="1" dirty="0" smtClean="0">
                <a:solidFill>
                  <a:schemeClr val="accent6">
                    <a:lumMod val="50000"/>
                  </a:schemeClr>
                </a:solidFill>
              </a:rPr>
              <a:t>erişebilirsiniz.</a:t>
            </a:r>
            <a:endParaRPr lang="tr-TR" sz="2200" dirty="0">
              <a:solidFill>
                <a:schemeClr val="accent6">
                  <a:lumMod val="50000"/>
                </a:schemeClr>
              </a:solidFill>
            </a:endParaRPr>
          </a:p>
        </p:txBody>
      </p:sp>
      <p:pic>
        <p:nvPicPr>
          <p:cNvPr id="18" name="Resim 17"/>
          <p:cNvPicPr>
            <a:picLocks noChangeAspect="1"/>
          </p:cNvPicPr>
          <p:nvPr/>
        </p:nvPicPr>
        <p:blipFill rotWithShape="1">
          <a:blip r:embed="rId4"/>
          <a:srcRect l="5758" t="59375" r="82395" b="36339"/>
          <a:stretch/>
        </p:blipFill>
        <p:spPr>
          <a:xfrm>
            <a:off x="8235019" y="5698074"/>
            <a:ext cx="1900238" cy="38648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55030420"/>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838200" y="365125"/>
            <a:ext cx="10515600" cy="850065"/>
          </a:xfrm>
        </p:spPr>
        <p:txBody>
          <a:bodyPr/>
          <a:lstStyle/>
          <a:p>
            <a:r>
              <a:rPr lang="tr-TR" b="1" dirty="0">
                <a:solidFill>
                  <a:srgbClr val="FF0000"/>
                </a:solidFill>
              </a:rPr>
              <a:t>FEDERE ARAMA </a:t>
            </a:r>
            <a:r>
              <a:rPr lang="tr-TR" b="1" dirty="0" smtClean="0">
                <a:solidFill>
                  <a:srgbClr val="FF0000"/>
                </a:solidFill>
              </a:rPr>
              <a:t>MOTORU - II</a:t>
            </a:r>
            <a:endParaRPr lang="tr-TR" dirty="0"/>
          </a:p>
        </p:txBody>
      </p:sp>
      <p:pic>
        <p:nvPicPr>
          <p:cNvPr id="17" name="Resim 16"/>
          <p:cNvPicPr>
            <a:picLocks noChangeAspect="1"/>
          </p:cNvPicPr>
          <p:nvPr/>
        </p:nvPicPr>
        <p:blipFill rotWithShape="1">
          <a:blip r:embed="rId2"/>
          <a:srcRect t="8922" b="6332"/>
          <a:stretch/>
        </p:blipFill>
        <p:spPr>
          <a:xfrm>
            <a:off x="316378" y="1070703"/>
            <a:ext cx="7826307" cy="53059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Resim 21"/>
          <p:cNvPicPr>
            <a:picLocks noChangeAspect="1"/>
          </p:cNvPicPr>
          <p:nvPr/>
        </p:nvPicPr>
        <p:blipFill rotWithShape="1">
          <a:blip r:embed="rId3"/>
          <a:srcRect l="4342" t="8799" b="4235"/>
          <a:stretch/>
        </p:blipFill>
        <p:spPr>
          <a:xfrm>
            <a:off x="7902959" y="107385"/>
            <a:ext cx="3705570" cy="26950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3" name="Resim 22"/>
          <p:cNvPicPr>
            <a:picLocks noChangeAspect="1"/>
          </p:cNvPicPr>
          <p:nvPr/>
        </p:nvPicPr>
        <p:blipFill rotWithShape="1">
          <a:blip r:embed="rId4"/>
          <a:srcRect t="9047" b="4605"/>
          <a:stretch/>
        </p:blipFill>
        <p:spPr>
          <a:xfrm>
            <a:off x="7247732" y="2549706"/>
            <a:ext cx="4362079" cy="30132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25" name="Düz Ok Bağlayıcısı 24"/>
          <p:cNvCxnSpPr>
            <a:stCxn id="29" idx="3"/>
          </p:cNvCxnSpPr>
          <p:nvPr/>
        </p:nvCxnSpPr>
        <p:spPr>
          <a:xfrm flipV="1">
            <a:off x="3248781" y="2108160"/>
            <a:ext cx="4893904" cy="1221295"/>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6" name="Düz Ok Bağlayıcısı 25"/>
          <p:cNvCxnSpPr/>
          <p:nvPr/>
        </p:nvCxnSpPr>
        <p:spPr>
          <a:xfrm flipV="1">
            <a:off x="3248781" y="4222425"/>
            <a:ext cx="4893904" cy="73938"/>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9" name="Yuvarlatılmış Dikdörtgen 28"/>
          <p:cNvSpPr/>
          <p:nvPr/>
        </p:nvSpPr>
        <p:spPr>
          <a:xfrm>
            <a:off x="2394284" y="3177150"/>
            <a:ext cx="854497" cy="304610"/>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Yuvarlatılmış Dikdörtgen 29"/>
          <p:cNvSpPr/>
          <p:nvPr/>
        </p:nvSpPr>
        <p:spPr>
          <a:xfrm>
            <a:off x="2394284" y="4125338"/>
            <a:ext cx="854497" cy="304610"/>
          </a:xfrm>
          <a:prstGeom prst="roundRect">
            <a:avLst/>
          </a:prstGeom>
          <a:no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Yuvarlatılmış Dikdörtgen 31"/>
          <p:cNvSpPr/>
          <p:nvPr/>
        </p:nvSpPr>
        <p:spPr>
          <a:xfrm>
            <a:off x="111530" y="4663972"/>
            <a:ext cx="11956144" cy="1868736"/>
          </a:xfrm>
          <a:prstGeom prst="roundRec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smtClean="0">
                <a:solidFill>
                  <a:schemeClr val="accent6">
                    <a:lumMod val="50000"/>
                  </a:schemeClr>
                </a:solidFill>
              </a:rPr>
              <a:t>Tarama sonuçları, birlikte taranabilen her veri tabanında tek tek yapılan sonuçları kapsamaktadır. Bir veri tabanı içerisinden tam metin erişim hakkı bulunan makalelere erişmek için</a:t>
            </a:r>
          </a:p>
          <a:p>
            <a:pPr algn="ctr"/>
            <a:r>
              <a:rPr lang="tr-TR" sz="2200" b="1" dirty="0" smtClean="0">
                <a:solidFill>
                  <a:schemeClr val="accent6">
                    <a:lumMod val="50000"/>
                  </a:schemeClr>
                </a:solidFill>
              </a:rPr>
              <a:t>                                        linki kullanılırken; erişim hakkı bulunmayan makaleler için                            linki kullanılmaktadır. Bu link, dergiye başka bir veri tabanı içerisinden erişim hakkımız bulunup bulunmadığını kontrol eder ve var ise tam metni ekrana getirir.</a:t>
            </a:r>
            <a:endParaRPr lang="tr-TR" sz="2200" b="1" dirty="0">
              <a:solidFill>
                <a:schemeClr val="accent6">
                  <a:lumMod val="50000"/>
                </a:schemeClr>
              </a:solidFill>
            </a:endParaRPr>
          </a:p>
        </p:txBody>
      </p:sp>
      <p:pic>
        <p:nvPicPr>
          <p:cNvPr id="21" name="Resim 20"/>
          <p:cNvPicPr>
            <a:picLocks noChangeAspect="1"/>
          </p:cNvPicPr>
          <p:nvPr/>
        </p:nvPicPr>
        <p:blipFill rotWithShape="1">
          <a:blip r:embed="rId2"/>
          <a:srcRect l="27256" t="59032" r="62832" b="37904"/>
          <a:stretch/>
        </p:blipFill>
        <p:spPr>
          <a:xfrm>
            <a:off x="1364420" y="5391016"/>
            <a:ext cx="1491237" cy="368801"/>
          </a:xfrm>
          <a:prstGeom prst="rect">
            <a:avLst/>
          </a:prstGeom>
          <a:ln>
            <a:noFill/>
          </a:ln>
          <a:effectLst>
            <a:outerShdw blurRad="292100" dist="139700" dir="2700000" algn="tl" rotWithShape="0">
              <a:srgbClr val="333333">
                <a:alpha val="65000"/>
              </a:srgbClr>
            </a:outerShdw>
          </a:effectLst>
        </p:spPr>
      </p:pic>
      <p:pic>
        <p:nvPicPr>
          <p:cNvPr id="20" name="Resim 19"/>
          <p:cNvPicPr>
            <a:picLocks noChangeAspect="1"/>
          </p:cNvPicPr>
          <p:nvPr/>
        </p:nvPicPr>
        <p:blipFill rotWithShape="1">
          <a:blip r:embed="rId2"/>
          <a:srcRect l="27424" t="43580" r="63091" b="53756"/>
          <a:stretch/>
        </p:blipFill>
        <p:spPr>
          <a:xfrm>
            <a:off x="9712638" y="5428207"/>
            <a:ext cx="1641162" cy="36880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3186885"/>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fld id="{1961CEC7-0E5A-4935-A8D4-95B0BAEB7497}" type="slidenum">
              <a:rPr lang="tr-TR" smtClean="0"/>
              <a:t>133</a:t>
            </a:fld>
            <a:endParaRPr lang="tr-TR"/>
          </a:p>
        </p:txBody>
      </p:sp>
      <p:sp>
        <p:nvSpPr>
          <p:cNvPr id="4" name="Dikdörtgen 3"/>
          <p:cNvSpPr/>
          <p:nvPr/>
        </p:nvSpPr>
        <p:spPr>
          <a:xfrm>
            <a:off x="418012" y="3244334"/>
            <a:ext cx="10935788" cy="830997"/>
          </a:xfrm>
          <a:prstGeom prst="rect">
            <a:avLst/>
          </a:prstGeom>
        </p:spPr>
        <p:txBody>
          <a:bodyPr wrap="square">
            <a:spAutoFit/>
          </a:bodyPr>
          <a:lstStyle/>
          <a:p>
            <a:pPr algn="ctr"/>
            <a:r>
              <a:rPr lang="tr-TR" sz="4800" b="1" dirty="0" smtClean="0">
                <a:solidFill>
                  <a:schemeClr val="accent6">
                    <a:lumMod val="50000"/>
                  </a:schemeClr>
                </a:solidFill>
              </a:rPr>
              <a:t>REFERANS YÖNETİCİLERİ</a:t>
            </a:r>
            <a:endParaRPr lang="tr-TR" sz="4800" dirty="0"/>
          </a:p>
        </p:txBody>
      </p:sp>
    </p:spTree>
    <p:extLst>
      <p:ext uri="{BB962C8B-B14F-4D97-AF65-F5344CB8AC3E}">
        <p14:creationId xmlns:p14="http://schemas.microsoft.com/office/powerpoint/2010/main" val="275532525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ENDNOTE - I</a:t>
            </a:r>
            <a:endParaRPr lang="tr-TR" dirty="0"/>
          </a:p>
        </p:txBody>
      </p:sp>
      <p:sp>
        <p:nvSpPr>
          <p:cNvPr id="3" name="Slayt Numarası Yer Tutucusu 2"/>
          <p:cNvSpPr>
            <a:spLocks noGrp="1"/>
          </p:cNvSpPr>
          <p:nvPr>
            <p:ph type="sldNum" sz="quarter" idx="12"/>
          </p:nvPr>
        </p:nvSpPr>
        <p:spPr/>
        <p:txBody>
          <a:bodyPr/>
          <a:lstStyle/>
          <a:p>
            <a:fld id="{1961CEC7-0E5A-4935-A8D4-95B0BAEB7497}" type="slidenum">
              <a:rPr lang="tr-TR" smtClean="0"/>
              <a:t>134</a:t>
            </a:fld>
            <a:endParaRPr lang="tr-TR"/>
          </a:p>
        </p:txBody>
      </p:sp>
      <p:sp>
        <p:nvSpPr>
          <p:cNvPr id="4" name="Dikdörtgen 3"/>
          <p:cNvSpPr/>
          <p:nvPr/>
        </p:nvSpPr>
        <p:spPr>
          <a:xfrm>
            <a:off x="272143" y="1898871"/>
            <a:ext cx="3937000" cy="4493538"/>
          </a:xfrm>
          <a:prstGeom prst="rect">
            <a:avLst/>
          </a:prstGeom>
        </p:spPr>
        <p:txBody>
          <a:bodyPr wrap="square">
            <a:spAutoFit/>
          </a:bodyPr>
          <a:lstStyle/>
          <a:p>
            <a:r>
              <a:rPr lang="tr-TR" sz="2200" b="1" dirty="0" err="1">
                <a:solidFill>
                  <a:schemeClr val="accent6">
                    <a:lumMod val="50000"/>
                  </a:schemeClr>
                </a:solidFill>
              </a:rPr>
              <a:t>EndNote</a:t>
            </a:r>
            <a:r>
              <a:rPr lang="tr-TR" sz="2200" b="1" dirty="0">
                <a:solidFill>
                  <a:schemeClr val="accent6">
                    <a:lumMod val="50000"/>
                  </a:schemeClr>
                </a:solidFill>
              </a:rPr>
              <a:t> yazılımı, tez / makale yazma, atıf yapma, referans listeleri oluşturma, farklı dergi / tez formatlarına göre düzenleme ve hangi dergilerde yayınlayabileceğinize dair önerilerde bulunma gibi birçok özelliğiyle bilimsel araştırma, makale yazım ve yayın sürecinde sizlere yardımcı olabilecek referans yönetim aracıdır.</a:t>
            </a:r>
          </a:p>
          <a:p>
            <a:endParaRPr lang="tr-TR" sz="2200" b="1" dirty="0">
              <a:solidFill>
                <a:schemeClr val="accent6">
                  <a:lumMod val="50000"/>
                </a:schemeClr>
              </a:solidFill>
            </a:endParaRPr>
          </a:p>
        </p:txBody>
      </p:sp>
      <p:pic>
        <p:nvPicPr>
          <p:cNvPr id="6" name="Resim 5"/>
          <p:cNvPicPr>
            <a:picLocks noChangeAspect="1"/>
          </p:cNvPicPr>
          <p:nvPr/>
        </p:nvPicPr>
        <p:blipFill rotWithShape="1">
          <a:blip r:embed="rId2"/>
          <a:srcRect l="22112" t="21577" r="23339" b="21082"/>
          <a:stretch/>
        </p:blipFill>
        <p:spPr>
          <a:xfrm>
            <a:off x="4412343" y="1690688"/>
            <a:ext cx="7493000" cy="4428380"/>
          </a:xfrm>
          <a:prstGeom prst="rect">
            <a:avLst/>
          </a:prstGeom>
        </p:spPr>
      </p:pic>
    </p:spTree>
    <p:extLst>
      <p:ext uri="{BB962C8B-B14F-4D97-AF65-F5344CB8AC3E}">
        <p14:creationId xmlns:p14="http://schemas.microsoft.com/office/powerpoint/2010/main" val="347096988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2571" y="415924"/>
            <a:ext cx="3001597" cy="1325563"/>
          </a:xfrm>
        </p:spPr>
        <p:txBody>
          <a:bodyPr>
            <a:normAutofit fontScale="90000"/>
          </a:bodyPr>
          <a:lstStyle/>
          <a:p>
            <a:r>
              <a:rPr lang="tr-TR" b="1" dirty="0">
                <a:solidFill>
                  <a:srgbClr val="FF0000"/>
                </a:solidFill>
              </a:rPr>
              <a:t>ENDNOTE </a:t>
            </a:r>
            <a:r>
              <a:rPr lang="tr-TR" b="1" dirty="0" smtClean="0">
                <a:solidFill>
                  <a:srgbClr val="FF0000"/>
                </a:solidFill>
              </a:rPr>
              <a:t>– II </a:t>
            </a:r>
            <a:br>
              <a:rPr lang="tr-TR" b="1" dirty="0" smtClean="0">
                <a:solidFill>
                  <a:srgbClr val="FF0000"/>
                </a:solidFill>
              </a:rPr>
            </a:br>
            <a:r>
              <a:rPr lang="tr-TR" sz="2200" dirty="0" smtClean="0"/>
              <a:t>EndNote’da yapılabilecekler</a:t>
            </a:r>
            <a:endParaRPr lang="tr-TR" dirty="0"/>
          </a:p>
        </p:txBody>
      </p:sp>
      <p:pic>
        <p:nvPicPr>
          <p:cNvPr id="5" name="Resim 4"/>
          <p:cNvPicPr>
            <a:picLocks noChangeAspect="1"/>
          </p:cNvPicPr>
          <p:nvPr/>
        </p:nvPicPr>
        <p:blipFill rotWithShape="1">
          <a:blip r:embed="rId2"/>
          <a:srcRect l="31027" t="44268" r="30737" b="4704"/>
          <a:stretch/>
        </p:blipFill>
        <p:spPr>
          <a:xfrm>
            <a:off x="3146741" y="116060"/>
            <a:ext cx="8811216" cy="6611311"/>
          </a:xfrm>
          <a:prstGeom prst="rect">
            <a:avLst/>
          </a:prstGeom>
        </p:spPr>
      </p:pic>
      <p:sp>
        <p:nvSpPr>
          <p:cNvPr id="7" name="Yuvarlatılmış Dikdörtgen 6"/>
          <p:cNvSpPr/>
          <p:nvPr/>
        </p:nvSpPr>
        <p:spPr>
          <a:xfrm>
            <a:off x="210456" y="1853555"/>
            <a:ext cx="2725825" cy="126450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a:solidFill>
                  <a:schemeClr val="tx1"/>
                </a:solidFill>
              </a:rPr>
              <a:t>Online veri tabanlarında / kütüphane kataloglarında makale arama </a:t>
            </a:r>
            <a:r>
              <a:rPr lang="tr-TR" dirty="0" smtClean="0">
                <a:solidFill>
                  <a:schemeClr val="tx1"/>
                </a:solidFill>
              </a:rPr>
              <a:t>ve kişisel kütüphaneye kaydetme</a:t>
            </a:r>
            <a:endParaRPr lang="tr-TR" dirty="0">
              <a:solidFill>
                <a:schemeClr val="tx1"/>
              </a:solidFill>
            </a:endParaRPr>
          </a:p>
        </p:txBody>
      </p:sp>
      <p:sp>
        <p:nvSpPr>
          <p:cNvPr id="8" name="Yuvarlatılmış Dikdörtgen 7"/>
          <p:cNvSpPr/>
          <p:nvPr/>
        </p:nvSpPr>
        <p:spPr>
          <a:xfrm>
            <a:off x="195942" y="3482938"/>
            <a:ext cx="2740339" cy="151882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smtClean="0">
                <a:solidFill>
                  <a:schemeClr val="tx1"/>
                </a:solidFill>
              </a:rPr>
              <a:t>Makale yazımında atıf </a:t>
            </a:r>
            <a:r>
              <a:rPr lang="tr-TR" dirty="0">
                <a:solidFill>
                  <a:schemeClr val="tx1"/>
                </a:solidFill>
              </a:rPr>
              <a:t>yapma, </a:t>
            </a:r>
            <a:r>
              <a:rPr lang="tr-TR" dirty="0" smtClean="0">
                <a:solidFill>
                  <a:schemeClr val="tx1"/>
                </a:solidFill>
              </a:rPr>
              <a:t>bibliyografya (kaynakça) oluşturma</a:t>
            </a:r>
            <a:r>
              <a:rPr lang="tr-TR" dirty="0">
                <a:solidFill>
                  <a:schemeClr val="tx1"/>
                </a:solidFill>
              </a:rPr>
              <a:t>, farklı dergi formatları için düzenleme...)</a:t>
            </a:r>
          </a:p>
        </p:txBody>
      </p:sp>
      <p:sp>
        <p:nvSpPr>
          <p:cNvPr id="10" name="Yuvarlatılmış Dikdörtgen 9"/>
          <p:cNvSpPr/>
          <p:nvPr/>
        </p:nvSpPr>
        <p:spPr>
          <a:xfrm>
            <a:off x="210456" y="5390263"/>
            <a:ext cx="3164114" cy="94342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err="1" smtClean="0">
                <a:solidFill>
                  <a:schemeClr val="tx1"/>
                </a:solidFill>
              </a:rPr>
              <a:t>EndNote</a:t>
            </a:r>
            <a:r>
              <a:rPr lang="tr-TR" dirty="0" smtClean="0">
                <a:solidFill>
                  <a:schemeClr val="tx1"/>
                </a:solidFill>
              </a:rPr>
              <a:t> </a:t>
            </a:r>
            <a:r>
              <a:rPr lang="tr-TR" dirty="0" err="1">
                <a:solidFill>
                  <a:schemeClr val="tx1"/>
                </a:solidFill>
              </a:rPr>
              <a:t>Manuscript</a:t>
            </a:r>
            <a:r>
              <a:rPr lang="tr-TR" dirty="0">
                <a:solidFill>
                  <a:schemeClr val="tx1"/>
                </a:solidFill>
              </a:rPr>
              <a:t> </a:t>
            </a:r>
            <a:r>
              <a:rPr lang="tr-TR" dirty="0" err="1">
                <a:solidFill>
                  <a:schemeClr val="tx1"/>
                </a:solidFill>
              </a:rPr>
              <a:t>matcher</a:t>
            </a:r>
            <a:r>
              <a:rPr lang="tr-TR" dirty="0">
                <a:solidFill>
                  <a:schemeClr val="tx1"/>
                </a:solidFill>
              </a:rPr>
              <a:t> özelliği ile makaleyi yayınlamak için en uygun derginin seçimi</a:t>
            </a:r>
          </a:p>
        </p:txBody>
      </p:sp>
    </p:spTree>
    <p:extLst>
      <p:ext uri="{BB962C8B-B14F-4D97-AF65-F5344CB8AC3E}">
        <p14:creationId xmlns:p14="http://schemas.microsoft.com/office/powerpoint/2010/main" val="715492323"/>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MENDELEY</a:t>
            </a:r>
            <a:endParaRPr lang="tr-TR" dirty="0"/>
          </a:p>
        </p:txBody>
      </p:sp>
      <p:sp>
        <p:nvSpPr>
          <p:cNvPr id="3" name="Slayt Numarası Yer Tutucusu 2"/>
          <p:cNvSpPr>
            <a:spLocks noGrp="1"/>
          </p:cNvSpPr>
          <p:nvPr>
            <p:ph type="sldNum" sz="quarter" idx="12"/>
          </p:nvPr>
        </p:nvSpPr>
        <p:spPr/>
        <p:txBody>
          <a:bodyPr/>
          <a:lstStyle/>
          <a:p>
            <a:fld id="{1961CEC7-0E5A-4935-A8D4-95B0BAEB7497}" type="slidenum">
              <a:rPr lang="tr-TR" smtClean="0"/>
              <a:t>136</a:t>
            </a:fld>
            <a:endParaRPr lang="tr-TR"/>
          </a:p>
        </p:txBody>
      </p:sp>
      <p:sp>
        <p:nvSpPr>
          <p:cNvPr id="4" name="Dikdörtgen 3"/>
          <p:cNvSpPr/>
          <p:nvPr/>
        </p:nvSpPr>
        <p:spPr>
          <a:xfrm>
            <a:off x="232229" y="1422981"/>
            <a:ext cx="11579705" cy="1107996"/>
          </a:xfrm>
          <a:prstGeom prst="rect">
            <a:avLst/>
          </a:prstGeom>
        </p:spPr>
        <p:txBody>
          <a:bodyPr wrap="square">
            <a:spAutoFit/>
          </a:bodyPr>
          <a:lstStyle/>
          <a:p>
            <a:pPr algn="just"/>
            <a:r>
              <a:rPr lang="tr-TR" sz="2200" b="1" dirty="0" err="1">
                <a:solidFill>
                  <a:schemeClr val="accent6">
                    <a:lumMod val="50000"/>
                  </a:schemeClr>
                </a:solidFill>
              </a:rPr>
              <a:t>Mendeley</a:t>
            </a:r>
            <a:r>
              <a:rPr lang="tr-TR" sz="2200" b="1" dirty="0">
                <a:solidFill>
                  <a:schemeClr val="accent6">
                    <a:lumMod val="50000"/>
                  </a:schemeClr>
                </a:solidFill>
              </a:rPr>
              <a:t> araştırmalarınızı organize etmenize, çevrimiçi olarak başka araştırmacılarla işbirliği yapmanıza ve en yeni araştırmaları keşfetmenize yardımcı olan ücretsiz bir referans yöneticisi ve akademik sosyal ağdır</a:t>
            </a:r>
            <a:r>
              <a:rPr lang="tr-TR" sz="2200" b="1" dirty="0" smtClean="0">
                <a:solidFill>
                  <a:schemeClr val="accent6">
                    <a:lumMod val="50000"/>
                  </a:schemeClr>
                </a:solidFill>
              </a:rPr>
              <a:t>.</a:t>
            </a:r>
            <a:endParaRPr lang="tr-TR" sz="2200" b="1" dirty="0">
              <a:solidFill>
                <a:schemeClr val="accent6">
                  <a:lumMod val="50000"/>
                </a:schemeClr>
              </a:solidFill>
            </a:endParaRPr>
          </a:p>
        </p:txBody>
      </p:sp>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990" y="2748543"/>
            <a:ext cx="6484724" cy="4020529"/>
          </a:xfrm>
          <a:prstGeom prst="rect">
            <a:avLst/>
          </a:prstGeom>
        </p:spPr>
      </p:pic>
      <p:sp>
        <p:nvSpPr>
          <p:cNvPr id="6" name="Dikdörtgen 5"/>
          <p:cNvSpPr/>
          <p:nvPr/>
        </p:nvSpPr>
        <p:spPr>
          <a:xfrm>
            <a:off x="6981372" y="2566491"/>
            <a:ext cx="5006081" cy="4154984"/>
          </a:xfrm>
          <a:prstGeom prst="rect">
            <a:avLst/>
          </a:prstGeom>
        </p:spPr>
        <p:txBody>
          <a:bodyPr wrap="square">
            <a:spAutoFit/>
          </a:bodyPr>
          <a:lstStyle/>
          <a:p>
            <a:pPr algn="just"/>
            <a:r>
              <a:rPr lang="tr-TR" sz="2200" b="1" dirty="0">
                <a:solidFill>
                  <a:schemeClr val="accent6">
                    <a:lumMod val="50000"/>
                  </a:schemeClr>
                </a:solidFill>
              </a:rPr>
              <a:t>Mendeley’de yapılabilecekler:</a:t>
            </a:r>
          </a:p>
          <a:p>
            <a:pPr marL="342900" indent="-342900" algn="just">
              <a:buFont typeface="Arial" panose="020B0604020202020204" pitchFamily="34" charset="0"/>
              <a:buChar char="•"/>
            </a:pPr>
            <a:r>
              <a:rPr lang="tr-TR" sz="2200" b="1" dirty="0" smtClean="0">
                <a:solidFill>
                  <a:schemeClr val="accent6">
                    <a:lumMod val="50000"/>
                  </a:schemeClr>
                </a:solidFill>
              </a:rPr>
              <a:t>Araştırdığınız </a:t>
            </a:r>
            <a:r>
              <a:rPr lang="tr-TR" sz="2200" b="1" dirty="0">
                <a:solidFill>
                  <a:schemeClr val="accent6">
                    <a:lumMod val="50000"/>
                  </a:schemeClr>
                </a:solidFill>
              </a:rPr>
              <a:t>konu ile ilgili makaleleri bulabilme</a:t>
            </a:r>
          </a:p>
          <a:p>
            <a:pPr marL="342900" indent="-342900" algn="just">
              <a:buFont typeface="Arial" panose="020B0604020202020204" pitchFamily="34" charset="0"/>
              <a:buChar char="•"/>
            </a:pPr>
            <a:r>
              <a:rPr lang="tr-TR" sz="2200" b="1" dirty="0">
                <a:solidFill>
                  <a:schemeClr val="accent6">
                    <a:lumMod val="50000"/>
                  </a:schemeClr>
                </a:solidFill>
              </a:rPr>
              <a:t>Otomatik </a:t>
            </a:r>
            <a:r>
              <a:rPr lang="tr-TR" sz="2200" b="1" dirty="0" smtClean="0">
                <a:solidFill>
                  <a:schemeClr val="accent6">
                    <a:lumMod val="50000"/>
                  </a:schemeClr>
                </a:solidFill>
              </a:rPr>
              <a:t>bibliyografyalar </a:t>
            </a:r>
            <a:r>
              <a:rPr lang="tr-TR" sz="2200" b="1" dirty="0">
                <a:solidFill>
                  <a:schemeClr val="accent6">
                    <a:lumMod val="50000"/>
                  </a:schemeClr>
                </a:solidFill>
              </a:rPr>
              <a:t>oluşturma</a:t>
            </a:r>
          </a:p>
          <a:p>
            <a:pPr marL="342900" indent="-342900" algn="just">
              <a:buFont typeface="Arial" panose="020B0604020202020204" pitchFamily="34" charset="0"/>
              <a:buChar char="•"/>
            </a:pPr>
            <a:r>
              <a:rPr lang="tr-TR" sz="2200" b="1" dirty="0">
                <a:solidFill>
                  <a:schemeClr val="accent6">
                    <a:lumMod val="50000"/>
                  </a:schemeClr>
                </a:solidFill>
              </a:rPr>
              <a:t>Diğer referans yöneticilerinden makaleleri </a:t>
            </a:r>
            <a:r>
              <a:rPr lang="tr-TR" sz="2200" b="1" dirty="0" err="1">
                <a:solidFill>
                  <a:schemeClr val="accent6">
                    <a:lumMod val="50000"/>
                  </a:schemeClr>
                </a:solidFill>
              </a:rPr>
              <a:t>Mendeley</a:t>
            </a:r>
            <a:r>
              <a:rPr lang="tr-TR" sz="2200" b="1" dirty="0">
                <a:solidFill>
                  <a:schemeClr val="accent6">
                    <a:lumMod val="50000"/>
                  </a:schemeClr>
                </a:solidFill>
              </a:rPr>
              <a:t> kütüphanesine aktarabilme</a:t>
            </a:r>
          </a:p>
          <a:p>
            <a:pPr marL="342900" indent="-342900" algn="just">
              <a:buFont typeface="Arial" panose="020B0604020202020204" pitchFamily="34" charset="0"/>
              <a:buChar char="•"/>
            </a:pPr>
            <a:r>
              <a:rPr lang="tr-TR" sz="2200" b="1" dirty="0">
                <a:solidFill>
                  <a:schemeClr val="accent6">
                    <a:lumMod val="50000"/>
                  </a:schemeClr>
                </a:solidFill>
              </a:rPr>
              <a:t>iOS ve </a:t>
            </a:r>
            <a:r>
              <a:rPr lang="tr-TR" sz="2200" b="1" dirty="0" err="1">
                <a:solidFill>
                  <a:schemeClr val="accent6">
                    <a:lumMod val="50000"/>
                  </a:schemeClr>
                </a:solidFill>
              </a:rPr>
              <a:t>Android</a:t>
            </a:r>
            <a:r>
              <a:rPr lang="tr-TR" sz="2200" b="1" dirty="0">
                <a:solidFill>
                  <a:schemeClr val="accent6">
                    <a:lumMod val="50000"/>
                  </a:schemeClr>
                </a:solidFill>
              </a:rPr>
              <a:t> uygulamalarıyla her </a:t>
            </a:r>
            <a:r>
              <a:rPr lang="tr-TR" sz="2200" b="1" dirty="0" smtClean="0">
                <a:solidFill>
                  <a:schemeClr val="accent6">
                    <a:lumMod val="50000"/>
                  </a:schemeClr>
                </a:solidFill>
              </a:rPr>
              <a:t>tür </a:t>
            </a:r>
            <a:r>
              <a:rPr lang="tr-TR" sz="2200" b="1" dirty="0">
                <a:solidFill>
                  <a:schemeClr val="accent6">
                    <a:lumMod val="50000"/>
                  </a:schemeClr>
                </a:solidFill>
              </a:rPr>
              <a:t>cihazdan </a:t>
            </a:r>
            <a:r>
              <a:rPr lang="tr-TR" sz="2200" b="1" dirty="0" err="1">
                <a:solidFill>
                  <a:schemeClr val="accent6">
                    <a:lumMod val="50000"/>
                  </a:schemeClr>
                </a:solidFill>
              </a:rPr>
              <a:t>Mendeley</a:t>
            </a:r>
            <a:r>
              <a:rPr lang="tr-TR" sz="2200" b="1" dirty="0">
                <a:solidFill>
                  <a:schemeClr val="accent6">
                    <a:lumMod val="50000"/>
                  </a:schemeClr>
                </a:solidFill>
              </a:rPr>
              <a:t> kütüphanesine erişim </a:t>
            </a:r>
          </a:p>
          <a:p>
            <a:pPr marL="342900" indent="-342900" algn="just">
              <a:buFont typeface="Arial" panose="020B0604020202020204" pitchFamily="34" charset="0"/>
              <a:buChar char="•"/>
            </a:pPr>
            <a:r>
              <a:rPr lang="tr-TR" sz="2200" b="1" dirty="0">
                <a:solidFill>
                  <a:schemeClr val="accent6">
                    <a:lumMod val="50000"/>
                  </a:schemeClr>
                </a:solidFill>
              </a:rPr>
              <a:t>Çevrimiçi olarak diğer </a:t>
            </a:r>
            <a:r>
              <a:rPr lang="tr-TR" sz="2200" b="1" dirty="0" smtClean="0">
                <a:solidFill>
                  <a:schemeClr val="accent6">
                    <a:lumMod val="50000"/>
                  </a:schemeClr>
                </a:solidFill>
              </a:rPr>
              <a:t>araştırmacılarla </a:t>
            </a:r>
            <a:r>
              <a:rPr lang="tr-TR" sz="2200" b="1" dirty="0">
                <a:solidFill>
                  <a:schemeClr val="accent6">
                    <a:lumMod val="50000"/>
                  </a:schemeClr>
                </a:solidFill>
              </a:rPr>
              <a:t>işbirliği yapabilme</a:t>
            </a:r>
          </a:p>
        </p:txBody>
      </p:sp>
    </p:spTree>
    <p:extLst>
      <p:ext uri="{BB962C8B-B14F-4D97-AF65-F5344CB8AC3E}">
        <p14:creationId xmlns:p14="http://schemas.microsoft.com/office/powerpoint/2010/main" val="311885130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fld id="{1961CEC7-0E5A-4935-A8D4-95B0BAEB7497}" type="slidenum">
              <a:rPr lang="tr-TR" smtClean="0"/>
              <a:t>137</a:t>
            </a:fld>
            <a:endParaRPr lang="tr-TR"/>
          </a:p>
        </p:txBody>
      </p:sp>
      <p:sp>
        <p:nvSpPr>
          <p:cNvPr id="4" name="Dikdörtgen 3"/>
          <p:cNvSpPr/>
          <p:nvPr/>
        </p:nvSpPr>
        <p:spPr>
          <a:xfrm>
            <a:off x="418012" y="3244334"/>
            <a:ext cx="10935788" cy="830997"/>
          </a:xfrm>
          <a:prstGeom prst="rect">
            <a:avLst/>
          </a:prstGeom>
        </p:spPr>
        <p:txBody>
          <a:bodyPr wrap="square">
            <a:spAutoFit/>
          </a:bodyPr>
          <a:lstStyle/>
          <a:p>
            <a:pPr algn="ctr"/>
            <a:r>
              <a:rPr lang="tr-TR" sz="4800" b="1" dirty="0" smtClean="0">
                <a:solidFill>
                  <a:schemeClr val="accent6">
                    <a:lumMod val="50000"/>
                  </a:schemeClr>
                </a:solidFill>
              </a:rPr>
              <a:t>İNTİHAL TESPİT PROGRAMLARI</a:t>
            </a:r>
            <a:endParaRPr lang="tr-TR" sz="4800" dirty="0"/>
          </a:p>
        </p:txBody>
      </p:sp>
    </p:spTree>
    <p:extLst>
      <p:ext uri="{BB962C8B-B14F-4D97-AF65-F5344CB8AC3E}">
        <p14:creationId xmlns:p14="http://schemas.microsoft.com/office/powerpoint/2010/main" val="332872002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solidFill>
                  <a:srgbClr val="FF0000"/>
                </a:solidFill>
              </a:rPr>
              <a:t>İNTİHAL ( BENZERLİK ) TESPİT PROGRAMLARI</a:t>
            </a:r>
            <a:endParaRPr lang="tr-TR" dirty="0"/>
          </a:p>
        </p:txBody>
      </p:sp>
      <p:sp>
        <p:nvSpPr>
          <p:cNvPr id="3" name="Slayt Numarası Yer Tutucusu 2"/>
          <p:cNvSpPr>
            <a:spLocks noGrp="1"/>
          </p:cNvSpPr>
          <p:nvPr>
            <p:ph type="sldNum" sz="quarter" idx="12"/>
          </p:nvPr>
        </p:nvSpPr>
        <p:spPr/>
        <p:txBody>
          <a:bodyPr/>
          <a:lstStyle/>
          <a:p>
            <a:fld id="{1961CEC7-0E5A-4935-A8D4-95B0BAEB7497}" type="slidenum">
              <a:rPr lang="tr-TR" smtClean="0"/>
              <a:t>138</a:t>
            </a:fld>
            <a:endParaRPr lang="tr-TR"/>
          </a:p>
        </p:txBody>
      </p:sp>
      <p:sp>
        <p:nvSpPr>
          <p:cNvPr id="4" name="Dikdörtgen 3"/>
          <p:cNvSpPr/>
          <p:nvPr/>
        </p:nvSpPr>
        <p:spPr>
          <a:xfrm>
            <a:off x="692331" y="1690688"/>
            <a:ext cx="10661469" cy="4308872"/>
          </a:xfrm>
          <a:prstGeom prst="rect">
            <a:avLst/>
          </a:prstGeom>
        </p:spPr>
        <p:txBody>
          <a:bodyPr wrap="square">
            <a:spAutoFit/>
          </a:bodyPr>
          <a:lstStyle/>
          <a:p>
            <a:pPr algn="just"/>
            <a:r>
              <a:rPr lang="tr-TR" sz="2400" dirty="0" err="1" smtClean="0">
                <a:solidFill>
                  <a:srgbClr val="FF0000"/>
                </a:solidFill>
              </a:rPr>
              <a:t>Ithenticate</a:t>
            </a:r>
            <a:endParaRPr lang="tr-TR" sz="2400" dirty="0" smtClean="0">
              <a:solidFill>
                <a:srgbClr val="FF0000"/>
              </a:solidFill>
            </a:endParaRPr>
          </a:p>
          <a:p>
            <a:pPr algn="just"/>
            <a:endParaRPr lang="tr-TR" sz="2400" dirty="0" smtClean="0"/>
          </a:p>
          <a:p>
            <a:pPr algn="just"/>
            <a:r>
              <a:rPr lang="tr-TR" sz="2200" b="1" dirty="0">
                <a:solidFill>
                  <a:schemeClr val="accent6">
                    <a:lumMod val="50000"/>
                  </a:schemeClr>
                </a:solidFill>
              </a:rPr>
              <a:t>Akademik yayınlarla ilgili intihali engelleme konusunun öneminden hareketle, TÜBİTAK </a:t>
            </a:r>
            <a:r>
              <a:rPr lang="tr-TR" sz="2200" b="1" dirty="0" err="1">
                <a:solidFill>
                  <a:schemeClr val="accent6">
                    <a:lumMod val="50000"/>
                  </a:schemeClr>
                </a:solidFill>
              </a:rPr>
              <a:t>Ulakbim</a:t>
            </a:r>
            <a:r>
              <a:rPr lang="tr-TR" sz="2200" b="1" dirty="0">
                <a:solidFill>
                  <a:schemeClr val="accent6">
                    <a:lumMod val="50000"/>
                  </a:schemeClr>
                </a:solidFill>
              </a:rPr>
              <a:t> tarafından sağlanan ve doğrudan akademik yayınların değerlendirilmesi ile ilgili (tez ve öğrenci ödevleri hariç) kapsamlı bir akademik içeriğe sahip olan </a:t>
            </a:r>
            <a:r>
              <a:rPr lang="tr-TR" sz="2200" b="1" dirty="0" err="1">
                <a:solidFill>
                  <a:schemeClr val="accent6">
                    <a:lumMod val="50000"/>
                  </a:schemeClr>
                </a:solidFill>
              </a:rPr>
              <a:t>iThenticate</a:t>
            </a:r>
            <a:r>
              <a:rPr lang="tr-TR" sz="2200" b="1" dirty="0">
                <a:solidFill>
                  <a:schemeClr val="accent6">
                    <a:lumMod val="50000"/>
                  </a:schemeClr>
                </a:solidFill>
              </a:rPr>
              <a:t> İntihal Engelleme Programı kullanıcıların makale ya da makale taslaklarındaki benzerlik oranlarını tespit etmek için kullanılmaktadır.</a:t>
            </a:r>
          </a:p>
          <a:p>
            <a:pPr algn="just"/>
            <a:endParaRPr lang="tr-TR" sz="2400" dirty="0"/>
          </a:p>
          <a:p>
            <a:pPr algn="just"/>
            <a:r>
              <a:rPr lang="tr-TR" sz="2400" dirty="0" err="1" smtClean="0">
                <a:solidFill>
                  <a:srgbClr val="FF0000"/>
                </a:solidFill>
              </a:rPr>
              <a:t>Turnitin</a:t>
            </a:r>
            <a:endParaRPr lang="tr-TR" sz="2400" dirty="0" smtClean="0">
              <a:solidFill>
                <a:srgbClr val="FF0000"/>
              </a:solidFill>
            </a:endParaRPr>
          </a:p>
          <a:p>
            <a:pPr algn="just"/>
            <a:endParaRPr lang="tr-TR" sz="2400" dirty="0"/>
          </a:p>
          <a:p>
            <a:pPr algn="just"/>
            <a:r>
              <a:rPr lang="tr-TR" sz="2200" b="1" dirty="0" err="1">
                <a:solidFill>
                  <a:schemeClr val="accent6">
                    <a:lumMod val="50000"/>
                  </a:schemeClr>
                </a:solidFill>
              </a:rPr>
              <a:t>Turnitin</a:t>
            </a:r>
            <a:r>
              <a:rPr lang="tr-TR" sz="2200" b="1" dirty="0">
                <a:solidFill>
                  <a:schemeClr val="accent6">
                    <a:lumMod val="50000"/>
                  </a:schemeClr>
                </a:solidFill>
              </a:rPr>
              <a:t>, sadece yüksek lisans ve doktora tezlerinin kontrolünü sağlamak; intihalleri ve usulsüz alıntıları engellemek amacıyla kullanılan bir yazılım programıdır.</a:t>
            </a:r>
          </a:p>
        </p:txBody>
      </p:sp>
    </p:spTree>
    <p:extLst>
      <p:ext uri="{BB962C8B-B14F-4D97-AF65-F5344CB8AC3E}">
        <p14:creationId xmlns:p14="http://schemas.microsoft.com/office/powerpoint/2010/main" val="3008042484"/>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958516" y="2254083"/>
            <a:ext cx="10515600" cy="1325563"/>
          </a:xfrm>
        </p:spPr>
        <p:txBody>
          <a:bodyPr/>
          <a:lstStyle/>
          <a:p>
            <a:pPr algn="ctr"/>
            <a:r>
              <a:rPr lang="tr-TR" b="1" dirty="0" smtClean="0">
                <a:solidFill>
                  <a:schemeClr val="accent6">
                    <a:lumMod val="50000"/>
                  </a:schemeClr>
                </a:solidFill>
              </a:rPr>
              <a:t>Teşekkürler…</a:t>
            </a:r>
            <a:endParaRPr lang="tr-TR" b="1" dirty="0">
              <a:solidFill>
                <a:schemeClr val="accent6">
                  <a:lumMod val="50000"/>
                </a:schemeClr>
              </a:solidFill>
            </a:endParaRPr>
          </a:p>
        </p:txBody>
      </p:sp>
      <p:sp>
        <p:nvSpPr>
          <p:cNvPr id="3" name="Unvan 3"/>
          <p:cNvSpPr txBox="1">
            <a:spLocks/>
          </p:cNvSpPr>
          <p:nvPr/>
        </p:nvSpPr>
        <p:spPr>
          <a:xfrm>
            <a:off x="874295" y="3928561"/>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1600" b="1" dirty="0" smtClean="0">
                <a:solidFill>
                  <a:schemeClr val="accent6">
                    <a:lumMod val="50000"/>
                  </a:schemeClr>
                </a:solidFill>
              </a:rPr>
              <a:t>Gazi Üniversitesi </a:t>
            </a:r>
          </a:p>
          <a:p>
            <a:pPr algn="ctr"/>
            <a:r>
              <a:rPr lang="tr-TR" sz="1600" b="1" dirty="0" smtClean="0">
                <a:solidFill>
                  <a:schemeClr val="accent6">
                    <a:lumMod val="50000"/>
                  </a:schemeClr>
                </a:solidFill>
              </a:rPr>
              <a:t>Kütüphane ve Dokümantasyon Daire Başkanlığı</a:t>
            </a:r>
          </a:p>
          <a:p>
            <a:pPr algn="ctr"/>
            <a:r>
              <a:rPr lang="tr-TR" sz="1600" b="1" dirty="0" smtClean="0">
                <a:solidFill>
                  <a:schemeClr val="accent6">
                    <a:lumMod val="50000"/>
                  </a:schemeClr>
                </a:solidFill>
              </a:rPr>
              <a:t>Referans Birimi</a:t>
            </a:r>
          </a:p>
          <a:p>
            <a:pPr algn="ctr"/>
            <a:r>
              <a:rPr lang="tr-TR" sz="1600" b="1" dirty="0" smtClean="0">
                <a:solidFill>
                  <a:schemeClr val="accent6">
                    <a:lumMod val="50000"/>
                  </a:schemeClr>
                </a:solidFill>
              </a:rPr>
              <a:t>0 (312) 202 29 57</a:t>
            </a:r>
            <a:endParaRPr lang="tr-TR" sz="1600" b="1" dirty="0">
              <a:solidFill>
                <a:schemeClr val="accent6">
                  <a:lumMod val="50000"/>
                </a:schemeClr>
              </a:solidFill>
            </a:endParaRPr>
          </a:p>
        </p:txBody>
      </p:sp>
      <p:sp>
        <p:nvSpPr>
          <p:cNvPr id="5" name="Slayt Numarası Yer Tutucusu 4"/>
          <p:cNvSpPr>
            <a:spLocks noGrp="1"/>
          </p:cNvSpPr>
          <p:nvPr>
            <p:ph type="sldNum" sz="quarter" idx="12"/>
          </p:nvPr>
        </p:nvSpPr>
        <p:spPr/>
        <p:txBody>
          <a:bodyPr/>
          <a:lstStyle/>
          <a:p>
            <a:fld id="{1961CEC7-0E5A-4935-A8D4-95B0BAEB7497}" type="slidenum">
              <a:rPr lang="tr-TR" smtClean="0"/>
              <a:t>139</a:t>
            </a:fld>
            <a:endParaRPr lang="tr-TR"/>
          </a:p>
        </p:txBody>
      </p:sp>
    </p:spTree>
    <p:extLst>
      <p:ext uri="{BB962C8B-B14F-4D97-AF65-F5344CB8AC3E}">
        <p14:creationId xmlns:p14="http://schemas.microsoft.com/office/powerpoint/2010/main" val="37451172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3934</TotalTime>
  <Words>5975</Words>
  <Application>Microsoft Office PowerPoint</Application>
  <PresentationFormat>Geniş ekran</PresentationFormat>
  <Paragraphs>990</Paragraphs>
  <Slides>139</Slides>
  <Notes>4</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139</vt:i4>
      </vt:variant>
    </vt:vector>
  </HeadingPairs>
  <TitlesOfParts>
    <vt:vector size="146" baseType="lpstr">
      <vt:lpstr>Arial</vt:lpstr>
      <vt:lpstr>Arial Black</vt:lpstr>
      <vt:lpstr>Calibri</vt:lpstr>
      <vt:lpstr>Calibri Light</vt:lpstr>
      <vt:lpstr>Courier New</vt:lpstr>
      <vt:lpstr>Times New Roman</vt:lpstr>
      <vt:lpstr>Office Teması</vt:lpstr>
      <vt:lpstr>KÜTÜPHANE VE DOKÜMANTASYON DAİRE BAŞKANLIĞI 2019</vt:lpstr>
      <vt:lpstr>GENEL BİLGİLER</vt:lpstr>
      <vt:lpstr>Tarihçe</vt:lpstr>
      <vt:lpstr>Koleksiyon</vt:lpstr>
      <vt:lpstr>Kütüphane Üyeliği ve Yararlanma Koşulları - I</vt:lpstr>
      <vt:lpstr>Kütüphane Üyeliği ve Yararlanma Koşulları - II</vt:lpstr>
      <vt:lpstr>Referans Hizmeti</vt:lpstr>
      <vt:lpstr>KÜTÜPHANE WEB SAYFASI</vt:lpstr>
      <vt:lpstr>PowerPoint Sunusu</vt:lpstr>
      <vt:lpstr>Yayın Sipariş Formu - I</vt:lpstr>
      <vt:lpstr>Yayın Sipariş Formu - II</vt:lpstr>
      <vt:lpstr>KAMPÜS DIŞI ERİŞİM</vt:lpstr>
      <vt:lpstr>PowerPoint Sunusu</vt:lpstr>
      <vt:lpstr>PowerPoint Sunusu</vt:lpstr>
      <vt:lpstr>PowerPoint Sunusu</vt:lpstr>
      <vt:lpstr>PowerPoint Sunusu</vt:lpstr>
      <vt:lpstr>KATALOG TARAMA</vt:lpstr>
      <vt:lpstr>PowerPoint Sunusu</vt:lpstr>
      <vt:lpstr>  </vt:lpstr>
      <vt:lpstr>Taramalar, çeşitli alanlardan yapılabilmektedir.   Not: Yazar taraması yaparken dikkat edilmesi gereken nokta, yazarın önce soyadının sonra adının yazılmasıdır.</vt:lpstr>
      <vt:lpstr>PowerPoint Sunusu</vt:lpstr>
      <vt:lpstr>PowerPoint Sunusu</vt:lpstr>
      <vt:lpstr>PowerPoint Sunusu</vt:lpstr>
      <vt:lpstr>PowerPoint Sunusu</vt:lpstr>
      <vt:lpstr>KULLANICI İŞLEMLERİ</vt:lpstr>
      <vt:lpstr>PowerPoint Sunusu</vt:lpstr>
      <vt:lpstr>PowerPoint Sunusu</vt:lpstr>
      <vt:lpstr>PowerPoint Sunusu</vt:lpstr>
      <vt:lpstr>ELEKTRONİK KAYNAKLAR</vt:lpstr>
      <vt:lpstr>PowerPoint Sunusu</vt:lpstr>
      <vt:lpstr>Elektronik Kaynakların Kullanım Kuralları</vt:lpstr>
      <vt:lpstr>ELEKTRONİK DERGİLER</vt:lpstr>
      <vt:lpstr>PowerPoint Sunusu</vt:lpstr>
      <vt:lpstr>PowerPoint Sunusu</vt:lpstr>
      <vt:lpstr>PowerPoint Sunusu</vt:lpstr>
      <vt:lpstr>PowerPoint Sunusu</vt:lpstr>
      <vt:lpstr>PowerPoint Sunusu</vt:lpstr>
      <vt:lpstr>VERİ TABANLARI</vt:lpstr>
      <vt:lpstr>VERİ TABANLARI</vt:lpstr>
      <vt:lpstr>TÜRKÇE TIP VE SAĞLIK BİLİMLERİ LİTERATÜRÜNE ERİŞİM </vt:lpstr>
      <vt:lpstr>TÜRKÇE TIP VE SAĞLIK BİLİMLERİ LİTERATÜRÜNE ERİŞİM </vt:lpstr>
      <vt:lpstr>TÜRKİYE BİBLİYOGRAFYASI </vt:lpstr>
      <vt:lpstr>YÖK ULUSAL TEZ MERKEZİ - I</vt:lpstr>
      <vt:lpstr>YÖK ULUSAL TEZ MERKEZİ - II</vt:lpstr>
      <vt:lpstr>YÖK ULUSAL TEZ MERKEZİ - III</vt:lpstr>
      <vt:lpstr>PowerPoint Sunusu</vt:lpstr>
      <vt:lpstr>TÜRKİYE MAKALELER BİBLİYOGRAFYASI </vt:lpstr>
      <vt:lpstr>TR DİZİN</vt:lpstr>
      <vt:lpstr>DERGİPARK AKADEMİK (TÜBİTAK ULAKBİM)</vt:lpstr>
      <vt:lpstr>İDEALONLINE</vt:lpstr>
      <vt:lpstr>SOBİAD (Sosyal Bilimler Atıf Dizini)</vt:lpstr>
      <vt:lpstr>TÜRKİYE ATIF DİZİNİ</vt:lpstr>
      <vt:lpstr>YABANCI TIP VE SAĞLIK BİLİMLERİ LİTERATÜRÜNE ERİŞİM </vt:lpstr>
      <vt:lpstr>PowerPoint Sunusu</vt:lpstr>
      <vt:lpstr>ELEKTRONİK TEZ VERİ TABANI</vt:lpstr>
      <vt:lpstr>PROQUEST DIGITAL DISSERTATIONS</vt:lpstr>
      <vt:lpstr>EBSCO OPEN DISSERTATIONS</vt:lpstr>
      <vt:lpstr>ELEKTRONİK KİTAP VERİ TABANLARI</vt:lpstr>
      <vt:lpstr>ACCESS EMERGENCY MEDICINE</vt:lpstr>
      <vt:lpstr>ACCESS MEDICINE</vt:lpstr>
      <vt:lpstr>DIRECTORY OF OPEN ACCESS BOOKS (DOAB) </vt:lpstr>
      <vt:lpstr>EBRARY – EBOOK CENTRAL - I</vt:lpstr>
      <vt:lpstr>EBRARY - EBOOK CENTRAL - II</vt:lpstr>
      <vt:lpstr>EBRARY - EBOOK CENTRAL - III</vt:lpstr>
      <vt:lpstr>ELSEVIER E-KİTAPLAR </vt:lpstr>
      <vt:lpstr>ELSEVIER E-REFERENCE</vt:lpstr>
      <vt:lpstr>MYiLIBRARY </vt:lpstr>
      <vt:lpstr>SPRINGER E-KİTAPLAR</vt:lpstr>
      <vt:lpstr>ELEKTRONİK DERGİ VERİ TABANLARI</vt:lpstr>
      <vt:lpstr>AAP (AMERICAN ACADEMY OF PEDIATRICS)</vt:lpstr>
      <vt:lpstr>ACADEMIC SEARCH COMPLETE </vt:lpstr>
      <vt:lpstr>AMA (AMERICAN MEDICAL ASSOCIATION) JOURNALS</vt:lpstr>
      <vt:lpstr>ASN (AMERICAN SOCIETY OF NEPHROLOGY)</vt:lpstr>
      <vt:lpstr>Bates’ Visual Guide to Physical Examination</vt:lpstr>
      <vt:lpstr>BENTHAM OPEN</vt:lpstr>
      <vt:lpstr>BMJ JOURNALS ONLINE COLLECTION</vt:lpstr>
      <vt:lpstr>CAMBRIDGE JOURNALS ONLINE </vt:lpstr>
      <vt:lpstr>CINAHL PLUS WITH FULL TEXT</vt:lpstr>
      <vt:lpstr>DENTISTRY AND ORAL SCIENCES SOURCE</vt:lpstr>
      <vt:lpstr>DIRECTORY OF OPEN ACCESS JOURNALS (DOAJ)</vt:lpstr>
      <vt:lpstr>ELSEVIER E-JOURNALS</vt:lpstr>
      <vt:lpstr>JOVE</vt:lpstr>
      <vt:lpstr>JSTOR</vt:lpstr>
      <vt:lpstr>KARGER E-JOURNALS</vt:lpstr>
      <vt:lpstr>MASTERFILE COMPLETE</vt:lpstr>
      <vt:lpstr>MEDLINE</vt:lpstr>
      <vt:lpstr>NATURE</vt:lpstr>
      <vt:lpstr>OVID</vt:lpstr>
      <vt:lpstr>OXFORD JOURNALS ONLINE</vt:lpstr>
      <vt:lpstr>PRIMAL PICTURES 3D ANATOMİ ATLASI</vt:lpstr>
      <vt:lpstr>SAGE JOURNALS ONLINE</vt:lpstr>
      <vt:lpstr>SCIENCE DIRECT </vt:lpstr>
      <vt:lpstr>SPRINGER LINK</vt:lpstr>
      <vt:lpstr>STATDx</vt:lpstr>
      <vt:lpstr>TAYLOR &amp; FRANCIS</vt:lpstr>
      <vt:lpstr>THIEME</vt:lpstr>
      <vt:lpstr>WILEY ONLINE LIBRARY </vt:lpstr>
      <vt:lpstr>KANITA DAYALI TIP VERİ TABANLARI</vt:lpstr>
      <vt:lpstr>KANITA DAYALI TIP</vt:lpstr>
      <vt:lpstr>CLINICAL KEY</vt:lpstr>
      <vt:lpstr>COCHRANE</vt:lpstr>
      <vt:lpstr>DYNAMED</vt:lpstr>
      <vt:lpstr>UPTODATE</vt:lpstr>
      <vt:lpstr>ATIF VERİ TABANLARI</vt:lpstr>
      <vt:lpstr>BOOK CITATION INDEX</vt:lpstr>
      <vt:lpstr>SCOPUS - I</vt:lpstr>
      <vt:lpstr>SCOPUS - II</vt:lpstr>
      <vt:lpstr>SCOPUS - III</vt:lpstr>
      <vt:lpstr>SCOPUS      IV</vt:lpstr>
      <vt:lpstr>SCOPUS - V</vt:lpstr>
      <vt:lpstr>SCOPUS - VI</vt:lpstr>
      <vt:lpstr>SCOPUS - VII</vt:lpstr>
      <vt:lpstr>SCOPUS - VIII</vt:lpstr>
      <vt:lpstr>SCOPUS - IX</vt:lpstr>
      <vt:lpstr>WEB OF SCIENCE - I</vt:lpstr>
      <vt:lpstr>WEB OF SCIENCE - II</vt:lpstr>
      <vt:lpstr>WEB OF SCIENCE - III</vt:lpstr>
      <vt:lpstr>WEB OF SCIENCE - IV</vt:lpstr>
      <vt:lpstr>WEB OF SCIENCE - V</vt:lpstr>
      <vt:lpstr>WEB OF SCIENCE - VI</vt:lpstr>
      <vt:lpstr>WEB OF SCIENCE - VII</vt:lpstr>
      <vt:lpstr>JCR (JOURNAL CITATION REPORTS) - I</vt:lpstr>
      <vt:lpstr>JCR (JOURNAL CITATION REPORTS) - II</vt:lpstr>
      <vt:lpstr>JCR (JOURNAL CITATION REPORTS) - III</vt:lpstr>
      <vt:lpstr>SCIMAGO - I</vt:lpstr>
      <vt:lpstr>SCIMAGO - II</vt:lpstr>
      <vt:lpstr>InCites</vt:lpstr>
      <vt:lpstr>InCites</vt:lpstr>
      <vt:lpstr>InCites </vt:lpstr>
      <vt:lpstr>FEDERE ARAMA MOTORU</vt:lpstr>
      <vt:lpstr>FEDERE ARAMA MOTORU - I</vt:lpstr>
      <vt:lpstr>FEDERE ARAMA MOTORU - II</vt:lpstr>
      <vt:lpstr>PowerPoint Sunusu</vt:lpstr>
      <vt:lpstr>ENDNOTE - I</vt:lpstr>
      <vt:lpstr>ENDNOTE – II  EndNote’da yapılabilecekler</vt:lpstr>
      <vt:lpstr>MENDELEY</vt:lpstr>
      <vt:lpstr>PowerPoint Sunusu</vt:lpstr>
      <vt:lpstr>İNTİHAL ( BENZERLİK ) TESPİT PROGRAMLARI</vt:lpstr>
      <vt:lpstr>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KÜTÜPHANE VE DOKÜMANTASYON DAİRE BAŞKANLIĞI 2016</dc:title>
  <dc:creator>Semin Altınbaş</dc:creator>
  <cp:lastModifiedBy>pc</cp:lastModifiedBy>
  <cp:revision>422</cp:revision>
  <cp:lastPrinted>2016-10-14T07:14:24Z</cp:lastPrinted>
  <dcterms:created xsi:type="dcterms:W3CDTF">2016-10-06T07:46:27Z</dcterms:created>
  <dcterms:modified xsi:type="dcterms:W3CDTF">2019-12-05T06:15:45Z</dcterms:modified>
</cp:coreProperties>
</file>