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3" r:id="rId6"/>
    <p:sldId id="264" r:id="rId7"/>
    <p:sldId id="265" r:id="rId8"/>
    <p:sldId id="267" r:id="rId9"/>
    <p:sldId id="268" r:id="rId10"/>
    <p:sldId id="266" r:id="rId1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75" autoAdjust="0"/>
  </p:normalViewPr>
  <p:slideViewPr>
    <p:cSldViewPr snapToGrid="0">
      <p:cViewPr varScale="1">
        <p:scale>
          <a:sx n="71" d="100"/>
          <a:sy n="71" d="100"/>
        </p:scale>
        <p:origin x="3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yza\Desktop\VerileriAnalizEt-FBE-&#214;&#287;renciler.xls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feyza\Desktop\VerileriAnalizEt-FBE-&#214;&#287;renciler.xls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Sheet2!$A$1:$A$12</c:f>
              <c:strCache>
                <c:ptCount val="12"/>
                <c:pt idx="0">
                  <c:v>Bilimsel Hazırlık</c:v>
                </c:pt>
                <c:pt idx="1">
                  <c:v>Ders Dönemi</c:v>
                </c:pt>
                <c:pt idx="2">
                  <c:v>Dönem Kaydını Yenilemedi</c:v>
                </c:pt>
                <c:pt idx="3">
                  <c:v>Kaydı Silindi</c:v>
                </c:pt>
                <c:pt idx="4">
                  <c:v>Kaydını Yaptırdı</c:v>
                </c:pt>
                <c:pt idx="5">
                  <c:v>Kayıt Dondurma</c:v>
                </c:pt>
                <c:pt idx="6">
                  <c:v>Kayıt İptal</c:v>
                </c:pt>
                <c:pt idx="7">
                  <c:v>Kayıt Sil (Kendi İsteğiyle)</c:v>
                </c:pt>
                <c:pt idx="8">
                  <c:v>Tez Dönemi</c:v>
                </c:pt>
                <c:pt idx="9">
                  <c:v>Yatay Geçiş (Farklı Üniversiteye Giden)</c:v>
                </c:pt>
                <c:pt idx="10">
                  <c:v>Yeterlik</c:v>
                </c:pt>
                <c:pt idx="11">
                  <c:v>Yüksek Lisans Mezunu</c:v>
                </c:pt>
              </c:strCache>
            </c:strRef>
          </c:cat>
          <c:val>
            <c:numRef>
              <c:f>Sheet2!$B$1:$B$12</c:f>
              <c:numCache>
                <c:formatCode>General</c:formatCode>
                <c:ptCount val="12"/>
                <c:pt idx="0">
                  <c:v>4</c:v>
                </c:pt>
                <c:pt idx="1">
                  <c:v>116</c:v>
                </c:pt>
                <c:pt idx="2">
                  <c:v>55</c:v>
                </c:pt>
                <c:pt idx="3">
                  <c:v>67</c:v>
                </c:pt>
                <c:pt idx="4">
                  <c:v>2</c:v>
                </c:pt>
                <c:pt idx="5">
                  <c:v>2</c:v>
                </c:pt>
                <c:pt idx="6">
                  <c:v>23</c:v>
                </c:pt>
                <c:pt idx="7">
                  <c:v>8</c:v>
                </c:pt>
                <c:pt idx="8">
                  <c:v>20</c:v>
                </c:pt>
                <c:pt idx="9">
                  <c:v>1</c:v>
                </c:pt>
                <c:pt idx="10">
                  <c:v>15</c:v>
                </c:pt>
                <c:pt idx="11">
                  <c:v>75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prstClr val="black">
                    <a:lumMod val="75000"/>
                    <a:lumOff val="25000"/>
                  </a:prstClr>
                </a:fgClr>
                <a:bgClr>
                  <a:prstClr val="black">
                    <a:lumMod val="65000"/>
                    <a:lumOff val="35000"/>
                  </a:prst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Sheet2!$A$17:$A$28</c:f>
              <c:strCache>
                <c:ptCount val="12"/>
                <c:pt idx="0">
                  <c:v>Bilimsel Hazırlık</c:v>
                </c:pt>
                <c:pt idx="1">
                  <c:v>Ders Dönemi</c:v>
                </c:pt>
                <c:pt idx="2">
                  <c:v>Dönem Kaydını Yenilemedi</c:v>
                </c:pt>
                <c:pt idx="3">
                  <c:v>Kaydı Silindi</c:v>
                </c:pt>
                <c:pt idx="4">
                  <c:v>Kaydını Yaptırdı</c:v>
                </c:pt>
                <c:pt idx="5">
                  <c:v>Kayıt Dondurma</c:v>
                </c:pt>
                <c:pt idx="6">
                  <c:v>Kayıt İptal</c:v>
                </c:pt>
                <c:pt idx="7">
                  <c:v>Kayıt Sil (Kendi İsteğiyle)</c:v>
                </c:pt>
                <c:pt idx="8">
                  <c:v>Tez Dönemi</c:v>
                </c:pt>
                <c:pt idx="9">
                  <c:v>Yatay Geçiş (Farklı Üniversiteye Giden)</c:v>
                </c:pt>
                <c:pt idx="10">
                  <c:v>Yeterlik</c:v>
                </c:pt>
                <c:pt idx="11">
                  <c:v>Yüksek Lisans Mezunu</c:v>
                </c:pt>
              </c:strCache>
            </c:strRef>
          </c:cat>
          <c:val>
            <c:numRef>
              <c:f>Sheet2!$B$17:$B$28</c:f>
              <c:numCache>
                <c:formatCode>General</c:formatCode>
                <c:ptCount val="12"/>
                <c:pt idx="0">
                  <c:v>4</c:v>
                </c:pt>
                <c:pt idx="1">
                  <c:v>96</c:v>
                </c:pt>
                <c:pt idx="2">
                  <c:v>51</c:v>
                </c:pt>
                <c:pt idx="3">
                  <c:v>64</c:v>
                </c:pt>
                <c:pt idx="4">
                  <c:v>1</c:v>
                </c:pt>
                <c:pt idx="5">
                  <c:v>0</c:v>
                </c:pt>
                <c:pt idx="6">
                  <c:v>15</c:v>
                </c:pt>
                <c:pt idx="7">
                  <c:v>7</c:v>
                </c:pt>
                <c:pt idx="8">
                  <c:v>9</c:v>
                </c:pt>
                <c:pt idx="9">
                  <c:v>1</c:v>
                </c:pt>
                <c:pt idx="10">
                  <c:v>0</c:v>
                </c:pt>
                <c:pt idx="11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70596628947281E-2"/>
          <c:y val="0.12977977456366901"/>
          <c:w val="0.52880948944935047"/>
          <c:h val="0.7438875119823437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Sheet2!$A$31:$A$42</c:f>
              <c:strCache>
                <c:ptCount val="12"/>
                <c:pt idx="0">
                  <c:v>Bilimsel Hazırlık</c:v>
                </c:pt>
                <c:pt idx="1">
                  <c:v>Ders Dönemi</c:v>
                </c:pt>
                <c:pt idx="2">
                  <c:v>Dönem Kaydını Yenilemedi</c:v>
                </c:pt>
                <c:pt idx="3">
                  <c:v>Kaydı Silindi</c:v>
                </c:pt>
                <c:pt idx="4">
                  <c:v>Kaydını Yaptırdı</c:v>
                </c:pt>
                <c:pt idx="5">
                  <c:v>Kayıt Dondurma</c:v>
                </c:pt>
                <c:pt idx="6">
                  <c:v>Kayıt İptal</c:v>
                </c:pt>
                <c:pt idx="7">
                  <c:v>Kayıt Sil (Kendi İsteğiyle)</c:v>
                </c:pt>
                <c:pt idx="8">
                  <c:v>Tez Dönemi</c:v>
                </c:pt>
                <c:pt idx="9">
                  <c:v>Yatay Geçiş (Farklı Üniversiteye Giden)</c:v>
                </c:pt>
                <c:pt idx="10">
                  <c:v>Yeterlik</c:v>
                </c:pt>
                <c:pt idx="11">
                  <c:v>Yüksek Lisans Mezunu</c:v>
                </c:pt>
              </c:strCache>
            </c:strRef>
          </c:cat>
          <c:val>
            <c:numRef>
              <c:f>Sheet2!$B$31:$B$42</c:f>
              <c:numCache>
                <c:formatCode>General</c:formatCode>
                <c:ptCount val="12"/>
                <c:pt idx="0">
                  <c:v>0</c:v>
                </c:pt>
                <c:pt idx="1">
                  <c:v>20</c:v>
                </c:pt>
                <c:pt idx="2">
                  <c:v>4</c:v>
                </c:pt>
                <c:pt idx="3">
                  <c:v>3</c:v>
                </c:pt>
                <c:pt idx="4">
                  <c:v>1</c:v>
                </c:pt>
                <c:pt idx="5">
                  <c:v>2</c:v>
                </c:pt>
                <c:pt idx="6">
                  <c:v>8</c:v>
                </c:pt>
                <c:pt idx="7">
                  <c:v>1</c:v>
                </c:pt>
                <c:pt idx="8">
                  <c:v>11</c:v>
                </c:pt>
                <c:pt idx="9">
                  <c:v>0</c:v>
                </c:pt>
                <c:pt idx="10">
                  <c:v>15</c:v>
                </c:pt>
                <c:pt idx="11">
                  <c:v>0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'Aktif Öğrenci'!$A$3:$A$6</c:f>
              <c:strCache>
                <c:ptCount val="4"/>
                <c:pt idx="0">
                  <c:v>Bilimsel Hazırlık</c:v>
                </c:pt>
                <c:pt idx="1">
                  <c:v>Ders Dönemi</c:v>
                </c:pt>
                <c:pt idx="2">
                  <c:v>Tez Dönemi</c:v>
                </c:pt>
                <c:pt idx="3">
                  <c:v>Yeterlik</c:v>
                </c:pt>
              </c:strCache>
            </c:strRef>
          </c:cat>
          <c:val>
            <c:numRef>
              <c:f>'Aktif Öğrenci'!$B$3:$B$6</c:f>
              <c:numCache>
                <c:formatCode>General</c:formatCode>
                <c:ptCount val="4"/>
                <c:pt idx="0">
                  <c:v>4</c:v>
                </c:pt>
                <c:pt idx="1">
                  <c:v>116</c:v>
                </c:pt>
                <c:pt idx="2">
                  <c:v>20</c:v>
                </c:pt>
                <c:pt idx="3">
                  <c:v>15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'Aktif Öğrenci'!$A$25:$A$28</c:f>
              <c:strCache>
                <c:ptCount val="4"/>
                <c:pt idx="0">
                  <c:v>Bilimsel Hazırlık</c:v>
                </c:pt>
                <c:pt idx="1">
                  <c:v>Ders Dönemi</c:v>
                </c:pt>
                <c:pt idx="2">
                  <c:v>Tez Dönemi</c:v>
                </c:pt>
                <c:pt idx="3">
                  <c:v>Yeterlik</c:v>
                </c:pt>
              </c:strCache>
            </c:strRef>
          </c:cat>
          <c:val>
            <c:numRef>
              <c:f>'Aktif Öğrenci'!$B$25:$B$28</c:f>
              <c:numCache>
                <c:formatCode>General</c:formatCode>
                <c:ptCount val="4"/>
                <c:pt idx="0">
                  <c:v>0</c:v>
                </c:pt>
                <c:pt idx="1">
                  <c:v>20</c:v>
                </c:pt>
                <c:pt idx="2">
                  <c:v>11</c:v>
                </c:pt>
                <c:pt idx="3">
                  <c:v>15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1"/>
              <c:layout/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'Aktif Öğrenci'!$A$14:$A$17</c:f>
              <c:strCache>
                <c:ptCount val="4"/>
                <c:pt idx="0">
                  <c:v>Bilimsel Hazırlık</c:v>
                </c:pt>
                <c:pt idx="1">
                  <c:v>Ders Dönemi</c:v>
                </c:pt>
                <c:pt idx="2">
                  <c:v>Tez Dönemi</c:v>
                </c:pt>
                <c:pt idx="3">
                  <c:v>Yeterlik</c:v>
                </c:pt>
              </c:strCache>
            </c:strRef>
          </c:cat>
          <c:val>
            <c:numRef>
              <c:f>'Aktif Öğrenci'!$B$14:$B$17</c:f>
              <c:numCache>
                <c:formatCode>General</c:formatCode>
                <c:ptCount val="4"/>
                <c:pt idx="0">
                  <c:v>4</c:v>
                </c:pt>
                <c:pt idx="1">
                  <c:v>96</c:v>
                </c:pt>
                <c:pt idx="2">
                  <c:v>9</c:v>
                </c:pt>
                <c:pt idx="3">
                  <c:v>0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378879212200961"/>
          <c:y val="9.7777716945913445E-2"/>
          <c:w val="0.47547267835209578"/>
          <c:h val="0.7609878030211004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'Pasif Öğrenci'!$A$5:$A$7</c:f>
              <c:strCache>
                <c:ptCount val="3"/>
                <c:pt idx="0">
                  <c:v>Dönem Kaydını Yenilemedi</c:v>
                </c:pt>
                <c:pt idx="1">
                  <c:v>Kaydını Yaptırdı</c:v>
                </c:pt>
                <c:pt idx="2">
                  <c:v>Kayıt Dondurma</c:v>
                </c:pt>
              </c:strCache>
            </c:strRef>
          </c:cat>
          <c:val>
            <c:numRef>
              <c:f>'Pasif Öğrenci'!$B$5:$B$7</c:f>
              <c:numCache>
                <c:formatCode>General</c:formatCode>
                <c:ptCount val="3"/>
                <c:pt idx="0">
                  <c:v>55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'Pasif Öğrenci'!$A$15:$A$17</c:f>
              <c:strCache>
                <c:ptCount val="3"/>
                <c:pt idx="0">
                  <c:v>Dönem Kaydını Yenilemedi</c:v>
                </c:pt>
                <c:pt idx="1">
                  <c:v>Kaydını Yaptırdı</c:v>
                </c:pt>
                <c:pt idx="2">
                  <c:v>Kayıt Dondurma</c:v>
                </c:pt>
              </c:strCache>
            </c:strRef>
          </c:cat>
          <c:val>
            <c:numRef>
              <c:f>'Pasif Öğrenci'!$B$15:$B$17</c:f>
              <c:numCache>
                <c:formatCode>General</c:formatCode>
                <c:ptCount val="3"/>
                <c:pt idx="0">
                  <c:v>51</c:v>
                </c:pt>
                <c:pt idx="1">
                  <c:v>1</c:v>
                </c:pt>
                <c:pt idx="2">
                  <c:v>0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'Pasif Öğrenci'!$A$29:$A$31</c:f>
              <c:strCache>
                <c:ptCount val="3"/>
                <c:pt idx="0">
                  <c:v>Dönem Kaydını Yenilemedi</c:v>
                </c:pt>
                <c:pt idx="1">
                  <c:v>Kaydını Yaptırdı</c:v>
                </c:pt>
                <c:pt idx="2">
                  <c:v>Kayıt Dondurma</c:v>
                </c:pt>
              </c:strCache>
            </c:strRef>
          </c:cat>
          <c:val>
            <c:numRef>
              <c:f>'Pasif Öğrenci'!$B$29:$B$31</c:f>
              <c:numCache>
                <c:formatCode>General</c:formatCode>
                <c:ptCount val="3"/>
                <c:pt idx="0">
                  <c:v>4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t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909191004004842E-2"/>
          <c:y val="4.2884990253411304E-2"/>
          <c:w val="0.57730182176267852"/>
          <c:h val="0.91423001949317739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Toplam!$B$36:$B$37</c:f>
              <c:strCache>
                <c:ptCount val="2"/>
                <c:pt idx="0">
                  <c:v>Güz</c:v>
                </c:pt>
                <c:pt idx="1">
                  <c:v>Bahar</c:v>
                </c:pt>
              </c:strCache>
            </c:strRef>
          </c:cat>
          <c:val>
            <c:numRef>
              <c:f>Toplam!$C$36:$C$37</c:f>
              <c:numCache>
                <c:formatCode>General</c:formatCode>
                <c:ptCount val="2"/>
                <c:pt idx="0">
                  <c:v>211</c:v>
                </c:pt>
                <c:pt idx="1">
                  <c:v>167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5727677688737938"/>
          <c:y val="0.38902948534941906"/>
          <c:w val="0.23779954019780028"/>
          <c:h val="0.1322724133167564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'Yüksek Lisans'!$N$26:$N$27</c:f>
              <c:strCache>
                <c:ptCount val="2"/>
                <c:pt idx="0">
                  <c:v>Güz</c:v>
                </c:pt>
                <c:pt idx="1">
                  <c:v>Bahar</c:v>
                </c:pt>
              </c:strCache>
            </c:strRef>
          </c:cat>
          <c:val>
            <c:numRef>
              <c:f>'Yüksek Lisans'!$O$26:$O$27</c:f>
              <c:numCache>
                <c:formatCode>General</c:formatCode>
                <c:ptCount val="2"/>
                <c:pt idx="0">
                  <c:v>177</c:v>
                </c:pt>
                <c:pt idx="1">
                  <c:v>146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Doktora!$Q$27:$Q$28</c:f>
              <c:strCache>
                <c:ptCount val="2"/>
                <c:pt idx="0">
                  <c:v>Güz</c:v>
                </c:pt>
                <c:pt idx="1">
                  <c:v>Bahar</c:v>
                </c:pt>
              </c:strCache>
            </c:strRef>
          </c:cat>
          <c:val>
            <c:numRef>
              <c:f>Doktora!$R$27:$R$28</c:f>
              <c:numCache>
                <c:formatCode>General</c:formatCode>
                <c:ptCount val="2"/>
                <c:pt idx="0">
                  <c:v>34</c:v>
                </c:pt>
                <c:pt idx="1">
                  <c:v>31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ACED2-E6B4-46F7-8A6A-05D2C2FE89D7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3C598-4312-412F-A5E9-108A7E1C505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6374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03C598-4312-412F-A5E9-108A7E1C5056}" type="slidenum">
              <a:rPr lang="tr-TR" smtClean="0"/>
              <a:pPr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4174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32818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785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50861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1746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8310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2664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9030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886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1038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9938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781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CADE4-2BC5-4435-8ABD-D3F4CEE5302E}" type="datetimeFigureOut">
              <a:rPr lang="tr-TR" smtClean="0"/>
              <a:pPr/>
              <a:t>03.11.2015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006C2-B885-4AF9-A7E0-870ADEA0A68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962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smtClean="0"/>
              <a:t>FBE Lisansüstü Öğrenci Veri Analizi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14355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 Durum Bilgisi</a:t>
            </a:r>
            <a:endParaRPr lang="tr-TR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50382"/>
              </p:ext>
            </p:extLst>
          </p:nvPr>
        </p:nvGraphicFramePr>
        <p:xfrm>
          <a:off x="959666" y="1619885"/>
          <a:ext cx="9913546" cy="4821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6773"/>
                <a:gridCol w="1652258"/>
                <a:gridCol w="1652257"/>
                <a:gridCol w="1652258"/>
              </a:tblGrid>
              <a:tr h="381428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Öğrenci Durumu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Yüksek Lisans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Doktora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1. Bilimsel </a:t>
                      </a:r>
                      <a:r>
                        <a:rPr lang="tr-TR" sz="1600" u="none" strike="noStrike" dirty="0">
                          <a:effectLst/>
                        </a:rPr>
                        <a:t>Hazırlık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2. Ders </a:t>
                      </a:r>
                      <a:r>
                        <a:rPr lang="tr-TR" sz="1600" u="none" strike="noStrike" dirty="0">
                          <a:effectLst/>
                        </a:rPr>
                        <a:t>Dönemi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96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116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3. Dönem </a:t>
                      </a:r>
                      <a:r>
                        <a:rPr lang="tr-TR" sz="1600" u="none" strike="noStrike" dirty="0">
                          <a:effectLst/>
                        </a:rPr>
                        <a:t>Kaydını Yenilemedi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55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4. Kaydı </a:t>
                      </a:r>
                      <a:r>
                        <a:rPr lang="tr-TR" sz="1600" u="none" strike="noStrike" dirty="0">
                          <a:effectLst/>
                        </a:rPr>
                        <a:t>Silindi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5. Kaydını </a:t>
                      </a:r>
                      <a:r>
                        <a:rPr lang="tr-TR" sz="1600" u="none" strike="noStrike" dirty="0">
                          <a:effectLst/>
                        </a:rPr>
                        <a:t>Yaptırdı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6.</a:t>
                      </a:r>
                      <a:r>
                        <a:rPr lang="tr-TR" sz="1600" u="none" strike="noStrike" baseline="0" dirty="0" smtClean="0">
                          <a:effectLst/>
                        </a:rPr>
                        <a:t> </a:t>
                      </a:r>
                      <a:r>
                        <a:rPr lang="tr-TR" sz="1600" u="none" strike="noStrike" dirty="0" smtClean="0">
                          <a:effectLst/>
                        </a:rPr>
                        <a:t>Kayıt </a:t>
                      </a:r>
                      <a:r>
                        <a:rPr lang="tr-TR" sz="1600" u="none" strike="noStrike" dirty="0">
                          <a:effectLst/>
                        </a:rPr>
                        <a:t>Dondurma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7. Kayıt </a:t>
                      </a:r>
                      <a:r>
                        <a:rPr lang="tr-TR" sz="1600" u="none" strike="noStrike" dirty="0">
                          <a:effectLst/>
                        </a:rPr>
                        <a:t>İptal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8. Kayıt </a:t>
                      </a:r>
                      <a:r>
                        <a:rPr lang="tr-TR" sz="1600" u="none" strike="noStrike" dirty="0">
                          <a:effectLst/>
                        </a:rPr>
                        <a:t>Sil (Kendi İsteğiyle)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9. Tez </a:t>
                      </a:r>
                      <a:r>
                        <a:rPr lang="tr-TR" sz="1600" u="none" strike="noStrike" dirty="0">
                          <a:effectLst/>
                        </a:rPr>
                        <a:t>Dönemi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10. Yatay </a:t>
                      </a:r>
                      <a:r>
                        <a:rPr lang="tr-TR" sz="1600" u="none" strike="noStrike" dirty="0">
                          <a:effectLst/>
                        </a:rPr>
                        <a:t>Geçiş (Farklı Üniversiteye Giden)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11. Yeterlik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</a:tr>
              <a:tr h="343792">
                <a:tc>
                  <a:txBody>
                    <a:bodyPr/>
                    <a:lstStyle/>
                    <a:p>
                      <a:pPr marL="0" indent="0" algn="l" fontAlgn="b">
                        <a:buFont typeface="+mj-lt"/>
                        <a:buNone/>
                      </a:pPr>
                      <a:r>
                        <a:rPr lang="tr-TR" sz="1600" u="none" strike="noStrike" dirty="0" smtClean="0">
                          <a:effectLst/>
                        </a:rPr>
                        <a:t>12. Yüksek </a:t>
                      </a:r>
                      <a:r>
                        <a:rPr lang="tr-TR" sz="1600" u="none" strike="noStrike" dirty="0">
                          <a:effectLst/>
                        </a:rPr>
                        <a:t>Lisans Mezunu</a:t>
                      </a:r>
                      <a:endParaRPr lang="tr-TR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effectLst/>
                          <a:latin typeface="Arial" panose="020B0604020202020204" pitchFamily="34" charset="0"/>
                        </a:rPr>
                        <a:t>75</a:t>
                      </a:r>
                    </a:p>
                  </a:txBody>
                  <a:tcPr marL="9525" marR="9525" marT="9525" marB="0" anchor="b"/>
                </a:tc>
              </a:tr>
              <a:tr h="243517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tr-TR" sz="20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Toplam</a:t>
                      </a:r>
                      <a:endParaRPr lang="tr-TR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323</a:t>
                      </a:r>
                      <a:endParaRPr lang="tr-TR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65</a:t>
                      </a:r>
                      <a:endParaRPr lang="tr-TR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effectLst/>
                          <a:latin typeface="Arial" panose="020B0604020202020204" pitchFamily="34" charset="0"/>
                        </a:rPr>
                        <a:t>388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302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Öğrenci Durum Bilgisi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909315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6181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Öğrenci Durum Bilgisi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Yüksek Lisans</a:t>
            </a:r>
            <a:endParaRPr lang="tr-T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r-TR" dirty="0" smtClean="0"/>
              <a:t>Doktora</a:t>
            </a:r>
            <a:endParaRPr lang="tr-TR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70899020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892644470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00502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Aktif Öğrenci Sayısı -  Toplam</a:t>
            </a:r>
            <a:endParaRPr lang="tr-TR" dirty="0"/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9766103"/>
              </p:ext>
            </p:extLst>
          </p:nvPr>
        </p:nvGraphicFramePr>
        <p:xfrm>
          <a:off x="6238539" y="2159993"/>
          <a:ext cx="4993341" cy="3482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5257"/>
              </p:ext>
            </p:extLst>
          </p:nvPr>
        </p:nvGraphicFramePr>
        <p:xfrm>
          <a:off x="838200" y="2544972"/>
          <a:ext cx="4016188" cy="271283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19724"/>
                <a:gridCol w="1596464"/>
              </a:tblGrid>
              <a:tr h="51412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Aktif Durum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Sayı</a:t>
                      </a:r>
                      <a:endParaRPr lang="tr-TR" dirty="0"/>
                    </a:p>
                  </a:txBody>
                  <a:tcPr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 dirty="0">
                          <a:effectLst/>
                        </a:rPr>
                        <a:t>Bilimsel Hazırlık</a:t>
                      </a:r>
                      <a:endParaRPr lang="tr-T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4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Ders Dönemi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 dirty="0">
                          <a:effectLst/>
                        </a:rPr>
                        <a:t>116</a:t>
                      </a:r>
                      <a:endParaRPr lang="tr-T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Tez Dönemi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20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Yeterlik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u="none" strike="noStrike">
                          <a:effectLst/>
                        </a:rPr>
                        <a:t>15</a:t>
                      </a:r>
                      <a:endParaRPr lang="tr-T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 smtClean="0">
                          <a:effectLst/>
                        </a:rPr>
                        <a:t>Toplam</a:t>
                      </a:r>
                      <a:endParaRPr lang="tr-TR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155</a:t>
                      </a:r>
                      <a:endParaRPr lang="tr-TR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4678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Aktif Öğrenci Sayısı – YL, Doktora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Yüksek Lisans</a:t>
            </a:r>
            <a:endParaRPr lang="tr-T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r-TR" dirty="0" smtClean="0"/>
              <a:t>Doktora</a:t>
            </a:r>
            <a:endParaRPr lang="tr-TR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956519717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ontent Placeholder 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2281513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8762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Pasif Öğrenci - Toplam</a:t>
            </a:r>
            <a:endParaRPr lang="tr-TR" dirty="0"/>
          </a:p>
        </p:txBody>
      </p:sp>
      <p:graphicFrame>
        <p:nvGraphicFramePr>
          <p:cNvPr id="3" name="2 Grafik"/>
          <p:cNvGraphicFramePr/>
          <p:nvPr>
            <p:extLst>
              <p:ext uri="{D42A27DB-BD31-4B8C-83A1-F6EECF244321}">
                <p14:modId xmlns:p14="http://schemas.microsoft.com/office/powerpoint/2010/main" val="2274419051"/>
              </p:ext>
            </p:extLst>
          </p:nvPr>
        </p:nvGraphicFramePr>
        <p:xfrm>
          <a:off x="5427233" y="2147920"/>
          <a:ext cx="5612802" cy="3506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828400"/>
              </p:ext>
            </p:extLst>
          </p:nvPr>
        </p:nvGraphicFramePr>
        <p:xfrm>
          <a:off x="838200" y="2544972"/>
          <a:ext cx="4016188" cy="239151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419724"/>
                <a:gridCol w="1596464"/>
              </a:tblGrid>
              <a:tr h="514120">
                <a:tc>
                  <a:txBody>
                    <a:bodyPr/>
                    <a:lstStyle/>
                    <a:p>
                      <a:pPr algn="ctr"/>
                      <a:r>
                        <a:rPr lang="tr-TR" smtClean="0"/>
                        <a:t>Pasif Durum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Sayı</a:t>
                      </a:r>
                      <a:endParaRPr lang="tr-TR" dirty="0"/>
                    </a:p>
                  </a:txBody>
                  <a:tcPr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Dönem Kaydını Yenilemedi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55</a:t>
                      </a: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Kaydını Yaptırdı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Kayıt Dondurma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43974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Toplam</a:t>
                      </a:r>
                      <a:endParaRPr lang="tr-TR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effectLst/>
                          <a:latin typeface="Arial" panose="020B0604020202020204" pitchFamily="34" charset="0"/>
                        </a:rPr>
                        <a:t>59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537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Pasif Öğrenci </a:t>
            </a:r>
            <a:r>
              <a:rPr lang="tr-TR" dirty="0" smtClean="0"/>
              <a:t>Sayısı – YL, Doktora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Yüksek Lisans</a:t>
            </a:r>
            <a:endParaRPr lang="tr-TR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r-TR" dirty="0" smtClean="0"/>
              <a:t>Doktora</a:t>
            </a:r>
            <a:endParaRPr lang="tr-TR" dirty="0"/>
          </a:p>
        </p:txBody>
      </p:sp>
      <p:graphicFrame>
        <p:nvGraphicFramePr>
          <p:cNvPr id="7" name="3 Grafik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93538321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4 Grafik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268500602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Öğrencilerin Kayıt Dönemi - Toplam</a:t>
            </a:r>
            <a:endParaRPr lang="tr-TR" dirty="0"/>
          </a:p>
        </p:txBody>
      </p:sp>
      <p:graphicFrame>
        <p:nvGraphicFramePr>
          <p:cNvPr id="3" name="1 Grafik"/>
          <p:cNvGraphicFramePr/>
          <p:nvPr/>
        </p:nvGraphicFramePr>
        <p:xfrm>
          <a:off x="1771650" y="2880360"/>
          <a:ext cx="6713220" cy="3371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2 Grafik"/>
          <p:cNvGraphicFramePr/>
          <p:nvPr>
            <p:extLst>
              <p:ext uri="{D42A27DB-BD31-4B8C-83A1-F6EECF244321}">
                <p14:modId xmlns:p14="http://schemas.microsoft.com/office/powerpoint/2010/main" val="4037086256"/>
              </p:ext>
            </p:extLst>
          </p:nvPr>
        </p:nvGraphicFramePr>
        <p:xfrm>
          <a:off x="5701403" y="2480148"/>
          <a:ext cx="5158740" cy="3257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660223"/>
              </p:ext>
            </p:extLst>
          </p:nvPr>
        </p:nvGraphicFramePr>
        <p:xfrm>
          <a:off x="203200" y="1513043"/>
          <a:ext cx="3535083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771"/>
                <a:gridCol w="883771"/>
                <a:gridCol w="176754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Yıl</a:t>
                      </a:r>
                      <a:endParaRPr lang="tr-T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Güz</a:t>
                      </a:r>
                      <a:endParaRPr lang="tr-T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Bahar</a:t>
                      </a:r>
                      <a:endParaRPr lang="tr-TR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2004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2005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0</a:t>
                      </a:r>
                      <a:endParaRPr lang="tr-T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2006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2007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2008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2009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2010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2011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2012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2013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2014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2015</a:t>
                      </a:r>
                      <a:endParaRPr lang="tr-TR" sz="18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 smtClean="0"/>
                        <a:t>Toplam</a:t>
                      </a:r>
                      <a:endParaRPr lang="tr-TR" sz="1800" b="1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effectLst/>
                          <a:latin typeface="Arial" panose="020B0604020202020204" pitchFamily="34" charset="0"/>
                        </a:rPr>
                        <a:t>211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effectLst/>
                          <a:latin typeface="Arial" panose="020B0604020202020204" pitchFamily="34" charset="0"/>
                        </a:rPr>
                        <a:t>167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Öğrencilerin </a:t>
            </a:r>
            <a:r>
              <a:rPr lang="tr-TR" smtClean="0"/>
              <a:t>Kayıt </a:t>
            </a:r>
            <a:r>
              <a:rPr lang="tr-TR" smtClean="0"/>
              <a:t>Dönemi – YL, Doktora</a:t>
            </a:r>
            <a:endParaRPr lang="tr-T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Yüksek Lisans</a:t>
            </a:r>
            <a:endParaRPr lang="tr-T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r-TR" dirty="0" smtClean="0"/>
              <a:t>Doktora</a:t>
            </a:r>
            <a:endParaRPr lang="tr-TR" dirty="0"/>
          </a:p>
        </p:txBody>
      </p:sp>
      <p:graphicFrame>
        <p:nvGraphicFramePr>
          <p:cNvPr id="7" name="1 Grafik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76414689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1 Grafik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23741014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21700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244</Words>
  <Application>Microsoft Office PowerPoint</Application>
  <PresentationFormat>Widescreen</PresentationFormat>
  <Paragraphs>141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FBE Lisansüstü Öğrenci Veri Analizi</vt:lpstr>
      <vt:lpstr>Öğrenci Durum Bilgisi</vt:lpstr>
      <vt:lpstr>Öğrenci Durum Bilgisi</vt:lpstr>
      <vt:lpstr>Öğrenci Durum Bilgisi</vt:lpstr>
      <vt:lpstr>Aktif Öğrenci Sayısı -  Toplam</vt:lpstr>
      <vt:lpstr>Aktif Öğrenci Sayısı – YL, Doktora</vt:lpstr>
      <vt:lpstr>Pasif Öğrenci - Toplam</vt:lpstr>
      <vt:lpstr>Pasif Öğrenci Sayısı – YL, Doktora</vt:lpstr>
      <vt:lpstr>Öğrencilerin Kayıt Dönemi - Toplam</vt:lpstr>
      <vt:lpstr>Öğrencilerin Kayıt Dönemi – YL, Doktora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Feyza</dc:creator>
  <cp:lastModifiedBy>Feyza</cp:lastModifiedBy>
  <cp:revision>18</cp:revision>
  <dcterms:created xsi:type="dcterms:W3CDTF">2015-11-02T13:04:25Z</dcterms:created>
  <dcterms:modified xsi:type="dcterms:W3CDTF">2015-11-03T16:25:51Z</dcterms:modified>
</cp:coreProperties>
</file>