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1"/>
  </p:notesMasterIdLst>
  <p:sldIdLst>
    <p:sldId id="256" r:id="rId2"/>
    <p:sldId id="257" r:id="rId3"/>
    <p:sldId id="260" r:id="rId4"/>
    <p:sldId id="264" r:id="rId5"/>
    <p:sldId id="261" r:id="rId6"/>
    <p:sldId id="307" r:id="rId7"/>
    <p:sldId id="308" r:id="rId8"/>
    <p:sldId id="265" r:id="rId9"/>
    <p:sldId id="266" r:id="rId10"/>
    <p:sldId id="309" r:id="rId11"/>
    <p:sldId id="314" r:id="rId12"/>
    <p:sldId id="321" r:id="rId13"/>
    <p:sldId id="326" r:id="rId14"/>
    <p:sldId id="322" r:id="rId15"/>
    <p:sldId id="323" r:id="rId16"/>
    <p:sldId id="324" r:id="rId17"/>
    <p:sldId id="327" r:id="rId18"/>
    <p:sldId id="331" r:id="rId19"/>
    <p:sldId id="329" r:id="rId20"/>
    <p:sldId id="330" r:id="rId21"/>
    <p:sldId id="271" r:id="rId22"/>
    <p:sldId id="273" r:id="rId23"/>
    <p:sldId id="277" r:id="rId24"/>
    <p:sldId id="278" r:id="rId25"/>
    <p:sldId id="287" r:id="rId26"/>
    <p:sldId id="332" r:id="rId27"/>
    <p:sldId id="288" r:id="rId28"/>
    <p:sldId id="333" r:id="rId29"/>
    <p:sldId id="334" r:id="rId30"/>
    <p:sldId id="335" r:id="rId31"/>
    <p:sldId id="336" r:id="rId32"/>
    <p:sldId id="340" r:id="rId33"/>
    <p:sldId id="341" r:id="rId34"/>
    <p:sldId id="342" r:id="rId35"/>
    <p:sldId id="343" r:id="rId36"/>
    <p:sldId id="338" r:id="rId37"/>
    <p:sldId id="339" r:id="rId38"/>
    <p:sldId id="306" r:id="rId39"/>
    <p:sldId id="304" r:id="rId4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86" autoAdjust="0"/>
    <p:restoredTop sz="94662" autoAdjust="0"/>
  </p:normalViewPr>
  <p:slideViewPr>
    <p:cSldViewPr>
      <p:cViewPr>
        <p:scale>
          <a:sx n="78" d="100"/>
          <a:sy n="78" d="100"/>
        </p:scale>
        <p:origin x="-1086" y="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11591-45AE-4B07-A880-833B3E286222}" type="datetimeFigureOut">
              <a:rPr lang="tr-TR" smtClean="0"/>
              <a:t>20.05.2015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ADA77B-67CD-40A6-AA34-2094E003BA1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17987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şlık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Alt Başlık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28" name="Veri Yer Tutucusu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881C55E-D196-4BF1-ADD3-FD3AA82481BC}" type="datetime1">
              <a:rPr lang="tr-TR" smtClean="0"/>
              <a:t>20.05.2015</a:t>
            </a:fld>
            <a:endParaRPr lang="tr-TR"/>
          </a:p>
        </p:txBody>
      </p:sp>
      <p:sp>
        <p:nvSpPr>
          <p:cNvPr id="17" name="Altbilgi Yer Tutucusu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tr-TR"/>
          </a:p>
        </p:txBody>
      </p:sp>
      <p:sp>
        <p:nvSpPr>
          <p:cNvPr id="10" name="Dikdörtgen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Dikdörtgen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Dikdörtgen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Düz Bağlayıcı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Düz Bağlayıcı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Düz Bağlayıcı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Düz Bağlayıcı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Dikdörtgen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ayt Numarası Yer Tutucus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İçerik Yer Tutucus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064E84-674E-49DD-A91D-9F934176C103}" type="datetime1">
              <a:rPr lang="tr-TR" smtClean="0"/>
              <a:t>20.05.2015</a:t>
            </a:fld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B00B47C-DE03-4314-883A-CE31D2C787C5}" type="datetime1">
              <a:rPr lang="tr-TR" smtClean="0"/>
              <a:t>20.05.2015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tr-TR"/>
          </a:p>
        </p:txBody>
      </p:sp>
      <p:sp>
        <p:nvSpPr>
          <p:cNvPr id="9" name="Dikdörtgen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Dikdörtgen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ikdörtgen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Düz Bağlayıcı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Düz Bağlayıcı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Düz Bağlayıcı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Düz Bağlayıcı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Dikdörtgen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Düz Bağlayıcı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9043-F3A5-4555-A232-9799539C27CD}" type="datetime1">
              <a:rPr lang="tr-TR" smtClean="0"/>
              <a:t>20.05.2015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9" name="İçerik Yer Tutucus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1" name="İçerik Yer Tutucus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153D2-3800-4C89-AAA7-AECBF77ED260}" type="datetime1">
              <a:rPr lang="tr-TR" smtClean="0"/>
              <a:t>20.05.2015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11" name="İçerik Yer Tutucus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3" name="İçerik Yer Tutucus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2" name="Metin Yer Tutucus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4" name="Metin Yer Tutucus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6" name="Veri Yer Tutucusu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3FDCE56-EECC-48FC-9A4F-E52A7EC28C9B}" type="datetime1">
              <a:rPr lang="tr-TR" smtClean="0"/>
              <a:t>20.05.2015</a:t>
            </a:fld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5BC09-3BF2-40D1-8301-49BF4DDF8F39}" type="datetime1">
              <a:rPr lang="tr-TR" smtClean="0"/>
              <a:t>20.05.2015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üz Bağlayıcı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8" name="Düz Bağlayıcı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Düz Bağlayıcı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İçerik Yer Tutucus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1" name="Veri Yer Tutucusu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88A066E-C299-4B6B-BADE-7AED362CF10C}" type="datetime1">
              <a:rPr lang="tr-TR" smtClean="0"/>
              <a:t>20.05.2015</a:t>
            </a:fld>
            <a:endParaRPr lang="tr-TR"/>
          </a:p>
        </p:txBody>
      </p:sp>
      <p:sp>
        <p:nvSpPr>
          <p:cNvPr id="22" name="Slayt Numarası Yer Tutucus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23" name="Altbilgi Yer Tutucusu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0" name="Düz Bağlayıcı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Dikdörtgen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üz Bağlayıcı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Düz Bağlayıcı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Düz Bağlayıcı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Veri Yer Tutucusu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67C047F-4D6C-4BEB-B4B1-4CE4436F02EC}" type="datetime1">
              <a:rPr lang="tr-TR" smtClean="0"/>
              <a:t>20.05.2015</a:t>
            </a:fld>
            <a:endParaRPr lang="tr-TR"/>
          </a:p>
        </p:txBody>
      </p:sp>
      <p:sp>
        <p:nvSpPr>
          <p:cNvPr id="18" name="Slayt Numarası Yer Tutucus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21" name="Altbilgi Yer Tutucusu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12F3C-4344-45C8-ABE3-6312376D2F92}" type="datetime1">
              <a:rPr lang="tr-TR" smtClean="0"/>
              <a:t>20.05.2015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DCBA2-8F54-4233-B45C-357E276A0311}" type="datetime1">
              <a:rPr lang="tr-TR" smtClean="0"/>
              <a:t>20.05.2015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Başlık Yer Tutucus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Metin Yer Tutucus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4" name="Veri Yer Tutucusu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6516C0E-E52D-488E-9AEB-C5476A3310D9}" type="datetime1">
              <a:rPr lang="tr-TR" smtClean="0"/>
              <a:t>20.05.2015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Dikdörtgen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ayt Numarası Yer Tutucus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771801" y="4001616"/>
            <a:ext cx="5976663" cy="1371600"/>
          </a:xfrm>
        </p:spPr>
        <p:txBody>
          <a:bodyPr>
            <a:noAutofit/>
          </a:bodyPr>
          <a:lstStyle/>
          <a:p>
            <a:pPr algn="r"/>
            <a:r>
              <a:rPr lang="tr-TR" sz="4800" dirty="0" smtClean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LİSANSÜSTÜ </a:t>
            </a:r>
            <a:r>
              <a:rPr lang="tr-TR" sz="4800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EĞİTİMDE AKREDİTASYON</a:t>
            </a:r>
            <a:endParaRPr lang="tr-TR" sz="4800" u="sng" dirty="0">
              <a:solidFill>
                <a:srgbClr val="FF00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1547664" y="1678654"/>
            <a:ext cx="7344816" cy="189436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</a:t>
            </a:r>
          </a:p>
        </p:txBody>
      </p:sp>
      <p:pic>
        <p:nvPicPr>
          <p:cNvPr id="1026" name="Picture 2" descr="C:\Users\gizem ozkan\Desktop\build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758"/>
            <a:ext cx="7162800" cy="1531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3572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1143000"/>
          </a:xfrm>
        </p:spPr>
        <p:txBody>
          <a:bodyPr>
            <a:normAutofit/>
          </a:bodyPr>
          <a:lstStyle/>
          <a:p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SUNUM PLANI</a:t>
            </a:r>
            <a:endParaRPr lang="tr-T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Tanımlar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öğretimde akreditasyonun önemi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Amaçlar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Yükseköğretimde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Bologna Süreci ve TYYÇ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Dünyada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Yükseköğretimde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Ülkemizde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Yükseköğretimde Akreditasyon Uygulamaları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Gazide Akreditasyon Çalışmaları</a:t>
            </a:r>
          </a:p>
          <a:p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FBE’de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Akreditasyon Çalışmaları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Sonuçlar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9946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064896" cy="4873752"/>
          </a:xfrm>
        </p:spPr>
        <p:txBody>
          <a:bodyPr>
            <a:noAutofit/>
          </a:bodyPr>
          <a:lstStyle/>
          <a:p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topluma </a:t>
            </a: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sunulan mal ve hizmetlerin belirli mükemmeliyet standartlarında sunulduğunu güvence altına almaya yönelik yapılan çalışmalar </a:t>
            </a: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bütünü </a:t>
            </a:r>
            <a:endParaRPr lang="tr-TR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eğitim-öğretim </a:t>
            </a: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faaliyetlerinin belirli mükemmeliyet standartlarında sunulduğunu güvence altına almaya yönelik yapılan çalışmalar </a:t>
            </a: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bütünü </a:t>
            </a:r>
            <a:endParaRPr lang="tr-TR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Verilen hizmetleri kalite güvencesi </a:t>
            </a: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altına almaya yönelik uygunluk değerlendirmeleri “standardizasyon”, (</a:t>
            </a:r>
            <a:r>
              <a:rPr lang="tr-TR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“belgelendirme” (</a:t>
            </a:r>
            <a:r>
              <a:rPr lang="tr-TR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certification</a:t>
            </a: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ya da “akreditasyon” (</a:t>
            </a:r>
            <a:r>
              <a:rPr lang="tr-TR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olarak adlandırılmaktadır.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TANIM:  AKREDİTASYON</a:t>
            </a:r>
          </a:p>
        </p:txBody>
      </p:sp>
    </p:spTree>
    <p:extLst>
      <p:ext uri="{BB962C8B-B14F-4D97-AF65-F5344CB8AC3E}">
        <p14:creationId xmlns:p14="http://schemas.microsoft.com/office/powerpoint/2010/main" val="197706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/>
          </a:bodyPr>
          <a:lstStyle/>
          <a:p>
            <a:r>
              <a:rPr lang="tr-T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Kurumsal akreditasyon</a:t>
            </a:r>
          </a:p>
          <a:p>
            <a:pPr marL="0" indent="0">
              <a:buNone/>
            </a:pP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kurumsal kaliteyi </a:t>
            </a: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standartlarda garantilemeyi </a:t>
            </a: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amaçlar.</a:t>
            </a:r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Programa-dönük akreditasyon</a:t>
            </a:r>
          </a:p>
          <a:p>
            <a:pPr marL="0" indent="0">
              <a:buNone/>
            </a:pP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herhangi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programın (örneğin, lisans eğitimi, yüksek lisans eğitimi ya da doktora eğitimi) kalite ve mükemmeliyet </a:t>
            </a: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standartlarına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uygun olduğunu ortaya koymayı </a:t>
            </a: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amaçlar.</a:t>
            </a:r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4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TÜRLERİ</a:t>
            </a:r>
          </a:p>
        </p:txBody>
      </p:sp>
    </p:spTree>
    <p:extLst>
      <p:ext uri="{BB962C8B-B14F-4D97-AF65-F5344CB8AC3E}">
        <p14:creationId xmlns:p14="http://schemas.microsoft.com/office/powerpoint/2010/main" val="136730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40760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95536" y="1700808"/>
            <a:ext cx="8352928" cy="4873752"/>
          </a:xfrm>
        </p:spPr>
        <p:txBody>
          <a:bodyPr>
            <a:noAutofit/>
          </a:bodyPr>
          <a:lstStyle/>
          <a:p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kurumunun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 da </a:t>
            </a: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kurum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tarafından uygulanmakta olan herhangi bir programın, </a:t>
            </a:r>
          </a:p>
          <a:p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ulusal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ve/veya uluslararası düzeyde belirli performans standartlarına (kalite, verimlilik, etkinlik </a:t>
            </a: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vs.)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sahip olduğunu ortaya koymayı </a:t>
            </a: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amaçlayan, </a:t>
            </a:r>
          </a:p>
          <a:p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yükseköğretime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talepte bulunanlar </a:t>
            </a: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verilen eğitim-öğretim seviyesini garanti eden ve </a:t>
            </a:r>
          </a:p>
          <a:p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kamuoyu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nezdinde güven tesis etmeye yönelik bir sistemdir.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5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1331640" y="413792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ÖĞRETİMDE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1/3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52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064896" cy="48737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kurumlarının ve/veya programlarının </a:t>
            </a:r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kendi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kendilerini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değerlendirme / dış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değerlendirme yapılmasına imkan veren bir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üvenilirliği artıran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tanınmasını sağlayan bir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belirli mükemmeliyet standartlarına sahip olduğunu belgeleyen saygın bir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sertifikaya sahip olma süreci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kalitenin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sürekli olarak geliştirilmesini amaçlayan bir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süreç </a:t>
            </a:r>
          </a:p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Kalite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güvencesi sağlayan bir araçtır. </a:t>
            </a:r>
          </a:p>
          <a:p>
            <a:pPr marL="0" indent="0">
              <a:buNone/>
            </a:pP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6</a:t>
            </a:fld>
            <a:endParaRPr lang="tr-TR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1331640" y="413792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ÖĞRETİMDE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2/3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31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848872" cy="4873752"/>
          </a:xfrm>
        </p:spPr>
        <p:txBody>
          <a:bodyPr>
            <a:norm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kalite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geliştirme dışında şeffaflığı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etik standartları yerleştirmeyi amaçlayan bir sistemdir.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yapılması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isteğe bağlı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işlemdir,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dışarıdan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kamusal otoritelerden bu sürece dahil olunması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yönünde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baskı ya da zorlama söz konusu değildir.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lusal/uluslararası olmayı hedefleyen bir sistem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kurumun belirli standartları karşılaması ve bunları tutarlı bir şekilde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sürdürmesi 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akredite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olmuş kurum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programların, önceden tespit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edilmiş̧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mükemmeliyet standartlarını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karşılayacağını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veya bu beklentileri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geliştireceğini garanti eden bir sistem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7</a:t>
            </a:fld>
            <a:endParaRPr lang="tr-TR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1331640" y="413792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ÖĞRETİMDE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3/3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49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136904" cy="4873752"/>
          </a:xfrm>
        </p:spPr>
        <p:txBody>
          <a:bodyPr>
            <a:noAutofit/>
          </a:bodyPr>
          <a:lstStyle/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Eğitim-öğretim ve araştırmaların niteliğini arttırmak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sistematik bir yaklaşımla sürekli geliştirerek kaliteyi güvence altına almak,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tüm paydaşlara eğitim-öğretimin kalitesinin belirli standartlara dayalı olarak yürütüldüğünün güvencesini vermek;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öğrencileri ve paydaşları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kaliteli/siz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eğitim hizmeti sunan kurumlar konusunda bilgilendirmek,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niversitelerin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karşılıklı birbirlerini tanıma (</a:t>
            </a:r>
            <a:r>
              <a:rPr lang="tr-T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recognition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sürecini kolaylaştırmak ve hızlandırmak,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8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AKREDİTASYONUN AMAÇLARI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1/3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16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352928" cy="4873752"/>
          </a:xfrm>
        </p:spPr>
        <p:txBody>
          <a:bodyPr>
            <a:noAutofit/>
          </a:bodyPr>
          <a:lstStyle/>
          <a:p>
            <a:r>
              <a:rPr lang="tr-T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tr-TR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iplomaların/unvanların karşılaştırılabilmesine yardımcı </a:t>
            </a:r>
            <a:r>
              <a:rPr lang="tr-T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olmak, </a:t>
            </a:r>
          </a:p>
          <a:p>
            <a:r>
              <a:rPr lang="tr-T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</a:t>
            </a:r>
            <a:r>
              <a:rPr lang="tr-TR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ğrenci </a:t>
            </a:r>
            <a:r>
              <a:rPr lang="tr-T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Öğretim görevlilerinin kurumlar arasında değişimini (akademik değişim) kolaylaştırmak, </a:t>
            </a:r>
          </a:p>
          <a:p>
            <a:r>
              <a:rPr lang="tr-T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tr-TR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ezunların </a:t>
            </a:r>
            <a:r>
              <a:rPr lang="tr-T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meslek yaşamına girişlerinde temel standartları belirlemek, </a:t>
            </a:r>
          </a:p>
          <a:p>
            <a:r>
              <a:rPr lang="tr-T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tr-TR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tr-T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standartların garanti edilmesi gerektiğinde bir “mükemmeliyet etiketi” sağlamak ve karşılaştırma yapmayı ve üst düzey işbirliğini </a:t>
            </a:r>
            <a:r>
              <a:rPr lang="tr-TR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kolaylaştırmak</a:t>
            </a:r>
            <a:endParaRPr lang="tr-TR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9</a:t>
            </a:fld>
            <a:endParaRPr lang="tr-TR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AKREDİTASYONUN AMAÇLARI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2/3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61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136904" cy="4873752"/>
          </a:xfrm>
        </p:spPr>
        <p:txBody>
          <a:bodyPr>
            <a:normAutofit/>
          </a:bodyPr>
          <a:lstStyle/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evlet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yardımları için yüksek öğretim kurumlarının akreditasyon sürecinden geçmiş olmaları koşulunun aranması halinde bu sürecin iyi işlemesine araç olmak,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arklı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ülkelerde sürdürülen yüksek öğretim kurumları ve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programlarında verilen eğitim-öğretim hizmetleri hakkında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talepte bulunanları bilgilendirmek;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10</a:t>
            </a:fld>
            <a:endParaRPr lang="tr-TR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AKREDİTASYONUN AMAÇLARI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3/3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73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064896" cy="487375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Komisyon yaklaşık olarak 6 aylık bir çalışma ile hazırlamış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olduğu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2547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Kanunu içinde tanımları yapılmış olan ve Bologna Derece sistemi ile uyumlu olan </a:t>
            </a:r>
          </a:p>
          <a:p>
            <a:pPr lvl="1"/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Önlisans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Lisans,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Lisans 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Doktora </a:t>
            </a:r>
          </a:p>
          <a:p>
            <a:pPr marL="0" indent="0">
              <a:buNone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erecelerini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kapsayan </a:t>
            </a:r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 Yeterlilikler Çerçevesi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içinde bu dereceleri almaya hak kazanan öğrencilerin sahip olması gerekli genel öğrenim çıktıları, QF-EHEA ve EQF-LLL göz önünde bulundurularak, her kademe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için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taslak haline getirilip 27 Nisan 2007 Türkiye Üniversitelerinin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görüşlerine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katkılarına sunulmuştur.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11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YÖK KOMİSYON ÇALIŞMALARI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53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064896" cy="4873752"/>
          </a:xfrm>
        </p:spPr>
        <p:txBody>
          <a:bodyPr>
            <a:normAutofit lnSpcReduction="10000"/>
          </a:bodyPr>
          <a:lstStyle/>
          <a:p>
            <a:r>
              <a:rPr lang="tr-TR" b="1" dirty="0" smtClean="0"/>
              <a:t>Lizbon </a:t>
            </a:r>
            <a:r>
              <a:rPr lang="tr-TR" b="1" dirty="0"/>
              <a:t>Stratejisi</a:t>
            </a:r>
            <a:r>
              <a:rPr lang="tr-TR" dirty="0"/>
              <a:t> hedefleri </a:t>
            </a:r>
            <a:r>
              <a:rPr lang="tr-TR" dirty="0" smtClean="0"/>
              <a:t>doğrultusunda ülkemizin </a:t>
            </a:r>
            <a:r>
              <a:rPr lang="tr-TR" dirty="0"/>
              <a:t> </a:t>
            </a:r>
            <a:r>
              <a:rPr lang="tr-TR" b="1" dirty="0"/>
              <a:t>Bologna </a:t>
            </a:r>
            <a:r>
              <a:rPr lang="tr-TR" b="1" dirty="0" smtClean="0"/>
              <a:t>Süreci </a:t>
            </a:r>
            <a:r>
              <a:rPr lang="tr-TR" dirty="0" smtClean="0"/>
              <a:t>hedefleri</a:t>
            </a:r>
          </a:p>
          <a:p>
            <a:r>
              <a:rPr lang="tr-TR" dirty="0"/>
              <a:t>Ü</a:t>
            </a:r>
            <a:r>
              <a:rPr lang="tr-TR" dirty="0" smtClean="0"/>
              <a:t>ye </a:t>
            </a:r>
            <a:r>
              <a:rPr lang="tr-TR" dirty="0"/>
              <a:t>ülkelerin </a:t>
            </a:r>
            <a:r>
              <a:rPr lang="tr-TR" dirty="0" smtClean="0"/>
              <a:t>yükseköğretim sistemlerinde </a:t>
            </a:r>
            <a:r>
              <a:rPr lang="tr-TR" b="1" dirty="0" smtClean="0"/>
              <a:t>şeffaflık</a:t>
            </a:r>
            <a:r>
              <a:rPr lang="tr-TR" dirty="0"/>
              <a:t>, </a:t>
            </a:r>
            <a:r>
              <a:rPr lang="tr-TR" b="1" dirty="0"/>
              <a:t>tanınma</a:t>
            </a:r>
            <a:r>
              <a:rPr lang="tr-TR" dirty="0"/>
              <a:t> ve </a:t>
            </a:r>
            <a:r>
              <a:rPr lang="tr-TR" b="1" dirty="0"/>
              <a:t>hareketliliği</a:t>
            </a:r>
            <a:r>
              <a:rPr lang="tr-TR" dirty="0"/>
              <a:t> artırma </a:t>
            </a:r>
            <a:r>
              <a:rPr lang="tr-TR" dirty="0" smtClean="0"/>
              <a:t>amacı</a:t>
            </a:r>
          </a:p>
          <a:p>
            <a:r>
              <a:rPr lang="tr-TR" dirty="0" smtClean="0"/>
              <a:t>2010 </a:t>
            </a:r>
            <a:r>
              <a:rPr lang="tr-TR" dirty="0"/>
              <a:t>yılına kadar oluşturmayı taahhüt ettikleri "yükseköğretim alanında ulusal yeterlilikler çerçevesi geliştirme" </a:t>
            </a:r>
            <a:r>
              <a:rPr lang="tr-TR" dirty="0" smtClean="0"/>
              <a:t>ve ulusal </a:t>
            </a:r>
            <a:r>
              <a:rPr lang="tr-TR" dirty="0"/>
              <a:t>düzeyde gerçekleştirdiğimiz çalışmaları </a:t>
            </a:r>
            <a:r>
              <a:rPr lang="tr-TR" dirty="0" smtClean="0"/>
              <a:t>tüm </a:t>
            </a:r>
            <a:r>
              <a:rPr lang="tr-TR" dirty="0"/>
              <a:t>iç ve dış paydaşlarıyla </a:t>
            </a:r>
            <a:r>
              <a:rPr lang="tr-TR" dirty="0" smtClean="0"/>
              <a:t>paylaşmak</a:t>
            </a:r>
            <a:endParaRPr lang="tr-TR" dirty="0"/>
          </a:p>
          <a:p>
            <a:r>
              <a:rPr lang="tr-TR" dirty="0"/>
              <a:t>Yükseköğretim alanında </a:t>
            </a:r>
            <a:r>
              <a:rPr lang="tr-TR" b="1" dirty="0"/>
              <a:t>yeterlilik</a:t>
            </a:r>
            <a:r>
              <a:rPr lang="tr-TR" dirty="0"/>
              <a:t>, herhangi bir yükseköğretim derecesini başarı ile tamamlayan bir kişinin neleri </a:t>
            </a:r>
            <a:r>
              <a:rPr lang="tr-TR" b="1" dirty="0"/>
              <a:t>bilebileceği</a:t>
            </a:r>
            <a:r>
              <a:rPr lang="tr-TR" dirty="0"/>
              <a:t>, neleri </a:t>
            </a:r>
            <a:r>
              <a:rPr lang="tr-TR" b="1" dirty="0"/>
              <a:t>yapabileceği</a:t>
            </a:r>
            <a:r>
              <a:rPr lang="tr-TR" dirty="0"/>
              <a:t> ve </a:t>
            </a:r>
            <a:r>
              <a:rPr lang="tr-TR" b="1" dirty="0"/>
              <a:t>nelere yetkin olacağını</a:t>
            </a:r>
            <a:r>
              <a:rPr lang="tr-TR" dirty="0"/>
              <a:t> ifade eder</a:t>
            </a:r>
            <a:r>
              <a:rPr lang="tr-TR" dirty="0" smtClean="0"/>
              <a:t>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12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YÖK KOMİSYON </a:t>
            </a:r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(TYYÇ)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60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064896" cy="4873752"/>
          </a:xfrm>
        </p:spPr>
        <p:txBody>
          <a:bodyPr>
            <a:normAutofit/>
          </a:bodyPr>
          <a:lstStyle/>
          <a:p>
            <a:r>
              <a:rPr lang="tr-TR" b="1" dirty="0" smtClean="0"/>
              <a:t>Ulusal </a:t>
            </a:r>
            <a:r>
              <a:rPr lang="tr-TR" b="1" dirty="0"/>
              <a:t>Yeterlilikler Çerçevesi</a:t>
            </a:r>
            <a:r>
              <a:rPr lang="tr-TR" dirty="0"/>
              <a:t> ise, ulusal düzeyde bir eğitim sistemindeki yeterlilikleri ve bunların birbirleriyle ilişkilerini açıklar. </a:t>
            </a:r>
            <a:endParaRPr lang="tr-TR" dirty="0" smtClean="0"/>
          </a:p>
          <a:p>
            <a:r>
              <a:rPr lang="tr-TR" dirty="0" smtClean="0"/>
              <a:t>ulusal </a:t>
            </a:r>
            <a:r>
              <a:rPr lang="tr-TR" dirty="0"/>
              <a:t>ve uluslararası paydaşlarca tanınan ve ilişkilendirilebilen yeterliliklerin belirli bir düzen içerisinde yapılandırıldığı bir sistemdir. </a:t>
            </a:r>
            <a:endParaRPr lang="tr-TR" dirty="0" smtClean="0"/>
          </a:p>
          <a:p>
            <a:r>
              <a:rPr lang="tr-TR" dirty="0" smtClean="0"/>
              <a:t>yükseköğretimde </a:t>
            </a:r>
            <a:r>
              <a:rPr lang="tr-TR" dirty="0"/>
              <a:t>tüm yeterlilikler ve diğer öğrenme kazanımları açıklanabilir ve tutarlı bir şekilde birbiri ile ilişkilendirilebilir.</a:t>
            </a:r>
          </a:p>
          <a:p>
            <a:r>
              <a:rPr lang="tr-TR" dirty="0"/>
              <a:t>Yeterliliklerin kazanılma derecesi, her ders/modül esnasında ve sonunda uygun ve nesnel yöntemlerle </a:t>
            </a:r>
            <a:r>
              <a:rPr lang="tr-TR" b="1" dirty="0"/>
              <a:t>"öğrenme çıktıları"</a:t>
            </a:r>
            <a:r>
              <a:rPr lang="tr-TR" dirty="0"/>
              <a:t> olarak ölçülür</a:t>
            </a:r>
            <a:r>
              <a:rPr lang="tr-TR" dirty="0" smtClean="0"/>
              <a:t>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13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YÖK KOMİSYON </a:t>
            </a:r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(TYYÇ)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77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147536"/>
            <a:ext cx="8064896" cy="4873752"/>
          </a:xfrm>
        </p:spPr>
        <p:txBody>
          <a:bodyPr>
            <a:noAutofit/>
          </a:bodyPr>
          <a:lstStyle/>
          <a:p>
            <a:r>
              <a:rPr lang="tr-TR" sz="1600" dirty="0" smtClean="0"/>
              <a:t>Düzeyler </a:t>
            </a:r>
            <a:r>
              <a:rPr lang="tr-TR" sz="1600" dirty="0"/>
              <a:t>arasında öğrenme çıktılarına dayalı açık tanımlamalar sunar;</a:t>
            </a:r>
          </a:p>
          <a:p>
            <a:r>
              <a:rPr lang="tr-TR" sz="1600" dirty="0"/>
              <a:t>Yeterliliklerin amaç ve çıktılarını açık hale getirir;</a:t>
            </a:r>
          </a:p>
          <a:p>
            <a:r>
              <a:rPr lang="tr-TR" sz="1600" dirty="0"/>
              <a:t>Farklı yeterliliklerin bir bütün sistem içerisinde birbirleri ile ilişkilendirilebilmelerini sağlar;</a:t>
            </a:r>
          </a:p>
          <a:p>
            <a:r>
              <a:rPr lang="tr-TR" sz="1600" dirty="0"/>
              <a:t>Bu sayede düzeyler arasında ilerlemeyi ve geçişi sağlar;</a:t>
            </a:r>
          </a:p>
          <a:p>
            <a:r>
              <a:rPr lang="tr-TR" sz="1600" dirty="0"/>
              <a:t>Paydaşların katılımı ile kabul edilmiş, eğitime rehberlik eden ulusal çağdaş bir çerçeve sunar;</a:t>
            </a:r>
          </a:p>
          <a:p>
            <a:r>
              <a:rPr lang="tr-TR" sz="1600" dirty="0"/>
              <a:t>Mevcut yeterliliklerin anlaşılması, düzenlenmesi ve geliştirilmesine olanak sağlar;</a:t>
            </a:r>
          </a:p>
          <a:p>
            <a:r>
              <a:rPr lang="tr-TR" sz="1600" dirty="0"/>
              <a:t>Yeni yeterliliklerin tasarlanabilmesi için bir içerik sunar;</a:t>
            </a:r>
          </a:p>
          <a:p>
            <a:r>
              <a:rPr lang="tr-TR" sz="1600" dirty="0"/>
              <a:t>Yeterliliklerin reformunu kolaylaştırır;</a:t>
            </a:r>
          </a:p>
          <a:p>
            <a:r>
              <a:rPr lang="tr-TR" sz="1600" dirty="0"/>
              <a:t>Değişen toplumsal ihtiyaçlara uygun yeni yeterliliklerin geliştirilmesine yardımcı olur;</a:t>
            </a:r>
          </a:p>
          <a:p>
            <a:r>
              <a:rPr lang="tr-TR" sz="1600" dirty="0"/>
              <a:t>Yeterliliklerin vatandaşlar, işverenler ve toplumun bütün üyeleri için rollerini ve yararlarını gösterir;</a:t>
            </a:r>
          </a:p>
          <a:p>
            <a:r>
              <a:rPr lang="tr-TR" sz="1600" dirty="0"/>
              <a:t>Yeterlilikler ve tanınma ve hareketlilik arasındaki farklı ulusal roller ve ilişkileri açıklar;</a:t>
            </a:r>
          </a:p>
          <a:p>
            <a:r>
              <a:rPr lang="tr-TR" sz="1600" dirty="0"/>
              <a:t>Ulusal ve uluslararası düzeyde vatandaşların ve işverenlerin bilincini yükseltir;</a:t>
            </a:r>
          </a:p>
          <a:p>
            <a:r>
              <a:rPr lang="tr-TR" sz="1600" dirty="0"/>
              <a:t>Ülke dışında yükseköğretimin tanınmasını ve cazibesini arttırır</a:t>
            </a:r>
            <a:r>
              <a:rPr lang="tr-TR" sz="1600" dirty="0" smtClean="0"/>
              <a:t>.</a:t>
            </a:r>
            <a:endParaRPr lang="tr-TR" sz="160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14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323528" y="-27384"/>
            <a:ext cx="8352928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TYYÇ ÖNEMİ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6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064896" cy="4873752"/>
          </a:xfrm>
        </p:spPr>
        <p:txBody>
          <a:bodyPr>
            <a:normAutofit fontScale="92500" lnSpcReduction="20000"/>
          </a:bodyPr>
          <a:lstStyle/>
          <a:p>
            <a:r>
              <a:rPr lang="tr-TR" dirty="0" smtClean="0"/>
              <a:t>Öğrencilerin </a:t>
            </a:r>
            <a:r>
              <a:rPr lang="tr-TR" dirty="0"/>
              <a:t>eğitim programlarını ve derslerini bilinçli seçmelerine yardımcı olur;</a:t>
            </a:r>
          </a:p>
          <a:p>
            <a:r>
              <a:rPr lang="tr-TR" dirty="0"/>
              <a:t>Öğrenciler bu dersleri başarı ile tamamladıklarında hangi yeterliliklere sahip olacaklarını önceden bilirler;</a:t>
            </a:r>
          </a:p>
          <a:p>
            <a:r>
              <a:rPr lang="tr-TR" dirty="0"/>
              <a:t>Öğrencilerin öğrenim programları dışındaki aktivitelerinde öğreneceklerinin anlaşılır olmasına yardım eder;</a:t>
            </a:r>
          </a:p>
          <a:p>
            <a:r>
              <a:rPr lang="tr-TR" dirty="0"/>
              <a:t>Öğrenci hareketliliği için engelleri azaltır ve yaşam boyu öğrenimi teşvik eder;</a:t>
            </a:r>
          </a:p>
          <a:p>
            <a:r>
              <a:rPr lang="tr-TR" dirty="0"/>
              <a:t>Eğitim-öğretim düzeyleri arasında yatay ve dikey geçişleri anlaşılabilir hale getirir;</a:t>
            </a:r>
          </a:p>
          <a:p>
            <a:r>
              <a:rPr lang="tr-TR" dirty="0"/>
              <a:t>Ara yeterlilikler dâhil bütün yükseköğretim yeterliliklerinin ve kredi aralıklarının kapsamlı bir listesini sağlar;</a:t>
            </a:r>
          </a:p>
          <a:p>
            <a:r>
              <a:rPr lang="tr-TR" dirty="0"/>
              <a:t>Böylece öğrenenlere yardım eder, onları destekler ve onlara yönelik bütün eğitim fırsatlarını açıklar</a:t>
            </a:r>
            <a:r>
              <a:rPr lang="tr-TR" dirty="0" smtClean="0"/>
              <a:t>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15</a:t>
            </a:fld>
            <a:endParaRPr lang="tr-TR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107504" y="404664"/>
            <a:ext cx="8352928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TYYÇ’NİN </a:t>
            </a:r>
          </a:p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ÖĞRENCİLER İÇİN ÖNEMİ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44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424936" cy="4873752"/>
          </a:xfrm>
        </p:spPr>
        <p:txBody>
          <a:bodyPr>
            <a:noAutofit/>
          </a:bodyPr>
          <a:lstStyle/>
          <a:p>
            <a:r>
              <a:rPr lang="tr-TR" sz="2600" dirty="0" smtClean="0"/>
              <a:t>İstihdam </a:t>
            </a:r>
            <a:r>
              <a:rPr lang="tr-TR" sz="2600" dirty="0"/>
              <a:t>edecekleri öğrencilerin mezuniyetleri sonunda neleri bileceğini, bunları hangi ölçüde uygulamaya aktarabileceğini, bilgi ve becerilerinden ne bekleyeceklerini anlamalarına yardım eder;</a:t>
            </a:r>
          </a:p>
          <a:p>
            <a:r>
              <a:rPr lang="tr-TR" sz="2600" dirty="0"/>
              <a:t>Eğitim kademeleri arasındaki yeterliliklere dayalı farkı ve bunların ihtiyaçlara göre istihdamına yönelik daha bilinçli tercih yapmalarına yardımcı olur;</a:t>
            </a:r>
          </a:p>
          <a:p>
            <a:r>
              <a:rPr lang="tr-TR" sz="2600" dirty="0"/>
              <a:t>İlgili </a:t>
            </a:r>
            <a:r>
              <a:rPr lang="tr-TR" sz="2600" dirty="0" smtClean="0"/>
              <a:t>alanlarda </a:t>
            </a:r>
            <a:r>
              <a:rPr lang="tr-TR" sz="2600" dirty="0"/>
              <a:t>eğitim-öğretim programlarının geliştirilmesine paydaş olarak katılmalarını ve beklentilerini aktarmalarını kolaylaştırır</a:t>
            </a:r>
            <a:r>
              <a:rPr lang="tr-TR" sz="2600" dirty="0" smtClean="0"/>
              <a:t>.</a:t>
            </a:r>
            <a:endParaRPr lang="tr-TR" sz="260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16</a:t>
            </a:fld>
            <a:endParaRPr lang="tr-TR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107504" y="404664"/>
            <a:ext cx="8352928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TYYÇ’NİN </a:t>
            </a:r>
          </a:p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İŞVERENLER İÇİN ÖNEMİ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44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17</a:t>
            </a:fld>
            <a:endParaRPr lang="tr-TR"/>
          </a:p>
        </p:txBody>
      </p:sp>
      <p:pic>
        <p:nvPicPr>
          <p:cNvPr id="1025" name="Picture 1" descr="TYYÇ Yeterlilik Profillle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28"/>
            <a:ext cx="9108504" cy="692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752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18</a:t>
            </a:fld>
            <a:endParaRPr lang="tr-TR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372449"/>
              </p:ext>
            </p:extLst>
          </p:nvPr>
        </p:nvGraphicFramePr>
        <p:xfrm>
          <a:off x="1" y="0"/>
          <a:ext cx="9143999" cy="70763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7799"/>
                <a:gridCol w="1309435"/>
                <a:gridCol w="1818659"/>
                <a:gridCol w="1600420"/>
                <a:gridCol w="800210"/>
                <a:gridCol w="1356381"/>
                <a:gridCol w="1371095"/>
              </a:tblGrid>
              <a:tr h="309063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TÜRKİYE YÜKSEKÖĞRETİM YETERLİLİKLER ÇERÇEVESİ  (TYYÇ)</a:t>
                      </a:r>
                      <a:br>
                        <a:rPr lang="tr-TR" sz="1000" dirty="0">
                          <a:effectLst/>
                        </a:rPr>
                      </a:br>
                      <a:r>
                        <a:rPr lang="tr-TR" sz="1000" dirty="0" smtClean="0">
                          <a:effectLst/>
                        </a:rPr>
                        <a:t>7. </a:t>
                      </a:r>
                      <a:r>
                        <a:rPr lang="tr-TR" sz="1000" dirty="0">
                          <a:effectLst/>
                        </a:rPr>
                        <a:t>Düzey </a:t>
                      </a:r>
                      <a:r>
                        <a:rPr lang="tr-TR" sz="1000" dirty="0" smtClean="0">
                          <a:effectLst/>
                        </a:rPr>
                        <a:t>(YL </a:t>
                      </a:r>
                      <a:r>
                        <a:rPr lang="tr-TR" sz="1000" dirty="0">
                          <a:effectLst/>
                        </a:rPr>
                        <a:t>Eğitimi) Yeterlilikleri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31352">
                <a:tc rowSpan="2"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TYYÇ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DÜZEYİ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BİLGİ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-Kuramsal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-Olgusal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BECERİLER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-Bilişsel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-Uygulamalı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YETKİNLİKLER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94425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Bağımsız Çalışabilme ve Sorumluluk Alabilme Yetkinliği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Öğrenme Yetkinliği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İletişim ve Sosyal Yetkinlik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Alana Özgü Yetkinlik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923161">
                <a:tc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</a:rPr>
                        <a:t>7</a:t>
                      </a:r>
                      <a:r>
                        <a:rPr lang="tr-TR" sz="1000" dirty="0">
                          <a:effectLst/>
                        </a:rPr>
                        <a:t/>
                      </a:r>
                      <a:br>
                        <a:rPr lang="tr-TR" sz="1000" dirty="0">
                          <a:effectLst/>
                        </a:rPr>
                      </a:br>
                      <a:r>
                        <a:rPr lang="tr-TR" sz="1000" dirty="0" smtClean="0">
                          <a:effectLst/>
                        </a:rPr>
                        <a:t>YÜKSEK LİSANS</a:t>
                      </a:r>
                      <a:r>
                        <a:rPr lang="tr-TR" sz="1000" dirty="0">
                          <a:effectLst/>
                        </a:rPr>
                        <a:t> </a:t>
                      </a:r>
                      <a:br>
                        <a:rPr lang="tr-TR" sz="1000" dirty="0">
                          <a:effectLst/>
                        </a:rPr>
                      </a:br>
                      <a:r>
                        <a:rPr lang="tr-TR" sz="1000" dirty="0">
                          <a:effectLst/>
                        </a:rPr>
                        <a:t>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 smtClean="0">
                          <a:effectLst/>
                        </a:rPr>
                        <a:t>EQF-LLL:</a:t>
                      </a:r>
                      <a:br>
                        <a:rPr lang="tr-TR" sz="1000" kern="1200" dirty="0" smtClean="0">
                          <a:effectLst/>
                        </a:rPr>
                      </a:br>
                      <a:r>
                        <a:rPr lang="tr-TR" sz="1000" kern="1200" dirty="0" smtClean="0">
                          <a:effectLst/>
                        </a:rPr>
                        <a:t>7. Düzey</a:t>
                      </a:r>
                      <a:br>
                        <a:rPr lang="tr-TR" sz="1000" kern="1200" dirty="0" smtClean="0">
                          <a:effectLst/>
                        </a:rPr>
                      </a:br>
                      <a:r>
                        <a:rPr lang="tr-TR" sz="1000" kern="1200" dirty="0" smtClean="0">
                          <a:effectLst/>
                        </a:rPr>
                        <a:t>_____</a:t>
                      </a:r>
                      <a:endParaRPr lang="tr-TR" sz="10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 smtClean="0">
                          <a:effectLst/>
                        </a:rPr>
                        <a:t>QF-EHEA:</a:t>
                      </a:r>
                      <a:br>
                        <a:rPr lang="tr-TR" sz="1000" kern="1200" dirty="0" smtClean="0">
                          <a:effectLst/>
                        </a:rPr>
                      </a:br>
                      <a:r>
                        <a:rPr lang="tr-TR" sz="1000" kern="1200" dirty="0" smtClean="0">
                          <a:effectLst/>
                        </a:rPr>
                        <a:t>2. Düzey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Lisans düzeyi yeterliliklerine dayalı olarak, aynı veya farklı bir alanda bilgilerini uzmanlık düzeyinde geliştirebilme ve derinleştirebilme.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Alanının ilişkili olduğu disiplinler arası etkileşimi kavrayabilme.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 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4" marR="4084" marT="408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Alanında edindiği uzmanlık düzeyindeki kuramsal ve uygulamalı bilgileri kullanabilme.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Alanında edindiği bilgileri farklı disiplin alanlarından gelen bilgilerle bütünleştirerek yorumlayabilme ve yeni bilgiler oluşturabilme,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 ile ilgili karşılaşılan sorunları araştırma yöntemlerini kullanarak çözümleyebilme.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4" marR="4084" marT="408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 ile ilgili uzmanlık gerektiren bir çalışmayı bağımsız olarak yürütebilme.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 ile ilgili uygulamalarda karşılaşılan ve öngörülemeyen karmaşık sorunların çözümü için yeni stratejik yaklaşımlar geliştirebilme ve sorumluluk alarak çözüm üretebilme.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 ile ilgili sorunların çözümlenmesini gerektiren ortamlarda liderlik yapabilme.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4" marR="4084" marT="408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Alanında edindiği uzmanlık düzeyindeki bilgi ve becerileri eleştirel bir yaklaşımla değerlendirebilme ve öğrenmesini yönlendirebilme.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 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4" marR="4084" marT="408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Alanındaki güncel gelişmeleri ve kendi çalışmalarını, nicel ve nitel veriler ile destekleyerek alanındaki ve alan dışındaki gruplara, yazılı, sözlü ve görsel olarak sistemli biçimde aktarabilme.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  Sosyal ilişkileri ve bu ilişkileri yönlendiren normları eleştirel bir bakış açısıyla incelemeyebilme, geliştirebilme ve gerektiğinde değiştirmek üzere harekete geçebilme.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Bir yabancı dili  en az Avrupa Dil Portföyü B2 Genel </a:t>
                      </a:r>
                      <a:r>
                        <a:rPr lang="tr-TR" sz="1000" kern="1200" dirty="0" err="1">
                          <a:effectLst/>
                        </a:rPr>
                        <a:t>Düzeyi'nde</a:t>
                      </a:r>
                      <a:r>
                        <a:rPr lang="tr-TR" sz="1000" kern="1200" dirty="0">
                          <a:effectLst/>
                        </a:rPr>
                        <a:t> kullanarak sözlü ve yazılı iletişim kurabilme.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Alanının gerektirdiği düzeyde bilgisayar yazılımı ile birlikte bilişim ve iletişim teknolojilerini ileri düzeyde kullanabilme.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4" marR="4084" marT="408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 ile ilgili verilerin toplanması, yorumlanması, uygulanması ve duyurulması aşamalarında toplumsal, bilimsel, kültürel ve etik değerleri gözeterek denetleyebilme ve bu değerleri öğretebilme.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 ile ilgili konularda strateji, politika ve uygulama planları geliştirebilme ve elde edilen sonuçları, kalite süreçleri çerçevesinde değerlendirebilme.</a:t>
                      </a:r>
                      <a:endParaRPr lang="tr-TR" sz="1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kern="1200" dirty="0">
                          <a:effectLst/>
                        </a:rPr>
                        <a:t>- Alanında özümsedikleri bilgiyi, problem çözme ve/veya uygulama becerilerini, </a:t>
                      </a:r>
                      <a:r>
                        <a:rPr lang="tr-TR" sz="1000" kern="1200" dirty="0" err="1">
                          <a:effectLst/>
                        </a:rPr>
                        <a:t>disiplinlerarası</a:t>
                      </a:r>
                      <a:r>
                        <a:rPr lang="tr-TR" sz="1000" kern="1200" dirty="0">
                          <a:effectLst/>
                        </a:rPr>
                        <a:t> çalışmalarda kullanabilme.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4" marR="4084" marT="4084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089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19</a:t>
            </a:fld>
            <a:endParaRPr lang="tr-TR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2351621"/>
              </p:ext>
            </p:extLst>
          </p:nvPr>
        </p:nvGraphicFramePr>
        <p:xfrm>
          <a:off x="1" y="0"/>
          <a:ext cx="9143999" cy="70763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7799"/>
                <a:gridCol w="1309435"/>
                <a:gridCol w="1818659"/>
                <a:gridCol w="1600420"/>
                <a:gridCol w="800210"/>
                <a:gridCol w="1356381"/>
                <a:gridCol w="1371095"/>
              </a:tblGrid>
              <a:tr h="309063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TÜRKİYE YÜKSEKÖĞRETİM YETERLİLİKLER ÇERÇEVESİ  (TYYÇ)</a:t>
                      </a:r>
                      <a:br>
                        <a:rPr lang="tr-TR" sz="1000" dirty="0">
                          <a:effectLst/>
                        </a:rPr>
                      </a:br>
                      <a:r>
                        <a:rPr lang="tr-TR" sz="1000" dirty="0">
                          <a:effectLst/>
                        </a:rPr>
                        <a:t>8. Düzey (Doktora Eğitimi) Yeterlilikleri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31352">
                <a:tc rowSpan="2"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TYYÇ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DÜZEYİ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BİLGİ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-Kuramsal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-Olgusal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BECERİLER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-Bilişsel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-Uygulamalı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YETKİNLİKLER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94425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Bağımsız Çalışabilme ve Sorumluluk Alabilme Yetkinliği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Öğrenme Yetkinliği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İletişim ve Sosyal Yetkinlik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Alana Özgü Yetkinlik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923161">
                <a:tc>
                  <a:txBody>
                    <a:bodyPr/>
                    <a:lstStyle/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8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DOKTORA 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_____</a:t>
                      </a:r>
                    </a:p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EQF-LLL: 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8. Düzey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_____</a:t>
                      </a:r>
                    </a:p>
                    <a:p>
                      <a:pPr marL="95250" marR="95250" algn="ctr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QF-EHEA:</a:t>
                      </a:r>
                      <a:br>
                        <a:rPr lang="tr-TR" sz="1000">
                          <a:effectLst/>
                        </a:rPr>
                      </a:br>
                      <a:r>
                        <a:rPr lang="tr-TR" sz="1000">
                          <a:effectLst/>
                        </a:rPr>
                        <a:t>3. Düzey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Yüksek lisans yeterliliklerine dayalı olarak  alanındaki güncel ve ileri düzeydeki bilgileri özgün düşünce ve/veya araştırma ile uzmanlık düzeyinde geliştirebilme, derinleştirebilme ve alanına yenilik getirecek özgün tanımlara ulaşabilme.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Alanının ilişkili olduğu disiplinler arası etkileşimi kavrayabilme; yeni ve karmaşık fikirleri analiz, sentez ve değerlendirmede uzmanlık gerektiren bilgileri kullanarak özgün sonuçlara ulaşabilme.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-Alanındaki yeni bilgileri sistematik bir yaklaşımla değerlendirebilme ve kullanabilme.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Alanına yenilik getiren, yeni bir düşünce, yöntem, tasarım ve/veya uygulama geliştirebilme ya da bilinen bir düşünce, yöntem, tasarım ve/veya uygulamayı farklı bir alana uygulayabilme, özgün bir konuyu araştırabilme, kavrayabilme, tasarlayabilme, uyarlayabilme ve uygulayabilme.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-Yeni ve karmaşık düşüncelerin eleştirel analizini, sentezini ve değerlendirmesini yapabilme.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Alanı ile ilgili çalışmalarda araştırma yöntemlerini kullanabilmede üst düzey beceriler kazanmış olma.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Alanına yenilik getiren, yeni bir düşünce, yöntem, tasarım ve/veya uygulama geliştiren ya da bilinen bir düşünce, yöntem, tasarım ve/veya uygulamayı farklı bir alana uygulayan özgün bir çalışmayı bağımsız olarak gerçekleştirerek alanındaki ilerlemeye katkıda bulanabilme.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Alanı ile ilgili en az bir bilimsel makaleyi ulusal ve/veya uluslar arası hakemli dergilerde yayınlayarak ve/veya özgün bir yapıt üreterek ya da yorumlayarak alanındaki bilginin sınırlarını genişletebilme.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Özgün ve </a:t>
                      </a:r>
                      <a:r>
                        <a:rPr lang="tr-TR" sz="1000" dirty="0" smtClean="0">
                          <a:effectLst/>
                        </a:rPr>
                        <a:t>disiplinler arası </a:t>
                      </a:r>
                      <a:r>
                        <a:rPr lang="tr-TR" sz="1000" dirty="0">
                          <a:effectLst/>
                        </a:rPr>
                        <a:t>sorunların çözümlenmesini gerektiren ortamlarda liderlik yapabilme.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- Yaratıcı ve eleştirel düşünme,  sorun çözme ve karar verme gibi üst düzey zihinsel süreçleri kullanarak alanı ile ilgili yeni düşünce ve yöntemler geliştirebilme.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- Sosyal ilişkileri ve bu ilişkileri yönlendiren normları eleştirel bir bakış açısıyla inceleyebilme, geliştirebilme ve gerektiğinde değiştirmeye yönelik eylemleri yönetebilme.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- Uzman kişiler ile alanındaki konuların tartışılmasında özgün görüşlerini savunabilme ve alanındaki yetkinliğini gösteren etkili bir iletişim kurabilme.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- Bir yabancı dili  en az Avrupa Dil Portföyü C1 Genel Düzeyi'nde kullanarak ileri düzeyde yazılı, sözlü ve görsel iletişim kurabilme ve tartışabilme.</a:t>
                      </a:r>
                      <a:endParaRPr lang="tr-T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Alanındaki bilimsel, teknolojik, sosyal veya kültürel ilerlemeleri tanıtarak, yaşadığı toplumun bilgi toplumu olma ve bunu sürdürebilme sürecine katkıda bulunabilme.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Alanı ile ilgili karşılaşılan sorunların çözümünde stratejik karar verme süreçlerini kullanarak işlevsel etkileşim kurabilme.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- Alanı ile ilgili konularda karşılaşılan toplumsal, bilimsel, kültürel ve etik sorunların çözümüne katkıda bulunabilme ve bu değerlerin gelişimini destekleyebilme.</a:t>
                      </a:r>
                    </a:p>
                    <a:p>
                      <a:pPr marL="95250" marR="95250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562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20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ÖNEMLİ </a:t>
            </a:r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SORULAR?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 smtClean="0"/>
              <a:t>Bunları ölçebiliyor muyuz?</a:t>
            </a:r>
          </a:p>
          <a:p>
            <a:r>
              <a:rPr lang="tr-TR" dirty="0" smtClean="0"/>
              <a:t>Hedeflerimize ne kadar ulaştık?</a:t>
            </a:r>
          </a:p>
          <a:p>
            <a:r>
              <a:rPr lang="tr-TR" dirty="0" smtClean="0"/>
              <a:t>Kendimize ayna tutuyor muyuz?</a:t>
            </a:r>
          </a:p>
          <a:p>
            <a:r>
              <a:rPr lang="tr-TR" dirty="0" smtClean="0"/>
              <a:t>Bunları ölçen bir altyapımız var mı?</a:t>
            </a:r>
          </a:p>
          <a:p>
            <a:r>
              <a:rPr lang="tr-TR" dirty="0" smtClean="0"/>
              <a:t>Dünya bunu nasıl yapıyor?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6410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 fontScale="85000" lnSpcReduction="20000"/>
          </a:bodyPr>
          <a:lstStyle/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ABET (The Accreditation Board for Engineering and Technology- Mühendislik ve Teknoloji Akreditasyon Kurulu)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FEANI – (Fédération Européenne d'Associations Nationales d'Ingénieurs)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AACSB (American Assembly of Collegiate Schools of Business 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EFMD (European Foundation for Management Development)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FIBAA (Foundation for International Business Administration) 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 (Association of Business Schools)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ATS (The Association of Theological Schools)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LCME (Liaison Committee on Medical Education) 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NCFMEA (The National Commission for Foreign Medical Education and Accreditation)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AVMA (American Veterinary Medical Association) 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EAEVE (European Association of Establishments for Veterinary Education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21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ÖNEMLİ ULUSLARARASI AKREDİTASYON KURUMLARI</a:t>
            </a:r>
          </a:p>
        </p:txBody>
      </p:sp>
    </p:spTree>
    <p:extLst>
      <p:ext uri="{BB962C8B-B14F-4D97-AF65-F5344CB8AC3E}">
        <p14:creationId xmlns:p14="http://schemas.microsoft.com/office/powerpoint/2010/main" val="136110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 fontScale="85000"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Middle States Association of Schools and Colleges (MSA), Commission on Higher Education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England Association of Schools and Colleges, Commission on Institutions of Higher Education (NEASC-CIHE)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England Association of Schools and Colleges, Commission on Technical and Career Institutions (NEASC-CTCI)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North Central Association of Colleges and Schools, The Higher Learning Commission (NCA-HLC) -Northwest Commission on Colleges and Universities (NWCCU)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Southern Association of Colleges and Schools (SACS), Commission on Colleges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Western Association of Schools and Colleges, Accrediting Commission for Community and Junior Colleges (WASC-ACCJC)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Western Association of Schools and Colleges, Accrediting Commission for Senior Colleges and Universities (WASC-ACSCU)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22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 fontScale="92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ABD EĞİTİM BAKANLIĞI (USDE) VE YÜKSEK ÖĞRETİM AKREDİTASYON KONSEYİ (CHEA) TARAFINDAN ONAYLI BAŞLICA AKREDİTASYON KURUMLARI</a:t>
            </a:r>
          </a:p>
        </p:txBody>
      </p:sp>
    </p:spTree>
    <p:extLst>
      <p:ext uri="{BB962C8B-B14F-4D97-AF65-F5344CB8AC3E}">
        <p14:creationId xmlns:p14="http://schemas.microsoft.com/office/powerpoint/2010/main" val="91584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 fontScale="92500" lnSpcReduction="20000"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Yükseköğretimde kalitenin geliştirilmesinden eyalet eğitim ve kültür bakanları sorumludur.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Bakanların uzlaşmasıyla 2004 yılında eyaletler arası bir Akreditasyon Konseyi kurulmuştur.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Konsey 2004 yılında kanunen bir vakıf statüsüne kavuşmuştur.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Konsey kararlarının kanunen ne derece bağlayıcı olduğu konusunda hala bir belirsizlik vardır.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 süreci, pahalı ve yavaş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olduğu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için, Almanya’daki yükseköğretim reformunun hızına yetişememektedir.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Lisans ve yüksek lisans sistemine geçen programların yarısından çoğu akreditasyonu olmadan hayata geçmiştir.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Önümüzdeki yıllarda bu programlardan mezun olan öğrenciler için ciddi bir sorun olabilecektir. </a:t>
            </a:r>
          </a:p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23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UYGULAMALARI</a:t>
            </a:r>
            <a:b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ALMANYA </a:t>
            </a:r>
          </a:p>
        </p:txBody>
      </p:sp>
    </p:spTree>
    <p:extLst>
      <p:ext uri="{BB962C8B-B14F-4D97-AF65-F5344CB8AC3E}">
        <p14:creationId xmlns:p14="http://schemas.microsoft.com/office/powerpoint/2010/main" val="265769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208912" cy="4873752"/>
          </a:xfrm>
        </p:spPr>
        <p:txBody>
          <a:bodyPr>
            <a:noAutofit/>
          </a:bodyPr>
          <a:lstStyle/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Japon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Üniversiteleri Akreditasyon Derneği (JUAA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1947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yılında 46 ulusal, yerel kamu ve özel üniversitelerin sponsorluğunda kurulmuş ve bazı ABD akreditasyon  ajansları model olarak  alınmıştır.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 Ağustos 2004 tarihinde, JUAA, Milli Eğitim, Kültür, Spor, Bilim ve Teknoloji Bakanlığı tarafından üniversiteler için akreditasyon sertifikası vermeye hak kazanmıştır.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JUAA, 7 alanda Sertifikalı Değerlendirme ve Akreditasyon gerçekleştirmektedir. </a:t>
            </a:r>
            <a:endParaRPr lang="tr-T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24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UYGULAMALARI</a:t>
            </a:r>
            <a:b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JAPONYA</a:t>
            </a:r>
          </a:p>
        </p:txBody>
      </p:sp>
    </p:spTree>
    <p:extLst>
      <p:ext uri="{BB962C8B-B14F-4D97-AF65-F5344CB8AC3E}">
        <p14:creationId xmlns:p14="http://schemas.microsoft.com/office/powerpoint/2010/main" val="177603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25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JAPON ÜNİVERSİTELERİNDE AKREDİTASYON PROSEDÜRLERİ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20782"/>
            <a:ext cx="9180512" cy="683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96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280920" cy="4873752"/>
          </a:xfrm>
        </p:spPr>
        <p:txBody>
          <a:bodyPr>
            <a:normAutofit fontScale="77500" lnSpcReduction="20000"/>
          </a:bodyPr>
          <a:lstStyle/>
          <a:p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MÜDEK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Mühendislik Eğitim Programları ve Akreditasyon Derneği </a:t>
            </a:r>
          </a:p>
          <a:p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ECZAK</a:t>
            </a:r>
            <a:endParaRPr lang="tr-T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Ulusal Eczacılık Eğitimi Akreditasyon Kurulu</a:t>
            </a:r>
          </a:p>
          <a:p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TEPDAD</a:t>
            </a:r>
          </a:p>
          <a:p>
            <a:pPr lvl="1"/>
            <a:r>
              <a:rPr lang="tr-TR" dirty="0" smtClean="0"/>
              <a:t>Tıp </a:t>
            </a:r>
            <a:r>
              <a:rPr lang="tr-TR" dirty="0"/>
              <a:t>Eğitimi Programlarını Değerlendirme ve Akreditasyon </a:t>
            </a:r>
            <a:r>
              <a:rPr lang="tr-TR" dirty="0" smtClean="0"/>
              <a:t>Derneği</a:t>
            </a:r>
          </a:p>
          <a:p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DEDAD</a:t>
            </a:r>
            <a:endParaRPr lang="tr-T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/>
              <a:t>Diş Hekimliği Eğitim Programları Değerlendirme ve Akreditasyon Derneği </a:t>
            </a:r>
            <a:endParaRPr lang="tr-TR" dirty="0" smtClean="0"/>
          </a:p>
          <a:p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EPDAD</a:t>
            </a:r>
            <a:endParaRPr lang="tr-T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/>
              <a:t>Eğitim </a:t>
            </a:r>
            <a:r>
              <a:rPr lang="tr-TR" dirty="0"/>
              <a:t>Fakülteleri Eğitim Programları Değerlendirme ve Akreditasyon </a:t>
            </a:r>
            <a:r>
              <a:rPr lang="tr-TR" dirty="0" smtClean="0"/>
              <a:t>Derneği</a:t>
            </a:r>
          </a:p>
          <a:p>
            <a:r>
              <a:rPr lang="tr-TR" b="1" dirty="0" smtClean="0"/>
              <a:t>HERDAK</a:t>
            </a:r>
          </a:p>
          <a:p>
            <a:pPr lvl="1" fontAlgn="ctr"/>
            <a:r>
              <a:rPr lang="tr-TR" dirty="0" smtClean="0"/>
              <a:t>Hemşirelik</a:t>
            </a:r>
            <a:r>
              <a:rPr lang="tr-TR" dirty="0"/>
              <a:t> Eğitim Programları Değerlendirme ve Akreditasyon </a:t>
            </a:r>
            <a:r>
              <a:rPr lang="tr-TR" dirty="0" smtClean="0"/>
              <a:t>Derneği</a:t>
            </a:r>
          </a:p>
          <a:p>
            <a:r>
              <a:rPr lang="tr-TR" b="1" dirty="0" smtClean="0"/>
              <a:t>VEDEK</a:t>
            </a:r>
          </a:p>
          <a:p>
            <a:pPr lvl="1"/>
            <a:r>
              <a:rPr lang="tr-TR" dirty="0" smtClean="0"/>
              <a:t>Veteriner Hekimliği Eğitim Kurumları ve Programları Değerlendirme ve Akreditasyon Derneği</a:t>
            </a:r>
          </a:p>
          <a:p>
            <a:pPr marL="0" indent="0">
              <a:buNone/>
            </a:pPr>
            <a:r>
              <a:rPr lang="tr-TR" dirty="0" smtClean="0"/>
              <a:t>…..</a:t>
            </a:r>
          </a:p>
          <a:p>
            <a:pPr lvl="1"/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26</a:t>
            </a:fld>
            <a:endParaRPr lang="tr-TR" dirty="0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107504" y="254596"/>
            <a:ext cx="8784976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ÜLKEMİZDE </a:t>
            </a:r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64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MÜDEK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Uygulamaları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Eğitim Amaçları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Çıktıları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Sürekli İyileştirme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Eğitim Planı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Öğretim Kadrosu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Altyapı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 Desteği ve Parasal Kaynaklar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Organizasyon ve Karar Alma Süreçleri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Programa özgü ölçütler</a:t>
            </a:r>
          </a:p>
          <a:p>
            <a:pPr marL="365760" lvl="1" indent="0">
              <a:buNone/>
            </a:pP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27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107504" y="548680"/>
            <a:ext cx="8928992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ÜLKEMİZDE AKREDİTASYON UYGULAMALARI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2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/>
          </a:bodyPr>
          <a:lstStyle/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Mühendislik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Fakültesi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Kimya Mühendisliği (MÜDEK Akreditasyonu var..)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Makina Mühendisliği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(MÜDEK Akreditasyonu var..)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İnşaat Mühendisliği (MÜDEK Akreditasyonu var..)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Elektrik-Elektronik Mühendisliği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(MÜDEK Akreditasyonu var..)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Bilgisayar Mühendisliği (hazırlıklar sürüyor)</a:t>
            </a:r>
          </a:p>
          <a:p>
            <a:pPr lvl="1"/>
            <a:r>
              <a:rPr lang="tr-TR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Endüstri Mühendisliği (hazırlıklar sürüyor)</a:t>
            </a:r>
          </a:p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Teknoloji Fakültesi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Bazı Bölümler hazırlık yapmaya başladı…</a:t>
            </a:r>
            <a:endParaRPr lang="tr-TR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28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107504" y="548680"/>
            <a:ext cx="8928992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ÜNİVERSİTESİNDE</a:t>
            </a:r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i-FI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89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07504" y="1700808"/>
            <a:ext cx="8568952" cy="4873752"/>
          </a:xfrm>
        </p:spPr>
        <p:txBody>
          <a:bodyPr>
            <a:normAutofit lnSpcReduction="10000"/>
          </a:bodyPr>
          <a:lstStyle/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Bologna süreci doğrultusunda çalışmaları sürdürüyoruz.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Tüm ABD’lerin Bilgi Paketleri tamamlandı.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Bilişim Teknolojileri Altyapısını iyileştirdik.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Şeffaf ve hesap verebilir bir yapı kurmaya çalıştık.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Hizmet kalitemizi arttırdık ve standart hale getirdik.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Yönetmeliklerimizi değiştirdik ve geliştirdik.</a:t>
            </a:r>
          </a:p>
          <a:p>
            <a:pPr lvl="2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Başarı odaklı, Katılımcı, Performansa dayalı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Tüm Enstitü Kurullarımızı elektronik yapıyoruz.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Yönetim Kurul Kararlarını yayımlıyoruz. Hatta analiz ediyor ve yayımlıyoruz.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Dergilerimiz tamamen elektronik hizmet veriyor.</a:t>
            </a:r>
          </a:p>
          <a:p>
            <a:pPr lvl="1"/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SciVal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gibi yazılımlarla kendimize ayna tutacak altyapıları kazandırdık.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Tezlere elektronik erişim sunduk, elektronik olarak tezleri kabul ediyoruz.</a:t>
            </a: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29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107504" y="548680"/>
            <a:ext cx="9036496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</a:t>
            </a:r>
          </a:p>
          <a:p>
            <a:pPr algn="ctr"/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AKREDİTASYON</a:t>
            </a:r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82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07504" y="1700808"/>
            <a:ext cx="8568952" cy="4873752"/>
          </a:xfrm>
        </p:spPr>
        <p:txBody>
          <a:bodyPr>
            <a:normAutofit/>
          </a:bodyPr>
          <a:lstStyle/>
          <a:p>
            <a:pPr marL="365760" lvl="1" indent="0">
              <a:buNone/>
            </a:pPr>
            <a:r>
              <a:rPr lang="tr-TR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 </a:t>
            </a:r>
            <a:r>
              <a:rPr lang="tr-TR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Çalışma Komisyonu Üyelerimiz</a:t>
            </a:r>
          </a:p>
          <a:p>
            <a:pPr marL="365760" lvl="1" indent="0">
              <a:buNone/>
            </a:pPr>
            <a:endParaRPr lang="tr-TR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Şeref SAĞIROĞLU                 – Başkan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Elif ORHAN                             –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Başkan Yardımcısı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Doç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Dr. Abdulkadir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GÜLLÜ                  –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Başkan Yardımcısı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Doç. Dr. Adem TATAROĞLU 	       – Başkan Yardımcısı 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Doç. Dr. Yasemin UDUM                         – Üye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Doç. Dr. Nurgül SEFEROĞLU                 – Üye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Doç. Dr. Aysel Çağlan KARASU BENLİ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Üye 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Doç. Dr. Aysel Gamze YÜCEL IŞILDAR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Üye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Yrd. Doç. Dr. Feriha YILDIRIM                – Üye </a:t>
            </a: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30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107504" y="548680"/>
            <a:ext cx="9036496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</a:t>
            </a:r>
          </a:p>
          <a:p>
            <a:pPr algn="ctr"/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AKREDİTASYON</a:t>
            </a:r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58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31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0" y="476672"/>
            <a:ext cx="91440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</a:t>
            </a:r>
          </a:p>
          <a:p>
            <a:pPr algn="ctr"/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AKREDİTASYON</a:t>
            </a:r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İçerik Yer Tutucusu 2"/>
          <p:cNvSpPr txBox="1">
            <a:spLocks/>
          </p:cNvSpPr>
          <p:nvPr/>
        </p:nvSpPr>
        <p:spPr>
          <a:xfrm>
            <a:off x="287524" y="1700808"/>
            <a:ext cx="8568952" cy="487375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1" indent="0">
              <a:buNone/>
            </a:pPr>
            <a:r>
              <a:rPr lang="tr-TR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 Danışma Kurulu</a:t>
            </a:r>
          </a:p>
          <a:p>
            <a:pPr marL="365760" lvl="1" indent="0">
              <a:buNone/>
            </a:pPr>
            <a:endParaRPr lang="tr-TR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Şeref SAĞIROĞLU – Başkan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Elif ORHAN – Başkan Yardımcısı 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Doç. Dr. Abdulkadir GÜLLÜ – Başkan Yardımcısı 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Doç. Dr. Adem TATAROĞLU – Başkan Yardımcısı 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Ramazan BAYINDIR – Üye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Ali Rehber TÜRKER – Üye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Serpil EROL – Üye 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Sare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SAHİL – Üye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Haşmet TÜRKOĞLU – Üye </a:t>
            </a: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Metin GÜRÜ	 –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Üye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Ramazan ÇITAK –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Üye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İrfan AR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Üye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Tuncer ÇAYKARA –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Üye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Gülseven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UBAY TÖNÜK –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Üye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Can BALAS	–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Üye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Metin ŞENBİL –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Üye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/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Font typeface="Wingdings 2"/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34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07504" y="1700808"/>
            <a:ext cx="8568952" cy="4873752"/>
          </a:xfrm>
        </p:spPr>
        <p:txBody>
          <a:bodyPr>
            <a:normAutofit/>
          </a:bodyPr>
          <a:lstStyle/>
          <a:p>
            <a:pPr lvl="1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Haftalık Toplantılar yapıyoruz</a:t>
            </a:r>
          </a:p>
          <a:p>
            <a:pPr lvl="1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Ülkemizde ilk kez yapıldığını gördük.</a:t>
            </a:r>
          </a:p>
          <a:p>
            <a:pPr lvl="1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Dünyadaki akreditasyon çalışmalarını araştırdık.</a:t>
            </a:r>
          </a:p>
          <a:p>
            <a:pPr lvl="1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Kendi bünyemize nasıl uygularız bunu tartıştık.</a:t>
            </a:r>
          </a:p>
          <a:p>
            <a:pPr lvl="1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Ankara’daki diğer enstitülerle 4 kez görüşmeler yaptık. </a:t>
            </a:r>
          </a:p>
          <a:p>
            <a:pPr lvl="1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Bilimleri Enstitü Müdürleri Konsey toplantısında anlattık</a:t>
            </a:r>
          </a:p>
          <a:p>
            <a:pPr lvl="1"/>
            <a:r>
              <a:rPr lang="tr-T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ABD’larından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bir öğretim üyesine ait dosya istedik.</a:t>
            </a:r>
          </a:p>
          <a:p>
            <a:pPr lvl="1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Dosya değerlendirme formu oluşturduk</a:t>
            </a:r>
          </a:p>
          <a:p>
            <a:pPr lvl="1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Durum tespiti yaptık.</a:t>
            </a:r>
          </a:p>
          <a:p>
            <a:pPr lvl="1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 Üniversitesinde Lisansüstü akreditasyon çalışmalarına başlangıç teşkil edecek bir doküman hazırladık.</a:t>
            </a:r>
          </a:p>
          <a:p>
            <a:pPr lvl="1"/>
            <a:endParaRPr lang="tr-T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32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0" y="548680"/>
            <a:ext cx="91440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</a:t>
            </a:r>
          </a:p>
          <a:p>
            <a:pPr algn="ctr"/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AKREDİTASYON</a:t>
            </a:r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58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07504" y="1691680"/>
            <a:ext cx="8568952" cy="4882880"/>
          </a:xfrm>
        </p:spPr>
        <p:txBody>
          <a:bodyPr>
            <a:normAutofit lnSpcReduction="10000"/>
          </a:bodyPr>
          <a:lstStyle/>
          <a:p>
            <a:pPr lvl="1"/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GÜ FBE Lisansüstü Akreditasyon Kılavuzu</a:t>
            </a:r>
          </a:p>
          <a:p>
            <a:pPr lvl="2"/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Üniversitemizin lisansüstü programlarının ulusal ve uluslararası akredite edilmesi için neler yapılması gerektiği konusunda temel bilgiler ve önerileri içeren yazılı bir yol haritası belirlemek</a:t>
            </a:r>
          </a:p>
          <a:p>
            <a:pPr lvl="2"/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Lisansüstü programların tamamının akreditasyona geçmesi için gerekli olan dokümanları hazırlamak ve altyapılarını oluşturmak</a:t>
            </a:r>
          </a:p>
          <a:p>
            <a:pPr lvl="1"/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GÜ FBE Lisansüstü Strateji ve Eylem Planı</a:t>
            </a:r>
          </a:p>
          <a:p>
            <a:pPr lvl="2"/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Belirli bir plan veya hedef doğrultusunda tüm programları akredite etmek</a:t>
            </a:r>
          </a:p>
          <a:p>
            <a:pPr lvl="2"/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Öncelikle kısa vadede ulusal daha sonra da uluslararası akreditasyonu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gerçekleştirmek</a:t>
            </a:r>
          </a:p>
          <a:p>
            <a:pPr lvl="2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Bunun üniversitede sağlıklı olarak kurulması ve takip edilmesi için önerilerde bulunmak,</a:t>
            </a:r>
          </a:p>
          <a:p>
            <a:pPr lvl="2"/>
            <a:endParaRPr lang="tr-T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33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0" y="548680"/>
            <a:ext cx="91440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</a:t>
            </a:r>
          </a:p>
          <a:p>
            <a:pPr algn="ctr"/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AKREDİTASYON</a:t>
            </a:r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80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07504" y="1691680"/>
            <a:ext cx="8568952" cy="4882880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GÜ FBE Lisansüstü Strateji ve Eylem Planı</a:t>
            </a:r>
          </a:p>
          <a:p>
            <a:pPr lvl="2"/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Belirli bir plan veya hedef doğrultusunda tüm programları akredite etmek</a:t>
            </a:r>
          </a:p>
          <a:p>
            <a:pPr lvl="2"/>
            <a:r>
              <a:rPr lang="tr-T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Öncelikle kısa vadede ulusal daha sonra da uluslararası akreditasyonu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gerçekleştirmek</a:t>
            </a:r>
          </a:p>
          <a:p>
            <a:pPr lvl="2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Bunun üniversitede sağlıklı olarak kurulması ve takip edilmesi için önerilerde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bulunmak,</a:t>
            </a:r>
          </a:p>
          <a:p>
            <a:pPr lvl="2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kalitesini değerlendirmeye imkan sağlayan standartlar kümesinin oluşturulması;</a:t>
            </a:r>
          </a:p>
          <a:p>
            <a:pPr lvl="3"/>
            <a:r>
              <a:rPr lang="tr-TR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Öğrencilere yönelik, </a:t>
            </a:r>
          </a:p>
          <a:p>
            <a:pPr lvl="3"/>
            <a:r>
              <a:rPr lang="tr-TR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Eğitim ve Öğretime yönelik, </a:t>
            </a:r>
          </a:p>
          <a:p>
            <a:pPr lvl="3"/>
            <a:r>
              <a:rPr lang="tr-TR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çıktıları ve değerlendirmeye yönelik, </a:t>
            </a:r>
          </a:p>
          <a:p>
            <a:pPr lvl="3"/>
            <a:r>
              <a:rPr lang="tr-TR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Öğretim kadrosunun kalitesine yönelik, </a:t>
            </a:r>
          </a:p>
          <a:p>
            <a:pPr lvl="3"/>
            <a:r>
              <a:rPr lang="tr-TR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Altyapıya yönelik, </a:t>
            </a:r>
          </a:p>
          <a:p>
            <a:pPr lvl="3"/>
            <a:r>
              <a:rPr lang="tr-TR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Kurumsal destek ve mali kaynaklara yönelik, </a:t>
            </a:r>
          </a:p>
          <a:p>
            <a:pPr lvl="3"/>
            <a:r>
              <a:rPr lang="tr-TR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kriterleri</a:t>
            </a:r>
          </a:p>
          <a:p>
            <a:pPr lvl="2"/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endParaRPr lang="tr-T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34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0" y="548680"/>
            <a:ext cx="91440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</a:t>
            </a:r>
          </a:p>
          <a:p>
            <a:pPr algn="ctr"/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AKREDİTASYON</a:t>
            </a:r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01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07504" y="1691680"/>
            <a:ext cx="8568952" cy="4882880"/>
          </a:xfrm>
        </p:spPr>
        <p:txBody>
          <a:bodyPr>
            <a:normAutofit/>
          </a:bodyPr>
          <a:lstStyle/>
          <a:p>
            <a:pPr lvl="1"/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GÜ FBE Lisansüstü Strateji ve Eylem Planı</a:t>
            </a:r>
          </a:p>
          <a:p>
            <a:pPr lvl="2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Elektronik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enstitü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olmak</a:t>
            </a:r>
          </a:p>
          <a:p>
            <a:pPr lvl="2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Uluslararası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FBE olmak</a:t>
            </a:r>
          </a:p>
          <a:p>
            <a:pPr lvl="2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ve Başarı odaklı bir enstitü olma hedefimizi sürdürmek.</a:t>
            </a:r>
          </a:p>
          <a:p>
            <a:pPr lvl="2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Eğitim-öğretimde kalitenin fark yaratacağına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inancıyla çalışmalara devam etmek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endParaRPr lang="tr-T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35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0" y="548680"/>
            <a:ext cx="91440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</a:t>
            </a:r>
          </a:p>
          <a:p>
            <a:pPr algn="ctr"/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AKREDİTASYON</a:t>
            </a:r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ÇALIŞMALARI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40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23528" y="1772816"/>
            <a:ext cx="8640960" cy="487375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tr-TR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36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0" y="548680"/>
            <a:ext cx="91440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FBE </a:t>
            </a:r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HEDEFLERİMİZ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44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251520" y="1772816"/>
            <a:ext cx="8640960" cy="4873752"/>
          </a:xfrm>
        </p:spPr>
        <p:txBody>
          <a:bodyPr>
            <a:no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Ülkemizde lisansüstü eğitim-öğretime yeni bir bakış açısı kazandıracağına, bilgi ve teknoloji üretiminin artmasına katkılar sağlayacağına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inanıyor ve bunun için çalışıyoruz. 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Bunu  sadece Gazi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FBE’nin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değil tüm ülkenin ihtiyacı olduğunu düşünüyoruz.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Gazi FBE olarak Kısa-Orta-Uzun vade hedef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belirledik.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Eğitim-öğretim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kalitemizin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uluslararasılaşmasına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katkılar sağlayacağına inanıyoruz.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 kaliteli bir yüksek öğretim için ciddi yararlar sağlayacak bir sistemdir.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Gazi’nin buna ihtiyacı olduğunu düşünüyoruz.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37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0" y="548680"/>
            <a:ext cx="9144000" cy="11430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FBE </a:t>
            </a:r>
            <a:r>
              <a:rPr lang="fi-FI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</a:t>
            </a:r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SONUÇLAR</a:t>
            </a:r>
            <a:endParaRPr lang="tr-TR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30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38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816144" y="1916832"/>
            <a:ext cx="7467600" cy="4032448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SORULARINIZ…</a:t>
            </a:r>
            <a:endParaRPr lang="fi-FI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fi-FI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TEŞEKKÜRLER…</a:t>
            </a:r>
            <a:endParaRPr lang="fi-FI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29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 fontScale="40000" lnSpcReduction="20000"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Coşkun Can Aktan &amp; Ufuk güncel, “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Yüksekogretimde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Akreditasyon.”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Can Aktan.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Degişim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Çagında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Yüksek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ogretim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İzmir Yaşar Üniversitesi Yayını, 2007.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Uludag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Üniversitesi Akreditasyon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olçütleri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Council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(CHEA)(2006a)”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Eaton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J.S.(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Recognition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United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States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2006.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Eaton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J.S. “An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overwiev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US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2006.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CHEA (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Council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www.chea .org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ABET (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Board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Engineering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)www. abet.org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ABET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Report. accreditation@abet.org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ABET-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2012-13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Trends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Birand, M. T.(2006).  "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oDTÜ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Mühendislik Fakültesinde Akreditasyon Etkinliklerinin Başlangıcının ve ABET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Degerlendirme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Sürecinin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oyküsü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“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oncü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onder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s. 21-30,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oDTÜ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yayınları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http://www.eee.metu.edu.tr/~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birand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/ABET%20oykusu.htm-Türk Akreditasyon Kurumu; 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Bolümlerce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Yürütülecek akreditasyon Çalışmaları Programı http://eee.ktu.edu.tr/mudek/komisyonlarin%20gorevleri.pdf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Erciyes Üniversitesi Mühendislik Fakültesi. ABET.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http://mf.erciyes.edu.tr/sayfa/180/abet.html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Felder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 F.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Brent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(2003).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Abet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Mühendislik Kriterlerini Karşılayacak Derslerin Tasarlanması ve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ogretimi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Mühendislik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Egitimi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Dergisi, 92 (1), 7-25.  http://www.iku.edu.tr/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userfiles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/file/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mmf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/Bologna/ABET%20Mühendislik%20Kriterleri_11_Mart_2010.pdf-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MÜDEK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Degerlendirme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olçütleri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http://www.mudek.org.tr/doc/tr/MUDEK-Degerlendirme_olcutleri_(2.1-23.12.2014).pdf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MÜDEK Yüksek Lisans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Degerlendirme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olçütleri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http://www.mudek.org.tr/doc/tr/MUDEK-Degerlendirme_olcutleri-YL_(1.0-23.07.2012).pdf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Türk Akreditasyon Kurumu: Akreditasyon Nedir? . http://www.turkak.org.tr/TURKAKSITE/AkreditasyonAkreditasyonNedir.aspx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39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i-FI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KAYNAKLAR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72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mba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mb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6137</TotalTime>
  <Words>2705</Words>
  <Application>Microsoft Office PowerPoint</Application>
  <PresentationFormat>Ekran Gösterisi (4:3)</PresentationFormat>
  <Paragraphs>457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39</vt:i4>
      </vt:variant>
    </vt:vector>
  </HeadingPairs>
  <TitlesOfParts>
    <vt:vector size="40" baseType="lpstr">
      <vt:lpstr>Cumba</vt:lpstr>
      <vt:lpstr>PowerPoint Sunusu</vt:lpstr>
      <vt:lpstr>SUNUM PLANI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02.04.2015 YÖNETİM KURULU</dc:title>
  <dc:creator>gizem ozkan</dc:creator>
  <cp:lastModifiedBy>User</cp:lastModifiedBy>
  <cp:revision>397</cp:revision>
  <dcterms:created xsi:type="dcterms:W3CDTF">2015-03-30T22:04:31Z</dcterms:created>
  <dcterms:modified xsi:type="dcterms:W3CDTF">2015-05-20T08:56:11Z</dcterms:modified>
</cp:coreProperties>
</file>