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9"/>
  </p:notesMasterIdLst>
  <p:sldIdLst>
    <p:sldId id="256" r:id="rId2"/>
    <p:sldId id="257" r:id="rId3"/>
    <p:sldId id="260" r:id="rId4"/>
    <p:sldId id="264" r:id="rId5"/>
    <p:sldId id="261" r:id="rId6"/>
    <p:sldId id="307" r:id="rId7"/>
    <p:sldId id="308" r:id="rId8"/>
    <p:sldId id="265" r:id="rId9"/>
    <p:sldId id="266" r:id="rId10"/>
    <p:sldId id="309" r:id="rId11"/>
    <p:sldId id="314" r:id="rId12"/>
    <p:sldId id="271" r:id="rId13"/>
    <p:sldId id="273" r:id="rId14"/>
    <p:sldId id="277" r:id="rId15"/>
    <p:sldId id="278" r:id="rId16"/>
    <p:sldId id="287" r:id="rId17"/>
    <p:sldId id="288" r:id="rId18"/>
    <p:sldId id="301" r:id="rId19"/>
    <p:sldId id="302" r:id="rId20"/>
    <p:sldId id="315" r:id="rId21"/>
    <p:sldId id="316" r:id="rId22"/>
    <p:sldId id="317" r:id="rId23"/>
    <p:sldId id="319" r:id="rId24"/>
    <p:sldId id="320" r:id="rId25"/>
    <p:sldId id="303" r:id="rId26"/>
    <p:sldId id="306" r:id="rId27"/>
    <p:sldId id="304" r:id="rId28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>
        <p:scale>
          <a:sx n="78" d="100"/>
          <a:sy n="78" d="100"/>
        </p:scale>
        <p:origin x="-1546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11591-45AE-4B07-A880-833B3E286222}" type="datetimeFigureOut">
              <a:rPr lang="tr-TR" smtClean="0"/>
              <a:t>3.5.2015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ADA77B-67CD-40A6-AA34-2094E003BA1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17987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şlık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Alt Başlık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28" name="Veri Yer Tutucusu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881C55E-D196-4BF1-ADD3-FD3AA82481BC}" type="datetime1">
              <a:rPr lang="tr-TR" smtClean="0"/>
              <a:t>3.5.2015</a:t>
            </a:fld>
            <a:endParaRPr lang="tr-TR"/>
          </a:p>
        </p:txBody>
      </p:sp>
      <p:sp>
        <p:nvSpPr>
          <p:cNvPr id="17" name="Altbilgi Yer Tutucusu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tr-TR"/>
          </a:p>
        </p:txBody>
      </p:sp>
      <p:sp>
        <p:nvSpPr>
          <p:cNvPr id="10" name="Dikdörtgen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Dikdörtgen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Dikdörtgen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Düz Bağlayıcı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Düz Bağlayıcı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Düz Bağlayıcı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Düz Bağlayıcı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Dikdörtgen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ayt Numarası Yer Tutucus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İçerik Yer Tutucus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064E84-674E-49DD-A91D-9F934176C103}" type="datetime1">
              <a:rPr lang="tr-TR" smtClean="0"/>
              <a:t>3.5.2015</a:t>
            </a:fld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B00B47C-DE03-4314-883A-CE31D2C787C5}" type="datetime1">
              <a:rPr lang="tr-TR" smtClean="0"/>
              <a:t>3.5.2015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tr-TR"/>
          </a:p>
        </p:txBody>
      </p:sp>
      <p:sp>
        <p:nvSpPr>
          <p:cNvPr id="9" name="Dikdörtgen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Dikdörtgen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ikdörtgen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Düz Bağlayıcı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Düz Bağlayıcı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Düz Bağlayıcı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Düz Bağlayıcı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Dikdörtgen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Düz Bağlayıcı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9043-F3A5-4555-A232-9799539C27CD}" type="datetime1">
              <a:rPr lang="tr-TR" smtClean="0"/>
              <a:t>3.5.2015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9" name="İçerik Yer Tutucus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1" name="İçerik Yer Tutucus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153D2-3800-4C89-AAA7-AECBF77ED260}" type="datetime1">
              <a:rPr lang="tr-TR" smtClean="0"/>
              <a:t>3.5.2015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11" name="İçerik Yer Tutucus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3" name="İçerik Yer Tutucus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2" name="Metin Yer Tutucus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4" name="Metin Yer Tutucus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6" name="Veri Yer Tutucusu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3FDCE56-EECC-48FC-9A4F-E52A7EC28C9B}" type="datetime1">
              <a:rPr lang="tr-TR" smtClean="0"/>
              <a:t>3.5.2015</a:t>
            </a:fld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5BC09-3BF2-40D1-8301-49BF4DDF8F39}" type="datetime1">
              <a:rPr lang="tr-TR" smtClean="0"/>
              <a:t>3.5.2015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üz Bağlayıcı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8" name="Düz Bağlayıcı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Düz Bağlayıcı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İçerik Yer Tutucus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1" name="Veri Yer Tutucusu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88A066E-C299-4B6B-BADE-7AED362CF10C}" type="datetime1">
              <a:rPr lang="tr-TR" smtClean="0"/>
              <a:t>3.5.2015</a:t>
            </a:fld>
            <a:endParaRPr lang="tr-TR"/>
          </a:p>
        </p:txBody>
      </p:sp>
      <p:sp>
        <p:nvSpPr>
          <p:cNvPr id="22" name="Slayt Numarası Yer Tutucus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23" name="Altbilgi Yer Tutucusu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0" name="Düz Bağlayıcı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Dikdörtgen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üz Bağlayıcı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Düz Bağlayıcı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Düz Bağlayıcı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Veri Yer Tutucusu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67C047F-4D6C-4BEB-B4B1-4CE4436F02EC}" type="datetime1">
              <a:rPr lang="tr-TR" smtClean="0"/>
              <a:t>3.5.2015</a:t>
            </a:fld>
            <a:endParaRPr lang="tr-TR"/>
          </a:p>
        </p:txBody>
      </p:sp>
      <p:sp>
        <p:nvSpPr>
          <p:cNvPr id="18" name="Slayt Numarası Yer Tutucus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21" name="Altbilgi Yer Tutucusu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12F3C-4344-45C8-ABE3-6312376D2F92}" type="datetime1">
              <a:rPr lang="tr-TR" smtClean="0"/>
              <a:t>3.5.2015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DCBA2-8F54-4233-B45C-357E276A0311}" type="datetime1">
              <a:rPr lang="tr-TR" smtClean="0"/>
              <a:t>3.5.2015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Başlık Yer Tutucus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Metin Yer Tutucus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4" name="Veri Yer Tutucusu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6516C0E-E52D-488E-9AEB-C5476A3310D9}" type="datetime1">
              <a:rPr lang="tr-TR" smtClean="0"/>
              <a:t>3.5.2015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Dikdörtgen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ayt Numarası Yer Tutucus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SS@GAZI.EDU.TR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555777" y="2561456"/>
            <a:ext cx="5976663" cy="1371600"/>
          </a:xfrm>
        </p:spPr>
        <p:txBody>
          <a:bodyPr>
            <a:noAutofit/>
          </a:bodyPr>
          <a:lstStyle/>
          <a:p>
            <a:pPr algn="r"/>
            <a:r>
              <a:rPr lang="tr-TR" sz="4800" dirty="0" smtClean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LİSANSÜSTÜ </a:t>
            </a:r>
            <a:r>
              <a:rPr lang="tr-TR" sz="4800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EĞİTİMDE AKREDİTASYON</a:t>
            </a:r>
            <a:endParaRPr lang="tr-TR" sz="4800" u="sng" dirty="0">
              <a:solidFill>
                <a:srgbClr val="FF00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1907704" y="4365104"/>
            <a:ext cx="7344816" cy="189436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Dr. Şeref </a:t>
            </a:r>
            <a:r>
              <a:rPr lang="tr-TR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Sağiroğlu</a:t>
            </a:r>
            <a:endParaRPr lang="tr-TR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</a:t>
            </a:r>
            <a:r>
              <a:rPr lang="tr-TR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ENSTİTÜSÜ MÜDÜRÜ</a:t>
            </a:r>
          </a:p>
        </p:txBody>
      </p:sp>
      <p:pic>
        <p:nvPicPr>
          <p:cNvPr id="1026" name="Picture 2" descr="C:\Users\gizem ozkan\Desktop\build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758"/>
            <a:ext cx="7162800" cy="1531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3572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1143000"/>
          </a:xfrm>
        </p:spPr>
        <p:txBody>
          <a:bodyPr>
            <a:normAutofit/>
          </a:bodyPr>
          <a:lstStyle/>
          <a:p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SUNUM PLANI</a:t>
            </a:r>
            <a:endParaRPr lang="tr-T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Faaliyet Planı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Amaçlar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Yükseköğretimde Akreditasyon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Ülkemizde ve Dünyada Yükseköğretimde Akreditasyon Uygulamaları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Sonuçlar ve Değerlendirme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9946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enel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anlamda topluma sunulan mal ve hizmetlerin belirli mükemmeliyet standartlarında sunulduğunu güvence altına almaya yönelik yapılan çalışmalar bütünüdür. 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Üniversitelerde verilen eğitim-öğretim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faaliyetlerinin belirli mükemmeliyet standartlarında sunulduğunu güvence altına almaya yönelik yapılan çalışmalar bütünüdür. 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Verilen hizmetleri kalite güvencesi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altına almaya yönelik uygunluk değerlendirmeleri “standardizasyon”, (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“belgelendirme” (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certification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ya da “akreditasyon” (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olarak adlandırılmaktadır.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TANIM:  AKREDİTASYON</a:t>
            </a:r>
          </a:p>
        </p:txBody>
      </p:sp>
    </p:spTree>
    <p:extLst>
      <p:ext uri="{BB962C8B-B14F-4D97-AF65-F5344CB8AC3E}">
        <p14:creationId xmlns:p14="http://schemas.microsoft.com/office/powerpoint/2010/main" val="197706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/>
          </a:bodyPr>
          <a:lstStyle/>
          <a:p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Kurumsal akreditasyon</a:t>
            </a:r>
          </a:p>
          <a:p>
            <a:pPr marL="0" indent="0">
              <a:buNone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kurumsal kaliteyi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standartlarda garantilemeyi amaçlayan bir akreditasyon işlemidir.</a:t>
            </a:r>
          </a:p>
          <a:p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Programa-dönük akreditasyon</a:t>
            </a:r>
          </a:p>
          <a:p>
            <a:pPr marL="0" indent="0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herhangi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programın (örneğin, lisans eğitimi, yüksek lisans eğitimi ya da doktora eğitimi) kalite ve mükemmeliyet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standartlarına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uygun olduğunu ortaya koymayı amaçlayan bir akreditasyon türüdür.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4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TÜRLERİ</a:t>
            </a:r>
          </a:p>
        </p:txBody>
      </p:sp>
    </p:spTree>
    <p:extLst>
      <p:ext uri="{BB962C8B-B14F-4D97-AF65-F5344CB8AC3E}">
        <p14:creationId xmlns:p14="http://schemas.microsoft.com/office/powerpoint/2010/main" val="136730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40760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395536" y="1700808"/>
            <a:ext cx="8352928" cy="4873752"/>
          </a:xfrm>
        </p:spPr>
        <p:txBody>
          <a:bodyPr>
            <a:noAutofit/>
          </a:bodyPr>
          <a:lstStyle/>
          <a:p>
            <a:r>
              <a:rPr lang="tr-T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 </a:t>
            </a:r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 kurumunun ya da </a:t>
            </a:r>
            <a:r>
              <a:rPr lang="tr-T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tr-T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kurum </a:t>
            </a:r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tarafından uygulanmakta olan herhangi bir programın, </a:t>
            </a:r>
            <a:endParaRPr lang="tr-TR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ulusal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ve/veya uluslararası düzeyde belirli performans standartlarına (kalite, verimlilik, etkinlik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vs.)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sahip olduğunu ortaya koymayı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amaçlayan, </a:t>
            </a:r>
          </a:p>
          <a:p>
            <a:pPr lvl="1"/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yükseköğretime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talepte bulunanlar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verilen eğitim-öğretim seviyesini garanti eden ve </a:t>
            </a:r>
          </a:p>
          <a:p>
            <a:pPr lvl="1"/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kamuoyu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nezdinde güven tesis etmeye yönelik bir sistemdir.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5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ÖĞRETİMDE </a:t>
            </a:r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1/3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52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064896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 </a:t>
            </a:r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kurumlarının ve/veya programlarının </a:t>
            </a:r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performans standartları yönünden kendi kendilerini değerlendirmelerine ve aynı zamanda yetkili akreditasyon kuruluşlarınca dış değerlendirme yapılmasına imkan veren bir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genel olarak güvenilirliğini ve tanınmasını sağlayan bir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belirli mükemmeliyet standartlarına sahip olduğunu belgeleyen saygın bir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sertifikaya sahip olma süreci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kalitenin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sürekli olarak geliştirilmesini amaçlayan bir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süreç 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Kalite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güvencesi sağlayan bir araçtır. </a:t>
            </a:r>
          </a:p>
          <a:p>
            <a:pPr marL="0" indent="0">
              <a:buNone/>
            </a:pP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6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ÖĞRETİMDE </a:t>
            </a:r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2/3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31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 lnSpcReduction="10000"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kalite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geliştirme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dış̧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ında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yüksek öğretim kurumunda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dürüstlüğü, şeffaflığı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etik standartları yerleştirmeyi amaçlayan bir sistemdir.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yapılması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isteğe bağlı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işlemdir,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dışarıdan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kamusal otoritelerden bu sürece dahil olunması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yönünde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baskı ya da zorlama söz konusu değildir. 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Ulusal/u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luslararası olmayı hedefleyen bir sistem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kurumun belirli standartları karşılaması ve bunları tutarlı bir şekilde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sürdürmesi 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akredite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olmuş kurum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programların, önceden tespit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edilmiş̧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mükemmeliyet standartlarını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karşılayacağını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veya bu beklentileri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geliştireceğini garanti eden bir sistem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7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ÖĞRETİMDE </a:t>
            </a:r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3/3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49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136904" cy="4873752"/>
          </a:xfrm>
        </p:spPr>
        <p:txBody>
          <a:bodyPr>
            <a:noAutofit/>
          </a:bodyPr>
          <a:lstStyle/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Eğitim-öğretim ve araştırmaların niteliğini arttırmak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sistematik bir yaklaşımla sürekli geliştirerek kaliteyi güvence altına almak,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tüm paydaşlara eğitim-öğretimin kalitesinin belirli standartlara dayalı olarak yürütüldüğünün güvencesini vermek;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öğrencileri ve paydaşları kalitesiz eğitim hizmeti sunan kurumlar konusunda bilgilendirmek,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Üniversitelerin karşılıklı birbirlerini tanıma (</a:t>
            </a:r>
            <a:r>
              <a:rPr lang="tr-T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recognition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sürecini kolaylaştırmak ve hızlandırmak,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8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AKREDİTASYONUN AMAÇLARI </a:t>
            </a:r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1/3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16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136904" cy="4873752"/>
          </a:xfrm>
        </p:spPr>
        <p:txBody>
          <a:bodyPr>
            <a:normAutofit/>
          </a:bodyPr>
          <a:lstStyle/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Diplomaların/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nvanların karşılaştırılabilmesine yardımcı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olmak,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ve Öğretim görevlilerinin kurumlar arasında değişimini (akademik değişim) kolaylaştırmak,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Mezunların meslek yaşamına girişlerinde temel standartları belirlemek,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yüksek standartların garanti edilmesi gerektiğinde bir “mükemmeliyet etiketi” sağlamak ve karşılaştırma yapmayı ve üst düzey işbirliğini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kolaylaştırmak</a:t>
            </a:r>
            <a:endParaRPr lang="tr-T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9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AKREDİTASYONUN </a:t>
            </a:r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AMAÇLARI 2/3 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61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136904" cy="4873752"/>
          </a:xfrm>
        </p:spPr>
        <p:txBody>
          <a:bodyPr>
            <a:normAutofit/>
          </a:bodyPr>
          <a:lstStyle/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Devlet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yardımları için yüksek öğretim kurumlarının akreditasyon sürecinden geçmiş olmaları koşulunun aranması halinde bu sürecin iyi işlemesine araç olmak,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arklı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ülkelerde sürdürülen yüksek öğretim kurumları ve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programlarında verilen eğitim-öğretim hizmetleri hakkında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talepte bulunanları bilgilendirmek;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10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AKREDİTASYONUN </a:t>
            </a:r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AMAÇLARI  3/3 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73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064896" cy="487375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Komisyon yaklaşık olarak 6 aylık bir çalışma ile hazırlamış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olduğu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2547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Kanunu içinde tanımları yapılmış olan ve Bologna Derece sistemi ile uyumlu olan </a:t>
            </a:r>
          </a:p>
          <a:p>
            <a:pPr lvl="1"/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Önlisans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Lisans,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Lisans 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Doktora </a:t>
            </a:r>
          </a:p>
          <a:p>
            <a:pPr marL="0" indent="0">
              <a:buNone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erecelerini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kapsayan Yükseköğretim Yeterlilikler Çerçevesi içinde bu dereceleri almaya hak kazanan öğrencilerin sahip olması gerekli genel öğrenim çıktıları, QF-EHEA ve EQF-LLL göz önünde bulundurularak, her kademe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için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taslak haline getirilip 27 Nisan 2007 Türkiye Üniversitelerinin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görüşlerine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katkılarına sunulmuştur.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11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YÖK KOMİSYON ÇALIŞMALARI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53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 fontScale="85000" lnSpcReduction="20000"/>
          </a:bodyPr>
          <a:lstStyle/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ABET (The Accreditation Board for Engineering and Technology- Mühendislik ve Teknoloji Akreditasyon Kurulu)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FEANI – (Fédération Européenne d'Associations Nationales d'Ingénieurs)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AACSB (American Assembly of Collegiate Schools of Business 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EFMD (European Foundation for Management Development)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FIBAA (Foundation for International Business Administration) 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 (Association of Business Schools)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ATS (The Association of Theological Schools)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LCME (Liaison Committee on Medical Education) 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NCFMEA (The National Commission for Foreign Medical Education and Accreditation)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AVMA (American Veterinary Medical Association) </a:t>
            </a:r>
          </a:p>
          <a:p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EAEVE (European Association of Establishments for Veterinary Education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12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ÖNEMLİ ULUSLARARASI AKREDİTASYON KURUMLARI</a:t>
            </a:r>
          </a:p>
        </p:txBody>
      </p:sp>
    </p:spTree>
    <p:extLst>
      <p:ext uri="{BB962C8B-B14F-4D97-AF65-F5344CB8AC3E}">
        <p14:creationId xmlns:p14="http://schemas.microsoft.com/office/powerpoint/2010/main" val="136110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 fontScale="85000"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Middle States Association of Schools and Colleges (MSA), Commission on Higher Education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England Association of Schools and Colleges, Commission on Institutions of Higher Education (NEASC-CIHE)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England Association of Schools and Colleges, Commission on Technical and Career Institutions (NEASC-CTCI)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North Central Association of Colleges and Schools, The Higher Learning Commission (NCA-HLC) -Northwest Commission on Colleges and Universities (NWCCU)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Southern Association of Colleges and Schools (SACS), Commission on Colleges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Western Association of Schools and Colleges, Accrediting Commission for Community and Junior Colleges (WASC-ACCJC)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Western Association of Schools and Colleges, Accrediting Commission for Senior Colleges and Universities (WASC-ACSCU)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13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 fontScale="92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ABD EĞİTİM BAKANLIĞI (USDE) VE YÜKSEK ÖĞRETİM AKREDİTASYON KONSEYİ (CHEA) TARAFINDAN ONAYLI BAŞLICA AKREDİTASYON KURUMLARI</a:t>
            </a:r>
          </a:p>
        </p:txBody>
      </p:sp>
    </p:spTree>
    <p:extLst>
      <p:ext uri="{BB962C8B-B14F-4D97-AF65-F5344CB8AC3E}">
        <p14:creationId xmlns:p14="http://schemas.microsoft.com/office/powerpoint/2010/main" val="91584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 fontScale="92500" lnSpcReduction="20000"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Yükseköğretimde kalitenin geliştirilmesinden eyalet eğitim ve kültür bakanları sorumludur.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Bakanların uzlaşmasıyla 2004 yılında eyaletler arası bir Akreditasyon Konseyi kurulmuştur.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Konsey 2004 yılında kanunen bir vakıf statüsüne kavuşmuştur.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Konsey kararlarının kanunen ne derece bağlayıcı olduğu konusunda hala bir belirsizlik vardır.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 süreci, pahalı ve yavaş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olduğu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için, Almanya’daki yükseköğretim reformunun hızına yetişememektedir.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Lisans ve yüksek lisans sistemine geçen programların yarısından çoğu akreditasyonu olmadan hayata geçmiştir.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Önümüzdeki yıllarda bu programlardan mezun olan öğrenciler için ciddi bir sorun olabilecektir. </a:t>
            </a:r>
          </a:p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14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UYGULAMALARI</a:t>
            </a:r>
            <a:b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ALMANYA </a:t>
            </a:r>
          </a:p>
        </p:txBody>
      </p:sp>
    </p:spTree>
    <p:extLst>
      <p:ext uri="{BB962C8B-B14F-4D97-AF65-F5344CB8AC3E}">
        <p14:creationId xmlns:p14="http://schemas.microsoft.com/office/powerpoint/2010/main" val="265769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208912" cy="4873752"/>
          </a:xfrm>
        </p:spPr>
        <p:txBody>
          <a:bodyPr>
            <a:noAutofit/>
          </a:bodyPr>
          <a:lstStyle/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Japon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Üniversiteleri Akreditasyon Derneği (JUAA) tarafından yürütülmektedir. </a:t>
            </a:r>
          </a:p>
          <a:p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1947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yılında 46 ulusal, yerel kamu ve özel üniversitelerin sponsorluğunda kurulmuş ve bazı ABD akreditasyon  ajansları model olarak  alınmıştır.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 Ağustos 2004 tarihinde, JUAA, Milli Eğitim, Kültür, Spor, Bilim ve Teknoloji Bakanlığı tarafından üniversiteler için akreditasyon sertifikası vermeye hak kazanmıştır. 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JUAA, 7 alanda Sertifikalı Değerlendirme ve Akreditasyon gerçekleştirmektedir. </a:t>
            </a:r>
            <a:endParaRPr lang="tr-T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15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AKREDİTASYON UYGULAMALARI</a:t>
            </a:r>
            <a:b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JAPONYA</a:t>
            </a:r>
          </a:p>
        </p:txBody>
      </p:sp>
    </p:spTree>
    <p:extLst>
      <p:ext uri="{BB962C8B-B14F-4D97-AF65-F5344CB8AC3E}">
        <p14:creationId xmlns:p14="http://schemas.microsoft.com/office/powerpoint/2010/main" val="177603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16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JAPON ÜNİVERSİTELERİNDE AKREDİTASYON PROSEDÜRLERİ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397596"/>
            <a:ext cx="9180512" cy="5460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96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MÜDEK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Uygulamaları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Eğitim Amaçları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Çıktıları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Sürekli İyileştirme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Eğitim Planı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Öğretim Kadrosu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Altyapı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 Desteği ve Parasal Kaynaklar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Organizasyon ve Karar Alma Süreçleri</a:t>
            </a:r>
          </a:p>
          <a:p>
            <a:pPr lvl="1"/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Programa özgü ölçütler</a:t>
            </a:r>
          </a:p>
          <a:p>
            <a:pPr marL="365760" lvl="1" indent="0">
              <a:buNone/>
            </a:pP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17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ÜLKEMİZDE AKREDİTASYON UYGULAMALARI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2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980728"/>
            <a:ext cx="8280920" cy="4873752"/>
          </a:xfrm>
        </p:spPr>
        <p:txBody>
          <a:bodyPr>
            <a:noAutofit/>
          </a:bodyPr>
          <a:lstStyle/>
          <a:p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Lisans derecesi yeterliliklerine dayalı bir alanda, bilgilerin genişletilmesi ve derinleştirilmesi ile birlikte bilimsel araştırma yaparak bilgiye ulaşabilme, bilgiyi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değerlendirme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yorumlama ve uygulama yeterliliklerine sahip olmak,</a:t>
            </a:r>
          </a:p>
          <a:p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Sınırlı ya da eksik verileri kullanarak bilimsel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yöntemlerle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bilgiyi tamamlayabilmek ve bu bilgileri bilimsel, toplumsal ve etik sorumluluk ile uygulayabilmek,</a:t>
            </a:r>
          </a:p>
          <a:p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Çalışmalarının süreç ve sonuçlarını, o alandaki veya dışındaki gruplara sistematik ve açık bir şekilde yazılı ya da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sözlü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aktarabilmek,</a:t>
            </a:r>
          </a:p>
          <a:p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Bağımsız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olarak kendi başına, bir problemin kurgulanmasından başlayarak,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çözüm yöntemi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geliştirmek,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çözmek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sonuçları uygulamak ve bunları yazılı ve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sözlü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olarak sunabilmek,</a:t>
            </a:r>
          </a:p>
          <a:p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Mesleki faaliyet ve projelerde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öngörülmeyen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karmaşık durumlarda, yeni stratejik yaklaşımlar geliştirebilmek ve sorumluluk alarak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çözüm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üretebilmek, </a:t>
            </a:r>
          </a:p>
          <a:p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Çalışma gruplarının stratejik performanslarını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değerlendirmek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gelişmesine katkıda bulunabilmek,</a:t>
            </a:r>
          </a:p>
          <a:p>
            <a:r>
              <a:rPr lang="tr-TR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az bir yabancı dilde </a:t>
            </a:r>
            <a:r>
              <a:rPr lang="tr-TR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sözlü </a:t>
            </a:r>
            <a:r>
              <a:rPr lang="tr-TR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 yazılı iletişim </a:t>
            </a:r>
            <a:r>
              <a:rPr lang="tr-TR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yeteneğine </a:t>
            </a:r>
            <a:r>
              <a:rPr lang="tr-TR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sahip olmak,</a:t>
            </a:r>
          </a:p>
          <a:p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Mesleğinin gerektirdiği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bilgisayar yazılımı ve donanımı bilgisi ile birlikte bilişim ve iletişim teknolojilerini kullanabilme ve geliştirebilme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yetkinliğine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sahip olmak;</a:t>
            </a:r>
          </a:p>
          <a:p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Kendi alanı ile ilgili verilerin toplanması, yorumlanması, duyurulması aşamalarında toplumsal, bilimsel ve etik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değerleri gözetme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ğ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retme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denetleme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yeterliliğine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sahip olmak;</a:t>
            </a:r>
          </a:p>
          <a:p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Alanlarında, ö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zümsedikleri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bilgiyi ve problem </a:t>
            </a:r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çözme </a:t>
            </a:r>
            <a:r>
              <a:rPr lang="tr-T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yeteneklerini, disiplinler arası çalışmalarda uygulayabilmek.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18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-24340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LİSANS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5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8280920" cy="5521824"/>
          </a:xfrm>
        </p:spPr>
        <p:txBody>
          <a:bodyPr>
            <a:normAutofit fontScale="85000" lnSpcReduction="20000"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Genellikle yüksek lisans derecesi yeterliliklerine dayalı bir alanda, bilgilerin genişletilmesi ve derinleştirilmesi ile birlikte ö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zgün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konuda bir araştırma sürecini bilimsel saygınlık içinde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bağımsız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olarak; algılıma, tasarlama, uygulama ve sonuçlandırma yeterliliklerine sahip olmak.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alanda en yeni bilgilere sistematik bir yaklaşımla sahip olma ve kavramanın yanında bu alanla ilgili araştırmalarda,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yöntem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becerilerde üst düzeyde ustalık kazanmak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Bilime yenilik getiren, yeni bir bilimsel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yöntem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geliştiren ya da bilinen bir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yöntemi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 alana uygulayan kapsamlı bir çalışmanın en az bir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bölümünü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ulusal ve uluslararası hakemli dergilerde yayınlayıp, alanındaki bilginin sınırlarını genişleterek bilime katkıda bulunmak.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Yeni ve karmaşık fikirlerin eleştirel analizini, sentezini ve 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değerlendirilmesini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yapma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yeterliliğine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sahip olmak,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Uzmanlık alanları ile ilgili olarak alanında çalışanlarla, alanı dışındaki daha geniş bilimsel topluluklarla ve toplumun geneli </a:t>
            </a:r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ile hem kendi  resmi dilinde hem de  bir yabancı dilde yazılı ve </a:t>
            </a:r>
            <a:r>
              <a:rPr lang="tr-TR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sözlü </a:t>
            </a:r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iletişimi ileri düzeyde  kurma </a:t>
            </a:r>
            <a:r>
              <a:rPr lang="tr-TR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yetkinliğine </a:t>
            </a:r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ulaşmak,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Akademik ve profesyonel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bağlamda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teknolojik, sosyal veya kültürel ilerlemeleri, bilgi toplumunda tanıtıp yüceltebilme yeteneğini kazanmak.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19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-459432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DOKTORA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36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908720"/>
            <a:ext cx="8208912" cy="5832648"/>
          </a:xfrm>
        </p:spPr>
        <p:txBody>
          <a:bodyPr>
            <a:normAutofit/>
          </a:bodyPr>
          <a:lstStyle/>
          <a:p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 6 </a:t>
            </a:r>
            <a:r>
              <a:rPr lang="tr-T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yıldır Mühendislik Fakültemizde </a:t>
            </a:r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yapılan çalışmalar</a:t>
            </a:r>
          </a:p>
          <a:p>
            <a:pPr lvl="1"/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tr-T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bölümümüz akredite</a:t>
            </a:r>
            <a:endParaRPr lang="tr-TR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Mühendislik Fakültemiz 3. sırada</a:t>
            </a:r>
          </a:p>
          <a:p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Bologna Süreci</a:t>
            </a:r>
          </a:p>
          <a:p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Bilgi paketlerinin tamamlanması</a:t>
            </a:r>
          </a:p>
          <a:p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 Çalışma Komisyonu</a:t>
            </a:r>
          </a:p>
          <a:p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Danışma </a:t>
            </a:r>
            <a:r>
              <a:rPr lang="tr-T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Kurulu</a:t>
            </a:r>
            <a:endParaRPr lang="tr-TR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20</a:t>
            </a:fld>
            <a:endParaRPr lang="tr-TR" dirty="0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-387424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FBE ÇALIŞMALARIMIZ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99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79512" y="1196752"/>
            <a:ext cx="8424936" cy="4873752"/>
          </a:xfrm>
        </p:spPr>
        <p:txBody>
          <a:bodyPr>
            <a:noAutofit/>
          </a:bodyPr>
          <a:lstStyle/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Üniversitemizin lisansüstü programlarının ulusal ve uluslararası akredite edilmesi için neler yapılması gerektiği konusunda temel bilgiler ve düşünceleri içeren bir yol haritası belirlemek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Belirli bir zamanda lisansüstü programların tamamının akreditasyon altyapılarını oluşturmada ışık tutacak bir doküman hazırlamak,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Belirli bir plan doğrultusunda tüm programları akredite etmek</a:t>
            </a:r>
          </a:p>
          <a:p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Öncelikle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kısa vadede </a:t>
            </a:r>
            <a:r>
              <a:rPr lang="tr-T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ulusal </a:t>
            </a:r>
            <a:r>
              <a:rPr lang="tr-T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daha sonra da uluslararası akreditasyonu gerçekleştirmek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21</a:t>
            </a:fld>
            <a:endParaRPr lang="tr-TR" dirty="0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-3782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AMAÇLARIMIZ  1/2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04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07504" y="764704"/>
            <a:ext cx="8640960" cy="4873752"/>
          </a:xfrm>
        </p:spPr>
        <p:txBody>
          <a:bodyPr>
            <a:noAutofit/>
          </a:bodyPr>
          <a:lstStyle/>
          <a:p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Gerekli stratejinin ve yönergenin oluşturulması,</a:t>
            </a:r>
          </a:p>
          <a:p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Kaliteyi artıracak yaklaşımların belirlenmesi,</a:t>
            </a:r>
          </a:p>
          <a:p>
            <a:r>
              <a:rPr lang="tr-T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kalitesini değerlendirmeye imkan sağlayan standartlar kümesinin </a:t>
            </a:r>
            <a:r>
              <a:rPr lang="tr-T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oluşturulması;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Öğrencilere yönelik, </a:t>
            </a:r>
            <a:endParaRPr lang="tr-TR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Eğitim ve Öğretime 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yönelik, </a:t>
            </a:r>
            <a:endParaRPr lang="tr-TR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çıktıları ve değerlendirmeye 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yönelik, </a:t>
            </a:r>
            <a:endParaRPr lang="tr-TR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Öğretim kadrosunun kalitesine 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yönelik, </a:t>
            </a:r>
            <a:endParaRPr lang="tr-TR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Altyapıya 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yönelik, </a:t>
            </a:r>
            <a:endParaRPr lang="tr-TR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Kurumsal destek ve mali kaynaklara 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yönelik, </a:t>
            </a:r>
            <a:endParaRPr lang="tr-TR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riterleri</a:t>
            </a:r>
            <a:endParaRPr lang="tr-TR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22</a:t>
            </a:fld>
            <a:endParaRPr lang="tr-TR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484761" y="-3782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AMAÇLARIMIZ  2/2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01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07504" y="1196752"/>
            <a:ext cx="8640960" cy="4441704"/>
          </a:xfrm>
        </p:spPr>
        <p:txBody>
          <a:bodyPr>
            <a:noAutofit/>
          </a:bodyPr>
          <a:lstStyle/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fakülteye ait 41 programımız var.</a:t>
            </a:r>
          </a:p>
          <a:p>
            <a:pPr lvl="1"/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ortak programımız var.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İngilizce ve </a:t>
            </a:r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ürkçe programlarımız var.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Uluslararası işbirliği içerisinde olduğumuz çalışmalarımız var.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SAYP gibi sanayi işbirliği protokollerimiz var.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Lisansüstü programlara odaklanma hedefimiz var.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Yaptığımız analizlerde yenilenmeye, değişime ve gelişime ihtiyaç var.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altyapı çalışmalarını destekleyen çalışmalarımız var.</a:t>
            </a:r>
          </a:p>
          <a:p>
            <a:pPr lvl="1"/>
            <a:endParaRPr lang="tr-TR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23</a:t>
            </a:fld>
            <a:endParaRPr lang="tr-TR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484761" y="-3782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GEREKÇELERİMİZ 1/2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72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107504" y="787496"/>
            <a:ext cx="8640960" cy="4441704"/>
          </a:xfrm>
        </p:spPr>
        <p:txBody>
          <a:bodyPr>
            <a:noAutofit/>
          </a:bodyPr>
          <a:lstStyle/>
          <a:p>
            <a:pPr lvl="1"/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Uluslararası 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 FBE olma hedefimiz var.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Elektronik bir enstitü olma hedefimiz var.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Dergilerimiz, 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Tezlerimiz, Yazışmalarımız elektronik ve mobil ortamda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 </a:t>
            </a:r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kabul 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işlemlerimiz, Kayıtlarımız </a:t>
            </a:r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elektronik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Yönetim Kurulu kararlarımız elektronik ortamda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</a:t>
            </a:r>
            <a:r>
              <a:rPr lang="tr-TR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 Başarı odaklı bir enstitüyüz.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 temelli yeni bir öğrenci işleri sistemi üzerinde çalışıyoruz.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Eğitim-öğretimde kalitenin fark yaratacağına inanıyor ve bunun için çalışıyoruz.</a:t>
            </a:r>
          </a:p>
          <a:p>
            <a:pPr lvl="1"/>
            <a:r>
              <a:rPr lang="tr-TR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lvl="1"/>
            <a:endParaRPr lang="tr-TR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tr-TR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24</a:t>
            </a:fld>
            <a:endParaRPr lang="tr-TR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484761" y="-3782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GEREKÇELERİMİZ 2/2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61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208912" cy="4873752"/>
          </a:xfrm>
        </p:spPr>
        <p:txBody>
          <a:bodyPr>
            <a:normAutofit lnSpcReduction="10000"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Ülkemizde lisansüstü eğitim-öğretime yeni bir bakış açısı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kazandıracağına, bilgi ve teknoloji üretiminin artmasına katkılar sağlayacağına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inanıyoruz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Bunu  sadece Gazi FBE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nin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değil tüm ülkenin ihtiyacı olduğunu düşünüyoruz.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 FBE olarak Kısa-Orta-Uzun vade hedef belirledik ve bu hedefe ulaşmak için çalışacağız.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Ülkemizde bu alanda daha çok akreditasyon kurulu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bulunmasını önemsiyoruz.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Eğitim-öğretim kalitemizin </a:t>
            </a:r>
            <a:r>
              <a:rPr lang="tr-T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uluslararsılaşmasına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katkılar sağlayacağına inanıyoruz.</a:t>
            </a:r>
          </a:p>
          <a:p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Akreditasyon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kaliteli bir yüksek öğretim için ciddi yararlar sağlayacak bir sistemdir. 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25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i-FI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SONUÇLAR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01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26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816144" y="1916832"/>
            <a:ext cx="7467600" cy="4032448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SORULARINIZ…</a:t>
            </a:r>
            <a:endParaRPr lang="fi-FI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fi-FI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endParaRPr lang="tr-T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Dr. Şeref </a:t>
            </a:r>
            <a:r>
              <a:rPr lang="tr-TR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Sağiroğlu</a:t>
            </a:r>
            <a:endParaRPr lang="tr-T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SS@GAZI.EDU.TR</a:t>
            </a:r>
            <a:endParaRPr lang="tr-T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TEŞEKKÜRLER</a:t>
            </a:r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fi-FI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29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 fontScale="40000" lnSpcReduction="20000"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Coşkun Can Aktan &amp; Ufuk güncel, “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Yüksekogretimde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Akreditasyon.”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Can Aktan.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Degişim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Çagında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Yüksek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ogretim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İzmir Yaşar Üniversitesi Yayını, 2007.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Uludag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Üniversitesi Akreditasyon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olçütleri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Council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(CHEA)(2006a)”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Eaton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J.S.(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Recognition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United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States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2006.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Eaton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J.S. “An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overwiev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US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2006.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CHEA (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Council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www.chea .org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ABET (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Board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Engineering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)www. abet.org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ABET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Report. accreditation@abet.org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ABET-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2012-13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Accreditation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Trends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Birand, M. T.(2006).  "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oDTÜ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Mühendislik Fakültesinde Akreditasyon Etkinliklerinin Başlangıcının ve ABET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Degerlendirme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Sürecinin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oyküsü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“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oncü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onder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s. 21-30,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oDTÜ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yayınları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http://www.eee.metu.edu.tr/~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birand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/ABET%20oykusu.htm-Türk Akreditasyon Kurumu; 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Bolümlerce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Yürütülecek akreditasyon Çalışmaları Programı http://eee.ktu.edu.tr/mudek/komisyonlarin%20gorevleri.pdf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Erciyes Üniversitesi Mühendislik Fakültesi. ABET.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http://mf.erciyes.edu.tr/sayfa/180/abet.html</a:t>
            </a:r>
          </a:p>
          <a:p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Felder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 F.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Brent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(2003).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Abet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Mühendislik Kriterlerini Karşılayacak Derslerin Tasarlanması ve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ogretimi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Mühendislik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Egitimi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Dergisi, 92 (1), 7-25.  http://www.iku.edu.tr/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userfiles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/file/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mmf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/Bologna/ABET%20Mühendislik%20Kriterleri_11_Mart_2010.pdf-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MÜDEK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Degerlendirme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olçütleri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http://www.mudek.org.tr/doc/tr/MUDEK-Degerlendirme_olcutleri_(2.1-23.12.2014).pdf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MÜDEK Yüksek Lisans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Degerlendirme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olçütleri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http://www.mudek.org.tr/doc/tr/MUDEK-Degerlendirme_olcutleri-YL_(1.0-23.07.2012).pdf</a:t>
            </a:r>
          </a:p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Türk Akreditasyon Kurumu: Akreditasyon Nedir? . http://www.turkak.org.tr/TURKAKSITE/AkreditasyonAkreditasyonNedir.aspx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27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i-FI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KAYNAKLAR</a:t>
            </a:r>
            <a:endParaRPr lang="tr-T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72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mba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mb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5415</TotalTime>
  <Words>1975</Words>
  <Application>Microsoft Office PowerPoint</Application>
  <PresentationFormat>Ekran Gösterisi (4:3)</PresentationFormat>
  <Paragraphs>232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27</vt:i4>
      </vt:variant>
    </vt:vector>
  </HeadingPairs>
  <TitlesOfParts>
    <vt:vector size="28" baseType="lpstr">
      <vt:lpstr>Cumba</vt:lpstr>
      <vt:lpstr>PowerPoint Sunusu</vt:lpstr>
      <vt:lpstr>SUNUM PLANI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02.04.2015 YÖNETİM KURULU</dc:title>
  <dc:creator>gizem ozkan</dc:creator>
  <cp:lastModifiedBy>pc</cp:lastModifiedBy>
  <cp:revision>373</cp:revision>
  <dcterms:created xsi:type="dcterms:W3CDTF">2015-03-30T22:04:31Z</dcterms:created>
  <dcterms:modified xsi:type="dcterms:W3CDTF">2015-05-02T23:00:42Z</dcterms:modified>
</cp:coreProperties>
</file>