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1" r:id="rId1"/>
  </p:sldMasterIdLst>
  <p:notesMasterIdLst>
    <p:notesMasterId r:id="rId15"/>
  </p:notesMasterIdLst>
  <p:handoutMasterIdLst>
    <p:handoutMasterId r:id="rId16"/>
  </p:handoutMasterIdLst>
  <p:sldIdLst>
    <p:sldId id="349" r:id="rId2"/>
    <p:sldId id="322" r:id="rId3"/>
    <p:sldId id="350" r:id="rId4"/>
    <p:sldId id="353" r:id="rId5"/>
    <p:sldId id="357" r:id="rId6"/>
    <p:sldId id="354" r:id="rId7"/>
    <p:sldId id="359" r:id="rId8"/>
    <p:sldId id="355" r:id="rId9"/>
    <p:sldId id="361" r:id="rId10"/>
    <p:sldId id="358" r:id="rId11"/>
    <p:sldId id="362" r:id="rId12"/>
    <p:sldId id="323" r:id="rId13"/>
    <p:sldId id="324" r:id="rId14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FF0066"/>
    <a:srgbClr val="006699"/>
    <a:srgbClr val="694967"/>
    <a:srgbClr val="3399FF"/>
    <a:srgbClr val="E6591A"/>
    <a:srgbClr val="CCFFCC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69" autoAdjust="0"/>
    <p:restoredTop sz="94728" autoAdjust="0"/>
  </p:normalViewPr>
  <p:slideViewPr>
    <p:cSldViewPr>
      <p:cViewPr varScale="1">
        <p:scale>
          <a:sx n="69" d="100"/>
          <a:sy n="69" d="100"/>
        </p:scale>
        <p:origin x="-15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59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FA0D292E-565D-4B75-8AD6-B6F98EB6FDB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95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1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1C91E39-EE22-4F59-BC2E-4BAD6502421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B62B8B-BF9A-4E7C-B7BE-596E3057B0A9}" type="slidenum">
              <a:rPr lang="tr-TR" smtClean="0"/>
              <a:pPr/>
              <a:t>2</a:t>
            </a:fld>
            <a:endParaRPr lang="tr-TR" smtClean="0"/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A4F9FA-E6FC-40FF-90F8-391B44A20189}" type="slidenum">
              <a:rPr lang="tr-TR" smtClean="0"/>
              <a:pPr/>
              <a:t>12</a:t>
            </a:fld>
            <a:endParaRPr lang="tr-TR" smtClean="0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B0096D-4012-4A85-91CC-9EB56E3A06FE}" type="slidenum">
              <a:rPr lang="tr-TR" smtClean="0"/>
              <a:pPr/>
              <a:t>13</a:t>
            </a:fld>
            <a:endParaRPr lang="tr-TR" smtClean="0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Başlık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17" name="Alt Başlık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Veri Yer Tutucus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19" name="Altbilgi Yer Tutucusu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27" name="Slayt Numarası Yer Tutucus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9DA3186-F748-4E18-BB3F-532E59396798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 sz="1600"/>
            </a:lvl1pPr>
            <a:lvl2pPr>
              <a:lnSpc>
                <a:spcPct val="150000"/>
              </a:lnSpc>
              <a:defRPr sz="1400"/>
            </a:lvl2pPr>
            <a:lvl3pPr>
              <a:lnSpc>
                <a:spcPct val="150000"/>
              </a:lnSpc>
              <a:defRPr sz="1400"/>
            </a:lvl3pPr>
            <a:lvl4pPr>
              <a:lnSpc>
                <a:spcPct val="150000"/>
              </a:lnSpc>
              <a:defRPr sz="1400"/>
            </a:lvl4pPr>
            <a:lvl5pPr>
              <a:lnSpc>
                <a:spcPct val="150000"/>
              </a:lnSpc>
              <a:defRPr/>
            </a:lvl5pPr>
            <a:extLst/>
          </a:lstStyle>
          <a:p>
            <a:pPr lvl="0" eaLnBrk="1" latinLnBrk="0" hangingPunct="1"/>
            <a:r>
              <a:rPr lang="en-US" dirty="0" err="1" smtClean="0"/>
              <a:t>Asıl</a:t>
            </a:r>
            <a:r>
              <a:rPr lang="en-US" dirty="0" smtClean="0"/>
              <a:t> </a:t>
            </a:r>
            <a:r>
              <a:rPr lang="en-US" dirty="0" err="1" smtClean="0"/>
              <a:t>metin</a:t>
            </a:r>
            <a:r>
              <a:rPr lang="en-US" dirty="0" smtClean="0"/>
              <a:t> </a:t>
            </a:r>
            <a:r>
              <a:rPr lang="en-US" dirty="0" err="1" smtClean="0"/>
              <a:t>stillerini</a:t>
            </a:r>
            <a:r>
              <a:rPr lang="en-US" dirty="0" smtClean="0"/>
              <a:t> </a:t>
            </a:r>
            <a:r>
              <a:rPr lang="en-US" dirty="0" err="1" smtClean="0"/>
              <a:t>düzenlemek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</a:t>
            </a:r>
            <a:r>
              <a:rPr lang="en-US" dirty="0" err="1" smtClean="0"/>
              <a:t>tıklatın</a:t>
            </a:r>
            <a:endParaRPr lang="en-US" dirty="0" smtClean="0"/>
          </a:p>
          <a:p>
            <a:pPr lvl="1" eaLnBrk="1" latinLnBrk="0" hangingPunct="1"/>
            <a:r>
              <a:rPr lang="en-US" dirty="0" err="1" smtClean="0"/>
              <a:t>İkinci</a:t>
            </a:r>
            <a:r>
              <a:rPr lang="en-US" dirty="0" smtClean="0"/>
              <a:t> </a:t>
            </a:r>
            <a:r>
              <a:rPr lang="en-US" dirty="0" err="1" smtClean="0"/>
              <a:t>düzey</a:t>
            </a:r>
            <a:endParaRPr lang="en-US" dirty="0" smtClean="0"/>
          </a:p>
          <a:p>
            <a:pPr lvl="2" eaLnBrk="1" latinLnBrk="0" hangingPunct="1"/>
            <a:r>
              <a:rPr lang="en-US" dirty="0" err="1" smtClean="0"/>
              <a:t>Üçüncü</a:t>
            </a:r>
            <a:r>
              <a:rPr lang="en-US" dirty="0" smtClean="0"/>
              <a:t> </a:t>
            </a:r>
            <a:r>
              <a:rPr lang="en-US" dirty="0" err="1" smtClean="0"/>
              <a:t>düzey</a:t>
            </a:r>
            <a:endParaRPr lang="en-US" dirty="0" smtClean="0"/>
          </a:p>
          <a:p>
            <a:pPr lvl="3" eaLnBrk="1" latinLnBrk="0" hangingPunct="1"/>
            <a:r>
              <a:rPr lang="en-US" dirty="0" err="1" smtClean="0"/>
              <a:t>Dördüncü</a:t>
            </a:r>
            <a:r>
              <a:rPr lang="en-US" dirty="0" smtClean="0"/>
              <a:t> </a:t>
            </a:r>
            <a:r>
              <a:rPr lang="en-US" dirty="0" err="1" smtClean="0"/>
              <a:t>düzey</a:t>
            </a:r>
            <a:endParaRPr lang="en-US" dirty="0" smtClean="0"/>
          </a:p>
          <a:p>
            <a:pPr lvl="4" eaLnBrk="1" latinLnBrk="0" hangingPunct="1"/>
            <a:r>
              <a:rPr lang="en-US" dirty="0" err="1" smtClean="0"/>
              <a:t>Beşinci</a:t>
            </a:r>
            <a:r>
              <a:rPr lang="en-US" dirty="0" smtClean="0"/>
              <a:t> </a:t>
            </a:r>
            <a:r>
              <a:rPr lang="en-US" dirty="0" err="1" smtClean="0"/>
              <a:t>düzey</a:t>
            </a:r>
            <a:endParaRPr kumimoji="0" lang="en-US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794D3A-EB29-4F52-AB37-B461E22EB090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Başlık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dirty="0" err="1" smtClean="0"/>
              <a:t>Asıl</a:t>
            </a:r>
            <a:r>
              <a:rPr kumimoji="0" lang="en-US" dirty="0" smtClean="0"/>
              <a:t> </a:t>
            </a:r>
            <a:r>
              <a:rPr kumimoji="0" lang="en-US" dirty="0" err="1" smtClean="0"/>
              <a:t>başlık</a:t>
            </a:r>
            <a:r>
              <a:rPr kumimoji="0" lang="en-US" dirty="0" smtClean="0"/>
              <a:t> </a:t>
            </a:r>
            <a:r>
              <a:rPr kumimoji="0" lang="en-US" dirty="0" err="1" smtClean="0"/>
              <a:t>stili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için</a:t>
            </a:r>
            <a:r>
              <a:rPr kumimoji="0" lang="en-US" dirty="0" smtClean="0"/>
              <a:t> </a:t>
            </a:r>
            <a:r>
              <a:rPr kumimoji="0" lang="en-US" dirty="0" err="1" smtClean="0"/>
              <a:t>tıklatın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03C5B6-0036-4941-92E5-4DEF72C5B005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6ED73E5-25AA-48F0-B7D1-21DFEBD91554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8" name="Başlık 7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2800"/>
            </a:lvl1pPr>
            <a:extLst/>
          </a:lstStyle>
          <a:p>
            <a:r>
              <a:rPr kumimoji="0" lang="en-US" dirty="0" err="1" smtClean="0"/>
              <a:t>Asıl</a:t>
            </a:r>
            <a:r>
              <a:rPr kumimoji="0" lang="en-US" dirty="0" smtClean="0"/>
              <a:t> </a:t>
            </a:r>
            <a:r>
              <a:rPr kumimoji="0" lang="en-US" dirty="0" err="1" smtClean="0"/>
              <a:t>başlık</a:t>
            </a:r>
            <a:r>
              <a:rPr kumimoji="0" lang="en-US" dirty="0" smtClean="0"/>
              <a:t> </a:t>
            </a:r>
            <a:r>
              <a:rPr kumimoji="0" lang="en-US" dirty="0" err="1" smtClean="0"/>
              <a:t>stili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için</a:t>
            </a:r>
            <a:r>
              <a:rPr kumimoji="0" lang="en-US" dirty="0" smtClean="0"/>
              <a:t> </a:t>
            </a:r>
            <a:r>
              <a:rPr kumimoji="0" lang="en-US" dirty="0" err="1" smtClean="0"/>
              <a:t>tıklatın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5B8DD8C-B5C0-473D-9F6E-54F5CB14C998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F9F9AF4-CF18-4278-9A1B-6C88064384BD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Başlık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EABD9E5-147E-425E-91B3-8A40F407C8DE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2F0ED2-05BA-4381-9023-33C49FC6A1B3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Asıl metin stillerini düzenlemek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Resim eklemek için simgeyi tıklatın</a:t>
            </a:r>
            <a:endParaRPr kumimoji="0" lang="en-US" dirty="0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2A75D1E-DF0D-4CE0-8DB7-7A01D555D6E0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A195A39-26F5-45C6-93E5-5E73BA922623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Asıl metin stillerini düzenlemek için tıklatın</a:t>
            </a:r>
          </a:p>
          <a:p>
            <a:pPr lvl="1" eaLnBrk="1" latinLnBrk="0" hangingPunct="1"/>
            <a:r>
              <a:rPr lang="en-US" smtClean="0"/>
              <a:t>İkinci düzey</a:t>
            </a:r>
          </a:p>
          <a:p>
            <a:pPr lvl="2" eaLnBrk="1" latinLnBrk="0" hangingPunct="1"/>
            <a:r>
              <a:rPr lang="en-US" smtClean="0"/>
              <a:t>Üçüncü düzey</a:t>
            </a:r>
          </a:p>
          <a:p>
            <a:pPr lvl="3" eaLnBrk="1" latinLnBrk="0" hangingPunct="1"/>
            <a:r>
              <a:rPr lang="en-US" smtClean="0"/>
              <a:t>Dördüncü düzey</a:t>
            </a:r>
          </a:p>
          <a:p>
            <a:pPr lvl="4" eaLnBrk="1" latinLnBrk="0" hangingPunct="1"/>
            <a:r>
              <a:rPr lang="en-US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009F155-D943-4E51-9524-B9D509E456F4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/>
          </p:nvPr>
        </p:nvSpPr>
        <p:spPr>
          <a:xfrm>
            <a:off x="685800" y="152400"/>
            <a:ext cx="7696200" cy="5334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B8F2D-E029-47FC-8239-F8F2151F122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 l="31265" t="75421" r="20586" b="15720"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Başlık Yer Tutucusu 8"/>
          <p:cNvSpPr>
            <a:spLocks noGrp="1"/>
          </p:cNvSpPr>
          <p:nvPr>
            <p:ph type="title"/>
          </p:nvPr>
        </p:nvSpPr>
        <p:spPr>
          <a:xfrm>
            <a:off x="179512" y="44624"/>
            <a:ext cx="8784976" cy="936104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dirty="0" err="1" smtClean="0"/>
              <a:t>Asıl</a:t>
            </a:r>
            <a:r>
              <a:rPr kumimoji="0" lang="en-US" dirty="0" smtClean="0"/>
              <a:t> </a:t>
            </a:r>
            <a:r>
              <a:rPr kumimoji="0" lang="en-US" dirty="0" err="1" smtClean="0"/>
              <a:t>başlık</a:t>
            </a:r>
            <a:r>
              <a:rPr kumimoji="0" lang="en-US" dirty="0" smtClean="0"/>
              <a:t> </a:t>
            </a:r>
            <a:r>
              <a:rPr kumimoji="0" lang="en-US" dirty="0" err="1" smtClean="0"/>
              <a:t>stili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için</a:t>
            </a:r>
            <a:r>
              <a:rPr kumimoji="0" lang="en-US" dirty="0" smtClean="0"/>
              <a:t> </a:t>
            </a:r>
            <a:r>
              <a:rPr kumimoji="0" lang="en-US" dirty="0" err="1" smtClean="0"/>
              <a:t>tıklatın</a:t>
            </a:r>
            <a:endParaRPr kumimoji="0" lang="en-US" dirty="0"/>
          </a:p>
        </p:txBody>
      </p:sp>
      <p:sp>
        <p:nvSpPr>
          <p:cNvPr id="30" name="Metin Yer Tutucusu 29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184576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dirty="0" err="1" smtClean="0"/>
              <a:t>Asıl</a:t>
            </a:r>
            <a:r>
              <a:rPr kumimoji="0" lang="en-US" dirty="0" smtClean="0"/>
              <a:t> </a:t>
            </a:r>
            <a:r>
              <a:rPr kumimoji="0" lang="en-US" dirty="0" err="1" smtClean="0"/>
              <a:t>metin</a:t>
            </a:r>
            <a:r>
              <a:rPr kumimoji="0" lang="en-US" dirty="0" smtClean="0"/>
              <a:t> </a:t>
            </a:r>
            <a:r>
              <a:rPr kumimoji="0" lang="en-US" dirty="0" err="1" smtClean="0"/>
              <a:t>stillerini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düzenlemek</a:t>
            </a:r>
            <a:r>
              <a:rPr kumimoji="0" lang="en-US" dirty="0" smtClean="0"/>
              <a:t> </a:t>
            </a:r>
            <a:r>
              <a:rPr kumimoji="0" lang="en-US" dirty="0" err="1" smtClean="0"/>
              <a:t>için</a:t>
            </a:r>
            <a:r>
              <a:rPr kumimoji="0" lang="en-US" dirty="0" smtClean="0"/>
              <a:t> </a:t>
            </a:r>
            <a:r>
              <a:rPr kumimoji="0" lang="en-US" dirty="0" err="1" smtClean="0"/>
              <a:t>tıklatın</a:t>
            </a:r>
            <a:endParaRPr kumimoji="0" lang="en-US" dirty="0" smtClean="0"/>
          </a:p>
          <a:p>
            <a:pPr lvl="1" eaLnBrk="1" latinLnBrk="0" hangingPunct="1"/>
            <a:r>
              <a:rPr kumimoji="0" lang="en-US" dirty="0" err="1" smtClean="0"/>
              <a:t>İkinci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düzey</a:t>
            </a:r>
            <a:endParaRPr kumimoji="0" lang="en-US" dirty="0" smtClean="0"/>
          </a:p>
          <a:p>
            <a:pPr lvl="2" eaLnBrk="1" latinLnBrk="0" hangingPunct="1"/>
            <a:r>
              <a:rPr kumimoji="0" lang="en-US" dirty="0" err="1" smtClean="0"/>
              <a:t>Üçüncü</a:t>
            </a:r>
            <a:r>
              <a:rPr kumimoji="0" lang="en-US" dirty="0" smtClean="0"/>
              <a:t> </a:t>
            </a:r>
            <a:r>
              <a:rPr kumimoji="0" lang="en-US" dirty="0" err="1" smtClean="0"/>
              <a:t>düzey</a:t>
            </a:r>
            <a:endParaRPr kumimoji="0" lang="en-US" dirty="0" smtClean="0"/>
          </a:p>
          <a:p>
            <a:pPr lvl="3" eaLnBrk="1" latinLnBrk="0" hangingPunct="1"/>
            <a:r>
              <a:rPr kumimoji="0" lang="en-US" dirty="0" err="1" smtClean="0"/>
              <a:t>Dördüncü</a:t>
            </a:r>
            <a:r>
              <a:rPr kumimoji="0" lang="en-US" dirty="0" smtClean="0"/>
              <a:t> </a:t>
            </a:r>
            <a:r>
              <a:rPr kumimoji="0" lang="en-US" dirty="0" err="1" smtClean="0"/>
              <a:t>düzey</a:t>
            </a:r>
            <a:endParaRPr kumimoji="0" lang="en-US" dirty="0" smtClean="0"/>
          </a:p>
          <a:p>
            <a:pPr lvl="4" eaLnBrk="1" latinLnBrk="0" hangingPunct="1"/>
            <a:r>
              <a:rPr kumimoji="0" lang="en-US" dirty="0" err="1" smtClean="0"/>
              <a:t>Beşinci</a:t>
            </a:r>
            <a:r>
              <a:rPr kumimoji="0" lang="en-US" dirty="0" smtClean="0"/>
              <a:t> </a:t>
            </a:r>
            <a:r>
              <a:rPr kumimoji="0" lang="en-US" dirty="0" err="1" smtClean="0"/>
              <a:t>düzey</a:t>
            </a:r>
            <a:endParaRPr kumimoji="0" lang="en-US" dirty="0"/>
          </a:p>
        </p:txBody>
      </p:sp>
      <p:sp>
        <p:nvSpPr>
          <p:cNvPr id="10" name="Veri Yer Tutucus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22" name="Altbilgi Yer Tutucusu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18" name="Slayt Numarası Yer Tutucus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4556B65-FB08-494D-B229-EF21C18C7FE9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913" r:id="rId12"/>
  </p:sldLayoutIdLst>
  <p:txStyles>
    <p:titleStyle>
      <a:lvl1pPr algn="ctr" rtl="0" eaLnBrk="1" latinLnBrk="0" hangingPunct="1">
        <a:spcBef>
          <a:spcPct val="0"/>
        </a:spcBef>
        <a:buNone/>
        <a:defRPr kumimoji="0" sz="2800" b="1" kern="1200">
          <a:solidFill>
            <a:schemeClr val="bg2">
              <a:lumMod val="10000"/>
            </a:schemeClr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214;RNEK_TOI_K&#214;T&#220;.doc" TargetMode="External"/><Relationship Id="rId2" Type="http://schemas.openxmlformats.org/officeDocument/2006/relationships/hyperlink" Target="&#214;RNEK_TOI_IYI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/>
              <a:t>Değerlendirme-İzleme-Denetim</a:t>
            </a:r>
            <a:endParaRPr lang="en-US" sz="36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048544"/>
          </a:xfrm>
          <a:noFill/>
        </p:spPr>
        <p:txBody>
          <a:bodyPr anchor="ctr"/>
          <a:lstStyle/>
          <a:p>
            <a:pPr eaLnBrk="1" hangingPunct="1"/>
            <a:r>
              <a:rPr lang="tr-TR" sz="3200" dirty="0" smtClean="0">
                <a:solidFill>
                  <a:schemeClr val="tx2"/>
                </a:solidFill>
              </a:rPr>
              <a:t>Değerlendirme</a:t>
            </a:r>
            <a:endParaRPr lang="en-GB" sz="3200" dirty="0" smtClean="0">
              <a:solidFill>
                <a:schemeClr val="tx2"/>
              </a:solidFill>
            </a:endParaRPr>
          </a:p>
        </p:txBody>
      </p:sp>
      <p:graphicFrame>
        <p:nvGraphicFramePr>
          <p:cNvPr id="148485" name="Group 5"/>
          <p:cNvGraphicFramePr>
            <a:graphicFrameLocks noGrp="1"/>
          </p:cNvGraphicFramePr>
          <p:nvPr/>
        </p:nvGraphicFramePr>
        <p:xfrm>
          <a:off x="381000" y="1752600"/>
          <a:ext cx="8353425" cy="3741739"/>
        </p:xfrm>
        <a:graphic>
          <a:graphicData uri="http://schemas.openxmlformats.org/drawingml/2006/table">
            <a:tbl>
              <a:tblPr/>
              <a:tblGrid>
                <a:gridCol w="1873250"/>
                <a:gridCol w="6480175"/>
              </a:tblGrid>
              <a:tr h="803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Nedir?</a:t>
                      </a:r>
                      <a:endParaRPr kumimoji="0" lang="en-GB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Uygunluk, hedeflere ulaşma etkililiği, verimlilik, etki ve sürdürülebilirlik tespiti ve analizi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Nasıl Yapılır?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Detaylı sistematik analizlerle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6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Kimler Yapar?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279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Değerlendirme konusunda uzman, bağımsız ve tarafsız dış uzmanlarca</a:t>
                      </a: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0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 zaman?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Bir ya da iki kez; temel olarak proje sonunda ve proje sonrasında</a:t>
                      </a:r>
                      <a:endParaRPr kumimoji="0" lang="de-D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tr-TR" sz="1800" dirty="0" smtClean="0"/>
              <a:t>Bağımsız Dış Uzmanlık Görevleri – Dr. Umut </a:t>
            </a:r>
            <a:r>
              <a:rPr lang="tr-TR" sz="1800" dirty="0" err="1" smtClean="0"/>
              <a:t>Arıöz</a:t>
            </a:r>
            <a:endParaRPr lang="tr-TR" sz="1800" dirty="0" smtClean="0"/>
          </a:p>
          <a:p>
            <a:pPr lvl="0">
              <a:lnSpc>
                <a:spcPct val="150000"/>
              </a:lnSpc>
            </a:pPr>
            <a:endParaRPr lang="en-US" sz="1800" dirty="0" smtClean="0"/>
          </a:p>
          <a:p>
            <a:pPr lvl="1">
              <a:lnSpc>
                <a:spcPct val="150000"/>
              </a:lnSpc>
            </a:pPr>
            <a:r>
              <a:rPr lang="tr-TR" sz="1600" dirty="0" smtClean="0"/>
              <a:t>Türk Ulusal Ajansı, Gençlik Programları, 2007-devam. </a:t>
            </a:r>
            <a:endParaRPr lang="en-US" sz="1600" dirty="0" smtClean="0"/>
          </a:p>
          <a:p>
            <a:pPr lvl="1">
              <a:lnSpc>
                <a:spcPct val="150000"/>
              </a:lnSpc>
            </a:pPr>
            <a:r>
              <a:rPr lang="tr-TR" sz="1600" dirty="0" smtClean="0"/>
              <a:t>Türk Ulusal Ajansı, Hayat Boyu Öğrenme-Leonardo da Vinci Programı, 2010. </a:t>
            </a:r>
            <a:endParaRPr lang="en-US" sz="1600" dirty="0" smtClean="0"/>
          </a:p>
          <a:p>
            <a:pPr lvl="1">
              <a:lnSpc>
                <a:spcPct val="150000"/>
              </a:lnSpc>
            </a:pPr>
            <a:r>
              <a:rPr lang="tr-TR" sz="1600" dirty="0" smtClean="0"/>
              <a:t>Ankara Kalkınma Ajansı, 2011-devam.</a:t>
            </a:r>
            <a:endParaRPr lang="en-US" sz="1600" dirty="0" smtClean="0"/>
          </a:p>
          <a:p>
            <a:pPr lvl="1">
              <a:lnSpc>
                <a:spcPct val="150000"/>
              </a:lnSpc>
            </a:pPr>
            <a:r>
              <a:rPr lang="tr-TR" sz="1600" dirty="0" smtClean="0"/>
              <a:t>T.C. Kalkınma Bakanlığı Sosyal Destek Programı, 2011-devam.</a:t>
            </a:r>
            <a:endParaRPr lang="en-US" sz="1600" dirty="0" smtClean="0"/>
          </a:p>
          <a:p>
            <a:pPr lvl="1">
              <a:lnSpc>
                <a:spcPct val="150000"/>
              </a:lnSpc>
            </a:pPr>
            <a:r>
              <a:rPr lang="tr-TR" sz="1600" dirty="0" smtClean="0"/>
              <a:t>Birleşmiş Milletler Türkiye’nin Sürdürülebilir Kalkınma ve Yeşil Ekonomi Rio+20 En İyi Uygulamalar Seçimi, 2012.</a:t>
            </a:r>
            <a:endParaRPr lang="en-US" sz="1600" dirty="0" smtClean="0"/>
          </a:p>
          <a:p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25458" t="24609" r="30821" b="15963"/>
          <a:stretch>
            <a:fillRect/>
          </a:stretch>
        </p:blipFill>
        <p:spPr bwMode="auto">
          <a:xfrm>
            <a:off x="1259631" y="1196752"/>
            <a:ext cx="6690069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5731" t="24118" r="29722" b="9813"/>
          <a:stretch>
            <a:fillRect/>
          </a:stretch>
        </p:blipFill>
        <p:spPr bwMode="auto">
          <a:xfrm>
            <a:off x="1259632" y="1052736"/>
            <a:ext cx="6617967" cy="551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1400" i="1" dirty="0" smtClean="0"/>
              <a:t>Mali kapasite ve </a:t>
            </a:r>
            <a:r>
              <a:rPr lang="tr-TR" sz="1400" i="1" dirty="0" err="1" smtClean="0"/>
              <a:t>operasyonel</a:t>
            </a:r>
            <a:r>
              <a:rPr lang="tr-TR" sz="1400" i="1" dirty="0" smtClean="0"/>
              <a:t> kapasitesi </a:t>
            </a:r>
            <a:r>
              <a:rPr lang="tr-TR" sz="1400" dirty="0" smtClean="0"/>
              <a:t>(Bölüm 1)’den alınan puan </a:t>
            </a:r>
            <a:r>
              <a:rPr lang="tr-TR" sz="1400" b="1" dirty="0" smtClean="0"/>
              <a:t>12</a:t>
            </a:r>
            <a:r>
              <a:rPr lang="tr-TR" sz="1400" dirty="0" smtClean="0"/>
              <a:t>’den azsa, proje teklifi reddedilecektir.</a:t>
            </a:r>
            <a:endParaRPr lang="en-US" sz="1400" dirty="0" smtClean="0"/>
          </a:p>
          <a:p>
            <a:pPr>
              <a:buNone/>
            </a:pPr>
            <a:r>
              <a:rPr lang="tr-TR" sz="1400" dirty="0" smtClean="0"/>
              <a:t> </a:t>
            </a:r>
            <a:endParaRPr lang="en-US" sz="1400" dirty="0" smtClean="0"/>
          </a:p>
          <a:p>
            <a:r>
              <a:rPr lang="tr-TR" sz="1400" i="1" dirty="0" smtClean="0"/>
              <a:t>İl</a:t>
            </a:r>
            <a:r>
              <a:rPr lang="tr-TR" sz="1400" i="1" dirty="0" smtClean="0"/>
              <a:t>gililik </a:t>
            </a:r>
            <a:r>
              <a:rPr lang="tr-TR" sz="1400" i="1" dirty="0" smtClean="0"/>
              <a:t>(</a:t>
            </a:r>
            <a:r>
              <a:rPr lang="tr-TR" sz="1400" dirty="0" smtClean="0"/>
              <a:t>Bölüm 2)’den alınan puan </a:t>
            </a:r>
            <a:r>
              <a:rPr lang="tr-TR" sz="1400" b="1" dirty="0" smtClean="0"/>
              <a:t>20</a:t>
            </a:r>
            <a:r>
              <a:rPr lang="tr-TR" sz="1400" dirty="0" smtClean="0"/>
              <a:t>’den azsa, proje teklifi reddedilecektir.</a:t>
            </a:r>
            <a:endParaRPr lang="en-US" sz="1400" dirty="0" smtClean="0"/>
          </a:p>
          <a:p>
            <a:pPr>
              <a:buNone/>
            </a:pPr>
            <a:r>
              <a:rPr lang="tr-TR" sz="1400" i="1" dirty="0" smtClean="0"/>
              <a:t> </a:t>
            </a:r>
            <a:endParaRPr lang="en-US" sz="1400" dirty="0" smtClean="0"/>
          </a:p>
          <a:p>
            <a:pPr>
              <a:buNone/>
            </a:pPr>
            <a:r>
              <a:rPr lang="tr-TR" sz="1400" dirty="0" smtClean="0"/>
              <a:t>Şartlı kabul</a:t>
            </a:r>
            <a:endParaRPr lang="en-US" sz="1400" dirty="0" smtClean="0"/>
          </a:p>
          <a:p>
            <a:pPr>
              <a:buNone/>
            </a:pPr>
            <a:r>
              <a:rPr lang="tr-TR" sz="1400" i="1" dirty="0" smtClean="0"/>
              <a:t> </a:t>
            </a:r>
            <a:endParaRPr lang="en-US" sz="1400" dirty="0" smtClean="0"/>
          </a:p>
          <a:p>
            <a:r>
              <a:rPr lang="tr-TR" sz="1400" dirty="0" smtClean="0"/>
              <a:t>Değerlendirmeyi takiben; mevcut mali paket göz önünde bulundurularak; proje tekliflerini, aldıkları puanlara göre sıralı olarak listeleyen bir tablo ile aynı kriterlere göre bir yedek liste tablosu oluşturulacaktır. </a:t>
            </a:r>
            <a:r>
              <a:rPr lang="tr-TR" sz="1400" b="1" dirty="0" smtClean="0"/>
              <a:t>Sadece minimum 65 puan alan projeler mevcut fona bağlı olarak verilecek hibeler için önerilecektir. </a:t>
            </a:r>
            <a:endParaRPr lang="en-US" sz="1400" dirty="0" smtClean="0"/>
          </a:p>
          <a:p>
            <a:endParaRPr lang="en-US" sz="1400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tr-TR" dirty="0" smtClean="0"/>
              <a:t>Değerlendirme </a:t>
            </a:r>
            <a:r>
              <a:rPr lang="tr-TR" dirty="0" smtClean="0"/>
              <a:t>Örnekleri </a:t>
            </a:r>
            <a:endParaRPr lang="tr-TR" dirty="0" smtClean="0"/>
          </a:p>
          <a:p>
            <a:pPr>
              <a:lnSpc>
                <a:spcPct val="150000"/>
              </a:lnSpc>
            </a:pPr>
            <a:endParaRPr lang="tr-TR" dirty="0" smtClean="0"/>
          </a:p>
          <a:p>
            <a:pPr lvl="1"/>
            <a:r>
              <a:rPr lang="tr-TR" dirty="0" smtClean="0"/>
              <a:t>Yenilik </a:t>
            </a:r>
            <a:r>
              <a:rPr lang="tr-TR" dirty="0" smtClean="0"/>
              <a:t>Transferi projesi </a:t>
            </a:r>
          </a:p>
          <a:p>
            <a:pPr lvl="2"/>
            <a:r>
              <a:rPr lang="tr-TR" dirty="0" smtClean="0"/>
              <a:t>İyi proje örneği </a:t>
            </a:r>
            <a:r>
              <a:rPr lang="tr-TR" dirty="0" smtClean="0">
                <a:hlinkClick r:id="rId2" action="ppaction://hlinkfile"/>
              </a:rPr>
              <a:t>&gt;&gt;</a:t>
            </a:r>
            <a:endParaRPr lang="tr-TR" dirty="0" smtClean="0"/>
          </a:p>
          <a:p>
            <a:pPr lvl="2"/>
            <a:r>
              <a:rPr lang="tr-TR" dirty="0" smtClean="0"/>
              <a:t>Kötü proje örneği </a:t>
            </a:r>
            <a:r>
              <a:rPr lang="tr-TR" dirty="0" smtClean="0">
                <a:hlinkClick r:id="rId3" action="ppaction://hlinkfile"/>
              </a:rPr>
              <a:t>&gt;&gt;</a:t>
            </a:r>
            <a:endParaRPr lang="tr-TR" dirty="0" smtClean="0"/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tr-TR" dirty="0" smtClean="0"/>
              <a:t>Değerlendirme </a:t>
            </a:r>
            <a:r>
              <a:rPr lang="tr-TR" dirty="0" smtClean="0"/>
              <a:t>Örnekleri </a:t>
            </a:r>
            <a:endParaRPr lang="tr-TR" dirty="0" smtClean="0"/>
          </a:p>
          <a:p>
            <a:pPr lvl="1">
              <a:lnSpc>
                <a:spcPct val="150000"/>
              </a:lnSpc>
            </a:pPr>
            <a:r>
              <a:rPr lang="tr-TR" dirty="0" smtClean="0"/>
              <a:t>Gençlik </a:t>
            </a:r>
            <a:r>
              <a:rPr lang="tr-TR" dirty="0" smtClean="0"/>
              <a:t>projesi </a:t>
            </a:r>
            <a:r>
              <a:rPr lang="tr-TR" dirty="0" smtClean="0"/>
              <a:t> </a:t>
            </a:r>
          </a:p>
          <a:p>
            <a:pPr lvl="1">
              <a:lnSpc>
                <a:spcPct val="150000"/>
              </a:lnSpc>
            </a:pPr>
            <a:r>
              <a:rPr lang="tr-TR" dirty="0" smtClean="0"/>
              <a:t>İyi proje örneği </a:t>
            </a:r>
          </a:p>
          <a:p>
            <a:pPr lvl="1">
              <a:lnSpc>
                <a:spcPct val="150000"/>
              </a:lnSpc>
            </a:pPr>
            <a:endParaRPr lang="tr-TR" dirty="0" smtClean="0"/>
          </a:p>
          <a:p>
            <a:pPr lvl="1"/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yatılı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lisede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okuyan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8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kişilik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gençlik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grubunun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hazırlamış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olduğu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4 ay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sürecek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Bursa'da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yöre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halkını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insan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eliyle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olşan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yangınları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azaltmak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koruyucu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önlemler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almak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acil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durumda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müdahelede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bulunmak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gibi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başlıkları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içine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alan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hem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teorik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hem de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pratik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eğitimler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içermektedir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Bu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amaç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doğrultusunda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müze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ziyaretleri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yanan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ormanlık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alan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ziyaretleri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piknik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seminer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yöre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çapında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afiş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broşür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gibi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araçlarla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bilgilendirme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faaliyetleri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yürütülecektir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Katılımcıların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çoğu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yatılı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lise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öğrencilerinden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oluşmakta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koç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eşliğinde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projeyi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yürüteceklerdir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 </a:t>
            </a:r>
            <a:endParaRPr lang="tr-TR" dirty="0" smtClean="0">
              <a:solidFill>
                <a:srgbClr val="000000"/>
              </a:solidFill>
              <a:latin typeface="Trebuchet MS"/>
            </a:endParaRPr>
          </a:p>
          <a:p>
            <a:pPr lvl="1"/>
            <a:endParaRPr lang="tr-TR" dirty="0" smtClean="0">
              <a:solidFill>
                <a:srgbClr val="000000"/>
              </a:solidFill>
              <a:latin typeface="Trebuchet MS"/>
            </a:endParaRPr>
          </a:p>
          <a:p>
            <a:pPr lvl="1"/>
            <a:endParaRPr lang="en-US" dirty="0" smtClean="0">
              <a:solidFill>
                <a:srgbClr val="000000"/>
              </a:solidFill>
              <a:latin typeface="Trebuchet MS"/>
            </a:endParaRP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tr-TR" dirty="0" smtClean="0"/>
              <a:t>Değerlendirme 85</a:t>
            </a:r>
            <a:endParaRPr lang="tr-TR" dirty="0" smtClean="0">
              <a:solidFill>
                <a:srgbClr val="000000"/>
              </a:solidFill>
              <a:latin typeface="Trebuchet MS"/>
            </a:endParaRPr>
          </a:p>
          <a:p>
            <a:pPr lvl="1" algn="just"/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genel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aktif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vatandaşlık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toplumun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yaşamına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katılımını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arttırmak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farklı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öğrenme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şekillerine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vermesi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imkanı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kısıtlı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gibi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maddeleri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içermesi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bakımından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programın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genel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hedefleriyle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, alt-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eylemin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özel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amaçlarıyla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önceliklerle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uyumludur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Faaliyet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programı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ayrıntılı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verilmiş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gerekli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öngörüler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yapılmıştır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Fakat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hazırlık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safhasında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destekleri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düşünülen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birimlerden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başvuru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öncesi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destek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beyanlarının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alınması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projeyi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daha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güçlü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kılabilirdi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Çünkü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öngörüler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gerçekleşmediği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takdirde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projenin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yürütülmesinde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sıkıntılar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olabilir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Değerlendirmeler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aylık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toplantıların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konulması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açısından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sağlıklı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olmuştur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Katılımcıların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korunması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güvenliği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alınan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tedbirler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herhangi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öngörü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mevcut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değildir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konu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hem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aktif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katılımını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onların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yaparak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öğrenmelerini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sağlamakta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hem de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sonuçları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bakımından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yöre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halkının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bilinçlenmesinde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önemli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rol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oynamaktadır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Ayrıca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bu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içinde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katılılımcı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sosyal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bireysel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gelişimine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katkısı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düşünülmüştür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Böyle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önemli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konuda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yaygınlaştırma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çarpan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etkisi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anlamında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yeterli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miktarda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faaliyet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öngörüleri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yapılmıştır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Katılımcıların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yatılı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lise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öğrencilerinden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oluşması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da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imkanı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kısıtlı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katılımı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öncelikleriyle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/>
              </a:rPr>
              <a:t>örtüşmektedir</a:t>
            </a:r>
            <a:r>
              <a:rPr lang="en-US" dirty="0" smtClean="0">
                <a:solidFill>
                  <a:srgbClr val="000000"/>
                </a:solidFill>
                <a:latin typeface="Trebuchet MS"/>
              </a:rPr>
              <a:t>.</a:t>
            </a:r>
          </a:p>
          <a:p>
            <a:pPr lvl="1"/>
            <a:endParaRPr lang="en-US" dirty="0" smtClean="0">
              <a:solidFill>
                <a:srgbClr val="000000"/>
              </a:solidFill>
              <a:latin typeface="Trebuchet MS"/>
            </a:endParaRP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tr-TR" dirty="0" smtClean="0"/>
              <a:t>Değerlendirme Form Örnekleri </a:t>
            </a:r>
          </a:p>
          <a:p>
            <a:pPr lvl="1">
              <a:lnSpc>
                <a:spcPct val="150000"/>
              </a:lnSpc>
            </a:pPr>
            <a:r>
              <a:rPr lang="tr-TR" dirty="0" smtClean="0"/>
              <a:t>Gençlik </a:t>
            </a:r>
            <a:r>
              <a:rPr lang="tr-TR" dirty="0" smtClean="0"/>
              <a:t>projesi </a:t>
            </a:r>
            <a:endParaRPr lang="tr-TR" dirty="0" smtClean="0"/>
          </a:p>
          <a:p>
            <a:pPr lvl="1">
              <a:lnSpc>
                <a:spcPct val="150000"/>
              </a:lnSpc>
            </a:pPr>
            <a:r>
              <a:rPr lang="tr-TR" dirty="0" smtClean="0"/>
              <a:t>Kötü </a:t>
            </a:r>
            <a:r>
              <a:rPr lang="tr-TR" dirty="0" smtClean="0"/>
              <a:t>proje </a:t>
            </a:r>
            <a:r>
              <a:rPr lang="tr-TR" dirty="0" smtClean="0"/>
              <a:t>örneği</a:t>
            </a:r>
            <a:endParaRPr lang="tr-TR" dirty="0" smtClean="0"/>
          </a:p>
          <a:p>
            <a:pPr lvl="1">
              <a:lnSpc>
                <a:spcPct val="150000"/>
              </a:lnSpc>
            </a:pPr>
            <a:endParaRPr lang="tr-TR" dirty="0" smtClean="0"/>
          </a:p>
          <a:p>
            <a:pPr algn="just">
              <a:defRPr sz="1000"/>
            </a:pP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engelli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bireylerin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de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olduğu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5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katılımcı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gençten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oluşan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grup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tarafından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verilmiştir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süresi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5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aydır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temelde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katılımcılarla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gerçekleştirilecek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Kilis'in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tarihi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yerlerinin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fotoğraflanması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bu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fotoğrafların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sergiler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vasıtasıyla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yaygınlaştırılarak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ortak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kültür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bilinci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oluşturmayı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planlamaktadır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istenilen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sonuca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ulaşmak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fotoğrafçılık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ile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ilgili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teorik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bilgilerin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verilmesi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gezi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piknik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düzenlenmesi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,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fotoğrafla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ilgili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merkezlerin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ziyaret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edilmesi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gibi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faaliyetler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öngörülmektedir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 smtClean="0"/>
              <a:t>Değerlendirme 55</a:t>
            </a:r>
            <a:endParaRPr lang="tr-TR" dirty="0" smtClean="0">
              <a:solidFill>
                <a:srgbClr val="000000"/>
              </a:solidFill>
              <a:latin typeface="Trebuchet MS"/>
            </a:endParaRPr>
          </a:p>
          <a:p>
            <a:pPr algn="just">
              <a:defRPr sz="1000"/>
            </a:pP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temelde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gençlerin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engelli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bireylerin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katılımını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öngörmekle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birlikte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engelli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bireylerin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aktif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rolleri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onların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gelişimine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katkıları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net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belirtilmemiştir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Ayrıca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genel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hedeflerde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işaretlenen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aktif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vatandaşlık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gençlik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alanında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STK'ların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kapasitesini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arttırılmasına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yönelik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yeterli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faaliyetler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öngörülmemiştir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Bu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açıdan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2009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yılı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önceliklerine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dair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de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yeterli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miktarda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yapılmamıştır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bazı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hazırlık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faaliyetleri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öngörülmüştür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Ayrıntılı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faaliyet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programı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yapılmış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olup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tüm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bileşenler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öngörülmüştür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Değerlendirme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safhası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her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hafta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toplantılar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konulmuştur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Fakat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bu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gençlik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grubunun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faaliyet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programında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belirtilen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ayrıntıları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belirtilen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tüm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işleri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nasıl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yapacağı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katılımcıların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aktif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görev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dağılımları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net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bilgi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olmadığından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bu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grubun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böyle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geniş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olarak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düşünülmüş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projeyi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idare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etmeleri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daha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net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olması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destek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aldığı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yerlerden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imzalı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destek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bildirgesi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alması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beklenirdi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katılımcıların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korunması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güvenliği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alınan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tedbirler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konusunda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açıklama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yoktur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elde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edilecek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sonuçların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etkileri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çoğaltan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etkisi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yeterli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miktarda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net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açıklanmamıştır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Böyle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bir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projenin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sürdürülebilirliği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de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değinilmeyen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konulardandır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Projenin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ve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AB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Gençlik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Programının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görünürlüğü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ile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sonuçların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yaygınlaştırılması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için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yeterli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miktarda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öngörü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yapılmıştır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Katılımcılar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daha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önce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de AB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projesinde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yer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almış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rebuchet MS"/>
              </a:rPr>
              <a:t>kişilerdir</a:t>
            </a:r>
            <a:r>
              <a:rPr lang="en-US" sz="1400" dirty="0" smtClean="0">
                <a:solidFill>
                  <a:srgbClr val="000000"/>
                </a:solidFill>
                <a:latin typeface="Trebuchet MS"/>
              </a:rPr>
              <a:t>. </a:t>
            </a:r>
          </a:p>
          <a:p>
            <a:pPr lvl="1"/>
            <a:endParaRPr lang="en-US" dirty="0" smtClean="0">
              <a:solidFill>
                <a:srgbClr val="000000"/>
              </a:solidFill>
              <a:latin typeface="Trebuchet MS"/>
            </a:endParaRP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2"/>
                </a:solidFill>
              </a:rPr>
              <a:t>Değerlendirme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48"/>
          <p:cNvSpPr>
            <a:spLocks noChangeArrowheads="1"/>
          </p:cNvSpPr>
          <p:nvPr/>
        </p:nvSpPr>
        <p:spPr bwMode="auto">
          <a:xfrm>
            <a:off x="457200" y="0"/>
            <a:ext cx="82296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r-TR" sz="3200" dirty="0" smtClean="0"/>
              <a:t>İzleme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49573" name="Group 69"/>
          <p:cNvGraphicFramePr>
            <a:graphicFrameLocks noGrp="1"/>
          </p:cNvGraphicFramePr>
          <p:nvPr/>
        </p:nvGraphicFramePr>
        <p:xfrm>
          <a:off x="539552" y="1650723"/>
          <a:ext cx="8353425" cy="3291698"/>
        </p:xfrm>
        <a:graphic>
          <a:graphicData uri="http://schemas.openxmlformats.org/drawingml/2006/table">
            <a:tbl>
              <a:tblPr/>
              <a:tblGrid>
                <a:gridCol w="1873250"/>
                <a:gridCol w="6480175"/>
              </a:tblGrid>
              <a:tr h="77016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Nedir?</a:t>
                      </a:r>
                      <a:endParaRPr kumimoji="0" lang="en-GB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Hedeflere ulaşma etkililiği ve verimlilik tespitine ve analizi yönetimsel bir faaliyettir (planlanan ve gerçekleşen)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Nasıl Yapılır?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Hızlı ve devamlı olarak, devam eden faaliyetlerin iyileştirilmesi, performansı arttırmak için önemli faktörlerin tespit edilmesi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67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Kimler Yapar?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279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İç ve dış uzmanlar tarafından</a:t>
                      </a:r>
                      <a:endParaRPr kumimoji="0" lang="de-D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41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 zaman?</a:t>
                      </a:r>
                      <a:endParaRPr kumimoji="0" lang="en-GB" sz="1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Düzenli olarak, aylık, 3-6 aylık ve yıllık olarak</a:t>
                      </a:r>
                      <a:endParaRPr kumimoji="0" lang="de-D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504057"/>
          </a:xfrm>
          <a:noFill/>
        </p:spPr>
        <p:txBody>
          <a:bodyPr anchor="ctr">
            <a:normAutofit fontScale="90000"/>
          </a:bodyPr>
          <a:lstStyle/>
          <a:p>
            <a:pPr eaLnBrk="1" hangingPunct="1"/>
            <a:r>
              <a:rPr lang="tr-TR" sz="3600" dirty="0" smtClean="0">
                <a:solidFill>
                  <a:schemeClr val="tx2"/>
                </a:solidFill>
              </a:rPr>
              <a:t>Denetim</a:t>
            </a:r>
            <a:endParaRPr lang="en-GB" sz="3600" dirty="0" smtClean="0">
              <a:solidFill>
                <a:schemeClr val="tx2"/>
              </a:solidFill>
            </a:endParaRPr>
          </a:p>
        </p:txBody>
      </p:sp>
      <p:graphicFrame>
        <p:nvGraphicFramePr>
          <p:cNvPr id="150533" name="Group 5"/>
          <p:cNvGraphicFramePr>
            <a:graphicFrameLocks noGrp="1"/>
          </p:cNvGraphicFramePr>
          <p:nvPr/>
        </p:nvGraphicFramePr>
        <p:xfrm>
          <a:off x="395536" y="1412777"/>
          <a:ext cx="8353425" cy="3147844"/>
        </p:xfrm>
        <a:graphic>
          <a:graphicData uri="http://schemas.openxmlformats.org/drawingml/2006/table">
            <a:tbl>
              <a:tblPr/>
              <a:tblGrid>
                <a:gridCol w="1873250"/>
                <a:gridCol w="6480175"/>
              </a:tblGrid>
              <a:tr h="79208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Nedir?</a:t>
                      </a:r>
                      <a:endParaRPr kumimoji="0" lang="en-GB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Finansal işlemlerin ve raporların yasa ve sözleşme hükümlerine uygunluğunun tespiti ve analizi 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Nasıl Yapılır?</a:t>
                      </a: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Finansal kayıtların yasal prosedürlere ve sözleşme hükümlerine uygunluk doğrulanması ile yapılır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21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Kimler Yapar?</a:t>
                      </a: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279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Bağımsız dış denetim uzmanları</a:t>
                      </a: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5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Ne zaman?</a:t>
                      </a: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Proje süresince ve bitiminde</a:t>
                      </a:r>
                      <a:endParaRPr kumimoji="0" lang="de-D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1825</TotalTime>
  <Words>785</Words>
  <Application>Microsoft Office PowerPoint</Application>
  <PresentationFormat>Ekran Gösterisi (4:3)</PresentationFormat>
  <Paragraphs>75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Concourse</vt:lpstr>
      <vt:lpstr>Değerlendirme-İzleme-Denetim</vt:lpstr>
      <vt:lpstr>Değerlendirme</vt:lpstr>
      <vt:lpstr>Değerlendirme</vt:lpstr>
      <vt:lpstr>Değerlendirme</vt:lpstr>
      <vt:lpstr>Değerlendirme</vt:lpstr>
      <vt:lpstr>Değerlendirme</vt:lpstr>
      <vt:lpstr>Değerlendirme</vt:lpstr>
      <vt:lpstr>Değerlendirme</vt:lpstr>
      <vt:lpstr>Değerlendirme</vt:lpstr>
      <vt:lpstr>Değerlendirme</vt:lpstr>
      <vt:lpstr>Değerlendirme</vt:lpstr>
      <vt:lpstr>Slayt 12</vt:lpstr>
      <vt:lpstr>Denetim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Umut</dc:creator>
  <cp:lastModifiedBy>umut</cp:lastModifiedBy>
  <cp:revision>103</cp:revision>
  <dcterms:created xsi:type="dcterms:W3CDTF">1601-01-01T00:00:00Z</dcterms:created>
  <dcterms:modified xsi:type="dcterms:W3CDTF">2013-01-02T15:04:00Z</dcterms:modified>
</cp:coreProperties>
</file>