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2"/>
  </p:notesMasterIdLst>
  <p:handoutMasterIdLst>
    <p:handoutMasterId r:id="rId73"/>
  </p:handoutMasterIdLst>
  <p:sldIdLst>
    <p:sldId id="285" r:id="rId2"/>
    <p:sldId id="330" r:id="rId3"/>
    <p:sldId id="286" r:id="rId4"/>
    <p:sldId id="287" r:id="rId5"/>
    <p:sldId id="315" r:id="rId6"/>
    <p:sldId id="316" r:id="rId7"/>
    <p:sldId id="289" r:id="rId8"/>
    <p:sldId id="332" r:id="rId9"/>
    <p:sldId id="368" r:id="rId10"/>
    <p:sldId id="374" r:id="rId11"/>
    <p:sldId id="376" r:id="rId12"/>
    <p:sldId id="377" r:id="rId13"/>
    <p:sldId id="378" r:id="rId14"/>
    <p:sldId id="334" r:id="rId15"/>
    <p:sldId id="279" r:id="rId16"/>
    <p:sldId id="280" r:id="rId17"/>
    <p:sldId id="310" r:id="rId18"/>
    <p:sldId id="281" r:id="rId19"/>
    <p:sldId id="269" r:id="rId20"/>
    <p:sldId id="270" r:id="rId21"/>
    <p:sldId id="271" r:id="rId22"/>
    <p:sldId id="272" r:id="rId23"/>
    <p:sldId id="273" r:id="rId24"/>
    <p:sldId id="336" r:id="rId25"/>
    <p:sldId id="275" r:id="rId26"/>
    <p:sldId id="338" r:id="rId27"/>
    <p:sldId id="340" r:id="rId28"/>
    <p:sldId id="342" r:id="rId29"/>
    <p:sldId id="304" r:id="rId30"/>
    <p:sldId id="305" r:id="rId31"/>
    <p:sldId id="306" r:id="rId32"/>
    <p:sldId id="301" r:id="rId33"/>
    <p:sldId id="327" r:id="rId34"/>
    <p:sldId id="317" r:id="rId35"/>
    <p:sldId id="321" r:id="rId36"/>
    <p:sldId id="322" r:id="rId37"/>
    <p:sldId id="323" r:id="rId38"/>
    <p:sldId id="325" r:id="rId39"/>
    <p:sldId id="324" r:id="rId40"/>
    <p:sldId id="366" r:id="rId41"/>
    <p:sldId id="284" r:id="rId42"/>
    <p:sldId id="364" r:id="rId43"/>
    <p:sldId id="367" r:id="rId44"/>
    <p:sldId id="263" r:id="rId45"/>
    <p:sldId id="264" r:id="rId46"/>
    <p:sldId id="326" r:id="rId47"/>
    <p:sldId id="307" r:id="rId48"/>
    <p:sldId id="265" r:id="rId49"/>
    <p:sldId id="344" r:id="rId50"/>
    <p:sldId id="365" r:id="rId51"/>
    <p:sldId id="348" r:id="rId52"/>
    <p:sldId id="350" r:id="rId53"/>
    <p:sldId id="314" r:id="rId54"/>
    <p:sldId id="328" r:id="rId55"/>
    <p:sldId id="292" r:id="rId56"/>
    <p:sldId id="352" r:id="rId57"/>
    <p:sldId id="294" r:id="rId58"/>
    <p:sldId id="361" r:id="rId59"/>
    <p:sldId id="362" r:id="rId60"/>
    <p:sldId id="363" r:id="rId61"/>
    <p:sldId id="356" r:id="rId62"/>
    <p:sldId id="375" r:id="rId63"/>
    <p:sldId id="373" r:id="rId64"/>
    <p:sldId id="358" r:id="rId65"/>
    <p:sldId id="297" r:id="rId66"/>
    <p:sldId id="369" r:id="rId67"/>
    <p:sldId id="370" r:id="rId68"/>
    <p:sldId id="371" r:id="rId69"/>
    <p:sldId id="372" r:id="rId70"/>
    <p:sldId id="360" r:id="rId71"/>
  </p:sldIdLst>
  <p:sldSz cx="11701463" cy="11701463"/>
  <p:notesSz cx="9947275" cy="6858000"/>
  <p:defaultTextStyle>
    <a:lvl1pPr algn="ctr" defTabSz="600683">
      <a:defRPr sz="2500">
        <a:solidFill>
          <a:srgbClr val="414141"/>
        </a:solidFill>
        <a:latin typeface="Palatino"/>
        <a:ea typeface="Palatino"/>
        <a:cs typeface="Palatino"/>
        <a:sym typeface="Palatino"/>
      </a:defRPr>
    </a:lvl1pPr>
    <a:lvl2pPr indent="235050" algn="ctr" defTabSz="600683">
      <a:defRPr sz="2500">
        <a:solidFill>
          <a:srgbClr val="414141"/>
        </a:solidFill>
        <a:latin typeface="Palatino"/>
        <a:ea typeface="Palatino"/>
        <a:cs typeface="Palatino"/>
        <a:sym typeface="Palatino"/>
      </a:defRPr>
    </a:lvl2pPr>
    <a:lvl3pPr indent="470099" algn="ctr" defTabSz="600683">
      <a:defRPr sz="2500">
        <a:solidFill>
          <a:srgbClr val="414141"/>
        </a:solidFill>
        <a:latin typeface="Palatino"/>
        <a:ea typeface="Palatino"/>
        <a:cs typeface="Palatino"/>
        <a:sym typeface="Palatino"/>
      </a:defRPr>
    </a:lvl3pPr>
    <a:lvl4pPr indent="705147" algn="ctr" defTabSz="600683">
      <a:defRPr sz="2500">
        <a:solidFill>
          <a:srgbClr val="414141"/>
        </a:solidFill>
        <a:latin typeface="Palatino"/>
        <a:ea typeface="Palatino"/>
        <a:cs typeface="Palatino"/>
        <a:sym typeface="Palatino"/>
      </a:defRPr>
    </a:lvl4pPr>
    <a:lvl5pPr indent="940197" algn="ctr" defTabSz="600683">
      <a:defRPr sz="2500">
        <a:solidFill>
          <a:srgbClr val="414141"/>
        </a:solidFill>
        <a:latin typeface="Palatino"/>
        <a:ea typeface="Palatino"/>
        <a:cs typeface="Palatino"/>
        <a:sym typeface="Palatino"/>
      </a:defRPr>
    </a:lvl5pPr>
    <a:lvl6pPr indent="1175248" algn="ctr" defTabSz="600683">
      <a:defRPr sz="2500">
        <a:solidFill>
          <a:srgbClr val="414141"/>
        </a:solidFill>
        <a:latin typeface="Palatino"/>
        <a:ea typeface="Palatino"/>
        <a:cs typeface="Palatino"/>
        <a:sym typeface="Palatino"/>
      </a:defRPr>
    </a:lvl6pPr>
    <a:lvl7pPr indent="1410297" algn="ctr" defTabSz="600683">
      <a:defRPr sz="2500">
        <a:solidFill>
          <a:srgbClr val="414141"/>
        </a:solidFill>
        <a:latin typeface="Palatino"/>
        <a:ea typeface="Palatino"/>
        <a:cs typeface="Palatino"/>
        <a:sym typeface="Palatino"/>
      </a:defRPr>
    </a:lvl7pPr>
    <a:lvl8pPr indent="1645346" algn="ctr" defTabSz="600683">
      <a:defRPr sz="2500">
        <a:solidFill>
          <a:srgbClr val="414141"/>
        </a:solidFill>
        <a:latin typeface="Palatino"/>
        <a:ea typeface="Palatino"/>
        <a:cs typeface="Palatino"/>
        <a:sym typeface="Palatino"/>
      </a:defRPr>
    </a:lvl8pPr>
    <a:lvl9pPr indent="1880395" algn="ctr" defTabSz="600683">
      <a:defRPr sz="2500">
        <a:solidFill>
          <a:srgbClr val="414141"/>
        </a:solidFill>
        <a:latin typeface="Palatino"/>
        <a:ea typeface="Palatino"/>
        <a:cs typeface="Palatino"/>
        <a:sym typeface="Palatino"/>
      </a:defRPr>
    </a:lvl9pPr>
  </p:defaultTextStyle>
  <p:extLst>
    <p:ext uri="{EFAFB233-063F-42B5-8137-9DF3F51BA10A}">
      <p15:sldGuideLst xmlns:p15="http://schemas.microsoft.com/office/powerpoint/2012/main" xmlns="">
        <p15:guide id="1" orient="horz" pos="3686">
          <p15:clr>
            <a:srgbClr val="A4A3A4"/>
          </p15:clr>
        </p15:guide>
        <p15:guide id="2" pos="368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9847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B0564E"/>
          </a:solidFill>
        </a:fill>
      </a:tcStyle>
    </a:firstRow>
  </a:tblStyle>
  <a:tblStyle styleId="{C7B018BB-80A7-4F77-B60F-C8B233D01FF8}" styleName="">
    <a:tblBg/>
    <a:wholeTbl>
      <a:tcTxStyle b="off" i="off">
        <a:font>
          <a:latin typeface="Palatino"/>
          <a:ea typeface="Palatino"/>
          <a:cs typeface="Palatino"/>
        </a:font>
        <a:srgbClr val="414141"/>
      </a:tcTxStyle>
      <a:tcStyle>
        <a:tcBdr>
          <a:left>
            <a:ln w="25400" cap="rnd">
              <a:solidFill>
                <a:srgbClr val="C9C3BA"/>
              </a:solidFill>
              <a:custDash>
                <a:ds d="100000" sp="200000"/>
              </a:custDash>
              <a:miter lim="400000"/>
            </a:ln>
          </a:left>
          <a:right>
            <a:ln w="25400" cap="rnd">
              <a:solidFill>
                <a:srgbClr val="C9C3BA"/>
              </a:solidFill>
              <a:custDash>
                <a:ds d="100000" sp="200000"/>
              </a:custDash>
              <a:miter lim="400000"/>
            </a:ln>
          </a:right>
          <a:top>
            <a:ln w="25400" cap="rnd">
              <a:solidFill>
                <a:srgbClr val="C9C3BA"/>
              </a:solidFill>
              <a:custDash>
                <a:ds d="100000" sp="200000"/>
              </a:custDash>
              <a:miter lim="400000"/>
            </a:ln>
          </a:top>
          <a:bottom>
            <a:ln w="25400" cap="rnd">
              <a:solidFill>
                <a:srgbClr val="C9C3BA"/>
              </a:solidFill>
              <a:custDash>
                <a:ds d="100000" sp="200000"/>
              </a:custDash>
              <a:miter lim="400000"/>
            </a:ln>
          </a:bottom>
          <a:insideH>
            <a:ln w="25400" cap="rnd">
              <a:solidFill>
                <a:srgbClr val="C9C3BA"/>
              </a:solidFill>
              <a:custDash>
                <a:ds d="100000" sp="200000"/>
              </a:custDash>
              <a:miter lim="400000"/>
            </a:ln>
          </a:insideH>
          <a:insideV>
            <a:ln w="25400" cap="rnd">
              <a:solidFill>
                <a:srgbClr val="C9C3BA"/>
              </a:solidFill>
              <a:custDash>
                <a:ds d="100000" sp="200000"/>
              </a:custDash>
              <a:miter lim="400000"/>
            </a:ln>
          </a:insideV>
        </a:tcBdr>
        <a:fill>
          <a:noFill/>
        </a:fill>
      </a:tcStyle>
    </a:wholeTbl>
    <a:band2H>
      <a:tcTxStyle/>
      <a:tcStyle>
        <a:tcBdr/>
        <a:fill>
          <a:solidFill>
            <a:srgbClr val="C9C3BA">
              <a:alpha val="7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50000"/>
                </a:srgbClr>
              </a:solidFill>
              <a:prstDash val="solid"/>
              <a:miter lim="400000"/>
            </a:ln>
          </a:insideV>
        </a:tcBdr>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FFFFF">
                  <a:alpha val="50000"/>
                </a:srgbClr>
              </a:solidFill>
              <a:prstDash val="solid"/>
              <a:miter lim="400000"/>
            </a:ln>
          </a:insideH>
          <a:insideV>
            <a:ln w="12700" cap="flat">
              <a:noFill/>
              <a:miter lim="400000"/>
            </a:ln>
          </a:insideV>
        </a:tcBdr>
      </a:tcStyle>
    </a:firstRow>
  </a:tblStyle>
  <a:tblStyle styleId="{EEE7283C-3CF3-47DC-8721-378D4A62B228}"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39D60"/>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6C7C4E"/>
          </a:solidFill>
        </a:fill>
      </a:tcStyle>
    </a:firstRow>
  </a:tblStyle>
  <a:tblStyle styleId="{CF821DB8-F4EB-4A41-A1BA-3FCAFE7338EE}" styleName="">
    <a:tblBg/>
    <a:wholeTbl>
      <a:tcTxStyle b="off" i="off">
        <a:font>
          <a:latin typeface="Palatino"/>
          <a:ea typeface="Palatino"/>
          <a:cs typeface="Palatino"/>
        </a:font>
        <a:srgbClr val="414141"/>
      </a:tcTxStyle>
      <a:tcStyle>
        <a:tcBdr>
          <a:left>
            <a:ln w="12700" cap="flat">
              <a:solidFill>
                <a:srgbClr val="A8C3DF"/>
              </a:solidFill>
              <a:prstDash val="solid"/>
              <a:miter lim="400000"/>
            </a:ln>
          </a:left>
          <a:right>
            <a:ln w="12700" cap="flat">
              <a:solidFill>
                <a:srgbClr val="A8C3DF"/>
              </a:solidFill>
              <a:prstDash val="solid"/>
              <a:miter lim="400000"/>
            </a:ln>
          </a:right>
          <a:top>
            <a:ln w="12700" cap="flat">
              <a:solidFill>
                <a:srgbClr val="A8C3DF"/>
              </a:solidFill>
              <a:prstDash val="solid"/>
              <a:miter lim="400000"/>
            </a:ln>
          </a:top>
          <a:bottom>
            <a:ln w="12700" cap="flat">
              <a:solidFill>
                <a:srgbClr val="A8C3DF"/>
              </a:solidFill>
              <a:prstDash val="solid"/>
              <a:miter lim="400000"/>
            </a:ln>
          </a:bottom>
          <a:insideH>
            <a:ln w="12700" cap="flat">
              <a:solidFill>
                <a:srgbClr val="A8C3DF"/>
              </a:solidFill>
              <a:prstDash val="solid"/>
              <a:miter lim="400000"/>
            </a:ln>
          </a:insideH>
          <a:insideV>
            <a:ln w="12700" cap="flat">
              <a:solidFill>
                <a:srgbClr val="A8C3DF"/>
              </a:solidFill>
              <a:prstDash val="solid"/>
              <a:miter lim="400000"/>
            </a:ln>
          </a:insideV>
        </a:tcBdr>
        <a:fill>
          <a:noFill/>
        </a:fill>
      </a:tcStyle>
    </a:wholeTbl>
    <a:band2H>
      <a:tcTxStyle/>
      <a:tcStyle>
        <a:tcBdr/>
        <a:fill>
          <a:solidFill>
            <a:srgbClr val="A8C3DF">
              <a:alpha val="3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AAF"/>
          </a:solid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314975"/>
          </a:solid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496392"/>
          </a:solidFill>
        </a:fill>
      </a:tcStyle>
    </a:firstRow>
  </a:tblStyle>
  <a:tblStyle styleId="{33BA23B1-9221-436E-865A-0063620EA4FD}" styleName="">
    <a:tblBg/>
    <a:wholeTbl>
      <a:tcTxStyle b="off" i="off">
        <a:font>
          <a:latin typeface="Palatino"/>
          <a:ea typeface="Palatino"/>
          <a:cs typeface="Palatino"/>
        </a:font>
        <a:srgbClr val="414141"/>
      </a:tcTxStyle>
      <a:tcStyle>
        <a:tcBdr>
          <a:left>
            <a:ln w="12700" cap="flat">
              <a:solidFill>
                <a:srgbClr val="C9C3BA"/>
              </a:solidFill>
              <a:prstDash val="solid"/>
              <a:miter lim="400000"/>
            </a:ln>
          </a:left>
          <a:right>
            <a:ln w="12700" cap="flat">
              <a:solidFill>
                <a:srgbClr val="C9C3BA"/>
              </a:solidFill>
              <a:prstDash val="solid"/>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solidFill>
                <a:srgbClr val="C9C3BA"/>
              </a:solidFill>
              <a:prstDash val="solid"/>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6635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89847F"/>
          </a:solidFill>
        </a:fill>
      </a:tcStyle>
    </a:firstRow>
  </a:tblStyle>
  <a:tblStyle styleId="{2708684C-4D16-4618-839F-0558EEFCDFE6}"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wholeTbl>
    <a:band2H>
      <a:tcTxStyle/>
      <a:tcStyle>
        <a:tcBdr/>
        <a:fill>
          <a:solidFill>
            <a:srgbClr val="C9C3BA">
              <a:alpha val="35000"/>
            </a:srgbClr>
          </a:solidFill>
        </a:fill>
      </a:tcStyle>
    </a:band2H>
    <a:firstCol>
      <a:tcTxStyle b="off" i="off">
        <a:font>
          <a:latin typeface="Palatino"/>
          <a:ea typeface="Palatino"/>
          <a:cs typeface="Palatino"/>
        </a:font>
        <a:srgbClr val="414141"/>
      </a:tcTxStyle>
      <a:tcStyle>
        <a:tcBdr>
          <a:left>
            <a:ln w="12700" cap="flat">
              <a:noFill/>
              <a:miter lim="400000"/>
            </a:ln>
          </a:left>
          <a:right>
            <a:ln w="25400" cap="flat">
              <a:solidFill>
                <a:srgbClr val="000000"/>
              </a:solidFill>
              <a:prstDash val="solid"/>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noFill/>
              <a:miter lim="400000"/>
            </a:ln>
          </a:bottom>
          <a:insideH>
            <a:ln w="12700" cap="flat">
              <a:solidFill>
                <a:srgbClr val="89847F"/>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25400" cap="flat">
              <a:solidFill>
                <a:srgbClr val="000000"/>
              </a:solidFill>
              <a:prstDash val="solid"/>
              <a:miter lim="400000"/>
            </a:ln>
          </a:bottom>
          <a:insideH>
            <a:ln w="12700" cap="flat">
              <a:solidFill>
                <a:srgbClr val="89847F"/>
              </a:solidFill>
              <a:prstDash val="solid"/>
              <a:miter lim="400000"/>
            </a:ln>
          </a:insideH>
          <a:insideV>
            <a:ln w="12700" cap="flat">
              <a:noFill/>
              <a:miter lim="400000"/>
            </a:ln>
          </a:insideV>
        </a:tcBdr>
        <a:fill>
          <a:no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060" autoAdjust="0"/>
  </p:normalViewPr>
  <p:slideViewPr>
    <p:cSldViewPr>
      <p:cViewPr varScale="1">
        <p:scale>
          <a:sx n="63" d="100"/>
          <a:sy n="63" d="100"/>
        </p:scale>
        <p:origin x="-2460" y="-132"/>
      </p:cViewPr>
      <p:guideLst>
        <p:guide orient="horz" pos="3686"/>
        <p:guide pos="368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5634487" y="0"/>
            <a:ext cx="4310486" cy="342900"/>
          </a:xfrm>
          <a:prstGeom prst="rect">
            <a:avLst/>
          </a:prstGeom>
        </p:spPr>
        <p:txBody>
          <a:bodyPr vert="horz" lIns="91440" tIns="45720" rIns="91440" bIns="45720" rtlCol="0"/>
          <a:lstStyle>
            <a:lvl1pPr algn="r">
              <a:defRPr sz="1200"/>
            </a:lvl1pPr>
          </a:lstStyle>
          <a:p>
            <a:fld id="{7FBA37E9-7373-4246-AFA8-2F75B9979218}" type="datetimeFigureOut">
              <a:rPr lang="tr-TR" smtClean="0"/>
              <a:pPr/>
              <a:t>22.9.2016</a:t>
            </a:fld>
            <a:endParaRPr lang="tr-TR"/>
          </a:p>
        </p:txBody>
      </p:sp>
      <p:sp>
        <p:nvSpPr>
          <p:cNvPr id="4" name="Altbilgi Yer Tutucusu 3"/>
          <p:cNvSpPr>
            <a:spLocks noGrp="1"/>
          </p:cNvSpPr>
          <p:nvPr>
            <p:ph type="ftr" sz="quarter" idx="2"/>
          </p:nvPr>
        </p:nvSpPr>
        <p:spPr>
          <a:xfrm>
            <a:off x="0" y="6513910"/>
            <a:ext cx="4310486" cy="3429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5634487" y="6513910"/>
            <a:ext cx="4310486" cy="342900"/>
          </a:xfrm>
          <a:prstGeom prst="rect">
            <a:avLst/>
          </a:prstGeom>
        </p:spPr>
        <p:txBody>
          <a:bodyPr vert="horz" lIns="91440" tIns="45720" rIns="91440" bIns="45720" rtlCol="0" anchor="b"/>
          <a:lstStyle>
            <a:lvl1pPr algn="r">
              <a:defRPr sz="1200"/>
            </a:lvl1pPr>
          </a:lstStyle>
          <a:p>
            <a:fld id="{EEAC1647-6695-4485-8F56-D5AA816BBC43}" type="slidenum">
              <a:rPr lang="tr-TR" smtClean="0"/>
              <a:pPr/>
              <a:t>‹#›</a:t>
            </a:fld>
            <a:endParaRPr lang="tr-TR"/>
          </a:p>
        </p:txBody>
      </p:sp>
    </p:spTree>
    <p:extLst>
      <p:ext uri="{BB962C8B-B14F-4D97-AF65-F5344CB8AC3E}">
        <p14:creationId xmlns:p14="http://schemas.microsoft.com/office/powerpoint/2010/main" val="28746049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 name="Shape 40"/>
          <p:cNvSpPr>
            <a:spLocks noGrp="1" noRot="1" noChangeAspect="1"/>
          </p:cNvSpPr>
          <p:nvPr>
            <p:ph type="sldImg"/>
          </p:nvPr>
        </p:nvSpPr>
        <p:spPr>
          <a:xfrm>
            <a:off x="3687763" y="514350"/>
            <a:ext cx="2571750" cy="2571750"/>
          </a:xfrm>
          <a:prstGeom prst="rect">
            <a:avLst/>
          </a:prstGeom>
        </p:spPr>
        <p:txBody>
          <a:bodyPr/>
          <a:lstStyle/>
          <a:p>
            <a:pPr lvl="0"/>
            <a:endParaRPr/>
          </a:p>
        </p:txBody>
      </p:sp>
      <p:sp>
        <p:nvSpPr>
          <p:cNvPr id="41" name="Shape 41"/>
          <p:cNvSpPr>
            <a:spLocks noGrp="1"/>
          </p:cNvSpPr>
          <p:nvPr>
            <p:ph type="body" sz="quarter" idx="1"/>
          </p:nvPr>
        </p:nvSpPr>
        <p:spPr>
          <a:xfrm>
            <a:off x="1326304" y="3257550"/>
            <a:ext cx="7294668" cy="3086100"/>
          </a:xfrm>
          <a:prstGeom prst="rect">
            <a:avLst/>
          </a:prstGeom>
        </p:spPr>
        <p:txBody>
          <a:bodyPr/>
          <a:lstStyle/>
          <a:p>
            <a:pPr lvl="0"/>
            <a:endParaRPr/>
          </a:p>
        </p:txBody>
      </p:sp>
    </p:spTree>
    <p:extLst>
      <p:ext uri="{BB962C8B-B14F-4D97-AF65-F5344CB8AC3E}">
        <p14:creationId xmlns:p14="http://schemas.microsoft.com/office/powerpoint/2010/main" val="3186065720"/>
      </p:ext>
    </p:extLst>
  </p:cSld>
  <p:clrMap bg1="lt1" tx1="dk1" bg2="lt2" tx2="dk2" accent1="accent1" accent2="accent2" accent3="accent3" accent4="accent4" accent5="accent5" accent6="accent6" hlink="hlink" folHlink="folHlink"/>
  <p:notesStyle>
    <a:lvl1pPr defTabSz="470099">
      <a:lnSpc>
        <a:spcPct val="125000"/>
      </a:lnSpc>
      <a:defRPr sz="2500">
        <a:latin typeface="Avenir Roman"/>
        <a:ea typeface="Avenir Roman"/>
        <a:cs typeface="Avenir Roman"/>
        <a:sym typeface="Avenir Roman"/>
      </a:defRPr>
    </a:lvl1pPr>
    <a:lvl2pPr indent="235050" defTabSz="470099">
      <a:lnSpc>
        <a:spcPct val="125000"/>
      </a:lnSpc>
      <a:defRPr sz="2500">
        <a:latin typeface="Avenir Roman"/>
        <a:ea typeface="Avenir Roman"/>
        <a:cs typeface="Avenir Roman"/>
        <a:sym typeface="Avenir Roman"/>
      </a:defRPr>
    </a:lvl2pPr>
    <a:lvl3pPr indent="470099" defTabSz="470099">
      <a:lnSpc>
        <a:spcPct val="125000"/>
      </a:lnSpc>
      <a:defRPr sz="2500">
        <a:latin typeface="Avenir Roman"/>
        <a:ea typeface="Avenir Roman"/>
        <a:cs typeface="Avenir Roman"/>
        <a:sym typeface="Avenir Roman"/>
      </a:defRPr>
    </a:lvl3pPr>
    <a:lvl4pPr indent="705147" defTabSz="470099">
      <a:lnSpc>
        <a:spcPct val="125000"/>
      </a:lnSpc>
      <a:defRPr sz="2500">
        <a:latin typeface="Avenir Roman"/>
        <a:ea typeface="Avenir Roman"/>
        <a:cs typeface="Avenir Roman"/>
        <a:sym typeface="Avenir Roman"/>
      </a:defRPr>
    </a:lvl4pPr>
    <a:lvl5pPr indent="940197" defTabSz="470099">
      <a:lnSpc>
        <a:spcPct val="125000"/>
      </a:lnSpc>
      <a:defRPr sz="2500">
        <a:latin typeface="Avenir Roman"/>
        <a:ea typeface="Avenir Roman"/>
        <a:cs typeface="Avenir Roman"/>
        <a:sym typeface="Avenir Roman"/>
      </a:defRPr>
    </a:lvl5pPr>
    <a:lvl6pPr indent="1175248" defTabSz="470099">
      <a:lnSpc>
        <a:spcPct val="125000"/>
      </a:lnSpc>
      <a:defRPr sz="2500">
        <a:latin typeface="Avenir Roman"/>
        <a:ea typeface="Avenir Roman"/>
        <a:cs typeface="Avenir Roman"/>
        <a:sym typeface="Avenir Roman"/>
      </a:defRPr>
    </a:lvl6pPr>
    <a:lvl7pPr indent="1410297" defTabSz="470099">
      <a:lnSpc>
        <a:spcPct val="125000"/>
      </a:lnSpc>
      <a:defRPr sz="2500">
        <a:latin typeface="Avenir Roman"/>
        <a:ea typeface="Avenir Roman"/>
        <a:cs typeface="Avenir Roman"/>
        <a:sym typeface="Avenir Roman"/>
      </a:defRPr>
    </a:lvl7pPr>
    <a:lvl8pPr indent="1645346" defTabSz="470099">
      <a:lnSpc>
        <a:spcPct val="125000"/>
      </a:lnSpc>
      <a:defRPr sz="2500">
        <a:latin typeface="Avenir Roman"/>
        <a:ea typeface="Avenir Roman"/>
        <a:cs typeface="Avenir Roman"/>
        <a:sym typeface="Avenir Roman"/>
      </a:defRPr>
    </a:lvl8pPr>
    <a:lvl9pPr indent="1880395" defTabSz="470099">
      <a:lnSpc>
        <a:spcPct val="125000"/>
      </a:lnSpc>
      <a:defRPr sz="25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189312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118305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243548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679670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876352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736670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991767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79709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7920001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138165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Photo - Horizontal">
    <p:spTree>
      <p:nvGrpSpPr>
        <p:cNvPr id="1" name=""/>
        <p:cNvGrpSpPr/>
        <p:nvPr/>
      </p:nvGrpSpPr>
      <p:grpSpPr>
        <a:xfrm>
          <a:off x="0" y="0"/>
          <a:ext cx="0" cy="0"/>
          <a:chOff x="0" y="0"/>
          <a:chExt cx="0" cy="0"/>
        </a:xfrm>
      </p:grpSpPr>
      <p:sp>
        <p:nvSpPr>
          <p:cNvPr id="13" name="Shape 13"/>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4" name="Shape 14"/>
          <p:cNvSpPr/>
          <p:nvPr/>
        </p:nvSpPr>
        <p:spPr>
          <a:xfrm>
            <a:off x="457090" y="10954885"/>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5" name="Shape 15"/>
          <p:cNvSpPr/>
          <p:nvPr/>
        </p:nvSpPr>
        <p:spPr>
          <a:xfrm>
            <a:off x="457089" y="7953338"/>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6" name="Shape 16"/>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7" name="Shape 17"/>
          <p:cNvSpPr>
            <a:spLocks noGrp="1"/>
          </p:cNvSpPr>
          <p:nvPr>
            <p:ph type="title"/>
          </p:nvPr>
        </p:nvSpPr>
        <p:spPr>
          <a:xfrm>
            <a:off x="457089" y="8014283"/>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8" name="Shape 18"/>
          <p:cNvSpPr>
            <a:spLocks noGrp="1"/>
          </p:cNvSpPr>
          <p:nvPr>
            <p:ph type="body" idx="1"/>
          </p:nvPr>
        </p:nvSpPr>
        <p:spPr>
          <a:xfrm>
            <a:off x="7450542" y="8014283"/>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Title - Center">
    <p:spTree>
      <p:nvGrpSpPr>
        <p:cNvPr id="1" name=""/>
        <p:cNvGrpSpPr/>
        <p:nvPr/>
      </p:nvGrpSpPr>
      <p:grpSpPr>
        <a:xfrm>
          <a:off x="0" y="0"/>
          <a:ext cx="0" cy="0"/>
          <a:chOff x="0" y="0"/>
          <a:chExt cx="0" cy="0"/>
        </a:xfrm>
      </p:grpSpPr>
      <p:sp>
        <p:nvSpPr>
          <p:cNvPr id="20" name="Shape 20"/>
          <p:cNvSpPr>
            <a:spLocks noGrp="1"/>
          </p:cNvSpPr>
          <p:nvPr>
            <p:ph type="title"/>
          </p:nvPr>
        </p:nvSpPr>
        <p:spPr>
          <a:xfrm>
            <a:off x="457089" y="4403287"/>
            <a:ext cx="10787287" cy="2894894"/>
          </a:xfrm>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Photo - Vertical">
    <p:spTree>
      <p:nvGrpSpPr>
        <p:cNvPr id="1" name=""/>
        <p:cNvGrpSpPr/>
        <p:nvPr/>
      </p:nvGrpSpPr>
      <p:grpSpPr>
        <a:xfrm>
          <a:off x="0" y="0"/>
          <a:ext cx="0" cy="0"/>
          <a:chOff x="0" y="0"/>
          <a:chExt cx="0" cy="0"/>
        </a:xfrm>
      </p:grpSpPr>
      <p:sp>
        <p:nvSpPr>
          <p:cNvPr id="22" name="Shape 22"/>
          <p:cNvSpPr/>
          <p:nvPr/>
        </p:nvSpPr>
        <p:spPr>
          <a:xfrm>
            <a:off x="457089" y="5850732"/>
            <a:ext cx="5107490"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3" name="Shape 23"/>
          <p:cNvSpPr/>
          <p:nvPr/>
        </p:nvSpPr>
        <p:spPr>
          <a:xfrm>
            <a:off x="457089" y="3321510"/>
            <a:ext cx="510743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4" name="Shape 24"/>
          <p:cNvSpPr>
            <a:spLocks noGrp="1"/>
          </p:cNvSpPr>
          <p:nvPr>
            <p:ph type="title"/>
          </p:nvPr>
        </p:nvSpPr>
        <p:spPr>
          <a:xfrm>
            <a:off x="457089" y="3367219"/>
            <a:ext cx="5107963" cy="2437805"/>
          </a:xfrm>
          <a:prstGeom prst="rect">
            <a:avLst/>
          </a:prstGeom>
        </p:spPr>
        <p:txBody>
          <a:bodyPr/>
          <a:lstStyle>
            <a:lvl1pPr algn="l">
              <a:defRPr sz="5700"/>
            </a:lvl1pPr>
          </a:lstStyle>
          <a:p>
            <a:pPr lvl="0">
              <a:defRPr sz="1800">
                <a:solidFill>
                  <a:srgbClr val="000000"/>
                </a:solidFill>
              </a:defRPr>
            </a:pPr>
            <a:r>
              <a:rPr sz="5700">
                <a:solidFill>
                  <a:srgbClr val="D93E2B"/>
                </a:solidFill>
              </a:rPr>
              <a:t>Title Text</a:t>
            </a:r>
          </a:p>
        </p:txBody>
      </p:sp>
      <p:sp>
        <p:nvSpPr>
          <p:cNvPr id="25" name="Shape 25"/>
          <p:cNvSpPr>
            <a:spLocks noGrp="1"/>
          </p:cNvSpPr>
          <p:nvPr>
            <p:ph type="body" idx="1"/>
          </p:nvPr>
        </p:nvSpPr>
        <p:spPr>
          <a:xfrm>
            <a:off x="457089" y="6033567"/>
            <a:ext cx="5107963" cy="4814664"/>
          </a:xfrm>
          <a:prstGeom prst="rect">
            <a:avLst/>
          </a:prstGeom>
        </p:spPr>
        <p:txBody>
          <a:bodyPr anchor="t"/>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27" name="Shape 27"/>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9" name="Shape 29"/>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0" name="Shape 30"/>
          <p:cNvSpPr>
            <a:spLocks noGrp="1"/>
          </p:cNvSpPr>
          <p:nvPr>
            <p:ph type="body" idx="1"/>
          </p:nvPr>
        </p:nvSpPr>
        <p:spPr>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32" name="Shape 32"/>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3" name="Shape 33"/>
          <p:cNvSpPr>
            <a:spLocks noGrp="1"/>
          </p:cNvSpPr>
          <p:nvPr>
            <p:ph type="body" idx="1"/>
          </p:nvPr>
        </p:nvSpPr>
        <p:spPr>
          <a:xfrm>
            <a:off x="457089" y="3275802"/>
            <a:ext cx="5233662" cy="7618140"/>
          </a:xfrm>
          <a:prstGeom prst="rect">
            <a:avLst/>
          </a:prstGeom>
        </p:spPr>
        <p:txBody>
          <a:bodyPr/>
          <a:lstStyle>
            <a:lvl1pPr marL="404807" indent="-404807">
              <a:spcBef>
                <a:spcPts val="1851"/>
              </a:spcBef>
              <a:buSzPct val="65000"/>
              <a:defRPr sz="3100"/>
            </a:lvl1pPr>
            <a:lvl2pPr marL="809615" indent="-404807">
              <a:spcBef>
                <a:spcPts val="1851"/>
              </a:spcBef>
              <a:buSzPct val="65000"/>
              <a:defRPr sz="3100"/>
            </a:lvl2pPr>
            <a:lvl3pPr marL="1214421" indent="-404807">
              <a:spcBef>
                <a:spcPts val="1851"/>
              </a:spcBef>
              <a:buSzPct val="65000"/>
              <a:defRPr sz="3100"/>
            </a:lvl3pPr>
            <a:lvl4pPr marL="1619229" indent="-404807">
              <a:spcBef>
                <a:spcPts val="1851"/>
              </a:spcBef>
              <a:buSzPct val="65000"/>
              <a:defRPr sz="3100"/>
            </a:lvl4pPr>
            <a:lvl5pPr marL="2024037" indent="-404807">
              <a:spcBef>
                <a:spcPts val="1851"/>
              </a:spcBef>
              <a:buSzPct val="65000"/>
              <a:defRPr sz="3100"/>
            </a:lvl5pPr>
          </a:lstStyle>
          <a:p>
            <a:pPr lvl="0">
              <a:defRPr sz="1800">
                <a:solidFill>
                  <a:srgbClr val="000000"/>
                </a:solidFill>
              </a:defRPr>
            </a:pPr>
            <a:r>
              <a:rPr sz="3100">
                <a:solidFill>
                  <a:srgbClr val="414141"/>
                </a:solidFill>
              </a:rPr>
              <a:t>Body Level One</a:t>
            </a:r>
          </a:p>
          <a:p>
            <a:pPr lvl="1">
              <a:defRPr sz="1800">
                <a:solidFill>
                  <a:srgbClr val="000000"/>
                </a:solidFill>
              </a:defRPr>
            </a:pPr>
            <a:r>
              <a:rPr sz="3100">
                <a:solidFill>
                  <a:srgbClr val="414141"/>
                </a:solidFill>
              </a:rPr>
              <a:t>Body Level Two</a:t>
            </a:r>
          </a:p>
          <a:p>
            <a:pPr lvl="2">
              <a:defRPr sz="1800">
                <a:solidFill>
                  <a:srgbClr val="000000"/>
                </a:solidFill>
              </a:defRPr>
            </a:pPr>
            <a:r>
              <a:rPr sz="3100">
                <a:solidFill>
                  <a:srgbClr val="414141"/>
                </a:solidFill>
              </a:rPr>
              <a:t>Body Level Three</a:t>
            </a:r>
          </a:p>
          <a:p>
            <a:pPr lvl="3">
              <a:defRPr sz="1800">
                <a:solidFill>
                  <a:srgbClr val="000000"/>
                </a:solidFill>
              </a:defRPr>
            </a:pPr>
            <a:r>
              <a:rPr sz="3100">
                <a:solidFill>
                  <a:srgbClr val="414141"/>
                </a:solidFill>
              </a:rPr>
              <a:t>Body Level Four</a:t>
            </a:r>
          </a:p>
          <a:p>
            <a:pPr lvl="4">
              <a:defRPr sz="1800">
                <a:solidFill>
                  <a:srgbClr val="000000"/>
                </a:solidFill>
              </a:defRPr>
            </a:pPr>
            <a:r>
              <a:rPr sz="3100">
                <a:solidFill>
                  <a:srgbClr val="414141"/>
                </a:solidFill>
              </a:rPr>
              <a:t>Body Level Five</a:t>
            </a:r>
          </a:p>
        </p:txBody>
      </p:sp>
    </p:spTree>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Bullets">
    <p:spTree>
      <p:nvGrpSpPr>
        <p:cNvPr id="1" name=""/>
        <p:cNvGrpSpPr/>
        <p:nvPr/>
      </p:nvGrpSpPr>
      <p:grpSpPr>
        <a:xfrm>
          <a:off x="0" y="0"/>
          <a:ext cx="0" cy="0"/>
          <a:chOff x="0" y="0"/>
          <a:chExt cx="0" cy="0"/>
        </a:xfrm>
      </p:grpSpPr>
      <p:sp>
        <p:nvSpPr>
          <p:cNvPr id="35" name="Shape 35"/>
          <p:cNvSpPr>
            <a:spLocks noGrp="1"/>
          </p:cNvSpPr>
          <p:nvPr>
            <p:ph type="body" idx="1"/>
          </p:nvPr>
        </p:nvSpPr>
        <p:spPr>
          <a:xfrm>
            <a:off x="457089" y="1523630"/>
            <a:ext cx="10787287" cy="8654207"/>
          </a:xfrm>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Quote">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a:xfrm>
            <a:off x="585073" y="10845523"/>
            <a:ext cx="2730341" cy="622995"/>
          </a:xfrm>
          <a:prstGeom prst="rect">
            <a:avLst/>
          </a:prstGeom>
        </p:spPr>
        <p:txBody>
          <a:bodyPr lIns="133731" tIns="66866" rIns="133731" bIns="66866"/>
          <a:lstStyle/>
          <a:p>
            <a:fld id="{2438807B-5741-4457-A017-B6D7280EB379}" type="datetimeFigureOut">
              <a:rPr lang="tr-TR" smtClean="0"/>
              <a:t>22.9.2016</a:t>
            </a:fld>
            <a:endParaRPr lang="tr-TR"/>
          </a:p>
        </p:txBody>
      </p:sp>
      <p:sp>
        <p:nvSpPr>
          <p:cNvPr id="5" name="Altbilgi Yer Tutucusu 4"/>
          <p:cNvSpPr>
            <a:spLocks noGrp="1"/>
          </p:cNvSpPr>
          <p:nvPr>
            <p:ph type="ftr" sz="quarter" idx="11"/>
          </p:nvPr>
        </p:nvSpPr>
        <p:spPr>
          <a:xfrm>
            <a:off x="3998000" y="10845523"/>
            <a:ext cx="3705463" cy="622995"/>
          </a:xfrm>
          <a:prstGeom prst="rect">
            <a:avLst/>
          </a:prstGeom>
        </p:spPr>
        <p:txBody>
          <a:bodyPr lIns="133731" tIns="66866" rIns="133731" bIns="66866"/>
          <a:lstStyle/>
          <a:p>
            <a:endParaRPr lang="tr-TR"/>
          </a:p>
        </p:txBody>
      </p:sp>
      <p:sp>
        <p:nvSpPr>
          <p:cNvPr id="6" name="Slayt Numarası Yer Tutucusu 5"/>
          <p:cNvSpPr>
            <a:spLocks noGrp="1"/>
          </p:cNvSpPr>
          <p:nvPr>
            <p:ph type="sldNum" sz="quarter" idx="12"/>
          </p:nvPr>
        </p:nvSpPr>
        <p:spPr>
          <a:xfrm>
            <a:off x="8386049" y="10845523"/>
            <a:ext cx="2730341" cy="622995"/>
          </a:xfrm>
          <a:prstGeom prst="rect">
            <a:avLst/>
          </a:prstGeom>
        </p:spPr>
        <p:txBody>
          <a:bodyPr lIns="133731" tIns="66866" rIns="133731" bIns="66866"/>
          <a:lstStyle/>
          <a:p>
            <a:fld id="{EBB5F094-EE8E-4124-A6D5-3C06C62DC42F}" type="slidenum">
              <a:rPr lang="tr-TR" smtClean="0"/>
              <a:t>‹#›</a:t>
            </a:fld>
            <a:endParaRPr lang="tr-TR"/>
          </a:p>
        </p:txBody>
      </p:sp>
    </p:spTree>
    <p:extLst>
      <p:ext uri="{BB962C8B-B14F-4D97-AF65-F5344CB8AC3E}">
        <p14:creationId xmlns:p14="http://schemas.microsoft.com/office/powerpoint/2010/main" val="2372707377"/>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4" cstate="print"/>
          <a:srcRect/>
          <a:stretch>
            <a:fillRect/>
          </a:stretch>
        </a:blipFill>
        <a:effectLst/>
      </p:bgPr>
    </p:bg>
    <p:spTree>
      <p:nvGrpSpPr>
        <p:cNvPr id="1" name=""/>
        <p:cNvGrpSpPr/>
        <p:nvPr/>
      </p:nvGrpSpPr>
      <p:grpSpPr>
        <a:xfrm>
          <a:off x="0" y="0"/>
          <a:ext cx="0" cy="0"/>
          <a:chOff x="0" y="0"/>
          <a:chExt cx="0" cy="0"/>
        </a:xfrm>
      </p:grpSpPr>
      <p:sp>
        <p:nvSpPr>
          <p:cNvPr id="2" name="Shape 2"/>
          <p:cNvSpPr/>
          <p:nvPr/>
        </p:nvSpPr>
        <p:spPr>
          <a:xfrm>
            <a:off x="457089" y="2605405"/>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3" name="Shape 3"/>
          <p:cNvSpPr/>
          <p:nvPr/>
        </p:nvSpPr>
        <p:spPr>
          <a:xfrm>
            <a:off x="457089" y="761813"/>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4" name="Shape 4"/>
          <p:cNvSpPr>
            <a:spLocks noGrp="1"/>
          </p:cNvSpPr>
          <p:nvPr>
            <p:ph type="title"/>
          </p:nvPr>
        </p:nvSpPr>
        <p:spPr>
          <a:xfrm>
            <a:off x="457089" y="959885"/>
            <a:ext cx="10787287" cy="146268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defRPr sz="1800">
                <a:solidFill>
                  <a:srgbClr val="000000"/>
                </a:solidFill>
              </a:defRPr>
            </a:pPr>
            <a:r>
              <a:rPr sz="7200">
                <a:solidFill>
                  <a:srgbClr val="D93E2B"/>
                </a:solidFill>
              </a:rPr>
              <a:t>Title Text</a:t>
            </a:r>
          </a:p>
        </p:txBody>
      </p:sp>
      <p:sp>
        <p:nvSpPr>
          <p:cNvPr id="5" name="Shape 5"/>
          <p:cNvSpPr>
            <a:spLocks noGrp="1"/>
          </p:cNvSpPr>
          <p:nvPr>
            <p:ph type="body" idx="1"/>
          </p:nvPr>
        </p:nvSpPr>
        <p:spPr>
          <a:xfrm>
            <a:off x="457089" y="3153909"/>
            <a:ext cx="10787287" cy="731341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ransition spd="med">
    <p:pull/>
  </p:transition>
  <p:txStyles>
    <p:title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p:titleStyle>
    <p:bodyStyle>
      <a:lvl1pPr marL="48315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1pPr>
      <a:lvl2pPr marL="966315"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2pPr>
      <a:lvl3pPr marL="1449471"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3pPr>
      <a:lvl4pPr marL="193262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4pPr>
      <a:lvl5pPr marL="241578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5pPr>
      <a:lvl6pPr marL="2898943"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6pPr>
      <a:lvl7pPr marL="3382099"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7pPr>
      <a:lvl8pPr marL="386525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8pPr>
      <a:lvl9pPr marL="4348414"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9pPr>
    </p:bodyStyle>
    <p:otherStyle>
      <a:lvl1pPr algn="ctr" defTabSz="600683">
        <a:defRPr>
          <a:solidFill>
            <a:schemeClr val="tx1"/>
          </a:solidFill>
          <a:latin typeface="+mn-lt"/>
          <a:ea typeface="+mn-ea"/>
          <a:cs typeface="+mn-cs"/>
          <a:sym typeface="Palatino"/>
        </a:defRPr>
      </a:lvl1pPr>
      <a:lvl2pPr indent="235050" algn="ctr" defTabSz="600683">
        <a:defRPr>
          <a:solidFill>
            <a:schemeClr val="tx1"/>
          </a:solidFill>
          <a:latin typeface="+mn-lt"/>
          <a:ea typeface="+mn-ea"/>
          <a:cs typeface="+mn-cs"/>
          <a:sym typeface="Palatino"/>
        </a:defRPr>
      </a:lvl2pPr>
      <a:lvl3pPr indent="470099" algn="ctr" defTabSz="600683">
        <a:defRPr>
          <a:solidFill>
            <a:schemeClr val="tx1"/>
          </a:solidFill>
          <a:latin typeface="+mn-lt"/>
          <a:ea typeface="+mn-ea"/>
          <a:cs typeface="+mn-cs"/>
          <a:sym typeface="Palatino"/>
        </a:defRPr>
      </a:lvl3pPr>
      <a:lvl4pPr indent="705147" algn="ctr" defTabSz="600683">
        <a:defRPr>
          <a:solidFill>
            <a:schemeClr val="tx1"/>
          </a:solidFill>
          <a:latin typeface="+mn-lt"/>
          <a:ea typeface="+mn-ea"/>
          <a:cs typeface="+mn-cs"/>
          <a:sym typeface="Palatino"/>
        </a:defRPr>
      </a:lvl4pPr>
      <a:lvl5pPr indent="940197" algn="ctr" defTabSz="600683">
        <a:defRPr>
          <a:solidFill>
            <a:schemeClr val="tx1"/>
          </a:solidFill>
          <a:latin typeface="+mn-lt"/>
          <a:ea typeface="+mn-ea"/>
          <a:cs typeface="+mn-cs"/>
          <a:sym typeface="Palatino"/>
        </a:defRPr>
      </a:lvl5pPr>
      <a:lvl6pPr indent="1175248" algn="ctr" defTabSz="600683">
        <a:defRPr>
          <a:solidFill>
            <a:schemeClr val="tx1"/>
          </a:solidFill>
          <a:latin typeface="+mn-lt"/>
          <a:ea typeface="+mn-ea"/>
          <a:cs typeface="+mn-cs"/>
          <a:sym typeface="Palatino"/>
        </a:defRPr>
      </a:lvl6pPr>
      <a:lvl7pPr indent="1410297" algn="ctr" defTabSz="600683">
        <a:defRPr>
          <a:solidFill>
            <a:schemeClr val="tx1"/>
          </a:solidFill>
          <a:latin typeface="+mn-lt"/>
          <a:ea typeface="+mn-ea"/>
          <a:cs typeface="+mn-cs"/>
          <a:sym typeface="Palatino"/>
        </a:defRPr>
      </a:lvl7pPr>
      <a:lvl8pPr indent="1645346" algn="ctr" defTabSz="600683">
        <a:defRPr>
          <a:solidFill>
            <a:schemeClr val="tx1"/>
          </a:solidFill>
          <a:latin typeface="+mn-lt"/>
          <a:ea typeface="+mn-ea"/>
          <a:cs typeface="+mn-cs"/>
          <a:sym typeface="Palatino"/>
        </a:defRPr>
      </a:lvl8pPr>
      <a:lvl9pPr indent="1880395" algn="ctr" defTabSz="600683">
        <a:defRPr>
          <a:solidFill>
            <a:schemeClr val="tx1"/>
          </a:solidFill>
          <a:latin typeface="+mn-lt"/>
          <a:ea typeface="+mn-ea"/>
          <a:cs typeface="+mn-cs"/>
          <a:sym typeface="Palatino"/>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8.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hyperlink" Target="http://ogrenci.gazi.edu.tr/yeni_ogrenci_no/"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8.xml"/><Relationship Id="rId4" Type="http://schemas.openxmlformats.org/officeDocument/2006/relationships/hyperlink" Target="http://www.lib.gazi.edu.tr"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gunet.gazi.edu.tr" TargetMode="External"/><Relationship Id="rId2" Type="http://schemas.openxmlformats.org/officeDocument/2006/relationships/hyperlink" Target="http://ogris.gazi.edu.tr" TargetMode="Externa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hyperlink" Target="http://mediko.gazi.edu.tr/" TargetMode="External"/><Relationship Id="rId2" Type="http://schemas.openxmlformats.org/officeDocument/2006/relationships/hyperlink" Target="http://odm.gazi.edu.tr/" TargetMode="Externa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hyperlink" Target="http://www.ego.gov.tr/tr/sayfa/2130/ankarakart" TargetMode="External"/><Relationship Id="rId2" Type="http://schemas.openxmlformats.org/officeDocument/2006/relationships/hyperlink" Target="https://www.ankarakart.com.tr/ankarakart-islem-merkezleri" TargetMode="External"/><Relationship Id="rId1" Type="http://schemas.openxmlformats.org/officeDocument/2006/relationships/slideLayout" Target="../slideLayouts/slideLayout9.xml"/><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0.xml"/><Relationship Id="rId4" Type="http://schemas.openxmlformats.org/officeDocument/2006/relationships/image" Target="../media/image38.png"/></Relationships>
</file>

<file path=ppt/slides/_rels/slide45.xml.rels><?xml version="1.0" encoding="UTF-8" standalone="yes"?>
<Relationships xmlns="http://schemas.openxmlformats.org/package/2006/relationships"><Relationship Id="rId2" Type="http://schemas.openxmlformats.org/officeDocument/2006/relationships/hyperlink" Target="http://odm.gazi.edu.tr" TargetMode="Externa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hyperlink" Target="http://erasmus.gazi.edu.tr" TargetMode="External"/><Relationship Id="rId2" Type="http://schemas.openxmlformats.org/officeDocument/2006/relationships/hyperlink" Target="http://farabi.gazi.edu.tr" TargetMode="External"/><Relationship Id="rId1" Type="http://schemas.openxmlformats.org/officeDocument/2006/relationships/slideLayout" Target="../slideLayouts/slideLayout5.xml"/><Relationship Id="rId5" Type="http://schemas.openxmlformats.org/officeDocument/2006/relationships/hyperlink" Target="http://tomer.gazi.edu.tr/" TargetMode="External"/><Relationship Id="rId4" Type="http://schemas.openxmlformats.org/officeDocument/2006/relationships/hyperlink" Target="https://www.facebook.com/erasmusgazi"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mailto:yuceerduygu@gmail.com" TargetMode="External"/><Relationship Id="rId2" Type="http://schemas.openxmlformats.org/officeDocument/2006/relationships/hyperlink" Target="mailto:tahirtaga@hotmail.com" TargetMode="External"/><Relationship Id="rId1" Type="http://schemas.openxmlformats.org/officeDocument/2006/relationships/slideLayout" Target="../slideLayouts/slideLayout5.xml"/><Relationship Id="rId4" Type="http://schemas.openxmlformats.org/officeDocument/2006/relationships/hyperlink" Target="mailto:kayhaninan@gazi.edu.tr"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webftp.gazi.edu.tr/topluluklartv/" TargetMode="Externa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hyperlink" Target="http://ogem.gazi.edu.tr/" TargetMode="Externa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hyperlink" Target="http://engelsiz.gazi.edu.tr/" TargetMode="Externa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2" Type="http://schemas.openxmlformats.org/officeDocument/2006/relationships/hyperlink" Target="http://ogris.gazi.edu.tr/posts/view/title/gazi-universitesi-egitim-ogretim-ve-sinav-yonetmeligi-14789" TargetMode="Externa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6.xml.rels><?xml version="1.0" encoding="UTF-8" standalone="yes"?>
<Relationships xmlns="http://schemas.openxmlformats.org/package/2006/relationships"><Relationship Id="rId3" Type="http://schemas.openxmlformats.org/officeDocument/2006/relationships/hyperlink" Target="http://www.twitter.com/Gazi_Universite" TargetMode="External"/><Relationship Id="rId2" Type="http://schemas.openxmlformats.org/officeDocument/2006/relationships/hyperlink" Target="http://www.facebook.com/Gaziuniversitesi.1926/" TargetMode="External"/><Relationship Id="rId1" Type="http://schemas.openxmlformats.org/officeDocument/2006/relationships/slideLayout" Target="../slideLayouts/slideLayout12.xml"/><Relationship Id="rId5" Type="http://schemas.openxmlformats.org/officeDocument/2006/relationships/hyperlink" Target="http://www.instagram.com/gazi_universitesi" TargetMode="External"/><Relationship Id="rId4" Type="http://schemas.openxmlformats.org/officeDocument/2006/relationships/hyperlink" Target="http://www.youtube.com/gaziunibasin" TargetMode="External"/></Relationships>
</file>

<file path=ppt/slides/_rels/slide6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4294967295"/>
          </p:nvPr>
        </p:nvSpPr>
        <p:spPr>
          <a:xfrm>
            <a:off x="0" y="4993475"/>
            <a:ext cx="10779953" cy="2144712"/>
          </a:xfrm>
        </p:spPr>
        <p:txBody>
          <a:bodyPr/>
          <a:lstStyle/>
          <a:p>
            <a:pPr algn="ctr">
              <a:buNone/>
            </a:pPr>
            <a:r>
              <a:rPr lang="tr-TR" b="1" dirty="0" smtClean="0"/>
              <a:t>      Gazi Eğitim Fakültesine </a:t>
            </a:r>
          </a:p>
          <a:p>
            <a:pPr algn="ctr">
              <a:buNone/>
            </a:pPr>
            <a:r>
              <a:rPr lang="tr-TR" b="1" dirty="0" smtClean="0"/>
              <a:t>      HOŞ GELDİNİZ</a:t>
            </a:r>
            <a:endParaRPr lang="tr-TR" b="1" dirty="0"/>
          </a:p>
        </p:txBody>
      </p:sp>
      <p:pic>
        <p:nvPicPr>
          <p:cNvPr id="4" name="Picture 6" descr="http://burakseo.files.wordpress.com/2012/01/gazi-c3bcniversitesi.jpg"/>
          <p:cNvPicPr>
            <a:picLocks noChangeAspect="1" noChangeArrowheads="1"/>
          </p:cNvPicPr>
          <p:nvPr/>
        </p:nvPicPr>
        <p:blipFill>
          <a:blip r:embed="rId2" cstate="print"/>
          <a:srcRect/>
          <a:stretch>
            <a:fillRect/>
          </a:stretch>
        </p:blipFill>
        <p:spPr bwMode="auto">
          <a:xfrm>
            <a:off x="1060624" y="0"/>
            <a:ext cx="9464303" cy="5143536"/>
          </a:xfrm>
          <a:prstGeom prst="rect">
            <a:avLst/>
          </a:prstGeom>
          <a:noFill/>
        </p:spPr>
      </p:pic>
      <p:pic>
        <p:nvPicPr>
          <p:cNvPr id="6" name="Picture 4"/>
          <p:cNvPicPr>
            <a:picLocks noChangeAspect="1"/>
          </p:cNvPicPr>
          <p:nvPr/>
        </p:nvPicPr>
        <p:blipFill>
          <a:blip r:embed="rId3" cstate="print"/>
          <a:stretch>
            <a:fillRect/>
          </a:stretch>
        </p:blipFill>
        <p:spPr>
          <a:xfrm>
            <a:off x="617281" y="7280922"/>
            <a:ext cx="10501386" cy="40719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Resim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175" y="1564451"/>
            <a:ext cx="1289195" cy="1289195"/>
          </a:xfrm>
          <a:prstGeom prst="rect">
            <a:avLst/>
          </a:prstGeom>
        </p:spPr>
      </p:pic>
      <p:pic>
        <p:nvPicPr>
          <p:cNvPr id="9" name="Resim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35355" y="1564451"/>
            <a:ext cx="1289195" cy="128919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43"/>
          <p:cNvSpPr>
            <a:spLocks noGrp="1"/>
          </p:cNvSpPr>
          <p:nvPr>
            <p:ph type="title"/>
          </p:nvPr>
        </p:nvSpPr>
        <p:spPr>
          <a:xfrm>
            <a:off x="2970411" y="4986635"/>
            <a:ext cx="5429289" cy="2894894"/>
          </a:xfrm>
          <a:prstGeom prst="rect">
            <a:avLst/>
          </a:prstGeom>
        </p:spPr>
        <p:txBody>
          <a:bodyPr>
            <a:normAutofit/>
          </a:bodyPr>
          <a:lstStyle>
            <a:lvl1pPr algn="ctr">
              <a:defRPr sz="5000"/>
            </a:lvl1pPr>
          </a:lstStyle>
          <a:p>
            <a:pPr lvl="0">
              <a:defRPr sz="1800">
                <a:solidFill>
                  <a:srgbClr val="000000"/>
                </a:solidFill>
              </a:defRPr>
            </a:pPr>
            <a:r>
              <a:rPr lang="tr-TR" sz="3200" b="1" dirty="0" smtClean="0"/>
              <a:t>GAZİ ÜNİVERSİTESİ</a:t>
            </a:r>
            <a:br>
              <a:rPr lang="tr-TR" sz="3200" b="1" dirty="0" smtClean="0"/>
            </a:br>
            <a:r>
              <a:rPr lang="tr-TR" sz="3200" b="1" dirty="0" smtClean="0"/>
              <a:t>GAZİ EĞİTİM FAKÜLTESİ</a:t>
            </a:r>
            <a:endParaRPr sz="3200" b="1" dirty="0"/>
          </a:p>
        </p:txBody>
      </p:sp>
      <p:sp>
        <p:nvSpPr>
          <p:cNvPr id="44" name="Shape 44"/>
          <p:cNvSpPr>
            <a:spLocks noGrp="1"/>
          </p:cNvSpPr>
          <p:nvPr>
            <p:ph type="body" idx="1"/>
          </p:nvPr>
        </p:nvSpPr>
        <p:spPr>
          <a:xfrm>
            <a:off x="882179" y="7002859"/>
            <a:ext cx="9937104" cy="3903006"/>
          </a:xfrm>
          <a:prstGeom prst="rect">
            <a:avLst/>
          </a:prstGeom>
        </p:spPr>
        <p:txBody>
          <a:bodyPr>
            <a:normAutofit/>
          </a:bodyPr>
          <a:lstStyle>
            <a:lvl1pPr algn="ctr">
              <a:defRPr sz="3000">
                <a:solidFill>
                  <a:srgbClr val="87312B"/>
                </a:solidFill>
              </a:defRPr>
            </a:lvl1pPr>
          </a:lstStyle>
          <a:p>
            <a:pPr lvl="0">
              <a:defRPr sz="1800">
                <a:solidFill>
                  <a:srgbClr val="000000"/>
                </a:solidFill>
              </a:defRPr>
            </a:pPr>
            <a:r>
              <a:rPr lang="tr-TR" sz="3200" b="1" dirty="0" smtClean="0"/>
              <a:t>SOSYAL BİLİMLER VE TÜRKÇE EĞİTİMİ BÖLÜMÜ</a:t>
            </a:r>
          </a:p>
          <a:p>
            <a:pPr lvl="0">
              <a:defRPr sz="1800">
                <a:solidFill>
                  <a:srgbClr val="000000"/>
                </a:solidFill>
              </a:defRPr>
            </a:pPr>
            <a:endParaRPr lang="tr-TR" sz="3200" b="1" dirty="0" smtClean="0"/>
          </a:p>
          <a:p>
            <a:pPr lvl="0">
              <a:defRPr sz="1800">
                <a:solidFill>
                  <a:srgbClr val="000000"/>
                </a:solidFill>
              </a:defRPr>
            </a:pPr>
            <a:r>
              <a:rPr lang="tr-TR" sz="3200" b="1" dirty="0" smtClean="0"/>
              <a:t>TÜRKÇE EĞİTİMİ ANA BİLİM DALI</a:t>
            </a:r>
            <a:endParaRPr lang="tr-TR" sz="3200" b="1" dirty="0"/>
          </a:p>
        </p:txBody>
      </p:sp>
      <p:pic>
        <p:nvPicPr>
          <p:cNvPr id="45" name="67d885c3ce67182a072b50c609188c63e721b6ba-slider.jpg"/>
          <p:cNvPicPr/>
          <p:nvPr/>
        </p:nvPicPr>
        <p:blipFill>
          <a:blip r:embed="rId2" cstate="print">
            <a:extLst/>
          </a:blip>
          <a:srcRect t="12367" b="12367"/>
          <a:stretch>
            <a:fillRect/>
          </a:stretch>
        </p:blipFill>
        <p:spPr>
          <a:xfrm>
            <a:off x="1064385" y="139031"/>
            <a:ext cx="9429815" cy="4783006"/>
          </a:xfrm>
          <a:prstGeom prst="rect">
            <a:avLst/>
          </a:prstGeom>
          <a:ln w="12700">
            <a:miter lim="400000"/>
          </a:ln>
        </p:spPr>
      </p:pic>
    </p:spTree>
    <p:extLst>
      <p:ext uri="{BB962C8B-B14F-4D97-AF65-F5344CB8AC3E}">
        <p14:creationId xmlns:p14="http://schemas.microsoft.com/office/powerpoint/2010/main" val="22824442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378123" y="1135823"/>
            <a:ext cx="11449272" cy="1428760"/>
          </a:xfrm>
          <a:prstGeom prst="rect">
            <a:avLst/>
          </a:prstGeom>
        </p:spPr>
        <p:txBody>
          <a:bodyPr>
            <a:noAutofit/>
          </a:bodyPr>
          <a:lstStyle/>
          <a:p>
            <a:pPr marL="0" marR="0" lvl="0" indent="0" algn="l"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smtClean="0">
                <a:ln>
                  <a:noFill/>
                </a:ln>
                <a:solidFill>
                  <a:srgbClr val="D93E2B"/>
                </a:solidFill>
                <a:effectLst/>
                <a:uLnTx/>
                <a:uFillTx/>
                <a:latin typeface="Times New Roman" panose="02020603050405020304" pitchFamily="18" charset="0"/>
                <a:ea typeface="+mn-ea"/>
                <a:cs typeface="Times New Roman" panose="02020603050405020304" pitchFamily="18" charset="0"/>
                <a:sym typeface="Bodoni SvtyTwo ITC TT-Book"/>
              </a:rPr>
              <a:t>GAZİ ÜNİVERSİTESİ REKTÖRÜ</a:t>
            </a:r>
            <a: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r>
            <a:b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br>
            <a:endParaRPr kumimoji="0" lang="tr-TR" sz="60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564319" y="7208053"/>
            <a:ext cx="10501386" cy="849630"/>
          </a:xfrm>
          <a:prstGeom prst="rect">
            <a:avLst/>
          </a:prstGeom>
        </p:spPr>
        <p:txBody>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4000" b="0" i="0" u="none" strike="noStrike" kern="0" cap="none" spc="0" normalizeH="0" baseline="0" noProof="0" dirty="0" smtClean="0">
                <a:ln>
                  <a:noFill/>
                </a:ln>
                <a:solidFill>
                  <a:srgbClr val="414141"/>
                </a:solidFill>
                <a:effectLst/>
                <a:uLnTx/>
                <a:uFillTx/>
                <a:latin typeface="Palatino"/>
                <a:ea typeface="Palatino"/>
                <a:cs typeface="Palatino"/>
                <a:sym typeface="Palatino"/>
              </a:rPr>
              <a:t>Prof. Dr. </a:t>
            </a:r>
            <a:r>
              <a:rPr lang="tr-TR" sz="4000" noProof="0" dirty="0" smtClean="0"/>
              <a:t>İbrahim</a:t>
            </a:r>
            <a:r>
              <a:rPr lang="tr-TR" sz="4000" dirty="0" smtClean="0"/>
              <a:t> USLAN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pic>
        <p:nvPicPr>
          <p:cNvPr id="8" name="Resim 7"/>
          <p:cNvPicPr>
            <a:picLocks noChangeAspect="1"/>
          </p:cNvPicPr>
          <p:nvPr/>
        </p:nvPicPr>
        <p:blipFill>
          <a:blip r:embed="rId2" cstate="print"/>
          <a:stretch>
            <a:fillRect/>
          </a:stretch>
        </p:blipFill>
        <p:spPr>
          <a:xfrm>
            <a:off x="2809874" y="2250331"/>
            <a:ext cx="6010275" cy="46101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Prof.</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Dr. </a:t>
            </a:r>
            <a:r>
              <a:rPr lang="tr-TR" sz="3800" dirty="0" smtClean="0">
                <a:latin typeface="+mn-lt"/>
              </a:rPr>
              <a:t>Rabia SARIKAYA</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5130651" y="9037374"/>
            <a:ext cx="2088232" cy="523220"/>
          </a:xfrm>
          <a:prstGeom prst="rect">
            <a:avLst/>
          </a:prstGeom>
        </p:spPr>
        <p:txBody>
          <a:bodyPr wrap="square">
            <a:spAutoFit/>
          </a:bodyPr>
          <a:lstStyle/>
          <a:p>
            <a:pPr marL="483156" lvl="0" indent="-483156">
              <a:spcBef>
                <a:spcPts val="2468"/>
              </a:spcBef>
              <a:buClr>
                <a:srgbClr val="929292"/>
              </a:buClr>
              <a:buSzPct val="60000"/>
              <a:defRPr/>
            </a:pPr>
            <a:r>
              <a:rPr lang="tr-TR" sz="2800" dirty="0">
                <a:latin typeface="+mn-lt"/>
                <a:cs typeface="Times New Roman" pitchFamily="18" charset="0"/>
              </a:rPr>
              <a:t>DEKAN </a:t>
            </a:r>
            <a:r>
              <a:rPr lang="tr-TR" sz="2800" dirty="0" smtClean="0">
                <a:latin typeface="+mn-lt"/>
                <a:cs typeface="Times New Roman" pitchFamily="18" charset="0"/>
              </a:rPr>
              <a:t>V.</a:t>
            </a:r>
            <a:endParaRPr lang="tr-TR" sz="2800" dirty="0">
              <a:latin typeface="+mn-lt"/>
              <a:cs typeface="Times New Roman" pitchFamily="18" charset="0"/>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6374" y="1541117"/>
            <a:ext cx="8625903" cy="5750602"/>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Prof.</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Dr. Mahmut SELVİ</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906515" y="8970849"/>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YARDIMCISI V.</a:t>
            </a:r>
            <a:endParaRPr lang="tr-TR" sz="2800" dirty="0">
              <a:latin typeface="+mn-lt"/>
              <a:cs typeface="Times New Roman" pitchFamily="18" charset="0"/>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6374" y="1541117"/>
            <a:ext cx="8625904" cy="5750602"/>
          </a:xfrm>
          <a:prstGeom prst="rect">
            <a:avLst/>
          </a:prstGeom>
        </p:spPr>
      </p:pic>
    </p:spTree>
    <p:extLst>
      <p:ext uri="{BB962C8B-B14F-4D97-AF65-F5344CB8AC3E}">
        <p14:creationId xmlns:p14="http://schemas.microsoft.com/office/powerpoint/2010/main" val="172370370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Hüseyin ÖZTÜRK</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689066" y="8970849"/>
            <a:ext cx="4680520"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FAKÜLTE SEKRETERİ V.</a:t>
            </a:r>
            <a:endParaRPr lang="tr-TR" sz="2800" dirty="0">
              <a:latin typeface="+mn-lt"/>
              <a:cs typeface="Times New Roman" pitchFamily="18" charset="0"/>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43845" y="1746275"/>
            <a:ext cx="8770962" cy="5847308"/>
          </a:xfrm>
          <a:prstGeom prst="rect">
            <a:avLst/>
          </a:prstGeom>
        </p:spPr>
      </p:pic>
    </p:spTree>
    <p:extLst>
      <p:ext uri="{BB962C8B-B14F-4D97-AF65-F5344CB8AC3E}">
        <p14:creationId xmlns:p14="http://schemas.microsoft.com/office/powerpoint/2010/main" val="256155462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421443" y="967717"/>
            <a:ext cx="10037800" cy="2362734"/>
          </a:xfrm>
          <a:prstGeom prst="rect">
            <a:avLst/>
          </a:prstGeom>
        </p:spPr>
        <p:txBody>
          <a:bodyPr/>
          <a:lstStyle/>
          <a:p>
            <a:pPr marL="0" marR="0" lvl="0" indent="0" algn="ctr" defTabSz="600683" eaLnBrk="1" fontAlgn="auto" latinLnBrk="0" hangingPunct="1">
              <a:lnSpc>
                <a:spcPct val="90000"/>
              </a:lnSpc>
              <a:spcBef>
                <a:spcPts val="1646"/>
              </a:spcBef>
              <a:spcAft>
                <a:spcPts val="0"/>
              </a:spcAft>
              <a:buClrTx/>
              <a:buSzTx/>
              <a:buFontTx/>
              <a:buNone/>
              <a:tabLst/>
              <a:defRPr/>
            </a:pPr>
            <a:r>
              <a:rPr lang="tr-TR" sz="6000" noProof="0" dirty="0" smtClean="0">
                <a:solidFill>
                  <a:srgbClr val="D93E2B"/>
                </a:solidFill>
                <a:latin typeface="+mn-lt"/>
                <a:ea typeface="+mn-ea"/>
                <a:cs typeface="+mn-cs"/>
                <a:sym typeface="Bodoni SvtyTwo ITC TT-Book"/>
              </a:rPr>
              <a:t>Sosyal Bilimler ve Türkçe Eğitimi Bölümü</a:t>
            </a:r>
            <a:endPar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Bölüm Başkanı</a:t>
            </a:r>
            <a:endParaRPr kumimoji="0" lang="tr-TR" sz="60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2493145" y="8708251"/>
            <a:ext cx="7143800" cy="707886"/>
          </a:xfrm>
          <a:prstGeom prst="rect">
            <a:avLst/>
          </a:prstGeom>
          <a:noFill/>
        </p:spPr>
        <p:txBody>
          <a:bodyPr wrap="square" rtlCol="0">
            <a:spAutoFit/>
          </a:bodyPr>
          <a:lstStyle/>
          <a:p>
            <a:r>
              <a:rPr lang="tr-TR" sz="4000" dirty="0" smtClean="0">
                <a:latin typeface="+mn-lt"/>
              </a:rPr>
              <a:t>Prof. Dr. Yaşar AYDEMİR</a:t>
            </a:r>
            <a:endParaRPr lang="tr-TR" sz="4000" dirty="0">
              <a:latin typeface="+mn-lt"/>
            </a:endParaRPr>
          </a:p>
        </p:txBody>
      </p:sp>
      <p:pic>
        <p:nvPicPr>
          <p:cNvPr id="6" name="5 Resim" descr="YA.JPG"/>
          <p:cNvPicPr>
            <a:picLocks noChangeAspect="1"/>
          </p:cNvPicPr>
          <p:nvPr/>
        </p:nvPicPr>
        <p:blipFill>
          <a:blip r:embed="rId2" cstate="print"/>
          <a:stretch>
            <a:fillRect/>
          </a:stretch>
        </p:blipFill>
        <p:spPr>
          <a:xfrm>
            <a:off x="3707591" y="3850467"/>
            <a:ext cx="4286280" cy="471490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1421575" y="1350137"/>
            <a:ext cx="9215502" cy="762484"/>
          </a:xfrm>
          <a:prstGeom prst="rect">
            <a:avLst/>
          </a:prstGeom>
        </p:spPr>
        <p:txBody>
          <a:bodyPr>
            <a:normAutofit fontScale="450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lang="tr-TR" sz="7200" dirty="0" smtClean="0">
                <a:solidFill>
                  <a:srgbClr val="D93E2B"/>
                </a:solidFill>
                <a:latin typeface="+mj-lt"/>
                <a:ea typeface="+mn-ea"/>
                <a:cs typeface="Times New Roman" pitchFamily="18" charset="0"/>
                <a:sym typeface="Bodoni SvtyTwo ITC TT-Book"/>
              </a:rPr>
              <a:t>TÜRKÇE EĞİTİMİ </a:t>
            </a:r>
            <a:r>
              <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rPr>
              <a:t>ANA BİLİM DALI BAŞKANI</a:t>
            </a:r>
            <a:endParaRPr kumimoji="0" lang="tr-TR" sz="7200" b="0" i="0" u="none" strike="noStrike" kern="0" cap="none" spc="0" normalizeH="0" baseline="0" noProof="0" dirty="0">
              <a:ln>
                <a:noFill/>
              </a:ln>
              <a:solidFill>
                <a:srgbClr val="D93E2B"/>
              </a:solidFill>
              <a:effectLst/>
              <a:uLnTx/>
              <a:uFillTx/>
              <a:latin typeface="+mj-lt"/>
              <a:ea typeface="+mn-ea"/>
              <a:cs typeface="Times New Roman" pitchFamily="18" charset="0"/>
              <a:sym typeface="Bodoni SvtyTwo ITC TT-Book"/>
            </a:endParaRPr>
          </a:p>
        </p:txBody>
      </p:sp>
      <p:sp>
        <p:nvSpPr>
          <p:cNvPr id="5" name="4 Dikdörtgen"/>
          <p:cNvSpPr/>
          <p:nvPr/>
        </p:nvSpPr>
        <p:spPr>
          <a:xfrm>
            <a:off x="2761764" y="7922433"/>
            <a:ext cx="6369051" cy="707886"/>
          </a:xfrm>
          <a:prstGeom prst="rect">
            <a:avLst/>
          </a:prstGeom>
        </p:spPr>
        <p:txBody>
          <a:bodyPr wrap="none">
            <a:spAutoFit/>
          </a:bodyPr>
          <a:lstStyle/>
          <a:p>
            <a:pPr marL="483156" lvl="0" indent="-483156">
              <a:spcBef>
                <a:spcPts val="2468"/>
              </a:spcBef>
              <a:buClr>
                <a:srgbClr val="929292"/>
              </a:buClr>
              <a:buSzPct val="60000"/>
              <a:defRPr/>
            </a:pPr>
            <a:r>
              <a:rPr lang="tr-TR" sz="4000" dirty="0" smtClean="0">
                <a:latin typeface="+mj-lt"/>
              </a:rPr>
              <a:t>Prof. Dr. </a:t>
            </a:r>
            <a:r>
              <a:rPr lang="tr-TR" sz="4000" dirty="0" err="1" smtClean="0">
                <a:latin typeface="+mj-lt"/>
              </a:rPr>
              <a:t>Gıyasettin</a:t>
            </a:r>
            <a:r>
              <a:rPr lang="tr-TR" sz="4000" dirty="0" smtClean="0">
                <a:latin typeface="+mj-lt"/>
              </a:rPr>
              <a:t> AYTAŞ</a:t>
            </a:r>
            <a:endParaRPr lang="tr-TR" sz="4000" dirty="0">
              <a:latin typeface="+mj-lt"/>
            </a:endParaRPr>
          </a:p>
        </p:txBody>
      </p:sp>
      <p:pic>
        <p:nvPicPr>
          <p:cNvPr id="48132" name="Picture 4" descr="http://gazi.edu.tr/upload/85/2016/8/22/c6f7376ca4c3497e2937b7ecd4b8168f307df106"/>
          <p:cNvPicPr>
            <a:picLocks noChangeAspect="1" noChangeArrowheads="1"/>
          </p:cNvPicPr>
          <p:nvPr/>
        </p:nvPicPr>
        <p:blipFill>
          <a:blip r:embed="rId2" cstate="print"/>
          <a:srcRect/>
          <a:stretch>
            <a:fillRect/>
          </a:stretch>
        </p:blipFill>
        <p:spPr bwMode="auto">
          <a:xfrm>
            <a:off x="3402459" y="2826395"/>
            <a:ext cx="5224017" cy="4875981"/>
          </a:xfrm>
          <a:prstGeom prst="rect">
            <a:avLst/>
          </a:prstGeom>
          <a:noFill/>
        </p:spPr>
      </p:pic>
    </p:spTree>
    <p:extLst>
      <p:ext uri="{BB962C8B-B14F-4D97-AF65-F5344CB8AC3E}">
        <p14:creationId xmlns:p14="http://schemas.microsoft.com/office/powerpoint/2010/main" val="53947603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1421575" y="1350137"/>
            <a:ext cx="9325700" cy="1404250"/>
          </a:xfrm>
          <a:prstGeom prst="rect">
            <a:avLst/>
          </a:prstGeom>
        </p:spPr>
        <p:txBody>
          <a:bodyPr>
            <a:normAutofit fontScale="32500" lnSpcReduction="20000"/>
          </a:bodyPr>
          <a:lstStyle/>
          <a:p>
            <a:pPr marL="0" marR="0" lvl="0" indent="0" algn="ctr" defTabSz="600683" eaLnBrk="1" fontAlgn="auto" latinLnBrk="0" hangingPunct="1">
              <a:lnSpc>
                <a:spcPct val="170000"/>
              </a:lnSpc>
              <a:spcBef>
                <a:spcPts val="1646"/>
              </a:spcBef>
              <a:spcAft>
                <a:spcPts val="0"/>
              </a:spcAft>
              <a:buClrTx/>
              <a:buSzTx/>
              <a:buFontTx/>
              <a:buNone/>
              <a:tabLst/>
              <a:defRPr/>
            </a:pPr>
            <a:r>
              <a:rPr lang="tr-TR" sz="7200" dirty="0" smtClean="0">
                <a:solidFill>
                  <a:srgbClr val="D93E2B"/>
                </a:solidFill>
                <a:latin typeface="+mj-lt"/>
                <a:ea typeface="+mn-ea"/>
                <a:cs typeface="Times New Roman" pitchFamily="18" charset="0"/>
                <a:sym typeface="Bodoni SvtyTwo ITC TT-Book"/>
              </a:rPr>
              <a:t>TÜRKÇE EĞİTİMİ </a:t>
            </a:r>
            <a:r>
              <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rPr>
              <a:t>ANA BİLİM DALI </a:t>
            </a:r>
          </a:p>
          <a:p>
            <a:pPr marL="0" marR="0" lvl="0" indent="0" algn="ctr" defTabSz="600683" eaLnBrk="1" fontAlgn="auto" latinLnBrk="0" hangingPunct="1">
              <a:lnSpc>
                <a:spcPct val="17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rPr>
              <a:t>BAŞKAN YARDIMCILARI</a:t>
            </a:r>
            <a:endParaRPr kumimoji="0" lang="tr-TR" sz="7200" b="0" i="0" u="none" strike="noStrike" kern="0" cap="none" spc="0" normalizeH="0" baseline="0" noProof="0" dirty="0">
              <a:ln>
                <a:noFill/>
              </a:ln>
              <a:solidFill>
                <a:srgbClr val="D93E2B"/>
              </a:solidFill>
              <a:effectLst/>
              <a:uLnTx/>
              <a:uFillTx/>
              <a:latin typeface="+mj-lt"/>
              <a:ea typeface="+mn-ea"/>
              <a:cs typeface="Times New Roman" pitchFamily="18" charset="0"/>
              <a:sym typeface="Bodoni SvtyTwo ITC TT-Book"/>
            </a:endParaRPr>
          </a:p>
        </p:txBody>
      </p:sp>
      <p:sp>
        <p:nvSpPr>
          <p:cNvPr id="5" name="4 Dikdörtgen"/>
          <p:cNvSpPr/>
          <p:nvPr/>
        </p:nvSpPr>
        <p:spPr>
          <a:xfrm>
            <a:off x="1026195" y="7434907"/>
            <a:ext cx="4721273"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j-lt"/>
              </a:rPr>
              <a:t>Doç. Dr. Mehmet KARA</a:t>
            </a:r>
            <a:endParaRPr lang="tr-TR" sz="2800" dirty="0">
              <a:latin typeface="+mj-l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8283" y="3474467"/>
            <a:ext cx="2808312" cy="3522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9573" y="3474467"/>
            <a:ext cx="2817622" cy="3522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4 Dikdörtgen"/>
          <p:cNvSpPr/>
          <p:nvPr/>
        </p:nvSpPr>
        <p:spPr>
          <a:xfrm>
            <a:off x="6458050" y="7415743"/>
            <a:ext cx="4721273"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j-lt"/>
              </a:rPr>
              <a:t>Doç. Dr. Yusuf DOĞAN</a:t>
            </a:r>
            <a:endParaRPr lang="tr-TR" sz="2800" dirty="0">
              <a:latin typeface="+mj-lt"/>
            </a:endParaRPr>
          </a:p>
        </p:txBody>
      </p:sp>
    </p:spTree>
    <p:extLst>
      <p:ext uri="{BB962C8B-B14F-4D97-AF65-F5344CB8AC3E}">
        <p14:creationId xmlns:p14="http://schemas.microsoft.com/office/powerpoint/2010/main" val="15957051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754387" y="316568"/>
            <a:ext cx="5040560" cy="59503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dirty="0" smtClean="0">
                <a:ln>
                  <a:noFill/>
                </a:ln>
                <a:solidFill>
                  <a:srgbClr val="414141"/>
                </a:solidFill>
                <a:effectLst/>
                <a:uFillTx/>
                <a:latin typeface="Palatino"/>
                <a:ea typeface="Palatino"/>
                <a:cs typeface="Palatino"/>
                <a:sym typeface="Palatino"/>
              </a:rPr>
              <a:t>Öğretim Elemanları</a:t>
            </a:r>
            <a:endParaRPr kumimoji="0" lang="tr-TR" sz="3200" b="0" i="0" u="none" strike="noStrike" cap="none" spc="0" normalizeH="0" baseline="0" dirty="0">
              <a:ln>
                <a:noFill/>
              </a:ln>
              <a:solidFill>
                <a:srgbClr val="414141"/>
              </a:solidFill>
              <a:effectLst/>
              <a:uFillTx/>
              <a:latin typeface="Palatino"/>
              <a:ea typeface="Palatino"/>
              <a:cs typeface="Palatino"/>
              <a:sym typeface="Palatino"/>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203" y="1560513"/>
            <a:ext cx="7791944" cy="94747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011698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5754" y="522139"/>
            <a:ext cx="9089953" cy="80648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5754" y="8659043"/>
            <a:ext cx="4688993" cy="2361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192501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971" y="1530251"/>
            <a:ext cx="11101376" cy="82089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824174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131" y="1876103"/>
            <a:ext cx="10745086" cy="8007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896418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xfrm>
            <a:off x="378123" y="0"/>
            <a:ext cx="10787287" cy="1462683"/>
          </a:xfrm>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NDEKİ BÖLÜMLER</a:t>
            </a:r>
            <a:br>
              <a:rPr lang="tr-TR" sz="2400" b="1" dirty="0" smtClean="0"/>
            </a:br>
            <a:endParaRPr sz="2400" b="1" dirty="0">
              <a:solidFill>
                <a:srgbClr val="FF0000"/>
              </a:solidFill>
            </a:endParaRPr>
          </a:p>
        </p:txBody>
      </p:sp>
      <p:sp>
        <p:nvSpPr>
          <p:cNvPr id="48" name="Shape 48"/>
          <p:cNvSpPr>
            <a:spLocks noGrp="1"/>
          </p:cNvSpPr>
          <p:nvPr>
            <p:ph type="body" idx="1"/>
          </p:nvPr>
        </p:nvSpPr>
        <p:spPr>
          <a:xfrm>
            <a:off x="306115" y="1098203"/>
            <a:ext cx="10787287" cy="11035309"/>
          </a:xfrm>
          <a:prstGeom prst="rect">
            <a:avLst/>
          </a:prstGeom>
        </p:spPr>
        <p:txBody>
          <a:bodyPr>
            <a:normAutofit/>
          </a:bodyPr>
          <a:lstStyle/>
          <a:p>
            <a:pPr>
              <a:spcBef>
                <a:spcPts val="0"/>
              </a:spcBef>
              <a:buNone/>
            </a:pPr>
            <a:r>
              <a:rPr lang="tr-TR" sz="2000" dirty="0" smtClean="0"/>
              <a:t>	</a:t>
            </a:r>
            <a:r>
              <a:rPr lang="tr-TR" sz="2000" b="1" dirty="0" smtClean="0"/>
              <a:t>Bilgisayar ve Öğretim Teknolojileri Eğitimi Bölümü</a:t>
            </a:r>
          </a:p>
          <a:p>
            <a:pPr>
              <a:spcBef>
                <a:spcPts val="0"/>
              </a:spcBef>
              <a:buNone/>
            </a:pPr>
            <a:r>
              <a:rPr lang="tr-TR" sz="2000" dirty="0" smtClean="0">
                <a:latin typeface="Helvetica"/>
                <a:ea typeface="Helvetica"/>
                <a:cs typeface="Helvetica"/>
                <a:sym typeface="Helvetica"/>
              </a:rPr>
              <a:t>	</a:t>
            </a:r>
            <a:r>
              <a:rPr lang="tr-TR" sz="2000" b="1" dirty="0" smtClean="0">
                <a:latin typeface="Helvetica"/>
                <a:ea typeface="Helvetica"/>
                <a:cs typeface="Helvetica"/>
                <a:sym typeface="Helvetica"/>
              </a:rPr>
              <a:t>Eğitim Bilimleri Bölümü</a:t>
            </a:r>
          </a:p>
          <a:p>
            <a:pPr lvl="1">
              <a:spcBef>
                <a:spcPts val="0"/>
              </a:spcBef>
            </a:pPr>
            <a:r>
              <a:rPr lang="tr-TR" sz="2000" dirty="0" smtClean="0">
                <a:latin typeface="Helvetica"/>
                <a:ea typeface="Helvetica"/>
                <a:cs typeface="Helvetica"/>
                <a:sym typeface="Helvetica"/>
              </a:rPr>
              <a:t>Eğitimde Ölçme ve Değerlendirme Ana bilim Dalı</a:t>
            </a:r>
          </a:p>
          <a:p>
            <a:pPr lvl="1">
              <a:spcBef>
                <a:spcPts val="0"/>
              </a:spcBef>
            </a:pPr>
            <a:r>
              <a:rPr lang="tr-TR" sz="2000" dirty="0" smtClean="0">
                <a:latin typeface="Helvetica"/>
                <a:ea typeface="Helvetica"/>
                <a:cs typeface="Helvetica"/>
                <a:sym typeface="Helvetica"/>
              </a:rPr>
              <a:t>Eğitim Programları ve Öğretim Ana bilim Dalı</a:t>
            </a:r>
          </a:p>
          <a:p>
            <a:pPr lvl="1">
              <a:spcBef>
                <a:spcPts val="0"/>
              </a:spcBef>
            </a:pPr>
            <a:r>
              <a:rPr lang="tr-TR" sz="2000" dirty="0" smtClean="0">
                <a:latin typeface="Helvetica"/>
                <a:ea typeface="Helvetica"/>
                <a:cs typeface="Helvetica"/>
                <a:sym typeface="Helvetica"/>
              </a:rPr>
              <a:t>Eğitim Yönetimi Ana bilim Dalı</a:t>
            </a:r>
          </a:p>
          <a:p>
            <a:pPr lvl="1">
              <a:spcBef>
                <a:spcPts val="0"/>
              </a:spcBef>
            </a:pPr>
            <a:r>
              <a:rPr lang="tr-TR" sz="2000" dirty="0" smtClean="0">
                <a:latin typeface="Helvetica"/>
                <a:ea typeface="Helvetica"/>
                <a:cs typeface="Helvetica"/>
                <a:sym typeface="Helvetica"/>
              </a:rPr>
              <a:t>Rehberlik ve Psikolojik Danışmanlık Ana bilim Dalı</a:t>
            </a:r>
          </a:p>
          <a:p>
            <a:pPr lvl="1">
              <a:spcBef>
                <a:spcPts val="0"/>
              </a:spcBef>
              <a:buNone/>
            </a:pPr>
            <a:r>
              <a:rPr lang="tr-TR" sz="2000" b="1" dirty="0" smtClean="0">
                <a:latin typeface="Helvetica"/>
                <a:ea typeface="Helvetica"/>
                <a:cs typeface="Helvetica"/>
                <a:sym typeface="Helvetica"/>
              </a:rPr>
              <a:t>Güzel Sanatlar Eğitimi Bölümü</a:t>
            </a:r>
          </a:p>
          <a:p>
            <a:pPr lvl="1">
              <a:spcBef>
                <a:spcPts val="0"/>
              </a:spcBef>
            </a:pPr>
            <a:r>
              <a:rPr lang="tr-TR" sz="2000" dirty="0" smtClean="0">
                <a:latin typeface="Helvetica"/>
                <a:ea typeface="Helvetica"/>
                <a:cs typeface="Helvetica"/>
                <a:sym typeface="Helvetica"/>
              </a:rPr>
              <a:t>	Müzik Eğitimi Ana bilim Dalı</a:t>
            </a:r>
          </a:p>
          <a:p>
            <a:pPr lvl="1">
              <a:spcBef>
                <a:spcPts val="0"/>
              </a:spcBef>
            </a:pPr>
            <a:r>
              <a:rPr lang="tr-TR" sz="2000" dirty="0" smtClean="0">
                <a:latin typeface="Helvetica"/>
                <a:ea typeface="Helvetica"/>
                <a:cs typeface="Helvetica"/>
                <a:sym typeface="Helvetica"/>
              </a:rPr>
              <a:t>	Resim-İş Eğitimi Ana bilim Dalı</a:t>
            </a:r>
          </a:p>
          <a:p>
            <a:pPr lvl="1">
              <a:spcBef>
                <a:spcPts val="0"/>
              </a:spcBef>
              <a:buNone/>
            </a:pPr>
            <a:r>
              <a:rPr lang="tr-TR" sz="2000" b="1" dirty="0" smtClean="0">
                <a:latin typeface="Helvetica"/>
                <a:ea typeface="Helvetica"/>
                <a:cs typeface="Helvetica"/>
                <a:sym typeface="Helvetica"/>
              </a:rPr>
              <a:t>Matematik ve Fen Bilimleri Eğitimi Bölümü</a:t>
            </a:r>
          </a:p>
          <a:p>
            <a:pPr lvl="1">
              <a:spcBef>
                <a:spcPts val="0"/>
              </a:spcBef>
            </a:pPr>
            <a:r>
              <a:rPr lang="tr-TR" sz="2000" dirty="0" smtClean="0">
                <a:latin typeface="Helvetica"/>
                <a:ea typeface="Helvetica"/>
                <a:cs typeface="Helvetica"/>
                <a:sym typeface="Helvetica"/>
              </a:rPr>
              <a:t>	Biyoloji Eğitimi Ana bilim Dalı		</a:t>
            </a:r>
          </a:p>
          <a:p>
            <a:pPr lvl="1">
              <a:spcBef>
                <a:spcPts val="0"/>
              </a:spcBef>
            </a:pPr>
            <a:r>
              <a:rPr lang="tr-TR" sz="2000" dirty="0" smtClean="0">
                <a:latin typeface="Helvetica"/>
                <a:ea typeface="Helvetica"/>
                <a:cs typeface="Helvetica"/>
                <a:sym typeface="Helvetica"/>
              </a:rPr>
              <a:t>	Fen Bilgisi Eğitimi Ana bilim Dalı</a:t>
            </a:r>
          </a:p>
          <a:p>
            <a:pPr lvl="1">
              <a:spcBef>
                <a:spcPts val="0"/>
              </a:spcBef>
            </a:pPr>
            <a:r>
              <a:rPr lang="tr-TR" sz="2000" dirty="0" smtClean="0">
                <a:latin typeface="Helvetica"/>
                <a:ea typeface="Helvetica"/>
                <a:cs typeface="Helvetica"/>
                <a:sym typeface="Helvetica"/>
              </a:rPr>
              <a:t>	Fizik Eğitimi Ana bilim Dalı</a:t>
            </a:r>
          </a:p>
          <a:p>
            <a:pPr lvl="1">
              <a:spcBef>
                <a:spcPts val="0"/>
              </a:spcBef>
            </a:pPr>
            <a:r>
              <a:rPr lang="tr-TR" sz="2000" dirty="0" smtClean="0">
                <a:latin typeface="Helvetica"/>
                <a:ea typeface="Helvetica"/>
                <a:cs typeface="Helvetica"/>
                <a:sym typeface="Helvetica"/>
              </a:rPr>
              <a:t>	Kimya Eğitimi Ana bilim Dalı</a:t>
            </a:r>
          </a:p>
          <a:p>
            <a:pPr lvl="1">
              <a:spcBef>
                <a:spcPts val="0"/>
              </a:spcBef>
            </a:pPr>
            <a:r>
              <a:rPr lang="tr-TR" sz="2000" dirty="0" smtClean="0">
                <a:latin typeface="Helvetica"/>
                <a:ea typeface="Helvetica"/>
                <a:cs typeface="Helvetica"/>
                <a:sym typeface="Helvetica"/>
              </a:rPr>
              <a:t>	Matematik Eğitimi Ana bilim Dalı</a:t>
            </a:r>
          </a:p>
          <a:p>
            <a:pPr lvl="1">
              <a:spcBef>
                <a:spcPts val="0"/>
              </a:spcBef>
              <a:buNone/>
            </a:pPr>
            <a:r>
              <a:rPr lang="tr-TR" sz="2000" b="1" dirty="0" smtClean="0">
                <a:latin typeface="Helvetica"/>
                <a:ea typeface="Helvetica"/>
                <a:cs typeface="Helvetica"/>
                <a:sym typeface="Helvetica"/>
              </a:rPr>
              <a:t>Özel Eğitim Bölümü</a:t>
            </a:r>
          </a:p>
          <a:p>
            <a:pPr lvl="1">
              <a:spcBef>
                <a:spcPts val="0"/>
              </a:spcBef>
            </a:pPr>
            <a:r>
              <a:rPr lang="tr-TR" sz="2000" dirty="0" smtClean="0">
                <a:latin typeface="Helvetica"/>
                <a:ea typeface="Helvetica"/>
                <a:cs typeface="Helvetica"/>
                <a:sym typeface="Helvetica"/>
              </a:rPr>
              <a:t>	Zihin Engelliler Eğitimi Ana bilim Dalı</a:t>
            </a:r>
          </a:p>
          <a:p>
            <a:pPr lvl="1">
              <a:spcBef>
                <a:spcPts val="0"/>
              </a:spcBef>
            </a:pPr>
            <a:r>
              <a:rPr lang="tr-TR" sz="2000" dirty="0" smtClean="0">
                <a:latin typeface="Helvetica"/>
                <a:ea typeface="Helvetica"/>
                <a:cs typeface="Helvetica"/>
                <a:sym typeface="Helvetica"/>
              </a:rPr>
              <a:t>	Görme Engelliler Eğitimi Ana bilim Dalı</a:t>
            </a:r>
          </a:p>
          <a:p>
            <a:pPr lvl="1">
              <a:spcBef>
                <a:spcPts val="0"/>
              </a:spcBef>
              <a:buNone/>
            </a:pPr>
            <a:endParaRPr lang="tr-TR" sz="2000" dirty="0" smtClean="0">
              <a:latin typeface="Helvetica"/>
              <a:ea typeface="Helvetica"/>
              <a:cs typeface="Helvetica"/>
              <a:sym typeface="Helvetica"/>
            </a:endParaRPr>
          </a:p>
          <a:p>
            <a:pPr lvl="1">
              <a:spcBef>
                <a:spcPts val="0"/>
              </a:spcBef>
              <a:buNone/>
            </a:pPr>
            <a:r>
              <a:rPr lang="tr-TR" sz="2000" b="1" dirty="0" smtClean="0">
                <a:solidFill>
                  <a:srgbClr val="FF0000"/>
                </a:solidFill>
                <a:latin typeface="Helvetica"/>
                <a:ea typeface="Helvetica"/>
                <a:cs typeface="Helvetica"/>
                <a:sym typeface="Helvetica"/>
              </a:rPr>
              <a:t>Sosyal Bilimler  ve Türkçe Eğitimi Bölümü</a:t>
            </a:r>
          </a:p>
          <a:p>
            <a:pPr lvl="1">
              <a:spcBef>
                <a:spcPts val="0"/>
              </a:spcBef>
            </a:pPr>
            <a:r>
              <a:rPr lang="tr-TR" sz="2000" dirty="0" smtClean="0">
                <a:latin typeface="Helvetica"/>
                <a:ea typeface="Helvetica"/>
                <a:cs typeface="Helvetica"/>
                <a:sym typeface="Helvetica"/>
              </a:rPr>
              <a:t>	Coğrafya Eğitimi Ana bilim Dalı</a:t>
            </a:r>
          </a:p>
          <a:p>
            <a:pPr lvl="1">
              <a:spcBef>
                <a:spcPts val="0"/>
              </a:spcBef>
            </a:pPr>
            <a:r>
              <a:rPr lang="tr-TR" sz="2000" dirty="0" smtClean="0">
                <a:latin typeface="Helvetica"/>
                <a:ea typeface="Helvetica"/>
                <a:cs typeface="Helvetica"/>
                <a:sym typeface="Helvetica"/>
              </a:rPr>
              <a:t>	Felsefe Grubu Eğitimi Ana bilim Dalı</a:t>
            </a:r>
          </a:p>
          <a:p>
            <a:pPr lvl="1">
              <a:spcBef>
                <a:spcPts val="0"/>
              </a:spcBef>
            </a:pPr>
            <a:r>
              <a:rPr lang="tr-TR" sz="2000" dirty="0" smtClean="0">
                <a:latin typeface="Helvetica"/>
                <a:ea typeface="Helvetica"/>
                <a:cs typeface="Helvetica"/>
                <a:sym typeface="Helvetica"/>
              </a:rPr>
              <a:t>	Sosyal Bilgiler Eğitimi  Ana bilim Dalı</a:t>
            </a:r>
          </a:p>
          <a:p>
            <a:pPr lvl="1">
              <a:spcBef>
                <a:spcPts val="0"/>
              </a:spcBef>
            </a:pPr>
            <a:r>
              <a:rPr lang="tr-TR" sz="2000" dirty="0" smtClean="0">
                <a:latin typeface="Helvetica"/>
                <a:ea typeface="Helvetica"/>
                <a:cs typeface="Helvetica"/>
                <a:sym typeface="Helvetica"/>
              </a:rPr>
              <a:t>	Türk Dili ve Edebiyatı Eğitimi Ana bilim Dalı</a:t>
            </a:r>
          </a:p>
          <a:p>
            <a:pPr lvl="1">
              <a:spcBef>
                <a:spcPts val="0"/>
              </a:spcBef>
            </a:pPr>
            <a:r>
              <a:rPr lang="tr-TR" sz="2000" dirty="0" smtClean="0">
                <a:latin typeface="Helvetica"/>
                <a:ea typeface="Helvetica"/>
                <a:cs typeface="Helvetica"/>
                <a:sym typeface="Helvetica"/>
              </a:rPr>
              <a:t>	</a:t>
            </a:r>
            <a:r>
              <a:rPr lang="tr-TR" sz="2000" dirty="0" smtClean="0">
                <a:solidFill>
                  <a:srgbClr val="FF0000"/>
                </a:solidFill>
                <a:latin typeface="Helvetica"/>
                <a:ea typeface="Helvetica"/>
                <a:cs typeface="Helvetica"/>
                <a:sym typeface="Helvetica"/>
              </a:rPr>
              <a:t>Türkçe Eğitimi Ana bilim Dalı</a:t>
            </a:r>
          </a:p>
          <a:p>
            <a:pPr lvl="1">
              <a:spcBef>
                <a:spcPts val="0"/>
              </a:spcBef>
              <a:buNone/>
            </a:pPr>
            <a:endParaRPr lang="tr-TR" sz="2000" dirty="0" smtClean="0">
              <a:latin typeface="Helvetica"/>
              <a:ea typeface="Helvetica"/>
              <a:cs typeface="Helvetica"/>
              <a:sym typeface="Helvetica"/>
            </a:endParaRPr>
          </a:p>
          <a:p>
            <a:pPr lvl="1">
              <a:spcBef>
                <a:spcPts val="0"/>
              </a:spcBef>
              <a:buNone/>
            </a:pPr>
            <a:r>
              <a:rPr lang="tr-TR" sz="2000" b="1" dirty="0" smtClean="0">
                <a:latin typeface="Helvetica"/>
                <a:ea typeface="Helvetica"/>
                <a:cs typeface="Helvetica"/>
                <a:sym typeface="Helvetica"/>
              </a:rPr>
              <a:t>Temel Eğitim Bölümü</a:t>
            </a:r>
          </a:p>
          <a:p>
            <a:pPr lvl="1">
              <a:spcBef>
                <a:spcPts val="0"/>
              </a:spcBef>
            </a:pPr>
            <a:r>
              <a:rPr lang="tr-TR" sz="2000" dirty="0" smtClean="0">
                <a:latin typeface="Helvetica"/>
                <a:ea typeface="Helvetica"/>
                <a:cs typeface="Helvetica"/>
                <a:sym typeface="Helvetica"/>
              </a:rPr>
              <a:t>	Okulöncesi Eğitimi Ana bilim Dalı</a:t>
            </a:r>
          </a:p>
          <a:p>
            <a:pPr lvl="1">
              <a:spcBef>
                <a:spcPts val="0"/>
              </a:spcBef>
            </a:pPr>
            <a:r>
              <a:rPr lang="tr-TR" sz="2000" dirty="0" smtClean="0">
                <a:latin typeface="Helvetica"/>
                <a:ea typeface="Helvetica"/>
                <a:cs typeface="Helvetica"/>
                <a:sym typeface="Helvetica"/>
              </a:rPr>
              <a:t>	Sınıf Eğitimi Ana bilim Dalı</a:t>
            </a:r>
          </a:p>
          <a:p>
            <a:pPr lvl="1">
              <a:spcBef>
                <a:spcPts val="0"/>
              </a:spcBef>
              <a:buNone/>
            </a:pPr>
            <a:r>
              <a:rPr lang="tr-TR" sz="2000" b="1" dirty="0" smtClean="0">
                <a:latin typeface="Helvetica"/>
                <a:ea typeface="Helvetica"/>
                <a:cs typeface="Helvetica"/>
                <a:sym typeface="Helvetica"/>
              </a:rPr>
              <a:t>Yabancı Diller Eğitimi Bölümü</a:t>
            </a:r>
          </a:p>
          <a:p>
            <a:pPr lvl="1">
              <a:spcBef>
                <a:spcPts val="0"/>
              </a:spcBef>
            </a:pPr>
            <a:r>
              <a:rPr lang="tr-TR" sz="2000" dirty="0" smtClean="0">
                <a:latin typeface="Helvetica"/>
                <a:ea typeface="Helvetica"/>
                <a:cs typeface="Helvetica"/>
                <a:sym typeface="Helvetica"/>
              </a:rPr>
              <a:t>	Alman Dili Eğitimi Ana bilim Dalı</a:t>
            </a:r>
          </a:p>
          <a:p>
            <a:pPr lvl="1">
              <a:spcBef>
                <a:spcPts val="0"/>
              </a:spcBef>
            </a:pPr>
            <a:r>
              <a:rPr lang="tr-TR" sz="2000" dirty="0" smtClean="0">
                <a:latin typeface="Helvetica"/>
                <a:ea typeface="Helvetica"/>
                <a:cs typeface="Helvetica"/>
                <a:sym typeface="Helvetica"/>
              </a:rPr>
              <a:t>	Arap Dili Eğitimi Ana bilim Dalı</a:t>
            </a:r>
          </a:p>
          <a:p>
            <a:pPr lvl="1">
              <a:spcBef>
                <a:spcPts val="0"/>
              </a:spcBef>
            </a:pPr>
            <a:r>
              <a:rPr lang="tr-TR" sz="2000" dirty="0" smtClean="0">
                <a:latin typeface="Helvetica"/>
                <a:ea typeface="Helvetica"/>
                <a:cs typeface="Helvetica"/>
                <a:sym typeface="Helvetica"/>
              </a:rPr>
              <a:t>	Fransız Dili Eğitimi  Ana bilim Dalı</a:t>
            </a:r>
          </a:p>
          <a:p>
            <a:pPr lvl="1">
              <a:spcBef>
                <a:spcPts val="0"/>
              </a:spcBef>
            </a:pPr>
            <a:r>
              <a:rPr lang="tr-TR" sz="2000" dirty="0" smtClean="0">
                <a:latin typeface="Helvetica"/>
                <a:ea typeface="Helvetica"/>
                <a:cs typeface="Helvetica"/>
                <a:sym typeface="Helvetica"/>
              </a:rPr>
              <a:t>	İngiliz Dili Eğitimi Ana bilim Dalı</a:t>
            </a:r>
          </a:p>
          <a:p>
            <a:pPr lvl="1">
              <a:spcBef>
                <a:spcPts val="0"/>
              </a:spcBef>
              <a:buNone/>
            </a:pPr>
            <a:endParaRPr lang="tr-TR" sz="2000" dirty="0" smtClean="0">
              <a:latin typeface="Helvetica"/>
              <a:ea typeface="Helvetica"/>
              <a:cs typeface="Helvetica"/>
              <a:sym typeface="Helvetica"/>
            </a:endParaRPr>
          </a:p>
          <a:p>
            <a:pPr lvl="1">
              <a:spcBef>
                <a:spcPts val="0"/>
              </a:spcBef>
              <a:buNone/>
            </a:pPr>
            <a:endParaRPr lang="tr-TR" sz="2000" dirty="0" smtClean="0">
              <a:latin typeface="Helvetica"/>
              <a:ea typeface="Helvetica"/>
              <a:cs typeface="Helvetica"/>
              <a:sym typeface="Helvetica"/>
            </a:endParaRPr>
          </a:p>
          <a:p>
            <a:pPr lvl="1">
              <a:spcBef>
                <a:spcPts val="0"/>
              </a:spcBef>
              <a:buNone/>
            </a:pPr>
            <a:endParaRPr lang="tr-TR" sz="2000" dirty="0" smtClean="0">
              <a:latin typeface="Helvetica"/>
              <a:ea typeface="Helvetica"/>
              <a:cs typeface="Helvetica"/>
              <a:sym typeface="Helvetica"/>
            </a:endParaRPr>
          </a:p>
        </p:txBody>
      </p:sp>
    </p:spTree>
    <p:extLst>
      <p:ext uri="{BB962C8B-B14F-4D97-AF65-F5344CB8AC3E}">
        <p14:creationId xmlns:p14="http://schemas.microsoft.com/office/powerpoint/2010/main" val="362407295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descr="Gazi Üniversitesi - Google Chrom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6462"/>
            <a:ext cx="11701463" cy="12094392"/>
          </a:xfrm>
          <a:prstGeom prst="rect">
            <a:avLst/>
          </a:prstGeom>
        </p:spPr>
      </p:pic>
      <p:sp>
        <p:nvSpPr>
          <p:cNvPr id="6" name="Sağ Ok 5"/>
          <p:cNvSpPr/>
          <p:nvPr/>
        </p:nvSpPr>
        <p:spPr>
          <a:xfrm rot="10332243">
            <a:off x="1603635" y="5549275"/>
            <a:ext cx="2008533" cy="1218859"/>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70401">
            <a:off x="2086304" y="331560"/>
            <a:ext cx="2036762" cy="780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015711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Tablo"/>
          <p:cNvGraphicFramePr>
            <a:graphicFrameLocks noGrp="1"/>
          </p:cNvGraphicFramePr>
          <p:nvPr>
            <p:extLst>
              <p:ext uri="{D42A27DB-BD31-4B8C-83A1-F6EECF244321}">
                <p14:modId xmlns:p14="http://schemas.microsoft.com/office/powerpoint/2010/main" val="1837405172"/>
              </p:ext>
            </p:extLst>
          </p:nvPr>
        </p:nvGraphicFramePr>
        <p:xfrm>
          <a:off x="-1" y="-3"/>
          <a:ext cx="11701463" cy="11701468"/>
        </p:xfrm>
        <a:graphic>
          <a:graphicData uri="http://schemas.openxmlformats.org/drawingml/2006/table">
            <a:tbl>
              <a:tblPr/>
              <a:tblGrid>
                <a:gridCol w="2894303">
                  <a:extLst>
                    <a:ext uri="{9D8B030D-6E8A-4147-A177-3AD203B41FA5}">
                      <a16:colId xmlns:a16="http://schemas.microsoft.com/office/drawing/2014/main" xmlns="" val="20000"/>
                    </a:ext>
                  </a:extLst>
                </a:gridCol>
                <a:gridCol w="8807160">
                  <a:extLst>
                    <a:ext uri="{9D8B030D-6E8A-4147-A177-3AD203B41FA5}">
                      <a16:colId xmlns:a16="http://schemas.microsoft.com/office/drawing/2014/main" xmlns="" val="20001"/>
                    </a:ext>
                  </a:extLst>
                </a:gridCol>
              </a:tblGrid>
              <a:tr h="933327">
                <a:tc gridSpan="2">
                  <a:txBody>
                    <a:bodyPr/>
                    <a:lstStyle/>
                    <a:p>
                      <a:pPr algn="ctr">
                        <a:spcAft>
                          <a:spcPts val="0"/>
                        </a:spcAft>
                      </a:pPr>
                      <a:r>
                        <a:rPr lang="tr-TR" sz="1800" b="1" dirty="0">
                          <a:solidFill>
                            <a:srgbClr val="000000"/>
                          </a:solidFill>
                          <a:latin typeface="Times New Roman"/>
                          <a:ea typeface="Calibri"/>
                          <a:cs typeface="Times New Roman"/>
                        </a:rPr>
                        <a:t>GAZİ ÜNİVERSİTESİ</a:t>
                      </a:r>
                      <a:endParaRPr lang="tr-TR" sz="1800" dirty="0">
                        <a:solidFill>
                          <a:srgbClr val="000000"/>
                        </a:solidFill>
                        <a:latin typeface="Times New Roman"/>
                        <a:ea typeface="Calibri"/>
                        <a:cs typeface="Times New Roman"/>
                      </a:endParaRPr>
                    </a:p>
                    <a:p>
                      <a:pPr algn="ctr">
                        <a:spcAft>
                          <a:spcPts val="0"/>
                        </a:spcAft>
                      </a:pPr>
                      <a:r>
                        <a:rPr lang="tr-TR" sz="1800" b="1" dirty="0">
                          <a:solidFill>
                            <a:srgbClr val="000000"/>
                          </a:solidFill>
                          <a:latin typeface="Times New Roman"/>
                          <a:ea typeface="Calibri"/>
                          <a:cs typeface="Times New Roman"/>
                        </a:rPr>
                        <a:t>2016-2017 Eğitim Öğretim Yılı Akademik Takvimi</a:t>
                      </a:r>
                      <a:endParaRPr lang="tr-TR" sz="1800" dirty="0">
                        <a:solidFill>
                          <a:srgbClr val="000000"/>
                        </a:solidFill>
                        <a:latin typeface="Times New Roman"/>
                        <a:ea typeface="Calibri"/>
                        <a:cs typeface="Times New Roman"/>
                      </a:endParaRPr>
                    </a:p>
                    <a:p>
                      <a:pPr algn="ctr">
                        <a:spcAft>
                          <a:spcPts val="0"/>
                        </a:spcAft>
                      </a:pPr>
                      <a:r>
                        <a:rPr lang="tr-TR" sz="1800" b="1" dirty="0">
                          <a:solidFill>
                            <a:srgbClr val="000000"/>
                          </a:solidFill>
                          <a:latin typeface="Times New Roman"/>
                          <a:ea typeface="Calibri"/>
                          <a:cs typeface="Times New Roman"/>
                        </a:rPr>
                        <a:t>(Yıllık ve 3 Dönemlik Sistem Uygulayan Birimler Hariç)</a:t>
                      </a:r>
                      <a:endParaRPr lang="tr-TR" sz="1800" dirty="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0"/>
                  </a:ext>
                </a:extLst>
              </a:tr>
              <a:tr h="311109">
                <a:tc gridSpan="2">
                  <a:txBody>
                    <a:bodyPr/>
                    <a:lstStyle/>
                    <a:p>
                      <a:pPr algn="ctr">
                        <a:spcAft>
                          <a:spcPts val="0"/>
                        </a:spcAft>
                      </a:pPr>
                      <a:r>
                        <a:rPr lang="tr-TR" sz="1800" b="1" dirty="0">
                          <a:solidFill>
                            <a:srgbClr val="000000"/>
                          </a:solidFill>
                          <a:latin typeface="Times New Roman"/>
                          <a:ea typeface="Calibri"/>
                          <a:cs typeface="Times New Roman"/>
                        </a:rPr>
                        <a:t>GÜZ YARIYILI</a:t>
                      </a:r>
                      <a:endParaRPr lang="tr-TR" sz="1800" dirty="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1"/>
                  </a:ext>
                </a:extLst>
              </a:tr>
              <a:tr h="559997">
                <a:tc>
                  <a:txBody>
                    <a:bodyPr/>
                    <a:lstStyle/>
                    <a:p>
                      <a:pPr>
                        <a:spcAft>
                          <a:spcPts val="0"/>
                        </a:spcAft>
                      </a:pPr>
                      <a:r>
                        <a:rPr lang="tr-TR" sz="1800" dirty="0">
                          <a:solidFill>
                            <a:srgbClr val="000000"/>
                          </a:solidFill>
                          <a:latin typeface="Times New Roman"/>
                          <a:ea typeface="Calibri"/>
                          <a:cs typeface="Times New Roman"/>
                        </a:rPr>
                        <a:t>12 – 16 Ağustos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ÖSYS ve burslu öğrenci olarak üniversiteye yerleştirilen öğrencilerin ilk kayıtları (Elektronik Kayıt)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559997">
                <a:tc>
                  <a:txBody>
                    <a:bodyPr/>
                    <a:lstStyle/>
                    <a:p>
                      <a:pPr>
                        <a:spcAft>
                          <a:spcPts val="0"/>
                        </a:spcAft>
                      </a:pPr>
                      <a:r>
                        <a:rPr lang="tr-TR" sz="1800">
                          <a:solidFill>
                            <a:srgbClr val="000000"/>
                          </a:solidFill>
                          <a:latin typeface="Times New Roman"/>
                          <a:ea typeface="Calibri"/>
                          <a:cs typeface="Times New Roman"/>
                        </a:rPr>
                        <a:t>15 – 19 Ağustos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ÖSYS ve burslu öğrenci olarak üniversiteye yerleştirilen öğrencilerin ilk kayıtları (Elektronik Kayıt yaptırmayan yada yaptıramayan öğrencilerin kayıtları)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559997">
                <a:tc>
                  <a:txBody>
                    <a:bodyPr/>
                    <a:lstStyle/>
                    <a:p>
                      <a:pPr>
                        <a:spcAft>
                          <a:spcPts val="0"/>
                        </a:spcAft>
                      </a:pPr>
                      <a:r>
                        <a:rPr lang="tr-TR" sz="1800" dirty="0">
                          <a:solidFill>
                            <a:srgbClr val="000000"/>
                          </a:solidFill>
                          <a:latin typeface="Times New Roman"/>
                          <a:ea typeface="Calibri"/>
                          <a:cs typeface="Times New Roman"/>
                        </a:rPr>
                        <a:t>29 Ağustos – 2 Eylül 2016 </a:t>
                      </a:r>
                    </a:p>
                    <a:p>
                      <a:pPr>
                        <a:spcAft>
                          <a:spcPts val="0"/>
                        </a:spcAft>
                      </a:pPr>
                      <a:r>
                        <a:rPr lang="tr-TR" sz="1800" dirty="0">
                          <a:solidFill>
                            <a:srgbClr val="000000"/>
                          </a:solidFill>
                          <a:latin typeface="Times New Roman"/>
                          <a:ea typeface="Calibri"/>
                          <a:cs typeface="Times New Roman"/>
                        </a:rPr>
                        <a:t>(30 Ağustos resmî tatil)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Yabancı uyruklu öğrencilerin ilk kayıtları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1119995">
                <a:tc>
                  <a:txBody>
                    <a:bodyPr/>
                    <a:lstStyle/>
                    <a:p>
                      <a:pPr>
                        <a:spcAft>
                          <a:spcPts val="0"/>
                        </a:spcAft>
                      </a:pPr>
                      <a:r>
                        <a:rPr lang="tr-TR" sz="1800">
                          <a:solidFill>
                            <a:srgbClr val="000000"/>
                          </a:solidFill>
                          <a:latin typeface="Times New Roman"/>
                          <a:ea typeface="Calibri"/>
                          <a:cs typeface="Times New Roman"/>
                        </a:rPr>
                        <a:t>19 Eylül 2016 Saat 10.00 </a:t>
                      </a:r>
                    </a:p>
                    <a:p>
                      <a:pPr>
                        <a:spcAft>
                          <a:spcPts val="0"/>
                        </a:spcAft>
                      </a:pPr>
                      <a:r>
                        <a:rPr lang="tr-TR" sz="1800">
                          <a:solidFill>
                            <a:srgbClr val="000000"/>
                          </a:solidFill>
                          <a:latin typeface="Times New Roman"/>
                          <a:ea typeface="Calibri"/>
                          <a:cs typeface="Times New Roman"/>
                        </a:rPr>
                        <a:t>21 Eylül 2016 Saat 10.00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Hazırlık sınıfı Muafiyet Sınavı (İngilizce, Almanca, Fransızca, Arapça yeterlik) (Tıp Fakültesi İngilizce Tıp Bölümü, Mühendislik, Mimarlık, Gazi Eğitim, Fen, Edebiyat ve İktisadi ve İdari Bilimler Fakültelerinin ilgili bölümlerinin öğrencileri, dikey geçiş ile ilgili birimlere yeni kayıt olan öğrenciler, hazırlık sınıfında eğitim görüp başarısız olan öğrenciler)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839997">
                <a:tc>
                  <a:txBody>
                    <a:bodyPr/>
                    <a:lstStyle/>
                    <a:p>
                      <a:pPr>
                        <a:spcAft>
                          <a:spcPts val="0"/>
                        </a:spcAft>
                      </a:pPr>
                      <a:r>
                        <a:rPr lang="tr-TR" sz="1800" dirty="0">
                          <a:solidFill>
                            <a:srgbClr val="000000"/>
                          </a:solidFill>
                          <a:latin typeface="Times New Roman"/>
                          <a:ea typeface="Calibri"/>
                          <a:cs typeface="Times New Roman"/>
                        </a:rPr>
                        <a:t>6 Eylül 2016 Saat 10.00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Lisans programlarındaki zorunlu İngilizce derslerinden muaf olacak 1. sınıf öğrencilerinin sınavları (Hazırlık Sınıfında öğrenim gören öğrenciler ile hazırlık sınıfı muafiyet sınavında başarılı olan öğrenciler katılamaz)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280000">
                <a:tc>
                  <a:txBody>
                    <a:bodyPr/>
                    <a:lstStyle/>
                    <a:p>
                      <a:pPr>
                        <a:spcAft>
                          <a:spcPts val="0"/>
                        </a:spcAft>
                      </a:pPr>
                      <a:r>
                        <a:rPr lang="tr-TR" sz="1800">
                          <a:solidFill>
                            <a:srgbClr val="000000"/>
                          </a:solidFill>
                          <a:latin typeface="Times New Roman"/>
                          <a:ea typeface="Calibri"/>
                          <a:cs typeface="Times New Roman"/>
                        </a:rPr>
                        <a:t>6 Eylül 2016 Saat 14.00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Yabancı uyruklu öğrencilerin Türkçe yeterlik sınavı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839997">
                <a:tc>
                  <a:txBody>
                    <a:bodyPr/>
                    <a:lstStyle/>
                    <a:p>
                      <a:pPr>
                        <a:spcAft>
                          <a:spcPts val="0"/>
                        </a:spcAft>
                      </a:pPr>
                      <a:r>
                        <a:rPr lang="tr-TR" sz="1800" dirty="0">
                          <a:solidFill>
                            <a:srgbClr val="000000"/>
                          </a:solidFill>
                          <a:latin typeface="Times New Roman"/>
                          <a:ea typeface="Calibri"/>
                          <a:cs typeface="Times New Roman"/>
                        </a:rPr>
                        <a:t>8 – 9 Eylül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just">
                        <a:spcAft>
                          <a:spcPts val="0"/>
                        </a:spcAft>
                      </a:pPr>
                      <a:r>
                        <a:rPr lang="tr-TR" sz="1800" dirty="0">
                          <a:solidFill>
                            <a:srgbClr val="000000"/>
                          </a:solidFill>
                          <a:latin typeface="Times New Roman"/>
                          <a:ea typeface="Calibri"/>
                          <a:cs typeface="Times New Roman"/>
                        </a:rPr>
                        <a:t>DERS KAYITLARI (Kayıtlar İNTERNET üzerinden yapılacaktır [öğrenim süresini aşan ve ikinci öğretim öğrencileri katkı payı ve öğrenim ücretlerini yatırdıktan sonra internet üzerinden kayıt yapacaklardır.])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xmlns="" val="10008"/>
                  </a:ext>
                </a:extLst>
              </a:tr>
              <a:tr h="280000">
                <a:tc>
                  <a:txBody>
                    <a:bodyPr/>
                    <a:lstStyle/>
                    <a:p>
                      <a:pPr>
                        <a:spcAft>
                          <a:spcPts val="0"/>
                        </a:spcAft>
                      </a:pPr>
                      <a:r>
                        <a:rPr lang="tr-TR" sz="1800" b="1" dirty="0">
                          <a:solidFill>
                            <a:srgbClr val="000000"/>
                          </a:solidFill>
                          <a:latin typeface="Times New Roman"/>
                          <a:ea typeface="Calibri"/>
                          <a:cs typeface="Times New Roman"/>
                        </a:rPr>
                        <a:t>19 Eylül 2016 </a:t>
                      </a:r>
                      <a:endParaRPr lang="tr-TR" sz="1800" dirty="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tr-TR" sz="1800" b="1" dirty="0">
                          <a:solidFill>
                            <a:srgbClr val="000000"/>
                          </a:solidFill>
                          <a:latin typeface="Times New Roman"/>
                          <a:ea typeface="Calibri"/>
                          <a:cs typeface="Times New Roman"/>
                        </a:rPr>
                        <a:t>GÜZ YARIYILI DERSLERİNİN BAŞLAMASI </a:t>
                      </a:r>
                      <a:endParaRPr lang="tr-TR" sz="1800" dirty="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xmlns="" val="10009"/>
                  </a:ext>
                </a:extLst>
              </a:tr>
              <a:tr h="559997">
                <a:tc>
                  <a:txBody>
                    <a:bodyPr/>
                    <a:lstStyle/>
                    <a:p>
                      <a:pPr>
                        <a:spcAft>
                          <a:spcPts val="0"/>
                        </a:spcAft>
                      </a:pPr>
                      <a:r>
                        <a:rPr lang="tr-TR" sz="1800" dirty="0">
                          <a:solidFill>
                            <a:srgbClr val="000000"/>
                          </a:solidFill>
                          <a:latin typeface="Times New Roman"/>
                          <a:ea typeface="Calibri"/>
                          <a:cs typeface="Times New Roman"/>
                        </a:rPr>
                        <a:t>21 Eylül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Başka üniversitelerin yaz öğrenimine devam edip mezuniyet için tek dersi kalan öğrencilerin TEK DERS SINAVI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0"/>
                  </a:ext>
                </a:extLst>
              </a:tr>
              <a:tr h="559997">
                <a:tc>
                  <a:txBody>
                    <a:bodyPr/>
                    <a:lstStyle/>
                    <a:p>
                      <a:pPr>
                        <a:spcAft>
                          <a:spcPts val="0"/>
                        </a:spcAft>
                      </a:pPr>
                      <a:r>
                        <a:rPr lang="tr-TR" sz="1800" dirty="0">
                          <a:solidFill>
                            <a:srgbClr val="000000"/>
                          </a:solidFill>
                          <a:latin typeface="Times New Roman"/>
                          <a:ea typeface="Calibri"/>
                          <a:cs typeface="Times New Roman"/>
                        </a:rPr>
                        <a:t>22 – 23 Eylül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just">
                        <a:spcAft>
                          <a:spcPts val="0"/>
                        </a:spcAft>
                      </a:pPr>
                      <a:r>
                        <a:rPr lang="tr-TR" sz="1800" dirty="0">
                          <a:solidFill>
                            <a:srgbClr val="000000"/>
                          </a:solidFill>
                          <a:latin typeface="Times New Roman"/>
                          <a:ea typeface="Calibri"/>
                          <a:cs typeface="Times New Roman"/>
                        </a:rPr>
                        <a:t>Danışman onayları, Ders Ekleme- Bırakma ve ilgili Kurul Kararları doğrultusunda mazeretli kayıtlar (Danışmanlar gözetiminde yapılacaktır.)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xmlns="" val="10011"/>
                  </a:ext>
                </a:extLst>
              </a:tr>
              <a:tr h="280000">
                <a:tc>
                  <a:txBody>
                    <a:bodyPr/>
                    <a:lstStyle/>
                    <a:p>
                      <a:pPr>
                        <a:spcAft>
                          <a:spcPts val="0"/>
                        </a:spcAft>
                      </a:pPr>
                      <a:r>
                        <a:rPr lang="tr-TR" sz="1800">
                          <a:solidFill>
                            <a:srgbClr val="000000"/>
                          </a:solidFill>
                          <a:latin typeface="Times New Roman"/>
                          <a:ea typeface="Calibri"/>
                          <a:cs typeface="Times New Roman"/>
                        </a:rPr>
                        <a:t>29 Ekim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Cumhuriyet Bayramı (Cumartesi, 28 Ekim 2016 Cuma yarım gün)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2"/>
                  </a:ext>
                </a:extLst>
              </a:tr>
              <a:tr h="280000">
                <a:tc>
                  <a:txBody>
                    <a:bodyPr/>
                    <a:lstStyle/>
                    <a:p>
                      <a:pPr>
                        <a:spcAft>
                          <a:spcPts val="0"/>
                        </a:spcAft>
                      </a:pPr>
                      <a:r>
                        <a:rPr lang="tr-TR" sz="1800">
                          <a:solidFill>
                            <a:srgbClr val="000000"/>
                          </a:solidFill>
                          <a:latin typeface="Times New Roman"/>
                          <a:ea typeface="Calibri"/>
                          <a:cs typeface="Times New Roman"/>
                        </a:rPr>
                        <a:t>10 Kasım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Atatürk'ün ölüm yıldönümü (Perşembe)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3"/>
                  </a:ext>
                </a:extLst>
              </a:tr>
              <a:tr h="559997">
                <a:tc>
                  <a:txBody>
                    <a:bodyPr/>
                    <a:lstStyle/>
                    <a:p>
                      <a:pPr>
                        <a:spcAft>
                          <a:spcPts val="0"/>
                        </a:spcAft>
                      </a:pPr>
                      <a:r>
                        <a:rPr lang="tr-TR" sz="1800">
                          <a:solidFill>
                            <a:srgbClr val="000000"/>
                          </a:solidFill>
                          <a:latin typeface="Times New Roman"/>
                          <a:ea typeface="Calibri"/>
                          <a:cs typeface="Times New Roman"/>
                        </a:rPr>
                        <a:t>7 Aralık 2016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Bahar döneminde açılacak derslerin ilgili birimlerce </a:t>
                      </a:r>
                      <a:r>
                        <a:rPr lang="tr-TR" sz="1800" dirty="0" err="1">
                          <a:solidFill>
                            <a:srgbClr val="000000"/>
                          </a:solidFill>
                          <a:latin typeface="Times New Roman"/>
                          <a:ea typeface="Calibri"/>
                          <a:cs typeface="Times New Roman"/>
                        </a:rPr>
                        <a:t>ÖİDB'ye</a:t>
                      </a:r>
                      <a:r>
                        <a:rPr lang="tr-TR" sz="1800" dirty="0">
                          <a:solidFill>
                            <a:srgbClr val="000000"/>
                          </a:solidFill>
                          <a:latin typeface="Times New Roman"/>
                          <a:ea typeface="Calibri"/>
                          <a:cs typeface="Times New Roman"/>
                        </a:rPr>
                        <a:t> iletilmesi için son gün (Merkezi sisteme dâhil birimler tarafından bilgiler internet üzerinden girilecektir.)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4"/>
                  </a:ext>
                </a:extLst>
              </a:tr>
              <a:tr h="559997">
                <a:tc>
                  <a:txBody>
                    <a:bodyPr/>
                    <a:lstStyle/>
                    <a:p>
                      <a:pPr>
                        <a:spcAft>
                          <a:spcPts val="0"/>
                        </a:spcAft>
                      </a:pPr>
                      <a:r>
                        <a:rPr lang="tr-TR" sz="1800" b="1" dirty="0">
                          <a:solidFill>
                            <a:srgbClr val="000000"/>
                          </a:solidFill>
                          <a:latin typeface="Times New Roman"/>
                          <a:ea typeface="Calibri"/>
                          <a:cs typeface="Times New Roman"/>
                        </a:rPr>
                        <a:t>30 Aralık 2016 </a:t>
                      </a:r>
                      <a:endParaRPr lang="tr-TR" sz="1800" dirty="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tr-TR" sz="1800" b="1" dirty="0">
                          <a:solidFill>
                            <a:srgbClr val="000000"/>
                          </a:solidFill>
                          <a:latin typeface="Times New Roman"/>
                          <a:ea typeface="Calibri"/>
                          <a:cs typeface="Times New Roman"/>
                        </a:rPr>
                        <a:t>GÜZ YARIYILI DERSLERİNİN SON GÜNÜ (Teze ilişkin dersler ve uzmanlık alan dersleri hariç) </a:t>
                      </a:r>
                      <a:endParaRPr lang="tr-TR" sz="1800" dirty="0">
                        <a:solidFill>
                          <a:srgbClr val="000000"/>
                        </a:solidFill>
                        <a:latin typeface="Times New Roman"/>
                        <a:ea typeface="Calibri"/>
                        <a:cs typeface="Times New Roman"/>
                      </a:endParaRP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xmlns="" val="10015"/>
                  </a:ext>
                </a:extLst>
              </a:tr>
              <a:tr h="280000">
                <a:tc>
                  <a:txBody>
                    <a:bodyPr/>
                    <a:lstStyle/>
                    <a:p>
                      <a:pPr>
                        <a:spcAft>
                          <a:spcPts val="0"/>
                        </a:spcAft>
                      </a:pPr>
                      <a:r>
                        <a:rPr lang="tr-TR" sz="1800">
                          <a:solidFill>
                            <a:srgbClr val="000000"/>
                          </a:solidFill>
                          <a:latin typeface="Times New Roman"/>
                          <a:ea typeface="Calibri"/>
                          <a:cs typeface="Times New Roman"/>
                        </a:rPr>
                        <a:t>1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Yeni yıl tatili (Pazar)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6"/>
                  </a:ext>
                </a:extLst>
              </a:tr>
              <a:tr h="280000">
                <a:tc>
                  <a:txBody>
                    <a:bodyPr/>
                    <a:lstStyle/>
                    <a:p>
                      <a:pPr>
                        <a:spcAft>
                          <a:spcPts val="0"/>
                        </a:spcAft>
                      </a:pPr>
                      <a:r>
                        <a:rPr lang="tr-TR" sz="1800" b="1" dirty="0">
                          <a:solidFill>
                            <a:srgbClr val="000000"/>
                          </a:solidFill>
                          <a:latin typeface="Times New Roman"/>
                          <a:ea typeface="Calibri"/>
                          <a:cs typeface="Times New Roman"/>
                        </a:rPr>
                        <a:t>2 – 13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just">
                        <a:spcAft>
                          <a:spcPts val="0"/>
                        </a:spcAft>
                      </a:pPr>
                      <a:r>
                        <a:rPr lang="tr-TR" sz="1800" b="1" dirty="0">
                          <a:solidFill>
                            <a:srgbClr val="000000"/>
                          </a:solidFill>
                          <a:latin typeface="Times New Roman"/>
                          <a:ea typeface="Calibri"/>
                          <a:cs typeface="Times New Roman"/>
                        </a:rPr>
                        <a:t>Yarıyıl sonu sınavları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xmlns="" val="10017"/>
                  </a:ext>
                </a:extLst>
              </a:tr>
              <a:tr h="280000">
                <a:tc>
                  <a:txBody>
                    <a:bodyPr/>
                    <a:lstStyle/>
                    <a:p>
                      <a:pPr>
                        <a:spcAft>
                          <a:spcPts val="0"/>
                        </a:spcAft>
                      </a:pPr>
                      <a:r>
                        <a:rPr lang="tr-TR" sz="1800">
                          <a:solidFill>
                            <a:srgbClr val="000000"/>
                          </a:solidFill>
                          <a:latin typeface="Times New Roman"/>
                          <a:ea typeface="Calibri"/>
                          <a:cs typeface="Times New Roman"/>
                        </a:rPr>
                        <a:t>20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Yarıyıl sınav notlarının elektronik ortamda girilmesi için son gün (Saat 23:59’a kadar)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8"/>
                  </a:ext>
                </a:extLst>
              </a:tr>
              <a:tr h="559997">
                <a:tc>
                  <a:txBody>
                    <a:bodyPr/>
                    <a:lstStyle/>
                    <a:p>
                      <a:pPr>
                        <a:spcAft>
                          <a:spcPts val="0"/>
                        </a:spcAft>
                      </a:pPr>
                      <a:r>
                        <a:rPr lang="tr-TR" sz="1800">
                          <a:solidFill>
                            <a:srgbClr val="000000"/>
                          </a:solidFill>
                          <a:latin typeface="Times New Roman"/>
                          <a:ea typeface="Calibri"/>
                          <a:cs typeface="Times New Roman"/>
                        </a:rPr>
                        <a:t>23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Yarıyıl sınav notlarına ait not değişikliği kararlarının ilgili birimlerce Ö.İ.D.B.’na gönderilmesinin son günü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9"/>
                  </a:ext>
                </a:extLst>
              </a:tr>
              <a:tr h="377070">
                <a:tc>
                  <a:txBody>
                    <a:bodyPr/>
                    <a:lstStyle/>
                    <a:p>
                      <a:pPr>
                        <a:spcAft>
                          <a:spcPts val="0"/>
                        </a:spcAft>
                      </a:pPr>
                      <a:r>
                        <a:rPr lang="tr-TR" sz="1800">
                          <a:solidFill>
                            <a:srgbClr val="000000"/>
                          </a:solidFill>
                          <a:latin typeface="Times New Roman"/>
                          <a:ea typeface="Calibri"/>
                          <a:cs typeface="Times New Roman"/>
                        </a:rPr>
                        <a:t>23 Ocak – 29 Ocak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Güz dönemi bütünleme sınavları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20"/>
                  </a:ext>
                </a:extLst>
              </a:tr>
              <a:tr h="280000">
                <a:tc>
                  <a:txBody>
                    <a:bodyPr/>
                    <a:lstStyle/>
                    <a:p>
                      <a:pPr>
                        <a:spcAft>
                          <a:spcPts val="0"/>
                        </a:spcAft>
                      </a:pPr>
                      <a:r>
                        <a:rPr lang="tr-TR" sz="1800">
                          <a:solidFill>
                            <a:srgbClr val="000000"/>
                          </a:solidFill>
                          <a:latin typeface="Times New Roman"/>
                          <a:ea typeface="Calibri"/>
                          <a:cs typeface="Times New Roman"/>
                        </a:rPr>
                        <a:t>3 Şubat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Bütünleme sınav notlarının elektronik ortamda girilmesi için son gün (Saat 23:59’a kadar)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21"/>
                  </a:ext>
                </a:extLst>
              </a:tr>
              <a:tr h="559997">
                <a:tc>
                  <a:txBody>
                    <a:bodyPr/>
                    <a:lstStyle/>
                    <a:p>
                      <a:pPr>
                        <a:spcAft>
                          <a:spcPts val="0"/>
                        </a:spcAft>
                      </a:pPr>
                      <a:r>
                        <a:rPr lang="tr-TR" sz="1800">
                          <a:solidFill>
                            <a:srgbClr val="000000"/>
                          </a:solidFill>
                          <a:latin typeface="Times New Roman"/>
                          <a:ea typeface="Calibri"/>
                          <a:cs typeface="Times New Roman"/>
                        </a:rPr>
                        <a:t>6 Şubat 2017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Bütünleme sınav notlarına ait not değişikliği kararlarının ilgili birimlerce Ö.İ.D.B.’</a:t>
                      </a:r>
                      <a:r>
                        <a:rPr lang="tr-TR" sz="1800" dirty="0" err="1">
                          <a:solidFill>
                            <a:srgbClr val="000000"/>
                          </a:solidFill>
                          <a:latin typeface="Times New Roman"/>
                          <a:ea typeface="Calibri"/>
                          <a:cs typeface="Times New Roman"/>
                        </a:rPr>
                        <a:t>na</a:t>
                      </a:r>
                      <a:r>
                        <a:rPr lang="tr-TR" sz="1800" dirty="0">
                          <a:solidFill>
                            <a:srgbClr val="000000"/>
                          </a:solidFill>
                          <a:latin typeface="Times New Roman"/>
                          <a:ea typeface="Calibri"/>
                          <a:cs typeface="Times New Roman"/>
                        </a:rPr>
                        <a:t> gönderilmesinin son günü </a:t>
                      </a:r>
                    </a:p>
                  </a:txBody>
                  <a:tcPr marL="62242" marR="62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22"/>
                  </a:ext>
                </a:extLst>
              </a:tr>
            </a:tbl>
          </a:graphicData>
        </a:graphic>
      </p:graphicFrame>
    </p:spTree>
    <p:extLst>
      <p:ext uri="{BB962C8B-B14F-4D97-AF65-F5344CB8AC3E}">
        <p14:creationId xmlns:p14="http://schemas.microsoft.com/office/powerpoint/2010/main" val="51132250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nvGraphicFramePr>
        <p:xfrm>
          <a:off x="278566" y="992947"/>
          <a:ext cx="11072891" cy="9358376"/>
        </p:xfrm>
        <a:graphic>
          <a:graphicData uri="http://schemas.openxmlformats.org/drawingml/2006/table">
            <a:tbl>
              <a:tblPr/>
              <a:tblGrid>
                <a:gridCol w="2826718">
                  <a:extLst>
                    <a:ext uri="{9D8B030D-6E8A-4147-A177-3AD203B41FA5}">
                      <a16:colId xmlns:a16="http://schemas.microsoft.com/office/drawing/2014/main" xmlns="" val="20000"/>
                    </a:ext>
                  </a:extLst>
                </a:gridCol>
                <a:gridCol w="8246173">
                  <a:extLst>
                    <a:ext uri="{9D8B030D-6E8A-4147-A177-3AD203B41FA5}">
                      <a16:colId xmlns:a16="http://schemas.microsoft.com/office/drawing/2014/main" xmlns="" val="20001"/>
                    </a:ext>
                  </a:extLst>
                </a:gridCol>
              </a:tblGrid>
              <a:tr h="449922">
                <a:tc gridSpan="2">
                  <a:txBody>
                    <a:bodyPr/>
                    <a:lstStyle/>
                    <a:p>
                      <a:pPr algn="ctr">
                        <a:spcAft>
                          <a:spcPts val="0"/>
                        </a:spcAft>
                      </a:pPr>
                      <a:r>
                        <a:rPr lang="tr-TR" sz="1800" b="1" dirty="0">
                          <a:solidFill>
                            <a:srgbClr val="000000"/>
                          </a:solidFill>
                          <a:latin typeface="Times New Roman"/>
                          <a:ea typeface="Calibri"/>
                          <a:cs typeface="Times New Roman"/>
                        </a:rPr>
                        <a:t>BAHAR YARIYILI</a:t>
                      </a:r>
                      <a:endParaRPr lang="tr-TR" sz="1800" dirty="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xmlns="" val="10000"/>
                  </a:ext>
                </a:extLst>
              </a:tr>
              <a:tr h="1214789">
                <a:tc>
                  <a:txBody>
                    <a:bodyPr/>
                    <a:lstStyle/>
                    <a:p>
                      <a:pPr>
                        <a:spcAft>
                          <a:spcPts val="0"/>
                        </a:spcAft>
                      </a:pPr>
                      <a:r>
                        <a:rPr lang="tr-TR" sz="1800" dirty="0">
                          <a:solidFill>
                            <a:srgbClr val="000000"/>
                          </a:solidFill>
                          <a:latin typeface="Times New Roman"/>
                          <a:ea typeface="Calibri"/>
                          <a:cs typeface="Times New Roman"/>
                        </a:rPr>
                        <a:t>9 – 10 Şubat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DERS KAYITLARI (Kayıtlar İNTERNET üzerinden yapılacaktır [öğrenim süresini aşan ve ikinci öğretim öğrencileri katkı payı ve öğrenim ücretlerini yatırdıktan sonra internet üzerinden kayıt yapacaklardır.])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404930">
                <a:tc>
                  <a:txBody>
                    <a:bodyPr/>
                    <a:lstStyle/>
                    <a:p>
                      <a:pPr>
                        <a:spcAft>
                          <a:spcPts val="0"/>
                        </a:spcAft>
                      </a:pPr>
                      <a:r>
                        <a:rPr lang="tr-TR" sz="1800" b="1">
                          <a:solidFill>
                            <a:srgbClr val="000000"/>
                          </a:solidFill>
                          <a:latin typeface="Times New Roman"/>
                          <a:ea typeface="Calibri"/>
                          <a:cs typeface="Times New Roman"/>
                        </a:rPr>
                        <a:t>13 Şubat 2017 </a:t>
                      </a:r>
                      <a:endParaRPr lang="tr-TR" sz="180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b="1">
                          <a:solidFill>
                            <a:srgbClr val="000000"/>
                          </a:solidFill>
                          <a:latin typeface="Times New Roman"/>
                          <a:ea typeface="Calibri"/>
                          <a:cs typeface="Times New Roman"/>
                        </a:rPr>
                        <a:t>BAHAR YARIYILI DERSLERİNİN BAŞLAMASI </a:t>
                      </a:r>
                      <a:endParaRPr lang="tr-TR" sz="180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809859">
                <a:tc>
                  <a:txBody>
                    <a:bodyPr/>
                    <a:lstStyle/>
                    <a:p>
                      <a:pPr>
                        <a:spcAft>
                          <a:spcPts val="0"/>
                        </a:spcAft>
                      </a:pPr>
                      <a:r>
                        <a:rPr lang="tr-TR" sz="1800">
                          <a:solidFill>
                            <a:srgbClr val="000000"/>
                          </a:solidFill>
                          <a:latin typeface="Times New Roman"/>
                          <a:ea typeface="Calibri"/>
                          <a:cs typeface="Times New Roman"/>
                        </a:rPr>
                        <a:t>16-17 Şubat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Danışman Onayları, Ders ekleme- bırakma ve ilgili kurul kararları doğrultusunda mazeretli kayıtlar (Danışmanlar gözetiminde yapılacaktır.)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404930">
                <a:tc>
                  <a:txBody>
                    <a:bodyPr/>
                    <a:lstStyle/>
                    <a:p>
                      <a:pPr>
                        <a:spcAft>
                          <a:spcPts val="0"/>
                        </a:spcAft>
                      </a:pPr>
                      <a:r>
                        <a:rPr lang="tr-TR" sz="1800">
                          <a:solidFill>
                            <a:srgbClr val="000000"/>
                          </a:solidFill>
                          <a:latin typeface="Times New Roman"/>
                          <a:ea typeface="Calibri"/>
                          <a:cs typeface="Times New Roman"/>
                        </a:rPr>
                        <a:t>21 Şubat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Mezuniyet için tek dersi kalan öğrencilerin TEK DERS SINAVI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404930">
                <a:tc>
                  <a:txBody>
                    <a:bodyPr/>
                    <a:lstStyle/>
                    <a:p>
                      <a:pPr>
                        <a:spcAft>
                          <a:spcPts val="0"/>
                        </a:spcAft>
                      </a:pPr>
                      <a:r>
                        <a:rPr lang="tr-TR" sz="1800">
                          <a:solidFill>
                            <a:srgbClr val="000000"/>
                          </a:solidFill>
                          <a:latin typeface="Times New Roman"/>
                          <a:ea typeface="Calibri"/>
                          <a:cs typeface="Times New Roman"/>
                        </a:rPr>
                        <a:t>23 Nisan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Ulusal Egemenlik ve Çocuk Bayramı (Pazar)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404930">
                <a:tc>
                  <a:txBody>
                    <a:bodyPr/>
                    <a:lstStyle/>
                    <a:p>
                      <a:pPr>
                        <a:spcAft>
                          <a:spcPts val="0"/>
                        </a:spcAft>
                      </a:pPr>
                      <a:r>
                        <a:rPr lang="tr-TR" sz="1800">
                          <a:solidFill>
                            <a:srgbClr val="000000"/>
                          </a:solidFill>
                          <a:latin typeface="Times New Roman"/>
                          <a:ea typeface="Calibri"/>
                          <a:cs typeface="Times New Roman"/>
                        </a:rPr>
                        <a:t>1 Mayıs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Emek ve Dayanışma Günü (Pazartesi)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404930">
                <a:tc>
                  <a:txBody>
                    <a:bodyPr/>
                    <a:lstStyle/>
                    <a:p>
                      <a:pPr>
                        <a:spcAft>
                          <a:spcPts val="0"/>
                        </a:spcAft>
                      </a:pPr>
                      <a:r>
                        <a:rPr lang="tr-TR" sz="1800">
                          <a:solidFill>
                            <a:srgbClr val="000000"/>
                          </a:solidFill>
                          <a:latin typeface="Times New Roman"/>
                          <a:ea typeface="Calibri"/>
                          <a:cs typeface="Times New Roman"/>
                        </a:rPr>
                        <a:t>19 Mayıs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Atatürk’ü Anma ve Gençlik ve Spor Bayramı (Cuma)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809859">
                <a:tc>
                  <a:txBody>
                    <a:bodyPr/>
                    <a:lstStyle/>
                    <a:p>
                      <a:pPr>
                        <a:spcAft>
                          <a:spcPts val="0"/>
                        </a:spcAft>
                      </a:pPr>
                      <a:r>
                        <a:rPr lang="tr-TR" sz="1800" b="1" dirty="0">
                          <a:solidFill>
                            <a:srgbClr val="000000"/>
                          </a:solidFill>
                          <a:latin typeface="Times New Roman"/>
                          <a:ea typeface="Calibri"/>
                          <a:cs typeface="Times New Roman"/>
                        </a:rPr>
                        <a:t>26 Mayıs 2017 </a:t>
                      </a:r>
                      <a:endParaRPr lang="tr-TR" sz="1800" dirty="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tr-TR" sz="1800" b="1" dirty="0">
                          <a:solidFill>
                            <a:srgbClr val="000000"/>
                          </a:solidFill>
                          <a:latin typeface="Times New Roman"/>
                          <a:ea typeface="Calibri"/>
                          <a:cs typeface="Times New Roman"/>
                        </a:rPr>
                        <a:t>BAHAR YARIYILI DERSLERİNİN SON GÜNÜ (Teze ilişkin dersler ve uzmanlık alan dersleri hariç) </a:t>
                      </a:r>
                      <a:endParaRPr lang="tr-TR" sz="1800" dirty="0">
                        <a:solidFill>
                          <a:srgbClr val="00000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8"/>
                  </a:ext>
                </a:extLst>
              </a:tr>
              <a:tr h="404930">
                <a:tc>
                  <a:txBody>
                    <a:bodyPr/>
                    <a:lstStyle/>
                    <a:p>
                      <a:pPr>
                        <a:spcAft>
                          <a:spcPts val="0"/>
                        </a:spcAft>
                      </a:pPr>
                      <a:r>
                        <a:rPr lang="tr-TR" sz="1800">
                          <a:solidFill>
                            <a:srgbClr val="000000"/>
                          </a:solidFill>
                          <a:latin typeface="Times New Roman"/>
                          <a:ea typeface="Calibri"/>
                          <a:cs typeface="Times New Roman"/>
                        </a:rPr>
                        <a:t>29 Mayıs – 9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Yarıyıl sonu sınavları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9"/>
                  </a:ext>
                </a:extLst>
              </a:tr>
              <a:tr h="404930">
                <a:tc>
                  <a:txBody>
                    <a:bodyPr/>
                    <a:lstStyle/>
                    <a:p>
                      <a:pPr>
                        <a:spcAft>
                          <a:spcPts val="0"/>
                        </a:spcAft>
                      </a:pPr>
                      <a:r>
                        <a:rPr lang="tr-TR" sz="1800">
                          <a:solidFill>
                            <a:srgbClr val="000000"/>
                          </a:solidFill>
                          <a:latin typeface="Times New Roman"/>
                          <a:ea typeface="Calibri"/>
                          <a:cs typeface="Times New Roman"/>
                        </a:rPr>
                        <a:t>18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a:solidFill>
                            <a:srgbClr val="000000"/>
                          </a:solidFill>
                          <a:latin typeface="Times New Roman"/>
                          <a:ea typeface="Calibri"/>
                          <a:cs typeface="Times New Roman"/>
                        </a:rPr>
                        <a:t>Yarıyıl sınav notlarının elektronik ortamda girilmesi için son gün (Saat 23:59’a kadar)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0"/>
                  </a:ext>
                </a:extLst>
              </a:tr>
              <a:tr h="809859">
                <a:tc>
                  <a:txBody>
                    <a:bodyPr/>
                    <a:lstStyle/>
                    <a:p>
                      <a:pPr>
                        <a:spcAft>
                          <a:spcPts val="0"/>
                        </a:spcAft>
                      </a:pPr>
                      <a:r>
                        <a:rPr lang="tr-TR" sz="1800">
                          <a:solidFill>
                            <a:srgbClr val="000000"/>
                          </a:solidFill>
                          <a:latin typeface="Times New Roman"/>
                          <a:ea typeface="Calibri"/>
                          <a:cs typeface="Times New Roman"/>
                        </a:rPr>
                        <a:t>19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Yarıyıl sınav notlarına ait not değişikliği kararlarının ilgili birimlerce Ö.İ.D.B.’</a:t>
                      </a:r>
                      <a:r>
                        <a:rPr lang="tr-TR" sz="1800" dirty="0" err="1">
                          <a:solidFill>
                            <a:srgbClr val="000000"/>
                          </a:solidFill>
                          <a:latin typeface="Times New Roman"/>
                          <a:ea typeface="Calibri"/>
                          <a:cs typeface="Times New Roman"/>
                        </a:rPr>
                        <a:t>na</a:t>
                      </a:r>
                      <a:r>
                        <a:rPr lang="tr-TR" sz="1800" dirty="0">
                          <a:solidFill>
                            <a:srgbClr val="000000"/>
                          </a:solidFill>
                          <a:latin typeface="Times New Roman"/>
                          <a:ea typeface="Calibri"/>
                          <a:cs typeface="Times New Roman"/>
                        </a:rPr>
                        <a:t> gönderilmesinin son günü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1"/>
                  </a:ext>
                </a:extLst>
              </a:tr>
              <a:tr h="404930">
                <a:tc>
                  <a:txBody>
                    <a:bodyPr/>
                    <a:lstStyle/>
                    <a:p>
                      <a:pPr>
                        <a:spcAft>
                          <a:spcPts val="0"/>
                        </a:spcAft>
                      </a:pPr>
                      <a:r>
                        <a:rPr lang="tr-TR" sz="1800">
                          <a:solidFill>
                            <a:srgbClr val="000000"/>
                          </a:solidFill>
                          <a:latin typeface="Times New Roman"/>
                          <a:ea typeface="Calibri"/>
                          <a:cs typeface="Times New Roman"/>
                        </a:rPr>
                        <a:t>19-25 Haziran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Bahar dönemi bütünleme sınavları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2"/>
                  </a:ext>
                </a:extLst>
              </a:tr>
              <a:tr h="809859">
                <a:tc>
                  <a:txBody>
                    <a:bodyPr/>
                    <a:lstStyle/>
                    <a:p>
                      <a:pPr>
                        <a:spcAft>
                          <a:spcPts val="0"/>
                        </a:spcAft>
                      </a:pPr>
                      <a:r>
                        <a:rPr lang="tr-TR" sz="1800">
                          <a:solidFill>
                            <a:srgbClr val="000000"/>
                          </a:solidFill>
                          <a:latin typeface="Times New Roman"/>
                          <a:ea typeface="Calibri"/>
                          <a:cs typeface="Times New Roman"/>
                        </a:rPr>
                        <a:t>2 Temmuz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Bütünleme sınav notlarının elektronik ortamda girilmesi için son gün (Saat 23:59’a kadar)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3"/>
                  </a:ext>
                </a:extLst>
              </a:tr>
              <a:tr h="809859">
                <a:tc>
                  <a:txBody>
                    <a:bodyPr/>
                    <a:lstStyle/>
                    <a:p>
                      <a:pPr>
                        <a:spcAft>
                          <a:spcPts val="0"/>
                        </a:spcAft>
                      </a:pPr>
                      <a:r>
                        <a:rPr lang="tr-TR" sz="1800">
                          <a:solidFill>
                            <a:srgbClr val="000000"/>
                          </a:solidFill>
                          <a:latin typeface="Times New Roman"/>
                          <a:ea typeface="Calibri"/>
                          <a:cs typeface="Times New Roman"/>
                        </a:rPr>
                        <a:t>3 Temmuz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Bütünleme sınav notlarına ait not değişikliği kararlarının ilgili birimlerce Ö.İ.D.B.’</a:t>
                      </a:r>
                      <a:r>
                        <a:rPr lang="tr-TR" sz="1800" dirty="0" err="1">
                          <a:solidFill>
                            <a:srgbClr val="000000"/>
                          </a:solidFill>
                          <a:latin typeface="Times New Roman"/>
                          <a:ea typeface="Calibri"/>
                          <a:cs typeface="Times New Roman"/>
                        </a:rPr>
                        <a:t>na</a:t>
                      </a:r>
                      <a:r>
                        <a:rPr lang="tr-TR" sz="1800" dirty="0">
                          <a:solidFill>
                            <a:srgbClr val="000000"/>
                          </a:solidFill>
                          <a:latin typeface="Times New Roman"/>
                          <a:ea typeface="Calibri"/>
                          <a:cs typeface="Times New Roman"/>
                        </a:rPr>
                        <a:t> gönderilmesinin son günü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4"/>
                  </a:ext>
                </a:extLst>
              </a:tr>
              <a:tr h="404930">
                <a:tc>
                  <a:txBody>
                    <a:bodyPr/>
                    <a:lstStyle/>
                    <a:p>
                      <a:pPr>
                        <a:spcAft>
                          <a:spcPts val="0"/>
                        </a:spcAft>
                      </a:pPr>
                      <a:r>
                        <a:rPr lang="tr-TR" sz="1800">
                          <a:solidFill>
                            <a:srgbClr val="000000"/>
                          </a:solidFill>
                          <a:latin typeface="Times New Roman"/>
                          <a:ea typeface="Calibri"/>
                          <a:cs typeface="Times New Roman"/>
                        </a:rPr>
                        <a:t>14 Temmuz 2017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tr-TR" sz="1800" dirty="0">
                          <a:solidFill>
                            <a:srgbClr val="000000"/>
                          </a:solidFill>
                          <a:latin typeface="Times New Roman"/>
                          <a:ea typeface="Calibri"/>
                          <a:cs typeface="Times New Roman"/>
                        </a:rPr>
                        <a:t>Mezuniyet için tek dersi kalan öğrencilerin TEK DERS SINAVI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5"/>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350005" y="2564583"/>
            <a:ext cx="10938258" cy="7286676"/>
          </a:xfrm>
        </p:spPr>
        <p:txBody>
          <a:bodyPr>
            <a:normAutofit fontScale="90000"/>
          </a:bodyPr>
          <a:lstStyle/>
          <a:p>
            <a:r>
              <a:rPr lang="tr-TR" dirty="0" smtClean="0"/>
              <a:t/>
            </a:r>
            <a:br>
              <a:rPr lang="tr-TR" dirty="0" smtClean="0"/>
            </a:br>
            <a:r>
              <a:rPr lang="tr-TR" dirty="0" smtClean="0"/>
              <a:t/>
            </a:r>
            <a:br>
              <a:rPr lang="tr-TR" dirty="0" smtClean="0"/>
            </a:br>
            <a:r>
              <a:rPr lang="tr-TR" dirty="0"/>
              <a:t/>
            </a:r>
            <a:br>
              <a:rPr lang="tr-TR" dirty="0"/>
            </a:br>
            <a:r>
              <a:rPr lang="tr-TR" dirty="0" smtClean="0"/>
              <a:t/>
            </a:r>
            <a:br>
              <a:rPr lang="tr-TR" dirty="0" smtClean="0"/>
            </a:br>
            <a:r>
              <a:rPr lang="tr-TR" dirty="0"/>
              <a:t/>
            </a:r>
            <a:br>
              <a:rPr lang="tr-TR" dirty="0"/>
            </a:br>
            <a:r>
              <a:rPr lang="tr-TR" dirty="0" smtClean="0"/>
              <a:t/>
            </a:r>
            <a:br>
              <a:rPr lang="tr-TR" dirty="0" smtClean="0"/>
            </a:br>
            <a:r>
              <a:rPr lang="tr-TR" dirty="0" smtClean="0">
                <a:solidFill>
                  <a:schemeClr val="tx1"/>
                </a:solidFill>
              </a:rPr>
              <a:t>Ders kayıtları dönem başında akademik takvimde belirtilen tarihlerde internet üzerinden yapılır.</a:t>
            </a:r>
            <a:br>
              <a:rPr lang="tr-TR" dirty="0" smtClean="0">
                <a:solidFill>
                  <a:schemeClr val="tx1"/>
                </a:solidFill>
              </a:rPr>
            </a:br>
            <a:r>
              <a:rPr lang="tr-TR" dirty="0">
                <a:solidFill>
                  <a:schemeClr val="tx1"/>
                </a:solidFill>
              </a:rPr>
              <a:t/>
            </a:r>
            <a:br>
              <a:rPr lang="tr-TR" dirty="0">
                <a:solidFill>
                  <a:schemeClr val="tx1"/>
                </a:solidFill>
              </a:rPr>
            </a:br>
            <a:r>
              <a:rPr lang="tr-TR" dirty="0" smtClean="0">
                <a:solidFill>
                  <a:schemeClr val="tx1"/>
                </a:solidFill>
              </a:rPr>
              <a:t> Ders kaydı için bizzat okula gelmenize gerek yoktur.</a:t>
            </a: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endParaRPr lang="tr-TR" dirty="0"/>
          </a:p>
        </p:txBody>
      </p:sp>
      <p:sp>
        <p:nvSpPr>
          <p:cNvPr id="4" name="3 Metin kutusu"/>
          <p:cNvSpPr txBox="1"/>
          <p:nvPr/>
        </p:nvSpPr>
        <p:spPr>
          <a:xfrm>
            <a:off x="421443" y="537939"/>
            <a:ext cx="11280020" cy="231858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Bu öğretim</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yılı ders kaydı</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414141"/>
                </a:solidFill>
                <a:effectLst/>
                <a:uFillTx/>
                <a:latin typeface="Palatino"/>
                <a:ea typeface="Palatino"/>
                <a:cs typeface="Palatino"/>
                <a:sym typeface="Palatino"/>
              </a:rPr>
              <a:t> </a:t>
            </a: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8-9 EYLÜL</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2016</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414141"/>
                </a:solidFill>
                <a:effectLst/>
                <a:uFillTx/>
                <a:latin typeface="Palatino"/>
                <a:ea typeface="Palatino"/>
                <a:cs typeface="Palatino"/>
                <a:sym typeface="Palatino"/>
              </a:rPr>
              <a:t> tarihinde yapılmıştır.</a:t>
            </a:r>
            <a:endParaRPr kumimoji="0" lang="tr-TR" sz="48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265841934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descr="Gazi Üniversitesi - Google Chrom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1701463" cy="11701463"/>
          </a:xfrm>
          <a:prstGeom prst="rect">
            <a:avLst/>
          </a:prstGeom>
          <a:ln w="76200">
            <a:solidFill>
              <a:schemeClr val="tx1"/>
            </a:solidFill>
          </a:ln>
        </p:spPr>
      </p:pic>
      <p:sp>
        <p:nvSpPr>
          <p:cNvPr id="2" name="Dikdörtgen 1"/>
          <p:cNvSpPr/>
          <p:nvPr/>
        </p:nvSpPr>
        <p:spPr>
          <a:xfrm>
            <a:off x="1898458" y="3600199"/>
            <a:ext cx="1554993" cy="613583"/>
          </a:xfrm>
          <a:prstGeom prst="rect">
            <a:avLst/>
          </a:prstGeom>
          <a:noFill/>
          <a:ln w="104775"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Tree>
    <p:extLst>
      <p:ext uri="{BB962C8B-B14F-4D97-AF65-F5344CB8AC3E}">
        <p14:creationId xmlns:p14="http://schemas.microsoft.com/office/powerpoint/2010/main" val="75296595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Gazi Üniversitesi - Öğrenci İşleri Bilgi Sistemi - Google Chrom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8402"/>
            <a:ext cx="11701463" cy="9792769"/>
          </a:xfrm>
          <a:prstGeom prst="rect">
            <a:avLst/>
          </a:prstGeom>
        </p:spPr>
      </p:pic>
      <p:sp>
        <p:nvSpPr>
          <p:cNvPr id="3" name="Dikdörtgen 2"/>
          <p:cNvSpPr/>
          <p:nvPr/>
        </p:nvSpPr>
        <p:spPr>
          <a:xfrm>
            <a:off x="2493145" y="3278963"/>
            <a:ext cx="2591656" cy="613583"/>
          </a:xfrm>
          <a:prstGeom prst="rect">
            <a:avLst/>
          </a:prstGeom>
          <a:noFill/>
          <a:ln w="127000"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4" name="Dikdörtgen 3"/>
          <p:cNvSpPr/>
          <p:nvPr/>
        </p:nvSpPr>
        <p:spPr>
          <a:xfrm>
            <a:off x="478932" y="10027195"/>
            <a:ext cx="5848350" cy="1077218"/>
          </a:xfrm>
          <a:prstGeom prst="rect">
            <a:avLst/>
          </a:prstGeom>
        </p:spPr>
        <p:txBody>
          <a:bodyPr>
            <a:spAutoFit/>
          </a:bodyPr>
          <a:lstStyle/>
          <a:p>
            <a:pPr lvl="0" algn="l">
              <a:defRPr sz="1800">
                <a:solidFill>
                  <a:srgbClr val="000000"/>
                </a:solidFill>
              </a:defRPr>
            </a:pPr>
            <a:r>
              <a:rPr lang="tr-TR" sz="3200" dirty="0">
                <a:solidFill>
                  <a:srgbClr val="FF0000"/>
                </a:solidFill>
              </a:rPr>
              <a:t>Ders </a:t>
            </a:r>
            <a:r>
              <a:rPr lang="tr-TR" sz="3200" dirty="0" smtClean="0">
                <a:solidFill>
                  <a:srgbClr val="FF0000"/>
                </a:solidFill>
              </a:rPr>
              <a:t>kaydı (Ders ekle-sil</a:t>
            </a:r>
            <a:r>
              <a:rPr lang="tr-TR" sz="3200" dirty="0">
                <a:solidFill>
                  <a:srgbClr val="FF0000"/>
                </a:solidFill>
              </a:rPr>
              <a:t>)</a:t>
            </a:r>
          </a:p>
          <a:p>
            <a:pPr lvl="0" algn="l">
              <a:defRPr sz="1800">
                <a:solidFill>
                  <a:srgbClr val="000000"/>
                </a:solidFill>
              </a:defRPr>
            </a:pPr>
            <a:r>
              <a:rPr lang="tr-TR" sz="3200" dirty="0" smtClean="0">
                <a:solidFill>
                  <a:srgbClr val="FF0000"/>
                </a:solidFill>
              </a:rPr>
              <a:t>Transkript (Not Dökümü)</a:t>
            </a:r>
            <a:endParaRPr lang="tr-TR" sz="3200" dirty="0">
              <a:solidFill>
                <a:srgbClr val="FF0000"/>
              </a:solidFill>
            </a:endParaRPr>
          </a:p>
        </p:txBody>
      </p:sp>
    </p:spTree>
    <p:extLst>
      <p:ext uri="{BB962C8B-B14F-4D97-AF65-F5344CB8AC3E}">
        <p14:creationId xmlns:p14="http://schemas.microsoft.com/office/powerpoint/2010/main" val="199988766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çin Sistem Girişi - Google Chrom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016" y="-125933"/>
            <a:ext cx="11035307" cy="5165502"/>
          </a:xfrm>
          <a:prstGeom prst="rect">
            <a:avLst/>
          </a:prstGeom>
        </p:spPr>
      </p:pic>
      <p:sp>
        <p:nvSpPr>
          <p:cNvPr id="3" name="Başlık 2"/>
          <p:cNvSpPr>
            <a:spLocks noGrp="1"/>
          </p:cNvSpPr>
          <p:nvPr>
            <p:ph type="title"/>
          </p:nvPr>
        </p:nvSpPr>
        <p:spPr>
          <a:xfrm>
            <a:off x="90091" y="5130651"/>
            <a:ext cx="11449272" cy="6192688"/>
          </a:xfrm>
        </p:spPr>
        <p:txBody>
          <a:bodyPr>
            <a:normAutofit fontScale="90000"/>
          </a:bodyPr>
          <a:lstStyle/>
          <a:p>
            <a:pPr algn="l"/>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Öğrenci No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Öğrenci </a:t>
            </a: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Kimliğindeki numaranız</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
            </a:r>
            <a:b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Şifre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T.C. Kimlik Numarasının Son 6 </a:t>
            </a: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Hanesi (Sisteme girdiğinizde bu şifreyi </a:t>
            </a:r>
            <a:r>
              <a:rPr lang="tr-TR" sz="31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unutmayacağınız</a:t>
            </a: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 bir şifre ile değiştiriniz.)</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hlinkClick r:id="rId4"/>
              </a:rPr>
              <a:t>http</a:t>
            </a:r>
            <a:r>
              <a:rPr lang="tr-TR" sz="3100" dirty="0">
                <a:hlinkClick r:id="rId4"/>
              </a:rPr>
              <a:t>://ogrenci.gazi.edu.tr/yeni_ogrenci_no/</a:t>
            </a:r>
            <a:r>
              <a:rPr lang="tr-TR" sz="3100" dirty="0"/>
              <a:t> </a:t>
            </a:r>
            <a:r>
              <a:rPr lang="tr-TR" sz="3100" dirty="0">
                <a:solidFill>
                  <a:schemeClr val="tx1"/>
                </a:solidFill>
              </a:rPr>
              <a:t>adresine </a:t>
            </a:r>
            <a:r>
              <a:rPr lang="tr-TR" sz="3100" dirty="0" smtClean="0">
                <a:solidFill>
                  <a:schemeClr val="tx1"/>
                </a:solidFill>
              </a:rPr>
              <a:t>kayıt olduktan birkaç gün sonra T.C. Kimlik numaranızla giriş yaparak </a:t>
            </a:r>
            <a:r>
              <a:rPr lang="tr-TR" sz="3100" dirty="0" smtClean="0">
                <a:solidFill>
                  <a:srgbClr val="FF0000"/>
                </a:solidFill>
              </a:rPr>
              <a:t>Öğrenci Numaranızı </a:t>
            </a:r>
            <a:r>
              <a:rPr lang="tr-TR" sz="3100" dirty="0" smtClean="0">
                <a:solidFill>
                  <a:schemeClr val="tx1"/>
                </a:solidFill>
              </a:rPr>
              <a:t>öğrenebilirsiniz.</a:t>
            </a:r>
            <a:r>
              <a:rPr lang="tr-TR" sz="3100" dirty="0" smtClean="0"/>
              <a:t/>
            </a:r>
            <a:br>
              <a:rPr lang="tr-TR" sz="3100" dirty="0" smtClean="0"/>
            </a:br>
            <a:r>
              <a:rPr lang="tr-TR" sz="3100" dirty="0"/>
              <a:t/>
            </a:r>
            <a:br>
              <a:rPr lang="tr-TR" sz="3100" dirty="0"/>
            </a:br>
            <a:r>
              <a:rPr lang="tr-TR" sz="3100" dirty="0"/>
              <a:t>ÖĞRENCİ NUMARANIZIN </a:t>
            </a:r>
            <a:r>
              <a:rPr lang="tr-TR" sz="3100" dirty="0" smtClean="0"/>
              <a:t>ANLAMI</a:t>
            </a:r>
            <a:r>
              <a:rPr lang="tr-TR" sz="3100" dirty="0"/>
              <a:t/>
            </a:r>
            <a:br>
              <a:rPr lang="tr-TR" sz="3100" dirty="0"/>
            </a:br>
            <a:r>
              <a:rPr lang="tr-TR" sz="3100" dirty="0" smtClean="0"/>
              <a:t>Örneğin; Numaranız 160582095 ise;</a:t>
            </a:r>
            <a:br>
              <a:rPr lang="tr-TR" sz="3100" dirty="0" smtClean="0"/>
            </a:br>
            <a:r>
              <a:rPr lang="tr-TR" sz="3100" dirty="0"/>
              <a:t/>
            </a:r>
            <a:br>
              <a:rPr lang="tr-TR" sz="3100" dirty="0"/>
            </a:br>
            <a:r>
              <a:rPr lang="tr-TR" sz="3100" b="1" dirty="0" smtClean="0">
                <a:solidFill>
                  <a:srgbClr val="FF0000"/>
                </a:solidFill>
              </a:rPr>
              <a:t>16</a:t>
            </a:r>
            <a:r>
              <a:rPr lang="tr-TR" sz="3100" dirty="0" smtClean="0">
                <a:solidFill>
                  <a:srgbClr val="FF0000"/>
                </a:solidFill>
              </a:rPr>
              <a:t>: </a:t>
            </a:r>
            <a:r>
              <a:rPr lang="tr-TR" sz="3100" dirty="0" smtClean="0">
                <a:solidFill>
                  <a:schemeClr val="tx1"/>
                </a:solidFill>
              </a:rPr>
              <a:t>2016 yılında kayıt oldunuz.</a:t>
            </a:r>
            <a:br>
              <a:rPr lang="tr-TR" sz="3100" dirty="0" smtClean="0">
                <a:solidFill>
                  <a:schemeClr val="tx1"/>
                </a:solidFill>
              </a:rPr>
            </a:br>
            <a:r>
              <a:rPr lang="tr-TR" sz="3100" dirty="0" smtClean="0">
                <a:solidFill>
                  <a:srgbClr val="FF0000"/>
                </a:solidFill>
              </a:rPr>
              <a:t>82: </a:t>
            </a:r>
            <a:r>
              <a:rPr lang="tr-TR" sz="3100" dirty="0" smtClean="0">
                <a:solidFill>
                  <a:schemeClr val="tx1"/>
                </a:solidFill>
              </a:rPr>
              <a:t>Türkçe Eğitimi Bilim Dalının kodudur. Bu Ana Bilim </a:t>
            </a:r>
            <a:r>
              <a:rPr lang="tr-TR" sz="3100" dirty="0">
                <a:solidFill>
                  <a:schemeClr val="tx1"/>
                </a:solidFill>
              </a:rPr>
              <a:t>D</a:t>
            </a:r>
            <a:r>
              <a:rPr lang="tr-TR" sz="3100" dirty="0" smtClean="0">
                <a:solidFill>
                  <a:schemeClr val="tx1"/>
                </a:solidFill>
              </a:rPr>
              <a:t>alında okuyorsunuz.</a:t>
            </a:r>
            <a:br>
              <a:rPr lang="tr-TR" sz="3100" dirty="0" smtClean="0">
                <a:solidFill>
                  <a:schemeClr val="tx1"/>
                </a:solidFill>
              </a:rPr>
            </a:br>
            <a:r>
              <a:rPr lang="tr-TR" sz="3100" dirty="0" smtClean="0">
                <a:solidFill>
                  <a:srgbClr val="FF0000"/>
                </a:solidFill>
              </a:rPr>
              <a:t>033: </a:t>
            </a:r>
            <a:r>
              <a:rPr lang="tr-TR" sz="3100" dirty="0" smtClean="0">
                <a:solidFill>
                  <a:schemeClr val="tx1"/>
                </a:solidFill>
              </a:rPr>
              <a:t>33 ise listedeki sıranızı gösterir.</a:t>
            </a:r>
            <a:r>
              <a:rPr lang="tr-TR" sz="3100" dirty="0"/>
              <a:t/>
            </a:r>
            <a:br>
              <a:rPr lang="tr-TR" sz="3100" dirty="0"/>
            </a:br>
            <a:r>
              <a:rPr lang="tr-TR" sz="4000" dirty="0"/>
              <a:t/>
            </a:r>
            <a:br>
              <a:rPr lang="tr-TR" sz="4000" dirty="0"/>
            </a:br>
            <a:endParaRPr lang="tr-TR" sz="4000" dirty="0">
              <a:latin typeface="Tahoma" panose="020B0604030504040204" pitchFamily="34" charset="0"/>
              <a:ea typeface="Tahoma" panose="020B0604030504040204" pitchFamily="34" charset="0"/>
              <a:cs typeface="Tahoma" panose="020B0604030504040204" pitchFamily="34" charset="0"/>
            </a:endParaRPr>
          </a:p>
        </p:txBody>
      </p:sp>
      <p:cxnSp>
        <p:nvCxnSpPr>
          <p:cNvPr id="5" name="Düz Ok Bağlayıcısı 4"/>
          <p:cNvCxnSpPr/>
          <p:nvPr/>
        </p:nvCxnSpPr>
        <p:spPr>
          <a:xfrm>
            <a:off x="1890291" y="5418683"/>
            <a:ext cx="58312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cxnSp>
        <p:nvCxnSpPr>
          <p:cNvPr id="8" name="Düz Ok Bağlayıcısı 7"/>
          <p:cNvCxnSpPr/>
          <p:nvPr/>
        </p:nvCxnSpPr>
        <p:spPr>
          <a:xfrm>
            <a:off x="882179" y="5778723"/>
            <a:ext cx="64791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3143421401"/>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şleri Bilgi Sistemi - Google Chrom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014" y="235480"/>
            <a:ext cx="11701463" cy="8399313"/>
          </a:xfrm>
          <a:prstGeom prst="rect">
            <a:avLst/>
          </a:prstGeom>
        </p:spPr>
      </p:pic>
      <p:sp>
        <p:nvSpPr>
          <p:cNvPr id="3" name="Metin Yer Tutucusu 2"/>
          <p:cNvSpPr>
            <a:spLocks noGrp="1"/>
          </p:cNvSpPr>
          <p:nvPr>
            <p:ph type="body" idx="1"/>
          </p:nvPr>
        </p:nvSpPr>
        <p:spPr>
          <a:xfrm>
            <a:off x="481103" y="8960720"/>
            <a:ext cx="10787287" cy="1543042"/>
          </a:xfrm>
        </p:spPr>
        <p:txBody>
          <a:bodyPr>
            <a:normAutofit fontScale="62500" lnSpcReduction="20000"/>
          </a:bodyPr>
          <a:lstStyle/>
          <a:p>
            <a:r>
              <a:rPr lang="tr-TR" dirty="0" smtClean="0"/>
              <a:t>Ders kaydı yapabilmeniz için bilgilerinizi güncellemeniz gerekebilir.</a:t>
            </a:r>
          </a:p>
          <a:p>
            <a:r>
              <a:rPr lang="tr-TR" dirty="0" smtClean="0"/>
              <a:t>Bilgileriniz bölümünü </a:t>
            </a:r>
            <a:r>
              <a:rPr lang="tr-TR" b="1" u="sng" dirty="0" smtClean="0">
                <a:solidFill>
                  <a:srgbClr val="FF0000"/>
                </a:solidFill>
              </a:rPr>
              <a:t>doğru bilgilerle tamamlamayı</a:t>
            </a:r>
            <a:r>
              <a:rPr lang="tr-TR" dirty="0" smtClean="0"/>
              <a:t>, </a:t>
            </a:r>
          </a:p>
          <a:p>
            <a:r>
              <a:rPr lang="tr-TR" dirty="0" smtClean="0"/>
              <a:t>bilgilerinizde bir değişiklik olduğunda bunları </a:t>
            </a:r>
            <a:r>
              <a:rPr lang="tr-TR" b="1" u="sng" dirty="0" smtClean="0">
                <a:solidFill>
                  <a:srgbClr val="FF0000"/>
                </a:solidFill>
              </a:rPr>
              <a:t>güncellemeyi</a:t>
            </a:r>
            <a:r>
              <a:rPr lang="tr-TR" dirty="0" smtClean="0"/>
              <a:t> unutmayın!</a:t>
            </a:r>
            <a:endParaRPr lang="tr-TR" dirty="0"/>
          </a:p>
        </p:txBody>
      </p:sp>
      <p:sp>
        <p:nvSpPr>
          <p:cNvPr id="4" name="Sağ Ok 3"/>
          <p:cNvSpPr/>
          <p:nvPr/>
        </p:nvSpPr>
        <p:spPr>
          <a:xfrm rot="10800000">
            <a:off x="992947" y="4850599"/>
            <a:ext cx="2256026" cy="1218331"/>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Tree>
    <p:extLst>
      <p:ext uri="{BB962C8B-B14F-4D97-AF65-F5344CB8AC3E}">
        <p14:creationId xmlns:p14="http://schemas.microsoft.com/office/powerpoint/2010/main" val="18475940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zi\Desktop\Adsız.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79" y="2136027"/>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2" name="Başlık 1"/>
          <p:cNvSpPr>
            <a:spLocks noGrp="1"/>
          </p:cNvSpPr>
          <p:nvPr>
            <p:ph type="title"/>
          </p:nvPr>
        </p:nvSpPr>
        <p:spPr>
          <a:xfrm>
            <a:off x="473047" y="494645"/>
            <a:ext cx="10787287" cy="1554993"/>
          </a:xfrm>
        </p:spPr>
        <p:txBody>
          <a:bodyPr>
            <a:normAutofit/>
          </a:bodyPr>
          <a:lstStyle/>
          <a:p>
            <a:r>
              <a:rPr lang="tr-TR" sz="4000" dirty="0">
                <a:latin typeface="Tahoma" panose="020B0604030504040204" pitchFamily="34" charset="0"/>
                <a:ea typeface="Tahoma" panose="020B0604030504040204" pitchFamily="34" charset="0"/>
                <a:cs typeface="Tahoma" panose="020B0604030504040204" pitchFamily="34" charset="0"/>
              </a:rPr>
              <a:t>Solda yer alan </a:t>
            </a:r>
            <a:r>
              <a:rPr lang="tr-TR" sz="4000" dirty="0" smtClean="0">
                <a:latin typeface="Tahoma" panose="020B0604030504040204" pitchFamily="34" charset="0"/>
                <a:ea typeface="Tahoma" panose="020B0604030504040204" pitchFamily="34" charset="0"/>
                <a:cs typeface="Tahoma" panose="020B0604030504040204" pitchFamily="34" charset="0"/>
              </a:rPr>
              <a:t>sütundaki </a:t>
            </a:r>
            <a:r>
              <a:rPr lang="tr-TR" sz="4000" b="1" dirty="0" smtClean="0">
                <a:latin typeface="Tahoma" panose="020B0604030504040204" pitchFamily="34" charset="0"/>
                <a:ea typeface="Tahoma" panose="020B0604030504040204" pitchFamily="34" charset="0"/>
                <a:cs typeface="Tahoma" panose="020B0604030504040204" pitchFamily="34" charset="0"/>
              </a:rPr>
              <a:t>Ders Kayıt </a:t>
            </a:r>
            <a:r>
              <a:rPr lang="tr-TR" sz="4000" dirty="0" smtClean="0">
                <a:latin typeface="Tahoma" panose="020B0604030504040204" pitchFamily="34" charset="0"/>
                <a:ea typeface="Tahoma" panose="020B0604030504040204" pitchFamily="34" charset="0"/>
                <a:cs typeface="Tahoma" panose="020B0604030504040204" pitchFamily="34" charset="0"/>
              </a:rPr>
              <a:t>bağlantısı tıklandığında </a:t>
            </a:r>
            <a:r>
              <a:rPr lang="tr-TR" sz="4000" dirty="0">
                <a:latin typeface="Tahoma" panose="020B0604030504040204" pitchFamily="34" charset="0"/>
                <a:ea typeface="Tahoma" panose="020B0604030504040204" pitchFamily="34" charset="0"/>
                <a:cs typeface="Tahoma" panose="020B0604030504040204" pitchFamily="34" charset="0"/>
              </a:rPr>
              <a:t>o </a:t>
            </a:r>
            <a:r>
              <a:rPr lang="tr-TR" sz="4000" dirty="0" smtClean="0">
                <a:latin typeface="Tahoma" panose="020B0604030504040204" pitchFamily="34" charset="0"/>
                <a:ea typeface="Tahoma" panose="020B0604030504040204" pitchFamily="34" charset="0"/>
                <a:cs typeface="Tahoma" panose="020B0604030504040204" pitchFamily="34" charset="0"/>
              </a:rPr>
              <a:t>sayfa açılır.</a:t>
            </a:r>
            <a:endParaRPr lang="tr-TR" sz="4000" dirty="0">
              <a:latin typeface="Tahoma" panose="020B0604030504040204" pitchFamily="34" charset="0"/>
              <a:ea typeface="Tahoma" panose="020B0604030504040204" pitchFamily="34" charset="0"/>
              <a:cs typeface="Tahoma" panose="020B0604030504040204" pitchFamily="34" charset="0"/>
            </a:endParaRPr>
          </a:p>
        </p:txBody>
      </p:sp>
      <p:sp>
        <p:nvSpPr>
          <p:cNvPr id="4" name="Sağ Ok 3"/>
          <p:cNvSpPr/>
          <p:nvPr/>
        </p:nvSpPr>
        <p:spPr>
          <a:xfrm rot="10800000">
            <a:off x="954187" y="3923481"/>
            <a:ext cx="2060700" cy="1218859"/>
          </a:xfrm>
          <a:prstGeom prst="rightArrow">
            <a:avLst/>
          </a:prstGeom>
          <a:solidFill>
            <a:srgbClr val="FFFF00"/>
          </a:solidFill>
          <a:ln/>
        </p:spPr>
        <p:style>
          <a:lnRef idx="2">
            <a:schemeClr val="dk1"/>
          </a:lnRef>
          <a:fillRef idx="1">
            <a:schemeClr val="lt1"/>
          </a:fillRef>
          <a:effectRef idx="0">
            <a:schemeClr val="dk1"/>
          </a:effectRef>
          <a:fontRef idx="minor">
            <a:schemeClr val="dk1"/>
          </a:fontRef>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latin typeface="Palatino"/>
              <a:ea typeface="Palatino"/>
              <a:cs typeface="Palatino"/>
            </a:endParaRPr>
          </a:p>
        </p:txBody>
      </p:sp>
    </p:spTree>
    <p:extLst>
      <p:ext uri="{BB962C8B-B14F-4D97-AF65-F5344CB8AC3E}">
        <p14:creationId xmlns:p14="http://schemas.microsoft.com/office/powerpoint/2010/main" val="248461273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1. Sınıf 1. Dönem Dersleri</a:t>
            </a:r>
            <a:endParaRPr lang="tr-TR" dirty="0"/>
          </a:p>
        </p:txBody>
      </p:sp>
      <p:sp>
        <p:nvSpPr>
          <p:cNvPr id="4" name="Metin Yer Tutucusu 3"/>
          <p:cNvSpPr>
            <a:spLocks noGrp="1"/>
          </p:cNvSpPr>
          <p:nvPr>
            <p:ph type="body" idx="1"/>
          </p:nvPr>
        </p:nvSpPr>
        <p:spPr>
          <a:xfrm>
            <a:off x="378123" y="10459243"/>
            <a:ext cx="10787287" cy="729110"/>
          </a:xfrm>
        </p:spPr>
        <p:txBody>
          <a:bodyPr>
            <a:normAutofit fontScale="25000" lnSpcReduction="20000"/>
          </a:bodyPr>
          <a:lstStyle/>
          <a:p>
            <a:endParaRPr lang="tr-TR" dirty="0" smtClean="0"/>
          </a:p>
          <a:p>
            <a:pPr algn="ctr"/>
            <a:endParaRPr lang="tr-TR" sz="9500" b="1" dirty="0" smtClean="0">
              <a:solidFill>
                <a:srgbClr val="FF0000"/>
              </a:solidFill>
              <a:latin typeface="Times New Roman" panose="02020603050405020304" pitchFamily="18" charset="0"/>
              <a:cs typeface="Times New Roman" panose="02020603050405020304" pitchFamily="18" charset="0"/>
            </a:endParaRPr>
          </a:p>
          <a:p>
            <a:pPr algn="ctr"/>
            <a:endParaRPr lang="tr-TR" sz="9500" b="1" dirty="0">
              <a:solidFill>
                <a:srgbClr val="FF0000"/>
              </a:solidFill>
              <a:latin typeface="Times New Roman" panose="02020603050405020304" pitchFamily="18" charset="0"/>
              <a:cs typeface="Times New Roman" panose="02020603050405020304" pitchFamily="18" charset="0"/>
            </a:endParaRPr>
          </a:p>
          <a:p>
            <a:pPr algn="ctr"/>
            <a:r>
              <a:rPr lang="tr-TR" sz="9500" b="1" dirty="0" smtClean="0">
                <a:solidFill>
                  <a:srgbClr val="FF0000"/>
                </a:solidFill>
                <a:latin typeface="Times New Roman" panose="02020603050405020304" pitchFamily="18" charset="0"/>
                <a:cs typeface="Times New Roman" panose="02020603050405020304" pitchFamily="18" charset="0"/>
              </a:rPr>
              <a:t>Yaptığınız </a:t>
            </a:r>
            <a:r>
              <a:rPr lang="tr-TR" sz="9500" b="1" dirty="0">
                <a:solidFill>
                  <a:srgbClr val="FF0000"/>
                </a:solidFill>
                <a:latin typeface="Times New Roman" panose="02020603050405020304" pitchFamily="18" charset="0"/>
                <a:cs typeface="Times New Roman" panose="02020603050405020304" pitchFamily="18" charset="0"/>
              </a:rPr>
              <a:t>ders seçimini kaydetmeyi unutmayın</a:t>
            </a:r>
            <a:r>
              <a:rPr lang="tr-TR" sz="9500" b="1" dirty="0" smtClean="0">
                <a:solidFill>
                  <a:srgbClr val="FF0000"/>
                </a:solidFill>
                <a:latin typeface="Times New Roman" panose="02020603050405020304" pitchFamily="18" charset="0"/>
                <a:cs typeface="Times New Roman" panose="02020603050405020304" pitchFamily="18" charset="0"/>
              </a:rPr>
              <a:t>!</a:t>
            </a:r>
            <a:endParaRPr lang="tr-TR" sz="9500" b="1" dirty="0">
              <a:solidFill>
                <a:srgbClr val="FF0000"/>
              </a:solidFill>
              <a:latin typeface="Times New Roman" panose="02020603050405020304" pitchFamily="18" charset="0"/>
              <a:cs typeface="Times New Roman" panose="02020603050405020304" pitchFamily="18" charset="0"/>
            </a:endParaRPr>
          </a:p>
          <a:p>
            <a:endParaRPr lang="tr-TR" dirty="0"/>
          </a:p>
        </p:txBody>
      </p:sp>
      <p:graphicFrame>
        <p:nvGraphicFramePr>
          <p:cNvPr id="6" name="5 Tablo"/>
          <p:cNvGraphicFramePr>
            <a:graphicFrameLocks noGrp="1"/>
          </p:cNvGraphicFramePr>
          <p:nvPr>
            <p:extLst>
              <p:ext uri="{D42A27DB-BD31-4B8C-83A1-F6EECF244321}">
                <p14:modId xmlns:p14="http://schemas.microsoft.com/office/powerpoint/2010/main" val="94749076"/>
              </p:ext>
            </p:extLst>
          </p:nvPr>
        </p:nvGraphicFramePr>
        <p:xfrm>
          <a:off x="1674267" y="2754387"/>
          <a:ext cx="8076954" cy="8223483"/>
        </p:xfrm>
        <a:graphic>
          <a:graphicData uri="http://schemas.openxmlformats.org/drawingml/2006/table">
            <a:tbl>
              <a:tblPr firstRow="1" bandRow="1">
                <a:tableStyleId>{5940675A-B579-460E-94D1-54222C63F5DA}</a:tableStyleId>
              </a:tblPr>
              <a:tblGrid>
                <a:gridCol w="4038477"/>
                <a:gridCol w="4038477"/>
              </a:tblGrid>
              <a:tr h="809305">
                <a:tc>
                  <a:txBody>
                    <a:bodyPr/>
                    <a:lstStyle/>
                    <a:p>
                      <a:r>
                        <a:rPr lang="tr-TR" b="1" dirty="0" smtClean="0"/>
                        <a:t>Ders Kodu</a:t>
                      </a:r>
                    </a:p>
                    <a:p>
                      <a:endParaRPr lang="tr-TR" dirty="0"/>
                    </a:p>
                  </a:txBody>
                  <a:tcPr/>
                </a:tc>
                <a:tc>
                  <a:txBody>
                    <a:bodyPr/>
                    <a:lstStyle/>
                    <a:p>
                      <a:r>
                        <a:rPr lang="tr-TR" b="1" dirty="0" smtClean="0"/>
                        <a:t>Ders Adı</a:t>
                      </a:r>
                      <a:endParaRPr lang="tr-TR" b="1" dirty="0"/>
                    </a:p>
                  </a:txBody>
                  <a:tcPr/>
                </a:tc>
              </a:tr>
              <a:tr h="809305">
                <a:tc>
                  <a:txBody>
                    <a:bodyPr/>
                    <a:lstStyle/>
                    <a:p>
                      <a:pPr marL="0" marR="0" indent="0" algn="ctr" defTabSz="600683" eaLnBrk="1" fontAlgn="auto" latinLnBrk="0" hangingPunct="1">
                        <a:lnSpc>
                          <a:spcPct val="100000"/>
                        </a:lnSpc>
                        <a:spcBef>
                          <a:spcPts val="0"/>
                        </a:spcBef>
                        <a:spcAft>
                          <a:spcPts val="0"/>
                        </a:spcAft>
                        <a:buClrTx/>
                        <a:buSzTx/>
                        <a:buFontTx/>
                        <a:buNone/>
                        <a:tabLst/>
                        <a:defRPr/>
                      </a:pPr>
                      <a:r>
                        <a:rPr lang="tr-TR" dirty="0" smtClean="0"/>
                        <a:t>TR101A</a:t>
                      </a:r>
                    </a:p>
                  </a:txBody>
                  <a:tcPr/>
                </a:tc>
                <a:tc>
                  <a:txBody>
                    <a:bodyPr/>
                    <a:lstStyle/>
                    <a:p>
                      <a:pPr marL="0" marR="0" indent="0" algn="ctr" defTabSz="600683" eaLnBrk="1" fontAlgn="auto" latinLnBrk="0" hangingPunct="1">
                        <a:lnSpc>
                          <a:spcPct val="100000"/>
                        </a:lnSpc>
                        <a:spcBef>
                          <a:spcPts val="0"/>
                        </a:spcBef>
                        <a:spcAft>
                          <a:spcPts val="0"/>
                        </a:spcAft>
                        <a:buClrTx/>
                        <a:buSzTx/>
                        <a:buFontTx/>
                        <a:buNone/>
                        <a:tabLst/>
                        <a:defRPr/>
                      </a:pPr>
                      <a:r>
                        <a:rPr lang="tr-TR" dirty="0" smtClean="0"/>
                        <a:t>Yazı</a:t>
                      </a:r>
                      <a:r>
                        <a:rPr lang="tr-TR" baseline="0" dirty="0" smtClean="0"/>
                        <a:t> Yazma Teknikleri</a:t>
                      </a:r>
                      <a:endParaRPr lang="tr-TR" dirty="0" smtClean="0"/>
                    </a:p>
                    <a:p>
                      <a:endParaRPr lang="tr-TR" dirty="0"/>
                    </a:p>
                  </a:txBody>
                  <a:tcPr/>
                </a:tc>
              </a:tr>
              <a:tr h="809305">
                <a:tc>
                  <a:txBody>
                    <a:bodyPr/>
                    <a:lstStyle/>
                    <a:p>
                      <a:r>
                        <a:rPr lang="tr-TR" dirty="0" smtClean="0"/>
                        <a:t>TR103A</a:t>
                      </a:r>
                    </a:p>
                    <a:p>
                      <a:endParaRPr lang="tr-TR" dirty="0"/>
                    </a:p>
                  </a:txBody>
                  <a:tcPr/>
                </a:tc>
                <a:tc>
                  <a:txBody>
                    <a:bodyPr/>
                    <a:lstStyle/>
                    <a:p>
                      <a:r>
                        <a:rPr lang="tr-TR" dirty="0" smtClean="0"/>
                        <a:t>Türk Dil Bilgisi-I: Ses Bilgisi</a:t>
                      </a:r>
                      <a:endParaRPr lang="tr-TR" dirty="0"/>
                    </a:p>
                  </a:txBody>
                  <a:tcPr/>
                </a:tc>
              </a:tr>
              <a:tr h="809305">
                <a:tc>
                  <a:txBody>
                    <a:bodyPr/>
                    <a:lstStyle/>
                    <a:p>
                      <a:r>
                        <a:rPr lang="tr-TR" dirty="0" smtClean="0"/>
                        <a:t>TR105A</a:t>
                      </a:r>
                    </a:p>
                    <a:p>
                      <a:endParaRPr lang="tr-TR" dirty="0"/>
                    </a:p>
                  </a:txBody>
                  <a:tcPr/>
                </a:tc>
                <a:tc>
                  <a:txBody>
                    <a:bodyPr/>
                    <a:lstStyle/>
                    <a:p>
                      <a:r>
                        <a:rPr lang="tr-TR" dirty="0" smtClean="0"/>
                        <a:t>Edebiyat Bilgi ve </a:t>
                      </a:r>
                      <a:r>
                        <a:rPr lang="tr-TR" baseline="0" dirty="0" smtClean="0"/>
                        <a:t> K</a:t>
                      </a:r>
                      <a:r>
                        <a:rPr lang="tr-TR" dirty="0" smtClean="0"/>
                        <a:t>uramları-I</a:t>
                      </a:r>
                      <a:endParaRPr lang="tr-TR" dirty="0"/>
                    </a:p>
                  </a:txBody>
                  <a:tcPr/>
                </a:tc>
              </a:tr>
              <a:tr h="809305">
                <a:tc>
                  <a:txBody>
                    <a:bodyPr/>
                    <a:lstStyle/>
                    <a:p>
                      <a:r>
                        <a:rPr lang="tr-TR" dirty="0" smtClean="0"/>
                        <a:t>TR107A</a:t>
                      </a:r>
                    </a:p>
                    <a:p>
                      <a:endParaRPr lang="tr-TR" dirty="0"/>
                    </a:p>
                  </a:txBody>
                  <a:tcPr/>
                </a:tc>
                <a:tc>
                  <a:txBody>
                    <a:bodyPr/>
                    <a:lstStyle/>
                    <a:p>
                      <a:r>
                        <a:rPr lang="tr-TR" dirty="0" smtClean="0"/>
                        <a:t>Yazılı Anlatım-I</a:t>
                      </a:r>
                      <a:endParaRPr lang="tr-TR" dirty="0"/>
                    </a:p>
                  </a:txBody>
                  <a:tcPr/>
                </a:tc>
              </a:tr>
              <a:tr h="809305">
                <a:tc>
                  <a:txBody>
                    <a:bodyPr/>
                    <a:lstStyle/>
                    <a:p>
                      <a:r>
                        <a:rPr lang="tr-TR" dirty="0" smtClean="0"/>
                        <a:t>TR109A</a:t>
                      </a:r>
                      <a:endParaRPr lang="tr-TR" dirty="0"/>
                    </a:p>
                  </a:txBody>
                  <a:tcPr/>
                </a:tc>
                <a:tc>
                  <a:txBody>
                    <a:bodyPr/>
                    <a:lstStyle/>
                    <a:p>
                      <a:r>
                        <a:rPr lang="tr-TR" dirty="0" smtClean="0"/>
                        <a:t>Sözlü Anlatım-I</a:t>
                      </a:r>
                    </a:p>
                    <a:p>
                      <a:endParaRPr lang="tr-TR" dirty="0"/>
                    </a:p>
                  </a:txBody>
                  <a:tcPr/>
                </a:tc>
              </a:tr>
              <a:tr h="809305">
                <a:tc>
                  <a:txBody>
                    <a:bodyPr/>
                    <a:lstStyle/>
                    <a:p>
                      <a:r>
                        <a:rPr lang="tr-TR" dirty="0" smtClean="0"/>
                        <a:t>TAR-101</a:t>
                      </a:r>
                      <a:endParaRPr lang="tr-TR" dirty="0"/>
                    </a:p>
                  </a:txBody>
                  <a:tcPr/>
                </a:tc>
                <a:tc>
                  <a:txBody>
                    <a:bodyPr/>
                    <a:lstStyle/>
                    <a:p>
                      <a:r>
                        <a:rPr lang="tr-TR" dirty="0" smtClean="0"/>
                        <a:t>Atatürk İlkeleri</a:t>
                      </a:r>
                      <a:r>
                        <a:rPr lang="tr-TR" baseline="0" dirty="0" smtClean="0"/>
                        <a:t> ve İnkılap Tarihi-I</a:t>
                      </a:r>
                    </a:p>
                    <a:p>
                      <a:endParaRPr lang="tr-TR" dirty="0"/>
                    </a:p>
                  </a:txBody>
                  <a:tcPr/>
                </a:tc>
              </a:tr>
              <a:tr h="809305">
                <a:tc>
                  <a:txBody>
                    <a:bodyPr/>
                    <a:lstStyle/>
                    <a:p>
                      <a:r>
                        <a:rPr lang="tr-TR" dirty="0" smtClean="0"/>
                        <a:t>TR117MB</a:t>
                      </a:r>
                      <a:endParaRPr lang="tr-TR" dirty="0"/>
                    </a:p>
                  </a:txBody>
                  <a:tcPr/>
                </a:tc>
                <a:tc>
                  <a:txBody>
                    <a:bodyPr/>
                    <a:lstStyle/>
                    <a:p>
                      <a:r>
                        <a:rPr lang="tr-TR" dirty="0" smtClean="0"/>
                        <a:t>Eğitim</a:t>
                      </a:r>
                      <a:r>
                        <a:rPr lang="tr-TR" baseline="0" dirty="0" smtClean="0"/>
                        <a:t> Bilimine Giriş</a:t>
                      </a:r>
                    </a:p>
                    <a:p>
                      <a:endParaRPr lang="tr-TR" dirty="0"/>
                    </a:p>
                  </a:txBody>
                  <a:tcPr/>
                </a:tc>
              </a:tr>
              <a:tr h="592818">
                <a:tc>
                  <a:txBody>
                    <a:bodyPr/>
                    <a:lstStyle/>
                    <a:p>
                      <a:r>
                        <a:rPr lang="tr-TR" dirty="0" smtClean="0"/>
                        <a:t>ING-101</a:t>
                      </a:r>
                    </a:p>
                    <a:p>
                      <a:endParaRPr lang="tr-TR" dirty="0"/>
                    </a:p>
                  </a:txBody>
                  <a:tcPr/>
                </a:tc>
                <a:tc>
                  <a:txBody>
                    <a:bodyPr/>
                    <a:lstStyle/>
                    <a:p>
                      <a:r>
                        <a:rPr lang="tr-TR" dirty="0" smtClean="0"/>
                        <a:t>İngilizce-I</a:t>
                      </a:r>
                      <a:endParaRPr lang="tr-TR" dirty="0"/>
                    </a:p>
                  </a:txBody>
                  <a:tcPr/>
                </a:tc>
              </a:tr>
              <a:tr h="592818">
                <a:tc>
                  <a:txBody>
                    <a:bodyPr/>
                    <a:lstStyle/>
                    <a:p>
                      <a:r>
                        <a:rPr lang="tr-TR" dirty="0" smtClean="0"/>
                        <a:t>TR111A</a:t>
                      </a:r>
                    </a:p>
                    <a:p>
                      <a:endParaRPr lang="tr-TR" dirty="0"/>
                    </a:p>
                  </a:txBody>
                  <a:tcPr/>
                </a:tc>
                <a:tc>
                  <a:txBody>
                    <a:bodyPr/>
                    <a:lstStyle/>
                    <a:p>
                      <a:r>
                        <a:rPr lang="tr-TR" dirty="0" smtClean="0"/>
                        <a:t>Osmanlı Türkçesi-I</a:t>
                      </a:r>
                      <a:endParaRPr lang="tr-TR" dirty="0"/>
                    </a:p>
                  </a:txBody>
                  <a:tcPr/>
                </a:tc>
              </a:tr>
              <a:tr h="468883">
                <a:tc>
                  <a:txBody>
                    <a:bodyPr/>
                    <a:lstStyle/>
                    <a:p>
                      <a:r>
                        <a:rPr lang="tr-TR" dirty="0" smtClean="0"/>
                        <a:t>TR121GK</a:t>
                      </a:r>
                      <a:endParaRPr lang="tr-TR" dirty="0"/>
                    </a:p>
                  </a:txBody>
                  <a:tcPr/>
                </a:tc>
                <a:tc>
                  <a:txBody>
                    <a:bodyPr/>
                    <a:lstStyle/>
                    <a:p>
                      <a:r>
                        <a:rPr lang="tr-TR" dirty="0" smtClean="0"/>
                        <a:t>Seçmeli-I</a:t>
                      </a:r>
                      <a:r>
                        <a:rPr lang="tr-TR" baseline="0" dirty="0" smtClean="0"/>
                        <a:t> (Ses Eğitimi ve Diksiyon)</a:t>
                      </a:r>
                      <a:endParaRPr lang="tr-TR" dirty="0"/>
                    </a:p>
                  </a:txBody>
                  <a:tcPr/>
                </a:tc>
              </a:tr>
            </a:tbl>
          </a:graphicData>
        </a:graphic>
      </p:graphicFrame>
    </p:spTree>
    <p:extLst>
      <p:ext uri="{BB962C8B-B14F-4D97-AF65-F5344CB8AC3E}">
        <p14:creationId xmlns:p14="http://schemas.microsoft.com/office/powerpoint/2010/main" val="3643142391"/>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Gazi\Desktop\Adsız.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35481"/>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5" name="Aşağı Ok 4"/>
          <p:cNvSpPr/>
          <p:nvPr/>
        </p:nvSpPr>
        <p:spPr>
          <a:xfrm rot="5400000">
            <a:off x="1477314" y="2247037"/>
            <a:ext cx="1036662" cy="815342"/>
          </a:xfrm>
          <a:prstGeom prst="downArrow">
            <a:avLst/>
          </a:prstGeom>
          <a:solidFill>
            <a:srgbClr val="FFFF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7" name="Aşağı Ok 6"/>
          <p:cNvSpPr/>
          <p:nvPr/>
        </p:nvSpPr>
        <p:spPr>
          <a:xfrm rot="2132503">
            <a:off x="10262890" y="5048033"/>
            <a:ext cx="712705" cy="791606"/>
          </a:xfrm>
          <a:prstGeom prst="down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8" name="Metin Yer Tutucusu 7"/>
          <p:cNvSpPr>
            <a:spLocks noGrp="1"/>
          </p:cNvSpPr>
          <p:nvPr>
            <p:ph type="body" idx="1"/>
          </p:nvPr>
        </p:nvSpPr>
        <p:spPr>
          <a:xfrm>
            <a:off x="738163" y="10243219"/>
            <a:ext cx="10503708" cy="1222768"/>
          </a:xfrm>
        </p:spPr>
        <p:txBody>
          <a:bodyPr>
            <a:normAutofit fontScale="92500"/>
          </a:bodyPr>
          <a:lstStyle/>
          <a:p>
            <a:r>
              <a:rPr lang="tr-TR" dirty="0" smtClean="0">
                <a:solidFill>
                  <a:schemeClr val="tx1"/>
                </a:solidFill>
              </a:rPr>
              <a:t>Öğrenci ders alma ve onay kısmında yer alan </a:t>
            </a:r>
            <a:r>
              <a:rPr lang="tr-TR" dirty="0" smtClean="0">
                <a:solidFill>
                  <a:srgbClr val="FF0000"/>
                </a:solidFill>
              </a:rPr>
              <a:t>Öğrenci Onayı</a:t>
            </a:r>
            <a:r>
              <a:rPr lang="tr-TR" dirty="0" smtClean="0">
                <a:solidFill>
                  <a:schemeClr val="tx1"/>
                </a:solidFill>
              </a:rPr>
              <a:t> bölümünü onaylamayı unutmayın!</a:t>
            </a:r>
            <a:endParaRPr lang="tr-TR" dirty="0">
              <a:solidFill>
                <a:schemeClr val="tx1"/>
              </a:solidFill>
            </a:endParaRPr>
          </a:p>
        </p:txBody>
      </p:sp>
    </p:spTree>
    <p:extLst>
      <p:ext uri="{BB962C8B-B14F-4D97-AF65-F5344CB8AC3E}">
        <p14:creationId xmlns:p14="http://schemas.microsoft.com/office/powerpoint/2010/main" val="254416240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Ders Programı</a:t>
            </a:r>
            <a:endParaRPr lang="tr-TR" dirty="0"/>
          </a:p>
        </p:txBody>
      </p:sp>
      <p:sp>
        <p:nvSpPr>
          <p:cNvPr id="4" name="Metin Yer Tutucusu 3"/>
          <p:cNvSpPr>
            <a:spLocks noGrp="1"/>
          </p:cNvSpPr>
          <p:nvPr>
            <p:ph type="body" idx="1"/>
          </p:nvPr>
        </p:nvSpPr>
        <p:spPr/>
        <p:txBody>
          <a:bodyPr/>
          <a:lstStyle/>
          <a:p>
            <a:pPr algn="just"/>
            <a:r>
              <a:rPr lang="tr-TR" dirty="0" smtClean="0"/>
              <a:t>Ders programına Gazi Üniversitesi Türkçe Eğitimi Ana Bilim Dalı web sayfası </a:t>
            </a:r>
            <a:r>
              <a:rPr lang="tr-TR" b="1" u="sng" dirty="0">
                <a:solidFill>
                  <a:srgbClr val="FF0000"/>
                </a:solidFill>
              </a:rPr>
              <a:t>D</a:t>
            </a:r>
            <a:r>
              <a:rPr lang="tr-TR" b="1" u="sng" dirty="0" smtClean="0">
                <a:solidFill>
                  <a:srgbClr val="FF0000"/>
                </a:solidFill>
              </a:rPr>
              <a:t>uyurular</a:t>
            </a:r>
            <a:r>
              <a:rPr lang="tr-TR" dirty="0" smtClean="0"/>
              <a:t> bölümünden erişebilirsiniz!</a:t>
            </a:r>
          </a:p>
          <a:p>
            <a:r>
              <a:rPr lang="tr-TR" b="1" dirty="0" smtClean="0">
                <a:solidFill>
                  <a:schemeClr val="tx1"/>
                </a:solidFill>
              </a:rPr>
              <a:t>http://gef-turkceegitimi.gazi.edu.tr/</a:t>
            </a:r>
          </a:p>
          <a:p>
            <a:pPr marL="0" indent="0">
              <a:buNone/>
            </a:pPr>
            <a:endParaRPr lang="tr-TR" dirty="0" smtClean="0"/>
          </a:p>
        </p:txBody>
      </p:sp>
    </p:spTree>
    <p:extLst>
      <p:ext uri="{BB962C8B-B14F-4D97-AF65-F5344CB8AC3E}">
        <p14:creationId xmlns:p14="http://schemas.microsoft.com/office/powerpoint/2010/main" val="154777949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2.gstatic.com/images?q=tbn:ANd9GcQ0jNg3q7W8APsAiCMtcAc5P_r1Zz1O3H--a53M5pLC-4LSWL-nh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30756" y="7893127"/>
            <a:ext cx="5350667" cy="36462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osymtercih.net/sites/default/files/gazi_uni_merkez_kutuphanesi.jpg?131378448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7195" y="7898861"/>
            <a:ext cx="5350666" cy="3640502"/>
          </a:xfrm>
          <a:prstGeom prst="rect">
            <a:avLst/>
          </a:prstGeom>
          <a:noFill/>
          <a:extLst>
            <a:ext uri="{909E8E84-426E-40DD-AFC4-6F175D3DCCD1}">
              <a14:hiddenFill xmlns:a14="http://schemas.microsoft.com/office/drawing/2010/main">
                <a:solidFill>
                  <a:srgbClr val="FFFFFF"/>
                </a:solidFill>
              </a14:hiddenFill>
            </a:ext>
          </a:extLst>
        </p:spPr>
      </p:pic>
      <p:sp>
        <p:nvSpPr>
          <p:cNvPr id="8" name="Shape 62"/>
          <p:cNvSpPr txBox="1">
            <a:spLocks/>
          </p:cNvSpPr>
          <p:nvPr/>
        </p:nvSpPr>
        <p:spPr>
          <a:xfrm>
            <a:off x="278567" y="211584"/>
            <a:ext cx="10787287" cy="1462683"/>
          </a:xfrm>
          <a:prstGeom prst="rect">
            <a:avLst/>
          </a:prstGeom>
        </p:spPr>
        <p:txBody>
          <a:bodyPr>
            <a:normAutofit/>
          </a:bodyPr>
          <a:lstStyle/>
          <a:p>
            <a:pPr marL="0" marR="0" lvl="0" indent="0" algn="ctr" defTabSz="600683" eaLnBrk="1" fontAlgn="auto" latinLnBrk="0" hangingPunct="1">
              <a:lnSpc>
                <a:spcPct val="90000"/>
              </a:lnSpc>
              <a:spcBef>
                <a:spcPts val="1646"/>
              </a:spcBef>
              <a:spcAft>
                <a:spcPts val="0"/>
              </a:spcAft>
              <a:buClrTx/>
              <a:buSzTx/>
              <a:buFontTx/>
              <a:buNone/>
              <a:tabLst/>
              <a:defRPr sz="1800">
                <a:solidFill>
                  <a:srgbClr val="000000"/>
                </a:solidFill>
              </a:defRPr>
            </a:pPr>
            <a:r>
              <a:rPr kumimoji="0" lang="tr-TR" sz="2800" b="1" i="0" u="none" strike="noStrike" kern="0" cap="none" spc="0" normalizeH="0" baseline="0" noProof="0" dirty="0" smtClean="0">
                <a:ln>
                  <a:noFill/>
                </a:ln>
                <a:solidFill>
                  <a:srgbClr val="FF0000"/>
                </a:solidFill>
                <a:effectLst/>
                <a:uLnTx/>
                <a:uFillTx/>
                <a:latin typeface="+mn-lt"/>
                <a:ea typeface="+mn-ea"/>
                <a:cs typeface="+mn-cs"/>
                <a:sym typeface="Bodoni SvtyTwo ITC TT-Book"/>
              </a:rPr>
              <a:t>GAZİ</a:t>
            </a:r>
            <a:r>
              <a:rPr kumimoji="0" lang="tr-TR" sz="2800" b="1" i="0" u="none" strike="noStrike" kern="0" cap="none" spc="0" normalizeH="0" noProof="0" dirty="0" smtClean="0">
                <a:ln>
                  <a:noFill/>
                </a:ln>
                <a:solidFill>
                  <a:srgbClr val="FF0000"/>
                </a:solidFill>
                <a:effectLst/>
                <a:uLnTx/>
                <a:uFillTx/>
                <a:latin typeface="+mn-lt"/>
                <a:ea typeface="+mn-ea"/>
                <a:cs typeface="+mn-cs"/>
                <a:sym typeface="Bodoni SvtyTwo ITC TT-Book"/>
              </a:rPr>
              <a:t> ÜNİVERSİTESİ MERKEZ </a:t>
            </a:r>
            <a:r>
              <a:rPr kumimoji="0" lang="tr-TR" sz="2800" b="1" i="0" u="none" strike="noStrike" kern="0" cap="none" spc="0" normalizeH="0" baseline="0" noProof="0" dirty="0" smtClean="0">
                <a:ln>
                  <a:noFill/>
                </a:ln>
                <a:solidFill>
                  <a:srgbClr val="FF0000"/>
                </a:solidFill>
                <a:effectLst/>
                <a:uLnTx/>
                <a:uFillTx/>
                <a:latin typeface="+mn-lt"/>
                <a:ea typeface="+mn-ea"/>
                <a:cs typeface="+mn-cs"/>
                <a:sym typeface="Bodoni SvtyTwo ITC TT-Book"/>
              </a:rPr>
              <a:t>KÜTÜPHANESİ</a:t>
            </a:r>
            <a:endParaRPr kumimoji="0" lang="tr-TR" sz="2800" b="1" i="0" u="none" strike="noStrike" kern="0" cap="none" spc="0" normalizeH="0" baseline="0" noProof="0" dirty="0">
              <a:ln>
                <a:noFill/>
              </a:ln>
              <a:solidFill>
                <a:srgbClr val="FF0000"/>
              </a:solidFill>
              <a:effectLst/>
              <a:uLnTx/>
              <a:uFillTx/>
              <a:latin typeface="+mn-lt"/>
              <a:ea typeface="+mn-ea"/>
              <a:cs typeface="+mn-cs"/>
              <a:sym typeface="Bodoni SvtyTwo ITC TT-Book"/>
            </a:endParaRPr>
          </a:p>
        </p:txBody>
      </p:sp>
      <p:sp>
        <p:nvSpPr>
          <p:cNvPr id="9" name="Shape 63"/>
          <p:cNvSpPr txBox="1">
            <a:spLocks/>
          </p:cNvSpPr>
          <p:nvPr/>
        </p:nvSpPr>
        <p:spPr>
          <a:xfrm>
            <a:off x="492881" y="769564"/>
            <a:ext cx="10787287" cy="7313415"/>
          </a:xfrm>
          <a:prstGeom prst="rect">
            <a:avLst/>
          </a:prstGeom>
        </p:spPr>
        <p:txBody>
          <a:bodyPr>
            <a:normAutofit fontScale="85000" lnSpcReduction="20000"/>
          </a:bodyPr>
          <a:lstStyle/>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sng" strike="noStrike" kern="0" cap="none" spc="0" normalizeH="0" baseline="0" noProof="0" dirty="0" err="1" smtClean="0">
                <a:ln>
                  <a:noFill/>
                </a:ln>
                <a:solidFill>
                  <a:srgbClr val="000000"/>
                </a:solidFill>
                <a:effectLst/>
                <a:uLnTx/>
                <a:uFillTx/>
                <a:latin typeface="+mn-lt"/>
                <a:ea typeface="Palatino"/>
                <a:cs typeface="Palatino"/>
                <a:sym typeface="Palatino"/>
                <a:hlinkClick r:id="rId4"/>
              </a:rPr>
              <a:t>lib</a:t>
            </a:r>
            <a:r>
              <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hlinkClick r:id="rId4"/>
              </a:rPr>
              <a:t>.gazi.edu.tr</a:t>
            </a:r>
            <a:endPar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indent="-478325" algn="just" defTabSz="594676">
              <a:spcBef>
                <a:spcPts val="2365"/>
              </a:spcBef>
              <a:buClr>
                <a:srgbClr val="929292"/>
              </a:buClr>
              <a:buSzPct val="60000"/>
              <a:buFont typeface="Zapf Dingbats"/>
              <a:buChar char="❖"/>
              <a:defRPr sz="1800">
                <a:solidFill>
                  <a:srgbClr val="000000"/>
                </a:solidFill>
              </a:defRPr>
            </a:pPr>
            <a:r>
              <a:rPr lang="tr-TR" sz="3600" dirty="0" smtClean="0">
                <a:solidFill>
                  <a:srgbClr val="000000"/>
                </a:solidFill>
              </a:rPr>
              <a:t>Gazi Üniversitesi, Türkiye'nin en büyük üniversite kütüphanelerinden birine sahiptir. Kütüphanede, 1500 kişilik oturma kapasiteli, 226.000 civarı basılı, 102.000 civarı elektronik kitap, 79 bin civarı ciltli dergi bulunmaktadır.</a:t>
            </a:r>
            <a:endPar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Ç</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alışma </a:t>
            </a:r>
            <a:r>
              <a:rPr lang="tr-TR" sz="3600" dirty="0">
                <a:solidFill>
                  <a:srgbClr val="000000"/>
                </a:solidFill>
                <a:latin typeface="+mn-lt"/>
              </a:rPr>
              <a:t>S</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aatleri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A</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kademik</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dönem 24 saat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F</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otokopi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08.30-00.00</a:t>
            </a: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none" strike="noStrike" kern="0" cap="none" spc="0" normalizeH="0" baseline="0" noProof="0" dirty="0" smtClean="0">
                <a:ln>
                  <a:noFill/>
                </a:ln>
                <a:solidFill>
                  <a:srgbClr val="0070C0"/>
                </a:solidFill>
                <a:effectLst/>
                <a:uLnTx/>
                <a:uFillTx/>
                <a:latin typeface="+mn-lt"/>
                <a:ea typeface="Palatino"/>
                <a:cs typeface="Palatino"/>
                <a:sym typeface="Palatino"/>
              </a:rPr>
              <a:t>https://kutuphane.gazi.edu.tr/ </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adresinden kütüphaneye uzaktan erişim ile işlemlerinizi gerçekleştirebilirsiniz.</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FF0000"/>
                </a:solidFill>
                <a:latin typeface="+mn-lt"/>
              </a:rPr>
              <a:t>Ü</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ye </a:t>
            </a:r>
            <a:r>
              <a:rPr lang="tr-TR" sz="3600" dirty="0">
                <a:solidFill>
                  <a:srgbClr val="FF0000"/>
                </a:solidFill>
                <a:latin typeface="+mn-lt"/>
              </a:rPr>
              <a:t>N</a:t>
            </a:r>
            <a:r>
              <a:rPr kumimoji="0" lang="tr-TR" sz="3600" b="0" i="0" u="none" strike="noStrike" kern="0" cap="none" spc="0" normalizeH="0" baseline="0" noProof="0" dirty="0" err="1" smtClean="0">
                <a:ln>
                  <a:noFill/>
                </a:ln>
                <a:solidFill>
                  <a:srgbClr val="FF0000"/>
                </a:solidFill>
                <a:effectLst/>
                <a:uLnTx/>
                <a:uFillTx/>
                <a:latin typeface="+mn-lt"/>
                <a:ea typeface="Palatino"/>
                <a:cs typeface="Palatino"/>
                <a:sym typeface="Palatino"/>
              </a:rPr>
              <a:t>umarası</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Öğrenci numarası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noProof="0" dirty="0">
                <a:solidFill>
                  <a:srgbClr val="FF0000"/>
                </a:solidFill>
                <a:latin typeface="+mn-lt"/>
              </a:rPr>
              <a:t>Ş</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ifre: </a:t>
            </a:r>
            <a:r>
              <a:rPr lang="tr-TR" sz="3600" dirty="0" smtClean="0">
                <a:solidFill>
                  <a:srgbClr val="000000"/>
                </a:solidFill>
                <a:latin typeface="+mn-lt"/>
              </a:rPr>
              <a:t>T.C.</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kimlik numarasının son 6 hanesi</a:t>
            </a:r>
          </a:p>
          <a:p>
            <a:pPr marL="956651" marR="0" lvl="1" indent="-478325"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endParaRPr kumimoji="0" lang="tr-TR" sz="3600" b="0" i="0" u="none" strike="noStrike" kern="0" cap="none" spc="0" normalizeH="0" baseline="0" noProof="0" dirty="0" smtClean="0">
              <a:ln>
                <a:noFill/>
              </a:ln>
              <a:solidFill>
                <a:srgbClr val="000000"/>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213118620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a:spLocks noGrp="1"/>
          </p:cNvSpPr>
          <p:nvPr>
            <p:ph type="title"/>
          </p:nvPr>
        </p:nvSpPr>
        <p:spPr>
          <a:xfrm>
            <a:off x="378123" y="954187"/>
            <a:ext cx="10787287" cy="1108341"/>
          </a:xfrm>
          <a:prstGeom prst="rect">
            <a:avLst/>
          </a:prstGeom>
        </p:spPr>
        <p:txBody>
          <a:bodyPr>
            <a:normAutofit fontScale="90000"/>
          </a:bodyPr>
          <a:lstStyle/>
          <a:p>
            <a:pPr lvl="0" algn="l">
              <a:defRPr sz="1800">
                <a:solidFill>
                  <a:srgbClr val="000000"/>
                </a:solidFill>
              </a:defRPr>
            </a:pPr>
            <a:r>
              <a:rPr lang="tr-TR" sz="2800" b="1" dirty="0">
                <a:solidFill>
                  <a:srgbClr val="FF0000"/>
                </a:solidFill>
              </a:rPr>
              <a:t>ÖĞRENCİ </a:t>
            </a:r>
            <a:r>
              <a:rPr lang="tr-TR" sz="2800" b="1" dirty="0" smtClean="0">
                <a:solidFill>
                  <a:srgbClr val="FF0000"/>
                </a:solidFill>
              </a:rPr>
              <a:t>İŞLERİ</a:t>
            </a:r>
            <a:br>
              <a:rPr lang="tr-TR" sz="2800" b="1" dirty="0" smtClean="0">
                <a:solidFill>
                  <a:srgbClr val="FF0000"/>
                </a:solidFill>
              </a:rPr>
            </a:br>
            <a:r>
              <a:rPr lang="tr-TR" sz="2800" b="1" dirty="0" smtClean="0">
                <a:solidFill>
                  <a:srgbClr val="FF0000"/>
                </a:solidFill>
              </a:rPr>
              <a:t/>
            </a:r>
            <a:br>
              <a:rPr lang="tr-TR" sz="2800" b="1" dirty="0" smtClean="0">
                <a:solidFill>
                  <a:srgbClr val="FF0000"/>
                </a:solidFill>
              </a:rPr>
            </a:br>
            <a:endParaRPr lang="tr-TR" sz="2800" b="1" dirty="0">
              <a:solidFill>
                <a:srgbClr val="FF0000"/>
              </a:solidFill>
            </a:endParaRPr>
          </a:p>
        </p:txBody>
      </p:sp>
      <p:sp>
        <p:nvSpPr>
          <p:cNvPr id="66" name="Shape 66"/>
          <p:cNvSpPr>
            <a:spLocks noGrp="1"/>
          </p:cNvSpPr>
          <p:nvPr>
            <p:ph type="body" idx="1"/>
          </p:nvPr>
        </p:nvSpPr>
        <p:spPr>
          <a:xfrm>
            <a:off x="0" y="2538363"/>
            <a:ext cx="10787287" cy="5120649"/>
          </a:xfrm>
          <a:prstGeom prst="rect">
            <a:avLst/>
          </a:prstGeom>
        </p:spPr>
        <p:txBody>
          <a:bodyPr>
            <a:normAutofit fontScale="85000" lnSpcReduction="20000"/>
          </a:bodyPr>
          <a:lstStyle/>
          <a:p>
            <a:pPr lvl="0">
              <a:defRPr sz="1800">
                <a:solidFill>
                  <a:srgbClr val="000000"/>
                </a:solidFill>
              </a:defRPr>
            </a:pPr>
            <a:r>
              <a:rPr sz="3200" u="sng" dirty="0" smtClean="0">
                <a:latin typeface="+mn-lt"/>
                <a:hlinkClick r:id="rId2"/>
              </a:rPr>
              <a:t>ogris.gazi.edu.tr</a:t>
            </a:r>
            <a:endParaRPr lang="tr-TR" sz="3200" u="sng" dirty="0" smtClean="0">
              <a:latin typeface="+mn-lt"/>
            </a:endParaRPr>
          </a:p>
          <a:p>
            <a:pPr lvl="0" algn="just">
              <a:buNone/>
              <a:defRPr sz="1800">
                <a:solidFill>
                  <a:srgbClr val="000000"/>
                </a:solidFill>
              </a:defRPr>
            </a:pPr>
            <a:r>
              <a:rPr lang="tr-TR" sz="3200" dirty="0" smtClean="0">
                <a:latin typeface="+mn-lt"/>
              </a:rPr>
              <a:t>	Akademik takvim, kayıt kılavuzu, öğrenci istatistikleri ile Öğrenci İşleri Daire Başkanlığına yapacağınız başvurularınız için dilekçe örneklerine ulaşabilirsiniz.</a:t>
            </a:r>
            <a:endParaRPr sz="3200" dirty="0">
              <a:latin typeface="+mn-lt"/>
            </a:endParaRPr>
          </a:p>
          <a:p>
            <a:pPr lvl="0">
              <a:defRPr sz="1800">
                <a:solidFill>
                  <a:srgbClr val="000000"/>
                </a:solidFill>
              </a:defRPr>
            </a:pPr>
            <a:r>
              <a:rPr lang="tr-TR" sz="3200" dirty="0" err="1">
                <a:latin typeface="+mn-lt"/>
              </a:rPr>
              <a:t>Ö</a:t>
            </a:r>
            <a:r>
              <a:rPr lang="tr-TR" sz="3200" dirty="0" err="1" smtClean="0">
                <a:latin typeface="+mn-lt"/>
              </a:rPr>
              <a:t>ğ</a:t>
            </a:r>
            <a:r>
              <a:rPr sz="3200" dirty="0" err="1" smtClean="0">
                <a:latin typeface="+mn-lt"/>
              </a:rPr>
              <a:t>renci</a:t>
            </a:r>
            <a:r>
              <a:rPr sz="3200" dirty="0" smtClean="0">
                <a:latin typeface="+mn-lt"/>
              </a:rPr>
              <a:t> </a:t>
            </a:r>
            <a:r>
              <a:rPr sz="3200" dirty="0" err="1" smtClean="0">
                <a:latin typeface="+mn-lt"/>
              </a:rPr>
              <a:t>belgesi</a:t>
            </a:r>
            <a:endParaRPr lang="tr-TR" sz="3200" dirty="0" smtClean="0">
              <a:latin typeface="+mn-lt"/>
            </a:endParaRPr>
          </a:p>
          <a:p>
            <a:pPr lvl="0">
              <a:buNone/>
              <a:defRPr sz="1800">
                <a:solidFill>
                  <a:srgbClr val="000000"/>
                </a:solidFill>
              </a:defRPr>
            </a:pPr>
            <a:r>
              <a:rPr lang="tr-TR" sz="3200" dirty="0" smtClean="0">
                <a:latin typeface="+mn-lt"/>
              </a:rPr>
              <a:t>	Öğrenci İşleri Daire Başkanlığından öğrenci olduğunuza dair belge edinebilirsiniz.</a:t>
            </a:r>
          </a:p>
          <a:p>
            <a:pPr lvl="0">
              <a:defRPr sz="1800">
                <a:solidFill>
                  <a:srgbClr val="000000"/>
                </a:solidFill>
              </a:defRPr>
            </a:pPr>
            <a:r>
              <a:rPr lang="tr-TR" sz="3200" dirty="0" smtClean="0">
                <a:latin typeface="+mn-lt"/>
              </a:rPr>
              <a:t>T</a:t>
            </a:r>
            <a:r>
              <a:rPr sz="3200" dirty="0" err="1" smtClean="0">
                <a:latin typeface="+mn-lt"/>
              </a:rPr>
              <a:t>ranskript</a:t>
            </a:r>
            <a:r>
              <a:rPr lang="tr-TR" sz="3200" dirty="0" smtClean="0">
                <a:latin typeface="+mn-lt"/>
              </a:rPr>
              <a:t> (Not dökümü)</a:t>
            </a:r>
          </a:p>
          <a:p>
            <a:pPr lvl="0" algn="just">
              <a:buNone/>
              <a:defRPr sz="1800">
                <a:solidFill>
                  <a:srgbClr val="000000"/>
                </a:solidFill>
              </a:defRPr>
            </a:pPr>
            <a:r>
              <a:rPr lang="tr-TR" sz="3200" dirty="0" smtClean="0">
                <a:latin typeface="+mn-lt"/>
              </a:rPr>
              <a:t>	Not dökümlerinizi, dönem sonu not ortalamanızı ve genel not ortalamanızı gösteren belgedir. </a:t>
            </a:r>
          </a:p>
          <a:p>
            <a:pPr lvl="0">
              <a:buNone/>
              <a:defRPr sz="1800">
                <a:solidFill>
                  <a:srgbClr val="000000"/>
                </a:solidFill>
              </a:defRPr>
            </a:pPr>
            <a:endParaRPr lang="tr-TR" sz="3200" dirty="0" smtClean="0">
              <a:latin typeface="+mn-lt"/>
            </a:endParaRPr>
          </a:p>
          <a:p>
            <a:pPr lvl="0">
              <a:buNone/>
              <a:defRPr sz="1800">
                <a:solidFill>
                  <a:srgbClr val="000000"/>
                </a:solidFill>
              </a:defRPr>
            </a:pPr>
            <a:endParaRPr lang="tr-TR" sz="3200" dirty="0" smtClean="0">
              <a:latin typeface="+mn-lt"/>
            </a:endParaRPr>
          </a:p>
          <a:p>
            <a:pPr marL="0" lvl="0" indent="0">
              <a:lnSpc>
                <a:spcPct val="150000"/>
              </a:lnSpc>
              <a:buNone/>
              <a:defRPr sz="1800">
                <a:solidFill>
                  <a:srgbClr val="000000"/>
                </a:solidFill>
              </a:defRPr>
            </a:pPr>
            <a:endParaRPr lang="tr-TR" dirty="0" smtClean="0">
              <a:solidFill>
                <a:srgbClr val="0070C0"/>
              </a:solidFill>
            </a:endParaRPr>
          </a:p>
          <a:p>
            <a:pPr marL="0" lvl="0" indent="0">
              <a:lnSpc>
                <a:spcPct val="150000"/>
              </a:lnSpc>
              <a:buNone/>
              <a:defRPr sz="1800">
                <a:solidFill>
                  <a:srgbClr val="000000"/>
                </a:solidFill>
              </a:defRPr>
            </a:pPr>
            <a:endParaRPr dirty="0">
              <a:solidFill>
                <a:srgbClr val="0070C0"/>
              </a:solidFill>
            </a:endParaRPr>
          </a:p>
        </p:txBody>
      </p:sp>
      <p:sp>
        <p:nvSpPr>
          <p:cNvPr id="4" name="Shape 59"/>
          <p:cNvSpPr txBox="1">
            <a:spLocks/>
          </p:cNvSpPr>
          <p:nvPr/>
        </p:nvSpPr>
        <p:spPr>
          <a:xfrm>
            <a:off x="421443" y="5779293"/>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a:lstStyle>
          <a:p>
            <a:pPr algn="l">
              <a:defRPr sz="1800">
                <a:solidFill>
                  <a:srgbClr val="000000"/>
                </a:solidFill>
              </a:defRPr>
            </a:pPr>
            <a:r>
              <a:rPr lang="tr-TR" sz="2400" dirty="0" smtClean="0">
                <a:solidFill>
                  <a:srgbClr val="FF0000"/>
                </a:solidFill>
              </a:rPr>
              <a:t>GAZİ E-POSTA</a:t>
            </a:r>
            <a:endParaRPr lang="tr-TR" sz="2400" dirty="0">
              <a:solidFill>
                <a:srgbClr val="FF0000"/>
              </a:solidFill>
            </a:endParaRPr>
          </a:p>
        </p:txBody>
      </p:sp>
      <p:sp>
        <p:nvSpPr>
          <p:cNvPr id="2" name="Dikdörtgen 1"/>
          <p:cNvSpPr/>
          <p:nvPr/>
        </p:nvSpPr>
        <p:spPr>
          <a:xfrm>
            <a:off x="492881" y="6642819"/>
            <a:ext cx="11208582" cy="3508653"/>
          </a:xfrm>
          <a:prstGeom prst="rect">
            <a:avLst/>
          </a:prstGeom>
        </p:spPr>
        <p:txBody>
          <a:bodyPr wrap="square">
            <a:spAutoFit/>
          </a:bodyPr>
          <a:lstStyle/>
          <a:p>
            <a:pPr marL="457200" indent="-457200" algn="just">
              <a:lnSpc>
                <a:spcPct val="150000"/>
              </a:lnSpc>
              <a:buFont typeface="Wingdings" panose="05000000000000000000" pitchFamily="2" charset="2"/>
              <a:buChar char="v"/>
              <a:defRPr sz="1800">
                <a:solidFill>
                  <a:srgbClr val="000000"/>
                </a:solidFill>
              </a:defRPr>
            </a:pPr>
            <a:r>
              <a:rPr lang="tr-TR" sz="3600" u="sng" dirty="0" err="1" smtClean="0">
                <a:latin typeface="+mn-lt"/>
                <a:hlinkClick r:id="rId3"/>
              </a:rPr>
              <a:t>gunet</a:t>
            </a:r>
            <a:r>
              <a:rPr lang="tr-TR" sz="3600" u="sng" dirty="0" smtClean="0">
                <a:latin typeface="+mn-lt"/>
                <a:hlinkClick r:id="rId3"/>
              </a:rPr>
              <a:t>.gazi.edu.tr</a:t>
            </a:r>
            <a:endParaRPr lang="tr-TR" sz="3600" dirty="0">
              <a:latin typeface="+mn-lt"/>
            </a:endParaRPr>
          </a:p>
          <a:p>
            <a:pPr marL="457200" lvl="0" indent="-457200" algn="just">
              <a:lnSpc>
                <a:spcPct val="150000"/>
              </a:lnSpc>
              <a:buFont typeface="Wingdings" panose="05000000000000000000" pitchFamily="2" charset="2"/>
              <a:buChar char="v"/>
              <a:defRPr sz="1800">
                <a:solidFill>
                  <a:srgbClr val="000000"/>
                </a:solidFill>
              </a:defRPr>
            </a:pPr>
            <a:r>
              <a:rPr lang="tr-TR" sz="2400" dirty="0">
                <a:latin typeface="+mn-lt"/>
              </a:rPr>
              <a:t>Ö</a:t>
            </a:r>
            <a:r>
              <a:rPr lang="tr-TR" sz="2400" dirty="0" smtClean="0">
                <a:latin typeface="+mn-lt"/>
              </a:rPr>
              <a:t>ğrenci </a:t>
            </a:r>
            <a:r>
              <a:rPr lang="tr-TR" sz="2400" dirty="0">
                <a:latin typeface="+mn-lt"/>
              </a:rPr>
              <a:t>e-posta </a:t>
            </a:r>
            <a:r>
              <a:rPr lang="tr-TR" sz="2400" dirty="0" smtClean="0">
                <a:latin typeface="+mn-lt"/>
              </a:rPr>
              <a:t>talep. </a:t>
            </a:r>
          </a:p>
          <a:p>
            <a:pPr marL="457200" lvl="0" indent="-457200" algn="just">
              <a:defRPr sz="1800">
                <a:solidFill>
                  <a:srgbClr val="000000"/>
                </a:solidFill>
              </a:defRPr>
            </a:pPr>
            <a:r>
              <a:rPr lang="tr-TR" sz="2400" dirty="0" smtClean="0">
                <a:latin typeface="+mn-lt"/>
              </a:rPr>
              <a:t>     </a:t>
            </a:r>
            <a:r>
              <a:rPr lang="tr-TR" sz="2400" dirty="0" err="1" smtClean="0">
                <a:latin typeface="+mn-lt"/>
              </a:rPr>
              <a:t>gunet</a:t>
            </a:r>
            <a:r>
              <a:rPr lang="tr-TR" sz="2400" dirty="0" smtClean="0">
                <a:latin typeface="+mn-lt"/>
              </a:rPr>
              <a:t>.gazi.edu.tr adresinden Gazi Üniversitesi E-posta Talep Formu aracılığı ile e-posta adresi talep edebilirsiniz</a:t>
            </a:r>
            <a:r>
              <a:rPr lang="tr-TR" sz="3600" dirty="0" smtClean="0">
                <a:latin typeface="+mn-lt"/>
              </a:rPr>
              <a:t>. </a:t>
            </a:r>
            <a:endParaRPr lang="tr-TR" sz="3600" dirty="0">
              <a:latin typeface="+mn-lt"/>
            </a:endParaRPr>
          </a:p>
          <a:p>
            <a:pPr marL="457200" lvl="0" indent="-457200" algn="just">
              <a:buFont typeface="Wingdings" panose="05000000000000000000" pitchFamily="2" charset="2"/>
              <a:buChar char="v"/>
              <a:defRPr sz="1800">
                <a:solidFill>
                  <a:srgbClr val="000000"/>
                </a:solidFill>
              </a:defRPr>
            </a:pPr>
            <a:r>
              <a:rPr lang="tr-TR" sz="2400" dirty="0">
                <a:latin typeface="+mn-lt"/>
              </a:rPr>
              <a:t>K</a:t>
            </a:r>
            <a:r>
              <a:rPr lang="tr-TR" sz="2400" dirty="0" smtClean="0">
                <a:latin typeface="+mn-lt"/>
              </a:rPr>
              <a:t>ablosuz </a:t>
            </a:r>
            <a:r>
              <a:rPr lang="tr-TR" sz="2400" dirty="0">
                <a:latin typeface="+mn-lt"/>
              </a:rPr>
              <a:t>ağ (EDUROAM</a:t>
            </a:r>
            <a:r>
              <a:rPr lang="tr-TR" sz="2400" dirty="0" smtClean="0">
                <a:latin typeface="+mn-lt"/>
              </a:rPr>
              <a:t>)</a:t>
            </a:r>
          </a:p>
          <a:p>
            <a:pPr marL="457200" lvl="0" indent="-457200" algn="just">
              <a:defRPr sz="1800">
                <a:solidFill>
                  <a:srgbClr val="000000"/>
                </a:solidFill>
              </a:defRPr>
            </a:pPr>
            <a:r>
              <a:rPr lang="tr-TR" sz="2400" dirty="0" smtClean="0">
                <a:latin typeface="+mn-lt"/>
              </a:rPr>
              <a:t>	</a:t>
            </a:r>
            <a:r>
              <a:rPr lang="tr-TR" sz="2400" dirty="0" err="1" smtClean="0">
                <a:latin typeface="+mn-lt"/>
              </a:rPr>
              <a:t>gunet</a:t>
            </a:r>
            <a:r>
              <a:rPr lang="tr-TR" sz="2400" dirty="0" smtClean="0">
                <a:latin typeface="+mn-lt"/>
              </a:rPr>
              <a:t>.gazi.edu.tr adresinden </a:t>
            </a:r>
            <a:r>
              <a:rPr lang="tr-TR" sz="2400" b="1" dirty="0" smtClean="0">
                <a:latin typeface="+mn-lt"/>
              </a:rPr>
              <a:t>@gazi.edu.tr</a:t>
            </a:r>
            <a:r>
              <a:rPr lang="tr-TR" sz="2400" dirty="0" smtClean="0">
                <a:latin typeface="+mn-lt"/>
              </a:rPr>
              <a:t> uzantılı e-posta adresiniz ile </a:t>
            </a:r>
            <a:r>
              <a:rPr lang="tr-TR" sz="2400" dirty="0" err="1" smtClean="0">
                <a:latin typeface="+mn-lt"/>
              </a:rPr>
              <a:t>kampüs</a:t>
            </a:r>
            <a:r>
              <a:rPr lang="tr-TR" sz="2400" dirty="0" smtClean="0">
                <a:latin typeface="+mn-lt"/>
              </a:rPr>
              <a:t> içerisinde kablosuz ağ kullanabilirsiniz.</a:t>
            </a:r>
            <a:endParaRPr lang="tr-TR" sz="2400" dirty="0">
              <a:latin typeface="+mn-lt"/>
            </a:endParaRPr>
          </a:p>
        </p:txBody>
      </p:sp>
    </p:spTree>
    <p:extLst>
      <p:ext uri="{BB962C8B-B14F-4D97-AF65-F5344CB8AC3E}">
        <p14:creationId xmlns:p14="http://schemas.microsoft.com/office/powerpoint/2010/main" val="397641770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0" y="-1"/>
            <a:ext cx="11701463" cy="206451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Burs Destek Hizmeti</a:t>
            </a:r>
          </a:p>
          <a:p>
            <a:pPr marL="128588" marR="0" lvl="0" indent="-385763" algn="ctr" defTabSz="600683" eaLnBrk="1" fontAlgn="auto" latinLnBrk="0" hangingPunct="1">
              <a:lnSpc>
                <a:spcPct val="90000"/>
              </a:lnSpc>
              <a:spcBef>
                <a:spcPts val="1646"/>
              </a:spcBef>
              <a:spcAft>
                <a:spcPts val="0"/>
              </a:spcAft>
              <a:buClrTx/>
              <a:buSzTx/>
              <a:buFontTx/>
              <a:buNone/>
              <a:tabLst/>
              <a:defRPr/>
            </a:pPr>
            <a:r>
              <a:rPr lang="tr-TR" sz="3600" dirty="0" smtClean="0">
                <a:solidFill>
                  <a:srgbClr val="D93E2B"/>
                </a:solidFill>
                <a:latin typeface="+mn-lt"/>
                <a:ea typeface="+mn-ea"/>
                <a:cs typeface="+mn-cs"/>
                <a:sym typeface="Bodoni SvtyTwo ITC TT-Book"/>
              </a:rPr>
              <a:t>(Aşağıdaki bilgiler paylaşılabilir.)</a:t>
            </a:r>
            <a:endParaRPr kumimoji="0" lang="tr-TR" sz="36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0" y="1988839"/>
            <a:ext cx="11701463" cy="9712624"/>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Öğrencilerin talepleri internet üzerinden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sosyal durum belirleme formu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alınır.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Bu kaynaklardan faydalanacak öğrenciler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Üniversite Burs Bilgi Sistemi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belirlenir, Yönetim Kurulunda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Hak kazanan öğrencilerin,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KYK bursları için Gençlik ve Spor Bakanlığı Kredi Yurtlar Kurumu Genel Müdürlüğünün ilgili internet sayfasına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kayıtları yapılır.</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 </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1"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5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Yemek Bursu Destek Hizmeti </a:t>
            </a:r>
            <a:endParaRPr kumimoji="0" lang="tr-TR" sz="5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fontScale="92500" lnSpcReduction="10000"/>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İhtiyacı olan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öğrencilere</a:t>
            </a:r>
            <a:r>
              <a:rPr kumimoji="0" lang="tr-TR" sz="3800" b="0" i="0" u="none" strike="noStrike" kern="0" cap="none" spc="0" normalizeH="0" baseline="0" noProof="0" dirty="0" smtClean="0">
                <a:ln>
                  <a:noFill/>
                </a:ln>
                <a:solidFill>
                  <a:schemeClr val="tx1"/>
                </a:solidFill>
                <a:effectLst/>
                <a:uLnTx/>
                <a:uFillTx/>
                <a:latin typeface="+mn-lt"/>
                <a:ea typeface="Palatino"/>
                <a:cs typeface="Palatino"/>
                <a:sym typeface="Palatino"/>
              </a:rPr>
              <a:t>,</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 günde bir öğün (öğle yemeği) ücretsiz yemek bursu imkânı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Her eğitim öğretim yılı başında öğrencilere verilecek olan yemek bursu sayısı Yönetim </a:t>
            </a:r>
            <a:r>
              <a:rPr lang="tr-TR" sz="3800" dirty="0">
                <a:latin typeface="+mn-lt"/>
              </a:rPr>
              <a:t>K</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urulu</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kararıyla belirlenir.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talebi olan öğrencilerin, her eğitim ve öğretim dönemi başında ders kayıtlarından önce,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Gazi Üniversitesi İnternet sayfasında ilan edilen sosyal durum belirleme formunu doldurmaları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zorunludur.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Bilgi Sistemiyle belirlenen öğrenci listeleri Yönetim Kurulunda görüşülerek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öğrencilerin ücretsiz yemek bursunun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akıllı yemek kartlarına tanımlanma işlemi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merkez tarafından takip edilir.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Yemek</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bursu </a:t>
            </a:r>
            <a:r>
              <a:rPr lang="tr-TR" sz="3800" dirty="0">
                <a:latin typeface="+mn-lt"/>
              </a:rPr>
              <a:t>b</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ir akademik yıl için geçerlidir.</a:t>
            </a: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Kısmi Zamanlı İş Sağlama Hizmeti </a:t>
            </a: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lang="tr-TR" sz="3800" dirty="0"/>
              <a:t>İ</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htiyacı</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olan öğrencilere Üniversitenin çeşitli birimlerinde kısmi zamanlı statüde iş imkânı 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İhtiyaç sahibi birimler çalıştırabilecekleri öğrenci sayılarını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Öğrenci Danışma Merkezine resmî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yazı ile bildirir.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Üniversite genelinde </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kısm</a:t>
            </a:r>
            <a:r>
              <a:rPr lang="tr-TR" sz="3800" dirty="0">
                <a:latin typeface="+mn-lt"/>
              </a:rPr>
              <a:t>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zamanlı çalışacak öğrenci sayısı Öğrenci Danışma Merkezi Yönetim Kurulunda karara bağlanarak ilan edilir.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İşe alınacak öğrenciler Burs Bilgi Sisteminde belirlenir ve Öğrenci</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Danışma Merkezi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Yönetim Kurulunda karara bağlanarak ilan edilir.</a:t>
            </a:r>
          </a:p>
          <a:p>
            <a:pPr marL="0" marR="0" lvl="0" indent="-483156" algn="l"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0" y="1064385"/>
            <a:ext cx="11701463" cy="7478970"/>
          </a:xfrm>
          <a:prstGeom prst="rect">
            <a:avLst/>
          </a:prstGeom>
        </p:spPr>
        <p:txBody>
          <a:bodyPr wrap="square">
            <a:spAutoFit/>
          </a:bodyPr>
          <a:lstStyle/>
          <a:p>
            <a:r>
              <a:rPr lang="tr-TR" sz="4800" b="1" u="sng" dirty="0" smtClean="0">
                <a:solidFill>
                  <a:schemeClr val="tx1">
                    <a:lumMod val="85000"/>
                    <a:lumOff val="15000"/>
                  </a:schemeClr>
                </a:solidFill>
                <a:latin typeface="+mn-lt"/>
                <a:cs typeface="Times New Roman" pitchFamily="18" charset="0"/>
              </a:rPr>
              <a:t>Burslarla ilgili olarak öğrencilerin takip etmeleri gereken internet adresleri:</a:t>
            </a:r>
          </a:p>
          <a:p>
            <a:endParaRPr lang="tr-TR" sz="4800" b="1" dirty="0" smtClean="0">
              <a:solidFill>
                <a:schemeClr val="tx1">
                  <a:lumMod val="85000"/>
                  <a:lumOff val="15000"/>
                </a:schemeClr>
              </a:solidFill>
              <a:latin typeface="+mn-lt"/>
              <a:cs typeface="Times New Roman" pitchFamily="18" charset="0"/>
              <a:hlinkClick r:id="rId2"/>
            </a:endParaRPr>
          </a:p>
          <a:p>
            <a:r>
              <a:rPr lang="tr-TR" sz="4800" b="1" dirty="0" smtClean="0">
                <a:latin typeface="+mn-lt"/>
                <a:cs typeface="Times New Roman" pitchFamily="18" charset="0"/>
              </a:rPr>
              <a:t>	</a:t>
            </a:r>
            <a:r>
              <a:rPr lang="tr-TR" sz="4800" b="1" u="sng" dirty="0" smtClean="0">
                <a:solidFill>
                  <a:srgbClr val="FF0000"/>
                </a:solidFill>
                <a:latin typeface="+mn-lt"/>
                <a:cs typeface="Times New Roman" pitchFamily="18" charset="0"/>
                <a:hlinkClick r:id="rId2"/>
              </a:rPr>
              <a:t>http://odm.gazi.edu.tr</a:t>
            </a:r>
            <a:endParaRPr lang="tr-TR" sz="4800" b="1" u="sng" dirty="0" smtClean="0">
              <a:solidFill>
                <a:srgbClr val="FF0000"/>
              </a:solidFill>
              <a:latin typeface="+mn-lt"/>
              <a:cs typeface="Times New Roman" pitchFamily="18" charset="0"/>
            </a:endParaRPr>
          </a:p>
          <a:p>
            <a:r>
              <a:rPr lang="tr-TR" sz="4800" b="1" u="sng" dirty="0" smtClean="0">
                <a:solidFill>
                  <a:srgbClr val="FF0000"/>
                </a:solidFill>
                <a:latin typeface="+mn-lt"/>
                <a:cs typeface="Times New Roman" pitchFamily="18" charset="0"/>
                <a:hlinkClick r:id="rId3"/>
              </a:rPr>
              <a:t>http://mediko.gazi.edu.tr/</a:t>
            </a:r>
            <a:endParaRPr lang="tr-TR" sz="4800" b="1" u="sng" dirty="0" smtClean="0">
              <a:solidFill>
                <a:srgbClr val="FF0000"/>
              </a:solidFill>
              <a:latin typeface="+mn-lt"/>
              <a:cs typeface="Times New Roman" pitchFamily="18" charset="0"/>
            </a:endParaRPr>
          </a:p>
          <a:p>
            <a:endParaRPr lang="tr-TR" sz="4800" b="1" u="sng" dirty="0">
              <a:solidFill>
                <a:srgbClr val="FF0000"/>
              </a:solidFill>
              <a:latin typeface="+mn-lt"/>
              <a:cs typeface="Times New Roman" pitchFamily="18" charset="0"/>
            </a:endParaRPr>
          </a:p>
          <a:p>
            <a:endParaRPr lang="tr-TR" sz="4800" b="1" u="sng" dirty="0" smtClean="0">
              <a:solidFill>
                <a:srgbClr val="FF0000"/>
              </a:solidFill>
              <a:latin typeface="+mn-lt"/>
              <a:cs typeface="Times New Roman" pitchFamily="18" charset="0"/>
            </a:endParaRPr>
          </a:p>
          <a:p>
            <a:r>
              <a:rPr lang="tr-TR" sz="4800" b="1" u="sng" dirty="0">
                <a:solidFill>
                  <a:srgbClr val="FF0000"/>
                </a:solidFill>
                <a:latin typeface="+mn-lt"/>
                <a:cs typeface="Times New Roman" pitchFamily="18" charset="0"/>
              </a:rPr>
              <a:t>http://odm.gazi.edu.tr/posts/view/title/2016-2017-burs-ve-kismi-zamanli--is-basvurusu-158190?siteUri=odm</a:t>
            </a:r>
            <a:endParaRPr lang="tr-TR" sz="4800" b="1" u="sng" dirty="0" smtClean="0">
              <a:solidFill>
                <a:srgbClr val="FF0000"/>
              </a:solidFill>
              <a:latin typeface="+mn-lt"/>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a:xfrm>
            <a:off x="378123" y="522139"/>
            <a:ext cx="10787287" cy="648072"/>
          </a:xfrm>
        </p:spPr>
        <p:txBody>
          <a:bodyPr>
            <a:normAutofit fontScale="90000"/>
          </a:bodyPr>
          <a:lstStyle/>
          <a:p>
            <a:r>
              <a:rPr lang="tr-TR" dirty="0" smtClean="0"/>
              <a:t>Özetle burslar…</a:t>
            </a:r>
            <a:endParaRPr lang="tr-TR" dirty="0"/>
          </a:p>
        </p:txBody>
      </p:sp>
      <p:sp>
        <p:nvSpPr>
          <p:cNvPr id="4" name="Metin Yer Tutucusu 3"/>
          <p:cNvSpPr>
            <a:spLocks noGrp="1"/>
          </p:cNvSpPr>
          <p:nvPr>
            <p:ph type="body" idx="4294967295"/>
          </p:nvPr>
        </p:nvSpPr>
        <p:spPr>
          <a:xfrm>
            <a:off x="522139" y="1458243"/>
            <a:ext cx="10787063" cy="9865096"/>
          </a:xfrm>
        </p:spPr>
        <p:txBody>
          <a:bodyPr>
            <a:noAutofit/>
          </a:bodyPr>
          <a:lstStyle/>
          <a:p>
            <a:r>
              <a:rPr lang="tr-TR" sz="2000" b="1" dirty="0"/>
              <a:t>a</a:t>
            </a:r>
            <a:r>
              <a:rPr lang="tr-TR" sz="2000" b="1" dirty="0" smtClean="0"/>
              <a:t>) KYK </a:t>
            </a:r>
            <a:r>
              <a:rPr lang="tr-TR" sz="2000" b="1" dirty="0"/>
              <a:t>Bursları:</a:t>
            </a:r>
            <a:r>
              <a:rPr lang="tr-TR" sz="2000" dirty="0"/>
              <a:t> Gençlik ve Spor Bakanlığı Kredi ve Yurtlar Kurumu Genel Müdürlüğü tarafından her yıl üniversitemize ayrılan karşılıksız burs kontenjanı fakülte ve yüksek okulların kayıtlı öğrenci sayıları göz önüne alınarak belirlenir. Belirlenen sayı doğrultusunda duyuru yapılır. Başvurular internet üzerinden alınır, hak kazanan öğrencilerin işlemleri Öğrenci Danışma Merkezinde yapılır.</a:t>
            </a:r>
          </a:p>
          <a:p>
            <a:r>
              <a:rPr lang="tr-TR" sz="2000" b="1" dirty="0"/>
              <a:t>b)TEV Bursları: </a:t>
            </a:r>
            <a:r>
              <a:rPr lang="tr-TR" sz="2000" dirty="0"/>
              <a:t>Türk Eğitim Vakfı tarafından verilen kontenjan doğrultusunda Öğrenci Danışma Merkezi'nin internet sayfasından başvurular </a:t>
            </a:r>
            <a:r>
              <a:rPr lang="tr-TR" sz="2000" dirty="0" smtClean="0"/>
              <a:t>alınır, değerlendirilir </a:t>
            </a:r>
            <a:r>
              <a:rPr lang="tr-TR" sz="2000" dirty="0"/>
              <a:t>olası öğrenciler mülakata çağrılarak asil ve yedek </a:t>
            </a:r>
            <a:r>
              <a:rPr lang="tr-TR" sz="2000" dirty="0" err="1"/>
              <a:t>bursiyerler</a:t>
            </a:r>
            <a:r>
              <a:rPr lang="tr-TR" sz="2000" dirty="0"/>
              <a:t> belirlenir işlemleri Öğrenci Danışma Merkezinde yapılır.</a:t>
            </a:r>
          </a:p>
          <a:p>
            <a:r>
              <a:rPr lang="tr-TR" sz="2000" b="1" dirty="0"/>
              <a:t>c) Özel Burslar:</a:t>
            </a:r>
            <a:r>
              <a:rPr lang="tr-TR" sz="2000" dirty="0"/>
              <a:t> Vakıflar, yardımseverler, gerçek ve tüzel kişilerin yapacakları bağışlardan sağlanan kaynaklar, her yıl maddi desteğe ihtiyacı olup gerekli başarı düzeyini sağlayan/sürdüren Üniversite öğrencilerine tahsis edilir. Başvurular internet üzerinden alınır, hak kazanan öğrencilerin işlemleri Öğrenci Danışma Merkezinde yapılır.</a:t>
            </a:r>
          </a:p>
          <a:p>
            <a:r>
              <a:rPr lang="tr-TR" sz="2000" b="1" dirty="0"/>
              <a:t>d)Yemek Bursu: </a:t>
            </a:r>
            <a:r>
              <a:rPr lang="tr-TR" sz="2000" dirty="0"/>
              <a:t>İhtiyacı olan öğrencilere, günde bir öğün ücretsiz yemek bursu imkânı sağlanır. Her eğitim öğretim yılı başında öğrencilere verilecek olan yemek bursu sayısı yönetim kurulu kararıyla </a:t>
            </a:r>
            <a:r>
              <a:rPr lang="tr-TR" sz="2000" dirty="0" smtClean="0"/>
              <a:t>belirlenir. Belirlenen </a:t>
            </a:r>
            <a:r>
              <a:rPr lang="tr-TR" sz="2000" dirty="0"/>
              <a:t>sayı doğrultusunda duyuru </a:t>
            </a:r>
            <a:r>
              <a:rPr lang="tr-TR" sz="2000" dirty="0" smtClean="0"/>
              <a:t>yapılır. Belirlenen </a:t>
            </a:r>
            <a:r>
              <a:rPr lang="tr-TR" sz="2000" dirty="0"/>
              <a:t>öğrencilerin ücretsiz yemek bursunun akıllı yemek kartlarına tanımlanma işlemi merkez tarafından bir akademik yıl için yapılır.</a:t>
            </a:r>
          </a:p>
          <a:p>
            <a:r>
              <a:rPr lang="tr-TR" sz="2000" b="1" dirty="0"/>
              <a:t> e</a:t>
            </a:r>
            <a:r>
              <a:rPr lang="tr-TR" sz="2000" b="1" dirty="0" smtClean="0"/>
              <a:t>) Eğitenler Kültür ve Dayanışma Derneği Bursu: </a:t>
            </a:r>
            <a:r>
              <a:rPr lang="tr-TR" sz="2000" dirty="0" smtClean="0"/>
              <a:t>Gazi Eğitim Fakültesi Öğrencilerine verilir. </a:t>
            </a:r>
          </a:p>
          <a:p>
            <a:r>
              <a:rPr lang="tr-TR" sz="2000" b="1" dirty="0" smtClean="0"/>
              <a:t> Burs </a:t>
            </a:r>
            <a:r>
              <a:rPr lang="tr-TR" sz="2000" b="1" dirty="0"/>
              <a:t>Başvuruları:</a:t>
            </a:r>
            <a:r>
              <a:rPr lang="tr-TR" sz="2000" dirty="0"/>
              <a:t> Burs talebi olan öğrencilerin, her eğitim ve öğretim dönemi başında ders kayıtlarından önce, Gazi Üniversitesi Öğrenci Danışma Merkezi İnternet sayfasında ilan edilen Sosyal Durum Belirleme ve Burs Başvuru Formunu doldurmaları zorunludur.</a:t>
            </a:r>
          </a:p>
          <a:p>
            <a:r>
              <a:rPr lang="tr-TR" sz="2000" b="1" dirty="0"/>
              <a:t>Burs Almaya Hak Kazanma:</a:t>
            </a:r>
            <a:r>
              <a:rPr lang="tr-TR" sz="2000" dirty="0"/>
              <a:t> Burs Bilgi Sistemiyle belirlenen öğrenci listeleri ÖDM Yönetim Kurulunda görüşülerek karara bağlanır. </a:t>
            </a:r>
          </a:p>
          <a:p>
            <a:endParaRPr lang="tr-TR" sz="2000" dirty="0"/>
          </a:p>
        </p:txBody>
      </p:sp>
    </p:spTree>
    <p:extLst>
      <p:ext uri="{BB962C8B-B14F-4D97-AF65-F5344CB8AC3E}">
        <p14:creationId xmlns:p14="http://schemas.microsoft.com/office/powerpoint/2010/main" val="267110694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28" y="2754387"/>
            <a:ext cx="11560987" cy="5831498"/>
          </a:xfrm>
          <a:prstGeom prst="rect">
            <a:avLst/>
          </a:prstGeom>
        </p:spPr>
      </p:pic>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GAZİ</a:t>
            </a:r>
            <a:r>
              <a:rPr kumimoji="0" lang="tr-TR" sz="4400" b="0" i="0" u="none" strike="noStrike" cap="none" spc="0" normalizeH="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 EĞİTİM FAKÜLTESİ </a:t>
            </a:r>
          </a:p>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VE HERSEK BİNALARI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spTree>
    <p:extLst>
      <p:ext uri="{BB962C8B-B14F-4D97-AF65-F5344CB8AC3E}">
        <p14:creationId xmlns:p14="http://schemas.microsoft.com/office/powerpoint/2010/main" val="211268841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 GAZİ EĞİTİM FAKÜLTESİ DEKANLIK</a:t>
            </a:r>
          </a:p>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FF0000"/>
                </a:solidFill>
                <a:latin typeface="Times New Roman" panose="02020603050405020304" pitchFamily="18" charset="0"/>
                <a:cs typeface="Times New Roman" panose="02020603050405020304" pitchFamily="18" charset="0"/>
              </a:rPr>
              <a:t>(</a:t>
            </a: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765" y="2610371"/>
            <a:ext cx="11201908" cy="8073447"/>
          </a:xfrm>
          <a:prstGeom prst="rect">
            <a:avLst/>
          </a:prstGeom>
        </p:spPr>
      </p:pic>
    </p:spTree>
    <p:extLst>
      <p:ext uri="{BB962C8B-B14F-4D97-AF65-F5344CB8AC3E}">
        <p14:creationId xmlns:p14="http://schemas.microsoft.com/office/powerpoint/2010/main" val="304245468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4400" dirty="0">
                <a:solidFill>
                  <a:srgbClr val="FF0000"/>
                </a:solidFill>
                <a:latin typeface="Times New Roman" panose="02020603050405020304" pitchFamily="18" charset="0"/>
                <a:cs typeface="Times New Roman" panose="02020603050405020304" pitchFamily="18" charset="0"/>
              </a:rPr>
              <a:t>GAZİ EĞİTİM FAKÜLTESİ </a:t>
            </a:r>
            <a:endParaRPr lang="tr-TR" sz="4400" dirty="0" smtClean="0">
              <a:solidFill>
                <a:srgbClr val="FF0000"/>
              </a:solidFill>
              <a:latin typeface="Times New Roman" panose="02020603050405020304" pitchFamily="18" charset="0"/>
              <a:cs typeface="Times New Roman" panose="02020603050405020304" pitchFamily="18" charset="0"/>
            </a:endParaRPr>
          </a:p>
          <a:p>
            <a:pPr defTabSz="584200" rtl="0" latinLnBrk="1" hangingPunct="0"/>
            <a:r>
              <a:rPr lang="tr-TR" sz="4400" dirty="0" smtClean="0">
                <a:solidFill>
                  <a:srgbClr val="FF0000"/>
                </a:solidFill>
                <a:latin typeface="Times New Roman" panose="02020603050405020304" pitchFamily="18" charset="0"/>
                <a:cs typeface="Times New Roman" panose="02020603050405020304" pitchFamily="18" charset="0"/>
              </a:rPr>
              <a:t>ÖĞRENCİ İŞLERİ (HERSEK BİNASI)</a:t>
            </a:r>
            <a:endParaRPr lang="tr-TR" sz="4400" dirty="0">
              <a:solidFill>
                <a:srgbClr val="FF0000"/>
              </a:solidFill>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38363"/>
            <a:ext cx="11593451" cy="7728967"/>
          </a:xfrm>
          <a:prstGeom prst="rect">
            <a:avLst/>
          </a:prstGeom>
        </p:spPr>
      </p:pic>
    </p:spTree>
    <p:extLst>
      <p:ext uri="{BB962C8B-B14F-4D97-AF65-F5344CB8AC3E}">
        <p14:creationId xmlns:p14="http://schemas.microsoft.com/office/powerpoint/2010/main" val="125793415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(F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107" y="2322339"/>
            <a:ext cx="11269415" cy="7512943"/>
          </a:xfrm>
          <a:prstGeom prst="rect">
            <a:avLst/>
          </a:prstGeom>
        </p:spPr>
      </p:pic>
    </p:spTree>
    <p:extLst>
      <p:ext uri="{BB962C8B-B14F-4D97-AF65-F5344CB8AC3E}">
        <p14:creationId xmlns:p14="http://schemas.microsoft.com/office/powerpoint/2010/main" val="193054781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(C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099" y="2538363"/>
            <a:ext cx="11389914" cy="7593276"/>
          </a:xfrm>
          <a:prstGeom prst="rect">
            <a:avLst/>
          </a:prstGeom>
        </p:spPr>
      </p:pic>
    </p:spTree>
    <p:extLst>
      <p:ext uri="{BB962C8B-B14F-4D97-AF65-F5344CB8AC3E}">
        <p14:creationId xmlns:p14="http://schemas.microsoft.com/office/powerpoint/2010/main" val="271706650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ÖĞRENCİ </a:t>
            </a:r>
          </a:p>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YEMEKHANESİ (HERSEK BİNASI)</a:t>
            </a: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4013" y="2538363"/>
            <a:ext cx="11281902" cy="7521268"/>
          </a:xfrm>
          <a:prstGeom prst="rect">
            <a:avLst/>
          </a:prstGeom>
        </p:spPr>
      </p:pic>
    </p:spTree>
    <p:extLst>
      <p:ext uri="{BB962C8B-B14F-4D97-AF65-F5344CB8AC3E}">
        <p14:creationId xmlns:p14="http://schemas.microsoft.com/office/powerpoint/2010/main" val="339473877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46275" y="1823214"/>
            <a:ext cx="9505056" cy="896655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b="1" dirty="0" smtClean="0"/>
              <a:t>Dersler F Blok, C Blok, Resim-İş Eğitimi Ana Bilim Dalı, Hersek </a:t>
            </a:r>
          </a:p>
          <a:p>
            <a:pPr marL="0" marR="0" indent="0" algn="ctr" defTabSz="584200" rtl="0" fontAlgn="auto" latinLnBrk="1" hangingPunct="0">
              <a:lnSpc>
                <a:spcPct val="100000"/>
              </a:lnSpc>
              <a:spcBef>
                <a:spcPts val="0"/>
              </a:spcBef>
              <a:spcAft>
                <a:spcPts val="0"/>
              </a:spcAft>
              <a:buClrTx/>
              <a:buSzTx/>
              <a:buFontTx/>
              <a:buNone/>
              <a:tabLst/>
            </a:pPr>
            <a:r>
              <a:rPr lang="tr-TR" sz="2400" b="1" dirty="0" smtClean="0"/>
              <a:t>Binasındaki dersliklerde yapılır.</a:t>
            </a:r>
            <a:r>
              <a:rPr lang="tr-TR" sz="2400" dirty="0" smtClean="0"/>
              <a:t> </a:t>
            </a:r>
          </a:p>
          <a:p>
            <a:pPr marL="0" marR="0" indent="0" algn="ctr" defTabSz="584200" rtl="0" fontAlgn="auto" latinLnBrk="1" hangingPunct="0">
              <a:lnSpc>
                <a:spcPct val="100000"/>
              </a:lnSpc>
              <a:spcBef>
                <a:spcPts val="0"/>
              </a:spcBef>
              <a:spcAft>
                <a:spcPts val="0"/>
              </a:spcAft>
              <a:buClrTx/>
              <a:buSzTx/>
              <a:buFontTx/>
              <a:buNone/>
              <a:tabLst/>
            </a:pPr>
            <a:endParaRPr lang="tr-TR" sz="2400" dirty="0" smtClean="0"/>
          </a:p>
          <a:p>
            <a:pPr marL="0" marR="0" indent="0" algn="ctr" defTabSz="584200" rtl="0" fontAlgn="auto" latinLnBrk="1" hangingPunct="0">
              <a:lnSpc>
                <a:spcPct val="100000"/>
              </a:lnSpc>
              <a:spcBef>
                <a:spcPts val="0"/>
              </a:spcBef>
              <a:spcAft>
                <a:spcPts val="0"/>
              </a:spcAft>
              <a:buClrTx/>
              <a:buSzTx/>
              <a:buFontTx/>
              <a:buNone/>
              <a:tabLst/>
            </a:pPr>
            <a:r>
              <a:rPr lang="tr-TR" sz="2400" dirty="0" smtClean="0"/>
              <a:t>Ders programındaki </a:t>
            </a:r>
          </a:p>
          <a:p>
            <a:pPr marL="0" marR="0" indent="0" algn="ctr" defTabSz="584200" rtl="0" fontAlgn="auto" latinLnBrk="1" hangingPunct="0">
              <a:lnSpc>
                <a:spcPct val="100000"/>
              </a:lnSpc>
              <a:spcBef>
                <a:spcPts val="0"/>
              </a:spcBef>
              <a:spcAft>
                <a:spcPts val="0"/>
              </a:spcAft>
              <a:buClrTx/>
              <a:buSzTx/>
              <a:buFontTx/>
              <a:buNone/>
              <a:tabLst/>
            </a:pPr>
            <a:endParaRPr lang="tr-TR" sz="2400" dirty="0"/>
          </a:p>
          <a:p>
            <a:pPr marL="0" marR="0" indent="0" algn="ctr" defTabSz="584200" rtl="0" fontAlgn="auto" latinLnBrk="1" hangingPunct="0">
              <a:lnSpc>
                <a:spcPct val="100000"/>
              </a:lnSpc>
              <a:spcBef>
                <a:spcPts val="0"/>
              </a:spcBef>
              <a:spcAft>
                <a:spcPts val="0"/>
              </a:spcAft>
              <a:buClrTx/>
              <a:buSzTx/>
              <a:buFontTx/>
              <a:buNone/>
              <a:tabLst/>
            </a:pPr>
            <a:endParaRPr lang="tr-TR" sz="2400" dirty="0" smtClean="0"/>
          </a:p>
          <a:p>
            <a:pPr marL="0" marR="0" indent="0" algn="ctr" defTabSz="584200" rtl="0" fontAlgn="auto" latinLnBrk="1" hangingPunct="0">
              <a:lnSpc>
                <a:spcPct val="100000"/>
              </a:lnSpc>
              <a:spcBef>
                <a:spcPts val="0"/>
              </a:spcBef>
              <a:spcAft>
                <a:spcPts val="0"/>
              </a:spcAft>
              <a:buClrTx/>
              <a:buSzTx/>
              <a:buFontTx/>
              <a:buNone/>
              <a:tabLst/>
            </a:pPr>
            <a:endParaRPr lang="tr-TR" sz="2400" dirty="0"/>
          </a:p>
          <a:p>
            <a:pPr marL="0" marR="0" indent="0" algn="ctr" defTabSz="584200" rtl="0" fontAlgn="auto" latinLnBrk="1" hangingPunct="0">
              <a:lnSpc>
                <a:spcPct val="100000"/>
              </a:lnSpc>
              <a:spcBef>
                <a:spcPts val="0"/>
              </a:spcBef>
              <a:spcAft>
                <a:spcPts val="0"/>
              </a:spcAft>
              <a:buClrTx/>
              <a:buSzTx/>
              <a:buFontTx/>
              <a:buNone/>
              <a:tabLst/>
            </a:pPr>
            <a:endParaRPr lang="tr-TR" sz="2400" dirty="0" smtClean="0"/>
          </a:p>
          <a:p>
            <a:pPr marL="0" marR="0" indent="0" algn="ctr" defTabSz="584200" rtl="0" fontAlgn="auto" latinLnBrk="1" hangingPunct="0">
              <a:lnSpc>
                <a:spcPct val="100000"/>
              </a:lnSpc>
              <a:spcBef>
                <a:spcPts val="0"/>
              </a:spcBef>
              <a:spcAft>
                <a:spcPts val="0"/>
              </a:spcAft>
              <a:buClrTx/>
              <a:buSzTx/>
              <a:buFontTx/>
              <a:buNone/>
              <a:tabLst/>
            </a:pPr>
            <a:endParaRPr lang="tr-TR" sz="2400" dirty="0"/>
          </a:p>
          <a:p>
            <a:pPr marL="0" marR="0" indent="0" algn="ctr" defTabSz="584200" rtl="0" fontAlgn="auto" latinLnBrk="1" hangingPunct="0">
              <a:lnSpc>
                <a:spcPct val="100000"/>
              </a:lnSpc>
              <a:spcBef>
                <a:spcPts val="0"/>
              </a:spcBef>
              <a:spcAft>
                <a:spcPts val="0"/>
              </a:spcAft>
              <a:buClrTx/>
              <a:buSzTx/>
              <a:buFontTx/>
              <a:buNone/>
              <a:tabLst/>
            </a:pPr>
            <a:endParaRPr lang="tr-TR" sz="2400" dirty="0" smtClean="0"/>
          </a:p>
          <a:p>
            <a:pPr marL="0" marR="0" indent="0" algn="ctr" defTabSz="584200" rtl="0" fontAlgn="auto" latinLnBrk="1" hangingPunct="0">
              <a:lnSpc>
                <a:spcPct val="100000"/>
              </a:lnSpc>
              <a:spcBef>
                <a:spcPts val="0"/>
              </a:spcBef>
              <a:spcAft>
                <a:spcPts val="0"/>
              </a:spcAft>
              <a:buClrTx/>
              <a:buSzTx/>
              <a:buFontTx/>
              <a:buNone/>
              <a:tabLst/>
            </a:pPr>
            <a:endParaRPr lang="tr-TR" sz="2400" dirty="0"/>
          </a:p>
          <a:p>
            <a:pPr marL="0" marR="0" indent="0" algn="ctr" defTabSz="584200" rtl="0" fontAlgn="auto" latinLnBrk="1" hangingPunct="0">
              <a:lnSpc>
                <a:spcPct val="100000"/>
              </a:lnSpc>
              <a:spcBef>
                <a:spcPts val="0"/>
              </a:spcBef>
              <a:spcAft>
                <a:spcPts val="0"/>
              </a:spcAft>
              <a:buClrTx/>
              <a:buSzTx/>
              <a:buFontTx/>
              <a:buNone/>
              <a:tabLst/>
            </a:pPr>
            <a:endParaRPr lang="tr-TR" sz="2400" dirty="0" smtClean="0"/>
          </a:p>
          <a:p>
            <a:pPr marL="0" marR="0" indent="0" algn="ctr" defTabSz="584200" rtl="0" fontAlgn="auto" latinLnBrk="1" hangingPunct="0">
              <a:lnSpc>
                <a:spcPct val="100000"/>
              </a:lnSpc>
              <a:spcBef>
                <a:spcPts val="0"/>
              </a:spcBef>
              <a:spcAft>
                <a:spcPts val="0"/>
              </a:spcAft>
              <a:buClrTx/>
              <a:buSzTx/>
              <a:buFontTx/>
              <a:buNone/>
              <a:tabLst/>
            </a:pPr>
            <a:endParaRPr lang="tr-TR" sz="2400" dirty="0"/>
          </a:p>
          <a:p>
            <a:pPr marL="0" marR="0" indent="0" algn="ctr" defTabSz="584200" rtl="0" fontAlgn="auto" latinLnBrk="1" hangingPunct="0">
              <a:lnSpc>
                <a:spcPct val="100000"/>
              </a:lnSpc>
              <a:spcBef>
                <a:spcPts val="0"/>
              </a:spcBef>
              <a:spcAft>
                <a:spcPts val="0"/>
              </a:spcAft>
              <a:buClrTx/>
              <a:buSzTx/>
              <a:buFontTx/>
              <a:buNone/>
              <a:tabLst/>
            </a:pPr>
            <a:endParaRPr lang="tr-TR" sz="2400" dirty="0" smtClean="0"/>
          </a:p>
          <a:p>
            <a:pPr marL="0" marR="0" indent="0" algn="ctr" defTabSz="584200" rtl="0" fontAlgn="auto" latinLnBrk="1" hangingPunct="0">
              <a:lnSpc>
                <a:spcPct val="100000"/>
              </a:lnSpc>
              <a:spcBef>
                <a:spcPts val="0"/>
              </a:spcBef>
              <a:spcAft>
                <a:spcPts val="0"/>
              </a:spcAft>
              <a:buClrTx/>
              <a:buSzTx/>
              <a:buFontTx/>
              <a:buNone/>
              <a:tabLst/>
            </a:pPr>
            <a:endParaRPr lang="tr-TR" sz="2400" dirty="0"/>
          </a:p>
          <a:p>
            <a:pPr marL="0" marR="0" indent="0" algn="ctr" defTabSz="584200" rtl="0" fontAlgn="auto" latinLnBrk="1" hangingPunct="0">
              <a:lnSpc>
                <a:spcPct val="100000"/>
              </a:lnSpc>
              <a:spcBef>
                <a:spcPts val="0"/>
              </a:spcBef>
              <a:spcAft>
                <a:spcPts val="0"/>
              </a:spcAft>
              <a:buClrTx/>
              <a:buSzTx/>
              <a:buFontTx/>
              <a:buNone/>
              <a:tabLst/>
            </a:pPr>
            <a:endParaRPr lang="tr-TR" sz="2400" dirty="0" smtClean="0"/>
          </a:p>
          <a:p>
            <a:pPr marL="0" marR="0" indent="0" defTabSz="584200" rtl="0" fontAlgn="auto" latinLnBrk="1" hangingPunct="0">
              <a:lnSpc>
                <a:spcPct val="100000"/>
              </a:lnSpc>
              <a:spcBef>
                <a:spcPts val="0"/>
              </a:spcBef>
              <a:spcAft>
                <a:spcPts val="0"/>
              </a:spcAft>
              <a:buClrTx/>
              <a:buSzTx/>
              <a:buFontTx/>
              <a:buNone/>
              <a:tabLst/>
            </a:pPr>
            <a:r>
              <a:rPr lang="tr-TR" sz="2400" dirty="0"/>
              <a:t>a</a:t>
            </a:r>
            <a:r>
              <a:rPr lang="tr-TR" sz="2400" dirty="0" smtClean="0"/>
              <a:t>nlamına gelmektedir.  </a:t>
            </a:r>
          </a:p>
          <a:p>
            <a:pPr marL="0" marR="0" indent="0" algn="ctr" defTabSz="584200" rtl="0" fontAlgn="auto" latinLnBrk="1" hangingPunct="0">
              <a:lnSpc>
                <a:spcPct val="100000"/>
              </a:lnSpc>
              <a:spcBef>
                <a:spcPts val="0"/>
              </a:spcBef>
              <a:spcAft>
                <a:spcPts val="0"/>
              </a:spcAft>
              <a:buClrTx/>
              <a:buSzTx/>
              <a:buFontTx/>
              <a:buNone/>
              <a:tabLst/>
            </a:pP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a:p>
            <a:pPr marL="0" marR="0" indent="0" algn="ctr" defTabSz="584200" rtl="0" fontAlgn="auto" latinLnBrk="1" hangingPunct="0">
              <a:lnSpc>
                <a:spcPct val="100000"/>
              </a:lnSpc>
              <a:spcBef>
                <a:spcPts val="0"/>
              </a:spcBef>
              <a:spcAft>
                <a:spcPts val="0"/>
              </a:spcAft>
              <a:buClrTx/>
              <a:buSzTx/>
              <a:buFontTx/>
              <a:buNone/>
              <a:tabLst/>
            </a:pPr>
            <a:endParaRPr lang="tr-TR" sz="2400" dirty="0" smtClean="0"/>
          </a:p>
          <a:p>
            <a:pPr marL="0" marR="0" indent="0" algn="ctr" defTabSz="584200" rtl="0" fontAlgn="auto" latinLnBrk="1" hangingPunct="0">
              <a:lnSpc>
                <a:spcPct val="100000"/>
              </a:lnSpc>
              <a:spcBef>
                <a:spcPts val="0"/>
              </a:spcBef>
              <a:spcAft>
                <a:spcPts val="0"/>
              </a:spcAft>
              <a:buClrTx/>
              <a:buSzTx/>
              <a:buFontTx/>
              <a:buNone/>
              <a:tabLst/>
            </a:pP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a:p>
            <a:pPr marL="0" marR="0" indent="0" algn="ctr" defTabSz="584200" rtl="0" fontAlgn="auto" latinLnBrk="1" hangingPunct="0">
              <a:lnSpc>
                <a:spcPct val="100000"/>
              </a:lnSpc>
              <a:spcBef>
                <a:spcPts val="0"/>
              </a:spcBef>
              <a:spcAft>
                <a:spcPts val="0"/>
              </a:spcAft>
              <a:buClrTx/>
              <a:buSzTx/>
              <a:buFontTx/>
              <a:buNone/>
              <a:tabLst/>
            </a:pPr>
            <a:endParaRPr lang="tr-TR" sz="2400" dirty="0" smtClean="0"/>
          </a:p>
          <a:p>
            <a:pPr marL="0" marR="0" indent="0" algn="ctr" defTabSz="584200" rtl="0" fontAlgn="auto" latinLnBrk="1" hangingPunct="0">
              <a:lnSpc>
                <a:spcPct val="100000"/>
              </a:lnSpc>
              <a:spcBef>
                <a:spcPts val="0"/>
              </a:spcBef>
              <a:spcAft>
                <a:spcPts val="0"/>
              </a:spcAft>
              <a:buClrTx/>
              <a:buSzTx/>
              <a:buFontTx/>
              <a:buNone/>
              <a:tabLst/>
            </a:pP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a:p>
            <a:pPr marL="0" marR="0" indent="0" algn="ctr" defTabSz="584200" rtl="0" fontAlgn="auto" latinLnBrk="1" hangingPunct="0">
              <a:lnSpc>
                <a:spcPct val="100000"/>
              </a:lnSpc>
              <a:spcBef>
                <a:spcPts val="0"/>
              </a:spcBef>
              <a:spcAft>
                <a:spcPts val="0"/>
              </a:spcAft>
              <a:buClrTx/>
              <a:buSzTx/>
              <a:buFontTx/>
              <a:buNone/>
              <a:tabLst/>
            </a:pPr>
            <a:endParaRPr lang="tr-TR" sz="2400" dirty="0" smtClean="0"/>
          </a:p>
          <a:p>
            <a:pPr marL="0" marR="0" indent="0" algn="ctr" defTabSz="584200" rtl="0" fontAlgn="auto" latinLnBrk="1" hangingPunct="0">
              <a:lnSpc>
                <a:spcPct val="100000"/>
              </a:lnSpc>
              <a:spcBef>
                <a:spcPts val="0"/>
              </a:spcBef>
              <a:spcAft>
                <a:spcPts val="0"/>
              </a:spcAft>
              <a:buClrTx/>
              <a:buSzTx/>
              <a:buFontTx/>
              <a:buNone/>
              <a:tabLst/>
            </a:pP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graphicFrame>
        <p:nvGraphicFramePr>
          <p:cNvPr id="5" name="Tablo 4"/>
          <p:cNvGraphicFramePr>
            <a:graphicFrameLocks noGrp="1"/>
          </p:cNvGraphicFramePr>
          <p:nvPr>
            <p:extLst>
              <p:ext uri="{D42A27DB-BD31-4B8C-83A1-F6EECF244321}">
                <p14:modId xmlns:p14="http://schemas.microsoft.com/office/powerpoint/2010/main" val="1752102637"/>
              </p:ext>
            </p:extLst>
          </p:nvPr>
        </p:nvGraphicFramePr>
        <p:xfrm>
          <a:off x="1458238" y="4050531"/>
          <a:ext cx="9217028" cy="2952327"/>
        </p:xfrm>
        <a:graphic>
          <a:graphicData uri="http://schemas.openxmlformats.org/drawingml/2006/table">
            <a:tbl>
              <a:tblPr firstRow="1" bandRow="1">
                <a:tableStyleId>{5940675A-B579-460E-94D1-54222C63F5DA}</a:tableStyleId>
              </a:tblPr>
              <a:tblGrid>
                <a:gridCol w="4608514"/>
                <a:gridCol w="4608514"/>
              </a:tblGrid>
              <a:tr h="615068">
                <a:tc>
                  <a:txBody>
                    <a:bodyPr/>
                    <a:lstStyle/>
                    <a:p>
                      <a:r>
                        <a:rPr lang="tr-TR" sz="2400" dirty="0" smtClean="0"/>
                        <a:t>F</a:t>
                      </a:r>
                      <a:endParaRPr lang="tr-TR" sz="2400" dirty="0"/>
                    </a:p>
                  </a:txBody>
                  <a:tcPr/>
                </a:tc>
                <a:tc>
                  <a:txBody>
                    <a:bodyPr/>
                    <a:lstStyle/>
                    <a:p>
                      <a:r>
                        <a:rPr lang="tr-TR" sz="2400" dirty="0" smtClean="0"/>
                        <a:t>F Blok</a:t>
                      </a:r>
                      <a:endParaRPr lang="tr-TR" sz="2400" dirty="0"/>
                    </a:p>
                  </a:txBody>
                  <a:tcPr/>
                </a:tc>
              </a:tr>
              <a:tr h="615068">
                <a:tc>
                  <a:txBody>
                    <a:bodyPr/>
                    <a:lstStyle/>
                    <a:p>
                      <a:r>
                        <a:rPr lang="tr-TR" sz="2400" dirty="0" smtClean="0"/>
                        <a:t>C</a:t>
                      </a:r>
                      <a:endParaRPr lang="tr-TR" sz="2400" dirty="0"/>
                    </a:p>
                  </a:txBody>
                  <a:tcPr/>
                </a:tc>
                <a:tc>
                  <a:txBody>
                    <a:bodyPr/>
                    <a:lstStyle/>
                    <a:p>
                      <a:r>
                        <a:rPr lang="tr-TR" sz="2400" dirty="0" smtClean="0"/>
                        <a:t>C Blok</a:t>
                      </a:r>
                      <a:endParaRPr lang="tr-TR" sz="2400" dirty="0"/>
                    </a:p>
                  </a:txBody>
                  <a:tcPr/>
                </a:tc>
              </a:tr>
              <a:tr h="1107123">
                <a:tc>
                  <a:txBody>
                    <a:bodyPr/>
                    <a:lstStyle/>
                    <a:p>
                      <a:pPr algn="ctr"/>
                      <a:r>
                        <a:rPr lang="tr-TR" sz="2400" dirty="0" smtClean="0"/>
                        <a:t>R</a:t>
                      </a:r>
                      <a:endParaRPr lang="tr-TR" sz="2400" dirty="0"/>
                    </a:p>
                  </a:txBody>
                  <a:tcPr/>
                </a:tc>
                <a:tc>
                  <a:txBody>
                    <a:bodyPr/>
                    <a:lstStyle/>
                    <a:p>
                      <a:pPr algn="ctr"/>
                      <a:r>
                        <a:rPr lang="tr-TR" sz="2400" dirty="0" smtClean="0"/>
                        <a:t>Resim-İş</a:t>
                      </a:r>
                      <a:r>
                        <a:rPr lang="tr-TR" sz="2400" baseline="0" dirty="0" smtClean="0"/>
                        <a:t> Eğitimi Ana Bilim Dalı</a:t>
                      </a:r>
                      <a:endParaRPr lang="tr-TR" sz="2400" dirty="0"/>
                    </a:p>
                  </a:txBody>
                  <a:tcPr/>
                </a:tc>
              </a:tr>
              <a:tr h="615068">
                <a:tc>
                  <a:txBody>
                    <a:bodyPr/>
                    <a:lstStyle/>
                    <a:p>
                      <a:r>
                        <a:rPr lang="tr-TR" sz="2400" dirty="0" smtClean="0"/>
                        <a:t>H</a:t>
                      </a:r>
                      <a:endParaRPr lang="tr-TR" sz="2400" dirty="0"/>
                    </a:p>
                  </a:txBody>
                  <a:tcPr/>
                </a:tc>
                <a:tc>
                  <a:txBody>
                    <a:bodyPr/>
                    <a:lstStyle/>
                    <a:p>
                      <a:r>
                        <a:rPr lang="tr-TR" sz="2400" dirty="0" smtClean="0"/>
                        <a:t>Hersek</a:t>
                      </a:r>
                      <a:r>
                        <a:rPr lang="tr-TR" sz="2400" baseline="0" dirty="0" smtClean="0"/>
                        <a:t> Binası</a:t>
                      </a:r>
                      <a:endParaRPr lang="tr-TR" sz="2400" dirty="0"/>
                    </a:p>
                  </a:txBody>
                  <a:tcPr/>
                </a:tc>
              </a:tr>
            </a:tbl>
          </a:graphicData>
        </a:graphic>
      </p:graphicFrame>
    </p:spTree>
    <p:extLst>
      <p:ext uri="{BB962C8B-B14F-4D97-AF65-F5344CB8AC3E}">
        <p14:creationId xmlns:p14="http://schemas.microsoft.com/office/powerpoint/2010/main" val="1178229531"/>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78123" y="0"/>
            <a:ext cx="11233248" cy="113569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algn="l" rtl="0" fontAlgn="base">
              <a:spcBef>
                <a:spcPct val="0"/>
              </a:spcBef>
              <a:spcAft>
                <a:spcPct val="0"/>
              </a:spcAft>
              <a:defRPr>
                <a:solidFill>
                  <a:schemeClr val="tx1"/>
                </a:solidFill>
                <a:latin typeface="Arial" pitchFamily="34" charset="0"/>
                <a:cs typeface="Arial" pitchFamily="34" charset="0"/>
              </a:defRPr>
            </a:lvl1pPr>
            <a:lvl2pPr marL="457200" algn="l" rtl="0" fontAlgn="base">
              <a:spcBef>
                <a:spcPct val="0"/>
              </a:spcBef>
              <a:spcAft>
                <a:spcPct val="0"/>
              </a:spcAft>
              <a:defRPr>
                <a:solidFill>
                  <a:schemeClr val="tx1"/>
                </a:solidFill>
                <a:latin typeface="Arial" pitchFamily="34" charset="0"/>
                <a:cs typeface="Arial" pitchFamily="34" charset="0"/>
              </a:defRPr>
            </a:lvl2pPr>
            <a:lvl3pPr marL="914400" algn="l" rtl="0" fontAlgn="base">
              <a:spcBef>
                <a:spcPct val="0"/>
              </a:spcBef>
              <a:spcAft>
                <a:spcPct val="0"/>
              </a:spcAft>
              <a:defRPr>
                <a:solidFill>
                  <a:schemeClr val="tx1"/>
                </a:solidFill>
                <a:latin typeface="Arial" pitchFamily="34" charset="0"/>
                <a:cs typeface="Arial" pitchFamily="34" charset="0"/>
              </a:defRPr>
            </a:lvl3pPr>
            <a:lvl4pPr marL="1371600" algn="l" rtl="0" fontAlgn="base">
              <a:spcBef>
                <a:spcPct val="0"/>
              </a:spcBef>
              <a:spcAft>
                <a:spcPct val="0"/>
              </a:spcAft>
              <a:defRPr>
                <a:solidFill>
                  <a:schemeClr val="tx1"/>
                </a:solidFill>
                <a:latin typeface="Arial" pitchFamily="34" charset="0"/>
                <a:cs typeface="Arial" pitchFamily="34" charset="0"/>
              </a:defRPr>
            </a:lvl4pPr>
            <a:lvl5pPr marL="1828800" algn="l" rtl="0" fontAlgn="base">
              <a:spcBef>
                <a:spcPct val="0"/>
              </a:spcBef>
              <a:spcAft>
                <a:spcPct val="0"/>
              </a:spcAft>
              <a:defRPr>
                <a:solidFill>
                  <a:schemeClr val="tx1"/>
                </a:solidFill>
                <a:latin typeface="Arial" pitchFamily="34" charset="0"/>
                <a:cs typeface="Arial" pitchFamily="34" charset="0"/>
              </a:defRPr>
            </a:lvl5pPr>
            <a:lvl6pPr marL="2286000" algn="l" rtl="0" fontAlgn="base">
              <a:spcBef>
                <a:spcPct val="0"/>
              </a:spcBef>
              <a:spcAft>
                <a:spcPct val="0"/>
              </a:spcAft>
              <a:defRPr>
                <a:solidFill>
                  <a:schemeClr val="tx1"/>
                </a:solidFill>
                <a:latin typeface="Arial" pitchFamily="34" charset="0"/>
                <a:cs typeface="Arial" pitchFamily="34" charset="0"/>
              </a:defRPr>
            </a:lvl6pPr>
            <a:lvl7pPr marL="2743200" algn="l" rtl="0" fontAlgn="base">
              <a:spcBef>
                <a:spcPct val="0"/>
              </a:spcBef>
              <a:spcAft>
                <a:spcPct val="0"/>
              </a:spcAft>
              <a:defRPr>
                <a:solidFill>
                  <a:schemeClr val="tx1"/>
                </a:solidFill>
                <a:latin typeface="Arial" pitchFamily="34" charset="0"/>
                <a:cs typeface="Arial" pitchFamily="34" charset="0"/>
              </a:defRPr>
            </a:lvl7pPr>
            <a:lvl8pPr marL="3200400" algn="l" rtl="0" fontAlgn="base">
              <a:spcBef>
                <a:spcPct val="0"/>
              </a:spcBef>
              <a:spcAft>
                <a:spcPct val="0"/>
              </a:spcAft>
              <a:defRPr>
                <a:solidFill>
                  <a:schemeClr val="tx1"/>
                </a:solidFill>
                <a:latin typeface="Arial" pitchFamily="34" charset="0"/>
                <a:cs typeface="Arial" pitchFamily="34" charset="0"/>
              </a:defRPr>
            </a:lvl8pPr>
            <a:lvl9pPr marL="3657600" algn="l" rtl="0"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FF0000"/>
                </a:solidFill>
                <a:effectLst/>
                <a:latin typeface="Helvetica Neue"/>
              </a:rPr>
              <a:t>ANKARA İÇİNDE ULAŞIM</a:t>
            </a:r>
          </a:p>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a:t>
            </a:r>
            <a:r>
              <a:rPr kumimoji="0" lang="tr-TR" altLang="tr-TR" sz="2400" b="0" i="0" u="none" strike="noStrike" cap="none" normalizeH="0" dirty="0" smtClean="0">
                <a:ln>
                  <a:noFill/>
                </a:ln>
                <a:solidFill>
                  <a:srgbClr val="666666"/>
                </a:solidFill>
                <a:effectLst/>
                <a:latin typeface="Helvetica Neue"/>
              </a:rPr>
              <a:t> indirimli öğrenci </a:t>
            </a:r>
            <a:r>
              <a:rPr lang="tr-TR" altLang="tr-TR" sz="2400" dirty="0" smtClean="0">
                <a:solidFill>
                  <a:srgbClr val="666666"/>
                </a:solidFill>
                <a:latin typeface="Helvetica Neue"/>
              </a:rPr>
              <a:t>kartlarınızı almanız için kurulmuştur. </a:t>
            </a:r>
            <a:r>
              <a:rPr kumimoji="0" lang="tr-TR" altLang="tr-TR" sz="2400" b="0" i="0" u="none" strike="noStrike" cap="none" normalizeH="0" baseline="0" dirty="0" smtClean="0">
                <a:ln>
                  <a:noFill/>
                </a:ln>
                <a:solidFill>
                  <a:srgbClr val="FF0000"/>
                </a:solidFill>
                <a:effectLst/>
                <a:latin typeface="Helvetica Neue"/>
              </a:rPr>
              <a:t>BAŞVURU</a:t>
            </a:r>
            <a:r>
              <a:rPr kumimoji="0" lang="tr-TR" altLang="tr-TR" sz="2400" b="0" i="0" u="none" strike="noStrike" cap="none" normalizeH="0" dirty="0" smtClean="0">
                <a:ln>
                  <a:noFill/>
                </a:ln>
                <a:solidFill>
                  <a:srgbClr val="FF0000"/>
                </a:solidFill>
                <a:effectLst/>
                <a:latin typeface="Helvetica Neue"/>
              </a:rPr>
              <a:t> İÇİN ÖĞRENCİ BELGESİ (SON 1 AY İÇİNDE ALINMIŞ) ve 1 ADET FOTOĞRAF GEREKLİDİR.</a:t>
            </a:r>
            <a:endParaRPr kumimoji="0" lang="tr-TR" altLang="tr-TR"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Merkezlerinde işlem süreci aşağıdaki şemada gösterilmiştir.</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t>
            </a:r>
            <a:r>
              <a:rPr kumimoji="0" lang="tr-TR" altLang="tr-TR" sz="2400" b="0" i="0" u="none" strike="noStrike" cap="none" normalizeH="0" baseline="0" dirty="0" smtClean="0">
                <a:ln>
                  <a:noFill/>
                </a:ln>
                <a:solidFill>
                  <a:srgbClr val="666666"/>
                </a:solidFill>
                <a:effectLst/>
                <a:latin typeface="Helvetica Neue"/>
              </a:rPr>
              <a:t> </a:t>
            </a: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r>
            <a:br>
              <a:rPr kumimoji="0" lang="tr-TR" altLang="tr-TR" sz="2400" b="0" i="0" u="none" strike="noStrike" cap="none" normalizeH="0" baseline="0" dirty="0" smtClean="0">
                <a:ln>
                  <a:noFill/>
                </a:ln>
                <a:solidFill>
                  <a:schemeClr val="tx1"/>
                </a:solidFill>
                <a:effectLst/>
              </a:rPr>
            </a:b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smtClean="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rgbClr val="666666"/>
              </a:solidFill>
              <a:effectLst/>
              <a:latin typeface="Helvetica 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666666"/>
                </a:solidFill>
                <a:effectLst/>
                <a:latin typeface="Helvetica Neue"/>
              </a:rPr>
              <a:t>Ankara’da 6 farklı merkezde hizmet vermeye başlayan </a:t>
            </a: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Merkezlerine aşağıdaki adreslerden belirtilen saatlerde ulaşabilirsiniz. </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Beşevler</a:t>
            </a:r>
            <a:r>
              <a:rPr kumimoji="0" lang="tr-TR" altLang="tr-TR" sz="2400" b="0" i="0" u="none" strike="noStrike" cap="none" normalizeH="0" baseline="0" dirty="0" smtClean="0">
                <a:ln>
                  <a:noFill/>
                </a:ln>
                <a:solidFill>
                  <a:srgbClr val="002F53"/>
                </a:solidFill>
                <a:effectLst/>
                <a:latin typeface="NexaRegular"/>
                <a:hlinkClick r:id="rId2"/>
              </a:rPr>
              <a:t>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EGO Hizmet Binası</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Dikimevi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Akköprü</a:t>
            </a:r>
            <a:r>
              <a:rPr kumimoji="0" lang="tr-TR" altLang="tr-TR" sz="2400" b="0" i="0" u="none" strike="noStrike" cap="none" normalizeH="0" baseline="0" dirty="0" smtClean="0">
                <a:ln>
                  <a:noFill/>
                </a:ln>
                <a:solidFill>
                  <a:srgbClr val="002F53"/>
                </a:solidFill>
                <a:effectLst/>
                <a:latin typeface="NexaRegular"/>
                <a:hlinkClick r:id="rId2"/>
              </a:rPr>
              <a:t> Mobil İşlem Merkezi</a:t>
            </a:r>
            <a:endParaRPr kumimoji="0" lang="tr-TR" altLang="tr-TR" sz="2400" b="0" i="0" u="none" strike="noStrike" cap="none" normalizeH="0" baseline="0" dirty="0" smtClean="0">
              <a:ln>
                <a:noFill/>
              </a:ln>
              <a:solidFill>
                <a:srgbClr val="002F53"/>
              </a:solidFill>
              <a:effectLst/>
              <a:latin typeface="NexaRegular"/>
            </a:endParaRPr>
          </a:p>
          <a:p>
            <a:pPr lvl="0" defTabSz="914400" eaLnBrk="0" hangingPunct="0"/>
            <a:r>
              <a:rPr lang="tr-TR" altLang="tr-TR" sz="2400" dirty="0">
                <a:solidFill>
                  <a:srgbClr val="002F53"/>
                </a:solidFill>
                <a:latin typeface="NexaRegular"/>
              </a:rPr>
              <a:t>Detaylı bilgi için </a:t>
            </a:r>
            <a:r>
              <a:rPr lang="tr-TR" altLang="tr-TR" sz="2400" dirty="0">
                <a:solidFill>
                  <a:srgbClr val="002F53"/>
                </a:solidFill>
                <a:latin typeface="NexaRegular"/>
                <a:hlinkClick r:id="rId3"/>
              </a:rPr>
              <a:t>http://</a:t>
            </a:r>
            <a:r>
              <a:rPr lang="tr-TR" altLang="tr-TR" sz="2400" dirty="0" smtClean="0">
                <a:solidFill>
                  <a:srgbClr val="002F53"/>
                </a:solidFill>
                <a:latin typeface="NexaRegular"/>
                <a:hlinkClick r:id="rId3"/>
              </a:rPr>
              <a:t>www.ego.gov.tr/tr/sayfa/2130/ankarakart</a:t>
            </a:r>
            <a:r>
              <a:rPr lang="tr-TR" altLang="tr-TR" sz="2400" dirty="0" smtClean="0">
                <a:solidFill>
                  <a:srgbClr val="002F53"/>
                </a:solidFill>
                <a:latin typeface="NexaRegular"/>
              </a:rPr>
              <a:t> adresini kullanabilirsiniz.</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2" name="Picture 4" descr="Kart İşlem Merkezi işlem sürec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4112" y="2466355"/>
            <a:ext cx="8315124" cy="4824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46522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089" y="959886"/>
            <a:ext cx="10787287" cy="786390"/>
          </a:xfrm>
        </p:spPr>
        <p:txBody>
          <a:bodyPr>
            <a:normAutofit fontScale="90000"/>
          </a:bodyPr>
          <a:lstStyle/>
          <a:p>
            <a:r>
              <a:rPr lang="tr-TR" dirty="0" smtClean="0"/>
              <a:t>JET KART NEDİR?</a:t>
            </a:r>
            <a:endParaRPr lang="tr-TR" dirty="0"/>
          </a:p>
        </p:txBody>
      </p:sp>
      <p:sp>
        <p:nvSpPr>
          <p:cNvPr id="3" name="Metin Yer Tutucusu 2"/>
          <p:cNvSpPr>
            <a:spLocks noGrp="1"/>
          </p:cNvSpPr>
          <p:nvPr>
            <p:ph type="body" idx="1"/>
          </p:nvPr>
        </p:nvSpPr>
        <p:spPr>
          <a:xfrm>
            <a:off x="457089" y="1746275"/>
            <a:ext cx="10787287" cy="8721049"/>
          </a:xfrm>
        </p:spPr>
        <p:txBody>
          <a:bodyPr>
            <a:normAutofit fontScale="85000" lnSpcReduction="10000"/>
          </a:bodyPr>
          <a:lstStyle/>
          <a:p>
            <a:r>
              <a:rPr lang="tr-TR" b="1" dirty="0"/>
              <a:t>Jet Kart Oluşturulma Süreci</a:t>
            </a:r>
          </a:p>
          <a:p>
            <a:r>
              <a:rPr lang="tr-TR" dirty="0"/>
              <a:t>Üniversitemize LYS ile yerleşen öğrencilerimizin bilgileri Sağlık Kültür ve Spor Dairesi Başkanlığı Yemek Yürütme Birimi tarafından Öğrenci İşleri Dairesi Başkanlığından toplu </a:t>
            </a:r>
            <a:r>
              <a:rPr lang="tr-TR" dirty="0" smtClean="0"/>
              <a:t>hâlde </a:t>
            </a:r>
            <a:r>
              <a:rPr lang="tr-TR" dirty="0"/>
              <a:t>alınıp Halk Bankası </a:t>
            </a:r>
            <a:r>
              <a:rPr lang="tr-TR" dirty="0" smtClean="0"/>
              <a:t>Genel Merkezine </a:t>
            </a:r>
            <a:r>
              <a:rPr lang="tr-TR" dirty="0"/>
              <a:t>gönderilerek şahıslar adına Jet kart oluşturulmaktadır. Bu kartlar Üniversitemize kayıt yaptırma esnasında Halk Bankası görevli personelleri tarafından kayıt yaptıran öğrencilerimize teslim edilir.</a:t>
            </a:r>
          </a:p>
          <a:p>
            <a:r>
              <a:rPr lang="tr-TR" dirty="0"/>
              <a:t>Değişik Üniversitelerden  (Yatay - Dikey) geçiş ve değişim programlarıyla </a:t>
            </a:r>
            <a:r>
              <a:rPr lang="tr-TR" dirty="0" smtClean="0"/>
              <a:t>(</a:t>
            </a:r>
            <a:r>
              <a:rPr lang="tr-TR" dirty="0"/>
              <a:t>F</a:t>
            </a:r>
            <a:r>
              <a:rPr lang="tr-TR" dirty="0" smtClean="0"/>
              <a:t>arabi</a:t>
            </a:r>
            <a:r>
              <a:rPr lang="tr-TR" dirty="0"/>
              <a:t>) gelen öğrencilerimizin bilgileri, Yemek Yürütme Tahakkuk Birimi tarafından Öğrenci İşleri Dairesi Başkanlığından toplu </a:t>
            </a:r>
            <a:r>
              <a:rPr lang="tr-TR" dirty="0" smtClean="0"/>
              <a:t>hâlde </a:t>
            </a:r>
            <a:r>
              <a:rPr lang="tr-TR" dirty="0"/>
              <a:t>alınıp Halk Bankası genel merkezine gönderilir. Yaklaşık 20 iş günü içerisinde şahıslar adına Jet Kart oluşturulur. Bu yemek kartları da yine Halk Bankası tarafından dağıtılır</a:t>
            </a:r>
            <a:r>
              <a:rPr lang="tr-TR" dirty="0" smtClean="0"/>
              <a:t>.</a:t>
            </a:r>
            <a:endParaRPr lang="tr-TR" dirty="0"/>
          </a:p>
        </p:txBody>
      </p:sp>
    </p:spTree>
    <p:extLst>
      <p:ext uri="{BB962C8B-B14F-4D97-AF65-F5344CB8AC3E}">
        <p14:creationId xmlns:p14="http://schemas.microsoft.com/office/powerpoint/2010/main" val="270280007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JET KART NEDİR?</a:t>
            </a:r>
          </a:p>
        </p:txBody>
      </p:sp>
      <p:sp>
        <p:nvSpPr>
          <p:cNvPr id="3" name="Metin Yer Tutucusu 2"/>
          <p:cNvSpPr>
            <a:spLocks noGrp="1"/>
          </p:cNvSpPr>
          <p:nvPr>
            <p:ph type="body" idx="1"/>
          </p:nvPr>
        </p:nvSpPr>
        <p:spPr/>
        <p:txBody>
          <a:bodyPr>
            <a:normAutofit/>
          </a:bodyPr>
          <a:lstStyle/>
          <a:p>
            <a:r>
              <a:rPr lang="tr-TR" sz="3200" dirty="0" smtClean="0"/>
              <a:t>Tüm </a:t>
            </a:r>
            <a:r>
              <a:rPr lang="tr-TR" sz="3200" dirty="0"/>
              <a:t>bu işlemlere rağmen isimlerine yemek kartı oluşturulmamış olan öğrencilerimizin Sağlık Kültür ve Spor Dairesi </a:t>
            </a:r>
            <a:r>
              <a:rPr lang="tr-TR" sz="3200" dirty="0" smtClean="0"/>
              <a:t>Başkanlığına </a:t>
            </a:r>
            <a:r>
              <a:rPr lang="tr-TR" sz="3200" dirty="0"/>
              <a:t>(Yemek Yürütme Tahakkuk </a:t>
            </a:r>
            <a:r>
              <a:rPr lang="tr-TR" sz="3200" dirty="0" smtClean="0"/>
              <a:t>Birimi) </a:t>
            </a:r>
            <a:r>
              <a:rPr lang="tr-TR" sz="3200" dirty="0"/>
              <a:t>şahsen başvurmaları gerekmektedir.</a:t>
            </a:r>
          </a:p>
          <a:p>
            <a:r>
              <a:rPr lang="tr-TR" sz="3200" b="1" dirty="0"/>
              <a:t>Jet kartların </a:t>
            </a:r>
            <a:r>
              <a:rPr lang="tr-TR" sz="3200" b="1" dirty="0" smtClean="0"/>
              <a:t>dağıtımı Üniversitemiz Merkez Kütüphanenin </a:t>
            </a:r>
            <a:r>
              <a:rPr lang="tr-TR" sz="3200" b="1" dirty="0"/>
              <a:t>karşısında bulunan </a:t>
            </a:r>
            <a:r>
              <a:rPr lang="tr-TR" sz="3200" b="1" dirty="0" smtClean="0"/>
              <a:t>yerde/Bosna Binası zemin katta saat </a:t>
            </a:r>
            <a:r>
              <a:rPr lang="tr-TR" sz="3200" b="1" u="sng" dirty="0" smtClean="0"/>
              <a:t>13.30-15.00</a:t>
            </a:r>
            <a:r>
              <a:rPr lang="tr-TR" sz="3200" b="1" dirty="0" smtClean="0"/>
              <a:t> </a:t>
            </a:r>
            <a:r>
              <a:rPr lang="tr-TR" sz="3200" b="1" dirty="0"/>
              <a:t>arası  Halkbank görevlilerince yapılmaktadır.</a:t>
            </a:r>
            <a:endParaRPr lang="tr-TR" sz="3200" dirty="0"/>
          </a:p>
          <a:p>
            <a:endParaRPr lang="tr-TR" sz="3200" dirty="0"/>
          </a:p>
        </p:txBody>
      </p:sp>
    </p:spTree>
    <p:extLst>
      <p:ext uri="{BB962C8B-B14F-4D97-AF65-F5344CB8AC3E}">
        <p14:creationId xmlns:p14="http://schemas.microsoft.com/office/powerpoint/2010/main" val="57159245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0131" y="4986635"/>
            <a:ext cx="11089232"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6737" y="1121500"/>
            <a:ext cx="7761563" cy="37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0131" y="378123"/>
            <a:ext cx="15732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p:nvPr>
        </p:nvSpPr>
        <p:spPr>
          <a:prstGeom prst="rect">
            <a:avLst/>
          </a:prstGeom>
        </p:spPr>
        <p:txBody>
          <a:bodyPr>
            <a:normAutofit fontScale="90000"/>
          </a:bodyPr>
          <a:lstStyle>
            <a:lvl1pPr defTabSz="496570">
              <a:spcBef>
                <a:spcPts val="1300"/>
              </a:spcBef>
              <a:defRPr sz="5950"/>
            </a:lvl1pPr>
          </a:lstStyle>
          <a:p>
            <a:pPr lvl="0">
              <a:defRPr sz="1800">
                <a:solidFill>
                  <a:srgbClr val="000000"/>
                </a:solidFill>
              </a:defRPr>
            </a:pPr>
            <a:r>
              <a:rPr lang="tr-TR" sz="6200" b="1" dirty="0" smtClean="0"/>
              <a:t>Ö</a:t>
            </a:r>
            <a:r>
              <a:rPr lang="tr-TR" sz="6200" b="1" dirty="0"/>
              <a:t>Ğ</a:t>
            </a:r>
            <a:r>
              <a:rPr sz="6200" b="1" dirty="0" smtClean="0"/>
              <a:t>RENC</a:t>
            </a:r>
            <a:r>
              <a:rPr lang="tr-TR" sz="6200" b="1" dirty="0" smtClean="0"/>
              <a:t>İ</a:t>
            </a:r>
            <a:r>
              <a:rPr sz="6200" b="1" dirty="0" smtClean="0"/>
              <a:t> DANI</a:t>
            </a:r>
            <a:r>
              <a:rPr lang="tr-TR" sz="6200" b="1" dirty="0" smtClean="0"/>
              <a:t>Ş</a:t>
            </a:r>
            <a:r>
              <a:rPr sz="6200" b="1" dirty="0" smtClean="0"/>
              <a:t>MA MERKEZ</a:t>
            </a:r>
            <a:r>
              <a:rPr lang="tr-TR" sz="6200" b="1" dirty="0" smtClean="0"/>
              <a:t>İ</a:t>
            </a:r>
            <a:r>
              <a:rPr sz="6200" b="1" dirty="0" smtClean="0"/>
              <a:t> (</a:t>
            </a:r>
            <a:r>
              <a:rPr lang="tr-TR" sz="6200" b="1" dirty="0" smtClean="0"/>
              <a:t>Ö</a:t>
            </a:r>
            <a:r>
              <a:rPr sz="6200" b="1" dirty="0" smtClean="0"/>
              <a:t>DM</a:t>
            </a:r>
            <a:r>
              <a:rPr sz="6200" b="1" dirty="0"/>
              <a:t>)</a:t>
            </a:r>
          </a:p>
        </p:txBody>
      </p:sp>
      <p:sp>
        <p:nvSpPr>
          <p:cNvPr id="72" name="Shape 72"/>
          <p:cNvSpPr>
            <a:spLocks noGrp="1"/>
          </p:cNvSpPr>
          <p:nvPr>
            <p:ph type="body" idx="1"/>
          </p:nvPr>
        </p:nvSpPr>
        <p:spPr>
          <a:prstGeom prst="rect">
            <a:avLst/>
          </a:prstGeom>
        </p:spPr>
        <p:txBody>
          <a:bodyPr>
            <a:normAutofit lnSpcReduction="10000"/>
          </a:bodyPr>
          <a:lstStyle/>
          <a:p>
            <a:pPr marL="0" algn="just">
              <a:buNone/>
            </a:pPr>
            <a:r>
              <a:rPr sz="3600" u="sng" dirty="0" smtClean="0">
                <a:latin typeface="+mn-lt"/>
                <a:hlinkClick r:id="rId2"/>
              </a:rPr>
              <a:t>odm.gazi.edu.tr</a:t>
            </a:r>
            <a:endParaRPr lang="tr-TR" sz="3600" u="sng" dirty="0" smtClean="0">
              <a:latin typeface="+mn-lt"/>
            </a:endParaRPr>
          </a:p>
          <a:p>
            <a:pPr marL="0" algn="just">
              <a:buNone/>
            </a:pPr>
            <a:r>
              <a:rPr lang="tr-TR" sz="3600" dirty="0" smtClean="0">
                <a:latin typeface="+mn-lt"/>
              </a:rPr>
              <a:t>Merkezin Üniversitemiz öğrencilerine verdiği hizmetler üç ana başlık altında toplanmaktadır.</a:t>
            </a:r>
          </a:p>
          <a:p>
            <a:pPr marL="128588" indent="-385763" algn="just">
              <a:buFont typeface="+mj-lt"/>
              <a:buAutoNum type="arabicPeriod"/>
            </a:pPr>
            <a:r>
              <a:rPr lang="tr-TR" sz="3600" b="1" dirty="0" smtClean="0">
                <a:latin typeface="+mn-lt"/>
              </a:rPr>
              <a:t>Rehberlik Hizmeti</a:t>
            </a:r>
          </a:p>
          <a:p>
            <a:pPr marL="128588" indent="-385763" algn="just">
              <a:buFont typeface="+mj-lt"/>
              <a:buAutoNum type="arabicPeriod"/>
            </a:pPr>
            <a:r>
              <a:rPr lang="tr-TR" sz="3600" b="1" dirty="0" smtClean="0">
                <a:latin typeface="+mn-lt"/>
              </a:rPr>
              <a:t>Sosyal Danışma Hizmeti</a:t>
            </a:r>
          </a:p>
          <a:p>
            <a:pPr marL="128588" indent="-385763" algn="just">
              <a:buFont typeface="+mj-lt"/>
              <a:buAutoNum type="arabicPeriod"/>
            </a:pPr>
            <a:r>
              <a:rPr lang="tr-TR" sz="3600" b="1" dirty="0" smtClean="0">
                <a:latin typeface="+mn-lt"/>
              </a:rPr>
              <a:t>Öğrenci Danışma Hizmeti</a:t>
            </a:r>
          </a:p>
          <a:p>
            <a:pPr marL="128588" indent="-385763" algn="just">
              <a:buNone/>
            </a:pPr>
            <a:endParaRPr lang="tr-TR" sz="3600" dirty="0" smtClean="0">
              <a:latin typeface="+mn-lt"/>
            </a:endParaRPr>
          </a:p>
          <a:p>
            <a:pPr marL="0" indent="-385763" algn="just">
              <a:buNone/>
            </a:pPr>
            <a:r>
              <a:rPr lang="tr-TR" sz="3600" dirty="0" smtClean="0">
                <a:latin typeface="+mn-lt"/>
              </a:rPr>
              <a:t>Ayrıca bu desteklerden yararlanan öğrencilerimize ilişkin bilgiler Merkezde kayıt altına alınır, raporlaması yapılır ve takip edilir.</a:t>
            </a:r>
          </a:p>
          <a:p>
            <a:pPr lvl="0">
              <a:defRPr sz="1800">
                <a:solidFill>
                  <a:srgbClr val="000000"/>
                </a:solidFill>
              </a:defRPr>
            </a:pPr>
            <a:endParaRPr sz="2800"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srcRect l="25200" t="20999" r="25582" b="14602"/>
          <a:stretch/>
        </p:blipFill>
        <p:spPr>
          <a:xfrm>
            <a:off x="810171" y="2898403"/>
            <a:ext cx="9647515" cy="7100571"/>
          </a:xfrm>
          <a:prstGeom prst="rect">
            <a:avLst/>
          </a:prstGeom>
        </p:spPr>
      </p:pic>
      <p:sp>
        <p:nvSpPr>
          <p:cNvPr id="3" name="Unvan 2"/>
          <p:cNvSpPr>
            <a:spLocks noGrp="1"/>
          </p:cNvSpPr>
          <p:nvPr>
            <p:ph type="title"/>
          </p:nvPr>
        </p:nvSpPr>
        <p:spPr/>
        <p:txBody>
          <a:bodyPr>
            <a:normAutofit/>
          </a:bodyPr>
          <a:lstStyle/>
          <a:p>
            <a:r>
              <a:rPr lang="tr-TR" dirty="0">
                <a:solidFill>
                  <a:srgbClr val="FF0000"/>
                </a:solidFill>
                <a:ea typeface="Palatino"/>
                <a:cs typeface="Palatino"/>
                <a:sym typeface="Palatino"/>
              </a:rPr>
              <a:t>Öğrenci Danışma </a:t>
            </a:r>
            <a:r>
              <a:rPr lang="tr-TR" dirty="0" smtClean="0">
                <a:solidFill>
                  <a:srgbClr val="FF0000"/>
                </a:solidFill>
                <a:ea typeface="Palatino"/>
                <a:cs typeface="Palatino"/>
                <a:sym typeface="Palatino"/>
              </a:rPr>
              <a:t>Merkezi</a:t>
            </a:r>
            <a:endParaRPr lang="tr-TR" dirty="0"/>
          </a:p>
        </p:txBody>
      </p:sp>
    </p:spTree>
    <p:extLst>
      <p:ext uri="{BB962C8B-B14F-4D97-AF65-F5344CB8AC3E}">
        <p14:creationId xmlns:p14="http://schemas.microsoft.com/office/powerpoint/2010/main" val="288494512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gazihaber.gazi.edu.tr/UserFiles/Image/hast_.JPG"/>
          <p:cNvPicPr>
            <a:picLocks noChangeAspect="1" noChangeArrowheads="1"/>
          </p:cNvPicPr>
          <p:nvPr/>
        </p:nvPicPr>
        <p:blipFill>
          <a:blip r:embed="rId2" cstate="print"/>
          <a:srcRect/>
          <a:stretch>
            <a:fillRect/>
          </a:stretch>
        </p:blipFill>
        <p:spPr bwMode="auto">
          <a:xfrm>
            <a:off x="6279359" y="492881"/>
            <a:ext cx="4429156" cy="3515462"/>
          </a:xfrm>
          <a:prstGeom prst="rect">
            <a:avLst/>
          </a:prstGeom>
          <a:noFill/>
          <a:ln w="9525">
            <a:noFill/>
            <a:miter lim="800000"/>
            <a:headEnd/>
            <a:tailEnd/>
          </a:ln>
        </p:spPr>
      </p:pic>
      <p:sp>
        <p:nvSpPr>
          <p:cNvPr id="5" name="Rectangle 3"/>
          <p:cNvSpPr>
            <a:spLocks noChangeArrowheads="1"/>
          </p:cNvSpPr>
          <p:nvPr/>
        </p:nvSpPr>
        <p:spPr bwMode="auto">
          <a:xfrm>
            <a:off x="1493013" y="8351061"/>
            <a:ext cx="8429684" cy="2653034"/>
          </a:xfrm>
          <a:prstGeom prst="rect">
            <a:avLst/>
          </a:prstGeom>
          <a:solidFill>
            <a:schemeClr val="bg1"/>
          </a:solidFill>
          <a:ln w="9525">
            <a:noFill/>
            <a:miter lim="800000"/>
            <a:headEnd/>
            <a:tailEnd/>
          </a:ln>
        </p:spPr>
        <p:txBody>
          <a:bodyPr wrap="square">
            <a:spAutoFit/>
          </a:bodyPr>
          <a:lstStyle/>
          <a:p>
            <a:pPr>
              <a:lnSpc>
                <a:spcPct val="130000"/>
              </a:lnSpc>
            </a:pPr>
            <a:r>
              <a:rPr lang="tr-TR" sz="3200" b="1" dirty="0">
                <a:solidFill>
                  <a:srgbClr val="CC3300"/>
                </a:solidFill>
                <a:latin typeface="+mn-lt"/>
                <a:cs typeface="Arial" charset="0"/>
              </a:rPr>
              <a:t>Sağlık Hizmetleri</a:t>
            </a:r>
          </a:p>
          <a:p>
            <a:pPr>
              <a:lnSpc>
                <a:spcPct val="130000"/>
              </a:lnSpc>
              <a:buFont typeface="Wingdings" pitchFamily="2" charset="2"/>
              <a:buChar char="ü"/>
            </a:pPr>
            <a:r>
              <a:rPr lang="tr-TR" sz="3200" dirty="0">
                <a:latin typeface="+mn-lt"/>
                <a:cs typeface="Arial" charset="0"/>
              </a:rPr>
              <a:t> Sağlık Kültür ve Spor Daire Başkanlığı (</a:t>
            </a:r>
            <a:r>
              <a:rPr lang="tr-TR" sz="3200" dirty="0" err="1">
                <a:latin typeface="+mn-lt"/>
                <a:cs typeface="Arial" charset="0"/>
              </a:rPr>
              <a:t>Mediko</a:t>
            </a:r>
            <a:r>
              <a:rPr lang="tr-TR" sz="3200" dirty="0">
                <a:latin typeface="+mn-lt"/>
                <a:cs typeface="Arial" charset="0"/>
              </a:rPr>
              <a:t>-Sosyal)</a:t>
            </a:r>
          </a:p>
          <a:p>
            <a:pPr>
              <a:lnSpc>
                <a:spcPct val="130000"/>
              </a:lnSpc>
              <a:buFont typeface="Wingdings" pitchFamily="2" charset="2"/>
              <a:buChar char="ü"/>
            </a:pPr>
            <a:r>
              <a:rPr lang="tr-TR" sz="3200" dirty="0">
                <a:latin typeface="+mn-lt"/>
                <a:cs typeface="Arial" charset="0"/>
              </a:rPr>
              <a:t> Gazi Üniversitesi Tıp Fakültesi Hastanesi</a:t>
            </a:r>
          </a:p>
        </p:txBody>
      </p:sp>
      <p:pic>
        <p:nvPicPr>
          <p:cNvPr id="6" name="Picture 5"/>
          <p:cNvPicPr>
            <a:picLocks noChangeAspect="1" noChangeArrowheads="1"/>
          </p:cNvPicPr>
          <p:nvPr/>
        </p:nvPicPr>
        <p:blipFill>
          <a:blip r:embed="rId3" cstate="print"/>
          <a:srcRect/>
          <a:stretch>
            <a:fillRect/>
          </a:stretch>
        </p:blipFill>
        <p:spPr bwMode="auto">
          <a:xfrm>
            <a:off x="778633" y="421443"/>
            <a:ext cx="4572032" cy="3571900"/>
          </a:xfrm>
          <a:prstGeom prst="rect">
            <a:avLst/>
          </a:prstGeom>
          <a:noFill/>
          <a:ln w="9525">
            <a:noFill/>
            <a:miter lim="800000"/>
            <a:headEnd/>
            <a:tailEnd/>
          </a:ln>
        </p:spPr>
      </p:pic>
      <p:sp>
        <p:nvSpPr>
          <p:cNvPr id="8" name="7 Dikdörtgen"/>
          <p:cNvSpPr/>
          <p:nvPr/>
        </p:nvSpPr>
        <p:spPr>
          <a:xfrm>
            <a:off x="992947" y="4421971"/>
            <a:ext cx="9929882" cy="3539430"/>
          </a:xfrm>
          <a:prstGeom prst="rect">
            <a:avLst/>
          </a:prstGeom>
          <a:solidFill>
            <a:schemeClr val="tx2">
              <a:lumMod val="20000"/>
              <a:lumOff val="80000"/>
            </a:schemeClr>
          </a:solidFill>
        </p:spPr>
        <p:txBody>
          <a:bodyPr wrap="square">
            <a:spAutoFit/>
          </a:bodyPr>
          <a:lstStyle/>
          <a:p>
            <a:pPr algn="just"/>
            <a:r>
              <a:rPr lang="tr-TR" sz="3200" dirty="0">
                <a:latin typeface="+mn-lt"/>
              </a:rPr>
              <a:t>Öğrenci ve personelin sağlık sorunları için Tıp Fakültesine bağlı Gazi Hastanesinde ve </a:t>
            </a:r>
            <a:r>
              <a:rPr lang="tr-TR" sz="3200" dirty="0" smtClean="0">
                <a:latin typeface="+mn-lt"/>
              </a:rPr>
              <a:t>hastaneye </a:t>
            </a:r>
            <a:r>
              <a:rPr lang="tr-TR" sz="3200" dirty="0">
                <a:latin typeface="+mn-lt"/>
              </a:rPr>
              <a:t>bağlı hizmet veren Rektörlük yerleşkesindeki poliklinikte sabah </a:t>
            </a:r>
            <a:r>
              <a:rPr lang="tr-TR" sz="3200" dirty="0" smtClean="0">
                <a:latin typeface="+mn-lt"/>
              </a:rPr>
              <a:t>09.00-12.00</a:t>
            </a:r>
            <a:r>
              <a:rPr lang="tr-TR" sz="3200" dirty="0">
                <a:latin typeface="+mn-lt"/>
              </a:rPr>
              <a:t>, öğleden sonra </a:t>
            </a:r>
            <a:r>
              <a:rPr lang="tr-TR" sz="3200" dirty="0" smtClean="0">
                <a:latin typeface="+mn-lt"/>
              </a:rPr>
              <a:t>13.00-16.00 </a:t>
            </a:r>
            <a:r>
              <a:rPr lang="tr-TR" sz="3200" dirty="0">
                <a:latin typeface="+mn-lt"/>
              </a:rPr>
              <a:t>saatleri arasında hizmet verilmektedir. </a:t>
            </a:r>
          </a:p>
          <a:p>
            <a:pPr algn="ctr"/>
            <a:endParaRPr lang="tr-TR" sz="3200" dirty="0">
              <a:latin typeface="+mn-lt"/>
            </a:endParaRPr>
          </a:p>
          <a:p>
            <a:pPr algn="ctr"/>
            <a:r>
              <a:rPr lang="tr-TR" sz="3200" b="1" u="sng" dirty="0">
                <a:latin typeface="+mn-lt"/>
                <a:cs typeface="Times New Roman" pitchFamily="18" charset="0"/>
              </a:rPr>
              <a:t>http://hastane.gazi.edu.tr</a:t>
            </a: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p:cNvSpPr>
          <p:nvPr>
            <p:ph type="title"/>
          </p:nvPr>
        </p:nvSpPr>
        <p:spPr>
          <a:xfrm>
            <a:off x="492881" y="0"/>
            <a:ext cx="10787287" cy="1064385"/>
          </a:xfrm>
          <a:prstGeom prst="rect">
            <a:avLst/>
          </a:prstGeom>
        </p:spPr>
        <p:txBody>
          <a:bodyPr>
            <a:normAutofit/>
          </a:bodyPr>
          <a:lstStyle/>
          <a:p>
            <a:pPr lvl="0" algn="l">
              <a:defRPr sz="1800">
                <a:solidFill>
                  <a:srgbClr val="000000"/>
                </a:solidFill>
              </a:defRPr>
            </a:pPr>
            <a:r>
              <a:rPr lang="tr-TR" sz="4000" dirty="0" smtClean="0">
                <a:solidFill>
                  <a:srgbClr val="FF0000"/>
                </a:solidFill>
              </a:rPr>
              <a:t>ÖĞRENCİ DEĞİŞİM PROGRAMLARI</a:t>
            </a:r>
            <a:endParaRPr lang="tr-TR" sz="4000" dirty="0">
              <a:solidFill>
                <a:srgbClr val="FF0000"/>
              </a:solidFill>
            </a:endParaRPr>
          </a:p>
        </p:txBody>
      </p:sp>
      <p:sp>
        <p:nvSpPr>
          <p:cNvPr id="75" name="Shape 75"/>
          <p:cNvSpPr>
            <a:spLocks noGrp="1"/>
          </p:cNvSpPr>
          <p:nvPr>
            <p:ph type="body" idx="1"/>
          </p:nvPr>
        </p:nvSpPr>
        <p:spPr>
          <a:xfrm>
            <a:off x="421443" y="1350137"/>
            <a:ext cx="10787287" cy="8856984"/>
          </a:xfrm>
          <a:prstGeom prst="rect">
            <a:avLst/>
          </a:prstGeom>
        </p:spPr>
        <p:txBody>
          <a:bodyPr>
            <a:normAutofit fontScale="92500" lnSpcReduction="10000"/>
          </a:bodyPr>
          <a:lstStyle/>
          <a:p>
            <a:pPr marL="299558" indent="-299558" defTabSz="372422">
              <a:spcBef>
                <a:spcPts val="1439"/>
              </a:spcBef>
              <a:defRPr sz="1800">
                <a:solidFill>
                  <a:srgbClr val="000000"/>
                </a:solidFill>
              </a:defRPr>
            </a:pPr>
            <a:endParaRPr lang="tr-TR" sz="3200" u="sng" dirty="0" smtClean="0">
              <a:latin typeface="+mn-lt"/>
            </a:endParaRPr>
          </a:p>
          <a:p>
            <a:pPr marL="299558" indent="-299558" defTabSz="372422">
              <a:spcBef>
                <a:spcPts val="1439"/>
              </a:spcBef>
              <a:defRPr sz="1800">
                <a:solidFill>
                  <a:srgbClr val="000000"/>
                </a:solidFill>
              </a:defRPr>
            </a:pPr>
            <a:r>
              <a:rPr lang="tr-TR" sz="3200" u="sng" dirty="0" smtClean="0">
                <a:latin typeface="+mn-lt"/>
              </a:rPr>
              <a:t>Yurt İçi </a:t>
            </a:r>
            <a:r>
              <a:rPr lang="tr-TR" sz="3200" u="sng" dirty="0">
                <a:latin typeface="+mn-lt"/>
              </a:rPr>
              <a:t>Değişim Programı (FARABİ</a:t>
            </a:r>
            <a:r>
              <a:rPr lang="tr-TR" sz="3200" u="sng" dirty="0" smtClean="0">
                <a:latin typeface="+mn-lt"/>
              </a:rPr>
              <a:t>)</a:t>
            </a:r>
            <a:endParaRPr lang="tr-TR" sz="3200" u="sng" dirty="0">
              <a:latin typeface="+mn-lt"/>
            </a:endParaRPr>
          </a:p>
          <a:p>
            <a:pPr marL="299558" indent="-299558" defTabSz="372422">
              <a:spcBef>
                <a:spcPts val="1439"/>
              </a:spcBef>
              <a:buNone/>
              <a:defRPr sz="1800">
                <a:solidFill>
                  <a:srgbClr val="000000"/>
                </a:solidFill>
              </a:defRPr>
            </a:pPr>
            <a:r>
              <a:rPr lang="tr-TR" sz="3200" u="sng" dirty="0">
                <a:hlinkClick r:id="rId2"/>
              </a:rPr>
              <a:t>farabi.gazi.edu.tr</a:t>
            </a:r>
            <a:endParaRPr lang="tr-TR" sz="3200" u="sng" dirty="0"/>
          </a:p>
          <a:p>
            <a:pPr marL="299558" indent="-299558" defTabSz="372422">
              <a:spcBef>
                <a:spcPts val="1439"/>
              </a:spcBef>
              <a:buNone/>
              <a:defRPr sz="1800">
                <a:solidFill>
                  <a:srgbClr val="000000"/>
                </a:solidFill>
              </a:defRPr>
            </a:pPr>
            <a:r>
              <a:rPr lang="tr-TR" sz="3200" dirty="0"/>
              <a:t>Genel not ortalaması en az 2.00/4.00</a:t>
            </a:r>
          </a:p>
          <a:p>
            <a:pPr marL="299558" indent="-299558" defTabSz="372422">
              <a:spcBef>
                <a:spcPts val="1439"/>
              </a:spcBef>
              <a:defRPr sz="1800">
                <a:solidFill>
                  <a:srgbClr val="000000"/>
                </a:solidFill>
              </a:defRPr>
            </a:pPr>
            <a:endParaRPr lang="tr-TR" sz="2500" u="sng" dirty="0" smtClean="0"/>
          </a:p>
          <a:p>
            <a:pPr marL="299558" indent="-299558" defTabSz="372422">
              <a:spcBef>
                <a:spcPts val="1439"/>
              </a:spcBef>
              <a:defRPr sz="1800">
                <a:solidFill>
                  <a:srgbClr val="000000"/>
                </a:solidFill>
              </a:defRPr>
            </a:pPr>
            <a:endParaRPr lang="tr-TR" sz="2500" u="sng" dirty="0"/>
          </a:p>
          <a:p>
            <a:pPr marL="299558" indent="-299558" defTabSz="372422">
              <a:spcBef>
                <a:spcPts val="1439"/>
              </a:spcBef>
              <a:defRPr sz="1800">
                <a:solidFill>
                  <a:srgbClr val="000000"/>
                </a:solidFill>
              </a:defRPr>
            </a:pPr>
            <a:r>
              <a:rPr lang="tr-TR" sz="3600" u="sng" dirty="0" smtClean="0">
                <a:latin typeface="+mn-lt"/>
              </a:rPr>
              <a:t>Yurt Dışı </a:t>
            </a:r>
            <a:r>
              <a:rPr lang="tr-TR" sz="3600" u="sng" dirty="0">
                <a:latin typeface="+mn-lt"/>
              </a:rPr>
              <a:t>Değişim Programı (ERASMUS)</a:t>
            </a:r>
            <a:endParaRPr lang="tr-TR" sz="3600" u="sng" dirty="0">
              <a:latin typeface="+mn-lt"/>
              <a:hlinkClick r:id="rId3"/>
            </a:endParaRPr>
          </a:p>
          <a:p>
            <a:pPr marL="299558" indent="-299558" defTabSz="372422">
              <a:spcBef>
                <a:spcPts val="1439"/>
              </a:spcBef>
              <a:buNone/>
              <a:defRPr sz="1800">
                <a:solidFill>
                  <a:srgbClr val="000000"/>
                </a:solidFill>
              </a:defRPr>
            </a:pPr>
            <a:r>
              <a:rPr sz="3200" u="sng" dirty="0">
                <a:latin typeface="+mn-lt"/>
                <a:hlinkClick r:id="rId3"/>
              </a:rPr>
              <a:t>erasmus.gazi.edu.tr</a:t>
            </a:r>
            <a:r>
              <a:rPr sz="3200" dirty="0">
                <a:latin typeface="+mn-lt"/>
              </a:rPr>
              <a:t>    </a:t>
            </a:r>
            <a:endParaRPr lang="tr-TR" sz="3200" dirty="0">
              <a:latin typeface="+mn-lt"/>
            </a:endParaRPr>
          </a:p>
          <a:p>
            <a:pPr marL="299558" indent="-299558" defTabSz="372422">
              <a:spcBef>
                <a:spcPts val="1439"/>
              </a:spcBef>
              <a:buNone/>
              <a:defRPr sz="1800">
                <a:solidFill>
                  <a:srgbClr val="000000"/>
                </a:solidFill>
              </a:defRPr>
            </a:pPr>
            <a:r>
              <a:rPr sz="3200" u="sng" dirty="0">
                <a:latin typeface="+mn-lt"/>
                <a:hlinkClick r:id="rId4"/>
              </a:rPr>
              <a:t>facebook.com/</a:t>
            </a:r>
            <a:r>
              <a:rPr sz="3200" u="sng" dirty="0" err="1">
                <a:latin typeface="+mn-lt"/>
                <a:hlinkClick r:id="rId4"/>
              </a:rPr>
              <a:t>erasmusgazi</a:t>
            </a:r>
            <a:endParaRPr sz="3200" dirty="0">
              <a:latin typeface="+mn-lt"/>
            </a:endParaRPr>
          </a:p>
          <a:p>
            <a:pPr marL="299558" indent="-299558" defTabSz="372422">
              <a:spcBef>
                <a:spcPts val="1439"/>
              </a:spcBef>
              <a:buNone/>
              <a:defRPr sz="1800">
                <a:solidFill>
                  <a:srgbClr val="000000"/>
                </a:solidFill>
              </a:defRPr>
            </a:pPr>
            <a:r>
              <a:rPr sz="3200" dirty="0" err="1">
                <a:latin typeface="+mn-lt"/>
              </a:rPr>
              <a:t>Lisans</a:t>
            </a:r>
            <a:r>
              <a:rPr sz="3200" dirty="0">
                <a:latin typeface="+mn-lt"/>
              </a:rPr>
              <a:t> </a:t>
            </a:r>
            <a:r>
              <a:rPr sz="3200" dirty="0" err="1" smtClean="0">
                <a:latin typeface="+mn-lt"/>
              </a:rPr>
              <a:t>öğrencilerinin</a:t>
            </a:r>
            <a:r>
              <a:rPr sz="3200" dirty="0" smtClean="0">
                <a:latin typeface="+mn-lt"/>
              </a:rPr>
              <a:t> </a:t>
            </a:r>
            <a:r>
              <a:rPr sz="3200" dirty="0" err="1" smtClean="0">
                <a:latin typeface="+mn-lt"/>
              </a:rPr>
              <a:t>akademik</a:t>
            </a:r>
            <a:r>
              <a:rPr sz="3200" dirty="0" smtClean="0">
                <a:latin typeface="+mn-lt"/>
              </a:rPr>
              <a:t> </a:t>
            </a:r>
            <a:r>
              <a:rPr sz="3200" dirty="0">
                <a:latin typeface="+mn-lt"/>
              </a:rPr>
              <a:t>not </a:t>
            </a:r>
            <a:r>
              <a:rPr sz="3200" dirty="0" err="1" smtClean="0">
                <a:latin typeface="+mn-lt"/>
              </a:rPr>
              <a:t>ortalaması</a:t>
            </a:r>
            <a:r>
              <a:rPr sz="3200" dirty="0" smtClean="0">
                <a:latin typeface="+mn-lt"/>
              </a:rPr>
              <a:t> en</a:t>
            </a:r>
            <a:r>
              <a:rPr lang="tr-TR" sz="3200" dirty="0">
                <a:latin typeface="+mn-lt"/>
              </a:rPr>
              <a:t> </a:t>
            </a:r>
            <a:r>
              <a:rPr sz="3200" dirty="0" err="1" smtClean="0">
                <a:latin typeface="+mn-lt"/>
              </a:rPr>
              <a:t>az</a:t>
            </a:r>
            <a:r>
              <a:rPr sz="3200" dirty="0" smtClean="0">
                <a:latin typeface="+mn-lt"/>
              </a:rPr>
              <a:t> </a:t>
            </a:r>
            <a:r>
              <a:rPr sz="3200" dirty="0">
                <a:latin typeface="+mn-lt"/>
              </a:rPr>
              <a:t>2.20/4</a:t>
            </a:r>
          </a:p>
          <a:p>
            <a:pPr marL="299558" indent="-299558" defTabSz="372422">
              <a:spcBef>
                <a:spcPts val="1439"/>
              </a:spcBef>
              <a:buNone/>
              <a:defRPr sz="1800">
                <a:solidFill>
                  <a:srgbClr val="000000"/>
                </a:solidFill>
              </a:defRPr>
            </a:pPr>
            <a:r>
              <a:rPr sz="3200" dirty="0" err="1">
                <a:latin typeface="+mn-lt"/>
              </a:rPr>
              <a:t>Akademik</a:t>
            </a:r>
            <a:r>
              <a:rPr sz="3200" dirty="0">
                <a:latin typeface="+mn-lt"/>
              </a:rPr>
              <a:t> </a:t>
            </a:r>
            <a:r>
              <a:rPr sz="3200" dirty="0" err="1">
                <a:latin typeface="+mn-lt"/>
              </a:rPr>
              <a:t>başarı</a:t>
            </a:r>
            <a:r>
              <a:rPr sz="3200" dirty="0">
                <a:latin typeface="+mn-lt"/>
              </a:rPr>
              <a:t> </a:t>
            </a:r>
            <a:r>
              <a:rPr sz="3200" dirty="0" err="1">
                <a:latin typeface="+mn-lt"/>
              </a:rPr>
              <a:t>düzeyi</a:t>
            </a:r>
            <a:r>
              <a:rPr sz="3200" dirty="0">
                <a:latin typeface="+mn-lt"/>
              </a:rPr>
              <a:t> : %50, </a:t>
            </a:r>
            <a:r>
              <a:rPr sz="3200" dirty="0" err="1">
                <a:latin typeface="+mn-lt"/>
              </a:rPr>
              <a:t>Dil</a:t>
            </a:r>
            <a:r>
              <a:rPr sz="3200" dirty="0">
                <a:latin typeface="+mn-lt"/>
              </a:rPr>
              <a:t> </a:t>
            </a:r>
            <a:r>
              <a:rPr sz="3200" dirty="0" err="1">
                <a:latin typeface="+mn-lt"/>
              </a:rPr>
              <a:t>seviyesi</a:t>
            </a:r>
            <a:r>
              <a:rPr sz="3200" dirty="0">
                <a:latin typeface="+mn-lt"/>
              </a:rPr>
              <a:t> : %</a:t>
            </a:r>
            <a:r>
              <a:rPr sz="3200" dirty="0" smtClean="0">
                <a:latin typeface="+mn-lt"/>
              </a:rPr>
              <a:t>50</a:t>
            </a:r>
            <a:endParaRPr lang="tr-TR" sz="3200" dirty="0" smtClean="0">
              <a:latin typeface="+mn-lt"/>
            </a:endParaRPr>
          </a:p>
          <a:p>
            <a:pPr marL="299558" indent="-299558" defTabSz="372422">
              <a:spcBef>
                <a:spcPts val="1439"/>
              </a:spcBef>
              <a:defRPr sz="1800">
                <a:solidFill>
                  <a:srgbClr val="000000"/>
                </a:solidFill>
              </a:defRPr>
            </a:pPr>
            <a:endParaRPr lang="tr-TR" sz="2300" dirty="0" smtClean="0"/>
          </a:p>
          <a:p>
            <a:pPr marL="0" indent="0" defTabSz="372422">
              <a:spcBef>
                <a:spcPts val="1439"/>
              </a:spcBef>
              <a:buNone/>
              <a:defRPr sz="1800">
                <a:solidFill>
                  <a:srgbClr val="000000"/>
                </a:solidFill>
              </a:defRPr>
            </a:pPr>
            <a:r>
              <a:rPr lang="tr-TR" sz="3600" dirty="0">
                <a:solidFill>
                  <a:srgbClr val="FF0000"/>
                </a:solidFill>
                <a:latin typeface="+mj-lt"/>
              </a:rPr>
              <a:t>YABANCI </a:t>
            </a:r>
            <a:r>
              <a:rPr lang="tr-TR" sz="3600" dirty="0" smtClean="0">
                <a:solidFill>
                  <a:srgbClr val="FF0000"/>
                </a:solidFill>
                <a:latin typeface="+mj-lt"/>
              </a:rPr>
              <a:t>DİL</a:t>
            </a:r>
          </a:p>
          <a:p>
            <a:pPr lvl="0">
              <a:defRPr sz="1800">
                <a:solidFill>
                  <a:srgbClr val="000000"/>
                </a:solidFill>
              </a:defRPr>
            </a:pPr>
            <a:r>
              <a:rPr lang="tr-TR" sz="3500" dirty="0"/>
              <a:t>TÖMER</a:t>
            </a:r>
          </a:p>
          <a:p>
            <a:pPr lvl="0">
              <a:defRPr sz="1800">
                <a:solidFill>
                  <a:srgbClr val="000000"/>
                </a:solidFill>
              </a:defRPr>
            </a:pPr>
            <a:r>
              <a:rPr lang="tr-TR" sz="3500" u="sng" dirty="0">
                <a:hlinkClick r:id="rId5"/>
              </a:rPr>
              <a:t>tomer.gazi.edu.tr</a:t>
            </a:r>
            <a:r>
              <a:rPr lang="tr-TR" sz="3500" u="sng" dirty="0" smtClean="0">
                <a:hlinkClick r:id="rId5"/>
              </a:rPr>
              <a:t>/</a:t>
            </a:r>
          </a:p>
          <a:p>
            <a:pPr lvl="0">
              <a:defRPr sz="1800">
                <a:solidFill>
                  <a:srgbClr val="000000"/>
                </a:solidFill>
              </a:defRPr>
            </a:pPr>
            <a:endParaRPr lang="tr-TR" sz="2400" u="sng" dirty="0">
              <a:hlinkClick r:id="rId5"/>
            </a:endParaRPr>
          </a:p>
          <a:p>
            <a:pPr marL="0" indent="0" defTabSz="372422">
              <a:spcBef>
                <a:spcPts val="1439"/>
              </a:spcBef>
              <a:buNone/>
              <a:defRPr sz="1800">
                <a:solidFill>
                  <a:srgbClr val="000000"/>
                </a:solidFill>
              </a:defRPr>
            </a:pPr>
            <a:endParaRPr sz="2300"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0131" y="378123"/>
            <a:ext cx="10938258" cy="2658598"/>
          </a:xfrm>
        </p:spPr>
        <p:txBody>
          <a:bodyPr>
            <a:normAutofit/>
          </a:bodyPr>
          <a:lstStyle/>
          <a:p>
            <a:r>
              <a:rPr lang="tr-TR" sz="4400" dirty="0" smtClean="0"/>
              <a:t>Aklınıza takılan herhangi bir soru için öncelikle danışmanlarınızla iletişim kurunuz.</a:t>
            </a:r>
            <a:endParaRPr lang="tr-TR" sz="4400" dirty="0"/>
          </a:p>
        </p:txBody>
      </p:sp>
      <p:sp>
        <p:nvSpPr>
          <p:cNvPr id="3" name="Metin Yer Tutucusu 2"/>
          <p:cNvSpPr>
            <a:spLocks noGrp="1"/>
          </p:cNvSpPr>
          <p:nvPr>
            <p:ph type="body" idx="1"/>
          </p:nvPr>
        </p:nvSpPr>
        <p:spPr>
          <a:xfrm>
            <a:off x="457089" y="3153909"/>
            <a:ext cx="10938258" cy="7313415"/>
          </a:xfrm>
        </p:spPr>
        <p:txBody>
          <a:bodyPr>
            <a:normAutofit fontScale="77500" lnSpcReduction="20000"/>
          </a:bodyPr>
          <a:lstStyle/>
          <a:p>
            <a:pPr marL="0" indent="0">
              <a:buNone/>
            </a:pPr>
            <a:r>
              <a:rPr lang="tr-TR" sz="3600" b="1" dirty="0" smtClean="0">
                <a:solidFill>
                  <a:schemeClr val="tx1"/>
                </a:solidFill>
              </a:rPr>
              <a:t>A Şubesi Danışmanı</a:t>
            </a:r>
          </a:p>
          <a:p>
            <a:pPr marL="0" indent="0">
              <a:buNone/>
            </a:pPr>
            <a:r>
              <a:rPr lang="tr-TR" sz="3600" dirty="0" smtClean="0">
                <a:solidFill>
                  <a:schemeClr val="tx1"/>
                </a:solidFill>
              </a:rPr>
              <a:t>Arş. Gör. Tahir TAĞA </a:t>
            </a:r>
            <a:r>
              <a:rPr lang="tr-TR" sz="3600" b="1" dirty="0" smtClean="0">
                <a:solidFill>
                  <a:schemeClr val="tx1"/>
                </a:solidFill>
                <a:hlinkClick r:id="rId2"/>
              </a:rPr>
              <a:t>tahirtaga@hotmail.com</a:t>
            </a:r>
            <a:endParaRPr lang="tr-TR" sz="3600" b="1" dirty="0" smtClean="0">
              <a:solidFill>
                <a:schemeClr val="tx1"/>
              </a:solidFill>
            </a:endParaRPr>
          </a:p>
          <a:p>
            <a:pPr marL="0" indent="0">
              <a:buNone/>
            </a:pPr>
            <a:r>
              <a:rPr lang="tr-TR" sz="3600" dirty="0" smtClean="0">
                <a:solidFill>
                  <a:schemeClr val="tx1"/>
                </a:solidFill>
              </a:rPr>
              <a:t>Oda No: F Blok 411 </a:t>
            </a:r>
          </a:p>
          <a:p>
            <a:pPr marL="0" indent="0">
              <a:buNone/>
            </a:pPr>
            <a:r>
              <a:rPr lang="tr-TR" sz="3600" b="1" dirty="0" smtClean="0">
                <a:solidFill>
                  <a:schemeClr val="tx1"/>
                </a:solidFill>
              </a:rPr>
              <a:t>B Şubesi Danışmanı</a:t>
            </a:r>
          </a:p>
          <a:p>
            <a:pPr marL="0" indent="0">
              <a:buNone/>
            </a:pPr>
            <a:r>
              <a:rPr lang="tr-TR" sz="3600" dirty="0" smtClean="0">
                <a:solidFill>
                  <a:schemeClr val="tx1"/>
                </a:solidFill>
              </a:rPr>
              <a:t>Arş. Gör. Duygu YÜCEER </a:t>
            </a:r>
            <a:r>
              <a:rPr lang="tr-TR" sz="3600" b="1" dirty="0" smtClean="0">
                <a:solidFill>
                  <a:schemeClr val="tx1"/>
                </a:solidFill>
                <a:hlinkClick r:id="rId3"/>
              </a:rPr>
              <a:t>yuceerduygu@gmail.com</a:t>
            </a:r>
            <a:endParaRPr lang="tr-TR" sz="3600" b="1" dirty="0" smtClean="0">
              <a:solidFill>
                <a:schemeClr val="tx1"/>
              </a:solidFill>
            </a:endParaRPr>
          </a:p>
          <a:p>
            <a:pPr marL="0" indent="0">
              <a:buNone/>
            </a:pPr>
            <a:r>
              <a:rPr lang="tr-TR" sz="3600" dirty="0" smtClean="0">
                <a:solidFill>
                  <a:schemeClr val="tx1"/>
                </a:solidFill>
              </a:rPr>
              <a:t>Bosna Binası 5. Kat</a:t>
            </a:r>
            <a:endParaRPr lang="tr-TR" sz="3600" dirty="0">
              <a:solidFill>
                <a:schemeClr val="tx1"/>
              </a:solidFill>
            </a:endParaRPr>
          </a:p>
          <a:p>
            <a:pPr marL="0" indent="0">
              <a:buNone/>
            </a:pPr>
            <a:r>
              <a:rPr lang="tr-TR" sz="3600" b="1" dirty="0" smtClean="0">
                <a:solidFill>
                  <a:schemeClr val="tx1"/>
                </a:solidFill>
              </a:rPr>
              <a:t>C Şubesi Danışmanı</a:t>
            </a:r>
          </a:p>
          <a:p>
            <a:pPr marL="0" indent="0">
              <a:buNone/>
            </a:pPr>
            <a:r>
              <a:rPr lang="tr-TR" sz="3600" dirty="0" smtClean="0">
                <a:solidFill>
                  <a:schemeClr val="tx1"/>
                </a:solidFill>
              </a:rPr>
              <a:t>Arş. Gör. Kayhan İNAN   </a:t>
            </a:r>
            <a:r>
              <a:rPr lang="tr-TR" sz="3600" b="1" dirty="0" smtClean="0">
                <a:solidFill>
                  <a:schemeClr val="tx1"/>
                </a:solidFill>
                <a:hlinkClick r:id="rId4"/>
              </a:rPr>
              <a:t>kayhaninan@gazi.edu.tr</a:t>
            </a:r>
            <a:endParaRPr lang="tr-TR" sz="3600" b="1" dirty="0" smtClean="0">
              <a:solidFill>
                <a:schemeClr val="tx1"/>
              </a:solidFill>
            </a:endParaRPr>
          </a:p>
          <a:p>
            <a:pPr marL="0" indent="0">
              <a:buNone/>
            </a:pPr>
            <a:r>
              <a:rPr lang="tr-TR" sz="3600" dirty="0" smtClean="0">
                <a:solidFill>
                  <a:schemeClr val="tx1"/>
                </a:solidFill>
              </a:rPr>
              <a:t>Bosna Binası 5. Kat</a:t>
            </a:r>
            <a:endParaRPr lang="tr-TR" sz="3600" dirty="0">
              <a:solidFill>
                <a:schemeClr val="tx1"/>
              </a:solidFill>
            </a:endParaRPr>
          </a:p>
          <a:p>
            <a:pPr marL="0" indent="0">
              <a:buNone/>
            </a:pPr>
            <a:endParaRPr lang="tr-TR" sz="3600" dirty="0" smtClean="0">
              <a:solidFill>
                <a:schemeClr val="tx1"/>
              </a:solidFill>
            </a:endParaRPr>
          </a:p>
          <a:p>
            <a:pPr marL="0" indent="0">
              <a:buNone/>
            </a:pPr>
            <a:r>
              <a:rPr lang="tr-TR" sz="3600" dirty="0" smtClean="0">
                <a:solidFill>
                  <a:schemeClr val="tx1"/>
                </a:solidFill>
              </a:rPr>
              <a:t>	</a:t>
            </a:r>
            <a:endParaRPr lang="tr-TR" sz="3600" b="1" dirty="0" smtClean="0">
              <a:solidFill>
                <a:schemeClr val="tx1"/>
              </a:solidFill>
            </a:endParaRPr>
          </a:p>
        </p:txBody>
      </p:sp>
    </p:spTree>
    <p:extLst>
      <p:ext uri="{BB962C8B-B14F-4D97-AF65-F5344CB8AC3E}">
        <p14:creationId xmlns:p14="http://schemas.microsoft.com/office/powerpoint/2010/main" val="285710882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82631" y="666155"/>
            <a:ext cx="10787287" cy="786390"/>
          </a:xfrm>
        </p:spPr>
        <p:txBody>
          <a:bodyPr>
            <a:normAutofit/>
          </a:bodyPr>
          <a:lstStyle/>
          <a:p>
            <a:r>
              <a:rPr lang="tr-TR" sz="4800" dirty="0" smtClean="0"/>
              <a:t>Üniversitemizde Bulunan Topluluklar</a:t>
            </a:r>
            <a:endParaRPr lang="tr-TR" sz="4800" dirty="0"/>
          </a:p>
        </p:txBody>
      </p:sp>
      <p:sp>
        <p:nvSpPr>
          <p:cNvPr id="3" name="Metin Yer Tutucusu 2"/>
          <p:cNvSpPr>
            <a:spLocks noGrp="1"/>
          </p:cNvSpPr>
          <p:nvPr>
            <p:ph type="body" idx="1"/>
          </p:nvPr>
        </p:nvSpPr>
        <p:spPr>
          <a:xfrm>
            <a:off x="457089" y="1674267"/>
            <a:ext cx="10787287" cy="9217024"/>
          </a:xfrm>
        </p:spPr>
        <p:txBody>
          <a:bodyPr>
            <a:normAutofit fontScale="92500" lnSpcReduction="20000"/>
          </a:bodyPr>
          <a:lstStyle/>
          <a:p>
            <a:endParaRPr lang="tr-TR" dirty="0" smtClean="0">
              <a:solidFill>
                <a:srgbClr val="FF0000"/>
              </a:solidFill>
            </a:endParaRPr>
          </a:p>
          <a:p>
            <a:endParaRPr lang="tr-TR" dirty="0">
              <a:solidFill>
                <a:srgbClr val="FF0000"/>
              </a:solidFill>
            </a:endParaRPr>
          </a:p>
          <a:p>
            <a:endParaRPr lang="tr-TR" dirty="0" smtClean="0">
              <a:solidFill>
                <a:srgbClr val="FF0000"/>
              </a:solidFill>
            </a:endParaRPr>
          </a:p>
          <a:p>
            <a:endParaRPr lang="tr-TR" dirty="0">
              <a:solidFill>
                <a:srgbClr val="FF0000"/>
              </a:solidFill>
            </a:endParaRPr>
          </a:p>
          <a:p>
            <a:endParaRPr lang="tr-TR" dirty="0" smtClean="0">
              <a:solidFill>
                <a:srgbClr val="FF0000"/>
              </a:solidFill>
            </a:endParaRPr>
          </a:p>
          <a:p>
            <a:endParaRPr lang="tr-TR" dirty="0">
              <a:solidFill>
                <a:srgbClr val="FF0000"/>
              </a:solidFill>
            </a:endParaRPr>
          </a:p>
          <a:p>
            <a:endParaRPr lang="tr-TR" dirty="0" smtClean="0">
              <a:solidFill>
                <a:srgbClr val="FF0000"/>
              </a:solidFill>
            </a:endParaRPr>
          </a:p>
          <a:p>
            <a:endParaRPr lang="tr-TR" dirty="0">
              <a:solidFill>
                <a:srgbClr val="FF0000"/>
              </a:solidFill>
            </a:endParaRPr>
          </a:p>
          <a:p>
            <a:r>
              <a:rPr lang="tr-TR" dirty="0" smtClean="0">
                <a:solidFill>
                  <a:srgbClr val="FF0000"/>
                </a:solidFill>
              </a:rPr>
              <a:t>Üniversitemizde 120 tane topluluk bulunmaktadır.</a:t>
            </a:r>
          </a:p>
          <a:p>
            <a:r>
              <a:rPr lang="tr-TR" sz="3600" dirty="0">
                <a:solidFill>
                  <a:srgbClr val="FF0000"/>
                </a:solidFill>
              </a:rPr>
              <a:t>Ana bilim dalı öğretim elemanları danışmanlığında kurulan öğrenci topluluklarına katılabilir, toplulukların etkinliklerini takip </a:t>
            </a:r>
            <a:r>
              <a:rPr lang="tr-TR" sz="3600" dirty="0" smtClean="0">
                <a:solidFill>
                  <a:srgbClr val="FF0000"/>
                </a:solidFill>
              </a:rPr>
              <a:t>edebilirsiniz.</a:t>
            </a:r>
            <a:endParaRPr lang="tr-TR" dirty="0" smtClean="0">
              <a:solidFill>
                <a:srgbClr val="FF0000"/>
              </a:solidFill>
            </a:endParaRPr>
          </a:p>
          <a:p>
            <a:r>
              <a:rPr lang="tr-TR" dirty="0">
                <a:solidFill>
                  <a:srgbClr val="FF0000"/>
                </a:solidFill>
              </a:rPr>
              <a:t>Bunun için: </a:t>
            </a:r>
            <a:r>
              <a:rPr lang="tr-TR" dirty="0">
                <a:solidFill>
                  <a:srgbClr val="0070C0"/>
                </a:solidFill>
                <a:hlinkClick r:id="rId2"/>
              </a:rPr>
              <a:t>http://webftp.gazi.edu.tr/topluluklartv</a:t>
            </a:r>
            <a:r>
              <a:rPr lang="tr-TR" dirty="0" smtClean="0">
                <a:solidFill>
                  <a:srgbClr val="0070C0"/>
                </a:solidFill>
                <a:hlinkClick r:id="rId2"/>
              </a:rPr>
              <a:t>/</a:t>
            </a:r>
            <a:r>
              <a:rPr lang="tr-TR" dirty="0" smtClean="0">
                <a:solidFill>
                  <a:srgbClr val="0070C0"/>
                </a:solidFill>
              </a:rPr>
              <a:t>  adresini ziyaret ediniz.</a:t>
            </a:r>
            <a:endParaRPr lang="tr-TR" dirty="0">
              <a:solidFill>
                <a:srgbClr val="0070C0"/>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9427" y="1590658"/>
            <a:ext cx="7205719" cy="55562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509786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2610371" y="1098203"/>
            <a:ext cx="5848350" cy="861774"/>
          </a:xfrm>
          <a:prstGeom prst="rect">
            <a:avLst/>
          </a:prstGeom>
        </p:spPr>
        <p:txBody>
          <a:bodyPr>
            <a:spAutoFit/>
          </a:bodyPr>
          <a:lstStyle/>
          <a:p>
            <a:r>
              <a:rPr lang="tr-TR" dirty="0" smtClean="0"/>
              <a:t>Gazi Üniversitesi Türk-Alman Dil, Edebiyat ve Kültür Topluluğu </a:t>
            </a:r>
            <a:endParaRPr lang="tr-TR" dirty="0"/>
          </a:p>
        </p:txBody>
      </p:sp>
      <p:pic>
        <p:nvPicPr>
          <p:cNvPr id="9218" name="Picture 2" descr="http://gazi.edu.tr/upload/743/2014/11/25/f71d556023525e1e5360149dbefc6110c15e75b6"/>
          <p:cNvPicPr>
            <a:picLocks noChangeAspect="1" noChangeArrowheads="1"/>
          </p:cNvPicPr>
          <p:nvPr/>
        </p:nvPicPr>
        <p:blipFill>
          <a:blip r:embed="rId2" cstate="print"/>
          <a:srcRect/>
          <a:stretch>
            <a:fillRect/>
          </a:stretch>
        </p:blipFill>
        <p:spPr bwMode="auto">
          <a:xfrm>
            <a:off x="4050531" y="2754387"/>
            <a:ext cx="3456384" cy="3456384"/>
          </a:xfrm>
          <a:prstGeom prst="rect">
            <a:avLst/>
          </a:prstGeom>
          <a:noFill/>
        </p:spPr>
      </p:pic>
      <p:sp>
        <p:nvSpPr>
          <p:cNvPr id="5" name="4 Metin kutusu"/>
          <p:cNvSpPr txBox="1"/>
          <p:nvPr/>
        </p:nvSpPr>
        <p:spPr>
          <a:xfrm>
            <a:off x="378123" y="8039329"/>
            <a:ext cx="11323340"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2400" b="0" i="0" u="none" strike="noStrike" cap="none" spc="0" normalizeH="0" baseline="0" dirty="0" smtClean="0">
                <a:ln>
                  <a:noFill/>
                </a:ln>
                <a:solidFill>
                  <a:srgbClr val="414141"/>
                </a:solidFill>
                <a:effectLst/>
                <a:uFillTx/>
                <a:latin typeface="Palatino"/>
                <a:ea typeface="Palatino"/>
                <a:cs typeface="Palatino"/>
                <a:sym typeface="Palatino"/>
              </a:rPr>
              <a:t>Topluluk ile</a:t>
            </a:r>
            <a:r>
              <a:rPr kumimoji="0" lang="tr-TR" sz="2400" b="0" i="0" u="none" strike="noStrike" cap="none" spc="0" normalizeH="0" dirty="0" smtClean="0">
                <a:ln>
                  <a:noFill/>
                </a:ln>
                <a:solidFill>
                  <a:srgbClr val="414141"/>
                </a:solidFill>
                <a:effectLst/>
                <a:uFillTx/>
                <a:latin typeface="Palatino"/>
                <a:ea typeface="Palatino"/>
                <a:cs typeface="Palatino"/>
                <a:sym typeface="Palatino"/>
              </a:rPr>
              <a:t> ilgili ayrıntılı bilgiye ulaşmak için aşağıdaki adresi ziyaret edebilirsiniz. </a:t>
            </a: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sp>
        <p:nvSpPr>
          <p:cNvPr id="6" name="5 Dikdörtgen"/>
          <p:cNvSpPr/>
          <p:nvPr/>
        </p:nvSpPr>
        <p:spPr>
          <a:xfrm>
            <a:off x="2826395" y="8947075"/>
            <a:ext cx="5873723" cy="477054"/>
          </a:xfrm>
          <a:prstGeom prst="rect">
            <a:avLst/>
          </a:prstGeom>
        </p:spPr>
        <p:txBody>
          <a:bodyPr wrap="none">
            <a:spAutoFit/>
          </a:bodyPr>
          <a:lstStyle/>
          <a:p>
            <a:r>
              <a:rPr lang="tr-TR" dirty="0" smtClean="0"/>
              <a:t>http://topluluklar.gazi.edu.tr/site/</a:t>
            </a:r>
            <a:r>
              <a:rPr lang="tr-TR" dirty="0" err="1" smtClean="0"/>
              <a:t>tadek</a:t>
            </a:r>
            <a:r>
              <a:rPr lang="tr-TR" dirty="0" smtClean="0"/>
              <a:t>/tr/</a:t>
            </a:r>
            <a:endParaRPr lang="tr-TR" dirty="0"/>
          </a:p>
        </p:txBody>
      </p:sp>
    </p:spTree>
    <p:extLst>
      <p:ext uri="{BB962C8B-B14F-4D97-AF65-F5344CB8AC3E}">
        <p14:creationId xmlns:p14="http://schemas.microsoft.com/office/powerpoint/2010/main" val="142760583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3200" dirty="0" smtClean="0"/>
              <a:t>TÜRKÇE EĞİTİMİ ANA BİLİM DALI ETKİNLİKLERİ</a:t>
            </a:r>
            <a:endParaRPr lang="tr-TR" sz="3200" dirty="0"/>
          </a:p>
        </p:txBody>
      </p:sp>
      <p:sp>
        <p:nvSpPr>
          <p:cNvPr id="3" name="2 Metin Yer Tutucusu"/>
          <p:cNvSpPr>
            <a:spLocks noGrp="1"/>
          </p:cNvSpPr>
          <p:nvPr>
            <p:ph type="body" idx="1"/>
          </p:nvPr>
        </p:nvSpPr>
        <p:spPr>
          <a:xfrm>
            <a:off x="457090" y="3153910"/>
            <a:ext cx="5537658" cy="6729270"/>
          </a:xfrm>
        </p:spPr>
        <p:txBody>
          <a:bodyPr/>
          <a:lstStyle/>
          <a:p>
            <a:pPr algn="just"/>
            <a:r>
              <a:rPr lang="tr-TR" dirty="0" smtClean="0"/>
              <a:t>Türkçe Eğitimi Ana Bilim Dalı öğrencilerinin katkılarıyla yayımlanan </a:t>
            </a:r>
            <a:r>
              <a:rPr lang="tr-TR" b="1" dirty="0" smtClean="0"/>
              <a:t>CEMRE</a:t>
            </a:r>
            <a:r>
              <a:rPr lang="tr-TR" dirty="0" smtClean="0"/>
              <a:t> dergisinde yazılarınızı paylaşabilirsiniz.</a:t>
            </a:r>
            <a:endParaRPr lang="tr-TR" dirty="0"/>
          </a:p>
        </p:txBody>
      </p:sp>
      <p:pic>
        <p:nvPicPr>
          <p:cNvPr id="4" name="Picture 2" descr="C:\Users\xxx\Downloads\IMG_0319.JPG"/>
          <p:cNvPicPr>
            <a:picLocks noChangeAspect="1" noChangeArrowheads="1"/>
          </p:cNvPicPr>
          <p:nvPr/>
        </p:nvPicPr>
        <p:blipFill>
          <a:blip r:embed="rId2" cstate="print"/>
          <a:srcRect/>
          <a:stretch>
            <a:fillRect/>
          </a:stretch>
        </p:blipFill>
        <p:spPr bwMode="auto">
          <a:xfrm>
            <a:off x="6786835" y="4122539"/>
            <a:ext cx="3834426" cy="5112568"/>
          </a:xfrm>
          <a:prstGeom prst="rect">
            <a:avLst/>
          </a:prstGeom>
          <a:noFill/>
        </p:spPr>
      </p:pic>
    </p:spTree>
    <p:extLst>
      <p:ext uri="{BB962C8B-B14F-4D97-AF65-F5344CB8AC3E}">
        <p14:creationId xmlns:p14="http://schemas.microsoft.com/office/powerpoint/2010/main" val="330880633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ÖGEM</a:t>
            </a:r>
            <a:endParaRPr lang="tr-TR" dirty="0"/>
          </a:p>
        </p:txBody>
      </p:sp>
      <p:sp>
        <p:nvSpPr>
          <p:cNvPr id="3" name="Metin Yer Tutucusu 2"/>
          <p:cNvSpPr>
            <a:spLocks noGrp="1"/>
          </p:cNvSpPr>
          <p:nvPr>
            <p:ph type="body" idx="1"/>
          </p:nvPr>
        </p:nvSpPr>
        <p:spPr/>
        <p:txBody>
          <a:bodyPr/>
          <a:lstStyle/>
          <a:p>
            <a:pPr algn="just">
              <a:buFont typeface="Wingdings" pitchFamily="2" charset="2"/>
              <a:buChar char="Ø"/>
            </a:pPr>
            <a:r>
              <a:rPr lang="en-US" sz="4000" dirty="0" err="1"/>
              <a:t>Gazi</a:t>
            </a:r>
            <a:r>
              <a:rPr lang="en-US" sz="4000" dirty="0"/>
              <a:t> </a:t>
            </a:r>
            <a:r>
              <a:rPr lang="en-US" sz="4000" dirty="0" err="1"/>
              <a:t>Üniversitesi</a:t>
            </a:r>
            <a:r>
              <a:rPr lang="en-US" sz="4000" dirty="0"/>
              <a:t> </a:t>
            </a:r>
            <a:r>
              <a:rPr lang="en-US" sz="4000" dirty="0" err="1"/>
              <a:t>Rektörlüğü</a:t>
            </a:r>
            <a:r>
              <a:rPr lang="en-US" sz="4000" dirty="0"/>
              <a:t> </a:t>
            </a:r>
            <a:r>
              <a:rPr lang="en-US" sz="4000" dirty="0" err="1"/>
              <a:t>bünyesinde</a:t>
            </a:r>
            <a:r>
              <a:rPr lang="en-US" sz="4000" dirty="0"/>
              <a:t> </a:t>
            </a:r>
            <a:r>
              <a:rPr lang="tr-TR" sz="4000" dirty="0"/>
              <a:t>çocukların gelişim ve öğrenme performanslarının desteklenmesinde, önemli bilimsel ve toplumsal katkı sağlaması </a:t>
            </a:r>
            <a:r>
              <a:rPr lang="en-US" sz="4000" dirty="0" err="1"/>
              <a:t>amacı</a:t>
            </a:r>
            <a:r>
              <a:rPr lang="en-US" sz="4000" dirty="0"/>
              <a:t> </a:t>
            </a:r>
            <a:r>
              <a:rPr lang="en-US" sz="4000" dirty="0" err="1"/>
              <a:t>ile</a:t>
            </a:r>
            <a:r>
              <a:rPr lang="tr-TR" sz="4000" dirty="0"/>
              <a:t> kurulan</a:t>
            </a:r>
            <a:r>
              <a:rPr lang="en-US" sz="4000" dirty="0"/>
              <a:t> </a:t>
            </a:r>
            <a:r>
              <a:rPr lang="tr-TR" sz="4000" dirty="0"/>
              <a:t>Öğrenme Gelişim Eğitim Araştırma ve Uygulama Merkezi (ÖGEM) bulunmaktadır.</a:t>
            </a:r>
          </a:p>
          <a:p>
            <a:pPr algn="just"/>
            <a:r>
              <a:rPr lang="tr-TR" sz="3600" dirty="0"/>
              <a:t>Daha ayrıntılı bilgi için: </a:t>
            </a:r>
            <a:r>
              <a:rPr lang="tr-TR" sz="3600" dirty="0">
                <a:hlinkClick r:id="rId2"/>
              </a:rPr>
              <a:t>http://ogem.gazi.edu.tr/</a:t>
            </a:r>
            <a:endParaRPr lang="tr-TR" sz="3600" dirty="0"/>
          </a:p>
          <a:p>
            <a:pPr algn="just"/>
            <a:endParaRPr lang="tr-TR" sz="3600" dirty="0"/>
          </a:p>
          <a:p>
            <a:endParaRPr lang="tr-TR" dirty="0"/>
          </a:p>
        </p:txBody>
      </p:sp>
    </p:spTree>
    <p:extLst>
      <p:ext uri="{BB962C8B-B14F-4D97-AF65-F5344CB8AC3E}">
        <p14:creationId xmlns:p14="http://schemas.microsoft.com/office/powerpoint/2010/main" val="368998515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5400" dirty="0" smtClean="0">
                <a:solidFill>
                  <a:srgbClr val="C00000"/>
                </a:solidFill>
              </a:rPr>
              <a:t>ENGELLİ DANIŞMA BİRİMİ</a:t>
            </a:r>
            <a:endParaRPr lang="tr-TR" sz="5400" dirty="0">
              <a:solidFill>
                <a:srgbClr val="C00000"/>
              </a:solidFill>
            </a:endParaRPr>
          </a:p>
        </p:txBody>
      </p:sp>
      <p:sp>
        <p:nvSpPr>
          <p:cNvPr id="3" name="Metin Yer Tutucusu 2"/>
          <p:cNvSpPr>
            <a:spLocks noGrp="1"/>
          </p:cNvSpPr>
          <p:nvPr>
            <p:ph type="body" idx="1"/>
          </p:nvPr>
        </p:nvSpPr>
        <p:spPr>
          <a:xfrm>
            <a:off x="457089" y="3047990"/>
            <a:ext cx="10787286" cy="8640960"/>
          </a:xfrm>
        </p:spPr>
        <p:txBody>
          <a:bodyPr>
            <a:normAutofit/>
          </a:bodyPr>
          <a:lstStyle/>
          <a:p>
            <a:pPr marL="0" indent="0" algn="just">
              <a:buNone/>
            </a:pPr>
            <a:r>
              <a:rPr lang="tr-TR" sz="3200" dirty="0"/>
              <a:t>Gazi Üniversitesi Engelli Danışma Birimi üniversitemizde eğitim gören engelli öğrencilerin akademik, fiziksel, psikolojik ve sosyal yaşamlarını </a:t>
            </a:r>
            <a:r>
              <a:rPr lang="tr-TR" sz="3200" dirty="0" smtClean="0"/>
              <a:t>etkin hale getirmek için kurulmuştur.</a:t>
            </a:r>
          </a:p>
          <a:p>
            <a:pPr marL="0" indent="0" algn="just">
              <a:buNone/>
            </a:pPr>
            <a:r>
              <a:rPr lang="tr-TR" sz="3200" dirty="0" smtClean="0"/>
              <a:t>Bu birim  kapsamında;</a:t>
            </a:r>
          </a:p>
          <a:p>
            <a:pPr marL="0" indent="0" algn="just">
              <a:buNone/>
            </a:pPr>
            <a:r>
              <a:rPr lang="tr-TR" sz="3200" dirty="0" smtClean="0"/>
              <a:t> Engelli öğrencilerin ders kayıtları, ders takipleri ve sınavlarında bölüm ve öğrenci arasında koordinasyonu sağlama,</a:t>
            </a:r>
          </a:p>
          <a:p>
            <a:pPr marL="0" indent="0" algn="just">
              <a:buNone/>
            </a:pPr>
            <a:r>
              <a:rPr lang="tr-TR" sz="3200" dirty="0" smtClean="0"/>
              <a:t>Öğrencinin, üniversitenin sunduğu sosyal ve fiziki imkanlara ulaşımı için rehberlik etme,</a:t>
            </a:r>
          </a:p>
          <a:p>
            <a:pPr marL="0" indent="0" algn="just">
              <a:buNone/>
            </a:pPr>
            <a:r>
              <a:rPr lang="tr-TR" sz="3200" dirty="0" smtClean="0"/>
              <a:t>Kampüs ve bina içinde var olan erişilebilirlik sorunlarını tespit ederek ilgili birimlere iletme hizmetleri yürütülmektedir.</a:t>
            </a:r>
          </a:p>
          <a:p>
            <a:pPr marL="0" indent="0">
              <a:buNone/>
            </a:pPr>
            <a:r>
              <a:rPr lang="tr-TR" sz="3200" dirty="0"/>
              <a:t>Daha ayrıntılı bilgi için : </a:t>
            </a:r>
            <a:r>
              <a:rPr lang="tr-TR" sz="3200" dirty="0">
                <a:hlinkClick r:id="rId2"/>
              </a:rPr>
              <a:t>http://engelsiz.gazi.edu.tr</a:t>
            </a:r>
            <a:r>
              <a:rPr lang="tr-TR" sz="3200" dirty="0" smtClean="0">
                <a:hlinkClick r:id="rId2"/>
              </a:rPr>
              <a:t>/</a:t>
            </a:r>
            <a:endParaRPr lang="tr-TR" sz="3200" dirty="0" smtClean="0"/>
          </a:p>
          <a:p>
            <a:pPr marL="0" indent="0">
              <a:buNone/>
            </a:pPr>
            <a:endParaRPr lang="tr-TR" dirty="0" smtClean="0"/>
          </a:p>
        </p:txBody>
      </p:sp>
    </p:spTree>
    <p:extLst>
      <p:ext uri="{BB962C8B-B14F-4D97-AF65-F5344CB8AC3E}">
        <p14:creationId xmlns:p14="http://schemas.microsoft.com/office/powerpoint/2010/main" val="12343009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064385" y="2278831"/>
            <a:ext cx="9144000" cy="3342453"/>
          </a:xfrm>
          <a:prstGeom prst="rect">
            <a:avLst/>
          </a:prstGeom>
          <a:solidFill>
            <a:schemeClr val="tx2">
              <a:lumMod val="20000"/>
              <a:lumOff val="80000"/>
            </a:schemeClr>
          </a:solidFill>
          <a:ln w="9525">
            <a:noFill/>
            <a:miter lim="800000"/>
            <a:headEnd/>
            <a:tailEnd/>
          </a:ln>
        </p:spPr>
        <p:txBody>
          <a:bodyPr wrap="square">
            <a:spAutoFit/>
          </a:bodyPr>
          <a:lstStyle/>
          <a:p>
            <a:pPr algn="ctr" eaLnBrk="0" hangingPunct="0">
              <a:lnSpc>
                <a:spcPct val="150000"/>
              </a:lnSpc>
              <a:spcBef>
                <a:spcPct val="20000"/>
              </a:spcBef>
            </a:pPr>
            <a:r>
              <a:rPr lang="tr-TR" sz="3300" b="1" dirty="0">
                <a:latin typeface="+mn-lt"/>
                <a:cs typeface="Times New Roman" pitchFamily="18" charset="0"/>
              </a:rPr>
              <a:t>Üniversiteye atılan ilk adımda</a:t>
            </a:r>
          </a:p>
          <a:p>
            <a:pPr marL="514350" indent="-514350" algn="ctr" eaLnBrk="0" hangingPunct="0">
              <a:lnSpc>
                <a:spcPct val="150000"/>
              </a:lnSpc>
              <a:spcBef>
                <a:spcPct val="20000"/>
              </a:spcBef>
              <a:buAutoNum type="arabicPeriod"/>
            </a:pPr>
            <a:r>
              <a:rPr lang="tr-TR" sz="3300" b="1" dirty="0" smtClean="0">
                <a:latin typeface="+mn-lt"/>
                <a:cs typeface="Times New Roman" pitchFamily="18" charset="0"/>
              </a:rPr>
              <a:t>sınıf </a:t>
            </a:r>
            <a:r>
              <a:rPr lang="tr-TR" sz="3300" b="1" dirty="0">
                <a:latin typeface="+mn-lt"/>
                <a:cs typeface="Times New Roman" pitchFamily="18" charset="0"/>
              </a:rPr>
              <a:t>öğrencilerimizin bilmesi gerekenlerden bazıları</a:t>
            </a:r>
            <a:r>
              <a:rPr lang="tr-TR" sz="3300" b="1" dirty="0" smtClean="0">
                <a:latin typeface="+mn-lt"/>
                <a:cs typeface="Times New Roman" pitchFamily="18" charset="0"/>
              </a:rPr>
              <a:t>…</a:t>
            </a:r>
          </a:p>
          <a:p>
            <a:pPr marL="514350" indent="-514350" algn="ctr" eaLnBrk="0" hangingPunct="0">
              <a:lnSpc>
                <a:spcPct val="150000"/>
              </a:lnSpc>
              <a:spcBef>
                <a:spcPct val="20000"/>
              </a:spcBef>
            </a:pPr>
            <a:r>
              <a:rPr lang="tr-TR" sz="3300" b="1" dirty="0" smtClean="0">
                <a:latin typeface="+mn-lt"/>
                <a:cs typeface="Times New Roman" pitchFamily="18" charset="0"/>
              </a:rPr>
              <a:t>S.S.S.</a:t>
            </a: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53924"/>
            <a:ext cx="11701463" cy="11701463"/>
          </a:xfrm>
          <a:prstGeom prst="rect">
            <a:avLst/>
          </a:prstGeom>
          <a:solidFill>
            <a:schemeClr val="tx2">
              <a:lumMod val="20000"/>
              <a:lumOff val="80000"/>
            </a:schemeClr>
          </a:solidFill>
          <a:ln>
            <a:solidFill>
              <a:schemeClr val="accent5">
                <a:lumMod val="40000"/>
                <a:lumOff val="60000"/>
              </a:schemeClr>
            </a:solidFill>
          </a:ln>
        </p:spPr>
        <p:txBody>
          <a:bodyPr>
            <a:noAutofit/>
          </a:bodyPr>
          <a:lstStyle/>
          <a:p>
            <a:pPr marR="0" lvl="0" algn="just" defTabSz="600683" eaLnBrk="1" fontAlgn="auto" latinLnBrk="0" hangingPunct="1">
              <a:lnSpc>
                <a:spcPct val="150000"/>
              </a:lnSpc>
              <a:spcBef>
                <a:spcPts val="2468"/>
              </a:spcBef>
              <a:spcAft>
                <a:spcPts val="0"/>
              </a:spcAft>
              <a:buClr>
                <a:srgbClr val="929292"/>
              </a:buClr>
              <a:buSzPct val="60000"/>
              <a:tabLst/>
              <a:defRPr/>
            </a:pPr>
            <a:r>
              <a:rPr kumimoji="0" lang="tr-TR" sz="36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 Danışmanlık hizmetleri</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öğrenciye mezun oluncaya kadar ders seçme ve diğer konularda rehberlik etmek üzere bir danışman atanır.</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Danışmanlarınızla yapacağınız görüşmelerinizi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danışmanlık saatinde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yapınız.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	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Danışmanlarınızın size kolay ulaşabilmeleri için Öğrenci Bilgi Sistemindeki </a:t>
            </a:r>
            <a:r>
              <a:rPr lang="tr-TR" sz="3600" b="1" noProof="0" dirty="0" smtClean="0">
                <a:latin typeface="+mn-lt"/>
                <a:cs typeface="Times New Roman" pitchFamily="18" charset="0"/>
              </a:rPr>
              <a:t>e-posta</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ve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telefonlarınızı</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güncelleyip sık sık kontrol ediniz.</a:t>
            </a:r>
            <a:endParaRPr kumimoji="0" lang="tr-TR" sz="36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p:txBody>
      </p:sp>
    </p:spTree>
    <p:extLst>
      <p:ext uri="{BB962C8B-B14F-4D97-AF65-F5344CB8AC3E}">
        <p14:creationId xmlns:p14="http://schemas.microsoft.com/office/powerpoint/2010/main" val="333658567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3130223" cy="11701463"/>
          </a:xfrm>
          <a:prstGeom prst="rect">
            <a:avLst/>
          </a:prstGeom>
          <a:solidFill>
            <a:schemeClr val="tx2">
              <a:lumMod val="20000"/>
              <a:lumOff val="80000"/>
            </a:schemeClr>
          </a:solidFill>
          <a:ln w="12700">
            <a:solidFill>
              <a:schemeClr val="accent5">
                <a:lumMod val="40000"/>
                <a:lumOff val="60000"/>
              </a:schemeClr>
            </a:solidFill>
            <a:miter lim="400000"/>
          </a:ln>
          <a:extLst>
            <a:ext uri="{C572A759-6A51-4108-AA02-DFA0A04FC94B}">
              <ma14:wrappingTextBoxFlag xmlns="" xmlns:ma14="http://schemas.microsoft.com/office/mac/drawingml/2011/main" val="1"/>
            </a:ext>
          </a:extLst>
        </p:spPr>
        <p:txBody>
          <a:bodyPr lIns="0" tIns="0" rIns="0" bIns="0" anchor="ctr">
            <a:normAutofit/>
          </a:bodyPr>
          <a:lstStyle/>
          <a:p>
            <a:pPr marL="483156" marR="0" lvl="0" indent="-483156" algn="l" defTabSz="600683" eaLnBrk="1" fontAlgn="auto" latinLnBrk="0" hangingPunct="1">
              <a:lnSpc>
                <a:spcPct val="150000"/>
              </a:lnSpc>
              <a:spcBef>
                <a:spcPts val="2468"/>
              </a:spcBef>
              <a:spcAft>
                <a:spcPts val="0"/>
              </a:spcAft>
              <a:buClr>
                <a:srgbClr val="929292"/>
              </a:buClr>
              <a:buSzPct val="60000"/>
              <a:buFontTx/>
              <a:buNone/>
              <a:tabLst/>
              <a:defRPr/>
            </a:pPr>
            <a:r>
              <a:rPr lang="tr-TR" sz="3200" b="1" dirty="0">
                <a:solidFill>
                  <a:srgbClr val="CC3300"/>
                </a:solidFill>
                <a:latin typeface="Times New Roman" pitchFamily="18" charset="0"/>
                <a:cs typeface="Times New Roman" pitchFamily="18" charset="0"/>
              </a:rPr>
              <a:t>	</a:t>
            </a:r>
            <a:r>
              <a:rPr lang="tr-TR" sz="4000" dirty="0" smtClean="0">
                <a:solidFill>
                  <a:srgbClr val="CC3300"/>
                </a:solidFill>
                <a:latin typeface="Times New Roman" pitchFamily="18" charset="0"/>
                <a:cs typeface="Times New Roman" pitchFamily="18" charset="0"/>
              </a:rPr>
              <a:t>- </a:t>
            </a: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Duyuru ve ilanlara nerelerden ulaşabilirim?</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Her bölüm ve ana bilim dalının ilanlarının bulunduğu panolardan, sekreterliklerden ve dekanlık girişi ile derslik ve laboratuar binalarının girişlerindeki kapılar ile </a:t>
            </a:r>
            <a:r>
              <a:rPr kumimoji="0" lang="tr-TR" sz="32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internetten</a:t>
            </a: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ilgili ilan ve duyurulara ulaşılabilir.</a:t>
            </a:r>
          </a:p>
          <a:p>
            <a:pPr marL="483156" marR="0" lvl="0" indent="-483156" algn="l" defTabSz="600683" eaLnBrk="1" fontAlgn="auto" latinLnBrk="0" hangingPunct="1">
              <a:lnSpc>
                <a:spcPct val="150000"/>
              </a:lnSpc>
              <a:spcBef>
                <a:spcPts val="2468"/>
              </a:spcBef>
              <a:spcAft>
                <a:spcPts val="0"/>
              </a:spcAft>
              <a:buClr>
                <a:srgbClr val="929292"/>
              </a:buClr>
              <a:buSzPct val="60000"/>
              <a:tabLst/>
              <a:defRPr/>
            </a:pP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 Ders alma işlemi nedir? Nasıl ve ne zaman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Tüm üniversite öğrencilerinde olduğu gibi dönem açılmadan önce hangi</a:t>
            </a:r>
            <a:r>
              <a:rPr kumimoji="0" lang="tr-TR" sz="3200" b="0" i="0" u="none" strike="noStrike" kern="0" cap="none" spc="0" normalizeH="0" noProof="0" dirty="0" smtClean="0">
                <a:ln>
                  <a:noFill/>
                </a:ln>
                <a:solidFill>
                  <a:srgbClr val="414141"/>
                </a:solidFill>
                <a:effectLst/>
                <a:uLnTx/>
                <a:uFillTx/>
                <a:latin typeface="+mn-lt"/>
                <a:ea typeface="Palatino"/>
                <a:cs typeface="Times New Roman" pitchFamily="18" charset="0"/>
                <a:sym typeface="Palatino"/>
              </a:rPr>
              <a:t> </a:t>
            </a: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derslerin okunacağının danışman denetiminde belirlenmesidir.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yıl en az iki kez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2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Ders kayıtlarınızı </a:t>
            </a:r>
            <a:r>
              <a:rPr kumimoji="0" lang="tr-TR" sz="32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yaptıktan sonra kaydı onaylamayı unutmayın!</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2100" b="0" i="0" u="none" strike="noStrike" kern="0" cap="none" spc="0" normalizeH="0" baseline="0" noProof="0" dirty="0" smtClean="0">
              <a:ln>
                <a:noFill/>
              </a:ln>
              <a:solidFill>
                <a:srgbClr val="CC3300"/>
              </a:solidFill>
              <a:effectLst/>
              <a:uLnTx/>
              <a:uFillTx/>
              <a:latin typeface="Tahoma" pitchFamily="34" charset="0"/>
              <a:ea typeface="Palatino"/>
              <a:cs typeface="Tahoma" pitchFamily="34"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endParaRPr kumimoji="0" lang="tr-TR" sz="2100" b="0" i="0" u="none" strike="noStrike" kern="0" cap="none" spc="0" normalizeH="0" baseline="0" noProof="0" dirty="0">
              <a:ln>
                <a:noFill/>
              </a:ln>
              <a:solidFill>
                <a:srgbClr val="414141"/>
              </a:solidFill>
              <a:effectLst/>
              <a:uLnTx/>
              <a:uFillTx/>
              <a:latin typeface="Times New Roman" pitchFamily="18" charset="0"/>
              <a:ea typeface="Palatino"/>
              <a:cs typeface="Times New Roman" pitchFamily="18" charset="0"/>
              <a:sym typeface="Palatino"/>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par>
                          <p:cTn id="33" fill="hold">
                            <p:stCondLst>
                              <p:cond delay="4500"/>
                            </p:stCondLst>
                            <p:childTnLst>
                              <p:par>
                                <p:cTn id="34" presetID="53" presetClass="entr" presetSubtype="0" fill="hold" nodeType="after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 calcmode="lin" valueType="num">
                                      <p:cBhvr>
                                        <p:cTn id="36"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8"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Yer Tutucusu 4"/>
          <p:cNvSpPr>
            <a:spLocks noGrp="1"/>
          </p:cNvSpPr>
          <p:nvPr>
            <p:ph type="body" idx="1"/>
          </p:nvPr>
        </p:nvSpPr>
        <p:spPr/>
        <p:txBody>
          <a:bodyPr/>
          <a:lstStyle/>
          <a:p>
            <a:r>
              <a:rPr lang="tr-TR" b="1" dirty="0" smtClean="0">
                <a:solidFill>
                  <a:srgbClr val="FF0000"/>
                </a:solidFill>
              </a:rPr>
              <a:t>Yıl Boyunca Hangi Sınavlara Girilir?</a:t>
            </a:r>
          </a:p>
          <a:p>
            <a:pPr marL="0" indent="0" algn="just">
              <a:buNone/>
            </a:pPr>
            <a:r>
              <a:rPr lang="tr-TR" dirty="0" smtClean="0"/>
              <a:t>Bir </a:t>
            </a:r>
            <a:r>
              <a:rPr lang="tr-TR" dirty="0"/>
              <a:t>dersten başarılı olabilmek </a:t>
            </a:r>
            <a:r>
              <a:rPr lang="tr-TR" dirty="0" smtClean="0"/>
              <a:t>için Öğrenciler, bir yarı yılda en az bir Vize, bir de Final sınavına girmek zorundadır.  ( Vize Sınavları dönem içinde; Final sınavları dönem tamamlandıktan sonra yapılır.</a:t>
            </a:r>
          </a:p>
          <a:p>
            <a:pPr marL="0" indent="0" algn="l">
              <a:buNone/>
            </a:pPr>
            <a:r>
              <a:rPr lang="tr-TR" dirty="0" smtClean="0">
                <a:solidFill>
                  <a:srgbClr val="FF0000"/>
                </a:solidFill>
              </a:rPr>
              <a:t>Daha </a:t>
            </a:r>
            <a:r>
              <a:rPr lang="tr-TR" dirty="0">
                <a:solidFill>
                  <a:srgbClr val="FF0000"/>
                </a:solidFill>
              </a:rPr>
              <a:t>Geniş Bilgi için: </a:t>
            </a:r>
            <a:r>
              <a:rPr lang="tr-TR" b="1" dirty="0">
                <a:solidFill>
                  <a:srgbClr val="0070C0"/>
                </a:solidFill>
                <a:hlinkClick r:id="rId2"/>
              </a:rPr>
              <a:t>http://ogris.gazi.edu.tr/posts/view/title/gazi-universitesi-egitim-ogretim-ve-sinav-yonetmeligi-14789</a:t>
            </a:r>
            <a:endParaRPr lang="tr-TR" b="1" dirty="0" smtClean="0">
              <a:solidFill>
                <a:srgbClr val="0070C0"/>
              </a:solidFill>
            </a:endParaRPr>
          </a:p>
          <a:p>
            <a:pPr marL="0" indent="0" algn="just">
              <a:buNone/>
            </a:pPr>
            <a:endParaRPr lang="tr-TR" dirty="0"/>
          </a:p>
        </p:txBody>
      </p:sp>
      <p:sp>
        <p:nvSpPr>
          <p:cNvPr id="6" name="Başlık 2"/>
          <p:cNvSpPr>
            <a:spLocks noGrp="1"/>
          </p:cNvSpPr>
          <p:nvPr>
            <p:ph type="title"/>
          </p:nvPr>
        </p:nvSpPr>
        <p:spPr/>
        <p:txBody>
          <a:bodyPr>
            <a:normAutofit/>
          </a:bodyPr>
          <a:lstStyle/>
          <a:p>
            <a:r>
              <a:rPr lang="tr-TR" sz="4800" dirty="0" smtClean="0"/>
              <a:t>SINAVLAR VE DERS GEÇME</a:t>
            </a:r>
            <a:br>
              <a:rPr lang="tr-TR" sz="4800" dirty="0" smtClean="0"/>
            </a:br>
            <a:r>
              <a:rPr lang="tr-TR" sz="4800" dirty="0" smtClean="0"/>
              <a:t>Eğitim-Öğretim Sınav Yönetmeliği</a:t>
            </a:r>
            <a:endParaRPr lang="tr-TR" sz="4800" dirty="0"/>
          </a:p>
        </p:txBody>
      </p:sp>
    </p:spTree>
    <p:extLst>
      <p:ext uri="{BB962C8B-B14F-4D97-AF65-F5344CB8AC3E}">
        <p14:creationId xmlns:p14="http://schemas.microsoft.com/office/powerpoint/2010/main" val="160435506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089" y="959886"/>
            <a:ext cx="10787287" cy="930406"/>
          </a:xfrm>
        </p:spPr>
        <p:txBody>
          <a:bodyPr>
            <a:normAutofit/>
          </a:bodyPr>
          <a:lstStyle/>
          <a:p>
            <a:r>
              <a:rPr lang="tr-TR" sz="4400" dirty="0" smtClean="0"/>
              <a:t>ÖĞRENCİ İŞLERİ DAİRE BAŞKANLIĞI</a:t>
            </a:r>
            <a:endParaRPr lang="tr-TR" sz="4400" dirty="0"/>
          </a:p>
        </p:txBody>
      </p:sp>
      <p:sp>
        <p:nvSpPr>
          <p:cNvPr id="3" name="Metin Yer Tutucusu 2"/>
          <p:cNvSpPr>
            <a:spLocks noGrp="1"/>
          </p:cNvSpPr>
          <p:nvPr>
            <p:ph type="body" idx="1"/>
          </p:nvPr>
        </p:nvSpPr>
        <p:spPr>
          <a:xfrm>
            <a:off x="457089" y="2034307"/>
            <a:ext cx="10787287" cy="8433017"/>
          </a:xfrm>
        </p:spPr>
        <p:txBody>
          <a:bodyPr/>
          <a:lstStyle/>
          <a:p>
            <a:endParaRPr lang="tr-T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250" y="2538363"/>
            <a:ext cx="10896296"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49717538"/>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089" y="738164"/>
            <a:ext cx="10787287" cy="792088"/>
          </a:xfrm>
        </p:spPr>
        <p:txBody>
          <a:bodyPr>
            <a:normAutofit/>
          </a:bodyPr>
          <a:lstStyle/>
          <a:p>
            <a:r>
              <a:rPr lang="tr-TR" sz="5400" dirty="0"/>
              <a:t>Eğitim-Öğretim Sınav Yönetmeliği</a:t>
            </a:r>
          </a:p>
        </p:txBody>
      </p:sp>
      <p:sp>
        <p:nvSpPr>
          <p:cNvPr id="3" name="Metin Yer Tutucusu 2"/>
          <p:cNvSpPr>
            <a:spLocks noGrp="1"/>
          </p:cNvSpPr>
          <p:nvPr>
            <p:ph type="body" idx="1"/>
          </p:nvPr>
        </p:nvSpPr>
        <p:spPr>
          <a:xfrm>
            <a:off x="457089" y="1674267"/>
            <a:ext cx="10787287" cy="9361040"/>
          </a:xfrm>
        </p:spPr>
        <p:txBody>
          <a:bodyPr/>
          <a:lstStyle/>
          <a:p>
            <a:endParaRPr lang="tr-T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545" y="1818283"/>
            <a:ext cx="11099543" cy="9217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010868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810171" y="234107"/>
            <a:ext cx="10297144" cy="11366188"/>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smtClean="0">
                <a:solidFill>
                  <a:srgbClr val="CC3300"/>
                </a:solidFill>
                <a:latin typeface="+mn-lt"/>
                <a:cs typeface="Tahoma" pitchFamily="34" charset="0"/>
              </a:rPr>
              <a:t> Resmî </a:t>
            </a:r>
            <a:r>
              <a:rPr lang="tr-TR" sz="3600" b="1" dirty="0">
                <a:solidFill>
                  <a:srgbClr val="CC3300"/>
                </a:solidFill>
                <a:latin typeface="+mn-lt"/>
                <a:cs typeface="Tahoma" pitchFamily="34" charset="0"/>
              </a:rPr>
              <a:t>mazeret veya sağlık raporları olanların devam ve sınav hakları nelerdir</a:t>
            </a:r>
            <a:r>
              <a:rPr lang="tr-TR" sz="3600" b="1" dirty="0" smtClean="0">
                <a:solidFill>
                  <a:srgbClr val="CC3300"/>
                </a:solidFill>
                <a:latin typeface="+mn-lt"/>
                <a:cs typeface="Tahoma" pitchFamily="34" charset="0"/>
              </a:rPr>
              <a:t>?</a:t>
            </a:r>
            <a:endParaRPr lang="tr-TR" sz="3600" b="1" dirty="0">
              <a:solidFill>
                <a:srgbClr val="CC3300"/>
              </a:solidFill>
              <a:latin typeface="+mn-lt"/>
              <a:cs typeface="Tahoma" pitchFamily="34" charset="0"/>
            </a:endParaRPr>
          </a:p>
          <a:p>
            <a:pPr algn="just">
              <a:lnSpc>
                <a:spcPct val="130000"/>
              </a:lnSpc>
            </a:pPr>
            <a:r>
              <a:rPr lang="tr-TR" sz="3600" dirty="0">
                <a:latin typeface="+mn-lt"/>
                <a:cs typeface="Tahoma" pitchFamily="34" charset="0"/>
              </a:rPr>
              <a:t>Sağlık durumu veya başka bir geçerli mazereti </a:t>
            </a:r>
            <a:r>
              <a:rPr lang="tr-TR" sz="3600" dirty="0" smtClean="0">
                <a:latin typeface="+mn-lt"/>
                <a:cs typeface="Tahoma" pitchFamily="34" charset="0"/>
              </a:rPr>
              <a:t>olanlar, </a:t>
            </a:r>
            <a:r>
              <a:rPr lang="tr-TR" sz="3600" dirty="0">
                <a:latin typeface="+mn-lt"/>
                <a:cs typeface="Tahoma" pitchFamily="34" charset="0"/>
              </a:rPr>
              <a:t>bu </a:t>
            </a:r>
            <a:r>
              <a:rPr lang="tr-TR" sz="3600" dirty="0" smtClean="0">
                <a:latin typeface="+mn-lt"/>
                <a:cs typeface="Tahoma" pitchFamily="34" charset="0"/>
              </a:rPr>
              <a:t>mazeretlerini belirten raporları dilekçeyle Dekanlığa bildirirler. Mazeretlerinin Dekanlık </a:t>
            </a:r>
            <a:r>
              <a:rPr lang="tr-TR" sz="3600" dirty="0">
                <a:latin typeface="+mn-lt"/>
                <a:cs typeface="Tahoma" pitchFamily="34" charset="0"/>
              </a:rPr>
              <a:t>Yönetim Kurulu tarafından onaylanması koşuluyla, giremedikleri vize sınavlarına aynı dönem içinde </a:t>
            </a:r>
            <a:r>
              <a:rPr lang="tr-TR" sz="3600" dirty="0" smtClean="0">
                <a:latin typeface="+mn-lt"/>
                <a:cs typeface="Tahoma" pitchFamily="34" charset="0"/>
              </a:rPr>
              <a:t>Dekanlık </a:t>
            </a:r>
            <a:r>
              <a:rPr lang="tr-TR" sz="3600" dirty="0">
                <a:latin typeface="+mn-lt"/>
                <a:cs typeface="Tahoma" pitchFamily="34" charset="0"/>
              </a:rPr>
              <a:t>tarafından belirlenen tarihler </a:t>
            </a:r>
            <a:r>
              <a:rPr lang="tr-TR" sz="3600" dirty="0" smtClean="0">
                <a:latin typeface="+mn-lt"/>
                <a:cs typeface="Tahoma" pitchFamily="34" charset="0"/>
              </a:rPr>
              <a:t>arasında </a:t>
            </a:r>
            <a:r>
              <a:rPr lang="tr-TR" sz="3600" b="1" dirty="0" smtClean="0">
                <a:latin typeface="+mn-lt"/>
                <a:cs typeface="Tahoma" pitchFamily="34" charset="0"/>
              </a:rPr>
              <a:t>Vize Mazeret Sınavına/Sınavlarına</a:t>
            </a:r>
            <a:r>
              <a:rPr lang="tr-TR" sz="3600" dirty="0" smtClean="0">
                <a:latin typeface="+mn-lt"/>
                <a:cs typeface="Tahoma" pitchFamily="34" charset="0"/>
              </a:rPr>
              <a:t> girebilirler. </a:t>
            </a:r>
          </a:p>
          <a:p>
            <a:pPr algn="just">
              <a:lnSpc>
                <a:spcPct val="130000"/>
              </a:lnSpc>
            </a:pPr>
            <a:endParaRPr lang="tr-TR" sz="3600" dirty="0" smtClean="0">
              <a:latin typeface="+mn-lt"/>
              <a:cs typeface="Tahoma" pitchFamily="34" charset="0"/>
            </a:endParaRPr>
          </a:p>
          <a:p>
            <a:pPr algn="just">
              <a:lnSpc>
                <a:spcPct val="130000"/>
              </a:lnSpc>
            </a:pPr>
            <a:r>
              <a:rPr lang="tr-TR" sz="3600" b="1" u="sng" dirty="0" smtClean="0">
                <a:latin typeface="+mn-lt"/>
                <a:cs typeface="Tahoma" pitchFamily="34" charset="0"/>
              </a:rPr>
              <a:t>Final </a:t>
            </a:r>
            <a:r>
              <a:rPr lang="tr-TR" sz="3600" b="1" u="sng" dirty="0">
                <a:latin typeface="+mn-lt"/>
                <a:cs typeface="Tahoma" pitchFamily="34" charset="0"/>
              </a:rPr>
              <a:t>sınavında mazeret kabul edilmemektedir</a:t>
            </a:r>
            <a:r>
              <a:rPr lang="tr-TR" sz="3600" b="1" u="sng" dirty="0" smtClean="0">
                <a:latin typeface="+mn-lt"/>
                <a:cs typeface="Tahoma" pitchFamily="34" charset="0"/>
              </a:rPr>
              <a:t>.</a:t>
            </a:r>
          </a:p>
          <a:p>
            <a:pPr algn="just">
              <a:lnSpc>
                <a:spcPct val="130000"/>
              </a:lnSpc>
            </a:pPr>
            <a:endParaRPr lang="tr-TR" sz="3600" b="1" u="sng" dirty="0" smtClean="0">
              <a:latin typeface="+mn-lt"/>
              <a:cs typeface="Tahoma" pitchFamily="34" charset="0"/>
            </a:endParaRPr>
          </a:p>
          <a:p>
            <a:pPr algn="l">
              <a:lnSpc>
                <a:spcPct val="130000"/>
              </a:lnSpc>
            </a:pPr>
            <a:endParaRPr lang="tr-TR" sz="3600" dirty="0">
              <a:latin typeface="Tahoma" pitchFamily="34" charset="0"/>
              <a:cs typeface="Tahoma" pitchFamily="34" charset="0"/>
            </a:endParaRPr>
          </a:p>
          <a:p>
            <a:pPr>
              <a:lnSpc>
                <a:spcPct val="150000"/>
              </a:lnSpc>
            </a:pPr>
            <a:endParaRPr lang="tr-TR" sz="2100" dirty="0">
              <a:latin typeface="Tahoma" pitchFamily="34" charset="0"/>
              <a:cs typeface="Tahoma" pitchFamily="34" charset="0"/>
            </a:endParaRPr>
          </a:p>
          <a:p>
            <a:pPr>
              <a:lnSpc>
                <a:spcPct val="150000"/>
              </a:lnSpc>
            </a:pPr>
            <a:endParaRPr lang="tr-TR" sz="2100" dirty="0">
              <a:solidFill>
                <a:srgbClr val="CC3300"/>
              </a:solidFill>
              <a:latin typeface="Tahoma" pitchFamily="34" charset="0"/>
              <a:cs typeface="Tahoma" pitchFamily="34" charset="0"/>
            </a:endParaRPr>
          </a:p>
        </p:txBody>
      </p:sp>
    </p:spTree>
    <p:extLst>
      <p:ext uri="{BB962C8B-B14F-4D97-AF65-F5344CB8AC3E}">
        <p14:creationId xmlns:p14="http://schemas.microsoft.com/office/powerpoint/2010/main" val="3066132491"/>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2">
                                            <p:txEl>
                                              <p:pRg st="0" end="0"/>
                                            </p:txEl>
                                          </p:spTgt>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2">
                                            <p:txEl>
                                              <p:pRg st="1" end="1"/>
                                            </p:txEl>
                                          </p:spTgt>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p:cTn id="19"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1"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314227" y="4340993"/>
            <a:ext cx="10081120" cy="324191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3600" dirty="0">
                <a:cs typeface="Tahoma" pitchFamily="34" charset="0"/>
              </a:rPr>
              <a:t>Vize ve final sonucunda başarılı olamayan </a:t>
            </a:r>
            <a:endParaRPr lang="tr-TR" sz="3600" dirty="0" smtClean="0">
              <a:cs typeface="Tahoma" pitchFamily="34" charset="0"/>
            </a:endParaRPr>
          </a:p>
          <a:p>
            <a:pPr defTabSz="584200" rtl="0" latinLnBrk="1" hangingPunct="0"/>
            <a:r>
              <a:rPr lang="tr-TR" sz="3600" dirty="0" smtClean="0">
                <a:cs typeface="Tahoma" pitchFamily="34" charset="0"/>
              </a:rPr>
              <a:t>öğrenciler </a:t>
            </a:r>
            <a:r>
              <a:rPr lang="tr-TR" sz="3600" dirty="0">
                <a:cs typeface="Tahoma" pitchFamily="34" charset="0"/>
              </a:rPr>
              <a:t>Bütünleme sınavına girerler. </a:t>
            </a:r>
            <a:endParaRPr lang="tr-TR" sz="3600" dirty="0" smtClean="0">
              <a:cs typeface="Tahoma" pitchFamily="34" charset="0"/>
            </a:endParaRPr>
          </a:p>
          <a:p>
            <a:pPr defTabSz="584200" rtl="0" latinLnBrk="1" hangingPunct="0"/>
            <a:r>
              <a:rPr lang="tr-TR" sz="3600" dirty="0" smtClean="0">
                <a:cs typeface="Tahoma" pitchFamily="34" charset="0"/>
              </a:rPr>
              <a:t>Bütünleme </a:t>
            </a:r>
            <a:r>
              <a:rPr lang="tr-TR" sz="3600" dirty="0">
                <a:cs typeface="Tahoma" pitchFamily="34" charset="0"/>
              </a:rPr>
              <a:t>sınavında da başarılı olamayan </a:t>
            </a:r>
            <a:endParaRPr lang="tr-TR" sz="3600" dirty="0" smtClean="0">
              <a:cs typeface="Tahoma" pitchFamily="34" charset="0"/>
            </a:endParaRPr>
          </a:p>
          <a:p>
            <a:pPr defTabSz="584200" rtl="0" latinLnBrk="1" hangingPunct="0"/>
            <a:r>
              <a:rPr lang="tr-TR" sz="3600" dirty="0" smtClean="0">
                <a:cs typeface="Tahoma" pitchFamily="34" charset="0"/>
              </a:rPr>
              <a:t>öğrenciler </a:t>
            </a:r>
            <a:r>
              <a:rPr lang="tr-TR" sz="3600" dirty="0">
                <a:cs typeface="Tahoma" pitchFamily="34" charset="0"/>
              </a:rPr>
              <a:t>başarısız oldukları dersi/dersleri </a:t>
            </a:r>
            <a:endParaRPr lang="tr-TR" sz="3600" dirty="0" smtClean="0">
              <a:cs typeface="Tahoma" pitchFamily="34" charset="0"/>
            </a:endParaRPr>
          </a:p>
          <a:p>
            <a:pPr defTabSz="584200" rtl="0" latinLnBrk="1" hangingPunct="0"/>
            <a:r>
              <a:rPr lang="tr-TR" sz="3600" dirty="0" smtClean="0">
                <a:cs typeface="Tahoma" pitchFamily="34" charset="0"/>
              </a:rPr>
              <a:t>alttan </a:t>
            </a:r>
            <a:r>
              <a:rPr lang="tr-TR" sz="3600" dirty="0">
                <a:cs typeface="Tahoma" pitchFamily="34" charset="0"/>
              </a:rPr>
              <a:t>alırlar.</a:t>
            </a:r>
          </a:p>
          <a:p>
            <a:pPr marL="0" marR="0" indent="0" algn="ctr" defTabSz="584200" rtl="0" fontAlgn="auto" latinLnBrk="1" hangingPunct="0">
              <a:lnSpc>
                <a:spcPct val="100000"/>
              </a:lnSpc>
              <a:spcBef>
                <a:spcPts val="0"/>
              </a:spcBef>
              <a:spcAft>
                <a:spcPts val="0"/>
              </a:spcAft>
              <a:buClrTx/>
              <a:buSzTx/>
              <a:buFontTx/>
              <a:buNone/>
              <a:tabLst/>
            </a:pP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211673684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466355" y="1058517"/>
            <a:ext cx="7560840" cy="872033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600" b="1" i="0" u="none" strike="noStrike" cap="none" spc="0" normalizeH="0" baseline="0" dirty="0" smtClean="0">
                <a:ln>
                  <a:noFill/>
                </a:ln>
                <a:solidFill>
                  <a:srgbClr val="414141"/>
                </a:solidFill>
                <a:effectLst/>
                <a:uFillTx/>
                <a:latin typeface="Palatino"/>
                <a:ea typeface="Palatino"/>
                <a:cs typeface="Palatino"/>
                <a:sym typeface="Palatino"/>
              </a:rPr>
              <a:t>Ders Geçme Sistemi</a:t>
            </a:r>
          </a:p>
          <a:p>
            <a:pPr marL="0" marR="0" indent="0" algn="ctr" defTabSz="584200" rtl="0" fontAlgn="auto" latinLnBrk="1" hangingPunct="0">
              <a:lnSpc>
                <a:spcPct val="100000"/>
              </a:lnSpc>
              <a:spcBef>
                <a:spcPts val="0"/>
              </a:spcBef>
              <a:spcAft>
                <a:spcPts val="0"/>
              </a:spcAft>
              <a:buClrTx/>
              <a:buSzTx/>
              <a:buFontTx/>
              <a:buNone/>
              <a:tabLst/>
            </a:pPr>
            <a:endParaRPr kumimoji="0" lang="tr-TR" sz="3600" b="1" i="0" u="none" strike="noStrike" cap="none" spc="0" normalizeH="0" baseline="0" dirty="0" smtClean="0">
              <a:ln>
                <a:noFill/>
              </a:ln>
              <a:solidFill>
                <a:srgbClr val="414141"/>
              </a:solidFill>
              <a:effectLst/>
              <a:uFillTx/>
              <a:latin typeface="Palatino"/>
              <a:ea typeface="Palatino"/>
              <a:cs typeface="Palatino"/>
              <a:sym typeface="Palatino"/>
            </a:endParaRPr>
          </a:p>
          <a:p>
            <a:pPr marL="0" marR="0" indent="0" algn="ctr" defTabSz="584200" rtl="0" fontAlgn="auto" latinLnBrk="1" hangingPunct="0">
              <a:lnSpc>
                <a:spcPct val="100000"/>
              </a:lnSpc>
              <a:spcBef>
                <a:spcPts val="0"/>
              </a:spcBef>
              <a:spcAft>
                <a:spcPts val="0"/>
              </a:spcAft>
              <a:buClrTx/>
              <a:buSzTx/>
              <a:buFontTx/>
              <a:buNone/>
              <a:tabLst/>
            </a:pPr>
            <a:r>
              <a:rPr lang="tr-TR" sz="2400" dirty="0" smtClean="0"/>
              <a:t>Vize ve Final notları bağıl değerlendirme yöntemiyle </a:t>
            </a:r>
          </a:p>
          <a:p>
            <a:pPr marL="0" marR="0" indent="0" algn="ctr" defTabSz="584200" rtl="0" fontAlgn="auto" latinLnBrk="1" hangingPunct="0">
              <a:lnSpc>
                <a:spcPct val="100000"/>
              </a:lnSpc>
              <a:spcBef>
                <a:spcPts val="0"/>
              </a:spcBef>
              <a:spcAft>
                <a:spcPts val="0"/>
              </a:spcAft>
              <a:buClrTx/>
              <a:buSzTx/>
              <a:buFontTx/>
              <a:buNone/>
              <a:tabLst/>
            </a:pPr>
            <a:r>
              <a:rPr lang="tr-TR" sz="2400" dirty="0" smtClean="0"/>
              <a:t>Sistem tarafından değerlendirilir. Ardından Sistem, </a:t>
            </a:r>
          </a:p>
          <a:p>
            <a:pPr marL="0" marR="0" indent="0" algn="ctr" defTabSz="584200" rtl="0" fontAlgn="auto" latinLnBrk="1" hangingPunct="0">
              <a:lnSpc>
                <a:spcPct val="100000"/>
              </a:lnSpc>
              <a:spcBef>
                <a:spcPts val="0"/>
              </a:spcBef>
              <a:spcAft>
                <a:spcPts val="0"/>
              </a:spcAft>
              <a:buClrTx/>
              <a:buSzTx/>
              <a:buFontTx/>
              <a:buNone/>
              <a:tabLst/>
            </a:pPr>
            <a:r>
              <a:rPr lang="tr-TR" sz="2400" dirty="0" smtClean="0"/>
              <a:t>Notları harf notuna dönüştürür. </a:t>
            </a:r>
          </a:p>
          <a:p>
            <a:pPr marL="0" marR="0" indent="0" algn="ctr" defTabSz="584200" rtl="0" fontAlgn="auto" latinLnBrk="1" hangingPunct="0">
              <a:lnSpc>
                <a:spcPct val="100000"/>
              </a:lnSpc>
              <a:spcBef>
                <a:spcPts val="0"/>
              </a:spcBef>
              <a:spcAft>
                <a:spcPts val="0"/>
              </a:spcAft>
              <a:buClrTx/>
              <a:buSzTx/>
              <a:buFontTx/>
              <a:buNone/>
              <a:tabLst/>
            </a:pPr>
            <a:r>
              <a:rPr kumimoji="0" lang="tr-TR" sz="2400" b="0" i="0" u="none" strike="noStrike" cap="none" spc="0" normalizeH="0" baseline="0" dirty="0" smtClean="0">
                <a:ln>
                  <a:noFill/>
                </a:ln>
                <a:solidFill>
                  <a:srgbClr val="414141"/>
                </a:solidFill>
                <a:effectLst/>
                <a:uFillTx/>
                <a:latin typeface="Palatino"/>
                <a:ea typeface="Palatino"/>
                <a:cs typeface="Palatino"/>
                <a:sym typeface="Palatino"/>
              </a:rPr>
              <a:t>Harf</a:t>
            </a:r>
            <a:r>
              <a:rPr kumimoji="0" lang="tr-TR" sz="2400" b="0" i="0" u="none" strike="noStrike" cap="none" spc="0" normalizeH="0" dirty="0" smtClean="0">
                <a:ln>
                  <a:noFill/>
                </a:ln>
                <a:solidFill>
                  <a:srgbClr val="414141"/>
                </a:solidFill>
                <a:effectLst/>
                <a:uFillTx/>
                <a:latin typeface="Palatino"/>
                <a:ea typeface="Palatino"/>
                <a:cs typeface="Palatino"/>
                <a:sym typeface="Palatino"/>
              </a:rPr>
              <a:t> Notları: </a:t>
            </a:r>
          </a:p>
          <a:p>
            <a:pPr marL="0" marR="0" indent="0" algn="ctr" defTabSz="584200" rtl="0" fontAlgn="auto" latinLnBrk="1" hangingPunct="0">
              <a:lnSpc>
                <a:spcPct val="100000"/>
              </a:lnSpc>
              <a:spcBef>
                <a:spcPts val="0"/>
              </a:spcBef>
              <a:spcAft>
                <a:spcPts val="0"/>
              </a:spcAft>
              <a:buClrTx/>
              <a:buSzTx/>
              <a:buFontTx/>
              <a:buNone/>
              <a:tabLst/>
            </a:pPr>
            <a:endParaRPr lang="tr-TR" sz="2400" baseline="0" dirty="0" smtClean="0"/>
          </a:p>
          <a:p>
            <a:pPr marL="0" marR="0" indent="0" algn="ctr" defTabSz="584200" rtl="0" fontAlgn="auto" latinLnBrk="1" hangingPunct="0">
              <a:lnSpc>
                <a:spcPct val="100000"/>
              </a:lnSpc>
              <a:spcBef>
                <a:spcPts val="0"/>
              </a:spcBef>
              <a:spcAft>
                <a:spcPts val="0"/>
              </a:spcAft>
              <a:buClrTx/>
              <a:buSzTx/>
              <a:buFontTx/>
              <a:buNone/>
              <a:tabLst/>
            </a:pPr>
            <a:r>
              <a:rPr lang="tr-TR" sz="3600" baseline="0" dirty="0" smtClean="0">
                <a:solidFill>
                  <a:srgbClr val="00B050"/>
                </a:solidFill>
              </a:rPr>
              <a:t>AA</a:t>
            </a:r>
          </a:p>
          <a:p>
            <a:pPr marL="0" marR="0" indent="0" algn="ctr" defTabSz="584200" rtl="0" fontAlgn="auto" latinLnBrk="1" hangingPunct="0">
              <a:lnSpc>
                <a:spcPct val="100000"/>
              </a:lnSpc>
              <a:spcBef>
                <a:spcPts val="0"/>
              </a:spcBef>
              <a:spcAft>
                <a:spcPts val="0"/>
              </a:spcAft>
              <a:buClrTx/>
              <a:buSzTx/>
              <a:buFontTx/>
              <a:buNone/>
              <a:tabLst/>
            </a:pPr>
            <a:r>
              <a:rPr lang="tr-TR" sz="3600" dirty="0" smtClean="0">
                <a:solidFill>
                  <a:srgbClr val="00B050"/>
                </a:solidFill>
              </a:rPr>
              <a:t>BA</a:t>
            </a:r>
          </a:p>
          <a:p>
            <a:pPr marL="0" marR="0" indent="0" algn="ctr" defTabSz="584200" rtl="0" fontAlgn="auto" latinLnBrk="1" hangingPunct="0">
              <a:lnSpc>
                <a:spcPct val="100000"/>
              </a:lnSpc>
              <a:spcBef>
                <a:spcPts val="0"/>
              </a:spcBef>
              <a:spcAft>
                <a:spcPts val="0"/>
              </a:spcAft>
              <a:buClrTx/>
              <a:buSzTx/>
              <a:buFontTx/>
              <a:buNone/>
              <a:tabLst/>
            </a:pPr>
            <a:r>
              <a:rPr kumimoji="0" lang="tr-TR" sz="3600" b="0" i="0" u="none" strike="noStrike" cap="none" spc="0" normalizeH="0" baseline="0" dirty="0" smtClean="0">
                <a:ln>
                  <a:noFill/>
                </a:ln>
                <a:solidFill>
                  <a:srgbClr val="00B050"/>
                </a:solidFill>
                <a:effectLst/>
                <a:uFillTx/>
                <a:sym typeface="Palatino"/>
              </a:rPr>
              <a:t>BB</a:t>
            </a:r>
          </a:p>
          <a:p>
            <a:pPr marL="0" marR="0" indent="0" algn="ctr" defTabSz="584200" rtl="0" fontAlgn="auto" latinLnBrk="1" hangingPunct="0">
              <a:lnSpc>
                <a:spcPct val="100000"/>
              </a:lnSpc>
              <a:spcBef>
                <a:spcPts val="0"/>
              </a:spcBef>
              <a:spcAft>
                <a:spcPts val="0"/>
              </a:spcAft>
              <a:buClrTx/>
              <a:buSzTx/>
              <a:buFontTx/>
              <a:buNone/>
              <a:tabLst/>
            </a:pPr>
            <a:r>
              <a:rPr lang="tr-TR" sz="3600" dirty="0" smtClean="0">
                <a:solidFill>
                  <a:srgbClr val="00B050"/>
                </a:solidFill>
              </a:rPr>
              <a:t>CB</a:t>
            </a:r>
          </a:p>
          <a:p>
            <a:pPr marL="0" marR="0" indent="0" algn="ctr" defTabSz="584200" rtl="0" fontAlgn="auto" latinLnBrk="1" hangingPunct="0">
              <a:lnSpc>
                <a:spcPct val="100000"/>
              </a:lnSpc>
              <a:spcBef>
                <a:spcPts val="0"/>
              </a:spcBef>
              <a:spcAft>
                <a:spcPts val="0"/>
              </a:spcAft>
              <a:buClrTx/>
              <a:buSzTx/>
              <a:buFontTx/>
              <a:buNone/>
              <a:tabLst/>
            </a:pPr>
            <a:r>
              <a:rPr kumimoji="0" lang="tr-TR" sz="3600" b="0" i="0" u="none" strike="noStrike" cap="none" spc="0" normalizeH="0" baseline="0" dirty="0" smtClean="0">
                <a:ln>
                  <a:noFill/>
                </a:ln>
                <a:solidFill>
                  <a:srgbClr val="00B050"/>
                </a:solidFill>
                <a:effectLst/>
                <a:uFillTx/>
                <a:sym typeface="Palatino"/>
              </a:rPr>
              <a:t>CC</a:t>
            </a:r>
          </a:p>
          <a:p>
            <a:pPr marL="0" marR="0" indent="0" algn="ctr" defTabSz="584200" rtl="0" fontAlgn="auto" latinLnBrk="1" hangingPunct="0">
              <a:lnSpc>
                <a:spcPct val="100000"/>
              </a:lnSpc>
              <a:spcBef>
                <a:spcPts val="0"/>
              </a:spcBef>
              <a:spcAft>
                <a:spcPts val="0"/>
              </a:spcAft>
              <a:buClrTx/>
              <a:buSzTx/>
              <a:buFontTx/>
              <a:buNone/>
              <a:tabLst/>
            </a:pPr>
            <a:r>
              <a:rPr lang="tr-TR" sz="3600" dirty="0" smtClean="0">
                <a:solidFill>
                  <a:srgbClr val="00B050"/>
                </a:solidFill>
              </a:rPr>
              <a:t>  </a:t>
            </a:r>
            <a:r>
              <a:rPr lang="tr-TR" sz="4000" b="1" u="sng" dirty="0" smtClean="0">
                <a:solidFill>
                  <a:srgbClr val="00B050"/>
                </a:solidFill>
              </a:rPr>
              <a:t>DC+</a:t>
            </a:r>
          </a:p>
          <a:p>
            <a:pPr marL="0" marR="0" indent="0" algn="ctr" defTabSz="584200" rtl="0" fontAlgn="auto" latinLnBrk="1" hangingPunct="0">
              <a:lnSpc>
                <a:spcPct val="100000"/>
              </a:lnSpc>
              <a:spcBef>
                <a:spcPts val="0"/>
              </a:spcBef>
              <a:spcAft>
                <a:spcPts val="0"/>
              </a:spcAft>
              <a:buClrTx/>
              <a:buSzTx/>
              <a:buFontTx/>
              <a:buNone/>
              <a:tabLst/>
            </a:pPr>
            <a:r>
              <a:rPr lang="tr-TR" sz="4000" b="1" dirty="0" smtClean="0">
                <a:solidFill>
                  <a:srgbClr val="FF0000"/>
                </a:solidFill>
              </a:rPr>
              <a:t> </a:t>
            </a:r>
            <a:r>
              <a:rPr lang="tr-TR" sz="4000" b="1" u="sng" dirty="0" smtClean="0">
                <a:solidFill>
                  <a:srgbClr val="FF0000"/>
                </a:solidFill>
              </a:rPr>
              <a:t>DC-</a:t>
            </a:r>
          </a:p>
          <a:p>
            <a:pPr marL="0" marR="0" indent="0" algn="ctr" defTabSz="584200" rtl="0" fontAlgn="auto" latinLnBrk="1" hangingPunct="0">
              <a:lnSpc>
                <a:spcPct val="100000"/>
              </a:lnSpc>
              <a:spcBef>
                <a:spcPts val="0"/>
              </a:spcBef>
              <a:spcAft>
                <a:spcPts val="0"/>
              </a:spcAft>
              <a:buClrTx/>
              <a:buSzTx/>
              <a:buFontTx/>
              <a:buNone/>
              <a:tabLst/>
            </a:pPr>
            <a:r>
              <a:rPr kumimoji="0" lang="tr-TR" sz="3600" b="0" i="0" u="none" strike="noStrike" cap="none" spc="0" normalizeH="0" baseline="0" dirty="0" smtClean="0">
                <a:ln>
                  <a:noFill/>
                </a:ln>
                <a:solidFill>
                  <a:srgbClr val="FF0000"/>
                </a:solidFill>
                <a:effectLst/>
                <a:uFillTx/>
                <a:sym typeface="Palatino"/>
              </a:rPr>
              <a:t>DD</a:t>
            </a:r>
          </a:p>
          <a:p>
            <a:pPr marL="0" marR="0" indent="0" algn="ctr" defTabSz="584200" rtl="0" fontAlgn="auto" latinLnBrk="1" hangingPunct="0">
              <a:lnSpc>
                <a:spcPct val="100000"/>
              </a:lnSpc>
              <a:spcBef>
                <a:spcPts val="0"/>
              </a:spcBef>
              <a:spcAft>
                <a:spcPts val="0"/>
              </a:spcAft>
              <a:buClrTx/>
              <a:buSzTx/>
              <a:buFontTx/>
              <a:buNone/>
              <a:tabLst/>
            </a:pPr>
            <a:r>
              <a:rPr lang="tr-TR" sz="3600" dirty="0" smtClean="0">
                <a:solidFill>
                  <a:srgbClr val="FF0000"/>
                </a:solidFill>
              </a:rPr>
              <a:t>FD</a:t>
            </a:r>
          </a:p>
          <a:p>
            <a:pPr marL="0" marR="0" indent="0" algn="ctr" defTabSz="584200" rtl="0" fontAlgn="auto" latinLnBrk="1" hangingPunct="0">
              <a:lnSpc>
                <a:spcPct val="100000"/>
              </a:lnSpc>
              <a:spcBef>
                <a:spcPts val="0"/>
              </a:spcBef>
              <a:spcAft>
                <a:spcPts val="0"/>
              </a:spcAft>
              <a:buClrTx/>
              <a:buSzTx/>
              <a:buFontTx/>
              <a:buNone/>
              <a:tabLst/>
            </a:pPr>
            <a:r>
              <a:rPr kumimoji="0" lang="tr-TR" sz="3600" b="0" i="0" u="none" strike="noStrike" cap="none" spc="0" normalizeH="0" baseline="0" dirty="0" smtClean="0">
                <a:ln>
                  <a:noFill/>
                </a:ln>
                <a:solidFill>
                  <a:srgbClr val="FF0000"/>
                </a:solidFill>
                <a:effectLst/>
                <a:uFillTx/>
                <a:sym typeface="Palatino"/>
              </a:rPr>
              <a:t>FF</a:t>
            </a:r>
            <a:endParaRPr kumimoji="0" lang="tr-TR" sz="3600" b="0" i="0" u="none" strike="noStrike" cap="none" spc="0" normalizeH="0" baseline="0" dirty="0">
              <a:ln>
                <a:noFill/>
              </a:ln>
              <a:solidFill>
                <a:srgbClr val="FF0000"/>
              </a:solidFill>
              <a:effectLst/>
              <a:uFillTx/>
              <a:sym typeface="Palatino"/>
            </a:endParaRPr>
          </a:p>
        </p:txBody>
      </p:sp>
    </p:spTree>
    <p:extLst>
      <p:ext uri="{BB962C8B-B14F-4D97-AF65-F5344CB8AC3E}">
        <p14:creationId xmlns:p14="http://schemas.microsoft.com/office/powerpoint/2010/main" val="119082881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098203" y="2826395"/>
            <a:ext cx="9577064" cy="4413516"/>
          </a:xfrm>
          <a:prstGeom prst="rect">
            <a:avLst/>
          </a:prstGeom>
        </p:spPr>
        <p:txBody>
          <a:bodyPr wrap="square">
            <a:spAutoFit/>
          </a:bodyPr>
          <a:lstStyle/>
          <a:p>
            <a:pPr algn="l">
              <a:lnSpc>
                <a:spcPct val="130000"/>
              </a:lnSpc>
            </a:pPr>
            <a:r>
              <a:rPr lang="tr-TR" sz="3600" b="1" dirty="0" smtClean="0">
                <a:solidFill>
                  <a:srgbClr val="CC3300"/>
                </a:solidFill>
                <a:cs typeface="Times New Roman" pitchFamily="18" charset="0"/>
              </a:rPr>
              <a:t>- </a:t>
            </a:r>
            <a:r>
              <a:rPr lang="tr-TR" sz="3600" b="1" dirty="0" smtClean="0">
                <a:solidFill>
                  <a:srgbClr val="CC3300"/>
                </a:solidFill>
                <a:cs typeface="Tahoma" pitchFamily="34" charset="0"/>
              </a:rPr>
              <a:t>Kayıt </a:t>
            </a:r>
            <a:r>
              <a:rPr lang="tr-TR" sz="3600" b="1" dirty="0">
                <a:solidFill>
                  <a:srgbClr val="CC3300"/>
                </a:solidFill>
                <a:cs typeface="Tahoma" pitchFamily="34" charset="0"/>
              </a:rPr>
              <a:t>dondurma ne demektir?</a:t>
            </a:r>
          </a:p>
          <a:p>
            <a:pPr algn="just">
              <a:lnSpc>
                <a:spcPct val="130000"/>
              </a:lnSpc>
            </a:pPr>
            <a:r>
              <a:rPr lang="tr-TR" sz="3600" dirty="0">
                <a:cs typeface="Tahoma" pitchFamily="34" charset="0"/>
              </a:rPr>
              <a:t>Resmî ve geçerli mazeretlerini, belge ve dilekçeler ile Fakültemiz Dekanlığına bildiren öğrencilerden, mazeretleri geçerli görülenlerin kayıtları, Fakülte Yönetim Kurulu kararıyla 6 ay </a:t>
            </a:r>
            <a:r>
              <a:rPr lang="tr-TR" sz="3600" dirty="0" smtClean="0">
                <a:cs typeface="Tahoma" pitchFamily="34" charset="0"/>
              </a:rPr>
              <a:t>veya </a:t>
            </a:r>
            <a:r>
              <a:rPr lang="tr-TR" sz="3600" dirty="0">
                <a:cs typeface="Tahoma" pitchFamily="34" charset="0"/>
              </a:rPr>
              <a:t>1 yıl </a:t>
            </a:r>
            <a:r>
              <a:rPr lang="tr-TR" sz="3600" dirty="0" smtClean="0">
                <a:cs typeface="Tahoma" pitchFamily="34" charset="0"/>
              </a:rPr>
              <a:t>dondurulabilir</a:t>
            </a:r>
            <a:r>
              <a:rPr lang="tr-TR" sz="3600" dirty="0">
                <a:cs typeface="Tahoma" pitchFamily="34" charset="0"/>
              </a:rPr>
              <a:t>.</a:t>
            </a:r>
          </a:p>
        </p:txBody>
      </p:sp>
    </p:spTree>
    <p:extLst>
      <p:ext uri="{BB962C8B-B14F-4D97-AF65-F5344CB8AC3E}">
        <p14:creationId xmlns:p14="http://schemas.microsoft.com/office/powerpoint/2010/main" val="265861946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594148" y="162099"/>
            <a:ext cx="10297144" cy="10549042"/>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a:solidFill>
                  <a:srgbClr val="CC3300"/>
                </a:solidFill>
                <a:latin typeface="+mn-lt"/>
                <a:cs typeface="Tahoma" pitchFamily="34" charset="0"/>
              </a:rPr>
              <a:t> </a:t>
            </a:r>
            <a:r>
              <a:rPr lang="tr-TR" sz="3600" b="1" dirty="0">
                <a:solidFill>
                  <a:srgbClr val="CC3300"/>
                </a:solidFill>
                <a:latin typeface="+mn-lt"/>
                <a:cs typeface="Times New Roman" pitchFamily="18" charset="0"/>
              </a:rPr>
              <a:t>Devam </a:t>
            </a:r>
            <a:r>
              <a:rPr lang="tr-TR" sz="3600" b="1" dirty="0" smtClean="0">
                <a:solidFill>
                  <a:srgbClr val="CC3300"/>
                </a:solidFill>
                <a:latin typeface="+mn-lt"/>
                <a:cs typeface="Times New Roman" pitchFamily="18" charset="0"/>
              </a:rPr>
              <a:t>sorumluluğu </a:t>
            </a:r>
            <a:r>
              <a:rPr lang="tr-TR" sz="3600" b="1" dirty="0">
                <a:solidFill>
                  <a:srgbClr val="CC3300"/>
                </a:solidFill>
                <a:latin typeface="+mn-lt"/>
                <a:cs typeface="Times New Roman" pitchFamily="18" charset="0"/>
              </a:rPr>
              <a:t>nedir</a:t>
            </a:r>
            <a:r>
              <a:rPr lang="tr-TR" sz="3600" b="1" dirty="0" smtClean="0">
                <a:solidFill>
                  <a:srgbClr val="CC3300"/>
                </a:solidFill>
                <a:latin typeface="+mn-lt"/>
                <a:cs typeface="Times New Roman" pitchFamily="18" charset="0"/>
              </a:rPr>
              <a:t>?</a:t>
            </a:r>
            <a:endParaRPr lang="tr-TR" sz="3600" dirty="0">
              <a:latin typeface="+mn-lt"/>
              <a:cs typeface="Times New Roman" pitchFamily="18" charset="0"/>
            </a:endParaRPr>
          </a:p>
          <a:p>
            <a:pPr algn="just">
              <a:lnSpc>
                <a:spcPct val="150000"/>
              </a:lnSpc>
            </a:pPr>
            <a:r>
              <a:rPr lang="tr-TR" sz="3600" dirty="0">
                <a:latin typeface="+mn-lt"/>
                <a:cs typeface="Tahoma" pitchFamily="34" charset="0"/>
              </a:rPr>
              <a:t>Gazi Eğitim </a:t>
            </a:r>
            <a:r>
              <a:rPr lang="tr-TR" sz="3600" dirty="0" smtClean="0">
                <a:latin typeface="+mn-lt"/>
                <a:cs typeface="Tahoma" pitchFamily="34" charset="0"/>
              </a:rPr>
              <a:t>Fakültesinde</a:t>
            </a:r>
            <a:r>
              <a:rPr lang="tr-TR" sz="3600" dirty="0">
                <a:latin typeface="+mn-lt"/>
                <a:cs typeface="Tahoma" pitchFamily="34" charset="0"/>
              </a:rPr>
              <a:t>, öğrenciler teorik derslere %70, uygulamalı ve </a:t>
            </a:r>
            <a:r>
              <a:rPr lang="tr-TR" sz="3600" dirty="0" smtClean="0">
                <a:latin typeface="+mn-lt"/>
                <a:cs typeface="Tahoma" pitchFamily="34" charset="0"/>
              </a:rPr>
              <a:t>Laboratuvar </a:t>
            </a:r>
            <a:r>
              <a:rPr lang="tr-TR" sz="3600" dirty="0">
                <a:latin typeface="+mn-lt"/>
                <a:cs typeface="Tahoma" pitchFamily="34" charset="0"/>
              </a:rPr>
              <a:t>derslerine </a:t>
            </a:r>
            <a:r>
              <a:rPr lang="tr-TR" sz="3600" dirty="0" smtClean="0">
                <a:latin typeface="+mn-lt"/>
                <a:cs typeface="Tahoma" pitchFamily="34" charset="0"/>
              </a:rPr>
              <a:t>%80 </a:t>
            </a:r>
            <a:r>
              <a:rPr lang="tr-TR" sz="3600" dirty="0">
                <a:latin typeface="+mn-lt"/>
                <a:cs typeface="Tahoma" pitchFamily="34" charset="0"/>
              </a:rPr>
              <a:t>devam etmek zorundadır.</a:t>
            </a:r>
          </a:p>
          <a:p>
            <a:pPr algn="just">
              <a:lnSpc>
                <a:spcPct val="150000"/>
              </a:lnSpc>
            </a:pPr>
            <a:r>
              <a:rPr lang="tr-TR" sz="3600" dirty="0">
                <a:latin typeface="+mn-lt"/>
                <a:cs typeface="Tahoma" pitchFamily="34" charset="0"/>
              </a:rPr>
              <a:t>Devamsızlıklarınızla ilgili Sağlık </a:t>
            </a:r>
            <a:r>
              <a:rPr lang="tr-TR" sz="3600" dirty="0" smtClean="0">
                <a:latin typeface="+mn-lt"/>
                <a:cs typeface="Tahoma" pitchFamily="34" charset="0"/>
              </a:rPr>
              <a:t>Raporları </a:t>
            </a:r>
            <a:r>
              <a:rPr lang="tr-TR" sz="3600" dirty="0">
                <a:latin typeface="+mn-lt"/>
                <a:cs typeface="Tahoma" pitchFamily="34" charset="0"/>
              </a:rPr>
              <a:t>(Heyet </a:t>
            </a:r>
            <a:r>
              <a:rPr lang="tr-TR" sz="3600" dirty="0" smtClean="0">
                <a:latin typeface="+mn-lt"/>
                <a:cs typeface="Tahoma" pitchFamily="34" charset="0"/>
              </a:rPr>
              <a:t>Raporu dâhil</a:t>
            </a:r>
            <a:r>
              <a:rPr lang="tr-TR" sz="3600" dirty="0">
                <a:latin typeface="+mn-lt"/>
                <a:cs typeface="Tahoma" pitchFamily="34" charset="0"/>
              </a:rPr>
              <a:t>) kesinlikle kabul </a:t>
            </a:r>
            <a:r>
              <a:rPr lang="tr-TR" sz="3600" dirty="0" smtClean="0">
                <a:latin typeface="+mn-lt"/>
                <a:cs typeface="Tahoma" pitchFamily="34" charset="0"/>
              </a:rPr>
              <a:t>edilmemektedir. </a:t>
            </a:r>
          </a:p>
          <a:p>
            <a:pPr algn="l">
              <a:lnSpc>
                <a:spcPct val="150000"/>
              </a:lnSpc>
            </a:pPr>
            <a:endParaRPr lang="tr-TR" sz="3600" dirty="0" smtClean="0">
              <a:latin typeface="+mn-lt"/>
              <a:cs typeface="Tahoma" pitchFamily="34" charset="0"/>
            </a:endParaRPr>
          </a:p>
          <a:p>
            <a:pPr algn="l">
              <a:lnSpc>
                <a:spcPct val="150000"/>
              </a:lnSpc>
              <a:buFontTx/>
              <a:buChar char="-"/>
            </a:pPr>
            <a:r>
              <a:rPr lang="tr-TR" sz="3600" b="1" dirty="0" smtClean="0">
                <a:solidFill>
                  <a:srgbClr val="CC3300"/>
                </a:solidFill>
                <a:latin typeface="+mn-lt"/>
                <a:cs typeface="Times New Roman" pitchFamily="18" charset="0"/>
              </a:rPr>
              <a:t> Yatay </a:t>
            </a:r>
            <a:r>
              <a:rPr lang="tr-TR" sz="3600" b="1" dirty="0">
                <a:solidFill>
                  <a:srgbClr val="CC3300"/>
                </a:solidFill>
                <a:latin typeface="+mn-lt"/>
                <a:cs typeface="Times New Roman" pitchFamily="18" charset="0"/>
              </a:rPr>
              <a:t>geçiş nedir? Nasıl yapılır</a:t>
            </a:r>
            <a:r>
              <a:rPr lang="tr-TR" sz="3600" b="1" dirty="0" smtClean="0">
                <a:solidFill>
                  <a:srgbClr val="CC3300"/>
                </a:solidFill>
                <a:latin typeface="+mn-lt"/>
                <a:cs typeface="Times New Roman" pitchFamily="18" charset="0"/>
              </a:rPr>
              <a:t>?</a:t>
            </a:r>
            <a:endParaRPr lang="tr-TR" sz="3600" b="1" dirty="0">
              <a:solidFill>
                <a:srgbClr val="CC3300"/>
              </a:solidFill>
              <a:latin typeface="+mn-lt"/>
              <a:cs typeface="Times New Roman" pitchFamily="18" charset="0"/>
            </a:endParaRPr>
          </a:p>
          <a:p>
            <a:pPr algn="just">
              <a:lnSpc>
                <a:spcPct val="150000"/>
              </a:lnSpc>
            </a:pPr>
            <a:r>
              <a:rPr lang="tr-TR" sz="3600" dirty="0">
                <a:latin typeface="+mn-lt"/>
                <a:cs typeface="Tahoma" pitchFamily="34" charset="0"/>
              </a:rPr>
              <a:t>Geçiş yapılmak istenen fakülte, bölüm ve ana bilim dalında kontenjan açılmış olması ve öğrencinin derslerinden başarılı olması koşuluyla yatay geçiş başvurusu yapılabilir.</a:t>
            </a:r>
          </a:p>
          <a:p>
            <a:pPr>
              <a:lnSpc>
                <a:spcPct val="150000"/>
              </a:lnSpc>
            </a:pPr>
            <a:endParaRPr lang="tr-TR" sz="2100" dirty="0">
              <a:latin typeface="Arial" charset="0"/>
              <a:cs typeface="Tahoma"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20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30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par>
                          <p:cTn id="27" fill="hold">
                            <p:stCondLst>
                              <p:cond delay="4000"/>
                            </p:stCondLst>
                            <p:childTnLst>
                              <p:par>
                                <p:cTn id="28" presetID="53" presetClass="entr" presetSubtype="0" fill="hold" nodeType="after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2"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5" name="Dikdörtgen 4"/>
          <p:cNvSpPr/>
          <p:nvPr/>
        </p:nvSpPr>
        <p:spPr>
          <a:xfrm>
            <a:off x="1038329" y="2256447"/>
            <a:ext cx="9234216" cy="1750865"/>
          </a:xfrm>
          <a:prstGeom prst="rect">
            <a:avLst/>
          </a:prstGeom>
        </p:spPr>
        <p:txBody>
          <a:bodyPr wrap="square" lIns="133731" tIns="66866" rIns="133731" bIns="66866">
            <a:spAutoFit/>
          </a:bodyPr>
          <a:lstStyle/>
          <a:p>
            <a:pPr>
              <a:defRPr/>
            </a:pPr>
            <a:r>
              <a:rPr lang="tr-TR" sz="4700" b="1" dirty="0"/>
              <a:t>Sosyal Medyada Gazi </a:t>
            </a:r>
            <a:r>
              <a:rPr lang="tr-TR" sz="2900" b="1" dirty="0"/>
              <a:t>(Temmuz 2012 - Haziran 2015)</a:t>
            </a:r>
          </a:p>
          <a:p>
            <a:pPr>
              <a:buFont typeface="Arial" panose="020B0604020202020204" pitchFamily="34" charset="0"/>
              <a:buNone/>
              <a:defRPr/>
            </a:pPr>
            <a:endParaRPr lang="tr-TR" sz="2900" b="1" dirty="0"/>
          </a:p>
        </p:txBody>
      </p:sp>
      <p:sp>
        <p:nvSpPr>
          <p:cNvPr id="2" name="Dikdörtgen 1"/>
          <p:cNvSpPr/>
          <p:nvPr/>
        </p:nvSpPr>
        <p:spPr>
          <a:xfrm>
            <a:off x="1407675" y="3701467"/>
            <a:ext cx="10674784" cy="2443362"/>
          </a:xfrm>
          <a:prstGeom prst="rect">
            <a:avLst/>
          </a:prstGeom>
        </p:spPr>
        <p:txBody>
          <a:bodyPr wrap="square" lIns="133731" tIns="66866" rIns="133731" bIns="66866">
            <a:spAutoFit/>
          </a:bodyPr>
          <a:lstStyle/>
          <a:p>
            <a:pPr>
              <a:lnSpc>
                <a:spcPct val="150000"/>
              </a:lnSpc>
              <a:defRPr/>
            </a:pPr>
            <a:r>
              <a:rPr lang="tr-TR" sz="2000" u="sng" dirty="0">
                <a:latin typeface="Arial" panose="020B0604020202020204" pitchFamily="34" charset="0"/>
                <a:cs typeface="Arial" panose="020B0604020202020204" pitchFamily="34" charset="0"/>
                <a:hlinkClick r:id="rId2"/>
              </a:rPr>
              <a:t>www.facebook.com/Gaziuniversitesi.1926/</a:t>
            </a:r>
            <a:r>
              <a:rPr lang="tr-TR" sz="2000" dirty="0">
                <a:latin typeface="Arial" panose="020B0604020202020204" pitchFamily="34" charset="0"/>
                <a:cs typeface="Arial" panose="020B0604020202020204" pitchFamily="34" charset="0"/>
              </a:rPr>
              <a:t>              	6.614 beğeni</a:t>
            </a:r>
          </a:p>
          <a:p>
            <a:pPr>
              <a:lnSpc>
                <a:spcPct val="150000"/>
              </a:lnSpc>
              <a:defRPr/>
            </a:pPr>
            <a:r>
              <a:rPr lang="tr-TR" sz="2000" dirty="0">
                <a:latin typeface="Arial" panose="020B0604020202020204" pitchFamily="34" charset="0"/>
                <a:cs typeface="Arial" panose="020B0604020202020204" pitchFamily="34" charset="0"/>
                <a:hlinkClick r:id="rId3"/>
              </a:rPr>
              <a:t>www.twitter.com/Gazi_Universite</a:t>
            </a:r>
            <a:r>
              <a:rPr lang="tr-TR" sz="2000" dirty="0">
                <a:latin typeface="Arial" panose="020B0604020202020204" pitchFamily="34" charset="0"/>
                <a:cs typeface="Arial" panose="020B0604020202020204" pitchFamily="34" charset="0"/>
              </a:rPr>
              <a:t> 		  	168.000 takipçi</a:t>
            </a:r>
          </a:p>
          <a:p>
            <a:pPr>
              <a:lnSpc>
                <a:spcPct val="150000"/>
              </a:lnSpc>
              <a:defRPr/>
            </a:pPr>
            <a:r>
              <a:rPr lang="tr-TR" sz="2000" dirty="0">
                <a:latin typeface="Arial" panose="020B0604020202020204" pitchFamily="34" charset="0"/>
                <a:cs typeface="Arial" panose="020B0604020202020204" pitchFamily="34" charset="0"/>
                <a:hlinkClick r:id="rId4"/>
              </a:rPr>
              <a:t>www.youtube.com/gaziunibasin</a:t>
            </a:r>
            <a:r>
              <a:rPr lang="tr-TR" sz="2000" dirty="0">
                <a:latin typeface="Arial" panose="020B0604020202020204" pitchFamily="34" charset="0"/>
                <a:cs typeface="Arial" panose="020B0604020202020204" pitchFamily="34" charset="0"/>
              </a:rPr>
              <a:t>  		   	298.599görüntüleme</a:t>
            </a:r>
          </a:p>
          <a:p>
            <a:pPr>
              <a:lnSpc>
                <a:spcPct val="150000"/>
              </a:lnSpc>
              <a:defRPr/>
            </a:pPr>
            <a:r>
              <a:rPr lang="tr-TR" sz="2000" dirty="0">
                <a:latin typeface="Arial" panose="020B0604020202020204" pitchFamily="34" charset="0"/>
                <a:cs typeface="Arial" panose="020B0604020202020204" pitchFamily="34" charset="0"/>
                <a:hlinkClick r:id="rId5"/>
              </a:rPr>
              <a:t>www.instagram.com/gazi_universitesi</a:t>
            </a:r>
            <a:r>
              <a:rPr lang="tr-TR" sz="2000" dirty="0">
                <a:latin typeface="Arial" panose="020B0604020202020204" pitchFamily="34" charset="0"/>
                <a:cs typeface="Arial" panose="020B0604020202020204" pitchFamily="34" charset="0"/>
              </a:rPr>
              <a:t> 	                   13.800 takipçi</a:t>
            </a:r>
          </a:p>
          <a:p>
            <a:pPr>
              <a:lnSpc>
                <a:spcPct val="150000"/>
              </a:lnSpc>
              <a:defRPr/>
            </a:pPr>
            <a:r>
              <a:rPr lang="tr-TR" sz="2000" dirty="0">
                <a:latin typeface="Arial" panose="020B0604020202020204" pitchFamily="34" charset="0"/>
                <a:cs typeface="Arial" panose="020B0604020202020204" pitchFamily="34" charset="0"/>
              </a:rPr>
              <a:t>http://</a:t>
            </a:r>
            <a:r>
              <a:rPr lang="tr-TR" sz="2000" dirty="0" smtClean="0">
                <a:latin typeface="Arial" panose="020B0604020202020204" pitchFamily="34" charset="0"/>
                <a:cs typeface="Arial" panose="020B0604020202020204" pitchFamily="34" charset="0"/>
              </a:rPr>
              <a:t>tr.pinterest.com/GaziUniversitesi                    </a:t>
            </a:r>
            <a:r>
              <a:rPr lang="tr-TR" sz="2000" dirty="0">
                <a:solidFill>
                  <a:srgbClr val="1008B8"/>
                </a:solidFill>
                <a:latin typeface="Arial" panose="020B0604020202020204" pitchFamily="34" charset="0"/>
                <a:cs typeface="Arial" panose="020B0604020202020204" pitchFamily="34" charset="0"/>
              </a:rPr>
              <a:t>	</a:t>
            </a:r>
            <a:r>
              <a:rPr lang="tr-TR" sz="2000" dirty="0">
                <a:latin typeface="Arial" panose="020B0604020202020204" pitchFamily="34" charset="0"/>
                <a:cs typeface="Arial" panose="020B0604020202020204" pitchFamily="34" charset="0"/>
              </a:rPr>
              <a:t>24.04.2016’da oluşturuldu</a:t>
            </a:r>
          </a:p>
        </p:txBody>
      </p:sp>
      <p:sp>
        <p:nvSpPr>
          <p:cNvPr id="7" name="Metin kutusu 6"/>
          <p:cNvSpPr txBox="1"/>
          <p:nvPr/>
        </p:nvSpPr>
        <p:spPr>
          <a:xfrm>
            <a:off x="1314509" y="8308004"/>
            <a:ext cx="8681853" cy="1058368"/>
          </a:xfrm>
          <a:prstGeom prst="rect">
            <a:avLst/>
          </a:prstGeom>
          <a:noFill/>
        </p:spPr>
        <p:txBody>
          <a:bodyPr wrap="square" lIns="133731" tIns="66866" rIns="133731" bIns="66866" rtlCol="0">
            <a:spAutoFit/>
          </a:bodyPr>
          <a:lstStyle/>
          <a:p>
            <a:pPr algn="ctr"/>
            <a:r>
              <a:rPr lang="tr-TR" sz="2000" dirty="0">
                <a:latin typeface="Arial" panose="020B0604020202020204" pitchFamily="34" charset="0"/>
                <a:cs typeface="Arial" panose="020B0604020202020204" pitchFamily="34" charset="0"/>
              </a:rPr>
              <a:t>Gazi Üniversitesi, çağımızın 1 numaralı iletişim mecrası olan sosyal medyada </a:t>
            </a:r>
            <a:r>
              <a:rPr lang="tr-TR" sz="2000" dirty="0" err="1">
                <a:latin typeface="Arial" panose="020B0604020202020204" pitchFamily="34" charset="0"/>
                <a:cs typeface="Arial" panose="020B0604020202020204" pitchFamily="34" charset="0"/>
              </a:rPr>
              <a:t>Twitter</a:t>
            </a:r>
            <a:r>
              <a:rPr lang="tr-TR" sz="2000" dirty="0">
                <a:latin typeface="Arial" panose="020B0604020202020204" pitchFamily="34" charset="0"/>
                <a:cs typeface="Arial" panose="020B0604020202020204" pitchFamily="34" charset="0"/>
              </a:rPr>
              <a:t>, Facebook, </a:t>
            </a:r>
            <a:r>
              <a:rPr lang="tr-TR" sz="2000" dirty="0" err="1">
                <a:latin typeface="Arial" panose="020B0604020202020204" pitchFamily="34" charset="0"/>
                <a:cs typeface="Arial" panose="020B0604020202020204" pitchFamily="34" charset="0"/>
              </a:rPr>
              <a:t>Instagram</a:t>
            </a:r>
            <a:r>
              <a:rPr lang="tr-TR" sz="2000" dirty="0">
                <a:latin typeface="Arial" panose="020B0604020202020204" pitchFamily="34" charset="0"/>
                <a:cs typeface="Arial" panose="020B0604020202020204" pitchFamily="34" charset="0"/>
              </a:rPr>
              <a:t> ve </a:t>
            </a:r>
            <a:r>
              <a:rPr lang="tr-TR" sz="2000" dirty="0" err="1">
                <a:latin typeface="Arial" panose="020B0604020202020204" pitchFamily="34" charset="0"/>
                <a:cs typeface="Arial" panose="020B0604020202020204" pitchFamily="34" charset="0"/>
              </a:rPr>
              <a:t>Foursquare</a:t>
            </a:r>
            <a:r>
              <a:rPr lang="tr-TR" sz="2000" dirty="0">
                <a:latin typeface="Arial" panose="020B0604020202020204" pitchFamily="34" charset="0"/>
                <a:cs typeface="Arial" panose="020B0604020202020204" pitchFamily="34" charset="0"/>
              </a:rPr>
              <a:t> hesapları</a:t>
            </a:r>
          </a:p>
          <a:p>
            <a:pPr algn="ctr"/>
            <a:r>
              <a:rPr lang="tr-TR" sz="2000" dirty="0">
                <a:latin typeface="Arial" panose="020B0604020202020204" pitchFamily="34" charset="0"/>
                <a:cs typeface="Arial" panose="020B0604020202020204" pitchFamily="34" charset="0"/>
              </a:rPr>
              <a:t>vasıtasıyla hedef kitleleriyle iletişimini sürekli canlı tutmaktadır.</a:t>
            </a:r>
          </a:p>
        </p:txBody>
      </p:sp>
    </p:spTree>
    <p:extLst>
      <p:ext uri="{BB962C8B-B14F-4D97-AF65-F5344CB8AC3E}">
        <p14:creationId xmlns:p14="http://schemas.microsoft.com/office/powerpoint/2010/main" val="3753605851"/>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7" name="Metin kutusu 6"/>
          <p:cNvSpPr txBox="1"/>
          <p:nvPr/>
        </p:nvSpPr>
        <p:spPr>
          <a:xfrm>
            <a:off x="3991102" y="9293593"/>
            <a:ext cx="3545009" cy="665953"/>
          </a:xfrm>
          <a:prstGeom prst="rect">
            <a:avLst/>
          </a:prstGeom>
          <a:noFill/>
        </p:spPr>
        <p:txBody>
          <a:bodyPr wrap="none" lIns="133731" tIns="66866" rIns="133731" bIns="66866" rtlCol="0">
            <a:spAutoFit/>
          </a:bodyPr>
          <a:lstStyle/>
          <a:p>
            <a:pPr algn="ctr">
              <a:lnSpc>
                <a:spcPct val="150000"/>
              </a:lnSpc>
            </a:pPr>
            <a:r>
              <a:rPr lang="tr-TR" sz="2300" b="1" dirty="0" err="1">
                <a:effectLst>
                  <a:outerShdw blurRad="38100" dist="38100" dir="2700000" algn="tl">
                    <a:srgbClr val="000000">
                      <a:alpha val="43137"/>
                    </a:srgbClr>
                  </a:outerShdw>
                </a:effectLst>
                <a:latin typeface="Candara" panose="020E0502030303020204" pitchFamily="34" charset="0"/>
              </a:rPr>
              <a:t>Twitter</a:t>
            </a:r>
            <a:r>
              <a:rPr lang="tr-TR" sz="2300" b="1" dirty="0">
                <a:effectLst>
                  <a:outerShdw blurRad="38100" dist="38100" dir="2700000" algn="tl">
                    <a:srgbClr val="000000">
                      <a:alpha val="43137"/>
                    </a:srgbClr>
                  </a:outerShdw>
                </a:effectLst>
                <a:latin typeface="Candara" panose="020E0502030303020204" pitchFamily="34" charset="0"/>
              </a:rPr>
              <a:t> </a:t>
            </a:r>
            <a:r>
              <a:rPr lang="tr-TR" sz="2300" b="1" dirty="0">
                <a:solidFill>
                  <a:schemeClr val="accent1">
                    <a:lumMod val="75000"/>
                  </a:schemeClr>
                </a:solidFill>
                <a:latin typeface="Candara" panose="020E0502030303020204" pitchFamily="34" charset="0"/>
              </a:rPr>
              <a:t>@</a:t>
            </a:r>
            <a:r>
              <a:rPr lang="tr-TR" sz="2300" b="1" dirty="0" err="1">
                <a:solidFill>
                  <a:schemeClr val="accent1">
                    <a:lumMod val="75000"/>
                  </a:schemeClr>
                </a:solidFill>
                <a:latin typeface="Candara" panose="020E0502030303020204" pitchFamily="34" charset="0"/>
              </a:rPr>
              <a:t>Gazi_Universite</a:t>
            </a:r>
            <a:endParaRPr lang="tr-TR" sz="2300" b="1" dirty="0">
              <a:solidFill>
                <a:schemeClr val="accent1">
                  <a:lumMod val="75000"/>
                </a:schemeClr>
              </a:solidFill>
              <a:latin typeface="Candara" panose="020E0502030303020204" pitchFamily="34" charset="0"/>
            </a:endParaRP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4822" y="2656277"/>
            <a:ext cx="7490929" cy="7251634"/>
          </a:xfrm>
          <a:prstGeom prst="rect">
            <a:avLst/>
          </a:prstGeom>
        </p:spPr>
      </p:pic>
      <p:pic>
        <p:nvPicPr>
          <p:cNvPr id="11" name="Picture 9" descr="C:\Users\user\Desktop\ios_homescreen_ic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19787" y="1673367"/>
            <a:ext cx="947540" cy="1261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097532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2" name="Metin kutusu 1"/>
          <p:cNvSpPr txBox="1"/>
          <p:nvPr/>
        </p:nvSpPr>
        <p:spPr>
          <a:xfrm>
            <a:off x="782606" y="9033437"/>
            <a:ext cx="10136252" cy="1366144"/>
          </a:xfrm>
          <a:prstGeom prst="rect">
            <a:avLst/>
          </a:prstGeom>
          <a:noFill/>
        </p:spPr>
        <p:txBody>
          <a:bodyPr wrap="square" lIns="133731" tIns="66866" rIns="133731" bIns="66866" rtlCol="0">
            <a:spAutoFit/>
          </a:bodyPr>
          <a:lstStyle/>
          <a:p>
            <a:pPr algn="ctr"/>
            <a:r>
              <a:rPr lang="tr-TR" sz="2000" dirty="0">
                <a:latin typeface="Arial" panose="020B0604020202020204" pitchFamily="34" charset="0"/>
                <a:cs typeface="Arial" panose="020B0604020202020204" pitchFamily="34" charset="0"/>
              </a:rPr>
              <a:t>Yapılan sosyal medya araştırmalarında, Gazi Üniversitesi dinamik ve sürekli güncellenen hesap ve profilleri ile sosyal medyayı en iyi kullanan devlet üniversitesi oldu.</a:t>
            </a:r>
          </a:p>
          <a:p>
            <a:pPr algn="ctr"/>
            <a:r>
              <a:rPr lang="tr-TR"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Facebook </a:t>
            </a:r>
            <a:r>
              <a:rPr lang="tr-TR" sz="2000" b="1" dirty="0">
                <a:solidFill>
                  <a:schemeClr val="accent1">
                    <a:lumMod val="75000"/>
                  </a:schemeClr>
                </a:solidFill>
                <a:latin typeface="Arial" panose="020B0604020202020204" pitchFamily="34" charset="0"/>
                <a:cs typeface="Arial" panose="020B0604020202020204" pitchFamily="34" charset="0"/>
              </a:rPr>
              <a:t>/</a:t>
            </a:r>
            <a:r>
              <a:rPr lang="tr-TR" sz="2000" b="1" dirty="0" err="1">
                <a:solidFill>
                  <a:schemeClr val="accent1">
                    <a:lumMod val="75000"/>
                  </a:schemeClr>
                </a:solidFill>
                <a:latin typeface="Arial" panose="020B0604020202020204" pitchFamily="34" charset="0"/>
                <a:cs typeface="Arial" panose="020B0604020202020204" pitchFamily="34" charset="0"/>
              </a:rPr>
              <a:t>gaziuniversitesi</a:t>
            </a:r>
            <a:endParaRPr lang="tr-TR" sz="2000" b="1" dirty="0">
              <a:solidFill>
                <a:schemeClr val="accent1">
                  <a:lumMod val="75000"/>
                </a:schemeClr>
              </a:solidFill>
              <a:latin typeface="Arial" panose="020B0604020202020204" pitchFamily="34" charset="0"/>
              <a:cs typeface="Arial" panose="020B0604020202020204" pitchFamily="34" charset="0"/>
            </a:endParaRPr>
          </a:p>
        </p:txBody>
      </p:sp>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4835" y="2055569"/>
            <a:ext cx="6451793" cy="7003228"/>
          </a:xfrm>
          <a:prstGeom prst="rect">
            <a:avLst/>
          </a:prstGeom>
        </p:spPr>
      </p:pic>
      <p:pic>
        <p:nvPicPr>
          <p:cNvPr id="11" name="Picture 8" descr="C:\Users\user\Desktop\fb_icon_325x325.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0526" y="1395203"/>
            <a:ext cx="991894" cy="1320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4752431"/>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2" name="Metin kutusu 1"/>
          <p:cNvSpPr txBox="1"/>
          <p:nvPr/>
        </p:nvSpPr>
        <p:spPr>
          <a:xfrm>
            <a:off x="3731334" y="9204711"/>
            <a:ext cx="4148547" cy="488981"/>
          </a:xfrm>
          <a:prstGeom prst="rect">
            <a:avLst/>
          </a:prstGeom>
          <a:noFill/>
        </p:spPr>
        <p:txBody>
          <a:bodyPr wrap="square" lIns="133731" tIns="66866" rIns="133731" bIns="66866" rtlCol="0">
            <a:spAutoFit/>
          </a:bodyPr>
          <a:lstStyle/>
          <a:p>
            <a:pPr algn="ctr"/>
            <a:r>
              <a:rPr lang="tr-TR" sz="2300" b="1" dirty="0" err="1">
                <a:effectLst>
                  <a:outerShdw blurRad="38100" dist="38100" dir="2700000" algn="tl">
                    <a:srgbClr val="000000">
                      <a:alpha val="43137"/>
                    </a:srgbClr>
                  </a:outerShdw>
                </a:effectLst>
                <a:latin typeface="Candara" panose="020E0502030303020204" pitchFamily="34" charset="0"/>
              </a:rPr>
              <a:t>Instagram</a:t>
            </a:r>
            <a:r>
              <a:rPr lang="tr-TR" sz="2300" b="1" dirty="0">
                <a:effectLst>
                  <a:outerShdw blurRad="38100" dist="38100" dir="2700000" algn="tl">
                    <a:srgbClr val="000000">
                      <a:alpha val="43137"/>
                    </a:srgbClr>
                  </a:outerShdw>
                </a:effectLst>
                <a:latin typeface="Candara" panose="020E0502030303020204" pitchFamily="34" charset="0"/>
              </a:rPr>
              <a:t> </a:t>
            </a:r>
            <a:r>
              <a:rPr lang="tr-TR" sz="2300" b="1" dirty="0">
                <a:solidFill>
                  <a:schemeClr val="accent1">
                    <a:lumMod val="75000"/>
                  </a:schemeClr>
                </a:solidFill>
                <a:latin typeface="Candara" panose="020E0502030303020204" pitchFamily="34" charset="0"/>
              </a:rPr>
              <a:t>@</a:t>
            </a:r>
            <a:r>
              <a:rPr lang="tr-TR" sz="2300" b="1" dirty="0" err="1">
                <a:solidFill>
                  <a:schemeClr val="accent1">
                    <a:lumMod val="75000"/>
                  </a:schemeClr>
                </a:solidFill>
                <a:latin typeface="Candara" panose="020E0502030303020204" pitchFamily="34" charset="0"/>
              </a:rPr>
              <a:t>gazi_universitesi</a:t>
            </a:r>
            <a:endParaRPr lang="tr-TR" sz="2300" b="1" dirty="0">
              <a:solidFill>
                <a:schemeClr val="accent1">
                  <a:lumMod val="75000"/>
                </a:schemeClr>
              </a:solidFill>
              <a:latin typeface="Candara" panose="020E0502030303020204" pitchFamily="34" charset="0"/>
            </a:endParaRPr>
          </a:p>
        </p:txBody>
      </p:sp>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3615" y="2126714"/>
            <a:ext cx="6714234" cy="7077998"/>
          </a:xfrm>
          <a:prstGeom prst="rect">
            <a:avLst/>
          </a:prstGeom>
        </p:spPr>
      </p:pic>
      <p:pic>
        <p:nvPicPr>
          <p:cNvPr id="11" name="Picture 11" descr="C:\Users\user\Desktop\unnamed.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5492" y="1535368"/>
            <a:ext cx="1036245" cy="138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33676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Shape 85"/>
          <p:cNvSpPr/>
          <p:nvPr/>
        </p:nvSpPr>
        <p:spPr>
          <a:xfrm>
            <a:off x="1207261" y="6211310"/>
            <a:ext cx="9416021" cy="4247317"/>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lvl1pPr>
              <a:defRPr sz="3600"/>
            </a:lvl1pPr>
          </a:lstStyle>
          <a:p>
            <a:pPr>
              <a:lnSpc>
                <a:spcPct val="150000"/>
              </a:lnSpc>
            </a:pPr>
            <a:r>
              <a:rPr lang="tr-TR" sz="2800" b="1" dirty="0" smtClean="0"/>
              <a:t>Sağlıklı, </a:t>
            </a:r>
          </a:p>
          <a:p>
            <a:pPr>
              <a:lnSpc>
                <a:spcPct val="150000"/>
              </a:lnSpc>
            </a:pPr>
            <a:r>
              <a:rPr lang="tr-TR" sz="2800" b="1" dirty="0" smtClean="0"/>
              <a:t>başarılı ve </a:t>
            </a:r>
          </a:p>
          <a:p>
            <a:pPr>
              <a:lnSpc>
                <a:spcPct val="150000"/>
              </a:lnSpc>
            </a:pPr>
            <a:r>
              <a:rPr lang="tr-TR" sz="2800" b="1" dirty="0" smtClean="0"/>
              <a:t>mutlu bir üniversite hayatı dileğiyle…</a:t>
            </a:r>
          </a:p>
          <a:p>
            <a:pPr>
              <a:lnSpc>
                <a:spcPct val="150000"/>
              </a:lnSpc>
            </a:pPr>
            <a:r>
              <a:rPr lang="tr-TR" b="1" dirty="0" smtClean="0"/>
              <a:t>GAZİ EĞİTİM FAKÜLTESİ </a:t>
            </a:r>
          </a:p>
          <a:p>
            <a:pPr>
              <a:lnSpc>
                <a:spcPct val="150000"/>
              </a:lnSpc>
            </a:pPr>
            <a:r>
              <a:rPr lang="tr-TR" sz="3200" b="1" dirty="0" smtClean="0"/>
              <a:t>TÜRKÇE EĞİTİMİ ANA BİLİM DALI</a:t>
            </a:r>
          </a:p>
          <a:p>
            <a:pPr algn="r">
              <a:lnSpc>
                <a:spcPct val="150000"/>
              </a:lnSpc>
            </a:pPr>
            <a:endParaRPr lang="tr-TR" sz="3200" b="1" dirty="0">
              <a:solidFill>
                <a:srgbClr val="0070C0"/>
              </a:solidFill>
            </a:endParaRPr>
          </a:p>
        </p:txBody>
      </p:sp>
      <p:pic>
        <p:nvPicPr>
          <p:cNvPr id="86" name="on_resim.jpg"/>
          <p:cNvPicPr/>
          <p:nvPr/>
        </p:nvPicPr>
        <p:blipFill>
          <a:blip r:embed="rId2" cstate="print">
            <a:extLst/>
          </a:blip>
          <a:stretch>
            <a:fillRect/>
          </a:stretch>
        </p:blipFill>
        <p:spPr>
          <a:xfrm>
            <a:off x="1564451" y="778633"/>
            <a:ext cx="8473174" cy="4615937"/>
          </a:xfrm>
          <a:prstGeom prst="rect">
            <a:avLst/>
          </a:prstGeom>
          <a:ln w="12700">
            <a:miter lim="400000"/>
          </a:ln>
        </p:spPr>
      </p:pic>
    </p:spTree>
    <p:extLst>
      <p:ext uri="{BB962C8B-B14F-4D97-AF65-F5344CB8AC3E}">
        <p14:creationId xmlns:p14="http://schemas.microsoft.com/office/powerpoint/2010/main" val="148481797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4">
  <a:themeElements>
    <a:clrScheme name="New_Template4">
      <a:dk1>
        <a:srgbClr val="414141"/>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1185</TotalTime>
  <Words>2496</Words>
  <Application>Microsoft Office PowerPoint</Application>
  <PresentationFormat>Özel</PresentationFormat>
  <Paragraphs>481</Paragraphs>
  <Slides>70</Slides>
  <Notes>10</Notes>
  <HiddenSlides>0</HiddenSlides>
  <MMClips>0</MMClips>
  <ScaleCrop>false</ScaleCrop>
  <HeadingPairs>
    <vt:vector size="4" baseType="variant">
      <vt:variant>
        <vt:lpstr>Tema</vt:lpstr>
      </vt:variant>
      <vt:variant>
        <vt:i4>1</vt:i4>
      </vt:variant>
      <vt:variant>
        <vt:lpstr>Slayt Başlıkları</vt:lpstr>
      </vt:variant>
      <vt:variant>
        <vt:i4>70</vt:i4>
      </vt:variant>
    </vt:vector>
  </HeadingPairs>
  <TitlesOfParts>
    <vt:vector size="71" baseType="lpstr">
      <vt:lpstr>New_Template4</vt:lpstr>
      <vt:lpstr>PowerPoint Sunusu</vt:lpstr>
      <vt:lpstr>GAZİ ÜNİVERSİTESİ GAZİ EĞİTİM FAKÜLTESİ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GAZİ EĞİTİM FAKÜLTESİNDEKİ BÖLÜMLER </vt:lpstr>
      <vt:lpstr>PowerPoint Sunusu</vt:lpstr>
      <vt:lpstr>PowerPoint Sunusu</vt:lpstr>
      <vt:lpstr>PowerPoint Sunusu</vt:lpstr>
      <vt:lpstr>      Ders kayıtları dönem başında akademik takvimde belirtilen tarihlerde internet üzerinden yapılır.   Ders kaydı için bizzat okula gelmenize gerek yoktur.    </vt:lpstr>
      <vt:lpstr>PowerPoint Sunusu</vt:lpstr>
      <vt:lpstr>PowerPoint Sunusu</vt:lpstr>
      <vt:lpstr>  Öğrenci No       Öğrenci Kimliğindeki numaranız Şifre       T.C. Kimlik Numarasının Son 6 Hanesi (Sisteme girdiğinizde bu şifreyi unutmayacağınız bir şifre ile değiştiriniz.)  http://ogrenci.gazi.edu.tr/yeni_ogrenci_no/ adresine kayıt olduktan birkaç gün sonra T.C. Kimlik numaranızla giriş yaparak Öğrenci Numaranızı öğrenebilirsiniz.  ÖĞRENCİ NUMARANIZIN ANLAMI Örneğin; Numaranız 160582095 ise;  16: 2016 yılında kayıt oldunuz. 82: Türkçe Eğitimi Bilim Dalının kodudur. Bu Ana Bilim Dalında okuyorsunuz. 033: 33 ise listedeki sıranızı gösterir.  </vt:lpstr>
      <vt:lpstr>PowerPoint Sunusu</vt:lpstr>
      <vt:lpstr>Solda yer alan sütundaki Ders Kayıt bağlantısı tıklandığında o sayfa açılır.</vt:lpstr>
      <vt:lpstr>1. Sınıf 1. Dönem Dersleri</vt:lpstr>
      <vt:lpstr>PowerPoint Sunusu</vt:lpstr>
      <vt:lpstr>Ders Programı</vt:lpstr>
      <vt:lpstr>PowerPoint Sunusu</vt:lpstr>
      <vt:lpstr>ÖĞRENCİ İŞLERİ  </vt:lpstr>
      <vt:lpstr>PowerPoint Sunusu</vt:lpstr>
      <vt:lpstr>PowerPoint Sunusu</vt:lpstr>
      <vt:lpstr>PowerPoint Sunusu</vt:lpstr>
      <vt:lpstr>PowerPoint Sunusu</vt:lpstr>
      <vt:lpstr>Özetle burslar…</vt:lpstr>
      <vt:lpstr>PowerPoint Sunusu</vt:lpstr>
      <vt:lpstr>PowerPoint Sunusu</vt:lpstr>
      <vt:lpstr>PowerPoint Sunusu</vt:lpstr>
      <vt:lpstr>PowerPoint Sunusu</vt:lpstr>
      <vt:lpstr>PowerPoint Sunusu</vt:lpstr>
      <vt:lpstr>PowerPoint Sunusu</vt:lpstr>
      <vt:lpstr>PowerPoint Sunusu</vt:lpstr>
      <vt:lpstr>PowerPoint Sunusu</vt:lpstr>
      <vt:lpstr>JET KART NEDİR?</vt:lpstr>
      <vt:lpstr>JET KART NEDİR?</vt:lpstr>
      <vt:lpstr>PowerPoint Sunusu</vt:lpstr>
      <vt:lpstr>ÖĞRENCİ DANIŞMA MERKEZİ (ÖDM)</vt:lpstr>
      <vt:lpstr>Öğrenci Danışma Merkezi</vt:lpstr>
      <vt:lpstr>PowerPoint Sunusu</vt:lpstr>
      <vt:lpstr>ÖĞRENCİ DEĞİŞİM PROGRAMLARI</vt:lpstr>
      <vt:lpstr>Aklınıza takılan herhangi bir soru için öncelikle danışmanlarınızla iletişim kurunuz.</vt:lpstr>
      <vt:lpstr>Üniversitemizde Bulunan Topluluklar</vt:lpstr>
      <vt:lpstr>PowerPoint Sunusu</vt:lpstr>
      <vt:lpstr>TÜRKÇE EĞİTİMİ ANA BİLİM DALI ETKİNLİKLERİ</vt:lpstr>
      <vt:lpstr>ÖGEM</vt:lpstr>
      <vt:lpstr>ENGELLİ DANIŞMA BİRİMİ</vt:lpstr>
      <vt:lpstr>PowerPoint Sunusu</vt:lpstr>
      <vt:lpstr>PowerPoint Sunusu</vt:lpstr>
      <vt:lpstr>PowerPoint Sunusu</vt:lpstr>
      <vt:lpstr>SINAVLAR VE DERS GEÇME Eğitim-Öğretim Sınav Yönetmeliği</vt:lpstr>
      <vt:lpstr>ÖĞRENCİ İŞLERİ DAİRE BAŞKANLIĞI</vt:lpstr>
      <vt:lpstr>Eğitim-Öğretim Sınav Yönetmeliği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EGITIM FAKULTESI</dc:title>
  <dc:creator>Gef_Dekan</dc:creator>
  <cp:lastModifiedBy>DOĞAN</cp:lastModifiedBy>
  <cp:revision>163</cp:revision>
  <cp:lastPrinted>2014-09-02T21:53:30Z</cp:lastPrinted>
  <dcterms:modified xsi:type="dcterms:W3CDTF">2016-09-22T08:48:08Z</dcterms:modified>
</cp:coreProperties>
</file>