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9" r:id="rId1"/>
  </p:sldMasterIdLst>
  <p:notesMasterIdLst>
    <p:notesMasterId r:id="rId21"/>
  </p:notesMasterIdLst>
  <p:sldIdLst>
    <p:sldId id="256" r:id="rId2"/>
    <p:sldId id="285" r:id="rId3"/>
    <p:sldId id="307" r:id="rId4"/>
    <p:sldId id="288" r:id="rId5"/>
    <p:sldId id="286" r:id="rId6"/>
    <p:sldId id="289" r:id="rId7"/>
    <p:sldId id="308" r:id="rId8"/>
    <p:sldId id="309" r:id="rId9"/>
    <p:sldId id="302" r:id="rId10"/>
    <p:sldId id="310" r:id="rId11"/>
    <p:sldId id="294" r:id="rId12"/>
    <p:sldId id="300" r:id="rId13"/>
    <p:sldId id="311" r:id="rId14"/>
    <p:sldId id="312" r:id="rId15"/>
    <p:sldId id="301" r:id="rId16"/>
    <p:sldId id="306" r:id="rId17"/>
    <p:sldId id="313" r:id="rId18"/>
    <p:sldId id="270" r:id="rId19"/>
    <p:sldId id="296" r:id="rId2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8E8EB"/>
    <a:srgbClr val="FCF6F9"/>
    <a:srgbClr val="F5DBE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2" autoAdjust="0"/>
    <p:restoredTop sz="95070" autoAdjust="0"/>
  </p:normalViewPr>
  <p:slideViewPr>
    <p:cSldViewPr snapToGrid="0">
      <p:cViewPr varScale="1">
        <p:scale>
          <a:sx n="115" d="100"/>
          <a:sy n="115" d="100"/>
        </p:scale>
        <p:origin x="396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2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2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F88C5EA-EB02-4068-B343-216F8275ECD9}" type="datetimeFigureOut">
              <a:rPr lang="tr-TR" smtClean="0"/>
              <a:pPr/>
              <a:t>6.02.2020</a:t>
            </a:fld>
            <a:endParaRPr lang="tr-T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49"/>
            <a:ext cx="5486400" cy="360045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6FB9AD2-96E0-48AF-9E2B-2A90ABBC967A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0116545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46533" y="3085765"/>
            <a:ext cx="11262866" cy="33048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1192" y="1020432"/>
            <a:ext cx="10993548" cy="1475013"/>
          </a:xfr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1193" y="2495445"/>
            <a:ext cx="10993547" cy="590321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chemeClr val="accent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05950" y="5956138"/>
            <a:ext cx="284480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8EEE7D4C-4FF8-4701-8A96-C715F7C8800E}" type="datetime1">
              <a:rPr lang="tr-TR" smtClean="0"/>
              <a:pPr/>
              <a:t>6.02.2020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81192" y="5951812"/>
            <a:ext cx="6917211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8"/>
            <a:ext cx="1016441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C584B596-19B9-4B18-82E9-C033412A1347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295568227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0287" y="614407"/>
            <a:ext cx="11309339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4" y="702156"/>
            <a:ext cx="11029616" cy="1013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3" y="2180497"/>
            <a:ext cx="11029614" cy="367830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96CA85-E9B0-4679-A0E3-A5E74D12F254}" type="datetime1">
              <a:rPr lang="tr-TR" smtClean="0"/>
              <a:pPr/>
              <a:t>6.02.2020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1" y="5956138"/>
            <a:ext cx="1052508" cy="365125"/>
          </a:xfrm>
        </p:spPr>
        <p:txBody>
          <a:bodyPr/>
          <a:lstStyle/>
          <a:p>
            <a:fld id="{C584B596-19B9-4B18-82E9-C033412A1347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5445465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7818" y="5141975"/>
            <a:ext cx="11290860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5" y="3043911"/>
            <a:ext cx="11029614" cy="1497507"/>
          </a:xfrm>
        </p:spPr>
        <p:txBody>
          <a:bodyPr anchor="b">
            <a:normAutofit/>
          </a:bodyPr>
          <a:lstStyle>
            <a:lvl1pPr algn="l">
              <a:defRPr sz="3600" b="0" cap="all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3" y="4541417"/>
            <a:ext cx="11029614" cy="600556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all">
                <a:solidFill>
                  <a:schemeClr val="accent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4F61CE61-D3E0-4A2F-8AA6-9C62EC77FBA8}" type="datetime1">
              <a:rPr lang="tr-TR" smtClean="0"/>
              <a:pPr/>
              <a:t>6.02.2020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C584B596-19B9-4B18-82E9-C033412A1347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8282948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5982" y="606555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4" y="729659"/>
            <a:ext cx="11029616" cy="98833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1193" y="2228003"/>
            <a:ext cx="5422389" cy="363304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8416" y="2228003"/>
            <a:ext cx="5422393" cy="363304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53C9E-D46A-4DA1-841C-80833D3248D7}" type="datetime1">
              <a:rPr lang="tr-TR" smtClean="0"/>
              <a:pPr/>
              <a:t>6.02.2020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4B596-19B9-4B18-82E9-C033412A1347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0317723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>
            <a:spLocks noChangeAspect="1"/>
          </p:cNvSpPr>
          <p:nvPr/>
        </p:nvSpPr>
        <p:spPr>
          <a:xfrm>
            <a:off x="445982" y="606555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581194" y="729659"/>
            <a:ext cx="11029616" cy="98833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7219" y="2250893"/>
            <a:ext cx="5087076" cy="536005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1196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3736" y="2250893"/>
            <a:ext cx="5087074" cy="553373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710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148F1-201E-4334-89AC-6B966EE2D081}" type="datetime1">
              <a:rPr lang="tr-TR" smtClean="0"/>
              <a:pPr/>
              <a:t>6.02.2020</a:t>
            </a:fld>
            <a:endParaRPr lang="tr-T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4B596-19B9-4B18-82E9-C033412A1347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8014452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0682" y="606555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575894" y="729659"/>
            <a:ext cx="11029616" cy="98833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8B388-9440-4772-A0D5-6263F44F33CA}" type="datetime1">
              <a:rPr lang="tr-TR" smtClean="0"/>
              <a:pPr/>
              <a:t>6.02.2020</a:t>
            </a:fld>
            <a:endParaRPr lang="tr-T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4B596-19B9-4B18-82E9-C033412A1347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8476266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403CDC-7C31-4C09-9611-0ED62B9AF4CA}" type="datetime1">
              <a:rPr lang="tr-TR" smtClean="0"/>
              <a:pPr/>
              <a:t>6.02.2020</a:t>
            </a:fld>
            <a:endParaRPr lang="tr-T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4B596-19B9-4B18-82E9-C033412A1347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79032998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>
            <a:spLocks noChangeAspect="1"/>
          </p:cNvSpPr>
          <p:nvPr/>
        </p:nvSpPr>
        <p:spPr>
          <a:xfrm>
            <a:off x="447817" y="5141973"/>
            <a:ext cx="11298201" cy="1274702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4" y="5262296"/>
            <a:ext cx="4909445" cy="689514"/>
          </a:xfrm>
        </p:spPr>
        <p:txBody>
          <a:bodyPr anchor="ctr"/>
          <a:lstStyle>
            <a:lvl1pPr algn="l">
              <a:defRPr sz="2000" b="0"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7816" y="601200"/>
            <a:ext cx="11292841" cy="4204800"/>
          </a:xfrm>
        </p:spPr>
        <p:txBody>
          <a:bodyPr anchor="ctr">
            <a:normAutofit/>
          </a:bodyPr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400">
                <a:solidFill>
                  <a:schemeClr val="tx2"/>
                </a:solidFill>
              </a:defRPr>
            </a:lvl5pPr>
            <a:lvl6pPr>
              <a:defRPr sz="1400">
                <a:solidFill>
                  <a:schemeClr val="tx2"/>
                </a:solidFill>
              </a:defRPr>
            </a:lvl6pPr>
            <a:lvl7pPr>
              <a:defRPr sz="1400">
                <a:solidFill>
                  <a:schemeClr val="tx2"/>
                </a:solidFill>
              </a:defRPr>
            </a:lvl7pPr>
            <a:lvl8pPr>
              <a:defRPr sz="1400">
                <a:solidFill>
                  <a:schemeClr val="tx2"/>
                </a:solidFill>
              </a:defRPr>
            </a:lvl8pPr>
            <a:lvl9pPr>
              <a:defRPr sz="1400">
                <a:solidFill>
                  <a:schemeClr val="tx2"/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40823" y="5262297"/>
            <a:ext cx="5869988" cy="689515"/>
          </a:xfrm>
        </p:spPr>
        <p:txBody>
          <a:bodyPr anchor="ctr">
            <a:normAutofit/>
          </a:bodyPr>
          <a:lstStyle>
            <a:lvl1pPr marL="0" indent="0" algn="r">
              <a:buNone/>
              <a:defRPr sz="1100">
                <a:solidFill>
                  <a:schemeClr val="bg1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5F6024FA-545E-41DC-BB0E-B2C06A9C462F}" type="datetime1">
              <a:rPr lang="tr-TR" smtClean="0"/>
              <a:pPr/>
              <a:t>6.02.2020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C584B596-19B9-4B18-82E9-C033412A1347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015699790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4" y="4693389"/>
            <a:ext cx="11029616" cy="566738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47817" y="599725"/>
            <a:ext cx="11290859" cy="355725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1193" y="5260128"/>
            <a:ext cx="11029618" cy="598671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100C35-69EE-4569-84FB-B4E02C20D7C8}" type="datetime1">
              <a:rPr lang="tr-TR" smtClean="0"/>
              <a:pPr/>
              <a:t>6.02.2020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4B596-19B9-4B18-82E9-C033412A1347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0420606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0287" y="614407"/>
            <a:ext cx="11309339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581194" y="702156"/>
            <a:ext cx="11029616" cy="1013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EFF34E-8A6A-49ED-85F4-B49DA9B51C9B}" type="datetime1">
              <a:rPr lang="tr-TR" smtClean="0"/>
              <a:pPr/>
              <a:t>6.02.2020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4B596-19B9-4B18-82E9-C033412A1347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5003519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8839203" y="599725"/>
            <a:ext cx="2906818" cy="581695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2" y="675727"/>
            <a:ext cx="2004164" cy="518307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4924" y="675727"/>
            <a:ext cx="7896279" cy="5183073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93676" y="5956138"/>
            <a:ext cx="132814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880BBE-E9FE-48DE-9BD2-03202A80D95B}" type="datetime1">
              <a:rPr lang="tr-TR" smtClean="0"/>
              <a:pPr/>
              <a:t>6.02.2020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74924" y="5951812"/>
            <a:ext cx="7896279" cy="365125"/>
          </a:xfrm>
        </p:spPr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46615" y="5956138"/>
            <a:ext cx="1164196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C584B596-19B9-4B18-82E9-C033412A1347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9764062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81194" y="705125"/>
            <a:ext cx="11029616" cy="11895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4" y="2336003"/>
            <a:ext cx="11029616" cy="35227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05953" y="5956138"/>
            <a:ext cx="284479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D7B732C3-CB8F-4062-8D7B-567EB2E1895D}" type="datetime1">
              <a:rPr lang="tr-TR" smtClean="0"/>
              <a:pPr/>
              <a:t>6.02.2020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81192" y="5951812"/>
            <a:ext cx="691721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>
                <a:solidFill>
                  <a:schemeClr val="accent2"/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58301" y="5956138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C584B596-19B9-4B18-82E9-C033412A1347}" type="slidenum">
              <a:rPr lang="tr-TR" smtClean="0"/>
              <a:pPr/>
              <a:t>‹#›</a:t>
            </a:fld>
            <a:endParaRPr lang="tr-TR"/>
          </a:p>
        </p:txBody>
      </p:sp>
      <p:sp>
        <p:nvSpPr>
          <p:cNvPr id="9" name="Rectangle 8"/>
          <p:cNvSpPr/>
          <p:nvPr/>
        </p:nvSpPr>
        <p:spPr>
          <a:xfrm>
            <a:off x="446533" y="457201"/>
            <a:ext cx="3703321" cy="9499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8042146" y="453644"/>
            <a:ext cx="3703321" cy="98554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4241829" y="457200"/>
            <a:ext cx="3703321" cy="9144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7971781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0" r:id="rId1"/>
    <p:sldLayoutId id="2147483881" r:id="rId2"/>
    <p:sldLayoutId id="2147483882" r:id="rId3"/>
    <p:sldLayoutId id="2147483883" r:id="rId4"/>
    <p:sldLayoutId id="2147483884" r:id="rId5"/>
    <p:sldLayoutId id="2147483885" r:id="rId6"/>
    <p:sldLayoutId id="2147483886" r:id="rId7"/>
    <p:sldLayoutId id="2147483887" r:id="rId8"/>
    <p:sldLayoutId id="2147483888" r:id="rId9"/>
    <p:sldLayoutId id="2147483889" r:id="rId10"/>
    <p:sldLayoutId id="2147483890" r:id="rId11"/>
  </p:sldLayoutIdLst>
  <p:hf hdr="0" ftr="0" dt="0"/>
  <p:txStyles>
    <p:titleStyle>
      <a:lvl1pPr algn="l" defTabSz="457200" rtl="0" eaLnBrk="1" latinLnBrk="0" hangingPunct="1">
        <a:spcBef>
          <a:spcPct val="0"/>
        </a:spcBef>
        <a:buNone/>
        <a:defRPr sz="2800" b="0" kern="1200" cap="all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06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800" kern="1200">
          <a:solidFill>
            <a:schemeClr val="tx2"/>
          </a:solidFill>
          <a:latin typeface="+mn-lt"/>
          <a:ea typeface="+mn-ea"/>
          <a:cs typeface="+mn-cs"/>
        </a:defRPr>
      </a:lvl1pPr>
      <a:lvl2pPr marL="630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90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400" kern="1200">
          <a:solidFill>
            <a:schemeClr val="tx2"/>
          </a:solidFill>
          <a:latin typeface="+mn-lt"/>
          <a:ea typeface="+mn-ea"/>
          <a:cs typeface="+mn-cs"/>
        </a:defRPr>
      </a:lvl3pPr>
      <a:lvl4pPr marL="124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4pPr>
      <a:lvl5pPr marL="160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5pPr>
      <a:lvl6pPr marL="19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2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5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70157" y="1143920"/>
            <a:ext cx="9244361" cy="2677656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endParaRPr lang="tr-TR" sz="2800" dirty="0" smtClean="0">
              <a:latin typeface="Comic Sans MS" panose="030F0702030302020204" pitchFamily="66" charset="0"/>
            </a:endParaRPr>
          </a:p>
          <a:p>
            <a:pPr algn="ctr"/>
            <a:endParaRPr lang="tr-TR" sz="2800" dirty="0" smtClean="0">
              <a:latin typeface="Comic Sans MS" panose="030F0702030302020204" pitchFamily="66" charset="0"/>
            </a:endParaRPr>
          </a:p>
          <a:p>
            <a:pPr algn="ctr"/>
            <a:r>
              <a:rPr lang="tr-TR" sz="2800" smtClean="0">
                <a:solidFill>
                  <a:schemeClr val="bg1"/>
                </a:solidFill>
                <a:latin typeface="Comic Sans MS" panose="030F0702030302020204" pitchFamily="66" charset="0"/>
              </a:rPr>
              <a:t>Lisansüstü Programlarda </a:t>
            </a:r>
            <a:endParaRPr lang="tr-TR" sz="2800" dirty="0" smtClean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tr-TR" sz="28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MÜFREDAT GÜNCELLEME</a:t>
            </a:r>
          </a:p>
          <a:p>
            <a:pPr algn="ctr"/>
            <a:endParaRPr lang="tr-TR" sz="2800" dirty="0">
              <a:latin typeface="Comic Sans MS" panose="030F0702030302020204" pitchFamily="66" charset="0"/>
            </a:endParaRPr>
          </a:p>
          <a:p>
            <a:pPr algn="ctr"/>
            <a:r>
              <a:rPr lang="tr-TR" sz="2800" dirty="0" smtClean="0">
                <a:latin typeface="Comic Sans MS" panose="030F0702030302020204" pitchFamily="66" charset="0"/>
              </a:rPr>
              <a:t> </a:t>
            </a:r>
            <a:endParaRPr lang="tr-TR" sz="2800" dirty="0">
              <a:latin typeface="Comic Sans MS" panose="030F0702030302020204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795017" y="4106427"/>
            <a:ext cx="7291328" cy="267765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r-TR" sz="2800" dirty="0" smtClean="0">
                <a:latin typeface="Comic Sans MS" panose="030F0702030302020204" pitchFamily="66" charset="0"/>
              </a:rPr>
              <a:t>Gazi Üniversitesi</a:t>
            </a:r>
          </a:p>
          <a:p>
            <a:pPr algn="ctr"/>
            <a:r>
              <a:rPr lang="tr-TR" sz="2800" dirty="0" smtClean="0">
                <a:latin typeface="Comic Sans MS" panose="030F0702030302020204" pitchFamily="66" charset="0"/>
              </a:rPr>
              <a:t>Eğitim-Öğretim ve Dış İlişkiler Koordinatörlüğü </a:t>
            </a:r>
          </a:p>
          <a:p>
            <a:pPr algn="ctr"/>
            <a:r>
              <a:rPr lang="tr-TR" sz="2800" dirty="0" smtClean="0">
                <a:latin typeface="Comic Sans MS" panose="030F0702030302020204" pitchFamily="66" charset="0"/>
              </a:rPr>
              <a:t>Eğitim Komisyonu</a:t>
            </a:r>
          </a:p>
          <a:p>
            <a:pPr algn="ctr"/>
            <a:r>
              <a:rPr lang="tr-TR" sz="2800" dirty="0" smtClean="0">
                <a:latin typeface="Comic Sans MS" panose="030F0702030302020204" pitchFamily="66" charset="0"/>
              </a:rPr>
              <a:t>Ocak 2020</a:t>
            </a:r>
          </a:p>
          <a:p>
            <a:pPr algn="ctr"/>
            <a:r>
              <a:rPr lang="tr-TR" sz="2800" dirty="0" smtClean="0">
                <a:latin typeface="Comic Sans MS" panose="030F0702030302020204" pitchFamily="66" charset="0"/>
              </a:rPr>
              <a:t> </a:t>
            </a:r>
            <a:endParaRPr lang="tr-TR" sz="2800" dirty="0">
              <a:latin typeface="Comic Sans MS" panose="030F0702030302020204" pitchFamily="66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4B596-19B9-4B18-82E9-C033412A1347}" type="slidenum">
              <a:rPr lang="tr-TR" smtClean="0"/>
              <a:pPr/>
              <a:t>1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437037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Numarası Yer Tutucus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4B596-19B9-4B18-82E9-C033412A1347}" type="slidenum">
              <a:rPr lang="tr-TR" smtClean="0"/>
              <a:pPr/>
              <a:t>2</a:t>
            </a:fld>
            <a:endParaRPr lang="tr-TR"/>
          </a:p>
        </p:txBody>
      </p:sp>
      <p:sp>
        <p:nvSpPr>
          <p:cNvPr id="4" name="TextBox 1"/>
          <p:cNvSpPr txBox="1"/>
          <p:nvPr/>
        </p:nvSpPr>
        <p:spPr>
          <a:xfrm>
            <a:off x="652267" y="2358091"/>
            <a:ext cx="10162274" cy="150810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tr-TR" sz="2800" dirty="0" smtClean="0">
                <a:latin typeface="Comic Sans MS" panose="030F0702030302020204" pitchFamily="66" charset="0"/>
              </a:rPr>
              <a:t>Ek 4.a. </a:t>
            </a:r>
            <a:r>
              <a:rPr lang="tr-TR" sz="2800" dirty="0">
                <a:latin typeface="Comic Sans MS" panose="030F0702030302020204" pitchFamily="66" charset="0"/>
              </a:rPr>
              <a:t>Tam </a:t>
            </a:r>
            <a:r>
              <a:rPr lang="tr-TR" sz="2800" dirty="0" smtClean="0">
                <a:latin typeface="Comic Sans MS" panose="030F0702030302020204" pitchFamily="66" charset="0"/>
              </a:rPr>
              <a:t>Müfredat </a:t>
            </a:r>
            <a:r>
              <a:rPr lang="tr-TR" sz="2800" dirty="0">
                <a:latin typeface="Comic Sans MS" panose="030F0702030302020204" pitchFamily="66" charset="0"/>
              </a:rPr>
              <a:t>Formlarının </a:t>
            </a:r>
            <a:r>
              <a:rPr lang="tr-TR" sz="2800" dirty="0" smtClean="0">
                <a:latin typeface="Comic Sans MS" panose="030F0702030302020204" pitchFamily="66" charset="0"/>
              </a:rPr>
              <a:t>doldurulması</a:t>
            </a:r>
          </a:p>
          <a:p>
            <a:pPr>
              <a:lnSpc>
                <a:spcPct val="200000"/>
              </a:lnSpc>
            </a:pPr>
            <a:endParaRPr lang="tr-TR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8577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Numarası Yer Tutucus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4B596-19B9-4B18-82E9-C033412A1347}" type="slidenum">
              <a:rPr lang="tr-TR" smtClean="0"/>
              <a:pPr/>
              <a:t>3</a:t>
            </a:fld>
            <a:endParaRPr lang="tr-TR"/>
          </a:p>
        </p:txBody>
      </p:sp>
      <p:graphicFrame>
        <p:nvGraphicFramePr>
          <p:cNvPr id="3" name="Tablo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56414502"/>
              </p:ext>
            </p:extLst>
          </p:nvPr>
        </p:nvGraphicFramePr>
        <p:xfrm>
          <a:off x="726323" y="722811"/>
          <a:ext cx="9831978" cy="579139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9831978">
                  <a:extLst>
                    <a:ext uri="{9D8B030D-6E8A-4147-A177-3AD203B41FA5}">
                      <a16:colId xmlns:a16="http://schemas.microsoft.com/office/drawing/2014/main" val="1245914993"/>
                    </a:ext>
                  </a:extLst>
                </a:gridCol>
              </a:tblGrid>
              <a:tr h="2081349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tr-TR" sz="1500" b="0" u="sng" dirty="0" smtClean="0">
                        <a:solidFill>
                          <a:srgbClr val="FF0000"/>
                        </a:solidFill>
                        <a:effectLst/>
                        <a:latin typeface="Comic Sans MS" panose="030F0702030302020204" pitchFamily="66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tr-TR" sz="1500" b="0" u="sng" dirty="0" smtClean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cs typeface="Times New Roman" panose="02020603050405020304" pitchFamily="18" charset="0"/>
                        </a:rPr>
                        <a:t>Programın </a:t>
                      </a:r>
                      <a:r>
                        <a:rPr lang="tr-TR" sz="1500" b="0" u="sng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cs typeface="Times New Roman" panose="02020603050405020304" pitchFamily="18" charset="0"/>
                        </a:rPr>
                        <a:t>Zorunlu ve Seçmeli Ders </a:t>
                      </a:r>
                      <a:r>
                        <a:rPr lang="tr-TR" sz="1500" b="0" u="sng" dirty="0" smtClean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cs typeface="Times New Roman" panose="02020603050405020304" pitchFamily="18" charset="0"/>
                        </a:rPr>
                        <a:t>Dağılımı</a:t>
                      </a: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1500" b="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tr-TR" sz="1500" b="0" dirty="0" smtClean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cs typeface="Times New Roman" panose="02020603050405020304" pitchFamily="18" charset="0"/>
                        </a:rPr>
                        <a:t>- </a:t>
                      </a:r>
                      <a:r>
                        <a:rPr lang="tr-TR" sz="1500" b="1" dirty="0" smtClean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cs typeface="Times New Roman" panose="02020603050405020304" pitchFamily="18" charset="0"/>
                        </a:rPr>
                        <a:t>En </a:t>
                      </a:r>
                      <a:r>
                        <a:rPr lang="tr-TR" sz="1500" b="1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cs typeface="Times New Roman" panose="02020603050405020304" pitchFamily="18" charset="0"/>
                        </a:rPr>
                        <a:t>fazla 4</a:t>
                      </a:r>
                      <a:r>
                        <a:rPr lang="tr-TR" sz="1500" b="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500" b="0" u="sng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cs typeface="Times New Roman" panose="02020603050405020304" pitchFamily="18" charset="0"/>
                        </a:rPr>
                        <a:t>alan zorunlu </a:t>
                      </a:r>
                      <a:r>
                        <a:rPr lang="tr-TR" sz="1500" b="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cs typeface="Times New Roman" panose="02020603050405020304" pitchFamily="18" charset="0"/>
                        </a:rPr>
                        <a:t>ders olmalıdır. </a:t>
                      </a:r>
                      <a:endParaRPr lang="en-US" sz="1500" b="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tr-TR" sz="1500" b="0" dirty="0" smtClean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cs typeface="Times New Roman" panose="02020603050405020304" pitchFamily="18" charset="0"/>
                        </a:rPr>
                        <a:t>- Zorunlu, seçmeli, seminer, bilimsel araştırma yöntemleri</a:t>
                      </a:r>
                      <a:r>
                        <a:rPr lang="tr-TR" sz="1500" b="0" baseline="0" dirty="0" smtClean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500" b="0" dirty="0" smtClean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cs typeface="Times New Roman" panose="02020603050405020304" pitchFamily="18" charset="0"/>
                        </a:rPr>
                        <a:t>ve</a:t>
                      </a:r>
                      <a:r>
                        <a:rPr lang="tr-TR" sz="1500" b="0" baseline="0" dirty="0" smtClean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cs typeface="Times New Roman" panose="02020603050405020304" pitchFamily="18" charset="0"/>
                        </a:rPr>
                        <a:t> etik, </a:t>
                      </a:r>
                      <a:r>
                        <a:rPr lang="tr-TR" sz="1500" b="0" dirty="0" smtClean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cs typeface="Times New Roman" panose="02020603050405020304" pitchFamily="18" charset="0"/>
                        </a:rPr>
                        <a:t>tez hazırlık </a:t>
                      </a:r>
                      <a:r>
                        <a:rPr lang="tr-TR" sz="1500" b="0" baseline="0" dirty="0" smtClean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500" b="0" dirty="0" smtClean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cs typeface="Times New Roman" panose="02020603050405020304" pitchFamily="18" charset="0"/>
                        </a:rPr>
                        <a:t>dersleri</a:t>
                      </a:r>
                      <a:r>
                        <a:rPr lang="tr-TR" sz="1500" b="0" baseline="0" dirty="0" smtClean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500" b="1" dirty="0" smtClean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cs typeface="Times New Roman" panose="02020603050405020304" pitchFamily="18" charset="0"/>
                        </a:rPr>
                        <a:t>en </a:t>
                      </a:r>
                      <a:r>
                        <a:rPr lang="tr-TR" sz="1500" b="1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cs typeface="Times New Roman" panose="02020603050405020304" pitchFamily="18" charset="0"/>
                        </a:rPr>
                        <a:t>az </a:t>
                      </a:r>
                      <a:r>
                        <a:rPr lang="tr-TR" sz="1500" b="1" dirty="0" smtClean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cs typeface="Times New Roman" panose="02020603050405020304" pitchFamily="18" charset="0"/>
                        </a:rPr>
                        <a:t>9 ders</a:t>
                      </a:r>
                      <a:r>
                        <a:rPr lang="tr-TR" sz="1500" b="1" baseline="0" dirty="0" smtClean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500" b="0" dirty="0" smtClean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cs typeface="Times New Roman" panose="02020603050405020304" pitchFamily="18" charset="0"/>
                        </a:rPr>
                        <a:t>ve toplam </a:t>
                      </a:r>
                      <a:r>
                        <a:rPr lang="tr-TR" sz="1500" b="1" u="none" dirty="0" smtClean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cs typeface="Times New Roman" panose="02020603050405020304" pitchFamily="18" charset="0"/>
                        </a:rPr>
                        <a:t>60 </a:t>
                      </a:r>
                      <a:r>
                        <a:rPr lang="tr-TR" sz="1500" b="0" u="none" dirty="0" smtClean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cs typeface="Times New Roman" panose="02020603050405020304" pitchFamily="18" charset="0"/>
                        </a:rPr>
                        <a:t>kredidir.</a:t>
                      </a: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tr-TR" sz="1500" b="0" dirty="0" smtClean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cs typeface="Times New Roman" panose="02020603050405020304" pitchFamily="18" charset="0"/>
                        </a:rPr>
                        <a:t>- Ek</a:t>
                      </a:r>
                      <a:r>
                        <a:rPr lang="tr-TR" sz="1500" b="0" baseline="0" dirty="0" smtClean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cs typeface="Times New Roman" panose="02020603050405020304" pitchFamily="18" charset="0"/>
                        </a:rPr>
                        <a:t> 4.a formunda </a:t>
                      </a:r>
                      <a:r>
                        <a:rPr lang="tr-TR" sz="1500" dirty="0" smtClean="0">
                          <a:solidFill>
                            <a:schemeClr val="tx1"/>
                          </a:solidFill>
                          <a:latin typeface="Comic Sans MS" pitchFamily="66" charset="0"/>
                        </a:rPr>
                        <a:t>”</a:t>
                      </a:r>
                      <a:r>
                        <a:rPr lang="tr-TR" sz="1500" b="0" baseline="0" dirty="0" smtClean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cs typeface="Times New Roman" panose="02020603050405020304" pitchFamily="18" charset="0"/>
                        </a:rPr>
                        <a:t>s</a:t>
                      </a:r>
                      <a:r>
                        <a:rPr lang="tr-TR" sz="1500" b="0" dirty="0" smtClean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cs typeface="Times New Roman" panose="02020603050405020304" pitchFamily="18" charset="0"/>
                        </a:rPr>
                        <a:t>eçmeli dersler</a:t>
                      </a:r>
                      <a:r>
                        <a:rPr lang="tr-TR" sz="1500" dirty="0" smtClean="0">
                          <a:solidFill>
                            <a:schemeClr val="tx1"/>
                          </a:solidFill>
                          <a:latin typeface="Comic Sans MS" pitchFamily="66" charset="0"/>
                        </a:rPr>
                        <a:t>”</a:t>
                      </a:r>
                      <a:r>
                        <a:rPr lang="tr-TR" sz="1500" b="0" dirty="0" smtClean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cs typeface="Times New Roman" panose="02020603050405020304" pitchFamily="18" charset="0"/>
                        </a:rPr>
                        <a:t> ayrı </a:t>
                      </a:r>
                      <a:r>
                        <a:rPr lang="tr-TR" sz="1500" b="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cs typeface="Times New Roman" panose="02020603050405020304" pitchFamily="18" charset="0"/>
                        </a:rPr>
                        <a:t>ayrı </a:t>
                      </a:r>
                      <a:r>
                        <a:rPr lang="tr-TR" sz="1500" b="0" u="sng" dirty="0" smtClean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cs typeface="Times New Roman" panose="02020603050405020304" pitchFamily="18" charset="0"/>
                        </a:rPr>
                        <a:t>gösterilmemeli</a:t>
                      </a:r>
                      <a:r>
                        <a:rPr lang="tr-TR" sz="1500" b="0" dirty="0" smtClean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cs typeface="Times New Roman" panose="02020603050405020304" pitchFamily="18" charset="0"/>
                        </a:rPr>
                        <a:t>, toplam</a:t>
                      </a:r>
                      <a:r>
                        <a:rPr lang="tr-TR" sz="1500" b="0" baseline="0" dirty="0" smtClean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cs typeface="Times New Roman" panose="02020603050405020304" pitchFamily="18" charset="0"/>
                        </a:rPr>
                        <a:t> kredisi </a:t>
                      </a:r>
                      <a:r>
                        <a:rPr lang="tr-TR" sz="1500" b="0" dirty="0" smtClean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cs typeface="Times New Roman" panose="02020603050405020304" pitchFamily="18" charset="0"/>
                        </a:rPr>
                        <a:t>yazılmalıdır.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spcAft>
                          <a:spcPts val="0"/>
                        </a:spcAft>
                        <a:buFontTx/>
                        <a:buChar char="-"/>
                      </a:pPr>
                      <a:r>
                        <a:rPr lang="tr-TR" sz="1500" b="0" dirty="0" smtClean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Her dönem toplam 30 kredi olmalıdır.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spcAft>
                          <a:spcPts val="0"/>
                        </a:spcAft>
                        <a:buFontTx/>
                        <a:buChar char="-"/>
                      </a:pPr>
                      <a:r>
                        <a:rPr lang="tr-TR" sz="1500" dirty="0" smtClean="0">
                          <a:solidFill>
                            <a:schemeClr val="tx1"/>
                          </a:solidFill>
                          <a:latin typeface="Comic Sans MS" pitchFamily="66" charset="0"/>
                        </a:rPr>
                        <a:t>”</a:t>
                      </a:r>
                      <a:r>
                        <a:rPr lang="tr-TR" sz="1500" b="0" dirty="0" smtClean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Mesleki/Teknik Dersler</a:t>
                      </a:r>
                      <a:r>
                        <a:rPr lang="tr-TR" sz="1500" dirty="0" smtClean="0">
                          <a:solidFill>
                            <a:schemeClr val="tx1"/>
                          </a:solidFill>
                          <a:latin typeface="Comic Sans MS" pitchFamily="66" charset="0"/>
                        </a:rPr>
                        <a:t>”</a:t>
                      </a:r>
                      <a:r>
                        <a:rPr lang="tr-TR" sz="1500" b="0" dirty="0" smtClean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tr-TR" sz="1500" dirty="0" smtClean="0">
                          <a:solidFill>
                            <a:schemeClr val="tx1"/>
                          </a:solidFill>
                          <a:latin typeface="Comic Sans MS" pitchFamily="66" charset="0"/>
                        </a:rPr>
                        <a:t>”</a:t>
                      </a:r>
                      <a:r>
                        <a:rPr lang="tr-TR" sz="1500" b="0" dirty="0" smtClean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Temel Bilim Eğitimi</a:t>
                      </a:r>
                      <a:r>
                        <a:rPr lang="tr-TR" sz="1500" dirty="0" smtClean="0">
                          <a:solidFill>
                            <a:schemeClr val="tx1"/>
                          </a:solidFill>
                          <a:latin typeface="Comic Sans MS" pitchFamily="66" charset="0"/>
                        </a:rPr>
                        <a:t>”</a:t>
                      </a:r>
                      <a:r>
                        <a:rPr lang="tr-TR" sz="1500" b="0" dirty="0" smtClean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dersleri</a:t>
                      </a:r>
                      <a:r>
                        <a:rPr lang="tr-TR" sz="1500" b="0" baseline="0" dirty="0" smtClean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500" b="0" dirty="0" smtClean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toplam kredisi&gt;</a:t>
                      </a:r>
                      <a:r>
                        <a:rPr lang="tr-TR" sz="1500" b="0" baseline="0" dirty="0" smtClean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%60, Seçmeli derslerin ve </a:t>
                      </a:r>
                      <a:r>
                        <a:rPr lang="tr-TR" sz="1500" dirty="0" smtClean="0">
                          <a:solidFill>
                            <a:schemeClr val="tx1"/>
                          </a:solidFill>
                          <a:latin typeface="Comic Sans MS" pitchFamily="66" charset="0"/>
                        </a:rPr>
                        <a:t>”</a:t>
                      </a:r>
                      <a:r>
                        <a:rPr lang="tr-TR" sz="1500" b="0" dirty="0" smtClean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Diğer</a:t>
                      </a:r>
                      <a:r>
                        <a:rPr lang="tr-TR" sz="1500" dirty="0" smtClean="0">
                          <a:solidFill>
                            <a:schemeClr val="tx1"/>
                          </a:solidFill>
                          <a:latin typeface="Comic Sans MS" pitchFamily="66" charset="0"/>
                        </a:rPr>
                        <a:t>”</a:t>
                      </a:r>
                      <a:r>
                        <a:rPr lang="tr-TR" sz="1500" b="0" dirty="0" smtClean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derslerin </a:t>
                      </a:r>
                      <a:r>
                        <a:rPr lang="tr-TR" sz="1500" b="0" baseline="0" dirty="0" smtClean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kredisi &gt; %10 olmalıdır.</a:t>
                      </a:r>
                      <a:endParaRPr lang="en-US" sz="1500" b="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5614658"/>
                  </a:ext>
                </a:extLst>
              </a:tr>
              <a:tr h="2029098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tr-TR" sz="1500" b="0" u="sng" dirty="0" smtClean="0">
                        <a:solidFill>
                          <a:srgbClr val="FF0000"/>
                        </a:solidFill>
                        <a:effectLst/>
                        <a:latin typeface="Comic Sans MS" panose="030F0702030302020204" pitchFamily="66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tr-TR" sz="1500" b="0" u="sng" dirty="0" smtClean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cs typeface="Times New Roman" panose="02020603050405020304" pitchFamily="18" charset="0"/>
                        </a:rPr>
                        <a:t>Lisansüstü </a:t>
                      </a:r>
                      <a:r>
                        <a:rPr lang="tr-TR" sz="1500" b="0" u="sng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cs typeface="Times New Roman" panose="02020603050405020304" pitchFamily="18" charset="0"/>
                        </a:rPr>
                        <a:t>Ortak </a:t>
                      </a:r>
                      <a:r>
                        <a:rPr lang="tr-TR" sz="1500" b="0" u="sng" dirty="0" smtClean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cs typeface="Times New Roman" panose="02020603050405020304" pitchFamily="18" charset="0"/>
                        </a:rPr>
                        <a:t>Dersler</a:t>
                      </a: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1500" b="0" u="sng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tr-TR" sz="1500" b="0" dirty="0" smtClean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cs typeface="Times New Roman" panose="02020603050405020304" pitchFamily="18" charset="0"/>
                        </a:rPr>
                        <a:t>-Tez </a:t>
                      </a:r>
                      <a:r>
                        <a:rPr lang="tr-TR" sz="1500" b="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cs typeface="Times New Roman" panose="02020603050405020304" pitchFamily="18" charset="0"/>
                        </a:rPr>
                        <a:t>hazırlık, tez çalışması, seminer </a:t>
                      </a:r>
                      <a:r>
                        <a:rPr lang="tr-TR" sz="1500" b="0" dirty="0" smtClean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cs typeface="Times New Roman" panose="02020603050405020304" pitchFamily="18" charset="0"/>
                        </a:rPr>
                        <a:t>dersleri “</a:t>
                      </a:r>
                      <a:r>
                        <a:rPr lang="tr-TR" sz="1500" b="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cs typeface="Times New Roman" panose="02020603050405020304" pitchFamily="18" charset="0"/>
                        </a:rPr>
                        <a:t>mesleki/teknik ders” </a:t>
                      </a:r>
                      <a:r>
                        <a:rPr lang="tr-TR" sz="1500" b="0" dirty="0" smtClean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cs typeface="Times New Roman" panose="02020603050405020304" pitchFamily="18" charset="0"/>
                        </a:rPr>
                        <a:t>kategorisindedir.</a:t>
                      </a: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tr-TR" sz="1500" b="0" dirty="0" smtClean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cs typeface="Times New Roman" panose="02020603050405020304" pitchFamily="18" charset="0"/>
                        </a:rPr>
                        <a:t>-Yeterlilik “</a:t>
                      </a:r>
                      <a:r>
                        <a:rPr lang="tr-TR" sz="1500" b="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cs typeface="Times New Roman" panose="02020603050405020304" pitchFamily="18" charset="0"/>
                        </a:rPr>
                        <a:t>temel bilim eğitimi” kategorisindedir</a:t>
                      </a:r>
                      <a:r>
                        <a:rPr lang="tr-TR" sz="1500" b="0" dirty="0" smtClean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cs typeface="Times New Roman" panose="02020603050405020304" pitchFamily="18" charset="0"/>
                        </a:rPr>
                        <a:t>.</a:t>
                      </a: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tr-TR" sz="1500" b="0" dirty="0" smtClean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cs typeface="Times New Roman" panose="02020603050405020304" pitchFamily="18" charset="0"/>
                        </a:rPr>
                        <a:t>-Bilimsel </a:t>
                      </a:r>
                      <a:r>
                        <a:rPr lang="tr-TR" sz="1500" b="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tr-TR" sz="1500" b="0" dirty="0" smtClean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cs typeface="Times New Roman" panose="02020603050405020304" pitchFamily="18" charset="0"/>
                        </a:rPr>
                        <a:t>raştırma Yöntemleri ve Etik “</a:t>
                      </a:r>
                      <a:r>
                        <a:rPr lang="tr-TR" sz="1500" b="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cs typeface="Times New Roman" panose="02020603050405020304" pitchFamily="18" charset="0"/>
                        </a:rPr>
                        <a:t>diğer” </a:t>
                      </a:r>
                      <a:r>
                        <a:rPr lang="tr-TR" sz="1500" b="0" dirty="0" smtClean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cs typeface="Times New Roman" panose="02020603050405020304" pitchFamily="18" charset="0"/>
                        </a:rPr>
                        <a:t>kategorisindedir.</a:t>
                      </a: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1500" b="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246928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32690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4B596-19B9-4B18-82E9-C033412A1347}" type="slidenum">
              <a:rPr lang="tr-TR" smtClean="0"/>
              <a:pPr/>
              <a:t>4</a:t>
            </a:fld>
            <a:endParaRPr lang="tr-TR"/>
          </a:p>
        </p:txBody>
      </p:sp>
      <p:sp>
        <p:nvSpPr>
          <p:cNvPr id="3" name="2 Metin kutusu"/>
          <p:cNvSpPr txBox="1"/>
          <p:nvPr/>
        </p:nvSpPr>
        <p:spPr>
          <a:xfrm>
            <a:off x="373739" y="678520"/>
            <a:ext cx="11408358" cy="59785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tr-TR" sz="1500" b="1" u="sng" dirty="0" smtClean="0">
                <a:solidFill>
                  <a:srgbClr val="FF0000"/>
                </a:solidFill>
                <a:latin typeface="Comic Sans MS" pitchFamily="66" charset="0"/>
              </a:rPr>
              <a:t>Tezli Yüksek Lisans Tam Müfredat Formu </a:t>
            </a:r>
            <a:r>
              <a:rPr lang="tr-TR" sz="1500" b="1" i="1" u="sng" dirty="0" smtClean="0">
                <a:latin typeface="Comic Sans MS" pitchFamily="66" charset="0"/>
              </a:rPr>
              <a:t>(Ek 4.a) </a:t>
            </a:r>
            <a:r>
              <a:rPr lang="tr-TR" sz="1500" b="1" u="sng" dirty="0" smtClean="0">
                <a:solidFill>
                  <a:srgbClr val="FF0000"/>
                </a:solidFill>
                <a:latin typeface="Comic Sans MS" pitchFamily="66" charset="0"/>
              </a:rPr>
              <a:t>doldurulurken dikkat edilecek hususlar</a:t>
            </a:r>
          </a:p>
          <a:p>
            <a:pPr>
              <a:lnSpc>
                <a:spcPct val="150000"/>
              </a:lnSpc>
            </a:pPr>
            <a:endParaRPr lang="tr-TR" sz="1500" dirty="0" smtClean="0">
              <a:solidFill>
                <a:srgbClr val="FF0000"/>
              </a:solidFill>
              <a:latin typeface="Comic Sans MS" pitchFamily="66" charset="0"/>
            </a:endParaRPr>
          </a:p>
          <a:p>
            <a:pPr marL="342900" indent="-342900">
              <a:lnSpc>
                <a:spcPct val="150000"/>
              </a:lnSpc>
            </a:pPr>
            <a:r>
              <a:rPr lang="tr-TR" sz="1500" b="1" dirty="0" smtClean="0">
                <a:latin typeface="Comic Sans MS" pitchFamily="66" charset="0"/>
              </a:rPr>
              <a:t>1. </a:t>
            </a:r>
            <a:r>
              <a:rPr lang="tr-TR" sz="1500" dirty="0" smtClean="0">
                <a:latin typeface="Comic Sans MS" pitchFamily="66" charset="0"/>
              </a:rPr>
              <a:t>Tezli yüksek lisans programında bir eğitim-öğretim yılı </a:t>
            </a:r>
            <a:r>
              <a:rPr lang="tr-TR" sz="1500" b="1" dirty="0" smtClean="0">
                <a:latin typeface="Comic Sans MS" pitchFamily="66" charset="0"/>
              </a:rPr>
              <a:t>60 kredi,</a:t>
            </a:r>
            <a:r>
              <a:rPr lang="tr-TR" sz="1500" dirty="0" smtClean="0">
                <a:latin typeface="Comic Sans MS" pitchFamily="66" charset="0"/>
              </a:rPr>
              <a:t> toplam </a:t>
            </a:r>
            <a:r>
              <a:rPr lang="tr-TR" sz="1500" b="1" dirty="0" smtClean="0">
                <a:latin typeface="Comic Sans MS" pitchFamily="66" charset="0"/>
              </a:rPr>
              <a:t>4 yy 120 </a:t>
            </a:r>
            <a:r>
              <a:rPr lang="tr-TR" sz="1500" dirty="0" smtClean="0">
                <a:latin typeface="Comic Sans MS" pitchFamily="66" charset="0"/>
              </a:rPr>
              <a:t>kredidir.</a:t>
            </a:r>
          </a:p>
          <a:p>
            <a:pPr marL="342900" indent="-342900">
              <a:lnSpc>
                <a:spcPct val="150000"/>
              </a:lnSpc>
            </a:pPr>
            <a:r>
              <a:rPr lang="tr-TR" sz="1500" b="1" dirty="0" smtClean="0">
                <a:latin typeface="Comic Sans MS" pitchFamily="66" charset="0"/>
              </a:rPr>
              <a:t>2. </a:t>
            </a:r>
            <a:r>
              <a:rPr lang="tr-TR" sz="1500" dirty="0" smtClean="0">
                <a:latin typeface="Comic Sans MS" pitchFamily="66" charset="0"/>
              </a:rPr>
              <a:t>Bir yarıyıldaki derslerin toplam kredisi </a:t>
            </a:r>
            <a:r>
              <a:rPr lang="tr-TR" sz="1500" b="1" dirty="0" smtClean="0">
                <a:latin typeface="Comic Sans MS" pitchFamily="66" charset="0"/>
              </a:rPr>
              <a:t>30</a:t>
            </a:r>
            <a:r>
              <a:rPr lang="tr-TR" sz="1500" dirty="0" smtClean="0">
                <a:latin typeface="Comic Sans MS" pitchFamily="66" charset="0"/>
              </a:rPr>
              <a:t>’dur.</a:t>
            </a:r>
          </a:p>
          <a:p>
            <a:pPr marL="342900" indent="-342900">
              <a:lnSpc>
                <a:spcPct val="150000"/>
              </a:lnSpc>
            </a:pPr>
            <a:r>
              <a:rPr lang="tr-TR" sz="1500" b="1" dirty="0" smtClean="0">
                <a:latin typeface="Comic Sans MS" pitchFamily="66" charset="0"/>
              </a:rPr>
              <a:t>3. </a:t>
            </a:r>
            <a:r>
              <a:rPr lang="tr-TR" sz="1500" dirty="0" smtClean="0">
                <a:latin typeface="Comic Sans MS" pitchFamily="66" charset="0"/>
              </a:rPr>
              <a:t>Zorunlu derslerin sayısı </a:t>
            </a:r>
            <a:r>
              <a:rPr lang="tr-TR" sz="1500" b="1" u="sng" dirty="0" smtClean="0">
                <a:latin typeface="Comic Sans MS" pitchFamily="66" charset="0"/>
              </a:rPr>
              <a:t>en çok </a:t>
            </a:r>
            <a:r>
              <a:rPr lang="tr-TR" sz="1500" b="1" dirty="0" smtClean="0">
                <a:latin typeface="Comic Sans MS" pitchFamily="66" charset="0"/>
              </a:rPr>
              <a:t>4’tür </a:t>
            </a:r>
            <a:r>
              <a:rPr lang="tr-TR" sz="1500" dirty="0" smtClean="0">
                <a:latin typeface="Comic Sans MS" pitchFamily="66" charset="0"/>
              </a:rPr>
              <a:t>(seminer, tez hazırlık, tez çalışması hariç). </a:t>
            </a:r>
          </a:p>
          <a:p>
            <a:pPr marL="342900" indent="-342900">
              <a:lnSpc>
                <a:spcPct val="150000"/>
              </a:lnSpc>
            </a:pPr>
            <a:r>
              <a:rPr lang="tr-TR" sz="1500" b="1" dirty="0" smtClean="0">
                <a:latin typeface="Comic Sans MS" pitchFamily="66" charset="0"/>
              </a:rPr>
              <a:t>4. </a:t>
            </a:r>
            <a:r>
              <a:rPr lang="tr-TR" sz="1500" dirty="0" smtClean="0">
                <a:latin typeface="Comic Sans MS" pitchFamily="66" charset="0"/>
              </a:rPr>
              <a:t>“Bilimsel Araştırma Yöntemleri ve Etik” </a:t>
            </a:r>
            <a:r>
              <a:rPr lang="tr-TR" sz="1500" b="1" dirty="0" smtClean="0">
                <a:latin typeface="Comic Sans MS" pitchFamily="66" charset="0"/>
              </a:rPr>
              <a:t>ortak ders </a:t>
            </a:r>
            <a:r>
              <a:rPr lang="tr-TR" sz="1500" dirty="0" smtClean="0">
                <a:latin typeface="Comic Sans MS" pitchFamily="66" charset="0"/>
              </a:rPr>
              <a:t>statüsünde açılır ve her anabilim/bilim dalında ilgili anabilim/bilim dalının dersi olarak kabul edilir, kredisi </a:t>
            </a:r>
            <a:r>
              <a:rPr lang="tr-TR" sz="1500" b="1" dirty="0" smtClean="0">
                <a:latin typeface="Comic Sans MS" pitchFamily="66" charset="0"/>
              </a:rPr>
              <a:t>6’dır.</a:t>
            </a:r>
          </a:p>
          <a:p>
            <a:pPr>
              <a:lnSpc>
                <a:spcPct val="150000"/>
              </a:lnSpc>
            </a:pPr>
            <a:r>
              <a:rPr lang="tr-TR" sz="1500" b="1" dirty="0" smtClean="0">
                <a:latin typeface="Comic Sans MS" pitchFamily="66" charset="0"/>
              </a:rPr>
              <a:t>5. </a:t>
            </a:r>
            <a:r>
              <a:rPr lang="tr-TR" sz="1500" dirty="0" smtClean="0">
                <a:latin typeface="Comic Sans MS" pitchFamily="66" charset="0"/>
              </a:rPr>
              <a:t>“Yüksek Lisans Semineri” dersi ilgili anabilim dalı başkanlığı tarafından belirlenen bir </a:t>
            </a:r>
            <a:r>
              <a:rPr lang="tr-TR" sz="1500" b="1" dirty="0" smtClean="0">
                <a:latin typeface="Comic Sans MS" pitchFamily="66" charset="0"/>
              </a:rPr>
              <a:t>koordinatör öğretim üyesi </a:t>
            </a:r>
            <a:r>
              <a:rPr lang="tr-TR" sz="1500" dirty="0" smtClean="0">
                <a:latin typeface="Comic Sans MS" pitchFamily="66" charset="0"/>
              </a:rPr>
              <a:t>tarafından açılır ve </a:t>
            </a:r>
            <a:r>
              <a:rPr lang="tr-TR" sz="1500" b="1" dirty="0" smtClean="0">
                <a:latin typeface="Comic Sans MS" pitchFamily="66" charset="0"/>
              </a:rPr>
              <a:t>5 kredi</a:t>
            </a:r>
            <a:r>
              <a:rPr lang="tr-TR" sz="1500" dirty="0" smtClean="0">
                <a:latin typeface="Comic Sans MS" pitchFamily="66" charset="0"/>
              </a:rPr>
              <a:t>dir</a:t>
            </a:r>
            <a:r>
              <a:rPr lang="tr-TR" sz="1500" b="1" dirty="0" smtClean="0">
                <a:latin typeface="Comic Sans MS" pitchFamily="66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tr-TR" sz="1500" b="1" dirty="0" smtClean="0">
                <a:latin typeface="Comic Sans MS" pitchFamily="66" charset="0"/>
              </a:rPr>
              <a:t>6.</a:t>
            </a:r>
            <a:r>
              <a:rPr lang="tr-TR" sz="1500" dirty="0" smtClean="0">
                <a:latin typeface="Comic Sans MS" pitchFamily="66" charset="0"/>
              </a:rPr>
              <a:t> “Zorunlu dersler”, “Seçmeli dersler”, </a:t>
            </a:r>
            <a:r>
              <a:rPr lang="tr-TR" sz="1500" dirty="0">
                <a:latin typeface="Comic Sans MS" pitchFamily="66" charset="0"/>
              </a:rPr>
              <a:t>“Yüksek Lisans Semineri”, “Bilimsel Araştırma Yöntemleri ve Etik”, </a:t>
            </a:r>
            <a:r>
              <a:rPr lang="tr-TR" sz="1500" dirty="0" smtClean="0">
                <a:latin typeface="Comic Sans MS" pitchFamily="66" charset="0"/>
              </a:rPr>
              <a:t>“Yüksek Lisans Tezine Hazırlık” </a:t>
            </a:r>
            <a:r>
              <a:rPr lang="tr-TR" sz="1500" dirty="0">
                <a:latin typeface="Comic Sans MS" pitchFamily="66" charset="0"/>
              </a:rPr>
              <a:t>dahil </a:t>
            </a:r>
            <a:r>
              <a:rPr lang="tr-TR" sz="1500" b="1" u="sng" dirty="0">
                <a:latin typeface="Comic Sans MS" pitchFamily="66" charset="0"/>
              </a:rPr>
              <a:t>en az </a:t>
            </a:r>
            <a:r>
              <a:rPr lang="tr-TR" sz="1500" b="1" dirty="0" smtClean="0">
                <a:latin typeface="Comic Sans MS" pitchFamily="66" charset="0"/>
              </a:rPr>
              <a:t>9 ders, </a:t>
            </a:r>
            <a:r>
              <a:rPr lang="tr-TR" sz="1500" dirty="0" smtClean="0">
                <a:latin typeface="Comic Sans MS" pitchFamily="66" charset="0"/>
              </a:rPr>
              <a:t>toplam </a:t>
            </a:r>
            <a:r>
              <a:rPr lang="tr-TR" sz="1500" b="1" dirty="0" smtClean="0">
                <a:latin typeface="Comic Sans MS" pitchFamily="66" charset="0"/>
              </a:rPr>
              <a:t>60 </a:t>
            </a:r>
            <a:r>
              <a:rPr lang="tr-TR" sz="1500" dirty="0" smtClean="0">
                <a:latin typeface="Comic Sans MS" pitchFamily="66" charset="0"/>
              </a:rPr>
              <a:t>kredidir</a:t>
            </a:r>
            <a:r>
              <a:rPr lang="tr-TR" sz="1500" b="1" dirty="0" smtClean="0">
                <a:latin typeface="Comic Sans MS" pitchFamily="66" charset="0"/>
              </a:rPr>
              <a:t>.</a:t>
            </a:r>
            <a:endParaRPr lang="tr-TR" sz="1500" dirty="0" smtClean="0">
              <a:latin typeface="Comic Sans MS" pitchFamily="66" charset="0"/>
            </a:endParaRPr>
          </a:p>
          <a:p>
            <a:pPr>
              <a:lnSpc>
                <a:spcPct val="150000"/>
              </a:lnSpc>
            </a:pPr>
            <a:r>
              <a:rPr lang="tr-TR" sz="1500" b="1" dirty="0" smtClean="0">
                <a:latin typeface="Comic Sans MS" pitchFamily="66" charset="0"/>
              </a:rPr>
              <a:t>7.</a:t>
            </a:r>
            <a:r>
              <a:rPr lang="tr-TR" sz="1500" dirty="0" smtClean="0">
                <a:latin typeface="Comic Sans MS" pitchFamily="66" charset="0"/>
              </a:rPr>
              <a:t> “Yüksek Lisans Tezine Hazırlık” dersi danışman atandıktan sonra (</a:t>
            </a:r>
            <a:r>
              <a:rPr lang="tr-TR" sz="1500" b="1" dirty="0" smtClean="0">
                <a:latin typeface="Comic Sans MS" pitchFamily="66" charset="0"/>
              </a:rPr>
              <a:t>2. </a:t>
            </a:r>
            <a:r>
              <a:rPr lang="tr-TR" sz="1500" b="1" dirty="0" err="1" smtClean="0">
                <a:latin typeface="Comic Sans MS" pitchFamily="66" charset="0"/>
              </a:rPr>
              <a:t>YY’</a:t>
            </a:r>
            <a:r>
              <a:rPr lang="tr-TR" sz="1500" dirty="0" err="1" smtClean="0">
                <a:latin typeface="Comic Sans MS" pitchFamily="66" charset="0"/>
              </a:rPr>
              <a:t>da</a:t>
            </a:r>
            <a:r>
              <a:rPr lang="tr-TR" sz="1500" dirty="0" smtClean="0">
                <a:latin typeface="Comic Sans MS" pitchFamily="66" charset="0"/>
              </a:rPr>
              <a:t>) açılır ve kredisi </a:t>
            </a:r>
            <a:r>
              <a:rPr lang="tr-TR" sz="1500" b="1" dirty="0" smtClean="0">
                <a:latin typeface="Comic Sans MS" pitchFamily="66" charset="0"/>
              </a:rPr>
              <a:t>5</a:t>
            </a:r>
            <a:r>
              <a:rPr lang="tr-TR" sz="1500" dirty="0" smtClean="0">
                <a:latin typeface="Comic Sans MS" pitchFamily="66" charset="0"/>
              </a:rPr>
              <a:t>’tir.</a:t>
            </a:r>
          </a:p>
          <a:p>
            <a:pPr>
              <a:lnSpc>
                <a:spcPct val="150000"/>
              </a:lnSpc>
            </a:pPr>
            <a:r>
              <a:rPr lang="tr-TR" sz="1500" b="1" dirty="0" smtClean="0">
                <a:latin typeface="Comic Sans MS" pitchFamily="66" charset="0"/>
              </a:rPr>
              <a:t>8. </a:t>
            </a:r>
            <a:r>
              <a:rPr lang="tr-TR" sz="1500" dirty="0" smtClean="0">
                <a:latin typeface="Comic Sans MS" pitchFamily="66" charset="0"/>
              </a:rPr>
              <a:t>“Yüksek Lisans Tez Çalışması” dersi </a:t>
            </a:r>
            <a:r>
              <a:rPr lang="tr-TR" sz="1500" b="1" dirty="0" smtClean="0">
                <a:latin typeface="Comic Sans MS" pitchFamily="66" charset="0"/>
              </a:rPr>
              <a:t>3. ve 4. YY </a:t>
            </a:r>
            <a:r>
              <a:rPr lang="tr-TR" sz="1500" dirty="0" smtClean="0">
                <a:latin typeface="Comic Sans MS" pitchFamily="66" charset="0"/>
              </a:rPr>
              <a:t>dersidir ve kredisi </a:t>
            </a:r>
            <a:r>
              <a:rPr lang="tr-TR" sz="1500" b="1" dirty="0" smtClean="0">
                <a:latin typeface="Comic Sans MS" pitchFamily="66" charset="0"/>
              </a:rPr>
              <a:t>30’</a:t>
            </a:r>
            <a:r>
              <a:rPr lang="tr-TR" sz="1500" dirty="0" smtClean="0">
                <a:latin typeface="Comic Sans MS" pitchFamily="66" charset="0"/>
              </a:rPr>
              <a:t>dur.</a:t>
            </a:r>
          </a:p>
          <a:p>
            <a:pPr>
              <a:lnSpc>
                <a:spcPct val="150000"/>
              </a:lnSpc>
            </a:pPr>
            <a:r>
              <a:rPr lang="tr-TR" sz="1500" b="1" dirty="0" smtClean="0">
                <a:latin typeface="Comic Sans MS" pitchFamily="66" charset="0"/>
              </a:rPr>
              <a:t>9. </a:t>
            </a:r>
            <a:r>
              <a:rPr lang="tr-TR" sz="1500" dirty="0">
                <a:latin typeface="Comic Sans MS" pitchFamily="66" charset="0"/>
              </a:rPr>
              <a:t>Seçmeli derslerin kredileri farklı olabilir. Ders öğrenim çıktıları benzer olan seçmeli dersler gruplandırılabilir.</a:t>
            </a:r>
          </a:p>
          <a:p>
            <a:pPr>
              <a:lnSpc>
                <a:spcPct val="150000"/>
              </a:lnSpc>
            </a:pPr>
            <a:r>
              <a:rPr lang="tr-TR" sz="1500" b="1" dirty="0" smtClean="0">
                <a:latin typeface="Comic Sans MS" pitchFamily="66" charset="0"/>
              </a:rPr>
              <a:t>10.</a:t>
            </a:r>
            <a:r>
              <a:rPr lang="tr-TR" sz="1500" dirty="0" smtClean="0">
                <a:latin typeface="Comic Sans MS" pitchFamily="66" charset="0"/>
              </a:rPr>
              <a:t>Tüm </a:t>
            </a:r>
            <a:r>
              <a:rPr lang="tr-TR" sz="1500" dirty="0">
                <a:latin typeface="Comic Sans MS" pitchFamily="66" charset="0"/>
              </a:rPr>
              <a:t>programlarda “Bilimsel Araştırma Yöntemleri ve Etik”, </a:t>
            </a:r>
            <a:r>
              <a:rPr lang="tr-TR" sz="1500" dirty="0" smtClean="0">
                <a:latin typeface="Comic Sans MS" pitchFamily="66" charset="0"/>
              </a:rPr>
              <a:t>“Yüksek </a:t>
            </a:r>
            <a:r>
              <a:rPr lang="tr-TR" sz="1500" dirty="0">
                <a:latin typeface="Comic Sans MS" pitchFamily="66" charset="0"/>
              </a:rPr>
              <a:t>Lisans </a:t>
            </a:r>
            <a:r>
              <a:rPr lang="tr-TR" sz="1500" dirty="0" smtClean="0">
                <a:latin typeface="Comic Sans MS" pitchFamily="66" charset="0"/>
              </a:rPr>
              <a:t>Semineri“, </a:t>
            </a:r>
            <a:r>
              <a:rPr lang="tr-TR" sz="1500" dirty="0">
                <a:latin typeface="Comic Sans MS" pitchFamily="66" charset="0"/>
              </a:rPr>
              <a:t>“Yüksek Lisans Tezine Hazırlık</a:t>
            </a:r>
            <a:r>
              <a:rPr lang="tr-TR" sz="1500" dirty="0" smtClean="0">
                <a:latin typeface="Comic Sans MS" pitchFamily="66" charset="0"/>
              </a:rPr>
              <a:t>”, “Yüksek </a:t>
            </a:r>
            <a:r>
              <a:rPr lang="tr-TR" sz="1500" dirty="0">
                <a:latin typeface="Comic Sans MS" pitchFamily="66" charset="0"/>
              </a:rPr>
              <a:t>Lisans Tez Çalışması” </a:t>
            </a:r>
            <a:r>
              <a:rPr lang="tr-TR" sz="1500" dirty="0" smtClean="0">
                <a:latin typeface="Comic Sans MS" pitchFamily="66" charset="0"/>
              </a:rPr>
              <a:t>derslerinin ders tanımlama formları «Üniversite Eğitim Komisyonu» tarafından hazırlanmıştır ve ortaktır.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Slayt Numarası Yer Tutucusu"/>
          <p:cNvSpPr>
            <a:spLocks noGrp="1"/>
          </p:cNvSpPr>
          <p:nvPr>
            <p:ph type="sldNum" sz="quarter" idx="12"/>
          </p:nvPr>
        </p:nvSpPr>
        <p:spPr>
          <a:xfrm>
            <a:off x="10558301" y="5995327"/>
            <a:ext cx="1052510" cy="365125"/>
          </a:xfrm>
        </p:spPr>
        <p:txBody>
          <a:bodyPr/>
          <a:lstStyle/>
          <a:p>
            <a:fld id="{C584B596-19B9-4B18-82E9-C033412A1347}" type="slidenum">
              <a:rPr lang="tr-TR" smtClean="0"/>
              <a:pPr/>
              <a:t>5</a:t>
            </a:fld>
            <a:endParaRPr lang="tr-TR"/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660710" y="125326"/>
            <a:ext cx="6213560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r-TR" sz="1600" b="1" dirty="0" smtClean="0">
                <a:latin typeface="Comic Sans MS" pitchFamily="66" charset="0"/>
                <a:cs typeface="Arial" pitchFamily="34" charset="0"/>
              </a:rPr>
              <a:t>ÖRNEK: </a:t>
            </a:r>
            <a:r>
              <a:rPr kumimoji="0" lang="tr-TR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cs typeface="Arial" pitchFamily="34" charset="0"/>
              </a:rPr>
              <a:t>Ek 4.a.</a:t>
            </a:r>
            <a:r>
              <a:rPr kumimoji="0" lang="tr-TR" sz="16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cs typeface="Arial" pitchFamily="34" charset="0"/>
              </a:rPr>
              <a:t> </a:t>
            </a:r>
            <a:r>
              <a:rPr kumimoji="0" lang="tr-TR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cs typeface="Arial" pitchFamily="34" charset="0"/>
              </a:rPr>
              <a:t>Tam Müfredat Formu (</a:t>
            </a:r>
            <a:r>
              <a:rPr lang="tr-TR" sz="1600" b="1" dirty="0" smtClean="0">
                <a:latin typeface="Comic Sans MS" pitchFamily="66" charset="0"/>
                <a:cs typeface="Arial" pitchFamily="34" charset="0"/>
              </a:rPr>
              <a:t>Tezli Yüksek Lisans)</a:t>
            </a:r>
            <a:endParaRPr kumimoji="0" lang="tr-TR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Arial" pitchFamily="34" charset="0"/>
            </a:endParaRPr>
          </a:p>
        </p:txBody>
      </p:sp>
      <p:graphicFrame>
        <p:nvGraphicFramePr>
          <p:cNvPr id="5" name="Tablo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39058418"/>
              </p:ext>
            </p:extLst>
          </p:nvPr>
        </p:nvGraphicFramePr>
        <p:xfrm>
          <a:off x="200297" y="600921"/>
          <a:ext cx="11800113" cy="607567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257874">
                  <a:extLst>
                    <a:ext uri="{9D8B030D-6E8A-4147-A177-3AD203B41FA5}">
                      <a16:colId xmlns:a16="http://schemas.microsoft.com/office/drawing/2014/main" val="4230595235"/>
                    </a:ext>
                  </a:extLst>
                </a:gridCol>
                <a:gridCol w="1736662">
                  <a:extLst>
                    <a:ext uri="{9D8B030D-6E8A-4147-A177-3AD203B41FA5}">
                      <a16:colId xmlns:a16="http://schemas.microsoft.com/office/drawing/2014/main" val="3721044264"/>
                    </a:ext>
                  </a:extLst>
                </a:gridCol>
                <a:gridCol w="316207">
                  <a:extLst>
                    <a:ext uri="{9D8B030D-6E8A-4147-A177-3AD203B41FA5}">
                      <a16:colId xmlns:a16="http://schemas.microsoft.com/office/drawing/2014/main" val="1498195464"/>
                    </a:ext>
                  </a:extLst>
                </a:gridCol>
                <a:gridCol w="789395">
                  <a:extLst>
                    <a:ext uri="{9D8B030D-6E8A-4147-A177-3AD203B41FA5}">
                      <a16:colId xmlns:a16="http://schemas.microsoft.com/office/drawing/2014/main" val="3828217653"/>
                    </a:ext>
                  </a:extLst>
                </a:gridCol>
                <a:gridCol w="1740415">
                  <a:extLst>
                    <a:ext uri="{9D8B030D-6E8A-4147-A177-3AD203B41FA5}">
                      <a16:colId xmlns:a16="http://schemas.microsoft.com/office/drawing/2014/main" val="4132804653"/>
                    </a:ext>
                  </a:extLst>
                </a:gridCol>
                <a:gridCol w="1954524">
                  <a:extLst>
                    <a:ext uri="{9D8B030D-6E8A-4147-A177-3AD203B41FA5}">
                      <a16:colId xmlns:a16="http://schemas.microsoft.com/office/drawing/2014/main" val="1300456914"/>
                    </a:ext>
                  </a:extLst>
                </a:gridCol>
                <a:gridCol w="1954524">
                  <a:extLst>
                    <a:ext uri="{9D8B030D-6E8A-4147-A177-3AD203B41FA5}">
                      <a16:colId xmlns:a16="http://schemas.microsoft.com/office/drawing/2014/main" val="1868117475"/>
                    </a:ext>
                  </a:extLst>
                </a:gridCol>
                <a:gridCol w="432205">
                  <a:extLst>
                    <a:ext uri="{9D8B030D-6E8A-4147-A177-3AD203B41FA5}">
                      <a16:colId xmlns:a16="http://schemas.microsoft.com/office/drawing/2014/main" val="1526320290"/>
                    </a:ext>
                  </a:extLst>
                </a:gridCol>
                <a:gridCol w="618307">
                  <a:extLst>
                    <a:ext uri="{9D8B030D-6E8A-4147-A177-3AD203B41FA5}">
                      <a16:colId xmlns:a16="http://schemas.microsoft.com/office/drawing/2014/main" val="3439702963"/>
                    </a:ext>
                  </a:extLst>
                </a:gridCol>
              </a:tblGrid>
              <a:tr h="72447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Ders kodu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rgbClr val="0070C0"/>
                    </a:solidFill>
                  </a:tcPr>
                </a:tc>
                <a:tc rowSpan="2"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Ders Adı</a:t>
                      </a:r>
                      <a:r>
                        <a:rPr lang="tr-TR" sz="1200" baseline="30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(1)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rgbClr val="0070C0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13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rgbClr val="0070C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Öğretim Dili</a:t>
                      </a:r>
                      <a:r>
                        <a:rPr lang="tr-TR" sz="1200" baseline="30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(2)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rgbClr val="0070C0"/>
                    </a:solidFill>
                  </a:tcPr>
                </a:tc>
                <a:tc gridSpan="5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Kategori (Kredi (AKTS))</a:t>
                      </a:r>
                      <a:r>
                        <a:rPr lang="tr-TR" sz="1200" baseline="30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(3)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10773466"/>
                  </a:ext>
                </a:extLst>
              </a:tr>
              <a:tr h="144893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2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Temel Bilim Eğitimi</a:t>
                      </a:r>
                      <a:r>
                        <a:rPr lang="tr-TR" sz="1200" baseline="300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(4)</a:t>
                      </a:r>
                      <a:endParaRPr lang="en-US" sz="12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2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Mesleki/ Teknik Dersler</a:t>
                      </a:r>
                      <a:endParaRPr lang="en-US" sz="12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rgbClr val="0070C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2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Mesleki/ Teknik Seçmeli Dersler</a:t>
                      </a:r>
                      <a:endParaRPr lang="en-US" sz="12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13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2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Diğer</a:t>
                      </a:r>
                      <a:r>
                        <a:rPr lang="tr-TR" sz="1200" baseline="300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(5)</a:t>
                      </a:r>
                      <a:endParaRPr lang="en-US" sz="12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8760835"/>
                  </a:ext>
                </a:extLst>
              </a:tr>
              <a:tr h="72447">
                <a:tc gridSpan="9">
                  <a:txBody>
                    <a:bodyPr/>
                    <a:lstStyle/>
                    <a:p>
                      <a:pPr marL="0" lvl="0" indent="0"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tr-TR" sz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 Yarıyıl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99771299"/>
                  </a:ext>
                </a:extLst>
              </a:tr>
              <a:tr h="7244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tr-TR" sz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Zorunlu ders adı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tr-TR" sz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Türkçe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tr-TR" sz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Kredi ?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9833273"/>
                  </a:ext>
                </a:extLst>
              </a:tr>
              <a:tr h="7244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tr-TR" sz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Zorunlu ders adı</a:t>
                      </a:r>
                      <a:endParaRPr lang="en-US" sz="12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kumimoji="0" lang="tr-TR" sz="1200" b="0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Türkçe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tr-TR" sz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Kredi ?</a:t>
                      </a:r>
                      <a:endParaRPr lang="en-US" sz="12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98730829"/>
                  </a:ext>
                </a:extLst>
              </a:tr>
              <a:tr h="7244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tr-TR" sz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Zorunlu ders adı</a:t>
                      </a:r>
                      <a:endParaRPr lang="en-US" sz="12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kumimoji="0" lang="tr-TR" sz="1200" b="0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Türkçe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tr-TR" sz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Kredi ?</a:t>
                      </a:r>
                      <a:endParaRPr lang="en-US" sz="12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3321664"/>
                  </a:ext>
                </a:extLst>
              </a:tr>
              <a:tr h="7244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tr-TR" sz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Zorunlu ders adı</a:t>
                      </a:r>
                      <a:endParaRPr lang="en-US" sz="12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kumimoji="0" lang="tr-TR" sz="1200" b="0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Türkçe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tr-TR" sz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Kredi ?</a:t>
                      </a:r>
                      <a:endParaRPr lang="en-US" sz="12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3289947"/>
                  </a:ext>
                </a:extLst>
              </a:tr>
              <a:tr h="7244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tr-TR" sz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Seçmeli </a:t>
                      </a:r>
                      <a:r>
                        <a:rPr lang="tr-TR" sz="12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DERSLER</a:t>
                      </a:r>
                      <a:endParaRPr lang="en-US" sz="12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kumimoji="0" lang="tr-TR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Türkçe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tr-TR" sz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Kredi= </a:t>
                      </a:r>
                      <a:r>
                        <a:rPr lang="tr-TR" sz="12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(30- zorunlu derslerin toplam kredisi)</a:t>
                      </a:r>
                      <a:endParaRPr lang="en-US" sz="12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9430686"/>
                  </a:ext>
                </a:extLst>
              </a:tr>
              <a:tr h="9410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2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rgbClr val="0070C0"/>
                    </a:solidFill>
                  </a:tcPr>
                </a:tc>
                <a:tc gridSpan="8"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Toplam</a:t>
                      </a:r>
                      <a:r>
                        <a:rPr lang="tr-TR" sz="12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:</a:t>
                      </a:r>
                      <a:r>
                        <a:rPr lang="tr-TR" sz="12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30</a:t>
                      </a:r>
                      <a:r>
                        <a:rPr lang="tr-TR" sz="1200" baseline="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kredi</a:t>
                      </a:r>
                      <a:endParaRPr lang="en-US" sz="12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28653500"/>
                  </a:ext>
                </a:extLst>
              </a:tr>
              <a:tr h="72447">
                <a:tc gridSpan="9">
                  <a:txBody>
                    <a:bodyPr/>
                    <a:lstStyle/>
                    <a:p>
                      <a:pPr marL="0" lvl="0" indent="0"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tr-TR" sz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 Yarıyıl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40059366"/>
                  </a:ext>
                </a:extLst>
              </a:tr>
              <a:tr h="7244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tr-TR" sz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Seçmeli </a:t>
                      </a:r>
                      <a:r>
                        <a:rPr lang="tr-TR" sz="12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DERSLER</a:t>
                      </a:r>
                      <a:endParaRPr lang="en-US" sz="12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kumimoji="0" lang="tr-TR" sz="1200" b="0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Türkçe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tr-TR" sz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7274634"/>
                  </a:ext>
                </a:extLst>
              </a:tr>
              <a:tr h="7244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tr-TR" sz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Yüksek Lisans Semineri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kumimoji="0" lang="tr-TR" sz="1200" b="0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Türkçe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tr-TR" sz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7347390"/>
                  </a:ext>
                </a:extLst>
              </a:tr>
              <a:tr h="7244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Yüksek Lisans Tezine</a:t>
                      </a:r>
                      <a:r>
                        <a:rPr lang="tr-TR" sz="12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Hazırlık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kumimoji="0" lang="tr-TR" sz="1200" b="0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Türkçe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tr-TR" sz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2251640"/>
                  </a:ext>
                </a:extLst>
              </a:tr>
              <a:tr h="7244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Bilimsel Araştırma Yöntemleri ve Etik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kumimoji="0" lang="tr-TR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Türkçe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tr-TR" sz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75923131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rgbClr val="0070C0"/>
                    </a:solidFill>
                  </a:tcPr>
                </a:tc>
                <a:tc gridSpan="8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Toplam</a:t>
                      </a:r>
                      <a:r>
                        <a:rPr lang="tr-TR" sz="12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:</a:t>
                      </a:r>
                      <a:r>
                        <a:rPr lang="tr-TR" sz="12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30</a:t>
                      </a:r>
                      <a:r>
                        <a:rPr lang="tr-TR" sz="1200" baseline="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kredi</a:t>
                      </a:r>
                      <a:endParaRPr lang="en-US" sz="12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4271788"/>
                  </a:ext>
                </a:extLst>
              </a:tr>
              <a:tr h="72447">
                <a:tc gridSpan="9">
                  <a:txBody>
                    <a:bodyPr/>
                    <a:lstStyle/>
                    <a:p>
                      <a:pPr marL="0" lvl="0" indent="0"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tr-TR" sz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 Yarıyıl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14306550"/>
                  </a:ext>
                </a:extLst>
              </a:tr>
              <a:tr h="7244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tr-TR" sz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Yüksek Lisans Tez Çalışması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tr-TR" sz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Türkçe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tr-TR" sz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</a:t>
                      </a:r>
                      <a:endParaRPr lang="en-US" sz="12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87209078"/>
                  </a:ext>
                </a:extLst>
              </a:tr>
              <a:tr h="7244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tr-TR" sz="1200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rgbClr val="0070C0"/>
                    </a:solidFill>
                  </a:tcPr>
                </a:tc>
                <a:tc gridSpan="8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Toplam</a:t>
                      </a:r>
                      <a:r>
                        <a:rPr lang="tr-TR" sz="12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:</a:t>
                      </a:r>
                      <a:r>
                        <a:rPr lang="tr-TR" sz="12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30</a:t>
                      </a:r>
                      <a:r>
                        <a:rPr lang="tr-TR" sz="1200" baseline="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kredi</a:t>
                      </a:r>
                      <a:endParaRPr lang="en-US" sz="12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99415927"/>
                  </a:ext>
                </a:extLst>
              </a:tr>
              <a:tr h="72447">
                <a:tc gridSpan="9">
                  <a:txBody>
                    <a:bodyPr/>
                    <a:lstStyle/>
                    <a:p>
                      <a:pPr marL="0" lvl="0" indent="0"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tr-TR" sz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 Yarıyıl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7613418"/>
                  </a:ext>
                </a:extLst>
              </a:tr>
              <a:tr h="28299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tr-TR" sz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Yüksek Lisans Tez Çalışması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tr-TR" sz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Türkçe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tr-TR" sz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</a:t>
                      </a:r>
                      <a:endParaRPr lang="en-US" sz="12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00749746"/>
                  </a:ext>
                </a:extLst>
              </a:tr>
              <a:tr h="7244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rgbClr val="0070C0"/>
                    </a:solidFill>
                  </a:tcPr>
                </a:tc>
                <a:tc gridSpan="8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Toplam</a:t>
                      </a:r>
                      <a:r>
                        <a:rPr lang="tr-TR" sz="12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:</a:t>
                      </a:r>
                      <a:r>
                        <a:rPr lang="tr-TR" sz="12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30</a:t>
                      </a:r>
                      <a:r>
                        <a:rPr lang="tr-TR" sz="1200" baseline="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kredi</a:t>
                      </a:r>
                      <a:endParaRPr lang="en-US" sz="12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55264964"/>
                  </a:ext>
                </a:extLst>
              </a:tr>
              <a:tr h="26993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90927836"/>
                  </a:ext>
                </a:extLst>
              </a:tr>
              <a:tr h="144893">
                <a:tc gridSpan="4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PROGRAMDAKİ KATEGORİ TOPLAMLARI</a:t>
                      </a:r>
                      <a:endParaRPr lang="en-US" sz="12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47491368"/>
                  </a:ext>
                </a:extLst>
              </a:tr>
              <a:tr h="142856"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Mezuniyet için Toplam Kredi/AKTS</a:t>
                      </a:r>
                      <a:endParaRPr lang="en-US" sz="12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tr-TR" sz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120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97466680"/>
                  </a:ext>
                </a:extLst>
              </a:tr>
              <a:tr h="144893">
                <a:tc gridSpan="4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TOPLAMLARIN GENEL TOPLAMDAKİ YÜZDESİ</a:t>
                      </a:r>
                      <a:endParaRPr lang="en-US" sz="12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43875276"/>
                  </a:ext>
                </a:extLst>
              </a:tr>
              <a:tr h="144893"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Toplamlar bu satırlardan en az birini sağlamalıdır.</a:t>
                      </a:r>
                      <a:r>
                        <a:rPr lang="tr-TR" sz="1200" baseline="300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(6)</a:t>
                      </a:r>
                      <a:endParaRPr lang="en-US" sz="12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rgbClr val="0070C0"/>
                    </a:solidFill>
                  </a:tcPr>
                </a:tc>
                <a:tc grid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En düşük kredi/AKTS kredisi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34262719"/>
                  </a:ext>
                </a:extLst>
              </a:tr>
              <a:tr h="19742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En düşük yüzde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</a:t>
                      </a:r>
                      <a:r>
                        <a:rPr lang="tr-TR" sz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%10</a:t>
                      </a:r>
                      <a:r>
                        <a:rPr lang="tr-TR" sz="1200" baseline="30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(7)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09721861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4B596-19B9-4B18-82E9-C033412A1347}" type="slidenum">
              <a:rPr lang="tr-TR" smtClean="0"/>
              <a:pPr/>
              <a:t>6</a:t>
            </a:fld>
            <a:endParaRPr lang="tr-TR"/>
          </a:p>
        </p:txBody>
      </p:sp>
      <p:sp>
        <p:nvSpPr>
          <p:cNvPr id="3" name="2 Metin kutusu"/>
          <p:cNvSpPr txBox="1"/>
          <p:nvPr/>
        </p:nvSpPr>
        <p:spPr>
          <a:xfrm>
            <a:off x="369997" y="709247"/>
            <a:ext cx="11240814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tr-TR" sz="1400" b="1" u="sng" dirty="0" smtClean="0">
                <a:solidFill>
                  <a:srgbClr val="FF0000"/>
                </a:solidFill>
                <a:latin typeface="Comic Sans MS" pitchFamily="66" charset="0"/>
              </a:rPr>
              <a:t>Doktora Tam Müfredat Formu (Ek 4.a) doldurulurken dikkat edilecek hususlar</a:t>
            </a:r>
          </a:p>
          <a:p>
            <a:pPr>
              <a:lnSpc>
                <a:spcPct val="150000"/>
              </a:lnSpc>
            </a:pPr>
            <a:endParaRPr lang="tr-TR" sz="1400" b="1" dirty="0" smtClean="0">
              <a:latin typeface="Comic Sans MS" pitchFamily="66" charset="0"/>
            </a:endParaRPr>
          </a:p>
          <a:p>
            <a:pPr>
              <a:lnSpc>
                <a:spcPct val="150000"/>
              </a:lnSpc>
            </a:pPr>
            <a:r>
              <a:rPr lang="tr-TR" sz="1400" b="1" dirty="0" smtClean="0">
                <a:latin typeface="Comic Sans MS" pitchFamily="66" charset="0"/>
              </a:rPr>
              <a:t>1. </a:t>
            </a:r>
            <a:r>
              <a:rPr lang="tr-TR" sz="1400" dirty="0" smtClean="0">
                <a:latin typeface="Comic Sans MS" pitchFamily="66" charset="0"/>
              </a:rPr>
              <a:t>Doktora programı bir eğitim-öğretim yılı </a:t>
            </a:r>
            <a:r>
              <a:rPr lang="tr-TR" sz="1400" b="1" dirty="0" smtClean="0">
                <a:latin typeface="Comic Sans MS" pitchFamily="66" charset="0"/>
              </a:rPr>
              <a:t>60</a:t>
            </a:r>
            <a:r>
              <a:rPr lang="tr-TR" sz="1400" dirty="0" smtClean="0">
                <a:latin typeface="Comic Sans MS" pitchFamily="66" charset="0"/>
              </a:rPr>
              <a:t> kredi, toplam </a:t>
            </a:r>
            <a:r>
              <a:rPr lang="tr-TR" sz="1400" b="1" dirty="0" smtClean="0">
                <a:latin typeface="Comic Sans MS" pitchFamily="66" charset="0"/>
              </a:rPr>
              <a:t>8</a:t>
            </a:r>
            <a:r>
              <a:rPr lang="tr-TR" sz="1400" dirty="0" smtClean="0">
                <a:latin typeface="Comic Sans MS" pitchFamily="66" charset="0"/>
              </a:rPr>
              <a:t> yarıyıl, </a:t>
            </a:r>
            <a:r>
              <a:rPr lang="tr-TR" sz="1400" b="1" dirty="0" smtClean="0">
                <a:latin typeface="Comic Sans MS" pitchFamily="66" charset="0"/>
              </a:rPr>
              <a:t>240</a:t>
            </a:r>
            <a:r>
              <a:rPr lang="tr-TR" sz="1400" dirty="0" smtClean="0">
                <a:latin typeface="Comic Sans MS" pitchFamily="66" charset="0"/>
              </a:rPr>
              <a:t> kredidir.</a:t>
            </a:r>
          </a:p>
          <a:p>
            <a:pPr>
              <a:lnSpc>
                <a:spcPct val="150000"/>
              </a:lnSpc>
            </a:pPr>
            <a:r>
              <a:rPr lang="tr-TR" sz="1400" b="1" dirty="0" smtClean="0">
                <a:latin typeface="Comic Sans MS" pitchFamily="66" charset="0"/>
              </a:rPr>
              <a:t>2. </a:t>
            </a:r>
            <a:r>
              <a:rPr lang="tr-TR" sz="1400" dirty="0" smtClean="0">
                <a:latin typeface="Comic Sans MS" pitchFamily="66" charset="0"/>
              </a:rPr>
              <a:t>Zorunlu ders sayısı </a:t>
            </a:r>
            <a:r>
              <a:rPr lang="tr-TR" sz="1400" b="1" u="sng" dirty="0" smtClean="0">
                <a:latin typeface="Comic Sans MS" pitchFamily="66" charset="0"/>
              </a:rPr>
              <a:t>en çok </a:t>
            </a:r>
            <a:r>
              <a:rPr lang="tr-TR" sz="1400" b="1" dirty="0" smtClean="0">
                <a:latin typeface="Comic Sans MS" pitchFamily="66" charset="0"/>
              </a:rPr>
              <a:t>4’tür </a:t>
            </a:r>
            <a:r>
              <a:rPr lang="tr-TR" sz="1400" dirty="0" smtClean="0">
                <a:latin typeface="Comic Sans MS" pitchFamily="66" charset="0"/>
              </a:rPr>
              <a:t>(seminer, tez hazırlık,  yeterlik sınavı, tez çalışması hariç).</a:t>
            </a:r>
            <a:endParaRPr lang="tr-TR" sz="1400" b="1" dirty="0" smtClean="0">
              <a:latin typeface="Comic Sans MS" pitchFamily="66" charset="0"/>
            </a:endParaRPr>
          </a:p>
          <a:p>
            <a:pPr>
              <a:lnSpc>
                <a:spcPct val="150000"/>
              </a:lnSpc>
            </a:pPr>
            <a:r>
              <a:rPr lang="tr-TR" sz="1400" b="1" dirty="0" smtClean="0">
                <a:latin typeface="Comic Sans MS" pitchFamily="66" charset="0"/>
              </a:rPr>
              <a:t>3.</a:t>
            </a:r>
            <a:r>
              <a:rPr lang="tr-TR" sz="1400" dirty="0" smtClean="0">
                <a:latin typeface="Comic Sans MS" pitchFamily="66" charset="0"/>
              </a:rPr>
              <a:t> Bir yarıyıldaki derslerin toplam kredisi </a:t>
            </a:r>
            <a:r>
              <a:rPr lang="tr-TR" sz="1400" b="1" dirty="0" smtClean="0">
                <a:latin typeface="Comic Sans MS" pitchFamily="66" charset="0"/>
              </a:rPr>
              <a:t>30</a:t>
            </a:r>
            <a:r>
              <a:rPr lang="tr-TR" sz="1400" dirty="0" smtClean="0">
                <a:latin typeface="Comic Sans MS" pitchFamily="66" charset="0"/>
              </a:rPr>
              <a:t>’dur</a:t>
            </a:r>
            <a:r>
              <a:rPr lang="tr-TR" sz="1400" b="1" dirty="0" smtClean="0">
                <a:latin typeface="Comic Sans MS" pitchFamily="66" charset="0"/>
              </a:rPr>
              <a:t>.</a:t>
            </a:r>
            <a:endParaRPr lang="tr-TR" sz="1400" dirty="0" smtClean="0">
              <a:latin typeface="Comic Sans MS" pitchFamily="66" charset="0"/>
            </a:endParaRPr>
          </a:p>
          <a:p>
            <a:pPr>
              <a:lnSpc>
                <a:spcPct val="150000"/>
              </a:lnSpc>
            </a:pPr>
            <a:r>
              <a:rPr lang="tr-TR" sz="1400" b="1" dirty="0">
                <a:latin typeface="Comic Sans MS" pitchFamily="66" charset="0"/>
              </a:rPr>
              <a:t>4</a:t>
            </a:r>
            <a:r>
              <a:rPr lang="tr-TR" sz="1400" b="1" dirty="0" smtClean="0">
                <a:latin typeface="Comic Sans MS" pitchFamily="66" charset="0"/>
              </a:rPr>
              <a:t>. </a:t>
            </a:r>
            <a:r>
              <a:rPr lang="tr-TR" sz="1400" dirty="0">
                <a:latin typeface="Comic Sans MS" pitchFamily="66" charset="0"/>
              </a:rPr>
              <a:t>“Bilimsel Araştırma Yöntemleri ve Etik” </a:t>
            </a:r>
            <a:r>
              <a:rPr lang="tr-TR" sz="1400" b="1" dirty="0" smtClean="0">
                <a:latin typeface="Comic Sans MS" pitchFamily="66" charset="0"/>
              </a:rPr>
              <a:t>ortak ders </a:t>
            </a:r>
            <a:r>
              <a:rPr lang="tr-TR" sz="1400" dirty="0" smtClean="0">
                <a:latin typeface="Comic Sans MS" pitchFamily="66" charset="0"/>
              </a:rPr>
              <a:t>statüsünde açılır ve her anabilim/bilim dalında ilgili anabilim/bilim dalının dersi olarak kabul edilir, kredisi </a:t>
            </a:r>
            <a:r>
              <a:rPr lang="tr-TR" sz="1400" b="1" dirty="0" smtClean="0">
                <a:latin typeface="Comic Sans MS" pitchFamily="66" charset="0"/>
              </a:rPr>
              <a:t>6’dır.</a:t>
            </a:r>
          </a:p>
          <a:p>
            <a:pPr>
              <a:lnSpc>
                <a:spcPct val="150000"/>
              </a:lnSpc>
            </a:pPr>
            <a:r>
              <a:rPr lang="tr-TR" sz="1400" b="1" dirty="0">
                <a:latin typeface="Comic Sans MS" pitchFamily="66" charset="0"/>
              </a:rPr>
              <a:t>5</a:t>
            </a:r>
            <a:r>
              <a:rPr lang="tr-TR" sz="1400" b="1" dirty="0" smtClean="0">
                <a:latin typeface="Comic Sans MS" pitchFamily="66" charset="0"/>
              </a:rPr>
              <a:t>. </a:t>
            </a:r>
            <a:r>
              <a:rPr lang="tr-TR" sz="1400" dirty="0" smtClean="0">
                <a:latin typeface="Comic Sans MS" pitchFamily="66" charset="0"/>
              </a:rPr>
              <a:t>“</a:t>
            </a:r>
            <a:r>
              <a:rPr lang="tr-TR" sz="1400" dirty="0">
                <a:latin typeface="Comic Sans MS" pitchFamily="66" charset="0"/>
              </a:rPr>
              <a:t>Doktora Tezine Hazırlık” </a:t>
            </a:r>
            <a:r>
              <a:rPr lang="tr-TR" sz="1400" dirty="0" smtClean="0">
                <a:latin typeface="Comic Sans MS" pitchFamily="66" charset="0"/>
              </a:rPr>
              <a:t>dersi danışman atandıktan sonra  </a:t>
            </a:r>
            <a:r>
              <a:rPr lang="tr-TR" sz="1400" b="1" dirty="0">
                <a:latin typeface="Comic Sans MS" pitchFamily="66" charset="0"/>
              </a:rPr>
              <a:t>2.</a:t>
            </a:r>
            <a:r>
              <a:rPr lang="tr-TR" sz="1400" dirty="0">
                <a:latin typeface="Comic Sans MS" pitchFamily="66" charset="0"/>
              </a:rPr>
              <a:t> </a:t>
            </a:r>
            <a:r>
              <a:rPr lang="tr-TR" sz="1400" dirty="0" smtClean="0">
                <a:latin typeface="Comic Sans MS" pitchFamily="66" charset="0"/>
              </a:rPr>
              <a:t>ve/veya</a:t>
            </a:r>
            <a:r>
              <a:rPr lang="tr-TR" sz="1400" b="1" dirty="0" smtClean="0">
                <a:latin typeface="Comic Sans MS" pitchFamily="66" charset="0"/>
              </a:rPr>
              <a:t> 3.YY </a:t>
            </a:r>
            <a:r>
              <a:rPr lang="tr-TR" sz="1400" dirty="0">
                <a:latin typeface="Comic Sans MS" pitchFamily="66" charset="0"/>
              </a:rPr>
              <a:t>da açılır ve kredisi </a:t>
            </a:r>
            <a:r>
              <a:rPr lang="tr-TR" sz="1400" b="1" dirty="0">
                <a:latin typeface="Comic Sans MS" pitchFamily="66" charset="0"/>
              </a:rPr>
              <a:t>5</a:t>
            </a:r>
            <a:r>
              <a:rPr lang="tr-TR" sz="1400" dirty="0">
                <a:latin typeface="Comic Sans MS" pitchFamily="66" charset="0"/>
              </a:rPr>
              <a:t>’tir</a:t>
            </a:r>
            <a:r>
              <a:rPr lang="tr-TR" sz="1400" dirty="0" smtClean="0">
                <a:latin typeface="Comic Sans MS" pitchFamily="66" charset="0"/>
              </a:rPr>
              <a:t>.</a:t>
            </a:r>
            <a:endParaRPr lang="tr-TR" sz="1400" dirty="0">
              <a:latin typeface="Comic Sans MS" pitchFamily="66" charset="0"/>
            </a:endParaRPr>
          </a:p>
          <a:p>
            <a:pPr>
              <a:lnSpc>
                <a:spcPct val="150000"/>
              </a:lnSpc>
            </a:pPr>
            <a:r>
              <a:rPr lang="tr-TR" sz="1400" b="1" dirty="0">
                <a:latin typeface="Comic Sans MS" pitchFamily="66" charset="0"/>
              </a:rPr>
              <a:t>6</a:t>
            </a:r>
            <a:r>
              <a:rPr lang="tr-TR" sz="1400" b="1" dirty="0" smtClean="0">
                <a:latin typeface="Comic Sans MS" pitchFamily="66" charset="0"/>
              </a:rPr>
              <a:t>. </a:t>
            </a:r>
            <a:r>
              <a:rPr lang="tr-TR" sz="1400" dirty="0" smtClean="0">
                <a:latin typeface="Comic Sans MS" pitchFamily="66" charset="0"/>
              </a:rPr>
              <a:t>“Doktora Semineri” dersi ilgili anabilim dalı başkanlığı tarafından belirlenen bir koordinatör öğretim üyesi tarafından açılır ve </a:t>
            </a:r>
            <a:r>
              <a:rPr lang="tr-TR" sz="1400" b="1" dirty="0" smtClean="0">
                <a:latin typeface="Comic Sans MS" pitchFamily="66" charset="0"/>
              </a:rPr>
              <a:t>5 kredi</a:t>
            </a:r>
            <a:r>
              <a:rPr lang="tr-TR" sz="1400" dirty="0" smtClean="0">
                <a:latin typeface="Comic Sans MS" pitchFamily="66" charset="0"/>
              </a:rPr>
              <a:t>dir</a:t>
            </a:r>
            <a:r>
              <a:rPr lang="tr-TR" sz="1400" b="1" dirty="0" smtClean="0">
                <a:latin typeface="Comic Sans MS" pitchFamily="66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tr-TR" sz="1400" b="1" dirty="0">
                <a:latin typeface="Comic Sans MS" pitchFamily="66" charset="0"/>
              </a:rPr>
              <a:t>7</a:t>
            </a:r>
            <a:r>
              <a:rPr lang="tr-TR" sz="1400" b="1" dirty="0" smtClean="0">
                <a:latin typeface="Comic Sans MS" pitchFamily="66" charset="0"/>
              </a:rPr>
              <a:t>. </a:t>
            </a:r>
            <a:r>
              <a:rPr lang="tr-TR" sz="1400" dirty="0" smtClean="0">
                <a:latin typeface="Comic Sans MS" pitchFamily="66" charset="0"/>
              </a:rPr>
              <a:t>“Zorunlu dersler”, “Seçmeli dersler”, “Doktora Semineri”, </a:t>
            </a:r>
            <a:r>
              <a:rPr lang="tr-TR" sz="1400" dirty="0">
                <a:latin typeface="Comic Sans MS" pitchFamily="66" charset="0"/>
              </a:rPr>
              <a:t>“Bilimsel Araştırma Yöntemleri ve Etik” ,“Doktora </a:t>
            </a:r>
            <a:r>
              <a:rPr lang="tr-TR" sz="1400" dirty="0" smtClean="0">
                <a:latin typeface="Comic Sans MS" pitchFamily="66" charset="0"/>
              </a:rPr>
              <a:t>Tezine Hazırlık” </a:t>
            </a:r>
            <a:r>
              <a:rPr lang="tr-TR" sz="1400" dirty="0">
                <a:latin typeface="Comic Sans MS" pitchFamily="66" charset="0"/>
              </a:rPr>
              <a:t>dahil </a:t>
            </a:r>
            <a:r>
              <a:rPr lang="tr-TR" sz="1400" b="1" u="sng" dirty="0" smtClean="0">
                <a:latin typeface="Comic Sans MS" pitchFamily="66" charset="0"/>
              </a:rPr>
              <a:t>en az </a:t>
            </a:r>
            <a:r>
              <a:rPr lang="tr-TR" sz="1400" b="1" dirty="0">
                <a:latin typeface="Comic Sans MS" pitchFamily="66" charset="0"/>
              </a:rPr>
              <a:t>9</a:t>
            </a:r>
            <a:r>
              <a:rPr lang="tr-TR" sz="1400" b="1" dirty="0" smtClean="0">
                <a:latin typeface="Comic Sans MS" pitchFamily="66" charset="0"/>
              </a:rPr>
              <a:t> ders, </a:t>
            </a:r>
            <a:r>
              <a:rPr lang="tr-TR" sz="1400" dirty="0" smtClean="0">
                <a:latin typeface="Comic Sans MS" pitchFamily="66" charset="0"/>
              </a:rPr>
              <a:t>toplam </a:t>
            </a:r>
            <a:r>
              <a:rPr lang="tr-TR" sz="1400" b="1" u="sng" dirty="0" smtClean="0">
                <a:latin typeface="Comic Sans MS" pitchFamily="66" charset="0"/>
              </a:rPr>
              <a:t>en az</a:t>
            </a:r>
            <a:r>
              <a:rPr lang="tr-TR" sz="1400" dirty="0" smtClean="0">
                <a:latin typeface="Comic Sans MS" pitchFamily="66" charset="0"/>
              </a:rPr>
              <a:t> </a:t>
            </a:r>
            <a:r>
              <a:rPr lang="tr-TR" sz="1400" b="1" dirty="0" smtClean="0">
                <a:latin typeface="Comic Sans MS" pitchFamily="66" charset="0"/>
              </a:rPr>
              <a:t>60</a:t>
            </a:r>
            <a:r>
              <a:rPr lang="tr-TR" sz="1400" dirty="0" smtClean="0">
                <a:latin typeface="Comic Sans MS" pitchFamily="66" charset="0"/>
              </a:rPr>
              <a:t> kredidir.</a:t>
            </a:r>
          </a:p>
          <a:p>
            <a:pPr>
              <a:lnSpc>
                <a:spcPct val="150000"/>
              </a:lnSpc>
            </a:pPr>
            <a:r>
              <a:rPr lang="tr-TR" sz="1400" b="1" dirty="0">
                <a:latin typeface="Comic Sans MS" pitchFamily="66" charset="0"/>
              </a:rPr>
              <a:t>8</a:t>
            </a:r>
            <a:r>
              <a:rPr lang="tr-TR" sz="1400" b="1" dirty="0" smtClean="0">
                <a:latin typeface="Comic Sans MS" pitchFamily="66" charset="0"/>
              </a:rPr>
              <a:t>. </a:t>
            </a:r>
            <a:r>
              <a:rPr lang="tr-TR" sz="1400" dirty="0" smtClean="0">
                <a:latin typeface="Comic Sans MS" pitchFamily="66" charset="0"/>
              </a:rPr>
              <a:t>“</a:t>
            </a:r>
            <a:r>
              <a:rPr lang="tr-TR" sz="1400" b="1" dirty="0" smtClean="0">
                <a:latin typeface="Comic Sans MS" pitchFamily="66" charset="0"/>
              </a:rPr>
              <a:t>Yeterlik Sınavı</a:t>
            </a:r>
            <a:r>
              <a:rPr lang="tr-TR" sz="1400" dirty="0" smtClean="0">
                <a:latin typeface="Comic Sans MS" pitchFamily="66" charset="0"/>
              </a:rPr>
              <a:t>” dersi </a:t>
            </a:r>
            <a:r>
              <a:rPr lang="tr-TR" sz="1400" b="1" dirty="0" smtClean="0">
                <a:latin typeface="Comic Sans MS" pitchFamily="66" charset="0"/>
              </a:rPr>
              <a:t>3. </a:t>
            </a:r>
            <a:r>
              <a:rPr lang="tr-TR" sz="1400" dirty="0" smtClean="0">
                <a:latin typeface="Comic Sans MS" pitchFamily="66" charset="0"/>
              </a:rPr>
              <a:t>veya</a:t>
            </a:r>
            <a:r>
              <a:rPr lang="tr-TR" sz="1400" b="1" dirty="0" smtClean="0">
                <a:latin typeface="Comic Sans MS" pitchFamily="66" charset="0"/>
              </a:rPr>
              <a:t> 4. YY </a:t>
            </a:r>
            <a:r>
              <a:rPr lang="tr-TR" sz="1400" dirty="0" smtClean="0">
                <a:latin typeface="Comic Sans MS" pitchFamily="66" charset="0"/>
              </a:rPr>
              <a:t>dersidir, </a:t>
            </a:r>
            <a:r>
              <a:rPr lang="tr-TR" sz="1400" b="1" dirty="0" smtClean="0">
                <a:latin typeface="Comic Sans MS" pitchFamily="66" charset="0"/>
              </a:rPr>
              <a:t>25 kredidir.</a:t>
            </a:r>
          </a:p>
          <a:p>
            <a:pPr>
              <a:lnSpc>
                <a:spcPct val="150000"/>
              </a:lnSpc>
            </a:pPr>
            <a:r>
              <a:rPr lang="tr-TR" sz="1400" b="1" dirty="0">
                <a:latin typeface="Comic Sans MS" pitchFamily="66" charset="0"/>
              </a:rPr>
              <a:t>9</a:t>
            </a:r>
            <a:r>
              <a:rPr lang="tr-TR" sz="1400" b="1" dirty="0" smtClean="0">
                <a:latin typeface="Comic Sans MS" pitchFamily="66" charset="0"/>
              </a:rPr>
              <a:t>. </a:t>
            </a:r>
            <a:r>
              <a:rPr lang="tr-TR" sz="1400" dirty="0" smtClean="0">
                <a:latin typeface="Comic Sans MS" pitchFamily="66" charset="0"/>
              </a:rPr>
              <a:t>“Doktora Tez Çalışması” dersi “Yeterlik Sınavı” döneminden sonra her yarıyıl yaz ayları da dahil 8. YY sonuna  kadar açılır, </a:t>
            </a:r>
            <a:r>
              <a:rPr lang="tr-TR" sz="1400" b="1" dirty="0" smtClean="0">
                <a:latin typeface="Comic Sans MS" pitchFamily="66" charset="0"/>
              </a:rPr>
              <a:t>30</a:t>
            </a:r>
            <a:r>
              <a:rPr lang="tr-TR" sz="1400" dirty="0" smtClean="0">
                <a:latin typeface="Comic Sans MS" pitchFamily="66" charset="0"/>
              </a:rPr>
              <a:t> kredidir.</a:t>
            </a:r>
          </a:p>
          <a:p>
            <a:pPr>
              <a:lnSpc>
                <a:spcPct val="150000"/>
              </a:lnSpc>
            </a:pPr>
            <a:r>
              <a:rPr lang="tr-TR" sz="1400" b="1" dirty="0" smtClean="0">
                <a:latin typeface="Comic Sans MS" pitchFamily="66" charset="0"/>
              </a:rPr>
              <a:t>10. </a:t>
            </a:r>
            <a:r>
              <a:rPr lang="tr-TR" sz="1400" dirty="0" smtClean="0">
                <a:latin typeface="Comic Sans MS" pitchFamily="66" charset="0"/>
              </a:rPr>
              <a:t>Seçmeli derslerin kredileri farklı olabilir. Ders öğrenim çıktıları benzer olan seçmeli dersler gruplandırılabilir.</a:t>
            </a:r>
          </a:p>
          <a:p>
            <a:pPr>
              <a:lnSpc>
                <a:spcPct val="150000"/>
              </a:lnSpc>
            </a:pPr>
            <a:r>
              <a:rPr lang="tr-TR" sz="1400" b="1" dirty="0" smtClean="0">
                <a:latin typeface="Comic Sans MS" pitchFamily="66" charset="0"/>
              </a:rPr>
              <a:t>11. </a:t>
            </a:r>
            <a:r>
              <a:rPr lang="tr-TR" sz="1400" dirty="0" smtClean="0">
                <a:latin typeface="Comic Sans MS" pitchFamily="66" charset="0"/>
              </a:rPr>
              <a:t>Tüm programlarda </a:t>
            </a:r>
            <a:r>
              <a:rPr lang="tr-TR" sz="1400" dirty="0">
                <a:latin typeface="Comic Sans MS" pitchFamily="66" charset="0"/>
              </a:rPr>
              <a:t>“Bilimsel Araştırma Yöntemleri ve Etik”, </a:t>
            </a:r>
            <a:r>
              <a:rPr lang="tr-TR" sz="1400" dirty="0" smtClean="0">
                <a:latin typeface="Comic Sans MS" pitchFamily="66" charset="0"/>
              </a:rPr>
              <a:t>“Doktora Semineri“, “</a:t>
            </a:r>
            <a:r>
              <a:rPr lang="tr-TR" sz="1400" dirty="0" err="1" smtClean="0">
                <a:latin typeface="Comic Sans MS" pitchFamily="66" charset="0"/>
              </a:rPr>
              <a:t>DoktoraTezine</a:t>
            </a:r>
            <a:r>
              <a:rPr lang="tr-TR" sz="1400" dirty="0" smtClean="0">
                <a:latin typeface="Comic Sans MS" pitchFamily="66" charset="0"/>
              </a:rPr>
              <a:t> </a:t>
            </a:r>
            <a:r>
              <a:rPr lang="tr-TR" sz="1400" dirty="0">
                <a:latin typeface="Comic Sans MS" pitchFamily="66" charset="0"/>
              </a:rPr>
              <a:t>Hazırlık”, </a:t>
            </a:r>
            <a:r>
              <a:rPr lang="tr-TR" sz="1400" dirty="0" smtClean="0">
                <a:latin typeface="Comic Sans MS" pitchFamily="66" charset="0"/>
              </a:rPr>
              <a:t>“Yeterlik Sınavı“ ve “Doktora Tez </a:t>
            </a:r>
            <a:r>
              <a:rPr lang="tr-TR" sz="1400" dirty="0">
                <a:latin typeface="Comic Sans MS" pitchFamily="66" charset="0"/>
              </a:rPr>
              <a:t>Çalışması” ders tanımlama formları «Üniversite Eğitim Komisyonu» tarafından hazırlanmıştır ve ortaktır.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Numarası Yer Tutucus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4B596-19B9-4B18-82E9-C033412A1347}" type="slidenum">
              <a:rPr lang="tr-TR" smtClean="0"/>
              <a:pPr/>
              <a:t>7</a:t>
            </a:fld>
            <a:endParaRPr lang="tr-TR"/>
          </a:p>
        </p:txBody>
      </p:sp>
      <p:graphicFrame>
        <p:nvGraphicFramePr>
          <p:cNvPr id="3" name="Tablo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55826984"/>
              </p:ext>
            </p:extLst>
          </p:nvPr>
        </p:nvGraphicFramePr>
        <p:xfrm>
          <a:off x="165462" y="1152261"/>
          <a:ext cx="11843657" cy="521208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249998">
                  <a:extLst>
                    <a:ext uri="{9D8B030D-6E8A-4147-A177-3AD203B41FA5}">
                      <a16:colId xmlns:a16="http://schemas.microsoft.com/office/drawing/2014/main" val="4230595235"/>
                    </a:ext>
                  </a:extLst>
                </a:gridCol>
                <a:gridCol w="1736662">
                  <a:extLst>
                    <a:ext uri="{9D8B030D-6E8A-4147-A177-3AD203B41FA5}">
                      <a16:colId xmlns:a16="http://schemas.microsoft.com/office/drawing/2014/main" val="3721044264"/>
                    </a:ext>
                  </a:extLst>
                </a:gridCol>
                <a:gridCol w="316207">
                  <a:extLst>
                    <a:ext uri="{9D8B030D-6E8A-4147-A177-3AD203B41FA5}">
                      <a16:colId xmlns:a16="http://schemas.microsoft.com/office/drawing/2014/main" val="1498195464"/>
                    </a:ext>
                  </a:extLst>
                </a:gridCol>
                <a:gridCol w="789395">
                  <a:extLst>
                    <a:ext uri="{9D8B030D-6E8A-4147-A177-3AD203B41FA5}">
                      <a16:colId xmlns:a16="http://schemas.microsoft.com/office/drawing/2014/main" val="3828217653"/>
                    </a:ext>
                  </a:extLst>
                </a:gridCol>
                <a:gridCol w="1791834">
                  <a:extLst>
                    <a:ext uri="{9D8B030D-6E8A-4147-A177-3AD203B41FA5}">
                      <a16:colId xmlns:a16="http://schemas.microsoft.com/office/drawing/2014/main" val="4132804653"/>
                    </a:ext>
                  </a:extLst>
                </a:gridCol>
                <a:gridCol w="1954525">
                  <a:extLst>
                    <a:ext uri="{9D8B030D-6E8A-4147-A177-3AD203B41FA5}">
                      <a16:colId xmlns:a16="http://schemas.microsoft.com/office/drawing/2014/main" val="1300456914"/>
                    </a:ext>
                  </a:extLst>
                </a:gridCol>
                <a:gridCol w="1954524">
                  <a:extLst>
                    <a:ext uri="{9D8B030D-6E8A-4147-A177-3AD203B41FA5}">
                      <a16:colId xmlns:a16="http://schemas.microsoft.com/office/drawing/2014/main" val="1868117475"/>
                    </a:ext>
                  </a:extLst>
                </a:gridCol>
                <a:gridCol w="432205">
                  <a:extLst>
                    <a:ext uri="{9D8B030D-6E8A-4147-A177-3AD203B41FA5}">
                      <a16:colId xmlns:a16="http://schemas.microsoft.com/office/drawing/2014/main" val="1526320290"/>
                    </a:ext>
                  </a:extLst>
                </a:gridCol>
                <a:gridCol w="618307">
                  <a:extLst>
                    <a:ext uri="{9D8B030D-6E8A-4147-A177-3AD203B41FA5}">
                      <a16:colId xmlns:a16="http://schemas.microsoft.com/office/drawing/2014/main" val="3439702963"/>
                    </a:ext>
                  </a:extLst>
                </a:gridCol>
              </a:tblGrid>
              <a:tr h="72447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Ders kodu</a:t>
                      </a: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rgbClr val="0070C0"/>
                    </a:solidFill>
                  </a:tcPr>
                </a:tc>
                <a:tc rowSpan="2"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Ders Adı</a:t>
                      </a:r>
                      <a:r>
                        <a:rPr lang="tr-TR" sz="1400" baseline="30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(1)</a:t>
                      </a: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rgbClr val="0070C0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13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rgbClr val="0070C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Öğretim Dili</a:t>
                      </a:r>
                      <a:r>
                        <a:rPr lang="tr-TR" sz="1400" baseline="30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(2)</a:t>
                      </a: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rgbClr val="0070C0"/>
                    </a:solidFill>
                  </a:tcPr>
                </a:tc>
                <a:tc gridSpan="5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Kategori (Kredi (AKTS))</a:t>
                      </a:r>
                      <a:r>
                        <a:rPr lang="tr-TR" sz="1400" baseline="30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(3)</a:t>
                      </a: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10773466"/>
                  </a:ext>
                </a:extLst>
              </a:tr>
              <a:tr h="144893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Temel Bilim Eğitimi</a:t>
                      </a:r>
                      <a:r>
                        <a:rPr lang="tr-TR" sz="1400" baseline="300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(4)</a:t>
                      </a:r>
                      <a:endParaRPr lang="en-US" sz="14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Mesleki/ Teknik Dersler</a:t>
                      </a:r>
                      <a:endParaRPr lang="en-US" sz="14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rgbClr val="0070C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Mesleki/ Teknik Seçmeli Dersler</a:t>
                      </a:r>
                      <a:endParaRPr lang="en-US" sz="14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13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Diğer</a:t>
                      </a:r>
                      <a:r>
                        <a:rPr lang="tr-TR" sz="1400" baseline="300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(5)</a:t>
                      </a:r>
                      <a:endParaRPr lang="en-US" sz="14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8760835"/>
                  </a:ext>
                </a:extLst>
              </a:tr>
              <a:tr h="72447">
                <a:tc gridSpan="9">
                  <a:txBody>
                    <a:bodyPr/>
                    <a:lstStyle/>
                    <a:p>
                      <a:pPr marL="0" lvl="0" indent="0"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tr-TR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 Yarıyıl</a:t>
                      </a: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99771299"/>
                  </a:ext>
                </a:extLst>
              </a:tr>
              <a:tr h="7244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tr-TR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Zorunlu ders adı</a:t>
                      </a: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tr-TR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Türkçe</a:t>
                      </a: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tr-TR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Kredi ?</a:t>
                      </a: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9833273"/>
                  </a:ext>
                </a:extLst>
              </a:tr>
              <a:tr h="7244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tr-TR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Zorunlu ders adı</a:t>
                      </a:r>
                      <a:endParaRPr lang="en-US" sz="14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kumimoji="0" lang="tr-TR" sz="1400" b="0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Türkçe</a:t>
                      </a: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tr-TR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Kredi ?</a:t>
                      </a:r>
                      <a:endParaRPr lang="en-US" sz="14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98730829"/>
                  </a:ext>
                </a:extLst>
              </a:tr>
              <a:tr h="7244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tr-TR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Zorunlu ders adı</a:t>
                      </a:r>
                      <a:endParaRPr lang="en-US" sz="14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kumimoji="0" lang="tr-TR" sz="1400" b="0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Türkçe</a:t>
                      </a: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tr-TR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Kredi ?</a:t>
                      </a:r>
                      <a:endParaRPr lang="en-US" sz="14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3321664"/>
                  </a:ext>
                </a:extLst>
              </a:tr>
              <a:tr h="7244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tr-TR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Zorunlu ders adı</a:t>
                      </a:r>
                      <a:endParaRPr lang="en-US" sz="14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kumimoji="0" lang="tr-TR" sz="1400" b="0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Türkçe</a:t>
                      </a: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tr-TR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Kredi ?</a:t>
                      </a:r>
                      <a:endParaRPr lang="en-US" sz="14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3289947"/>
                  </a:ext>
                </a:extLst>
              </a:tr>
              <a:tr h="7244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tr-TR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Seçmeli </a:t>
                      </a:r>
                      <a:r>
                        <a:rPr lang="tr-TR" sz="14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DERSLER</a:t>
                      </a:r>
                      <a:endParaRPr lang="en-US" sz="1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kumimoji="0" lang="tr-TR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Türkçe</a:t>
                      </a: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tr-TR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Toplam Kredi=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(30 –</a:t>
                      </a:r>
                      <a:r>
                        <a:rPr lang="tr-TR" sz="1400" b="1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4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diğer derslerin toplam kredisi)</a:t>
                      </a:r>
                      <a:endParaRPr lang="en-US" sz="1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9430686"/>
                  </a:ext>
                </a:extLst>
              </a:tr>
              <a:tr h="9410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4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rgbClr val="0070C0"/>
                    </a:solidFill>
                  </a:tcPr>
                </a:tc>
                <a:tc gridSpan="8"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4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Toplam</a:t>
                      </a:r>
                      <a:r>
                        <a:rPr lang="tr-TR" sz="14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:</a:t>
                      </a:r>
                      <a:r>
                        <a:rPr lang="tr-TR" sz="14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30</a:t>
                      </a:r>
                      <a:r>
                        <a:rPr lang="tr-TR" sz="1400" baseline="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kredi</a:t>
                      </a:r>
                      <a:endParaRPr lang="en-US" sz="14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28653500"/>
                  </a:ext>
                </a:extLst>
              </a:tr>
              <a:tr h="72447">
                <a:tc gridSpan="9">
                  <a:txBody>
                    <a:bodyPr/>
                    <a:lstStyle/>
                    <a:p>
                      <a:pPr marL="0" lvl="0" indent="0"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tr-TR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 Yarıyıl</a:t>
                      </a: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40059366"/>
                  </a:ext>
                </a:extLst>
              </a:tr>
              <a:tr h="7244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Seçmeli </a:t>
                      </a:r>
                      <a:r>
                        <a:rPr lang="tr-TR" sz="14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DERSLER</a:t>
                      </a:r>
                      <a:endParaRPr lang="en-US" sz="1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kumimoji="0" lang="tr-TR" sz="1400" b="0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Türkçe</a:t>
                      </a: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tr-TR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</a:t>
                      </a: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7274634"/>
                  </a:ext>
                </a:extLst>
              </a:tr>
              <a:tr h="7244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Doktora Semineri</a:t>
                      </a: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kumimoji="0" lang="tr-TR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Türkçe</a:t>
                      </a: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tr-TR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7347390"/>
                  </a:ext>
                </a:extLst>
              </a:tr>
              <a:tr h="26340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Doktora Tezine</a:t>
                      </a:r>
                      <a:r>
                        <a:rPr lang="tr-TR" sz="14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Hazırlık</a:t>
                      </a: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kumimoji="0" lang="tr-TR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Türkçe</a:t>
                      </a: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tr-TR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2251640"/>
                  </a:ext>
                </a:extLst>
              </a:tr>
              <a:tr h="7244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Bilimsel Araştırma Yöntemleri</a:t>
                      </a:r>
                      <a:r>
                        <a:rPr lang="tr-TR" sz="14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ve Etik</a:t>
                      </a: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kumimoji="0" lang="tr-TR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Türkçe</a:t>
                      </a: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tr-TR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75923131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rgbClr val="0070C0"/>
                    </a:solidFill>
                  </a:tcPr>
                </a:tc>
                <a:tc gridSpan="8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Toplam</a:t>
                      </a:r>
                      <a:r>
                        <a:rPr lang="tr-TR" sz="14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:</a:t>
                      </a:r>
                      <a:r>
                        <a:rPr lang="tr-TR" sz="14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30</a:t>
                      </a:r>
                      <a:r>
                        <a:rPr lang="tr-TR" sz="1400" baseline="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kredi</a:t>
                      </a:r>
                      <a:endParaRPr lang="en-US" sz="14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4271788"/>
                  </a:ext>
                </a:extLst>
              </a:tr>
              <a:tr h="72447">
                <a:tc gridSpan="9">
                  <a:txBody>
                    <a:bodyPr/>
                    <a:lstStyle/>
                    <a:p>
                      <a:pPr marL="0" lvl="0" indent="0"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tr-TR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 Yarıyıl</a:t>
                      </a: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14306550"/>
                  </a:ext>
                </a:extLst>
              </a:tr>
              <a:tr h="7244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Yeterlik Sınavı</a:t>
                      </a:r>
                      <a:endParaRPr lang="en-US" sz="1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kumimoji="0" lang="tr-TR" sz="1400" b="0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Türkçe</a:t>
                      </a: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</a:t>
                      </a: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87209078"/>
                  </a:ext>
                </a:extLst>
              </a:tr>
              <a:tr h="239486">
                <a:tc>
                  <a:txBody>
                    <a:bodyPr/>
                    <a:lstStyle/>
                    <a:p>
                      <a:pPr marL="0" lvl="0" indent="0">
                        <a:spcAft>
                          <a:spcPts val="0"/>
                        </a:spcAft>
                        <a:buFont typeface="+mj-lt"/>
                        <a:buNone/>
                      </a:pP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Doktora Tezine</a:t>
                      </a:r>
                      <a:r>
                        <a:rPr lang="tr-TR" sz="14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Hazırlık</a:t>
                      </a: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kumimoji="0" lang="tr-TR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Türkçe</a:t>
                      </a: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dirty="0" smtClean="0"/>
                        <a:t>5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en-US" sz="1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7613418"/>
                  </a:ext>
                </a:extLst>
              </a:tr>
              <a:tr h="7244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rgbClr val="0070C0"/>
                    </a:solidFill>
                  </a:tcPr>
                </a:tc>
                <a:tc gridSpan="8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Toplam</a:t>
                      </a:r>
                      <a:r>
                        <a:rPr lang="tr-TR" sz="14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:</a:t>
                      </a:r>
                      <a:r>
                        <a:rPr lang="tr-TR" sz="14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30</a:t>
                      </a:r>
                      <a:r>
                        <a:rPr lang="tr-TR" sz="1400" baseline="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kredi</a:t>
                      </a:r>
                      <a:endParaRPr lang="en-US" sz="14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55264964"/>
                  </a:ext>
                </a:extLst>
              </a:tr>
            </a:tbl>
          </a:graphicData>
        </a:graphic>
      </p:graphicFrame>
      <p:sp>
        <p:nvSpPr>
          <p:cNvPr id="6" name="Dikdörtgen 5"/>
          <p:cNvSpPr/>
          <p:nvPr/>
        </p:nvSpPr>
        <p:spPr>
          <a:xfrm>
            <a:off x="799196" y="78377"/>
            <a:ext cx="567014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b="1" dirty="0">
                <a:latin typeface="Comic Sans MS" pitchFamily="66" charset="0"/>
                <a:cs typeface="Arial" pitchFamily="34" charset="0"/>
              </a:rPr>
              <a:t>ÖRNEK: Ek 4.a. Tam Müfredat Formu </a:t>
            </a:r>
            <a:r>
              <a:rPr lang="tr-TR" b="1" dirty="0" smtClean="0">
                <a:latin typeface="Comic Sans MS" pitchFamily="66" charset="0"/>
                <a:cs typeface="Arial" pitchFamily="34" charset="0"/>
              </a:rPr>
              <a:t>(Doktora)</a:t>
            </a:r>
            <a:endParaRPr lang="tr-TR" b="1" dirty="0">
              <a:latin typeface="Comic Sans MS" pitchFamily="66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5846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Numarası Yer Tutucus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4B596-19B9-4B18-82E9-C033412A1347}" type="slidenum">
              <a:rPr lang="tr-TR" smtClean="0"/>
              <a:pPr/>
              <a:t>8</a:t>
            </a:fld>
            <a:endParaRPr lang="tr-TR"/>
          </a:p>
        </p:txBody>
      </p:sp>
      <p:graphicFrame>
        <p:nvGraphicFramePr>
          <p:cNvPr id="3" name="Tablo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27694431"/>
              </p:ext>
            </p:extLst>
          </p:nvPr>
        </p:nvGraphicFramePr>
        <p:xfrm>
          <a:off x="156754" y="562682"/>
          <a:ext cx="11268891" cy="616563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51366">
                  <a:extLst>
                    <a:ext uri="{9D8B030D-6E8A-4147-A177-3AD203B41FA5}">
                      <a16:colId xmlns:a16="http://schemas.microsoft.com/office/drawing/2014/main" val="3777172636"/>
                    </a:ext>
                  </a:extLst>
                </a:gridCol>
                <a:gridCol w="1551366">
                  <a:extLst>
                    <a:ext uri="{9D8B030D-6E8A-4147-A177-3AD203B41FA5}">
                      <a16:colId xmlns:a16="http://schemas.microsoft.com/office/drawing/2014/main" val="626564363"/>
                    </a:ext>
                  </a:extLst>
                </a:gridCol>
                <a:gridCol w="1551366">
                  <a:extLst>
                    <a:ext uri="{9D8B030D-6E8A-4147-A177-3AD203B41FA5}">
                      <a16:colId xmlns:a16="http://schemas.microsoft.com/office/drawing/2014/main" val="1142330316"/>
                    </a:ext>
                  </a:extLst>
                </a:gridCol>
                <a:gridCol w="1197422">
                  <a:extLst>
                    <a:ext uri="{9D8B030D-6E8A-4147-A177-3AD203B41FA5}">
                      <a16:colId xmlns:a16="http://schemas.microsoft.com/office/drawing/2014/main" val="3093433772"/>
                    </a:ext>
                  </a:extLst>
                </a:gridCol>
                <a:gridCol w="762309">
                  <a:extLst>
                    <a:ext uri="{9D8B030D-6E8A-4147-A177-3AD203B41FA5}">
                      <a16:colId xmlns:a16="http://schemas.microsoft.com/office/drawing/2014/main" val="1278332819"/>
                    </a:ext>
                  </a:extLst>
                </a:gridCol>
                <a:gridCol w="1235463">
                  <a:extLst>
                    <a:ext uri="{9D8B030D-6E8A-4147-A177-3AD203B41FA5}">
                      <a16:colId xmlns:a16="http://schemas.microsoft.com/office/drawing/2014/main" val="2958653324"/>
                    </a:ext>
                  </a:extLst>
                </a:gridCol>
                <a:gridCol w="1347638">
                  <a:extLst>
                    <a:ext uri="{9D8B030D-6E8A-4147-A177-3AD203B41FA5}">
                      <a16:colId xmlns:a16="http://schemas.microsoft.com/office/drawing/2014/main" val="829804534"/>
                    </a:ext>
                  </a:extLst>
                </a:gridCol>
                <a:gridCol w="1347637">
                  <a:extLst>
                    <a:ext uri="{9D8B030D-6E8A-4147-A177-3AD203B41FA5}">
                      <a16:colId xmlns:a16="http://schemas.microsoft.com/office/drawing/2014/main" val="2861216412"/>
                    </a:ext>
                  </a:extLst>
                </a:gridCol>
                <a:gridCol w="724324">
                  <a:extLst>
                    <a:ext uri="{9D8B030D-6E8A-4147-A177-3AD203B41FA5}">
                      <a16:colId xmlns:a16="http://schemas.microsoft.com/office/drawing/2014/main" val="2077203089"/>
                    </a:ext>
                  </a:extLst>
                </a:gridCol>
              </a:tblGrid>
              <a:tr h="283198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Ders kodu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rgbClr val="0070C0"/>
                    </a:solidFill>
                  </a:tcPr>
                </a:tc>
                <a:tc rowSpan="2"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Ders Adı</a:t>
                      </a:r>
                      <a:r>
                        <a:rPr lang="tr-TR" sz="1200" baseline="30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(1)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rgbClr val="0070C0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13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rgbClr val="0070C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Öğretim Dili</a:t>
                      </a:r>
                      <a:r>
                        <a:rPr lang="tr-TR" sz="1200" baseline="30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(2)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chemeClr val="accent6"/>
                    </a:solidFill>
                  </a:tcPr>
                </a:tc>
                <a:tc gridSpan="5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Kategori (Kredi (AKTS))</a:t>
                      </a:r>
                      <a:r>
                        <a:rPr lang="tr-TR" sz="1200" baseline="30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(3)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48863736"/>
                  </a:ext>
                </a:extLst>
              </a:tr>
              <a:tr h="625868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solidFill>
                      <a:srgbClr val="0070C0"/>
                    </a:solidFill>
                  </a:tcPr>
                </a:tc>
                <a:tc gridSpan="2" v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solidFill>
                      <a:srgbClr val="0070C0"/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solidFill>
                      <a:srgbClr val="0070C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2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Temel Bilim Eğitimi</a:t>
                      </a:r>
                      <a:r>
                        <a:rPr lang="tr-TR" sz="1200" baseline="300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(4)</a:t>
                      </a:r>
                      <a:endParaRPr lang="en-US" sz="12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2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Mesleki/ Teknik Dersler</a:t>
                      </a:r>
                      <a:endParaRPr lang="en-US" sz="12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chemeClr val="accent6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2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Mesleki/ Teknik Seçmeli Dersler</a:t>
                      </a:r>
                      <a:endParaRPr lang="en-US" sz="12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chemeClr val="accent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13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2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Diğer</a:t>
                      </a:r>
                      <a:r>
                        <a:rPr lang="tr-TR" sz="1200" baseline="300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(5)</a:t>
                      </a:r>
                      <a:endParaRPr lang="en-US" sz="12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chemeClr val="accent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35623663"/>
                  </a:ext>
                </a:extLst>
              </a:tr>
              <a:tr h="204980">
                <a:tc gridSpan="9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4. Yarıyıl</a:t>
                      </a:r>
                      <a:endParaRPr lang="en-US" sz="12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13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13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13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13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13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13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13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13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75454439"/>
                  </a:ext>
                </a:extLst>
              </a:tr>
              <a:tr h="37516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12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12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12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Doktora Tez</a:t>
                      </a:r>
                      <a:r>
                        <a:rPr lang="tr-TR" sz="1200" baseline="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Çalışması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30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00513262"/>
                  </a:ext>
                </a:extLst>
              </a:tr>
              <a:tr h="20498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12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12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12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gridSpan="6"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Toplam</a:t>
                      </a:r>
                      <a:r>
                        <a:rPr lang="tr-TR" sz="12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:</a:t>
                      </a:r>
                      <a:r>
                        <a:rPr lang="tr-TR" sz="12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30</a:t>
                      </a:r>
                      <a:r>
                        <a:rPr lang="tr-TR" sz="1200" baseline="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kredi</a:t>
                      </a:r>
                      <a:endParaRPr lang="en-US" sz="1200" dirty="0" smtClean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13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13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13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13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13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extLst>
                  <a:ext uri="{0D108BD9-81ED-4DB2-BD59-A6C34878D82A}">
                    <a16:rowId xmlns:a16="http://schemas.microsoft.com/office/drawing/2014/main" val="3812215356"/>
                  </a:ext>
                </a:extLst>
              </a:tr>
              <a:tr h="204980">
                <a:tc gridSpan="9"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5. Yarıyıl</a:t>
                      </a:r>
                      <a:endParaRPr lang="en-US" sz="1200" dirty="0" smtClean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300" dirty="0" smtClean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300" dirty="0" smtClean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300" dirty="0" smtClean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61090872"/>
                  </a:ext>
                </a:extLst>
              </a:tr>
              <a:tr h="20498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12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12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12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Doktora Tez</a:t>
                      </a:r>
                      <a:r>
                        <a:rPr lang="tr-TR" sz="1200" baseline="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Çalışması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30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>
                  <a:txBody>
                    <a:bodyPr/>
                    <a:lstStyle/>
                    <a:p>
                      <a:endParaRPr lang="en-US" sz="1200"/>
                    </a:p>
                  </a:txBody>
                  <a:tcPr marL="20867" marR="20867" marT="0" marB="0" anchor="ctr"/>
                </a:tc>
                <a:extLst>
                  <a:ext uri="{0D108BD9-81ED-4DB2-BD59-A6C34878D82A}">
                    <a16:rowId xmlns:a16="http://schemas.microsoft.com/office/drawing/2014/main" val="684897622"/>
                  </a:ext>
                </a:extLst>
              </a:tr>
              <a:tr h="20498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12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12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12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gridSpan="6"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Toplam</a:t>
                      </a:r>
                      <a:r>
                        <a:rPr lang="tr-TR" sz="12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:</a:t>
                      </a:r>
                      <a:r>
                        <a:rPr lang="tr-TR" sz="12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30</a:t>
                      </a:r>
                      <a:r>
                        <a:rPr lang="tr-TR" sz="1200" baseline="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kredi</a:t>
                      </a:r>
                      <a:endParaRPr lang="en-US" sz="1200" dirty="0" smtClean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13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13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13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13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13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extLst>
                  <a:ext uri="{0D108BD9-81ED-4DB2-BD59-A6C34878D82A}">
                    <a16:rowId xmlns:a16="http://schemas.microsoft.com/office/drawing/2014/main" val="2831108820"/>
                  </a:ext>
                </a:extLst>
              </a:tr>
              <a:tr h="263546">
                <a:tc gridSpan="9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6. Yarıyıl</a:t>
                      </a:r>
                      <a:endParaRPr lang="en-US" sz="12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13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13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0867" marR="20867" marT="0" marB="0" anchor="ctr"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 marL="20867" marR="20867" marT="0" marB="0" anchor="ctr"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 marL="20867" marR="20867" marT="0" marB="0" anchor="ctr"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400" dirty="0"/>
                    </a:p>
                  </a:txBody>
                  <a:tcPr marL="20867" marR="20867" marT="0" marB="0" anchor="ctr"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40416211"/>
                  </a:ext>
                </a:extLst>
              </a:tr>
              <a:tr h="20498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12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12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12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Doktora Tez</a:t>
                      </a:r>
                      <a:r>
                        <a:rPr lang="tr-TR" sz="1200" baseline="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Çalışması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30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 marL="20867" marR="20867" marT="0" marB="0" anchor="ctr"/>
                </a:tc>
                <a:extLst>
                  <a:ext uri="{0D108BD9-81ED-4DB2-BD59-A6C34878D82A}">
                    <a16:rowId xmlns:a16="http://schemas.microsoft.com/office/drawing/2014/main" val="3401136652"/>
                  </a:ext>
                </a:extLst>
              </a:tr>
              <a:tr h="20498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12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12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12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gridSpan="6"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Toplam</a:t>
                      </a:r>
                      <a:r>
                        <a:rPr lang="tr-TR" sz="12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:</a:t>
                      </a:r>
                      <a:r>
                        <a:rPr lang="tr-TR" sz="12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30</a:t>
                      </a:r>
                      <a:r>
                        <a:rPr lang="tr-TR" sz="1200" baseline="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kredi</a:t>
                      </a:r>
                      <a:endParaRPr lang="en-US" sz="1200" dirty="0" smtClean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13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13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13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13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13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extLst>
                  <a:ext uri="{0D108BD9-81ED-4DB2-BD59-A6C34878D82A}">
                    <a16:rowId xmlns:a16="http://schemas.microsoft.com/office/drawing/2014/main" val="583789153"/>
                  </a:ext>
                </a:extLst>
              </a:tr>
              <a:tr h="263546">
                <a:tc gridSpan="9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7. Yarıyıl</a:t>
                      </a:r>
                      <a:endParaRPr lang="en-US" sz="12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13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13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0867" marR="20867" marT="0" marB="0" anchor="ctr"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 marL="20867" marR="20867" marT="0" marB="0" anchor="ctr"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 marL="20867" marR="20867" marT="0" marB="0" anchor="ctr"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400" dirty="0"/>
                    </a:p>
                  </a:txBody>
                  <a:tcPr marL="20867" marR="20867" marT="0" marB="0" anchor="ctr"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620540"/>
                  </a:ext>
                </a:extLst>
              </a:tr>
              <a:tr h="26354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12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12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12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Doktora Tez</a:t>
                      </a:r>
                      <a:r>
                        <a:rPr lang="tr-TR" sz="1200" baseline="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Çalışması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30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>
                  <a:txBody>
                    <a:bodyPr/>
                    <a:lstStyle/>
                    <a:p>
                      <a:endParaRPr lang="en-US" sz="1200"/>
                    </a:p>
                  </a:txBody>
                  <a:tcPr marL="20867" marR="20867" marT="0" marB="0" anchor="ctr"/>
                </a:tc>
                <a:tc>
                  <a:txBody>
                    <a:bodyPr/>
                    <a:lstStyle/>
                    <a:p>
                      <a:endParaRPr lang="en-US" sz="1200"/>
                    </a:p>
                  </a:txBody>
                  <a:tcPr marL="20867" marR="20867" marT="0" marB="0" anchor="ctr"/>
                </a:tc>
                <a:tc>
                  <a:txBody>
                    <a:bodyPr/>
                    <a:lstStyle/>
                    <a:p>
                      <a:endParaRPr lang="en-US" sz="1200"/>
                    </a:p>
                  </a:txBody>
                  <a:tcPr marL="20867" marR="20867" marT="0" marB="0" anchor="ctr"/>
                </a:tc>
                <a:extLst>
                  <a:ext uri="{0D108BD9-81ED-4DB2-BD59-A6C34878D82A}">
                    <a16:rowId xmlns:a16="http://schemas.microsoft.com/office/drawing/2014/main" val="3155409947"/>
                  </a:ext>
                </a:extLst>
              </a:tr>
              <a:tr h="23426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12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12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12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gridSpan="6"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Toplam</a:t>
                      </a:r>
                      <a:r>
                        <a:rPr lang="tr-TR" sz="12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:</a:t>
                      </a:r>
                      <a:r>
                        <a:rPr lang="tr-TR" sz="12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30</a:t>
                      </a:r>
                      <a:r>
                        <a:rPr lang="tr-TR" sz="1200" baseline="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kredi</a:t>
                      </a:r>
                      <a:endParaRPr lang="en-US" sz="1200" dirty="0" smtClean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13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13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13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13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13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extLst>
                  <a:ext uri="{0D108BD9-81ED-4DB2-BD59-A6C34878D82A}">
                    <a16:rowId xmlns:a16="http://schemas.microsoft.com/office/drawing/2014/main" val="3945190219"/>
                  </a:ext>
                </a:extLst>
              </a:tr>
              <a:tr h="263546">
                <a:tc gridSpan="9"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8. Yarıyıl</a:t>
                      </a:r>
                      <a:endParaRPr lang="en-US" sz="1200" dirty="0" smtClean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300" dirty="0" smtClean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300" dirty="0" smtClean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20867" marR="20867" marT="0" marB="0" anchor="ctr"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13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13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13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13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13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extLst>
                  <a:ext uri="{0D108BD9-81ED-4DB2-BD59-A6C34878D82A}">
                    <a16:rowId xmlns:a16="http://schemas.microsoft.com/office/drawing/2014/main" val="566464974"/>
                  </a:ext>
                </a:extLst>
              </a:tr>
              <a:tr h="20498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12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12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12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Doktora Tez</a:t>
                      </a:r>
                      <a:r>
                        <a:rPr lang="tr-TR" sz="1200" baseline="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Çalışması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30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 marL="20867" marR="20867" marT="0" marB="0" anchor="ctr"/>
                </a:tc>
                <a:extLst>
                  <a:ext uri="{0D108BD9-81ED-4DB2-BD59-A6C34878D82A}">
                    <a16:rowId xmlns:a16="http://schemas.microsoft.com/office/drawing/2014/main" val="3929422487"/>
                  </a:ext>
                </a:extLst>
              </a:tr>
              <a:tr h="20498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12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12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12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6"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Toplam</a:t>
                      </a:r>
                      <a:r>
                        <a:rPr lang="tr-TR" sz="12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:</a:t>
                      </a:r>
                      <a:r>
                        <a:rPr lang="tr-TR" sz="12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30</a:t>
                      </a:r>
                      <a:r>
                        <a:rPr lang="tr-TR" sz="1200" baseline="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kredi</a:t>
                      </a:r>
                      <a:endParaRPr lang="en-US" sz="1200" dirty="0" smtClean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13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13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13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13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13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extLst>
                  <a:ext uri="{0D108BD9-81ED-4DB2-BD59-A6C34878D82A}">
                    <a16:rowId xmlns:a16="http://schemas.microsoft.com/office/drawing/2014/main" val="1589983137"/>
                  </a:ext>
                </a:extLst>
              </a:tr>
              <a:tr h="204980">
                <a:tc gridSpan="5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PROGRAMDAKİ KATEGORİ TOPLAMLARI</a:t>
                      </a:r>
                      <a:endParaRPr lang="en-US" sz="12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extLst>
                  <a:ext uri="{0D108BD9-81ED-4DB2-BD59-A6C34878D82A}">
                    <a16:rowId xmlns:a16="http://schemas.microsoft.com/office/drawing/2014/main" val="455822258"/>
                  </a:ext>
                </a:extLst>
              </a:tr>
              <a:tr h="204980">
                <a:tc gridSpan="4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Mezuniyet için Toplam Kredi/AKTS</a:t>
                      </a:r>
                      <a:endParaRPr lang="en-US" sz="12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tr-TR" sz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240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extLst>
                  <a:ext uri="{0D108BD9-81ED-4DB2-BD59-A6C34878D82A}">
                    <a16:rowId xmlns:a16="http://schemas.microsoft.com/office/drawing/2014/main" val="4097215721"/>
                  </a:ext>
                </a:extLst>
              </a:tr>
              <a:tr h="204980">
                <a:tc gridSpan="5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TOPLAMLARIN GENEL TOPLAMDAKİ YÜZDESİ</a:t>
                      </a:r>
                      <a:endParaRPr lang="en-US" sz="12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extLst>
                  <a:ext uri="{0D108BD9-81ED-4DB2-BD59-A6C34878D82A}">
                    <a16:rowId xmlns:a16="http://schemas.microsoft.com/office/drawing/2014/main" val="2661631215"/>
                  </a:ext>
                </a:extLst>
              </a:tr>
              <a:tr h="204980"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Toplamlar bu satırlardan en az birini sağlamalıdır.</a:t>
                      </a:r>
                      <a:r>
                        <a:rPr lang="tr-TR" sz="1200" baseline="300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(6)</a:t>
                      </a:r>
                      <a:endParaRPr lang="en-US" sz="12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rgbClr val="0070C0"/>
                    </a:solidFill>
                  </a:tcPr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12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rgbClr val="0070C0"/>
                    </a:solidFill>
                  </a:tcPr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12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rgbClr val="0070C0"/>
                    </a:solidFill>
                  </a:tcPr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En düşük kredi/AKTS kredisi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extLst>
                  <a:ext uri="{0D108BD9-81ED-4DB2-BD59-A6C34878D82A}">
                    <a16:rowId xmlns:a16="http://schemas.microsoft.com/office/drawing/2014/main" val="3791396565"/>
                  </a:ext>
                </a:extLst>
              </a:tr>
              <a:tr h="20498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solidFill>
                      <a:srgbClr val="0070C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En düşük yüzde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</a:t>
                      </a:r>
                      <a:r>
                        <a:rPr lang="tr-TR" sz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%10</a:t>
                      </a:r>
                      <a:r>
                        <a:rPr lang="tr-TR" sz="1200" baseline="30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(7)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24599431"/>
                  </a:ext>
                </a:extLst>
              </a:tr>
            </a:tbl>
          </a:graphicData>
        </a:graphic>
      </p:graphicFrame>
      <p:sp>
        <p:nvSpPr>
          <p:cNvPr id="5" name="Dikdörtgen 4"/>
          <p:cNvSpPr/>
          <p:nvPr/>
        </p:nvSpPr>
        <p:spPr>
          <a:xfrm>
            <a:off x="799196" y="78377"/>
            <a:ext cx="675377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b="1" dirty="0">
                <a:latin typeface="Comic Sans MS" pitchFamily="66" charset="0"/>
                <a:cs typeface="Arial" pitchFamily="34" charset="0"/>
              </a:rPr>
              <a:t>ÖRNEK: Ek 4.a. Tam Müfredat Formu </a:t>
            </a:r>
            <a:r>
              <a:rPr lang="tr-TR" b="1" dirty="0" smtClean="0">
                <a:latin typeface="Comic Sans MS" pitchFamily="66" charset="0"/>
                <a:cs typeface="Arial" pitchFamily="34" charset="0"/>
              </a:rPr>
              <a:t>(Doktora) devam…</a:t>
            </a:r>
            <a:endParaRPr lang="tr-TR" b="1" dirty="0">
              <a:latin typeface="Comic Sans MS" pitchFamily="66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1977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4B596-19B9-4B18-82E9-C033412A1347}" type="slidenum">
              <a:rPr lang="tr-TR" smtClean="0"/>
              <a:pPr/>
              <a:t>9</a:t>
            </a:fld>
            <a:endParaRPr lang="tr-TR"/>
          </a:p>
        </p:txBody>
      </p:sp>
      <p:sp>
        <p:nvSpPr>
          <p:cNvPr id="3" name="2 Dikdörtgen"/>
          <p:cNvSpPr/>
          <p:nvPr/>
        </p:nvSpPr>
        <p:spPr>
          <a:xfrm>
            <a:off x="509451" y="627017"/>
            <a:ext cx="11051179" cy="32778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tr-TR" b="1" u="sng" dirty="0" smtClean="0">
                <a:solidFill>
                  <a:srgbClr val="FF0000"/>
                </a:solidFill>
                <a:latin typeface="Comic Sans MS" pitchFamily="66" charset="0"/>
              </a:rPr>
              <a:t>Tezsiz Yüksek Lisans Tam Müfredat Formu (Ek 4.a) doldurulurken dikkat edilecek hususlar</a:t>
            </a:r>
          </a:p>
          <a:p>
            <a:pPr>
              <a:lnSpc>
                <a:spcPct val="150000"/>
              </a:lnSpc>
            </a:pPr>
            <a:endParaRPr lang="tr-TR" b="1" dirty="0" smtClean="0">
              <a:latin typeface="Comic Sans MS" pitchFamily="66" charset="0"/>
            </a:endParaRPr>
          </a:p>
          <a:p>
            <a:pPr>
              <a:lnSpc>
                <a:spcPct val="150000"/>
              </a:lnSpc>
            </a:pPr>
            <a:r>
              <a:rPr lang="tr-TR" b="1" dirty="0" smtClean="0">
                <a:latin typeface="Comic Sans MS" pitchFamily="66" charset="0"/>
              </a:rPr>
              <a:t>1. </a:t>
            </a:r>
            <a:r>
              <a:rPr lang="tr-TR" dirty="0" smtClean="0">
                <a:latin typeface="Comic Sans MS" pitchFamily="66" charset="0"/>
              </a:rPr>
              <a:t>Tezsiz Yüksek Lisans programı bir eğitim-öğretim yılı </a:t>
            </a:r>
            <a:r>
              <a:rPr lang="tr-TR" b="1" dirty="0" smtClean="0">
                <a:latin typeface="Comic Sans MS" pitchFamily="66" charset="0"/>
              </a:rPr>
              <a:t>60</a:t>
            </a:r>
            <a:r>
              <a:rPr lang="tr-TR" dirty="0" smtClean="0">
                <a:latin typeface="Comic Sans MS" pitchFamily="66" charset="0"/>
              </a:rPr>
              <a:t> kredi, toplam </a:t>
            </a:r>
            <a:r>
              <a:rPr lang="tr-TR" b="1" dirty="0" smtClean="0">
                <a:latin typeface="Comic Sans MS" pitchFamily="66" charset="0"/>
              </a:rPr>
              <a:t>3</a:t>
            </a:r>
            <a:r>
              <a:rPr lang="tr-TR" dirty="0" smtClean="0">
                <a:latin typeface="Comic Sans MS" pitchFamily="66" charset="0"/>
              </a:rPr>
              <a:t> yarıyıldır.</a:t>
            </a:r>
          </a:p>
          <a:p>
            <a:pPr>
              <a:lnSpc>
                <a:spcPct val="150000"/>
              </a:lnSpc>
            </a:pPr>
            <a:r>
              <a:rPr lang="tr-TR" b="1" dirty="0" smtClean="0">
                <a:latin typeface="Comic Sans MS" pitchFamily="66" charset="0"/>
              </a:rPr>
              <a:t>2. </a:t>
            </a:r>
            <a:r>
              <a:rPr lang="tr-TR" dirty="0" smtClean="0">
                <a:latin typeface="Comic Sans MS" pitchFamily="66" charset="0"/>
              </a:rPr>
              <a:t>Zorunlu ders sayısı </a:t>
            </a:r>
            <a:r>
              <a:rPr lang="tr-TR" b="1" u="sng" dirty="0" smtClean="0">
                <a:latin typeface="Comic Sans MS" pitchFamily="66" charset="0"/>
              </a:rPr>
              <a:t>en çok </a:t>
            </a:r>
            <a:r>
              <a:rPr lang="tr-TR" b="1" dirty="0" smtClean="0">
                <a:latin typeface="Comic Sans MS" pitchFamily="66" charset="0"/>
              </a:rPr>
              <a:t>4’tür.</a:t>
            </a:r>
          </a:p>
          <a:p>
            <a:pPr>
              <a:lnSpc>
                <a:spcPct val="150000"/>
              </a:lnSpc>
            </a:pPr>
            <a:r>
              <a:rPr lang="tr-TR" b="1" dirty="0" smtClean="0">
                <a:latin typeface="Comic Sans MS" pitchFamily="66" charset="0"/>
              </a:rPr>
              <a:t>3.</a:t>
            </a:r>
            <a:r>
              <a:rPr lang="tr-TR" dirty="0" smtClean="0">
                <a:latin typeface="Comic Sans MS" pitchFamily="66" charset="0"/>
              </a:rPr>
              <a:t> Bir yarıyıldaki derslerin toplam kredisi </a:t>
            </a:r>
            <a:r>
              <a:rPr lang="tr-TR" b="1" dirty="0" smtClean="0">
                <a:latin typeface="Comic Sans MS" pitchFamily="66" charset="0"/>
              </a:rPr>
              <a:t>30</a:t>
            </a:r>
            <a:r>
              <a:rPr lang="tr-TR" dirty="0" smtClean="0">
                <a:latin typeface="Comic Sans MS" pitchFamily="66" charset="0"/>
              </a:rPr>
              <a:t>’dur</a:t>
            </a:r>
            <a:r>
              <a:rPr lang="tr-TR" b="1" dirty="0" smtClean="0">
                <a:latin typeface="Comic Sans MS" pitchFamily="66" charset="0"/>
              </a:rPr>
              <a:t>.</a:t>
            </a:r>
            <a:endParaRPr lang="tr-TR" dirty="0" smtClean="0">
              <a:latin typeface="Comic Sans MS" pitchFamily="66" charset="0"/>
            </a:endParaRPr>
          </a:p>
          <a:p>
            <a:pPr marL="342900" indent="-342900">
              <a:lnSpc>
                <a:spcPct val="200000"/>
              </a:lnSpc>
            </a:pPr>
            <a:r>
              <a:rPr lang="tr-TR" b="1" dirty="0">
                <a:latin typeface="Comic Sans MS" pitchFamily="66" charset="0"/>
              </a:rPr>
              <a:t>4</a:t>
            </a:r>
            <a:r>
              <a:rPr lang="tr-TR" b="1" dirty="0" smtClean="0">
                <a:latin typeface="Comic Sans MS" pitchFamily="66" charset="0"/>
              </a:rPr>
              <a:t>. 60</a:t>
            </a:r>
            <a:r>
              <a:rPr lang="tr-TR" dirty="0" smtClean="0">
                <a:latin typeface="Comic Sans MS" pitchFamily="66" charset="0"/>
              </a:rPr>
              <a:t> krediden az olmamak üzere </a:t>
            </a:r>
            <a:r>
              <a:rPr lang="tr-TR" b="1" u="sng" dirty="0" smtClean="0">
                <a:latin typeface="Comic Sans MS" pitchFamily="66" charset="0"/>
              </a:rPr>
              <a:t>en az </a:t>
            </a:r>
            <a:r>
              <a:rPr lang="tr-TR" b="1" dirty="0" smtClean="0">
                <a:latin typeface="Comic Sans MS" pitchFamily="66" charset="0"/>
              </a:rPr>
              <a:t>10 ders </a:t>
            </a:r>
            <a:r>
              <a:rPr lang="tr-TR" dirty="0" smtClean="0">
                <a:latin typeface="Comic Sans MS" pitchFamily="66" charset="0"/>
              </a:rPr>
              <a:t>ile dönem projesi dahil </a:t>
            </a:r>
            <a:r>
              <a:rPr lang="tr-TR" b="1" dirty="0" smtClean="0">
                <a:latin typeface="Comic Sans MS" pitchFamily="66" charset="0"/>
              </a:rPr>
              <a:t>90</a:t>
            </a:r>
            <a:r>
              <a:rPr lang="tr-TR" dirty="0" smtClean="0">
                <a:latin typeface="Comic Sans MS" pitchFamily="66" charset="0"/>
              </a:rPr>
              <a:t> krediden oluşur.</a:t>
            </a:r>
          </a:p>
          <a:p>
            <a:pPr marL="342900" indent="-342900">
              <a:lnSpc>
                <a:spcPct val="200000"/>
              </a:lnSpc>
            </a:pPr>
            <a:r>
              <a:rPr lang="tr-TR" b="1" dirty="0">
                <a:latin typeface="Comic Sans MS" pitchFamily="66" charset="0"/>
              </a:rPr>
              <a:t>5</a:t>
            </a:r>
            <a:r>
              <a:rPr lang="tr-TR" b="1" dirty="0" smtClean="0">
                <a:latin typeface="Comic Sans MS" pitchFamily="66" charset="0"/>
              </a:rPr>
              <a:t>.</a:t>
            </a:r>
            <a:r>
              <a:rPr lang="tr-TR" dirty="0" smtClean="0">
                <a:latin typeface="Comic Sans MS" pitchFamily="66" charset="0"/>
              </a:rPr>
              <a:t>Dönem projesi danışman adına 3 YY da açılır ve </a:t>
            </a:r>
            <a:r>
              <a:rPr lang="tr-TR" b="1" dirty="0" smtClean="0">
                <a:latin typeface="Comic Sans MS" pitchFamily="66" charset="0"/>
              </a:rPr>
              <a:t>30</a:t>
            </a:r>
            <a:r>
              <a:rPr lang="tr-TR" dirty="0" smtClean="0">
                <a:latin typeface="Comic Sans MS" pitchFamily="66" charset="0"/>
              </a:rPr>
              <a:t> kredidir.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Numarası Yer Tutucus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4B596-19B9-4B18-82E9-C033412A1347}" type="slidenum">
              <a:rPr lang="tr-TR" smtClean="0"/>
              <a:pPr/>
              <a:t>10</a:t>
            </a:fld>
            <a:endParaRPr lang="tr-TR"/>
          </a:p>
        </p:txBody>
      </p:sp>
      <p:graphicFrame>
        <p:nvGraphicFramePr>
          <p:cNvPr id="3" name="Tablo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2172105"/>
              </p:ext>
            </p:extLst>
          </p:nvPr>
        </p:nvGraphicFramePr>
        <p:xfrm>
          <a:off x="104503" y="1436944"/>
          <a:ext cx="11800113" cy="496385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257874">
                  <a:extLst>
                    <a:ext uri="{9D8B030D-6E8A-4147-A177-3AD203B41FA5}">
                      <a16:colId xmlns:a16="http://schemas.microsoft.com/office/drawing/2014/main" val="4230595235"/>
                    </a:ext>
                  </a:extLst>
                </a:gridCol>
                <a:gridCol w="1736662">
                  <a:extLst>
                    <a:ext uri="{9D8B030D-6E8A-4147-A177-3AD203B41FA5}">
                      <a16:colId xmlns:a16="http://schemas.microsoft.com/office/drawing/2014/main" val="3721044264"/>
                    </a:ext>
                  </a:extLst>
                </a:gridCol>
                <a:gridCol w="316207">
                  <a:extLst>
                    <a:ext uri="{9D8B030D-6E8A-4147-A177-3AD203B41FA5}">
                      <a16:colId xmlns:a16="http://schemas.microsoft.com/office/drawing/2014/main" val="1498195464"/>
                    </a:ext>
                  </a:extLst>
                </a:gridCol>
                <a:gridCol w="789395">
                  <a:extLst>
                    <a:ext uri="{9D8B030D-6E8A-4147-A177-3AD203B41FA5}">
                      <a16:colId xmlns:a16="http://schemas.microsoft.com/office/drawing/2014/main" val="3828217653"/>
                    </a:ext>
                  </a:extLst>
                </a:gridCol>
                <a:gridCol w="1740415">
                  <a:extLst>
                    <a:ext uri="{9D8B030D-6E8A-4147-A177-3AD203B41FA5}">
                      <a16:colId xmlns:a16="http://schemas.microsoft.com/office/drawing/2014/main" val="4132804653"/>
                    </a:ext>
                  </a:extLst>
                </a:gridCol>
                <a:gridCol w="1954524">
                  <a:extLst>
                    <a:ext uri="{9D8B030D-6E8A-4147-A177-3AD203B41FA5}">
                      <a16:colId xmlns:a16="http://schemas.microsoft.com/office/drawing/2014/main" val="1300456914"/>
                    </a:ext>
                  </a:extLst>
                </a:gridCol>
                <a:gridCol w="1954524">
                  <a:extLst>
                    <a:ext uri="{9D8B030D-6E8A-4147-A177-3AD203B41FA5}">
                      <a16:colId xmlns:a16="http://schemas.microsoft.com/office/drawing/2014/main" val="1868117475"/>
                    </a:ext>
                  </a:extLst>
                </a:gridCol>
                <a:gridCol w="432205">
                  <a:extLst>
                    <a:ext uri="{9D8B030D-6E8A-4147-A177-3AD203B41FA5}">
                      <a16:colId xmlns:a16="http://schemas.microsoft.com/office/drawing/2014/main" val="1526320290"/>
                    </a:ext>
                  </a:extLst>
                </a:gridCol>
                <a:gridCol w="618307">
                  <a:extLst>
                    <a:ext uri="{9D8B030D-6E8A-4147-A177-3AD203B41FA5}">
                      <a16:colId xmlns:a16="http://schemas.microsoft.com/office/drawing/2014/main" val="3439702963"/>
                    </a:ext>
                  </a:extLst>
                </a:gridCol>
              </a:tblGrid>
              <a:tr h="72447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Ders kodu</a:t>
                      </a: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rgbClr val="0070C0"/>
                    </a:solidFill>
                  </a:tcPr>
                </a:tc>
                <a:tc rowSpan="2"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Ders Adı</a:t>
                      </a:r>
                      <a:r>
                        <a:rPr lang="tr-TR" sz="1400" baseline="30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(1)</a:t>
                      </a: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rgbClr val="0070C0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13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rgbClr val="0070C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Öğretim Dili</a:t>
                      </a:r>
                      <a:r>
                        <a:rPr lang="tr-TR" sz="1400" baseline="30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(2)</a:t>
                      </a: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rgbClr val="0070C0"/>
                    </a:solidFill>
                  </a:tcPr>
                </a:tc>
                <a:tc gridSpan="5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Kategori (Kredi (AKTS))</a:t>
                      </a:r>
                      <a:r>
                        <a:rPr lang="tr-TR" sz="1400" baseline="30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(3)</a:t>
                      </a: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10773466"/>
                  </a:ext>
                </a:extLst>
              </a:tr>
              <a:tr h="144893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Temel Bilim Eğitimi</a:t>
                      </a:r>
                      <a:r>
                        <a:rPr lang="tr-TR" sz="1400" baseline="300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(4)</a:t>
                      </a:r>
                      <a:endParaRPr lang="en-US" sz="14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Mesleki/ Teknik Dersler</a:t>
                      </a:r>
                      <a:endParaRPr lang="en-US" sz="14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rgbClr val="0070C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Mesleki/ Teknik Seçmeli Dersler</a:t>
                      </a:r>
                      <a:endParaRPr lang="en-US" sz="14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13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Diğer</a:t>
                      </a:r>
                      <a:r>
                        <a:rPr lang="tr-TR" sz="1400" baseline="300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(5)</a:t>
                      </a:r>
                      <a:endParaRPr lang="en-US" sz="14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8760835"/>
                  </a:ext>
                </a:extLst>
              </a:tr>
              <a:tr h="72447">
                <a:tc gridSpan="9">
                  <a:txBody>
                    <a:bodyPr/>
                    <a:lstStyle/>
                    <a:p>
                      <a:pPr marL="0" lvl="0" indent="0"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tr-TR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 Yarıyıl</a:t>
                      </a: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99771299"/>
                  </a:ext>
                </a:extLst>
              </a:tr>
              <a:tr h="7244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tr-TR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Zorunlu ders adı</a:t>
                      </a: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tr-TR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Türkçe</a:t>
                      </a: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tr-TR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Kredi ?</a:t>
                      </a: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9833273"/>
                  </a:ext>
                </a:extLst>
              </a:tr>
              <a:tr h="7244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tr-TR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Zorunlu ders adı</a:t>
                      </a:r>
                      <a:endParaRPr lang="en-US" sz="14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kumimoji="0" lang="tr-TR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Türkçe</a:t>
                      </a: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tr-TR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Kredi ?</a:t>
                      </a:r>
                      <a:endParaRPr lang="en-US" sz="14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98730829"/>
                  </a:ext>
                </a:extLst>
              </a:tr>
              <a:tr h="7244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Seçmeli</a:t>
                      </a:r>
                      <a:r>
                        <a:rPr lang="en-US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DERSLER</a:t>
                      </a:r>
                      <a:endParaRPr lang="en-US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kumimoji="0" lang="tr-TR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Türkçe</a:t>
                      </a: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 b="1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tr-TR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Kredi= </a:t>
                      </a:r>
                      <a:r>
                        <a:rPr lang="tr-TR" sz="14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(30- zorunlu derslerin toplam kredisi)</a:t>
                      </a:r>
                      <a:endParaRPr lang="en-US" sz="1400" b="1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3321664"/>
                  </a:ext>
                </a:extLst>
              </a:tr>
              <a:tr h="9410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4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rgbClr val="0070C0"/>
                    </a:solidFill>
                  </a:tcPr>
                </a:tc>
                <a:tc gridSpan="8"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4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Toplam</a:t>
                      </a:r>
                      <a:r>
                        <a:rPr lang="tr-TR" sz="14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:</a:t>
                      </a:r>
                      <a:r>
                        <a:rPr lang="tr-TR" sz="14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30</a:t>
                      </a:r>
                      <a:r>
                        <a:rPr lang="tr-TR" sz="1400" baseline="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kredi</a:t>
                      </a:r>
                      <a:endParaRPr lang="en-US" sz="14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28653500"/>
                  </a:ext>
                </a:extLst>
              </a:tr>
              <a:tr h="72447">
                <a:tc gridSpan="9">
                  <a:txBody>
                    <a:bodyPr/>
                    <a:lstStyle/>
                    <a:p>
                      <a:pPr marL="0" lvl="0" indent="0"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tr-TR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 Yarıyıl</a:t>
                      </a: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40059366"/>
                  </a:ext>
                </a:extLst>
              </a:tr>
              <a:tr h="7244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tr-TR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Zorunlu ders adı</a:t>
                      </a: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tr-TR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Türkçe</a:t>
                      </a: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tr-TR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Kredi ?</a:t>
                      </a: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>
                  <a:txBody>
                    <a:bodyPr/>
                    <a:lstStyle/>
                    <a:p>
                      <a:endParaRPr lang="en-US" sz="14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gridSpan="2">
                  <a:txBody>
                    <a:bodyPr/>
                    <a:lstStyle/>
                    <a:p>
                      <a:endParaRPr lang="en-US" sz="14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7274634"/>
                  </a:ext>
                </a:extLst>
              </a:tr>
              <a:tr h="7244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tr-TR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Zorunlu ders adı</a:t>
                      </a:r>
                      <a:endParaRPr lang="en-US" sz="14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kumimoji="0" lang="tr-TR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Türkçe</a:t>
                      </a: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tr-TR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Kredi ?</a:t>
                      </a:r>
                      <a:endParaRPr lang="en-US" sz="14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>
                  <a:txBody>
                    <a:bodyPr/>
                    <a:lstStyle/>
                    <a:p>
                      <a:endParaRPr lang="en-US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gridSpan="2">
                  <a:txBody>
                    <a:bodyPr/>
                    <a:lstStyle/>
                    <a:p>
                      <a:endParaRPr lang="en-US" sz="14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7347390"/>
                  </a:ext>
                </a:extLst>
              </a:tr>
              <a:tr h="7244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Seçmeli</a:t>
                      </a:r>
                      <a:r>
                        <a:rPr lang="en-US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DERSLER</a:t>
                      </a:r>
                      <a:endParaRPr lang="en-US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kumimoji="0" lang="tr-TR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Türkçe</a:t>
                      </a: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 b="1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Kredi= </a:t>
                      </a:r>
                      <a:r>
                        <a:rPr lang="tr-TR" sz="14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(30- zorunlu derslerin toplam kredisi)</a:t>
                      </a:r>
                      <a:endParaRPr lang="en-US" sz="1400" b="1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en-US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gridSpan="2">
                  <a:txBody>
                    <a:bodyPr/>
                    <a:lstStyle/>
                    <a:p>
                      <a:endParaRPr lang="en-US" sz="14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2251640"/>
                  </a:ext>
                </a:extLst>
              </a:tr>
              <a:tr h="7244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rgbClr val="0070C0"/>
                    </a:solidFill>
                  </a:tcPr>
                </a:tc>
                <a:tc gridSpan="8"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4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Toplam</a:t>
                      </a:r>
                      <a:r>
                        <a:rPr lang="tr-TR" sz="14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:</a:t>
                      </a:r>
                      <a:r>
                        <a:rPr lang="tr-TR" sz="14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30</a:t>
                      </a:r>
                      <a:r>
                        <a:rPr lang="tr-TR" sz="1400" baseline="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kredi</a:t>
                      </a:r>
                      <a:endParaRPr lang="en-US" sz="14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75923131"/>
                  </a:ext>
                </a:extLst>
              </a:tr>
              <a:tr h="72447">
                <a:tc gridSpan="9">
                  <a:txBody>
                    <a:bodyPr/>
                    <a:lstStyle/>
                    <a:p>
                      <a:pPr marL="0" lvl="0" indent="0"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tr-TR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 Yarıyıl</a:t>
                      </a: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14306550"/>
                  </a:ext>
                </a:extLst>
              </a:tr>
              <a:tr h="7244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tr-TR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Dönem Projesi</a:t>
                      </a: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tr-TR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Türkçe</a:t>
                      </a: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tr-TR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</a:t>
                      </a:r>
                      <a:endParaRPr lang="en-US" sz="14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87209078"/>
                  </a:ext>
                </a:extLst>
              </a:tr>
              <a:tr h="7244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tr-TR" sz="1400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rgbClr val="0070C0"/>
                    </a:solidFill>
                  </a:tcPr>
                </a:tc>
                <a:tc gridSpan="8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Toplam</a:t>
                      </a:r>
                      <a:r>
                        <a:rPr lang="tr-TR" sz="14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:</a:t>
                      </a:r>
                      <a:r>
                        <a:rPr lang="tr-TR" sz="14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30</a:t>
                      </a:r>
                      <a:r>
                        <a:rPr lang="tr-TR" sz="1400" baseline="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kredi</a:t>
                      </a:r>
                      <a:endParaRPr lang="en-US" sz="14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99415927"/>
                  </a:ext>
                </a:extLst>
              </a:tr>
              <a:tr h="269936">
                <a:tc gridSpan="4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PROGRAMDAKİ KATEGORİ TOPLAMLARI</a:t>
                      </a:r>
                      <a:endParaRPr lang="en-US" sz="14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47491368"/>
                  </a:ext>
                </a:extLst>
              </a:tr>
              <a:tr h="142856"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Mezuniyet için Toplam Kredi/AKTS</a:t>
                      </a:r>
                      <a:endParaRPr lang="en-US" sz="14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</a:t>
                      </a: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97466680"/>
                  </a:ext>
                </a:extLst>
              </a:tr>
              <a:tr h="144893">
                <a:tc gridSpan="4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TOPLAMLARIN GENEL TOPLAMDAKİ YÜZDESİ</a:t>
                      </a:r>
                      <a:endParaRPr lang="en-US" sz="14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43875276"/>
                  </a:ext>
                </a:extLst>
              </a:tr>
              <a:tr h="144893"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Toplamlar bu satırlardan en az birini sağlamalıdır.</a:t>
                      </a:r>
                      <a:r>
                        <a:rPr lang="tr-TR" sz="1400" baseline="300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(6)</a:t>
                      </a:r>
                      <a:endParaRPr lang="en-US" sz="14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>
                    <a:solidFill>
                      <a:srgbClr val="0070C0"/>
                    </a:solidFill>
                  </a:tcPr>
                </a:tc>
                <a:tc grid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En düşük kredi/AKTS kredisi</a:t>
                      </a: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34262719"/>
                  </a:ext>
                </a:extLst>
              </a:tr>
              <a:tr h="19742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En düşük yüzde</a:t>
                      </a: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</a:t>
                      </a:r>
                      <a:r>
                        <a:rPr lang="tr-TR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</a:t>
                      </a: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%10</a:t>
                      </a:r>
                      <a:r>
                        <a:rPr lang="tr-TR" sz="1400" baseline="30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(7)</a:t>
                      </a: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0867" marR="20867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09721861"/>
                  </a:ext>
                </a:extLst>
              </a:tr>
            </a:tbl>
          </a:graphicData>
        </a:graphic>
      </p:graphicFrame>
      <p:sp>
        <p:nvSpPr>
          <p:cNvPr id="4" name="Dikdörtgen 3"/>
          <p:cNvSpPr/>
          <p:nvPr/>
        </p:nvSpPr>
        <p:spPr>
          <a:xfrm>
            <a:off x="799196" y="78377"/>
            <a:ext cx="71208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b="1" dirty="0">
                <a:latin typeface="Comic Sans MS" pitchFamily="66" charset="0"/>
                <a:cs typeface="Arial" pitchFamily="34" charset="0"/>
              </a:rPr>
              <a:t>ÖRNEK: Ek 4.a. Tam Müfredat Formu </a:t>
            </a:r>
            <a:r>
              <a:rPr lang="tr-TR" b="1" dirty="0" smtClean="0">
                <a:latin typeface="Comic Sans MS" pitchFamily="66" charset="0"/>
                <a:cs typeface="Arial" pitchFamily="34" charset="0"/>
              </a:rPr>
              <a:t>(Tezsiz Yüksek Lisans)</a:t>
            </a:r>
            <a:endParaRPr lang="tr-TR" b="1" dirty="0">
              <a:latin typeface="Comic Sans MS" pitchFamily="66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3578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Numarası Yer Tutucus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4B596-19B9-4B18-82E9-C033412A1347}" type="slidenum">
              <a:rPr lang="tr-TR" smtClean="0"/>
              <a:pPr/>
              <a:t>11</a:t>
            </a:fld>
            <a:endParaRPr lang="tr-TR"/>
          </a:p>
        </p:txBody>
      </p:sp>
      <p:graphicFrame>
        <p:nvGraphicFramePr>
          <p:cNvPr id="6" name="Tablo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85487700"/>
              </p:ext>
            </p:extLst>
          </p:nvPr>
        </p:nvGraphicFramePr>
        <p:xfrm>
          <a:off x="792480" y="1520450"/>
          <a:ext cx="10637520" cy="515340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917864">
                  <a:extLst>
                    <a:ext uri="{9D8B030D-6E8A-4147-A177-3AD203B41FA5}">
                      <a16:colId xmlns:a16="http://schemas.microsoft.com/office/drawing/2014/main" val="3700453523"/>
                    </a:ext>
                  </a:extLst>
                </a:gridCol>
                <a:gridCol w="917864">
                  <a:extLst>
                    <a:ext uri="{9D8B030D-6E8A-4147-A177-3AD203B41FA5}">
                      <a16:colId xmlns:a16="http://schemas.microsoft.com/office/drawing/2014/main" val="1141783578"/>
                    </a:ext>
                  </a:extLst>
                </a:gridCol>
                <a:gridCol w="1684554">
                  <a:extLst>
                    <a:ext uri="{9D8B030D-6E8A-4147-A177-3AD203B41FA5}">
                      <a16:colId xmlns:a16="http://schemas.microsoft.com/office/drawing/2014/main" val="3785945384"/>
                    </a:ext>
                  </a:extLst>
                </a:gridCol>
                <a:gridCol w="1523174">
                  <a:extLst>
                    <a:ext uri="{9D8B030D-6E8A-4147-A177-3AD203B41FA5}">
                      <a16:colId xmlns:a16="http://schemas.microsoft.com/office/drawing/2014/main" val="2670840805"/>
                    </a:ext>
                  </a:extLst>
                </a:gridCol>
                <a:gridCol w="938866">
                  <a:extLst>
                    <a:ext uri="{9D8B030D-6E8A-4147-A177-3AD203B41FA5}">
                      <a16:colId xmlns:a16="http://schemas.microsoft.com/office/drawing/2014/main" val="2661120671"/>
                    </a:ext>
                  </a:extLst>
                </a:gridCol>
                <a:gridCol w="1377879">
                  <a:extLst>
                    <a:ext uri="{9D8B030D-6E8A-4147-A177-3AD203B41FA5}">
                      <a16:colId xmlns:a16="http://schemas.microsoft.com/office/drawing/2014/main" val="2321835809"/>
                    </a:ext>
                  </a:extLst>
                </a:gridCol>
                <a:gridCol w="1377879">
                  <a:extLst>
                    <a:ext uri="{9D8B030D-6E8A-4147-A177-3AD203B41FA5}">
                      <a16:colId xmlns:a16="http://schemas.microsoft.com/office/drawing/2014/main" val="328149914"/>
                    </a:ext>
                  </a:extLst>
                </a:gridCol>
                <a:gridCol w="917864">
                  <a:extLst>
                    <a:ext uri="{9D8B030D-6E8A-4147-A177-3AD203B41FA5}">
                      <a16:colId xmlns:a16="http://schemas.microsoft.com/office/drawing/2014/main" val="2844152403"/>
                    </a:ext>
                  </a:extLst>
                </a:gridCol>
                <a:gridCol w="981576">
                  <a:extLst>
                    <a:ext uri="{9D8B030D-6E8A-4147-A177-3AD203B41FA5}">
                      <a16:colId xmlns:a16="http://schemas.microsoft.com/office/drawing/2014/main" val="1328774332"/>
                    </a:ext>
                  </a:extLst>
                </a:gridCol>
              </a:tblGrid>
              <a:tr h="250708"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Yarıyıl</a:t>
                      </a:r>
                      <a:endParaRPr lang="tr-TR" sz="1200" dirty="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997" marR="60997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Ders Kodu</a:t>
                      </a:r>
                      <a:endParaRPr lang="tr-TR" sz="1200" dirty="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997" marR="60997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Ders Adı</a:t>
                      </a:r>
                      <a:endParaRPr lang="tr-TR" sz="1200" dirty="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997" marR="60997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Ders </a:t>
                      </a:r>
                      <a:r>
                        <a:rPr lang="tr-TR" sz="1200" dirty="0" smtClean="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Kategorisi</a:t>
                      </a:r>
                      <a:endParaRPr lang="tr-TR" sz="1200" dirty="0" smtClean="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tr-TR" sz="1200" dirty="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997" marR="60997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Kredi/Saat</a:t>
                      </a:r>
                      <a:endParaRPr lang="tr-TR" sz="1200" dirty="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997" marR="60997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Ön Koşullar</a:t>
                      </a:r>
                      <a:endParaRPr lang="tr-TR" sz="1200" dirty="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997" marR="60997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31730724"/>
                  </a:ext>
                </a:extLst>
              </a:tr>
              <a:tr h="513579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Teorik</a:t>
                      </a:r>
                      <a:endParaRPr lang="tr-TR" sz="1200" dirty="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997" marR="60997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Uygulama</a:t>
                      </a:r>
                      <a:endParaRPr lang="tr-TR" sz="1200" dirty="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997" marR="60997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Laboratuvar</a:t>
                      </a:r>
                      <a:endParaRPr lang="tr-TR" sz="1200" dirty="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997" marR="60997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Toplam (Kredi)</a:t>
                      </a:r>
                      <a:endParaRPr lang="tr-TR" sz="1200" dirty="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997" marR="60997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28542736"/>
                  </a:ext>
                </a:extLst>
              </a:tr>
              <a:tr h="442118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1</a:t>
                      </a:r>
                      <a:endParaRPr lang="tr-TR" sz="1200" dirty="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997" marR="60997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 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 </a:t>
                      </a:r>
                      <a:endParaRPr lang="tr-TR" sz="1200" dirty="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997" marR="60997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 </a:t>
                      </a:r>
                      <a:r>
                        <a:rPr lang="tr-TR" sz="1200" dirty="0" smtClean="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Seçmeli</a:t>
                      </a:r>
                      <a:r>
                        <a:rPr lang="tr-TR" sz="1200" baseline="0" dirty="0" smtClean="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 ders adı</a:t>
                      </a:r>
                      <a:endParaRPr lang="tr-TR" sz="1200" dirty="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997" marR="60997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 </a:t>
                      </a:r>
                      <a:r>
                        <a:rPr lang="tr-TR" sz="1200" dirty="0" smtClean="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Seçmeli</a:t>
                      </a:r>
                      <a:endParaRPr lang="tr-TR" sz="1200" dirty="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997" marR="6099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 </a:t>
                      </a:r>
                      <a:r>
                        <a:rPr lang="tr-TR" sz="1200" dirty="0" smtClean="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Kredi ?</a:t>
                      </a:r>
                      <a:endParaRPr lang="tr-TR" sz="1200" dirty="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997" marR="6099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 </a:t>
                      </a:r>
                      <a:endParaRPr lang="tr-TR" sz="120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997" marR="6099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 </a:t>
                      </a:r>
                      <a:endParaRPr lang="tr-TR" sz="120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997" marR="6099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Comic Sans MS" pitchFamily="66" charset="0"/>
                        </a:rPr>
                        <a:t> </a:t>
                      </a:r>
                      <a:endParaRPr lang="tr-TR" sz="1200" dirty="0">
                        <a:effectLst/>
                        <a:latin typeface="Comic Sans MS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997" marR="6099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Comic Sans MS" pitchFamily="66" charset="0"/>
                        </a:rPr>
                        <a:t> </a:t>
                      </a:r>
                      <a:endParaRPr lang="tr-TR" sz="1200" dirty="0">
                        <a:effectLst/>
                        <a:latin typeface="Comic Sans MS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997" marR="60997" marT="0" marB="0" anchor="ctr"/>
                </a:tc>
                <a:extLst>
                  <a:ext uri="{0D108BD9-81ED-4DB2-BD59-A6C34878D82A}">
                    <a16:rowId xmlns:a16="http://schemas.microsoft.com/office/drawing/2014/main" val="1632503147"/>
                  </a:ext>
                </a:extLst>
              </a:tr>
              <a:tr h="442118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2</a:t>
                      </a:r>
                      <a:endParaRPr lang="tr-TR" sz="1200" dirty="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997" marR="60997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 </a:t>
                      </a:r>
                      <a:endParaRPr lang="tr-TR" sz="120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997" marR="60997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Seçmeli</a:t>
                      </a:r>
                      <a:r>
                        <a:rPr lang="tr-TR" sz="1200" baseline="0" dirty="0" smtClean="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 ders adı</a:t>
                      </a:r>
                      <a:endParaRPr lang="tr-TR" sz="1200" dirty="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997" marR="60997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Seçmeli</a:t>
                      </a:r>
                      <a:endParaRPr lang="tr-TR" sz="1200" dirty="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997" marR="6099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 </a:t>
                      </a:r>
                      <a:r>
                        <a:rPr lang="tr-TR" sz="1200" dirty="0" smtClean="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Kredi ?</a:t>
                      </a:r>
                      <a:endParaRPr lang="tr-TR" sz="1200" dirty="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997" marR="6099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 </a:t>
                      </a:r>
                      <a:endParaRPr lang="tr-TR" sz="1200" dirty="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997" marR="6099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 </a:t>
                      </a:r>
                      <a:endParaRPr lang="tr-TR" sz="120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997" marR="6099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omic Sans MS" pitchFamily="66" charset="0"/>
                        </a:rPr>
                        <a:t> </a:t>
                      </a:r>
                      <a:endParaRPr lang="tr-TR" sz="1200">
                        <a:effectLst/>
                        <a:latin typeface="Comic Sans MS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997" marR="6099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omic Sans MS" pitchFamily="66" charset="0"/>
                        </a:rPr>
                        <a:t> </a:t>
                      </a:r>
                      <a:endParaRPr lang="tr-TR" sz="1200">
                        <a:effectLst/>
                        <a:latin typeface="Comic Sans MS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997" marR="60997" marT="0" marB="0" anchor="ctr"/>
                </a:tc>
                <a:extLst>
                  <a:ext uri="{0D108BD9-81ED-4DB2-BD59-A6C34878D82A}">
                    <a16:rowId xmlns:a16="http://schemas.microsoft.com/office/drawing/2014/main" val="3153954945"/>
                  </a:ext>
                </a:extLst>
              </a:tr>
              <a:tr h="442118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3</a:t>
                      </a:r>
                      <a:endParaRPr lang="tr-TR" sz="1200" dirty="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997" marR="60997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 </a:t>
                      </a:r>
                      <a:endParaRPr lang="tr-TR" sz="120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997" marR="60997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 </a:t>
                      </a:r>
                      <a:r>
                        <a:rPr lang="tr-TR" sz="1200" dirty="0" smtClean="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Seçmeli</a:t>
                      </a:r>
                      <a:r>
                        <a:rPr lang="tr-TR" sz="1200" baseline="0" dirty="0" smtClean="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 ders adı</a:t>
                      </a:r>
                      <a:endParaRPr lang="tr-TR" sz="1200" dirty="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997" marR="60997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 </a:t>
                      </a:r>
                      <a:r>
                        <a:rPr lang="tr-TR" sz="1200" dirty="0" smtClean="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Seçmeli</a:t>
                      </a:r>
                      <a:endParaRPr lang="tr-TR" sz="1200" dirty="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997" marR="6099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 </a:t>
                      </a:r>
                      <a:r>
                        <a:rPr lang="tr-TR" sz="1200" dirty="0" smtClean="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Kredi ?</a:t>
                      </a:r>
                      <a:endParaRPr lang="tr-TR" sz="1200" dirty="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997" marR="6099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 </a:t>
                      </a:r>
                      <a:endParaRPr lang="tr-TR" sz="1200" dirty="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997" marR="6099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 </a:t>
                      </a:r>
                      <a:endParaRPr lang="tr-TR" sz="120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997" marR="6099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omic Sans MS" pitchFamily="66" charset="0"/>
                        </a:rPr>
                        <a:t> </a:t>
                      </a:r>
                      <a:endParaRPr lang="tr-TR" sz="1200">
                        <a:effectLst/>
                        <a:latin typeface="Comic Sans MS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997" marR="6099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Comic Sans MS" pitchFamily="66" charset="0"/>
                        </a:rPr>
                        <a:t> </a:t>
                      </a:r>
                      <a:endParaRPr lang="tr-TR" sz="1200" dirty="0">
                        <a:effectLst/>
                        <a:latin typeface="Comic Sans MS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997" marR="60997" marT="0" marB="0" anchor="ctr"/>
                </a:tc>
                <a:extLst>
                  <a:ext uri="{0D108BD9-81ED-4DB2-BD59-A6C34878D82A}">
                    <a16:rowId xmlns:a16="http://schemas.microsoft.com/office/drawing/2014/main" val="4139619404"/>
                  </a:ext>
                </a:extLst>
              </a:tr>
              <a:tr h="442118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4</a:t>
                      </a:r>
                      <a:endParaRPr lang="tr-TR" sz="1200" dirty="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997" marR="60997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 </a:t>
                      </a:r>
                      <a:endParaRPr lang="tr-TR" sz="120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997" marR="60997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Seçmeli</a:t>
                      </a:r>
                      <a:r>
                        <a:rPr lang="tr-TR" sz="1200" baseline="0" dirty="0" smtClean="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 ders adı</a:t>
                      </a:r>
                      <a:endParaRPr lang="tr-TR" sz="1200" dirty="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997" marR="60997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Seçmeli</a:t>
                      </a:r>
                      <a:endParaRPr lang="tr-TR" sz="1200" dirty="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997" marR="6099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 </a:t>
                      </a:r>
                      <a:r>
                        <a:rPr lang="tr-TR" sz="1200" dirty="0" smtClean="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Kredi ?</a:t>
                      </a:r>
                      <a:endParaRPr lang="tr-TR" sz="1200" dirty="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997" marR="6099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 </a:t>
                      </a:r>
                      <a:endParaRPr lang="tr-TR" sz="1200" dirty="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997" marR="6099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 </a:t>
                      </a:r>
                      <a:endParaRPr lang="tr-TR" sz="1200" dirty="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997" marR="6099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omic Sans MS" pitchFamily="66" charset="0"/>
                        </a:rPr>
                        <a:t> </a:t>
                      </a:r>
                      <a:endParaRPr lang="tr-TR" sz="1200">
                        <a:effectLst/>
                        <a:latin typeface="Comic Sans MS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997" marR="6099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omic Sans MS" pitchFamily="66" charset="0"/>
                        </a:rPr>
                        <a:t> </a:t>
                      </a:r>
                      <a:endParaRPr lang="tr-TR" sz="1200">
                        <a:effectLst/>
                        <a:latin typeface="Comic Sans MS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997" marR="60997" marT="0" marB="0" anchor="ctr"/>
                </a:tc>
                <a:extLst>
                  <a:ext uri="{0D108BD9-81ED-4DB2-BD59-A6C34878D82A}">
                    <a16:rowId xmlns:a16="http://schemas.microsoft.com/office/drawing/2014/main" val="1294050109"/>
                  </a:ext>
                </a:extLst>
              </a:tr>
              <a:tr h="442118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5</a:t>
                      </a:r>
                      <a:endParaRPr lang="tr-TR" sz="1200" dirty="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997" marR="60997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 </a:t>
                      </a:r>
                      <a:endParaRPr lang="tr-TR" sz="120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997" marR="60997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 </a:t>
                      </a:r>
                      <a:r>
                        <a:rPr lang="tr-TR" sz="1200" dirty="0" smtClean="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…..</a:t>
                      </a:r>
                      <a:endParaRPr lang="tr-TR" sz="1200" dirty="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997" marR="60997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 </a:t>
                      </a:r>
                      <a:r>
                        <a:rPr lang="tr-TR" sz="1200" dirty="0" smtClean="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…..</a:t>
                      </a:r>
                      <a:endParaRPr lang="tr-TR" sz="1200" dirty="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997" marR="6099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…..</a:t>
                      </a:r>
                      <a:r>
                        <a:rPr lang="tr-TR" sz="1200" dirty="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 </a:t>
                      </a:r>
                      <a:endParaRPr lang="tr-TR" sz="1200" dirty="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997" marR="6099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 </a:t>
                      </a:r>
                      <a:endParaRPr lang="tr-TR" sz="120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997" marR="6099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 </a:t>
                      </a:r>
                      <a:endParaRPr lang="tr-TR" sz="1200" dirty="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997" marR="6099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omic Sans MS" pitchFamily="66" charset="0"/>
                        </a:rPr>
                        <a:t> </a:t>
                      </a:r>
                      <a:endParaRPr lang="tr-TR" sz="1200">
                        <a:effectLst/>
                        <a:latin typeface="Comic Sans MS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997" marR="6099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omic Sans MS" pitchFamily="66" charset="0"/>
                        </a:rPr>
                        <a:t> </a:t>
                      </a:r>
                      <a:endParaRPr lang="tr-TR" sz="1200">
                        <a:effectLst/>
                        <a:latin typeface="Comic Sans MS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997" marR="60997" marT="0" marB="0" anchor="ctr"/>
                </a:tc>
                <a:extLst>
                  <a:ext uri="{0D108BD9-81ED-4DB2-BD59-A6C34878D82A}">
                    <a16:rowId xmlns:a16="http://schemas.microsoft.com/office/drawing/2014/main" val="3363908948"/>
                  </a:ext>
                </a:extLst>
              </a:tr>
              <a:tr h="442118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6</a:t>
                      </a:r>
                      <a:endParaRPr lang="tr-TR" sz="1200" dirty="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997" marR="60997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 </a:t>
                      </a:r>
                      <a:endParaRPr lang="tr-TR" sz="120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997" marR="60997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 </a:t>
                      </a:r>
                      <a:r>
                        <a:rPr lang="tr-TR" sz="1200" dirty="0" smtClean="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…….</a:t>
                      </a:r>
                      <a:endParaRPr lang="tr-TR" sz="1200" dirty="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997" marR="60997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 </a:t>
                      </a:r>
                      <a:r>
                        <a:rPr lang="tr-TR" sz="1200" dirty="0" smtClean="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…..</a:t>
                      </a:r>
                      <a:endParaRPr lang="tr-TR" sz="1200" dirty="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997" marR="6099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…..</a:t>
                      </a:r>
                      <a:r>
                        <a:rPr lang="tr-TR" sz="1200" dirty="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 </a:t>
                      </a:r>
                      <a:endParaRPr lang="tr-TR" sz="1200" dirty="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997" marR="6099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 </a:t>
                      </a:r>
                      <a:endParaRPr lang="tr-TR" sz="120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997" marR="6099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 </a:t>
                      </a:r>
                      <a:endParaRPr lang="tr-TR" sz="1200" dirty="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997" marR="6099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omic Sans MS" pitchFamily="66" charset="0"/>
                        </a:rPr>
                        <a:t> </a:t>
                      </a:r>
                      <a:endParaRPr lang="tr-TR" sz="1200">
                        <a:effectLst/>
                        <a:latin typeface="Comic Sans MS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997" marR="6099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omic Sans MS" pitchFamily="66" charset="0"/>
                        </a:rPr>
                        <a:t> </a:t>
                      </a:r>
                      <a:endParaRPr lang="tr-TR" sz="1200">
                        <a:effectLst/>
                        <a:latin typeface="Comic Sans MS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997" marR="60997" marT="0" marB="0" anchor="ctr"/>
                </a:tc>
                <a:extLst>
                  <a:ext uri="{0D108BD9-81ED-4DB2-BD59-A6C34878D82A}">
                    <a16:rowId xmlns:a16="http://schemas.microsoft.com/office/drawing/2014/main" val="4022447303"/>
                  </a:ext>
                </a:extLst>
              </a:tr>
              <a:tr h="442118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7</a:t>
                      </a:r>
                      <a:endParaRPr lang="tr-TR" sz="1200" dirty="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997" marR="60997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 </a:t>
                      </a:r>
                      <a:endParaRPr lang="tr-TR" sz="1200" dirty="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997" marR="60997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 </a:t>
                      </a:r>
                      <a:r>
                        <a:rPr lang="tr-TR" sz="1200" dirty="0" smtClean="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……..</a:t>
                      </a:r>
                      <a:endParaRPr lang="tr-TR" sz="1200" dirty="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997" marR="60997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 </a:t>
                      </a:r>
                      <a:r>
                        <a:rPr lang="tr-TR" sz="1200" dirty="0" smtClean="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…..</a:t>
                      </a:r>
                      <a:endParaRPr lang="tr-TR" sz="1200" dirty="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997" marR="6099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…..</a:t>
                      </a:r>
                      <a:r>
                        <a:rPr lang="tr-TR" sz="1200" dirty="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 </a:t>
                      </a:r>
                      <a:endParaRPr lang="tr-TR" sz="1200" dirty="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997" marR="6099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 </a:t>
                      </a:r>
                      <a:endParaRPr lang="tr-TR" sz="120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997" marR="6099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 </a:t>
                      </a:r>
                      <a:endParaRPr lang="tr-TR" sz="1200" dirty="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997" marR="6099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omic Sans MS" pitchFamily="66" charset="0"/>
                        </a:rPr>
                        <a:t> </a:t>
                      </a:r>
                      <a:endParaRPr lang="tr-TR" sz="1200">
                        <a:effectLst/>
                        <a:latin typeface="Comic Sans MS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997" marR="6099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omic Sans MS" pitchFamily="66" charset="0"/>
                        </a:rPr>
                        <a:t> </a:t>
                      </a:r>
                      <a:endParaRPr lang="tr-TR" sz="1200">
                        <a:effectLst/>
                        <a:latin typeface="Comic Sans MS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997" marR="60997" marT="0" marB="0" anchor="ctr"/>
                </a:tc>
                <a:extLst>
                  <a:ext uri="{0D108BD9-81ED-4DB2-BD59-A6C34878D82A}">
                    <a16:rowId xmlns:a16="http://schemas.microsoft.com/office/drawing/2014/main" val="2065559608"/>
                  </a:ext>
                </a:extLst>
              </a:tr>
              <a:tr h="442118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8</a:t>
                      </a:r>
                      <a:endParaRPr lang="tr-TR" sz="1200" dirty="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997" marR="60997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 </a:t>
                      </a:r>
                      <a:endParaRPr lang="tr-TR" sz="1200" dirty="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997" marR="60997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 </a:t>
                      </a:r>
                      <a:endParaRPr lang="tr-TR" sz="120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997" marR="60997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 </a:t>
                      </a:r>
                      <a:endParaRPr lang="tr-TR" sz="120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997" marR="6099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 </a:t>
                      </a:r>
                      <a:endParaRPr lang="tr-TR" sz="120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997" marR="6099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 </a:t>
                      </a:r>
                      <a:endParaRPr lang="tr-TR" sz="120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997" marR="6099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 </a:t>
                      </a:r>
                      <a:endParaRPr lang="tr-TR" sz="1200" dirty="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997" marR="6099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  <a:latin typeface="Comic Sans MS" pitchFamily="66" charset="0"/>
                        </a:rPr>
                        <a:t> </a:t>
                      </a:r>
                      <a:endParaRPr lang="tr-TR" sz="1200">
                        <a:effectLst/>
                        <a:latin typeface="Comic Sans MS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997" marR="6099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Comic Sans MS" pitchFamily="66" charset="0"/>
                        </a:rPr>
                        <a:t> </a:t>
                      </a:r>
                      <a:endParaRPr lang="tr-TR" sz="1200" dirty="0">
                        <a:effectLst/>
                        <a:latin typeface="Comic Sans MS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997" marR="60997" marT="0" marB="0" anchor="ctr"/>
                </a:tc>
                <a:extLst>
                  <a:ext uri="{0D108BD9-81ED-4DB2-BD59-A6C34878D82A}">
                    <a16:rowId xmlns:a16="http://schemas.microsoft.com/office/drawing/2014/main" val="2418030486"/>
                  </a:ext>
                </a:extLst>
              </a:tr>
            </a:tbl>
          </a:graphicData>
        </a:graphic>
      </p:graphicFrame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711928" y="643747"/>
            <a:ext cx="6350804" cy="646331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tr-TR" altLang="tr-TR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Ek </a:t>
            </a:r>
            <a:r>
              <a:rPr lang="tr-TR" altLang="tr-TR" dirty="0" smtClean="0">
                <a:latin typeface="Comic Sans MS" panose="030F0702030302020204" pitchFamily="66" charset="0"/>
                <a:ea typeface="Times New Roman" panose="02020603050405020304" pitchFamily="18" charset="0"/>
              </a:rPr>
              <a:t>4</a:t>
            </a:r>
            <a:r>
              <a:rPr kumimoji="0" lang="tr-TR" altLang="tr-TR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.b) Seçmeli Ders Grubu Tablosu</a:t>
            </a:r>
            <a:endParaRPr kumimoji="0" lang="tr-TR" altLang="tr-TR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anose="030F0702030302020204" pitchFamily="66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r-TR" altLang="tr-TR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1007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4B596-19B9-4B18-82E9-C033412A1347}" type="slidenum">
              <a:rPr lang="tr-TR" smtClean="0"/>
              <a:pPr/>
              <a:t>12</a:t>
            </a:fld>
            <a:endParaRPr lang="tr-TR"/>
          </a:p>
        </p:txBody>
      </p:sp>
      <p:sp>
        <p:nvSpPr>
          <p:cNvPr id="3" name="TextBox 1"/>
          <p:cNvSpPr txBox="1"/>
          <p:nvPr/>
        </p:nvSpPr>
        <p:spPr>
          <a:xfrm>
            <a:off x="652267" y="2331965"/>
            <a:ext cx="10162274" cy="236988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tr-TR" sz="2800" dirty="0" smtClean="0">
                <a:latin typeface="Comic Sans MS" panose="030F0702030302020204" pitchFamily="66" charset="0"/>
              </a:rPr>
              <a:t>Ek 5.  Müfredattaki Derslerin Dağılımı</a:t>
            </a:r>
          </a:p>
          <a:p>
            <a:pPr algn="ctr">
              <a:lnSpc>
                <a:spcPct val="200000"/>
              </a:lnSpc>
            </a:pPr>
            <a:endParaRPr lang="tr-TR" sz="2800" dirty="0" smtClean="0">
              <a:latin typeface="Comic Sans MS" panose="030F0702030302020204" pitchFamily="66" charset="0"/>
            </a:endParaRPr>
          </a:p>
          <a:p>
            <a:pPr>
              <a:lnSpc>
                <a:spcPct val="200000"/>
              </a:lnSpc>
            </a:pPr>
            <a:endParaRPr lang="tr-TR" b="1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Numarası Yer Tutucus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4B596-19B9-4B18-82E9-C033412A1347}" type="slidenum">
              <a:rPr lang="tr-TR" smtClean="0"/>
              <a:pPr/>
              <a:t>13</a:t>
            </a:fld>
            <a:endParaRPr lang="tr-TR"/>
          </a:p>
        </p:txBody>
      </p:sp>
      <p:graphicFrame>
        <p:nvGraphicFramePr>
          <p:cNvPr id="3" name="Tablo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3211883"/>
              </p:ext>
            </p:extLst>
          </p:nvPr>
        </p:nvGraphicFramePr>
        <p:xfrm>
          <a:off x="757647" y="1645922"/>
          <a:ext cx="9948700" cy="397981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394724">
                  <a:extLst>
                    <a:ext uri="{9D8B030D-6E8A-4147-A177-3AD203B41FA5}">
                      <a16:colId xmlns:a16="http://schemas.microsoft.com/office/drawing/2014/main" val="243524798"/>
                    </a:ext>
                  </a:extLst>
                </a:gridCol>
                <a:gridCol w="1638494">
                  <a:extLst>
                    <a:ext uri="{9D8B030D-6E8A-4147-A177-3AD203B41FA5}">
                      <a16:colId xmlns:a16="http://schemas.microsoft.com/office/drawing/2014/main" val="3242887828"/>
                    </a:ext>
                  </a:extLst>
                </a:gridCol>
                <a:gridCol w="1638494">
                  <a:extLst>
                    <a:ext uri="{9D8B030D-6E8A-4147-A177-3AD203B41FA5}">
                      <a16:colId xmlns:a16="http://schemas.microsoft.com/office/drawing/2014/main" val="3860888561"/>
                    </a:ext>
                  </a:extLst>
                </a:gridCol>
                <a:gridCol w="1638494">
                  <a:extLst>
                    <a:ext uri="{9D8B030D-6E8A-4147-A177-3AD203B41FA5}">
                      <a16:colId xmlns:a16="http://schemas.microsoft.com/office/drawing/2014/main" val="1550283575"/>
                    </a:ext>
                  </a:extLst>
                </a:gridCol>
                <a:gridCol w="1638494">
                  <a:extLst>
                    <a:ext uri="{9D8B030D-6E8A-4147-A177-3AD203B41FA5}">
                      <a16:colId xmlns:a16="http://schemas.microsoft.com/office/drawing/2014/main" val="3290053629"/>
                    </a:ext>
                  </a:extLst>
                </a:gridCol>
              </a:tblGrid>
              <a:tr h="284272">
                <a:tc rowSpan="2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1600" b="0" dirty="0" smtClean="0">
                          <a:effectLst/>
                          <a:latin typeface="Comic Sans MS" panose="030F0702030302020204" pitchFamily="66" charset="0"/>
                        </a:rPr>
                        <a:t>Dersler</a:t>
                      </a:r>
                      <a:endParaRPr lang="en-US" sz="1600" b="0" dirty="0">
                        <a:effectLst/>
                        <a:latin typeface="Comic Sans MS" panose="030F0702030302020204" pitchFamily="66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 dirty="0">
                          <a:effectLst/>
                          <a:latin typeface="Comic Sans MS" panose="030F0702030302020204" pitchFamily="66" charset="0"/>
                        </a:rPr>
                        <a:t>Toplam</a:t>
                      </a:r>
                      <a:endParaRPr lang="en-US" sz="1600" b="0" dirty="0">
                        <a:effectLst/>
                        <a:latin typeface="Comic Sans MS" panose="030F0702030302020204" pitchFamily="66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 dirty="0">
                          <a:effectLst/>
                          <a:latin typeface="Comic Sans MS" panose="030F0702030302020204" pitchFamily="66" charset="0"/>
                        </a:rPr>
                        <a:t>Toplam Yüzde</a:t>
                      </a:r>
                      <a:endParaRPr lang="en-US" sz="1600" b="0" dirty="0">
                        <a:effectLst/>
                        <a:latin typeface="Comic Sans MS" panose="030F0702030302020204" pitchFamily="66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4838811"/>
                  </a:ext>
                </a:extLst>
              </a:tr>
              <a:tr h="568545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 dirty="0">
                          <a:solidFill>
                            <a:schemeClr val="bg1"/>
                          </a:solidFill>
                          <a:effectLst/>
                          <a:latin typeface="Comic Sans MS" panose="030F0702030302020204" pitchFamily="66" charset="0"/>
                        </a:rPr>
                        <a:t>Sayı</a:t>
                      </a:r>
                      <a:endParaRPr lang="en-US" sz="1600" b="0" dirty="0">
                        <a:solidFill>
                          <a:schemeClr val="bg1"/>
                        </a:solidFill>
                        <a:effectLst/>
                        <a:latin typeface="Comic Sans MS" panose="030F0702030302020204" pitchFamily="66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 dirty="0">
                          <a:solidFill>
                            <a:schemeClr val="bg1"/>
                          </a:solidFill>
                          <a:effectLst/>
                          <a:latin typeface="Comic Sans MS" panose="030F0702030302020204" pitchFamily="66" charset="0"/>
                        </a:rPr>
                        <a:t>Kredi (AKTS)</a:t>
                      </a:r>
                      <a:endParaRPr lang="en-US" sz="1600" b="0" dirty="0">
                        <a:solidFill>
                          <a:schemeClr val="bg1"/>
                        </a:solidFill>
                        <a:effectLst/>
                        <a:latin typeface="Comic Sans MS" panose="030F0702030302020204" pitchFamily="66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1600" b="0" dirty="0">
                        <a:solidFill>
                          <a:schemeClr val="bg1"/>
                        </a:solidFill>
                        <a:effectLst/>
                        <a:latin typeface="Comic Sans MS" panose="030F0702030302020204" pitchFamily="66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b="0" dirty="0">
                          <a:solidFill>
                            <a:schemeClr val="bg1"/>
                          </a:solidFill>
                          <a:effectLst/>
                          <a:latin typeface="Comic Sans MS" panose="030F0702030302020204" pitchFamily="66" charset="0"/>
                        </a:rPr>
                        <a:t>Kredi (AKTS)</a:t>
                      </a:r>
                      <a:endParaRPr lang="en-US" sz="1600" b="0" dirty="0">
                        <a:solidFill>
                          <a:schemeClr val="bg1"/>
                        </a:solidFill>
                        <a:effectLst/>
                        <a:latin typeface="Comic Sans MS" panose="030F0702030302020204" pitchFamily="66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02891269"/>
                  </a:ext>
                </a:extLst>
              </a:tr>
              <a:tr h="28427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600" b="0" dirty="0">
                          <a:effectLst/>
                          <a:latin typeface="Comic Sans MS" panose="030F0702030302020204" pitchFamily="66" charset="0"/>
                        </a:rPr>
                        <a:t>Tüm dersler</a:t>
                      </a:r>
                      <a:endParaRPr lang="en-US" sz="1600" b="0" dirty="0">
                        <a:effectLst/>
                        <a:latin typeface="Comic Sans MS" panose="030F0702030302020204" pitchFamily="66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600" dirty="0">
                          <a:effectLst/>
                          <a:latin typeface="Comic Sans MS" panose="030F0702030302020204" pitchFamily="66" charset="0"/>
                        </a:rPr>
                        <a:t> </a:t>
                      </a:r>
                      <a:endParaRPr lang="en-US" sz="1600" dirty="0">
                        <a:effectLst/>
                        <a:latin typeface="Comic Sans MS" panose="030F0702030302020204" pitchFamily="66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600">
                          <a:effectLst/>
                          <a:latin typeface="Comic Sans MS" panose="030F0702030302020204" pitchFamily="66" charset="0"/>
                        </a:rPr>
                        <a:t> </a:t>
                      </a:r>
                      <a:endParaRPr lang="en-US" sz="1600">
                        <a:effectLst/>
                        <a:latin typeface="Comic Sans MS" panose="030F0702030302020204" pitchFamily="66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600">
                          <a:effectLst/>
                          <a:latin typeface="Comic Sans MS" panose="030F0702030302020204" pitchFamily="66" charset="0"/>
                        </a:rPr>
                        <a:t> </a:t>
                      </a:r>
                      <a:endParaRPr lang="en-US" sz="1600">
                        <a:effectLst/>
                        <a:latin typeface="Comic Sans MS" panose="030F0702030302020204" pitchFamily="66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600">
                          <a:effectLst/>
                          <a:latin typeface="Comic Sans MS" panose="030F0702030302020204" pitchFamily="66" charset="0"/>
                        </a:rPr>
                        <a:t> </a:t>
                      </a:r>
                      <a:endParaRPr lang="en-US" sz="1600">
                        <a:effectLst/>
                        <a:latin typeface="Comic Sans MS" panose="030F0702030302020204" pitchFamily="66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85513527"/>
                  </a:ext>
                </a:extLst>
              </a:tr>
              <a:tr h="56854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600" b="0" dirty="0">
                          <a:effectLst/>
                          <a:latin typeface="Comic Sans MS" panose="030F0702030302020204" pitchFamily="66" charset="0"/>
                        </a:rPr>
                        <a:t>Üniversite zorunlu </a:t>
                      </a:r>
                      <a:r>
                        <a:rPr lang="tr-TR" sz="1600" b="0" dirty="0" smtClean="0">
                          <a:effectLst/>
                          <a:latin typeface="Comic Sans MS" panose="030F0702030302020204" pitchFamily="66" charset="0"/>
                        </a:rPr>
                        <a:t>dersleri*</a:t>
                      </a:r>
                      <a:endParaRPr lang="en-US" sz="1600" b="0" dirty="0">
                        <a:effectLst/>
                        <a:latin typeface="Comic Sans MS" panose="030F0702030302020204" pitchFamily="66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600" dirty="0">
                          <a:effectLst/>
                          <a:latin typeface="Comic Sans MS" panose="030F0702030302020204" pitchFamily="66" charset="0"/>
                        </a:rPr>
                        <a:t> </a:t>
                      </a:r>
                      <a:endParaRPr lang="en-US" sz="1600" dirty="0">
                        <a:effectLst/>
                        <a:latin typeface="Comic Sans MS" panose="030F0702030302020204" pitchFamily="66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600" dirty="0">
                          <a:effectLst/>
                          <a:latin typeface="Comic Sans MS" panose="030F0702030302020204" pitchFamily="66" charset="0"/>
                        </a:rPr>
                        <a:t> </a:t>
                      </a:r>
                      <a:endParaRPr lang="en-US" sz="1600" dirty="0">
                        <a:effectLst/>
                        <a:latin typeface="Comic Sans MS" panose="030F0702030302020204" pitchFamily="66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600">
                          <a:effectLst/>
                          <a:latin typeface="Comic Sans MS" panose="030F0702030302020204" pitchFamily="66" charset="0"/>
                        </a:rPr>
                        <a:t> </a:t>
                      </a:r>
                      <a:endParaRPr lang="en-US" sz="1600">
                        <a:effectLst/>
                        <a:latin typeface="Comic Sans MS" panose="030F0702030302020204" pitchFamily="66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600">
                          <a:effectLst/>
                          <a:latin typeface="Comic Sans MS" panose="030F0702030302020204" pitchFamily="66" charset="0"/>
                        </a:rPr>
                        <a:t> </a:t>
                      </a:r>
                      <a:endParaRPr lang="en-US" sz="1600">
                        <a:effectLst/>
                        <a:latin typeface="Comic Sans MS" panose="030F0702030302020204" pitchFamily="66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511160448"/>
                  </a:ext>
                </a:extLst>
              </a:tr>
              <a:tr h="28427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600" b="0" smtClean="0">
                          <a:effectLst/>
                          <a:latin typeface="Comic Sans MS" panose="030F0702030302020204" pitchFamily="66" charset="0"/>
                        </a:rPr>
                        <a:t>Enstitü </a:t>
                      </a:r>
                      <a:r>
                        <a:rPr lang="tr-TR" sz="1600" b="0" dirty="0">
                          <a:effectLst/>
                          <a:latin typeface="Comic Sans MS" panose="030F0702030302020204" pitchFamily="66" charset="0"/>
                        </a:rPr>
                        <a:t>zorunlu </a:t>
                      </a:r>
                      <a:r>
                        <a:rPr lang="tr-TR" sz="1600" b="0" dirty="0" smtClean="0">
                          <a:effectLst/>
                          <a:latin typeface="Comic Sans MS" panose="030F0702030302020204" pitchFamily="66" charset="0"/>
                        </a:rPr>
                        <a:t>dersleri**</a:t>
                      </a:r>
                      <a:endParaRPr lang="en-US" sz="1600" b="0" dirty="0">
                        <a:effectLst/>
                        <a:latin typeface="Comic Sans MS" panose="030F0702030302020204" pitchFamily="66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600" dirty="0">
                          <a:effectLst/>
                          <a:latin typeface="Comic Sans MS" panose="030F0702030302020204" pitchFamily="66" charset="0"/>
                        </a:rPr>
                        <a:t> </a:t>
                      </a:r>
                      <a:endParaRPr lang="en-US" sz="1600" dirty="0">
                        <a:effectLst/>
                        <a:latin typeface="Comic Sans MS" panose="030F0702030302020204" pitchFamily="66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600">
                          <a:effectLst/>
                          <a:latin typeface="Comic Sans MS" panose="030F0702030302020204" pitchFamily="66" charset="0"/>
                        </a:rPr>
                        <a:t> </a:t>
                      </a:r>
                      <a:endParaRPr lang="en-US" sz="1600">
                        <a:effectLst/>
                        <a:latin typeface="Comic Sans MS" panose="030F0702030302020204" pitchFamily="66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600">
                          <a:effectLst/>
                          <a:latin typeface="Comic Sans MS" panose="030F0702030302020204" pitchFamily="66" charset="0"/>
                        </a:rPr>
                        <a:t> </a:t>
                      </a:r>
                      <a:endParaRPr lang="en-US" sz="1600">
                        <a:effectLst/>
                        <a:latin typeface="Comic Sans MS" panose="030F0702030302020204" pitchFamily="66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600">
                          <a:effectLst/>
                          <a:latin typeface="Comic Sans MS" panose="030F0702030302020204" pitchFamily="66" charset="0"/>
                        </a:rPr>
                        <a:t> </a:t>
                      </a:r>
                      <a:endParaRPr lang="en-US" sz="1600">
                        <a:effectLst/>
                        <a:latin typeface="Comic Sans MS" panose="030F0702030302020204" pitchFamily="66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27946421"/>
                  </a:ext>
                </a:extLst>
              </a:tr>
              <a:tr h="28427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600" b="0" dirty="0">
                          <a:effectLst/>
                          <a:latin typeface="Comic Sans MS" panose="030F0702030302020204" pitchFamily="66" charset="0"/>
                        </a:rPr>
                        <a:t>Alan zorunlu dersleri</a:t>
                      </a:r>
                      <a:endParaRPr lang="en-US" sz="1600" b="0" dirty="0">
                        <a:effectLst/>
                        <a:latin typeface="Comic Sans MS" panose="030F0702030302020204" pitchFamily="66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600">
                          <a:effectLst/>
                          <a:latin typeface="Comic Sans MS" panose="030F0702030302020204" pitchFamily="66" charset="0"/>
                        </a:rPr>
                        <a:t> </a:t>
                      </a:r>
                      <a:endParaRPr lang="en-US" sz="1600">
                        <a:effectLst/>
                        <a:latin typeface="Comic Sans MS" panose="030F0702030302020204" pitchFamily="66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600">
                          <a:effectLst/>
                          <a:latin typeface="Comic Sans MS" panose="030F0702030302020204" pitchFamily="66" charset="0"/>
                        </a:rPr>
                        <a:t> </a:t>
                      </a:r>
                      <a:endParaRPr lang="en-US" sz="1600">
                        <a:effectLst/>
                        <a:latin typeface="Comic Sans MS" panose="030F0702030302020204" pitchFamily="66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600">
                          <a:effectLst/>
                          <a:latin typeface="Comic Sans MS" panose="030F0702030302020204" pitchFamily="66" charset="0"/>
                        </a:rPr>
                        <a:t> </a:t>
                      </a:r>
                      <a:endParaRPr lang="en-US" sz="1600">
                        <a:effectLst/>
                        <a:latin typeface="Comic Sans MS" panose="030F0702030302020204" pitchFamily="66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600">
                          <a:effectLst/>
                          <a:latin typeface="Comic Sans MS" panose="030F0702030302020204" pitchFamily="66" charset="0"/>
                        </a:rPr>
                        <a:t> </a:t>
                      </a:r>
                      <a:endParaRPr lang="en-US" sz="1600">
                        <a:effectLst/>
                        <a:latin typeface="Comic Sans MS" panose="030F0702030302020204" pitchFamily="66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83395836"/>
                  </a:ext>
                </a:extLst>
              </a:tr>
              <a:tr h="28427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600" b="0" dirty="0">
                          <a:effectLst/>
                          <a:latin typeface="Comic Sans MS" panose="030F0702030302020204" pitchFamily="66" charset="0"/>
                        </a:rPr>
                        <a:t>Alan seçmeli dersleri</a:t>
                      </a:r>
                      <a:endParaRPr lang="en-US" sz="1600" b="0" dirty="0">
                        <a:effectLst/>
                        <a:latin typeface="Comic Sans MS" panose="030F0702030302020204" pitchFamily="66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600">
                          <a:effectLst/>
                          <a:latin typeface="Comic Sans MS" panose="030F0702030302020204" pitchFamily="66" charset="0"/>
                        </a:rPr>
                        <a:t> </a:t>
                      </a:r>
                      <a:endParaRPr lang="en-US" sz="1600">
                        <a:effectLst/>
                        <a:latin typeface="Comic Sans MS" panose="030F0702030302020204" pitchFamily="66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600">
                          <a:effectLst/>
                          <a:latin typeface="Comic Sans MS" panose="030F0702030302020204" pitchFamily="66" charset="0"/>
                        </a:rPr>
                        <a:t> </a:t>
                      </a:r>
                      <a:endParaRPr lang="en-US" sz="1600">
                        <a:effectLst/>
                        <a:latin typeface="Comic Sans MS" panose="030F0702030302020204" pitchFamily="66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600">
                          <a:effectLst/>
                          <a:latin typeface="Comic Sans MS" panose="030F0702030302020204" pitchFamily="66" charset="0"/>
                        </a:rPr>
                        <a:t> </a:t>
                      </a:r>
                      <a:endParaRPr lang="en-US" sz="1600">
                        <a:effectLst/>
                        <a:latin typeface="Comic Sans MS" panose="030F0702030302020204" pitchFamily="66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600">
                          <a:effectLst/>
                          <a:latin typeface="Comic Sans MS" panose="030F0702030302020204" pitchFamily="66" charset="0"/>
                        </a:rPr>
                        <a:t> </a:t>
                      </a:r>
                      <a:endParaRPr lang="en-US" sz="1600">
                        <a:effectLst/>
                        <a:latin typeface="Comic Sans MS" panose="030F0702030302020204" pitchFamily="66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37505055"/>
                  </a:ext>
                </a:extLst>
              </a:tr>
              <a:tr h="56854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600" b="0" dirty="0">
                          <a:effectLst/>
                          <a:latin typeface="Comic Sans MS" panose="030F0702030302020204" pitchFamily="66" charset="0"/>
                        </a:rPr>
                        <a:t>Üniversite seçmeli dersleri</a:t>
                      </a:r>
                      <a:endParaRPr lang="en-US" sz="1600" b="0" dirty="0">
                        <a:effectLst/>
                        <a:latin typeface="Comic Sans MS" panose="030F0702030302020204" pitchFamily="66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600">
                          <a:effectLst/>
                          <a:latin typeface="Comic Sans MS" panose="030F0702030302020204" pitchFamily="66" charset="0"/>
                        </a:rPr>
                        <a:t> </a:t>
                      </a:r>
                      <a:endParaRPr lang="en-US" sz="1600">
                        <a:effectLst/>
                        <a:latin typeface="Comic Sans MS" panose="030F0702030302020204" pitchFamily="66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600" dirty="0">
                          <a:effectLst/>
                          <a:latin typeface="Comic Sans MS" panose="030F0702030302020204" pitchFamily="66" charset="0"/>
                        </a:rPr>
                        <a:t> </a:t>
                      </a:r>
                      <a:endParaRPr lang="en-US" sz="1600" dirty="0">
                        <a:effectLst/>
                        <a:latin typeface="Comic Sans MS" panose="030F0702030302020204" pitchFamily="66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600">
                          <a:effectLst/>
                          <a:latin typeface="Comic Sans MS" panose="030F0702030302020204" pitchFamily="66" charset="0"/>
                        </a:rPr>
                        <a:t> </a:t>
                      </a:r>
                      <a:endParaRPr lang="en-US" sz="1600">
                        <a:effectLst/>
                        <a:latin typeface="Comic Sans MS" panose="030F0702030302020204" pitchFamily="66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600">
                          <a:effectLst/>
                          <a:latin typeface="Comic Sans MS" panose="030F0702030302020204" pitchFamily="66" charset="0"/>
                        </a:rPr>
                        <a:t> </a:t>
                      </a:r>
                      <a:endParaRPr lang="en-US" sz="1600">
                        <a:effectLst/>
                        <a:latin typeface="Comic Sans MS" panose="030F0702030302020204" pitchFamily="66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39228019"/>
                  </a:ext>
                </a:extLst>
              </a:tr>
              <a:tr h="85281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600" b="0" dirty="0">
                          <a:effectLst/>
                          <a:latin typeface="Comic Sans MS" panose="030F0702030302020204" pitchFamily="66" charset="0"/>
                        </a:rPr>
                        <a:t>Diğer programlar tarafından önerilen dersler</a:t>
                      </a:r>
                      <a:endParaRPr lang="en-US" sz="1600" b="0" dirty="0">
                        <a:effectLst/>
                        <a:latin typeface="Comic Sans MS" panose="030F0702030302020204" pitchFamily="66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600">
                          <a:effectLst/>
                          <a:latin typeface="Comic Sans MS" panose="030F0702030302020204" pitchFamily="66" charset="0"/>
                        </a:rPr>
                        <a:t> </a:t>
                      </a:r>
                      <a:endParaRPr lang="en-US" sz="1600">
                        <a:effectLst/>
                        <a:latin typeface="Comic Sans MS" panose="030F0702030302020204" pitchFamily="66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600">
                          <a:effectLst/>
                          <a:latin typeface="Comic Sans MS" panose="030F0702030302020204" pitchFamily="66" charset="0"/>
                        </a:rPr>
                        <a:t> </a:t>
                      </a:r>
                      <a:endParaRPr lang="en-US" sz="1600">
                        <a:effectLst/>
                        <a:latin typeface="Comic Sans MS" panose="030F0702030302020204" pitchFamily="66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600">
                          <a:effectLst/>
                          <a:latin typeface="Comic Sans MS" panose="030F0702030302020204" pitchFamily="66" charset="0"/>
                        </a:rPr>
                        <a:t> </a:t>
                      </a:r>
                      <a:endParaRPr lang="en-US" sz="1600">
                        <a:effectLst/>
                        <a:latin typeface="Comic Sans MS" panose="030F0702030302020204" pitchFamily="66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600" dirty="0">
                          <a:effectLst/>
                          <a:latin typeface="Comic Sans MS" panose="030F0702030302020204" pitchFamily="66" charset="0"/>
                        </a:rPr>
                        <a:t> </a:t>
                      </a:r>
                      <a:endParaRPr lang="en-US" sz="1600" dirty="0">
                        <a:effectLst/>
                        <a:latin typeface="Comic Sans MS" panose="030F0702030302020204" pitchFamily="66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421779383"/>
                  </a:ext>
                </a:extLst>
              </a:tr>
            </a:tbl>
          </a:graphicData>
        </a:graphic>
      </p:graphicFrame>
      <p:sp>
        <p:nvSpPr>
          <p:cNvPr id="4" name="Metin kutusu 3"/>
          <p:cNvSpPr txBox="1"/>
          <p:nvPr/>
        </p:nvSpPr>
        <p:spPr>
          <a:xfrm>
            <a:off x="174568" y="5956138"/>
            <a:ext cx="105317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tr-TR" sz="1200" dirty="0" smtClean="0">
                <a:latin typeface="Comic Sans MS" panose="030F0702030302020204" pitchFamily="66" charset="0"/>
              </a:rPr>
              <a:t>*YL/Doktora Tezine Hazırlık,  YL/Doktora Tez Çalışması, </a:t>
            </a:r>
            <a:r>
              <a:rPr lang="tr-TR" sz="1200" dirty="0">
                <a:latin typeface="Comic Sans MS" panose="030F0702030302020204" pitchFamily="66" charset="0"/>
              </a:rPr>
              <a:t>Yeterlik</a:t>
            </a:r>
            <a:endParaRPr lang="tr-TR" sz="1200" dirty="0" smtClean="0">
              <a:latin typeface="Comic Sans MS" panose="030F0702030302020204" pitchFamily="66" charset="0"/>
            </a:endParaRPr>
          </a:p>
          <a:p>
            <a:pPr>
              <a:lnSpc>
                <a:spcPct val="150000"/>
              </a:lnSpc>
            </a:pPr>
            <a:r>
              <a:rPr lang="tr-TR" sz="1200" dirty="0" smtClean="0">
                <a:latin typeface="Comic Sans MS" panose="030F0702030302020204" pitchFamily="66" charset="0"/>
              </a:rPr>
              <a:t>**Seminer, Bilimsel Araştırma Yöntemleri ve Etik</a:t>
            </a:r>
            <a:endParaRPr lang="tr-TR" sz="1200" dirty="0">
              <a:latin typeface="Comic Sans MS" panose="030F0702030302020204" pitchFamily="66" charset="0"/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3187166" y="946187"/>
            <a:ext cx="42290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dirty="0" smtClean="0">
                <a:latin typeface="Comic Sans MS" panose="030F0702030302020204" pitchFamily="66" charset="0"/>
              </a:rPr>
              <a:t>Ek 5. Müfredattaki </a:t>
            </a:r>
            <a:r>
              <a:rPr lang="tr-TR" dirty="0">
                <a:latin typeface="Comic Sans MS" panose="030F0702030302020204" pitchFamily="66" charset="0"/>
              </a:rPr>
              <a:t>Derslerin Dağılımı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440781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Numarası Yer Tutucus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4B596-19B9-4B18-82E9-C033412A1347}" type="slidenum">
              <a:rPr lang="tr-TR" smtClean="0"/>
              <a:pPr/>
              <a:t>14</a:t>
            </a:fld>
            <a:endParaRPr lang="tr-TR"/>
          </a:p>
        </p:txBody>
      </p:sp>
      <p:graphicFrame>
        <p:nvGraphicFramePr>
          <p:cNvPr id="3" name="Tablo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96038431"/>
              </p:ext>
            </p:extLst>
          </p:nvPr>
        </p:nvGraphicFramePr>
        <p:xfrm>
          <a:off x="834621" y="2282188"/>
          <a:ext cx="11069204" cy="445758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970529">
                  <a:extLst>
                    <a:ext uri="{9D8B030D-6E8A-4147-A177-3AD203B41FA5}">
                      <a16:colId xmlns:a16="http://schemas.microsoft.com/office/drawing/2014/main" val="1269118670"/>
                    </a:ext>
                  </a:extLst>
                </a:gridCol>
                <a:gridCol w="1213743">
                  <a:extLst>
                    <a:ext uri="{9D8B030D-6E8A-4147-A177-3AD203B41FA5}">
                      <a16:colId xmlns:a16="http://schemas.microsoft.com/office/drawing/2014/main" val="1359359749"/>
                    </a:ext>
                  </a:extLst>
                </a:gridCol>
                <a:gridCol w="1212887">
                  <a:extLst>
                    <a:ext uri="{9D8B030D-6E8A-4147-A177-3AD203B41FA5}">
                      <a16:colId xmlns:a16="http://schemas.microsoft.com/office/drawing/2014/main" val="2489717392"/>
                    </a:ext>
                  </a:extLst>
                </a:gridCol>
                <a:gridCol w="3672045">
                  <a:extLst>
                    <a:ext uri="{9D8B030D-6E8A-4147-A177-3AD203B41FA5}">
                      <a16:colId xmlns:a16="http://schemas.microsoft.com/office/drawing/2014/main" val="1826583954"/>
                    </a:ext>
                  </a:extLst>
                </a:gridCol>
              </a:tblGrid>
              <a:tr h="37788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b="0" u="none" dirty="0">
                          <a:solidFill>
                            <a:schemeClr val="bg1"/>
                          </a:solidFill>
                          <a:effectLst/>
                          <a:latin typeface="Comic Sans MS" panose="030F0702030302020204" pitchFamily="66" charset="0"/>
                        </a:rPr>
                        <a:t>Değerlendirilecek Konu</a:t>
                      </a:r>
                      <a:endParaRPr lang="tr-TR" sz="1400" b="0" u="none" dirty="0">
                        <a:solidFill>
                          <a:schemeClr val="bg1"/>
                        </a:solidFill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 b="0" dirty="0">
                          <a:effectLst/>
                          <a:latin typeface="Comic Sans MS" panose="030F0702030302020204" pitchFamily="66" charset="0"/>
                        </a:rPr>
                        <a:t>Uygun</a:t>
                      </a:r>
                      <a:endParaRPr lang="tr-TR" sz="1100" b="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 b="0" dirty="0">
                          <a:effectLst/>
                          <a:latin typeface="Comic Sans MS" panose="030F0702030302020204" pitchFamily="66" charset="0"/>
                        </a:rPr>
                        <a:t>Uygun Değil</a:t>
                      </a:r>
                      <a:endParaRPr lang="tr-TR" sz="1100" b="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 b="0" dirty="0">
                          <a:effectLst/>
                          <a:latin typeface="Comic Sans MS" panose="030F0702030302020204" pitchFamily="66" charset="0"/>
                        </a:rPr>
                        <a:t>AÇIKLAMA</a:t>
                      </a:r>
                      <a:endParaRPr lang="tr-TR" sz="1100" b="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89092296"/>
                  </a:ext>
                </a:extLst>
              </a:tr>
              <a:tr h="381423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tr-TR" sz="1100" b="0" dirty="0">
                          <a:effectLst/>
                          <a:latin typeface="Comic Sans MS" panose="030F0702030302020204" pitchFamily="66" charset="0"/>
                        </a:rPr>
                        <a:t>Programın Yıllık Kredi Dağılımı (60 Kredi)</a:t>
                      </a:r>
                      <a:endParaRPr lang="tr-TR" sz="1100" b="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</a:rPr>
                        <a:t>☐</a:t>
                      </a:r>
                      <a:endParaRPr lang="tr-TR" sz="11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b="0">
                          <a:effectLst/>
                        </a:rPr>
                        <a:t>☐</a:t>
                      </a:r>
                      <a:endParaRPr lang="tr-TR" sz="11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 b="0">
                          <a:effectLst/>
                        </a:rPr>
                        <a:t> </a:t>
                      </a:r>
                      <a:endParaRPr lang="tr-TR" sz="11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996628473"/>
                  </a:ext>
                </a:extLst>
              </a:tr>
              <a:tr h="325159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tr-TR" sz="1100" b="0" dirty="0">
                          <a:effectLst/>
                          <a:latin typeface="Comic Sans MS" panose="030F0702030302020204" pitchFamily="66" charset="0"/>
                        </a:rPr>
                        <a:t>Programın Dönemlik Kredi Dağılımı (30 Kredi)</a:t>
                      </a:r>
                      <a:endParaRPr lang="tr-TR" sz="1100" b="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</a:rPr>
                        <a:t>☐</a:t>
                      </a:r>
                      <a:endParaRPr lang="tr-TR" sz="11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b="0">
                          <a:effectLst/>
                        </a:rPr>
                        <a:t>☐</a:t>
                      </a:r>
                      <a:endParaRPr lang="tr-TR" sz="11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 b="0">
                          <a:effectLst/>
                        </a:rPr>
                        <a:t> </a:t>
                      </a:r>
                      <a:endParaRPr lang="tr-TR" sz="11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32443636"/>
                  </a:ext>
                </a:extLst>
              </a:tr>
              <a:tr h="764014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tr-TR" sz="1100" b="0" dirty="0">
                          <a:effectLst/>
                          <a:latin typeface="Comic Sans MS" panose="030F0702030302020204" pitchFamily="66" charset="0"/>
                        </a:rPr>
                        <a:t>Programın Kategorik Ders Dağılımı</a:t>
                      </a: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tr-TR" sz="1100" b="0" dirty="0">
                          <a:effectLst/>
                          <a:latin typeface="Comic Sans MS" panose="030F0702030302020204" pitchFamily="66" charset="0"/>
                        </a:rPr>
                        <a:t>*Temel Bilim Eğitimi, Mesleki/ Teknik Dersler (en az %60), Mesleki/ Teknik Seçmeli Dersler, Diğer (en az %10)</a:t>
                      </a:r>
                      <a:endParaRPr lang="tr-TR" sz="1100" b="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b="0">
                          <a:effectLst/>
                        </a:rPr>
                        <a:t>☐</a:t>
                      </a:r>
                      <a:endParaRPr lang="tr-TR" sz="11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b="0">
                          <a:effectLst/>
                        </a:rPr>
                        <a:t>☐</a:t>
                      </a:r>
                      <a:endParaRPr lang="tr-TR" sz="11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 b="0">
                          <a:effectLst/>
                        </a:rPr>
                        <a:t> </a:t>
                      </a:r>
                      <a:endParaRPr lang="tr-TR" sz="11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918742353"/>
                  </a:ext>
                </a:extLst>
              </a:tr>
              <a:tr h="1064786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tr-TR" sz="1100" b="0" dirty="0">
                          <a:effectLst/>
                          <a:latin typeface="Comic Sans MS" panose="030F0702030302020204" pitchFamily="66" charset="0"/>
                        </a:rPr>
                        <a:t>Programın Zorunlu ve Seçmeli Ders Dağılımı</a:t>
                      </a: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tr-TR" sz="1100" b="0" dirty="0">
                          <a:effectLst/>
                          <a:latin typeface="Comic Sans MS" panose="030F0702030302020204" pitchFamily="66" charset="0"/>
                        </a:rPr>
                        <a:t>*En fazla 4 </a:t>
                      </a:r>
                      <a:r>
                        <a:rPr lang="tr-TR" sz="1100" b="0" u="sng" dirty="0">
                          <a:effectLst/>
                          <a:latin typeface="Comic Sans MS" panose="030F0702030302020204" pitchFamily="66" charset="0"/>
                        </a:rPr>
                        <a:t>alan</a:t>
                      </a:r>
                      <a:r>
                        <a:rPr lang="tr-TR" sz="1100" b="0" dirty="0">
                          <a:effectLst/>
                          <a:latin typeface="Comic Sans MS" panose="030F0702030302020204" pitchFamily="66" charset="0"/>
                        </a:rPr>
                        <a:t> zorunlu ders olmalıdır. </a:t>
                      </a: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tr-TR" sz="1100" b="0" dirty="0">
                          <a:effectLst/>
                          <a:latin typeface="Comic Sans MS" panose="030F0702030302020204" pitchFamily="66" charset="0"/>
                        </a:rPr>
                        <a:t>**Zorunlu ve seçmeli dersler toplamı en az 8 olmalıdır.</a:t>
                      </a: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tr-TR" sz="1100" b="0" dirty="0">
                          <a:effectLst/>
                          <a:latin typeface="Comic Sans MS" panose="030F0702030302020204" pitchFamily="66" charset="0"/>
                        </a:rPr>
                        <a:t>*** Seçmeli dersler ayrı ayrı yazılmayacak, tek grup olarak yazılacaktır.</a:t>
                      </a:r>
                      <a:endParaRPr lang="tr-TR" sz="1100" b="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b="0">
                          <a:effectLst/>
                        </a:rPr>
                        <a:t>☐</a:t>
                      </a:r>
                      <a:endParaRPr lang="tr-TR" sz="11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b="0" dirty="0">
                          <a:effectLst/>
                        </a:rPr>
                        <a:t>☐</a:t>
                      </a:r>
                      <a:endParaRPr lang="tr-TR" sz="11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 b="0">
                          <a:effectLst/>
                        </a:rPr>
                        <a:t> </a:t>
                      </a:r>
                      <a:endParaRPr lang="tr-TR" sz="11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583597794"/>
                  </a:ext>
                </a:extLst>
              </a:tr>
              <a:tr h="1292854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tr-TR" sz="1100" b="0" dirty="0">
                          <a:effectLst/>
                          <a:latin typeface="Comic Sans MS" panose="030F0702030302020204" pitchFamily="66" charset="0"/>
                        </a:rPr>
                        <a:t>Lisansüstü Ortak Dersler</a:t>
                      </a: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tr-TR" sz="1100" b="0" dirty="0">
                          <a:effectLst/>
                          <a:latin typeface="Comic Sans MS" panose="030F0702030302020204" pitchFamily="66" charset="0"/>
                        </a:rPr>
                        <a:t>*Tez hazırlık, tez çalışması, seminer (bu dersler “mesleki/teknik ders” kategorisindedir), yeterlilik (bu ders “temel bilim eğitimi” kategorisindedir.) bilimsel araştırma ve yayın etiği (bu ders “diğer” kategorisindedir.)</a:t>
                      </a:r>
                      <a:endParaRPr lang="tr-TR" sz="1100" b="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b="0">
                          <a:effectLst/>
                        </a:rPr>
                        <a:t>☐</a:t>
                      </a:r>
                      <a:endParaRPr lang="tr-TR" sz="11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b="0">
                          <a:effectLst/>
                        </a:rPr>
                        <a:t>☐</a:t>
                      </a:r>
                      <a:endParaRPr lang="tr-TR" sz="11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 b="0">
                          <a:effectLst/>
                        </a:rPr>
                        <a:t> </a:t>
                      </a:r>
                      <a:endParaRPr lang="tr-TR" sz="11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28742891"/>
                  </a:ext>
                </a:extLst>
              </a:tr>
              <a:tr h="235174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tr-TR" sz="1100" b="0" dirty="0">
                          <a:effectLst/>
                          <a:latin typeface="Comic Sans MS" panose="030F0702030302020204" pitchFamily="66" charset="0"/>
                        </a:rPr>
                        <a:t>Seçmeli Ders Tablosu (Ek </a:t>
                      </a:r>
                      <a:r>
                        <a:rPr lang="tr-TR" sz="1100" b="0" dirty="0" smtClean="0">
                          <a:effectLst/>
                          <a:latin typeface="Comic Sans MS" panose="030F0702030302020204" pitchFamily="66" charset="0"/>
                        </a:rPr>
                        <a:t>4b) </a:t>
                      </a:r>
                      <a:endParaRPr lang="tr-TR" sz="1100" b="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b="0">
                          <a:effectLst/>
                        </a:rPr>
                        <a:t>☐</a:t>
                      </a:r>
                      <a:endParaRPr lang="tr-TR" sz="11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b="0">
                          <a:effectLst/>
                        </a:rPr>
                        <a:t>☐</a:t>
                      </a:r>
                      <a:endParaRPr lang="tr-TR" sz="11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100" b="0" dirty="0">
                          <a:effectLst/>
                        </a:rPr>
                        <a:t> </a:t>
                      </a:r>
                      <a:endParaRPr lang="tr-TR" sz="11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319835637"/>
                  </a:ext>
                </a:extLst>
              </a:tr>
            </a:tbl>
          </a:graphicData>
        </a:graphic>
      </p:graphicFrame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901123" y="466306"/>
            <a:ext cx="9348469" cy="18158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r-TR" altLang="tr-TR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T.C.</a:t>
            </a:r>
            <a:endParaRPr kumimoji="0" lang="tr-TR" altLang="tr-TR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r-TR" altLang="tr-TR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GAZİ ÜNİVERSİTESİ</a:t>
            </a:r>
            <a:endParaRPr kumimoji="0" lang="tr-TR" altLang="tr-TR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r-TR" altLang="tr-TR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EĞİTİM-ÖĞRETİM VE DIŞ İLİŞKİLER KOORDİNATÖRLÜĞÜ</a:t>
            </a:r>
            <a:endParaRPr kumimoji="0" lang="tr-TR" altLang="tr-TR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r-TR" altLang="tr-TR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EĞİTİM KOMİSYONU</a:t>
            </a:r>
            <a:endParaRPr kumimoji="0" lang="tr-TR" altLang="tr-TR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r-TR" altLang="tr-TR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Lisansüstü Programları Güncelleme Çalışması İnceleme Raporu</a:t>
            </a:r>
            <a:endParaRPr lang="tr-TR" altLang="tr-TR" sz="800" dirty="0"/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r-TR" altLang="tr-TR" sz="11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……………………. Enstitüsü</a:t>
            </a:r>
            <a:endParaRPr kumimoji="0" lang="tr-TR" altLang="tr-TR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r-TR" altLang="tr-TR" sz="11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…………………. Anabilim Dalı …………………… Programı</a:t>
            </a:r>
            <a:endParaRPr kumimoji="0" lang="tr-TR" altLang="tr-TR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r-TR" altLang="tr-TR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Değerlendirici	              :</a:t>
            </a:r>
            <a:r>
              <a:rPr kumimoji="0" lang="tr-TR" altLang="tr-TR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………………………..</a:t>
            </a:r>
            <a:endParaRPr kumimoji="0" lang="tr-TR" altLang="tr-TR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r-TR" altLang="tr-TR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Değerlendirme Tarihi	:</a:t>
            </a:r>
            <a:r>
              <a:rPr kumimoji="0" lang="tr-TR" altLang="tr-TR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.…/.…/2020</a:t>
            </a:r>
            <a:endParaRPr kumimoji="0" lang="tr-TR" altLang="tr-TR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r-TR" altLang="tr-TR" sz="11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PROGRAM BAZINDA DEĞERLENDİRME</a:t>
            </a:r>
            <a:endParaRPr kumimoji="0" lang="tr-TR" altLang="tr-T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577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4B596-19B9-4B18-82E9-C033412A1347}" type="slidenum">
              <a:rPr lang="tr-TR" smtClean="0"/>
              <a:pPr/>
              <a:t>15</a:t>
            </a:fld>
            <a:endParaRPr lang="tr-TR"/>
          </a:p>
        </p:txBody>
      </p:sp>
      <p:sp>
        <p:nvSpPr>
          <p:cNvPr id="3" name="TextBox 1"/>
          <p:cNvSpPr txBox="1"/>
          <p:nvPr/>
        </p:nvSpPr>
        <p:spPr>
          <a:xfrm>
            <a:off x="652267" y="2345028"/>
            <a:ext cx="10162274" cy="236988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lvl="0" algn="ctr">
              <a:lnSpc>
                <a:spcPct val="200000"/>
              </a:lnSpc>
            </a:pPr>
            <a:r>
              <a:rPr lang="tr-TR" altLang="tr-TR" sz="2800" b="1" dirty="0" smtClean="0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Ders Öğrenim Çıktıları ile Program Yeterlilikleri Arasındaki İlişki</a:t>
            </a:r>
          </a:p>
          <a:p>
            <a:pPr>
              <a:lnSpc>
                <a:spcPct val="200000"/>
              </a:lnSpc>
            </a:pPr>
            <a:endParaRPr lang="tr-TR" b="1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4B596-19B9-4B18-82E9-C033412A1347}" type="slidenum">
              <a:rPr lang="tr-TR" smtClean="0"/>
              <a:pPr/>
              <a:t>16</a:t>
            </a:fld>
            <a:endParaRPr lang="tr-TR"/>
          </a:p>
        </p:txBody>
      </p:sp>
      <p:graphicFrame>
        <p:nvGraphicFramePr>
          <p:cNvPr id="3" name="2 Tablo"/>
          <p:cNvGraphicFramePr>
            <a:graphicFrameLocks noGrp="1"/>
          </p:cNvGraphicFramePr>
          <p:nvPr/>
        </p:nvGraphicFramePr>
        <p:xfrm>
          <a:off x="441960" y="92719"/>
          <a:ext cx="10850881" cy="6623916"/>
        </p:xfrm>
        <a:graphic>
          <a:graphicData uri="http://schemas.openxmlformats.org/drawingml/2006/table">
            <a:tbl>
              <a:tblPr/>
              <a:tblGrid>
                <a:gridCol w="466391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4424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04272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0"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>
                          <a:solidFill>
                            <a:srgbClr val="000000"/>
                          </a:solidFill>
                          <a:latin typeface="Comic Sans MS" pitchFamily="66" charset="0"/>
                          <a:ea typeface="Times New Roman"/>
                        </a:rPr>
                        <a:t>DERS TANIMLAMA FORMU</a:t>
                      </a:r>
                      <a:endParaRPr lang="tr-TR" sz="1400" b="1" dirty="0">
                        <a:latin typeface="Comic Sans MS" pitchFamily="66" charset="0"/>
                        <a:ea typeface="Times New Roman"/>
                      </a:endParaRPr>
                    </a:p>
                  </a:txBody>
                  <a:tcPr marL="19227" marR="1922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r-TR" sz="900">
                        <a:latin typeface="Comic Sans MS" pitchFamily="66" charset="0"/>
                      </a:endParaRPr>
                    </a:p>
                  </a:txBody>
                  <a:tcPr marL="39550" marR="39550" marT="19775" marB="197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0094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900" b="1">
                          <a:solidFill>
                            <a:srgbClr val="000000"/>
                          </a:solidFill>
                          <a:latin typeface="Comic Sans MS" pitchFamily="66" charset="0"/>
                          <a:ea typeface="Times New Roman"/>
                        </a:rPr>
                        <a:t>Dersin Kodu ve Adı</a:t>
                      </a:r>
                      <a:endParaRPr lang="tr-TR" sz="900">
                        <a:latin typeface="Comic Sans MS" pitchFamily="66" charset="0"/>
                        <a:ea typeface="Times New Roman"/>
                      </a:endParaRPr>
                    </a:p>
                  </a:txBody>
                  <a:tcPr marL="19227" marR="1922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900" dirty="0">
                          <a:solidFill>
                            <a:srgbClr val="000000"/>
                          </a:solidFill>
                          <a:latin typeface="Comic Sans MS" pitchFamily="66" charset="0"/>
                          <a:ea typeface="Times New Roman"/>
                        </a:rPr>
                        <a:t> </a:t>
                      </a:r>
                      <a:endParaRPr lang="tr-TR" sz="900" dirty="0">
                        <a:latin typeface="Comic Sans MS" pitchFamily="66" charset="0"/>
                        <a:ea typeface="Times New Roman"/>
                      </a:endParaRPr>
                    </a:p>
                  </a:txBody>
                  <a:tcPr marL="19227" marR="1922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r-TR" sz="900">
                        <a:latin typeface="Comic Sans MS" pitchFamily="66" charset="0"/>
                      </a:endParaRPr>
                    </a:p>
                  </a:txBody>
                  <a:tcPr marL="39550" marR="39550" marT="19775" marB="197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0094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900" b="1">
                          <a:solidFill>
                            <a:srgbClr val="000000"/>
                          </a:solidFill>
                          <a:latin typeface="Comic Sans MS" pitchFamily="66" charset="0"/>
                          <a:ea typeface="Times New Roman"/>
                        </a:rPr>
                        <a:t>Dersin Yarıyılı</a:t>
                      </a:r>
                      <a:endParaRPr lang="tr-TR" sz="900">
                        <a:latin typeface="Comic Sans MS" pitchFamily="66" charset="0"/>
                        <a:ea typeface="Times New Roman"/>
                      </a:endParaRPr>
                    </a:p>
                  </a:txBody>
                  <a:tcPr marL="19227" marR="1922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tr-TR" sz="900">
                        <a:solidFill>
                          <a:srgbClr val="000000"/>
                        </a:solidFill>
                        <a:latin typeface="Comic Sans MS" pitchFamily="66" charset="0"/>
                        <a:ea typeface="Times New Roman"/>
                      </a:endParaRPr>
                    </a:p>
                  </a:txBody>
                  <a:tcPr marL="19227" marR="1922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r-TR" sz="900">
                        <a:latin typeface="Comic Sans MS" pitchFamily="66" charset="0"/>
                      </a:endParaRPr>
                    </a:p>
                  </a:txBody>
                  <a:tcPr marL="39550" marR="39550" marT="19775" marB="197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50094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900" b="1">
                          <a:solidFill>
                            <a:srgbClr val="000000"/>
                          </a:solidFill>
                          <a:latin typeface="Comic Sans MS" pitchFamily="66" charset="0"/>
                          <a:ea typeface="Times New Roman"/>
                        </a:rPr>
                        <a:t>Dersin İçeriği / Katalog İçeriği</a:t>
                      </a:r>
                      <a:endParaRPr lang="tr-TR" sz="900">
                        <a:latin typeface="Comic Sans MS" pitchFamily="66" charset="0"/>
                        <a:ea typeface="Times New Roman"/>
                      </a:endParaRPr>
                    </a:p>
                  </a:txBody>
                  <a:tcPr marL="19227" marR="1922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latin typeface="Comic Sans MS" pitchFamily="66" charset="0"/>
                          <a:ea typeface="Times New Roman"/>
                        </a:rPr>
                        <a:t> </a:t>
                      </a:r>
                      <a:endParaRPr lang="tr-TR" sz="900">
                        <a:latin typeface="Comic Sans MS" pitchFamily="66" charset="0"/>
                        <a:ea typeface="Times New Roman"/>
                      </a:endParaRPr>
                    </a:p>
                  </a:txBody>
                  <a:tcPr marL="19227" marR="1922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r-TR" sz="900">
                        <a:latin typeface="Comic Sans MS" pitchFamily="66" charset="0"/>
                      </a:endParaRPr>
                    </a:p>
                  </a:txBody>
                  <a:tcPr marL="39550" marR="39550" marT="19775" marB="197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50094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900" b="1">
                          <a:solidFill>
                            <a:srgbClr val="000000"/>
                          </a:solidFill>
                          <a:latin typeface="Comic Sans MS" pitchFamily="66" charset="0"/>
                          <a:ea typeface="Times New Roman"/>
                        </a:rPr>
                        <a:t>Temel Ders Kitabı</a:t>
                      </a:r>
                      <a:endParaRPr lang="tr-TR" sz="900">
                        <a:latin typeface="Comic Sans MS" pitchFamily="66" charset="0"/>
                        <a:ea typeface="Times New Roman"/>
                      </a:endParaRPr>
                    </a:p>
                  </a:txBody>
                  <a:tcPr marL="19227" marR="1922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latin typeface="Comic Sans MS" pitchFamily="66" charset="0"/>
                          <a:ea typeface="Times New Roman"/>
                        </a:rPr>
                        <a:t> </a:t>
                      </a:r>
                      <a:endParaRPr lang="tr-TR" sz="900">
                        <a:latin typeface="Comic Sans MS" pitchFamily="66" charset="0"/>
                        <a:ea typeface="Times New Roman"/>
                      </a:endParaRPr>
                    </a:p>
                  </a:txBody>
                  <a:tcPr marL="19227" marR="1922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r-TR" sz="900">
                        <a:latin typeface="Comic Sans MS" pitchFamily="66" charset="0"/>
                      </a:endParaRPr>
                    </a:p>
                  </a:txBody>
                  <a:tcPr marL="39550" marR="39550" marT="19775" marB="197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50094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900" b="1">
                          <a:solidFill>
                            <a:srgbClr val="000000"/>
                          </a:solidFill>
                          <a:latin typeface="Comic Sans MS" pitchFamily="66" charset="0"/>
                          <a:ea typeface="Times New Roman"/>
                        </a:rPr>
                        <a:t>Yardımcı Ders Kitapları</a:t>
                      </a:r>
                      <a:endParaRPr lang="tr-TR" sz="900">
                        <a:latin typeface="Comic Sans MS" pitchFamily="66" charset="0"/>
                        <a:ea typeface="Times New Roman"/>
                      </a:endParaRPr>
                    </a:p>
                  </a:txBody>
                  <a:tcPr marL="19227" marR="1922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latin typeface="Comic Sans MS" pitchFamily="66" charset="0"/>
                          <a:ea typeface="Times New Roman"/>
                        </a:rPr>
                        <a:t> </a:t>
                      </a:r>
                      <a:endParaRPr lang="tr-TR" sz="900">
                        <a:latin typeface="Comic Sans MS" pitchFamily="66" charset="0"/>
                        <a:ea typeface="Times New Roman"/>
                      </a:endParaRPr>
                    </a:p>
                  </a:txBody>
                  <a:tcPr marL="19227" marR="1922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r-TR" sz="900">
                        <a:latin typeface="Comic Sans MS" pitchFamily="66" charset="0"/>
                      </a:endParaRPr>
                    </a:p>
                  </a:txBody>
                  <a:tcPr marL="39550" marR="39550" marT="19775" marB="197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50094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900" b="1">
                          <a:solidFill>
                            <a:srgbClr val="000000"/>
                          </a:solidFill>
                          <a:latin typeface="Comic Sans MS" pitchFamily="66" charset="0"/>
                          <a:ea typeface="Times New Roman"/>
                        </a:rPr>
                        <a:t>Dersin Kredisi (AKTS)</a:t>
                      </a:r>
                      <a:endParaRPr lang="tr-TR" sz="900">
                        <a:latin typeface="Comic Sans MS" pitchFamily="66" charset="0"/>
                        <a:ea typeface="Times New Roman"/>
                      </a:endParaRPr>
                    </a:p>
                  </a:txBody>
                  <a:tcPr marL="19227" marR="1922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latin typeface="Comic Sans MS" pitchFamily="66" charset="0"/>
                          <a:ea typeface="Times New Roman"/>
                        </a:rPr>
                        <a:t> </a:t>
                      </a:r>
                      <a:endParaRPr lang="tr-TR" sz="900">
                        <a:latin typeface="Comic Sans MS" pitchFamily="66" charset="0"/>
                        <a:ea typeface="Times New Roman"/>
                      </a:endParaRPr>
                    </a:p>
                  </a:txBody>
                  <a:tcPr marL="19227" marR="1922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r-TR" sz="900" dirty="0">
                        <a:latin typeface="Comic Sans MS" pitchFamily="66" charset="0"/>
                      </a:endParaRPr>
                    </a:p>
                  </a:txBody>
                  <a:tcPr marL="39550" marR="39550" marT="19775" marB="197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7138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900" b="1">
                          <a:solidFill>
                            <a:srgbClr val="000000"/>
                          </a:solidFill>
                          <a:latin typeface="Comic Sans MS" pitchFamily="66" charset="0"/>
                          <a:ea typeface="Times New Roman"/>
                        </a:rPr>
                        <a:t>Dersin Önkoşulları</a:t>
                      </a:r>
                      <a:endParaRPr lang="tr-TR" sz="900">
                        <a:latin typeface="Comic Sans MS" pitchFamily="66" charset="0"/>
                        <a:ea typeface="Times New Roman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900" b="1">
                          <a:solidFill>
                            <a:srgbClr val="000000"/>
                          </a:solidFill>
                          <a:latin typeface="Comic Sans MS" pitchFamily="66" charset="0"/>
                          <a:ea typeface="Times New Roman"/>
                        </a:rPr>
                        <a:t>(Ders devam zorunlulukları, bu maddede belirtilmelidir.)</a:t>
                      </a:r>
                      <a:endParaRPr lang="tr-TR" sz="900">
                        <a:latin typeface="Comic Sans MS" pitchFamily="66" charset="0"/>
                        <a:ea typeface="Times New Roman"/>
                      </a:endParaRPr>
                    </a:p>
                  </a:txBody>
                  <a:tcPr marL="19227" marR="1922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latin typeface="Comic Sans MS" pitchFamily="66" charset="0"/>
                          <a:ea typeface="Times New Roman"/>
                        </a:rPr>
                        <a:t> </a:t>
                      </a:r>
                      <a:endParaRPr lang="tr-TR" sz="900">
                        <a:latin typeface="Comic Sans MS" pitchFamily="66" charset="0"/>
                        <a:ea typeface="Times New Roman"/>
                      </a:endParaRPr>
                    </a:p>
                  </a:txBody>
                  <a:tcPr marL="19227" marR="1922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r-TR" sz="900">
                        <a:latin typeface="Comic Sans MS" pitchFamily="66" charset="0"/>
                      </a:endParaRPr>
                    </a:p>
                  </a:txBody>
                  <a:tcPr marL="39550" marR="39550" marT="19775" marB="197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50094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900" b="1">
                          <a:solidFill>
                            <a:srgbClr val="000000"/>
                          </a:solidFill>
                          <a:latin typeface="Comic Sans MS" pitchFamily="66" charset="0"/>
                          <a:ea typeface="Times New Roman"/>
                        </a:rPr>
                        <a:t>Dersin Türü</a:t>
                      </a:r>
                      <a:endParaRPr lang="tr-TR" sz="900">
                        <a:latin typeface="Comic Sans MS" pitchFamily="66" charset="0"/>
                        <a:ea typeface="Times New Roman"/>
                      </a:endParaRPr>
                    </a:p>
                  </a:txBody>
                  <a:tcPr marL="19227" marR="1922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latin typeface="Comic Sans MS" pitchFamily="66" charset="0"/>
                          <a:ea typeface="Times New Roman"/>
                        </a:rPr>
                        <a:t> </a:t>
                      </a:r>
                      <a:endParaRPr lang="tr-TR" sz="900">
                        <a:latin typeface="Comic Sans MS" pitchFamily="66" charset="0"/>
                        <a:ea typeface="Times New Roman"/>
                      </a:endParaRPr>
                    </a:p>
                  </a:txBody>
                  <a:tcPr marL="19227" marR="1922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r-TR" sz="900">
                        <a:latin typeface="Comic Sans MS" pitchFamily="66" charset="0"/>
                      </a:endParaRPr>
                    </a:p>
                  </a:txBody>
                  <a:tcPr marL="39550" marR="39550" marT="19775" marB="197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50094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900" b="1">
                          <a:solidFill>
                            <a:srgbClr val="000000"/>
                          </a:solidFill>
                          <a:latin typeface="Comic Sans MS" pitchFamily="66" charset="0"/>
                          <a:ea typeface="Times New Roman"/>
                        </a:rPr>
                        <a:t>Dersin Öğretim Dili</a:t>
                      </a:r>
                      <a:endParaRPr lang="tr-TR" sz="900">
                        <a:latin typeface="Comic Sans MS" pitchFamily="66" charset="0"/>
                        <a:ea typeface="Times New Roman"/>
                      </a:endParaRPr>
                    </a:p>
                  </a:txBody>
                  <a:tcPr marL="19227" marR="1922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latin typeface="Comic Sans MS" pitchFamily="66" charset="0"/>
                          <a:ea typeface="Times New Roman"/>
                        </a:rPr>
                        <a:t> </a:t>
                      </a:r>
                      <a:endParaRPr lang="tr-TR" sz="900">
                        <a:latin typeface="Comic Sans MS" pitchFamily="66" charset="0"/>
                        <a:ea typeface="Times New Roman"/>
                      </a:endParaRPr>
                    </a:p>
                  </a:txBody>
                  <a:tcPr marL="19227" marR="1922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r-TR" sz="900">
                        <a:latin typeface="Comic Sans MS" pitchFamily="66" charset="0"/>
                      </a:endParaRPr>
                    </a:p>
                  </a:txBody>
                  <a:tcPr marL="39550" marR="39550" marT="19775" marB="197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50094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900" b="1">
                          <a:solidFill>
                            <a:srgbClr val="000000"/>
                          </a:solidFill>
                          <a:latin typeface="Comic Sans MS" pitchFamily="66" charset="0"/>
                          <a:ea typeface="Times New Roman"/>
                        </a:rPr>
                        <a:t>Dersin Amacı ve Hedefi</a:t>
                      </a:r>
                      <a:endParaRPr lang="tr-TR" sz="900">
                        <a:latin typeface="Comic Sans MS" pitchFamily="66" charset="0"/>
                        <a:ea typeface="Times New Roman"/>
                      </a:endParaRPr>
                    </a:p>
                  </a:txBody>
                  <a:tcPr marL="19227" marR="1922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latin typeface="Comic Sans MS" pitchFamily="66" charset="0"/>
                          <a:ea typeface="Times New Roman"/>
                        </a:rPr>
                        <a:t> </a:t>
                      </a:r>
                      <a:endParaRPr lang="tr-TR" sz="900">
                        <a:latin typeface="Comic Sans MS" pitchFamily="66" charset="0"/>
                        <a:ea typeface="Times New Roman"/>
                      </a:endParaRPr>
                    </a:p>
                  </a:txBody>
                  <a:tcPr marL="19227" marR="1922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r-TR" sz="900">
                        <a:latin typeface="Comic Sans MS" pitchFamily="66" charset="0"/>
                      </a:endParaRPr>
                    </a:p>
                  </a:txBody>
                  <a:tcPr marL="39550" marR="39550" marT="19775" marB="197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58250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1400" b="1" dirty="0">
                          <a:solidFill>
                            <a:srgbClr val="000000"/>
                          </a:solidFill>
                          <a:latin typeface="Comic Sans MS" pitchFamily="66" charset="0"/>
                          <a:ea typeface="Times New Roman"/>
                        </a:rPr>
                        <a:t>Dersin Öğrenim Çıktıları</a:t>
                      </a:r>
                      <a:endParaRPr lang="tr-TR" sz="1400" b="1" dirty="0">
                        <a:latin typeface="Comic Sans MS" pitchFamily="66" charset="0"/>
                        <a:ea typeface="Times New Roman"/>
                      </a:endParaRPr>
                    </a:p>
                  </a:txBody>
                  <a:tcPr marL="19227" marR="1922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900" dirty="0">
                          <a:solidFill>
                            <a:srgbClr val="000000"/>
                          </a:solidFill>
                          <a:latin typeface="Comic Sans MS" pitchFamily="66" charset="0"/>
                          <a:ea typeface="Times New Roman"/>
                        </a:rPr>
                        <a:t>1.</a:t>
                      </a:r>
                      <a:endParaRPr lang="tr-TR" sz="900" dirty="0">
                        <a:latin typeface="Comic Sans MS" pitchFamily="66" charset="0"/>
                        <a:ea typeface="Times New Roman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900" dirty="0">
                          <a:solidFill>
                            <a:srgbClr val="000000"/>
                          </a:solidFill>
                          <a:latin typeface="Comic Sans MS" pitchFamily="66" charset="0"/>
                          <a:ea typeface="Times New Roman"/>
                        </a:rPr>
                        <a:t>2.</a:t>
                      </a:r>
                      <a:endParaRPr lang="tr-TR" sz="900" dirty="0">
                        <a:latin typeface="Comic Sans MS" pitchFamily="66" charset="0"/>
                        <a:ea typeface="Times New Roman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900" dirty="0">
                          <a:solidFill>
                            <a:srgbClr val="000000"/>
                          </a:solidFill>
                          <a:latin typeface="Comic Sans MS" pitchFamily="66" charset="0"/>
                          <a:ea typeface="Times New Roman"/>
                        </a:rPr>
                        <a:t>3.</a:t>
                      </a:r>
                      <a:endParaRPr lang="tr-TR" sz="900" dirty="0">
                        <a:latin typeface="Comic Sans MS" pitchFamily="66" charset="0"/>
                        <a:ea typeface="Times New Roman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900" dirty="0">
                          <a:solidFill>
                            <a:srgbClr val="000000"/>
                          </a:solidFill>
                          <a:latin typeface="Comic Sans MS" pitchFamily="66" charset="0"/>
                          <a:ea typeface="Times New Roman"/>
                        </a:rPr>
                        <a:t>..</a:t>
                      </a:r>
                      <a:endParaRPr lang="tr-TR" sz="900" dirty="0">
                        <a:latin typeface="Comic Sans MS" pitchFamily="66" charset="0"/>
                        <a:ea typeface="Times New Roman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900" dirty="0">
                          <a:solidFill>
                            <a:srgbClr val="000000"/>
                          </a:solidFill>
                          <a:latin typeface="Comic Sans MS" pitchFamily="66" charset="0"/>
                          <a:ea typeface="Times New Roman"/>
                        </a:rPr>
                        <a:t>..</a:t>
                      </a:r>
                      <a:endParaRPr lang="tr-TR" sz="900" dirty="0">
                        <a:latin typeface="Comic Sans MS" pitchFamily="66" charset="0"/>
                        <a:ea typeface="Times New Roman"/>
                      </a:endParaRPr>
                    </a:p>
                  </a:txBody>
                  <a:tcPr marL="19227" marR="1922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r-TR" sz="900">
                        <a:latin typeface="Comic Sans MS" pitchFamily="66" charset="0"/>
                      </a:endParaRPr>
                    </a:p>
                  </a:txBody>
                  <a:tcPr marL="39550" marR="39550" marT="19775" marB="197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50094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900" b="1">
                          <a:solidFill>
                            <a:srgbClr val="000000"/>
                          </a:solidFill>
                          <a:latin typeface="Comic Sans MS" pitchFamily="66" charset="0"/>
                          <a:ea typeface="Times New Roman"/>
                        </a:rPr>
                        <a:t>Dersin Veriliş Biçimi</a:t>
                      </a:r>
                      <a:endParaRPr lang="tr-TR" sz="900">
                        <a:latin typeface="Comic Sans MS" pitchFamily="66" charset="0"/>
                        <a:ea typeface="Times New Roman"/>
                      </a:endParaRPr>
                    </a:p>
                  </a:txBody>
                  <a:tcPr marL="19227" marR="1922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latin typeface="Comic Sans MS" pitchFamily="66" charset="0"/>
                          <a:ea typeface="Times New Roman"/>
                        </a:rPr>
                        <a:t> </a:t>
                      </a:r>
                      <a:endParaRPr lang="tr-TR" sz="900">
                        <a:latin typeface="Comic Sans MS" pitchFamily="66" charset="0"/>
                        <a:ea typeface="Times New Roman"/>
                      </a:endParaRPr>
                    </a:p>
                  </a:txBody>
                  <a:tcPr marL="19227" marR="1922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r-TR" sz="900">
                        <a:latin typeface="Comic Sans MS" pitchFamily="66" charset="0"/>
                      </a:endParaRPr>
                    </a:p>
                  </a:txBody>
                  <a:tcPr marL="39550" marR="39550" marT="19775" marB="197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58250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900" b="1" dirty="0">
                          <a:solidFill>
                            <a:srgbClr val="000000"/>
                          </a:solidFill>
                          <a:latin typeface="Comic Sans MS" pitchFamily="66" charset="0"/>
                          <a:ea typeface="Times New Roman"/>
                        </a:rPr>
                        <a:t>Dersin Haftalık Dağılımı</a:t>
                      </a:r>
                      <a:endParaRPr lang="tr-TR" sz="900" dirty="0">
                        <a:latin typeface="Comic Sans MS" pitchFamily="66" charset="0"/>
                        <a:ea typeface="Times New Roman"/>
                      </a:endParaRPr>
                    </a:p>
                  </a:txBody>
                  <a:tcPr marL="19227" marR="1922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marL="342900" lvl="0" indent="-342900" algn="l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tr-TR" sz="900" dirty="0">
                          <a:solidFill>
                            <a:srgbClr val="000000"/>
                          </a:solidFill>
                          <a:latin typeface="Comic Sans MS" pitchFamily="66" charset="0"/>
                          <a:ea typeface="Times New Roman"/>
                        </a:rPr>
                        <a:t>Hafta</a:t>
                      </a:r>
                      <a:endParaRPr lang="tr-TR" sz="900" dirty="0">
                        <a:latin typeface="Comic Sans MS" pitchFamily="66" charset="0"/>
                        <a:ea typeface="Times New Roman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tr-TR" sz="900" dirty="0">
                          <a:solidFill>
                            <a:srgbClr val="000000"/>
                          </a:solidFill>
                          <a:latin typeface="Comic Sans MS" pitchFamily="66" charset="0"/>
                          <a:ea typeface="Times New Roman"/>
                        </a:rPr>
                        <a:t>Hafta</a:t>
                      </a:r>
                      <a:endParaRPr lang="tr-TR" sz="900" dirty="0">
                        <a:latin typeface="Comic Sans MS" pitchFamily="66" charset="0"/>
                        <a:ea typeface="Times New Roman"/>
                      </a:endParaRPr>
                    </a:p>
                    <a:p>
                      <a:pPr marL="230505" indent="-180340" algn="l">
                        <a:spcAft>
                          <a:spcPts val="0"/>
                        </a:spcAft>
                      </a:pPr>
                      <a:r>
                        <a:rPr lang="tr-TR" sz="900" dirty="0">
                          <a:solidFill>
                            <a:srgbClr val="000000"/>
                          </a:solidFill>
                          <a:latin typeface="Comic Sans MS" pitchFamily="66" charset="0"/>
                          <a:ea typeface="Times New Roman"/>
                        </a:rPr>
                        <a:t>.</a:t>
                      </a:r>
                      <a:endParaRPr lang="tr-TR" sz="900" dirty="0">
                        <a:latin typeface="Comic Sans MS" pitchFamily="66" charset="0"/>
                        <a:ea typeface="Times New Roman"/>
                      </a:endParaRPr>
                    </a:p>
                    <a:p>
                      <a:pPr marL="230505" indent="-180340" algn="l">
                        <a:spcAft>
                          <a:spcPts val="0"/>
                        </a:spcAft>
                      </a:pPr>
                      <a:r>
                        <a:rPr lang="tr-TR" sz="900" dirty="0" smtClean="0">
                          <a:solidFill>
                            <a:srgbClr val="000000"/>
                          </a:solidFill>
                          <a:latin typeface="Comic Sans MS" pitchFamily="66" charset="0"/>
                          <a:ea typeface="Times New Roman"/>
                        </a:rPr>
                        <a:t>..</a:t>
                      </a:r>
                      <a:endParaRPr lang="tr-TR" sz="900" dirty="0">
                        <a:latin typeface="Comic Sans MS" pitchFamily="66" charset="0"/>
                        <a:ea typeface="Times New Roman"/>
                      </a:endParaRPr>
                    </a:p>
                  </a:txBody>
                  <a:tcPr marL="19227" marR="1922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r-TR" sz="900" dirty="0">
                        <a:latin typeface="Comic Sans MS" pitchFamily="66" charset="0"/>
                      </a:endParaRPr>
                    </a:p>
                  </a:txBody>
                  <a:tcPr marL="39550" marR="39550" marT="19775" marB="197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175988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900" b="1" dirty="0">
                          <a:solidFill>
                            <a:srgbClr val="000000"/>
                          </a:solidFill>
                          <a:latin typeface="Comic Sans MS" pitchFamily="66" charset="0"/>
                          <a:ea typeface="Times New Roman"/>
                        </a:rPr>
                        <a:t>Öğretim Faaliyetleri</a:t>
                      </a:r>
                      <a:endParaRPr lang="tr-TR" sz="900" dirty="0">
                        <a:latin typeface="Comic Sans MS" pitchFamily="66" charset="0"/>
                        <a:ea typeface="Times New Roman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900" i="1" dirty="0">
                          <a:solidFill>
                            <a:srgbClr val="000000"/>
                          </a:solidFill>
                          <a:latin typeface="Comic Sans MS" pitchFamily="66" charset="0"/>
                          <a:ea typeface="Times New Roman"/>
                        </a:rPr>
                        <a:t>(Burada belirtilen faaliyetler için harcanan zaman krediyi belirleyecektir. Dikkatli doldurulması gerekmektedir.)</a:t>
                      </a:r>
                      <a:endParaRPr lang="tr-TR" sz="900" dirty="0">
                        <a:latin typeface="Comic Sans MS" pitchFamily="66" charset="0"/>
                        <a:ea typeface="Times New Roman"/>
                      </a:endParaRPr>
                    </a:p>
                  </a:txBody>
                  <a:tcPr marL="19227" marR="1922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latin typeface="Comic Sans MS" pitchFamily="66" charset="0"/>
                          <a:ea typeface="Times New Roman"/>
                        </a:rPr>
                        <a:t>Haftalık teorik ders saati</a:t>
                      </a:r>
                      <a:endParaRPr lang="tr-TR" sz="900">
                        <a:latin typeface="Comic Sans MS" pitchFamily="66" charset="0"/>
                        <a:ea typeface="Times New Roman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latin typeface="Comic Sans MS" pitchFamily="66" charset="0"/>
                          <a:ea typeface="Times New Roman"/>
                        </a:rPr>
                        <a:t>Haftalık uygulamalı ders saati</a:t>
                      </a:r>
                      <a:endParaRPr lang="tr-TR" sz="900">
                        <a:latin typeface="Comic Sans MS" pitchFamily="66" charset="0"/>
                        <a:ea typeface="Times New Roman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latin typeface="Comic Sans MS" pitchFamily="66" charset="0"/>
                          <a:ea typeface="Times New Roman"/>
                        </a:rPr>
                        <a:t>Okuma Faaliyetleri</a:t>
                      </a:r>
                      <a:endParaRPr lang="tr-TR" sz="900">
                        <a:latin typeface="Comic Sans MS" pitchFamily="66" charset="0"/>
                        <a:ea typeface="Times New Roman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latin typeface="Comic Sans MS" pitchFamily="66" charset="0"/>
                          <a:ea typeface="Times New Roman"/>
                        </a:rPr>
                        <a:t>İnternetten tarama, kütüphane çalışması</a:t>
                      </a:r>
                      <a:endParaRPr lang="tr-TR" sz="900">
                        <a:latin typeface="Comic Sans MS" pitchFamily="66" charset="0"/>
                        <a:ea typeface="Times New Roman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latin typeface="Comic Sans MS" pitchFamily="66" charset="0"/>
                          <a:ea typeface="Times New Roman"/>
                        </a:rPr>
                        <a:t>Materyal tasarlama, uygulama</a:t>
                      </a:r>
                      <a:endParaRPr lang="tr-TR" sz="900">
                        <a:latin typeface="Comic Sans MS" pitchFamily="66" charset="0"/>
                        <a:ea typeface="Times New Roman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latin typeface="Comic Sans MS" pitchFamily="66" charset="0"/>
                          <a:ea typeface="Times New Roman"/>
                        </a:rPr>
                        <a:t>Rapor hazırlama</a:t>
                      </a:r>
                      <a:endParaRPr lang="tr-TR" sz="900">
                        <a:latin typeface="Comic Sans MS" pitchFamily="66" charset="0"/>
                        <a:ea typeface="Times New Roman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latin typeface="Comic Sans MS" pitchFamily="66" charset="0"/>
                          <a:ea typeface="Times New Roman"/>
                        </a:rPr>
                        <a:t>Sunu hazırlama</a:t>
                      </a:r>
                      <a:endParaRPr lang="tr-TR" sz="900">
                        <a:latin typeface="Comic Sans MS" pitchFamily="66" charset="0"/>
                        <a:ea typeface="Times New Roman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latin typeface="Comic Sans MS" pitchFamily="66" charset="0"/>
                          <a:ea typeface="Times New Roman"/>
                        </a:rPr>
                        <a:t>Sunum</a:t>
                      </a:r>
                      <a:endParaRPr lang="tr-TR" sz="900">
                        <a:latin typeface="Comic Sans MS" pitchFamily="66" charset="0"/>
                        <a:ea typeface="Times New Roman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latin typeface="Comic Sans MS" pitchFamily="66" charset="0"/>
                          <a:ea typeface="Times New Roman"/>
                        </a:rPr>
                        <a:t>Ara sınav ve ara sınava hazırlık</a:t>
                      </a:r>
                      <a:endParaRPr lang="tr-TR" sz="900">
                        <a:latin typeface="Comic Sans MS" pitchFamily="66" charset="0"/>
                        <a:ea typeface="Times New Roman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900">
                          <a:solidFill>
                            <a:srgbClr val="000000"/>
                          </a:solidFill>
                          <a:latin typeface="Comic Sans MS" pitchFamily="66" charset="0"/>
                          <a:ea typeface="Times New Roman"/>
                        </a:rPr>
                        <a:t>Final sınavı ve final sınavına hazırlık</a:t>
                      </a:r>
                      <a:endParaRPr lang="tr-TR" sz="900">
                        <a:latin typeface="Comic Sans MS" pitchFamily="66" charset="0"/>
                        <a:ea typeface="Times New Roman"/>
                      </a:endParaRPr>
                    </a:p>
                  </a:txBody>
                  <a:tcPr marL="19227" marR="1922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r-TR" sz="900" dirty="0">
                        <a:latin typeface="Comic Sans MS" pitchFamily="66" charset="0"/>
                      </a:endParaRPr>
                    </a:p>
                  </a:txBody>
                  <a:tcPr marL="39550" marR="39550" marT="19775" marB="197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50094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900" b="1">
                          <a:solidFill>
                            <a:srgbClr val="000000"/>
                          </a:solidFill>
                          <a:latin typeface="Comic Sans MS" pitchFamily="66" charset="0"/>
                          <a:ea typeface="Times New Roman"/>
                        </a:rPr>
                        <a:t>Değerlendirme Ölçütleri</a:t>
                      </a:r>
                      <a:endParaRPr lang="tr-TR" sz="900">
                        <a:latin typeface="Comic Sans MS" pitchFamily="66" charset="0"/>
                        <a:ea typeface="Times New Roman"/>
                      </a:endParaRPr>
                    </a:p>
                  </a:txBody>
                  <a:tcPr marL="19227" marR="1922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endParaRPr lang="tr-TR" sz="900">
                        <a:latin typeface="Comic Sans MS" pitchFamily="66" charset="0"/>
                      </a:endParaRPr>
                    </a:p>
                  </a:txBody>
                  <a:tcPr marL="19227" marR="1922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r-TR" sz="900">
                        <a:latin typeface="Comic Sans MS" pitchFamily="66" charset="0"/>
                      </a:endParaRPr>
                    </a:p>
                  </a:txBody>
                  <a:tcPr marL="39550" marR="39550" marT="19775" marB="197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11650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900">
                        <a:latin typeface="Comic Sans MS" pitchFamily="66" charset="0"/>
                        <a:ea typeface="Times New Roman"/>
                      </a:endParaRPr>
                    </a:p>
                  </a:txBody>
                  <a:tcPr marL="29662" marR="2966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 b="1">
                          <a:latin typeface="Comic Sans MS" pitchFamily="66" charset="0"/>
                          <a:ea typeface="Times New Roman"/>
                        </a:rPr>
                        <a:t>Sayısı</a:t>
                      </a:r>
                      <a:endParaRPr lang="tr-TR" sz="900">
                        <a:latin typeface="Comic Sans MS" pitchFamily="66" charset="0"/>
                        <a:ea typeface="Times New Roman"/>
                      </a:endParaRPr>
                    </a:p>
                  </a:txBody>
                  <a:tcPr marL="29662" marR="2966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 b="1">
                          <a:latin typeface="Comic Sans MS" pitchFamily="66" charset="0"/>
                          <a:ea typeface="Times New Roman"/>
                        </a:rPr>
                        <a:t>Toplam Katkısı (%)</a:t>
                      </a:r>
                      <a:endParaRPr lang="tr-TR" sz="900">
                        <a:latin typeface="Comic Sans MS" pitchFamily="66" charset="0"/>
                        <a:ea typeface="Times New Roman"/>
                      </a:endParaRPr>
                    </a:p>
                  </a:txBody>
                  <a:tcPr marL="29662" marR="2966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116501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900">
                          <a:latin typeface="Comic Sans MS" pitchFamily="66" charset="0"/>
                          <a:ea typeface="Times New Roman"/>
                        </a:rPr>
                        <a:t>Ara sınav</a:t>
                      </a:r>
                    </a:p>
                  </a:txBody>
                  <a:tcPr marL="29662" marR="2966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tr-TR" sz="900">
                        <a:latin typeface="Comic Sans MS" pitchFamily="66" charset="0"/>
                        <a:ea typeface="Times New Roman"/>
                      </a:endParaRPr>
                    </a:p>
                  </a:txBody>
                  <a:tcPr marL="29662" marR="2966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tr-TR" sz="900">
                        <a:latin typeface="Comic Sans MS" pitchFamily="66" charset="0"/>
                        <a:ea typeface="Times New Roman"/>
                      </a:endParaRPr>
                    </a:p>
                  </a:txBody>
                  <a:tcPr marL="29662" marR="2966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116501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900">
                          <a:latin typeface="Comic Sans MS" pitchFamily="66" charset="0"/>
                          <a:ea typeface="Times New Roman"/>
                        </a:rPr>
                        <a:t>Ödev</a:t>
                      </a:r>
                    </a:p>
                  </a:txBody>
                  <a:tcPr marL="29662" marR="2966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tr-TR" sz="900">
                        <a:latin typeface="Comic Sans MS" pitchFamily="66" charset="0"/>
                        <a:ea typeface="Times New Roman"/>
                      </a:endParaRPr>
                    </a:p>
                  </a:txBody>
                  <a:tcPr marL="29662" marR="2966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tr-TR" sz="900">
                        <a:latin typeface="Comic Sans MS" pitchFamily="66" charset="0"/>
                        <a:ea typeface="Times New Roman"/>
                      </a:endParaRPr>
                    </a:p>
                  </a:txBody>
                  <a:tcPr marL="29662" marR="2966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116501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900">
                          <a:latin typeface="Comic Sans MS" pitchFamily="66" charset="0"/>
                          <a:ea typeface="Times New Roman"/>
                        </a:rPr>
                        <a:t>Uygulama</a:t>
                      </a:r>
                    </a:p>
                  </a:txBody>
                  <a:tcPr marL="29662" marR="2966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tr-TR" sz="900">
                        <a:latin typeface="Comic Sans MS" pitchFamily="66" charset="0"/>
                        <a:ea typeface="Times New Roman"/>
                      </a:endParaRPr>
                    </a:p>
                  </a:txBody>
                  <a:tcPr marL="29662" marR="2966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tr-TR" sz="900">
                        <a:latin typeface="Comic Sans MS" pitchFamily="66" charset="0"/>
                        <a:ea typeface="Times New Roman"/>
                      </a:endParaRPr>
                    </a:p>
                  </a:txBody>
                  <a:tcPr marL="29662" marR="2966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116501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900">
                          <a:latin typeface="Comic Sans MS" pitchFamily="66" charset="0"/>
                          <a:ea typeface="Times New Roman"/>
                        </a:rPr>
                        <a:t>Projeler</a:t>
                      </a:r>
                    </a:p>
                  </a:txBody>
                  <a:tcPr marL="29662" marR="2966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tr-TR" sz="900">
                        <a:latin typeface="Comic Sans MS" pitchFamily="66" charset="0"/>
                        <a:ea typeface="Times New Roman"/>
                      </a:endParaRPr>
                    </a:p>
                  </a:txBody>
                  <a:tcPr marL="29662" marR="2966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tr-TR" sz="900">
                        <a:latin typeface="Comic Sans MS" pitchFamily="66" charset="0"/>
                        <a:ea typeface="Times New Roman"/>
                      </a:endParaRPr>
                    </a:p>
                  </a:txBody>
                  <a:tcPr marL="29662" marR="2966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116501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900">
                          <a:latin typeface="Comic Sans MS" pitchFamily="66" charset="0"/>
                          <a:ea typeface="Times New Roman"/>
                        </a:rPr>
                        <a:t>Pratik</a:t>
                      </a:r>
                    </a:p>
                  </a:txBody>
                  <a:tcPr marL="29662" marR="2966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tr-TR" sz="900">
                        <a:latin typeface="Comic Sans MS" pitchFamily="66" charset="0"/>
                        <a:ea typeface="Times New Roman"/>
                      </a:endParaRPr>
                    </a:p>
                  </a:txBody>
                  <a:tcPr marL="29662" marR="2966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tr-TR" sz="900">
                        <a:latin typeface="Comic Sans MS" pitchFamily="66" charset="0"/>
                        <a:ea typeface="Times New Roman"/>
                      </a:endParaRPr>
                    </a:p>
                  </a:txBody>
                  <a:tcPr marL="29662" marR="2966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1"/>
                  </a:ext>
                </a:extLst>
              </a:tr>
              <a:tr h="116501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900">
                          <a:latin typeface="Comic Sans MS" pitchFamily="66" charset="0"/>
                          <a:ea typeface="Times New Roman"/>
                        </a:rPr>
                        <a:t>Kısa Sınav</a:t>
                      </a:r>
                    </a:p>
                  </a:txBody>
                  <a:tcPr marL="29662" marR="2966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tr-TR" sz="900">
                        <a:latin typeface="Comic Sans MS" pitchFamily="66" charset="0"/>
                        <a:ea typeface="Times New Roman"/>
                      </a:endParaRPr>
                    </a:p>
                  </a:txBody>
                  <a:tcPr marL="29662" marR="2966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tr-TR" sz="900">
                        <a:latin typeface="Comic Sans MS" pitchFamily="66" charset="0"/>
                        <a:ea typeface="Times New Roman"/>
                      </a:endParaRPr>
                    </a:p>
                  </a:txBody>
                  <a:tcPr marL="29662" marR="2966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2"/>
                  </a:ext>
                </a:extLst>
              </a:tr>
              <a:tr h="180921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900">
                          <a:latin typeface="Comic Sans MS" pitchFamily="66" charset="0"/>
                          <a:ea typeface="Times New Roman"/>
                        </a:rPr>
                        <a:t>Dönemiçi Çalışmaların Yıl İçi Başarıya Oranı (%)</a:t>
                      </a:r>
                    </a:p>
                  </a:txBody>
                  <a:tcPr marL="29662" marR="2966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tr-TR" sz="900">
                        <a:latin typeface="Comic Sans MS" pitchFamily="66" charset="0"/>
                        <a:ea typeface="Times New Roman"/>
                      </a:endParaRPr>
                    </a:p>
                  </a:txBody>
                  <a:tcPr marL="29662" marR="2966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tr-TR" sz="900">
                        <a:latin typeface="Comic Sans MS" pitchFamily="66" charset="0"/>
                        <a:ea typeface="Times New Roman"/>
                      </a:endParaRPr>
                    </a:p>
                  </a:txBody>
                  <a:tcPr marL="29662" marR="2966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3"/>
                  </a:ext>
                </a:extLst>
              </a:tr>
              <a:tr h="116501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900">
                          <a:latin typeface="Comic Sans MS" pitchFamily="66" charset="0"/>
                          <a:ea typeface="Times New Roman"/>
                        </a:rPr>
                        <a:t>Finalin Başarıya Oranı (%)</a:t>
                      </a:r>
                    </a:p>
                  </a:txBody>
                  <a:tcPr marL="29662" marR="2966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tr-TR" sz="900">
                        <a:latin typeface="Comic Sans MS" pitchFamily="66" charset="0"/>
                        <a:ea typeface="Times New Roman"/>
                      </a:endParaRPr>
                    </a:p>
                  </a:txBody>
                  <a:tcPr marL="29662" marR="2966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tr-TR" sz="900">
                        <a:latin typeface="Comic Sans MS" pitchFamily="66" charset="0"/>
                        <a:ea typeface="Times New Roman"/>
                      </a:endParaRPr>
                    </a:p>
                  </a:txBody>
                  <a:tcPr marL="29662" marR="2966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4"/>
                  </a:ext>
                </a:extLst>
              </a:tr>
              <a:tr h="23300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r-TR" sz="900" dirty="0">
                          <a:latin typeface="Comic Sans MS" pitchFamily="66" charset="0"/>
                          <a:ea typeface="Times New Roman"/>
                        </a:rPr>
                        <a:t>Devam Durumu</a:t>
                      </a:r>
                    </a:p>
                  </a:txBody>
                  <a:tcPr marL="29662" marR="2966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tr-TR" sz="900" dirty="0">
                        <a:latin typeface="Comic Sans MS" pitchFamily="66" charset="0"/>
                        <a:ea typeface="Times New Roman"/>
                      </a:endParaRPr>
                    </a:p>
                  </a:txBody>
                  <a:tcPr marL="29662" marR="2966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tr-TR" sz="900" dirty="0">
                        <a:latin typeface="Comic Sans MS" pitchFamily="66" charset="0"/>
                        <a:ea typeface="Times New Roman"/>
                      </a:endParaRPr>
                    </a:p>
                    <a:p>
                      <a:pPr algn="l"/>
                      <a:r>
                        <a:rPr lang="tr-TR" sz="900" dirty="0">
                          <a:latin typeface="Comic Sans MS" pitchFamily="66" charset="0"/>
                        </a:rPr>
                        <a:t>  </a:t>
                      </a:r>
                    </a:p>
                  </a:txBody>
                  <a:tcPr marL="29662" marR="2966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5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Numarası Yer Tutucus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4B596-19B9-4B18-82E9-C033412A1347}" type="slidenum">
              <a:rPr lang="tr-TR" smtClean="0"/>
              <a:pPr/>
              <a:t>17</a:t>
            </a:fld>
            <a:endParaRPr lang="tr-TR"/>
          </a:p>
        </p:txBody>
      </p:sp>
      <p:graphicFrame>
        <p:nvGraphicFramePr>
          <p:cNvPr id="3" name="Tablo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62615701"/>
              </p:ext>
            </p:extLst>
          </p:nvPr>
        </p:nvGraphicFramePr>
        <p:xfrm>
          <a:off x="323667" y="1587147"/>
          <a:ext cx="11785602" cy="214661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213537">
                  <a:extLst>
                    <a:ext uri="{9D8B030D-6E8A-4147-A177-3AD203B41FA5}">
                      <a16:colId xmlns:a16="http://schemas.microsoft.com/office/drawing/2014/main" val="1808409805"/>
                    </a:ext>
                  </a:extLst>
                </a:gridCol>
                <a:gridCol w="1199615">
                  <a:extLst>
                    <a:ext uri="{9D8B030D-6E8A-4147-A177-3AD203B41FA5}">
                      <a16:colId xmlns:a16="http://schemas.microsoft.com/office/drawing/2014/main" val="3752480399"/>
                    </a:ext>
                  </a:extLst>
                </a:gridCol>
                <a:gridCol w="1510414">
                  <a:extLst>
                    <a:ext uri="{9D8B030D-6E8A-4147-A177-3AD203B41FA5}">
                      <a16:colId xmlns:a16="http://schemas.microsoft.com/office/drawing/2014/main" val="1734636829"/>
                    </a:ext>
                  </a:extLst>
                </a:gridCol>
                <a:gridCol w="1510414">
                  <a:extLst>
                    <a:ext uri="{9D8B030D-6E8A-4147-A177-3AD203B41FA5}">
                      <a16:colId xmlns:a16="http://schemas.microsoft.com/office/drawing/2014/main" val="478549696"/>
                    </a:ext>
                  </a:extLst>
                </a:gridCol>
                <a:gridCol w="1216339">
                  <a:extLst>
                    <a:ext uri="{9D8B030D-6E8A-4147-A177-3AD203B41FA5}">
                      <a16:colId xmlns:a16="http://schemas.microsoft.com/office/drawing/2014/main" val="2273071838"/>
                    </a:ext>
                  </a:extLst>
                </a:gridCol>
                <a:gridCol w="1403112">
                  <a:extLst>
                    <a:ext uri="{9D8B030D-6E8A-4147-A177-3AD203B41FA5}">
                      <a16:colId xmlns:a16="http://schemas.microsoft.com/office/drawing/2014/main" val="236767022"/>
                    </a:ext>
                  </a:extLst>
                </a:gridCol>
                <a:gridCol w="1118661">
                  <a:extLst>
                    <a:ext uri="{9D8B030D-6E8A-4147-A177-3AD203B41FA5}">
                      <a16:colId xmlns:a16="http://schemas.microsoft.com/office/drawing/2014/main" val="2546871889"/>
                    </a:ext>
                  </a:extLst>
                </a:gridCol>
                <a:gridCol w="1118661">
                  <a:extLst>
                    <a:ext uri="{9D8B030D-6E8A-4147-A177-3AD203B41FA5}">
                      <a16:colId xmlns:a16="http://schemas.microsoft.com/office/drawing/2014/main" val="447808576"/>
                    </a:ext>
                  </a:extLst>
                </a:gridCol>
                <a:gridCol w="1494849">
                  <a:extLst>
                    <a:ext uri="{9D8B030D-6E8A-4147-A177-3AD203B41FA5}">
                      <a16:colId xmlns:a16="http://schemas.microsoft.com/office/drawing/2014/main" val="3059677290"/>
                    </a:ext>
                  </a:extLst>
                </a:gridCol>
              </a:tblGrid>
              <a:tr h="59233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>
                          <a:effectLst/>
                          <a:latin typeface="Comic Sans MS" panose="030F0702030302020204" pitchFamily="66" charset="0"/>
                        </a:rPr>
                        <a:t>Ders Adı ve Yarıyılı</a:t>
                      </a:r>
                      <a:endParaRPr lang="tr-TR" sz="10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054" marR="37054" marT="0" marB="0" anchor="ctr"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>
                          <a:effectLst/>
                          <a:latin typeface="Comic Sans MS" panose="030F0702030302020204" pitchFamily="66" charset="0"/>
                        </a:rPr>
                        <a:t>Ders Kitabı/Yardımcı Kaynaklar</a:t>
                      </a:r>
                      <a:endParaRPr lang="tr-TR" sz="10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054" marR="37054" marT="0" marB="0" anchor="ctr"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>
                          <a:effectLst/>
                          <a:latin typeface="Comic Sans MS" panose="030F0702030302020204" pitchFamily="66" charset="0"/>
                        </a:rPr>
                        <a:t>Öğrenim Çıktıları</a:t>
                      </a:r>
                      <a:endParaRPr lang="tr-TR" sz="10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054" marR="37054" marT="0" marB="0" anchor="ctr"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000" b="1" dirty="0" smtClean="0">
                          <a:solidFill>
                            <a:srgbClr val="000000"/>
                          </a:solidFill>
                          <a:latin typeface="Comic Sans MS" pitchFamily="66" charset="0"/>
                          <a:ea typeface="Times New Roman"/>
                        </a:rPr>
                        <a:t>Dersin Haftalık Dağılımı</a:t>
                      </a:r>
                      <a:endParaRPr lang="tr-TR" sz="1000" dirty="0" smtClean="0">
                        <a:latin typeface="Comic Sans MS" pitchFamily="66" charset="0"/>
                        <a:ea typeface="Times New Roman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tr-TR" sz="10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054" marR="37054" marT="0" marB="0" anchor="ctr"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>
                          <a:effectLst/>
                          <a:latin typeface="Comic Sans MS" panose="030F0702030302020204" pitchFamily="66" charset="0"/>
                        </a:rPr>
                        <a:t>Dersin Verilişi Biçimi</a:t>
                      </a:r>
                      <a:endParaRPr lang="tr-TR" sz="10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054" marR="37054" marT="0" marB="0" anchor="ctr"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>
                          <a:effectLst/>
                          <a:latin typeface="Comic Sans MS" panose="030F0702030302020204" pitchFamily="66" charset="0"/>
                        </a:rPr>
                        <a:t>Eğitim ve Öğretim Faaliyetleri</a:t>
                      </a:r>
                      <a:endParaRPr lang="tr-TR" sz="10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054" marR="37054" marT="0" marB="0" anchor="ctr"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>
                          <a:effectLst/>
                          <a:latin typeface="Comic Sans MS" panose="030F0702030302020204" pitchFamily="66" charset="0"/>
                        </a:rPr>
                        <a:t>Değerlendirme Ölçütleri</a:t>
                      </a:r>
                      <a:endParaRPr lang="tr-TR" sz="10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054" marR="37054" marT="0" marB="0" anchor="ctr"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>
                          <a:effectLst/>
                          <a:latin typeface="Comic Sans MS" panose="030F0702030302020204" pitchFamily="66" charset="0"/>
                        </a:rPr>
                        <a:t>Dersin İş Yükü</a:t>
                      </a:r>
                      <a:endParaRPr lang="tr-TR" sz="10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054" marR="37054" marT="0" marB="0" anchor="ctr"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>
                          <a:effectLst/>
                          <a:latin typeface="Comic Sans MS" panose="030F0702030302020204" pitchFamily="66" charset="0"/>
                        </a:rPr>
                        <a:t>Ders-Program Çıktıları İlişkileri</a:t>
                      </a:r>
                      <a:endParaRPr lang="tr-TR" sz="10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054" marR="37054" marT="0" marB="0" anchor="ctr">
                    <a:solidFill>
                      <a:schemeClr val="accent5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72091026"/>
                  </a:ext>
                </a:extLst>
              </a:tr>
              <a:tr h="155428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 b="0" dirty="0" smtClean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Dersin</a:t>
                      </a:r>
                      <a:r>
                        <a:rPr lang="tr-TR" sz="1000" b="0" baseline="0" dirty="0" smtClean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Adı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 b="0" baseline="0" dirty="0" smtClean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1., 2. YY</a:t>
                      </a:r>
                      <a:endParaRPr lang="tr-TR" sz="1000" b="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054" marR="37054" marT="0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 smtClean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En az 3</a:t>
                      </a:r>
                      <a:endParaRPr lang="tr-TR" sz="10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054" marR="370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 smtClean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Dersin Öğrenim çıktıları </a:t>
                      </a:r>
                      <a:r>
                        <a:rPr lang="tr-TR" sz="1000" u="sng" dirty="0" smtClean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kazanım</a:t>
                      </a:r>
                      <a:r>
                        <a:rPr lang="tr-TR" sz="1000" dirty="0" smtClean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ifadeleri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 smtClean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tr-TR" sz="1000" b="1" dirty="0" smtClean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tarif eder, kullanır, yorumlar…)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 smtClean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şeklinde belirtilmelidir</a:t>
                      </a:r>
                      <a:endParaRPr lang="tr-TR" sz="10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054" marR="370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 smtClean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Ara sınav,</a:t>
                      </a:r>
                      <a:r>
                        <a:rPr lang="tr-TR" sz="1000" baseline="0" dirty="0" smtClean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000" dirty="0" smtClean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Final hariç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 smtClean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14 hafta</a:t>
                      </a:r>
                      <a:endParaRPr lang="tr-TR" sz="10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054" marR="370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 smtClean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Yüz yüze / Uzaktan</a:t>
                      </a:r>
                      <a:endParaRPr lang="tr-TR" sz="10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054" marR="370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 smtClean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Teorik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 smtClean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Uygulama</a:t>
                      </a:r>
                      <a:endParaRPr lang="tr-TR" sz="10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 smtClean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Sunum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 smtClean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……………</a:t>
                      </a:r>
                    </a:p>
                  </a:txBody>
                  <a:tcPr marL="37054" marR="370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 smtClean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Ara sınav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 smtClean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Ödev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 smtClean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Sunum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 smtClean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Final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 smtClean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………..</a:t>
                      </a:r>
                      <a:endParaRPr lang="tr-TR" sz="10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054" marR="370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 smtClean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(Hafta</a:t>
                      </a:r>
                      <a:r>
                        <a:rPr lang="tr-TR" sz="1000" baseline="0" dirty="0" smtClean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x saat)</a:t>
                      </a:r>
                      <a:endParaRPr lang="tr-TR" sz="10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054" marR="370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 smtClean="0">
                          <a:latin typeface="Comic Sans MS" panose="030F0702030302020204" pitchFamily="66" charset="0"/>
                        </a:rPr>
                        <a:t>En az bir yeterlik 5. dereceden ilişkili olmalıdır</a:t>
                      </a:r>
                      <a:endParaRPr lang="tr-TR" sz="10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054" marR="37054" marT="0" marB="0" anchor="ctr"/>
                </a:tc>
                <a:extLst>
                  <a:ext uri="{0D108BD9-81ED-4DB2-BD59-A6C34878D82A}">
                    <a16:rowId xmlns:a16="http://schemas.microsoft.com/office/drawing/2014/main" val="285526716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7964580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89006202"/>
              </p:ext>
            </p:extLst>
          </p:nvPr>
        </p:nvGraphicFramePr>
        <p:xfrm>
          <a:off x="548642" y="1086349"/>
          <a:ext cx="10537375" cy="504491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642361">
                  <a:extLst>
                    <a:ext uri="{9D8B030D-6E8A-4147-A177-3AD203B41FA5}">
                      <a16:colId xmlns:a16="http://schemas.microsoft.com/office/drawing/2014/main" val="804200570"/>
                    </a:ext>
                  </a:extLst>
                </a:gridCol>
                <a:gridCol w="5045492">
                  <a:extLst>
                    <a:ext uri="{9D8B030D-6E8A-4147-A177-3AD203B41FA5}">
                      <a16:colId xmlns:a16="http://schemas.microsoft.com/office/drawing/2014/main" val="3253443741"/>
                    </a:ext>
                  </a:extLst>
                </a:gridCol>
                <a:gridCol w="361401">
                  <a:extLst>
                    <a:ext uri="{9D8B030D-6E8A-4147-A177-3AD203B41FA5}">
                      <a16:colId xmlns:a16="http://schemas.microsoft.com/office/drawing/2014/main" val="547235188"/>
                    </a:ext>
                  </a:extLst>
                </a:gridCol>
                <a:gridCol w="382660">
                  <a:extLst>
                    <a:ext uri="{9D8B030D-6E8A-4147-A177-3AD203B41FA5}">
                      <a16:colId xmlns:a16="http://schemas.microsoft.com/office/drawing/2014/main" val="1991434452"/>
                    </a:ext>
                  </a:extLst>
                </a:gridCol>
                <a:gridCol w="361401">
                  <a:extLst>
                    <a:ext uri="{9D8B030D-6E8A-4147-A177-3AD203B41FA5}">
                      <a16:colId xmlns:a16="http://schemas.microsoft.com/office/drawing/2014/main" val="2921070795"/>
                    </a:ext>
                  </a:extLst>
                </a:gridCol>
                <a:gridCol w="403918">
                  <a:extLst>
                    <a:ext uri="{9D8B030D-6E8A-4147-A177-3AD203B41FA5}">
                      <a16:colId xmlns:a16="http://schemas.microsoft.com/office/drawing/2014/main" val="2792655694"/>
                    </a:ext>
                  </a:extLst>
                </a:gridCol>
                <a:gridCol w="340142">
                  <a:extLst>
                    <a:ext uri="{9D8B030D-6E8A-4147-A177-3AD203B41FA5}">
                      <a16:colId xmlns:a16="http://schemas.microsoft.com/office/drawing/2014/main" val="3827764088"/>
                    </a:ext>
                  </a:extLst>
                </a:gridCol>
              </a:tblGrid>
              <a:tr h="1375886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Ders Çıktıları ile Program </a:t>
                      </a:r>
                      <a:r>
                        <a:rPr lang="tr-TR" sz="1400" dirty="0" smtClean="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Yeterlilikleri </a:t>
                      </a:r>
                      <a:r>
                        <a:rPr lang="tr-TR" sz="1400" dirty="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Arasındaki Katkı Düzeyi</a:t>
                      </a:r>
                      <a:endParaRPr lang="tr-TR" sz="1400" dirty="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400" dirty="0" smtClean="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……… Programı (Yüksek Lisans/Doktora) Yeterlilikleri</a:t>
                      </a:r>
                      <a:endParaRPr lang="tr-TR" sz="1400" dirty="0" smtClean="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tr-TR" sz="1400" dirty="0">
                        <a:solidFill>
                          <a:schemeClr val="tx1"/>
                        </a:solidFill>
                        <a:latin typeface="Comic Sans MS" pitchFamily="66" charset="0"/>
                      </a:endParaRPr>
                    </a:p>
                  </a:txBody>
                  <a:tcPr marL="44450" marR="44450" marT="0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tr-TR" sz="1400" dirty="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r-TR" sz="1400" dirty="0">
                        <a:solidFill>
                          <a:schemeClr val="tx1"/>
                        </a:solidFill>
                        <a:latin typeface="Comic Sans MS" pitchFamily="66" charset="0"/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r-TR" sz="1400" dirty="0">
                        <a:solidFill>
                          <a:schemeClr val="tx1"/>
                        </a:solidFill>
                        <a:latin typeface="Comic Sans MS" pitchFamily="66" charset="0"/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r-TR" sz="1400" dirty="0">
                        <a:solidFill>
                          <a:schemeClr val="tx1"/>
                        </a:solidFill>
                        <a:latin typeface="Comic Sans MS" pitchFamily="66" charset="0"/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r-TR" sz="1400" dirty="0">
                        <a:solidFill>
                          <a:schemeClr val="tx1"/>
                        </a:solidFill>
                        <a:latin typeface="Comic Sans MS" pitchFamily="66" charset="0"/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49092207"/>
                  </a:ext>
                </a:extLst>
              </a:tr>
              <a:tr h="22931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No</a:t>
                      </a:r>
                      <a:endParaRPr lang="tr-TR" sz="1400" dirty="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tr-TR" sz="1400" dirty="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1</a:t>
                      </a:r>
                      <a:endParaRPr lang="tr-TR" sz="1400" dirty="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2</a:t>
                      </a:r>
                      <a:endParaRPr lang="tr-TR" sz="1400" dirty="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3</a:t>
                      </a:r>
                      <a:endParaRPr lang="tr-TR" sz="1400" dirty="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4</a:t>
                      </a:r>
                      <a:endParaRPr lang="tr-TR" sz="1400" dirty="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5</a:t>
                      </a:r>
                      <a:endParaRPr lang="tr-TR" sz="1400" dirty="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2302780897"/>
                  </a:ext>
                </a:extLst>
              </a:tr>
              <a:tr h="68794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 smtClean="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Dersin Öğrenim</a:t>
                      </a:r>
                      <a:r>
                        <a:rPr lang="tr-TR" sz="1400" baseline="0" dirty="0" smtClean="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 Çıktısı </a:t>
                      </a:r>
                      <a:r>
                        <a:rPr lang="tr-TR" sz="1400" dirty="0" smtClean="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1</a:t>
                      </a:r>
                      <a:endParaRPr lang="tr-TR" sz="1400" dirty="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tr-TR" sz="1400" dirty="0" smtClean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 </a:t>
                      </a:r>
                      <a:endParaRPr lang="tr-TR" sz="1400" dirty="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 </a:t>
                      </a:r>
                      <a:endParaRPr lang="tr-TR" sz="1400" dirty="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 </a:t>
                      </a:r>
                      <a:endParaRPr lang="tr-TR" sz="1400" dirty="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 </a:t>
                      </a:r>
                      <a:endParaRPr lang="tr-TR" sz="1400" dirty="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 </a:t>
                      </a:r>
                      <a:endParaRPr lang="tr-TR" sz="1400" dirty="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1778190448"/>
                  </a:ext>
                </a:extLst>
              </a:tr>
              <a:tr h="68794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 smtClean="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Dersin Öğrenim</a:t>
                      </a:r>
                      <a:r>
                        <a:rPr lang="tr-TR" sz="1400" baseline="0" dirty="0" smtClean="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 Çıktısı </a:t>
                      </a:r>
                      <a:r>
                        <a:rPr lang="tr-TR" sz="1400" dirty="0" smtClean="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2</a:t>
                      </a:r>
                      <a:endParaRPr lang="tr-TR" sz="1400" dirty="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tr-TR" sz="1400" dirty="0" smtClean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 </a:t>
                      </a:r>
                      <a:endParaRPr lang="tr-TR" sz="1400" dirty="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 </a:t>
                      </a:r>
                      <a:endParaRPr lang="tr-TR" sz="1400" dirty="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 </a:t>
                      </a:r>
                      <a:endParaRPr lang="tr-TR" sz="1400" dirty="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 </a:t>
                      </a:r>
                      <a:endParaRPr lang="tr-TR" sz="1400" dirty="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 </a:t>
                      </a:r>
                      <a:endParaRPr lang="tr-TR" sz="1400" dirty="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1696621962"/>
                  </a:ext>
                </a:extLst>
              </a:tr>
              <a:tr h="68794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 smtClean="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Dersin Öğrenim</a:t>
                      </a:r>
                      <a:r>
                        <a:rPr lang="tr-TR" sz="1400" baseline="0" dirty="0" smtClean="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 Çıktısı </a:t>
                      </a:r>
                      <a:r>
                        <a:rPr lang="tr-TR" sz="1400" dirty="0" smtClean="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3</a:t>
                      </a:r>
                      <a:endParaRPr lang="tr-TR" sz="1400" dirty="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tr-TR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 </a:t>
                      </a:r>
                      <a:endParaRPr lang="tr-TR" sz="1400" dirty="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 </a:t>
                      </a:r>
                      <a:endParaRPr lang="tr-TR" sz="1400" dirty="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 </a:t>
                      </a:r>
                      <a:endParaRPr lang="tr-TR" sz="1400" dirty="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 </a:t>
                      </a:r>
                      <a:endParaRPr lang="tr-TR" sz="1400" dirty="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 </a:t>
                      </a:r>
                      <a:endParaRPr lang="tr-TR" sz="1400" dirty="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1943940604"/>
                  </a:ext>
                </a:extLst>
              </a:tr>
              <a:tr h="68794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 smtClean="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Dersin Öğrenim</a:t>
                      </a:r>
                      <a:r>
                        <a:rPr lang="tr-TR" sz="1400" baseline="0" dirty="0" smtClean="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 Çıktısı </a:t>
                      </a:r>
                      <a:r>
                        <a:rPr lang="tr-TR" sz="1400" dirty="0" smtClean="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4</a:t>
                      </a:r>
                      <a:endParaRPr lang="tr-TR" sz="1400" dirty="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tr-TR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 </a:t>
                      </a:r>
                      <a:endParaRPr lang="tr-TR" sz="1400" dirty="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 </a:t>
                      </a:r>
                      <a:endParaRPr lang="tr-TR" sz="1400" dirty="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 </a:t>
                      </a:r>
                      <a:endParaRPr lang="tr-TR" sz="1400" dirty="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 </a:t>
                      </a:r>
                      <a:endParaRPr lang="tr-TR" sz="1400" dirty="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 </a:t>
                      </a:r>
                      <a:endParaRPr lang="tr-TR" sz="1400" dirty="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4243919665"/>
                  </a:ext>
                </a:extLst>
              </a:tr>
              <a:tr h="68794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 smtClean="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Dersin Öğrenim</a:t>
                      </a:r>
                      <a:r>
                        <a:rPr lang="tr-TR" sz="1400" baseline="0" dirty="0" smtClean="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 Çıktısı </a:t>
                      </a:r>
                      <a:r>
                        <a:rPr lang="tr-TR" sz="1400" dirty="0" smtClean="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5</a:t>
                      </a:r>
                      <a:endParaRPr lang="tr-TR" sz="1400" dirty="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tr-TR" sz="1400" dirty="0">
                        <a:latin typeface="Comic Sans MS" pitchFamily="66" charset="0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 </a:t>
                      </a:r>
                      <a:endParaRPr lang="tr-TR" sz="1400" dirty="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 </a:t>
                      </a:r>
                      <a:endParaRPr lang="tr-TR" sz="1400" dirty="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 </a:t>
                      </a:r>
                      <a:endParaRPr lang="tr-TR" sz="1400" dirty="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 </a:t>
                      </a:r>
                      <a:endParaRPr lang="tr-TR" sz="1400" dirty="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 </a:t>
                      </a:r>
                      <a:endParaRPr lang="tr-TR" sz="1400" dirty="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3081364508"/>
                  </a:ext>
                </a:extLst>
              </a:tr>
            </a:tbl>
          </a:graphicData>
        </a:graphic>
      </p:graphicFrame>
      <p:sp>
        <p:nvSpPr>
          <p:cNvPr id="4" name="Metin kutusu 3"/>
          <p:cNvSpPr txBox="1"/>
          <p:nvPr/>
        </p:nvSpPr>
        <p:spPr>
          <a:xfrm>
            <a:off x="867100" y="6400097"/>
            <a:ext cx="99004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400" dirty="0" smtClean="0">
                <a:latin typeface="Comic Sans MS" panose="030F0702030302020204" pitchFamily="66" charset="0"/>
              </a:rPr>
              <a:t>«Program Yeterlikleri» ile «Ders Yeterlikleri/Öğrenim Çıktıları» arasında en az bir yeterlik 5. dereceden ilişkili olmalıdır.</a:t>
            </a:r>
            <a:endParaRPr lang="tr-TR" sz="1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7760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Numarası Yer Tutucus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4B596-19B9-4B18-82E9-C033412A1347}" type="slidenum">
              <a:rPr lang="tr-TR" smtClean="0"/>
              <a:pPr/>
              <a:t>19</a:t>
            </a:fld>
            <a:endParaRPr lang="tr-TR"/>
          </a:p>
        </p:txBody>
      </p:sp>
      <p:graphicFrame>
        <p:nvGraphicFramePr>
          <p:cNvPr id="3" name="Tablo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79809335"/>
              </p:ext>
            </p:extLst>
          </p:nvPr>
        </p:nvGraphicFramePr>
        <p:xfrm>
          <a:off x="1389183" y="2655278"/>
          <a:ext cx="7816368" cy="310569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909332">
                  <a:extLst>
                    <a:ext uri="{9D8B030D-6E8A-4147-A177-3AD203B41FA5}">
                      <a16:colId xmlns:a16="http://schemas.microsoft.com/office/drawing/2014/main" val="2872073008"/>
                    </a:ext>
                  </a:extLst>
                </a:gridCol>
                <a:gridCol w="558148">
                  <a:extLst>
                    <a:ext uri="{9D8B030D-6E8A-4147-A177-3AD203B41FA5}">
                      <a16:colId xmlns:a16="http://schemas.microsoft.com/office/drawing/2014/main" val="388182760"/>
                    </a:ext>
                  </a:extLst>
                </a:gridCol>
                <a:gridCol w="558148">
                  <a:extLst>
                    <a:ext uri="{9D8B030D-6E8A-4147-A177-3AD203B41FA5}">
                      <a16:colId xmlns:a16="http://schemas.microsoft.com/office/drawing/2014/main" val="3947825392"/>
                    </a:ext>
                  </a:extLst>
                </a:gridCol>
                <a:gridCol w="558148">
                  <a:extLst>
                    <a:ext uri="{9D8B030D-6E8A-4147-A177-3AD203B41FA5}">
                      <a16:colId xmlns:a16="http://schemas.microsoft.com/office/drawing/2014/main" val="486358803"/>
                    </a:ext>
                  </a:extLst>
                </a:gridCol>
                <a:gridCol w="558148">
                  <a:extLst>
                    <a:ext uri="{9D8B030D-6E8A-4147-A177-3AD203B41FA5}">
                      <a16:colId xmlns:a16="http://schemas.microsoft.com/office/drawing/2014/main" val="2896195484"/>
                    </a:ext>
                  </a:extLst>
                </a:gridCol>
                <a:gridCol w="558148">
                  <a:extLst>
                    <a:ext uri="{9D8B030D-6E8A-4147-A177-3AD203B41FA5}">
                      <a16:colId xmlns:a16="http://schemas.microsoft.com/office/drawing/2014/main" val="4126835076"/>
                    </a:ext>
                  </a:extLst>
                </a:gridCol>
                <a:gridCol w="558148">
                  <a:extLst>
                    <a:ext uri="{9D8B030D-6E8A-4147-A177-3AD203B41FA5}">
                      <a16:colId xmlns:a16="http://schemas.microsoft.com/office/drawing/2014/main" val="2672394319"/>
                    </a:ext>
                  </a:extLst>
                </a:gridCol>
                <a:gridCol w="558148">
                  <a:extLst>
                    <a:ext uri="{9D8B030D-6E8A-4147-A177-3AD203B41FA5}">
                      <a16:colId xmlns:a16="http://schemas.microsoft.com/office/drawing/2014/main" val="2094085737"/>
                    </a:ext>
                  </a:extLst>
                </a:gridCol>
              </a:tblGrid>
              <a:tr h="72009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2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                         Program Yeterlilikleri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Dersler</a:t>
                      </a:r>
                      <a:endParaRPr lang="tr-TR" sz="12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2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PY1</a:t>
                      </a:r>
                      <a:endParaRPr lang="tr-TR" sz="12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2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PY2</a:t>
                      </a:r>
                      <a:endParaRPr lang="tr-TR" sz="12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2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PY3</a:t>
                      </a:r>
                      <a:endParaRPr lang="tr-TR" sz="12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2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PY4</a:t>
                      </a:r>
                      <a:endParaRPr lang="tr-TR" sz="12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2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PY5</a:t>
                      </a:r>
                      <a:endParaRPr lang="tr-TR" sz="12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2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 </a:t>
                      </a:r>
                      <a:endParaRPr lang="tr-TR" sz="12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86796495"/>
                  </a:ext>
                </a:extLst>
              </a:tr>
              <a:tr h="20217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tr-TR" sz="12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2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2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20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20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20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20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20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 </a:t>
                      </a:r>
                      <a:endParaRPr lang="tr-TR" sz="120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extLst>
                  <a:ext uri="{0D108BD9-81ED-4DB2-BD59-A6C34878D82A}">
                    <a16:rowId xmlns:a16="http://schemas.microsoft.com/office/drawing/2014/main" val="531188094"/>
                  </a:ext>
                </a:extLst>
              </a:tr>
              <a:tr h="32347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2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 </a:t>
                      </a:r>
                      <a:endParaRPr lang="tr-TR" sz="12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20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20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2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2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2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20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20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 </a:t>
                      </a:r>
                      <a:endParaRPr lang="tr-TR" sz="120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extLst>
                  <a:ext uri="{0D108BD9-81ED-4DB2-BD59-A6C34878D82A}">
                    <a16:rowId xmlns:a16="http://schemas.microsoft.com/office/drawing/2014/main" val="3010569465"/>
                  </a:ext>
                </a:extLst>
              </a:tr>
              <a:tr h="20217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2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 </a:t>
                      </a:r>
                      <a:endParaRPr lang="tr-TR" sz="12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20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20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20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20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2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20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20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 </a:t>
                      </a:r>
                      <a:endParaRPr lang="tr-TR" sz="120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extLst>
                  <a:ext uri="{0D108BD9-81ED-4DB2-BD59-A6C34878D82A}">
                    <a16:rowId xmlns:a16="http://schemas.microsoft.com/office/drawing/2014/main" val="3169509142"/>
                  </a:ext>
                </a:extLst>
              </a:tr>
              <a:tr h="20217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2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 </a:t>
                      </a:r>
                      <a:endParaRPr lang="tr-TR" sz="12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20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20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20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20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2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20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20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 </a:t>
                      </a:r>
                      <a:endParaRPr lang="tr-TR" sz="120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extLst>
                  <a:ext uri="{0D108BD9-81ED-4DB2-BD59-A6C34878D82A}">
                    <a16:rowId xmlns:a16="http://schemas.microsoft.com/office/drawing/2014/main" val="2983569050"/>
                  </a:ext>
                </a:extLst>
              </a:tr>
              <a:tr h="20217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2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 </a:t>
                      </a:r>
                      <a:endParaRPr lang="tr-TR" sz="12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20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20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20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20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2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20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20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 </a:t>
                      </a:r>
                      <a:endParaRPr lang="tr-TR" sz="120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extLst>
                  <a:ext uri="{0D108BD9-81ED-4DB2-BD59-A6C34878D82A}">
                    <a16:rowId xmlns:a16="http://schemas.microsoft.com/office/drawing/2014/main" val="628108526"/>
                  </a:ext>
                </a:extLst>
              </a:tr>
              <a:tr h="20217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2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 </a:t>
                      </a:r>
                      <a:endParaRPr lang="tr-TR" sz="12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20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20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20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20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2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20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20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 </a:t>
                      </a:r>
                      <a:endParaRPr lang="tr-TR" sz="120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extLst>
                  <a:ext uri="{0D108BD9-81ED-4DB2-BD59-A6C34878D82A}">
                    <a16:rowId xmlns:a16="http://schemas.microsoft.com/office/drawing/2014/main" val="2315528850"/>
                  </a:ext>
                </a:extLst>
              </a:tr>
              <a:tr h="20217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2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 </a:t>
                      </a:r>
                      <a:endParaRPr lang="tr-TR" sz="12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20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20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20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20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2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20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20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 </a:t>
                      </a:r>
                      <a:endParaRPr lang="tr-TR" sz="120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extLst>
                  <a:ext uri="{0D108BD9-81ED-4DB2-BD59-A6C34878D82A}">
                    <a16:rowId xmlns:a16="http://schemas.microsoft.com/office/drawing/2014/main" val="866421674"/>
                  </a:ext>
                </a:extLst>
              </a:tr>
              <a:tr h="32347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2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 </a:t>
                      </a:r>
                      <a:endParaRPr lang="tr-TR" sz="12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20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20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20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20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2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2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20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 </a:t>
                      </a:r>
                      <a:endParaRPr lang="tr-TR" sz="120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extLst>
                  <a:ext uri="{0D108BD9-81ED-4DB2-BD59-A6C34878D82A}">
                    <a16:rowId xmlns:a16="http://schemas.microsoft.com/office/drawing/2014/main" val="4249096499"/>
                  </a:ext>
                </a:extLst>
              </a:tr>
              <a:tr h="32347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2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 </a:t>
                      </a:r>
                      <a:endParaRPr lang="tr-TR" sz="12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20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20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20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20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20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2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20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 </a:t>
                      </a:r>
                      <a:endParaRPr lang="tr-TR" sz="120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extLst>
                  <a:ext uri="{0D108BD9-81ED-4DB2-BD59-A6C34878D82A}">
                    <a16:rowId xmlns:a16="http://schemas.microsoft.com/office/drawing/2014/main" val="2321011781"/>
                  </a:ext>
                </a:extLst>
              </a:tr>
              <a:tr h="20217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2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 </a:t>
                      </a:r>
                      <a:endParaRPr lang="tr-TR" sz="12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20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 </a:t>
                      </a:r>
                      <a:endParaRPr lang="tr-TR" sz="120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20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 </a:t>
                      </a:r>
                      <a:endParaRPr lang="tr-TR" sz="120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20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 </a:t>
                      </a:r>
                      <a:endParaRPr lang="tr-TR" sz="120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20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 </a:t>
                      </a:r>
                      <a:endParaRPr lang="tr-TR" sz="120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20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 </a:t>
                      </a:r>
                      <a:endParaRPr lang="tr-TR" sz="120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20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 </a:t>
                      </a:r>
                      <a:endParaRPr lang="tr-TR" sz="120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2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 </a:t>
                      </a:r>
                      <a:endParaRPr lang="tr-TR" sz="12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extLst>
                  <a:ext uri="{0D108BD9-81ED-4DB2-BD59-A6C34878D82A}">
                    <a16:rowId xmlns:a16="http://schemas.microsoft.com/office/drawing/2014/main" val="1450745234"/>
                  </a:ext>
                </a:extLst>
              </a:tr>
            </a:tbl>
          </a:graphicData>
        </a:graphic>
      </p:graphicFrame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912348" y="1113581"/>
            <a:ext cx="9024133" cy="1200329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228600" algn="l"/>
              </a:tabLst>
            </a:pPr>
            <a:r>
              <a:rPr kumimoji="0" lang="tr-TR" altLang="tr-TR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Ders Öğrenim Çıktıları ile Program Yeterlilikleri Arasındaki İlişki</a:t>
            </a:r>
            <a:endParaRPr kumimoji="0" lang="tr-TR" altLang="tr-TR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anose="030F0702030302020204" pitchFamily="66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 algn="l"/>
              </a:tabLst>
            </a:pPr>
            <a:endParaRPr kumimoji="0" lang="tr-TR" altLang="tr-TR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omic Sans MS" panose="030F0702030302020204" pitchFamily="66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 algn="l"/>
              </a:tabLst>
            </a:pPr>
            <a:r>
              <a:rPr kumimoji="0" lang="tr-TR" altLang="tr-TR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Ölçeklendirme: 1: Hiç ……</a:t>
            </a:r>
            <a:r>
              <a:rPr kumimoji="0" lang="tr-TR" altLang="tr-TR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..</a:t>
            </a:r>
            <a:r>
              <a:rPr lang="tr-TR" altLang="tr-TR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5</a:t>
            </a:r>
            <a:r>
              <a:rPr kumimoji="0" lang="tr-TR" altLang="tr-TR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: Çok</a:t>
            </a:r>
            <a:endParaRPr kumimoji="0" lang="tr-TR" altLang="tr-TR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anose="030F0702030302020204" pitchFamily="66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 algn="l"/>
              </a:tabLst>
            </a:pPr>
            <a:endParaRPr kumimoji="0" lang="tr-TR" altLang="tr-TR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anose="030F0702030302020204" pitchFamily="66" charset="0"/>
            </a:endParaRPr>
          </a:p>
        </p:txBody>
      </p:sp>
      <p:sp>
        <p:nvSpPr>
          <p:cNvPr id="5" name="Metin kutusu 4"/>
          <p:cNvSpPr txBox="1"/>
          <p:nvPr/>
        </p:nvSpPr>
        <p:spPr>
          <a:xfrm>
            <a:off x="980902" y="6026024"/>
            <a:ext cx="99004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400" dirty="0" smtClean="0">
                <a:latin typeface="Comic Sans MS" panose="030F0702030302020204" pitchFamily="66" charset="0"/>
              </a:rPr>
              <a:t>«Program Yeterlikleri» ile «Ders </a:t>
            </a:r>
            <a:r>
              <a:rPr lang="tr-TR" sz="1400" dirty="0">
                <a:latin typeface="Comic Sans MS" panose="030F0702030302020204" pitchFamily="66" charset="0"/>
              </a:rPr>
              <a:t>Yeterlikleri/Öğrenim Çıktıları» </a:t>
            </a:r>
            <a:r>
              <a:rPr lang="tr-TR" sz="1400" dirty="0" smtClean="0">
                <a:latin typeface="Comic Sans MS" panose="030F0702030302020204" pitchFamily="66" charset="0"/>
              </a:rPr>
              <a:t>arasında en az bir yeterlik 5. dereceden ilişkili olmalıdır.</a:t>
            </a:r>
            <a:endParaRPr lang="tr-TR" sz="1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1402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vidend">
  <a:themeElements>
    <a:clrScheme name="Dividend">
      <a:dk1>
        <a:sysClr val="windowText" lastClr="000000"/>
      </a:dk1>
      <a:lt1>
        <a:sysClr val="window" lastClr="FFFFFF"/>
      </a:lt1>
      <a:dk2>
        <a:srgbClr val="3D3D3D"/>
      </a:dk2>
      <a:lt2>
        <a:srgbClr val="EBEBEB"/>
      </a:lt2>
      <a:accent1>
        <a:srgbClr val="4D1434"/>
      </a:accent1>
      <a:accent2>
        <a:srgbClr val="903163"/>
      </a:accent2>
      <a:accent3>
        <a:srgbClr val="B2324B"/>
      </a:accent3>
      <a:accent4>
        <a:srgbClr val="969FA7"/>
      </a:accent4>
      <a:accent5>
        <a:srgbClr val="66B1CE"/>
      </a:accent5>
      <a:accent6>
        <a:srgbClr val="40619D"/>
      </a:accent6>
      <a:hlink>
        <a:srgbClr val="828282"/>
      </a:hlink>
      <a:folHlink>
        <a:srgbClr val="A5A5A5"/>
      </a:folHlink>
    </a:clrScheme>
    <a:fontScheme name="Dividend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ividend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ividend" id="{9697A71B-4AB7-4A1A-BD5B-BB2D22835B57}" vid="{C21699FF-00E4-43C8-BBCC-D7E5536C371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Dividend</Template>
  <TotalTime>1706</TotalTime>
  <Words>1895</Words>
  <Application>Microsoft Office PowerPoint</Application>
  <PresentationFormat>Geniş ekran</PresentationFormat>
  <Paragraphs>782</Paragraphs>
  <Slides>19</Slides>
  <Notes>0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6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19</vt:i4>
      </vt:variant>
    </vt:vector>
  </HeadingPairs>
  <TitlesOfParts>
    <vt:vector size="26" baseType="lpstr">
      <vt:lpstr>Arial</vt:lpstr>
      <vt:lpstr>Calibri</vt:lpstr>
      <vt:lpstr>Comic Sans MS</vt:lpstr>
      <vt:lpstr>Gill Sans MT</vt:lpstr>
      <vt:lpstr>Times New Roman</vt:lpstr>
      <vt:lpstr>Wingdings 2</vt:lpstr>
      <vt:lpstr>Dividend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dmobilgsyar</dc:creator>
  <cp:lastModifiedBy>MUHAMMET IKBAL KAYA</cp:lastModifiedBy>
  <cp:revision>459</cp:revision>
  <dcterms:created xsi:type="dcterms:W3CDTF">2019-08-21T13:44:53Z</dcterms:created>
  <dcterms:modified xsi:type="dcterms:W3CDTF">2020-02-06T14:12:25Z</dcterms:modified>
</cp:coreProperties>
</file>