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1" r:id="rId2"/>
    <p:sldId id="257" r:id="rId3"/>
    <p:sldId id="261" r:id="rId4"/>
    <p:sldId id="262" r:id="rId5"/>
    <p:sldId id="260" r:id="rId6"/>
    <p:sldId id="264" r:id="rId7"/>
    <p:sldId id="265" r:id="rId8"/>
    <p:sldId id="267" r:id="rId9"/>
    <p:sldId id="268" r:id="rId10"/>
    <p:sldId id="269" r:id="rId11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43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81" autoAdjust="0"/>
    <p:restoredTop sz="94660"/>
  </p:normalViewPr>
  <p:slideViewPr>
    <p:cSldViewPr snapToGrid="0">
      <p:cViewPr varScale="1">
        <p:scale>
          <a:sx n="84" d="100"/>
          <a:sy n="84" d="100"/>
        </p:scale>
        <p:origin x="120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304;mi%20pc\Desktop\AKTS%20Ekstra%20&#304;&#351;ler\Ortak%20Dersler\g&#252;zd&#246;nemig&#252;zg&#252;z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304;mi%20pc\Desktop\AKTS%20Ekstra%20&#304;&#351;ler\Ortak%20Dersler\ADS-Bahar%20Yar&#305;y&#305;l&#305;-2018-2019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304;mi%20pc\Desktop\AKTS%20Ekstra%20&#304;&#351;ler\Ortak%20Dersler\ADS-Bahar%20Yar&#305;y&#305;l&#305;-2018-2019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304;mi%20pc\Desktop\AKTS%20Ekstra%20&#304;&#351;ler\Ortak%20Dersler\ADS-Bahar%20Yar&#305;y&#305;l&#305;-2018-2019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&#304;mi%20pc\Desktop\AKTS%20Ekstra%20&#304;&#351;ler\Ortak%20Dersler\ADS-Bahar%20D&#246;nemi-5.12.18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Sayfa1!$G$2</c:f>
              <c:strCache>
                <c:ptCount val="1"/>
                <c:pt idx="0">
                  <c:v>Ders Sayısı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Sayfa1!$F$3:$F$15</c:f>
              <c:strCache>
                <c:ptCount val="13"/>
                <c:pt idx="0">
                  <c:v>Basın Yayın ve Halkla İlişkiler Müşavirliği</c:v>
                </c:pt>
                <c:pt idx="1">
                  <c:v>Diş Hekimliği Fakültesi</c:v>
                </c:pt>
                <c:pt idx="2">
                  <c:v>Eczacılık Fakültesi</c:v>
                </c:pt>
                <c:pt idx="3">
                  <c:v>Fen Fakültesi</c:v>
                </c:pt>
                <c:pt idx="4">
                  <c:v>Gazi Eğitim Fakültesi</c:v>
                </c:pt>
                <c:pt idx="5">
                  <c:v>Mediko</c:v>
                </c:pt>
                <c:pt idx="6">
                  <c:v>Mimarlık Fakültesi</c:v>
                </c:pt>
                <c:pt idx="7">
                  <c:v>Sağlık Bilimler Fakültesi</c:v>
                </c:pt>
                <c:pt idx="8">
                  <c:v>Spor Bilimler Fakültesi</c:v>
                </c:pt>
                <c:pt idx="9">
                  <c:v>Teknoloji Fakültesi</c:v>
                </c:pt>
                <c:pt idx="10">
                  <c:v>Tıp Fakültesi</c:v>
                </c:pt>
                <c:pt idx="11">
                  <c:v>TÖMER</c:v>
                </c:pt>
                <c:pt idx="12">
                  <c:v>Yabancı Diller YO</c:v>
                </c:pt>
              </c:strCache>
            </c:strRef>
          </c:cat>
          <c:val>
            <c:numRef>
              <c:f>Sayfa1!$G$3:$G$15</c:f>
              <c:numCache>
                <c:formatCode>General</c:formatCode>
                <c:ptCount val="13"/>
                <c:pt idx="0">
                  <c:v>1</c:v>
                </c:pt>
                <c:pt idx="1">
                  <c:v>1</c:v>
                </c:pt>
                <c:pt idx="2">
                  <c:v>7</c:v>
                </c:pt>
                <c:pt idx="3">
                  <c:v>8</c:v>
                </c:pt>
                <c:pt idx="4">
                  <c:v>33</c:v>
                </c:pt>
                <c:pt idx="5">
                  <c:v>1</c:v>
                </c:pt>
                <c:pt idx="6">
                  <c:v>5</c:v>
                </c:pt>
                <c:pt idx="7">
                  <c:v>1</c:v>
                </c:pt>
                <c:pt idx="8">
                  <c:v>3</c:v>
                </c:pt>
                <c:pt idx="9">
                  <c:v>3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7B9-48C6-AA6A-6931FECD635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box"/>
        <c:axId val="1696410800"/>
        <c:axId val="1696405392"/>
        <c:axId val="0"/>
      </c:bar3DChart>
      <c:catAx>
        <c:axId val="1696410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696405392"/>
        <c:crosses val="autoZero"/>
        <c:auto val="1"/>
        <c:lblAlgn val="ctr"/>
        <c:lblOffset val="100"/>
        <c:noMultiLvlLbl val="0"/>
      </c:catAx>
      <c:valAx>
        <c:axId val="16964053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696410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Sayfa1!$J$18</c:f>
              <c:strCache>
                <c:ptCount val="1"/>
                <c:pt idx="0">
                  <c:v>Ders Sayısı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overflow" horzOverflow="overflow" vert="horz" wrap="square" lIns="38100" tIns="19050" rIns="38100" bIns="19050" anchor="ctr" anchorCtr="0">
                <a:no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Sayfa1!$I$19:$I$31</c:f>
              <c:strCache>
                <c:ptCount val="13"/>
                <c:pt idx="0">
                  <c:v>Eczacılık Fakültesi</c:v>
                </c:pt>
                <c:pt idx="1">
                  <c:v>Fen Fakültesi</c:v>
                </c:pt>
                <c:pt idx="2">
                  <c:v>Gazi Eğitim Fakültesi</c:v>
                </c:pt>
                <c:pt idx="3">
                  <c:v>Genel Sekreterlik</c:v>
                </c:pt>
                <c:pt idx="4">
                  <c:v>Mimarlık Fakültesi</c:v>
                </c:pt>
                <c:pt idx="5">
                  <c:v>Mühendislik Fakültesi</c:v>
                </c:pt>
                <c:pt idx="6">
                  <c:v>Sağlık Bilimleri Fakültesi</c:v>
                </c:pt>
                <c:pt idx="7">
                  <c:v>Sağlık Hizmetleri MYO</c:v>
                </c:pt>
                <c:pt idx="8">
                  <c:v>Spor Bilimleri Fakültesi</c:v>
                </c:pt>
                <c:pt idx="9">
                  <c:v>Teknoloji Fakültesi</c:v>
                </c:pt>
                <c:pt idx="10">
                  <c:v>Tıp Fakültesi</c:v>
                </c:pt>
                <c:pt idx="11">
                  <c:v>TÖMER</c:v>
                </c:pt>
                <c:pt idx="12">
                  <c:v>Yabancı Diller YO</c:v>
                </c:pt>
              </c:strCache>
            </c:strRef>
          </c:cat>
          <c:val>
            <c:numRef>
              <c:f>Sayfa1!$J$19:$J$31</c:f>
              <c:numCache>
                <c:formatCode>General</c:formatCode>
                <c:ptCount val="13"/>
                <c:pt idx="0">
                  <c:v>5</c:v>
                </c:pt>
                <c:pt idx="1">
                  <c:v>4</c:v>
                </c:pt>
                <c:pt idx="2">
                  <c:v>47</c:v>
                </c:pt>
                <c:pt idx="3">
                  <c:v>1</c:v>
                </c:pt>
                <c:pt idx="4">
                  <c:v>1</c:v>
                </c:pt>
                <c:pt idx="5">
                  <c:v>2</c:v>
                </c:pt>
                <c:pt idx="6">
                  <c:v>8</c:v>
                </c:pt>
                <c:pt idx="7">
                  <c:v>6</c:v>
                </c:pt>
                <c:pt idx="8">
                  <c:v>6</c:v>
                </c:pt>
                <c:pt idx="9">
                  <c:v>5</c:v>
                </c:pt>
                <c:pt idx="10">
                  <c:v>1</c:v>
                </c:pt>
                <c:pt idx="11">
                  <c:v>5</c:v>
                </c:pt>
                <c:pt idx="1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82F-46BE-B30A-A7669652390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733204448"/>
        <c:axId val="733196544"/>
        <c:axId val="0"/>
      </c:bar3DChart>
      <c:catAx>
        <c:axId val="733204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733196544"/>
        <c:crosses val="autoZero"/>
        <c:auto val="1"/>
        <c:lblAlgn val="ctr"/>
        <c:lblOffset val="100"/>
        <c:noMultiLvlLbl val="0"/>
      </c:catAx>
      <c:valAx>
        <c:axId val="733196544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7332044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sng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tr-TR" sz="1800" b="1" i="0" u="sng" baseline="0" dirty="0">
                <a:effectLst/>
              </a:rPr>
              <a:t>2018-2019 Eğitim-Öğretim Yılı Bahar Yarıyılında </a:t>
            </a:r>
            <a:r>
              <a:rPr lang="en-US" sz="1800" b="1" i="0" u="sng" baseline="0" dirty="0" err="1">
                <a:effectLst/>
              </a:rPr>
              <a:t>Ders</a:t>
            </a:r>
            <a:r>
              <a:rPr lang="tr-TR" sz="1800" b="1" i="0" u="sng" baseline="0" dirty="0" err="1">
                <a:effectLst/>
              </a:rPr>
              <a:t>lerin</a:t>
            </a:r>
            <a:r>
              <a:rPr lang="tr-TR" sz="1800" b="1" i="0" u="sng" baseline="0" dirty="0">
                <a:effectLst/>
              </a:rPr>
              <a:t> Alanlara Göre Dağılımı</a:t>
            </a:r>
            <a:endParaRPr lang="tr-TR" dirty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sng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pie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3055555555555558E-2"/>
          <c:y val="0.10416666666666667"/>
          <c:w val="0.81388888888888888"/>
          <c:h val="0.77314814814814814"/>
        </c:manualLayout>
      </c:layout>
      <c:pie3DChart>
        <c:varyColors val="1"/>
        <c:ser>
          <c:idx val="0"/>
          <c:order val="0"/>
          <c:tx>
            <c:strRef>
              <c:f>Sayfa1!$J$37</c:f>
              <c:strCache>
                <c:ptCount val="1"/>
                <c:pt idx="0">
                  <c:v>Ders Sayısı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F451-4525-BF91-0C02959D9424}"/>
              </c:ext>
            </c:extLst>
          </c:dPt>
          <c:dPt>
            <c:idx val="1"/>
            <c:bubble3D val="0"/>
            <c:explosion val="19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F451-4525-BF91-0C02959D9424}"/>
              </c:ext>
            </c:extLst>
          </c:dPt>
          <c:dPt>
            <c:idx val="2"/>
            <c:bubble3D val="0"/>
            <c:explosion val="16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5-F451-4525-BF91-0C02959D9424}"/>
              </c:ext>
            </c:extLst>
          </c:dPt>
          <c:dPt>
            <c:idx val="3"/>
            <c:bubble3D val="0"/>
            <c:explosion val="19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7-F451-4525-BF91-0C02959D9424}"/>
              </c:ext>
            </c:extLst>
          </c:dPt>
          <c:dLbls>
            <c:dLbl>
              <c:idx val="0"/>
              <c:layout>
                <c:manualLayout>
                  <c:x val="-0.26089989536100455"/>
                  <c:y val="5.252563936075091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419444444444445"/>
                      <c:h val="0.217361111111111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F451-4525-BF91-0C02959D9424}"/>
                </c:ext>
              </c:extLst>
            </c:dLbl>
            <c:dLbl>
              <c:idx val="1"/>
              <c:layout>
                <c:manualLayout>
                  <c:x val="8.8289901557838404E-2"/>
                  <c:y val="-1.575707145108153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451-4525-BF91-0C02959D9424}"/>
                </c:ext>
              </c:extLst>
            </c:dLbl>
            <c:dLbl>
              <c:idx val="2"/>
              <c:layout>
                <c:manualLayout>
                  <c:x val="2.4355834912507066E-2"/>
                  <c:y val="4.727121435324454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451-4525-BF91-0C02959D9424}"/>
                </c:ext>
              </c:extLst>
            </c:dLbl>
            <c:dLbl>
              <c:idx val="3"/>
              <c:layout>
                <c:manualLayout>
                  <c:x val="1.198613922859605E-7"/>
                  <c:y val="0.1785801431122573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6098391819699693"/>
                      <c:h val="0.3235452004622074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F451-4525-BF91-0C02959D942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Sayfa1!$I$38:$I$41</c:f>
              <c:strCache>
                <c:ptCount val="4"/>
                <c:pt idx="0">
                  <c:v>Yabancı Diller</c:v>
                </c:pt>
                <c:pt idx="1">
                  <c:v>Spor</c:v>
                </c:pt>
                <c:pt idx="2">
                  <c:v>Sanat</c:v>
                </c:pt>
                <c:pt idx="3">
                  <c:v>Fen ve Sosyal Bilimler</c:v>
                </c:pt>
              </c:strCache>
            </c:strRef>
          </c:cat>
          <c:val>
            <c:numRef>
              <c:f>Sayfa1!$J$38:$J$41</c:f>
              <c:numCache>
                <c:formatCode>General</c:formatCode>
                <c:ptCount val="4"/>
                <c:pt idx="0">
                  <c:v>5</c:v>
                </c:pt>
                <c:pt idx="1">
                  <c:v>3</c:v>
                </c:pt>
                <c:pt idx="2">
                  <c:v>14</c:v>
                </c:pt>
                <c:pt idx="3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451-4525-BF91-0C02959D9424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Sayfa1!$J$18</c:f>
              <c:strCache>
                <c:ptCount val="1"/>
                <c:pt idx="0">
                  <c:v>Ders Sayısı</c:v>
                </c:pt>
              </c:strCache>
            </c:strRef>
          </c:tx>
          <c:dPt>
            <c:idx val="0"/>
            <c:bubble3D val="0"/>
            <c:explosion val="25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BAC6-488E-8860-87EA27A3795E}"/>
              </c:ext>
            </c:extLst>
          </c:dPt>
          <c:dPt>
            <c:idx val="1"/>
            <c:bubble3D val="0"/>
            <c:explosion val="37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BAC6-488E-8860-87EA27A3795E}"/>
              </c:ext>
            </c:extLst>
          </c:dPt>
          <c:dPt>
            <c:idx val="2"/>
            <c:bubble3D val="0"/>
            <c:explosion val="2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5-BAC6-488E-8860-87EA27A3795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7-BAC6-488E-8860-87EA27A3795E}"/>
              </c:ext>
            </c:extLst>
          </c:dPt>
          <c:dLbls>
            <c:dLbl>
              <c:idx val="0"/>
              <c:layout>
                <c:manualLayout>
                  <c:x val="-0.125"/>
                  <c:y val="0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AC6-488E-8860-87EA27A3795E}"/>
                </c:ext>
              </c:extLst>
            </c:dLbl>
            <c:dLbl>
              <c:idx val="1"/>
              <c:layout>
                <c:manualLayout>
                  <c:x val="8.8888888888888781E-2"/>
                  <c:y val="-4.6296296296296294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AC6-488E-8860-87EA27A3795E}"/>
                </c:ext>
              </c:extLst>
            </c:dLbl>
            <c:dLbl>
              <c:idx val="2"/>
              <c:layout>
                <c:manualLayout>
                  <c:x val="3.6111111111111212E-2"/>
                  <c:y val="-6.944444444444448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AC6-488E-8860-87EA27A3795E}"/>
                </c:ext>
              </c:extLst>
            </c:dLbl>
            <c:dLbl>
              <c:idx val="3"/>
              <c:layout>
                <c:manualLayout>
                  <c:x val="3.2973070088804006E-2"/>
                  <c:y val="0.1802360769398813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r-TR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1378502804528369"/>
                      <c:h val="0.194125684794700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BAC6-488E-8860-87EA27A3795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Sayfa1!$I$19:$I$22</c:f>
              <c:strCache>
                <c:ptCount val="4"/>
                <c:pt idx="0">
                  <c:v>Yabancı Diller</c:v>
                </c:pt>
                <c:pt idx="1">
                  <c:v>Spor</c:v>
                </c:pt>
                <c:pt idx="2">
                  <c:v>Sanat</c:v>
                </c:pt>
                <c:pt idx="3">
                  <c:v>Fen ve Sosyal Bilimler  </c:v>
                </c:pt>
              </c:strCache>
            </c:strRef>
          </c:cat>
          <c:val>
            <c:numRef>
              <c:f>Sayfa1!$J$19:$J$22</c:f>
              <c:numCache>
                <c:formatCode>General</c:formatCode>
                <c:ptCount val="4"/>
                <c:pt idx="0">
                  <c:v>7</c:v>
                </c:pt>
                <c:pt idx="1">
                  <c:v>5</c:v>
                </c:pt>
                <c:pt idx="2">
                  <c:v>23</c:v>
                </c:pt>
                <c:pt idx="3">
                  <c:v>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AC6-488E-8860-87EA27A3795E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E16EA-4A41-4C4E-B5F6-FDDA0F3808D1}" type="datetimeFigureOut">
              <a:rPr lang="tr-TR" smtClean="0"/>
              <a:t>30.03.2019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FC3C50-94F6-4546-AA07-6EB9BC4154E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86687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B5E0F-9640-49EB-B379-22281063B41C}" type="datetime1">
              <a:rPr lang="tr-TR" smtClean="0"/>
              <a:t>30.03.2019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Eğitim-Öğretim ve Dış İlişkiler Koordinatörlüğü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230BE-095D-44DB-A520-6308B5F782B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76381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8CA21-A411-41E7-935D-F6E4497DB966}" type="datetime1">
              <a:rPr lang="tr-TR" smtClean="0"/>
              <a:t>30.03.2019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Eğitim-Öğretim ve Dış İlişkiler Koordinatörlüğü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230BE-095D-44DB-A520-6308B5F782B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26180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77E93-CAA0-4185-A895-5A9A42D5D6B7}" type="datetime1">
              <a:rPr lang="tr-TR" smtClean="0"/>
              <a:t>30.03.2019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Eğitim-Öğretim ve Dış İlişkiler Koordinatörlüğü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230BE-095D-44DB-A520-6308B5F782B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66560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96193-AB54-481D-8268-FA1C55DF4A37}" type="datetime1">
              <a:rPr lang="tr-TR" smtClean="0"/>
              <a:t>30.03.2019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Eğitim-Öğretim ve Dış İlişkiler Koordinatörlüğü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230BE-095D-44DB-A520-6308B5F782B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81839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F5E67-0B09-4A9C-8F74-2D03720BC59D}" type="datetime1">
              <a:rPr lang="tr-TR" smtClean="0"/>
              <a:t>30.03.2019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Eğitim-Öğretim ve Dış İlişkiler Koordinatörlüğü</a:t>
            </a:r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230BE-095D-44DB-A520-6308B5F782B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2456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528DA-5510-4EC5-B499-B5F544F8FE17}" type="datetime1">
              <a:rPr lang="tr-TR" smtClean="0"/>
              <a:t>30.03.2019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Eğitim-Öğretim ve Dış İlişkiler Koordinatörlüğü</a:t>
            </a:r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230BE-095D-44DB-A520-6308B5F782B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82802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39055-AE9F-49D5-B6F9-5DE61A800D51}" type="datetime1">
              <a:rPr lang="tr-TR" smtClean="0"/>
              <a:t>30.03.2019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Eğitim-Öğretim ve Dış İlişkiler Koordinatörlüğü</a:t>
            </a:r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230BE-095D-44DB-A520-6308B5F782B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02328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8D179-8BCE-40DF-BCFC-E3C37BBF1B21}" type="datetime1">
              <a:rPr lang="tr-TR" smtClean="0"/>
              <a:t>30.03.2019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Eğitim-Öğretim ve Dış İlişkiler Koordinatörlüğü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230BE-095D-44DB-A520-6308B5F782B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59305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3C707-1A1A-4A51-A864-FA78DA818E40}" type="datetime1">
              <a:rPr lang="tr-TR" smtClean="0"/>
              <a:t>30.03.2019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Eğitim-Öğretim ve Dış İlişkiler Koordinatörlüğü</a:t>
            </a:r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230BE-095D-44DB-A520-6308B5F782B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30123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9323-917C-4DB6-9774-BC670A638D71}" type="datetime1">
              <a:rPr lang="tr-TR" smtClean="0"/>
              <a:t>30.03.2019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Eğitim-Öğretim ve Dış İlişkiler Koordinatörlüğü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230BE-095D-44DB-A520-6308B5F782B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74156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9B3E0-17E6-43B8-9206-5BC3D3B04BCE}" type="datetime1">
              <a:rPr lang="tr-TR" smtClean="0"/>
              <a:t>30.03.2019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Eğitim-Öğretim ve Dış İlişkiler Koordinatörlüğü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230BE-095D-44DB-A520-6308B5F782B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9910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0BFFC-D22B-416C-94F8-00465F1E8A44}" type="datetime1">
              <a:rPr lang="tr-TR" smtClean="0"/>
              <a:t>30.03.2019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r-TR" smtClean="0"/>
              <a:t>Eğitim-Öğretim ve Dış İlişkiler Koordinatörlüğü</a:t>
            </a:r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230BE-095D-44DB-A520-6308B5F782B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78571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G&#252;z%20D&#246;nemi%20Ders%20Listesi.xlsx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Bahar%20D&#246;nemi%20Ders%20Listesi.xlsx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3644"/>
          </a:xfrm>
          <a:prstGeom prst="rect">
            <a:avLst/>
          </a:prstGeom>
        </p:spPr>
      </p:pic>
      <p:sp>
        <p:nvSpPr>
          <p:cNvPr id="4" name="Unvan 3"/>
          <p:cNvSpPr>
            <a:spLocks noGrp="1"/>
          </p:cNvSpPr>
          <p:nvPr>
            <p:ph type="title"/>
          </p:nvPr>
        </p:nvSpPr>
        <p:spPr>
          <a:xfrm>
            <a:off x="838200" y="2899320"/>
            <a:ext cx="10515600" cy="1325563"/>
          </a:xfrm>
          <a:ln w="57150">
            <a:solidFill>
              <a:schemeClr val="accent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tr-TR" sz="4000" b="1" dirty="0" smtClean="0"/>
              <a:t>ALAN DIŞI SEÇMELİ DERSLER</a:t>
            </a:r>
            <a:endParaRPr lang="tr-TR" sz="4000" b="1" dirty="0"/>
          </a:p>
        </p:txBody>
      </p:sp>
    </p:spTree>
    <p:extLst>
      <p:ext uri="{BB962C8B-B14F-4D97-AF65-F5344CB8AC3E}">
        <p14:creationId xmlns:p14="http://schemas.microsoft.com/office/powerpoint/2010/main" val="268306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3644"/>
          </a:xfrm>
          <a:prstGeom prst="rect">
            <a:avLst/>
          </a:prstGeom>
        </p:spPr>
      </p:pic>
      <p:sp>
        <p:nvSpPr>
          <p:cNvPr id="4" name="Unvan 3"/>
          <p:cNvSpPr>
            <a:spLocks noGrp="1"/>
          </p:cNvSpPr>
          <p:nvPr>
            <p:ph type="title"/>
          </p:nvPr>
        </p:nvSpPr>
        <p:spPr>
          <a:xfrm>
            <a:off x="838200" y="168882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da-DK" sz="3600" b="1" u="sng" dirty="0"/>
              <a:t>Alan Dışı Seçmeli (ADS) Dersler</a:t>
            </a:r>
            <a:endParaRPr lang="tr-TR" sz="3600" b="1" u="sng" dirty="0"/>
          </a:p>
        </p:txBody>
      </p:sp>
      <p:sp>
        <p:nvSpPr>
          <p:cNvPr id="6" name="İçerik Yer Tutucusu 5"/>
          <p:cNvSpPr>
            <a:spLocks noGrp="1"/>
          </p:cNvSpPr>
          <p:nvPr>
            <p:ph idx="1"/>
          </p:nvPr>
        </p:nvSpPr>
        <p:spPr>
          <a:xfrm>
            <a:off x="838200" y="2612571"/>
            <a:ext cx="10515600" cy="35643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tr-TR" altLang="ko-KR" sz="24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tr-TR" altLang="ko-KR" sz="2400" dirty="0">
                <a:latin typeface="Arial" pitchFamily="34" charset="0"/>
                <a:cs typeface="Arial" pitchFamily="34" charset="0"/>
              </a:rPr>
              <a:t>Alan dışı seçmeli dersler;  öğrencilerin sosyal etkileşim içinde olmaları ve farklı alanlarla ilgili kültürel tecrübe kazanmaları amaçlarıyla </a:t>
            </a:r>
            <a:r>
              <a:rPr lang="tr-TR" altLang="ko-KR" sz="2400" dirty="0" smtClean="0">
                <a:latin typeface="Arial" pitchFamily="34" charset="0"/>
                <a:cs typeface="Arial" pitchFamily="34" charset="0"/>
              </a:rPr>
              <a:t>açılmıştır. </a:t>
            </a:r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 descr="Ä°lgili res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777" y="3799815"/>
            <a:ext cx="2798865" cy="279886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51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3644"/>
          </a:xfrm>
          <a:prstGeom prst="rect">
            <a:avLst/>
          </a:prstGeom>
        </p:spPr>
      </p:pic>
      <p:sp>
        <p:nvSpPr>
          <p:cNvPr id="4" name="Unvan 3"/>
          <p:cNvSpPr>
            <a:spLocks noGrp="1"/>
          </p:cNvSpPr>
          <p:nvPr>
            <p:ph type="title"/>
          </p:nvPr>
        </p:nvSpPr>
        <p:spPr>
          <a:xfrm>
            <a:off x="838200" y="147111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da-DK" sz="3600" b="1" u="sng" dirty="0"/>
              <a:t>2018-2019 Güz Yarıyılında </a:t>
            </a:r>
            <a:r>
              <a:rPr lang="da-DK" sz="3600" b="1" u="sng" dirty="0" smtClean="0"/>
              <a:t>ADS Ders</a:t>
            </a:r>
            <a:r>
              <a:rPr lang="tr-TR" sz="3600" b="1" u="sng" dirty="0" smtClean="0"/>
              <a:t>i Açan</a:t>
            </a:r>
            <a:r>
              <a:rPr lang="da-DK" sz="3600" b="1" u="sng" dirty="0" smtClean="0"/>
              <a:t> Fakülte</a:t>
            </a:r>
            <a:r>
              <a:rPr lang="tr-TR" sz="3600" b="1" u="sng" dirty="0" err="1" smtClean="0"/>
              <a:t>lerin</a:t>
            </a:r>
            <a:r>
              <a:rPr lang="tr-TR" sz="3600" b="1" u="sng" dirty="0" smtClean="0"/>
              <a:t> </a:t>
            </a:r>
            <a:r>
              <a:rPr lang="da-DK" sz="3600" b="1" u="sng" dirty="0" smtClean="0"/>
              <a:t>Dağılımı</a:t>
            </a:r>
            <a:endParaRPr lang="tr-TR" sz="3600" b="1" u="sng" dirty="0"/>
          </a:p>
        </p:txBody>
      </p:sp>
      <p:sp>
        <p:nvSpPr>
          <p:cNvPr id="6" name="İçerik Yer Tutucusu 5"/>
          <p:cNvSpPr>
            <a:spLocks noGrp="1"/>
          </p:cNvSpPr>
          <p:nvPr>
            <p:ph idx="1"/>
          </p:nvPr>
        </p:nvSpPr>
        <p:spPr>
          <a:xfrm>
            <a:off x="838200" y="2612571"/>
            <a:ext cx="10515600" cy="35643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tr-TR" altLang="ko-KR" sz="2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Metin kutusu 12"/>
          <p:cNvSpPr txBox="1"/>
          <p:nvPr/>
        </p:nvSpPr>
        <p:spPr>
          <a:xfrm>
            <a:off x="8264236" y="3067461"/>
            <a:ext cx="3927764" cy="156966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tr-TR" sz="2400" dirty="0">
                <a:solidFill>
                  <a:schemeClr val="tx1"/>
                </a:solidFill>
              </a:rPr>
              <a:t>2018-2019 eğitim-öğretim yılı güz yarıyılında 66 ders açılmış ve 3860 öğrenci ders seçmiştir.</a:t>
            </a:r>
          </a:p>
        </p:txBody>
      </p:sp>
      <p:graphicFrame>
        <p:nvGraphicFramePr>
          <p:cNvPr id="7" name="Grafik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3157569"/>
              </p:ext>
            </p:extLst>
          </p:nvPr>
        </p:nvGraphicFramePr>
        <p:xfrm>
          <a:off x="-173072" y="2344290"/>
          <a:ext cx="8353511" cy="4744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Katlanmış Nesne 7"/>
          <p:cNvSpPr/>
          <p:nvPr/>
        </p:nvSpPr>
        <p:spPr>
          <a:xfrm>
            <a:off x="1323703" y="2055223"/>
            <a:ext cx="45719" cy="45719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9" name="Katlanmış Nesne 8">
            <a:hlinkClick r:id="rId4" action="ppaction://hlinkfile"/>
          </p:cNvPr>
          <p:cNvSpPr/>
          <p:nvPr/>
        </p:nvSpPr>
        <p:spPr>
          <a:xfrm>
            <a:off x="11234057" y="6069874"/>
            <a:ext cx="836023" cy="627017"/>
          </a:xfrm>
          <a:prstGeom prst="foldedCorner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Ders listesi</a:t>
            </a:r>
          </a:p>
        </p:txBody>
      </p:sp>
    </p:spTree>
    <p:extLst>
      <p:ext uri="{BB962C8B-B14F-4D97-AF65-F5344CB8AC3E}">
        <p14:creationId xmlns:p14="http://schemas.microsoft.com/office/powerpoint/2010/main" val="101696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3644"/>
          </a:xfrm>
          <a:prstGeom prst="rect">
            <a:avLst/>
          </a:prstGeom>
        </p:spPr>
      </p:pic>
      <p:sp>
        <p:nvSpPr>
          <p:cNvPr id="4" name="Unvan 3"/>
          <p:cNvSpPr>
            <a:spLocks noGrp="1"/>
          </p:cNvSpPr>
          <p:nvPr>
            <p:ph type="title"/>
          </p:nvPr>
        </p:nvSpPr>
        <p:spPr>
          <a:xfrm>
            <a:off x="838200" y="147111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da-DK" sz="3600" b="1" u="sng" dirty="0"/>
              <a:t>2018-2019 </a:t>
            </a:r>
            <a:r>
              <a:rPr lang="tr-TR" sz="3600" b="1" u="sng" dirty="0"/>
              <a:t>Bahar</a:t>
            </a:r>
            <a:r>
              <a:rPr lang="da-DK" sz="3600" b="1" u="sng" dirty="0"/>
              <a:t> Yarıyılında ADS Ders</a:t>
            </a:r>
            <a:r>
              <a:rPr lang="tr-TR" sz="3600" b="1" u="sng" dirty="0"/>
              <a:t>i Açan</a:t>
            </a:r>
            <a:r>
              <a:rPr lang="da-DK" sz="3600" b="1" u="sng" dirty="0"/>
              <a:t> Fakülte</a:t>
            </a:r>
            <a:r>
              <a:rPr lang="tr-TR" sz="3600" b="1" u="sng" dirty="0" err="1"/>
              <a:t>lerin</a:t>
            </a:r>
            <a:r>
              <a:rPr lang="tr-TR" sz="3600" b="1" u="sng" dirty="0"/>
              <a:t> </a:t>
            </a:r>
            <a:r>
              <a:rPr lang="da-DK" sz="3600" b="1" u="sng" dirty="0"/>
              <a:t>Dağılımı</a:t>
            </a:r>
            <a:endParaRPr lang="tr-TR" sz="3600" b="1" u="sng" dirty="0"/>
          </a:p>
        </p:txBody>
      </p:sp>
      <p:sp>
        <p:nvSpPr>
          <p:cNvPr id="6" name="İçerik Yer Tutucusu 5"/>
          <p:cNvSpPr>
            <a:spLocks noGrp="1"/>
          </p:cNvSpPr>
          <p:nvPr>
            <p:ph idx="1"/>
          </p:nvPr>
        </p:nvSpPr>
        <p:spPr>
          <a:xfrm>
            <a:off x="838200" y="2612571"/>
            <a:ext cx="10515600" cy="35643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tr-TR" altLang="ko-KR" sz="2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Metin kutusu 9"/>
          <p:cNvSpPr txBox="1"/>
          <p:nvPr/>
        </p:nvSpPr>
        <p:spPr>
          <a:xfrm>
            <a:off x="8264236" y="3067461"/>
            <a:ext cx="3927764" cy="156966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tr-TR" sz="2400" dirty="0">
                <a:solidFill>
                  <a:schemeClr val="tx1"/>
                </a:solidFill>
              </a:rPr>
              <a:t>2018-2019 eğitim-öğretim yılı bahar yarıyılında </a:t>
            </a:r>
            <a:r>
              <a:rPr lang="tr-TR" sz="2400" dirty="0" smtClean="0">
                <a:solidFill>
                  <a:schemeClr val="tx1"/>
                </a:solidFill>
              </a:rPr>
              <a:t>5 tanesi İngilizce olmak üzere 110 ders 5000 kontenjan ile </a:t>
            </a:r>
            <a:r>
              <a:rPr lang="tr-TR" sz="2400" smtClean="0">
                <a:solidFill>
                  <a:schemeClr val="tx1"/>
                </a:solidFill>
              </a:rPr>
              <a:t>açılmıştır.</a:t>
            </a:r>
            <a:endParaRPr lang="tr-TR" sz="2400" dirty="0">
              <a:solidFill>
                <a:schemeClr val="tx1"/>
              </a:solidFill>
            </a:endParaRPr>
          </a:p>
        </p:txBody>
      </p:sp>
      <p:graphicFrame>
        <p:nvGraphicFramePr>
          <p:cNvPr id="7" name="Grafik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4290924"/>
              </p:ext>
            </p:extLst>
          </p:nvPr>
        </p:nvGraphicFramePr>
        <p:xfrm>
          <a:off x="92177" y="2372833"/>
          <a:ext cx="7787149" cy="40438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Katlanmış Nesne 7">
            <a:hlinkClick r:id="rId4" action="ppaction://hlinkfile"/>
          </p:cNvPr>
          <p:cNvSpPr/>
          <p:nvPr/>
        </p:nvSpPr>
        <p:spPr>
          <a:xfrm>
            <a:off x="11234057" y="6069874"/>
            <a:ext cx="836023" cy="627017"/>
          </a:xfrm>
          <a:prstGeom prst="foldedCorner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/>
              <a:t>Ders listesi</a:t>
            </a:r>
          </a:p>
        </p:txBody>
      </p:sp>
    </p:spTree>
    <p:extLst>
      <p:ext uri="{BB962C8B-B14F-4D97-AF65-F5344CB8AC3E}">
        <p14:creationId xmlns:p14="http://schemas.microsoft.com/office/powerpoint/2010/main" val="3572393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3644"/>
          </a:xfrm>
          <a:prstGeom prst="rect">
            <a:avLst/>
          </a:prstGeom>
        </p:spPr>
      </p:pic>
      <p:sp>
        <p:nvSpPr>
          <p:cNvPr id="6" name="Content Placeholder 12"/>
          <p:cNvSpPr txBox="1">
            <a:spLocks/>
          </p:cNvSpPr>
          <p:nvPr/>
        </p:nvSpPr>
        <p:spPr>
          <a:xfrm>
            <a:off x="1797606" y="1692626"/>
            <a:ext cx="6784095" cy="41478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tr-TR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tr-TR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tr-TR"/>
              <a:t/>
            </a:r>
            <a:br>
              <a:rPr lang="tr-TR"/>
            </a:b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Tablo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4083370"/>
              </p:ext>
            </p:extLst>
          </p:nvPr>
        </p:nvGraphicFramePr>
        <p:xfrm>
          <a:off x="1524068" y="4734498"/>
          <a:ext cx="3134461" cy="14060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65895">
                  <a:extLst>
                    <a:ext uri="{9D8B030D-6E8A-4147-A177-3AD203B41FA5}">
                      <a16:colId xmlns:a16="http://schemas.microsoft.com/office/drawing/2014/main" val="2420866251"/>
                    </a:ext>
                  </a:extLst>
                </a:gridCol>
                <a:gridCol w="1068566">
                  <a:extLst>
                    <a:ext uri="{9D8B030D-6E8A-4147-A177-3AD203B41FA5}">
                      <a16:colId xmlns:a16="http://schemas.microsoft.com/office/drawing/2014/main" val="1233383"/>
                    </a:ext>
                  </a:extLst>
                </a:gridCol>
              </a:tblGrid>
              <a:tr h="281207"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u="none" strike="noStrike" dirty="0">
                          <a:effectLst/>
                        </a:rPr>
                        <a:t>Alan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u="none" strike="noStrike" dirty="0">
                          <a:effectLst/>
                        </a:rPr>
                        <a:t>Ders Sayısı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676057"/>
                  </a:ext>
                </a:extLst>
              </a:tr>
              <a:tr h="2812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u="none" strike="noStrike" dirty="0">
                          <a:effectLst/>
                        </a:rPr>
                        <a:t>Yabancı Diller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5791999"/>
                  </a:ext>
                </a:extLst>
              </a:tr>
              <a:tr h="2812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u="none" strike="noStrike" dirty="0">
                          <a:effectLst/>
                        </a:rPr>
                        <a:t>Spor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2239488"/>
                  </a:ext>
                </a:extLst>
              </a:tr>
              <a:tr h="2812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u="none" strike="noStrike" dirty="0">
                          <a:effectLst/>
                        </a:rPr>
                        <a:t>Sanat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344510"/>
                  </a:ext>
                </a:extLst>
              </a:tr>
              <a:tr h="2812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u="none" strike="noStrike" dirty="0">
                          <a:effectLst/>
                        </a:rPr>
                        <a:t>Fen ve Sosyal Bilimler  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8044290"/>
                  </a:ext>
                </a:extLst>
              </a:tr>
            </a:tbl>
          </a:graphicData>
        </a:graphic>
      </p:graphicFrame>
      <p:graphicFrame>
        <p:nvGraphicFramePr>
          <p:cNvPr id="9" name="Grafik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4764568"/>
              </p:ext>
            </p:extLst>
          </p:nvPr>
        </p:nvGraphicFramePr>
        <p:xfrm>
          <a:off x="5681443" y="1675498"/>
          <a:ext cx="6244537" cy="29324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Dikdörtgen 1"/>
          <p:cNvSpPr/>
          <p:nvPr/>
        </p:nvSpPr>
        <p:spPr>
          <a:xfrm>
            <a:off x="6369538" y="143185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sng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tr-TR" b="1" u="sng" dirty="0"/>
              <a:t>2018-2019 Eğitim-Öğretim Yılı Bahar Yarıyılında </a:t>
            </a:r>
            <a:r>
              <a:rPr lang="en-US" u="sng" dirty="0" err="1"/>
              <a:t>Ders</a:t>
            </a:r>
            <a:r>
              <a:rPr lang="tr-TR" u="sng" dirty="0" err="1"/>
              <a:t>lerin</a:t>
            </a:r>
            <a:r>
              <a:rPr lang="tr-TR" u="sng" dirty="0"/>
              <a:t> Alanlara Göre Dağılımı</a:t>
            </a:r>
            <a:endParaRPr lang="en-US" u="sng" dirty="0"/>
          </a:p>
        </p:txBody>
      </p:sp>
      <p:sp>
        <p:nvSpPr>
          <p:cNvPr id="3" name="Dikdörtgen 2"/>
          <p:cNvSpPr/>
          <p:nvPr/>
        </p:nvSpPr>
        <p:spPr>
          <a:xfrm>
            <a:off x="-273538" y="144224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sng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tr-TR" b="1" u="sng" dirty="0"/>
              <a:t>2018-2019 Eğitim-Öğretim Yılı Güz Yarıyılında </a:t>
            </a:r>
            <a:r>
              <a:rPr lang="en-US" u="sng" dirty="0" err="1"/>
              <a:t>Ders</a:t>
            </a:r>
            <a:r>
              <a:rPr lang="tr-TR" u="sng" dirty="0" err="1"/>
              <a:t>lerin</a:t>
            </a:r>
            <a:r>
              <a:rPr lang="tr-TR" u="sng" dirty="0"/>
              <a:t> Alanlara Göre Dağılımı</a:t>
            </a:r>
            <a:endParaRPr lang="en-US" u="sng" dirty="0"/>
          </a:p>
        </p:txBody>
      </p:sp>
      <p:graphicFrame>
        <p:nvGraphicFramePr>
          <p:cNvPr id="13" name="Tablo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7638973"/>
              </p:ext>
            </p:extLst>
          </p:nvPr>
        </p:nvGraphicFramePr>
        <p:xfrm>
          <a:off x="7725813" y="4684839"/>
          <a:ext cx="3134461" cy="14060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65895">
                  <a:extLst>
                    <a:ext uri="{9D8B030D-6E8A-4147-A177-3AD203B41FA5}">
                      <a16:colId xmlns:a16="http://schemas.microsoft.com/office/drawing/2014/main" val="2420866251"/>
                    </a:ext>
                  </a:extLst>
                </a:gridCol>
                <a:gridCol w="1068566">
                  <a:extLst>
                    <a:ext uri="{9D8B030D-6E8A-4147-A177-3AD203B41FA5}">
                      <a16:colId xmlns:a16="http://schemas.microsoft.com/office/drawing/2014/main" val="1233383"/>
                    </a:ext>
                  </a:extLst>
                </a:gridCol>
              </a:tblGrid>
              <a:tr h="281207"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u="none" strike="noStrike" dirty="0">
                          <a:effectLst/>
                        </a:rPr>
                        <a:t>Alan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1" u="none" strike="noStrike" dirty="0">
                          <a:effectLst/>
                        </a:rPr>
                        <a:t>Ders Sayısı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676057"/>
                  </a:ext>
                </a:extLst>
              </a:tr>
              <a:tr h="2812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u="none" strike="noStrike" dirty="0">
                          <a:effectLst/>
                        </a:rPr>
                        <a:t>Yabancı Diller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5791999"/>
                  </a:ext>
                </a:extLst>
              </a:tr>
              <a:tr h="2812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u="none" strike="noStrike" dirty="0">
                          <a:effectLst/>
                        </a:rPr>
                        <a:t>Spor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2239488"/>
                  </a:ext>
                </a:extLst>
              </a:tr>
              <a:tr h="2812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u="none" strike="noStrike" dirty="0">
                          <a:effectLst/>
                        </a:rPr>
                        <a:t>Sanat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344510"/>
                  </a:ext>
                </a:extLst>
              </a:tr>
              <a:tr h="2812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u="none" strike="noStrike" dirty="0">
                          <a:effectLst/>
                        </a:rPr>
                        <a:t>Fen ve Sosyal Bilimler  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57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8044290"/>
                  </a:ext>
                </a:extLst>
              </a:tr>
            </a:tbl>
          </a:graphicData>
        </a:graphic>
      </p:graphicFrame>
      <p:graphicFrame>
        <p:nvGraphicFramePr>
          <p:cNvPr id="10" name="Grafik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64079205"/>
              </p:ext>
            </p:extLst>
          </p:nvPr>
        </p:nvGraphicFramePr>
        <p:xfrm>
          <a:off x="626938" y="2189957"/>
          <a:ext cx="4171485" cy="2417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Grafik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9236791"/>
              </p:ext>
            </p:extLst>
          </p:nvPr>
        </p:nvGraphicFramePr>
        <p:xfrm>
          <a:off x="6253316" y="2078184"/>
          <a:ext cx="4814535" cy="3071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65778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3644"/>
          </a:xfrm>
          <a:prstGeom prst="rect">
            <a:avLst/>
          </a:prstGeom>
        </p:spPr>
      </p:pic>
      <p:sp>
        <p:nvSpPr>
          <p:cNvPr id="4" name="Unvan 3"/>
          <p:cNvSpPr>
            <a:spLocks noGrp="1"/>
          </p:cNvSpPr>
          <p:nvPr>
            <p:ph type="title"/>
          </p:nvPr>
        </p:nvSpPr>
        <p:spPr>
          <a:xfrm>
            <a:off x="838200" y="142057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tr-TR" sz="3600" b="1" u="sng" dirty="0"/>
              <a:t>ADS Ders Saatleri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idx="1"/>
          </p:nvPr>
        </p:nvSpPr>
        <p:spPr>
          <a:xfrm>
            <a:off x="838200" y="2484604"/>
            <a:ext cx="10515600" cy="3564392"/>
          </a:xfrm>
        </p:spPr>
        <p:txBody>
          <a:bodyPr>
            <a:normAutofit/>
          </a:bodyPr>
          <a:lstStyle/>
          <a:p>
            <a:pPr algn="just"/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Üniversite genelinde bütünlüğün sağlanması amacıyla ADS derslerin 15:30-17:20 arasında açılması gerekmektedir.</a:t>
            </a:r>
          </a:p>
          <a:p>
            <a:pPr algn="just"/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Güz döneminde, 10:30-12:20 arasında açılan ADS ders uygulaması kaldırılmıştır. </a:t>
            </a:r>
          </a:p>
          <a:p>
            <a:pPr algn="just"/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tr-TR" sz="2400" dirty="0">
                <a:latin typeface="Arial" panose="020B0604020202020204" pitchFamily="34" charset="0"/>
                <a:cs typeface="Arial" panose="020B0604020202020204" pitchFamily="34" charset="0"/>
              </a:rPr>
              <a:t>İki şube olarak açılacak derslerin farklı günlerde (15:30-17:20 arasında) ya da aynı gün ve saatte ancak farklı öğretim üyeleri tarafından verilmesi gerekmektedir.</a:t>
            </a:r>
          </a:p>
          <a:p>
            <a:pPr algn="just"/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76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3644"/>
          </a:xfrm>
          <a:prstGeom prst="rect">
            <a:avLst/>
          </a:prstGeom>
        </p:spPr>
      </p:pic>
      <p:sp>
        <p:nvSpPr>
          <p:cNvPr id="4" name="Unvan 3"/>
          <p:cNvSpPr>
            <a:spLocks noGrp="1"/>
          </p:cNvSpPr>
          <p:nvPr>
            <p:ph type="title"/>
          </p:nvPr>
        </p:nvSpPr>
        <p:spPr>
          <a:xfrm>
            <a:off x="838200" y="168882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tr-TR" sz="3600" b="1" u="sng" dirty="0"/>
              <a:t>Müfredatında ADS Ders Olan Programların Yapması Gerekenler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idx="1"/>
          </p:nvPr>
        </p:nvSpPr>
        <p:spPr>
          <a:xfrm>
            <a:off x="838200" y="2921023"/>
            <a:ext cx="10515600" cy="3564392"/>
          </a:xfrm>
        </p:spPr>
        <p:txBody>
          <a:bodyPr>
            <a:normAutofit/>
          </a:bodyPr>
          <a:lstStyle/>
          <a:p>
            <a:pPr algn="just"/>
            <a:r>
              <a:rPr lang="tr-TR" altLang="ko-KR" sz="2400" dirty="0">
                <a:latin typeface="Arial" pitchFamily="34" charset="0"/>
                <a:cs typeface="Arial" pitchFamily="34" charset="0"/>
              </a:rPr>
              <a:t>Alan dışı seçmeli dersler, Senato onayı alındıktan sonra sistemde açıldığı için ADS dersi açmak isteyenlerin ders tanımlama formlarını </a:t>
            </a:r>
            <a:r>
              <a:rPr lang="tr-TR" altLang="ko-KR" sz="2400" i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akts@gazi.edu.tr</a:t>
            </a:r>
            <a:r>
              <a:rPr lang="tr-TR" altLang="ko-KR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tr-TR" altLang="ko-KR" sz="2400" dirty="0">
                <a:latin typeface="Arial" pitchFamily="34" charset="0"/>
                <a:cs typeface="Arial" pitchFamily="34" charset="0"/>
              </a:rPr>
              <a:t>adresine iletmeleri gerekmektedir.</a:t>
            </a:r>
          </a:p>
          <a:p>
            <a:pPr algn="just"/>
            <a:endParaRPr lang="tr-TR" altLang="ko-KR" sz="24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tr-TR" altLang="ko-KR" sz="2400" dirty="0">
                <a:latin typeface="Arial" pitchFamily="34" charset="0"/>
                <a:cs typeface="Arial" pitchFamily="34" charset="0"/>
              </a:rPr>
              <a:t>Güz dönemi açılan ders, bahar döneminde de açılmak isteniyorsa </a:t>
            </a:r>
            <a:r>
              <a:rPr lang="tr-TR" altLang="ko-KR" sz="2400" i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akts@gazi.edu.tr</a:t>
            </a:r>
            <a:r>
              <a:rPr lang="tr-TR" altLang="ko-KR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</a:t>
            </a:r>
            <a:r>
              <a:rPr lang="tr-TR" altLang="ko-KR" sz="2400" dirty="0">
                <a:latin typeface="Arial" pitchFamily="34" charset="0"/>
                <a:cs typeface="Arial" pitchFamily="34" charset="0"/>
              </a:rPr>
              <a:t>adresine e-mail atılarak bilgi verilmelidir.</a:t>
            </a:r>
          </a:p>
          <a:p>
            <a:pPr algn="just"/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334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3644"/>
          </a:xfrm>
          <a:prstGeom prst="rect">
            <a:avLst/>
          </a:prstGeom>
        </p:spPr>
      </p:pic>
      <p:sp>
        <p:nvSpPr>
          <p:cNvPr id="4" name="Unvan 3"/>
          <p:cNvSpPr>
            <a:spLocks noGrp="1"/>
          </p:cNvSpPr>
          <p:nvPr>
            <p:ph type="title"/>
          </p:nvPr>
        </p:nvSpPr>
        <p:spPr>
          <a:xfrm>
            <a:off x="838200" y="152257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tr-TR" sz="3600" b="1" u="sng" dirty="0"/>
              <a:t>ADS Ders Açmak İsteyen Öğretim Üyelerinin Yapması Gerekenler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idx="1"/>
          </p:nvPr>
        </p:nvSpPr>
        <p:spPr>
          <a:xfrm>
            <a:off x="921328" y="2605933"/>
            <a:ext cx="10515600" cy="35643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altLang="ko-KR" sz="2400" dirty="0">
                <a:latin typeface="Arial" pitchFamily="34" charset="0"/>
                <a:cs typeface="Arial" pitchFamily="34" charset="0"/>
              </a:rPr>
              <a:t>Müfredatında Alan Dışı Seçmeli (ADS) ders olan her programın;</a:t>
            </a:r>
          </a:p>
          <a:p>
            <a:pPr marL="342900" indent="-342900" algn="just"/>
            <a:r>
              <a:rPr lang="tr-TR" altLang="ko-KR" sz="2400" dirty="0">
                <a:latin typeface="Arial" pitchFamily="34" charset="0"/>
                <a:cs typeface="Arial" pitchFamily="34" charset="0"/>
              </a:rPr>
              <a:t>En az bir ADS ders açması,</a:t>
            </a:r>
          </a:p>
          <a:p>
            <a:pPr marL="342900" indent="-342900" algn="just"/>
            <a:r>
              <a:rPr lang="tr-TR" altLang="ko-KR" sz="2400" dirty="0" smtClean="0">
                <a:latin typeface="Arial" pitchFamily="34" charset="0"/>
                <a:cs typeface="Arial" pitchFamily="34" charset="0"/>
              </a:rPr>
              <a:t>Ders </a:t>
            </a:r>
            <a:r>
              <a:rPr lang="tr-TR" altLang="ko-KR" sz="2400" dirty="0">
                <a:latin typeface="Arial" pitchFamily="34" charset="0"/>
                <a:cs typeface="Arial" pitchFamily="34" charset="0"/>
              </a:rPr>
              <a:t>programında 15:30-17:20 saatleri arasında ADS ders/dersleri için zaman ayırması,</a:t>
            </a:r>
          </a:p>
          <a:p>
            <a:pPr marL="342900" indent="-342900" algn="just"/>
            <a:r>
              <a:rPr lang="tr-TR" altLang="ko-KR" sz="2400" dirty="0">
                <a:latin typeface="Arial" pitchFamily="34" charset="0"/>
                <a:cs typeface="Arial" pitchFamily="34" charset="0"/>
              </a:rPr>
              <a:t>15:30-17:20 saatleri arasında ADS dersin/derslerinin verilebilmesi için </a:t>
            </a:r>
            <a:r>
              <a:rPr lang="tr-TR" altLang="ko-KR" sz="2400" dirty="0" smtClean="0">
                <a:latin typeface="Arial" pitchFamily="34" charset="0"/>
                <a:cs typeface="Arial" pitchFamily="34" charset="0"/>
              </a:rPr>
              <a:t>dersin </a:t>
            </a:r>
            <a:r>
              <a:rPr lang="tr-TR" altLang="ko-KR" sz="2400" dirty="0">
                <a:latin typeface="Arial" pitchFamily="34" charset="0"/>
                <a:cs typeface="Arial" pitchFamily="34" charset="0"/>
              </a:rPr>
              <a:t>içeriğine uygun bir derslik ayarlaması,</a:t>
            </a:r>
          </a:p>
          <a:p>
            <a:pPr marL="342900" indent="-342900" algn="just"/>
            <a:r>
              <a:rPr lang="tr-TR" altLang="ko-KR" sz="2400" dirty="0">
                <a:latin typeface="Arial" pitchFamily="34" charset="0"/>
                <a:cs typeface="Arial" pitchFamily="34" charset="0"/>
              </a:rPr>
              <a:t>Öğrencilerin hangi dönem ADS ders alacağını görebilmesi ve ADS dersler ile ilgili istatistiksel analiz yapılabilmesi </a:t>
            </a:r>
            <a:r>
              <a:rPr lang="tr-TR" altLang="ko-KR" sz="2400" dirty="0" smtClean="0">
                <a:latin typeface="Arial" pitchFamily="34" charset="0"/>
                <a:cs typeface="Arial" pitchFamily="34" charset="0"/>
              </a:rPr>
              <a:t>için müfredatlarını ve ders </a:t>
            </a:r>
            <a:r>
              <a:rPr lang="tr-TR" altLang="ko-KR" sz="2400" dirty="0">
                <a:latin typeface="Arial" pitchFamily="34" charset="0"/>
                <a:cs typeface="Arial" pitchFamily="34" charset="0"/>
              </a:rPr>
              <a:t>programlarını internet sayfasında ilan etmeleri gerekmektedir.</a:t>
            </a:r>
          </a:p>
          <a:p>
            <a:pPr algn="just"/>
            <a:endParaRPr lang="tr-TR" altLang="ko-KR" sz="2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tr-TR" altLang="ko-KR" sz="2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tr-TR" altLang="ko-KR" sz="2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ko-KR" altLang="en-US" sz="2400" dirty="0">
              <a:latin typeface="Arial" pitchFamily="34" charset="0"/>
              <a:cs typeface="Arial" pitchFamily="34" charset="0"/>
            </a:endParaRPr>
          </a:p>
          <a:p>
            <a:endParaRPr lang="tr-TR" sz="2400" dirty="0"/>
          </a:p>
          <a:p>
            <a:pPr algn="just"/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031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3644"/>
          </a:xfrm>
          <a:prstGeom prst="rect">
            <a:avLst/>
          </a:prstGeom>
        </p:spPr>
      </p:pic>
      <p:sp>
        <p:nvSpPr>
          <p:cNvPr id="4" name="Unvan 3"/>
          <p:cNvSpPr>
            <a:spLocks noGrp="1"/>
          </p:cNvSpPr>
          <p:nvPr>
            <p:ph type="title"/>
          </p:nvPr>
        </p:nvSpPr>
        <p:spPr>
          <a:xfrm>
            <a:off x="838200" y="152257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tr-TR" sz="3600" b="1" u="sng" dirty="0"/>
              <a:t>Danışmanlara Düşen Görev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idx="1"/>
          </p:nvPr>
        </p:nvSpPr>
        <p:spPr>
          <a:xfrm>
            <a:off x="921328" y="2588515"/>
            <a:ext cx="10515600" cy="3564392"/>
          </a:xfrm>
        </p:spPr>
        <p:txBody>
          <a:bodyPr>
            <a:normAutofit/>
          </a:bodyPr>
          <a:lstStyle/>
          <a:p>
            <a:pPr algn="just"/>
            <a:r>
              <a:rPr lang="tr-TR" altLang="ko-KR" sz="2400" dirty="0">
                <a:latin typeface="Arial" pitchFamily="34" charset="0"/>
                <a:cs typeface="Arial" pitchFamily="34" charset="0"/>
              </a:rPr>
              <a:t>ADS derslerini, </a:t>
            </a:r>
            <a:r>
              <a:rPr lang="tr-TR" altLang="ko-KR" sz="24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öncelikle</a:t>
            </a:r>
            <a:r>
              <a:rPr lang="tr-TR" altLang="ko-KR" sz="2400" i="1" dirty="0">
                <a:latin typeface="Arial" pitchFamily="34" charset="0"/>
                <a:cs typeface="Arial" pitchFamily="34" charset="0"/>
              </a:rPr>
              <a:t> </a:t>
            </a:r>
            <a:r>
              <a:rPr lang="tr-TR" altLang="ko-KR" sz="2400" dirty="0" smtClean="0">
                <a:latin typeface="Arial" pitchFamily="34" charset="0"/>
                <a:cs typeface="Arial" pitchFamily="34" charset="0"/>
              </a:rPr>
              <a:t>müfredatında </a:t>
            </a:r>
            <a:r>
              <a:rPr lang="tr-TR" altLang="ko-KR" sz="2400" i="1" dirty="0">
                <a:latin typeface="Arial" pitchFamily="34" charset="0"/>
                <a:cs typeface="Arial" pitchFamily="34" charset="0"/>
              </a:rPr>
              <a:t>ders seçilen dönemde </a:t>
            </a:r>
            <a:r>
              <a:rPr lang="tr-TR" altLang="ko-KR" sz="2400" dirty="0" smtClean="0">
                <a:latin typeface="Arial" pitchFamily="34" charset="0"/>
                <a:cs typeface="Arial" pitchFamily="34" charset="0"/>
              </a:rPr>
              <a:t>ADS dersi olan </a:t>
            </a:r>
            <a:r>
              <a:rPr lang="tr-TR" altLang="ko-KR" sz="2400" dirty="0">
                <a:latin typeface="Arial" pitchFamily="34" charset="0"/>
                <a:cs typeface="Arial" pitchFamily="34" charset="0"/>
              </a:rPr>
              <a:t>öğrencilerin seçmesi sağlanmalıdır. </a:t>
            </a:r>
            <a:endParaRPr lang="tr-TR" altLang="ko-KR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tr-TR" altLang="ko-KR" sz="2400" dirty="0"/>
          </a:p>
          <a:p>
            <a:pPr algn="just"/>
            <a:r>
              <a:rPr lang="tr-TR" altLang="ko-KR" sz="2400" dirty="0">
                <a:latin typeface="Arial" pitchFamily="34" charset="0"/>
                <a:cs typeface="Arial" pitchFamily="34" charset="0"/>
              </a:rPr>
              <a:t>Danışmanlar, öğrencinin almak istediği ADS dersin, program için alan dışı seçmeli ders olduğunu kontrol etmelidir.</a:t>
            </a:r>
          </a:p>
          <a:p>
            <a:pPr algn="just"/>
            <a:endParaRPr lang="tr-TR" altLang="ko-KR" sz="2400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tr-TR" altLang="ko-KR" sz="2400" dirty="0">
                <a:latin typeface="Arial" pitchFamily="34" charset="0"/>
                <a:cs typeface="Arial" pitchFamily="34" charset="0"/>
              </a:rPr>
              <a:t>Bu konuda Üniversitemiz bölüm başkanlarının danışmanları bilgilendirmesi rica olunur.</a:t>
            </a:r>
          </a:p>
          <a:p>
            <a:pPr algn="just"/>
            <a:endParaRPr lang="tr-TR" altLang="ko-KR" sz="2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tr-T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986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3644"/>
          </a:xfrm>
          <a:prstGeom prst="rect">
            <a:avLst/>
          </a:prstGeom>
        </p:spPr>
      </p:pic>
      <p:sp>
        <p:nvSpPr>
          <p:cNvPr id="4" name="Unvan 3"/>
          <p:cNvSpPr>
            <a:spLocks noGrp="1"/>
          </p:cNvSpPr>
          <p:nvPr>
            <p:ph type="title"/>
          </p:nvPr>
        </p:nvSpPr>
        <p:spPr>
          <a:xfrm>
            <a:off x="838200" y="141866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nn-NO" sz="3600" b="1" u="sng" dirty="0"/>
              <a:t>5i ve ADS Derslerin Ortak Final Sınavı</a:t>
            </a:r>
            <a:endParaRPr lang="tr-TR" sz="3600" b="1" u="sng" dirty="0"/>
          </a:p>
        </p:txBody>
      </p:sp>
      <p:sp>
        <p:nvSpPr>
          <p:cNvPr id="6" name="İçerik Yer Tutucusu 5"/>
          <p:cNvSpPr>
            <a:spLocks noGrp="1"/>
          </p:cNvSpPr>
          <p:nvPr>
            <p:ph idx="1"/>
          </p:nvPr>
        </p:nvSpPr>
        <p:spPr>
          <a:xfrm>
            <a:off x="921328" y="2588515"/>
            <a:ext cx="10515600" cy="3564392"/>
          </a:xfrm>
        </p:spPr>
        <p:txBody>
          <a:bodyPr>
            <a:noAutofit/>
          </a:bodyPr>
          <a:lstStyle/>
          <a:p>
            <a:pPr algn="just"/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5i derslerinin (Türk Dili, Atatürk İlkeleri ve İnkılap Tarihi, İngilizce) ve ADS derslerin final </a:t>
            </a:r>
            <a:r>
              <a:rPr lang="tr-T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sınavları belirlenen ortak gün ve saatte yapılacaktır</a:t>
            </a:r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Özel değerlendirme yapılacak ADS derslerinde de değerlendirmeler belirtilen tarih ve saatte yapılacaktır.</a:t>
            </a:r>
          </a:p>
          <a:p>
            <a:pPr algn="just"/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Türk Dili ile Atatürk İlkeleri ve İnkılap Tarihi derslerinin sınavları aynı günde, İngilizce ile Alan Dışı Seçmeli Derslerin final sınavları aynı günde yapılacaktır. </a:t>
            </a:r>
          </a:p>
          <a:p>
            <a:pPr algn="just"/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Sınav süreleri en fazla bir saat olacak şekilde sınavların gün ve saatleri ayarlanarak Koordinatörlüğümüz tarafından programlara bilgi verilecektir.</a:t>
            </a:r>
          </a:p>
          <a:p>
            <a:pPr algn="just"/>
            <a:r>
              <a:rPr lang="tr-TR" sz="2000" dirty="0">
                <a:latin typeface="Arial" panose="020B0604020202020204" pitchFamily="34" charset="0"/>
                <a:cs typeface="Arial" panose="020B0604020202020204" pitchFamily="34" charset="0"/>
              </a:rPr>
              <a:t>Programların, final sınav takvimlerinde, ortak dersler için belirtilen tarihlerde zaman ayırmaları ve bu sınavlar için sınıf ayarlamaları gerekmektedir.</a:t>
            </a:r>
          </a:p>
          <a:p>
            <a:pPr algn="just"/>
            <a:endParaRPr lang="tr-T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tr-T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tr-T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8875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480</Words>
  <Application>Microsoft Office PowerPoint</Application>
  <PresentationFormat>Geniş ekran</PresentationFormat>
  <Paragraphs>69</Paragraphs>
  <Slides>10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10</vt:i4>
      </vt:variant>
    </vt:vector>
  </HeadingPairs>
  <TitlesOfParts>
    <vt:vector size="17" baseType="lpstr">
      <vt:lpstr>맑은 고딕</vt:lpstr>
      <vt:lpstr>Arial</vt:lpstr>
      <vt:lpstr>Calibri</vt:lpstr>
      <vt:lpstr>Calibri Light</vt:lpstr>
      <vt:lpstr>times new roman</vt:lpstr>
      <vt:lpstr>times new roman</vt:lpstr>
      <vt:lpstr>Office Teması</vt:lpstr>
      <vt:lpstr>ALAN DIŞI SEÇMELİ DERSLER</vt:lpstr>
      <vt:lpstr>Alan Dışı Seçmeli (ADS) Dersler</vt:lpstr>
      <vt:lpstr>2018-2019 Güz Yarıyılında ADS Dersi Açan Fakültelerin Dağılımı</vt:lpstr>
      <vt:lpstr>2018-2019 Bahar Yarıyılında ADS Dersi Açan Fakültelerin Dağılımı</vt:lpstr>
      <vt:lpstr>PowerPoint Sunusu</vt:lpstr>
      <vt:lpstr>ADS Ders Saatleri</vt:lpstr>
      <vt:lpstr>Müfredatında ADS Ders Olan Programların Yapması Gerekenler</vt:lpstr>
      <vt:lpstr>ADS Ders Açmak İsteyen Öğretim Üyelerinin Yapması Gerekenler</vt:lpstr>
      <vt:lpstr>Danışmanlara Düşen Görev</vt:lpstr>
      <vt:lpstr>5i ve ADS Derslerin Ortak Final Sınavı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harunn</dc:creator>
  <cp:lastModifiedBy>info</cp:lastModifiedBy>
  <cp:revision>49</cp:revision>
  <dcterms:created xsi:type="dcterms:W3CDTF">2017-12-14T08:59:59Z</dcterms:created>
  <dcterms:modified xsi:type="dcterms:W3CDTF">2019-03-30T14:02:29Z</dcterms:modified>
</cp:coreProperties>
</file>