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notesMasterIdLst>
    <p:notesMasterId r:id="rId38"/>
  </p:notesMasterIdLst>
  <p:sldIdLst>
    <p:sldId id="256" r:id="rId2"/>
    <p:sldId id="257" r:id="rId3"/>
    <p:sldId id="258" r:id="rId4"/>
    <p:sldId id="292" r:id="rId5"/>
    <p:sldId id="259" r:id="rId6"/>
    <p:sldId id="260" r:id="rId7"/>
    <p:sldId id="261" r:id="rId8"/>
    <p:sldId id="262" r:id="rId9"/>
    <p:sldId id="263" r:id="rId10"/>
    <p:sldId id="267" r:id="rId11"/>
    <p:sldId id="282" r:id="rId12"/>
    <p:sldId id="288" r:id="rId13"/>
    <p:sldId id="264" r:id="rId14"/>
    <p:sldId id="265" r:id="rId15"/>
    <p:sldId id="268" r:id="rId16"/>
    <p:sldId id="266" r:id="rId17"/>
    <p:sldId id="269" r:id="rId18"/>
    <p:sldId id="278" r:id="rId19"/>
    <p:sldId id="279" r:id="rId20"/>
    <p:sldId id="280" r:id="rId21"/>
    <p:sldId id="281" r:id="rId22"/>
    <p:sldId id="283" r:id="rId23"/>
    <p:sldId id="270" r:id="rId24"/>
    <p:sldId id="271" r:id="rId25"/>
    <p:sldId id="272" r:id="rId26"/>
    <p:sldId id="284" r:id="rId27"/>
    <p:sldId id="285" r:id="rId28"/>
    <p:sldId id="273" r:id="rId29"/>
    <p:sldId id="276" r:id="rId30"/>
    <p:sldId id="277" r:id="rId31"/>
    <p:sldId id="274" r:id="rId32"/>
    <p:sldId id="275" r:id="rId33"/>
    <p:sldId id="286" r:id="rId34"/>
    <p:sldId id="287" r:id="rId35"/>
    <p:sldId id="291" r:id="rId36"/>
    <p:sldId id="290" r:id="rId37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Üstbilgi Yer Tutucusu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4A33F74-EBEA-4B98-B984-891D71A2A720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4" name="3 Slayt Görüntüsü Yer Tutucusu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4 Not Yer Tutucusu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2AFE310-952E-471F-87F4-B8EEEB04EB05}" type="slidenum">
              <a:rPr lang="tr-TR" smtClean="0"/>
              <a:pPr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Slayt Görüntüsü Yer Tutucusu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Not Yer Tutucusu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r-TR" dirty="0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2AFE310-952E-471F-87F4-B8EEEB04EB05}" type="slidenum">
              <a:rPr lang="tr-TR" smtClean="0"/>
              <a:pPr/>
              <a:t>15</a:t>
            </a:fld>
            <a:endParaRPr lang="tr-T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3769448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29823175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5724343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14879311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9227526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870229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571146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8240573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6033332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2370141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860802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pPr/>
              <a:t>04.02.2013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xmlns="" val="2230229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google.com.tr/imgres?q=t%C3%BCbitak&amp;hl=tr&amp;biw=1786&amp;bih=863&amp;gbv=2&amp;tbm=isch&amp;tbnid=umxAma_6lX3BcM:&amp;imgrefurl=http://bilgisayarhocan.blogspot.com/2012/03/tubitak-nedir-gorevleri-nelerdir.html&amp;docid=o_BuPW3wXGj9VM&amp;imgurl=http://2.bp.blogspot.com/-AeJKC0cIeZY/T1G3MzIEmbI/AAAAAAAAD9Q/jGo5SzkjMT0/s1600/tubitak_logo.gif&amp;w=505&amp;h=596&amp;ei=kaboT5OuCsjdsgaR-J2uAQ&amp;zoom=1&amp;iact=hc&amp;vpx=159&amp;vpy=142&amp;dur=4140&amp;hovh=244&amp;hovw=207&amp;tx=114&amp;ty=154&amp;sig=109880663100214677029&amp;page=1&amp;tbnh=101&amp;tbnw=88&amp;start=0&amp;ndsp=52&amp;ved=1t:429,r:0,s:0,i:134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atem.gov.tr/urunler/sus_ve_tibbi/tibbi/tibbi_bitkler.htm" TargetMode="Externa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371600" y="2348880"/>
            <a:ext cx="6400800" cy="3289920"/>
          </a:xfrm>
        </p:spPr>
        <p:txBody>
          <a:bodyPr/>
          <a:lstStyle/>
          <a:p>
            <a:r>
              <a:rPr lang="tr-TR" b="1" dirty="0" smtClean="0">
                <a:solidFill>
                  <a:schemeClr val="tx1"/>
                </a:solidFill>
                <a:latin typeface="Comic Sans MS" pitchFamily="66" charset="0"/>
              </a:rPr>
              <a:t>TÜBİTAK-BİDEB</a:t>
            </a:r>
          </a:p>
          <a:p>
            <a:r>
              <a:rPr lang="tr-TR" b="1" dirty="0" smtClean="0">
                <a:solidFill>
                  <a:schemeClr val="tx1"/>
                </a:solidFill>
                <a:latin typeface="Comic Sans MS" pitchFamily="66" charset="0"/>
              </a:rPr>
              <a:t>Biyoloji öğretmenlerine Proje Danışmanlığı</a:t>
            </a:r>
          </a:p>
          <a:p>
            <a:pPr>
              <a:lnSpc>
                <a:spcPts val="1200"/>
              </a:lnSpc>
              <a:spcBef>
                <a:spcPts val="2400"/>
              </a:spcBef>
              <a:spcAft>
                <a:spcPts val="600"/>
              </a:spcAft>
            </a:pPr>
            <a:r>
              <a:rPr lang="tr-TR" b="1" dirty="0" smtClean="0">
                <a:solidFill>
                  <a:schemeClr val="tx1"/>
                </a:solidFill>
                <a:latin typeface="Comic Sans MS" pitchFamily="66" charset="0"/>
                <a:ea typeface="Book Antiqua"/>
                <a:cs typeface="Times New Roman"/>
              </a:rPr>
              <a:t>Eğitimi </a:t>
            </a:r>
            <a:r>
              <a:rPr lang="tr-TR" b="1" dirty="0" err="1" smtClean="0">
                <a:solidFill>
                  <a:schemeClr val="tx1"/>
                </a:solidFill>
                <a:latin typeface="Comic Sans MS" pitchFamily="66" charset="0"/>
                <a:ea typeface="Book Antiqua"/>
                <a:cs typeface="Times New Roman"/>
              </a:rPr>
              <a:t>Çalıştayı</a:t>
            </a:r>
            <a:endParaRPr lang="tr-TR" b="1" dirty="0" smtClean="0">
              <a:solidFill>
                <a:schemeClr val="tx1"/>
              </a:solidFill>
              <a:latin typeface="Comic Sans MS" pitchFamily="66" charset="0"/>
              <a:ea typeface="Times New Roman"/>
              <a:cs typeface="Times New Roman"/>
            </a:endParaRPr>
          </a:p>
          <a:p>
            <a:pPr>
              <a:lnSpc>
                <a:spcPts val="1200"/>
              </a:lnSpc>
              <a:spcBef>
                <a:spcPts val="2400"/>
              </a:spcBef>
              <a:spcAft>
                <a:spcPts val="600"/>
              </a:spcAft>
            </a:pPr>
            <a:r>
              <a:rPr lang="tr-TR" b="1" dirty="0" smtClean="0">
                <a:solidFill>
                  <a:schemeClr val="tx1"/>
                </a:solidFill>
                <a:latin typeface="Comic Sans MS" pitchFamily="66" charset="0"/>
                <a:ea typeface="Book Antiqua"/>
                <a:cs typeface="Times New Roman"/>
              </a:rPr>
              <a:t>28 Ocak - 04 Şubat 2013</a:t>
            </a:r>
            <a:endParaRPr lang="tr-TR" b="1" dirty="0" smtClean="0">
              <a:solidFill>
                <a:schemeClr val="tx1"/>
              </a:solidFill>
              <a:latin typeface="Comic Sans MS" pitchFamily="66" charset="0"/>
              <a:ea typeface="Times New Roman"/>
              <a:cs typeface="Times New Roman"/>
            </a:endParaRPr>
          </a:p>
          <a:p>
            <a:pPr>
              <a:lnSpc>
                <a:spcPts val="1200"/>
              </a:lnSpc>
              <a:spcBef>
                <a:spcPts val="2400"/>
              </a:spcBef>
              <a:spcAft>
                <a:spcPts val="600"/>
              </a:spcAft>
            </a:pPr>
            <a:r>
              <a:rPr lang="tr-TR" b="1" dirty="0" smtClean="0">
                <a:solidFill>
                  <a:schemeClr val="tx1"/>
                </a:solidFill>
                <a:latin typeface="Comic Sans MS" pitchFamily="66" charset="0"/>
                <a:ea typeface="Book Antiqua"/>
                <a:cs typeface="Times New Roman"/>
              </a:rPr>
              <a:t>Antalya</a:t>
            </a:r>
            <a:endParaRPr lang="tr-TR" dirty="0"/>
          </a:p>
        </p:txBody>
      </p:sp>
      <p:pic>
        <p:nvPicPr>
          <p:cNvPr id="4" name="rg_hi" descr="http://t0.gstatic.com/images?q=tbn:ANd9GcSyxiW9WeqqRvPK7ED32Uc-y1IO3BzAtxFIyypXEXO5wTPQU-aI">
            <a:hlinkClick r:id="rId2"/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672" y="483725"/>
            <a:ext cx="1189990" cy="14039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Ali\Pictures\logo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65664" y="538778"/>
            <a:ext cx="1274688" cy="1274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921383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tr-TR" i="1" dirty="0" smtClean="0">
                <a:solidFill>
                  <a:srgbClr val="C00000"/>
                </a:solidFill>
                <a:latin typeface="Comic Sans MS" pitchFamily="66" charset="0"/>
              </a:rPr>
              <a:t>GRUP  DAPHNE-A</a:t>
            </a:r>
            <a:endParaRPr lang="tr-TR" i="1" dirty="0">
              <a:solidFill>
                <a:srgbClr val="C00000"/>
              </a:solidFill>
              <a:latin typeface="Comic Sans MS" pitchFamily="66" charset="0"/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49188" y="1412776"/>
            <a:ext cx="8229600" cy="2332856"/>
          </a:xfrm>
        </p:spPr>
        <p:txBody>
          <a:bodyPr/>
          <a:lstStyle/>
          <a:p>
            <a:pPr marL="0" indent="0" algn="ctr">
              <a:buNone/>
            </a:pPr>
            <a:r>
              <a:rPr lang="tr-TR" b="1" dirty="0" smtClean="0">
                <a:solidFill>
                  <a:srgbClr val="FF0000"/>
                </a:solidFill>
                <a:latin typeface="+mj-lt"/>
              </a:rPr>
              <a:t>PROJENİN </a:t>
            </a:r>
            <a:r>
              <a:rPr lang="tr-TR" b="1" dirty="0">
                <a:solidFill>
                  <a:srgbClr val="FF0000"/>
                </a:solidFill>
                <a:latin typeface="+mj-lt"/>
              </a:rPr>
              <a:t>ADI </a:t>
            </a:r>
            <a:endParaRPr lang="tr-TR" dirty="0">
              <a:solidFill>
                <a:srgbClr val="FF0000"/>
              </a:solidFill>
              <a:latin typeface="+mj-lt"/>
            </a:endParaRPr>
          </a:p>
          <a:p>
            <a:pPr marL="0" indent="0" algn="ctr">
              <a:buNone/>
            </a:pPr>
            <a:r>
              <a:rPr lang="tr-TR" sz="2400" b="1" cap="all" dirty="0" smtClean="0"/>
              <a:t>ANTALYA BÖLGESİNDE YETİŞEN  </a:t>
            </a:r>
            <a:r>
              <a:rPr lang="tr-TR" sz="2400" b="1" i="1" dirty="0"/>
              <a:t>M</a:t>
            </a:r>
            <a:r>
              <a:rPr lang="tr-TR" sz="2400" b="1" i="1" dirty="0" smtClean="0"/>
              <a:t>yrtus communis</a:t>
            </a:r>
            <a:r>
              <a:rPr lang="tr-TR" sz="2400" b="1" i="1" cap="all" dirty="0" smtClean="0"/>
              <a:t>,  L</a:t>
            </a:r>
            <a:r>
              <a:rPr lang="tr-TR" sz="2400" b="1" i="1" dirty="0" smtClean="0"/>
              <a:t>aurus nobilis</a:t>
            </a:r>
            <a:r>
              <a:rPr lang="tr-TR" sz="2400" dirty="0" smtClean="0"/>
              <a:t> </a:t>
            </a:r>
            <a:r>
              <a:rPr lang="tr-TR" sz="2400" b="1" dirty="0" smtClean="0"/>
              <a:t>VE</a:t>
            </a:r>
            <a:r>
              <a:rPr lang="tr-TR" sz="2400" b="1" cap="all" dirty="0" smtClean="0"/>
              <a:t> TÜKETİMİ YAYGIN OLAN u</a:t>
            </a:r>
            <a:r>
              <a:rPr lang="tr-TR" sz="2400" b="1" i="1" dirty="0" smtClean="0"/>
              <a:t>rtica dioica</a:t>
            </a:r>
            <a:r>
              <a:rPr lang="tr-TR" sz="2400" dirty="0" smtClean="0"/>
              <a:t> </a:t>
            </a:r>
            <a:r>
              <a:rPr lang="tr-TR" sz="2400" b="1" cap="all" dirty="0" smtClean="0"/>
              <a:t>BİTKİLERİNİN ANTİBAKTERİYEL ETKİSİ</a:t>
            </a:r>
            <a:endParaRPr lang="tr-TR" sz="2400" dirty="0"/>
          </a:p>
        </p:txBody>
      </p:sp>
      <p:sp>
        <p:nvSpPr>
          <p:cNvPr id="4" name="Metin kutusu 3"/>
          <p:cNvSpPr txBox="1"/>
          <p:nvPr/>
        </p:nvSpPr>
        <p:spPr>
          <a:xfrm>
            <a:off x="410994" y="4100879"/>
            <a:ext cx="820891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i="1" u="sng" dirty="0">
                <a:solidFill>
                  <a:srgbClr val="FF0000"/>
                </a:solidFill>
              </a:rPr>
              <a:t>PROJE EKİBİ</a:t>
            </a:r>
          </a:p>
          <a:p>
            <a:pPr algn="ctr"/>
            <a:r>
              <a:rPr lang="tr-TR" b="1" dirty="0"/>
              <a:t>Bülent ÖZKAN –İskenderun İstiklal Makzume  Anadolu Lisesi/HATAY</a:t>
            </a:r>
          </a:p>
          <a:p>
            <a:pPr algn="ctr"/>
            <a:r>
              <a:rPr lang="tr-TR" b="1" dirty="0"/>
              <a:t>Metin BİLGİCİ - Alaplı Anadolu Lisesi/ZONGULDAK</a:t>
            </a:r>
          </a:p>
          <a:p>
            <a:pPr algn="ctr"/>
            <a:r>
              <a:rPr lang="tr-TR" b="1" dirty="0"/>
              <a:t>Ünal GÖNCÜ –Metin Çiviler lisesi/ANTALYA</a:t>
            </a:r>
          </a:p>
        </p:txBody>
      </p:sp>
      <p:sp>
        <p:nvSpPr>
          <p:cNvPr id="6" name="Metin kutusu 5"/>
          <p:cNvSpPr txBox="1"/>
          <p:nvPr/>
        </p:nvSpPr>
        <p:spPr>
          <a:xfrm>
            <a:off x="395536" y="5807005"/>
            <a:ext cx="82089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r-TR" b="1" i="1" u="sng" cap="all" dirty="0" smtClean="0">
                <a:solidFill>
                  <a:srgbClr val="FF0000"/>
                </a:solidFill>
              </a:rPr>
              <a:t>PROJE DANIŞMANI</a:t>
            </a:r>
            <a:endParaRPr lang="tr-TR" i="1" u="sng" dirty="0" smtClean="0">
              <a:solidFill>
                <a:srgbClr val="FF0000"/>
              </a:solidFill>
            </a:endParaRPr>
          </a:p>
          <a:p>
            <a:pPr algn="ctr"/>
            <a:r>
              <a:rPr lang="tr-TR" b="1" dirty="0" smtClean="0"/>
              <a:t>PROF.DR. AYSUN ERGENE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3605621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tr-TR" b="1" dirty="0" smtClean="0">
                <a:solidFill>
                  <a:srgbClr val="FF0000"/>
                </a:solidFill>
              </a:rPr>
              <a:t/>
            </a:r>
            <a:br>
              <a:rPr lang="tr-TR" b="1" dirty="0" smtClean="0">
                <a:solidFill>
                  <a:srgbClr val="FF0000"/>
                </a:solidFill>
              </a:rPr>
            </a:br>
            <a:r>
              <a:rPr lang="tr-TR" b="1" dirty="0" smtClean="0">
                <a:solidFill>
                  <a:srgbClr val="FF0000"/>
                </a:solidFill>
              </a:rPr>
              <a:t>PROJENİN AMACI</a:t>
            </a:r>
            <a:r>
              <a:rPr lang="tr-TR" b="1" dirty="0" smtClean="0"/>
              <a:t/>
            </a:r>
            <a:br>
              <a:rPr lang="tr-TR" b="1" dirty="0" smtClean="0"/>
            </a:b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773016"/>
          </a:xfrm>
        </p:spPr>
        <p:txBody>
          <a:bodyPr/>
          <a:lstStyle/>
          <a:p>
            <a:pPr marL="0" indent="0" algn="just">
              <a:buNone/>
            </a:pPr>
            <a:r>
              <a:rPr lang="tr-TR" dirty="0" smtClean="0"/>
              <a:t>	</a:t>
            </a:r>
          </a:p>
          <a:p>
            <a:pPr marL="0" indent="0" algn="just">
              <a:buNone/>
            </a:pPr>
            <a:r>
              <a:rPr lang="tr-TR" dirty="0" smtClean="0"/>
              <a:t>  Antalya Bölgesinde yetişen </a:t>
            </a:r>
            <a:r>
              <a:rPr lang="tr-TR" i="1" dirty="0" smtClean="0"/>
              <a:t>Laurus nobilis</a:t>
            </a:r>
            <a:r>
              <a:rPr lang="tr-TR" dirty="0" smtClean="0"/>
              <a:t> L., </a:t>
            </a:r>
            <a:r>
              <a:rPr lang="tr-TR" i="1" dirty="0" smtClean="0"/>
              <a:t>Myrtus communis </a:t>
            </a:r>
            <a:r>
              <a:rPr lang="tr-TR" dirty="0" smtClean="0"/>
              <a:t>L. ve tüketimi yaygın olan </a:t>
            </a:r>
            <a:r>
              <a:rPr lang="tr-TR" i="1" dirty="0" smtClean="0"/>
              <a:t>Urtica dioica</a:t>
            </a:r>
            <a:r>
              <a:rPr lang="tr-TR" dirty="0" smtClean="0"/>
              <a:t>, bitkilerinin alkol özütlerinin antibakteriyel etkisinin tespiti amaçlanmıştır. </a:t>
            </a:r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xmlns="" val="2657366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5" y="404664"/>
            <a:ext cx="8568953" cy="5980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tr-TR" b="1" dirty="0" smtClean="0"/>
              <a:t/>
            </a:r>
            <a:br>
              <a:rPr lang="tr-TR" b="1" dirty="0" smtClean="0"/>
            </a:br>
            <a:r>
              <a:rPr lang="tr-TR" b="1" dirty="0" smtClean="0">
                <a:solidFill>
                  <a:srgbClr val="FF0000"/>
                </a:solidFill>
              </a:rPr>
              <a:t>GİRİŞ</a:t>
            </a:r>
            <a:r>
              <a:rPr lang="tr-TR" b="1" dirty="0">
                <a:solidFill>
                  <a:srgbClr val="FF0000"/>
                </a:solidFill>
              </a:rPr>
              <a:t/>
            </a:r>
            <a:br>
              <a:rPr lang="tr-TR" b="1" dirty="0">
                <a:solidFill>
                  <a:srgbClr val="FF0000"/>
                </a:solidFill>
              </a:rPr>
            </a:b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tr-TR" sz="3600" dirty="0" smtClean="0"/>
              <a:t>	Son </a:t>
            </a:r>
            <a:r>
              <a:rPr lang="tr-TR" sz="3600" dirty="0"/>
              <a:t>yıllarda maliyetlerin artışı ve antibiyotiklere karşı mikroorganizmaların direncinin artması sentetik ilaçlara karşı ilgiyi azaltmıştır. Bu durum ilaç sanayinin doğal bitkileri potansiyel kaynak olarak görmesini sağlamıştır. </a:t>
            </a:r>
          </a:p>
        </p:txBody>
      </p:sp>
    </p:spTree>
    <p:extLst>
      <p:ext uri="{BB962C8B-B14F-4D97-AF65-F5344CB8AC3E}">
        <p14:creationId xmlns:p14="http://schemas.microsoft.com/office/powerpoint/2010/main" xmlns="" val="182409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tr-TR" dirty="0" smtClean="0"/>
              <a:t>Antalya </a:t>
            </a:r>
            <a:r>
              <a:rPr lang="tr-TR" dirty="0"/>
              <a:t>yöresinden toplanan </a:t>
            </a:r>
            <a:r>
              <a:rPr lang="tr-TR" i="1" dirty="0"/>
              <a:t>Laurus nobilis </a:t>
            </a:r>
            <a:r>
              <a:rPr lang="tr-TR" dirty="0"/>
              <a:t>L., </a:t>
            </a:r>
            <a:r>
              <a:rPr lang="tr-TR" i="1" dirty="0"/>
              <a:t>Myrtus communis </a:t>
            </a:r>
            <a:r>
              <a:rPr lang="tr-TR" dirty="0"/>
              <a:t>L., </a:t>
            </a:r>
            <a:r>
              <a:rPr lang="tr-TR" i="1" dirty="0"/>
              <a:t>Urtica dioica</a:t>
            </a:r>
            <a:r>
              <a:rPr lang="tr-TR" dirty="0"/>
              <a:t>, bitkilerinin bu amaçla kullanılıp kullanılamayacağı deneysel olarak araştırılmış, bu bitkilerin antibakteriyal etki düzeyleri incelenmiş ve elde edilen sonuçlar literatür ile karşılaştırılıp bir değerlendirme yapılmıştır.</a:t>
            </a:r>
          </a:p>
        </p:txBody>
      </p:sp>
    </p:spTree>
    <p:extLst>
      <p:ext uri="{BB962C8B-B14F-4D97-AF65-F5344CB8AC3E}">
        <p14:creationId xmlns:p14="http://schemas.microsoft.com/office/powerpoint/2010/main" xmlns="" val="2045040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395536" y="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tr-TR" i="1" dirty="0">
                <a:solidFill>
                  <a:srgbClr val="FF0000"/>
                </a:solidFill>
              </a:rPr>
              <a:t>Urtica</a:t>
            </a:r>
            <a:r>
              <a:rPr lang="tr-TR" i="1" dirty="0"/>
              <a:t> </a:t>
            </a:r>
            <a:r>
              <a:rPr lang="tr-TR" i="1" dirty="0">
                <a:solidFill>
                  <a:srgbClr val="FF0000"/>
                </a:solidFill>
              </a:rPr>
              <a:t>dioica</a:t>
            </a:r>
            <a:r>
              <a:rPr lang="tr-TR" dirty="0"/>
              <a:t/>
            </a:r>
            <a:br>
              <a:rPr lang="tr-TR" dirty="0"/>
            </a:br>
            <a:endParaRPr lang="tr-TR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980728"/>
            <a:ext cx="3816423" cy="47525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Metin kutusu 3"/>
          <p:cNvSpPr txBox="1"/>
          <p:nvPr/>
        </p:nvSpPr>
        <p:spPr>
          <a:xfrm>
            <a:off x="4860032" y="2348880"/>
            <a:ext cx="3744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13" name="Dikdörtgen 12"/>
          <p:cNvSpPr/>
          <p:nvPr/>
        </p:nvSpPr>
        <p:spPr>
          <a:xfrm>
            <a:off x="4427984" y="836712"/>
            <a:ext cx="4536504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600" dirty="0"/>
              <a:t>Urtica dioica (ısırgan otu) ülkemizde tarla, yol ve orman kıyılarında doğal olarak bulunan ve </a:t>
            </a:r>
            <a:r>
              <a:rPr lang="tr-TR" sz="3600" dirty="0" err="1"/>
              <a:t>dızlağan</a:t>
            </a:r>
            <a:r>
              <a:rPr lang="tr-TR" sz="3600" dirty="0"/>
              <a:t>, </a:t>
            </a:r>
            <a:r>
              <a:rPr lang="tr-TR" sz="3600" dirty="0" err="1"/>
              <a:t>ağdalak</a:t>
            </a:r>
            <a:r>
              <a:rPr lang="tr-TR" sz="3600" dirty="0"/>
              <a:t>, </a:t>
            </a:r>
            <a:r>
              <a:rPr lang="tr-TR" sz="3600" dirty="0" err="1"/>
              <a:t>dalagan</a:t>
            </a:r>
            <a:r>
              <a:rPr lang="tr-TR" sz="3600" dirty="0"/>
              <a:t>, </a:t>
            </a:r>
            <a:r>
              <a:rPr lang="tr-TR" sz="3600" dirty="0" err="1"/>
              <a:t>ısırgı</a:t>
            </a:r>
            <a:r>
              <a:rPr lang="tr-TR" sz="3600" dirty="0"/>
              <a:t> gibi yöresel adlara sahip tek veya çok yıllık otsu bir tıbbi bitkidir. </a:t>
            </a:r>
          </a:p>
        </p:txBody>
      </p:sp>
    </p:spTree>
    <p:extLst>
      <p:ext uri="{BB962C8B-B14F-4D97-AF65-F5344CB8AC3E}">
        <p14:creationId xmlns:p14="http://schemas.microsoft.com/office/powerpoint/2010/main" xmlns="" val="16705295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i="1" dirty="0">
                <a:solidFill>
                  <a:srgbClr val="FF0000"/>
                </a:solidFill>
              </a:rPr>
              <a:t>Laurus nobilis</a:t>
            </a: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628800"/>
            <a:ext cx="3528392" cy="4680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Metin kutusu 5"/>
          <p:cNvSpPr txBox="1"/>
          <p:nvPr/>
        </p:nvSpPr>
        <p:spPr>
          <a:xfrm flipH="1" flipV="1">
            <a:off x="4756730" y="2430180"/>
            <a:ext cx="2479565" cy="2294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7" name="Metin kutusu 6"/>
          <p:cNvSpPr txBox="1"/>
          <p:nvPr/>
        </p:nvSpPr>
        <p:spPr>
          <a:xfrm flipH="1" flipV="1">
            <a:off x="4756729" y="2430180"/>
            <a:ext cx="2479565" cy="22949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  <p:sp>
        <p:nvSpPr>
          <p:cNvPr id="5" name="Dikdörtgen 4"/>
          <p:cNvSpPr/>
          <p:nvPr/>
        </p:nvSpPr>
        <p:spPr>
          <a:xfrm>
            <a:off x="4311906" y="1916832"/>
            <a:ext cx="4572000" cy="403187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tr-TR" sz="3200" dirty="0" smtClean="0"/>
              <a:t>Dış ticaretimizde de önemli yer tutan </a:t>
            </a:r>
            <a:r>
              <a:rPr lang="tr-TR" sz="3200" i="1" dirty="0" smtClean="0"/>
              <a:t>Laurus nobilis</a:t>
            </a:r>
            <a:r>
              <a:rPr lang="tr-TR" sz="3200" dirty="0" smtClean="0"/>
              <a:t> L., Ülkemizin uçucu yağ içeren önemli tıbbi aromatik bitkilerinden birisidir. Esas vatanı Küçük Asya ve Balkanlar olup her dem yeşil bir bitki türüdür. </a:t>
            </a:r>
            <a:endParaRPr lang="tr-TR" sz="3200" dirty="0"/>
          </a:p>
        </p:txBody>
      </p:sp>
    </p:spTree>
    <p:extLst>
      <p:ext uri="{BB962C8B-B14F-4D97-AF65-F5344CB8AC3E}">
        <p14:creationId xmlns:p14="http://schemas.microsoft.com/office/powerpoint/2010/main" xmlns="" val="328995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i="1" dirty="0">
                <a:solidFill>
                  <a:srgbClr val="FF0000"/>
                </a:solidFill>
              </a:rPr>
              <a:t>Myrtus communis</a:t>
            </a: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00808"/>
            <a:ext cx="3456384" cy="48965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Dikdörtgen 3"/>
          <p:cNvSpPr/>
          <p:nvPr/>
        </p:nvSpPr>
        <p:spPr>
          <a:xfrm>
            <a:off x="4139952" y="1772816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tr-TR" sz="2800" i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Myrtus </a:t>
            </a:r>
            <a:r>
              <a:rPr lang="tr-TR" sz="2800" i="1" dirty="0">
                <a:solidFill>
                  <a:srgbClr val="000000"/>
                </a:solidFill>
                <a:latin typeface="Times New Roman"/>
                <a:ea typeface="Times New Roman"/>
              </a:rPr>
              <a:t>communis </a:t>
            </a:r>
            <a:r>
              <a:rPr lang="tr-TR" sz="2800" dirty="0">
                <a:solidFill>
                  <a:srgbClr val="000000"/>
                </a:solidFill>
                <a:latin typeface="Times New Roman"/>
                <a:ea typeface="Times New Roman"/>
              </a:rPr>
              <a:t>L.’in (Mersin), çok yıllık, herdem yeşil, çalı formunda ve genellikle kısa boylu, ancak bazen 1-3 m kadar boylanabilen bir </a:t>
            </a:r>
            <a:r>
              <a:rPr lang="tr-TR" sz="28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türdür.  </a:t>
            </a:r>
            <a:endParaRPr lang="tr-TR" sz="2800" dirty="0">
              <a:solidFill>
                <a:srgbClr val="000000"/>
              </a:solidFill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5789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solidFill>
                  <a:srgbClr val="FF0000"/>
                </a:solidFill>
              </a:rPr>
              <a:t>Mikroorganizmalar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139952" y="2204864"/>
            <a:ext cx="4557192" cy="387789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3600" dirty="0"/>
              <a:t>Çalışmada kullanılan mikroorganizma </a:t>
            </a:r>
            <a:r>
              <a:rPr lang="tr-TR" sz="3600" i="1" dirty="0" err="1" smtClean="0"/>
              <a:t>Escherichia</a:t>
            </a:r>
            <a:r>
              <a:rPr lang="tr-TR" sz="3600" i="1" dirty="0" smtClean="0"/>
              <a:t> </a:t>
            </a:r>
            <a:r>
              <a:rPr lang="tr-TR" sz="3600" i="1" dirty="0" err="1"/>
              <a:t>coli</a:t>
            </a:r>
            <a:r>
              <a:rPr lang="tr-TR" sz="3600" i="1" dirty="0"/>
              <a:t> </a:t>
            </a:r>
            <a:r>
              <a:rPr lang="tr-TR" sz="3600" dirty="0" smtClean="0"/>
              <a:t> kültürü</a:t>
            </a:r>
          </a:p>
          <a:p>
            <a:pPr marL="0" indent="0">
              <a:buNone/>
            </a:pPr>
            <a:r>
              <a:rPr lang="tr-TR" sz="3600" dirty="0" smtClean="0"/>
              <a:t>                 </a:t>
            </a:r>
            <a:endParaRPr lang="tr-TR" sz="3600" dirty="0"/>
          </a:p>
        </p:txBody>
      </p:sp>
      <p:pic>
        <p:nvPicPr>
          <p:cNvPr id="6147" name="Picture 3" descr="H:\bakteriler\800px-E_coli_at_10000x,_original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276872"/>
            <a:ext cx="3672408" cy="399644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866258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4211960" y="692696"/>
            <a:ext cx="4536504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i="1" dirty="0" err="1" smtClean="0"/>
              <a:t>Staphylococcus</a:t>
            </a:r>
            <a:r>
              <a:rPr lang="tr-TR" sz="3200" i="1" dirty="0" smtClean="0"/>
              <a:t> </a:t>
            </a:r>
            <a:r>
              <a:rPr lang="tr-TR" sz="3200" i="1" dirty="0" err="1" smtClean="0"/>
              <a:t>aureus</a:t>
            </a:r>
            <a:r>
              <a:rPr lang="tr-TR" sz="3200" dirty="0" smtClean="0"/>
              <a:t> kültürü, Kırıkkale Üniversitesi Merkezi Araştırma Laboratuarı’ndan saf kültür halinde hazır olarak temin edilmiştir.</a:t>
            </a:r>
            <a:endParaRPr lang="tr-TR" sz="3200" dirty="0"/>
          </a:p>
        </p:txBody>
      </p:sp>
      <p:pic>
        <p:nvPicPr>
          <p:cNvPr id="3" name="Picture 2" descr="H:\bakteriler\220px-Staphylococcus_aureus_VISA_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08720"/>
            <a:ext cx="3919612" cy="34563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7211144" cy="4018458"/>
          </a:xfrm>
        </p:spPr>
        <p:txBody>
          <a:bodyPr>
            <a:normAutofit/>
          </a:bodyPr>
          <a:lstStyle/>
          <a:p>
            <a:r>
              <a:rPr lang="tr-TR" sz="6600" dirty="0" smtClean="0">
                <a:solidFill>
                  <a:srgbClr val="FF0000"/>
                </a:solidFill>
              </a:rPr>
              <a:t>YÖNTEM</a:t>
            </a:r>
            <a:endParaRPr lang="tr-TR" sz="66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</p:spPr>
        <p:txBody>
          <a:bodyPr/>
          <a:lstStyle/>
          <a:p>
            <a:r>
              <a:rPr lang="tr-TR" i="1" dirty="0" smtClean="0">
                <a:solidFill>
                  <a:srgbClr val="FF0000"/>
                </a:solidFill>
              </a:rPr>
              <a:t>BİTKİLERİN LOKASYONLARI</a:t>
            </a:r>
            <a:endParaRPr lang="tr-TR" i="1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2664297"/>
          </a:xfrm>
        </p:spPr>
        <p:txBody>
          <a:bodyPr/>
          <a:lstStyle/>
          <a:p>
            <a:r>
              <a:rPr lang="tr-TR" i="1" dirty="0"/>
              <a:t>Myrtus communis </a:t>
            </a:r>
            <a:r>
              <a:rPr lang="tr-TR" dirty="0"/>
              <a:t>ve ısırgan otu olarak bilinen </a:t>
            </a:r>
            <a:r>
              <a:rPr lang="tr-TR" i="1" dirty="0"/>
              <a:t>Urtica dioica </a:t>
            </a:r>
            <a:r>
              <a:rPr lang="tr-TR" dirty="0"/>
              <a:t>(lokasyon: Antalya Muratpaşa Yeşilbahçe Mahallesi Antalya Narenciye Araştırma Enstitüsü yakını bahçe içi 50 </a:t>
            </a:r>
            <a:r>
              <a:rPr lang="tr-TR" dirty="0" smtClean="0"/>
              <a:t>metre, 31/01/2013)</a:t>
            </a:r>
            <a:endParaRPr lang="tr-TR" dirty="0"/>
          </a:p>
        </p:txBody>
      </p:sp>
      <p:sp>
        <p:nvSpPr>
          <p:cNvPr id="5" name="Metin kutusu 4"/>
          <p:cNvSpPr txBox="1"/>
          <p:nvPr/>
        </p:nvSpPr>
        <p:spPr>
          <a:xfrm>
            <a:off x="1051992" y="4301480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tr-TR" dirty="0"/>
          </a:p>
        </p:txBody>
      </p:sp>
      <p:pic>
        <p:nvPicPr>
          <p:cNvPr id="4098" name="Resim 24" descr="C:\Users\Asus\Desktop\Resimler\Çalışma Resimleri\Petri sonuçları\Yeni klasör\toplama-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9712" b="16129"/>
          <a:stretch>
            <a:fillRect/>
          </a:stretch>
        </p:blipFill>
        <p:spPr bwMode="auto">
          <a:xfrm>
            <a:off x="827584" y="3645024"/>
            <a:ext cx="2952328" cy="27770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Dikdörtgen 5"/>
          <p:cNvSpPr/>
          <p:nvPr/>
        </p:nvSpPr>
        <p:spPr>
          <a:xfrm>
            <a:off x="5724128" y="6341472"/>
            <a:ext cx="19652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i="1" dirty="0" smtClean="0"/>
              <a:t> Myrtus communis </a:t>
            </a:r>
            <a:endParaRPr lang="tr-TR" dirty="0"/>
          </a:p>
        </p:txBody>
      </p:sp>
      <p:sp>
        <p:nvSpPr>
          <p:cNvPr id="7" name="Dikdörtgen 6"/>
          <p:cNvSpPr/>
          <p:nvPr/>
        </p:nvSpPr>
        <p:spPr>
          <a:xfrm>
            <a:off x="1525408" y="6341472"/>
            <a:ext cx="13574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/>
              <a:t>Urtica dioica</a:t>
            </a: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67944" y="3645024"/>
            <a:ext cx="4608513" cy="27770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148029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67544" y="260649"/>
            <a:ext cx="8229600" cy="2304256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r-TR" dirty="0"/>
              <a:t>D</a:t>
            </a:r>
            <a:r>
              <a:rPr lang="tr-TR" dirty="0" smtClean="0"/>
              <a:t>efne  </a:t>
            </a:r>
            <a:r>
              <a:rPr lang="tr-TR" dirty="0"/>
              <a:t>olarak bilinen </a:t>
            </a:r>
            <a:r>
              <a:rPr lang="tr-TR" i="1" dirty="0"/>
              <a:t>Laurus nobilis </a:t>
            </a:r>
            <a:r>
              <a:rPr lang="tr-TR" dirty="0"/>
              <a:t>(lokasyon:Antalya  Konyaaltı, Konyaaltı varyantı yakın çevresi kültür alanında 35 </a:t>
            </a:r>
            <a:r>
              <a:rPr lang="tr-TR" dirty="0" smtClean="0"/>
              <a:t>metre, 31/01/2013</a:t>
            </a:r>
            <a:r>
              <a:rPr lang="tr-TR" sz="4000" dirty="0" smtClean="0"/>
              <a:t>) </a:t>
            </a:r>
            <a:endParaRPr lang="tr-TR" sz="4000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204864"/>
            <a:ext cx="4968552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408240" y="6165304"/>
            <a:ext cx="1639887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294511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smtClean="0">
                <a:solidFill>
                  <a:srgbClr val="FF0000"/>
                </a:solidFill>
              </a:rPr>
              <a:t>Üreme </a:t>
            </a:r>
            <a:r>
              <a:rPr lang="tr-TR" dirty="0">
                <a:solidFill>
                  <a:srgbClr val="FF0000"/>
                </a:solidFill>
              </a:rPr>
              <a:t>Ortamları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2204864"/>
            <a:ext cx="8229600" cy="39212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4400" dirty="0"/>
              <a:t>Çalışmada mikroorganizmaların üretilmesi için hazır </a:t>
            </a:r>
            <a:r>
              <a:rPr lang="tr-TR" sz="4400" i="1" dirty="0">
                <a:solidFill>
                  <a:srgbClr val="FF0000"/>
                </a:solidFill>
              </a:rPr>
              <a:t>Müller-</a:t>
            </a:r>
            <a:r>
              <a:rPr lang="tr-TR" sz="4400" i="1" dirty="0" err="1">
                <a:solidFill>
                  <a:srgbClr val="FF0000"/>
                </a:solidFill>
              </a:rPr>
              <a:t>Hinton</a:t>
            </a:r>
            <a:r>
              <a:rPr lang="tr-TR" sz="4400" i="1" dirty="0">
                <a:solidFill>
                  <a:srgbClr val="FF0000"/>
                </a:solidFill>
              </a:rPr>
              <a:t> Agar besiyeri</a:t>
            </a:r>
            <a:r>
              <a:rPr lang="tr-TR" sz="4400" dirty="0"/>
              <a:t> olarak kullanılmıştır.</a:t>
            </a:r>
          </a:p>
        </p:txBody>
      </p:sp>
    </p:spTree>
    <p:extLst>
      <p:ext uri="{BB962C8B-B14F-4D97-AF65-F5344CB8AC3E}">
        <p14:creationId xmlns:p14="http://schemas.microsoft.com/office/powerpoint/2010/main" xmlns="" val="411339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tr-TR" dirty="0" smtClean="0"/>
              <a:t> </a:t>
            </a:r>
            <a:r>
              <a:rPr lang="tr-TR" dirty="0" smtClean="0">
                <a:solidFill>
                  <a:srgbClr val="FF0000"/>
                </a:solidFill>
              </a:rPr>
              <a:t>ÖZÜTLEME HAZIRLIKLARI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57200" y="1124745"/>
            <a:ext cx="8229600" cy="2952328"/>
          </a:xfrm>
        </p:spPr>
        <p:txBody>
          <a:bodyPr>
            <a:normAutofit lnSpcReduction="10000"/>
          </a:bodyPr>
          <a:lstStyle/>
          <a:p>
            <a:r>
              <a:rPr lang="tr-TR" i="1" dirty="0"/>
              <a:t>Myrtus communis </a:t>
            </a:r>
            <a:r>
              <a:rPr lang="tr-TR" dirty="0"/>
              <a:t>bitkisinin meyve ve tohumlarını,  </a:t>
            </a:r>
            <a:r>
              <a:rPr lang="tr-TR" i="1" dirty="0"/>
              <a:t>Urtica dioica </a:t>
            </a:r>
            <a:r>
              <a:rPr lang="tr-TR" dirty="0"/>
              <a:t>ve </a:t>
            </a:r>
            <a:r>
              <a:rPr lang="tr-TR" i="1" dirty="0"/>
              <a:t>Laurus nobilis </a:t>
            </a:r>
            <a:r>
              <a:rPr lang="tr-TR" dirty="0"/>
              <a:t>bitkilerinin çiçek tomurcukları ayıklanarak materyal olarak kullanılmıştır. </a:t>
            </a:r>
            <a:r>
              <a:rPr lang="tr-TR" dirty="0" smtClean="0"/>
              <a:t>Materyaller </a:t>
            </a:r>
            <a:r>
              <a:rPr lang="tr-TR" dirty="0"/>
              <a:t>numaralandırılmış ve numaralar bardaklar üzerine yazılmıştır</a:t>
            </a:r>
            <a:r>
              <a:rPr lang="tr-TR" dirty="0" smtClean="0"/>
              <a:t>.</a:t>
            </a:r>
            <a:endParaRPr lang="tr-TR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61048"/>
            <a:ext cx="7920880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102520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908720"/>
          </a:xfrm>
        </p:spPr>
        <p:txBody>
          <a:bodyPr/>
          <a:lstStyle/>
          <a:p>
            <a:r>
              <a:rPr lang="tr-TR" dirty="0"/>
              <a:t>	</a:t>
            </a:r>
            <a:r>
              <a:rPr lang="tr-TR" dirty="0" smtClean="0">
                <a:solidFill>
                  <a:srgbClr val="FF0000"/>
                </a:solidFill>
              </a:rPr>
              <a:t>Özüt </a:t>
            </a:r>
            <a:r>
              <a:rPr lang="tr-TR" dirty="0">
                <a:solidFill>
                  <a:srgbClr val="FF0000"/>
                </a:solidFill>
              </a:rPr>
              <a:t>Hazırlanması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851920" y="1124744"/>
            <a:ext cx="5040560" cy="5328591"/>
          </a:xfrm>
        </p:spPr>
        <p:txBody>
          <a:bodyPr>
            <a:normAutofit fontScale="92500" lnSpcReduction="20000"/>
          </a:bodyPr>
          <a:lstStyle/>
          <a:p>
            <a:r>
              <a:rPr lang="tr-TR" dirty="0"/>
              <a:t>Toplanan bitkilerin tohum, meyve ve çiçek tomurcukları ana bitkiden </a:t>
            </a:r>
            <a:r>
              <a:rPr lang="tr-TR" dirty="0" smtClean="0"/>
              <a:t>ayırarak </a:t>
            </a:r>
            <a:r>
              <a:rPr lang="tr-TR" dirty="0"/>
              <a:t>cam bardaklara konulmuş, daha sonra bitki kısımları havanlarda ezildikten </a:t>
            </a:r>
            <a:r>
              <a:rPr lang="tr-TR" dirty="0" smtClean="0"/>
              <a:t>sonra</a:t>
            </a:r>
          </a:p>
          <a:p>
            <a:r>
              <a:rPr lang="tr-TR" dirty="0" smtClean="0"/>
              <a:t>Cam </a:t>
            </a:r>
            <a:r>
              <a:rPr lang="tr-TR" dirty="0"/>
              <a:t>bardaklara aktarılmış, </a:t>
            </a:r>
            <a:r>
              <a:rPr lang="tr-TR" dirty="0" smtClean="0"/>
              <a:t>Özütlerin </a:t>
            </a:r>
            <a:r>
              <a:rPr lang="tr-TR" dirty="0"/>
              <a:t>üzerlerine </a:t>
            </a:r>
            <a:r>
              <a:rPr lang="tr-TR" dirty="0" smtClean="0"/>
              <a:t>10 ml  </a:t>
            </a:r>
            <a:r>
              <a:rPr lang="tr-TR" dirty="0"/>
              <a:t>%70’lik Etil alkol ilave edilmiştir. </a:t>
            </a:r>
            <a:r>
              <a:rPr lang="tr-TR" dirty="0" smtClean="0"/>
              <a:t>özütlerin </a:t>
            </a:r>
            <a:r>
              <a:rPr lang="tr-TR" dirty="0"/>
              <a:t>ağzı karton kapakla kapatılarak 6 saat oda sıcaklığında bekletilmiştir.</a:t>
            </a:r>
          </a:p>
        </p:txBody>
      </p:sp>
      <p:pic>
        <p:nvPicPr>
          <p:cNvPr id="10" name="Picture 2" descr="C:\Users\Çetin\Desktop\ANTALYA TÜBİTAK 2013\resimler antalya 2013\DSCF114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268760"/>
            <a:ext cx="3858053" cy="3600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4478450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x-none" b="1" smtClean="0">
                <a:solidFill>
                  <a:srgbClr val="FF0000"/>
                </a:solidFill>
              </a:rPr>
              <a:t>Disklerin Hazırlanması </a:t>
            </a:r>
            <a:r>
              <a:rPr lang="tr-TR" b="1" dirty="0" smtClean="0"/>
              <a:t/>
            </a:r>
            <a:br>
              <a:rPr lang="tr-TR" b="1" dirty="0" smtClean="0"/>
            </a:b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716016" y="1052736"/>
            <a:ext cx="4104456" cy="504056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r-TR" dirty="0" smtClean="0"/>
              <a:t> </a:t>
            </a:r>
          </a:p>
          <a:p>
            <a:r>
              <a:rPr lang="tr-TR" dirty="0" smtClean="0"/>
              <a:t>Filtre kâğıdı dörde katlanarak delgeç ile delinmiş ve 6 </a:t>
            </a:r>
            <a:r>
              <a:rPr lang="tr-TR" dirty="0" err="1" smtClean="0"/>
              <a:t>mm’lik</a:t>
            </a:r>
            <a:r>
              <a:rPr lang="tr-TR" dirty="0" smtClean="0"/>
              <a:t> diskler elde edilmiştir. Diskler petri kutusuna konulmuş ve UV yöntemi ile 3 saat bekletilerek sterilize edilmiştir.</a:t>
            </a:r>
          </a:p>
          <a:p>
            <a:endParaRPr lang="tr-TR" dirty="0"/>
          </a:p>
        </p:txBody>
      </p:sp>
      <p:pic>
        <p:nvPicPr>
          <p:cNvPr id="2050" name="Picture 2" descr="C:\Users\Çetin\Desktop\ANTALYA TÜBİTAK 2013\resimler antalya 2013\DSCF116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052736"/>
            <a:ext cx="4608512" cy="525658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11560" y="548680"/>
            <a:ext cx="8075240" cy="1080120"/>
          </a:xfrm>
        </p:spPr>
        <p:txBody>
          <a:bodyPr>
            <a:normAutofit fontScale="90000"/>
          </a:bodyPr>
          <a:lstStyle/>
          <a:p>
            <a:r>
              <a:rPr lang="x-none" sz="3600" b="1" smtClean="0">
                <a:solidFill>
                  <a:srgbClr val="FF0000"/>
                </a:solidFill>
              </a:rPr>
              <a:t>Disk Difüzyon Yöntemi İle Antimikrobiyal Aktivitenin Belirlenmesi</a:t>
            </a:r>
            <a:r>
              <a:rPr lang="tr-TR" b="1" dirty="0" smtClean="0"/>
              <a:t/>
            </a:r>
            <a:br>
              <a:rPr lang="tr-TR" b="1" dirty="0" smtClean="0"/>
            </a:br>
            <a:r>
              <a:rPr lang="tr-TR" dirty="0" smtClean="0"/>
              <a:t> </a:t>
            </a:r>
            <a:br>
              <a:rPr lang="tr-TR" dirty="0" smtClean="0"/>
            </a:br>
            <a:endParaRPr lang="tr-TR" dirty="0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923928" y="1268760"/>
            <a:ext cx="4762872" cy="4857403"/>
          </a:xfrm>
        </p:spPr>
        <p:txBody>
          <a:bodyPr>
            <a:normAutofit/>
          </a:bodyPr>
          <a:lstStyle/>
          <a:p>
            <a:r>
              <a:rPr lang="tr-TR" dirty="0" smtClean="0"/>
              <a:t>Disk Difüzyon Yöntemi kullanılmıştır (7). 6 mm çapında hazırlanan disklere özütler emdirilmiştir. </a:t>
            </a:r>
            <a:r>
              <a:rPr lang="tr-TR" dirty="0" err="1" smtClean="0"/>
              <a:t>Muller</a:t>
            </a:r>
            <a:r>
              <a:rPr lang="tr-TR" dirty="0" smtClean="0"/>
              <a:t>-</a:t>
            </a:r>
            <a:r>
              <a:rPr lang="tr-TR" dirty="0" err="1" smtClean="0"/>
              <a:t>Hinton</a:t>
            </a:r>
            <a:r>
              <a:rPr lang="tr-TR" dirty="0" smtClean="0"/>
              <a:t> Agar besi yerine ayrı ayrı </a:t>
            </a:r>
            <a:r>
              <a:rPr lang="tr-TR" i="1" dirty="0" err="1" smtClean="0"/>
              <a:t>Escherichia</a:t>
            </a:r>
            <a:r>
              <a:rPr lang="tr-TR" i="1" dirty="0" smtClean="0"/>
              <a:t> </a:t>
            </a:r>
            <a:r>
              <a:rPr lang="tr-TR" i="1" dirty="0" err="1" smtClean="0"/>
              <a:t>coli</a:t>
            </a:r>
            <a:r>
              <a:rPr lang="tr-TR" i="1" dirty="0" smtClean="0"/>
              <a:t> </a:t>
            </a:r>
            <a:r>
              <a:rPr lang="tr-TR" dirty="0" smtClean="0"/>
              <a:t>, </a:t>
            </a:r>
            <a:r>
              <a:rPr lang="tr-TR" i="1" dirty="0" err="1" smtClean="0"/>
              <a:t>Staphylococcus</a:t>
            </a:r>
            <a:r>
              <a:rPr lang="tr-TR" i="1" dirty="0" smtClean="0"/>
              <a:t> </a:t>
            </a:r>
            <a:r>
              <a:rPr lang="tr-TR" i="1" dirty="0" err="1" smtClean="0"/>
              <a:t>aureus</a:t>
            </a:r>
            <a:r>
              <a:rPr lang="tr-TR" dirty="0" smtClean="0"/>
              <a:t> ekilmiştir. </a:t>
            </a:r>
          </a:p>
          <a:p>
            <a:endParaRPr lang="tr-TR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1268760"/>
            <a:ext cx="3600400" cy="2736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4149080"/>
            <a:ext cx="3600400" cy="24482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4294967295"/>
          </p:nvPr>
        </p:nvSpPr>
        <p:spPr>
          <a:xfrm>
            <a:off x="4355976" y="548680"/>
            <a:ext cx="4536504" cy="5577483"/>
          </a:xfrm>
        </p:spPr>
        <p:txBody>
          <a:bodyPr>
            <a:normAutofit/>
          </a:bodyPr>
          <a:lstStyle/>
          <a:p>
            <a:r>
              <a:rPr lang="tr-TR" dirty="0" smtClean="0"/>
              <a:t>Petri kapları ters çevrilerek disklerin yerleştirileceği yerler numaralandırılmıştır. </a:t>
            </a:r>
          </a:p>
          <a:p>
            <a:r>
              <a:rPr lang="tr-TR" dirty="0" smtClean="0"/>
              <a:t>Steril şartlara uyularak alkol özüt emdirilmiş diskler üst üste dizilmiş ve düzgün bir şekilde petri kaplarına yerleştirilmiştir. </a:t>
            </a:r>
            <a:endParaRPr lang="tr-TR" dirty="0"/>
          </a:p>
        </p:txBody>
      </p:sp>
      <p:pic>
        <p:nvPicPr>
          <p:cNvPr id="4098" name="Picture 2" descr="C:\Users\Çetin\Desktop\ANTALYA TÜBİTAK 2013\resimler antalya 2013\DSCF118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764704"/>
            <a:ext cx="3960440" cy="47525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4572000" y="1600200"/>
            <a:ext cx="4114800" cy="4525963"/>
          </a:xfrm>
        </p:spPr>
        <p:txBody>
          <a:bodyPr>
            <a:normAutofit/>
          </a:bodyPr>
          <a:lstStyle/>
          <a:p>
            <a:r>
              <a:rPr lang="tr-TR" dirty="0" smtClean="0"/>
              <a:t>Petriler yaklaşık 37 </a:t>
            </a:r>
            <a:r>
              <a:rPr lang="tr-TR" baseline="30000" dirty="0" err="1" smtClean="0"/>
              <a:t>o</a:t>
            </a:r>
            <a:r>
              <a:rPr lang="tr-TR" dirty="0" err="1" smtClean="0"/>
              <a:t>C’de</a:t>
            </a:r>
            <a:r>
              <a:rPr lang="tr-TR" dirty="0" smtClean="0"/>
              <a:t> hazırlanan uygun ortamda 18 saat </a:t>
            </a:r>
            <a:r>
              <a:rPr lang="tr-TR" dirty="0" err="1" smtClean="0"/>
              <a:t>inkube</a:t>
            </a:r>
            <a:r>
              <a:rPr lang="tr-TR" dirty="0" smtClean="0"/>
              <a:t> edilmiştir. </a:t>
            </a:r>
            <a:endParaRPr lang="tr-TR" dirty="0"/>
          </a:p>
        </p:txBody>
      </p:sp>
      <p:pic>
        <p:nvPicPr>
          <p:cNvPr id="5122" name="Picture 2" descr="C:\Users\Çetin\Desktop\etü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539551" y="1484784"/>
            <a:ext cx="3723920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5148064" y="1052736"/>
            <a:ext cx="3528392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 err="1" smtClean="0"/>
              <a:t>İnkubasyon</a:t>
            </a:r>
            <a:r>
              <a:rPr lang="tr-TR" sz="3200" dirty="0" smtClean="0"/>
              <a:t> suresi sonunda oluşan </a:t>
            </a:r>
            <a:r>
              <a:rPr lang="tr-TR" sz="3200" dirty="0" err="1" smtClean="0"/>
              <a:t>zon</a:t>
            </a:r>
            <a:r>
              <a:rPr lang="tr-TR" sz="3200" dirty="0" smtClean="0"/>
              <a:t> çapları parlak ışık altında milimetrik cetvel yardımıyla ölçülmüştür. Her mikroorganizma ve her bitki özütü için aynı işlemler üç kez tekrar edilmiştir.</a:t>
            </a:r>
            <a:endParaRPr lang="tr-TR" sz="3200" dirty="0"/>
          </a:p>
        </p:txBody>
      </p:sp>
      <p:pic>
        <p:nvPicPr>
          <p:cNvPr id="7170" name="Picture 2" descr="C:\Users\Çetin\Desktop\ANTALYA TÜBİTAK 2013\resimler antalya 2013\DSCF131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124744"/>
            <a:ext cx="4644008" cy="46085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836712"/>
          </a:xfrm>
        </p:spPr>
        <p:txBody>
          <a:bodyPr>
            <a:normAutofit/>
          </a:bodyPr>
          <a:lstStyle/>
          <a:p>
            <a:r>
              <a:rPr lang="tr-TR" dirty="0"/>
              <a:t>	</a:t>
            </a:r>
            <a:r>
              <a:rPr lang="tr-TR" dirty="0">
                <a:solidFill>
                  <a:srgbClr val="FF0000"/>
                </a:solidFill>
              </a:rPr>
              <a:t>SONUÇLAR VE TARTIŞMA</a:t>
            </a:r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708920"/>
            <a:ext cx="4464496" cy="36276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ikdörtgen 3"/>
          <p:cNvSpPr/>
          <p:nvPr/>
        </p:nvSpPr>
        <p:spPr>
          <a:xfrm>
            <a:off x="1043608" y="836712"/>
            <a:ext cx="705678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2400" dirty="0" smtClean="0"/>
              <a:t>1- </a:t>
            </a:r>
            <a:r>
              <a:rPr lang="tr-TR" sz="2400" dirty="0"/>
              <a:t>Farklı Bitkilerden Alınan Tohum ,Tomurcuk ve Meyve Özütlerinin </a:t>
            </a:r>
            <a:r>
              <a:rPr lang="tr-TR" sz="2400" i="1" dirty="0" err="1"/>
              <a:t>E.coli</a:t>
            </a:r>
            <a:r>
              <a:rPr lang="tr-TR" sz="2400" dirty="0"/>
              <a:t> Bakterisi Üzerine Etkisi</a:t>
            </a:r>
          </a:p>
          <a:p>
            <a:r>
              <a:rPr lang="tr-TR" sz="2400" dirty="0"/>
              <a:t>Bu çalışmada, </a:t>
            </a:r>
            <a:r>
              <a:rPr lang="tr-TR" sz="2400" i="1" dirty="0"/>
              <a:t>E.</a:t>
            </a:r>
            <a:r>
              <a:rPr lang="tr-TR" sz="2400" i="1" dirty="0" err="1"/>
              <a:t>coli</a:t>
            </a:r>
            <a:r>
              <a:rPr lang="tr-TR" sz="2400" dirty="0"/>
              <a:t> bakterisinin </a:t>
            </a:r>
            <a:r>
              <a:rPr lang="tr-TR" sz="2400" i="1" dirty="0"/>
              <a:t>Myrtus communis</a:t>
            </a:r>
            <a:r>
              <a:rPr lang="tr-TR" sz="2400" dirty="0"/>
              <a:t>, </a:t>
            </a:r>
            <a:r>
              <a:rPr lang="tr-TR" sz="2400" i="1" dirty="0"/>
              <a:t>Laurus nobilis </a:t>
            </a:r>
            <a:r>
              <a:rPr lang="tr-TR" sz="2400" dirty="0"/>
              <a:t>ve </a:t>
            </a:r>
            <a:r>
              <a:rPr lang="tr-TR" sz="2400" i="1" dirty="0"/>
              <a:t>Urtica dioica</a:t>
            </a:r>
            <a:r>
              <a:rPr lang="tr-TR" sz="2400" dirty="0"/>
              <a:t>   özütlerine karşı duyarlı olduğu tespit edilmiştir. (Şekil.4.1) ), </a:t>
            </a: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708920"/>
            <a:ext cx="3672408" cy="3366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Dikdörtgen 4"/>
          <p:cNvSpPr/>
          <p:nvPr/>
        </p:nvSpPr>
        <p:spPr>
          <a:xfrm>
            <a:off x="539552" y="6124654"/>
            <a:ext cx="44551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/>
              <a:t>Şekil 4 1 Bitki  Özütlerinin  </a:t>
            </a:r>
            <a:r>
              <a:rPr lang="tr-TR" i="1" dirty="0"/>
              <a:t>E.</a:t>
            </a:r>
            <a:r>
              <a:rPr lang="tr-TR" i="1" dirty="0" err="1"/>
              <a:t>coli</a:t>
            </a:r>
            <a:r>
              <a:rPr lang="tr-TR" dirty="0"/>
              <a:t> üzerine etkisi</a:t>
            </a:r>
          </a:p>
        </p:txBody>
      </p:sp>
      <p:sp>
        <p:nvSpPr>
          <p:cNvPr id="6" name="Dikdörtgen 5"/>
          <p:cNvSpPr/>
          <p:nvPr/>
        </p:nvSpPr>
        <p:spPr>
          <a:xfrm>
            <a:off x="578024" y="6488668"/>
            <a:ext cx="383688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/>
              <a:t> (Değerler üç çalışmanın ortalamasıdır.)</a:t>
            </a:r>
          </a:p>
        </p:txBody>
      </p:sp>
      <p:sp>
        <p:nvSpPr>
          <p:cNvPr id="7" name="Dikdörtgen 6"/>
          <p:cNvSpPr/>
          <p:nvPr/>
        </p:nvSpPr>
        <p:spPr>
          <a:xfrm>
            <a:off x="4994746" y="6027003"/>
            <a:ext cx="426392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/>
              <a:t>Şekil 4 4 Bitki  Özütlerinin </a:t>
            </a:r>
            <a:r>
              <a:rPr lang="tr-TR" i="1" dirty="0" smtClean="0"/>
              <a:t>E.</a:t>
            </a:r>
            <a:r>
              <a:rPr lang="tr-TR" i="1" dirty="0" err="1" smtClean="0"/>
              <a:t>coli</a:t>
            </a:r>
            <a:r>
              <a:rPr lang="tr-TR" i="1" dirty="0" smtClean="0"/>
              <a:t> </a:t>
            </a:r>
            <a:r>
              <a:rPr lang="tr-TR" dirty="0" smtClean="0"/>
              <a:t> </a:t>
            </a:r>
            <a:r>
              <a:rPr lang="tr-TR" dirty="0"/>
              <a:t>üzerine etkisi</a:t>
            </a:r>
          </a:p>
        </p:txBody>
      </p:sp>
    </p:spTree>
    <p:extLst>
      <p:ext uri="{BB962C8B-B14F-4D97-AF65-F5344CB8AC3E}">
        <p14:creationId xmlns:p14="http://schemas.microsoft.com/office/powerpoint/2010/main" xmlns="" val="3497346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0" y="0"/>
            <a:ext cx="8892480" cy="249289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tr-TR" sz="3000" dirty="0"/>
              <a:t>2. Farklı Bitkilerden Alınan Tohum, Tomurcuk ve Meyve Özütlerinin S.</a:t>
            </a:r>
            <a:r>
              <a:rPr lang="tr-TR" sz="3000" dirty="0" err="1"/>
              <a:t>aereus</a:t>
            </a:r>
            <a:r>
              <a:rPr lang="tr-TR" sz="3000" dirty="0"/>
              <a:t> Bakterisi Üzerine </a:t>
            </a:r>
            <a:r>
              <a:rPr lang="tr-TR" sz="3000" dirty="0" smtClean="0"/>
              <a:t>Etkisi </a:t>
            </a:r>
            <a:r>
              <a:rPr lang="tr-TR" sz="3000" i="1" dirty="0" smtClean="0"/>
              <a:t>S.</a:t>
            </a:r>
            <a:r>
              <a:rPr lang="tr-TR" sz="3000" i="1" dirty="0" err="1" smtClean="0"/>
              <a:t>aereus</a:t>
            </a:r>
            <a:r>
              <a:rPr lang="tr-TR" sz="3000" i="1" dirty="0" smtClean="0"/>
              <a:t>,  </a:t>
            </a:r>
            <a:r>
              <a:rPr lang="tr-TR" sz="3000" i="1" dirty="0"/>
              <a:t>Myrtus communis </a:t>
            </a:r>
            <a:r>
              <a:rPr lang="tr-TR" sz="3000" dirty="0"/>
              <a:t>ve </a:t>
            </a:r>
            <a:r>
              <a:rPr lang="tr-TR" sz="3000" i="1" dirty="0"/>
              <a:t>Laurus nobilis </a:t>
            </a:r>
            <a:r>
              <a:rPr lang="tr-TR" sz="3000" dirty="0"/>
              <a:t>bitki özütlerine karşı belirgin şekilde duyarlı olduğu, </a:t>
            </a:r>
            <a:r>
              <a:rPr lang="tr-TR" sz="3000" i="1" dirty="0"/>
              <a:t>Urtica dioica  </a:t>
            </a:r>
            <a:r>
              <a:rPr lang="tr-TR" sz="3000" dirty="0"/>
              <a:t>özütüne ise daha az duyarlı olduğu tespit edilmiştir (Şekil 4.3).</a:t>
            </a:r>
          </a:p>
          <a:p>
            <a:endParaRPr lang="tr-TR" sz="2800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2" y="2420888"/>
            <a:ext cx="4608512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Dikdörtgen 3"/>
          <p:cNvSpPr/>
          <p:nvPr/>
        </p:nvSpPr>
        <p:spPr>
          <a:xfrm>
            <a:off x="185089" y="5733256"/>
            <a:ext cx="4572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/>
              <a:t>Şekil 4 3 Bitki  Özütlerinin  </a:t>
            </a:r>
            <a:r>
              <a:rPr lang="tr-TR" i="1" dirty="0" smtClean="0"/>
              <a:t>S.</a:t>
            </a:r>
            <a:r>
              <a:rPr lang="tr-TR" i="1" dirty="0" err="1" smtClean="0"/>
              <a:t>aureus</a:t>
            </a:r>
            <a:r>
              <a:rPr lang="tr-TR" dirty="0" smtClean="0"/>
              <a:t> </a:t>
            </a:r>
            <a:r>
              <a:rPr lang="tr-TR" dirty="0"/>
              <a:t>üzerine etkisi</a:t>
            </a:r>
          </a:p>
        </p:txBody>
      </p:sp>
      <p:sp>
        <p:nvSpPr>
          <p:cNvPr id="5" name="Dikdörtgen 4"/>
          <p:cNvSpPr/>
          <p:nvPr/>
        </p:nvSpPr>
        <p:spPr>
          <a:xfrm>
            <a:off x="347014" y="6309875"/>
            <a:ext cx="37839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dirty="0" smtClean="0"/>
              <a:t>(Değerler </a:t>
            </a:r>
            <a:r>
              <a:rPr lang="tr-TR" dirty="0"/>
              <a:t>üç çalışmanın ortalamasıdır.)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32040" y="2492896"/>
            <a:ext cx="3888432" cy="3384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Dikdörtgen 5"/>
          <p:cNvSpPr/>
          <p:nvPr/>
        </p:nvSpPr>
        <p:spPr>
          <a:xfrm>
            <a:off x="4757088" y="6032876"/>
            <a:ext cx="41992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dirty="0"/>
              <a:t>Şekil 4 4 Bitki  Özütlerinin  </a:t>
            </a:r>
            <a:r>
              <a:rPr lang="tr-TR" i="1" dirty="0" smtClean="0"/>
              <a:t>S.</a:t>
            </a:r>
            <a:r>
              <a:rPr lang="tr-TR" i="1" dirty="0" err="1" smtClean="0"/>
              <a:t>aureus</a:t>
            </a:r>
            <a:r>
              <a:rPr lang="tr-TR" dirty="0" smtClean="0"/>
              <a:t> </a:t>
            </a:r>
            <a:r>
              <a:rPr lang="tr-TR" dirty="0"/>
              <a:t>üzerine etkisi</a:t>
            </a:r>
          </a:p>
        </p:txBody>
      </p:sp>
    </p:spTree>
    <p:extLst>
      <p:ext uri="{BB962C8B-B14F-4D97-AF65-F5344CB8AC3E}">
        <p14:creationId xmlns:p14="http://schemas.microsoft.com/office/powerpoint/2010/main" xmlns="" val="1869494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95536" y="188640"/>
            <a:ext cx="8229600" cy="4032448"/>
          </a:xfrm>
        </p:spPr>
        <p:txBody>
          <a:bodyPr>
            <a:noAutofit/>
          </a:bodyPr>
          <a:lstStyle/>
          <a:p>
            <a:pPr marL="0" indent="0">
              <a:buNone/>
            </a:pPr>
            <a:endParaRPr lang="tr-TR" i="1" dirty="0" smtClean="0"/>
          </a:p>
          <a:p>
            <a:pPr marL="0" indent="0">
              <a:buNone/>
            </a:pPr>
            <a:endParaRPr lang="tr-TR" i="1" dirty="0" smtClean="0"/>
          </a:p>
          <a:p>
            <a:pPr marL="0" indent="0">
              <a:buNone/>
            </a:pPr>
            <a:r>
              <a:rPr lang="tr-TR" i="1" dirty="0" smtClean="0"/>
              <a:t>Urtica </a:t>
            </a:r>
            <a:r>
              <a:rPr lang="tr-TR" i="1" dirty="0"/>
              <a:t>dioica </a:t>
            </a:r>
            <a:r>
              <a:rPr lang="tr-TR" dirty="0"/>
              <a:t>ile yapılan çalışmalarında, Gülçin ve ark.(2004), Urtica dioica  özütleri ile antibiyotik disklerinin etkisini karşılaştırmış ve </a:t>
            </a:r>
            <a:r>
              <a:rPr lang="tr-TR" i="1" dirty="0"/>
              <a:t>S.</a:t>
            </a:r>
            <a:r>
              <a:rPr lang="tr-TR" i="1" dirty="0" err="1"/>
              <a:t>aureus</a:t>
            </a:r>
            <a:r>
              <a:rPr lang="tr-TR" dirty="0"/>
              <a:t> ve </a:t>
            </a:r>
            <a:r>
              <a:rPr lang="tr-TR" i="1" dirty="0"/>
              <a:t>E. </a:t>
            </a:r>
            <a:r>
              <a:rPr lang="tr-TR" i="1" dirty="0" err="1"/>
              <a:t>coli</a:t>
            </a:r>
            <a:r>
              <a:rPr lang="tr-TR" i="1" dirty="0"/>
              <a:t> </a:t>
            </a:r>
            <a:r>
              <a:rPr lang="tr-TR" dirty="0"/>
              <a:t>için 8 mm </a:t>
            </a:r>
            <a:r>
              <a:rPr lang="tr-TR" dirty="0" err="1"/>
              <a:t>lik</a:t>
            </a:r>
            <a:r>
              <a:rPr lang="tr-TR" dirty="0"/>
              <a:t> </a:t>
            </a:r>
            <a:r>
              <a:rPr lang="tr-TR" dirty="0" err="1"/>
              <a:t>zon</a:t>
            </a:r>
            <a:r>
              <a:rPr lang="tr-TR" dirty="0"/>
              <a:t> çapı elde etmişlerdir (15).</a:t>
            </a:r>
          </a:p>
        </p:txBody>
      </p:sp>
    </p:spTree>
    <p:extLst>
      <p:ext uri="{BB962C8B-B14F-4D97-AF65-F5344CB8AC3E}">
        <p14:creationId xmlns:p14="http://schemas.microsoft.com/office/powerpoint/2010/main" xmlns="" val="2062301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Dikdörtgen"/>
          <p:cNvSpPr/>
          <p:nvPr/>
        </p:nvSpPr>
        <p:spPr>
          <a:xfrm>
            <a:off x="539552" y="764704"/>
            <a:ext cx="7920880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tr-TR" sz="3200" i="1" dirty="0" smtClean="0"/>
          </a:p>
          <a:p>
            <a:r>
              <a:rPr lang="tr-TR" sz="3200" i="1" dirty="0" smtClean="0"/>
              <a:t>Laurus nobilis </a:t>
            </a:r>
            <a:r>
              <a:rPr lang="tr-TR" sz="3200" dirty="0" smtClean="0"/>
              <a:t>ile yapılan çalışmalarında, </a:t>
            </a:r>
            <a:r>
              <a:rPr lang="tr-TR" sz="3200" dirty="0" err="1" smtClean="0"/>
              <a:t>Elhoussine</a:t>
            </a:r>
            <a:r>
              <a:rPr lang="tr-TR" sz="3200" dirty="0" smtClean="0"/>
              <a:t> ve ark.(2009), bitkiden </a:t>
            </a:r>
            <a:r>
              <a:rPr lang="tr-TR" sz="3200" dirty="0" err="1" smtClean="0"/>
              <a:t>özütledikleri</a:t>
            </a:r>
            <a:r>
              <a:rPr lang="tr-TR" sz="3200" dirty="0" smtClean="0"/>
              <a:t> 1.8 – </a:t>
            </a:r>
            <a:r>
              <a:rPr lang="tr-TR" sz="3200" dirty="0" err="1" smtClean="0"/>
              <a:t>cineole</a:t>
            </a:r>
            <a:r>
              <a:rPr lang="tr-TR" sz="3200" dirty="0" smtClean="0"/>
              <a:t> yağının antibakteriyal etkisini araştırmış, </a:t>
            </a:r>
            <a:r>
              <a:rPr lang="tr-TR" sz="3200" i="1" dirty="0" smtClean="0"/>
              <a:t>L. nobilis </a:t>
            </a:r>
            <a:r>
              <a:rPr lang="tr-TR" sz="3200" dirty="0" smtClean="0"/>
              <a:t>den elde edilen yağların </a:t>
            </a:r>
            <a:r>
              <a:rPr lang="tr-TR" sz="3200" i="1" dirty="0" smtClean="0"/>
              <a:t>E. </a:t>
            </a:r>
            <a:r>
              <a:rPr lang="tr-TR" sz="3200" i="1" dirty="0" err="1" smtClean="0"/>
              <a:t>coli</a:t>
            </a:r>
            <a:r>
              <a:rPr lang="tr-TR" sz="3200" dirty="0" smtClean="0"/>
              <a:t>’ ye düşük dozlarda etkili olduğunu, </a:t>
            </a:r>
            <a:r>
              <a:rPr lang="tr-TR" sz="3200" i="1" dirty="0" smtClean="0"/>
              <a:t>S. </a:t>
            </a:r>
            <a:r>
              <a:rPr lang="tr-TR" sz="3200" i="1" dirty="0" err="1" smtClean="0"/>
              <a:t>aureus</a:t>
            </a:r>
            <a:r>
              <a:rPr lang="tr-TR" sz="3200" dirty="0" smtClean="0"/>
              <a:t>’ a yüksek dozlarda etkili olduğunu saptanmıştır (12)</a:t>
            </a:r>
            <a:endParaRPr lang="tr-TR" sz="3200" dirty="0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dörtgen"/>
          <p:cNvSpPr/>
          <p:nvPr/>
        </p:nvSpPr>
        <p:spPr>
          <a:xfrm>
            <a:off x="539552" y="1124744"/>
            <a:ext cx="8136904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 err="1" smtClean="0"/>
              <a:t>Djenare</a:t>
            </a:r>
            <a:r>
              <a:rPr lang="tr-TR" sz="3200" dirty="0" smtClean="0"/>
              <a:t> D. ve ark. ( 2011) yaptıkları çalışmada, </a:t>
            </a:r>
            <a:r>
              <a:rPr lang="tr-TR" sz="3200" i="1" dirty="0" smtClean="0"/>
              <a:t>Myrtus communis</a:t>
            </a:r>
            <a:r>
              <a:rPr lang="tr-TR" sz="3200" dirty="0" smtClean="0"/>
              <a:t> özütünün bakterilere etkili olduğunu tespit etmişlerdir. </a:t>
            </a:r>
            <a:r>
              <a:rPr lang="tr-TR" sz="3200" i="1" dirty="0" smtClean="0"/>
              <a:t>S.</a:t>
            </a:r>
            <a:r>
              <a:rPr lang="tr-TR" sz="3200" i="1" dirty="0" err="1" smtClean="0"/>
              <a:t>aureus</a:t>
            </a:r>
            <a:r>
              <a:rPr lang="tr-TR" sz="3200" dirty="0" smtClean="0"/>
              <a:t>’ un </a:t>
            </a:r>
            <a:r>
              <a:rPr lang="tr-TR" sz="3200" dirty="0" err="1" smtClean="0"/>
              <a:t>zon</a:t>
            </a:r>
            <a:r>
              <a:rPr lang="tr-TR" sz="3200" dirty="0" smtClean="0"/>
              <a:t> çapı 14.79 mm, </a:t>
            </a:r>
            <a:r>
              <a:rPr lang="tr-TR" sz="3200" i="1" dirty="0" smtClean="0"/>
              <a:t>E. </a:t>
            </a:r>
            <a:r>
              <a:rPr lang="tr-TR" sz="3200" i="1" dirty="0" err="1" smtClean="0"/>
              <a:t>coli</a:t>
            </a:r>
            <a:r>
              <a:rPr lang="tr-TR" sz="3200" i="1" dirty="0" smtClean="0"/>
              <a:t> </a:t>
            </a:r>
            <a:r>
              <a:rPr lang="tr-TR" sz="3200" dirty="0" smtClean="0"/>
              <a:t>‘</a:t>
            </a:r>
            <a:r>
              <a:rPr lang="tr-TR" sz="3200" dirty="0" err="1" smtClean="0"/>
              <a:t>nin</a:t>
            </a:r>
            <a:r>
              <a:rPr lang="tr-TR" sz="3200" dirty="0" smtClean="0"/>
              <a:t> </a:t>
            </a:r>
            <a:r>
              <a:rPr lang="tr-TR" sz="3200" dirty="0" err="1" smtClean="0"/>
              <a:t>zon</a:t>
            </a:r>
            <a:r>
              <a:rPr lang="tr-TR" sz="3200" dirty="0" smtClean="0"/>
              <a:t> çapı 10.69 mm. olarak bulunmuştur (14). </a:t>
            </a:r>
            <a:endParaRPr lang="tr-TR" sz="3200" dirty="0"/>
          </a:p>
        </p:txBody>
      </p:sp>
      <p:sp>
        <p:nvSpPr>
          <p:cNvPr id="3" name="2 Dikdörtgen"/>
          <p:cNvSpPr/>
          <p:nvPr/>
        </p:nvSpPr>
        <p:spPr>
          <a:xfrm>
            <a:off x="611560" y="4437112"/>
            <a:ext cx="80648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b="1" dirty="0" smtClean="0">
                <a:solidFill>
                  <a:srgbClr val="FF0000"/>
                </a:solidFill>
              </a:rPr>
              <a:t>Bu çalışma sonuçları denemelerimizi destekler niteliktedir.</a:t>
            </a:r>
            <a:endParaRPr lang="tr-TR" sz="32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tr-TR" sz="3600" dirty="0" smtClean="0"/>
              <a:t>Yaptığımız </a:t>
            </a:r>
            <a:r>
              <a:rPr lang="tr-TR" sz="3600" dirty="0"/>
              <a:t>çalışmada </a:t>
            </a:r>
            <a:r>
              <a:rPr lang="tr-TR" sz="3600" i="1" dirty="0"/>
              <a:t>Laurus nobilis, Myrtus communis, Urtica dioica</a:t>
            </a:r>
            <a:r>
              <a:rPr lang="tr-TR" sz="3600" dirty="0"/>
              <a:t> bitkilerinin alkol özütlerinin </a:t>
            </a:r>
            <a:r>
              <a:rPr lang="tr-TR" sz="3600" dirty="0" err="1"/>
              <a:t>antimikrobiyal</a:t>
            </a:r>
            <a:r>
              <a:rPr lang="tr-TR" sz="3600" dirty="0"/>
              <a:t> etkisi gözlenmiştir. Etken maddeyi saptamaya yönelik daha ileri çalışmaların gerekliliği saptanmıştır</a:t>
            </a:r>
            <a:r>
              <a:rPr lang="tr-T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732033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764704"/>
          </a:xfrm>
        </p:spPr>
        <p:txBody>
          <a:bodyPr>
            <a:normAutofit/>
          </a:bodyPr>
          <a:lstStyle/>
          <a:p>
            <a:r>
              <a:rPr lang="x-none" b="1" smtClean="0">
                <a:solidFill>
                  <a:srgbClr val="FF0000"/>
                </a:solidFill>
              </a:rPr>
              <a:t>TEŞEKKÜR</a:t>
            </a:r>
            <a:endParaRPr lang="tr-TR" dirty="0">
              <a:solidFill>
                <a:srgbClr val="FF0000"/>
              </a:solidFill>
            </a:endParaRPr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179512" y="692696"/>
            <a:ext cx="8784976" cy="5904656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tr-TR" sz="2300" b="1" dirty="0" smtClean="0"/>
              <a:t>  </a:t>
            </a:r>
            <a:r>
              <a:rPr lang="tr-TR" sz="2300" dirty="0" smtClean="0"/>
              <a:t>Bu projenin gerçekleştirilmesine destek sağlayan</a:t>
            </a:r>
          </a:p>
          <a:p>
            <a:pPr>
              <a:buNone/>
            </a:pPr>
            <a:r>
              <a:rPr lang="tr-TR" sz="2300" dirty="0" smtClean="0"/>
              <a:t>  Akdeniz  ve Gazi Üniversitesine, </a:t>
            </a:r>
          </a:p>
          <a:p>
            <a:pPr>
              <a:buNone/>
            </a:pPr>
            <a:r>
              <a:rPr lang="tr-TR" sz="2300" dirty="0" smtClean="0"/>
              <a:t>  Biyoloji çalıştayının gerçekleştirilmesi sırasında maddi destek sağlayan TÜBİTAK’a,</a:t>
            </a:r>
          </a:p>
          <a:p>
            <a:pPr>
              <a:buNone/>
            </a:pPr>
            <a:r>
              <a:rPr lang="tr-TR" sz="2300" dirty="0" smtClean="0"/>
              <a:t>   Projenin her aşamasında bizden desteği esirgemeyen Proje Yöneticisi </a:t>
            </a:r>
          </a:p>
          <a:p>
            <a:pPr>
              <a:buNone/>
            </a:pPr>
            <a:r>
              <a:rPr lang="tr-TR" sz="2300" dirty="0" smtClean="0"/>
              <a:t>   Prof.Dr.Semra MİRİCİ’ye,</a:t>
            </a:r>
          </a:p>
          <a:p>
            <a:pPr>
              <a:buNone/>
            </a:pPr>
            <a:r>
              <a:rPr lang="tr-TR" sz="2300" dirty="0" smtClean="0"/>
              <a:t>   Bize her konuda yardımcı olan ve sunum yapan </a:t>
            </a:r>
          </a:p>
          <a:p>
            <a:pPr>
              <a:buNone/>
            </a:pPr>
            <a:r>
              <a:rPr lang="tr-TR" sz="2300" dirty="0" smtClean="0"/>
              <a:t>   Yrd. Doç. Dr. Memduh Sami TANER’ e, </a:t>
            </a:r>
          </a:p>
          <a:p>
            <a:pPr>
              <a:buNone/>
            </a:pPr>
            <a:r>
              <a:rPr lang="tr-TR" sz="2300" dirty="0" smtClean="0"/>
              <a:t>   Çalışmalarımız sırasında bize danışmanlık yapan </a:t>
            </a:r>
          </a:p>
          <a:p>
            <a:pPr>
              <a:buNone/>
            </a:pPr>
            <a:r>
              <a:rPr lang="tr-TR" sz="2300" dirty="0" smtClean="0"/>
              <a:t>   Prof.Dr.</a:t>
            </a:r>
            <a:r>
              <a:rPr lang="tr-TR" sz="2300" dirty="0" err="1" smtClean="0"/>
              <a:t>Aysun</a:t>
            </a:r>
            <a:r>
              <a:rPr lang="tr-TR" sz="2300" dirty="0" smtClean="0"/>
              <a:t> ERGENE’ye,</a:t>
            </a:r>
          </a:p>
          <a:p>
            <a:pPr>
              <a:buNone/>
            </a:pPr>
            <a:r>
              <a:rPr lang="tr-TR" sz="2300" dirty="0" smtClean="0"/>
              <a:t>  Projemize bilgileri ile katkı sağlayan ve materyallerde yardımcı olan</a:t>
            </a:r>
          </a:p>
          <a:p>
            <a:pPr>
              <a:buNone/>
            </a:pPr>
            <a:r>
              <a:rPr lang="tr-TR" sz="2300" dirty="0" smtClean="0"/>
              <a:t>  Yrd. Doç. Dr. Gökhan DENİZ’ e, </a:t>
            </a:r>
          </a:p>
          <a:p>
            <a:pPr>
              <a:buNone/>
            </a:pPr>
            <a:r>
              <a:rPr lang="tr-TR" sz="2300" dirty="0" smtClean="0"/>
              <a:t>   Bu </a:t>
            </a:r>
            <a:r>
              <a:rPr lang="tr-TR" sz="2300" dirty="0" err="1" smtClean="0"/>
              <a:t>çalıştayda</a:t>
            </a:r>
            <a:r>
              <a:rPr lang="tr-TR" sz="2300" dirty="0" smtClean="0"/>
              <a:t> projemize bilgileri ile katkı sağlayan </a:t>
            </a:r>
          </a:p>
          <a:p>
            <a:pPr>
              <a:buNone/>
            </a:pPr>
            <a:r>
              <a:rPr lang="tr-TR" sz="2300" dirty="0" smtClean="0"/>
              <a:t>   Doç. Dr. Tahir ATICI’ ya, </a:t>
            </a:r>
            <a:endParaRPr lang="tr-TR" sz="2300" dirty="0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İçerik Yer Tutucusu"/>
          <p:cNvSpPr>
            <a:spLocks noGrp="1"/>
          </p:cNvSpPr>
          <p:nvPr>
            <p:ph idx="4294967295"/>
          </p:nvPr>
        </p:nvSpPr>
        <p:spPr>
          <a:xfrm>
            <a:off x="914400" y="981075"/>
            <a:ext cx="8229600" cy="4525963"/>
          </a:xfrm>
        </p:spPr>
        <p:txBody>
          <a:bodyPr>
            <a:normAutofit fontScale="70000" lnSpcReduction="20000"/>
          </a:bodyPr>
          <a:lstStyle/>
          <a:p>
            <a:pPr>
              <a:buNone/>
            </a:pPr>
            <a:r>
              <a:rPr lang="tr-TR" dirty="0" smtClean="0"/>
              <a:t>   Zor zamanlarımızda hep bizimle olan ve bize terapi uygulayan </a:t>
            </a:r>
          </a:p>
          <a:p>
            <a:pPr>
              <a:buNone/>
            </a:pPr>
            <a:r>
              <a:rPr lang="tr-TR" dirty="0" smtClean="0"/>
              <a:t>   Öğr. Gör. Tülin Tümtürk YILMAZ’ a, </a:t>
            </a:r>
          </a:p>
          <a:p>
            <a:pPr>
              <a:buNone/>
            </a:pPr>
            <a:r>
              <a:rPr lang="tr-TR" dirty="0" smtClean="0"/>
              <a:t>   Bize sunu yapan </a:t>
            </a:r>
          </a:p>
          <a:p>
            <a:pPr>
              <a:buNone/>
            </a:pPr>
            <a:r>
              <a:rPr lang="tr-TR" dirty="0" smtClean="0"/>
              <a:t>   Prof. </a:t>
            </a:r>
            <a:r>
              <a:rPr lang="tr-TR" dirty="0" err="1" smtClean="0"/>
              <a:t>Dr.Orhan</a:t>
            </a:r>
            <a:r>
              <a:rPr lang="tr-TR" dirty="0" smtClean="0"/>
              <a:t> ARSLAN’ a , </a:t>
            </a:r>
          </a:p>
          <a:p>
            <a:pPr>
              <a:buNone/>
            </a:pPr>
            <a:r>
              <a:rPr lang="tr-TR" dirty="0" smtClean="0"/>
              <a:t>   Yrd. Doç. Dr. Mustafa DOĞRU’ ya,  </a:t>
            </a:r>
          </a:p>
          <a:p>
            <a:pPr>
              <a:buNone/>
            </a:pPr>
            <a:r>
              <a:rPr lang="tr-TR" dirty="0" smtClean="0"/>
              <a:t>   Doç. Dr. Mehmet </a:t>
            </a:r>
            <a:r>
              <a:rPr lang="tr-TR" dirty="0" err="1" smtClean="0"/>
              <a:t>KÜÇÜK’e</a:t>
            </a:r>
            <a:r>
              <a:rPr lang="tr-TR" dirty="0" smtClean="0"/>
              <a:t>, </a:t>
            </a:r>
          </a:p>
          <a:p>
            <a:pPr>
              <a:buNone/>
            </a:pPr>
            <a:r>
              <a:rPr lang="tr-TR" dirty="0" smtClean="0"/>
              <a:t>   Yrd. Doç. Dr. Güçlü ŞEKERCİOĞLU’ </a:t>
            </a:r>
            <a:r>
              <a:rPr lang="tr-TR" dirty="0" err="1" smtClean="0"/>
              <a:t>na</a:t>
            </a:r>
            <a:r>
              <a:rPr lang="tr-TR" dirty="0" smtClean="0"/>
              <a:t>, </a:t>
            </a:r>
          </a:p>
          <a:p>
            <a:pPr>
              <a:buNone/>
            </a:pPr>
            <a:r>
              <a:rPr lang="tr-TR" dirty="0" smtClean="0"/>
              <a:t>   Doç. Dr. Hünkar KORKMAZ’ a, </a:t>
            </a:r>
          </a:p>
          <a:p>
            <a:pPr>
              <a:buNone/>
            </a:pPr>
            <a:r>
              <a:rPr lang="tr-TR" dirty="0" smtClean="0"/>
              <a:t>   Dr. Evren </a:t>
            </a:r>
            <a:r>
              <a:rPr lang="tr-TR" dirty="0" err="1" smtClean="0"/>
              <a:t>CAPPELLARO’ya</a:t>
            </a:r>
            <a:r>
              <a:rPr lang="tr-TR" dirty="0" smtClean="0"/>
              <a:t>, </a:t>
            </a:r>
          </a:p>
          <a:p>
            <a:pPr>
              <a:buNone/>
            </a:pPr>
            <a:r>
              <a:rPr lang="tr-TR" dirty="0" smtClean="0"/>
              <a:t>   Teknik desteklerini esirgemeyen Uğur </a:t>
            </a:r>
            <a:r>
              <a:rPr lang="tr-TR" dirty="0" err="1" smtClean="0"/>
              <a:t>ATİK’e</a:t>
            </a:r>
            <a:r>
              <a:rPr lang="tr-TR" dirty="0" smtClean="0"/>
              <a:t>, </a:t>
            </a:r>
          </a:p>
          <a:p>
            <a:pPr>
              <a:buNone/>
            </a:pPr>
            <a:r>
              <a:rPr lang="tr-TR" dirty="0" smtClean="0"/>
              <a:t>   </a:t>
            </a:r>
            <a:r>
              <a:rPr lang="tr-TR" dirty="0" err="1" smtClean="0"/>
              <a:t>Gülnaz</a:t>
            </a:r>
            <a:r>
              <a:rPr lang="tr-TR" dirty="0" smtClean="0"/>
              <a:t> ALKAN’ a, </a:t>
            </a:r>
          </a:p>
          <a:p>
            <a:pPr>
              <a:buNone/>
            </a:pPr>
            <a:r>
              <a:rPr lang="tr-TR" dirty="0" smtClean="0"/>
              <a:t>   İpek </a:t>
            </a:r>
            <a:r>
              <a:rPr lang="tr-TR" dirty="0" err="1" smtClean="0"/>
              <a:t>PİRPİROĞLU’na</a:t>
            </a:r>
            <a:r>
              <a:rPr lang="tr-TR" dirty="0" smtClean="0"/>
              <a:t> ve </a:t>
            </a:r>
          </a:p>
          <a:p>
            <a:pPr>
              <a:buNone/>
            </a:pPr>
            <a:r>
              <a:rPr lang="tr-TR" dirty="0" smtClean="0"/>
              <a:t>   beraber çalıştığımız arkadaşlarımıza </a:t>
            </a:r>
            <a:r>
              <a:rPr lang="tr-TR" sz="3800" b="1" i="1" u="sng" dirty="0" smtClean="0">
                <a:solidFill>
                  <a:srgbClr val="FF0000"/>
                </a:solidFill>
              </a:rPr>
              <a:t>teşekkür ederiz</a:t>
            </a:r>
            <a:r>
              <a:rPr lang="tr-TR" dirty="0" smtClean="0"/>
              <a:t>.</a:t>
            </a:r>
            <a:endParaRPr lang="tr-TR" dirty="0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07504" y="7818"/>
            <a:ext cx="8229600" cy="673355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tr-TR" sz="2000" dirty="0"/>
              <a:t>	KAYNAKÇA</a:t>
            </a:r>
          </a:p>
          <a:p>
            <a:r>
              <a:rPr lang="tr-TR" sz="2000" dirty="0" smtClean="0"/>
              <a:t>1. </a:t>
            </a:r>
            <a:r>
              <a:rPr lang="tr-TR" sz="2000" b="1" dirty="0" err="1" smtClean="0"/>
              <a:t>Baytop</a:t>
            </a:r>
            <a:r>
              <a:rPr lang="tr-TR" sz="2000" b="1" dirty="0" smtClean="0"/>
              <a:t>, Turhan.</a:t>
            </a:r>
            <a:r>
              <a:rPr lang="tr-TR" sz="2000" dirty="0" smtClean="0"/>
              <a:t> </a:t>
            </a:r>
            <a:r>
              <a:rPr lang="tr-TR" sz="2000" i="1" dirty="0" smtClean="0"/>
              <a:t>Türkiye'de Bitkiler İle Tedavi. </a:t>
            </a:r>
            <a:r>
              <a:rPr lang="tr-TR" sz="2000" dirty="0" smtClean="0"/>
              <a:t>İstanbul : Nobel Yayınevi,</a:t>
            </a:r>
          </a:p>
          <a:p>
            <a:pPr>
              <a:buNone/>
            </a:pPr>
            <a:r>
              <a:rPr lang="tr-TR" sz="2000" dirty="0" smtClean="0"/>
              <a:t>	   1999.</a:t>
            </a:r>
          </a:p>
          <a:p>
            <a:r>
              <a:rPr lang="tr-TR" sz="2000" dirty="0" smtClean="0"/>
              <a:t>2. </a:t>
            </a:r>
            <a:r>
              <a:rPr lang="tr-TR" sz="2000" dirty="0" smtClean="0">
                <a:hlinkClick r:id="rId2"/>
              </a:rPr>
              <a:t>http://www.</a:t>
            </a:r>
            <a:r>
              <a:rPr lang="tr-TR" sz="2000" dirty="0" err="1" smtClean="0">
                <a:hlinkClick r:id="rId2"/>
              </a:rPr>
              <a:t>batem</a:t>
            </a:r>
            <a:r>
              <a:rPr lang="tr-TR" sz="2000" dirty="0" smtClean="0">
                <a:hlinkClick r:id="rId2"/>
              </a:rPr>
              <a:t>.gov.tr/</a:t>
            </a:r>
            <a:r>
              <a:rPr lang="tr-TR" sz="2000" dirty="0" err="1" smtClean="0">
                <a:hlinkClick r:id="rId2"/>
              </a:rPr>
              <a:t>urunler</a:t>
            </a:r>
            <a:r>
              <a:rPr lang="tr-TR" sz="2000" dirty="0" smtClean="0">
                <a:hlinkClick r:id="rId2"/>
              </a:rPr>
              <a:t>/sus_ve_</a:t>
            </a:r>
            <a:r>
              <a:rPr lang="tr-TR" sz="2000" dirty="0" err="1" smtClean="0">
                <a:hlinkClick r:id="rId2"/>
              </a:rPr>
              <a:t>tibbi</a:t>
            </a:r>
            <a:r>
              <a:rPr lang="tr-TR" sz="2000" dirty="0" smtClean="0">
                <a:hlinkClick r:id="rId2"/>
              </a:rPr>
              <a:t>/</a:t>
            </a:r>
            <a:r>
              <a:rPr lang="tr-TR" sz="2000" dirty="0" err="1" smtClean="0">
                <a:hlinkClick r:id="rId2"/>
              </a:rPr>
              <a:t>tibbi</a:t>
            </a:r>
            <a:r>
              <a:rPr lang="tr-TR" sz="2000" dirty="0" smtClean="0">
                <a:hlinkClick r:id="rId2"/>
              </a:rPr>
              <a:t>/</a:t>
            </a:r>
            <a:r>
              <a:rPr lang="tr-TR" sz="2000" dirty="0" err="1" smtClean="0">
                <a:hlinkClick r:id="rId2"/>
              </a:rPr>
              <a:t>tibbi</a:t>
            </a:r>
            <a:r>
              <a:rPr lang="tr-TR" sz="2000" dirty="0" smtClean="0">
                <a:hlinkClick r:id="rId2"/>
              </a:rPr>
              <a:t>_</a:t>
            </a:r>
            <a:r>
              <a:rPr lang="tr-TR" sz="2000" dirty="0" err="1" smtClean="0">
                <a:hlinkClick r:id="rId2"/>
              </a:rPr>
              <a:t>bitkler</a:t>
            </a:r>
            <a:r>
              <a:rPr lang="tr-TR" sz="2000" dirty="0" smtClean="0">
                <a:hlinkClick r:id="rId2"/>
              </a:rPr>
              <a:t>.</a:t>
            </a:r>
            <a:r>
              <a:rPr lang="tr-TR" sz="2000" dirty="0" err="1" smtClean="0">
                <a:hlinkClick r:id="rId2"/>
              </a:rPr>
              <a:t>htm</a:t>
            </a:r>
            <a:r>
              <a:rPr lang="tr-TR" sz="2000" dirty="0" smtClean="0"/>
              <a:t>.</a:t>
            </a:r>
          </a:p>
          <a:p>
            <a:pPr>
              <a:buNone/>
            </a:pPr>
            <a:r>
              <a:rPr lang="tr-TR" sz="2000" dirty="0" smtClean="0"/>
              <a:t>	    [Çevrimiçi] [Alıntı Tarihi: 03 Şubat 2013.]</a:t>
            </a:r>
          </a:p>
          <a:p>
            <a:r>
              <a:rPr lang="tr-TR" sz="2000" dirty="0" smtClean="0"/>
              <a:t>3. </a:t>
            </a:r>
            <a:r>
              <a:rPr lang="tr-TR" sz="2000" b="1" dirty="0" smtClean="0"/>
              <a:t>Güler, Sadettin, Başaran, Saime ve Güler, Kader Hale.</a:t>
            </a:r>
            <a:r>
              <a:rPr lang="tr-TR" sz="2000" dirty="0" smtClean="0"/>
              <a:t> </a:t>
            </a:r>
            <a:r>
              <a:rPr lang="tr-TR" sz="2000" i="1" dirty="0" smtClean="0"/>
              <a:t>Batı Akdeniz</a:t>
            </a:r>
          </a:p>
          <a:p>
            <a:pPr>
              <a:buNone/>
            </a:pPr>
            <a:r>
              <a:rPr lang="tr-TR" sz="2000" i="1" dirty="0" smtClean="0"/>
              <a:t>	    Bölgesinde Doğal Yayılış Gösteren Önemli Bazı Odun Dışı Orman Ürünlerinin</a:t>
            </a:r>
          </a:p>
          <a:p>
            <a:pPr>
              <a:buNone/>
            </a:pPr>
            <a:r>
              <a:rPr lang="tr-TR" sz="2000" i="1" dirty="0" smtClean="0"/>
              <a:t>          Yaş/Kuru ağırlık Oranları. </a:t>
            </a:r>
            <a:r>
              <a:rPr lang="tr-TR" sz="2000" dirty="0" smtClean="0"/>
              <a:t>[</a:t>
            </a:r>
            <a:r>
              <a:rPr lang="tr-TR" sz="2000" dirty="0" err="1" smtClean="0"/>
              <a:t>dü</a:t>
            </a:r>
            <a:r>
              <a:rPr lang="tr-TR" sz="2000" dirty="0" smtClean="0"/>
              <a:t>.] Orman Genel Müdürlüğü Batı Akdeniz</a:t>
            </a:r>
          </a:p>
          <a:p>
            <a:pPr>
              <a:buNone/>
            </a:pPr>
            <a:r>
              <a:rPr lang="tr-TR" sz="2000" dirty="0" smtClean="0"/>
              <a:t>           Ormancılık Araştırma Enstitüsü. Antalya : s.n. s. 285-754. Teknik Bülten-45.</a:t>
            </a:r>
          </a:p>
          <a:p>
            <a:r>
              <a:rPr lang="tr-TR" sz="2000" dirty="0" smtClean="0"/>
              <a:t>4. </a:t>
            </a:r>
            <a:r>
              <a:rPr lang="tr-TR" sz="2000" b="1" dirty="0" smtClean="0"/>
              <a:t>Ayan, Ali Kemal, Çalışkan, Ömer ve Çırak, Cüneyt.</a:t>
            </a:r>
            <a:r>
              <a:rPr lang="tr-TR" sz="2000" dirty="0" smtClean="0"/>
              <a:t> </a:t>
            </a:r>
            <a:r>
              <a:rPr lang="tr-TR" sz="2000" i="1" dirty="0" smtClean="0"/>
              <a:t>Isırgan Otu (Urtica </a:t>
            </a:r>
            <a:r>
              <a:rPr lang="tr-TR" sz="2000" i="1" dirty="0" err="1" smtClean="0"/>
              <a:t>spp</a:t>
            </a:r>
            <a:r>
              <a:rPr lang="tr-TR" sz="2000" i="1" dirty="0" smtClean="0"/>
              <a:t>.)' </a:t>
            </a:r>
          </a:p>
          <a:p>
            <a:pPr>
              <a:buNone/>
            </a:pPr>
            <a:r>
              <a:rPr lang="tr-TR" sz="2000" i="1" dirty="0" smtClean="0"/>
              <a:t>           </a:t>
            </a:r>
            <a:r>
              <a:rPr lang="tr-TR" sz="2000" i="1" dirty="0" err="1" smtClean="0"/>
              <a:t>nun</a:t>
            </a:r>
            <a:r>
              <a:rPr lang="tr-TR" sz="2000" i="1" dirty="0" smtClean="0"/>
              <a:t> Ekonomik Önemi ve Tarımı. </a:t>
            </a:r>
            <a:r>
              <a:rPr lang="tr-TR" sz="2000" dirty="0" smtClean="0"/>
              <a:t>[</a:t>
            </a:r>
            <a:r>
              <a:rPr lang="tr-TR" sz="2000" dirty="0" err="1" smtClean="0"/>
              <a:t>dü</a:t>
            </a:r>
            <a:r>
              <a:rPr lang="tr-TR" sz="2000" dirty="0" smtClean="0"/>
              <a:t>.] </a:t>
            </a:r>
            <a:r>
              <a:rPr lang="tr-TR" sz="2000" dirty="0" err="1" smtClean="0"/>
              <a:t>Ondokuz</a:t>
            </a:r>
            <a:r>
              <a:rPr lang="tr-TR" sz="2000" dirty="0" smtClean="0"/>
              <a:t> Mayıs Üniversitesi. Samsun :</a:t>
            </a:r>
          </a:p>
          <a:p>
            <a:pPr>
              <a:buNone/>
            </a:pPr>
            <a:r>
              <a:rPr lang="tr-TR" sz="2000" dirty="0" smtClean="0"/>
              <a:t>           s.n., 2006.</a:t>
            </a:r>
          </a:p>
          <a:p>
            <a:r>
              <a:rPr lang="tr-TR" sz="2000" dirty="0" smtClean="0"/>
              <a:t>5.h</a:t>
            </a:r>
            <a:r>
              <a:rPr lang="tr-TR" sz="2000" i="1" dirty="0" smtClean="0"/>
              <a:t>ttp://www.mikrobiyoloji.org/TR/Genel/</a:t>
            </a:r>
            <a:r>
              <a:rPr lang="tr-TR" sz="2000" i="1" dirty="0" err="1" smtClean="0"/>
              <a:t>BelgeGoster</a:t>
            </a:r>
            <a:r>
              <a:rPr lang="tr-TR" sz="2000" i="1" dirty="0" smtClean="0"/>
              <a:t>.</a:t>
            </a:r>
            <a:r>
              <a:rPr lang="tr-TR" sz="2000" i="1" dirty="0" err="1" smtClean="0"/>
              <a:t>aspx</a:t>
            </a:r>
            <a:r>
              <a:rPr lang="tr-TR" sz="2000" i="1" dirty="0" smtClean="0"/>
              <a:t>?F6E10F8892433C</a:t>
            </a:r>
          </a:p>
          <a:p>
            <a:pPr>
              <a:buNone/>
            </a:pPr>
            <a:r>
              <a:rPr lang="tr-TR" sz="2000" i="1" dirty="0" smtClean="0"/>
              <a:t>	   FFAAF6AA849816B2EFC21E6B7DB7184129. </a:t>
            </a:r>
            <a:r>
              <a:rPr lang="tr-TR" sz="2000" dirty="0" smtClean="0"/>
              <a:t>[Çevrimiçi] [Alıntı Tarihi: 03</a:t>
            </a:r>
          </a:p>
          <a:p>
            <a:pPr>
              <a:buNone/>
            </a:pPr>
            <a:r>
              <a:rPr lang="tr-TR" sz="2000" dirty="0" smtClean="0"/>
              <a:t>	   Şubat 2013.]</a:t>
            </a:r>
          </a:p>
          <a:p>
            <a:r>
              <a:rPr lang="tr-TR" sz="2000" dirty="0" smtClean="0"/>
              <a:t>6. </a:t>
            </a:r>
            <a:r>
              <a:rPr lang="tr-TR" sz="2000" b="1" dirty="0" err="1" smtClean="0"/>
              <a:t>Heperkan</a:t>
            </a:r>
            <a:r>
              <a:rPr lang="tr-TR" sz="2000" b="1" dirty="0" smtClean="0"/>
              <a:t>, Dilek.</a:t>
            </a:r>
            <a:r>
              <a:rPr lang="tr-TR" sz="2000" dirty="0" smtClean="0"/>
              <a:t> </a:t>
            </a:r>
            <a:r>
              <a:rPr lang="tr-TR" sz="2000" i="1" dirty="0" err="1" smtClean="0"/>
              <a:t>Koliform</a:t>
            </a:r>
            <a:r>
              <a:rPr lang="tr-TR" sz="2000" i="1" dirty="0" smtClean="0"/>
              <a:t> ve </a:t>
            </a:r>
            <a:r>
              <a:rPr lang="tr-TR" sz="2000" i="1" dirty="0" err="1" smtClean="0"/>
              <a:t>Escherichia</a:t>
            </a:r>
            <a:r>
              <a:rPr lang="tr-TR" sz="2000" i="1" dirty="0" smtClean="0"/>
              <a:t> </a:t>
            </a:r>
            <a:r>
              <a:rPr lang="tr-TR" sz="2000" i="1" dirty="0" err="1" smtClean="0"/>
              <a:t>coli</a:t>
            </a:r>
            <a:r>
              <a:rPr lang="tr-TR" sz="2000" i="1" dirty="0" smtClean="0"/>
              <a:t>: Özellikleri, Tipleri, Son</a:t>
            </a:r>
          </a:p>
          <a:p>
            <a:pPr>
              <a:buNone/>
            </a:pPr>
            <a:r>
              <a:rPr lang="tr-TR" sz="2000" i="1" dirty="0" smtClean="0"/>
              <a:t> 	    gelişmeler ve Test yöntemleri. </a:t>
            </a:r>
            <a:r>
              <a:rPr lang="tr-TR" sz="2000" dirty="0" smtClean="0"/>
              <a:t>[</a:t>
            </a:r>
            <a:r>
              <a:rPr lang="tr-TR" sz="2000" dirty="0" err="1" smtClean="0"/>
              <a:t>dü</a:t>
            </a:r>
            <a:r>
              <a:rPr lang="tr-TR" sz="2000" dirty="0" smtClean="0"/>
              <a:t>.] Kimya </a:t>
            </a:r>
            <a:r>
              <a:rPr lang="tr-TR" sz="2000" dirty="0" err="1" smtClean="0"/>
              <a:t>Metalurji</a:t>
            </a:r>
            <a:r>
              <a:rPr lang="tr-TR" sz="2000" dirty="0" smtClean="0"/>
              <a:t> Fakültesi Gıda </a:t>
            </a:r>
          </a:p>
          <a:p>
            <a:pPr>
              <a:buNone/>
            </a:pPr>
            <a:r>
              <a:rPr lang="tr-TR" sz="2000" dirty="0" smtClean="0"/>
              <a:t>	    Mühendisliği Bölümü İTÜ. İstanbul : s.n.</a:t>
            </a:r>
          </a:p>
          <a:p>
            <a:r>
              <a:rPr lang="tr-TR" sz="2000" dirty="0" smtClean="0"/>
              <a:t>7. </a:t>
            </a:r>
            <a:r>
              <a:rPr lang="tr-TR" sz="2000" b="1" dirty="0" err="1" smtClean="0"/>
              <a:t>Bauer</a:t>
            </a:r>
            <a:r>
              <a:rPr lang="tr-TR" sz="2000" b="1" dirty="0" smtClean="0"/>
              <a:t>, A. W., D. M. </a:t>
            </a:r>
            <a:r>
              <a:rPr lang="tr-TR" sz="2000" b="1" dirty="0" err="1" smtClean="0"/>
              <a:t>Perry</a:t>
            </a:r>
            <a:r>
              <a:rPr lang="tr-TR" sz="2000" b="1" dirty="0" smtClean="0"/>
              <a:t>, </a:t>
            </a:r>
            <a:r>
              <a:rPr lang="tr-TR" sz="2000" b="1" dirty="0" err="1" smtClean="0"/>
              <a:t>and</a:t>
            </a:r>
            <a:r>
              <a:rPr lang="tr-TR" sz="2000" b="1" dirty="0" smtClean="0"/>
              <a:t> W. M. M. </a:t>
            </a:r>
            <a:r>
              <a:rPr lang="tr-TR" sz="2000" b="1" dirty="0" err="1" smtClean="0"/>
              <a:t>Kirby</a:t>
            </a:r>
            <a:r>
              <a:rPr lang="tr-TR" sz="2000" b="1" dirty="0" smtClean="0"/>
              <a:t>.</a:t>
            </a:r>
            <a:r>
              <a:rPr lang="tr-TR" sz="2000" dirty="0" smtClean="0"/>
              <a:t> </a:t>
            </a:r>
            <a:r>
              <a:rPr lang="tr-TR" sz="2000" i="1" dirty="0" err="1" smtClean="0"/>
              <a:t>Single</a:t>
            </a:r>
            <a:r>
              <a:rPr lang="tr-TR" sz="2000" i="1" dirty="0" smtClean="0"/>
              <a:t> </a:t>
            </a:r>
            <a:r>
              <a:rPr lang="tr-TR" sz="2000" i="1" dirty="0" err="1" smtClean="0"/>
              <a:t>disc</a:t>
            </a:r>
            <a:r>
              <a:rPr lang="tr-TR" sz="2000" i="1" dirty="0" smtClean="0"/>
              <a:t> </a:t>
            </a:r>
            <a:r>
              <a:rPr lang="tr-TR" sz="2000" i="1" dirty="0" err="1" smtClean="0"/>
              <a:t>antibiotic</a:t>
            </a:r>
            <a:r>
              <a:rPr lang="tr-TR" sz="2000" i="1" dirty="0" smtClean="0"/>
              <a:t> </a:t>
            </a:r>
            <a:r>
              <a:rPr lang="tr-TR" sz="2000" i="1" dirty="0" err="1" smtClean="0"/>
              <a:t>sensitivity</a:t>
            </a:r>
            <a:r>
              <a:rPr lang="tr-TR" sz="2000" i="1" dirty="0" smtClean="0"/>
              <a:t>. </a:t>
            </a:r>
            <a:r>
              <a:rPr lang="tr-TR" sz="2000" dirty="0" smtClean="0"/>
              <a:t>s.l. : </a:t>
            </a:r>
          </a:p>
          <a:p>
            <a:pPr>
              <a:buNone/>
            </a:pPr>
            <a:r>
              <a:rPr lang="tr-TR" sz="2000" dirty="0" smtClean="0"/>
              <a:t>	    A.M.A. </a:t>
            </a:r>
            <a:r>
              <a:rPr lang="tr-TR" sz="2000" dirty="0" err="1" smtClean="0"/>
              <a:t>Arch</a:t>
            </a:r>
            <a:r>
              <a:rPr lang="tr-TR" sz="2000" dirty="0" smtClean="0"/>
              <a:t>. </a:t>
            </a:r>
            <a:r>
              <a:rPr lang="tr-TR" sz="2000" dirty="0" err="1" smtClean="0"/>
              <a:t>Intern</a:t>
            </a:r>
            <a:r>
              <a:rPr lang="tr-TR" sz="2000" dirty="0" smtClean="0"/>
              <a:t>. </a:t>
            </a:r>
            <a:r>
              <a:rPr lang="tr-TR" sz="2000" dirty="0" err="1" smtClean="0"/>
              <a:t>Med</a:t>
            </a:r>
            <a:r>
              <a:rPr lang="tr-TR" sz="2000" dirty="0" smtClean="0"/>
              <a:t>, 1959. s. 208-216. Cilt 104.</a:t>
            </a:r>
          </a:p>
          <a:p>
            <a:r>
              <a:rPr lang="tr-TR" sz="2000" dirty="0" smtClean="0"/>
              <a:t>8. </a:t>
            </a:r>
            <a:r>
              <a:rPr lang="tr-TR" sz="2000" b="1" dirty="0" err="1" smtClean="0"/>
              <a:t>Elhoussine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Derwich</a:t>
            </a:r>
            <a:r>
              <a:rPr lang="tr-TR" sz="2000" b="1" dirty="0" smtClean="0"/>
              <a:t>, </a:t>
            </a:r>
            <a:r>
              <a:rPr lang="tr-TR" sz="2000" b="1" dirty="0" err="1" smtClean="0"/>
              <a:t>Zineb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Benziane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and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Abdellatif</a:t>
            </a:r>
            <a:r>
              <a:rPr lang="tr-TR" sz="2000" b="1" dirty="0" smtClean="0"/>
              <a:t> </a:t>
            </a:r>
            <a:r>
              <a:rPr lang="tr-TR" sz="2000" b="1" dirty="0" err="1" smtClean="0"/>
              <a:t>Boukir</a:t>
            </a:r>
            <a:r>
              <a:rPr lang="tr-TR" sz="2000" b="1" dirty="0" smtClean="0"/>
              <a:t>.</a:t>
            </a:r>
            <a:r>
              <a:rPr lang="tr-TR" sz="2000" dirty="0" smtClean="0"/>
              <a:t> </a:t>
            </a:r>
            <a:r>
              <a:rPr lang="tr-TR" sz="2000" i="1" dirty="0" err="1" smtClean="0"/>
              <a:t>Chemical</a:t>
            </a:r>
            <a:r>
              <a:rPr lang="tr-TR" sz="2000" i="1" dirty="0" smtClean="0"/>
              <a:t> </a:t>
            </a:r>
            <a:r>
              <a:rPr lang="tr-TR" sz="2000" i="1" dirty="0" err="1" smtClean="0"/>
              <a:t>Composition</a:t>
            </a:r>
            <a:r>
              <a:rPr lang="tr-TR" sz="2000" i="1" dirty="0" smtClean="0"/>
              <a:t> </a:t>
            </a:r>
          </a:p>
          <a:p>
            <a:pPr>
              <a:buNone/>
            </a:pPr>
            <a:r>
              <a:rPr lang="tr-TR" sz="2000" i="1" dirty="0" smtClean="0"/>
              <a:t>	    </a:t>
            </a:r>
            <a:r>
              <a:rPr lang="tr-TR" sz="2000" i="1" dirty="0" err="1" smtClean="0"/>
              <a:t>and</a:t>
            </a:r>
            <a:r>
              <a:rPr lang="tr-TR" sz="2000" i="1" dirty="0" smtClean="0"/>
              <a:t> </a:t>
            </a:r>
            <a:r>
              <a:rPr lang="tr-TR" sz="2000" i="1" dirty="0" err="1" smtClean="0"/>
              <a:t>Antibacterial</a:t>
            </a:r>
            <a:r>
              <a:rPr lang="tr-TR" sz="2000" i="1" dirty="0" smtClean="0"/>
              <a:t> </a:t>
            </a:r>
            <a:r>
              <a:rPr lang="tr-TR" sz="2000" i="1" dirty="0" err="1" smtClean="0"/>
              <a:t>Activity</a:t>
            </a:r>
            <a:r>
              <a:rPr lang="tr-TR" sz="2000" i="1" dirty="0" smtClean="0"/>
              <a:t> of </a:t>
            </a:r>
            <a:r>
              <a:rPr lang="tr-TR" sz="2000" i="1" dirty="0" err="1" smtClean="0"/>
              <a:t>Leaves</a:t>
            </a:r>
            <a:r>
              <a:rPr lang="tr-TR" sz="2000" i="1" dirty="0" smtClean="0"/>
              <a:t> </a:t>
            </a:r>
            <a:r>
              <a:rPr lang="tr-TR" sz="2000" i="1" dirty="0" err="1" smtClean="0"/>
              <a:t>Essential</a:t>
            </a:r>
            <a:r>
              <a:rPr lang="tr-TR" sz="2000" i="1" dirty="0" smtClean="0"/>
              <a:t> </a:t>
            </a:r>
            <a:r>
              <a:rPr lang="tr-TR" sz="2000" i="1" dirty="0" err="1" smtClean="0"/>
              <a:t>Oil</a:t>
            </a:r>
            <a:r>
              <a:rPr lang="tr-TR" sz="2000" i="1" dirty="0" smtClean="0"/>
              <a:t> of Laurus nobilis </a:t>
            </a:r>
            <a:r>
              <a:rPr lang="tr-TR" sz="2000" i="1" dirty="0" err="1" smtClean="0"/>
              <a:t>from</a:t>
            </a:r>
            <a:r>
              <a:rPr lang="tr-TR" sz="2000" i="1" dirty="0" smtClean="0"/>
              <a:t> </a:t>
            </a:r>
            <a:r>
              <a:rPr lang="tr-TR" sz="2000" i="1" dirty="0" err="1" smtClean="0"/>
              <a:t>Morocco</a:t>
            </a:r>
            <a:r>
              <a:rPr lang="tr-TR" sz="2000" i="1" dirty="0" smtClean="0"/>
              <a:t>. </a:t>
            </a:r>
            <a:r>
              <a:rPr lang="tr-TR" sz="2000" dirty="0" smtClean="0"/>
              <a:t>s.l. : </a:t>
            </a:r>
          </a:p>
          <a:p>
            <a:pPr>
              <a:buNone/>
            </a:pPr>
            <a:r>
              <a:rPr lang="tr-TR" sz="2000" dirty="0" smtClean="0"/>
              <a:t>	    </a:t>
            </a:r>
            <a:r>
              <a:rPr lang="tr-TR" sz="2000" dirty="0" err="1" smtClean="0"/>
              <a:t>Australian</a:t>
            </a:r>
            <a:r>
              <a:rPr lang="tr-TR" sz="2000" dirty="0" smtClean="0"/>
              <a:t> </a:t>
            </a:r>
            <a:r>
              <a:rPr lang="tr-TR" sz="2000" dirty="0" err="1" smtClean="0"/>
              <a:t>Journal</a:t>
            </a:r>
            <a:r>
              <a:rPr lang="tr-TR" sz="2000" dirty="0" smtClean="0"/>
              <a:t> of </a:t>
            </a:r>
            <a:r>
              <a:rPr lang="tr-TR" sz="2000" dirty="0" err="1" smtClean="0"/>
              <a:t>Basic</a:t>
            </a:r>
            <a:r>
              <a:rPr lang="tr-TR" sz="2000" dirty="0" smtClean="0"/>
              <a:t> </a:t>
            </a:r>
            <a:r>
              <a:rPr lang="tr-TR" sz="2000" dirty="0" err="1" smtClean="0"/>
              <a:t>and</a:t>
            </a:r>
            <a:r>
              <a:rPr lang="tr-TR" sz="2000" dirty="0" smtClean="0"/>
              <a:t> </a:t>
            </a:r>
            <a:r>
              <a:rPr lang="tr-TR" sz="2000" dirty="0" err="1" smtClean="0"/>
              <a:t>Applied</a:t>
            </a:r>
            <a:r>
              <a:rPr lang="tr-TR" sz="2000" dirty="0" smtClean="0"/>
              <a:t> </a:t>
            </a:r>
            <a:r>
              <a:rPr lang="tr-TR" sz="2000" dirty="0" err="1" smtClean="0"/>
              <a:t>Sciences</a:t>
            </a:r>
            <a:r>
              <a:rPr lang="tr-TR" sz="2000" dirty="0" smtClean="0"/>
              <a:t>, 2009. s. 3818-3824. Cilt 3.</a:t>
            </a:r>
          </a:p>
          <a:p>
            <a:pPr marL="0" indent="0">
              <a:buNone/>
            </a:pPr>
            <a:endParaRPr lang="tr-TR" sz="2000" dirty="0"/>
          </a:p>
          <a:p>
            <a:pPr marL="0" indent="0">
              <a:buNone/>
            </a:pPr>
            <a:endParaRPr lang="tr-TR" sz="2000" dirty="0"/>
          </a:p>
        </p:txBody>
      </p:sp>
    </p:spTree>
    <p:extLst>
      <p:ext uri="{BB962C8B-B14F-4D97-AF65-F5344CB8AC3E}">
        <p14:creationId xmlns:p14="http://schemas.microsoft.com/office/powerpoint/2010/main" xmlns="" val="1218294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95536" y="332656"/>
            <a:ext cx="8229600" cy="5750099"/>
          </a:xfrm>
        </p:spPr>
        <p:txBody>
          <a:bodyPr>
            <a:noAutofit/>
          </a:bodyPr>
          <a:lstStyle/>
          <a:p>
            <a:r>
              <a:rPr lang="tr-TR" sz="1600" dirty="0" smtClean="0"/>
              <a:t>9. </a:t>
            </a:r>
            <a:r>
              <a:rPr lang="tr-TR" sz="1600" b="1" dirty="0" err="1" smtClean="0"/>
              <a:t>Dadalıoğlu</a:t>
            </a:r>
            <a:r>
              <a:rPr lang="tr-TR" sz="1600" b="1" dirty="0" smtClean="0"/>
              <a:t>, Itır ve Akdemir, </a:t>
            </a:r>
            <a:r>
              <a:rPr lang="tr-TR" sz="1600" b="1" dirty="0" err="1" smtClean="0"/>
              <a:t>Gülsun</a:t>
            </a:r>
            <a:r>
              <a:rPr lang="tr-TR" sz="1600" b="1" dirty="0" smtClean="0"/>
              <a:t>.</a:t>
            </a:r>
            <a:r>
              <a:rPr lang="tr-TR" sz="1600" dirty="0" smtClean="0"/>
              <a:t> </a:t>
            </a:r>
            <a:r>
              <a:rPr lang="tr-TR" sz="1600" i="1" dirty="0" err="1" smtClean="0"/>
              <a:t>Chemical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Compositions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and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Antibacterial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Effects</a:t>
            </a:r>
            <a:r>
              <a:rPr lang="tr-TR" sz="1600" i="1" dirty="0" smtClean="0"/>
              <a:t> of</a:t>
            </a:r>
          </a:p>
          <a:p>
            <a:pPr>
              <a:buNone/>
            </a:pPr>
            <a:r>
              <a:rPr lang="tr-TR" sz="1600" i="1" dirty="0" smtClean="0"/>
              <a:t>            </a:t>
            </a:r>
            <a:r>
              <a:rPr lang="tr-TR" sz="1600" i="1" dirty="0" err="1" smtClean="0"/>
              <a:t>Essential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Oils</a:t>
            </a:r>
            <a:r>
              <a:rPr lang="tr-TR" sz="1600" i="1" dirty="0" smtClean="0"/>
              <a:t> of </a:t>
            </a:r>
            <a:r>
              <a:rPr lang="tr-TR" sz="1600" i="1" dirty="0" err="1" smtClean="0"/>
              <a:t>Turkish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Oregano</a:t>
            </a:r>
            <a:r>
              <a:rPr lang="tr-TR" sz="1600" i="1" dirty="0" smtClean="0"/>
              <a:t> (</a:t>
            </a:r>
            <a:r>
              <a:rPr lang="tr-TR" sz="1600" i="1" dirty="0" err="1" smtClean="0"/>
              <a:t>Origanum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minutiflorum</a:t>
            </a:r>
            <a:r>
              <a:rPr lang="tr-TR" sz="1600" i="1" dirty="0" smtClean="0"/>
              <a:t>), Bay </a:t>
            </a:r>
            <a:r>
              <a:rPr lang="tr-TR" sz="1600" i="1" dirty="0" err="1" smtClean="0"/>
              <a:t>Laurel</a:t>
            </a:r>
            <a:r>
              <a:rPr lang="tr-TR" sz="1600" i="1" dirty="0" smtClean="0"/>
              <a:t>(Laurus nobilis), </a:t>
            </a:r>
          </a:p>
          <a:p>
            <a:pPr>
              <a:buNone/>
            </a:pPr>
            <a:r>
              <a:rPr lang="tr-TR" sz="1600" i="1" dirty="0" smtClean="0"/>
              <a:t>	     </a:t>
            </a:r>
            <a:r>
              <a:rPr lang="tr-TR" sz="1600" i="1" dirty="0" err="1" smtClean="0"/>
              <a:t>Spanish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Lavender</a:t>
            </a:r>
            <a:r>
              <a:rPr lang="tr-TR" sz="1600" i="1" dirty="0" smtClean="0"/>
              <a:t> (</a:t>
            </a:r>
            <a:r>
              <a:rPr lang="tr-TR" sz="1600" i="1" dirty="0" err="1" smtClean="0"/>
              <a:t>Lavandula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stoechas</a:t>
            </a:r>
            <a:r>
              <a:rPr lang="tr-TR" sz="1600" i="1" dirty="0" smtClean="0"/>
              <a:t> L.),</a:t>
            </a:r>
            <a:r>
              <a:rPr lang="tr-TR" sz="1600" i="1" dirty="0" err="1" smtClean="0"/>
              <a:t>and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Fennel</a:t>
            </a:r>
            <a:r>
              <a:rPr lang="tr-TR" sz="1600" i="1" dirty="0" smtClean="0"/>
              <a:t> (</a:t>
            </a:r>
            <a:r>
              <a:rPr lang="tr-TR" sz="1600" i="1" dirty="0" err="1" smtClean="0"/>
              <a:t>Foeniculum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vulgare</a:t>
            </a:r>
            <a:r>
              <a:rPr lang="tr-TR" sz="1600" i="1" dirty="0" smtClean="0"/>
              <a:t>) on </a:t>
            </a:r>
            <a:r>
              <a:rPr lang="tr-TR" sz="1600" i="1" dirty="0" err="1" smtClean="0"/>
              <a:t>Common</a:t>
            </a:r>
            <a:r>
              <a:rPr lang="tr-TR" sz="1600" i="1" dirty="0" smtClean="0"/>
              <a:t> </a:t>
            </a:r>
          </a:p>
          <a:p>
            <a:pPr>
              <a:buNone/>
            </a:pPr>
            <a:r>
              <a:rPr lang="tr-TR" sz="1600" i="1" dirty="0" smtClean="0"/>
              <a:t>	     </a:t>
            </a:r>
            <a:r>
              <a:rPr lang="tr-TR" sz="1600" i="1" dirty="0" err="1" smtClean="0"/>
              <a:t>Foodborne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Pathogens</a:t>
            </a:r>
            <a:r>
              <a:rPr lang="tr-TR" sz="1600" i="1" dirty="0" smtClean="0"/>
              <a:t>. </a:t>
            </a:r>
            <a:r>
              <a:rPr lang="tr-TR" sz="1600" dirty="0" smtClean="0"/>
              <a:t>s.l. : J.</a:t>
            </a:r>
            <a:r>
              <a:rPr lang="tr-TR" sz="1600" dirty="0" err="1" smtClean="0"/>
              <a:t>Agric</a:t>
            </a:r>
            <a:r>
              <a:rPr lang="tr-TR" sz="1600" dirty="0" smtClean="0"/>
              <a:t>.</a:t>
            </a:r>
            <a:r>
              <a:rPr lang="tr-TR" sz="1600" dirty="0" err="1" smtClean="0"/>
              <a:t>Food</a:t>
            </a:r>
            <a:r>
              <a:rPr lang="tr-TR" sz="1600" dirty="0" smtClean="0"/>
              <a:t> </a:t>
            </a:r>
            <a:r>
              <a:rPr lang="tr-TR" sz="1600" dirty="0" err="1" smtClean="0"/>
              <a:t>Chem</a:t>
            </a:r>
            <a:r>
              <a:rPr lang="tr-TR" sz="1600" dirty="0" smtClean="0"/>
              <a:t>., 2004. s. 8255-8260. Cilt 52.</a:t>
            </a:r>
          </a:p>
          <a:p>
            <a:r>
              <a:rPr lang="tr-TR" sz="1600" dirty="0" smtClean="0"/>
              <a:t>10. </a:t>
            </a:r>
            <a:r>
              <a:rPr lang="tr-TR" sz="1600" b="1" dirty="0" err="1" smtClean="0"/>
              <a:t>Shahla</a:t>
            </a:r>
            <a:r>
              <a:rPr lang="tr-TR" sz="1600" b="1" dirty="0" smtClean="0"/>
              <a:t> </a:t>
            </a:r>
            <a:r>
              <a:rPr lang="tr-TR" sz="1600" b="1" dirty="0" err="1" smtClean="0"/>
              <a:t>Mansouri</a:t>
            </a:r>
            <a:r>
              <a:rPr lang="tr-TR" sz="1600" b="1" dirty="0" smtClean="0"/>
              <a:t>, </a:t>
            </a:r>
            <a:r>
              <a:rPr lang="tr-TR" sz="1600" b="1" dirty="0" err="1" smtClean="0"/>
              <a:t>Alireza</a:t>
            </a:r>
            <a:r>
              <a:rPr lang="tr-TR" sz="1600" b="1" dirty="0" smtClean="0"/>
              <a:t> </a:t>
            </a:r>
            <a:r>
              <a:rPr lang="tr-TR" sz="1600" b="1" dirty="0" err="1" smtClean="0"/>
              <a:t>Foroumadi</a:t>
            </a:r>
            <a:r>
              <a:rPr lang="tr-TR" sz="1600" b="1" dirty="0" smtClean="0"/>
              <a:t>, </a:t>
            </a:r>
            <a:r>
              <a:rPr lang="tr-TR" sz="1600" b="1" dirty="0" err="1" smtClean="0"/>
              <a:t>Teimour</a:t>
            </a:r>
            <a:r>
              <a:rPr lang="tr-TR" sz="1600" b="1" dirty="0" smtClean="0"/>
              <a:t> </a:t>
            </a:r>
            <a:r>
              <a:rPr lang="tr-TR" sz="1600" b="1" dirty="0" err="1" smtClean="0"/>
              <a:t>Ghaneie</a:t>
            </a:r>
            <a:r>
              <a:rPr lang="tr-TR" sz="1600" b="1" dirty="0" smtClean="0"/>
              <a:t> ,</a:t>
            </a:r>
            <a:r>
              <a:rPr lang="tr-TR" sz="1600" b="1" dirty="0" err="1" smtClean="0"/>
              <a:t>Ahmad</a:t>
            </a:r>
            <a:r>
              <a:rPr lang="tr-TR" sz="1600" b="1" dirty="0" smtClean="0"/>
              <a:t> </a:t>
            </a:r>
            <a:r>
              <a:rPr lang="tr-TR" sz="1600" b="1" dirty="0" err="1" smtClean="0"/>
              <a:t>Gholamhosseinian</a:t>
            </a:r>
            <a:r>
              <a:rPr lang="tr-TR" sz="1600" b="1" dirty="0" smtClean="0"/>
              <a:t> </a:t>
            </a:r>
          </a:p>
          <a:p>
            <a:pPr>
              <a:buNone/>
            </a:pPr>
            <a:r>
              <a:rPr lang="tr-TR" sz="1600" b="1" dirty="0" smtClean="0"/>
              <a:t>	     </a:t>
            </a:r>
            <a:r>
              <a:rPr lang="tr-TR" sz="1600" b="1" dirty="0" err="1" smtClean="0"/>
              <a:t>Najar</a:t>
            </a:r>
            <a:r>
              <a:rPr lang="tr-TR" sz="1600" b="1" dirty="0" smtClean="0"/>
              <a:t>.</a:t>
            </a:r>
            <a:r>
              <a:rPr lang="tr-TR" sz="1600" dirty="0" smtClean="0"/>
              <a:t> </a:t>
            </a:r>
            <a:r>
              <a:rPr lang="tr-TR" sz="1600" i="1" dirty="0" err="1" smtClean="0"/>
              <a:t>Antibacterial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Activity</a:t>
            </a:r>
            <a:r>
              <a:rPr lang="tr-TR" sz="1600" i="1" dirty="0" smtClean="0"/>
              <a:t> of </a:t>
            </a:r>
            <a:r>
              <a:rPr lang="tr-TR" sz="1600" i="1" dirty="0" err="1" smtClean="0"/>
              <a:t>the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Crude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Extracts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and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Fractionated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Constituents</a:t>
            </a:r>
            <a:r>
              <a:rPr lang="tr-TR" sz="1600" i="1" dirty="0" smtClean="0"/>
              <a:t> of Myrtus</a:t>
            </a:r>
          </a:p>
          <a:p>
            <a:pPr>
              <a:buNone/>
            </a:pPr>
            <a:r>
              <a:rPr lang="tr-TR" sz="1600" i="1" dirty="0" smtClean="0"/>
              <a:t>	      communis. </a:t>
            </a:r>
            <a:r>
              <a:rPr lang="tr-TR" sz="1600" dirty="0" smtClean="0"/>
              <a:t>s.l. : </a:t>
            </a:r>
            <a:r>
              <a:rPr lang="tr-TR" sz="1600" dirty="0" err="1" smtClean="0"/>
              <a:t>Pharmaceutical</a:t>
            </a:r>
            <a:r>
              <a:rPr lang="tr-TR" sz="1600" dirty="0" smtClean="0"/>
              <a:t> </a:t>
            </a:r>
            <a:r>
              <a:rPr lang="tr-TR" sz="1600" dirty="0" err="1" smtClean="0"/>
              <a:t>Biology</a:t>
            </a:r>
            <a:r>
              <a:rPr lang="tr-TR" sz="1600" dirty="0" smtClean="0"/>
              <a:t>, 2001. s. 399-401. Cilt 39.</a:t>
            </a:r>
          </a:p>
          <a:p>
            <a:r>
              <a:rPr lang="tr-TR" sz="1600" dirty="0" smtClean="0"/>
              <a:t>11. </a:t>
            </a:r>
            <a:r>
              <a:rPr lang="tr-TR" sz="1600" b="1" dirty="0" smtClean="0"/>
              <a:t>D. </a:t>
            </a:r>
            <a:r>
              <a:rPr lang="tr-TR" sz="1600" b="1" dirty="0" err="1" smtClean="0"/>
              <a:t>Djenane</a:t>
            </a:r>
            <a:r>
              <a:rPr lang="tr-TR" sz="1600" b="1" dirty="0" smtClean="0"/>
              <a:t>, J. </a:t>
            </a:r>
            <a:r>
              <a:rPr lang="tr-TR" sz="1600" b="1" dirty="0" err="1" smtClean="0"/>
              <a:t>Yangüela</a:t>
            </a:r>
            <a:r>
              <a:rPr lang="tr-TR" sz="1600" b="1" dirty="0" smtClean="0"/>
              <a:t>, T. </a:t>
            </a:r>
            <a:r>
              <a:rPr lang="tr-TR" sz="1600" b="1" dirty="0" err="1" smtClean="0"/>
              <a:t>Amrouche</a:t>
            </a:r>
            <a:r>
              <a:rPr lang="tr-TR" sz="1600" b="1" dirty="0" smtClean="0"/>
              <a:t>, S. </a:t>
            </a:r>
            <a:r>
              <a:rPr lang="tr-TR" sz="1600" b="1" dirty="0" err="1" smtClean="0"/>
              <a:t>Boubrit</a:t>
            </a:r>
            <a:r>
              <a:rPr lang="tr-TR" sz="1600" b="1" dirty="0" smtClean="0"/>
              <a:t>, N. </a:t>
            </a:r>
            <a:r>
              <a:rPr lang="tr-TR" sz="1600" b="1" dirty="0" err="1" smtClean="0"/>
              <a:t>Boussad</a:t>
            </a:r>
            <a:r>
              <a:rPr lang="tr-TR" sz="1600" b="1" dirty="0" smtClean="0"/>
              <a:t> </a:t>
            </a:r>
            <a:r>
              <a:rPr lang="tr-TR" sz="1600" b="1" dirty="0" err="1" smtClean="0"/>
              <a:t>and</a:t>
            </a:r>
            <a:r>
              <a:rPr lang="tr-TR" sz="1600" b="1" dirty="0" smtClean="0"/>
              <a:t> P. </a:t>
            </a:r>
            <a:r>
              <a:rPr lang="tr-TR" sz="1600" b="1" dirty="0" err="1" smtClean="0"/>
              <a:t>Roncalés</a:t>
            </a:r>
            <a:r>
              <a:rPr lang="tr-TR" sz="1600" b="1" dirty="0" smtClean="0"/>
              <a:t>.</a:t>
            </a:r>
            <a:r>
              <a:rPr lang="tr-TR" sz="1600" dirty="0" smtClean="0"/>
              <a:t> </a:t>
            </a:r>
            <a:r>
              <a:rPr lang="tr-TR" sz="1600" i="1" dirty="0" err="1" smtClean="0"/>
              <a:t>Chemical</a:t>
            </a:r>
            <a:r>
              <a:rPr lang="tr-TR" sz="1600" i="1" dirty="0" smtClean="0"/>
              <a:t> </a:t>
            </a:r>
          </a:p>
          <a:p>
            <a:pPr>
              <a:buNone/>
            </a:pPr>
            <a:r>
              <a:rPr lang="tr-TR" sz="1600" i="1" dirty="0" smtClean="0"/>
              <a:t>	      </a:t>
            </a:r>
            <a:r>
              <a:rPr lang="tr-TR" sz="1600" i="1" dirty="0" err="1" smtClean="0"/>
              <a:t>composition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and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antimicrobial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effects</a:t>
            </a:r>
            <a:r>
              <a:rPr lang="tr-TR" sz="1600" i="1" dirty="0" smtClean="0"/>
              <a:t> of </a:t>
            </a:r>
            <a:r>
              <a:rPr lang="tr-TR" sz="1600" i="1" dirty="0" err="1" smtClean="0"/>
              <a:t>essential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oils</a:t>
            </a:r>
            <a:r>
              <a:rPr lang="tr-TR" sz="1600" i="1" dirty="0" smtClean="0"/>
              <a:t> of </a:t>
            </a:r>
            <a:r>
              <a:rPr lang="tr-TR" sz="1600" i="1" dirty="0" err="1" smtClean="0"/>
              <a:t>Eucalyptus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globulus</a:t>
            </a:r>
            <a:r>
              <a:rPr lang="tr-TR" sz="1600" i="1" dirty="0" smtClean="0"/>
              <a:t>, Myrtus </a:t>
            </a:r>
          </a:p>
          <a:p>
            <a:pPr>
              <a:buNone/>
            </a:pPr>
            <a:r>
              <a:rPr lang="tr-TR" sz="1600" i="1" dirty="0" smtClean="0"/>
              <a:t>	      communis </a:t>
            </a:r>
            <a:r>
              <a:rPr lang="tr-TR" sz="1600" i="1" dirty="0" err="1" smtClean="0"/>
              <a:t>and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Satureja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hortensis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against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Escherichia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coli</a:t>
            </a:r>
            <a:r>
              <a:rPr lang="tr-TR" sz="1600" i="1" dirty="0" smtClean="0"/>
              <a:t> O157:H7 </a:t>
            </a:r>
            <a:r>
              <a:rPr lang="tr-TR" sz="1600" i="1" dirty="0" err="1" smtClean="0"/>
              <a:t>and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Staphylococcus</a:t>
            </a:r>
            <a:r>
              <a:rPr lang="tr-TR" sz="1600" i="1" dirty="0" smtClean="0"/>
              <a:t> </a:t>
            </a:r>
          </a:p>
          <a:p>
            <a:pPr>
              <a:buNone/>
            </a:pPr>
            <a:r>
              <a:rPr lang="tr-TR" sz="1600" i="1" dirty="0" smtClean="0"/>
              <a:t>	     </a:t>
            </a:r>
            <a:r>
              <a:rPr lang="tr-TR" sz="1600" i="1" dirty="0" err="1" smtClean="0"/>
              <a:t>aureus</a:t>
            </a:r>
            <a:r>
              <a:rPr lang="tr-TR" sz="1600" i="1" dirty="0" smtClean="0"/>
              <a:t> in </a:t>
            </a:r>
            <a:r>
              <a:rPr lang="tr-TR" sz="1600" i="1" dirty="0" err="1" smtClean="0"/>
              <a:t>minced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beef</a:t>
            </a:r>
            <a:r>
              <a:rPr lang="tr-TR" sz="1600" i="1" dirty="0" smtClean="0"/>
              <a:t>. </a:t>
            </a:r>
            <a:r>
              <a:rPr lang="tr-TR" sz="1600" dirty="0" smtClean="0"/>
              <a:t>s.l. : </a:t>
            </a:r>
            <a:r>
              <a:rPr lang="tr-TR" sz="1600" dirty="0" err="1" smtClean="0"/>
              <a:t>Food</a:t>
            </a:r>
            <a:r>
              <a:rPr lang="tr-TR" sz="1600" dirty="0" smtClean="0"/>
              <a:t> </a:t>
            </a:r>
            <a:r>
              <a:rPr lang="tr-TR" sz="1600" dirty="0" err="1" smtClean="0"/>
              <a:t>Science</a:t>
            </a:r>
            <a:r>
              <a:rPr lang="tr-TR" sz="1600" dirty="0" smtClean="0"/>
              <a:t> </a:t>
            </a:r>
            <a:r>
              <a:rPr lang="tr-TR" sz="1600" dirty="0" err="1" smtClean="0"/>
              <a:t>and</a:t>
            </a:r>
            <a:r>
              <a:rPr lang="tr-TR" sz="1600" dirty="0" smtClean="0"/>
              <a:t> </a:t>
            </a:r>
            <a:r>
              <a:rPr lang="tr-TR" sz="1600" dirty="0" err="1" smtClean="0"/>
              <a:t>Tecnology</a:t>
            </a:r>
            <a:r>
              <a:rPr lang="tr-TR" sz="1600" dirty="0" smtClean="0"/>
              <a:t> </a:t>
            </a:r>
            <a:r>
              <a:rPr lang="tr-TR" sz="1600" dirty="0" err="1" smtClean="0"/>
              <a:t>İnternational</a:t>
            </a:r>
            <a:r>
              <a:rPr lang="tr-TR" sz="1600" dirty="0" smtClean="0"/>
              <a:t>, 2011. s. 505. Cilt 17.</a:t>
            </a:r>
          </a:p>
          <a:p>
            <a:r>
              <a:rPr lang="tr-TR" sz="1600" dirty="0" smtClean="0"/>
              <a:t>12. </a:t>
            </a:r>
            <a:r>
              <a:rPr lang="tr-TR" sz="1600" b="1" dirty="0" smtClean="0"/>
              <a:t>İlhami Gülçin, Ö.</a:t>
            </a:r>
            <a:r>
              <a:rPr lang="tr-TR" sz="1600" b="1" dirty="0" err="1" smtClean="0"/>
              <a:t>İIrfan</a:t>
            </a:r>
            <a:r>
              <a:rPr lang="tr-TR" sz="1600" b="1" dirty="0" smtClean="0"/>
              <a:t> </a:t>
            </a:r>
            <a:r>
              <a:rPr lang="tr-TR" sz="1600" b="1" dirty="0" err="1" smtClean="0"/>
              <a:t>Küfrevioğlu</a:t>
            </a:r>
            <a:r>
              <a:rPr lang="tr-TR" sz="1600" b="1" dirty="0" smtClean="0"/>
              <a:t>, Münir Oktay, Mehmet Emin </a:t>
            </a:r>
            <a:r>
              <a:rPr lang="tr-TR" sz="1600" b="1" dirty="0" err="1" smtClean="0"/>
              <a:t>Büyükokuroğlu</a:t>
            </a:r>
            <a:r>
              <a:rPr lang="tr-TR" sz="1600" b="1" dirty="0" smtClean="0"/>
              <a:t>.</a:t>
            </a:r>
            <a:r>
              <a:rPr lang="tr-TR" sz="1600" dirty="0" smtClean="0"/>
              <a:t> </a:t>
            </a:r>
          </a:p>
          <a:p>
            <a:pPr>
              <a:buNone/>
            </a:pPr>
            <a:r>
              <a:rPr lang="tr-TR" sz="1600" i="1" dirty="0" smtClean="0"/>
              <a:t>	      </a:t>
            </a:r>
            <a:r>
              <a:rPr lang="tr-TR" sz="1600" i="1" dirty="0" err="1" smtClean="0"/>
              <a:t>Antioxidant</a:t>
            </a:r>
            <a:r>
              <a:rPr lang="tr-TR" sz="1600" i="1" dirty="0" smtClean="0"/>
              <a:t>, </a:t>
            </a:r>
            <a:r>
              <a:rPr lang="tr-TR" sz="1600" i="1" dirty="0" err="1" smtClean="0"/>
              <a:t>antimicrobial</a:t>
            </a:r>
            <a:r>
              <a:rPr lang="tr-TR" sz="1600" i="1" dirty="0" smtClean="0"/>
              <a:t>, </a:t>
            </a:r>
            <a:r>
              <a:rPr lang="tr-TR" sz="1600" i="1" dirty="0" err="1" smtClean="0"/>
              <a:t>antiulcer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and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analgesic</a:t>
            </a:r>
            <a:r>
              <a:rPr lang="tr-TR" sz="1600" i="1" dirty="0" smtClean="0"/>
              <a:t> </a:t>
            </a:r>
            <a:r>
              <a:rPr lang="tr-TR" sz="1600" i="1" dirty="0" err="1" smtClean="0"/>
              <a:t>activities</a:t>
            </a:r>
            <a:r>
              <a:rPr lang="tr-TR" sz="1600" i="1" dirty="0" smtClean="0"/>
              <a:t> of </a:t>
            </a:r>
            <a:r>
              <a:rPr lang="tr-TR" sz="1600" i="1" dirty="0" err="1" smtClean="0"/>
              <a:t>nettle</a:t>
            </a:r>
            <a:r>
              <a:rPr lang="tr-TR" sz="1600" i="1" dirty="0" smtClean="0"/>
              <a:t> (Urtica dioica L.).</a:t>
            </a:r>
          </a:p>
          <a:p>
            <a:pPr>
              <a:buNone/>
            </a:pPr>
            <a:r>
              <a:rPr lang="tr-TR" sz="1600" i="1" dirty="0" smtClean="0"/>
              <a:t>	      </a:t>
            </a:r>
            <a:r>
              <a:rPr lang="tr-TR" sz="1600" dirty="0" smtClean="0"/>
              <a:t>2004. s. 205-215. Cilt 90. </a:t>
            </a:r>
            <a:r>
              <a:rPr lang="tr-TR" sz="1600" dirty="0" err="1" smtClean="0"/>
              <a:t>Journal</a:t>
            </a:r>
            <a:r>
              <a:rPr lang="tr-TR" sz="1600" dirty="0" smtClean="0"/>
              <a:t> of </a:t>
            </a:r>
            <a:r>
              <a:rPr lang="tr-TR" sz="1600" dirty="0" err="1" smtClean="0"/>
              <a:t>Ethnopharmacology</a:t>
            </a:r>
            <a:r>
              <a:rPr lang="tr-TR" sz="1600" dirty="0" smtClean="0"/>
              <a:t>.</a:t>
            </a:r>
          </a:p>
          <a:p>
            <a:r>
              <a:rPr lang="tr-TR" sz="1600" dirty="0" smtClean="0"/>
              <a:t>13. </a:t>
            </a:r>
            <a:r>
              <a:rPr lang="tr-TR" sz="1600" b="1" dirty="0" smtClean="0"/>
              <a:t>Oya KELEŞ, Seyyal AK, Tülay BAKIREL, Kerim ALPINAR.</a:t>
            </a:r>
            <a:r>
              <a:rPr lang="tr-TR" sz="1600" dirty="0" smtClean="0"/>
              <a:t> </a:t>
            </a:r>
            <a:r>
              <a:rPr lang="tr-TR" sz="1600" i="1" dirty="0" smtClean="0"/>
              <a:t>Türkiye’de Yetişen Bazı Bitkilerin</a:t>
            </a:r>
          </a:p>
          <a:p>
            <a:pPr>
              <a:buNone/>
            </a:pPr>
            <a:r>
              <a:rPr lang="tr-TR" sz="1600" i="1" dirty="0" smtClean="0"/>
              <a:t>	       Antibakteriyel Etkisinin İncelenmesi. </a:t>
            </a:r>
            <a:r>
              <a:rPr lang="tr-TR" sz="1600" dirty="0" smtClean="0"/>
              <a:t>s.l. : </a:t>
            </a:r>
            <a:r>
              <a:rPr lang="tr-TR" sz="1600" dirty="0" err="1" smtClean="0"/>
              <a:t>Turk</a:t>
            </a:r>
            <a:r>
              <a:rPr lang="tr-TR" sz="1600" dirty="0" smtClean="0"/>
              <a:t> J.</a:t>
            </a:r>
            <a:r>
              <a:rPr lang="tr-TR" sz="1600" dirty="0" err="1" smtClean="0"/>
              <a:t>Vet</a:t>
            </a:r>
            <a:r>
              <a:rPr lang="tr-TR" sz="1600" dirty="0" smtClean="0"/>
              <a:t>.anim.</a:t>
            </a:r>
            <a:r>
              <a:rPr lang="tr-TR" sz="1600" dirty="0" err="1" smtClean="0"/>
              <a:t>Sci</a:t>
            </a:r>
            <a:r>
              <a:rPr lang="tr-TR" sz="1600" dirty="0" smtClean="0"/>
              <a:t>., 2001. s. 559-565. Cilt 25</a:t>
            </a:r>
          </a:p>
          <a:p>
            <a:endParaRPr lang="tr-TR" sz="1600" dirty="0"/>
          </a:p>
        </p:txBody>
      </p:sp>
    </p:spTree>
    <p:extLst>
      <p:ext uri="{BB962C8B-B14F-4D97-AF65-F5344CB8AC3E}">
        <p14:creationId xmlns:p14="http://schemas.microsoft.com/office/powerpoint/2010/main" xmlns="" val="3841398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426170"/>
          </a:xfrm>
        </p:spPr>
        <p:txBody>
          <a:bodyPr/>
          <a:lstStyle/>
          <a:p>
            <a:r>
              <a:rPr lang="tr-TR" dirty="0" smtClean="0">
                <a:solidFill>
                  <a:srgbClr val="FF0000"/>
                </a:solidFill>
                <a:latin typeface="Algerian" pitchFamily="82" charset="0"/>
              </a:rPr>
              <a:t>GRUP DAPHNE VE PAMFİLYA</a:t>
            </a:r>
            <a:endParaRPr lang="tr-TR" dirty="0"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8194" name="Picture 2" descr="C:\Users\Çetin\Desktop\DSC_5108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965185"/>
            <a:ext cx="8229600" cy="379599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etin kutusu"/>
          <p:cNvSpPr txBox="1"/>
          <p:nvPr/>
        </p:nvSpPr>
        <p:spPr>
          <a:xfrm>
            <a:off x="3203848" y="155679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tr-TR" dirty="0"/>
          </a:p>
        </p:txBody>
      </p:sp>
      <p:sp>
        <p:nvSpPr>
          <p:cNvPr id="6" name="5 Metin kutusu"/>
          <p:cNvSpPr txBox="1"/>
          <p:nvPr/>
        </p:nvSpPr>
        <p:spPr>
          <a:xfrm>
            <a:off x="323528" y="1340768"/>
            <a:ext cx="82809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r-TR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BENİ,</a:t>
            </a:r>
          </a:p>
          <a:p>
            <a:r>
              <a:rPr lang="tr-TR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BÜYÜK BİR SABIRLA  DİNLEMİŞ OLDUĞUNUZDAN ÖTÜRÜ </a:t>
            </a:r>
          </a:p>
          <a:p>
            <a:r>
              <a:rPr lang="tr-TR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TEŞEKKÜR EDERİM…</a:t>
            </a:r>
          </a:p>
          <a:p>
            <a:endParaRPr lang="tr-TR" sz="3600" b="1" dirty="0" smtClean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  <a:p>
            <a:r>
              <a:rPr lang="tr-TR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LÜTFEN ÇEVREYE DUYARLI OLALIM…</a:t>
            </a:r>
            <a:endParaRPr lang="tr-TR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s://fbcdn-sphotos-f-a.akamaihd.net/hphotos-ak-snc7/599232_388872064492402_571088986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60648"/>
            <a:ext cx="8640960" cy="64807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Foto&amp;gbreve;ra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88640"/>
            <a:ext cx="8712968" cy="65941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290</TotalTime>
  <Words>1045</Words>
  <Application>Microsoft Office PowerPoint</Application>
  <PresentationFormat>Ekran Gösterisi (4:3)</PresentationFormat>
  <Paragraphs>143</Paragraphs>
  <Slides>36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36</vt:i4>
      </vt:variant>
    </vt:vector>
  </HeadingPairs>
  <TitlesOfParts>
    <vt:vector size="37" baseType="lpstr">
      <vt:lpstr>Ofis Teması</vt:lpstr>
      <vt:lpstr>Slayt 1</vt:lpstr>
      <vt:lpstr>GRUP  DAPHNE-A</vt:lpstr>
      <vt:lpstr> PROJENİN AMACI </vt:lpstr>
      <vt:lpstr>Slayt 4</vt:lpstr>
      <vt:lpstr> GİRİŞ </vt:lpstr>
      <vt:lpstr>Slayt 6</vt:lpstr>
      <vt:lpstr>Urtica dioica </vt:lpstr>
      <vt:lpstr>Laurus nobilis</vt:lpstr>
      <vt:lpstr>Myrtus communis</vt:lpstr>
      <vt:lpstr>Mikroorganizmalar</vt:lpstr>
      <vt:lpstr>Slayt 11</vt:lpstr>
      <vt:lpstr>YÖNTEM</vt:lpstr>
      <vt:lpstr>BİTKİLERİN LOKASYONLARI</vt:lpstr>
      <vt:lpstr>Slayt 14</vt:lpstr>
      <vt:lpstr>Üreme Ortamları</vt:lpstr>
      <vt:lpstr> ÖZÜTLEME HAZIRLIKLARI</vt:lpstr>
      <vt:lpstr> Özüt Hazırlanması</vt:lpstr>
      <vt:lpstr>Disklerin Hazırlanması  </vt:lpstr>
      <vt:lpstr>Disk Difüzyon Yöntemi İle Antimikrobiyal Aktivitenin Belirlenmesi   </vt:lpstr>
      <vt:lpstr>Slayt 20</vt:lpstr>
      <vt:lpstr>Slayt 21</vt:lpstr>
      <vt:lpstr>Slayt 22</vt:lpstr>
      <vt:lpstr> SONUÇLAR VE TARTIŞMA</vt:lpstr>
      <vt:lpstr>Slayt 24</vt:lpstr>
      <vt:lpstr>Slayt 25</vt:lpstr>
      <vt:lpstr>Slayt 26</vt:lpstr>
      <vt:lpstr>Slayt 27</vt:lpstr>
      <vt:lpstr>Slayt 28</vt:lpstr>
      <vt:lpstr>TEŞEKKÜR</vt:lpstr>
      <vt:lpstr>Slayt 30</vt:lpstr>
      <vt:lpstr>Slayt 31</vt:lpstr>
      <vt:lpstr>Slayt 32</vt:lpstr>
      <vt:lpstr>GRUP DAPHNE VE PAMFİLYA</vt:lpstr>
      <vt:lpstr>Slayt 34</vt:lpstr>
      <vt:lpstr>Slayt 35</vt:lpstr>
      <vt:lpstr>Slayt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Ali</dc:creator>
  <cp:lastModifiedBy>Çetin</cp:lastModifiedBy>
  <cp:revision>53</cp:revision>
  <dcterms:created xsi:type="dcterms:W3CDTF">2013-02-03T14:03:24Z</dcterms:created>
  <dcterms:modified xsi:type="dcterms:W3CDTF">2013-02-04T10:40:54Z</dcterms:modified>
</cp:coreProperties>
</file>