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2" r:id="rId1"/>
  </p:sldMasterIdLst>
  <p:notesMasterIdLst>
    <p:notesMasterId r:id="rId61"/>
  </p:notesMasterIdLst>
  <p:sldIdLst>
    <p:sldId id="256" r:id="rId2"/>
    <p:sldId id="34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3" r:id="rId19"/>
    <p:sldId id="341" r:id="rId20"/>
    <p:sldId id="275" r:id="rId21"/>
    <p:sldId id="276" r:id="rId22"/>
    <p:sldId id="279" r:id="rId23"/>
    <p:sldId id="280" r:id="rId24"/>
    <p:sldId id="277" r:id="rId25"/>
    <p:sldId id="278" r:id="rId26"/>
    <p:sldId id="295" r:id="rId27"/>
    <p:sldId id="296" r:id="rId28"/>
    <p:sldId id="282" r:id="rId29"/>
    <p:sldId id="342" r:id="rId30"/>
    <p:sldId id="283" r:id="rId31"/>
    <p:sldId id="284" r:id="rId32"/>
    <p:sldId id="285" r:id="rId33"/>
    <p:sldId id="292" r:id="rId34"/>
    <p:sldId id="286" r:id="rId35"/>
    <p:sldId id="281" r:id="rId36"/>
    <p:sldId id="348" r:id="rId37"/>
    <p:sldId id="298" r:id="rId38"/>
    <p:sldId id="299" r:id="rId39"/>
    <p:sldId id="300" r:id="rId40"/>
    <p:sldId id="343" r:id="rId41"/>
    <p:sldId id="301" r:id="rId42"/>
    <p:sldId id="345" r:id="rId43"/>
    <p:sldId id="347" r:id="rId44"/>
    <p:sldId id="323" r:id="rId45"/>
    <p:sldId id="319" r:id="rId46"/>
    <p:sldId id="320" r:id="rId47"/>
    <p:sldId id="349" r:id="rId48"/>
    <p:sldId id="309" r:id="rId49"/>
    <p:sldId id="310" r:id="rId50"/>
    <p:sldId id="311" r:id="rId51"/>
    <p:sldId id="312" r:id="rId52"/>
    <p:sldId id="313" r:id="rId53"/>
    <p:sldId id="314" r:id="rId54"/>
    <p:sldId id="315" r:id="rId55"/>
    <p:sldId id="331" r:id="rId56"/>
    <p:sldId id="316" r:id="rId57"/>
    <p:sldId id="317" r:id="rId58"/>
    <p:sldId id="318" r:id="rId59"/>
    <p:sldId id="350" r:id="rId60"/>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89771" autoAdjust="0"/>
  </p:normalViewPr>
  <p:slideViewPr>
    <p:cSldViewPr>
      <p:cViewPr varScale="1">
        <p:scale>
          <a:sx n="65" d="100"/>
          <a:sy n="65" d="100"/>
        </p:scale>
        <p:origin x="-152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7732F9-11D0-4425-B0F1-6BBA119F28DC}" type="datetimeFigureOut">
              <a:rPr lang="tr-TR" smtClean="0"/>
              <a:pPr/>
              <a:t>29.01.2013</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AB47D4-BA1E-4476-953F-8CE224436AA8}" type="slidenum">
              <a:rPr lang="tr-TR" smtClean="0"/>
              <a:pPr/>
              <a:t>‹#›</a:t>
            </a:fld>
            <a:endParaRPr lang="tr-T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9026" name="Rectangle 15"/>
          <p:cNvSpPr>
            <a:spLocks noGrp="1" noChangeArrowheads="1"/>
          </p:cNvSpPr>
          <p:nvPr>
            <p:ph type="sldNum" sz="quarter" idx="5"/>
          </p:nvPr>
        </p:nvSpPr>
        <p:spPr>
          <a:noFill/>
        </p:spPr>
        <p:txBody>
          <a:bodyPr/>
          <a:lstStyle/>
          <a:p>
            <a:pPr>
              <a:buFont typeface="Comic Sans MS" pitchFamily="66" charset="0"/>
              <a:buNone/>
            </a:pPr>
            <a:fld id="{B5467806-7617-4091-98E6-6D6024213491}" type="slidenum">
              <a:rPr lang="tr-TR" smtClean="0">
                <a:latin typeface="Comic Sans MS" pitchFamily="66" charset="0"/>
                <a:cs typeface="Lucida Sans Unicode" pitchFamily="34" charset="0"/>
              </a:rPr>
              <a:pPr>
                <a:buFont typeface="Comic Sans MS" pitchFamily="66" charset="0"/>
                <a:buNone/>
              </a:pPr>
              <a:t>2</a:t>
            </a:fld>
            <a:endParaRPr lang="tr-TR" smtClean="0">
              <a:latin typeface="Comic Sans MS" pitchFamily="66" charset="0"/>
              <a:cs typeface="Lucida Sans Unicode" pitchFamily="34" charset="0"/>
            </a:endParaRPr>
          </a:p>
        </p:txBody>
      </p:sp>
      <p:sp>
        <p:nvSpPr>
          <p:cNvPr id="129027" name="Text Box 1"/>
          <p:cNvSpPr txBox="1">
            <a:spLocks noChangeArrowheads="1"/>
          </p:cNvSpPr>
          <p:nvPr/>
        </p:nvSpPr>
        <p:spPr bwMode="auto">
          <a:xfrm>
            <a:off x="1190625" y="877888"/>
            <a:ext cx="4475163" cy="3165475"/>
          </a:xfrm>
          <a:prstGeom prst="rect">
            <a:avLst/>
          </a:prstGeom>
          <a:solidFill>
            <a:srgbClr val="FFFFFF"/>
          </a:solidFill>
          <a:ln w="9525">
            <a:solidFill>
              <a:srgbClr val="000000"/>
            </a:solidFill>
            <a:miter lim="800000"/>
            <a:headEnd/>
            <a:tailEnd/>
          </a:ln>
        </p:spPr>
        <p:txBody>
          <a:bodyPr wrap="none" anchor="ctr"/>
          <a:lstStyle/>
          <a:p>
            <a:endParaRPr lang="tr-TR"/>
          </a:p>
        </p:txBody>
      </p:sp>
      <p:sp>
        <p:nvSpPr>
          <p:cNvPr id="129028" name="Rectangle 2"/>
          <p:cNvSpPr>
            <a:spLocks noGrp="1" noChangeArrowheads="1"/>
          </p:cNvSpPr>
          <p:nvPr>
            <p:ph type="body"/>
          </p:nvPr>
        </p:nvSpPr>
        <p:spPr>
          <a:xfrm>
            <a:off x="685800" y="4343400"/>
            <a:ext cx="5473700" cy="4103688"/>
          </a:xfrm>
          <a:noFill/>
          <a:ln/>
        </p:spPr>
        <p:txBody>
          <a:bodyPr wrap="none" anchor="ctr"/>
          <a:lstStyle/>
          <a:p>
            <a:endParaRPr lang="tr-T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sz="1200" kern="1200" dirty="0" smtClean="0">
                <a:solidFill>
                  <a:schemeClr val="tx1"/>
                </a:solidFill>
                <a:latin typeface="+mn-lt"/>
                <a:ea typeface="+mn-ea"/>
                <a:cs typeface="+mn-cs"/>
              </a:rPr>
              <a:t>insanların kendilerini ve çevrelerindeki diğer varlıkları anlamak ve bu varlıkların bir­birleri ile ilişki ve etkileşmelerini inceleyip, oluşan olayları açıklayabilmek için uyguladıkları yöntem ve etkinlikler ile ilk çağlardan günümüze kadar elde edip biriktirerek yeni kuşaklara aktardıkları bilgilerin tümü olarak tanımlanabilir. </a:t>
            </a:r>
            <a:endParaRPr lang="tr-TR" dirty="0"/>
          </a:p>
        </p:txBody>
      </p:sp>
      <p:sp>
        <p:nvSpPr>
          <p:cNvPr id="4" name="3 Slayt Numarası Yer Tutucusu"/>
          <p:cNvSpPr>
            <a:spLocks noGrp="1"/>
          </p:cNvSpPr>
          <p:nvPr>
            <p:ph type="sldNum" sz="quarter" idx="10"/>
          </p:nvPr>
        </p:nvSpPr>
        <p:spPr/>
        <p:txBody>
          <a:bodyPr/>
          <a:lstStyle/>
          <a:p>
            <a:fld id="{E6AB47D4-BA1E-4476-953F-8CE224436AA8}" type="slidenum">
              <a:rPr lang="tr-TR" smtClean="0"/>
              <a:pPr/>
              <a:t>3</a:t>
            </a:fld>
            <a:endParaRPr lang="tr-T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Böylece bilim dü­şüncede, toplumda ve dünyada düzen yaratarak kişiden kişiye değişebilen yargı ve tercihler yerine tarafsız ve sağlıklı ölçütler getirir.</a:t>
            </a:r>
          </a:p>
          <a:p>
            <a:endParaRPr lang="tr-TR" dirty="0"/>
          </a:p>
        </p:txBody>
      </p:sp>
      <p:sp>
        <p:nvSpPr>
          <p:cNvPr id="4" name="3 Slayt Numarası Yer Tutucusu"/>
          <p:cNvSpPr>
            <a:spLocks noGrp="1"/>
          </p:cNvSpPr>
          <p:nvPr>
            <p:ph type="sldNum" sz="quarter" idx="10"/>
          </p:nvPr>
        </p:nvSpPr>
        <p:spPr/>
        <p:txBody>
          <a:bodyPr/>
          <a:lstStyle/>
          <a:p>
            <a:fld id="{E6AB47D4-BA1E-4476-953F-8CE224436AA8}" type="slidenum">
              <a:rPr lang="tr-TR" smtClean="0"/>
              <a:pPr/>
              <a:t>4</a:t>
            </a:fld>
            <a:endParaRPr lang="tr-T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sz="1200" kern="1200" dirty="0" smtClean="0">
                <a:solidFill>
                  <a:schemeClr val="tx1"/>
                </a:solidFill>
                <a:latin typeface="+mn-lt"/>
                <a:ea typeface="+mn-ea"/>
                <a:cs typeface="+mn-cs"/>
              </a:rPr>
              <a:t>Olayları neden-sonuç çerçevesi içinde aklın süzgecinden geçi­rerek tarafsız bir şekilde analiz eden ve doğru sonuca ulaşabilen bir kişinin analitik düşünebil­diği söylenebilir. </a:t>
            </a:r>
            <a:endParaRPr lang="tr-TR" dirty="0"/>
          </a:p>
        </p:txBody>
      </p:sp>
      <p:sp>
        <p:nvSpPr>
          <p:cNvPr id="4" name="3 Slayt Numarası Yer Tutucusu"/>
          <p:cNvSpPr>
            <a:spLocks noGrp="1"/>
          </p:cNvSpPr>
          <p:nvPr>
            <p:ph type="sldNum" sz="quarter" idx="10"/>
          </p:nvPr>
        </p:nvSpPr>
        <p:spPr/>
        <p:txBody>
          <a:bodyPr/>
          <a:lstStyle/>
          <a:p>
            <a:fld id="{E6AB47D4-BA1E-4476-953F-8CE224436AA8}" type="slidenum">
              <a:rPr lang="tr-TR" smtClean="0"/>
              <a:pPr/>
              <a:t>5</a:t>
            </a:fld>
            <a:endParaRPr lang="tr-T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t>Araştırma verilerinin uygun olmayan bir istatistiksel teknikle analiz edilmesi (örneğin, parametrik olmayan bir teknik kullanılması gerekirken parametrik bir teknik kullanılması), istatistiksel olarak anlamlı, ancak, tümüyle yanlış bulgularla sonuçlanabilir.</a:t>
            </a:r>
          </a:p>
          <a:p>
            <a:endParaRPr lang="tr-TR" dirty="0"/>
          </a:p>
        </p:txBody>
      </p:sp>
      <p:sp>
        <p:nvSpPr>
          <p:cNvPr id="4" name="3 Slayt Numarası Yer Tutucusu"/>
          <p:cNvSpPr>
            <a:spLocks noGrp="1"/>
          </p:cNvSpPr>
          <p:nvPr>
            <p:ph type="sldNum" sz="quarter" idx="10"/>
          </p:nvPr>
        </p:nvSpPr>
        <p:spPr/>
        <p:txBody>
          <a:bodyPr/>
          <a:lstStyle/>
          <a:p>
            <a:fld id="{E6AB47D4-BA1E-4476-953F-8CE224436AA8}" type="slidenum">
              <a:rPr lang="tr-TR" smtClean="0"/>
              <a:pPr/>
              <a:t>23</a:t>
            </a:fld>
            <a:endParaRPr lang="tr-T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10"/>
          <p:cNvSpPr>
            <a:spLocks noGrp="1" noChangeArrowheads="1"/>
          </p:cNvSpPr>
          <p:nvPr>
            <p:ph type="sldNum" sz="quarter"/>
          </p:nvPr>
        </p:nvSpPr>
        <p:spPr>
          <a:noFill/>
        </p:spPr>
        <p:txBody>
          <a:bodyPr/>
          <a:lstStyle/>
          <a:p>
            <a:pPr>
              <a:buFont typeface="Comic Sans MS" pitchFamily="66" charset="0"/>
              <a:buNone/>
            </a:pPr>
            <a:fld id="{36CD40CC-8B1A-4059-8B88-D36ECA81BF41}" type="slidenum">
              <a:rPr lang="tr-TR" smtClean="0">
                <a:latin typeface="Comic Sans MS" pitchFamily="66" charset="0"/>
              </a:rPr>
              <a:pPr>
                <a:buFont typeface="Comic Sans MS" pitchFamily="66" charset="0"/>
                <a:buNone/>
              </a:pPr>
              <a:t>29</a:t>
            </a:fld>
            <a:endParaRPr lang="tr-TR" smtClean="0">
              <a:latin typeface="Comic Sans MS" pitchFamily="66" charset="0"/>
            </a:endParaRPr>
          </a:p>
        </p:txBody>
      </p:sp>
      <p:sp>
        <p:nvSpPr>
          <p:cNvPr id="6144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tr-TR"/>
          </a:p>
        </p:txBody>
      </p:sp>
      <p:sp>
        <p:nvSpPr>
          <p:cNvPr id="61444" name="Rectangle 2"/>
          <p:cNvSpPr>
            <a:spLocks noGrp="1" noChangeArrowheads="1"/>
          </p:cNvSpPr>
          <p:nvPr>
            <p:ph type="body"/>
          </p:nvPr>
        </p:nvSpPr>
        <p:spPr>
          <a:xfrm>
            <a:off x="685800" y="4343400"/>
            <a:ext cx="5481638" cy="4111625"/>
          </a:xfrm>
          <a:noFill/>
          <a:ln/>
        </p:spPr>
        <p:txBody>
          <a:bodyPr wrap="none" anchor="ctr"/>
          <a:lstStyle/>
          <a:p>
            <a:endParaRPr lang="en-US" smtClean="0">
              <a:latin typeface="Times New Roman" pitchFamily="12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E6AB47D4-BA1E-4476-953F-8CE224436AA8}" type="slidenum">
              <a:rPr lang="tr-TR" smtClean="0"/>
              <a:pPr/>
              <a:t>40</a:t>
            </a:fld>
            <a:endParaRPr lang="tr-T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7A978D8D-A2E6-420C-B5D5-4CBB7DC14DAE}" type="slidenum">
              <a:rPr lang="en-US" smtClean="0"/>
              <a:pPr/>
              <a:t>45</a:t>
            </a:fld>
            <a:endParaRPr lang="en-US" smtClean="0"/>
          </a:p>
        </p:txBody>
      </p:sp>
      <p:sp>
        <p:nvSpPr>
          <p:cNvPr id="5734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734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tr-T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CC19FD3E-597E-4B01-877E-FB329E4B0480}" type="slidenum">
              <a:rPr lang="en-US" smtClean="0"/>
              <a:pPr/>
              <a:t>46</a:t>
            </a:fld>
            <a:endParaRPr lang="en-US" smtClean="0"/>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tr-T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4994" name="Rectangle 10"/>
          <p:cNvSpPr>
            <a:spLocks noGrp="1" noChangeArrowheads="1"/>
          </p:cNvSpPr>
          <p:nvPr>
            <p:ph type="sldNum" sz="quarter"/>
          </p:nvPr>
        </p:nvSpPr>
        <p:spPr>
          <a:noFill/>
        </p:spPr>
        <p:txBody>
          <a:bodyPr/>
          <a:lstStyle/>
          <a:p>
            <a:pPr>
              <a:buFont typeface="Comic Sans MS" pitchFamily="66" charset="0"/>
              <a:buNone/>
            </a:pPr>
            <a:fld id="{F3899203-E544-417A-86EB-04569C539A3E}" type="slidenum">
              <a:rPr lang="tr-TR" smtClean="0">
                <a:latin typeface="Comic Sans MS" pitchFamily="66" charset="0"/>
              </a:rPr>
              <a:pPr>
                <a:buFont typeface="Comic Sans MS" pitchFamily="66" charset="0"/>
                <a:buNone/>
              </a:pPr>
              <a:t>55</a:t>
            </a:fld>
            <a:endParaRPr lang="tr-TR" smtClean="0">
              <a:latin typeface="Comic Sans MS" pitchFamily="66" charset="0"/>
            </a:endParaRPr>
          </a:p>
        </p:txBody>
      </p:sp>
      <p:sp>
        <p:nvSpPr>
          <p:cNvPr id="8499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tr-TR"/>
          </a:p>
        </p:txBody>
      </p:sp>
      <p:sp>
        <p:nvSpPr>
          <p:cNvPr id="84996" name="Rectangle 2"/>
          <p:cNvSpPr>
            <a:spLocks noGrp="1" noChangeArrowheads="1"/>
          </p:cNvSpPr>
          <p:nvPr>
            <p:ph type="body"/>
          </p:nvPr>
        </p:nvSpPr>
        <p:spPr>
          <a:xfrm>
            <a:off x="685800" y="4343400"/>
            <a:ext cx="5481638" cy="4111625"/>
          </a:xfrm>
          <a:noFill/>
          <a:ln/>
        </p:spPr>
        <p:txBody>
          <a:bodyPr wrap="none" anchor="ctr"/>
          <a:lstStyle/>
          <a:p>
            <a:endParaRPr lang="en-US" smtClean="0">
              <a:latin typeface="Times New Roman" pitchFamily="12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1">
        <a:schemeClr val="bg1"/>
      </p:bgRef>
    </p:bg>
    <p:spTree>
      <p:nvGrpSpPr>
        <p:cNvPr id="1" name=""/>
        <p:cNvGrpSpPr/>
        <p:nvPr/>
      </p:nvGrpSpPr>
      <p:grpSpPr>
        <a:xfrm>
          <a:off x="0" y="0"/>
          <a:ext cx="0" cy="0"/>
          <a:chOff x="0" y="0"/>
          <a:chExt cx="0" cy="0"/>
        </a:xfrm>
      </p:grpSpPr>
      <p:sp>
        <p:nvSpPr>
          <p:cNvPr id="8" name="7 Başlık"/>
          <p:cNvSpPr>
            <a:spLocks noGrp="1"/>
          </p:cNvSpPr>
          <p:nvPr>
            <p:ph type="ctrTitle"/>
          </p:nvPr>
        </p:nvSpPr>
        <p:spPr>
          <a:xfrm>
            <a:off x="2286000" y="3124200"/>
            <a:ext cx="6172200" cy="1894362"/>
          </a:xfrm>
        </p:spPr>
        <p:txBody>
          <a:bodyPr/>
          <a:lstStyle>
            <a:lvl1pPr>
              <a:defRPr b="1"/>
            </a:lvl1pPr>
          </a:lstStyle>
          <a:p>
            <a:r>
              <a:rPr kumimoji="0" lang="tr-TR" smtClean="0"/>
              <a:t>Asıl başlık stili için tıklatın</a:t>
            </a:r>
            <a:endParaRPr kumimoji="0" lang="en-US"/>
          </a:p>
        </p:txBody>
      </p:sp>
      <p:sp>
        <p:nvSpPr>
          <p:cNvPr id="9" name="8 Alt Başlık"/>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28" name="27 Veri Yer Tutucusu"/>
          <p:cNvSpPr>
            <a:spLocks noGrp="1"/>
          </p:cNvSpPr>
          <p:nvPr>
            <p:ph type="dt" sz="half" idx="10"/>
          </p:nvPr>
        </p:nvSpPr>
        <p:spPr bwMode="auto">
          <a:xfrm rot="5400000">
            <a:off x="7764621" y="1174097"/>
            <a:ext cx="2286000" cy="381000"/>
          </a:xfrm>
        </p:spPr>
        <p:txBody>
          <a:bodyPr/>
          <a:lstStyle/>
          <a:p>
            <a:fld id="{86E6D50A-1EC1-41D4-BE70-EC500FD0662D}" type="datetimeFigureOut">
              <a:rPr lang="tr-TR" smtClean="0"/>
              <a:pPr/>
              <a:t>29.01.2013</a:t>
            </a:fld>
            <a:endParaRPr lang="tr-TR"/>
          </a:p>
        </p:txBody>
      </p:sp>
      <p:sp>
        <p:nvSpPr>
          <p:cNvPr id="17" name="16 Altbilgi Yer Tutucusu"/>
          <p:cNvSpPr>
            <a:spLocks noGrp="1"/>
          </p:cNvSpPr>
          <p:nvPr>
            <p:ph type="ftr" sz="quarter" idx="11"/>
          </p:nvPr>
        </p:nvSpPr>
        <p:spPr bwMode="auto">
          <a:xfrm rot="5400000">
            <a:off x="7077269" y="4181669"/>
            <a:ext cx="3657600" cy="384048"/>
          </a:xfrm>
        </p:spPr>
        <p:txBody>
          <a:bodyPr/>
          <a:lstStyle/>
          <a:p>
            <a:endParaRPr lang="tr-TR"/>
          </a:p>
        </p:txBody>
      </p:sp>
      <p:sp>
        <p:nvSpPr>
          <p:cNvPr id="10" name="9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Düz Bağlayıcı"/>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Oval"/>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Oval"/>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Slayt Numarası Yer Tutucusu"/>
          <p:cNvSpPr>
            <a:spLocks noGrp="1"/>
          </p:cNvSpPr>
          <p:nvPr>
            <p:ph type="sldNum" sz="quarter" idx="12"/>
          </p:nvPr>
        </p:nvSpPr>
        <p:spPr bwMode="auto">
          <a:xfrm>
            <a:off x="1325544" y="4928702"/>
            <a:ext cx="609600" cy="517524"/>
          </a:xfrm>
        </p:spPr>
        <p:txBody>
          <a:bodyPr/>
          <a:lstStyle/>
          <a:p>
            <a:fld id="{B3528693-33A1-4AB5-A9D9-BA8FCE05A3C8}" type="slidenum">
              <a:rPr lang="tr-TR" smtClean="0"/>
              <a:pPr/>
              <a:t>‹#›</a:t>
            </a:fld>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8" name="7 İçerik Yer Tutucusu"/>
          <p:cNvSpPr>
            <a:spLocks noGrp="1"/>
          </p:cNvSpPr>
          <p:nvPr>
            <p:ph sz="quarter" idx="1"/>
          </p:nvPr>
        </p:nvSpPr>
        <p:spPr>
          <a:xfrm>
            <a:off x="457200" y="1600200"/>
            <a:ext cx="7467600" cy="4873752"/>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6 Veri Yer Tutucusu"/>
          <p:cNvSpPr>
            <a:spLocks noGrp="1"/>
          </p:cNvSpPr>
          <p:nvPr>
            <p:ph type="dt" sz="half" idx="14"/>
          </p:nvPr>
        </p:nvSpPr>
        <p:spPr/>
        <p:txBody>
          <a:bodyPr rtlCol="0"/>
          <a:lstStyle/>
          <a:p>
            <a:fld id="{86E6D50A-1EC1-41D4-BE70-EC500FD0662D}" type="datetimeFigureOut">
              <a:rPr lang="tr-TR" smtClean="0"/>
              <a:pPr/>
              <a:t>29.01.2013</a:t>
            </a:fld>
            <a:endParaRPr lang="tr-TR"/>
          </a:p>
        </p:txBody>
      </p:sp>
      <p:sp>
        <p:nvSpPr>
          <p:cNvPr id="9" name="8 Slayt Numarası Yer Tutucusu"/>
          <p:cNvSpPr>
            <a:spLocks noGrp="1"/>
          </p:cNvSpPr>
          <p:nvPr>
            <p:ph type="sldNum" sz="quarter" idx="15"/>
          </p:nvPr>
        </p:nvSpPr>
        <p:spPr/>
        <p:txBody>
          <a:bodyPr rtlCol="0"/>
          <a:lstStyle/>
          <a:p>
            <a:fld id="{B3528693-33A1-4AB5-A9D9-BA8FCE05A3C8}" type="slidenum">
              <a:rPr lang="tr-TR" smtClean="0"/>
              <a:pPr/>
              <a:t>‹#›</a:t>
            </a:fld>
            <a:endParaRPr lang="tr-TR"/>
          </a:p>
        </p:txBody>
      </p:sp>
      <p:sp>
        <p:nvSpPr>
          <p:cNvPr id="10" name="9 Altbilgi Yer Tutucusu"/>
          <p:cNvSpPr>
            <a:spLocks noGrp="1"/>
          </p:cNvSpPr>
          <p:nvPr>
            <p:ph type="ftr" sz="quarter" idx="16"/>
          </p:nvPr>
        </p:nvSpPr>
        <p:spPr/>
        <p:txBody>
          <a:bodyPr rtlCol="0"/>
          <a:lstStyle/>
          <a:p>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286000" y="2895600"/>
            <a:ext cx="6172200" cy="2053590"/>
          </a:xfrm>
        </p:spPr>
        <p:txBody>
          <a:bodyPr/>
          <a:lstStyle>
            <a:lvl1pPr algn="l">
              <a:buNone/>
              <a:defRPr sz="3000" b="1" cap="small" baseline="0"/>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4" name="3 Veri Yer Tutucusu"/>
          <p:cNvSpPr>
            <a:spLocks noGrp="1"/>
          </p:cNvSpPr>
          <p:nvPr>
            <p:ph type="dt" sz="half" idx="10"/>
          </p:nvPr>
        </p:nvSpPr>
        <p:spPr bwMode="auto">
          <a:xfrm rot="5400000">
            <a:off x="7763256" y="1170432"/>
            <a:ext cx="2286000" cy="381000"/>
          </a:xfrm>
        </p:spPr>
        <p:txBody>
          <a:bodyPr/>
          <a:lstStyle/>
          <a:p>
            <a:fld id="{86E6D50A-1EC1-41D4-BE70-EC500FD0662D}" type="datetimeFigureOut">
              <a:rPr lang="tr-TR" smtClean="0"/>
              <a:pPr/>
              <a:t>29.01.2013</a:t>
            </a:fld>
            <a:endParaRPr lang="tr-TR"/>
          </a:p>
        </p:txBody>
      </p:sp>
      <p:sp>
        <p:nvSpPr>
          <p:cNvPr id="5" name="4 Altbilgi Yer Tutucusu"/>
          <p:cNvSpPr>
            <a:spLocks noGrp="1"/>
          </p:cNvSpPr>
          <p:nvPr>
            <p:ph type="ftr" sz="quarter" idx="11"/>
          </p:nvPr>
        </p:nvSpPr>
        <p:spPr bwMode="auto">
          <a:xfrm rot="5400000">
            <a:off x="7077456" y="4178808"/>
            <a:ext cx="3657600" cy="384048"/>
          </a:xfrm>
        </p:spPr>
        <p:txBody>
          <a:bodyPr/>
          <a:lstStyle/>
          <a:p>
            <a:endParaRPr lang="tr-TR"/>
          </a:p>
        </p:txBody>
      </p:sp>
      <p:sp>
        <p:nvSpPr>
          <p:cNvPr id="9" name="8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Oval"/>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Oval"/>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Oval"/>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Düz Bağlayıcı"/>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Slayt Numarası Yer Tutucusu"/>
          <p:cNvSpPr>
            <a:spLocks noGrp="1"/>
          </p:cNvSpPr>
          <p:nvPr>
            <p:ph type="sldNum" sz="quarter" idx="12"/>
          </p:nvPr>
        </p:nvSpPr>
        <p:spPr bwMode="auto">
          <a:xfrm>
            <a:off x="1340616" y="4928702"/>
            <a:ext cx="609600" cy="517524"/>
          </a:xfrm>
        </p:spPr>
        <p:txBody>
          <a:bodyPr/>
          <a:lstStyle/>
          <a:p>
            <a:fld id="{B3528693-33A1-4AB5-A9D9-BA8FCE05A3C8}"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5" name="4 Veri Yer Tutucusu"/>
          <p:cNvSpPr>
            <a:spLocks noGrp="1"/>
          </p:cNvSpPr>
          <p:nvPr>
            <p:ph type="dt" sz="half" idx="10"/>
          </p:nvPr>
        </p:nvSpPr>
        <p:spPr/>
        <p:txBody>
          <a:bodyPr/>
          <a:lstStyle/>
          <a:p>
            <a:fld id="{86E6D50A-1EC1-41D4-BE70-EC500FD0662D}" type="datetimeFigureOut">
              <a:rPr lang="tr-TR" smtClean="0"/>
              <a:pPr/>
              <a:t>29.01.2013</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3528693-33A1-4AB5-A9D9-BA8FCE05A3C8}" type="slidenum">
              <a:rPr lang="tr-TR" smtClean="0"/>
              <a:pPr/>
              <a:t>‹#›</a:t>
            </a:fld>
            <a:endParaRPr lang="tr-TR"/>
          </a:p>
        </p:txBody>
      </p:sp>
      <p:sp>
        <p:nvSpPr>
          <p:cNvPr id="9" name="8 İçerik Yer Tutucusu"/>
          <p:cNvSpPr>
            <a:spLocks noGrp="1"/>
          </p:cNvSpPr>
          <p:nvPr>
            <p:ph sz="quarter" idx="1"/>
          </p:nvPr>
        </p:nvSpPr>
        <p:spPr>
          <a:xfrm>
            <a:off x="457200" y="1600200"/>
            <a:ext cx="3657600" cy="4572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1" name="10 İçerik Yer Tutucusu"/>
          <p:cNvSpPr>
            <a:spLocks noGrp="1"/>
          </p:cNvSpPr>
          <p:nvPr>
            <p:ph sz="quarter" idx="2"/>
          </p:nvPr>
        </p:nvSpPr>
        <p:spPr>
          <a:xfrm>
            <a:off x="4270248" y="1600200"/>
            <a:ext cx="3657600" cy="4572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7543800" cy="1143000"/>
          </a:xfrm>
        </p:spPr>
        <p:txBody>
          <a:bodyPr anchor="b"/>
          <a:lstStyle>
            <a:lvl1pPr>
              <a:defRPr/>
            </a:lvl1pPr>
          </a:lstStyle>
          <a:p>
            <a:r>
              <a:rPr kumimoji="0" lang="tr-TR" smtClean="0"/>
              <a:t>Asıl başlık stili için tıklatın</a:t>
            </a:r>
            <a:endParaRPr kumimoji="0" lang="en-US"/>
          </a:p>
        </p:txBody>
      </p:sp>
      <p:sp>
        <p:nvSpPr>
          <p:cNvPr id="7" name="6 Veri Yer Tutucusu"/>
          <p:cNvSpPr>
            <a:spLocks noGrp="1"/>
          </p:cNvSpPr>
          <p:nvPr>
            <p:ph type="dt" sz="half" idx="10"/>
          </p:nvPr>
        </p:nvSpPr>
        <p:spPr/>
        <p:txBody>
          <a:bodyPr/>
          <a:lstStyle/>
          <a:p>
            <a:fld id="{86E6D50A-1EC1-41D4-BE70-EC500FD0662D}" type="datetimeFigureOut">
              <a:rPr lang="tr-TR" smtClean="0"/>
              <a:pPr/>
              <a:t>29.01.2013</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B3528693-33A1-4AB5-A9D9-BA8FCE05A3C8}" type="slidenum">
              <a:rPr lang="tr-TR" smtClean="0"/>
              <a:pPr/>
              <a:t>‹#›</a:t>
            </a:fld>
            <a:endParaRPr lang="tr-TR"/>
          </a:p>
        </p:txBody>
      </p:sp>
      <p:sp>
        <p:nvSpPr>
          <p:cNvPr id="11" name="10 İçerik Yer Tutucusu"/>
          <p:cNvSpPr>
            <a:spLocks noGrp="1"/>
          </p:cNvSpPr>
          <p:nvPr>
            <p:ph sz="quarter" idx="2"/>
          </p:nvPr>
        </p:nvSpPr>
        <p:spPr>
          <a:xfrm>
            <a:off x="457200" y="2362200"/>
            <a:ext cx="3657600" cy="38862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3" name="12 İçerik Yer Tutucusu"/>
          <p:cNvSpPr>
            <a:spLocks noGrp="1"/>
          </p:cNvSpPr>
          <p:nvPr>
            <p:ph sz="quarter" idx="4"/>
          </p:nvPr>
        </p:nvSpPr>
        <p:spPr>
          <a:xfrm>
            <a:off x="4371975" y="2362200"/>
            <a:ext cx="3657600" cy="38862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2" name="11 Metin Yer Tutucusu"/>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smtClean="0"/>
              <a:t>Asıl metin stillerini düzenlemek için tıklatın</a:t>
            </a:r>
          </a:p>
        </p:txBody>
      </p:sp>
      <p:sp>
        <p:nvSpPr>
          <p:cNvPr id="14" name="13 Metin Yer Tutucusu"/>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smtClean="0"/>
              <a:t>Asıl metin stillerini düzenlemek için tıklatın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6" name="5 Veri Yer Tutucusu"/>
          <p:cNvSpPr>
            <a:spLocks noGrp="1"/>
          </p:cNvSpPr>
          <p:nvPr>
            <p:ph type="dt" sz="half" idx="10"/>
          </p:nvPr>
        </p:nvSpPr>
        <p:spPr/>
        <p:txBody>
          <a:bodyPr rtlCol="0"/>
          <a:lstStyle/>
          <a:p>
            <a:fld id="{86E6D50A-1EC1-41D4-BE70-EC500FD0662D}" type="datetimeFigureOut">
              <a:rPr lang="tr-TR" smtClean="0"/>
              <a:pPr/>
              <a:t>29.01.2013</a:t>
            </a:fld>
            <a:endParaRPr lang="tr-TR"/>
          </a:p>
        </p:txBody>
      </p:sp>
      <p:sp>
        <p:nvSpPr>
          <p:cNvPr id="7" name="6 Slayt Numarası Yer Tutucusu"/>
          <p:cNvSpPr>
            <a:spLocks noGrp="1"/>
          </p:cNvSpPr>
          <p:nvPr>
            <p:ph type="sldNum" sz="quarter" idx="11"/>
          </p:nvPr>
        </p:nvSpPr>
        <p:spPr/>
        <p:txBody>
          <a:bodyPr rtlCol="0"/>
          <a:lstStyle/>
          <a:p>
            <a:fld id="{B3528693-33A1-4AB5-A9D9-BA8FCE05A3C8}" type="slidenum">
              <a:rPr lang="tr-TR" smtClean="0"/>
              <a:pPr/>
              <a:t>‹#›</a:t>
            </a:fld>
            <a:endParaRPr lang="tr-TR"/>
          </a:p>
        </p:txBody>
      </p:sp>
      <p:sp>
        <p:nvSpPr>
          <p:cNvPr id="8" name="7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86E6D50A-1EC1-41D4-BE70-EC500FD0662D}" type="datetimeFigureOut">
              <a:rPr lang="tr-TR" smtClean="0"/>
              <a:pPr/>
              <a:t>29.01.2013</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B3528693-33A1-4AB5-A9D9-BA8FCE05A3C8}"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bg>
      <p:bgRef idx="1001">
        <a:schemeClr val="bg1"/>
      </p:bgRef>
    </p:bg>
    <p:spTree>
      <p:nvGrpSpPr>
        <p:cNvPr id="1" name=""/>
        <p:cNvGrpSpPr/>
        <p:nvPr/>
      </p:nvGrpSpPr>
      <p:grpSpPr>
        <a:xfrm>
          <a:off x="0" y="0"/>
          <a:ext cx="0" cy="0"/>
          <a:chOff x="0" y="0"/>
          <a:chExt cx="0" cy="0"/>
        </a:xfrm>
      </p:grpSpPr>
      <p:sp>
        <p:nvSpPr>
          <p:cNvPr id="10" name="9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Başlık"/>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tr-TR" smtClean="0"/>
              <a:t>Asıl metin stillerini düzenlemek için tıklatın</a:t>
            </a:r>
          </a:p>
        </p:txBody>
      </p:sp>
      <p:sp>
        <p:nvSpPr>
          <p:cNvPr id="8" name="7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İçerik Yer Tutucusu"/>
          <p:cNvSpPr>
            <a:spLocks noGrp="1"/>
          </p:cNvSpPr>
          <p:nvPr>
            <p:ph sz="quarter" idx="1"/>
          </p:nvPr>
        </p:nvSpPr>
        <p:spPr>
          <a:xfrm>
            <a:off x="304800" y="274320"/>
            <a:ext cx="5638800" cy="6327648"/>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21" name="20 Veri Yer Tutucusu"/>
          <p:cNvSpPr>
            <a:spLocks noGrp="1"/>
          </p:cNvSpPr>
          <p:nvPr>
            <p:ph type="dt" sz="half" idx="14"/>
          </p:nvPr>
        </p:nvSpPr>
        <p:spPr/>
        <p:txBody>
          <a:bodyPr rtlCol="0"/>
          <a:lstStyle/>
          <a:p>
            <a:fld id="{86E6D50A-1EC1-41D4-BE70-EC500FD0662D}" type="datetimeFigureOut">
              <a:rPr lang="tr-TR" smtClean="0"/>
              <a:pPr/>
              <a:t>29.01.2013</a:t>
            </a:fld>
            <a:endParaRPr lang="tr-TR"/>
          </a:p>
        </p:txBody>
      </p:sp>
      <p:sp>
        <p:nvSpPr>
          <p:cNvPr id="22" name="21 Slayt Numarası Yer Tutucusu"/>
          <p:cNvSpPr>
            <a:spLocks noGrp="1"/>
          </p:cNvSpPr>
          <p:nvPr>
            <p:ph type="sldNum" sz="quarter" idx="15"/>
          </p:nvPr>
        </p:nvSpPr>
        <p:spPr/>
        <p:txBody>
          <a:bodyPr rtlCol="0"/>
          <a:lstStyle/>
          <a:p>
            <a:fld id="{B3528693-33A1-4AB5-A9D9-BA8FCE05A3C8}" type="slidenum">
              <a:rPr lang="tr-TR" smtClean="0"/>
              <a:pPr/>
              <a:t>‹#›</a:t>
            </a:fld>
            <a:endParaRPr lang="tr-TR"/>
          </a:p>
        </p:txBody>
      </p:sp>
      <p:sp>
        <p:nvSpPr>
          <p:cNvPr id="23" name="22 Altbilgi Yer Tutucusu"/>
          <p:cNvSpPr>
            <a:spLocks noGrp="1"/>
          </p:cNvSpPr>
          <p:nvPr>
            <p:ph type="ftr" sz="quarter" idx="16"/>
          </p:nvPr>
        </p:nvSpPr>
        <p:spPr/>
        <p:txBody>
          <a:bodyPr rtlCol="0"/>
          <a:lstStyle/>
          <a:p>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Düz Bağlayıcı"/>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Başlık"/>
          <p:cNvSpPr>
            <a:spLocks noGrp="1"/>
          </p:cNvSpPr>
          <p:nvPr>
            <p:ph type="title"/>
          </p:nvPr>
        </p:nvSpPr>
        <p:spPr>
          <a:xfrm rot="5400000">
            <a:off x="3350133" y="3200400"/>
            <a:ext cx="6309360" cy="457200"/>
          </a:xfrm>
        </p:spPr>
        <p:txBody>
          <a:bodyPr anchor="b"/>
          <a:lstStyle>
            <a:lvl1pPr algn="l">
              <a:buNone/>
              <a:defRPr sz="2000" b="1"/>
            </a:lvl1pPr>
          </a:lstStyle>
          <a:p>
            <a:r>
              <a:rPr kumimoji="0" lang="tr-TR" smtClean="0"/>
              <a:t>Asıl başlık stili için tıklatın</a:t>
            </a:r>
            <a:endParaRPr kumimoji="0" lang="en-US"/>
          </a:p>
        </p:txBody>
      </p:sp>
      <p:sp>
        <p:nvSpPr>
          <p:cNvPr id="3" name="2 Resim Yer Tutucusu"/>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tr-TR" smtClean="0"/>
              <a:t>Resim eklemek için simgeyi tıklatın</a:t>
            </a:r>
            <a:endParaRPr kumimoji="0" lang="en-US" dirty="0"/>
          </a:p>
        </p:txBody>
      </p:sp>
      <p:sp>
        <p:nvSpPr>
          <p:cNvPr id="4" name="3 Metin Yer Tutucusu"/>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10" name="9 Düz Bağlayıcı"/>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Dikdörtgen"/>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Veri Yer Tutucusu"/>
          <p:cNvSpPr>
            <a:spLocks noGrp="1"/>
          </p:cNvSpPr>
          <p:nvPr>
            <p:ph type="dt" sz="half" idx="10"/>
          </p:nvPr>
        </p:nvSpPr>
        <p:spPr/>
        <p:txBody>
          <a:bodyPr rtlCol="0"/>
          <a:lstStyle/>
          <a:p>
            <a:fld id="{86E6D50A-1EC1-41D4-BE70-EC500FD0662D}" type="datetimeFigureOut">
              <a:rPr lang="tr-TR" smtClean="0"/>
              <a:pPr/>
              <a:t>29.01.2013</a:t>
            </a:fld>
            <a:endParaRPr lang="tr-TR"/>
          </a:p>
        </p:txBody>
      </p:sp>
      <p:sp>
        <p:nvSpPr>
          <p:cNvPr id="18" name="17 Slayt Numarası Yer Tutucusu"/>
          <p:cNvSpPr>
            <a:spLocks noGrp="1"/>
          </p:cNvSpPr>
          <p:nvPr>
            <p:ph type="sldNum" sz="quarter" idx="11"/>
          </p:nvPr>
        </p:nvSpPr>
        <p:spPr/>
        <p:txBody>
          <a:bodyPr rtlCol="0"/>
          <a:lstStyle/>
          <a:p>
            <a:fld id="{B3528693-33A1-4AB5-A9D9-BA8FCE05A3C8}" type="slidenum">
              <a:rPr lang="tr-TR" smtClean="0"/>
              <a:pPr/>
              <a:t>‹#›</a:t>
            </a:fld>
            <a:endParaRPr lang="tr-TR"/>
          </a:p>
        </p:txBody>
      </p:sp>
      <p:sp>
        <p:nvSpPr>
          <p:cNvPr id="21" name="20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86E6D50A-1EC1-41D4-BE70-EC500FD0662D}" type="datetimeFigureOut">
              <a:rPr lang="tr-TR" smtClean="0"/>
              <a:pPr/>
              <a:t>29.01.2013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3528693-33A1-4AB5-A9D9-BA8FCE05A3C8}"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9"/>
            <a:ext cx="1676400" cy="5851525"/>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86E6D50A-1EC1-41D4-BE70-EC500FD0662D}" type="datetimeFigureOut">
              <a:rPr lang="tr-TR" smtClean="0"/>
              <a:pPr/>
              <a:t>29.01.2013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3528693-33A1-4AB5-A9D9-BA8FCE05A3C8}"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Başlık Yer Tutucusu"/>
          <p:cNvSpPr>
            <a:spLocks noGrp="1"/>
          </p:cNvSpPr>
          <p:nvPr>
            <p:ph type="title"/>
          </p:nvPr>
        </p:nvSpPr>
        <p:spPr>
          <a:xfrm>
            <a:off x="457200" y="274638"/>
            <a:ext cx="7467600" cy="1143000"/>
          </a:xfrm>
          <a:prstGeom prst="rect">
            <a:avLst/>
          </a:prstGeom>
        </p:spPr>
        <p:txBody>
          <a:bodyPr vert="horz" anchor="b">
            <a:normAutofit/>
          </a:bodyPr>
          <a:lstStyle/>
          <a:p>
            <a:r>
              <a:rPr kumimoji="0" lang="tr-TR" smtClean="0"/>
              <a:t>Asıl başlık stili için tıklatın</a:t>
            </a:r>
            <a:endParaRPr kumimoji="0" lang="en-US"/>
          </a:p>
        </p:txBody>
      </p:sp>
      <p:sp>
        <p:nvSpPr>
          <p:cNvPr id="13" name="12 Metin Yer Tutucusu"/>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4" name="13 Veri Yer Tutucusu"/>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86E6D50A-1EC1-41D4-BE70-EC500FD0662D}" type="datetimeFigureOut">
              <a:rPr lang="tr-TR" smtClean="0"/>
              <a:pPr/>
              <a:t>29.01.2013</a:t>
            </a:fld>
            <a:endParaRPr lang="tr-TR"/>
          </a:p>
        </p:txBody>
      </p:sp>
      <p:sp>
        <p:nvSpPr>
          <p:cNvPr id="3" name="2 Altbilgi Yer Tutucusu"/>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tr-TR"/>
          </a:p>
        </p:txBody>
      </p:sp>
      <p:sp>
        <p:nvSpPr>
          <p:cNvPr id="7" name="6 Düz Bağlayıcı"/>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Slayt Numarası Yer Tutucusu"/>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3528693-33A1-4AB5-A9D9-BA8FCE05A3C8}"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843" r:id="rId1"/>
    <p:sldLayoutId id="2147483844" r:id="rId2"/>
    <p:sldLayoutId id="2147483845" r:id="rId3"/>
    <p:sldLayoutId id="2147483846" r:id="rId4"/>
    <p:sldLayoutId id="2147483847" r:id="rId5"/>
    <p:sldLayoutId id="2147483848" r:id="rId6"/>
    <p:sldLayoutId id="2147483849" r:id="rId7"/>
    <p:sldLayoutId id="2147483850" r:id="rId8"/>
    <p:sldLayoutId id="2147483851" r:id="rId9"/>
    <p:sldLayoutId id="2147483852" r:id="rId10"/>
    <p:sldLayoutId id="214748385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G&#220;VENL&#304;K%20UYARILARI.docx"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2483768" y="1700808"/>
            <a:ext cx="6480048" cy="2952328"/>
          </a:xfrm>
        </p:spPr>
        <p:txBody>
          <a:bodyPr>
            <a:normAutofit/>
          </a:bodyPr>
          <a:lstStyle/>
          <a:p>
            <a:pPr algn="ctr"/>
            <a:r>
              <a:rPr lang="tr-TR" sz="6000" dirty="0" smtClean="0">
                <a:solidFill>
                  <a:schemeClr val="tx1"/>
                </a:solidFill>
                <a:effectLst/>
              </a:rPr>
              <a:t>BİLİMSEL  ARAŞTIRMA </a:t>
            </a:r>
            <a:br>
              <a:rPr lang="tr-TR" sz="6000" dirty="0" smtClean="0">
                <a:solidFill>
                  <a:schemeClr val="tx1"/>
                </a:solidFill>
                <a:effectLst/>
              </a:rPr>
            </a:br>
            <a:r>
              <a:rPr lang="tr-TR" sz="6000" dirty="0" smtClean="0">
                <a:solidFill>
                  <a:schemeClr val="tx1"/>
                </a:solidFill>
                <a:effectLst/>
              </a:rPr>
              <a:t>ETİĞİ</a:t>
            </a:r>
            <a:endParaRPr lang="tr-TR" sz="6000" dirty="0">
              <a:solidFill>
                <a:schemeClr val="tx1"/>
              </a:solidFill>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p:cNvPicPr>
            <a:picLocks noChangeAspect="1" noChangeArrowheads="1"/>
          </p:cNvPicPr>
          <p:nvPr/>
        </p:nvPicPr>
        <p:blipFill>
          <a:blip r:embed="rId3" cstate="print"/>
          <a:srcRect/>
          <a:stretch>
            <a:fillRect/>
          </a:stretch>
        </p:blipFill>
        <p:spPr bwMode="auto">
          <a:xfrm>
            <a:off x="69850" y="0"/>
            <a:ext cx="9074150" cy="6858000"/>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3200" dirty="0" smtClean="0">
                <a:solidFill>
                  <a:srgbClr val="0070C0"/>
                </a:solidFill>
              </a:rPr>
              <a:t>BİLİM NEDİR?</a:t>
            </a:r>
            <a:endParaRPr lang="tr-TR" sz="3200" dirty="0">
              <a:solidFill>
                <a:srgbClr val="0070C0"/>
              </a:solidFill>
            </a:endParaRPr>
          </a:p>
        </p:txBody>
      </p:sp>
      <p:sp>
        <p:nvSpPr>
          <p:cNvPr id="3" name="2 İçerik Yer Tutucusu"/>
          <p:cNvSpPr>
            <a:spLocks noGrp="1"/>
          </p:cNvSpPr>
          <p:nvPr>
            <p:ph sz="quarter" idx="1"/>
          </p:nvPr>
        </p:nvSpPr>
        <p:spPr/>
        <p:txBody>
          <a:bodyPr/>
          <a:lstStyle/>
          <a:p>
            <a:pPr>
              <a:buNone/>
            </a:pPr>
            <a:r>
              <a:rPr lang="tr-TR" b="1" dirty="0" smtClean="0"/>
              <a:t>	</a:t>
            </a:r>
          </a:p>
          <a:p>
            <a:pPr>
              <a:buNone/>
            </a:pPr>
            <a:endParaRPr lang="tr-TR" b="1" dirty="0" smtClean="0"/>
          </a:p>
          <a:p>
            <a:pPr>
              <a:buNone/>
            </a:pPr>
            <a:r>
              <a:rPr lang="tr-TR" dirty="0" smtClean="0"/>
              <a:t>	</a:t>
            </a:r>
            <a:r>
              <a:rPr lang="tr-TR" sz="2800" dirty="0" smtClean="0">
                <a:latin typeface="Arial" pitchFamily="34" charset="0"/>
                <a:cs typeface="Arial" pitchFamily="34" charset="0"/>
              </a:rPr>
              <a:t>Doğru düşünme ve sistematik olarak bilgi edinme sürecidir.</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lstStyle/>
          <a:p>
            <a:endParaRPr lang="tr-TR" dirty="0" smtClean="0"/>
          </a:p>
          <a:p>
            <a:r>
              <a:rPr lang="tr-TR" sz="2800" dirty="0" smtClean="0">
                <a:latin typeface="Arial" pitchFamily="34" charset="0"/>
                <a:cs typeface="Arial" pitchFamily="34" charset="0"/>
              </a:rPr>
              <a:t>Bilimin amacı, evrende doğru bilgiyi yanlış bilgiden ayırarak onu sistematik şekilde insan ve insanlık yararını gözeterek değerlendirmektir. </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lstStyle/>
          <a:p>
            <a:pPr>
              <a:buNone/>
            </a:pPr>
            <a:r>
              <a:rPr lang="tr-TR" dirty="0" smtClean="0"/>
              <a:t> </a:t>
            </a:r>
          </a:p>
          <a:p>
            <a:pPr>
              <a:buNone/>
            </a:pPr>
            <a:r>
              <a:rPr lang="tr-TR" dirty="0" smtClean="0"/>
              <a:t>	</a:t>
            </a:r>
            <a:r>
              <a:rPr lang="tr-TR" sz="2800" dirty="0" smtClean="0">
                <a:latin typeface="Arial" pitchFamily="34" charset="0"/>
                <a:cs typeface="Arial" pitchFamily="34" charset="0"/>
              </a:rPr>
              <a:t>“Bilimsel düşünmek “analitik düşünmek” demektir.</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7544" y="764704"/>
            <a:ext cx="7467600" cy="1143000"/>
          </a:xfrm>
        </p:spPr>
        <p:txBody>
          <a:bodyPr>
            <a:normAutofit/>
          </a:bodyPr>
          <a:lstStyle/>
          <a:p>
            <a:r>
              <a:rPr lang="tr-TR" sz="3200" dirty="0" smtClean="0">
                <a:solidFill>
                  <a:srgbClr val="0070C0"/>
                </a:solidFill>
              </a:rPr>
              <a:t>BİLİMSEL ARAŞTIRMA NEDİR?</a:t>
            </a:r>
            <a:endParaRPr lang="tr-TR" sz="3200" dirty="0">
              <a:solidFill>
                <a:srgbClr val="0070C0"/>
              </a:solidFill>
            </a:endParaRPr>
          </a:p>
        </p:txBody>
      </p:sp>
      <p:sp>
        <p:nvSpPr>
          <p:cNvPr id="3" name="2 İçerik Yer Tutucusu"/>
          <p:cNvSpPr>
            <a:spLocks noGrp="1"/>
          </p:cNvSpPr>
          <p:nvPr>
            <p:ph sz="quarter" idx="1"/>
          </p:nvPr>
        </p:nvSpPr>
        <p:spPr>
          <a:xfrm>
            <a:off x="457200" y="2204864"/>
            <a:ext cx="7467600" cy="3921299"/>
          </a:xfrm>
        </p:spPr>
        <p:txBody>
          <a:bodyPr>
            <a:normAutofit/>
          </a:bodyPr>
          <a:lstStyle/>
          <a:p>
            <a:endParaRPr lang="tr-TR" dirty="0" smtClean="0"/>
          </a:p>
          <a:p>
            <a:r>
              <a:rPr lang="tr-TR" sz="2800" dirty="0" smtClean="0">
                <a:latin typeface="Arial" pitchFamily="34" charset="0"/>
                <a:cs typeface="Arial" pitchFamily="34" charset="0"/>
              </a:rPr>
              <a:t>Bilimsel araştırmalar, bilim insanlarının doğaya, insana ve topluma özgü bilgileri ortaya koyma yönündeki zihinsel çabalarını ve uygulamalarını içerir.</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lstStyle/>
          <a:p>
            <a:endParaRPr lang="tr-TR" dirty="0" smtClean="0"/>
          </a:p>
          <a:p>
            <a:r>
              <a:rPr lang="tr-TR" sz="2800" dirty="0" smtClean="0">
                <a:latin typeface="Arial" pitchFamily="34" charset="0"/>
                <a:cs typeface="Arial" pitchFamily="34" charset="0"/>
              </a:rPr>
              <a:t>Bilim insanları, araştırmalarını bağımsız olarak yürütseler bile, toplumsal sorumluluk taşırlar.</a:t>
            </a:r>
          </a:p>
          <a:p>
            <a:pPr>
              <a:buNone/>
            </a:pPr>
            <a:endParaRPr lang="tr-TR" sz="2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normAutofit/>
          </a:bodyPr>
          <a:lstStyle/>
          <a:p>
            <a:endParaRPr lang="tr-TR" dirty="0" smtClean="0"/>
          </a:p>
          <a:p>
            <a:r>
              <a:rPr lang="tr-TR" sz="2800" dirty="0" smtClean="0">
                <a:latin typeface="Arial" pitchFamily="34" charset="0"/>
                <a:cs typeface="Arial" pitchFamily="34" charset="0"/>
              </a:rPr>
              <a:t>Bilimde ve bilimsel araştırmada ilerleme, güvene dayanır.</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lstStyle/>
          <a:p>
            <a:endParaRPr lang="tr-TR" dirty="0" smtClean="0"/>
          </a:p>
          <a:p>
            <a:r>
              <a:rPr lang="tr-TR" sz="2800" dirty="0" smtClean="0">
                <a:latin typeface="Arial" pitchFamily="34" charset="0"/>
                <a:cs typeface="Arial" pitchFamily="34" charset="0"/>
              </a:rPr>
              <a:t>Toplumsal güvenin kazanılıp korunmasında dürüstlük ve titizlik yaşamsal önem taşır.</a:t>
            </a:r>
          </a:p>
          <a:p>
            <a:endParaRPr lang="tr-T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lstStyle/>
          <a:p>
            <a:endParaRPr lang="tr-TR" dirty="0" smtClean="0"/>
          </a:p>
          <a:p>
            <a:r>
              <a:rPr lang="tr-TR" sz="2800" dirty="0" smtClean="0">
                <a:latin typeface="Arial" pitchFamily="34" charset="0"/>
                <a:cs typeface="Arial" pitchFamily="34" charset="0"/>
              </a:rPr>
              <a:t>Bilimde sağlanan güven ortamı özellikle son 20 yılı aşkın bir süredir çeşitli gelişmeler ve toplumsal değişmeler sonucu zorluklara ve sarsıntılara uğramıştır.</a:t>
            </a:r>
          </a:p>
          <a:p>
            <a:pPr>
              <a:buNone/>
            </a:pPr>
            <a:endParaRPr lang="tr-T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solidFill>
                  <a:srgbClr val="002060"/>
                </a:solidFill>
                <a:latin typeface="Arial" pitchFamily="34" charset="0"/>
                <a:cs typeface="Arial" pitchFamily="34" charset="0"/>
              </a:rPr>
              <a:t>Bunun </a:t>
            </a:r>
            <a:r>
              <a:rPr lang="tr-TR" dirty="0" err="1" smtClean="0">
                <a:solidFill>
                  <a:srgbClr val="002060"/>
                </a:solidFill>
                <a:latin typeface="Arial" pitchFamily="34" charset="0"/>
                <a:cs typeface="Arial" pitchFamily="34" charset="0"/>
              </a:rPr>
              <a:t>başlIca</a:t>
            </a:r>
            <a:r>
              <a:rPr lang="tr-TR" dirty="0" smtClean="0">
                <a:solidFill>
                  <a:srgbClr val="002060"/>
                </a:solidFill>
                <a:latin typeface="Arial" pitchFamily="34" charset="0"/>
                <a:cs typeface="Arial" pitchFamily="34" charset="0"/>
              </a:rPr>
              <a:t> </a:t>
            </a:r>
            <a:r>
              <a:rPr lang="tr-TR" dirty="0" err="1" smtClean="0">
                <a:solidFill>
                  <a:srgbClr val="002060"/>
                </a:solidFill>
                <a:latin typeface="Arial" pitchFamily="34" charset="0"/>
                <a:cs typeface="Arial" pitchFamily="34" charset="0"/>
              </a:rPr>
              <a:t>nedenlerİ</a:t>
            </a:r>
            <a:r>
              <a:rPr lang="tr-TR" dirty="0" smtClean="0">
                <a:solidFill>
                  <a:srgbClr val="002060"/>
                </a:solidFill>
                <a:latin typeface="Arial" pitchFamily="34" charset="0"/>
                <a:cs typeface="Arial" pitchFamily="34" charset="0"/>
              </a:rPr>
              <a:t>:</a:t>
            </a:r>
            <a:endParaRPr lang="tr-TR" dirty="0">
              <a:solidFill>
                <a:srgbClr val="002060"/>
              </a:solidFill>
              <a:latin typeface="Arial" pitchFamily="34" charset="0"/>
              <a:cs typeface="Arial" pitchFamily="34" charset="0"/>
            </a:endParaRPr>
          </a:p>
        </p:txBody>
      </p:sp>
      <p:sp>
        <p:nvSpPr>
          <p:cNvPr id="3" name="2 İçerik Yer Tutucusu"/>
          <p:cNvSpPr>
            <a:spLocks noGrp="1"/>
          </p:cNvSpPr>
          <p:nvPr>
            <p:ph sz="quarter" idx="1"/>
          </p:nvPr>
        </p:nvSpPr>
        <p:spPr/>
        <p:txBody>
          <a:bodyPr>
            <a:normAutofit/>
          </a:bodyPr>
          <a:lstStyle/>
          <a:p>
            <a:pPr>
              <a:buNone/>
            </a:pPr>
            <a:r>
              <a:rPr lang="tr-TR" dirty="0" smtClean="0">
                <a:latin typeface="Arial" pitchFamily="34" charset="0"/>
                <a:cs typeface="Arial" pitchFamily="34" charset="0"/>
              </a:rPr>
              <a:t>1. </a:t>
            </a:r>
            <a:r>
              <a:rPr lang="tr-TR" sz="2800" dirty="0" smtClean="0">
                <a:latin typeface="Arial" pitchFamily="34" charset="0"/>
                <a:cs typeface="Arial" pitchFamily="34" charset="0"/>
              </a:rPr>
              <a:t>Bilimsel araştırma destekleri ve kaynakları için gereksinim giderek artmış ve bu yönde bilim insanları arasındaki yarışma hızlanarak büyümüştür.</a:t>
            </a:r>
          </a:p>
          <a:p>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lstStyle/>
          <a:p>
            <a:pPr>
              <a:buNone/>
            </a:pPr>
            <a:r>
              <a:rPr lang="tr-TR" dirty="0" smtClean="0">
                <a:latin typeface="Arial" pitchFamily="34" charset="0"/>
                <a:cs typeface="Arial" pitchFamily="34" charset="0"/>
              </a:rPr>
              <a:t>2.</a:t>
            </a:r>
            <a:r>
              <a:rPr lang="tr-TR" dirty="0" smtClean="0"/>
              <a:t> </a:t>
            </a:r>
            <a:r>
              <a:rPr lang="tr-TR" sz="2800" dirty="0" smtClean="0">
                <a:latin typeface="Arial" pitchFamily="34" charset="0"/>
                <a:cs typeface="Arial" pitchFamily="34" charset="0"/>
              </a:rPr>
              <a:t>Yayınlar bilimsel başarının ölçütü olarak daha fazla önem kazanmış, bu da, bilim insanları üzerinde baskılar yaratmıştır. </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normAutofit/>
          </a:bodyPr>
          <a:lstStyle/>
          <a:p>
            <a:pPr>
              <a:buNone/>
            </a:pPr>
            <a:r>
              <a:rPr lang="tr-TR" sz="2800" dirty="0" smtClean="0">
                <a:latin typeface="Arial" pitchFamily="34" charset="0"/>
                <a:cs typeface="Arial" pitchFamily="34" charset="0"/>
              </a:rPr>
              <a:t>3. Bilimsel araştırmaların sayısının patlama ölçüsünde arttığı günümüzde, etik sorunlar da bu patlamaya paralel olarak çoğalmıştır.</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3200" dirty="0" smtClean="0">
                <a:solidFill>
                  <a:srgbClr val="0070C0"/>
                </a:solidFill>
                <a:latin typeface="Arial" pitchFamily="34" charset="0"/>
                <a:cs typeface="Arial" pitchFamily="34" charset="0"/>
              </a:rPr>
              <a:t>ETİK NEDİR?</a:t>
            </a:r>
            <a:endParaRPr lang="tr-TR" sz="3200" dirty="0">
              <a:solidFill>
                <a:srgbClr val="0070C0"/>
              </a:solidFill>
              <a:latin typeface="Arial" pitchFamily="34" charset="0"/>
              <a:cs typeface="Arial" pitchFamily="34" charset="0"/>
            </a:endParaRPr>
          </a:p>
        </p:txBody>
      </p:sp>
      <p:sp>
        <p:nvSpPr>
          <p:cNvPr id="3" name="2 İçerik Yer Tutucusu"/>
          <p:cNvSpPr>
            <a:spLocks noGrp="1"/>
          </p:cNvSpPr>
          <p:nvPr>
            <p:ph sz="quarter" idx="1"/>
          </p:nvPr>
        </p:nvSpPr>
        <p:spPr/>
        <p:txBody>
          <a:bodyPr/>
          <a:lstStyle/>
          <a:p>
            <a:pPr>
              <a:buNone/>
            </a:pPr>
            <a:r>
              <a:rPr lang="tr-TR" dirty="0" smtClean="0"/>
              <a:t>	</a:t>
            </a:r>
            <a:r>
              <a:rPr lang="tr-TR" sz="2800" dirty="0" smtClean="0">
                <a:latin typeface="Arial" pitchFamily="34" charset="0"/>
                <a:cs typeface="Arial" pitchFamily="34" charset="0"/>
              </a:rPr>
              <a:t>İnsanlar arasındaki ilişkilerin temelinde yer alan değerleri, ahlaki bakımdan iyi ya da kötü; doğru ya da yanlış olanın niteliğini ve temellerini araştıran felsefe dalı olarak tanımlanmaktadır.</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normAutofit/>
          </a:bodyPr>
          <a:lstStyle/>
          <a:p>
            <a:r>
              <a:rPr lang="tr-TR" sz="2800" dirty="0" smtClean="0">
                <a:latin typeface="Arial" pitchFamily="34" charset="0"/>
                <a:cs typeface="Arial" pitchFamily="34" charset="0"/>
              </a:rPr>
              <a:t>Birbiri ile çok yakından ilişkili olan </a:t>
            </a:r>
            <a:r>
              <a:rPr lang="tr-TR" sz="2800" dirty="0" smtClean="0">
                <a:solidFill>
                  <a:srgbClr val="0070C0"/>
                </a:solidFill>
                <a:latin typeface="Arial" pitchFamily="34" charset="0"/>
                <a:cs typeface="Arial" pitchFamily="34" charset="0"/>
              </a:rPr>
              <a:t>“etik” </a:t>
            </a:r>
            <a:r>
              <a:rPr lang="tr-TR" sz="2800" dirty="0" smtClean="0">
                <a:latin typeface="Arial" pitchFamily="34" charset="0"/>
                <a:cs typeface="Arial" pitchFamily="34" charset="0"/>
              </a:rPr>
              <a:t>ve </a:t>
            </a:r>
            <a:r>
              <a:rPr lang="tr-TR" sz="2800" dirty="0" smtClean="0">
                <a:solidFill>
                  <a:srgbClr val="0070C0"/>
                </a:solidFill>
                <a:latin typeface="Arial" pitchFamily="34" charset="0"/>
                <a:cs typeface="Arial" pitchFamily="34" charset="0"/>
              </a:rPr>
              <a:t>“ahlak” </a:t>
            </a:r>
            <a:r>
              <a:rPr lang="tr-TR" sz="2800" dirty="0" smtClean="0">
                <a:latin typeface="Arial" pitchFamily="34" charset="0"/>
                <a:cs typeface="Arial" pitchFamily="34" charset="0"/>
              </a:rPr>
              <a:t>kavramları arasındaki temel ayrım, etik teriminin, genel olarak ahlakı konu alan disiplini belirtmesidir.</a:t>
            </a:r>
          </a:p>
          <a:p>
            <a:endParaRPr lang="tr-TR" sz="2800" dirty="0" smtClean="0">
              <a:latin typeface="Arial" pitchFamily="34" charset="0"/>
              <a:cs typeface="Arial" pitchFamily="34" charset="0"/>
            </a:endParaRPr>
          </a:p>
          <a:p>
            <a:r>
              <a:rPr lang="tr-TR" sz="2800" dirty="0" smtClean="0">
                <a:latin typeface="Arial" pitchFamily="34" charset="0"/>
                <a:cs typeface="Arial" pitchFamily="34" charset="0"/>
              </a:rPr>
              <a:t>Etik ile ahlak arasında ki fark nedir?</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lstStyle/>
          <a:p>
            <a:r>
              <a:rPr lang="tr-TR" sz="2800" dirty="0" smtClean="0">
                <a:latin typeface="Arial" pitchFamily="34" charset="0"/>
                <a:cs typeface="Arial" pitchFamily="34" charset="0"/>
              </a:rPr>
              <a:t>Bilimsel düşünce, bilimin genel kurallarına uymanın yanı sıra problemlerin çözümüne yönelirken sonucu elde etme ve uygulamaya koymada “etik” olmak zorundadır.</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lstStyle/>
          <a:p>
            <a:r>
              <a:rPr lang="tr-TR" sz="2800" dirty="0" smtClean="0">
                <a:latin typeface="Arial" pitchFamily="34" charset="0"/>
                <a:cs typeface="Arial" pitchFamily="34" charset="0"/>
              </a:rPr>
              <a:t>Etik temellere dayanmayan bir bilimsel çalışma bilimin kurallarına tam olarak uysa bile elde edilen sonuç geçersiz olacaktır.</a:t>
            </a:r>
          </a:p>
          <a:p>
            <a:pPr>
              <a:buNone/>
            </a:pPr>
            <a:endParaRPr lang="tr-T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normAutofit/>
          </a:bodyPr>
          <a:lstStyle/>
          <a:p>
            <a:r>
              <a:rPr lang="tr-TR" sz="2800" dirty="0" smtClean="0">
                <a:latin typeface="Arial" pitchFamily="34" charset="0"/>
                <a:cs typeface="Arial" pitchFamily="34" charset="0"/>
              </a:rPr>
              <a:t>Bir bilimsel araştırmanın değerini ve güvenirliğini zedeleyen tüm girişimler, </a:t>
            </a:r>
            <a:r>
              <a:rPr lang="tr-TR" sz="2800" dirty="0" smtClean="0">
                <a:solidFill>
                  <a:srgbClr val="002060"/>
                </a:solidFill>
                <a:latin typeface="Arial" pitchFamily="34" charset="0"/>
                <a:cs typeface="Arial" pitchFamily="34" charset="0"/>
              </a:rPr>
              <a:t>bilimsel yanıltma </a:t>
            </a:r>
            <a:r>
              <a:rPr lang="tr-TR" sz="2800" dirty="0" smtClean="0">
                <a:latin typeface="Arial" pitchFamily="34" charset="0"/>
                <a:cs typeface="Arial" pitchFamily="34" charset="0"/>
              </a:rPr>
              <a:t>(</a:t>
            </a:r>
            <a:r>
              <a:rPr lang="tr-TR" sz="2800" dirty="0" err="1" smtClean="0">
                <a:latin typeface="Arial" pitchFamily="34" charset="0"/>
                <a:cs typeface="Arial" pitchFamily="34" charset="0"/>
              </a:rPr>
              <a:t>scientific</a:t>
            </a:r>
            <a:r>
              <a:rPr lang="tr-TR" sz="2800" dirty="0" smtClean="0">
                <a:latin typeface="Arial" pitchFamily="34" charset="0"/>
                <a:cs typeface="Arial" pitchFamily="34" charset="0"/>
              </a:rPr>
              <a:t> </a:t>
            </a:r>
            <a:r>
              <a:rPr lang="tr-TR" sz="2800" dirty="0" err="1" smtClean="0">
                <a:latin typeface="Arial" pitchFamily="34" charset="0"/>
                <a:cs typeface="Arial" pitchFamily="34" charset="0"/>
              </a:rPr>
              <a:t>misconduct</a:t>
            </a:r>
            <a:r>
              <a:rPr lang="tr-TR" sz="2800" dirty="0" smtClean="0">
                <a:latin typeface="Arial" pitchFamily="34" charset="0"/>
                <a:cs typeface="Arial" pitchFamily="34" charset="0"/>
              </a:rPr>
              <a:t>) adıyla anılmaktadır.</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7467600" cy="58018"/>
          </a:xfrm>
        </p:spPr>
        <p:txBody>
          <a:bodyPr>
            <a:normAutofit fontScale="90000"/>
          </a:bodyPr>
          <a:lstStyle/>
          <a:p>
            <a:endParaRPr lang="tr-TR" dirty="0"/>
          </a:p>
        </p:txBody>
      </p:sp>
      <p:sp>
        <p:nvSpPr>
          <p:cNvPr id="3" name="2 İçerik Yer Tutucusu"/>
          <p:cNvSpPr>
            <a:spLocks noGrp="1"/>
          </p:cNvSpPr>
          <p:nvPr>
            <p:ph sz="quarter" idx="1"/>
          </p:nvPr>
        </p:nvSpPr>
        <p:spPr>
          <a:xfrm>
            <a:off x="457200" y="548680"/>
            <a:ext cx="7467600" cy="5925272"/>
          </a:xfrm>
        </p:spPr>
        <p:txBody>
          <a:bodyPr/>
          <a:lstStyle/>
          <a:p>
            <a:r>
              <a:rPr lang="tr-TR" dirty="0" smtClean="0">
                <a:solidFill>
                  <a:srgbClr val="002060"/>
                </a:solidFill>
                <a:latin typeface="Arial" pitchFamily="34" charset="0"/>
                <a:cs typeface="Arial" pitchFamily="34" charset="0"/>
              </a:rPr>
              <a:t>Bilimsel yanıltma</a:t>
            </a:r>
            <a:r>
              <a:rPr lang="tr-TR" dirty="0" smtClean="0">
                <a:latin typeface="Arial" pitchFamily="34" charset="0"/>
                <a:cs typeface="Arial" pitchFamily="34" charset="0"/>
              </a:rPr>
              <a:t>, </a:t>
            </a:r>
            <a:r>
              <a:rPr lang="tr-TR" b="1" dirty="0" smtClean="0">
                <a:latin typeface="Arial" pitchFamily="34" charset="0"/>
                <a:cs typeface="Arial" pitchFamily="34" charset="0"/>
              </a:rPr>
              <a:t>iki</a:t>
            </a:r>
            <a:r>
              <a:rPr lang="tr-TR" dirty="0" smtClean="0">
                <a:latin typeface="Arial" pitchFamily="34" charset="0"/>
                <a:cs typeface="Arial" pitchFamily="34" charset="0"/>
              </a:rPr>
              <a:t> biçimde ortaya çıkmaktadır ve bunların her ikisi de eşit derecede tehlikeli ve etik açıdan kabul edilemez durumlardır :</a:t>
            </a:r>
            <a:endParaRPr lang="tr-TR" dirty="0"/>
          </a:p>
        </p:txBody>
      </p:sp>
      <p:sp>
        <p:nvSpPr>
          <p:cNvPr id="4" name="3 Oval"/>
          <p:cNvSpPr/>
          <p:nvPr/>
        </p:nvSpPr>
        <p:spPr>
          <a:xfrm>
            <a:off x="0" y="4149080"/>
            <a:ext cx="4427984" cy="23762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smtClean="0"/>
          </a:p>
          <a:p>
            <a:pPr algn="ctr"/>
            <a:r>
              <a:rPr lang="tr-TR" sz="2400" dirty="0" smtClean="0"/>
              <a:t>Bilimsel ihmal/</a:t>
            </a:r>
          </a:p>
          <a:p>
            <a:pPr algn="ctr"/>
            <a:r>
              <a:rPr lang="tr-TR" sz="2400" dirty="0" smtClean="0"/>
              <a:t>disiplinsiz araştırma </a:t>
            </a:r>
            <a:r>
              <a:rPr lang="tr-TR" dirty="0" smtClean="0"/>
              <a:t/>
            </a:r>
            <a:br>
              <a:rPr lang="tr-TR" dirty="0" smtClean="0"/>
            </a:br>
            <a:r>
              <a:rPr lang="tr-TR" dirty="0" smtClean="0"/>
              <a:t/>
            </a:r>
            <a:br>
              <a:rPr lang="tr-TR" dirty="0" smtClean="0"/>
            </a:br>
            <a:endParaRPr lang="tr-TR" dirty="0"/>
          </a:p>
        </p:txBody>
      </p:sp>
      <p:sp>
        <p:nvSpPr>
          <p:cNvPr id="5" name="4 Oval"/>
          <p:cNvSpPr/>
          <p:nvPr/>
        </p:nvSpPr>
        <p:spPr>
          <a:xfrm>
            <a:off x="4607496" y="4149080"/>
            <a:ext cx="4536504"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t>Bilimsel saptırma/</a:t>
            </a:r>
          </a:p>
          <a:p>
            <a:pPr algn="ctr"/>
            <a:r>
              <a:rPr lang="tr-TR" sz="2400" dirty="0" smtClean="0"/>
              <a:t>kasıtlı sahtekarlık </a:t>
            </a:r>
            <a:br>
              <a:rPr lang="tr-TR" sz="2400" dirty="0" smtClean="0"/>
            </a:br>
            <a:endParaRPr lang="tr-TR" sz="2400" dirty="0"/>
          </a:p>
        </p:txBody>
      </p:sp>
      <p:sp>
        <p:nvSpPr>
          <p:cNvPr id="6" name="5 Aşağı Ok"/>
          <p:cNvSpPr/>
          <p:nvPr/>
        </p:nvSpPr>
        <p:spPr>
          <a:xfrm>
            <a:off x="1979712" y="2420888"/>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6 Aşağı Ok"/>
          <p:cNvSpPr/>
          <p:nvPr/>
        </p:nvSpPr>
        <p:spPr>
          <a:xfrm>
            <a:off x="6588224" y="2420888"/>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7467600" cy="58018"/>
          </a:xfrm>
        </p:spPr>
        <p:txBody>
          <a:bodyPr>
            <a:normAutofit fontScale="90000"/>
          </a:bodyPr>
          <a:lstStyle/>
          <a:p>
            <a:endParaRPr lang="tr-TR" sz="3600" dirty="0">
              <a:solidFill>
                <a:srgbClr val="002060"/>
              </a:solidFill>
            </a:endParaRPr>
          </a:p>
        </p:txBody>
      </p:sp>
      <p:sp>
        <p:nvSpPr>
          <p:cNvPr id="3" name="2 İçerik Yer Tutucusu"/>
          <p:cNvSpPr>
            <a:spLocks noGrp="1"/>
          </p:cNvSpPr>
          <p:nvPr>
            <p:ph sz="quarter" idx="1"/>
          </p:nvPr>
        </p:nvSpPr>
        <p:spPr>
          <a:xfrm>
            <a:off x="611560" y="764704"/>
            <a:ext cx="7467600" cy="5894115"/>
          </a:xfrm>
        </p:spPr>
        <p:txBody>
          <a:bodyPr/>
          <a:lstStyle/>
          <a:p>
            <a:r>
              <a:rPr lang="tr-TR" sz="3600" dirty="0" smtClean="0">
                <a:solidFill>
                  <a:srgbClr val="002060"/>
                </a:solidFill>
                <a:latin typeface="Arial" pitchFamily="34" charset="0"/>
                <a:cs typeface="Arial" pitchFamily="34" charset="0"/>
              </a:rPr>
              <a:t>Bilimsel Yanıltma:</a:t>
            </a:r>
            <a:r>
              <a:rPr lang="tr-TR" dirty="0" smtClean="0">
                <a:solidFill>
                  <a:srgbClr val="002060"/>
                </a:solidFill>
              </a:rPr>
              <a:t/>
            </a:r>
            <a:br>
              <a:rPr lang="tr-TR" dirty="0" smtClean="0">
                <a:solidFill>
                  <a:srgbClr val="002060"/>
                </a:solidFill>
              </a:rPr>
            </a:br>
            <a:r>
              <a:rPr lang="tr-TR" dirty="0" smtClean="0">
                <a:solidFill>
                  <a:srgbClr val="002060"/>
                </a:solidFill>
              </a:rPr>
              <a:t> </a:t>
            </a:r>
          </a:p>
          <a:p>
            <a:pPr>
              <a:buNone/>
            </a:pPr>
            <a:r>
              <a:rPr lang="tr-TR" sz="2800" dirty="0" smtClean="0">
                <a:solidFill>
                  <a:srgbClr val="002060"/>
                </a:solidFill>
              </a:rPr>
              <a:t>      </a:t>
            </a:r>
            <a:r>
              <a:rPr lang="tr-TR" sz="3200" dirty="0" smtClean="0">
                <a:solidFill>
                  <a:srgbClr val="002060"/>
                </a:solidFill>
                <a:latin typeface="Arial" pitchFamily="34" charset="0"/>
                <a:cs typeface="Arial" pitchFamily="34" charset="0"/>
              </a:rPr>
              <a:t>1.Bilimsel İhmal</a:t>
            </a:r>
          </a:p>
          <a:p>
            <a:endParaRPr lang="tr-TR" sz="2800" dirty="0" smtClean="0">
              <a:solidFill>
                <a:srgbClr val="002060"/>
              </a:solidFill>
              <a:latin typeface="Arial" pitchFamily="34" charset="0"/>
              <a:cs typeface="Arial" pitchFamily="34" charset="0"/>
            </a:endParaRPr>
          </a:p>
          <a:p>
            <a:r>
              <a:rPr lang="tr-TR" sz="2800" dirty="0" smtClean="0">
                <a:solidFill>
                  <a:srgbClr val="002060"/>
                </a:solidFill>
                <a:latin typeface="Arial" pitchFamily="34" charset="0"/>
                <a:cs typeface="Arial" pitchFamily="34" charset="0"/>
              </a:rPr>
              <a:t>Bilimsel ihmal </a:t>
            </a:r>
            <a:r>
              <a:rPr lang="tr-TR" sz="2800" dirty="0" smtClean="0">
                <a:latin typeface="Arial" pitchFamily="34" charset="0"/>
                <a:cs typeface="Arial" pitchFamily="34" charset="0"/>
              </a:rPr>
              <a:t>(disiplinsiz araştırma), bilimsel araştırmaların gereklerini tam olarak yerine getirmeden yapılan araştırmalar sonucunda ortaya çıkan bilimsel yanıltmadır.</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323528" y="2420888"/>
            <a:ext cx="8280920" cy="3705275"/>
          </a:xfrm>
        </p:spPr>
        <p:txBody>
          <a:bodyPr>
            <a:normAutofit/>
          </a:bodyPr>
          <a:lstStyle/>
          <a:p>
            <a:r>
              <a:rPr lang="tr-TR" sz="2800" dirty="0" smtClean="0">
                <a:solidFill>
                  <a:srgbClr val="002060"/>
                </a:solidFill>
                <a:latin typeface="Arial" pitchFamily="34" charset="0"/>
                <a:cs typeface="Arial" pitchFamily="34" charset="0"/>
              </a:rPr>
              <a:t>Bilimsel ihmalde</a:t>
            </a:r>
            <a:r>
              <a:rPr lang="tr-TR" sz="2800" dirty="0" smtClean="0">
                <a:latin typeface="Arial" pitchFamily="34" charset="0"/>
                <a:cs typeface="Arial" pitchFamily="34" charset="0"/>
              </a:rPr>
              <a:t>, araştırmacı kasıtlı olarak değil, bilgi, beceri ya da deneyim yetersizliğinden dolayı yanlış bilgi sunmakta; dolayısıyla, yalnızca başkalarını bilimsel olarak yanıltmakla kalmamakta, kendi kendini de kandırmış olmaktadır.</a:t>
            </a:r>
            <a:endParaRPr lang="tr-TR" sz="2800" dirty="0">
              <a:latin typeface="Arial" pitchFamily="34" charset="0"/>
              <a:cs typeface="Arial" pitchFamily="34" charset="0"/>
            </a:endParaRPr>
          </a:p>
        </p:txBody>
      </p:sp>
      <p:sp>
        <p:nvSpPr>
          <p:cNvPr id="4" name="3 Dikdörtgen"/>
          <p:cNvSpPr/>
          <p:nvPr/>
        </p:nvSpPr>
        <p:spPr>
          <a:xfrm>
            <a:off x="899592" y="548680"/>
            <a:ext cx="7344816" cy="1323439"/>
          </a:xfrm>
          <a:prstGeom prst="rect">
            <a:avLst/>
          </a:prstGeom>
        </p:spPr>
        <p:txBody>
          <a:bodyPr wrap="square">
            <a:spAutoFit/>
          </a:bodyPr>
          <a:lstStyle/>
          <a:p>
            <a:r>
              <a:rPr lang="tr-TR" sz="4000" dirty="0" smtClean="0">
                <a:solidFill>
                  <a:srgbClr val="002060"/>
                </a:solidFill>
                <a:latin typeface="Arial" pitchFamily="34" charset="0"/>
                <a:cs typeface="Arial" pitchFamily="34" charset="0"/>
              </a:rPr>
              <a:t>Bilimsel Yanıltma:</a:t>
            </a:r>
            <a:br>
              <a:rPr lang="tr-TR" sz="4000" dirty="0" smtClean="0">
                <a:solidFill>
                  <a:srgbClr val="002060"/>
                </a:solidFill>
                <a:latin typeface="Arial" pitchFamily="34" charset="0"/>
                <a:cs typeface="Arial" pitchFamily="34" charset="0"/>
              </a:rPr>
            </a:br>
            <a:r>
              <a:rPr lang="tr-TR" sz="4000" dirty="0" smtClean="0">
                <a:solidFill>
                  <a:srgbClr val="002060"/>
                </a:solidFill>
                <a:latin typeface="Arial" pitchFamily="34" charset="0"/>
                <a:cs typeface="Arial" pitchFamily="34" charset="0"/>
              </a:rPr>
              <a:t> </a:t>
            </a:r>
            <a:r>
              <a:rPr lang="tr-TR" sz="3200" dirty="0" smtClean="0">
                <a:solidFill>
                  <a:srgbClr val="002060"/>
                </a:solidFill>
                <a:latin typeface="Arial" pitchFamily="34" charset="0"/>
                <a:cs typeface="Arial" pitchFamily="34" charset="0"/>
              </a:rPr>
              <a:t>1.Bilimsel İhmal</a:t>
            </a:r>
            <a:endParaRPr lang="tr-TR" sz="32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457200" y="2636912"/>
            <a:ext cx="7467600" cy="3489251"/>
          </a:xfrm>
        </p:spPr>
        <p:txBody>
          <a:bodyPr>
            <a:normAutofit/>
          </a:bodyPr>
          <a:lstStyle/>
          <a:p>
            <a:r>
              <a:rPr lang="tr-TR" sz="2800" dirty="0" smtClean="0">
                <a:latin typeface="Arial" pitchFamily="34" charset="0"/>
                <a:cs typeface="Arial" pitchFamily="34" charset="0"/>
              </a:rPr>
              <a:t>Deneysel sürecin gereği gibi yürütülmemesi ya da araştırma verilerini analiz etmek için uygun istatistiksel tekniklerin seçilmemesi </a:t>
            </a:r>
            <a:r>
              <a:rPr lang="tr-TR" sz="2800" dirty="0" smtClean="0">
                <a:solidFill>
                  <a:srgbClr val="002060"/>
                </a:solidFill>
                <a:latin typeface="Arial" pitchFamily="34" charset="0"/>
                <a:cs typeface="Arial" pitchFamily="34" charset="0"/>
              </a:rPr>
              <a:t>bilimsel ihmale </a:t>
            </a:r>
            <a:r>
              <a:rPr lang="tr-TR" sz="2800" dirty="0" smtClean="0">
                <a:latin typeface="Arial" pitchFamily="34" charset="0"/>
                <a:cs typeface="Arial" pitchFamily="34" charset="0"/>
              </a:rPr>
              <a:t>örnek olarak gösterilebilir. </a:t>
            </a:r>
            <a:endParaRPr lang="tr-TR" sz="2800" dirty="0">
              <a:latin typeface="Arial" pitchFamily="34" charset="0"/>
              <a:cs typeface="Arial" pitchFamily="34" charset="0"/>
            </a:endParaRPr>
          </a:p>
        </p:txBody>
      </p:sp>
      <p:sp>
        <p:nvSpPr>
          <p:cNvPr id="4" name="3 Dikdörtgen"/>
          <p:cNvSpPr/>
          <p:nvPr/>
        </p:nvSpPr>
        <p:spPr>
          <a:xfrm>
            <a:off x="539552" y="404664"/>
            <a:ext cx="7272808" cy="1323439"/>
          </a:xfrm>
          <a:prstGeom prst="rect">
            <a:avLst/>
          </a:prstGeom>
        </p:spPr>
        <p:txBody>
          <a:bodyPr wrap="square">
            <a:spAutoFit/>
          </a:bodyPr>
          <a:lstStyle/>
          <a:p>
            <a:r>
              <a:rPr lang="tr-TR" sz="4000" dirty="0" smtClean="0">
                <a:solidFill>
                  <a:srgbClr val="002060"/>
                </a:solidFill>
                <a:latin typeface="Arial" pitchFamily="34" charset="0"/>
                <a:cs typeface="Arial" pitchFamily="34" charset="0"/>
              </a:rPr>
              <a:t>Bilimsel Yanıltma:</a:t>
            </a:r>
            <a:br>
              <a:rPr lang="tr-TR" sz="4000" dirty="0" smtClean="0">
                <a:solidFill>
                  <a:srgbClr val="002060"/>
                </a:solidFill>
                <a:latin typeface="Arial" pitchFamily="34" charset="0"/>
                <a:cs typeface="Arial" pitchFamily="34" charset="0"/>
              </a:rPr>
            </a:br>
            <a:r>
              <a:rPr lang="tr-TR" sz="4000" dirty="0" smtClean="0">
                <a:solidFill>
                  <a:srgbClr val="002060"/>
                </a:solidFill>
                <a:latin typeface="Arial" pitchFamily="34" charset="0"/>
                <a:cs typeface="Arial" pitchFamily="34" charset="0"/>
              </a:rPr>
              <a:t> </a:t>
            </a:r>
            <a:r>
              <a:rPr lang="tr-TR" sz="3200" dirty="0" smtClean="0">
                <a:solidFill>
                  <a:srgbClr val="002060"/>
                </a:solidFill>
                <a:latin typeface="Arial" pitchFamily="34" charset="0"/>
                <a:cs typeface="Arial" pitchFamily="34" charset="0"/>
              </a:rPr>
              <a:t>1.Bilimsel İhmal</a:t>
            </a:r>
            <a:endParaRPr lang="tr-TR" sz="32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457200" y="332656"/>
            <a:ext cx="7467600" cy="6525344"/>
          </a:xfrm>
          <a:ln>
            <a:solidFill>
              <a:schemeClr val="accent2"/>
            </a:solidFill>
          </a:ln>
        </p:spPr>
        <p:txBody>
          <a:bodyPr>
            <a:normAutofit/>
          </a:bodyPr>
          <a:lstStyle/>
          <a:p>
            <a:endParaRPr lang="tr-TR" sz="2000" dirty="0" smtClean="0"/>
          </a:p>
          <a:p>
            <a:endParaRPr lang="tr-TR" sz="2000" dirty="0" smtClean="0"/>
          </a:p>
          <a:p>
            <a:endParaRPr lang="tr-TR" sz="2000" dirty="0" smtClean="0"/>
          </a:p>
          <a:p>
            <a:pPr>
              <a:buNone/>
            </a:pPr>
            <a:r>
              <a:rPr lang="tr-TR" sz="2000" dirty="0" smtClean="0"/>
              <a:t>                                            VERİLER</a:t>
            </a:r>
          </a:p>
          <a:p>
            <a:endParaRPr lang="tr-TR" sz="2000" dirty="0" smtClean="0"/>
          </a:p>
          <a:p>
            <a:endParaRPr lang="tr-TR" sz="2000" dirty="0" smtClean="0"/>
          </a:p>
          <a:p>
            <a:pPr>
              <a:buNone/>
            </a:pPr>
            <a:endParaRPr lang="tr-TR" sz="2000" dirty="0" smtClean="0"/>
          </a:p>
          <a:p>
            <a:endParaRPr lang="tr-TR" sz="2000" dirty="0" smtClean="0"/>
          </a:p>
          <a:p>
            <a:endParaRPr lang="tr-TR" sz="2000" dirty="0" smtClean="0"/>
          </a:p>
          <a:p>
            <a:pPr>
              <a:buNone/>
            </a:pPr>
            <a:r>
              <a:rPr lang="tr-TR" sz="2000" dirty="0" smtClean="0"/>
              <a:t>                                    İSTATİSTİK ANALİZLER</a:t>
            </a:r>
          </a:p>
          <a:p>
            <a:endParaRPr lang="tr-TR" sz="2000" dirty="0" smtClean="0"/>
          </a:p>
          <a:p>
            <a:pPr>
              <a:buNone/>
            </a:pPr>
            <a:endParaRPr lang="tr-TR" sz="2000" dirty="0" smtClean="0"/>
          </a:p>
          <a:p>
            <a:pPr>
              <a:buNone/>
            </a:pPr>
            <a:r>
              <a:rPr lang="tr-TR" sz="2000" dirty="0" smtClean="0"/>
              <a:t>                                                 </a:t>
            </a:r>
          </a:p>
          <a:p>
            <a:pPr>
              <a:buNone/>
            </a:pPr>
            <a:r>
              <a:rPr lang="tr-TR" sz="2000" dirty="0" smtClean="0"/>
              <a:t>                                                  </a:t>
            </a:r>
          </a:p>
          <a:p>
            <a:pPr>
              <a:buNone/>
            </a:pPr>
            <a:r>
              <a:rPr lang="tr-TR" sz="2000" dirty="0" smtClean="0"/>
              <a:t>                            DOĞRU BULGU           YANLIŞ BULGU</a:t>
            </a:r>
          </a:p>
        </p:txBody>
      </p:sp>
      <p:sp>
        <p:nvSpPr>
          <p:cNvPr id="6" name="5 Ay"/>
          <p:cNvSpPr/>
          <p:nvPr/>
        </p:nvSpPr>
        <p:spPr>
          <a:xfrm>
            <a:off x="2483768" y="404664"/>
            <a:ext cx="457200" cy="914400"/>
          </a:xfrm>
          <a:prstGeom prst="mo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6 Bulut"/>
          <p:cNvSpPr/>
          <p:nvPr/>
        </p:nvSpPr>
        <p:spPr>
          <a:xfrm>
            <a:off x="3419872" y="188640"/>
            <a:ext cx="914400" cy="9144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7 Güneş"/>
          <p:cNvSpPr/>
          <p:nvPr/>
        </p:nvSpPr>
        <p:spPr>
          <a:xfrm>
            <a:off x="4644008" y="0"/>
            <a:ext cx="914400" cy="914400"/>
          </a:xfrm>
          <a:prstGeom prst="su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8 Artı"/>
          <p:cNvSpPr/>
          <p:nvPr/>
        </p:nvSpPr>
        <p:spPr>
          <a:xfrm>
            <a:off x="2699792" y="2780928"/>
            <a:ext cx="504056" cy="626368"/>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0" name="9 Eksi"/>
          <p:cNvSpPr/>
          <p:nvPr/>
        </p:nvSpPr>
        <p:spPr>
          <a:xfrm>
            <a:off x="3419872" y="2780928"/>
            <a:ext cx="648072" cy="62636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10 Çarpma"/>
          <p:cNvSpPr/>
          <p:nvPr/>
        </p:nvSpPr>
        <p:spPr>
          <a:xfrm>
            <a:off x="4211960" y="2780928"/>
            <a:ext cx="648072" cy="6983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11 Bölme"/>
          <p:cNvSpPr/>
          <p:nvPr/>
        </p:nvSpPr>
        <p:spPr>
          <a:xfrm>
            <a:off x="5292080" y="2780928"/>
            <a:ext cx="432048" cy="626368"/>
          </a:xfrm>
          <a:prstGeom prst="mathDivid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Aşağı Ok"/>
          <p:cNvSpPr/>
          <p:nvPr/>
        </p:nvSpPr>
        <p:spPr>
          <a:xfrm>
            <a:off x="3203848" y="4293096"/>
            <a:ext cx="484632" cy="978408"/>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16 Aşağı Ok"/>
          <p:cNvSpPr/>
          <p:nvPr/>
        </p:nvSpPr>
        <p:spPr>
          <a:xfrm>
            <a:off x="3923928" y="1844824"/>
            <a:ext cx="484632" cy="978408"/>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0" name="19 Aşağı Ok"/>
          <p:cNvSpPr/>
          <p:nvPr/>
        </p:nvSpPr>
        <p:spPr>
          <a:xfrm>
            <a:off x="5076056" y="4293096"/>
            <a:ext cx="484632" cy="978408"/>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457200" y="908720"/>
            <a:ext cx="7467600" cy="5217443"/>
          </a:xfrm>
        </p:spPr>
        <p:txBody>
          <a:bodyPr>
            <a:normAutofit/>
          </a:bodyPr>
          <a:lstStyle/>
          <a:p>
            <a:pPr>
              <a:buNone/>
            </a:pPr>
            <a:r>
              <a:rPr lang="tr-TR" sz="4000" dirty="0" smtClean="0">
                <a:solidFill>
                  <a:srgbClr val="002060"/>
                </a:solidFill>
                <a:latin typeface="Arial" pitchFamily="34" charset="0"/>
                <a:cs typeface="Arial" pitchFamily="34" charset="0"/>
              </a:rPr>
              <a:t>Bilimsel Yanıltma:</a:t>
            </a:r>
            <a:r>
              <a:rPr lang="tr-TR" sz="3600" dirty="0" smtClean="0">
                <a:solidFill>
                  <a:srgbClr val="002060"/>
                </a:solidFill>
                <a:latin typeface="Arial" pitchFamily="34" charset="0"/>
                <a:cs typeface="Arial" pitchFamily="34" charset="0"/>
              </a:rPr>
              <a:t/>
            </a:r>
            <a:br>
              <a:rPr lang="tr-TR" sz="3600" dirty="0" smtClean="0">
                <a:solidFill>
                  <a:srgbClr val="002060"/>
                </a:solidFill>
                <a:latin typeface="Arial" pitchFamily="34" charset="0"/>
                <a:cs typeface="Arial" pitchFamily="34" charset="0"/>
              </a:rPr>
            </a:br>
            <a:r>
              <a:rPr lang="tr-TR" sz="3200" dirty="0" smtClean="0">
                <a:solidFill>
                  <a:srgbClr val="002060"/>
                </a:solidFill>
                <a:latin typeface="Arial" pitchFamily="34" charset="0"/>
                <a:cs typeface="Arial" pitchFamily="34" charset="0"/>
              </a:rPr>
              <a:t>2. Bilimsel Saptırma</a:t>
            </a:r>
          </a:p>
          <a:p>
            <a:pPr>
              <a:buNone/>
            </a:pPr>
            <a:endParaRPr lang="tr-TR" sz="2800" dirty="0" smtClean="0">
              <a:solidFill>
                <a:srgbClr val="002060"/>
              </a:solidFill>
              <a:latin typeface="Arial" pitchFamily="34" charset="0"/>
              <a:cs typeface="Arial" pitchFamily="34" charset="0"/>
            </a:endParaRPr>
          </a:p>
          <a:p>
            <a:pPr>
              <a:buNone/>
            </a:pPr>
            <a:r>
              <a:rPr lang="tr-TR" sz="2800" dirty="0" smtClean="0">
                <a:solidFill>
                  <a:srgbClr val="002060"/>
                </a:solidFill>
                <a:latin typeface="Arial" pitchFamily="34" charset="0"/>
                <a:cs typeface="Arial" pitchFamily="34" charset="0"/>
              </a:rPr>
              <a:t>   Bilimsel saptırma</a:t>
            </a:r>
            <a:r>
              <a:rPr lang="tr-TR" sz="2800" dirty="0" smtClean="0">
                <a:latin typeface="Arial" pitchFamily="34" charset="0"/>
                <a:cs typeface="Arial" pitchFamily="34" charset="0"/>
              </a:rPr>
              <a:t>, yapılan bilimsel araştırmanın süreçlerini ya da sonuçlarını kasıtlı olarak saptırmak; dolayısıyla, araştırmanın yinelenebilirliğini ve araştırma bulgularının güvenirliğini bozmaktır.</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a:spLocks noGrp="1"/>
          </p:cNvSpPr>
          <p:nvPr>
            <p:ph type="title"/>
          </p:nvPr>
        </p:nvSpPr>
        <p:spPr>
          <a:xfrm>
            <a:off x="457200" y="274638"/>
            <a:ext cx="7467600" cy="346050"/>
          </a:xfrm>
        </p:spPr>
        <p:txBody>
          <a:bodyPr>
            <a:noAutofit/>
          </a:bodyPr>
          <a:lstStyle/>
          <a:p>
            <a:endParaRPr lang="tr-TR" sz="3200" dirty="0">
              <a:solidFill>
                <a:srgbClr val="002060"/>
              </a:solidFill>
            </a:endParaRPr>
          </a:p>
        </p:txBody>
      </p:sp>
      <p:sp>
        <p:nvSpPr>
          <p:cNvPr id="3" name="2 İçerik Yer Tutucusu"/>
          <p:cNvSpPr>
            <a:spLocks noGrp="1"/>
          </p:cNvSpPr>
          <p:nvPr>
            <p:ph sz="quarter" idx="1"/>
          </p:nvPr>
        </p:nvSpPr>
        <p:spPr>
          <a:xfrm>
            <a:off x="539552" y="1052736"/>
            <a:ext cx="7787208" cy="5534075"/>
          </a:xfrm>
        </p:spPr>
        <p:txBody>
          <a:bodyPr/>
          <a:lstStyle/>
          <a:p>
            <a:pPr>
              <a:buNone/>
            </a:pPr>
            <a:r>
              <a:rPr lang="tr-TR" dirty="0" smtClean="0"/>
              <a:t>  </a:t>
            </a:r>
            <a:r>
              <a:rPr lang="tr-TR" sz="4000" dirty="0" smtClean="0">
                <a:solidFill>
                  <a:srgbClr val="002060"/>
                </a:solidFill>
                <a:latin typeface="Arial" pitchFamily="34" charset="0"/>
                <a:cs typeface="Arial" pitchFamily="34" charset="0"/>
              </a:rPr>
              <a:t>Bilimsel Yanıltma:</a:t>
            </a:r>
            <a:r>
              <a:rPr lang="tr-TR" sz="2800" dirty="0" smtClean="0">
                <a:solidFill>
                  <a:srgbClr val="002060"/>
                </a:solidFill>
                <a:latin typeface="Arial" pitchFamily="34" charset="0"/>
                <a:cs typeface="Arial" pitchFamily="34" charset="0"/>
              </a:rPr>
              <a:t/>
            </a:r>
            <a:br>
              <a:rPr lang="tr-TR" sz="2800" dirty="0" smtClean="0">
                <a:solidFill>
                  <a:srgbClr val="002060"/>
                </a:solidFill>
                <a:latin typeface="Arial" pitchFamily="34" charset="0"/>
                <a:cs typeface="Arial" pitchFamily="34" charset="0"/>
              </a:rPr>
            </a:br>
            <a:r>
              <a:rPr lang="tr-TR" sz="2800" dirty="0" smtClean="0">
                <a:solidFill>
                  <a:srgbClr val="002060"/>
                </a:solidFill>
                <a:latin typeface="Arial" pitchFamily="34" charset="0"/>
                <a:cs typeface="Arial" pitchFamily="34" charset="0"/>
              </a:rPr>
              <a:t>  </a:t>
            </a:r>
            <a:r>
              <a:rPr lang="tr-TR" sz="3200" dirty="0" smtClean="0">
                <a:solidFill>
                  <a:srgbClr val="002060"/>
                </a:solidFill>
                <a:latin typeface="Arial" pitchFamily="34" charset="0"/>
                <a:cs typeface="Arial" pitchFamily="34" charset="0"/>
              </a:rPr>
              <a:t>2. Bilimsel Saptırma</a:t>
            </a:r>
            <a:endParaRPr lang="tr-TR" sz="3200" dirty="0" smtClean="0">
              <a:latin typeface="Arial" pitchFamily="34" charset="0"/>
              <a:cs typeface="Arial" pitchFamily="34" charset="0"/>
            </a:endParaRPr>
          </a:p>
          <a:p>
            <a:pPr>
              <a:buNone/>
            </a:pPr>
            <a:endParaRPr lang="tr-TR" sz="2800" dirty="0" smtClean="0">
              <a:latin typeface="Arial" pitchFamily="34" charset="0"/>
              <a:cs typeface="Arial" pitchFamily="34" charset="0"/>
            </a:endParaRPr>
          </a:p>
          <a:p>
            <a:pPr>
              <a:buNone/>
            </a:pPr>
            <a:r>
              <a:rPr lang="tr-TR" sz="2800" dirty="0" smtClean="0">
                <a:latin typeface="Arial" pitchFamily="34" charset="0"/>
                <a:cs typeface="Arial" pitchFamily="34" charset="0"/>
              </a:rPr>
              <a:t>   Deney sürecinde yer almadığı halde, araştırmada deneysel uygulamanın sonuçlarını etkileyebilecek ek uygulamalara yer verilmesi, araştırma süreci ile ilgili bir bilimsel saptırma örneği olarak gösterilebilir.</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7544" y="620688"/>
            <a:ext cx="7467600" cy="1143000"/>
          </a:xfrm>
        </p:spPr>
        <p:txBody>
          <a:bodyPr>
            <a:normAutofit/>
          </a:bodyPr>
          <a:lstStyle/>
          <a:p>
            <a:r>
              <a:rPr lang="tr-TR" sz="3200" b="1" dirty="0" smtClean="0">
                <a:solidFill>
                  <a:srgbClr val="0070C0"/>
                </a:solidFill>
              </a:rPr>
              <a:t>BİLİMDE ETİK DIŞI DAVRANIŞ NEDENLERİ:</a:t>
            </a:r>
            <a:endParaRPr lang="tr-TR" sz="3200" dirty="0">
              <a:solidFill>
                <a:srgbClr val="0070C0"/>
              </a:solidFill>
            </a:endParaRPr>
          </a:p>
        </p:txBody>
      </p:sp>
      <p:sp>
        <p:nvSpPr>
          <p:cNvPr id="3" name="2 İçerik Yer Tutucusu"/>
          <p:cNvSpPr>
            <a:spLocks noGrp="1"/>
          </p:cNvSpPr>
          <p:nvPr>
            <p:ph sz="quarter" idx="1"/>
          </p:nvPr>
        </p:nvSpPr>
        <p:spPr/>
        <p:txBody>
          <a:bodyPr>
            <a:normAutofit/>
          </a:bodyPr>
          <a:lstStyle/>
          <a:p>
            <a:pPr>
              <a:buNone/>
            </a:pPr>
            <a:r>
              <a:rPr lang="tr-TR" sz="2800" dirty="0" smtClean="0">
                <a:latin typeface="Arial" pitchFamily="34" charset="0"/>
                <a:cs typeface="Arial" pitchFamily="34" charset="0"/>
              </a:rPr>
              <a:t>   </a:t>
            </a:r>
          </a:p>
          <a:p>
            <a:pPr>
              <a:buNone/>
            </a:pPr>
            <a:endParaRPr lang="tr-TR" sz="2800" dirty="0" smtClean="0">
              <a:latin typeface="Arial" pitchFamily="34" charset="0"/>
              <a:cs typeface="Arial" pitchFamily="34" charset="0"/>
            </a:endParaRPr>
          </a:p>
          <a:p>
            <a:pPr>
              <a:buNone/>
            </a:pPr>
            <a:r>
              <a:rPr lang="tr-TR" sz="2800" dirty="0" smtClean="0">
                <a:latin typeface="Arial" pitchFamily="34" charset="0"/>
                <a:cs typeface="Arial" pitchFamily="34" charset="0"/>
              </a:rPr>
              <a:t>   Bilimde etik dışı davranış, yanıltma saptandığında özellikle araştırmacılar, daha sonra araştırmacıların (çok merkezli olabilir) kurumları, bilim çevresi, destekleyen kurumlar ve en fazla da toplum zarar görür.</a:t>
            </a:r>
            <a:endParaRPr lang="tr-TR" sz="2800" dirty="0">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normAutofit/>
          </a:bodyPr>
          <a:lstStyle/>
          <a:p>
            <a:r>
              <a:rPr lang="tr-TR" sz="2800" dirty="0" smtClean="0">
                <a:latin typeface="Arial" pitchFamily="34" charset="0"/>
                <a:cs typeface="Arial" pitchFamily="34" charset="0"/>
              </a:rPr>
              <a:t>Bilimsel aktivitede bulunmayı amaç edinen insanlar öncelikle etik ilkeleri iyi bilmek zorundadırlar.</a:t>
            </a:r>
            <a:endParaRPr lang="tr-TR" sz="2800" dirty="0">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7467600" cy="562074"/>
          </a:xfrm>
        </p:spPr>
        <p:txBody>
          <a:bodyPr>
            <a:normAutofit/>
          </a:bodyPr>
          <a:lstStyle/>
          <a:p>
            <a:endParaRPr lang="tr-TR" dirty="0">
              <a:solidFill>
                <a:srgbClr val="002060"/>
              </a:solidFill>
            </a:endParaRPr>
          </a:p>
        </p:txBody>
      </p:sp>
      <p:sp>
        <p:nvSpPr>
          <p:cNvPr id="3" name="2 İçerik Yer Tutucusu"/>
          <p:cNvSpPr>
            <a:spLocks noGrp="1"/>
          </p:cNvSpPr>
          <p:nvPr>
            <p:ph sz="quarter" idx="1"/>
          </p:nvPr>
        </p:nvSpPr>
        <p:spPr/>
        <p:txBody>
          <a:bodyPr>
            <a:normAutofit/>
          </a:bodyPr>
          <a:lstStyle/>
          <a:p>
            <a:pPr>
              <a:buNone/>
            </a:pPr>
            <a:r>
              <a:rPr lang="tr-TR" sz="4000" dirty="0" smtClean="0">
                <a:solidFill>
                  <a:srgbClr val="0070C0"/>
                </a:solidFill>
                <a:latin typeface="Arial" pitchFamily="34" charset="0"/>
                <a:cs typeface="Arial" pitchFamily="34" charset="0"/>
              </a:rPr>
              <a:t>Ülkemizde Bilimsel Etik</a:t>
            </a:r>
            <a:endParaRPr lang="tr-TR" sz="4000" dirty="0">
              <a:solidFill>
                <a:srgbClr val="0070C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p:cNvPicPr>
            <a:picLocks noChangeAspect="1" noChangeArrowheads="1"/>
          </p:cNvPicPr>
          <p:nvPr/>
        </p:nvPicPr>
        <p:blipFill>
          <a:blip r:embed="rId3" cstate="print"/>
          <a:srcRect/>
          <a:stretch>
            <a:fillRect/>
          </a:stretch>
        </p:blipFill>
        <p:spPr bwMode="auto">
          <a:xfrm>
            <a:off x="179388" y="720725"/>
            <a:ext cx="8820150" cy="5400675"/>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a:spLocks noGrp="1"/>
          </p:cNvSpPr>
          <p:nvPr>
            <p:ph type="title"/>
          </p:nvPr>
        </p:nvSpPr>
        <p:spPr>
          <a:xfrm>
            <a:off x="457200" y="274638"/>
            <a:ext cx="7467600" cy="274042"/>
          </a:xfrm>
        </p:spPr>
        <p:txBody>
          <a:bodyPr>
            <a:normAutofit fontScale="90000"/>
          </a:bodyPr>
          <a:lstStyle/>
          <a:p>
            <a:endParaRPr lang="tr-TR" dirty="0">
              <a:solidFill>
                <a:srgbClr val="002060"/>
              </a:solidFill>
            </a:endParaRPr>
          </a:p>
        </p:txBody>
      </p:sp>
      <p:sp>
        <p:nvSpPr>
          <p:cNvPr id="3" name="2 İçerik Yer Tutucusu"/>
          <p:cNvSpPr>
            <a:spLocks noGrp="1"/>
          </p:cNvSpPr>
          <p:nvPr>
            <p:ph sz="quarter" idx="1"/>
          </p:nvPr>
        </p:nvSpPr>
        <p:spPr>
          <a:xfrm>
            <a:off x="457200" y="908720"/>
            <a:ext cx="7467600" cy="5565232"/>
          </a:xfrm>
        </p:spPr>
        <p:txBody>
          <a:bodyPr/>
          <a:lstStyle/>
          <a:p>
            <a:endParaRPr lang="tr-TR" dirty="0" smtClean="0"/>
          </a:p>
          <a:p>
            <a:pPr>
              <a:buNone/>
            </a:pPr>
            <a:r>
              <a:rPr lang="tr-TR" sz="4000" dirty="0" smtClean="0">
                <a:solidFill>
                  <a:srgbClr val="0070C0"/>
                </a:solidFill>
                <a:latin typeface="Arial" pitchFamily="34" charset="0"/>
                <a:cs typeface="Arial" pitchFamily="34" charset="0"/>
              </a:rPr>
              <a:t>Ülkemizde Bilimsel Etik</a:t>
            </a:r>
          </a:p>
          <a:p>
            <a:pPr>
              <a:buNone/>
            </a:pPr>
            <a:endParaRPr lang="tr-TR" sz="2800" dirty="0" smtClean="0">
              <a:latin typeface="Arial" pitchFamily="34" charset="0"/>
              <a:cs typeface="Arial" pitchFamily="34" charset="0"/>
            </a:endParaRPr>
          </a:p>
          <a:p>
            <a:pPr>
              <a:buNone/>
            </a:pPr>
            <a:r>
              <a:rPr lang="tr-TR" sz="2800" dirty="0" smtClean="0">
                <a:latin typeface="Arial" pitchFamily="34" charset="0"/>
                <a:cs typeface="Arial" pitchFamily="34" charset="0"/>
              </a:rPr>
              <a:t>   Günümüz Türkiye’sinde sahte bilimcilik anlayışı ve bilim karşıtı hareketler gerçek bilimsel düşünceye egemen olmaya başlamıştır.</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a:spLocks noGrp="1"/>
          </p:cNvSpPr>
          <p:nvPr>
            <p:ph type="title"/>
          </p:nvPr>
        </p:nvSpPr>
        <p:spPr>
          <a:xfrm>
            <a:off x="457200" y="274638"/>
            <a:ext cx="7467600" cy="130026"/>
          </a:xfrm>
        </p:spPr>
        <p:txBody>
          <a:bodyPr>
            <a:normAutofit fontScale="90000"/>
          </a:bodyPr>
          <a:lstStyle/>
          <a:p>
            <a:endParaRPr lang="tr-TR" dirty="0">
              <a:solidFill>
                <a:srgbClr val="002060"/>
              </a:solidFill>
            </a:endParaRPr>
          </a:p>
        </p:txBody>
      </p:sp>
      <p:sp>
        <p:nvSpPr>
          <p:cNvPr id="3" name="2 İçerik Yer Tutucusu"/>
          <p:cNvSpPr>
            <a:spLocks noGrp="1"/>
          </p:cNvSpPr>
          <p:nvPr>
            <p:ph sz="quarter" idx="1"/>
          </p:nvPr>
        </p:nvSpPr>
        <p:spPr>
          <a:xfrm>
            <a:off x="467544" y="836712"/>
            <a:ext cx="7467600" cy="5161784"/>
          </a:xfrm>
        </p:spPr>
        <p:txBody>
          <a:bodyPr/>
          <a:lstStyle/>
          <a:p>
            <a:pPr>
              <a:buNone/>
            </a:pPr>
            <a:r>
              <a:rPr lang="tr-TR" sz="4000" dirty="0" smtClean="0">
                <a:solidFill>
                  <a:srgbClr val="0070C0"/>
                </a:solidFill>
                <a:latin typeface="Arial" pitchFamily="34" charset="0"/>
                <a:cs typeface="Arial" pitchFamily="34" charset="0"/>
              </a:rPr>
              <a:t>Ülkemizde Bilimsel Etik</a:t>
            </a:r>
          </a:p>
          <a:p>
            <a:pPr>
              <a:buNone/>
            </a:pPr>
            <a:endParaRPr lang="tr-TR" dirty="0" smtClean="0"/>
          </a:p>
          <a:p>
            <a:pPr>
              <a:buNone/>
            </a:pPr>
            <a:endParaRPr lang="tr-TR" dirty="0" smtClean="0"/>
          </a:p>
          <a:p>
            <a:r>
              <a:rPr lang="tr-TR" sz="2800" dirty="0" smtClean="0">
                <a:latin typeface="Arial" pitchFamily="34" charset="0"/>
                <a:cs typeface="Arial" pitchFamily="34" charset="0"/>
              </a:rPr>
              <a:t>Türkiye’de gerçekleştirilen bilimsel üretimin çoğu uluslararası saygın indekslerde yer alan dergilerde yayınlansa bile çoklukla etik zeminden yoksundur ve etik ihlaller yüksek orandadır.</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a:spLocks noGrp="1"/>
          </p:cNvSpPr>
          <p:nvPr>
            <p:ph type="title"/>
          </p:nvPr>
        </p:nvSpPr>
        <p:spPr>
          <a:xfrm>
            <a:off x="457200" y="274638"/>
            <a:ext cx="7467600" cy="130026"/>
          </a:xfrm>
        </p:spPr>
        <p:txBody>
          <a:bodyPr>
            <a:normAutofit fontScale="90000"/>
          </a:bodyPr>
          <a:lstStyle/>
          <a:p>
            <a:endParaRPr lang="tr-TR" dirty="0">
              <a:solidFill>
                <a:srgbClr val="002060"/>
              </a:solidFill>
            </a:endParaRPr>
          </a:p>
        </p:txBody>
      </p:sp>
      <p:sp>
        <p:nvSpPr>
          <p:cNvPr id="3" name="2 İçerik Yer Tutucusu"/>
          <p:cNvSpPr>
            <a:spLocks noGrp="1"/>
          </p:cNvSpPr>
          <p:nvPr>
            <p:ph sz="quarter" idx="1"/>
          </p:nvPr>
        </p:nvSpPr>
        <p:spPr>
          <a:xfrm>
            <a:off x="457200" y="1124744"/>
            <a:ext cx="7467600" cy="5001419"/>
          </a:xfrm>
        </p:spPr>
        <p:txBody>
          <a:bodyPr/>
          <a:lstStyle/>
          <a:p>
            <a:pPr>
              <a:buNone/>
            </a:pPr>
            <a:r>
              <a:rPr lang="tr-TR" sz="4000" dirty="0" smtClean="0">
                <a:solidFill>
                  <a:srgbClr val="0070C0"/>
                </a:solidFill>
                <a:latin typeface="Arial" pitchFamily="34" charset="0"/>
                <a:cs typeface="Arial" pitchFamily="34" charset="0"/>
              </a:rPr>
              <a:t>Ülkemizde Bilimsel Etik</a:t>
            </a:r>
          </a:p>
          <a:p>
            <a:pPr>
              <a:buNone/>
            </a:pPr>
            <a:endParaRPr lang="tr-TR" dirty="0" smtClean="0"/>
          </a:p>
          <a:p>
            <a:pPr>
              <a:buNone/>
            </a:pPr>
            <a:endParaRPr lang="tr-TR" dirty="0" smtClean="0"/>
          </a:p>
          <a:p>
            <a:r>
              <a:rPr lang="tr-TR" sz="2800" dirty="0" smtClean="0">
                <a:latin typeface="Arial" pitchFamily="34" charset="0"/>
                <a:cs typeface="Arial" pitchFamily="34" charset="0"/>
              </a:rPr>
              <a:t>Etik dışı davranışta bulunanlara uygulanan yaptırımlar 2000’li yıllara kadar yok denecek kadar azdı. </a:t>
            </a:r>
          </a:p>
          <a:p>
            <a:endParaRPr lang="tr-TR" sz="2800" dirty="0" smtClean="0">
              <a:latin typeface="Arial" pitchFamily="34" charset="0"/>
              <a:cs typeface="Arial" pitchFamily="34" charset="0"/>
            </a:endParaRPr>
          </a:p>
          <a:p>
            <a:r>
              <a:rPr lang="tr-TR" sz="2800" dirty="0" smtClean="0">
                <a:latin typeface="Arial" pitchFamily="34" charset="0"/>
                <a:cs typeface="Arial" pitchFamily="34" charset="0"/>
              </a:rPr>
              <a:t>Yasal alt yapının ve kurumlar arası eşgüdümün olmaması, en önemli eksikliklerdi.</a:t>
            </a:r>
          </a:p>
          <a:p>
            <a:endParaRPr lang="tr-TR" dirty="0" smtClean="0"/>
          </a:p>
          <a:p>
            <a:pPr>
              <a:buNone/>
            </a:pPr>
            <a:endParaRPr lang="tr-TR"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a:spLocks noGrp="1"/>
          </p:cNvSpPr>
          <p:nvPr>
            <p:ph type="title"/>
          </p:nvPr>
        </p:nvSpPr>
        <p:spPr>
          <a:xfrm>
            <a:off x="457200" y="274638"/>
            <a:ext cx="7467600" cy="130026"/>
          </a:xfrm>
        </p:spPr>
        <p:txBody>
          <a:bodyPr>
            <a:normAutofit fontScale="90000"/>
          </a:bodyPr>
          <a:lstStyle/>
          <a:p>
            <a:endParaRPr lang="tr-TR" dirty="0">
              <a:solidFill>
                <a:srgbClr val="002060"/>
              </a:solidFill>
            </a:endParaRPr>
          </a:p>
        </p:txBody>
      </p:sp>
      <p:sp>
        <p:nvSpPr>
          <p:cNvPr id="3" name="2 İçerik Yer Tutucusu"/>
          <p:cNvSpPr>
            <a:spLocks noGrp="1"/>
          </p:cNvSpPr>
          <p:nvPr>
            <p:ph sz="quarter" idx="1"/>
          </p:nvPr>
        </p:nvSpPr>
        <p:spPr>
          <a:xfrm>
            <a:off x="457200" y="476672"/>
            <a:ext cx="7467600" cy="5997280"/>
          </a:xfrm>
        </p:spPr>
        <p:txBody>
          <a:bodyPr/>
          <a:lstStyle/>
          <a:p>
            <a:endParaRPr lang="tr-TR" dirty="0" smtClean="0"/>
          </a:p>
          <a:p>
            <a:pPr>
              <a:buNone/>
            </a:pPr>
            <a:r>
              <a:rPr lang="tr-TR" sz="4000" dirty="0" smtClean="0">
                <a:solidFill>
                  <a:srgbClr val="0070C0"/>
                </a:solidFill>
                <a:latin typeface="Arial" pitchFamily="34" charset="0"/>
                <a:cs typeface="Arial" pitchFamily="34" charset="0"/>
              </a:rPr>
              <a:t>Ülkemizde Bilimsel Etik</a:t>
            </a:r>
          </a:p>
          <a:p>
            <a:pPr>
              <a:buNone/>
            </a:pPr>
            <a:endParaRPr lang="tr-TR" dirty="0" smtClean="0"/>
          </a:p>
          <a:p>
            <a:r>
              <a:rPr lang="tr-TR" sz="2800" dirty="0" smtClean="0">
                <a:latin typeface="Arial" pitchFamily="34" charset="0"/>
                <a:cs typeface="Arial" pitchFamily="34" charset="0"/>
              </a:rPr>
              <a:t>TÜBİTAK sempozyumu 1991’de yapıldı.</a:t>
            </a:r>
          </a:p>
          <a:p>
            <a:r>
              <a:rPr lang="tr-TR" sz="2800" dirty="0" smtClean="0">
                <a:latin typeface="Arial" pitchFamily="34" charset="0"/>
                <a:cs typeface="Arial" pitchFamily="34" charset="0"/>
              </a:rPr>
              <a:t>YÖK 1995’te yönetmenlik değişikliği yaptı.</a:t>
            </a:r>
          </a:p>
          <a:p>
            <a:r>
              <a:rPr lang="tr-TR" sz="2800" dirty="0" smtClean="0">
                <a:latin typeface="Arial" pitchFamily="34" charset="0"/>
                <a:cs typeface="Arial" pitchFamily="34" charset="0"/>
              </a:rPr>
              <a:t>Üniversiteler 2001’de doçentlik sınavı etik komisyonu kurdu.</a:t>
            </a:r>
          </a:p>
          <a:p>
            <a:r>
              <a:rPr lang="tr-TR" sz="2800" dirty="0" smtClean="0">
                <a:latin typeface="Arial" pitchFamily="34" charset="0"/>
                <a:cs typeface="Arial" pitchFamily="34" charset="0"/>
              </a:rPr>
              <a:t>TÜBİTAK 2001’de etik kurulunu kurdu.</a:t>
            </a:r>
          </a:p>
          <a:p>
            <a:r>
              <a:rPr lang="tr-TR" sz="2800" dirty="0" smtClean="0">
                <a:latin typeface="Arial" pitchFamily="34" charset="0"/>
                <a:cs typeface="Arial" pitchFamily="34" charset="0"/>
              </a:rPr>
              <a:t>TÜBA Bilimsel Araştırmalarda etik ve sorunlar kitabını 2001’de yayınladı.</a:t>
            </a:r>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a:spLocks noGrp="1"/>
          </p:cNvSpPr>
          <p:nvPr>
            <p:ph type="title"/>
          </p:nvPr>
        </p:nvSpPr>
        <p:spPr>
          <a:xfrm>
            <a:off x="457200" y="274638"/>
            <a:ext cx="7467600" cy="346050"/>
          </a:xfrm>
        </p:spPr>
        <p:txBody>
          <a:bodyPr>
            <a:normAutofit fontScale="90000"/>
          </a:bodyPr>
          <a:lstStyle/>
          <a:p>
            <a:endParaRPr lang="tr-TR" dirty="0">
              <a:solidFill>
                <a:srgbClr val="002060"/>
              </a:solidFill>
            </a:endParaRPr>
          </a:p>
        </p:txBody>
      </p:sp>
      <p:sp>
        <p:nvSpPr>
          <p:cNvPr id="3" name="2 İçerik Yer Tutucusu"/>
          <p:cNvSpPr>
            <a:spLocks noGrp="1"/>
          </p:cNvSpPr>
          <p:nvPr>
            <p:ph sz="quarter" idx="1"/>
          </p:nvPr>
        </p:nvSpPr>
        <p:spPr>
          <a:xfrm>
            <a:off x="457200" y="692696"/>
            <a:ext cx="7467600" cy="5433467"/>
          </a:xfrm>
        </p:spPr>
        <p:txBody>
          <a:bodyPr>
            <a:normAutofit/>
          </a:bodyPr>
          <a:lstStyle/>
          <a:p>
            <a:pPr>
              <a:buNone/>
            </a:pPr>
            <a:r>
              <a:rPr lang="tr-TR" sz="4000" dirty="0" smtClean="0">
                <a:solidFill>
                  <a:srgbClr val="0070C0"/>
                </a:solidFill>
                <a:latin typeface="Arial" pitchFamily="34" charset="0"/>
                <a:cs typeface="Arial" pitchFamily="34" charset="0"/>
              </a:rPr>
              <a:t>Ülkemizde Bilimsel Etik</a:t>
            </a:r>
          </a:p>
          <a:p>
            <a:pPr>
              <a:buNone/>
            </a:pPr>
            <a:r>
              <a:rPr lang="tr-TR" sz="2800" dirty="0" smtClean="0">
                <a:latin typeface="Arial" pitchFamily="34" charset="0"/>
                <a:cs typeface="Arial" pitchFamily="34" charset="0"/>
              </a:rPr>
              <a:t>    </a:t>
            </a:r>
            <a:r>
              <a:rPr lang="tr-TR" sz="2800" dirty="0" smtClean="0">
                <a:solidFill>
                  <a:srgbClr val="0070C0"/>
                </a:solidFill>
                <a:latin typeface="Arial" pitchFamily="34" charset="0"/>
                <a:cs typeface="Arial" pitchFamily="34" charset="0"/>
              </a:rPr>
              <a:t>Ne yapmalıyız?</a:t>
            </a:r>
          </a:p>
          <a:p>
            <a:pPr>
              <a:buNone/>
            </a:pPr>
            <a:endParaRPr lang="tr-TR" sz="2800" dirty="0" smtClean="0">
              <a:latin typeface="Arial" pitchFamily="34" charset="0"/>
              <a:cs typeface="Arial" pitchFamily="34" charset="0"/>
            </a:endParaRPr>
          </a:p>
          <a:p>
            <a:pPr marL="514350" indent="-514350"/>
            <a:r>
              <a:rPr lang="tr-TR" sz="2800" dirty="0" smtClean="0">
                <a:latin typeface="Arial" pitchFamily="34" charset="0"/>
                <a:cs typeface="Arial" pitchFamily="34" charset="0"/>
              </a:rPr>
              <a:t>Bilimi ve bilimsel düşünceyi tümüyle özgür kılacak, genç kuşaklara analitik ve eleştirel düşünceye önem veren bir eğitim sistemi kurulmalıdır.</a:t>
            </a:r>
          </a:p>
          <a:p>
            <a:pPr marL="514350" indent="-514350"/>
            <a:r>
              <a:rPr lang="tr-TR" sz="2800" dirty="0" smtClean="0">
                <a:latin typeface="Arial" pitchFamily="34" charset="0"/>
                <a:cs typeface="Arial" pitchFamily="34" charset="0"/>
              </a:rPr>
              <a:t>Bilime ve bilim etiğine saygılı bir gençlik yetiştirilmelidir.</a:t>
            </a:r>
          </a:p>
          <a:p>
            <a:pPr marL="514350" indent="-514350"/>
            <a:r>
              <a:rPr lang="tr-TR" sz="2800" dirty="0" smtClean="0">
                <a:latin typeface="Arial" pitchFamily="34" charset="0"/>
                <a:cs typeface="Arial" pitchFamily="34" charset="0"/>
              </a:rPr>
              <a:t>Etik kurullar duyarlı ve etik bilinci yüksek üyelerden oluşturulmalıdır. </a:t>
            </a:r>
          </a:p>
          <a:p>
            <a:pPr marL="514350" indent="-514350"/>
            <a:endParaRPr lang="tr-TR" sz="2800" dirty="0" smtClean="0">
              <a:latin typeface="Arial" pitchFamily="34" charset="0"/>
              <a:cs typeface="Arial" pitchFamily="34" charset="0"/>
            </a:endParaRPr>
          </a:p>
          <a:p>
            <a:pPr marL="514350" indent="-514350"/>
            <a:endParaRPr lang="tr-TR" sz="2800" dirty="0" smtClean="0">
              <a:latin typeface="Arial" pitchFamily="34" charset="0"/>
              <a:cs typeface="Arial" pitchFamily="34" charset="0"/>
            </a:endParaRPr>
          </a:p>
          <a:p>
            <a:pPr marL="514350" indent="-514350">
              <a:buAutoNum type="alphaLcParenR"/>
            </a:pPr>
            <a:endParaRPr lang="tr-TR" sz="2800" dirty="0" smtClean="0">
              <a:latin typeface="Arial" pitchFamily="34" charset="0"/>
              <a:cs typeface="Arial" pitchFamily="34" charset="0"/>
            </a:endParaRPr>
          </a:p>
          <a:p>
            <a:pPr marL="514350" indent="-514350">
              <a:buAutoNum type="alphaLcParenR"/>
            </a:pPr>
            <a:endParaRPr lang="tr-TR" sz="2800" dirty="0" smtClean="0">
              <a:latin typeface="Arial" pitchFamily="34" charset="0"/>
              <a:cs typeface="Arial" pitchFamily="34" charset="0"/>
            </a:endParaRPr>
          </a:p>
          <a:p>
            <a:endParaRPr lang="tr-T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7467600" cy="706090"/>
          </a:xfrm>
        </p:spPr>
        <p:txBody>
          <a:bodyPr>
            <a:normAutofit/>
          </a:bodyPr>
          <a:lstStyle/>
          <a:p>
            <a:r>
              <a:rPr lang="tr-TR" sz="3200" dirty="0" smtClean="0"/>
              <a:t>Kaynakça</a:t>
            </a:r>
            <a:endParaRPr lang="tr-TR" sz="3200" dirty="0"/>
          </a:p>
        </p:txBody>
      </p:sp>
      <p:sp>
        <p:nvSpPr>
          <p:cNvPr id="3" name="2 İçerik Yer Tutucusu"/>
          <p:cNvSpPr>
            <a:spLocks noGrp="1"/>
          </p:cNvSpPr>
          <p:nvPr>
            <p:ph sz="quarter" idx="1"/>
          </p:nvPr>
        </p:nvSpPr>
        <p:spPr>
          <a:xfrm>
            <a:off x="0" y="1052736"/>
            <a:ext cx="8640960" cy="5400600"/>
          </a:xfrm>
        </p:spPr>
        <p:txBody>
          <a:bodyPr>
            <a:normAutofit/>
          </a:bodyPr>
          <a:lstStyle/>
          <a:p>
            <a:pPr marL="493776" indent="-457200">
              <a:lnSpc>
                <a:spcPct val="110000"/>
              </a:lnSpc>
              <a:buNone/>
            </a:pPr>
            <a:r>
              <a:rPr lang="tr-TR" sz="2000" dirty="0" smtClean="0">
                <a:latin typeface="Arial" pitchFamily="34" charset="0"/>
                <a:cs typeface="Arial" pitchFamily="34" charset="0"/>
              </a:rPr>
              <a:t>1. www.</a:t>
            </a:r>
            <a:r>
              <a:rPr lang="tr-TR" sz="2000" dirty="0" err="1" smtClean="0">
                <a:latin typeface="Arial" pitchFamily="34" charset="0"/>
                <a:cs typeface="Arial" pitchFamily="34" charset="0"/>
              </a:rPr>
              <a:t>chem</a:t>
            </a:r>
            <a:r>
              <a:rPr lang="tr-TR" sz="2000" dirty="0" smtClean="0">
                <a:latin typeface="Arial" pitchFamily="34" charset="0"/>
                <a:cs typeface="Arial" pitchFamily="34" charset="0"/>
              </a:rPr>
              <a:t>.</a:t>
            </a:r>
            <a:r>
              <a:rPr lang="tr-TR" sz="2000" dirty="0" err="1" smtClean="0">
                <a:latin typeface="Arial" pitchFamily="34" charset="0"/>
                <a:cs typeface="Arial" pitchFamily="34" charset="0"/>
              </a:rPr>
              <a:t>vt</a:t>
            </a:r>
            <a:r>
              <a:rPr lang="tr-TR" sz="2000" dirty="0" smtClean="0">
                <a:latin typeface="Arial" pitchFamily="34" charset="0"/>
                <a:cs typeface="Arial" pitchFamily="34" charset="0"/>
              </a:rPr>
              <a:t>.edu/</a:t>
            </a:r>
            <a:r>
              <a:rPr lang="tr-TR" sz="2000" dirty="0" err="1" smtClean="0">
                <a:latin typeface="Arial" pitchFamily="34" charset="0"/>
                <a:cs typeface="Arial" pitchFamily="34" charset="0"/>
              </a:rPr>
              <a:t>ethics</a:t>
            </a:r>
            <a:r>
              <a:rPr lang="tr-TR" sz="2000" dirty="0" smtClean="0">
                <a:latin typeface="Arial" pitchFamily="34" charset="0"/>
                <a:cs typeface="Arial" pitchFamily="34" charset="0"/>
              </a:rPr>
              <a:t>/</a:t>
            </a:r>
            <a:r>
              <a:rPr lang="tr-TR" sz="2000" dirty="0" err="1" smtClean="0">
                <a:latin typeface="Arial" pitchFamily="34" charset="0"/>
                <a:cs typeface="Arial" pitchFamily="34" charset="0"/>
              </a:rPr>
              <a:t>vinny</a:t>
            </a:r>
            <a:r>
              <a:rPr lang="tr-TR" sz="2000" dirty="0" smtClean="0">
                <a:latin typeface="Arial" pitchFamily="34" charset="0"/>
                <a:cs typeface="Arial" pitchFamily="34" charset="0"/>
              </a:rPr>
              <a:t>/</a:t>
            </a:r>
            <a:r>
              <a:rPr lang="tr-TR" sz="2000" dirty="0" err="1" smtClean="0">
                <a:latin typeface="Arial" pitchFamily="34" charset="0"/>
                <a:cs typeface="Arial" pitchFamily="34" charset="0"/>
              </a:rPr>
              <a:t>ethix</a:t>
            </a:r>
            <a:r>
              <a:rPr lang="tr-TR" sz="2000" dirty="0" smtClean="0">
                <a:latin typeface="Arial" pitchFamily="34" charset="0"/>
                <a:cs typeface="Arial" pitchFamily="34" charset="0"/>
              </a:rPr>
              <a:t> html</a:t>
            </a:r>
          </a:p>
          <a:p>
            <a:pPr marL="493776" indent="-457200">
              <a:lnSpc>
                <a:spcPct val="110000"/>
              </a:lnSpc>
              <a:buNone/>
            </a:pPr>
            <a:r>
              <a:rPr lang="tr-TR" sz="2000" dirty="0" smtClean="0">
                <a:latin typeface="Arial" pitchFamily="34" charset="0"/>
                <a:cs typeface="Arial" pitchFamily="34" charset="0"/>
              </a:rPr>
              <a:t>2. Kansu, E., ve </a:t>
            </a:r>
            <a:r>
              <a:rPr lang="tr-TR" sz="2000" dirty="0" err="1" smtClean="0">
                <a:latin typeface="Arial" pitchFamily="34" charset="0"/>
                <a:cs typeface="Arial" pitchFamily="34" charset="0"/>
              </a:rPr>
              <a:t>Ruacan</a:t>
            </a:r>
            <a:r>
              <a:rPr lang="tr-TR" sz="2000" dirty="0" smtClean="0">
                <a:latin typeface="Arial" pitchFamily="34" charset="0"/>
                <a:cs typeface="Arial" pitchFamily="34" charset="0"/>
              </a:rPr>
              <a:t>, Ş. (2000). Bilimsel Yanıltmanın: Türleri, Nedenleri, Önlenmesi, Cezalandırılması. Cumhuriyet Bilim-Teknik, 712, 4-5.</a:t>
            </a:r>
          </a:p>
          <a:p>
            <a:pPr>
              <a:lnSpc>
                <a:spcPct val="110000"/>
              </a:lnSpc>
              <a:buNone/>
            </a:pPr>
            <a:r>
              <a:rPr lang="tr-TR" sz="2000" dirty="0" smtClean="0">
                <a:latin typeface="Arial" pitchFamily="34" charset="0"/>
                <a:cs typeface="Arial" pitchFamily="34" charset="0"/>
              </a:rPr>
              <a:t>3.Özgen C., Eskişehir Osmangazi Üniversitesi </a:t>
            </a:r>
            <a:r>
              <a:rPr lang="tr-TR" sz="2000" i="1" dirty="0" smtClean="0">
                <a:latin typeface="Arial" pitchFamily="34" charset="0"/>
                <a:cs typeface="Arial" pitchFamily="34" charset="0"/>
              </a:rPr>
              <a:t>“Bilimsel araştırma ve yayınlarda etik ilkeler” </a:t>
            </a:r>
            <a:r>
              <a:rPr lang="tr-TR" sz="2000" dirty="0" err="1" smtClean="0">
                <a:latin typeface="Arial" pitchFamily="34" charset="0"/>
                <a:cs typeface="Arial" pitchFamily="34" charset="0"/>
              </a:rPr>
              <a:t>çalıştayı</a:t>
            </a:r>
            <a:r>
              <a:rPr lang="tr-TR" sz="2000" dirty="0" smtClean="0">
                <a:latin typeface="Arial" pitchFamily="34" charset="0"/>
                <a:cs typeface="Arial" pitchFamily="34" charset="0"/>
              </a:rPr>
              <a:t> </a:t>
            </a:r>
            <a:r>
              <a:rPr lang="tr-TR" sz="2000" i="1" dirty="0" smtClean="0">
                <a:latin typeface="Arial" pitchFamily="34" charset="0"/>
                <a:cs typeface="Arial" pitchFamily="34" charset="0"/>
              </a:rPr>
              <a:t>(7.10.2006) “Bilimsel araştırma ve gelişmelerde etik” </a:t>
            </a:r>
            <a:r>
              <a:rPr lang="tr-TR" sz="2000" dirty="0" smtClean="0">
                <a:latin typeface="Arial" pitchFamily="34" charset="0"/>
                <a:cs typeface="Arial" pitchFamily="34" charset="0"/>
              </a:rPr>
              <a:t>başlıklı sunu</a:t>
            </a:r>
          </a:p>
          <a:p>
            <a:pPr>
              <a:buNone/>
            </a:pPr>
            <a:r>
              <a:rPr lang="tr-TR" sz="2000" dirty="0" smtClean="0">
                <a:latin typeface="Arial" pitchFamily="34" charset="0"/>
                <a:cs typeface="Arial" pitchFamily="34" charset="0"/>
              </a:rPr>
              <a:t>4. İnci, O. (2009), </a:t>
            </a:r>
            <a:r>
              <a:rPr lang="tr-TR" sz="2000" i="1" dirty="0" smtClean="0">
                <a:latin typeface="Arial" pitchFamily="34" charset="0"/>
                <a:cs typeface="Arial" pitchFamily="34" charset="0"/>
              </a:rPr>
              <a:t>Bilimsel Yayın Etiği İlkeleri, Yanıltmalar</a:t>
            </a:r>
          </a:p>
          <a:p>
            <a:pPr>
              <a:buNone/>
            </a:pPr>
            <a:r>
              <a:rPr lang="tr-TR" sz="2000" i="1" dirty="0" smtClean="0">
                <a:latin typeface="Arial" pitchFamily="34" charset="0"/>
                <a:cs typeface="Arial" pitchFamily="34" charset="0"/>
              </a:rPr>
              <a:t>	Yanıltmaları Önlemeye Yönelik Öneriler, </a:t>
            </a:r>
            <a:r>
              <a:rPr lang="tr-TR" sz="2000" dirty="0" smtClean="0">
                <a:latin typeface="Arial" pitchFamily="34" charset="0"/>
                <a:cs typeface="Arial" pitchFamily="34" charset="0"/>
              </a:rPr>
              <a:t>Sağlık Bilimlerinde Süreli Yayıncılık, 69.</a:t>
            </a:r>
          </a:p>
          <a:p>
            <a:pPr>
              <a:buNone/>
            </a:pPr>
            <a:r>
              <a:rPr lang="tr-TR" sz="2000" dirty="0" smtClean="0">
                <a:latin typeface="Arial" pitchFamily="34" charset="0"/>
                <a:cs typeface="Arial" pitchFamily="34" charset="0"/>
              </a:rPr>
              <a:t>5.</a:t>
            </a:r>
            <a:r>
              <a:rPr lang="tr-TR" sz="2000" i="1" dirty="0" smtClean="0">
                <a:latin typeface="Arial" pitchFamily="34" charset="0"/>
                <a:cs typeface="Arial" pitchFamily="34" charset="0"/>
              </a:rPr>
              <a:t> </a:t>
            </a:r>
            <a:r>
              <a:rPr lang="tr-TR" sz="2000" dirty="0" smtClean="0">
                <a:latin typeface="Arial" pitchFamily="34" charset="0"/>
                <a:cs typeface="Arial" pitchFamily="34" charset="0"/>
              </a:rPr>
              <a:t>Türkiye Bilimler Akademisi Bilim Etiği Komitesi. </a:t>
            </a:r>
            <a:r>
              <a:rPr lang="tr-TR" sz="2000" i="1" dirty="0" smtClean="0">
                <a:latin typeface="Arial" pitchFamily="34" charset="0"/>
                <a:cs typeface="Arial" pitchFamily="34" charset="0"/>
              </a:rPr>
              <a:t>Bilimsel araştırmada etik ve sorunları. </a:t>
            </a:r>
            <a:r>
              <a:rPr lang="tr-TR" sz="2000" dirty="0" smtClean="0">
                <a:latin typeface="Arial" pitchFamily="34" charset="0"/>
                <a:cs typeface="Arial" pitchFamily="34" charset="0"/>
              </a:rPr>
              <a:t>Türkiye Bilimler Akademisi Yayınları, </a:t>
            </a:r>
            <a:r>
              <a:rPr lang="tr-TR" sz="2000" dirty="0" err="1" smtClean="0">
                <a:latin typeface="Arial" pitchFamily="34" charset="0"/>
                <a:cs typeface="Arial" pitchFamily="34" charset="0"/>
              </a:rPr>
              <a:t>Tübitak</a:t>
            </a:r>
            <a:r>
              <a:rPr lang="tr-TR" sz="2000" dirty="0" smtClean="0">
                <a:latin typeface="Arial" pitchFamily="34" charset="0"/>
                <a:cs typeface="Arial" pitchFamily="34" charset="0"/>
              </a:rPr>
              <a:t> Matbaası, Ankara, 2002.</a:t>
            </a:r>
          </a:p>
          <a:p>
            <a:pPr>
              <a:buNone/>
            </a:pPr>
            <a:r>
              <a:rPr lang="tr-TR" sz="2000" dirty="0" smtClean="0">
                <a:latin typeface="Arial" pitchFamily="34" charset="0"/>
                <a:cs typeface="Arial" pitchFamily="34" charset="0"/>
              </a:rPr>
              <a:t>6.</a:t>
            </a:r>
            <a:r>
              <a:rPr lang="tr-TR" sz="2000" dirty="0" err="1" smtClean="0">
                <a:latin typeface="Arial" pitchFamily="34" charset="0"/>
                <a:cs typeface="Arial" pitchFamily="34" charset="0"/>
              </a:rPr>
              <a:t>Uzbay</a:t>
            </a:r>
            <a:r>
              <a:rPr lang="tr-TR" sz="2000" dirty="0" smtClean="0">
                <a:latin typeface="Arial" pitchFamily="34" charset="0"/>
                <a:cs typeface="Arial" pitchFamily="34" charset="0"/>
              </a:rPr>
              <a:t>, T.(2006), </a:t>
            </a:r>
            <a:r>
              <a:rPr lang="tr-TR" sz="2000" i="1" dirty="0" smtClean="0">
                <a:latin typeface="Arial" pitchFamily="34" charset="0"/>
                <a:cs typeface="Arial" pitchFamily="34" charset="0"/>
              </a:rPr>
              <a:t>Bilimsel Araştırma Etiği</a:t>
            </a:r>
            <a:r>
              <a:rPr lang="tr-TR" sz="2000" dirty="0" smtClean="0">
                <a:latin typeface="Arial" pitchFamily="34" charset="0"/>
                <a:cs typeface="Arial" pitchFamily="34" charset="0"/>
              </a:rPr>
              <a:t>, </a:t>
            </a:r>
            <a:r>
              <a:rPr lang="tr-TR" sz="2000" i="1" dirty="0" smtClean="0">
                <a:latin typeface="Arial" pitchFamily="34" charset="0"/>
                <a:cs typeface="Arial" pitchFamily="34" charset="0"/>
              </a:rPr>
              <a:t>, </a:t>
            </a:r>
            <a:r>
              <a:rPr lang="tr-TR" sz="2000" dirty="0" smtClean="0">
                <a:latin typeface="Arial" pitchFamily="34" charset="0"/>
                <a:cs typeface="Arial" pitchFamily="34" charset="0"/>
              </a:rPr>
              <a:t>Sağlık Bilimlerinde Süreli Yayıncılık, 19.</a:t>
            </a:r>
          </a:p>
          <a:p>
            <a:pPr>
              <a:buNone/>
            </a:pPr>
            <a:endParaRPr lang="tr-TR" sz="2000" dirty="0" smtClean="0"/>
          </a:p>
          <a:p>
            <a:pPr>
              <a:buNone/>
            </a:pPr>
            <a:endParaRPr lang="tr-TR" sz="2000" dirty="0" smtClean="0"/>
          </a:p>
          <a:p>
            <a:endParaRPr lang="tr-TR" sz="2000" i="1"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normAutofit/>
          </a:bodyPr>
          <a:lstStyle/>
          <a:p>
            <a:pPr algn="ctr">
              <a:buNone/>
            </a:pPr>
            <a:r>
              <a:rPr lang="tr-TR" sz="4000" dirty="0" smtClean="0">
                <a:solidFill>
                  <a:srgbClr val="0070C0"/>
                </a:solidFill>
                <a:latin typeface="Arial" pitchFamily="34" charset="0"/>
                <a:cs typeface="Arial" pitchFamily="34" charset="0"/>
              </a:rPr>
              <a:t>İLKÖĞRETİMDE ETİK</a:t>
            </a:r>
            <a:endParaRPr lang="tr-TR" sz="4000" dirty="0">
              <a:solidFill>
                <a:srgbClr val="0070C0"/>
              </a:solidFill>
              <a:latin typeface="Arial" pitchFamily="34" charset="0"/>
              <a:cs typeface="Arial"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457200" y="332656"/>
            <a:ext cx="7859216" cy="6336704"/>
          </a:xfrm>
        </p:spPr>
        <p:txBody>
          <a:bodyPr>
            <a:normAutofit fontScale="25000" lnSpcReduction="20000"/>
          </a:bodyPr>
          <a:lstStyle/>
          <a:p>
            <a:pPr>
              <a:buNone/>
            </a:pPr>
            <a:r>
              <a:rPr lang="tr-TR" b="1" dirty="0" smtClean="0">
                <a:latin typeface="Arial" pitchFamily="34" charset="0"/>
                <a:cs typeface="Arial" pitchFamily="34" charset="0"/>
              </a:rPr>
              <a:t>          </a:t>
            </a:r>
            <a:r>
              <a:rPr lang="tr-TR" sz="9600" b="1" dirty="0" smtClean="0">
                <a:solidFill>
                  <a:srgbClr val="0070C0"/>
                </a:solidFill>
                <a:latin typeface="Arial" pitchFamily="34" charset="0"/>
                <a:cs typeface="Arial" pitchFamily="34" charset="0"/>
              </a:rPr>
              <a:t>BİLİMSEL ETİK BEYANI </a:t>
            </a:r>
          </a:p>
          <a:p>
            <a:pPr>
              <a:buNone/>
            </a:pPr>
            <a:r>
              <a:rPr lang="tr-TR" sz="9600" b="1" dirty="0" smtClean="0">
                <a:solidFill>
                  <a:srgbClr val="0070C0"/>
                </a:solidFill>
                <a:latin typeface="Arial" pitchFamily="34" charset="0"/>
                <a:cs typeface="Arial" pitchFamily="34" charset="0"/>
              </a:rPr>
              <a:t>   PROJEYİ HAZIRLAYAN ÖĞRENCİ(LER) (EN FAZLA 2 ÖĞRENCİ) TARAFINDAN DOLDURULACAKTIR </a:t>
            </a:r>
          </a:p>
          <a:p>
            <a:pPr>
              <a:buNone/>
            </a:pPr>
            <a:endParaRPr lang="tr-TR" sz="9600" b="1" dirty="0" smtClean="0">
              <a:latin typeface="Arial" pitchFamily="34" charset="0"/>
              <a:cs typeface="Arial" pitchFamily="34" charset="0"/>
            </a:endParaRPr>
          </a:p>
          <a:p>
            <a:pPr>
              <a:buNone/>
            </a:pPr>
            <a:r>
              <a:rPr lang="tr-TR" sz="9600" b="1" dirty="0" smtClean="0">
                <a:latin typeface="Arial" pitchFamily="34" charset="0"/>
                <a:cs typeface="Arial" pitchFamily="34" charset="0"/>
              </a:rPr>
              <a:t>   </a:t>
            </a:r>
            <a:r>
              <a:rPr lang="tr-TR" sz="9600" dirty="0" smtClean="0">
                <a:latin typeface="Arial" pitchFamily="34" charset="0"/>
                <a:cs typeface="Arial" pitchFamily="34" charset="0"/>
              </a:rPr>
              <a:t>VII. İlköğretim Öğrencilerine Yönelik Matematik ve Fen Bilimleri Proje Çalışması’na katıldığım(</a:t>
            </a:r>
            <a:r>
              <a:rPr lang="tr-TR" sz="9600" dirty="0" err="1" smtClean="0">
                <a:latin typeface="Arial" pitchFamily="34" charset="0"/>
                <a:cs typeface="Arial" pitchFamily="34" charset="0"/>
              </a:rPr>
              <a:t>ız</a:t>
            </a:r>
            <a:r>
              <a:rPr lang="tr-TR" sz="9600" dirty="0" smtClean="0">
                <a:latin typeface="Arial" pitchFamily="34" charset="0"/>
                <a:cs typeface="Arial" pitchFamily="34" charset="0"/>
              </a:rPr>
              <a:t>) projenin konusunun seçiminde, soruna yaklaşımım(</a:t>
            </a:r>
            <a:r>
              <a:rPr lang="tr-TR" sz="9600" dirty="0" err="1" smtClean="0">
                <a:latin typeface="Arial" pitchFamily="34" charset="0"/>
                <a:cs typeface="Arial" pitchFamily="34" charset="0"/>
              </a:rPr>
              <a:t>ız</a:t>
            </a:r>
            <a:r>
              <a:rPr lang="tr-TR" sz="9600" dirty="0" smtClean="0">
                <a:latin typeface="Arial" pitchFamily="34" charset="0"/>
                <a:cs typeface="Arial" pitchFamily="34" charset="0"/>
              </a:rPr>
              <a:t>)da, düşünce ve uygulamada tamamen kendi fikirlerimi(</a:t>
            </a:r>
            <a:r>
              <a:rPr lang="tr-TR" sz="9600" dirty="0" err="1" smtClean="0">
                <a:latin typeface="Arial" pitchFamily="34" charset="0"/>
                <a:cs typeface="Arial" pitchFamily="34" charset="0"/>
              </a:rPr>
              <a:t>zi</a:t>
            </a:r>
            <a:r>
              <a:rPr lang="tr-TR" sz="9600" dirty="0" smtClean="0">
                <a:latin typeface="Arial" pitchFamily="34" charset="0"/>
                <a:cs typeface="Arial" pitchFamily="34" charset="0"/>
              </a:rPr>
              <a:t>), bilgi ve becerimi(</a:t>
            </a:r>
            <a:r>
              <a:rPr lang="tr-TR" sz="9600" dirty="0" err="1" smtClean="0">
                <a:latin typeface="Arial" pitchFamily="34" charset="0"/>
                <a:cs typeface="Arial" pitchFamily="34" charset="0"/>
              </a:rPr>
              <a:t>zi</a:t>
            </a:r>
            <a:r>
              <a:rPr lang="tr-TR" sz="9600" dirty="0" smtClean="0">
                <a:latin typeface="Arial" pitchFamily="34" charset="0"/>
                <a:cs typeface="Arial" pitchFamily="34" charset="0"/>
              </a:rPr>
              <a:t>) kullandığımı(</a:t>
            </a:r>
            <a:r>
              <a:rPr lang="tr-TR" sz="9600" dirty="0" err="1" smtClean="0">
                <a:latin typeface="Arial" pitchFamily="34" charset="0"/>
                <a:cs typeface="Arial" pitchFamily="34" charset="0"/>
              </a:rPr>
              <a:t>zı</a:t>
            </a:r>
            <a:r>
              <a:rPr lang="tr-TR" sz="9600" dirty="0" smtClean="0">
                <a:latin typeface="Arial" pitchFamily="34" charset="0"/>
                <a:cs typeface="Arial" pitchFamily="34" charset="0"/>
              </a:rPr>
              <a:t>), karşılaştığım(</a:t>
            </a:r>
            <a:r>
              <a:rPr lang="tr-TR" sz="9600" dirty="0" err="1" smtClean="0">
                <a:latin typeface="Arial" pitchFamily="34" charset="0"/>
                <a:cs typeface="Arial" pitchFamily="34" charset="0"/>
              </a:rPr>
              <a:t>ız</a:t>
            </a:r>
            <a:r>
              <a:rPr lang="tr-TR" sz="9600" dirty="0" smtClean="0">
                <a:latin typeface="Arial" pitchFamily="34" charset="0"/>
                <a:cs typeface="Arial" pitchFamily="34" charset="0"/>
              </a:rPr>
              <a:t>) kimi problemlerde danışman öğretmenim(iz)den sadece yol gösterici olarak yardım aldığımı(</a:t>
            </a:r>
            <a:r>
              <a:rPr lang="tr-TR" sz="9600" dirty="0" err="1" smtClean="0">
                <a:latin typeface="Arial" pitchFamily="34" charset="0"/>
                <a:cs typeface="Arial" pitchFamily="34" charset="0"/>
              </a:rPr>
              <a:t>zı</a:t>
            </a:r>
            <a:r>
              <a:rPr lang="tr-TR" sz="9600" dirty="0" smtClean="0">
                <a:latin typeface="Arial" pitchFamily="34" charset="0"/>
                <a:cs typeface="Arial" pitchFamily="34" charset="0"/>
              </a:rPr>
              <a:t>), adı geçen projenin tamamen bana(bize) ait olduğunu beyan ederim(ederiz). </a:t>
            </a:r>
          </a:p>
          <a:p>
            <a:pPr>
              <a:buNone/>
            </a:pPr>
            <a:r>
              <a:rPr lang="tr-TR" sz="9600" b="1" dirty="0" smtClean="0">
                <a:latin typeface="Arial" pitchFamily="34" charset="0"/>
                <a:cs typeface="Arial" pitchFamily="34" charset="0"/>
              </a:rPr>
              <a:t>İli : </a:t>
            </a:r>
          </a:p>
          <a:p>
            <a:pPr>
              <a:buNone/>
            </a:pPr>
            <a:r>
              <a:rPr lang="tr-TR" sz="9600" b="1" dirty="0" smtClean="0">
                <a:latin typeface="Arial" pitchFamily="34" charset="0"/>
                <a:cs typeface="Arial" pitchFamily="34" charset="0"/>
              </a:rPr>
              <a:t>Okul Adı : </a:t>
            </a:r>
          </a:p>
          <a:p>
            <a:pPr>
              <a:buNone/>
            </a:pPr>
            <a:r>
              <a:rPr lang="tr-TR" sz="9600" b="1" dirty="0" smtClean="0">
                <a:latin typeface="Arial" pitchFamily="34" charset="0"/>
                <a:cs typeface="Arial" pitchFamily="34" charset="0"/>
              </a:rPr>
              <a:t>Proje Adı : </a:t>
            </a:r>
          </a:p>
          <a:p>
            <a:pPr>
              <a:buNone/>
            </a:pPr>
            <a:r>
              <a:rPr lang="tr-TR" sz="9600" dirty="0" smtClean="0">
                <a:latin typeface="Arial" pitchFamily="34" charset="0"/>
                <a:cs typeface="Arial" pitchFamily="34" charset="0"/>
              </a:rPr>
              <a:t>Öğrenci Adı Soyadı İmzası </a:t>
            </a:r>
          </a:p>
          <a:p>
            <a:pPr>
              <a:buNone/>
            </a:pPr>
            <a:r>
              <a:rPr lang="tr-TR" sz="9600" dirty="0" smtClean="0">
                <a:latin typeface="Arial" pitchFamily="34" charset="0"/>
                <a:cs typeface="Arial" pitchFamily="34" charset="0"/>
              </a:rPr>
              <a:t>1. </a:t>
            </a:r>
          </a:p>
          <a:p>
            <a:pPr>
              <a:buNone/>
            </a:pPr>
            <a:r>
              <a:rPr lang="tr-TR" sz="9600" dirty="0" smtClean="0">
                <a:latin typeface="Arial" pitchFamily="34" charset="0"/>
                <a:cs typeface="Arial" pitchFamily="34" charset="0"/>
              </a:rPr>
              <a:t>2. </a:t>
            </a:r>
            <a:endParaRPr lang="tr-TR" sz="9600" b="1" dirty="0">
              <a:latin typeface="Arial" pitchFamily="34" charset="0"/>
              <a:cs typeface="Arial"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457200" y="548680"/>
            <a:ext cx="7931224" cy="5925272"/>
          </a:xfrm>
        </p:spPr>
        <p:txBody>
          <a:bodyPr>
            <a:normAutofit lnSpcReduction="10000"/>
          </a:bodyPr>
          <a:lstStyle/>
          <a:p>
            <a:pPr>
              <a:buNone/>
            </a:pPr>
            <a:r>
              <a:rPr lang="tr-TR" b="1" dirty="0" smtClean="0"/>
              <a:t>   </a:t>
            </a:r>
            <a:r>
              <a:rPr lang="tr-TR" sz="2800" b="1" dirty="0" smtClean="0">
                <a:solidFill>
                  <a:srgbClr val="0070C0"/>
                </a:solidFill>
                <a:latin typeface="Arial" pitchFamily="34" charset="0"/>
                <a:cs typeface="Arial" pitchFamily="34" charset="0"/>
              </a:rPr>
              <a:t>DANIŞMAN ÖĞRETMEN TARAFINDAN DOLDURULACAKTIR </a:t>
            </a:r>
          </a:p>
          <a:p>
            <a:pPr>
              <a:buNone/>
            </a:pPr>
            <a:endParaRPr lang="tr-TR" sz="2800" b="1" dirty="0" smtClean="0">
              <a:solidFill>
                <a:srgbClr val="0070C0"/>
              </a:solidFill>
              <a:latin typeface="Arial" pitchFamily="34" charset="0"/>
              <a:cs typeface="Arial" pitchFamily="34" charset="0"/>
            </a:endParaRPr>
          </a:p>
          <a:p>
            <a:pPr>
              <a:buNone/>
            </a:pPr>
            <a:r>
              <a:rPr lang="tr-TR" sz="2800" dirty="0" smtClean="0">
                <a:latin typeface="Arial" pitchFamily="34" charset="0"/>
                <a:cs typeface="Arial" pitchFamily="34" charset="0"/>
              </a:rPr>
              <a:t>  “VII. İlköğretim Öğrencilerine Yönelik Matematik ve Fen Bilimleri Proje Çalışmasına” katılan ve yukarıda adı geçen öğrenciye/öğrencilere yol gösterici olarak danışmanlık yaptığımı, bunun dışında projenin tamamen öğrenciye/öğrencilere ait olduğunu beyan ederim. </a:t>
            </a:r>
          </a:p>
          <a:p>
            <a:pPr>
              <a:buNone/>
            </a:pPr>
            <a:endParaRPr lang="tr-TR" sz="2800" dirty="0" smtClean="0">
              <a:latin typeface="Arial" pitchFamily="34" charset="0"/>
              <a:cs typeface="Arial" pitchFamily="34" charset="0"/>
            </a:endParaRPr>
          </a:p>
          <a:p>
            <a:pPr>
              <a:buNone/>
            </a:pPr>
            <a:r>
              <a:rPr lang="tr-TR" sz="2800" dirty="0" smtClean="0">
                <a:latin typeface="Arial" pitchFamily="34" charset="0"/>
                <a:cs typeface="Arial" pitchFamily="34" charset="0"/>
              </a:rPr>
              <a:t>Danışman Öğretmen Adı Soyadı          İmzası </a:t>
            </a:r>
          </a:p>
          <a:p>
            <a:pPr>
              <a:buNone/>
            </a:pPr>
            <a:r>
              <a:rPr lang="tr-TR" sz="2800" dirty="0" smtClean="0">
                <a:latin typeface="Arial" pitchFamily="34" charset="0"/>
                <a:cs typeface="Arial" pitchFamily="34" charset="0"/>
              </a:rPr>
              <a:t> </a:t>
            </a:r>
            <a:endParaRPr lang="tr-TR" sz="2800" dirty="0">
              <a:latin typeface="Arial" pitchFamily="34" charset="0"/>
              <a:cs typeface="Arial"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457200" y="260648"/>
            <a:ext cx="7467600" cy="6213304"/>
          </a:xfrm>
        </p:spPr>
        <p:txBody>
          <a:bodyPr>
            <a:normAutofit/>
          </a:bodyPr>
          <a:lstStyle/>
          <a:p>
            <a:pPr>
              <a:buNone/>
            </a:pPr>
            <a:r>
              <a:rPr lang="tr-TR" b="1" dirty="0" smtClean="0"/>
              <a:t>   </a:t>
            </a:r>
            <a:r>
              <a:rPr lang="tr-TR" sz="3200" b="1" dirty="0" smtClean="0">
                <a:solidFill>
                  <a:srgbClr val="0070C0"/>
                </a:solidFill>
                <a:latin typeface="Arial" pitchFamily="34" charset="0"/>
                <a:cs typeface="Arial" pitchFamily="34" charset="0"/>
              </a:rPr>
              <a:t>PROJE ÇALIŞMASINDA DİKKAT EDİLECEK HUSUSLAR </a:t>
            </a:r>
          </a:p>
          <a:p>
            <a:pPr>
              <a:buNone/>
            </a:pPr>
            <a:endParaRPr lang="tr-TR" b="1" dirty="0" smtClean="0">
              <a:solidFill>
                <a:srgbClr val="0070C0"/>
              </a:solidFill>
              <a:latin typeface="Arial" pitchFamily="34" charset="0"/>
              <a:cs typeface="Arial" pitchFamily="34" charset="0"/>
            </a:endParaRPr>
          </a:p>
          <a:p>
            <a:pPr marL="457200" indent="-457200">
              <a:buNone/>
            </a:pPr>
            <a:r>
              <a:rPr lang="tr-TR" sz="2800" dirty="0" smtClean="0">
                <a:latin typeface="Arial" pitchFamily="34" charset="0"/>
                <a:cs typeface="Arial" pitchFamily="34" charset="0"/>
              </a:rPr>
              <a:t>1. Proje hazırlayan öğrenci/öğrenciler ile proje danışman öğretmeni arasında </a:t>
            </a:r>
            <a:r>
              <a:rPr lang="tr-TR" sz="2800" b="1" dirty="0" smtClean="0">
                <a:latin typeface="Arial" pitchFamily="34" charset="0"/>
                <a:cs typeface="Arial" pitchFamily="34" charset="0"/>
              </a:rPr>
              <a:t>birinci derecede akrabalık bağı bulunmamalıdır. </a:t>
            </a:r>
          </a:p>
          <a:p>
            <a:pPr marL="457200" indent="-457200">
              <a:buNone/>
            </a:pPr>
            <a:endParaRPr lang="tr-TR" sz="2800" b="1" dirty="0" smtClean="0">
              <a:latin typeface="Arial" pitchFamily="34" charset="0"/>
              <a:cs typeface="Arial" pitchFamily="34" charset="0"/>
            </a:endParaRPr>
          </a:p>
          <a:p>
            <a:pPr>
              <a:buNone/>
            </a:pPr>
            <a:r>
              <a:rPr lang="tr-TR" sz="2800" dirty="0" smtClean="0">
                <a:latin typeface="Arial" pitchFamily="34" charset="0"/>
                <a:cs typeface="Arial" pitchFamily="34" charset="0"/>
              </a:rPr>
              <a:t>2. İl ve bölge çalışma grubu üyelerinin, proje hazırlayan öğrenci/öğrenciler ile proje danışman öğretmeni arasında </a:t>
            </a:r>
            <a:r>
              <a:rPr lang="tr-TR" sz="2800" b="1" dirty="0" smtClean="0">
                <a:latin typeface="Arial" pitchFamily="34" charset="0"/>
                <a:cs typeface="Arial" pitchFamily="34" charset="0"/>
              </a:rPr>
              <a:t>birinci derecede akrabalık bağı bulunmamalıdır. </a:t>
            </a:r>
          </a:p>
          <a:p>
            <a:pPr>
              <a:buNone/>
            </a:pPr>
            <a:endParaRPr lang="tr-TR" dirty="0" smtClean="0"/>
          </a:p>
          <a:p>
            <a:endParaRPr lang="tr-T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457200" y="548680"/>
            <a:ext cx="7467600" cy="5925272"/>
          </a:xfrm>
        </p:spPr>
        <p:txBody>
          <a:bodyPr/>
          <a:lstStyle/>
          <a:p>
            <a:pPr>
              <a:buNone/>
            </a:pPr>
            <a:r>
              <a:rPr lang="tr-TR" sz="3200" b="1" dirty="0" smtClean="0">
                <a:solidFill>
                  <a:srgbClr val="0070C0"/>
                </a:solidFill>
                <a:latin typeface="Arial" pitchFamily="34" charset="0"/>
                <a:cs typeface="Arial" pitchFamily="34" charset="0"/>
              </a:rPr>
              <a:t>   PROJE ÇALIŞMASINDA DİKKAT EDİLECEK HUSUSLAR</a:t>
            </a:r>
            <a:endParaRPr lang="tr-TR" sz="3200" b="1" dirty="0" smtClean="0">
              <a:latin typeface="Arial" pitchFamily="34" charset="0"/>
              <a:cs typeface="Arial" pitchFamily="34" charset="0"/>
            </a:endParaRPr>
          </a:p>
          <a:p>
            <a:pPr>
              <a:buNone/>
            </a:pPr>
            <a:endParaRPr lang="tr-TR" b="1" dirty="0" smtClean="0">
              <a:latin typeface="Arial" pitchFamily="34" charset="0"/>
              <a:cs typeface="Arial" pitchFamily="34" charset="0"/>
            </a:endParaRPr>
          </a:p>
          <a:p>
            <a:pPr>
              <a:buNone/>
            </a:pPr>
            <a:r>
              <a:rPr lang="tr-TR" sz="2800" dirty="0" smtClean="0">
                <a:latin typeface="Arial" pitchFamily="34" charset="0"/>
                <a:cs typeface="Arial" pitchFamily="34" charset="0"/>
              </a:rPr>
              <a:t>3. İÇG Üyeleri, İlköğretim Öğrencilerine Yönelik Matematik ve Fen Bilimleri Proje Çalışmasında proje hazırlayan öğrencilerin danışman öğretmeni olarak görev alamazlar. </a:t>
            </a:r>
          </a:p>
          <a:p>
            <a:pPr>
              <a:buNone/>
            </a:pPr>
            <a:endParaRPr lang="tr-TR" sz="2800" b="1" dirty="0" smtClean="0">
              <a:latin typeface="Arial" pitchFamily="34" charset="0"/>
              <a:cs typeface="Arial" pitchFamily="34" charset="0"/>
            </a:endParaRPr>
          </a:p>
          <a:p>
            <a:pPr>
              <a:buNone/>
            </a:pPr>
            <a:r>
              <a:rPr lang="tr-TR" sz="2800" dirty="0" smtClean="0">
                <a:latin typeface="Arial" pitchFamily="34" charset="0"/>
                <a:cs typeface="Arial" pitchFamily="34" charset="0"/>
              </a:rPr>
              <a:t>4. Proje danışman öğretmenlerinin görevi </a:t>
            </a:r>
            <a:r>
              <a:rPr lang="tr-TR" sz="2800" b="1" dirty="0" smtClean="0">
                <a:latin typeface="Arial" pitchFamily="34" charset="0"/>
                <a:cs typeface="Arial" pitchFamily="34" charset="0"/>
              </a:rPr>
              <a:t>projeyi hazırlamak değil, proje hazırlayan öğrencilere danışmanlık yapmaktır. </a:t>
            </a:r>
          </a:p>
          <a:p>
            <a:endParaRPr lang="tr-T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457200" y="332656"/>
            <a:ext cx="7931224" cy="6141296"/>
          </a:xfrm>
        </p:spPr>
        <p:txBody>
          <a:bodyPr>
            <a:normAutofit/>
          </a:bodyPr>
          <a:lstStyle/>
          <a:p>
            <a:pPr>
              <a:buNone/>
            </a:pPr>
            <a:r>
              <a:rPr lang="tr-TR" b="1" dirty="0" smtClean="0">
                <a:solidFill>
                  <a:srgbClr val="0070C0"/>
                </a:solidFill>
                <a:latin typeface="Arial" pitchFamily="34" charset="0"/>
                <a:cs typeface="Arial" pitchFamily="34" charset="0"/>
              </a:rPr>
              <a:t>   </a:t>
            </a:r>
            <a:r>
              <a:rPr lang="tr-TR" sz="3200" b="1" dirty="0" smtClean="0">
                <a:solidFill>
                  <a:srgbClr val="0070C0"/>
                </a:solidFill>
                <a:latin typeface="Arial" pitchFamily="34" charset="0"/>
                <a:cs typeface="Arial" pitchFamily="34" charset="0"/>
              </a:rPr>
              <a:t>PROJE ÇALIŞMASINDA DİKKAT EDİLECEK HUSUSLAR</a:t>
            </a:r>
            <a:endParaRPr lang="tr-TR" sz="3200" dirty="0" smtClean="0"/>
          </a:p>
          <a:p>
            <a:endParaRPr lang="tr-TR" dirty="0" smtClean="0"/>
          </a:p>
          <a:p>
            <a:pPr>
              <a:buNone/>
            </a:pPr>
            <a:r>
              <a:rPr lang="tr-TR" sz="2800" dirty="0" smtClean="0">
                <a:latin typeface="Arial" pitchFamily="34" charset="0"/>
                <a:cs typeface="Arial" pitchFamily="34" charset="0"/>
              </a:rPr>
              <a:t>5. Öğrenciler, 2011-2012 eğitim-öğretim yılından itibaren Matematik ve Fen Bilimleri alanlarının her birinden sadece 1’er proje ile çalışmaya katılabilirler. </a:t>
            </a:r>
          </a:p>
          <a:p>
            <a:pPr>
              <a:buNone/>
            </a:pPr>
            <a:endParaRPr lang="tr-T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457200" y="332656"/>
            <a:ext cx="7931224" cy="6141296"/>
          </a:xfrm>
        </p:spPr>
        <p:txBody>
          <a:bodyPr>
            <a:normAutofit lnSpcReduction="10000"/>
          </a:bodyPr>
          <a:lstStyle/>
          <a:p>
            <a:pPr>
              <a:buNone/>
            </a:pPr>
            <a:r>
              <a:rPr lang="tr-TR" b="1" dirty="0" smtClean="0">
                <a:solidFill>
                  <a:srgbClr val="0070C0"/>
                </a:solidFill>
                <a:latin typeface="Arial" pitchFamily="34" charset="0"/>
                <a:cs typeface="Arial" pitchFamily="34" charset="0"/>
              </a:rPr>
              <a:t>   </a:t>
            </a:r>
            <a:r>
              <a:rPr lang="tr-TR" sz="3200" b="1" dirty="0" smtClean="0">
                <a:solidFill>
                  <a:srgbClr val="0070C0"/>
                </a:solidFill>
                <a:latin typeface="Arial" pitchFamily="34" charset="0"/>
                <a:cs typeface="Arial" pitchFamily="34" charset="0"/>
              </a:rPr>
              <a:t>PROJE ÇALIŞMASINDA DİKKAT EDİLECEK HUSUSLAR</a:t>
            </a:r>
            <a:endParaRPr lang="tr-TR" sz="3200" dirty="0" smtClean="0"/>
          </a:p>
          <a:p>
            <a:endParaRPr lang="tr-TR" dirty="0" smtClean="0"/>
          </a:p>
          <a:p>
            <a:pPr>
              <a:buNone/>
            </a:pPr>
            <a:r>
              <a:rPr lang="tr-TR" sz="2800" dirty="0" smtClean="0">
                <a:latin typeface="Arial" pitchFamily="34" charset="0"/>
                <a:cs typeface="Arial" pitchFamily="34" charset="0"/>
              </a:rPr>
              <a:t>6. Bu çalışmadaki amaç öğrencilerin kendisinin zihinsel üretim içinde olmasını sağlamaktır. Bu nedenle hazırlanan ve onaylanan projelerin başka bir projenin birebir aynısı (kopyası) ya da çevirisi olduğu, bilimsel etik beyanına </a:t>
            </a:r>
            <a:r>
              <a:rPr lang="tr-TR" sz="2800" b="1" dirty="0" smtClean="0">
                <a:latin typeface="Arial" pitchFamily="34" charset="0"/>
                <a:cs typeface="Arial" pitchFamily="34" charset="0"/>
              </a:rPr>
              <a:t>(Sayfa 29 ) aykırı davranıldığı tespit edilirse, proje hangi aşamada olursa olsun proje çalışması sürecinden çıkarılacak ve ilgililer hakkında idari soruşturma açılacaktır. Ayrıca verilen ödül ve belgeler geri alınacaktır.</a:t>
            </a:r>
          </a:p>
          <a:p>
            <a:endParaRPr lang="tr-T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sz="quarter" idx="1"/>
          </p:nvPr>
        </p:nvSpPr>
        <p:spPr/>
        <p:txBody>
          <a:bodyPr/>
          <a:lstStyle/>
          <a:p>
            <a:r>
              <a:rPr lang="tr-TR" dirty="0" smtClean="0"/>
              <a:t>GU.</a:t>
            </a:r>
            <a:r>
              <a:rPr lang="tr-TR" dirty="0" smtClean="0">
                <a:hlinkClick r:id="rId2" action="ppaction://hlinkfile"/>
              </a:rPr>
              <a:t>GÜVENLİK UYARILARI.</a:t>
            </a:r>
            <a:r>
              <a:rPr lang="tr-TR" dirty="0" err="1" smtClean="0">
                <a:hlinkClick r:id="rId2" action="ppaction://hlinkfile"/>
              </a:rPr>
              <a:t>docx</a:t>
            </a:r>
            <a:endParaRPr lang="tr-T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noChangeArrowheads="1"/>
          </p:cNvSpPr>
          <p:nvPr>
            <p:ph sz="quarter" idx="1"/>
          </p:nvPr>
        </p:nvSpPr>
        <p:spPr>
          <a:xfrm>
            <a:off x="3995738" y="333375"/>
            <a:ext cx="4464050" cy="5797550"/>
          </a:xfrm>
        </p:spPr>
        <p:txBody>
          <a:bodyPr/>
          <a:lstStyle/>
          <a:p>
            <a:pPr eaLnBrk="1" hangingPunct="1"/>
            <a:endParaRPr lang="tr-TR" sz="2800" smtClean="0">
              <a:solidFill>
                <a:srgbClr val="000000"/>
              </a:solidFill>
            </a:endParaRPr>
          </a:p>
          <a:p>
            <a:pPr eaLnBrk="1" hangingPunct="1"/>
            <a:r>
              <a:rPr lang="tr-TR" sz="2800" smtClean="0">
                <a:solidFill>
                  <a:srgbClr val="000000"/>
                </a:solidFill>
              </a:rPr>
              <a:t>Desteklenerek yürütülen   araştırmaların sonuçlarını içeren sunum ve yayınlarda destek veren kurum veya kuruluşun desteğini belirtmemek.</a:t>
            </a:r>
          </a:p>
          <a:p>
            <a:pPr eaLnBrk="1" hangingPunct="1">
              <a:buFontTx/>
              <a:buNone/>
            </a:pPr>
            <a:endParaRPr lang="tr-TR" sz="2800" smtClean="0">
              <a:solidFill>
                <a:srgbClr val="000000"/>
              </a:solidFill>
            </a:endParaRPr>
          </a:p>
        </p:txBody>
      </p:sp>
      <p:pic>
        <p:nvPicPr>
          <p:cNvPr id="101381" name="Picture 5" descr="ANd9GcTLwcUSIDlG2GeRyM1-mrN69VvT_OGJJ5FQQwW6nFiz7u2tAjY9VKsmoohi"/>
          <p:cNvPicPr>
            <a:picLocks noChangeAspect="1" noChangeArrowheads="1"/>
          </p:cNvPicPr>
          <p:nvPr/>
        </p:nvPicPr>
        <p:blipFill>
          <a:blip r:embed="rId2" cstate="print"/>
          <a:srcRect/>
          <a:stretch>
            <a:fillRect/>
          </a:stretch>
        </p:blipFill>
        <p:spPr bwMode="auto">
          <a:xfrm>
            <a:off x="0" y="0"/>
            <a:ext cx="3852863" cy="4149725"/>
          </a:xfrm>
          <a:prstGeom prst="rect">
            <a:avLst/>
          </a:prstGeom>
          <a:noFill/>
          <a:ln w="9525">
            <a:noFill/>
            <a:miter lim="800000"/>
            <a:headEnd/>
            <a:tailEnd/>
          </a:ln>
        </p:spPr>
      </p:pic>
      <p:pic>
        <p:nvPicPr>
          <p:cNvPr id="101383" name="Picture 7" descr="Sponsorship-logo"/>
          <p:cNvPicPr>
            <a:picLocks noChangeAspect="1" noChangeArrowheads="1"/>
          </p:cNvPicPr>
          <p:nvPr/>
        </p:nvPicPr>
        <p:blipFill>
          <a:blip r:embed="rId3" cstate="print"/>
          <a:srcRect/>
          <a:stretch>
            <a:fillRect/>
          </a:stretch>
        </p:blipFill>
        <p:spPr bwMode="auto">
          <a:xfrm>
            <a:off x="4500563" y="4437063"/>
            <a:ext cx="3292475" cy="2166937"/>
          </a:xfrm>
          <a:prstGeom prst="rect">
            <a:avLst/>
          </a:prstGeom>
          <a:noFill/>
          <a:ln w="9525">
            <a:noFill/>
            <a:miter lim="800000"/>
            <a:headEnd/>
            <a:tailEnd/>
          </a:ln>
        </p:spPr>
      </p:pic>
      <p:pic>
        <p:nvPicPr>
          <p:cNvPr id="101385" name="Picture 9" descr="ANd9GcQ8xAIJsgpnfnSlidIWQsl3EQg_YAdO0XjlGI3vNpv-bbnHhRqghC9xRevDaA"/>
          <p:cNvPicPr>
            <a:picLocks noChangeAspect="1" noChangeArrowheads="1"/>
          </p:cNvPicPr>
          <p:nvPr/>
        </p:nvPicPr>
        <p:blipFill>
          <a:blip r:embed="rId4" cstate="print"/>
          <a:srcRect/>
          <a:stretch>
            <a:fillRect/>
          </a:stretch>
        </p:blipFill>
        <p:spPr bwMode="auto">
          <a:xfrm>
            <a:off x="1835150" y="4508500"/>
            <a:ext cx="1944688" cy="208756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p:cTn id="7" dur="1000" fill="hold"/>
                                        <p:tgtEl>
                                          <p:spTgt spid="101385"/>
                                        </p:tgtEl>
                                        <p:attrNameLst>
                                          <p:attrName>ppt_w</p:attrName>
                                        </p:attrNameLst>
                                      </p:cBhvr>
                                      <p:tavLst>
                                        <p:tav tm="0">
                                          <p:val>
                                            <p:fltVal val="0"/>
                                          </p:val>
                                        </p:tav>
                                        <p:tav tm="100000">
                                          <p:val>
                                            <p:strVal val="#ppt_w"/>
                                          </p:val>
                                        </p:tav>
                                      </p:tavLst>
                                    </p:anim>
                                    <p:anim calcmode="lin" valueType="num">
                                      <p:cBhvr>
                                        <p:cTn id="8" dur="1000" fill="hold"/>
                                        <p:tgtEl>
                                          <p:spTgt spid="101385"/>
                                        </p:tgtEl>
                                        <p:attrNameLst>
                                          <p:attrName>ppt_h</p:attrName>
                                        </p:attrNameLst>
                                      </p:cBhvr>
                                      <p:tavLst>
                                        <p:tav tm="0">
                                          <p:val>
                                            <p:fltVal val="0"/>
                                          </p:val>
                                        </p:tav>
                                        <p:tav tm="100000">
                                          <p:val>
                                            <p:strVal val="#ppt_h"/>
                                          </p:val>
                                        </p:tav>
                                      </p:tavLst>
                                    </p:anim>
                                    <p:anim calcmode="lin" valueType="num">
                                      <p:cBhvr>
                                        <p:cTn id="9" dur="1000" fill="hold"/>
                                        <p:tgtEl>
                                          <p:spTgt spid="10138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138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101381"/>
                                        </p:tgtEl>
                                        <p:attrNameLst>
                                          <p:attrName>style.visibility</p:attrName>
                                        </p:attrNameLst>
                                      </p:cBhvr>
                                      <p:to>
                                        <p:strVal val="visible"/>
                                      </p:to>
                                    </p:set>
                                    <p:anim calcmode="lin" valueType="num">
                                      <p:cBhvr>
                                        <p:cTn id="15" dur="1000" fill="hold"/>
                                        <p:tgtEl>
                                          <p:spTgt spid="101381"/>
                                        </p:tgtEl>
                                        <p:attrNameLst>
                                          <p:attrName>ppt_w</p:attrName>
                                        </p:attrNameLst>
                                      </p:cBhvr>
                                      <p:tavLst>
                                        <p:tav tm="0">
                                          <p:val>
                                            <p:fltVal val="0"/>
                                          </p:val>
                                        </p:tav>
                                        <p:tav tm="100000">
                                          <p:val>
                                            <p:strVal val="#ppt_w"/>
                                          </p:val>
                                        </p:tav>
                                      </p:tavLst>
                                    </p:anim>
                                    <p:anim calcmode="lin" valueType="num">
                                      <p:cBhvr>
                                        <p:cTn id="16" dur="1000" fill="hold"/>
                                        <p:tgtEl>
                                          <p:spTgt spid="101381"/>
                                        </p:tgtEl>
                                        <p:attrNameLst>
                                          <p:attrName>ppt_h</p:attrName>
                                        </p:attrNameLst>
                                      </p:cBhvr>
                                      <p:tavLst>
                                        <p:tav tm="0">
                                          <p:val>
                                            <p:fltVal val="0"/>
                                          </p:val>
                                        </p:tav>
                                        <p:tav tm="100000">
                                          <p:val>
                                            <p:strVal val="#ppt_h"/>
                                          </p:val>
                                        </p:tav>
                                      </p:tavLst>
                                    </p:anim>
                                    <p:anim calcmode="lin" valueType="num">
                                      <p:cBhvr>
                                        <p:cTn id="17" dur="1000" fill="hold"/>
                                        <p:tgtEl>
                                          <p:spTgt spid="101381"/>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0138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52" presetClass="entr" presetSubtype="0" fill="hold" nodeType="clickEffect">
                                  <p:stCondLst>
                                    <p:cond delay="0"/>
                                  </p:stCondLst>
                                  <p:childTnLst>
                                    <p:set>
                                      <p:cBhvr>
                                        <p:cTn id="22" dur="1" fill="hold">
                                          <p:stCondLst>
                                            <p:cond delay="0"/>
                                          </p:stCondLst>
                                        </p:cTn>
                                        <p:tgtEl>
                                          <p:spTgt spid="101383"/>
                                        </p:tgtEl>
                                        <p:attrNameLst>
                                          <p:attrName>style.visibility</p:attrName>
                                        </p:attrNameLst>
                                      </p:cBhvr>
                                      <p:to>
                                        <p:strVal val="visible"/>
                                      </p:to>
                                    </p:set>
                                    <p:animScale>
                                      <p:cBhvr>
                                        <p:cTn id="23" dur="1000" decel="50000" fill="hold">
                                          <p:stCondLst>
                                            <p:cond delay="0"/>
                                          </p:stCondLst>
                                        </p:cTn>
                                        <p:tgtEl>
                                          <p:spTgt spid="10138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101383"/>
                                        </p:tgtEl>
                                        <p:attrNameLst>
                                          <p:attrName>ppt_x</p:attrName>
                                          <p:attrName>ppt_y</p:attrName>
                                        </p:attrNameLst>
                                      </p:cBhvr>
                                    </p:animMotion>
                                    <p:animEffect transition="in" filter="fade">
                                      <p:cBhvr>
                                        <p:cTn id="25" dur="1000"/>
                                        <p:tgtEl>
                                          <p:spTgt spid="1013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sz="quarter" idx="1"/>
          </p:nvPr>
        </p:nvSpPr>
        <p:spPr>
          <a:xfrm>
            <a:off x="0" y="476672"/>
            <a:ext cx="9144000" cy="6325766"/>
          </a:xfrm>
        </p:spPr>
        <p:txBody>
          <a:bodyPr/>
          <a:lstStyle/>
          <a:p>
            <a:pPr>
              <a:buNone/>
            </a:pPr>
            <a:r>
              <a:rPr lang="tr-TR" sz="3600" dirty="0" smtClean="0">
                <a:solidFill>
                  <a:srgbClr val="C00000"/>
                </a:solidFill>
                <a:latin typeface="Arial" pitchFamily="34" charset="0"/>
                <a:cs typeface="Arial" pitchFamily="34" charset="0"/>
              </a:rPr>
              <a:t>İlk ve orta öğretimde etik ihlali</a:t>
            </a:r>
            <a:endParaRPr lang="tr-TR" sz="3600" dirty="0" smtClean="0">
              <a:latin typeface="Arial" pitchFamily="34" charset="0"/>
              <a:cs typeface="Arial" pitchFamily="34" charset="0"/>
            </a:endParaRPr>
          </a:p>
          <a:p>
            <a:pPr eaLnBrk="1" hangingPunct="1">
              <a:buNone/>
            </a:pPr>
            <a:endParaRPr lang="tr-TR" sz="2800" dirty="0" smtClean="0">
              <a:latin typeface="Arial" pitchFamily="34" charset="0"/>
              <a:cs typeface="Arial" pitchFamily="34" charset="0"/>
            </a:endParaRPr>
          </a:p>
          <a:p>
            <a:pPr eaLnBrk="1" hangingPunct="1">
              <a:buNone/>
            </a:pPr>
            <a:r>
              <a:rPr lang="tr-TR" sz="2800" dirty="0" smtClean="0">
                <a:latin typeface="Arial" pitchFamily="34" charset="0"/>
                <a:cs typeface="Arial" pitchFamily="34" charset="0"/>
              </a:rPr>
              <a:t>   Türkiye’de öğrenciler birçok okulda ilk ve orta öğretimi etik ihlalleri yaparak geçiriyorlar:</a:t>
            </a:r>
            <a:endParaRPr lang="en-US" sz="2800" dirty="0" smtClean="0">
              <a:latin typeface="Arial" pitchFamily="34" charset="0"/>
              <a:cs typeface="Arial" pitchFamily="34" charset="0"/>
            </a:endParaRPr>
          </a:p>
          <a:p>
            <a:pPr lvl="1" eaLnBrk="1" hangingPunct="1"/>
            <a:r>
              <a:rPr lang="tr-TR" sz="2800" dirty="0" smtClean="0">
                <a:latin typeface="Arial" pitchFamily="34" charset="0"/>
                <a:cs typeface="Arial" pitchFamily="34" charset="0"/>
              </a:rPr>
              <a:t>Öğretmenin tavsiyesi ile internet’ten bul, kes ve yapıştır.</a:t>
            </a:r>
          </a:p>
          <a:p>
            <a:pPr lvl="1" eaLnBrk="1" hangingPunct="1"/>
            <a:r>
              <a:rPr lang="tr-TR" sz="2800" dirty="0" smtClean="0">
                <a:latin typeface="Arial" pitchFamily="34" charset="0"/>
                <a:cs typeface="Arial" pitchFamily="34" charset="0"/>
              </a:rPr>
              <a:t>Bir ansiklopediden aynen geçir.</a:t>
            </a:r>
          </a:p>
          <a:p>
            <a:pPr lvl="1" eaLnBrk="1" hangingPunct="1"/>
            <a:r>
              <a:rPr lang="tr-TR" sz="2800" dirty="0" smtClean="0">
                <a:latin typeface="Arial" pitchFamily="34" charset="0"/>
                <a:cs typeface="Arial" pitchFamily="34" charset="0"/>
              </a:rPr>
              <a:t>Bilgisayarda formatla.</a:t>
            </a:r>
          </a:p>
          <a:p>
            <a:pPr lvl="1" eaLnBrk="1" hangingPunct="1"/>
            <a:r>
              <a:rPr lang="tr-TR" sz="2800" dirty="0" smtClean="0">
                <a:latin typeface="Arial" pitchFamily="34" charset="0"/>
                <a:cs typeface="Arial" pitchFamily="34" charset="0"/>
              </a:rPr>
              <a:t>Yazıcıdan çıkar, öğretmene proje</a:t>
            </a:r>
            <a:r>
              <a:rPr lang="en-US" sz="2800" dirty="0" smtClean="0">
                <a:latin typeface="Arial" pitchFamily="34" charset="0"/>
                <a:cs typeface="Arial" pitchFamily="34" charset="0"/>
              </a:rPr>
              <a:t>/</a:t>
            </a:r>
            <a:r>
              <a:rPr lang="tr-TR" sz="2800" dirty="0" smtClean="0">
                <a:latin typeface="Arial" pitchFamily="34" charset="0"/>
                <a:cs typeface="Arial" pitchFamily="34" charset="0"/>
              </a:rPr>
              <a:t>ödev olarak sun.</a:t>
            </a:r>
          </a:p>
          <a:p>
            <a:pPr lvl="1" eaLnBrk="1" hangingPunct="1"/>
            <a:r>
              <a:rPr lang="tr-TR" sz="2800" dirty="0" smtClean="0">
                <a:latin typeface="Arial" pitchFamily="34" charset="0"/>
                <a:cs typeface="Arial" pitchFamily="34" charset="0"/>
              </a:rPr>
              <a:t>Kaynakça göstermeye hiç gerek yok.</a:t>
            </a:r>
          </a:p>
          <a:p>
            <a:pPr eaLnBrk="1" hangingPunct="1"/>
            <a:endParaRPr lang="en-US" dirty="0"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sz="quarter" idx="1"/>
          </p:nvPr>
        </p:nvSpPr>
        <p:spPr>
          <a:xfrm>
            <a:off x="395288" y="548680"/>
            <a:ext cx="8353425" cy="5760045"/>
          </a:xfrm>
        </p:spPr>
        <p:txBody>
          <a:bodyPr>
            <a:normAutofit/>
          </a:bodyPr>
          <a:lstStyle/>
          <a:p>
            <a:pPr>
              <a:lnSpc>
                <a:spcPct val="90000"/>
              </a:lnSpc>
              <a:buNone/>
            </a:pPr>
            <a:r>
              <a:rPr lang="tr-TR" sz="4000" dirty="0" smtClean="0">
                <a:solidFill>
                  <a:srgbClr val="C00000"/>
                </a:solidFill>
                <a:latin typeface="Arial" pitchFamily="34" charset="0"/>
                <a:cs typeface="Arial" pitchFamily="34" charset="0"/>
              </a:rPr>
              <a:t>  İlk ve Orta Öğretimde öğretilmesi gereken</a:t>
            </a:r>
            <a:endParaRPr lang="tr-TR" sz="4000" dirty="0" smtClean="0">
              <a:latin typeface="Arial" pitchFamily="34" charset="0"/>
              <a:cs typeface="Arial" pitchFamily="34" charset="0"/>
            </a:endParaRPr>
          </a:p>
          <a:p>
            <a:pPr eaLnBrk="1" hangingPunct="1">
              <a:lnSpc>
                <a:spcPct val="90000"/>
              </a:lnSpc>
            </a:pPr>
            <a:endParaRPr lang="tr-TR" sz="2800" dirty="0" smtClean="0">
              <a:latin typeface="Arial" pitchFamily="34" charset="0"/>
              <a:cs typeface="Arial" pitchFamily="34" charset="0"/>
            </a:endParaRPr>
          </a:p>
          <a:p>
            <a:pPr eaLnBrk="1" hangingPunct="1">
              <a:lnSpc>
                <a:spcPct val="90000"/>
              </a:lnSpc>
            </a:pPr>
            <a:r>
              <a:rPr lang="tr-TR" sz="2800" dirty="0" smtClean="0">
                <a:latin typeface="Arial" pitchFamily="34" charset="0"/>
                <a:cs typeface="Arial" pitchFamily="34" charset="0"/>
              </a:rPr>
              <a:t>Kütüphanedeki veya internetteki birden fazla kaynağa ulaşmak.</a:t>
            </a:r>
          </a:p>
          <a:p>
            <a:pPr eaLnBrk="1" hangingPunct="1">
              <a:lnSpc>
                <a:spcPct val="90000"/>
              </a:lnSpc>
            </a:pPr>
            <a:r>
              <a:rPr lang="tr-TR" sz="2800" dirty="0" smtClean="0">
                <a:latin typeface="Arial" pitchFamily="34" charset="0"/>
                <a:cs typeface="Arial" pitchFamily="34" charset="0"/>
              </a:rPr>
              <a:t>Bunları okuyup öğrendikten sonra kendi cümleleriyle proje veya ödev haline getirmek.</a:t>
            </a:r>
          </a:p>
          <a:p>
            <a:pPr eaLnBrk="1" hangingPunct="1">
              <a:lnSpc>
                <a:spcPct val="90000"/>
              </a:lnSpc>
            </a:pPr>
            <a:r>
              <a:rPr lang="tr-TR" sz="2800" dirty="0" smtClean="0">
                <a:latin typeface="Arial" pitchFamily="34" charset="0"/>
                <a:cs typeface="Arial" pitchFamily="34" charset="0"/>
              </a:rPr>
              <a:t>Kullandığı kaynakları kaynakça listesinde sıralamak.</a:t>
            </a:r>
            <a:endParaRPr lang="en-US" sz="2800" dirty="0" smtClean="0">
              <a:latin typeface="Arial" pitchFamily="34" charset="0"/>
              <a:cs typeface="Arial" pitchFamily="34" charset="0"/>
            </a:endParaRPr>
          </a:p>
          <a:p>
            <a:pPr eaLnBrk="1" hangingPunct="1">
              <a:lnSpc>
                <a:spcPct val="90000"/>
              </a:lnSpc>
            </a:pPr>
            <a:r>
              <a:rPr lang="tr-TR" sz="2800" dirty="0" smtClean="0">
                <a:latin typeface="Arial" pitchFamily="34" charset="0"/>
                <a:cs typeface="Arial" pitchFamily="34" charset="0"/>
              </a:rPr>
              <a:t>Bunları yaparken arkadaşlarından kopya çekmemek.</a:t>
            </a:r>
            <a:endParaRPr lang="en-US" sz="2800" dirty="0" smtClean="0">
              <a:latin typeface="Arial" pitchFamily="34" charset="0"/>
              <a:cs typeface="Arial" pitchFamily="34"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normAutofit/>
          </a:bodyPr>
          <a:lstStyle/>
          <a:p>
            <a:pPr algn="ctr">
              <a:buNone/>
            </a:pPr>
            <a:r>
              <a:rPr lang="tr-TR" sz="3600" dirty="0" smtClean="0">
                <a:solidFill>
                  <a:srgbClr val="0070C0"/>
                </a:solidFill>
                <a:latin typeface="Arial" pitchFamily="34" charset="0"/>
                <a:cs typeface="Arial" pitchFamily="34" charset="0"/>
              </a:rPr>
              <a:t>BAZI ÖRNEKLER</a:t>
            </a:r>
            <a:endParaRPr lang="tr-TR" sz="3600" dirty="0">
              <a:solidFill>
                <a:srgbClr val="0070C0"/>
              </a:solidFill>
              <a:latin typeface="Arial" pitchFamily="34" charset="0"/>
              <a:cs typeface="Arial" pitchFamily="34"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noChangeArrowheads="1"/>
          </p:cNvSpPr>
          <p:nvPr>
            <p:ph sz="quarter" idx="1"/>
          </p:nvPr>
        </p:nvSpPr>
        <p:spPr/>
        <p:txBody>
          <a:bodyPr/>
          <a:lstStyle/>
          <a:p>
            <a:pPr eaLnBrk="1" hangingPunct="1">
              <a:buFontTx/>
              <a:buNone/>
            </a:pPr>
            <a:r>
              <a:rPr lang="tr-TR" smtClean="0"/>
              <a:t>    </a:t>
            </a:r>
            <a:endParaRPr lang="tr-TR" smtClean="0">
              <a:solidFill>
                <a:schemeClr val="bg1"/>
              </a:solidFill>
            </a:endParaRPr>
          </a:p>
        </p:txBody>
      </p:sp>
      <p:sp>
        <p:nvSpPr>
          <p:cNvPr id="94214" name="Rectangle 6"/>
          <p:cNvSpPr>
            <a:spLocks noChangeArrowheads="1"/>
          </p:cNvSpPr>
          <p:nvPr/>
        </p:nvSpPr>
        <p:spPr bwMode="auto">
          <a:xfrm>
            <a:off x="684213" y="1916113"/>
            <a:ext cx="7848600" cy="3786187"/>
          </a:xfrm>
          <a:prstGeom prst="rect">
            <a:avLst/>
          </a:prstGeom>
          <a:noFill/>
          <a:ln w="9525">
            <a:noFill/>
            <a:miter lim="800000"/>
            <a:headEnd/>
            <a:tailEnd/>
          </a:ln>
        </p:spPr>
        <p:txBody>
          <a:bodyPr>
            <a:spAutoFit/>
          </a:bodyPr>
          <a:lstStyle/>
          <a:p>
            <a:pPr algn="ctr">
              <a:spcBef>
                <a:spcPct val="20000"/>
              </a:spcBef>
            </a:pPr>
            <a:r>
              <a:rPr lang="tr-TR" sz="4000" b="1">
                <a:solidFill>
                  <a:srgbClr val="FF0000"/>
                </a:solidFill>
              </a:rPr>
              <a:t>Yayının bilimsel literatürden ve bütün indekslerden editör tarafından geri çekilmesi bir bilim insanına bilim dünyasının verilebileceği en ağır ceza şeklidir.</a:t>
            </a:r>
          </a:p>
        </p:txBody>
      </p:sp>
      <p:sp>
        <p:nvSpPr>
          <p:cNvPr id="45060" name="6 Dikdörtgen"/>
          <p:cNvSpPr>
            <a:spLocks noChangeArrowheads="1"/>
          </p:cNvSpPr>
          <p:nvPr/>
        </p:nvSpPr>
        <p:spPr bwMode="auto">
          <a:xfrm>
            <a:off x="1979613" y="620713"/>
            <a:ext cx="3832225" cy="769937"/>
          </a:xfrm>
          <a:prstGeom prst="rect">
            <a:avLst/>
          </a:prstGeom>
          <a:noFill/>
          <a:ln w="9525">
            <a:noFill/>
            <a:miter lim="800000"/>
            <a:headEnd/>
            <a:tailEnd/>
          </a:ln>
        </p:spPr>
        <p:txBody>
          <a:bodyPr>
            <a:spAutoFit/>
          </a:bodyPr>
          <a:lstStyle/>
          <a:p>
            <a:pPr algn="ctr">
              <a:spcBef>
                <a:spcPct val="20000"/>
              </a:spcBef>
            </a:pPr>
            <a:r>
              <a:rPr lang="tr-TR" sz="4400" b="1" u="sng"/>
              <a:t>Retraction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94214">
                                            <p:txEl>
                                              <p:pRg st="0" end="0"/>
                                            </p:txEl>
                                          </p:spTgt>
                                        </p:tgtEl>
                                        <p:attrNameLst>
                                          <p:attrName>style.visibility</p:attrName>
                                        </p:attrNameLst>
                                      </p:cBhvr>
                                      <p:to>
                                        <p:strVal val="visible"/>
                                      </p:to>
                                    </p:set>
                                    <p:animEffect transition="in" filter="wheel(4)">
                                      <p:cBhvr>
                                        <p:cTn id="7" dur="2000"/>
                                        <p:tgtEl>
                                          <p:spTgt spid="942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normAutofit/>
          </a:bodyPr>
          <a:lstStyle/>
          <a:p>
            <a:pPr eaLnBrk="1" hangingPunct="1"/>
            <a:r>
              <a:rPr lang="tr-TR" smtClean="0">
                <a:solidFill>
                  <a:srgbClr val="C00000"/>
                </a:solidFill>
              </a:rPr>
              <a:t>ÖRNEKLER</a:t>
            </a:r>
            <a:r>
              <a:rPr lang="tr-TR" smtClean="0">
                <a:solidFill>
                  <a:srgbClr val="FF9900"/>
                </a:solidFill>
              </a:rPr>
              <a:t/>
            </a:r>
            <a:br>
              <a:rPr lang="tr-TR" smtClean="0">
                <a:solidFill>
                  <a:srgbClr val="FF9900"/>
                </a:solidFill>
              </a:rPr>
            </a:br>
            <a:r>
              <a:rPr lang="tr-TR" u="sng" smtClean="0">
                <a:solidFill>
                  <a:srgbClr val="FF0000"/>
                </a:solidFill>
              </a:rPr>
              <a:t>Baltimor olayı</a:t>
            </a:r>
            <a:endParaRPr lang="tr-TR" u="sng" smtClean="0">
              <a:solidFill>
                <a:srgbClr val="FF9900"/>
              </a:solidFill>
            </a:endParaRPr>
          </a:p>
        </p:txBody>
      </p:sp>
      <p:sp>
        <p:nvSpPr>
          <p:cNvPr id="46083" name="Rectangle 4"/>
          <p:cNvSpPr>
            <a:spLocks noGrp="1" noChangeArrowheads="1"/>
          </p:cNvSpPr>
          <p:nvPr>
            <p:ph sz="quarter" idx="1"/>
          </p:nvPr>
        </p:nvSpPr>
        <p:spPr/>
        <p:txBody>
          <a:bodyPr/>
          <a:lstStyle/>
          <a:p>
            <a:pPr eaLnBrk="1" hangingPunct="1">
              <a:lnSpc>
                <a:spcPct val="90000"/>
              </a:lnSpc>
            </a:pPr>
            <a:r>
              <a:rPr lang="tr-TR" sz="2800" dirty="0" err="1" smtClean="0">
                <a:latin typeface="Arial" pitchFamily="34" charset="0"/>
                <a:cs typeface="Arial" pitchFamily="34" charset="0"/>
              </a:rPr>
              <a:t>David</a:t>
            </a:r>
            <a:r>
              <a:rPr lang="tr-TR" sz="2800" dirty="0" smtClean="0">
                <a:latin typeface="Arial" pitchFamily="34" charset="0"/>
                <a:cs typeface="Arial" pitchFamily="34" charset="0"/>
              </a:rPr>
              <a:t> </a:t>
            </a:r>
            <a:r>
              <a:rPr lang="tr-TR" sz="2800" dirty="0" err="1" smtClean="0">
                <a:latin typeface="Arial" pitchFamily="34" charset="0"/>
                <a:cs typeface="Arial" pitchFamily="34" charset="0"/>
              </a:rPr>
              <a:t>Baltimor</a:t>
            </a:r>
            <a:r>
              <a:rPr lang="tr-TR" sz="2800" dirty="0" smtClean="0">
                <a:latin typeface="Arial" pitchFamily="34" charset="0"/>
                <a:cs typeface="Arial" pitchFamily="34" charset="0"/>
              </a:rPr>
              <a:t> (Nobel ödülü sahibi)</a:t>
            </a:r>
          </a:p>
          <a:p>
            <a:pPr eaLnBrk="1" hangingPunct="1">
              <a:lnSpc>
                <a:spcPct val="90000"/>
              </a:lnSpc>
            </a:pPr>
            <a:r>
              <a:rPr lang="tr-TR" sz="2800" dirty="0" smtClean="0">
                <a:latin typeface="Arial" pitchFamily="34" charset="0"/>
                <a:cs typeface="Arial" pitchFamily="34" charset="0"/>
              </a:rPr>
              <a:t>Büyük bir araştırma grubu yöneticisi</a:t>
            </a:r>
          </a:p>
          <a:p>
            <a:pPr eaLnBrk="1" hangingPunct="1">
              <a:lnSpc>
                <a:spcPct val="90000"/>
              </a:lnSpc>
            </a:pPr>
            <a:r>
              <a:rPr lang="tr-TR" sz="2800" dirty="0" smtClean="0">
                <a:latin typeface="Arial" pitchFamily="34" charset="0"/>
                <a:cs typeface="Arial" pitchFamily="34" charset="0"/>
              </a:rPr>
              <a:t>Grupta çalışan bir doktora sonrası araştırıcı bir diğerinin verileri uydurarak yayın yaptığını iddia etti.</a:t>
            </a:r>
          </a:p>
          <a:p>
            <a:pPr eaLnBrk="1" hangingPunct="1">
              <a:lnSpc>
                <a:spcPct val="90000"/>
              </a:lnSpc>
            </a:pPr>
            <a:r>
              <a:rPr lang="tr-TR" sz="2800" dirty="0" smtClean="0">
                <a:latin typeface="Arial" pitchFamily="34" charset="0"/>
                <a:cs typeface="Arial" pitchFamily="34" charset="0"/>
              </a:rPr>
              <a:t>Araştırmaya 1996 yılında 10 milyar dolar ayrılmıştı.</a:t>
            </a:r>
          </a:p>
          <a:p>
            <a:pPr eaLnBrk="1" hangingPunct="1">
              <a:lnSpc>
                <a:spcPct val="90000"/>
              </a:lnSpc>
            </a:pPr>
            <a:r>
              <a:rPr lang="tr-TR" sz="2800" dirty="0" err="1" smtClean="0">
                <a:latin typeface="Arial" pitchFamily="34" charset="0"/>
                <a:cs typeface="Arial" pitchFamily="34" charset="0"/>
              </a:rPr>
              <a:t>Baltimor</a:t>
            </a:r>
            <a:r>
              <a:rPr lang="tr-TR" sz="2800" dirty="0" smtClean="0">
                <a:latin typeface="Arial" pitchFamily="34" charset="0"/>
                <a:cs typeface="Arial" pitchFamily="34" charset="0"/>
              </a:rPr>
              <a:t> sonunda Üniversiteden istifa etti.</a:t>
            </a:r>
          </a:p>
          <a:p>
            <a:pPr eaLnBrk="1" hangingPunct="1">
              <a:lnSpc>
                <a:spcPct val="90000"/>
              </a:lnSpc>
            </a:pPr>
            <a:endParaRPr lang="tr-TR" sz="2800" dirty="0" smtClean="0">
              <a:latin typeface="Arial" pitchFamily="34" charset="0"/>
              <a:cs typeface="Arial" pitchFamily="34" charset="0"/>
            </a:endParaRPr>
          </a:p>
          <a:p>
            <a:pPr eaLnBrk="1" hangingPunct="1">
              <a:lnSpc>
                <a:spcPct val="90000"/>
              </a:lnSpc>
            </a:pPr>
            <a:r>
              <a:rPr lang="tr-TR" sz="2800" b="1" dirty="0" smtClean="0">
                <a:latin typeface="Arial" pitchFamily="34" charset="0"/>
                <a:cs typeface="Arial" pitchFamily="34" charset="0"/>
              </a:rPr>
              <a:t>*</a:t>
            </a:r>
            <a:r>
              <a:rPr lang="tr-TR" sz="2000" b="1" i="1" dirty="0" err="1" smtClean="0">
                <a:latin typeface="Arial" pitchFamily="34" charset="0"/>
                <a:cs typeface="Arial" pitchFamily="34" charset="0"/>
              </a:rPr>
              <a:t>Prof.Dr</a:t>
            </a:r>
            <a:r>
              <a:rPr lang="tr-TR" sz="2000" b="1" i="1" dirty="0" smtClean="0">
                <a:latin typeface="Arial" pitchFamily="34" charset="0"/>
                <a:cs typeface="Arial" pitchFamily="34" charset="0"/>
              </a:rPr>
              <a:t>.Frank </a:t>
            </a:r>
            <a:r>
              <a:rPr lang="tr-TR" sz="2000" b="1" i="1" dirty="0" err="1" smtClean="0">
                <a:latin typeface="Arial" pitchFamily="34" charset="0"/>
                <a:cs typeface="Arial" pitchFamily="34" charset="0"/>
              </a:rPr>
              <a:t>Karasz</a:t>
            </a:r>
            <a:r>
              <a:rPr lang="tr-TR" sz="2000" b="1" i="1" dirty="0" smtClean="0">
                <a:latin typeface="Arial" pitchFamily="34" charset="0"/>
                <a:cs typeface="Arial" pitchFamily="34" charset="0"/>
              </a:rPr>
              <a:t>, Yayın Etiği, TÜBİTAK, 1996</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85800" y="152400"/>
            <a:ext cx="6870700" cy="684213"/>
          </a:xfrm>
        </p:spPr>
        <p:txBody>
          <a:bodyPr>
            <a:normAutofit/>
          </a:bodyPr>
          <a:lstStyle/>
          <a:p>
            <a:pPr eaLnBrk="1" hangingPunct="1"/>
            <a:r>
              <a:rPr lang="tr-TR" smtClean="0">
                <a:solidFill>
                  <a:srgbClr val="FF0000"/>
                </a:solidFill>
              </a:rPr>
              <a:t>Füzyon olayı</a:t>
            </a:r>
            <a:endParaRPr lang="tr-TR" smtClean="0">
              <a:solidFill>
                <a:srgbClr val="FF9900"/>
              </a:solidFill>
            </a:endParaRPr>
          </a:p>
        </p:txBody>
      </p:sp>
      <p:sp>
        <p:nvSpPr>
          <p:cNvPr id="47107" name="Rectangle 3"/>
          <p:cNvSpPr>
            <a:spLocks noGrp="1" noChangeArrowheads="1"/>
          </p:cNvSpPr>
          <p:nvPr>
            <p:ph sz="quarter" idx="1"/>
          </p:nvPr>
        </p:nvSpPr>
        <p:spPr>
          <a:xfrm>
            <a:off x="755650" y="908720"/>
            <a:ext cx="7696200" cy="5328592"/>
          </a:xfrm>
        </p:spPr>
        <p:txBody>
          <a:bodyPr>
            <a:normAutofit/>
          </a:bodyPr>
          <a:lstStyle/>
          <a:p>
            <a:pPr eaLnBrk="1" hangingPunct="1">
              <a:lnSpc>
                <a:spcPct val="80000"/>
              </a:lnSpc>
            </a:pPr>
            <a:r>
              <a:rPr lang="tr-TR" sz="2400" dirty="0" smtClean="0">
                <a:latin typeface="Arial" pitchFamily="34" charset="0"/>
                <a:cs typeface="Arial" pitchFamily="34" charset="0"/>
              </a:rPr>
              <a:t>1989 baharında </a:t>
            </a:r>
            <a:r>
              <a:rPr lang="tr-TR" sz="2400" dirty="0" err="1" smtClean="0">
                <a:latin typeface="Arial" pitchFamily="34" charset="0"/>
                <a:cs typeface="Arial" pitchFamily="34" charset="0"/>
              </a:rPr>
              <a:t>Utah</a:t>
            </a:r>
            <a:r>
              <a:rPr lang="tr-TR" sz="2400" dirty="0" smtClean="0">
                <a:latin typeface="Arial" pitchFamily="34" charset="0"/>
                <a:cs typeface="Arial" pitchFamily="34" charset="0"/>
              </a:rPr>
              <a:t> Üniversitesinde iki araştırmacının küçük bir elektrokimyasal hücrede soğuk füzyonu başardıklarını duyurmaları üzerine bilim dünyasında yer yerinden oynadı. Doğru olsaydı bu enerji darboğazını kökünden halledecek bir buluş olacaktı.</a:t>
            </a:r>
          </a:p>
          <a:p>
            <a:pPr eaLnBrk="1" hangingPunct="1">
              <a:lnSpc>
                <a:spcPct val="80000"/>
              </a:lnSpc>
            </a:pPr>
            <a:r>
              <a:rPr lang="tr-TR" sz="2400" dirty="0" smtClean="0">
                <a:latin typeface="Arial" pitchFamily="34" charset="0"/>
                <a:cs typeface="Arial" pitchFamily="34" charset="0"/>
              </a:rPr>
              <a:t> </a:t>
            </a:r>
            <a:r>
              <a:rPr lang="tr-TR" sz="2400" dirty="0" err="1" smtClean="0">
                <a:latin typeface="Arial" pitchFamily="34" charset="0"/>
                <a:cs typeface="Arial" pitchFamily="34" charset="0"/>
              </a:rPr>
              <a:t>Texas</a:t>
            </a:r>
            <a:r>
              <a:rPr lang="tr-TR" sz="2400" dirty="0" smtClean="0">
                <a:latin typeface="Arial" pitchFamily="34" charset="0"/>
                <a:cs typeface="Arial" pitchFamily="34" charset="0"/>
              </a:rPr>
              <a:t> AM Üniversitesinde bir grup aynı deneyleri tekrarlayarak olayı doğrulamak istedi. </a:t>
            </a:r>
            <a:r>
              <a:rPr lang="tr-TR" sz="2400" dirty="0" err="1" smtClean="0">
                <a:latin typeface="Arial" pitchFamily="34" charset="0"/>
                <a:cs typeface="Arial" pitchFamily="34" charset="0"/>
              </a:rPr>
              <a:t>Tritiumun</a:t>
            </a:r>
            <a:r>
              <a:rPr lang="tr-TR" sz="2400" dirty="0" smtClean="0">
                <a:latin typeface="Arial" pitchFamily="34" charset="0"/>
                <a:cs typeface="Arial" pitchFamily="34" charset="0"/>
              </a:rPr>
              <a:t> oluşması  füzyonun bir yan ürünü olarak bazı deneylerde görüldü. </a:t>
            </a:r>
            <a:r>
              <a:rPr lang="tr-TR" sz="2400" dirty="0" err="1" smtClean="0">
                <a:latin typeface="Arial" pitchFamily="34" charset="0"/>
                <a:cs typeface="Arial" pitchFamily="34" charset="0"/>
              </a:rPr>
              <a:t>Utah</a:t>
            </a:r>
            <a:r>
              <a:rPr lang="tr-TR" sz="2400" dirty="0" smtClean="0">
                <a:latin typeface="Arial" pitchFamily="34" charset="0"/>
                <a:cs typeface="Arial" pitchFamily="34" charset="0"/>
              </a:rPr>
              <a:t> deneylerinde görülmeyen </a:t>
            </a:r>
            <a:r>
              <a:rPr lang="tr-TR" sz="2400" dirty="0" err="1" smtClean="0">
                <a:latin typeface="Arial" pitchFamily="34" charset="0"/>
                <a:cs typeface="Arial" pitchFamily="34" charset="0"/>
              </a:rPr>
              <a:t>tritiumun</a:t>
            </a:r>
            <a:r>
              <a:rPr lang="tr-TR" sz="2400" dirty="0" smtClean="0">
                <a:latin typeface="Arial" pitchFamily="34" charset="0"/>
                <a:cs typeface="Arial" pitchFamily="34" charset="0"/>
              </a:rPr>
              <a:t> </a:t>
            </a:r>
            <a:r>
              <a:rPr lang="tr-TR" sz="2400" dirty="0" err="1" smtClean="0">
                <a:latin typeface="Arial" pitchFamily="34" charset="0"/>
                <a:cs typeface="Arial" pitchFamily="34" charset="0"/>
              </a:rPr>
              <a:t>Texan</a:t>
            </a:r>
            <a:r>
              <a:rPr lang="tr-TR" dirty="0" err="1" smtClean="0">
                <a:latin typeface="Arial" pitchFamily="34" charset="0"/>
                <a:cs typeface="Arial" pitchFamily="34" charset="0"/>
              </a:rPr>
              <a:t>s</a:t>
            </a:r>
            <a:r>
              <a:rPr lang="tr-TR" dirty="0" smtClean="0">
                <a:latin typeface="Arial" pitchFamily="34" charset="0"/>
                <a:cs typeface="Arial" pitchFamily="34" charset="0"/>
              </a:rPr>
              <a:t> </a:t>
            </a:r>
            <a:r>
              <a:rPr lang="tr-TR" sz="2400" dirty="0" smtClean="0">
                <a:latin typeface="Arial" pitchFamily="34" charset="0"/>
                <a:cs typeface="Arial" pitchFamily="34" charset="0"/>
              </a:rPr>
              <a:t>AM deneylerinde  bulunması şüpheli görüldü ve bu olay heyecanlanıp acele yayın yapmanın ne kadar yanlış olduğunu gösterdi. Öğrenciler, araştırmacılar ve üniversite saygınlığını kaybetti. </a:t>
            </a:r>
          </a:p>
          <a:p>
            <a:pPr eaLnBrk="1" hangingPunct="1">
              <a:lnSpc>
                <a:spcPct val="80000"/>
              </a:lnSpc>
            </a:pPr>
            <a:endParaRPr lang="tr-TR" sz="2400" dirty="0" smtClean="0">
              <a:latin typeface="Arial" pitchFamily="34" charset="0"/>
              <a:cs typeface="Arial" pitchFamily="34" charset="0"/>
            </a:endParaRPr>
          </a:p>
          <a:p>
            <a:pPr eaLnBrk="1" hangingPunct="1">
              <a:lnSpc>
                <a:spcPct val="80000"/>
              </a:lnSpc>
            </a:pPr>
            <a:r>
              <a:rPr lang="tr-TR" sz="2000" i="1" dirty="0" smtClean="0">
                <a:latin typeface="Arial" pitchFamily="34" charset="0"/>
                <a:cs typeface="Arial" pitchFamily="34" charset="0"/>
              </a:rPr>
              <a:t>* </a:t>
            </a:r>
            <a:r>
              <a:rPr lang="tr-TR" sz="2000" b="1" i="1" dirty="0" smtClean="0">
                <a:latin typeface="Arial" pitchFamily="34" charset="0"/>
                <a:cs typeface="Arial" pitchFamily="34" charset="0"/>
              </a:rPr>
              <a:t>C. B. </a:t>
            </a:r>
            <a:r>
              <a:rPr lang="tr-TR" sz="2000" b="1" i="1" dirty="0" err="1" smtClean="0">
                <a:latin typeface="Arial" pitchFamily="34" charset="0"/>
                <a:cs typeface="Arial" pitchFamily="34" charset="0"/>
              </a:rPr>
              <a:t>Feldermann</a:t>
            </a:r>
            <a:r>
              <a:rPr lang="tr-TR" sz="2000" b="1" i="1" dirty="0" smtClean="0">
                <a:latin typeface="Arial" pitchFamily="34" charset="0"/>
                <a:cs typeface="Arial" pitchFamily="34" charset="0"/>
              </a:rPr>
              <a:t>, </a:t>
            </a:r>
            <a:r>
              <a:rPr lang="tr-TR" sz="2000" b="1" i="1" dirty="0" err="1" smtClean="0">
                <a:latin typeface="Arial" pitchFamily="34" charset="0"/>
                <a:cs typeface="Arial" pitchFamily="34" charset="0"/>
              </a:rPr>
              <a:t>Engineering</a:t>
            </a:r>
            <a:r>
              <a:rPr lang="tr-TR" sz="2000" b="1" i="1" dirty="0" smtClean="0">
                <a:latin typeface="Arial" pitchFamily="34" charset="0"/>
                <a:cs typeface="Arial" pitchFamily="34" charset="0"/>
              </a:rPr>
              <a:t> </a:t>
            </a:r>
            <a:r>
              <a:rPr lang="tr-TR" sz="2000" b="1" i="1" dirty="0" err="1" smtClean="0">
                <a:latin typeface="Arial" pitchFamily="34" charset="0"/>
                <a:cs typeface="Arial" pitchFamily="34" charset="0"/>
              </a:rPr>
              <a:t>Ethics</a:t>
            </a:r>
            <a:r>
              <a:rPr lang="tr-TR" sz="2000" b="1" i="1" dirty="0" smtClean="0">
                <a:latin typeface="Arial" pitchFamily="34" charset="0"/>
                <a:cs typeface="Arial" pitchFamily="34" charset="0"/>
              </a:rPr>
              <a:t>, 1999</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68313" y="179388"/>
            <a:ext cx="6870700" cy="1089025"/>
          </a:xfrm>
        </p:spPr>
        <p:txBody>
          <a:bodyPr>
            <a:normAutofit fontScale="90000"/>
          </a:bodyPr>
          <a:lstStyle/>
          <a:p>
            <a:pPr eaLnBrk="1" hangingPunct="1"/>
            <a:r>
              <a:rPr lang="tr-TR" sz="3600" b="1" smtClean="0">
                <a:solidFill>
                  <a:srgbClr val="FF0000"/>
                </a:solidFill>
              </a:rPr>
              <a:t>Gazete haberi-1 (Cumhuriyet, 1995)</a:t>
            </a:r>
          </a:p>
        </p:txBody>
      </p:sp>
      <p:sp>
        <p:nvSpPr>
          <p:cNvPr id="48131" name="Rectangle 4"/>
          <p:cNvSpPr>
            <a:spLocks noGrp="1" noChangeArrowheads="1"/>
          </p:cNvSpPr>
          <p:nvPr>
            <p:ph sz="quarter" idx="1"/>
          </p:nvPr>
        </p:nvSpPr>
        <p:spPr>
          <a:xfrm>
            <a:off x="539750" y="1484313"/>
            <a:ext cx="7696200" cy="4176712"/>
          </a:xfrm>
        </p:spPr>
        <p:txBody>
          <a:bodyPr>
            <a:normAutofit/>
          </a:bodyPr>
          <a:lstStyle/>
          <a:p>
            <a:pPr algn="just" eaLnBrk="1" hangingPunct="1"/>
            <a:r>
              <a:rPr lang="tr-TR" sz="2800" dirty="0" smtClean="0">
                <a:latin typeface="Arial" pitchFamily="34" charset="0"/>
                <a:cs typeface="Arial" pitchFamily="34" charset="0"/>
              </a:rPr>
              <a:t>Ülkemizde bir Üniversitemizin Sosyal Bilimler Enstitüsüne bağlı bir Anabilim Dalında daha önce İngiltere de yazılmış bir tezin yalnızca adını değiştirerek sunan bir öğrenci için soruşturma başlatıldı. Fakültede başka etik sorunlarda bu arada belirlendi. </a:t>
            </a:r>
            <a:endParaRPr lang="en-AU" sz="2800" dirty="0" smtClean="0">
              <a:latin typeface="Arial" pitchFamily="34" charset="0"/>
              <a:cs typeface="Arial" pitchFamily="34"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323850" y="152400"/>
            <a:ext cx="7561263" cy="755650"/>
          </a:xfrm>
        </p:spPr>
        <p:txBody>
          <a:bodyPr>
            <a:normAutofit fontScale="90000"/>
          </a:bodyPr>
          <a:lstStyle/>
          <a:p>
            <a:pPr eaLnBrk="1" hangingPunct="1"/>
            <a:r>
              <a:rPr lang="tr-TR" sz="3600" b="1" smtClean="0">
                <a:solidFill>
                  <a:srgbClr val="FF0000"/>
                </a:solidFill>
              </a:rPr>
              <a:t>Gazete haberi-2 (Milliyet 2002)</a:t>
            </a:r>
          </a:p>
        </p:txBody>
      </p:sp>
      <p:sp>
        <p:nvSpPr>
          <p:cNvPr id="49155" name="Rectangle 3"/>
          <p:cNvSpPr>
            <a:spLocks noGrp="1" noChangeArrowheads="1"/>
          </p:cNvSpPr>
          <p:nvPr>
            <p:ph sz="quarter" idx="1"/>
          </p:nvPr>
        </p:nvSpPr>
        <p:spPr>
          <a:xfrm>
            <a:off x="323850" y="1196975"/>
            <a:ext cx="8569325" cy="4895850"/>
          </a:xfrm>
        </p:spPr>
        <p:txBody>
          <a:bodyPr/>
          <a:lstStyle/>
          <a:p>
            <a:pPr eaLnBrk="1" hangingPunct="1"/>
            <a:r>
              <a:rPr lang="tr-TR" sz="2800" dirty="0" err="1" smtClean="0">
                <a:latin typeface="Arial" pitchFamily="34" charset="0"/>
                <a:cs typeface="Arial" pitchFamily="34" charset="0"/>
              </a:rPr>
              <a:t>Harward</a:t>
            </a:r>
            <a:r>
              <a:rPr lang="tr-TR" sz="2800" dirty="0" smtClean="0">
                <a:latin typeface="Arial" pitchFamily="34" charset="0"/>
                <a:cs typeface="Arial" pitchFamily="34" charset="0"/>
              </a:rPr>
              <a:t> Üniversitesi’nde kadınların karşılaştığı toplumsal ayrımcılık konusunda beş araştırma yaptığını ileri sürerek üniversiteden parasal destek alan 4 makale yayınlayan genç bir toplum </a:t>
            </a:r>
            <a:r>
              <a:rPr lang="tr-TR" sz="2800" dirty="0" err="1" smtClean="0">
                <a:latin typeface="Arial" pitchFamily="34" charset="0"/>
                <a:cs typeface="Arial" pitchFamily="34" charset="0"/>
              </a:rPr>
              <a:t>psikoloğu</a:t>
            </a:r>
            <a:r>
              <a:rPr lang="tr-TR" sz="2800" dirty="0" smtClean="0">
                <a:latin typeface="Arial" pitchFamily="34" charset="0"/>
                <a:cs typeface="Arial" pitchFamily="34" charset="0"/>
              </a:rPr>
              <a:t> kendi görüşlerini araştırma sonucu gibi sunduğunu kabul etti…</a:t>
            </a:r>
          </a:p>
          <a:p>
            <a:pPr eaLnBrk="1" hangingPunct="1">
              <a:buNone/>
            </a:pPr>
            <a:endParaRPr lang="tr-TR" sz="2800" dirty="0" smtClean="0">
              <a:latin typeface="Arial" pitchFamily="34" charset="0"/>
              <a:cs typeface="Arial" pitchFamily="34" charset="0"/>
            </a:endParaRPr>
          </a:p>
          <a:p>
            <a:pPr eaLnBrk="1" hangingPunct="1"/>
            <a:r>
              <a:rPr lang="tr-TR" sz="2800" dirty="0" smtClean="0">
                <a:latin typeface="Arial" pitchFamily="34" charset="0"/>
                <a:cs typeface="Arial" pitchFamily="34" charset="0"/>
              </a:rPr>
              <a:t>Durumun açığa çıkması üzerine genç araştırmacı yazılarında belirttiği gibi 600 kişiyle görüşmediğini açıkladı ve Üniversiteden istifa etti.</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0" y="152400"/>
            <a:ext cx="8243888" cy="1600200"/>
          </a:xfrm>
        </p:spPr>
        <p:txBody>
          <a:bodyPr>
            <a:normAutofit fontScale="90000"/>
          </a:bodyPr>
          <a:lstStyle/>
          <a:p>
            <a:pPr eaLnBrk="1" hangingPunct="1"/>
            <a:r>
              <a:rPr lang="tr-TR" sz="3200" b="1" smtClean="0">
                <a:solidFill>
                  <a:srgbClr val="FF0000"/>
                </a:solidFill>
              </a:rPr>
              <a:t>Nobel ödül sahibi Prof. Dr. Milikan Olayı</a:t>
            </a:r>
            <a:r>
              <a:rPr lang="tr-TR" sz="3600" smtClean="0">
                <a:solidFill>
                  <a:srgbClr val="FF9900"/>
                </a:solidFill>
              </a:rPr>
              <a:t/>
            </a:r>
            <a:br>
              <a:rPr lang="tr-TR" sz="3600" smtClean="0">
                <a:solidFill>
                  <a:srgbClr val="FF9900"/>
                </a:solidFill>
              </a:rPr>
            </a:br>
            <a:endParaRPr lang="tr-TR" sz="3600" smtClean="0">
              <a:solidFill>
                <a:srgbClr val="FF9900"/>
              </a:solidFill>
            </a:endParaRPr>
          </a:p>
        </p:txBody>
      </p:sp>
      <p:sp>
        <p:nvSpPr>
          <p:cNvPr id="50179" name="Rectangle 3"/>
          <p:cNvSpPr>
            <a:spLocks noGrp="1" noChangeArrowheads="1"/>
          </p:cNvSpPr>
          <p:nvPr>
            <p:ph sz="quarter" idx="1"/>
          </p:nvPr>
        </p:nvSpPr>
        <p:spPr>
          <a:xfrm>
            <a:off x="250825" y="1339850"/>
            <a:ext cx="8518525" cy="5545138"/>
          </a:xfrm>
        </p:spPr>
        <p:txBody>
          <a:bodyPr>
            <a:normAutofit lnSpcReduction="10000"/>
          </a:bodyPr>
          <a:lstStyle/>
          <a:p>
            <a:pPr eaLnBrk="1" hangingPunct="1"/>
            <a:r>
              <a:rPr lang="tr-TR" sz="2800" dirty="0" smtClean="0">
                <a:latin typeface="Arial" pitchFamily="34" charset="0"/>
                <a:cs typeface="Arial" pitchFamily="34" charset="0"/>
              </a:rPr>
              <a:t>Bir fizik </a:t>
            </a:r>
            <a:r>
              <a:rPr lang="tr-TR" sz="2800" dirty="0" err="1" smtClean="0">
                <a:latin typeface="Arial" pitchFamily="34" charset="0"/>
                <a:cs typeface="Arial" pitchFamily="34" charset="0"/>
              </a:rPr>
              <a:t>profösörü</a:t>
            </a:r>
            <a:r>
              <a:rPr lang="tr-TR" sz="2800" dirty="0" smtClean="0">
                <a:latin typeface="Arial" pitchFamily="34" charset="0"/>
                <a:cs typeface="Arial" pitchFamily="34" charset="0"/>
              </a:rPr>
              <a:t> olan Robert </a:t>
            </a:r>
            <a:r>
              <a:rPr lang="tr-TR" sz="2800" dirty="0" err="1" smtClean="0">
                <a:latin typeface="Arial" pitchFamily="34" charset="0"/>
                <a:cs typeface="Arial" pitchFamily="34" charset="0"/>
              </a:rPr>
              <a:t>Milikan</a:t>
            </a:r>
            <a:r>
              <a:rPr lang="tr-TR" sz="2800" dirty="0" smtClean="0">
                <a:latin typeface="Arial" pitchFamily="34" charset="0"/>
                <a:cs typeface="Arial" pitchFamily="34" charset="0"/>
              </a:rPr>
              <a:t> </a:t>
            </a:r>
            <a:r>
              <a:rPr lang="tr-TR" sz="2800" dirty="0" err="1" smtClean="0">
                <a:latin typeface="Arial" pitchFamily="34" charset="0"/>
                <a:cs typeface="Arial" pitchFamily="34" charset="0"/>
              </a:rPr>
              <a:t>Şikago</a:t>
            </a:r>
            <a:r>
              <a:rPr lang="tr-TR" sz="2800" dirty="0" smtClean="0">
                <a:latin typeface="Arial" pitchFamily="34" charset="0"/>
                <a:cs typeface="Arial" pitchFamily="34" charset="0"/>
              </a:rPr>
              <a:t> Üniversitesinde 1923 yılında fizik dalında Nobel ödülünü kazanmıştı</a:t>
            </a:r>
            <a:r>
              <a:rPr lang="en-AU" sz="2800" dirty="0" smtClean="0">
                <a:latin typeface="Arial" pitchFamily="34" charset="0"/>
                <a:cs typeface="Arial" pitchFamily="34" charset="0"/>
              </a:rPr>
              <a:t>.</a:t>
            </a:r>
            <a:r>
              <a:rPr lang="tr-TR" sz="2800" dirty="0" smtClean="0">
                <a:latin typeface="Arial" pitchFamily="34" charset="0"/>
                <a:cs typeface="Arial" pitchFamily="34" charset="0"/>
              </a:rPr>
              <a:t> Ödül elektronların elektrik yüklerini ölçtüğü deneyler nedeniyle verilmişti. Daha sonra (</a:t>
            </a:r>
            <a:r>
              <a:rPr lang="tr-TR" sz="2800" dirty="0" err="1" smtClean="0">
                <a:latin typeface="Arial" pitchFamily="34" charset="0"/>
                <a:cs typeface="Arial" pitchFamily="34" charset="0"/>
              </a:rPr>
              <a:t>Holton</a:t>
            </a:r>
            <a:r>
              <a:rPr lang="tr-TR" sz="2800" dirty="0" smtClean="0">
                <a:latin typeface="Arial" pitchFamily="34" charset="0"/>
                <a:cs typeface="Arial" pitchFamily="34" charset="0"/>
              </a:rPr>
              <a:t> 1978; ve Franklin, 1981) yayınlanmayan veriler incelendiğinde, </a:t>
            </a:r>
            <a:r>
              <a:rPr lang="tr-TR" sz="2800" dirty="0" err="1" smtClean="0">
                <a:latin typeface="Arial" pitchFamily="34" charset="0"/>
                <a:cs typeface="Arial" pitchFamily="34" charset="0"/>
              </a:rPr>
              <a:t>Milikan’ın</a:t>
            </a:r>
            <a:r>
              <a:rPr lang="tr-TR" sz="2800" dirty="0" smtClean="0">
                <a:latin typeface="Arial" pitchFamily="34" charset="0"/>
                <a:cs typeface="Arial" pitchFamily="34" charset="0"/>
              </a:rPr>
              <a:t> 140 deneyinin 49 adedini yayına dahil etmediği anlaşıldı. Halbuki yayında bütün verilerin verildiği yazılmıştı. Bu verilerin dahil edilmesi sonucu değiştirmeyecek sonuçları daha emin deneyleri de daha açıkça ifade edilmiş olacaktı.</a:t>
            </a:r>
          </a:p>
          <a:p>
            <a:pPr eaLnBrk="1" hangingPunct="1"/>
            <a:endParaRPr lang="tr-TR" sz="2800" dirty="0" smtClean="0">
              <a:latin typeface="Arial" pitchFamily="34" charset="0"/>
              <a:cs typeface="Arial" pitchFamily="34" charset="0"/>
            </a:endParaRPr>
          </a:p>
          <a:p>
            <a:pPr eaLnBrk="1" hangingPunct="1"/>
            <a:r>
              <a:rPr lang="tr-TR" sz="2800" dirty="0" smtClean="0">
                <a:latin typeface="Arial" pitchFamily="34" charset="0"/>
                <a:cs typeface="Arial" pitchFamily="34" charset="0"/>
              </a:rPr>
              <a:t>      C. </a:t>
            </a:r>
            <a:r>
              <a:rPr lang="tr-TR" sz="2800" i="1" dirty="0" smtClean="0">
                <a:latin typeface="Arial" pitchFamily="34" charset="0"/>
                <a:cs typeface="Arial" pitchFamily="34" charset="0"/>
              </a:rPr>
              <a:t>B. </a:t>
            </a:r>
            <a:r>
              <a:rPr lang="tr-TR" sz="2800" i="1" dirty="0" err="1" smtClean="0">
                <a:latin typeface="Arial" pitchFamily="34" charset="0"/>
                <a:cs typeface="Arial" pitchFamily="34" charset="0"/>
              </a:rPr>
              <a:t>Feldermann</a:t>
            </a:r>
            <a:r>
              <a:rPr lang="tr-TR" sz="2800" i="1" dirty="0" smtClean="0">
                <a:latin typeface="Arial" pitchFamily="34" charset="0"/>
                <a:cs typeface="Arial" pitchFamily="34" charset="0"/>
              </a:rPr>
              <a:t>, </a:t>
            </a:r>
            <a:r>
              <a:rPr lang="tr-TR" sz="2800" i="1" dirty="0" err="1" smtClean="0">
                <a:latin typeface="Arial" pitchFamily="34" charset="0"/>
                <a:cs typeface="Arial" pitchFamily="34" charset="0"/>
              </a:rPr>
              <a:t>Engineering</a:t>
            </a:r>
            <a:r>
              <a:rPr lang="tr-TR" sz="2800" i="1" dirty="0" smtClean="0">
                <a:latin typeface="Arial" pitchFamily="34" charset="0"/>
                <a:cs typeface="Arial" pitchFamily="34" charset="0"/>
              </a:rPr>
              <a:t> </a:t>
            </a:r>
            <a:r>
              <a:rPr lang="tr-TR" sz="2800" i="1" dirty="0" err="1" smtClean="0">
                <a:latin typeface="Arial" pitchFamily="34" charset="0"/>
                <a:cs typeface="Arial" pitchFamily="34" charset="0"/>
              </a:rPr>
              <a:t>Ethics</a:t>
            </a:r>
            <a:r>
              <a:rPr lang="tr-TR" sz="2800" i="1" dirty="0" smtClean="0">
                <a:latin typeface="Arial" pitchFamily="34" charset="0"/>
                <a:cs typeface="Arial" pitchFamily="34" charset="0"/>
              </a:rPr>
              <a:t>, 1999</a:t>
            </a:r>
            <a:endParaRPr lang="en-AU" sz="2800" i="1" dirty="0" smtClean="0">
              <a:latin typeface="Arial" pitchFamily="34" charset="0"/>
              <a:cs typeface="Arial" pitchFamily="34"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323850" y="260350"/>
            <a:ext cx="7632700" cy="684213"/>
          </a:xfrm>
        </p:spPr>
        <p:txBody>
          <a:bodyPr>
            <a:normAutofit fontScale="90000"/>
          </a:bodyPr>
          <a:lstStyle/>
          <a:p>
            <a:pPr eaLnBrk="1" hangingPunct="1"/>
            <a:r>
              <a:rPr lang="tr-TR" sz="4800" smtClean="0">
                <a:solidFill>
                  <a:srgbClr val="FF0000"/>
                </a:solidFill>
              </a:rPr>
              <a:t>Türkiye’den başka örnek </a:t>
            </a:r>
            <a:endParaRPr lang="tr-TR" sz="4800" smtClean="0">
              <a:solidFill>
                <a:srgbClr val="FF9900"/>
              </a:solidFill>
            </a:endParaRPr>
          </a:p>
        </p:txBody>
      </p:sp>
      <p:sp>
        <p:nvSpPr>
          <p:cNvPr id="51203" name="Rectangle 3"/>
          <p:cNvSpPr>
            <a:spLocks noGrp="1" noChangeArrowheads="1"/>
          </p:cNvSpPr>
          <p:nvPr>
            <p:ph sz="quarter" idx="1"/>
          </p:nvPr>
        </p:nvSpPr>
        <p:spPr>
          <a:xfrm>
            <a:off x="0" y="836613"/>
            <a:ext cx="8676456" cy="5545137"/>
          </a:xfrm>
        </p:spPr>
        <p:txBody>
          <a:bodyPr>
            <a:noAutofit/>
          </a:bodyPr>
          <a:lstStyle/>
          <a:p>
            <a:pPr eaLnBrk="1" hangingPunct="1"/>
            <a:endParaRPr lang="tr-TR" dirty="0" smtClean="0">
              <a:latin typeface="Arial" pitchFamily="34" charset="0"/>
              <a:cs typeface="Arial" pitchFamily="34" charset="0"/>
            </a:endParaRPr>
          </a:p>
          <a:p>
            <a:pPr eaLnBrk="1" hangingPunct="1"/>
            <a:r>
              <a:rPr lang="tr-TR" dirty="0" err="1" smtClean="0">
                <a:latin typeface="Arial" pitchFamily="34" charset="0"/>
                <a:cs typeface="Arial" pitchFamily="34" charset="0"/>
              </a:rPr>
              <a:t>Norveçe</a:t>
            </a:r>
            <a:r>
              <a:rPr lang="tr-TR" dirty="0" smtClean="0">
                <a:latin typeface="Arial" pitchFamily="34" charset="0"/>
                <a:cs typeface="Arial" pitchFamily="34" charset="0"/>
              </a:rPr>
              <a:t> bir araştırma enstitüsüne araştırma yapmak üzere giden bir beyin cerrahi daha sonra 1999 yılında Avrupa dergileri arasında yüksek bir prestiji olan bir Beyin Cerrahi Dergisinde araştırma sonuçlarını yayınladı. Daha sonra </a:t>
            </a:r>
            <a:r>
              <a:rPr lang="tr-TR" dirty="0" err="1" smtClean="0">
                <a:latin typeface="Arial" pitchFamily="34" charset="0"/>
                <a:cs typeface="Arial" pitchFamily="34" charset="0"/>
              </a:rPr>
              <a:t>Norveç’deki</a:t>
            </a:r>
            <a:r>
              <a:rPr lang="tr-TR" dirty="0" smtClean="0">
                <a:latin typeface="Arial" pitchFamily="34" charset="0"/>
                <a:cs typeface="Arial" pitchFamily="34" charset="0"/>
              </a:rPr>
              <a:t> Araştırma Enstitüsü bu beyin cerrahının bulunduğu üniversiteye başvurarak bu yayındaki araştırmanın kendilerinde yapılmadığını, araştırmada kullanıldığı iddia edilen cihazın kendilerinde olmadığını rapor etti. Aynı başvuruyu dergiye de yaptığını belirtti. Konu YÖK’e iletildi ve soruşturma sonucunda, kişinin üniversite ile ilişkisi kesildi. Ancak, o sırada, bir sonra yayına giren dergide kişinin ismi ve eski çalıştığı kuruluşun ismini de verilerek, yayının yalan beyanla yapıldığını yayınladı!!!</a:t>
            </a:r>
            <a:endParaRPr lang="en-AU" dirty="0" smtClean="0">
              <a:latin typeface="Arial" pitchFamily="34" charset="0"/>
              <a:cs typeface="Arial" pitchFamily="34"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Grp="1" noChangeArrowheads="1"/>
          </p:cNvSpPr>
          <p:nvPr>
            <p:ph type="title"/>
          </p:nvPr>
        </p:nvSpPr>
        <p:spPr>
          <a:xfrm>
            <a:off x="685800" y="115888"/>
            <a:ext cx="7772400" cy="1143000"/>
          </a:xfrm>
        </p:spPr>
        <p:txBody>
          <a:bodyPr/>
          <a:lstStyle/>
          <a:p>
            <a:pPr eaLnBrk="1" hangingPunct="1">
              <a:buFont typeface="Comic Sans MS" pitchFamily="124" charset="-94"/>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tr-TR" sz="4800" smtClean="0">
                <a:effectLst>
                  <a:outerShdw blurRad="38100" dist="38100" dir="2700000" algn="tl">
                    <a:srgbClr val="000000"/>
                  </a:outerShdw>
                </a:effectLst>
              </a:rPr>
              <a:t>Fizik Olayı</a:t>
            </a:r>
          </a:p>
        </p:txBody>
      </p:sp>
      <p:sp>
        <p:nvSpPr>
          <p:cNvPr id="39938" name="Rectangle 2"/>
          <p:cNvSpPr>
            <a:spLocks noGrp="1" noChangeArrowheads="1"/>
          </p:cNvSpPr>
          <p:nvPr>
            <p:ph sz="quarter" idx="1"/>
          </p:nvPr>
        </p:nvSpPr>
        <p:spPr>
          <a:xfrm>
            <a:off x="735013" y="1484313"/>
            <a:ext cx="8229600" cy="4751387"/>
          </a:xfrm>
        </p:spPr>
        <p:txBody>
          <a:bodyPr>
            <a:normAutofit/>
          </a:bodyPr>
          <a:lstStyle/>
          <a:p>
            <a:pPr eaLnBrk="1" hangingPunct="1">
              <a:lnSpc>
                <a:spcPct val="90000"/>
              </a:lnSpc>
              <a:buFont typeface="Comic Sans MS" pitchFamily="124" charset="-94"/>
              <a:buChar char="•"/>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7350" algn="l"/>
                <a:tab pos="7185025" algn="l"/>
                <a:tab pos="7634288" algn="l"/>
                <a:tab pos="8083550" algn="l"/>
                <a:tab pos="8532813" algn="l"/>
                <a:tab pos="8982075" algn="l"/>
              </a:tabLst>
              <a:defRPr/>
            </a:pPr>
            <a:r>
              <a:rPr lang="tr-TR" sz="2800" dirty="0" smtClean="0">
                <a:effectLst>
                  <a:outerShdw blurRad="38100" dist="38100" dir="2700000" algn="tl">
                    <a:srgbClr val="000000"/>
                  </a:outerShdw>
                </a:effectLst>
                <a:latin typeface="Arial" pitchFamily="34" charset="0"/>
                <a:cs typeface="Arial" pitchFamily="34" charset="0"/>
              </a:rPr>
              <a:t>Kasım 2007: ODTÜ’de doktora sınavı</a:t>
            </a:r>
          </a:p>
          <a:p>
            <a:pPr eaLnBrk="1" hangingPunct="1">
              <a:lnSpc>
                <a:spcPct val="90000"/>
              </a:lnSpc>
              <a:buFont typeface="Comic Sans MS" pitchFamily="124" charset="-94"/>
              <a:buChar char="•"/>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7350" algn="l"/>
                <a:tab pos="7185025" algn="l"/>
                <a:tab pos="7634288" algn="l"/>
                <a:tab pos="8083550" algn="l"/>
                <a:tab pos="8532813" algn="l"/>
                <a:tab pos="8982075" algn="l"/>
              </a:tabLst>
              <a:defRPr/>
            </a:pPr>
            <a:r>
              <a:rPr lang="tr-TR" sz="2800" dirty="0" smtClean="0">
                <a:effectLst>
                  <a:outerShdw blurRad="38100" dist="38100" dir="2700000" algn="tl">
                    <a:srgbClr val="000000"/>
                  </a:outerShdw>
                </a:effectLst>
                <a:latin typeface="Arial" pitchFamily="34" charset="0"/>
                <a:cs typeface="Arial" pitchFamily="34" charset="0"/>
              </a:rPr>
              <a:t>2 doktora öğrencisi:67 yayınları var !</a:t>
            </a:r>
          </a:p>
          <a:p>
            <a:pPr eaLnBrk="1" hangingPunct="1">
              <a:lnSpc>
                <a:spcPct val="90000"/>
              </a:lnSpc>
              <a:buFont typeface="Comic Sans MS" pitchFamily="124" charset="-94"/>
              <a:buChar char="•"/>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7350" algn="l"/>
                <a:tab pos="7185025" algn="l"/>
                <a:tab pos="7634288" algn="l"/>
                <a:tab pos="8083550" algn="l"/>
                <a:tab pos="8532813" algn="l"/>
                <a:tab pos="8982075" algn="l"/>
              </a:tabLst>
              <a:defRPr/>
            </a:pPr>
            <a:r>
              <a:rPr lang="tr-TR" sz="2800" dirty="0" smtClean="0">
                <a:effectLst>
                  <a:outerShdw blurRad="38100" dist="38100" dir="2700000" algn="tl">
                    <a:srgbClr val="000000"/>
                  </a:outerShdw>
                </a:effectLst>
                <a:latin typeface="Arial" pitchFamily="34" charset="0"/>
                <a:cs typeface="Arial" pitchFamily="34" charset="0"/>
              </a:rPr>
              <a:t>Birçok makaleden yaygın alıntılar</a:t>
            </a:r>
          </a:p>
          <a:p>
            <a:pPr eaLnBrk="1" hangingPunct="1">
              <a:lnSpc>
                <a:spcPct val="90000"/>
              </a:lnSpc>
              <a:buFont typeface="Comic Sans MS" pitchFamily="124" charset="-94"/>
              <a:buChar char="•"/>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7350" algn="l"/>
                <a:tab pos="7185025" algn="l"/>
                <a:tab pos="7634288" algn="l"/>
                <a:tab pos="8083550" algn="l"/>
                <a:tab pos="8532813" algn="l"/>
                <a:tab pos="8982075" algn="l"/>
              </a:tabLst>
              <a:defRPr/>
            </a:pPr>
            <a:r>
              <a:rPr lang="tr-TR" sz="2800" dirty="0" smtClean="0">
                <a:effectLst>
                  <a:outerShdw blurRad="38100" dist="38100" dir="2700000" algn="tl">
                    <a:srgbClr val="000000"/>
                  </a:outerShdw>
                </a:effectLst>
                <a:latin typeface="Arial" pitchFamily="34" charset="0"/>
                <a:cs typeface="Arial" pitchFamily="34" charset="0"/>
              </a:rPr>
              <a:t>Makaleler geri çekiliyor</a:t>
            </a:r>
          </a:p>
          <a:p>
            <a:pPr eaLnBrk="1" hangingPunct="1">
              <a:lnSpc>
                <a:spcPct val="90000"/>
              </a:lnSpc>
              <a:buFont typeface="Comic Sans MS" pitchFamily="124" charset="-94"/>
              <a:buChar char="•"/>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7350" algn="l"/>
                <a:tab pos="7185025" algn="l"/>
                <a:tab pos="7634288" algn="l"/>
                <a:tab pos="8083550" algn="l"/>
                <a:tab pos="8532813" algn="l"/>
                <a:tab pos="8982075" algn="l"/>
              </a:tabLst>
              <a:defRPr/>
            </a:pPr>
            <a:r>
              <a:rPr lang="tr-TR" sz="2800" dirty="0" smtClean="0">
                <a:effectLst>
                  <a:outerShdw blurRad="38100" dist="38100" dir="2700000" algn="tl">
                    <a:srgbClr val="000000"/>
                  </a:outerShdw>
                </a:effectLst>
                <a:latin typeface="Arial" pitchFamily="34" charset="0"/>
                <a:cs typeface="Arial" pitchFamily="34" charset="0"/>
              </a:rPr>
              <a:t>Yazarlar sadece “iyi </a:t>
            </a:r>
            <a:r>
              <a:rPr lang="tr-TR" sz="2800" dirty="0" err="1" smtClean="0">
                <a:effectLst>
                  <a:outerShdw blurRad="38100" dist="38100" dir="2700000" algn="tl">
                    <a:srgbClr val="000000"/>
                  </a:outerShdw>
                </a:effectLst>
                <a:latin typeface="Arial" pitchFamily="34" charset="0"/>
                <a:cs typeface="Arial" pitchFamily="34" charset="0"/>
              </a:rPr>
              <a:t>İngilizce’yi</a:t>
            </a:r>
            <a:r>
              <a:rPr lang="tr-TR" sz="2800" dirty="0" smtClean="0">
                <a:effectLst>
                  <a:outerShdw blurRad="38100" dist="38100" dir="2700000" algn="tl">
                    <a:srgbClr val="000000"/>
                  </a:outerShdw>
                </a:effectLst>
                <a:latin typeface="Arial" pitchFamily="34" charset="0"/>
                <a:cs typeface="Arial" pitchFamily="34" charset="0"/>
              </a:rPr>
              <a:t> ödünç” aldıklarını belirtiyorlar</a:t>
            </a:r>
          </a:p>
          <a:p>
            <a:pPr eaLnBrk="1" hangingPunct="1">
              <a:lnSpc>
                <a:spcPct val="90000"/>
              </a:lnSpc>
              <a:buFont typeface="Comic Sans MS" pitchFamily="124" charset="-94"/>
              <a:buChar char="•"/>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7350" algn="l"/>
                <a:tab pos="7185025" algn="l"/>
                <a:tab pos="7634288" algn="l"/>
                <a:tab pos="8083550" algn="l"/>
                <a:tab pos="8532813" algn="l"/>
                <a:tab pos="8982075" algn="l"/>
              </a:tabLst>
              <a:defRPr/>
            </a:pPr>
            <a:r>
              <a:rPr lang="tr-TR" sz="2800" dirty="0" smtClean="0">
                <a:effectLst>
                  <a:outerShdw blurRad="38100" dist="38100" dir="2700000" algn="tl">
                    <a:srgbClr val="000000"/>
                  </a:outerShdw>
                </a:effectLst>
                <a:latin typeface="Arial" pitchFamily="34" charset="0"/>
                <a:cs typeface="Arial" pitchFamily="34" charset="0"/>
              </a:rPr>
              <a:t>Disiplin soruşturması açılıyor</a:t>
            </a:r>
          </a:p>
          <a:p>
            <a:pPr eaLnBrk="1" hangingPunct="1">
              <a:lnSpc>
                <a:spcPct val="90000"/>
              </a:lnSpc>
              <a:buFont typeface="Comic Sans MS" pitchFamily="124" charset="-94"/>
              <a:buChar char="•"/>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7350" algn="l"/>
                <a:tab pos="7185025" algn="l"/>
                <a:tab pos="7634288" algn="l"/>
                <a:tab pos="8083550" algn="l"/>
                <a:tab pos="8532813" algn="l"/>
                <a:tab pos="8982075" algn="l"/>
              </a:tabLst>
              <a:defRPr/>
            </a:pPr>
            <a:r>
              <a:rPr lang="tr-TR" sz="2800" dirty="0" smtClean="0">
                <a:effectLst>
                  <a:outerShdw blurRad="38100" dist="38100" dir="2700000" algn="tl">
                    <a:srgbClr val="000000"/>
                  </a:outerShdw>
                </a:effectLst>
                <a:latin typeface="Arial" pitchFamily="34" charset="0"/>
                <a:cs typeface="Arial" pitchFamily="34" charset="0"/>
              </a:rPr>
              <a:t>İdari mahkeme “usulden” bozuyor</a:t>
            </a:r>
          </a:p>
          <a:p>
            <a:pPr eaLnBrk="1" hangingPunct="1">
              <a:lnSpc>
                <a:spcPct val="90000"/>
              </a:lnSpc>
              <a:buFont typeface="Comic Sans MS" pitchFamily="124" charset="-94"/>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7350" algn="l"/>
                <a:tab pos="7185025" algn="l"/>
                <a:tab pos="7634288" algn="l"/>
                <a:tab pos="8083550" algn="l"/>
                <a:tab pos="8532813" algn="l"/>
                <a:tab pos="8982075" algn="l"/>
              </a:tabLst>
              <a:defRPr/>
            </a:pPr>
            <a:endParaRPr lang="tr-TR" sz="2800" dirty="0" smtClean="0">
              <a:effectLst>
                <a:outerShdw blurRad="38100" dist="38100" dir="2700000" algn="tl">
                  <a:srgbClr val="000000"/>
                </a:outerShdw>
              </a:effectLst>
              <a:latin typeface="Arial" pitchFamily="34" charset="0"/>
              <a:cs typeface="Arial" pitchFamily="34" charset="0"/>
            </a:endParaRPr>
          </a:p>
        </p:txBody>
      </p:sp>
      <p:pic>
        <p:nvPicPr>
          <p:cNvPr id="33796" name="Picture 3"/>
          <p:cNvPicPr>
            <a:picLocks noChangeAspect="1" noChangeArrowheads="1"/>
          </p:cNvPicPr>
          <p:nvPr/>
        </p:nvPicPr>
        <p:blipFill>
          <a:blip r:embed="rId3" cstate="print"/>
          <a:srcRect/>
          <a:stretch>
            <a:fillRect/>
          </a:stretch>
        </p:blipFill>
        <p:spPr bwMode="auto">
          <a:xfrm>
            <a:off x="6472238" y="6021388"/>
            <a:ext cx="2420937" cy="625475"/>
          </a:xfrm>
          <a:prstGeom prst="rect">
            <a:avLst/>
          </a:prstGeom>
          <a:noFill/>
          <a:ln w="9525">
            <a:noFill/>
            <a:round/>
            <a:headEnd/>
            <a:tailEnd/>
          </a:ln>
        </p:spPr>
      </p:pic>
      <p:sp>
        <p:nvSpPr>
          <p:cNvPr id="33797" name="Line 4"/>
          <p:cNvSpPr>
            <a:spLocks noChangeShapeType="1"/>
          </p:cNvSpPr>
          <p:nvPr/>
        </p:nvSpPr>
        <p:spPr bwMode="auto">
          <a:xfrm>
            <a:off x="3059113" y="1125538"/>
            <a:ext cx="3025775" cy="1587"/>
          </a:xfrm>
          <a:prstGeom prst="line">
            <a:avLst/>
          </a:prstGeom>
          <a:noFill/>
          <a:ln w="57240">
            <a:solidFill>
              <a:srgbClr val="CCCCFF"/>
            </a:solidFill>
            <a:miter lim="800000"/>
            <a:headEnd/>
            <a:tailEnd/>
          </a:ln>
        </p:spPr>
        <p:txBody>
          <a:bodyPr/>
          <a:lstStyle/>
          <a:p>
            <a:endParaRPr lang="tr-T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468313" y="188913"/>
            <a:ext cx="7488237" cy="1752600"/>
          </a:xfrm>
        </p:spPr>
        <p:txBody>
          <a:bodyPr>
            <a:normAutofit fontScale="90000"/>
          </a:bodyPr>
          <a:lstStyle/>
          <a:p>
            <a:pPr eaLnBrk="1" hangingPunct="1"/>
            <a:r>
              <a:rPr lang="tr-TR" sz="4000" dirty="0" smtClean="0">
                <a:solidFill>
                  <a:srgbClr val="FF9900"/>
                </a:solidFill>
              </a:rPr>
              <a:t/>
            </a:r>
            <a:br>
              <a:rPr lang="tr-TR" sz="4000" dirty="0" smtClean="0">
                <a:solidFill>
                  <a:srgbClr val="FF9900"/>
                </a:solidFill>
              </a:rPr>
            </a:br>
            <a:r>
              <a:rPr lang="tr-TR" sz="4000" dirty="0" smtClean="0">
                <a:solidFill>
                  <a:srgbClr val="FF0000"/>
                </a:solidFill>
              </a:rPr>
              <a:t>Etik problemler son 10 yılda daha fazla konu ediliyor. Neden?</a:t>
            </a:r>
          </a:p>
        </p:txBody>
      </p:sp>
      <p:sp>
        <p:nvSpPr>
          <p:cNvPr id="52227" name="Rectangle 3"/>
          <p:cNvSpPr>
            <a:spLocks noGrp="1" noChangeArrowheads="1"/>
          </p:cNvSpPr>
          <p:nvPr>
            <p:ph sz="quarter" idx="1"/>
          </p:nvPr>
        </p:nvSpPr>
        <p:spPr>
          <a:xfrm>
            <a:off x="468313" y="2033588"/>
            <a:ext cx="8496300" cy="4824412"/>
          </a:xfrm>
        </p:spPr>
        <p:txBody>
          <a:bodyPr>
            <a:normAutofit lnSpcReduction="10000"/>
          </a:bodyPr>
          <a:lstStyle/>
          <a:p>
            <a:pPr marL="449263" lvl="1" indent="0" eaLnBrk="1" hangingPunct="1">
              <a:lnSpc>
                <a:spcPct val="80000"/>
              </a:lnSpc>
            </a:pPr>
            <a:r>
              <a:rPr lang="tr-TR" sz="3200" dirty="0" smtClean="0">
                <a:latin typeface="Arial" pitchFamily="34" charset="0"/>
                <a:cs typeface="Arial" pitchFamily="34" charset="0"/>
              </a:rPr>
              <a:t> </a:t>
            </a:r>
            <a:r>
              <a:rPr lang="tr-TR" sz="2800" dirty="0" smtClean="0">
                <a:latin typeface="Arial" pitchFamily="34" charset="0"/>
                <a:cs typeface="Arial" pitchFamily="34" charset="0"/>
              </a:rPr>
              <a:t>Son 50 yılda bilim insanının sayısının artması. ( ABD Fizik topluluğunun 1996 40000 üyesi, 1961’de 5000 üyesi)</a:t>
            </a:r>
          </a:p>
          <a:p>
            <a:pPr marL="449263" lvl="1" indent="0" eaLnBrk="1" hangingPunct="1">
              <a:lnSpc>
                <a:spcPct val="80000"/>
              </a:lnSpc>
              <a:buNone/>
            </a:pPr>
            <a:endParaRPr lang="tr-TR" sz="2800" dirty="0" smtClean="0">
              <a:latin typeface="Arial" pitchFamily="34" charset="0"/>
              <a:cs typeface="Arial" pitchFamily="34" charset="0"/>
            </a:endParaRPr>
          </a:p>
          <a:p>
            <a:pPr marL="449263" lvl="1" indent="0" eaLnBrk="1" hangingPunct="1">
              <a:lnSpc>
                <a:spcPct val="80000"/>
              </a:lnSpc>
            </a:pPr>
            <a:r>
              <a:rPr lang="tr-TR" sz="2800" dirty="0" smtClean="0">
                <a:latin typeface="Arial" pitchFamily="34" charset="0"/>
                <a:cs typeface="Arial" pitchFamily="34" charset="0"/>
              </a:rPr>
              <a:t>İnsanın ün, servet, güce olan ilgisinin bilim sınıfında daha fazla olması.</a:t>
            </a:r>
          </a:p>
          <a:p>
            <a:pPr marL="449263" lvl="1" indent="0" eaLnBrk="1" hangingPunct="1">
              <a:lnSpc>
                <a:spcPct val="80000"/>
              </a:lnSpc>
              <a:buNone/>
            </a:pPr>
            <a:endParaRPr lang="tr-TR" sz="2800" dirty="0" smtClean="0">
              <a:latin typeface="Arial" pitchFamily="34" charset="0"/>
              <a:cs typeface="Arial" pitchFamily="34" charset="0"/>
            </a:endParaRPr>
          </a:p>
          <a:p>
            <a:pPr marL="449263" lvl="1" indent="0" eaLnBrk="1" hangingPunct="1">
              <a:lnSpc>
                <a:spcPct val="80000"/>
              </a:lnSpc>
            </a:pPr>
            <a:r>
              <a:rPr lang="tr-TR" sz="2800" dirty="0" smtClean="0">
                <a:latin typeface="Arial" pitchFamily="34" charset="0"/>
                <a:cs typeface="Arial" pitchFamily="34" charset="0"/>
              </a:rPr>
              <a:t>Yayınların bilimsel başarının ölçütü olarak kabul edilmeleri ve bunun bilim insanlarına olan </a:t>
            </a:r>
            <a:r>
              <a:rPr lang="tr-TR" sz="2800" dirty="0" smtClean="0">
                <a:solidFill>
                  <a:srgbClr val="FF0000"/>
                </a:solidFill>
                <a:latin typeface="Arial" pitchFamily="34" charset="0"/>
                <a:cs typeface="Arial" pitchFamily="34" charset="0"/>
              </a:rPr>
              <a:t>baskıları</a:t>
            </a:r>
            <a:r>
              <a:rPr lang="tr-TR" sz="2800" dirty="0" smtClean="0">
                <a:latin typeface="Arial" pitchFamily="34" charset="0"/>
                <a:cs typeface="Arial" pitchFamily="34" charset="0"/>
              </a:rPr>
              <a:t> artırması.</a:t>
            </a:r>
          </a:p>
          <a:p>
            <a:pPr marL="269875" indent="-269875" eaLnBrk="1" hangingPunct="1">
              <a:lnSpc>
                <a:spcPct val="80000"/>
              </a:lnSpc>
              <a:buClr>
                <a:srgbClr val="FFCC00"/>
              </a:buClr>
              <a:buNone/>
            </a:pPr>
            <a:endParaRPr lang="tr-TR" sz="2800" dirty="0" smtClean="0">
              <a:latin typeface="Arial" pitchFamily="34" charset="0"/>
              <a:cs typeface="Arial" pitchFamily="34" charset="0"/>
            </a:endParaRPr>
          </a:p>
          <a:p>
            <a:pPr marL="269875" indent="-269875" eaLnBrk="1" hangingPunct="1">
              <a:lnSpc>
                <a:spcPct val="80000"/>
              </a:lnSpc>
              <a:buClr>
                <a:srgbClr val="FFCC00"/>
              </a:buClr>
              <a:buFont typeface="Wingdings" pitchFamily="2" charset="2"/>
              <a:buNone/>
            </a:pPr>
            <a:endParaRPr lang="tr-TR" sz="2400" b="1" dirty="0" smtClean="0"/>
          </a:p>
          <a:p>
            <a:pPr marL="269875" indent="-269875" eaLnBrk="1" hangingPunct="1">
              <a:lnSpc>
                <a:spcPct val="80000"/>
              </a:lnSpc>
              <a:buClr>
                <a:srgbClr val="FFCC00"/>
              </a:buClr>
              <a:buFont typeface="Wingdings" pitchFamily="2" charset="2"/>
              <a:buNone/>
            </a:pPr>
            <a:r>
              <a:rPr lang="tr-TR" sz="2400" b="1" dirty="0" smtClean="0"/>
              <a:t>*       </a:t>
            </a:r>
            <a:r>
              <a:rPr lang="tr-TR" sz="1800" b="1" i="1" dirty="0" err="1" smtClean="0"/>
              <a:t>Prof.Dr</a:t>
            </a:r>
            <a:r>
              <a:rPr lang="tr-TR" sz="1800" b="1" i="1" dirty="0" smtClean="0"/>
              <a:t>.Frank </a:t>
            </a:r>
            <a:r>
              <a:rPr lang="tr-TR" sz="1800" b="1" i="1" dirty="0" err="1" smtClean="0"/>
              <a:t>Karasz</a:t>
            </a:r>
            <a:r>
              <a:rPr lang="tr-TR" sz="1800" b="1" i="1" dirty="0" smtClean="0"/>
              <a:t>, Yayın Etiği, TÜBİTAK, 1996</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
          </p:nvPr>
        </p:nvSpPr>
        <p:spPr>
          <a:xfrm>
            <a:off x="539750" y="1125538"/>
            <a:ext cx="8191500" cy="4824412"/>
          </a:xfrm>
        </p:spPr>
        <p:txBody>
          <a:bodyPr/>
          <a:lstStyle/>
          <a:p>
            <a:pPr marL="609600" indent="-609600" eaLnBrk="1" hangingPunct="1">
              <a:lnSpc>
                <a:spcPct val="80000"/>
              </a:lnSpc>
            </a:pPr>
            <a:r>
              <a:rPr lang="tr-TR" sz="2800" dirty="0" smtClean="0">
                <a:latin typeface="Arial" pitchFamily="34" charset="0"/>
                <a:cs typeface="Arial" pitchFamily="34" charset="0"/>
              </a:rPr>
              <a:t>Yetersiz araştırma eğitimi ve disiplini,</a:t>
            </a:r>
          </a:p>
          <a:p>
            <a:pPr marL="609600" indent="-609600" eaLnBrk="1" hangingPunct="1">
              <a:lnSpc>
                <a:spcPct val="80000"/>
              </a:lnSpc>
            </a:pPr>
            <a:r>
              <a:rPr lang="tr-TR" sz="2800" dirty="0" smtClean="0">
                <a:latin typeface="Arial" pitchFamily="34" charset="0"/>
                <a:cs typeface="Arial" pitchFamily="34" charset="0"/>
              </a:rPr>
              <a:t>Araştırmaların kaynaklara olan ihtiyacının artması sonucunda </a:t>
            </a:r>
            <a:r>
              <a:rPr lang="tr-TR" sz="2800" dirty="0" smtClean="0">
                <a:solidFill>
                  <a:srgbClr val="FF0000"/>
                </a:solidFill>
                <a:latin typeface="Arial" pitchFamily="34" charset="0"/>
                <a:cs typeface="Arial" pitchFamily="34" charset="0"/>
              </a:rPr>
              <a:t>rekabetin</a:t>
            </a:r>
            <a:r>
              <a:rPr lang="tr-TR" sz="2800" dirty="0" smtClean="0">
                <a:latin typeface="Arial" pitchFamily="34" charset="0"/>
                <a:cs typeface="Arial" pitchFamily="34" charset="0"/>
              </a:rPr>
              <a:t> artması</a:t>
            </a:r>
            <a:r>
              <a:rPr lang="tr-TR" sz="2800" dirty="0" smtClean="0">
                <a:solidFill>
                  <a:srgbClr val="FFCC00"/>
                </a:solidFill>
                <a:latin typeface="Arial" pitchFamily="34" charset="0"/>
                <a:cs typeface="Arial" pitchFamily="34" charset="0"/>
              </a:rPr>
              <a:t> </a:t>
            </a:r>
          </a:p>
          <a:p>
            <a:pPr marL="609600" indent="-609600" eaLnBrk="1" hangingPunct="1">
              <a:lnSpc>
                <a:spcPct val="80000"/>
              </a:lnSpc>
            </a:pPr>
            <a:r>
              <a:rPr lang="tr-TR" sz="2800" dirty="0" smtClean="0">
                <a:solidFill>
                  <a:srgbClr val="FF0000"/>
                </a:solidFill>
                <a:latin typeface="Arial" pitchFamily="34" charset="0"/>
                <a:cs typeface="Arial" pitchFamily="34" charset="0"/>
              </a:rPr>
              <a:t>Proje desteği alma ve yayın yapma  konusunda çeşitli baskılar,</a:t>
            </a:r>
          </a:p>
          <a:p>
            <a:pPr marL="609600" indent="-609600" eaLnBrk="1" hangingPunct="1">
              <a:lnSpc>
                <a:spcPct val="80000"/>
              </a:lnSpc>
            </a:pPr>
            <a:r>
              <a:rPr lang="tr-TR" sz="2800" dirty="0" smtClean="0">
                <a:latin typeface="Arial" pitchFamily="34" charset="0"/>
                <a:cs typeface="Arial" pitchFamily="34" charset="0"/>
              </a:rPr>
              <a:t>“Fazla yayın= FAZLA PRESTİJ”,</a:t>
            </a:r>
          </a:p>
          <a:p>
            <a:pPr marL="609600" indent="-609600" eaLnBrk="1" hangingPunct="1">
              <a:lnSpc>
                <a:spcPct val="80000"/>
              </a:lnSpc>
            </a:pPr>
            <a:r>
              <a:rPr lang="tr-TR" sz="2800" dirty="0" smtClean="0">
                <a:latin typeface="Arial" pitchFamily="34" charset="0"/>
                <a:cs typeface="Arial" pitchFamily="34" charset="0"/>
              </a:rPr>
              <a:t>Hızlı yükselme arzusu ve yarış,</a:t>
            </a:r>
          </a:p>
          <a:p>
            <a:pPr marL="609600" indent="-609600" eaLnBrk="1" hangingPunct="1">
              <a:lnSpc>
                <a:spcPct val="80000"/>
              </a:lnSpc>
            </a:pPr>
            <a:r>
              <a:rPr lang="tr-TR" sz="2800" dirty="0" smtClean="0">
                <a:latin typeface="Arial" pitchFamily="34" charset="0"/>
                <a:cs typeface="Arial" pitchFamily="34" charset="0"/>
              </a:rPr>
              <a:t>Bilim dünyasında tanınma isteği,</a:t>
            </a:r>
          </a:p>
          <a:p>
            <a:pPr marL="609600" indent="-609600" eaLnBrk="1" hangingPunct="1">
              <a:lnSpc>
                <a:spcPct val="80000"/>
              </a:lnSpc>
            </a:pPr>
            <a:r>
              <a:rPr lang="tr-TR" sz="2800" dirty="0" smtClean="0">
                <a:latin typeface="Arial" pitchFamily="34" charset="0"/>
                <a:cs typeface="Arial" pitchFamily="34" charset="0"/>
              </a:rPr>
              <a:t>Mali kazanç,</a:t>
            </a:r>
          </a:p>
          <a:p>
            <a:pPr marL="609600" indent="-609600" eaLnBrk="1" hangingPunct="1">
              <a:lnSpc>
                <a:spcPct val="80000"/>
              </a:lnSpc>
            </a:pPr>
            <a:r>
              <a:rPr lang="tr-TR" sz="2800" dirty="0" smtClean="0">
                <a:latin typeface="Arial" pitchFamily="34" charset="0"/>
                <a:cs typeface="Arial" pitchFamily="34" charset="0"/>
              </a:rPr>
              <a:t>Psikolojik bozukluklar,</a:t>
            </a:r>
          </a:p>
          <a:p>
            <a:pPr marL="609600" indent="-609600" eaLnBrk="1" hangingPunct="1">
              <a:lnSpc>
                <a:spcPct val="80000"/>
              </a:lnSpc>
            </a:pPr>
            <a:r>
              <a:rPr lang="tr-TR" sz="2800" dirty="0" smtClean="0">
                <a:latin typeface="Arial" pitchFamily="34" charset="0"/>
                <a:cs typeface="Arial" pitchFamily="34" charset="0"/>
              </a:rPr>
              <a:t>Bilgisizlik</a:t>
            </a:r>
          </a:p>
          <a:p>
            <a:pPr marL="609600" indent="-609600" eaLnBrk="1" hangingPunct="1">
              <a:lnSpc>
                <a:spcPct val="80000"/>
              </a:lnSpc>
            </a:pPr>
            <a:endParaRPr lang="tr-TR" sz="2000" b="1" dirty="0"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395288" y="404813"/>
            <a:ext cx="8229600" cy="549275"/>
          </a:xfrm>
        </p:spPr>
        <p:txBody>
          <a:bodyPr>
            <a:normAutofit fontScale="90000"/>
          </a:bodyPr>
          <a:lstStyle/>
          <a:p>
            <a:pPr eaLnBrk="1" hangingPunct="1"/>
            <a:r>
              <a:rPr lang="tr-TR" sz="4000" smtClean="0">
                <a:solidFill>
                  <a:srgbClr val="FF0000"/>
                </a:solidFill>
              </a:rPr>
              <a:t>Kaynaklar</a:t>
            </a:r>
          </a:p>
        </p:txBody>
      </p:sp>
      <p:sp>
        <p:nvSpPr>
          <p:cNvPr id="55299" name="Rectangle 3"/>
          <p:cNvSpPr>
            <a:spLocks noGrp="1" noChangeArrowheads="1"/>
          </p:cNvSpPr>
          <p:nvPr>
            <p:ph sz="quarter" idx="1"/>
          </p:nvPr>
        </p:nvSpPr>
        <p:spPr>
          <a:xfrm>
            <a:off x="0" y="1341438"/>
            <a:ext cx="9144000" cy="4535487"/>
          </a:xfrm>
        </p:spPr>
        <p:txBody>
          <a:bodyPr/>
          <a:lstStyle/>
          <a:p>
            <a:pPr eaLnBrk="1" hangingPunct="1">
              <a:buFontTx/>
              <a:buNone/>
            </a:pPr>
            <a:r>
              <a:rPr lang="tr-TR" sz="2800" smtClean="0">
                <a:solidFill>
                  <a:srgbClr val="000000"/>
                </a:solidFill>
              </a:rPr>
              <a:t>1) BEKSAÇ M.S Yayın etiği ve yayınlanan makale </a:t>
            </a:r>
          </a:p>
          <a:p>
            <a:pPr eaLnBrk="1" hangingPunct="1">
              <a:buFontTx/>
              <a:buNone/>
            </a:pPr>
            <a:r>
              <a:rPr lang="tr-TR" sz="2800" smtClean="0">
                <a:solidFill>
                  <a:srgbClr val="000000"/>
                </a:solidFill>
              </a:rPr>
              <a:t>2) RUACAN Ş.    Bilimsel araştırmalar ve yayınlarda etik</a:t>
            </a:r>
          </a:p>
          <a:p>
            <a:pPr eaLnBrk="1" hangingPunct="1">
              <a:buFontTx/>
              <a:buNone/>
            </a:pPr>
            <a:r>
              <a:rPr lang="tr-TR" sz="2800" smtClean="0">
                <a:solidFill>
                  <a:srgbClr val="000000"/>
                </a:solidFill>
              </a:rPr>
              <a:t>3) MEMDUHOĞLU H.B  Bilimsel araştırma ve yayın etiği (2007)</a:t>
            </a:r>
          </a:p>
          <a:p>
            <a:pPr eaLnBrk="1" hangingPunct="1">
              <a:buFontTx/>
              <a:buNone/>
            </a:pPr>
            <a:r>
              <a:rPr lang="tr-TR" sz="2800" smtClean="0">
                <a:solidFill>
                  <a:srgbClr val="000000"/>
                </a:solidFill>
              </a:rPr>
              <a:t>4) KANSU E.  Bilimsel yayınlarda etik ilkeler (2008)</a:t>
            </a:r>
          </a:p>
          <a:p>
            <a:pPr eaLnBrk="1" hangingPunct="1">
              <a:buFontTx/>
              <a:buNone/>
            </a:pPr>
            <a:r>
              <a:rPr lang="tr-TR" sz="2800" smtClean="0">
                <a:solidFill>
                  <a:srgbClr val="000000"/>
                </a:solidFill>
              </a:rPr>
              <a:t>5) BÜLBÜL T. Bilimsel yayınlarda etik</a:t>
            </a:r>
          </a:p>
          <a:p>
            <a:pPr eaLnBrk="1" hangingPunct="1">
              <a:buFontTx/>
              <a:buNone/>
            </a:pPr>
            <a:r>
              <a:rPr lang="tr-TR" sz="2800" smtClean="0">
                <a:solidFill>
                  <a:srgbClr val="000000"/>
                </a:solidFill>
              </a:rPr>
              <a:t>6) </a:t>
            </a:r>
            <a:r>
              <a:rPr lang="tr-TR" sz="2800" smtClean="0"/>
              <a:t>BÜKEN  Türkiye örneğinde akademik dünya ve</a:t>
            </a:r>
          </a:p>
          <a:p>
            <a:pPr eaLnBrk="1" hangingPunct="1">
              <a:buFontTx/>
              <a:buNone/>
            </a:pPr>
            <a:r>
              <a:rPr lang="tr-TR" sz="2800" smtClean="0"/>
              <a:t>akademik etik</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457200" y="548680"/>
            <a:ext cx="7467600" cy="5925272"/>
          </a:xfrm>
        </p:spPr>
        <p:txBody>
          <a:bodyPr/>
          <a:lstStyle/>
          <a:p>
            <a:pPr marL="0" indent="0" algn="ctr">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tr-TR" i="1" dirty="0" smtClean="0">
                <a:effectLst>
                  <a:outerShdw blurRad="38100" dist="38100" dir="2700000" algn="tl">
                    <a:srgbClr val="000000"/>
                  </a:outerShdw>
                </a:effectLst>
              </a:rPr>
              <a:t>Bu sunuda aşağıda adları olan araştırmacıların etik ile ilgili sunularından da faydalanılmıştır.</a:t>
            </a:r>
          </a:p>
          <a:p>
            <a:pPr marL="0" indent="0" algn="ctr">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tr-TR" i="1" dirty="0" smtClean="0">
              <a:effectLst>
                <a:outerShdw blurRad="38100" dist="38100" dir="2700000" algn="tl">
                  <a:srgbClr val="000000"/>
                </a:outerShdw>
              </a:effectLst>
            </a:endParaRPr>
          </a:p>
          <a:p>
            <a:pPr marL="457200" indent="-457200" algn="just">
              <a:buAutoNum type="arabicPeriod"/>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tr-TR" i="1" dirty="0" smtClean="0">
                <a:effectLst>
                  <a:outerShdw blurRad="38100" dist="38100" dir="2700000" algn="tl">
                    <a:srgbClr val="000000"/>
                  </a:outerShdw>
                </a:effectLst>
              </a:rPr>
              <a:t>Araştırma ve yayın Etiği 2 , Prof. Dr. </a:t>
            </a:r>
            <a:r>
              <a:rPr lang="tr-TR" i="1" dirty="0" smtClean="0">
                <a:effectLst>
                  <a:outerShdw blurRad="38100" dist="38100" dir="2700000" algn="tl">
                    <a:srgbClr val="000000"/>
                  </a:outerShdw>
                </a:effectLst>
                <a:latin typeface="Lucida Grande" pitchFamily="124" charset="-94"/>
              </a:rPr>
              <a:t>Ş</a:t>
            </a:r>
            <a:r>
              <a:rPr lang="tr-TR" i="1" dirty="0" smtClean="0">
                <a:effectLst>
                  <a:outerShdw blurRad="38100" dist="38100" dir="2700000" algn="tl">
                    <a:srgbClr val="000000"/>
                  </a:outerShdw>
                </a:effectLst>
              </a:rPr>
              <a:t>evket </a:t>
            </a:r>
            <a:r>
              <a:rPr lang="tr-TR" i="1" dirty="0" err="1" smtClean="0">
                <a:effectLst>
                  <a:outerShdw blurRad="38100" dist="38100" dir="2700000" algn="tl">
                    <a:srgbClr val="000000"/>
                  </a:outerShdw>
                </a:effectLst>
              </a:rPr>
              <a:t>Ruacan</a:t>
            </a:r>
            <a:r>
              <a:rPr lang="tr-TR" i="1" dirty="0" smtClean="0">
                <a:effectLst>
                  <a:outerShdw blurRad="38100" dist="38100" dir="2700000" algn="tl">
                    <a:srgbClr val="000000"/>
                  </a:outerShdw>
                </a:effectLst>
              </a:rPr>
              <a:t> Hacettepe Üniversitesi, Onkoloji Enstitüsü</a:t>
            </a:r>
          </a:p>
          <a:p>
            <a:pPr marL="457200" indent="-457200" algn="just">
              <a:buAutoNum type="arabicPeriod"/>
            </a:pPr>
            <a:r>
              <a:rPr lang="tr-TR" i="1" dirty="0" smtClean="0">
                <a:effectLst>
                  <a:outerShdw blurRad="38100" dist="38100" dir="2700000" algn="tl">
                    <a:srgbClr val="000000"/>
                  </a:outerShdw>
                </a:effectLst>
              </a:rPr>
              <a:t>Bilimsel Araştırmalarda Yayınlar ve Etik İlkeler, Emin Kansu</a:t>
            </a:r>
          </a:p>
          <a:p>
            <a:pPr marL="457200" indent="-457200" algn="just">
              <a:buAutoNum type="arabicPeriod"/>
            </a:pPr>
            <a:r>
              <a:rPr lang="tr-TR" i="1" dirty="0" smtClean="0">
                <a:effectLst>
                  <a:outerShdw blurRad="38100" dist="38100" dir="2700000" algn="tl">
                    <a:srgbClr val="000000"/>
                  </a:outerShdw>
                </a:effectLst>
              </a:rPr>
              <a:t>Bilim Etiği, Aziz Aslan.</a:t>
            </a:r>
            <a:endParaRPr lang="tr-TR"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mba">
  <a:themeElements>
    <a:clrScheme name="Gündönümü">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Cumb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umb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827</TotalTime>
  <Words>1987</Words>
  <Application>Microsoft Office PowerPoint</Application>
  <PresentationFormat>Ekran Gösterisi (4:3)</PresentationFormat>
  <Paragraphs>246</Paragraphs>
  <Slides>59</Slides>
  <Notes>10</Notes>
  <HiddenSlides>0</HiddenSlides>
  <MMClips>0</MMClips>
  <ScaleCrop>false</ScaleCrop>
  <HeadingPairs>
    <vt:vector size="4" baseType="variant">
      <vt:variant>
        <vt:lpstr>Tema</vt:lpstr>
      </vt:variant>
      <vt:variant>
        <vt:i4>1</vt:i4>
      </vt:variant>
      <vt:variant>
        <vt:lpstr>Slayt Başlıkları</vt:lpstr>
      </vt:variant>
      <vt:variant>
        <vt:i4>59</vt:i4>
      </vt:variant>
    </vt:vector>
  </HeadingPairs>
  <TitlesOfParts>
    <vt:vector size="60" baseType="lpstr">
      <vt:lpstr>Cumba</vt:lpstr>
      <vt:lpstr>BİLİMSEL  ARAŞTIRMA  ETİĞİ</vt:lpstr>
      <vt:lpstr>Slayt 2</vt:lpstr>
      <vt:lpstr>BİLİM NEDİR?</vt:lpstr>
      <vt:lpstr>Slayt 4</vt:lpstr>
      <vt:lpstr>Slayt 5</vt:lpstr>
      <vt:lpstr>BİLİMSEL ARAŞTIRMA NEDİR?</vt:lpstr>
      <vt:lpstr>Slayt 7</vt:lpstr>
      <vt:lpstr>Slayt 8</vt:lpstr>
      <vt:lpstr>Slayt 9</vt:lpstr>
      <vt:lpstr>Slayt 10</vt:lpstr>
      <vt:lpstr>Bunun başlIca nedenlerİ:</vt:lpstr>
      <vt:lpstr>Slayt 12</vt:lpstr>
      <vt:lpstr>Slayt 13</vt:lpstr>
      <vt:lpstr>ETİK NEDİR?</vt:lpstr>
      <vt:lpstr>Slayt 15</vt:lpstr>
      <vt:lpstr>Slayt 16</vt:lpstr>
      <vt:lpstr>Slayt 17</vt:lpstr>
      <vt:lpstr>Slayt 18</vt:lpstr>
      <vt:lpstr>Slayt 19</vt:lpstr>
      <vt:lpstr>Slayt 20</vt:lpstr>
      <vt:lpstr>Slayt 21</vt:lpstr>
      <vt:lpstr>Slayt 22</vt:lpstr>
      <vt:lpstr>Slayt 23</vt:lpstr>
      <vt:lpstr>Slayt 24</vt:lpstr>
      <vt:lpstr>Slayt 25</vt:lpstr>
      <vt:lpstr>BİLİMDE ETİK DIŞI DAVRANIŞ NEDENLERİ:</vt:lpstr>
      <vt:lpstr>Slayt 27</vt:lpstr>
      <vt:lpstr>Slayt 28</vt:lpstr>
      <vt:lpstr>Slayt 29</vt:lpstr>
      <vt:lpstr>Slayt 30</vt:lpstr>
      <vt:lpstr>Slayt 31</vt:lpstr>
      <vt:lpstr>Slayt 32</vt:lpstr>
      <vt:lpstr>Slayt 33</vt:lpstr>
      <vt:lpstr>Slayt 34</vt:lpstr>
      <vt:lpstr>Kaynakça</vt:lpstr>
      <vt:lpstr>Slayt 36</vt:lpstr>
      <vt:lpstr>Slayt 37</vt:lpstr>
      <vt:lpstr>Slayt 38</vt:lpstr>
      <vt:lpstr>Slayt 39</vt:lpstr>
      <vt:lpstr>Slayt 40</vt:lpstr>
      <vt:lpstr>Slayt 41</vt:lpstr>
      <vt:lpstr>Slayt 42</vt:lpstr>
      <vt:lpstr>Slayt 43</vt:lpstr>
      <vt:lpstr>Slayt 44</vt:lpstr>
      <vt:lpstr>Slayt 45</vt:lpstr>
      <vt:lpstr>Slayt 46</vt:lpstr>
      <vt:lpstr>Slayt 47</vt:lpstr>
      <vt:lpstr>Slayt 48</vt:lpstr>
      <vt:lpstr>ÖRNEKLER Baltimor olayı</vt:lpstr>
      <vt:lpstr>Füzyon olayı</vt:lpstr>
      <vt:lpstr>Gazete haberi-1 (Cumhuriyet, 1995)</vt:lpstr>
      <vt:lpstr>Gazete haberi-2 (Milliyet 2002)</vt:lpstr>
      <vt:lpstr>Nobel ödül sahibi Prof. Dr. Milikan Olayı </vt:lpstr>
      <vt:lpstr>Türkiye’den başka örnek </vt:lpstr>
      <vt:lpstr>Fizik Olayı</vt:lpstr>
      <vt:lpstr> Etik problemler son 10 yılda daha fazla konu ediliyor. Neden?</vt:lpstr>
      <vt:lpstr>Slayt 57</vt:lpstr>
      <vt:lpstr>Kaynaklar</vt:lpstr>
      <vt:lpstr>Slayt 59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BİLİMSEL  ARAŞTIRMA  ETİĞİ</dc:title>
  <dc:creator>SAMSUNG</dc:creator>
  <cp:lastModifiedBy>Memduh</cp:lastModifiedBy>
  <cp:revision>72</cp:revision>
  <dcterms:created xsi:type="dcterms:W3CDTF">2012-06-24T21:21:38Z</dcterms:created>
  <dcterms:modified xsi:type="dcterms:W3CDTF">2013-01-29T15:54:03Z</dcterms:modified>
</cp:coreProperties>
</file>