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4"/>
  </p:notesMasterIdLst>
  <p:sldIdLst>
    <p:sldId id="256" r:id="rId2"/>
    <p:sldId id="268" r:id="rId3"/>
    <p:sldId id="258" r:id="rId4"/>
    <p:sldId id="259" r:id="rId5"/>
    <p:sldId id="257" r:id="rId6"/>
    <p:sldId id="260" r:id="rId7"/>
    <p:sldId id="261" r:id="rId8"/>
    <p:sldId id="262" r:id="rId9"/>
    <p:sldId id="263" r:id="rId10"/>
    <p:sldId id="264" r:id="rId11"/>
    <p:sldId id="272" r:id="rId12"/>
    <p:sldId id="273" r:id="rId13"/>
    <p:sldId id="266" r:id="rId14"/>
    <p:sldId id="291" r:id="rId15"/>
    <p:sldId id="267" r:id="rId16"/>
    <p:sldId id="269" r:id="rId17"/>
    <p:sldId id="274" r:id="rId18"/>
    <p:sldId id="298" r:id="rId19"/>
    <p:sldId id="275" r:id="rId20"/>
    <p:sldId id="276" r:id="rId21"/>
    <p:sldId id="277" r:id="rId22"/>
    <p:sldId id="296" r:id="rId23"/>
    <p:sldId id="278" r:id="rId24"/>
    <p:sldId id="282" r:id="rId25"/>
    <p:sldId id="292" r:id="rId26"/>
    <p:sldId id="283" r:id="rId27"/>
    <p:sldId id="284" r:id="rId28"/>
    <p:sldId id="290" r:id="rId29"/>
    <p:sldId id="285" r:id="rId30"/>
    <p:sldId id="294" r:id="rId31"/>
    <p:sldId id="293" r:id="rId32"/>
    <p:sldId id="287" r:id="rId33"/>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A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70" autoAdjust="0"/>
    <p:restoredTop sz="94660"/>
  </p:normalViewPr>
  <p:slideViewPr>
    <p:cSldViewPr>
      <p:cViewPr>
        <p:scale>
          <a:sx n="80" d="100"/>
          <a:sy n="80" d="100"/>
        </p:scale>
        <p:origin x="-2514" y="-75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735A4C-09D7-4BDA-8DCA-2F9003783D87}" type="datetimeFigureOut">
              <a:rPr lang="en-GB" smtClean="0"/>
              <a:t>11/04/2018</a:t>
            </a:fld>
            <a:endParaRPr lang="en-GB"/>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GB"/>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4FB4EC-80A4-4821-AC45-A5ED31B23D31}" type="slidenum">
              <a:rPr lang="en-GB" smtClean="0"/>
              <a:t>‹#›</a:t>
            </a:fld>
            <a:endParaRPr lang="en-GB"/>
          </a:p>
        </p:txBody>
      </p:sp>
    </p:spTree>
    <p:extLst>
      <p:ext uri="{BB962C8B-B14F-4D97-AF65-F5344CB8AC3E}">
        <p14:creationId xmlns:p14="http://schemas.microsoft.com/office/powerpoint/2010/main" val="3463431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D993C2D9-5501-45CE-8B69-ABD4080A0F97}" type="datetime1">
              <a:rPr lang="tr-TR" smtClean="0"/>
              <a:t>11.04.2018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670569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809369A2-AFC0-4247-83B1-B4ACFBC7CFD7}" type="datetime1">
              <a:rPr lang="tr-TR" smtClean="0"/>
              <a:t>11.04.2018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3309834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004364B7-2C44-4A8A-9E40-F351D3BCC50E}" type="datetime1">
              <a:rPr lang="tr-TR" smtClean="0"/>
              <a:t>11.04.2018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162151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0494933C-3BF5-47F2-8B42-25F1CBD47D60}" type="datetime1">
              <a:rPr lang="tr-TR" smtClean="0"/>
              <a:t>11.04.2018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754636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D4FC76C5-A924-4AF3-A7BD-D0B8809DEDAE}" type="datetime1">
              <a:rPr lang="tr-TR" smtClean="0"/>
              <a:t>11.04.2018</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3534317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197AB9C3-36B4-4B06-B81A-2ABED18D45BE}" type="datetime1">
              <a:rPr lang="tr-TR" smtClean="0"/>
              <a:t>11.04.2018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987284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EAF4922-BD9E-4FE0-8BA3-068689F83C38}" type="datetime1">
              <a:rPr lang="tr-TR" smtClean="0"/>
              <a:t>11.04.2018</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236053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CE53DD36-614B-4449-B696-706BE0DD5AC8}" type="datetime1">
              <a:rPr lang="tr-TR" smtClean="0"/>
              <a:t>11.04.2018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870149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FA525A42-2888-45DD-8494-595357232F11}" type="datetime1">
              <a:rPr lang="tr-TR" smtClean="0"/>
              <a:t>11.04.2018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492423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A4ABE2AE-437E-4ACB-98E3-C87FFD3F4B10}" type="datetime1">
              <a:rPr lang="tr-TR" smtClean="0"/>
              <a:t>11.04.2018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501304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A93A35B-4A11-4E1F-9A09-971972E37140}" type="datetime1">
              <a:rPr lang="tr-TR" smtClean="0"/>
              <a:t>11.04.2018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237491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2700000" scaled="0"/>
          <a:tileRect/>
        </a:grad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41DF1F-B9A9-47FB-99C4-B1291B2EA6C9}" type="datetime1">
              <a:rPr lang="tr-TR" smtClean="0"/>
              <a:t>11.04.2018</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extLst>
      <p:ext uri="{BB962C8B-B14F-4D97-AF65-F5344CB8AC3E}">
        <p14:creationId xmlns:p14="http://schemas.microsoft.com/office/powerpoint/2010/main" val="31729977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mailto:erasmus@gazi.edu.t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730623"/>
          </a:xfrm>
        </p:spPr>
        <p:txBody>
          <a:bodyPr>
            <a:normAutofit fontScale="90000"/>
          </a:bodyPr>
          <a:lstStyle/>
          <a:p>
            <a:r>
              <a:rPr lang="tr-TR" b="1" dirty="0" smtClean="0">
                <a:solidFill>
                  <a:srgbClr val="0070C0"/>
                </a:solidFill>
              </a:rPr>
              <a:t>2018-2019 </a:t>
            </a:r>
            <a:br>
              <a:rPr lang="tr-TR" b="1" dirty="0" smtClean="0">
                <a:solidFill>
                  <a:srgbClr val="0070C0"/>
                </a:solidFill>
              </a:rPr>
            </a:br>
            <a:r>
              <a:rPr lang="tr-TR" b="1" dirty="0" smtClean="0">
                <a:solidFill>
                  <a:srgbClr val="0070C0"/>
                </a:solidFill>
              </a:rPr>
              <a:t>Erasmus</a:t>
            </a:r>
            <a:r>
              <a:rPr lang="tr-TR" b="1" dirty="0" smtClean="0">
                <a:solidFill>
                  <a:srgbClr val="0070C0"/>
                </a:solidFill>
              </a:rPr>
              <a:t>+ Öğrenim </a:t>
            </a:r>
            <a:r>
              <a:rPr lang="tr-TR" b="1" dirty="0" smtClean="0">
                <a:solidFill>
                  <a:srgbClr val="0070C0"/>
                </a:solidFill>
              </a:rPr>
              <a:t>Hareketliliği</a:t>
            </a:r>
            <a:br>
              <a:rPr lang="tr-TR" b="1" dirty="0" smtClean="0">
                <a:solidFill>
                  <a:srgbClr val="0070C0"/>
                </a:solidFill>
              </a:rPr>
            </a:br>
            <a:r>
              <a:rPr lang="tr-TR" b="1" dirty="0" smtClean="0">
                <a:solidFill>
                  <a:srgbClr val="0070C0"/>
                </a:solidFill>
              </a:rPr>
              <a:t>Bilgilendirme Toplantısı</a:t>
            </a:r>
            <a:endParaRPr lang="en-GB" b="1" dirty="0">
              <a:solidFill>
                <a:srgbClr val="0070C0"/>
              </a:solidFill>
            </a:endParaRPr>
          </a:p>
        </p:txBody>
      </p:sp>
      <p:sp>
        <p:nvSpPr>
          <p:cNvPr id="3" name="Alt Başlık 2"/>
          <p:cNvSpPr>
            <a:spLocks noGrp="1"/>
          </p:cNvSpPr>
          <p:nvPr>
            <p:ph type="subTitle" idx="1"/>
          </p:nvPr>
        </p:nvSpPr>
        <p:spPr>
          <a:xfrm>
            <a:off x="1371600" y="4869160"/>
            <a:ext cx="6400800" cy="769640"/>
          </a:xfrm>
        </p:spPr>
        <p:txBody>
          <a:bodyPr>
            <a:noAutofit/>
          </a:bodyPr>
          <a:lstStyle/>
          <a:p>
            <a:r>
              <a:rPr lang="tr-TR" sz="2800" b="1" dirty="0" smtClean="0">
                <a:solidFill>
                  <a:srgbClr val="0070C0"/>
                </a:solidFill>
              </a:rPr>
              <a:t>Erasmus Kurum Koordinatörlüğü</a:t>
            </a:r>
          </a:p>
          <a:p>
            <a:endParaRPr lang="tr-TR" sz="2800" b="1" dirty="0" smtClean="0">
              <a:solidFill>
                <a:srgbClr val="0070C0"/>
              </a:solidFill>
            </a:endParaRPr>
          </a:p>
          <a:p>
            <a:r>
              <a:rPr lang="tr-TR" sz="2800" b="1" dirty="0" smtClean="0">
                <a:solidFill>
                  <a:srgbClr val="0070C0"/>
                </a:solidFill>
              </a:rPr>
              <a:t>11.04.2018</a:t>
            </a:r>
            <a:endParaRPr lang="tr-TR" sz="2800" b="1" dirty="0">
              <a:solidFill>
                <a:srgbClr val="0070C0"/>
              </a:solidFill>
            </a:endParaRPr>
          </a:p>
        </p:txBody>
      </p:sp>
    </p:spTree>
    <p:extLst>
      <p:ext uri="{BB962C8B-B14F-4D97-AF65-F5344CB8AC3E}">
        <p14:creationId xmlns:p14="http://schemas.microsoft.com/office/powerpoint/2010/main" val="8440755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endParaRPr lang="tr-TR" dirty="0" smtClean="0"/>
          </a:p>
          <a:p>
            <a:endParaRPr lang="tr-TR" dirty="0"/>
          </a:p>
          <a:p>
            <a:endParaRPr lang="tr-TR" dirty="0" smtClean="0"/>
          </a:p>
          <a:p>
            <a:endParaRPr lang="tr-TR" dirty="0"/>
          </a:p>
          <a:p>
            <a:pPr marL="0" indent="0" algn="ctr">
              <a:buNone/>
            </a:pPr>
            <a:r>
              <a:rPr lang="tr-TR" sz="4000" b="1" dirty="0" smtClean="0">
                <a:solidFill>
                  <a:srgbClr val="FF0000"/>
                </a:solidFill>
              </a:rPr>
              <a:t>GİTMEDEN ÖNCE YAPILACAKLAR</a:t>
            </a:r>
            <a:endParaRPr lang="en-GB" sz="40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2</a:t>
            </a:fld>
            <a:endParaRPr lang="tr-TR"/>
          </a:p>
        </p:txBody>
      </p:sp>
    </p:spTree>
    <p:extLst>
      <p:ext uri="{BB962C8B-B14F-4D97-AF65-F5344CB8AC3E}">
        <p14:creationId xmlns:p14="http://schemas.microsoft.com/office/powerpoint/2010/main" val="16496297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692696"/>
            <a:ext cx="8229600" cy="5433467"/>
          </a:xfrm>
        </p:spPr>
        <p:txBody>
          <a:bodyPr/>
          <a:lstStyle/>
          <a:p>
            <a:pPr marL="0" indent="0">
              <a:buNone/>
            </a:pPr>
            <a:r>
              <a:rPr lang="tr-TR" dirty="0"/>
              <a:t> </a:t>
            </a:r>
            <a:endParaRPr lang="tr-TR" dirty="0" smtClean="0"/>
          </a:p>
          <a:p>
            <a:endParaRPr lang="tr-TR" dirty="0"/>
          </a:p>
          <a:p>
            <a:pPr algn="just"/>
            <a:endParaRPr lang="tr-TR" dirty="0" smtClean="0"/>
          </a:p>
          <a:p>
            <a:pPr algn="just">
              <a:buFont typeface="Arial" charset="0"/>
              <a:buChar char="•"/>
            </a:pPr>
            <a:r>
              <a:rPr lang="tr-TR" b="1" dirty="0" smtClean="0">
                <a:solidFill>
                  <a:srgbClr val="FF0000"/>
                </a:solidFill>
              </a:rPr>
              <a:t>1. </a:t>
            </a:r>
            <a:r>
              <a:rPr lang="tr-TR" b="1" dirty="0"/>
              <a:t>Ofisten gideceğiniz üniversiteye hitaben bir «</a:t>
            </a:r>
            <a:r>
              <a:rPr lang="tr-TR" b="1" dirty="0" err="1"/>
              <a:t>Nomination</a:t>
            </a:r>
            <a:r>
              <a:rPr lang="tr-TR" b="1" dirty="0"/>
              <a:t>» e-postası gönderilecektir. Yani sizin adınız ve gerekli bilgileriniz online olarak ya da </a:t>
            </a:r>
            <a:r>
              <a:rPr lang="tr-TR" b="1" dirty="0" err="1"/>
              <a:t>e-posta</a:t>
            </a:r>
            <a:r>
              <a:rPr lang="tr-TR" b="1" dirty="0"/>
              <a:t> ile karşı üniversiteye resmi olarak bildirilecektir.</a:t>
            </a:r>
          </a:p>
        </p:txBody>
      </p:sp>
      <p:sp>
        <p:nvSpPr>
          <p:cNvPr id="2" name="Slayt Numarası Yer Tutucusu 1"/>
          <p:cNvSpPr>
            <a:spLocks noGrp="1"/>
          </p:cNvSpPr>
          <p:nvPr>
            <p:ph type="sldNum" sz="quarter" idx="12"/>
          </p:nvPr>
        </p:nvSpPr>
        <p:spPr/>
        <p:txBody>
          <a:bodyPr/>
          <a:lstStyle/>
          <a:p>
            <a:fld id="{F302176B-0E47-46AC-8F43-DAB4B8A37D06}" type="slidenum">
              <a:rPr lang="tr-TR" smtClean="0"/>
              <a:t>3</a:t>
            </a:fld>
            <a:endParaRPr lang="tr-TR"/>
          </a:p>
        </p:txBody>
      </p:sp>
    </p:spTree>
    <p:extLst>
      <p:ext uri="{BB962C8B-B14F-4D97-AF65-F5344CB8AC3E}">
        <p14:creationId xmlns:p14="http://schemas.microsoft.com/office/powerpoint/2010/main" val="10440676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algn="just"/>
            <a:endParaRPr lang="tr-TR" dirty="0" smtClean="0"/>
          </a:p>
          <a:p>
            <a:pPr marL="0" indent="0" algn="just">
              <a:buNone/>
            </a:pPr>
            <a:r>
              <a:rPr lang="tr-TR" b="1" dirty="0" smtClean="0">
                <a:solidFill>
                  <a:srgbClr val="FF0000"/>
                </a:solidFill>
              </a:rPr>
              <a:t>2. </a:t>
            </a:r>
            <a:r>
              <a:rPr lang="tr-TR" b="1" dirty="0" smtClean="0"/>
              <a:t>Yerleştiğiniz Üniversitenin akademik takvimini inceleyin. Güz ve Bahar dönemlerinin başlangıç ve bitiş tarihlerini öğrenin. Buna göre işlemlerinizi planlayın.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4</a:t>
            </a:fld>
            <a:endParaRPr lang="tr-TR"/>
          </a:p>
        </p:txBody>
      </p:sp>
    </p:spTree>
    <p:extLst>
      <p:ext uri="{BB962C8B-B14F-4D97-AF65-F5344CB8AC3E}">
        <p14:creationId xmlns:p14="http://schemas.microsoft.com/office/powerpoint/2010/main" val="25690527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3. </a:t>
            </a:r>
            <a:r>
              <a:rPr lang="tr-TR" b="1" dirty="0" smtClean="0"/>
              <a:t>Gideceğiniz ülkenin elçiliğini arayın veya internet sitesini araştırın ve karşı üniversitenin başlangıç tarihlerine göre vize başvurunuzu planlayın.</a:t>
            </a:r>
          </a:p>
          <a:p>
            <a:pPr marL="0" indent="0" algn="just">
              <a:buNone/>
            </a:pPr>
            <a:endParaRPr lang="tr-TR" b="1" dirty="0" smtClean="0"/>
          </a:p>
        </p:txBody>
      </p:sp>
      <p:sp>
        <p:nvSpPr>
          <p:cNvPr id="2" name="Slayt Numarası Yer Tutucusu 1"/>
          <p:cNvSpPr>
            <a:spLocks noGrp="1"/>
          </p:cNvSpPr>
          <p:nvPr>
            <p:ph type="sldNum" sz="quarter" idx="12"/>
          </p:nvPr>
        </p:nvSpPr>
        <p:spPr/>
        <p:txBody>
          <a:bodyPr/>
          <a:lstStyle/>
          <a:p>
            <a:fld id="{F302176B-0E47-46AC-8F43-DAB4B8A37D06}" type="slidenum">
              <a:rPr lang="tr-TR" smtClean="0"/>
              <a:t>5</a:t>
            </a:fld>
            <a:endParaRPr lang="tr-TR"/>
          </a:p>
        </p:txBody>
      </p:sp>
    </p:spTree>
    <p:extLst>
      <p:ext uri="{BB962C8B-B14F-4D97-AF65-F5344CB8AC3E}">
        <p14:creationId xmlns:p14="http://schemas.microsoft.com/office/powerpoint/2010/main" val="30111333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4. </a:t>
            </a:r>
            <a:r>
              <a:rPr lang="tr-TR" b="1" dirty="0" smtClean="0"/>
              <a:t>25 yaş üstü öğrenciler pasaport harcından muaf olmak için koordinatörlükten yazı alıp defterdarlıkta onaylatmalılar. 25 yaş altı öğrenciler yazıya ihtiyaçları yoktur. </a:t>
            </a:r>
          </a:p>
          <a:p>
            <a:pPr marL="0" indent="0" algn="just">
              <a:buNone/>
            </a:pPr>
            <a:r>
              <a:rPr lang="tr-TR" b="1" dirty="0" smtClean="0">
                <a:solidFill>
                  <a:srgbClr val="FF0000"/>
                </a:solidFill>
              </a:rPr>
              <a:t>Not: Gideceğiniz ülkenin ne kadar süre geçerli pasaport istediğine dikkat edin.</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6</a:t>
            </a:fld>
            <a:endParaRPr lang="tr-TR"/>
          </a:p>
        </p:txBody>
      </p:sp>
    </p:spTree>
    <p:extLst>
      <p:ext uri="{BB962C8B-B14F-4D97-AF65-F5344CB8AC3E}">
        <p14:creationId xmlns:p14="http://schemas.microsoft.com/office/powerpoint/2010/main" val="12488671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5. </a:t>
            </a:r>
            <a:r>
              <a:rPr lang="tr-TR" b="1" dirty="0" smtClean="0"/>
              <a:t>Karşı üniversiteden size bir kabul mektubu gelecektir. Bu kabul mektubunun orijinali vize işlemlerinde kullanmak üzere sizde kalmalıdır. Koordinatörlüğe bu belgenin bir kopyasını bırakarak «Vize yazısı» (Elçilik yazısı) isteyin.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7</a:t>
            </a:fld>
            <a:endParaRPr lang="tr-TR"/>
          </a:p>
        </p:txBody>
      </p:sp>
    </p:spTree>
    <p:extLst>
      <p:ext uri="{BB962C8B-B14F-4D97-AF65-F5344CB8AC3E}">
        <p14:creationId xmlns:p14="http://schemas.microsoft.com/office/powerpoint/2010/main" val="37517263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6. </a:t>
            </a:r>
            <a:r>
              <a:rPr lang="tr-TR" b="1" dirty="0" smtClean="0"/>
              <a:t>Vize yazısını aldıktan sonra kabul mektubunuz ve elçiliğin istediği diğer belgeler ile elçiliğe başvuru yapabilirsiniz. </a:t>
            </a:r>
          </a:p>
          <a:p>
            <a:pPr marL="0" indent="0" algn="just">
              <a:buNone/>
            </a:pPr>
            <a:r>
              <a:rPr lang="tr-TR" b="1" dirty="0"/>
              <a:t>	</a:t>
            </a:r>
            <a:r>
              <a:rPr lang="tr-TR" b="1" dirty="0" smtClean="0"/>
              <a:t>-Sağlık Sigortası&amp;AT11 belgesi</a:t>
            </a:r>
          </a:p>
          <a:p>
            <a:pPr marL="0" indent="0" algn="just">
              <a:buNone/>
            </a:pPr>
            <a:r>
              <a:rPr lang="tr-TR" b="1" dirty="0"/>
              <a:t>	</a:t>
            </a:r>
            <a:r>
              <a:rPr lang="tr-TR" b="1" dirty="0" smtClean="0"/>
              <a:t>-Konaklama belgesi</a:t>
            </a:r>
          </a:p>
          <a:p>
            <a:pPr marL="0" indent="0" algn="just">
              <a:buNone/>
            </a:pPr>
            <a:r>
              <a:rPr lang="tr-TR" b="1" dirty="0"/>
              <a:t>	</a:t>
            </a:r>
            <a:r>
              <a:rPr lang="tr-TR" b="1" dirty="0" smtClean="0"/>
              <a:t>-Mali destek vb. </a:t>
            </a:r>
          </a:p>
        </p:txBody>
      </p:sp>
      <p:sp>
        <p:nvSpPr>
          <p:cNvPr id="2" name="Slayt Numarası Yer Tutucusu 1"/>
          <p:cNvSpPr>
            <a:spLocks noGrp="1"/>
          </p:cNvSpPr>
          <p:nvPr>
            <p:ph type="sldNum" sz="quarter" idx="12"/>
          </p:nvPr>
        </p:nvSpPr>
        <p:spPr/>
        <p:txBody>
          <a:bodyPr/>
          <a:lstStyle/>
          <a:p>
            <a:fld id="{F302176B-0E47-46AC-8F43-DAB4B8A37D06}" type="slidenum">
              <a:rPr lang="tr-TR" smtClean="0"/>
              <a:t>8</a:t>
            </a:fld>
            <a:endParaRPr lang="tr-TR"/>
          </a:p>
        </p:txBody>
      </p:sp>
    </p:spTree>
    <p:extLst>
      <p:ext uri="{BB962C8B-B14F-4D97-AF65-F5344CB8AC3E}">
        <p14:creationId xmlns:p14="http://schemas.microsoft.com/office/powerpoint/2010/main" val="21460030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548680"/>
            <a:ext cx="8229600" cy="5577483"/>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endParaRPr lang="tr-TR" b="1" dirty="0" smtClean="0">
              <a:solidFill>
                <a:srgbClr val="FF0000"/>
              </a:solidFill>
            </a:endParaRPr>
          </a:p>
          <a:p>
            <a:pPr marL="0" indent="0" algn="just">
              <a:buNone/>
            </a:pPr>
            <a:r>
              <a:rPr lang="tr-TR" b="1" dirty="0" smtClean="0">
                <a:solidFill>
                  <a:srgbClr val="FF0000"/>
                </a:solidFill>
              </a:rPr>
              <a:t>7. </a:t>
            </a:r>
            <a:r>
              <a:rPr lang="tr-TR" b="1" dirty="0" smtClean="0"/>
              <a:t>Öğrenim anlaşması (Learning </a:t>
            </a:r>
            <a:r>
              <a:rPr lang="tr-TR" b="1" dirty="0" err="1" smtClean="0"/>
              <a:t>Agreement</a:t>
            </a:r>
            <a:r>
              <a:rPr lang="tr-TR" b="1" dirty="0" smtClean="0"/>
              <a:t>)</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9</a:t>
            </a:fld>
            <a:endParaRPr lang="tr-TR"/>
          </a:p>
        </p:txBody>
      </p:sp>
    </p:spTree>
    <p:extLst>
      <p:ext uri="{BB962C8B-B14F-4D97-AF65-F5344CB8AC3E}">
        <p14:creationId xmlns:p14="http://schemas.microsoft.com/office/powerpoint/2010/main" val="6511075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smtClean="0">
                <a:solidFill>
                  <a:srgbClr val="FF0000"/>
                </a:solidFill>
              </a:rPr>
              <a:t>8. </a:t>
            </a:r>
            <a:r>
              <a:rPr lang="tr-TR" b="1" dirty="0" smtClean="0"/>
              <a:t>İmzalanan öğrenim anlaşmanızı tarayarak e-posta ile, istenirse orijinalini de acele postayla karşı üniversiteye gönderin. Sizin tarayarak gönderdiğiniz belgeyi, karşı üniversite imzalatarak size yine e-posta ile gönderir. Bu belgeyi Ofise teslim edin. %70 hibeniz </a:t>
            </a:r>
            <a:r>
              <a:rPr lang="tr-TR" b="1" dirty="0"/>
              <a:t>b</a:t>
            </a:r>
            <a:r>
              <a:rPr lang="tr-TR" b="1" dirty="0" smtClean="0"/>
              <a:t>u belgedeki imzalar olmadan hesabınıza yatamaz. Bölüm koordinatörünüze belgenin bir kopyasını bırakmalısınız.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10</a:t>
            </a:fld>
            <a:endParaRPr lang="tr-TR"/>
          </a:p>
        </p:txBody>
      </p:sp>
    </p:spTree>
    <p:extLst>
      <p:ext uri="{BB962C8B-B14F-4D97-AF65-F5344CB8AC3E}">
        <p14:creationId xmlns:p14="http://schemas.microsoft.com/office/powerpoint/2010/main" val="32689080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a:solidFill>
                  <a:srgbClr val="FF0000"/>
                </a:solidFill>
              </a:rPr>
              <a:t>*</a:t>
            </a:r>
            <a:r>
              <a:rPr lang="tr-TR" b="1" dirty="0" smtClean="0">
                <a:solidFill>
                  <a:srgbClr val="FF0000"/>
                </a:solidFill>
              </a:rPr>
              <a:t> </a:t>
            </a:r>
            <a:r>
              <a:rPr lang="tr-TR" b="1" dirty="0" smtClean="0"/>
              <a:t>Karşı üniversitede öğreniminize başlamadan önce öğrenim anlaşmanızdaki dersler değişecekse bu değişim işlemini öğrenim anlaşmasının «değişiklikler sayfası» üzerinde yapmalısınız. </a:t>
            </a:r>
            <a:r>
              <a:rPr lang="tr-TR" b="1" dirty="0" smtClean="0">
                <a:solidFill>
                  <a:srgbClr val="FF0000"/>
                </a:solidFill>
              </a:rPr>
              <a:t>En baştan yeni bir anlaşma hazırlamamalısınız. </a:t>
            </a:r>
            <a:r>
              <a:rPr lang="tr-TR" b="1" dirty="0" smtClean="0"/>
              <a:t>Bölüm koordinatörünüzle yazışarak uygun dersleri belirlemelisiniz ve bunları «</a:t>
            </a:r>
            <a:r>
              <a:rPr lang="tr-TR" b="1" dirty="0" err="1" smtClean="0"/>
              <a:t>Changes</a:t>
            </a:r>
            <a:r>
              <a:rPr lang="tr-TR" b="1" dirty="0" smtClean="0"/>
              <a:t>» sayfasında belirtmeli ve belgeyi imzalatıp bize göndermelisiniz.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11</a:t>
            </a:fld>
            <a:endParaRPr lang="tr-TR"/>
          </a:p>
        </p:txBody>
      </p:sp>
    </p:spTree>
    <p:extLst>
      <p:ext uri="{BB962C8B-B14F-4D97-AF65-F5344CB8AC3E}">
        <p14:creationId xmlns:p14="http://schemas.microsoft.com/office/powerpoint/2010/main" val="28228722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 </a:t>
            </a:r>
            <a:r>
              <a:rPr lang="tr-TR" b="1" dirty="0" smtClean="0"/>
              <a:t>Ders değişikliği işlemi öğrenci gitmeden önce de yapılabilir. Değişiklik olacağı siz gittikten sonra ortaya çıkarsa, bu işlem </a:t>
            </a:r>
            <a:r>
              <a:rPr lang="tr-TR" b="1" dirty="0" smtClean="0">
                <a:solidFill>
                  <a:srgbClr val="FF0000"/>
                </a:solidFill>
              </a:rPr>
              <a:t>1 ay içinde yapılmalı</a:t>
            </a:r>
            <a:r>
              <a:rPr lang="tr-TR" b="1" dirty="0" smtClean="0"/>
              <a:t> ve güncel «</a:t>
            </a:r>
            <a:r>
              <a:rPr lang="tr-TR" b="1" dirty="0" err="1" smtClean="0"/>
              <a:t>changes</a:t>
            </a:r>
            <a:r>
              <a:rPr lang="tr-TR" b="1" dirty="0" smtClean="0"/>
              <a:t> sayfası» (öğrenci ve karşı taraftan imzalı) bölüm koordinatörüne e-posta ile gönderilmelidir. </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12</a:t>
            </a:fld>
            <a:endParaRPr lang="tr-TR"/>
          </a:p>
        </p:txBody>
      </p:sp>
    </p:spTree>
    <p:extLst>
      <p:ext uri="{BB962C8B-B14F-4D97-AF65-F5344CB8AC3E}">
        <p14:creationId xmlns:p14="http://schemas.microsoft.com/office/powerpoint/2010/main" val="6537960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smtClean="0">
                <a:solidFill>
                  <a:srgbClr val="FF0000"/>
                </a:solidFill>
              </a:rPr>
              <a:t>10. </a:t>
            </a:r>
            <a:r>
              <a:rPr lang="tr-TR" b="1" dirty="0"/>
              <a:t>Learning </a:t>
            </a:r>
            <a:r>
              <a:rPr lang="tr-TR" b="1" dirty="0" err="1"/>
              <a:t>Agreement’ınızın</a:t>
            </a:r>
            <a:r>
              <a:rPr lang="tr-TR" b="1" dirty="0"/>
              <a:t> imzalı kopyası size e-postayla geldikten </a:t>
            </a:r>
            <a:r>
              <a:rPr lang="tr-TR" b="1" dirty="0" smtClean="0"/>
              <a:t>sonra bir kopyasını ofise diğerini bölüm koordinatörünüze veriniz. Koordinatörünüz sizin için ‘Yönetim Kurulu Kararı’ çıkaracaktır. Bu kurul kararını kendi öğrenci işlerinizden alıp bir kopyasını koordinatörlüğe bırakınız.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13</a:t>
            </a:fld>
            <a:endParaRPr lang="tr-TR"/>
          </a:p>
        </p:txBody>
      </p:sp>
    </p:spTree>
    <p:extLst>
      <p:ext uri="{BB962C8B-B14F-4D97-AF65-F5344CB8AC3E}">
        <p14:creationId xmlns:p14="http://schemas.microsoft.com/office/powerpoint/2010/main" val="18191532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lgn="just">
              <a:buNone/>
            </a:pPr>
            <a:r>
              <a:rPr lang="tr-TR" b="1" dirty="0" smtClean="0">
                <a:solidFill>
                  <a:srgbClr val="FF0000"/>
                </a:solidFill>
              </a:rPr>
              <a:t>11. </a:t>
            </a:r>
            <a:r>
              <a:rPr lang="tr-TR" b="1" dirty="0" smtClean="0"/>
              <a:t>Bu arada size mail ile bir online dil sınavı gelecektir. Bu sınavda başarılı ya da başarısız olma durumu yoktur, sınavın amacı sizin gitmeden önce ve döndükten sonraki dil seviyenizi görmektir. Sınavları yapmak zorunludur. Öğrenci sınav sonucunu koordinatörlüğe sözleşme yapmadan önce getirmelidir.  </a:t>
            </a:r>
            <a:endParaRPr lang="tr-TR" b="1"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14</a:t>
            </a:fld>
            <a:endParaRPr lang="tr-TR"/>
          </a:p>
        </p:txBody>
      </p:sp>
    </p:spTree>
    <p:extLst>
      <p:ext uri="{BB962C8B-B14F-4D97-AF65-F5344CB8AC3E}">
        <p14:creationId xmlns:p14="http://schemas.microsoft.com/office/powerpoint/2010/main" val="29379882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12. </a:t>
            </a:r>
            <a:r>
              <a:rPr lang="tr-TR" b="1" dirty="0"/>
              <a:t>Halkbank’tan </a:t>
            </a:r>
            <a:r>
              <a:rPr lang="tr-TR" b="1" dirty="0" err="1">
                <a:solidFill>
                  <a:srgbClr val="FF0000"/>
                </a:solidFill>
              </a:rPr>
              <a:t>euro</a:t>
            </a:r>
            <a:r>
              <a:rPr lang="tr-TR" b="1" dirty="0"/>
              <a:t> hesabı açtırın. </a:t>
            </a:r>
            <a:r>
              <a:rPr lang="tr-TR" b="1" dirty="0" err="1"/>
              <a:t>Iban</a:t>
            </a:r>
            <a:r>
              <a:rPr lang="tr-TR" b="1" dirty="0"/>
              <a:t> numaranızla birlikte </a:t>
            </a:r>
            <a:r>
              <a:rPr lang="tr-TR" b="1" dirty="0" smtClean="0"/>
              <a:t>koordinatörlüğe gelin. Hibe </a:t>
            </a:r>
            <a:r>
              <a:rPr lang="tr-TR" b="1" dirty="0"/>
              <a:t>sözleşmesi yapıldıktan sonra %70 hibenizin hesabınızda aktarılma işlemi başlayacaktır.</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15</a:t>
            </a:fld>
            <a:endParaRPr lang="tr-TR"/>
          </a:p>
        </p:txBody>
      </p:sp>
    </p:spTree>
    <p:extLst>
      <p:ext uri="{BB962C8B-B14F-4D97-AF65-F5344CB8AC3E}">
        <p14:creationId xmlns:p14="http://schemas.microsoft.com/office/powerpoint/2010/main" val="38698100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404664"/>
            <a:ext cx="8229600" cy="5678091"/>
          </a:xfrm>
        </p:spPr>
        <p:txBody>
          <a:bodyPr/>
          <a:lstStyle/>
          <a:p>
            <a:endParaRPr lang="tr-TR" dirty="0" smtClean="0"/>
          </a:p>
          <a:p>
            <a:endParaRPr lang="tr-TR" dirty="0"/>
          </a:p>
          <a:p>
            <a:endParaRPr lang="tr-TR" dirty="0" smtClean="0"/>
          </a:p>
          <a:p>
            <a:endParaRPr lang="tr-TR" dirty="0"/>
          </a:p>
          <a:p>
            <a:pPr marL="0" indent="0" algn="ctr">
              <a:buNone/>
            </a:pPr>
            <a:r>
              <a:rPr lang="tr-TR" sz="3600" b="1" dirty="0" smtClean="0">
                <a:solidFill>
                  <a:srgbClr val="FF0000"/>
                </a:solidFill>
              </a:rPr>
              <a:t>DÖNMEDEN ÖNCE ve DÖNDÜKTEN SONRA YAPILACAKLAR</a:t>
            </a:r>
            <a:endParaRPr lang="en-GB" sz="36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16</a:t>
            </a:fld>
            <a:endParaRPr lang="tr-TR"/>
          </a:p>
        </p:txBody>
      </p:sp>
    </p:spTree>
    <p:extLst>
      <p:ext uri="{BB962C8B-B14F-4D97-AF65-F5344CB8AC3E}">
        <p14:creationId xmlns:p14="http://schemas.microsoft.com/office/powerpoint/2010/main" val="19393498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r>
              <a:rPr lang="tr-TR" b="1" dirty="0">
                <a:solidFill>
                  <a:srgbClr val="FF0000"/>
                </a:solidFill>
              </a:rPr>
              <a:t>1</a:t>
            </a:r>
            <a:r>
              <a:rPr lang="tr-TR" b="1" dirty="0" smtClean="0">
                <a:solidFill>
                  <a:srgbClr val="FF0000"/>
                </a:solidFill>
              </a:rPr>
              <a:t>. </a:t>
            </a:r>
            <a:r>
              <a:rPr lang="tr-TR" b="1" dirty="0" smtClean="0"/>
              <a:t>Karşı üniversitede öğreniminizi tamamlamadan önce oradan alacağınız ders notlarınızı belirten «</a:t>
            </a:r>
            <a:r>
              <a:rPr lang="tr-TR" b="1" dirty="0" err="1" smtClean="0"/>
              <a:t>Transcript</a:t>
            </a:r>
            <a:r>
              <a:rPr lang="tr-TR" b="1" dirty="0" smtClean="0"/>
              <a:t> of </a:t>
            </a:r>
            <a:r>
              <a:rPr lang="tr-TR" b="1" dirty="0" err="1" smtClean="0"/>
              <a:t>Records</a:t>
            </a:r>
            <a:r>
              <a:rPr lang="tr-TR" b="1" dirty="0" smtClean="0"/>
              <a:t>» adlı belgeyi dönmeden önce almaya çalışmalısınız. Siz döndükten sonra gönderilecek Transkript hibe işlemlerinizi yavaşlatır. Mümkünse Transkriptinizle birlikte dönmelisiniz.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17</a:t>
            </a:fld>
            <a:endParaRPr lang="tr-TR"/>
          </a:p>
        </p:txBody>
      </p:sp>
    </p:spTree>
    <p:extLst>
      <p:ext uri="{BB962C8B-B14F-4D97-AF65-F5344CB8AC3E}">
        <p14:creationId xmlns:p14="http://schemas.microsoft.com/office/powerpoint/2010/main" val="24878681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r>
              <a:rPr lang="tr-TR" b="1" dirty="0" smtClean="0">
                <a:solidFill>
                  <a:srgbClr val="FF0000"/>
                </a:solidFill>
              </a:rPr>
              <a:t>2. </a:t>
            </a:r>
            <a:r>
              <a:rPr lang="tr-TR" b="1" dirty="0" smtClean="0"/>
              <a:t>Transkriptin bir nüshasını bölüm koordinatörünüze verip ‘</a:t>
            </a:r>
            <a:r>
              <a:rPr lang="tr-TR" b="1" dirty="0" err="1" smtClean="0"/>
              <a:t>After</a:t>
            </a:r>
            <a:r>
              <a:rPr lang="tr-TR" b="1" dirty="0" smtClean="0"/>
              <a:t> </a:t>
            </a:r>
            <a:r>
              <a:rPr lang="tr-TR" b="1" dirty="0" err="1" smtClean="0"/>
              <a:t>Mobility</a:t>
            </a:r>
            <a:r>
              <a:rPr lang="tr-TR" b="1" dirty="0" smtClean="0"/>
              <a:t>’ belgesini imzalatmalısınız. </a:t>
            </a:r>
            <a:r>
              <a:rPr lang="tr-TR" b="1" dirty="0" err="1" smtClean="0"/>
              <a:t>After</a:t>
            </a:r>
            <a:r>
              <a:rPr lang="tr-TR" b="1" dirty="0" smtClean="0"/>
              <a:t> </a:t>
            </a:r>
            <a:r>
              <a:rPr lang="tr-TR" b="1" dirty="0" err="1" smtClean="0"/>
              <a:t>Mobility</a:t>
            </a:r>
            <a:r>
              <a:rPr lang="tr-TR" b="1" dirty="0" smtClean="0"/>
              <a:t> belgesinin bir kopyası ile bölüm koordinatörü sizin yönetim kurulu kararınızı çıkaracaktır. Bu karar ve öğrenci işlerinden alacağınız yeni bir transkript koordinatörlüğe teslim edilmeli.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18</a:t>
            </a:fld>
            <a:endParaRPr lang="tr-TR"/>
          </a:p>
        </p:txBody>
      </p:sp>
    </p:spTree>
    <p:extLst>
      <p:ext uri="{BB962C8B-B14F-4D97-AF65-F5344CB8AC3E}">
        <p14:creationId xmlns:p14="http://schemas.microsoft.com/office/powerpoint/2010/main" val="33869165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7030A0"/>
              </a:solidFill>
            </a:endParaRPr>
          </a:p>
          <a:p>
            <a:pPr marL="0" indent="0" algn="just">
              <a:buNone/>
            </a:pPr>
            <a:r>
              <a:rPr lang="tr-TR" b="1" dirty="0" smtClean="0">
                <a:solidFill>
                  <a:srgbClr val="FF0000"/>
                </a:solidFill>
              </a:rPr>
              <a:t>3.</a:t>
            </a:r>
            <a:r>
              <a:rPr lang="tr-TR" b="1" dirty="0" smtClean="0">
                <a:solidFill>
                  <a:srgbClr val="7030A0"/>
                </a:solidFill>
              </a:rPr>
              <a:t> </a:t>
            </a:r>
            <a:r>
              <a:rPr lang="tr-TR" b="1" dirty="0" smtClean="0"/>
              <a:t>Dönmeden önce karşı kurumdan öğrenim tarih aralığınızı belirten bir «katılım sertifikası» almalısınız. Bu belge imzalı ve mühürlü olmalıdır. Bir örneği web sitemizde vardır, eğer karşı üniversitenin matbu bir sertifikası yoksa bunu da doldurtabilirsiniz.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19</a:t>
            </a:fld>
            <a:endParaRPr lang="tr-TR"/>
          </a:p>
        </p:txBody>
      </p:sp>
    </p:spTree>
    <p:extLst>
      <p:ext uri="{BB962C8B-B14F-4D97-AF65-F5344CB8AC3E}">
        <p14:creationId xmlns:p14="http://schemas.microsoft.com/office/powerpoint/2010/main" val="30523492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4. </a:t>
            </a:r>
            <a:r>
              <a:rPr lang="tr-TR" b="1" dirty="0" smtClean="0"/>
              <a:t>Döndükten sonra Ofiste Pasaportunuzun giriş-çıkış mühürlerinin olduğu sayfaların fotokopisini çekeceğiz. Havaalanlarında bu mühürleri bastırmayı unutmayınız. Eğer mühür bastıramazsanız, uçuş kartlarınızın fotokopisini de alabiliriz. Bu yüzden gidiş-dönüş uçuş kartlarınızı kaybetmeyiniz.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20</a:t>
            </a:fld>
            <a:endParaRPr lang="tr-TR"/>
          </a:p>
        </p:txBody>
      </p:sp>
    </p:spTree>
    <p:extLst>
      <p:ext uri="{BB962C8B-B14F-4D97-AF65-F5344CB8AC3E}">
        <p14:creationId xmlns:p14="http://schemas.microsoft.com/office/powerpoint/2010/main" val="23310449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5. </a:t>
            </a:r>
            <a:r>
              <a:rPr lang="tr-TR" b="1" dirty="0" smtClean="0"/>
              <a:t>Döndükten sonra size bir rapor gönderilecek bunu doldurup sistem üzerinden </a:t>
            </a:r>
            <a:r>
              <a:rPr lang="tr-TR" b="1" dirty="0" err="1" smtClean="0"/>
              <a:t>submit</a:t>
            </a:r>
            <a:r>
              <a:rPr lang="tr-TR" b="1" dirty="0" smtClean="0"/>
              <a:t> etmelisiniz.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21</a:t>
            </a:fld>
            <a:endParaRPr lang="tr-TR"/>
          </a:p>
        </p:txBody>
      </p:sp>
    </p:spTree>
    <p:extLst>
      <p:ext uri="{BB962C8B-B14F-4D97-AF65-F5344CB8AC3E}">
        <p14:creationId xmlns:p14="http://schemas.microsoft.com/office/powerpoint/2010/main" val="14096827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a:solidFill>
                  <a:srgbClr val="FF0000"/>
                </a:solidFill>
              </a:rPr>
              <a:t>6</a:t>
            </a:r>
            <a:r>
              <a:rPr lang="tr-TR" b="1" dirty="0" smtClean="0">
                <a:solidFill>
                  <a:srgbClr val="FF0000"/>
                </a:solidFill>
              </a:rPr>
              <a:t>. </a:t>
            </a:r>
            <a:r>
              <a:rPr lang="tr-TR" b="1" dirty="0" smtClean="0"/>
              <a:t>OLS sınavının ikincisi dönüş yapacağınız ayın 15’inde gelmektedir. Bu sınavı yapmalısınız.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22</a:t>
            </a:fld>
            <a:endParaRPr lang="tr-TR"/>
          </a:p>
        </p:txBody>
      </p:sp>
    </p:spTree>
    <p:extLst>
      <p:ext uri="{BB962C8B-B14F-4D97-AF65-F5344CB8AC3E}">
        <p14:creationId xmlns:p14="http://schemas.microsoft.com/office/powerpoint/2010/main" val="21544060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 </a:t>
            </a:r>
            <a:r>
              <a:rPr lang="tr-TR" b="1" dirty="0" smtClean="0"/>
              <a:t>Evraklarınızı tamamladıktan sonra katılım sertifikanız ve pasaport giriş-çıkış tarihlerine göre %30 hibeniz hesaplanır ve hesabınıza yatar.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23</a:t>
            </a:fld>
            <a:endParaRPr lang="tr-TR"/>
          </a:p>
        </p:txBody>
      </p:sp>
    </p:spTree>
    <p:extLst>
      <p:ext uri="{BB962C8B-B14F-4D97-AF65-F5344CB8AC3E}">
        <p14:creationId xmlns:p14="http://schemas.microsoft.com/office/powerpoint/2010/main" val="10202981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endParaRPr lang="tr-TR" b="1" dirty="0">
              <a:solidFill>
                <a:srgbClr val="FF0000"/>
              </a:solidFill>
            </a:endParaRPr>
          </a:p>
          <a:p>
            <a:pPr marL="0" indent="0">
              <a:buNone/>
            </a:pPr>
            <a:r>
              <a:rPr lang="tr-TR" b="1" dirty="0" smtClean="0">
                <a:solidFill>
                  <a:srgbClr val="FF0000"/>
                </a:solidFill>
              </a:rPr>
              <a:t>Hibeler</a:t>
            </a:r>
          </a:p>
          <a:p>
            <a:pPr marL="0" indent="0" algn="just">
              <a:buNone/>
            </a:pPr>
            <a:r>
              <a:rPr lang="tr-TR" b="1" dirty="0" smtClean="0"/>
              <a:t>Erasmus hibenizin %70 i gitmeden önce kabul mektubunuzda belirtilen tarihlere göre hesaplanır.</a:t>
            </a:r>
          </a:p>
          <a:p>
            <a:pPr marL="0" indent="0" algn="just">
              <a:buNone/>
            </a:pPr>
            <a:r>
              <a:rPr lang="tr-TR" b="1" dirty="0" smtClean="0"/>
              <a:t>%30 si ise döndükten sonra katılım sertifikası ve pasaporttaki tarihlere göre hesaplanır.</a:t>
            </a: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24</a:t>
            </a:fld>
            <a:endParaRPr lang="tr-TR"/>
          </a:p>
        </p:txBody>
      </p:sp>
    </p:spTree>
    <p:extLst>
      <p:ext uri="{BB962C8B-B14F-4D97-AF65-F5344CB8AC3E}">
        <p14:creationId xmlns:p14="http://schemas.microsoft.com/office/powerpoint/2010/main" val="17377403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lgn="just">
              <a:buNone/>
            </a:pPr>
            <a:r>
              <a:rPr lang="tr-TR" b="1" dirty="0">
                <a:solidFill>
                  <a:srgbClr val="FF0000"/>
                </a:solidFill>
              </a:rPr>
              <a:t>*</a:t>
            </a:r>
            <a:r>
              <a:rPr lang="tr-TR" b="1" dirty="0" smtClean="0"/>
              <a:t>Planlanan süreden daha az hareketlilik gerçekleştiren öğrencilerin kalan hibelerinden kesinti yapılır. </a:t>
            </a:r>
            <a:endParaRPr lang="tr-TR" b="1" dirty="0"/>
          </a:p>
          <a:p>
            <a:pPr marL="0" indent="0" algn="just">
              <a:buNone/>
            </a:pPr>
            <a:r>
              <a:rPr lang="tr-TR" b="1" dirty="0" smtClean="0">
                <a:solidFill>
                  <a:srgbClr val="FF0000"/>
                </a:solidFill>
              </a:rPr>
              <a:t>* </a:t>
            </a:r>
            <a:r>
              <a:rPr lang="tr-TR" b="1" dirty="0"/>
              <a:t>Hibeler öğrencinin kaldığı gün üzerinden </a:t>
            </a:r>
            <a:r>
              <a:rPr lang="tr-TR" b="1" dirty="0" smtClean="0"/>
              <a:t>hesaplanır.</a:t>
            </a:r>
            <a:endParaRPr lang="tr-TR" b="1"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25</a:t>
            </a:fld>
            <a:endParaRPr lang="tr-TR"/>
          </a:p>
        </p:txBody>
      </p:sp>
    </p:spTree>
    <p:extLst>
      <p:ext uri="{BB962C8B-B14F-4D97-AF65-F5344CB8AC3E}">
        <p14:creationId xmlns:p14="http://schemas.microsoft.com/office/powerpoint/2010/main" val="29833059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124744"/>
            <a:ext cx="8229600" cy="4464496"/>
          </a:xfrm>
        </p:spPr>
        <p:txBody>
          <a:bodyPr>
            <a:normAutofit lnSpcReduction="10000"/>
          </a:bodyPr>
          <a:lstStyle/>
          <a:p>
            <a:pPr marL="0" indent="0">
              <a:buNone/>
            </a:pPr>
            <a:r>
              <a:rPr lang="tr-TR" b="1" dirty="0" smtClean="0">
                <a:solidFill>
                  <a:srgbClr val="FF0000"/>
                </a:solidFill>
              </a:rPr>
              <a:t>Hibeler</a:t>
            </a:r>
          </a:p>
          <a:p>
            <a:pPr marL="0" indent="0" algn="just">
              <a:buNone/>
            </a:pPr>
            <a:r>
              <a:rPr lang="tr-TR" b="1" dirty="0" smtClean="0"/>
              <a:t>Karşı kurumdan aldığınız, öğrenim anlaşmanızda belirttiğiniz derslerin toplam kredisinin üçte ikisinden başarılı olmanız durumunda Erasmus hibenizde kesinti olmaz. Ancak daha az krediden başarılı olursanız %30 hibeniz kesilebilir. Bütün derslerden başarısız olmanız durumunda tüm hibenizin iadesi istenebilir.</a:t>
            </a:r>
            <a:endParaRPr lang="tr-TR" b="1" dirty="0"/>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26</a:t>
            </a:fld>
            <a:endParaRPr lang="tr-TR"/>
          </a:p>
        </p:txBody>
      </p:sp>
    </p:spTree>
    <p:extLst>
      <p:ext uri="{BB962C8B-B14F-4D97-AF65-F5344CB8AC3E}">
        <p14:creationId xmlns:p14="http://schemas.microsoft.com/office/powerpoint/2010/main" val="39321017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fld id="{F302176B-0E47-46AC-8F43-DAB4B8A37D06}" type="slidenum">
              <a:rPr lang="tr-TR" smtClean="0"/>
              <a:t>27</a:t>
            </a:fld>
            <a:endParaRPr lang="tr-TR"/>
          </a:p>
        </p:txBody>
      </p:sp>
      <p:graphicFrame>
        <p:nvGraphicFramePr>
          <p:cNvPr id="3" name="Tablo 2"/>
          <p:cNvGraphicFramePr>
            <a:graphicFrameLocks noGrp="1"/>
          </p:cNvGraphicFramePr>
          <p:nvPr>
            <p:extLst>
              <p:ext uri="{D42A27DB-BD31-4B8C-83A1-F6EECF244321}">
                <p14:modId xmlns:p14="http://schemas.microsoft.com/office/powerpoint/2010/main" val="2362373783"/>
              </p:ext>
            </p:extLst>
          </p:nvPr>
        </p:nvGraphicFramePr>
        <p:xfrm>
          <a:off x="683568" y="692696"/>
          <a:ext cx="7704857" cy="5256583"/>
        </p:xfrm>
        <a:graphic>
          <a:graphicData uri="http://schemas.openxmlformats.org/drawingml/2006/table">
            <a:tbl>
              <a:tblPr firstRow="1" firstCol="1" bandRow="1">
                <a:tableStyleId>{5C22544A-7EE6-4342-B048-85BDC9FD1C3A}</a:tableStyleId>
              </a:tblPr>
              <a:tblGrid>
                <a:gridCol w="1671086"/>
                <a:gridCol w="3520762"/>
                <a:gridCol w="1211857"/>
                <a:gridCol w="1301152"/>
              </a:tblGrid>
              <a:tr h="1531629">
                <a:tc>
                  <a:txBody>
                    <a:bodyPr/>
                    <a:lstStyle/>
                    <a:p>
                      <a:pPr algn="ctr">
                        <a:lnSpc>
                          <a:spcPct val="115000"/>
                        </a:lnSpc>
                        <a:spcAft>
                          <a:spcPts val="750"/>
                        </a:spcAft>
                      </a:pPr>
                      <a:r>
                        <a:rPr lang="tr-TR" sz="1200">
                          <a:effectLst/>
                        </a:rPr>
                        <a:t>Ülke Grupları</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Hareketlilikte Misafir Olunan Ülkeler</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Aylık Hibe Öğrenim (Avro)</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Aylık Hibe</a:t>
                      </a:r>
                      <a:endParaRPr lang="tr-TR" sz="1100">
                        <a:effectLst/>
                      </a:endParaRPr>
                    </a:p>
                    <a:p>
                      <a:pPr algn="ctr">
                        <a:lnSpc>
                          <a:spcPct val="115000"/>
                        </a:lnSpc>
                        <a:spcAft>
                          <a:spcPts val="750"/>
                        </a:spcAft>
                      </a:pPr>
                      <a:r>
                        <a:rPr lang="tr-TR" sz="1200">
                          <a:effectLst/>
                        </a:rPr>
                        <a:t>Staj</a:t>
                      </a:r>
                      <a:endParaRPr lang="tr-TR" sz="1100">
                        <a:effectLst/>
                      </a:endParaRPr>
                    </a:p>
                    <a:p>
                      <a:pPr algn="ctr">
                        <a:lnSpc>
                          <a:spcPct val="115000"/>
                        </a:lnSpc>
                        <a:spcAft>
                          <a:spcPts val="750"/>
                        </a:spcAft>
                      </a:pPr>
                      <a:r>
                        <a:rPr lang="tr-TR" sz="1200">
                          <a:effectLst/>
                        </a:rPr>
                        <a:t>(Avro)</a:t>
                      </a:r>
                      <a:endParaRPr lang="tr-TR" sz="1100">
                        <a:effectLst/>
                        <a:latin typeface="Calibri"/>
                        <a:ea typeface="Calibri"/>
                        <a:cs typeface="Times New Roman"/>
                      </a:endParaRPr>
                    </a:p>
                  </a:txBody>
                  <a:tcPr marL="0" marR="0" marT="0" marB="0" anchor="ctr"/>
                </a:tc>
              </a:tr>
              <a:tr h="2219318">
                <a:tc>
                  <a:txBody>
                    <a:bodyPr/>
                    <a:lstStyle/>
                    <a:p>
                      <a:pPr>
                        <a:lnSpc>
                          <a:spcPct val="115000"/>
                        </a:lnSpc>
                        <a:spcAft>
                          <a:spcPts val="750"/>
                        </a:spcAft>
                      </a:pPr>
                      <a:r>
                        <a:rPr lang="tr-TR" sz="1200">
                          <a:effectLst/>
                        </a:rPr>
                        <a:t>1. ve 2. Grup Program Ülkeleri</a:t>
                      </a:r>
                      <a:endParaRPr lang="tr-TR" sz="1100">
                        <a:effectLst/>
                        <a:latin typeface="Calibri"/>
                        <a:ea typeface="Calibri"/>
                        <a:cs typeface="Times New Roman"/>
                      </a:endParaRPr>
                    </a:p>
                  </a:txBody>
                  <a:tcPr marL="0" marR="0" marT="0" marB="0" anchor="ctr"/>
                </a:tc>
                <a:tc>
                  <a:txBody>
                    <a:bodyPr/>
                    <a:lstStyle/>
                    <a:p>
                      <a:pPr>
                        <a:lnSpc>
                          <a:spcPct val="115000"/>
                        </a:lnSpc>
                        <a:spcAft>
                          <a:spcPts val="750"/>
                        </a:spcAft>
                      </a:pPr>
                      <a:r>
                        <a:rPr lang="tr-TR" sz="1200">
                          <a:effectLst/>
                        </a:rPr>
                        <a:t>Birleşik Krallık, Danimarka, Finlandiya, İrlanda, İsveç, İzlanda, Lihtenştayn, Lüksemburg, Norveç, Almanya, Avusturya, Belçika, Fransa, Güney Kıbrıs, Hollanda, İspanya, İtalya, Malta, Portekiz, Yunanistan,</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500</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600</a:t>
                      </a:r>
                      <a:endParaRPr lang="tr-TR" sz="1100">
                        <a:effectLst/>
                        <a:latin typeface="Calibri"/>
                        <a:ea typeface="Calibri"/>
                        <a:cs typeface="Times New Roman"/>
                      </a:endParaRPr>
                    </a:p>
                  </a:txBody>
                  <a:tcPr marL="0" marR="0" marT="0" marB="0" anchor="ctr"/>
                </a:tc>
              </a:tr>
              <a:tr h="1505636">
                <a:tc>
                  <a:txBody>
                    <a:bodyPr/>
                    <a:lstStyle/>
                    <a:p>
                      <a:pPr>
                        <a:lnSpc>
                          <a:spcPct val="115000"/>
                        </a:lnSpc>
                        <a:spcAft>
                          <a:spcPts val="750"/>
                        </a:spcAft>
                      </a:pPr>
                      <a:r>
                        <a:rPr lang="tr-TR" sz="1200">
                          <a:effectLst/>
                        </a:rPr>
                        <a:t>3. Grup Program Ülkeleri</a:t>
                      </a:r>
                      <a:endParaRPr lang="tr-TR" sz="1100">
                        <a:effectLst/>
                        <a:latin typeface="Calibri"/>
                        <a:ea typeface="Calibri"/>
                        <a:cs typeface="Times New Roman"/>
                      </a:endParaRPr>
                    </a:p>
                  </a:txBody>
                  <a:tcPr marL="0" marR="0" marT="0" marB="0" anchor="ctr"/>
                </a:tc>
                <a:tc>
                  <a:txBody>
                    <a:bodyPr/>
                    <a:lstStyle/>
                    <a:p>
                      <a:pPr>
                        <a:lnSpc>
                          <a:spcPct val="115000"/>
                        </a:lnSpc>
                        <a:spcAft>
                          <a:spcPts val="750"/>
                        </a:spcAft>
                      </a:pPr>
                      <a:r>
                        <a:rPr lang="tr-TR" sz="1200">
                          <a:effectLst/>
                        </a:rPr>
                        <a:t>Bulgaristan, Çek Cumhuriyeti, Estonya, Hırvatistan, Letonya, Litvanya, Macaristan, Makedonya, Polonya, Romanya, Slovakya, Slovenya, Türkiye</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a:effectLst/>
                        </a:rPr>
                        <a:t>300</a:t>
                      </a:r>
                      <a:endParaRPr lang="tr-TR" sz="1100">
                        <a:effectLst/>
                        <a:latin typeface="Calibri"/>
                        <a:ea typeface="Calibri"/>
                        <a:cs typeface="Times New Roman"/>
                      </a:endParaRPr>
                    </a:p>
                  </a:txBody>
                  <a:tcPr marL="0" marR="0" marT="0" marB="0" anchor="ctr"/>
                </a:tc>
                <a:tc>
                  <a:txBody>
                    <a:bodyPr/>
                    <a:lstStyle/>
                    <a:p>
                      <a:pPr algn="ctr">
                        <a:lnSpc>
                          <a:spcPct val="115000"/>
                        </a:lnSpc>
                        <a:spcAft>
                          <a:spcPts val="750"/>
                        </a:spcAft>
                      </a:pPr>
                      <a:r>
                        <a:rPr lang="tr-TR" sz="1200" dirty="0">
                          <a:effectLst/>
                        </a:rPr>
                        <a:t>400</a:t>
                      </a:r>
                      <a:endParaRPr lang="tr-TR" sz="1100" dirty="0">
                        <a:effectLst/>
                        <a:latin typeface="Calibri"/>
                        <a:ea typeface="Calibri"/>
                        <a:cs typeface="Times New Roman"/>
                      </a:endParaRPr>
                    </a:p>
                  </a:txBody>
                  <a:tcPr marL="0" marR="0" marT="0" marB="0" anchor="ctr"/>
                </a:tc>
              </a:tr>
            </a:tbl>
          </a:graphicData>
        </a:graphic>
      </p:graphicFrame>
    </p:spTree>
    <p:extLst>
      <p:ext uri="{BB962C8B-B14F-4D97-AF65-F5344CB8AC3E}">
        <p14:creationId xmlns:p14="http://schemas.microsoft.com/office/powerpoint/2010/main" val="140055303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smtClean="0">
                <a:solidFill>
                  <a:srgbClr val="FF0000"/>
                </a:solidFill>
              </a:rPr>
              <a:t>Gitmeden Önce Ofise Teslim Edilecek Belgeler</a:t>
            </a:r>
          </a:p>
          <a:p>
            <a:pPr algn="just">
              <a:buFontTx/>
              <a:buChar char="-"/>
            </a:pPr>
            <a:r>
              <a:rPr lang="tr-TR" b="1" dirty="0" smtClean="0"/>
              <a:t>Kabul Belgesi</a:t>
            </a:r>
          </a:p>
          <a:p>
            <a:pPr algn="just">
              <a:buFontTx/>
              <a:buChar char="-"/>
            </a:pPr>
            <a:r>
              <a:rPr lang="tr-TR" b="1" dirty="0" smtClean="0"/>
              <a:t>Öğrenim Anlaşması (Learning </a:t>
            </a:r>
            <a:r>
              <a:rPr lang="tr-TR" b="1" dirty="0" err="1" smtClean="0"/>
              <a:t>Agreement</a:t>
            </a:r>
            <a:r>
              <a:rPr lang="tr-TR" b="1" dirty="0" smtClean="0"/>
              <a:t>)</a:t>
            </a:r>
          </a:p>
          <a:p>
            <a:pPr algn="just">
              <a:buFontTx/>
              <a:buChar char="-"/>
            </a:pPr>
            <a:r>
              <a:rPr lang="tr-TR" b="1" dirty="0" smtClean="0"/>
              <a:t>Online Dil Sınav Sonucu</a:t>
            </a:r>
          </a:p>
          <a:p>
            <a:pPr algn="just">
              <a:buFontTx/>
              <a:buChar char="-"/>
            </a:pPr>
            <a:r>
              <a:rPr lang="tr-TR" b="1" dirty="0" smtClean="0"/>
              <a:t>Yönetim Kurulu Kararı </a:t>
            </a:r>
          </a:p>
          <a:p>
            <a:pPr marL="0" indent="0" algn="just">
              <a:buNone/>
            </a:pPr>
            <a:r>
              <a:rPr lang="tr-TR" b="1" dirty="0" smtClean="0">
                <a:solidFill>
                  <a:srgbClr val="FF0000"/>
                </a:solidFill>
              </a:rPr>
              <a:t>Gitmeden </a:t>
            </a:r>
            <a:r>
              <a:rPr lang="tr-TR" b="1" dirty="0">
                <a:solidFill>
                  <a:srgbClr val="FF0000"/>
                </a:solidFill>
              </a:rPr>
              <a:t>Önce </a:t>
            </a:r>
            <a:r>
              <a:rPr lang="tr-TR" b="1" dirty="0" smtClean="0">
                <a:solidFill>
                  <a:srgbClr val="FF0000"/>
                </a:solidFill>
              </a:rPr>
              <a:t>Ofisten Alınacak Belgeler</a:t>
            </a:r>
          </a:p>
          <a:p>
            <a:pPr algn="just">
              <a:buFontTx/>
              <a:buChar char="-"/>
            </a:pPr>
            <a:r>
              <a:rPr lang="tr-TR" b="1" dirty="0" smtClean="0"/>
              <a:t>Pasaport Yazısı (Pasaportunuz yoksa)</a:t>
            </a:r>
          </a:p>
          <a:p>
            <a:pPr algn="just">
              <a:buFontTx/>
              <a:buChar char="-"/>
            </a:pPr>
            <a:r>
              <a:rPr lang="tr-TR" b="1" dirty="0" smtClean="0"/>
              <a:t>Vize (elçilik) yazısı</a:t>
            </a:r>
          </a:p>
          <a:p>
            <a:pPr algn="just">
              <a:buFontTx/>
              <a:buChar char="-"/>
            </a:pPr>
            <a:r>
              <a:rPr lang="tr-TR" b="1" dirty="0" smtClean="0"/>
              <a:t>Erasmus Öğrenci Beyannamesi</a:t>
            </a:r>
          </a:p>
          <a:p>
            <a:pPr algn="just">
              <a:buFontTx/>
              <a:buChar char="-"/>
            </a:pPr>
            <a:endParaRPr lang="tr-TR" b="1" dirty="0" smtClean="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28</a:t>
            </a:fld>
            <a:endParaRPr lang="tr-TR"/>
          </a:p>
        </p:txBody>
      </p:sp>
    </p:spTree>
    <p:extLst>
      <p:ext uri="{BB962C8B-B14F-4D97-AF65-F5344CB8AC3E}">
        <p14:creationId xmlns:p14="http://schemas.microsoft.com/office/powerpoint/2010/main" val="11601748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r>
              <a:rPr lang="tr-TR" b="1" dirty="0" smtClean="0">
                <a:solidFill>
                  <a:srgbClr val="FF0000"/>
                </a:solidFill>
              </a:rPr>
              <a:t>Döndükten Sonra </a:t>
            </a:r>
            <a:r>
              <a:rPr lang="tr-TR" b="1" dirty="0">
                <a:solidFill>
                  <a:srgbClr val="FF0000"/>
                </a:solidFill>
              </a:rPr>
              <a:t>Ofise Teslim Edilecek </a:t>
            </a:r>
            <a:r>
              <a:rPr lang="tr-TR" b="1" dirty="0" smtClean="0">
                <a:solidFill>
                  <a:srgbClr val="FF0000"/>
                </a:solidFill>
              </a:rPr>
              <a:t>Belgeler Notlar</a:t>
            </a:r>
            <a:endParaRPr lang="tr-TR" b="1" dirty="0" smtClean="0"/>
          </a:p>
          <a:p>
            <a:pPr>
              <a:buFontTx/>
              <a:buChar char="-"/>
            </a:pPr>
            <a:r>
              <a:rPr lang="tr-TR" b="1" dirty="0" smtClean="0"/>
              <a:t>Katılım Sertifikası</a:t>
            </a:r>
          </a:p>
          <a:p>
            <a:pPr>
              <a:buFontTx/>
              <a:buChar char="-"/>
            </a:pPr>
            <a:r>
              <a:rPr lang="tr-TR" b="1" dirty="0" err="1" smtClean="0"/>
              <a:t>Transcript</a:t>
            </a:r>
            <a:r>
              <a:rPr lang="tr-TR" b="1" dirty="0" smtClean="0"/>
              <a:t> of </a:t>
            </a:r>
            <a:r>
              <a:rPr lang="tr-TR" b="1" dirty="0" err="1" smtClean="0"/>
              <a:t>Records</a:t>
            </a:r>
            <a:r>
              <a:rPr lang="tr-TR" b="1" dirty="0" smtClean="0"/>
              <a:t> ve </a:t>
            </a:r>
            <a:r>
              <a:rPr lang="tr-TR" b="1" dirty="0" err="1" smtClean="0"/>
              <a:t>After</a:t>
            </a:r>
            <a:r>
              <a:rPr lang="tr-TR" b="1" dirty="0" smtClean="0"/>
              <a:t> </a:t>
            </a:r>
            <a:r>
              <a:rPr lang="tr-TR" b="1" dirty="0" err="1" smtClean="0"/>
              <a:t>Mobility</a:t>
            </a:r>
            <a:endParaRPr lang="tr-TR" b="1" dirty="0" smtClean="0"/>
          </a:p>
          <a:p>
            <a:pPr>
              <a:buFontTx/>
              <a:buChar char="-"/>
            </a:pPr>
            <a:r>
              <a:rPr lang="tr-TR" b="1" dirty="0" smtClean="0"/>
              <a:t>Pasaport giriş-çıkış sayfaları</a:t>
            </a:r>
          </a:p>
          <a:p>
            <a:pPr>
              <a:buFontTx/>
              <a:buChar char="-"/>
            </a:pPr>
            <a:r>
              <a:rPr lang="tr-TR" b="1" dirty="0" smtClean="0"/>
              <a:t>Rapor (online)</a:t>
            </a:r>
          </a:p>
          <a:p>
            <a:pPr>
              <a:buFontTx/>
              <a:buChar char="-"/>
            </a:pPr>
            <a:r>
              <a:rPr lang="tr-TR" b="1" dirty="0" smtClean="0"/>
              <a:t>Yönetim Kurulu Kararı</a:t>
            </a:r>
          </a:p>
          <a:p>
            <a:pPr>
              <a:buFontTx/>
              <a:buChar char="-"/>
            </a:pPr>
            <a:r>
              <a:rPr lang="tr-TR" b="1" dirty="0" smtClean="0"/>
              <a:t>OLS sınav sonucu</a:t>
            </a:r>
          </a:p>
          <a:p>
            <a:pPr>
              <a:buFontTx/>
              <a:buChar char="-"/>
            </a:pPr>
            <a:r>
              <a:rPr lang="tr-TR" b="1" dirty="0" smtClean="0"/>
              <a:t>Üniversitemizden alınan orijinal transkript.</a:t>
            </a:r>
          </a:p>
          <a:p>
            <a:pPr marL="0" indent="0">
              <a:buNone/>
            </a:pP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29</a:t>
            </a:fld>
            <a:endParaRPr lang="tr-TR"/>
          </a:p>
        </p:txBody>
      </p:sp>
    </p:spTree>
    <p:extLst>
      <p:ext uri="{BB962C8B-B14F-4D97-AF65-F5344CB8AC3E}">
        <p14:creationId xmlns:p14="http://schemas.microsoft.com/office/powerpoint/2010/main" val="13948458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buNone/>
            </a:pPr>
            <a:r>
              <a:rPr lang="tr-TR" b="1" dirty="0" smtClean="0">
                <a:solidFill>
                  <a:srgbClr val="FF0000"/>
                </a:solidFill>
              </a:rPr>
              <a:t>Not</a:t>
            </a:r>
            <a:endParaRPr lang="tr-TR" b="1" dirty="0">
              <a:solidFill>
                <a:srgbClr val="FF0000"/>
              </a:solidFill>
            </a:endParaRPr>
          </a:p>
          <a:p>
            <a:pPr algn="just"/>
            <a:r>
              <a:rPr lang="tr-TR" b="1" dirty="0"/>
              <a:t>İlk dönem hibeli olarak gidip ikinci dönem de öğrenimlerine devam etmek isteyen </a:t>
            </a:r>
            <a:r>
              <a:rPr lang="tr-TR" b="1" dirty="0" smtClean="0"/>
              <a:t>öğrencilerin </a:t>
            </a:r>
            <a:r>
              <a:rPr lang="tr-TR" b="1" dirty="0"/>
              <a:t>dönem bitmeden önce ev sahibi kuruma danışmaları ve uygun bulunması durumunda “Ofise ve </a:t>
            </a:r>
            <a:r>
              <a:rPr lang="tr-TR" b="1" dirty="0" smtClean="0"/>
              <a:t>Bölüm koordinatörlerine</a:t>
            </a:r>
            <a:r>
              <a:rPr lang="tr-TR" b="1" dirty="0"/>
              <a:t>” ulaşarak </a:t>
            </a:r>
            <a:r>
              <a:rPr lang="tr-TR" b="1" u="sng" dirty="0" err="1">
                <a:solidFill>
                  <a:srgbClr val="FF0000"/>
                </a:solidFill>
              </a:rPr>
              <a:t>hibesiz</a:t>
            </a:r>
            <a:r>
              <a:rPr lang="tr-TR" b="1" u="sng" dirty="0">
                <a:solidFill>
                  <a:srgbClr val="FF0000"/>
                </a:solidFill>
              </a:rPr>
              <a:t> olarak </a:t>
            </a:r>
            <a:r>
              <a:rPr lang="tr-TR" b="1" dirty="0"/>
              <a:t>!! öğrenimlerine devam etmek istediklerini belirtmelidir</a:t>
            </a:r>
            <a:r>
              <a:rPr lang="tr-TR" dirty="0"/>
              <a:t>.</a:t>
            </a:r>
          </a:p>
          <a:p>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30</a:t>
            </a:fld>
            <a:endParaRPr lang="tr-TR"/>
          </a:p>
        </p:txBody>
      </p:sp>
    </p:spTree>
    <p:extLst>
      <p:ext uri="{BB962C8B-B14F-4D97-AF65-F5344CB8AC3E}">
        <p14:creationId xmlns:p14="http://schemas.microsoft.com/office/powerpoint/2010/main" val="33312703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pPr algn="l"/>
            <a:r>
              <a:rPr lang="tr-TR" dirty="0" smtClean="0"/>
              <a:t>Ofis görüşme saatleri</a:t>
            </a:r>
            <a:endParaRPr lang="tr-TR" dirty="0"/>
          </a:p>
        </p:txBody>
      </p:sp>
      <p:sp>
        <p:nvSpPr>
          <p:cNvPr id="3" name="İçerik Yer Tutucusu 2"/>
          <p:cNvSpPr>
            <a:spLocks noGrp="1"/>
          </p:cNvSpPr>
          <p:nvPr>
            <p:ph idx="1"/>
          </p:nvPr>
        </p:nvSpPr>
        <p:spPr/>
        <p:txBody>
          <a:bodyPr>
            <a:normAutofit lnSpcReduction="10000"/>
          </a:bodyPr>
          <a:lstStyle/>
          <a:p>
            <a:pPr>
              <a:buNone/>
            </a:pPr>
            <a:r>
              <a:rPr lang="tr-TR" dirty="0" smtClean="0">
                <a:solidFill>
                  <a:srgbClr val="00B050"/>
                </a:solidFill>
              </a:rPr>
              <a:t>    </a:t>
            </a:r>
            <a:r>
              <a:rPr lang="tr-TR" dirty="0" smtClean="0">
                <a:solidFill>
                  <a:srgbClr val="FF0000"/>
                </a:solidFill>
              </a:rPr>
              <a:t>Pazartesi </a:t>
            </a:r>
            <a:r>
              <a:rPr lang="tr-TR" dirty="0">
                <a:solidFill>
                  <a:srgbClr val="FF0000"/>
                </a:solidFill>
              </a:rPr>
              <a:t>	14:00-17:00</a:t>
            </a:r>
            <a:br>
              <a:rPr lang="tr-TR" dirty="0">
                <a:solidFill>
                  <a:srgbClr val="FF0000"/>
                </a:solidFill>
              </a:rPr>
            </a:br>
            <a:r>
              <a:rPr lang="tr-TR" dirty="0">
                <a:solidFill>
                  <a:srgbClr val="FF0000"/>
                </a:solidFill>
              </a:rPr>
              <a:t>Salı 		09:30-12:00</a:t>
            </a:r>
            <a:br>
              <a:rPr lang="tr-TR" dirty="0">
                <a:solidFill>
                  <a:srgbClr val="FF0000"/>
                </a:solidFill>
              </a:rPr>
            </a:br>
            <a:r>
              <a:rPr lang="tr-TR" dirty="0">
                <a:solidFill>
                  <a:srgbClr val="FF0000"/>
                </a:solidFill>
              </a:rPr>
              <a:t>Çarşamba 	14:00-17:00</a:t>
            </a:r>
            <a:br>
              <a:rPr lang="tr-TR" dirty="0">
                <a:solidFill>
                  <a:srgbClr val="FF0000"/>
                </a:solidFill>
              </a:rPr>
            </a:br>
            <a:r>
              <a:rPr lang="tr-TR" dirty="0">
                <a:solidFill>
                  <a:srgbClr val="FF0000"/>
                </a:solidFill>
              </a:rPr>
              <a:t>Perşembe 	09:30-12:00</a:t>
            </a:r>
            <a:br>
              <a:rPr lang="tr-TR" dirty="0">
                <a:solidFill>
                  <a:srgbClr val="FF0000"/>
                </a:solidFill>
              </a:rPr>
            </a:br>
            <a:r>
              <a:rPr lang="tr-TR" dirty="0">
                <a:solidFill>
                  <a:srgbClr val="FF0000"/>
                </a:solidFill>
              </a:rPr>
              <a:t>Cuma		09:30-12:00</a:t>
            </a:r>
          </a:p>
          <a:p>
            <a:pPr>
              <a:buNone/>
            </a:pPr>
            <a:endParaRPr lang="tr-TR" dirty="0"/>
          </a:p>
          <a:p>
            <a:pPr>
              <a:buNone/>
            </a:pPr>
            <a:endParaRPr lang="tr-TR" dirty="0"/>
          </a:p>
          <a:p>
            <a:r>
              <a:rPr lang="tr-TR" dirty="0" smtClean="0"/>
              <a:t>Acil durumlar </a:t>
            </a:r>
            <a:r>
              <a:rPr lang="tr-TR" dirty="0"/>
              <a:t>dışında belirtilen saatler dışında işlem yapılmayacaktır.</a:t>
            </a:r>
          </a:p>
          <a:p>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31</a:t>
            </a:fld>
            <a:endParaRPr lang="tr-TR"/>
          </a:p>
        </p:txBody>
      </p:sp>
    </p:spTree>
    <p:extLst>
      <p:ext uri="{BB962C8B-B14F-4D97-AF65-F5344CB8AC3E}">
        <p14:creationId xmlns:p14="http://schemas.microsoft.com/office/powerpoint/2010/main" val="32869927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lgn="ctr">
              <a:buNone/>
            </a:pPr>
            <a:endParaRPr lang="tr-TR" b="1" dirty="0" smtClean="0">
              <a:solidFill>
                <a:srgbClr val="FF0000"/>
              </a:solidFill>
            </a:endParaRPr>
          </a:p>
          <a:p>
            <a:pPr marL="0" indent="0" algn="ctr">
              <a:buNone/>
            </a:pPr>
            <a:endParaRPr lang="tr-TR" b="1" dirty="0">
              <a:solidFill>
                <a:srgbClr val="FF0000"/>
              </a:solidFill>
            </a:endParaRPr>
          </a:p>
          <a:p>
            <a:pPr marL="0" indent="0" algn="ctr">
              <a:buNone/>
            </a:pPr>
            <a:r>
              <a:rPr lang="tr-TR" b="1" dirty="0" smtClean="0">
                <a:solidFill>
                  <a:srgbClr val="FF0000"/>
                </a:solidFill>
              </a:rPr>
              <a:t>Erasmus Kurum Koordinatörlüğü</a:t>
            </a:r>
          </a:p>
          <a:p>
            <a:pPr marL="0" indent="0" algn="ctr">
              <a:buNone/>
            </a:pPr>
            <a:r>
              <a:rPr lang="tr-TR" b="1" dirty="0" smtClean="0">
                <a:solidFill>
                  <a:srgbClr val="FF0000"/>
                </a:solidFill>
              </a:rPr>
              <a:t>İLETİŞİM</a:t>
            </a:r>
          </a:p>
          <a:p>
            <a:pPr marL="0" indent="0" algn="ctr">
              <a:buNone/>
            </a:pPr>
            <a:r>
              <a:rPr lang="tr-TR" b="1" dirty="0" smtClean="0"/>
              <a:t>Tel: 202 2085</a:t>
            </a:r>
          </a:p>
          <a:p>
            <a:pPr marL="0" indent="0" algn="ctr">
              <a:buNone/>
            </a:pPr>
            <a:r>
              <a:rPr lang="tr-TR" b="1" smtClean="0"/>
              <a:t>202 3856</a:t>
            </a:r>
            <a:endParaRPr lang="tr-TR" b="1" dirty="0" smtClean="0"/>
          </a:p>
          <a:p>
            <a:pPr marL="0" indent="0" algn="ctr">
              <a:buNone/>
            </a:pPr>
            <a:r>
              <a:rPr lang="tr-TR" b="1" dirty="0" smtClean="0"/>
              <a:t>e-posta: </a:t>
            </a:r>
            <a:r>
              <a:rPr lang="tr-TR" b="1" dirty="0" smtClean="0">
                <a:hlinkClick r:id="rId2"/>
              </a:rPr>
              <a:t>erasmus@gazi.edu.tr</a:t>
            </a:r>
            <a:r>
              <a:rPr lang="tr-TR" b="1" dirty="0" smtClean="0"/>
              <a:t> </a:t>
            </a:r>
          </a:p>
          <a:p>
            <a:pPr marL="0" indent="0" algn="ctr">
              <a:buNone/>
            </a:pPr>
            <a:endParaRPr lang="tr-TR" b="1" dirty="0"/>
          </a:p>
          <a:p>
            <a:pPr marL="0" indent="0" algn="ctr">
              <a:buNone/>
            </a:pPr>
            <a:endParaRPr lang="tr-TR" b="1" dirty="0" smtClean="0"/>
          </a:p>
        </p:txBody>
      </p:sp>
      <p:sp>
        <p:nvSpPr>
          <p:cNvPr id="2" name="Slayt Numarası Yer Tutucusu 1"/>
          <p:cNvSpPr>
            <a:spLocks noGrp="1"/>
          </p:cNvSpPr>
          <p:nvPr>
            <p:ph type="sldNum" sz="quarter" idx="12"/>
          </p:nvPr>
        </p:nvSpPr>
        <p:spPr/>
        <p:txBody>
          <a:bodyPr/>
          <a:lstStyle/>
          <a:p>
            <a:fld id="{F302176B-0E47-46AC-8F43-DAB4B8A37D06}" type="slidenum">
              <a:rPr lang="tr-TR" smtClean="0"/>
              <a:t>32</a:t>
            </a:fld>
            <a:endParaRPr lang="tr-TR"/>
          </a:p>
        </p:txBody>
      </p:sp>
    </p:spTree>
    <p:extLst>
      <p:ext uri="{BB962C8B-B14F-4D97-AF65-F5344CB8AC3E}">
        <p14:creationId xmlns:p14="http://schemas.microsoft.com/office/powerpoint/2010/main" val="4903087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Döküm">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572</TotalTime>
  <Words>1013</Words>
  <Application>Microsoft Office PowerPoint</Application>
  <PresentationFormat>Ekran Gösterisi (4:3)</PresentationFormat>
  <Paragraphs>147</Paragraphs>
  <Slides>32</Slides>
  <Notes>0</Notes>
  <HiddenSlides>0</HiddenSlides>
  <MMClips>0</MMClips>
  <ScaleCrop>false</ScaleCrop>
  <HeadingPairs>
    <vt:vector size="4" baseType="variant">
      <vt:variant>
        <vt:lpstr>Tema</vt:lpstr>
      </vt:variant>
      <vt:variant>
        <vt:i4>1</vt:i4>
      </vt:variant>
      <vt:variant>
        <vt:lpstr>Slayt Başlıkları</vt:lpstr>
      </vt:variant>
      <vt:variant>
        <vt:i4>32</vt:i4>
      </vt:variant>
    </vt:vector>
  </HeadingPairs>
  <TitlesOfParts>
    <vt:vector size="33" baseType="lpstr">
      <vt:lpstr>Ofis Teması</vt:lpstr>
      <vt:lpstr>2018-2019  Erasmus+ Öğrenim Hareketliliği Bilgilendirme Toplantısı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Ofis görüşme saatleri</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2013-2014 Erasmus Öğrenim Görme Öğrencilerinin Sorumlulukları</dc:title>
  <dc:creator>HP</dc:creator>
  <cp:lastModifiedBy>HP</cp:lastModifiedBy>
  <cp:revision>61</cp:revision>
  <dcterms:modified xsi:type="dcterms:W3CDTF">2018-04-11T10:55:00Z</dcterms:modified>
</cp:coreProperties>
</file>