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1"/>
  </p:notesMasterIdLst>
  <p:handoutMasterIdLst>
    <p:handoutMasterId r:id="rId62"/>
  </p:handoutMasterIdLst>
  <p:sldIdLst>
    <p:sldId id="310" r:id="rId2"/>
    <p:sldId id="312" r:id="rId3"/>
    <p:sldId id="321" r:id="rId4"/>
    <p:sldId id="322" r:id="rId5"/>
    <p:sldId id="350" r:id="rId6"/>
    <p:sldId id="323" r:id="rId7"/>
    <p:sldId id="383" r:id="rId8"/>
    <p:sldId id="384" r:id="rId9"/>
    <p:sldId id="385" r:id="rId10"/>
    <p:sldId id="386" r:id="rId11"/>
    <p:sldId id="387" r:id="rId12"/>
    <p:sldId id="388" r:id="rId13"/>
    <p:sldId id="389" r:id="rId14"/>
    <p:sldId id="257" r:id="rId15"/>
    <p:sldId id="391" r:id="rId16"/>
    <p:sldId id="315" r:id="rId17"/>
    <p:sldId id="316" r:id="rId18"/>
    <p:sldId id="317" r:id="rId19"/>
    <p:sldId id="279" r:id="rId20"/>
    <p:sldId id="392" r:id="rId21"/>
    <p:sldId id="393" r:id="rId22"/>
    <p:sldId id="394" r:id="rId23"/>
    <p:sldId id="395" r:id="rId24"/>
    <p:sldId id="380" r:id="rId25"/>
    <p:sldId id="276" r:id="rId26"/>
    <p:sldId id="269" r:id="rId27"/>
    <p:sldId id="270" r:id="rId28"/>
    <p:sldId id="271" r:id="rId29"/>
    <p:sldId id="272" r:id="rId30"/>
    <p:sldId id="273" r:id="rId31"/>
    <p:sldId id="274" r:id="rId32"/>
    <p:sldId id="408" r:id="rId33"/>
    <p:sldId id="275" r:id="rId34"/>
    <p:sldId id="374" r:id="rId35"/>
    <p:sldId id="404" r:id="rId36"/>
    <p:sldId id="375" r:id="rId37"/>
    <p:sldId id="405" r:id="rId38"/>
    <p:sldId id="376" r:id="rId39"/>
    <p:sldId id="377" r:id="rId40"/>
    <p:sldId id="262" r:id="rId41"/>
    <p:sldId id="303" r:id="rId42"/>
    <p:sldId id="396" r:id="rId43"/>
    <p:sldId id="326" r:id="rId44"/>
    <p:sldId id="264" r:id="rId45"/>
    <p:sldId id="301" r:id="rId46"/>
    <p:sldId id="397" r:id="rId47"/>
    <p:sldId id="398" r:id="rId48"/>
    <p:sldId id="399" r:id="rId49"/>
    <p:sldId id="263" r:id="rId50"/>
    <p:sldId id="407" r:id="rId51"/>
    <p:sldId id="373" r:id="rId52"/>
    <p:sldId id="401" r:id="rId53"/>
    <p:sldId id="339" r:id="rId54"/>
    <p:sldId id="340" r:id="rId55"/>
    <p:sldId id="341" r:id="rId56"/>
    <p:sldId id="342" r:id="rId57"/>
    <p:sldId id="343" r:id="rId58"/>
    <p:sldId id="403" r:id="rId59"/>
    <p:sldId id="268" r:id="rId60"/>
  </p:sldIdLst>
  <p:sldSz cx="11701463" cy="11701463"/>
  <p:notesSz cx="6797675" cy="9926638"/>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xmlns="">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324" autoAdjust="0"/>
    <p:restoredTop sz="95455" autoAdjust="0"/>
  </p:normalViewPr>
  <p:slideViewPr>
    <p:cSldViewPr>
      <p:cViewPr>
        <p:scale>
          <a:sx n="40" d="100"/>
          <a:sy n="40" d="100"/>
        </p:scale>
        <p:origin x="-1692" y="-228"/>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6332"/>
          </a:xfrm>
          <a:prstGeom prst="rect">
            <a:avLst/>
          </a:prstGeom>
        </p:spPr>
        <p:txBody>
          <a:bodyPr vert="horz" lIns="90992" tIns="45496" rIns="90992" bIns="45496" rtlCol="0"/>
          <a:lstStyle>
            <a:lvl1pPr algn="l">
              <a:defRPr sz="1200"/>
            </a:lvl1pPr>
          </a:lstStyle>
          <a:p>
            <a:endParaRPr lang="tr-TR"/>
          </a:p>
        </p:txBody>
      </p:sp>
      <p:sp>
        <p:nvSpPr>
          <p:cNvPr id="3" name="Veri Yer Tutucusu 2"/>
          <p:cNvSpPr>
            <a:spLocks noGrp="1"/>
          </p:cNvSpPr>
          <p:nvPr>
            <p:ph type="dt" sz="quarter" idx="1"/>
          </p:nvPr>
        </p:nvSpPr>
        <p:spPr>
          <a:xfrm>
            <a:off x="3850443" y="0"/>
            <a:ext cx="2945659" cy="496332"/>
          </a:xfrm>
          <a:prstGeom prst="rect">
            <a:avLst/>
          </a:prstGeom>
        </p:spPr>
        <p:txBody>
          <a:bodyPr vert="horz" lIns="90992" tIns="45496" rIns="90992" bIns="45496" rtlCol="0"/>
          <a:lstStyle>
            <a:lvl1pPr algn="r">
              <a:defRPr sz="1200"/>
            </a:lvl1pPr>
          </a:lstStyle>
          <a:p>
            <a:fld id="{7FBA37E9-7373-4246-AFA8-2F75B9979218}" type="datetimeFigureOut">
              <a:rPr lang="tr-TR" smtClean="0"/>
              <a:pPr/>
              <a:t>25.09.2019</a:t>
            </a:fld>
            <a:endParaRPr lang="tr-TR"/>
          </a:p>
        </p:txBody>
      </p:sp>
      <p:sp>
        <p:nvSpPr>
          <p:cNvPr id="4" name="Altbilgi Yer Tutucusu 3"/>
          <p:cNvSpPr>
            <a:spLocks noGrp="1"/>
          </p:cNvSpPr>
          <p:nvPr>
            <p:ph type="ftr" sz="quarter" idx="2"/>
          </p:nvPr>
        </p:nvSpPr>
        <p:spPr>
          <a:xfrm>
            <a:off x="0" y="9428584"/>
            <a:ext cx="2945659" cy="496332"/>
          </a:xfrm>
          <a:prstGeom prst="rect">
            <a:avLst/>
          </a:prstGeom>
        </p:spPr>
        <p:txBody>
          <a:bodyPr vert="horz" lIns="90992" tIns="45496" rIns="90992" bIns="45496" rtlCol="0" anchor="b"/>
          <a:lstStyle>
            <a:lvl1pPr algn="l">
              <a:defRPr sz="1200"/>
            </a:lvl1pPr>
          </a:lstStyle>
          <a:p>
            <a:endParaRPr lang="tr-TR"/>
          </a:p>
        </p:txBody>
      </p:sp>
      <p:sp>
        <p:nvSpPr>
          <p:cNvPr id="5" name="Slayt Numarası Yer Tutucusu 4"/>
          <p:cNvSpPr>
            <a:spLocks noGrp="1"/>
          </p:cNvSpPr>
          <p:nvPr>
            <p:ph type="sldNum" sz="quarter" idx="3"/>
          </p:nvPr>
        </p:nvSpPr>
        <p:spPr>
          <a:xfrm>
            <a:off x="3850443" y="9428584"/>
            <a:ext cx="2945659" cy="496332"/>
          </a:xfrm>
          <a:prstGeom prst="rect">
            <a:avLst/>
          </a:prstGeom>
        </p:spPr>
        <p:txBody>
          <a:bodyPr vert="horz" lIns="90992" tIns="45496" rIns="90992" bIns="45496"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1538288" y="744538"/>
            <a:ext cx="3721100" cy="3722687"/>
          </a:xfrm>
          <a:prstGeom prst="rect">
            <a:avLst/>
          </a:prstGeom>
        </p:spPr>
        <p:txBody>
          <a:bodyPr lIns="90992" tIns="45496" rIns="90992" bIns="45496"/>
          <a:lstStyle/>
          <a:p>
            <a:pPr lvl="0"/>
            <a:endParaRPr/>
          </a:p>
        </p:txBody>
      </p:sp>
      <p:sp>
        <p:nvSpPr>
          <p:cNvPr id="41" name="Shape 41"/>
          <p:cNvSpPr>
            <a:spLocks noGrp="1"/>
          </p:cNvSpPr>
          <p:nvPr>
            <p:ph type="body" sz="quarter" idx="1"/>
          </p:nvPr>
        </p:nvSpPr>
        <p:spPr>
          <a:xfrm>
            <a:off x="906357" y="4715154"/>
            <a:ext cx="4984962" cy="4466987"/>
          </a:xfrm>
          <a:prstGeom prst="rect">
            <a:avLst/>
          </a:prstGeom>
        </p:spPr>
        <p:txBody>
          <a:bodyPr lIns="90992" tIns="45496" rIns="90992" bIns="45496"/>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89312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243548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679670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876352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36670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991767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1538288" y="744538"/>
            <a:ext cx="3721100"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792000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1"/>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51"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gef-sinifegitimi.gazi.edu.tr/"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ogrenci.gazi.edu.tr/yeni_ogrenci_no/"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hyperlink" Target="http://ogris.gazi.edu.tr/posts/view/title/gazi-universitesi-onlisans-ve-lisans-egitim-ogretim-ve-sinav-yonetmeligi-ile-saglanan-yenilikler-185632" TargetMode="Externa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3.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 Id="rId4" Type="http://schemas.openxmlformats.org/officeDocument/2006/relationships/hyperlink" Target="http://www.lib.gazi.edu.tr"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a:t>      </a:t>
            </a:r>
            <a:r>
              <a:rPr lang="tr-TR" b="1" dirty="0" smtClean="0"/>
              <a:t>GAZİ ÜNİVERSİTESİNE</a:t>
            </a:r>
            <a:endParaRPr lang="tr-TR" b="1" dirty="0"/>
          </a:p>
          <a:p>
            <a:pPr algn="ctr">
              <a:buNone/>
            </a:pPr>
            <a:r>
              <a:rPr lang="tr-TR" b="1" dirty="0" smtClean="0"/>
              <a:t>     HOŞ </a:t>
            </a:r>
            <a:r>
              <a:rPr lang="tr-TR" b="1" dirty="0"/>
              <a:t>GELDİNİZ</a:t>
            </a:r>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0251" y="5440678"/>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663792"/>
      </p:ext>
    </p:extLst>
  </p:cSld>
  <p:clrMapOvr>
    <a:masterClrMapping/>
  </p:clrMapOvr>
  <p:transition spd="med">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1493012" y="323724"/>
            <a:ext cx="8643998" cy="1428760"/>
          </a:xfrm>
          <a:prstGeom prst="rect">
            <a:avLst/>
          </a:prstGeom>
        </p:spPr>
        <p:txBody>
          <a:bodyPr>
            <a:noAutofit/>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Bodoni SvtyTwo ITC TT-Book"/>
              </a:rPr>
              <a:t>GAZİ ÜNİVERSİTESİ REKTÖRÜ</a:t>
            </a:r>
            <a:br>
              <a:rPr kumimoji="0" lang="tr-TR" sz="6000" b="0" i="0" u="none" strike="noStrike" kern="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Bodoni SvtyTwo ITC TT-Book"/>
              </a:rPr>
            </a:br>
            <a:endParaRPr kumimoji="0" lang="tr-TR" sz="6000" b="0" i="0" u="none" strike="noStrike" kern="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Bodoni SvtyTwo ITC TT-Book"/>
            </a:endParaRPr>
          </a:p>
        </p:txBody>
      </p:sp>
      <p:sp>
        <p:nvSpPr>
          <p:cNvPr id="5" name="2 İçerik Yer Tutucusu"/>
          <p:cNvSpPr txBox="1">
            <a:spLocks/>
          </p:cNvSpPr>
          <p:nvPr/>
        </p:nvSpPr>
        <p:spPr>
          <a:xfrm>
            <a:off x="564317" y="8237282"/>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rPr>
              <a:t>Prof. Dr. </a:t>
            </a:r>
            <a:r>
              <a:rPr lang="tr-TR" sz="4000" noProof="0" dirty="0"/>
              <a:t>İbrahim</a:t>
            </a:r>
            <a:r>
              <a:rPr lang="tr-TR" sz="4000" dirty="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a:stretch>
            <a:fillRect/>
          </a:stretch>
        </p:blipFill>
        <p:spPr>
          <a:xfrm>
            <a:off x="2809873" y="2394347"/>
            <a:ext cx="6010275" cy="5328592"/>
          </a:xfrm>
          <a:prstGeom prst="rect">
            <a:avLst/>
          </a:prstGeom>
        </p:spPr>
      </p:pic>
    </p:spTree>
    <p:extLst>
      <p:ext uri="{BB962C8B-B14F-4D97-AF65-F5344CB8AC3E}">
        <p14:creationId xmlns:p14="http://schemas.microsoft.com/office/powerpoint/2010/main" val="3633150322"/>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Autofit/>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GAZİ EĞİTİM </a:t>
            </a:r>
            <a:r>
              <a:rPr kumimoji="0" lang="tr-TR" sz="6000" b="0" i="0" u="none" strike="noStrike" kern="0" cap="none" spc="0" normalizeH="0" baseline="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FAKÜLTESİ DEKANI</a:t>
            </a:r>
          </a:p>
          <a:p>
            <a:pPr marL="0" marR="0" lvl="0" indent="0" algn="ctr" defTabSz="600683" eaLnBrk="1" fontAlgn="auto" latinLnBrk="0" hangingPunct="1">
              <a:lnSpc>
                <a:spcPct val="90000"/>
              </a:lnSpc>
              <a:spcBef>
                <a:spcPts val="1646"/>
              </a:spcBef>
              <a:spcAft>
                <a:spcPts val="0"/>
              </a:spcAft>
              <a:buClrTx/>
              <a:buSzTx/>
              <a:buFontTx/>
              <a:buNone/>
              <a:tabLst/>
              <a:defRPr/>
            </a:pPr>
            <a:endPar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652137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6" name="Dikdörtgen 5"/>
          <p:cNvSpPr/>
          <p:nvPr/>
        </p:nvSpPr>
        <p:spPr>
          <a:xfrm>
            <a:off x="2034307" y="8823543"/>
            <a:ext cx="8602770" cy="707886"/>
          </a:xfrm>
          <a:prstGeom prst="rect">
            <a:avLst/>
          </a:prstGeom>
        </p:spPr>
        <p:txBody>
          <a:bodyPr wrap="square">
            <a:spAutoFit/>
          </a:bodyPr>
          <a:lstStyle/>
          <a:p>
            <a:pPr marL="483156" lvl="0" indent="-483156">
              <a:spcBef>
                <a:spcPts val="2468"/>
              </a:spcBef>
              <a:buClr>
                <a:srgbClr val="929292"/>
              </a:buClr>
              <a:buSzPct val="60000"/>
              <a:defRPr/>
            </a:pPr>
            <a:r>
              <a:rPr lang="tr-TR" sz="4000" dirty="0">
                <a:cs typeface="Times New Roman" pitchFamily="18" charset="0"/>
              </a:rPr>
              <a:t>Prof</a:t>
            </a:r>
            <a:r>
              <a:rPr lang="tr-TR" sz="4000" dirty="0" smtClean="0">
                <a:cs typeface="Times New Roman" pitchFamily="18" charset="0"/>
              </a:rPr>
              <a:t>. Dr</a:t>
            </a:r>
            <a:r>
              <a:rPr lang="tr-TR" sz="4000" dirty="0">
                <a:cs typeface="Times New Roman" pitchFamily="18" charset="0"/>
              </a:rPr>
              <a:t>. </a:t>
            </a:r>
            <a:r>
              <a:rPr lang="tr-TR" sz="4000" dirty="0" smtClean="0">
                <a:cs typeface="Times New Roman" pitchFamily="18" charset="0"/>
              </a:rPr>
              <a:t>Mustafa SARIKAYA </a:t>
            </a:r>
            <a:endParaRPr lang="tr-TR" sz="4000" dirty="0">
              <a:cs typeface="Times New Roman" pitchFamily="18" charset="0"/>
            </a:endParaRPr>
          </a:p>
        </p:txBody>
      </p:sp>
      <p:pic>
        <p:nvPicPr>
          <p:cNvPr id="4" name="Resim 3"/>
          <p:cNvPicPr>
            <a:picLocks noChangeAspect="1"/>
          </p:cNvPicPr>
          <p:nvPr/>
        </p:nvPicPr>
        <p:blipFill>
          <a:blip r:embed="rId2"/>
          <a:stretch>
            <a:fillRect/>
          </a:stretch>
        </p:blipFill>
        <p:spPr>
          <a:xfrm>
            <a:off x="1853049" y="3290686"/>
            <a:ext cx="8352554" cy="5153226"/>
          </a:xfrm>
          <a:prstGeom prst="rect">
            <a:avLst/>
          </a:prstGeom>
        </p:spPr>
      </p:pic>
    </p:spTree>
    <p:extLst>
      <p:ext uri="{BB962C8B-B14F-4D97-AF65-F5344CB8AC3E}">
        <p14:creationId xmlns:p14="http://schemas.microsoft.com/office/powerpoint/2010/main" val="736692672"/>
      </p:ext>
    </p:extLst>
  </p:cSld>
  <p:clrMapOvr>
    <a:masterClrMapping/>
  </p:clrMapOvr>
  <p:transition spd="med">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Autofit/>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GAZİ EĞİTİM </a:t>
            </a:r>
            <a:r>
              <a:rPr kumimoji="0" lang="tr-TR" sz="6000" b="0" i="0" u="none" strike="noStrike" kern="0" cap="none" spc="0" normalizeH="0" baseline="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FAKÜLTESİ</a:t>
            </a:r>
          </a:p>
          <a:p>
            <a:pPr marL="0" marR="0" lvl="0" indent="0" algn="ctr" defTabSz="600683" eaLnBrk="1" fontAlgn="auto" latinLnBrk="0" hangingPunct="1">
              <a:lnSpc>
                <a:spcPct val="90000"/>
              </a:lnSpc>
              <a:spcBef>
                <a:spcPts val="1646"/>
              </a:spcBef>
              <a:spcAft>
                <a:spcPts val="0"/>
              </a:spcAft>
              <a:buClrTx/>
              <a:buSzTx/>
              <a:buFontTx/>
              <a:buNone/>
              <a:tabLst/>
              <a:defRPr/>
            </a:pPr>
            <a:r>
              <a:rPr lang="tr-TR" sz="6000" noProof="0" dirty="0" smtClean="0">
                <a:solidFill>
                  <a:srgbClr val="0070C0"/>
                </a:solidFill>
                <a:latin typeface="Times New Roman" pitchFamily="18" charset="0"/>
                <a:ea typeface="+mn-ea"/>
                <a:cs typeface="Times New Roman" pitchFamily="18" charset="0"/>
                <a:sym typeface="Bodoni SvtyTwo ITC TT-Book"/>
              </a:rPr>
              <a:t>DEKAN YARDIMCISI</a:t>
            </a:r>
            <a:endPar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8105554"/>
          </a:xfrm>
          <a:prstGeom prst="rect">
            <a:avLst/>
          </a:prstGeom>
        </p:spPr>
        <p:txBody>
          <a:bodyPr>
            <a:normAutofit fontScale="92500" lnSpcReduction="10000"/>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noProof="0" dirty="0" smtClean="0">
              <a:ln>
                <a:noFill/>
              </a:ln>
              <a:solidFill>
                <a:srgbClr val="414141"/>
              </a:solidFill>
              <a:effectLst/>
              <a:uLnTx/>
              <a:uFillTx/>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lang="tr-TR" sz="4000" dirty="0"/>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300" b="0" i="0" u="none" strike="noStrike" kern="0" cap="none" spc="0" normalizeH="0" noProof="0" dirty="0" smtClean="0">
                <a:ln>
                  <a:noFill/>
                </a:ln>
                <a:solidFill>
                  <a:srgbClr val="414141"/>
                </a:solidFill>
                <a:effectLst/>
                <a:uLnTx/>
                <a:uFillTx/>
                <a:sym typeface="Palatino"/>
              </a:rPr>
              <a:t>Dr</a:t>
            </a:r>
            <a:r>
              <a:rPr kumimoji="0" lang="tr-TR" sz="4300" b="0" i="0" u="none" strike="noStrike" kern="0" cap="none" spc="0" normalizeH="0" noProof="0" dirty="0">
                <a:ln>
                  <a:noFill/>
                </a:ln>
                <a:solidFill>
                  <a:srgbClr val="414141"/>
                </a:solidFill>
                <a:effectLst/>
                <a:uLnTx/>
                <a:uFillTx/>
                <a:sym typeface="Palatino"/>
              </a:rPr>
              <a:t>. </a:t>
            </a:r>
            <a:r>
              <a:rPr kumimoji="0" lang="tr-TR" sz="4300" b="0" i="0" u="none" strike="noStrike" kern="0" cap="none" spc="0" normalizeH="0" noProof="0" dirty="0" err="1" smtClean="0">
                <a:ln>
                  <a:noFill/>
                </a:ln>
                <a:solidFill>
                  <a:srgbClr val="414141"/>
                </a:solidFill>
                <a:effectLst/>
                <a:uLnTx/>
                <a:uFillTx/>
                <a:sym typeface="Palatino"/>
              </a:rPr>
              <a:t>Öğr</a:t>
            </a:r>
            <a:r>
              <a:rPr kumimoji="0" lang="tr-TR" sz="4300" b="0" i="0" u="none" strike="noStrike" kern="0" cap="none" spc="0" normalizeH="0" noProof="0" dirty="0" smtClean="0">
                <a:ln>
                  <a:noFill/>
                </a:ln>
                <a:solidFill>
                  <a:srgbClr val="414141"/>
                </a:solidFill>
                <a:effectLst/>
                <a:uLnTx/>
                <a:uFillTx/>
                <a:sym typeface="Palatino"/>
              </a:rPr>
              <a:t>. Üyesi Hasan </a:t>
            </a:r>
            <a:r>
              <a:rPr kumimoji="0" lang="tr-TR" sz="4300" b="0" i="0" u="none" strike="noStrike" kern="0" cap="none" spc="0" normalizeH="0" noProof="0" dirty="0">
                <a:ln>
                  <a:noFill/>
                </a:ln>
                <a:solidFill>
                  <a:srgbClr val="414141"/>
                </a:solidFill>
                <a:effectLst/>
                <a:uLnTx/>
                <a:uFillTx/>
                <a:sym typeface="Palatino"/>
              </a:rPr>
              <a:t>ES</a:t>
            </a:r>
            <a:endParaRPr lang="tr-TR" sz="4300" dirty="0"/>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pic>
        <p:nvPicPr>
          <p:cNvPr id="7" name="Picture 2" descr="http://gazi.edu.tr/upload/34/2017/3/23/085cb949cb325f62da8a00489f97888b306bcf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969" y="2855440"/>
            <a:ext cx="8098714" cy="5704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3974941"/>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Autofit/>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GAZİ EĞİTİM </a:t>
            </a:r>
            <a:r>
              <a:rPr kumimoji="0" lang="tr-TR" sz="6000" b="0" i="0" u="none" strike="noStrike" kern="0" cap="none" spc="0" normalizeH="0" baseline="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FAKÜLTESİ DEKAN</a:t>
            </a:r>
            <a:r>
              <a:rPr kumimoji="0" lang="tr-TR" sz="6000" b="0" i="0" u="none" strike="noStrike" kern="0" cap="none" spc="0" normalizeH="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 YARDIMCISI</a:t>
            </a:r>
            <a:endPar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8537602"/>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0070C0"/>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0070C0"/>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0070C0"/>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0070C0"/>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0070C0"/>
                </a:solidFill>
                <a:effectLst/>
                <a:uLnTx/>
                <a:uFillTx/>
                <a:latin typeface="+mn-lt"/>
                <a:sym typeface="Palatino"/>
              </a:rPr>
              <a:t>	</a:t>
            </a:r>
            <a:endParaRPr lang="tr-TR" sz="3900" dirty="0">
              <a:solidFill>
                <a:srgbClr val="0070C0"/>
              </a:solidFill>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0070C0"/>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0070C0"/>
              </a:solidFill>
              <a:effectLst/>
              <a:uLnTx/>
              <a:uFillTx/>
              <a:latin typeface="+mn-lt"/>
              <a:ea typeface="Palatino"/>
              <a:cs typeface="Palatino"/>
              <a:sym typeface="Palatino"/>
            </a:endParaRPr>
          </a:p>
          <a:p>
            <a:pPr marL="483156" lvl="0" indent="-483156">
              <a:spcBef>
                <a:spcPts val="2468"/>
              </a:spcBef>
              <a:buClr>
                <a:srgbClr val="929292"/>
              </a:buClr>
              <a:buSzPct val="60000"/>
              <a:defRPr/>
            </a:pPr>
            <a:endParaRPr lang="tr-TR" sz="3800" dirty="0" smtClean="0">
              <a:solidFill>
                <a:srgbClr val="0070C0"/>
              </a:solidFill>
              <a:latin typeface="+mn-lt"/>
            </a:endParaRPr>
          </a:p>
          <a:p>
            <a:pPr marL="483156" lvl="0" indent="-483156">
              <a:spcBef>
                <a:spcPts val="2468"/>
              </a:spcBef>
              <a:buClr>
                <a:srgbClr val="929292"/>
              </a:buClr>
              <a:buSzPct val="60000"/>
              <a:defRPr/>
            </a:pPr>
            <a:r>
              <a:rPr lang="tr-TR" sz="4000" dirty="0" smtClean="0">
                <a:solidFill>
                  <a:srgbClr val="0070C0"/>
                </a:solidFill>
              </a:rPr>
              <a:t>Dr</a:t>
            </a:r>
            <a:r>
              <a:rPr lang="tr-TR" sz="4000" dirty="0">
                <a:solidFill>
                  <a:srgbClr val="0070C0"/>
                </a:solidFill>
              </a:rPr>
              <a:t>. </a:t>
            </a:r>
            <a:r>
              <a:rPr lang="tr-TR" sz="4000" dirty="0" err="1">
                <a:solidFill>
                  <a:srgbClr val="0070C0"/>
                </a:solidFill>
              </a:rPr>
              <a:t>Öğr</a:t>
            </a:r>
            <a:r>
              <a:rPr lang="tr-TR" sz="4000" dirty="0">
                <a:solidFill>
                  <a:srgbClr val="0070C0"/>
                </a:solidFill>
              </a:rPr>
              <a:t>. Üyesi </a:t>
            </a:r>
            <a:r>
              <a:rPr lang="tr-TR" sz="4000" dirty="0" err="1">
                <a:solidFill>
                  <a:srgbClr val="0070C0"/>
                </a:solidFill>
              </a:rPr>
              <a:t>Zehni</a:t>
            </a:r>
            <a:r>
              <a:rPr lang="tr-TR" sz="4000" dirty="0">
                <a:solidFill>
                  <a:srgbClr val="0070C0"/>
                </a:solidFill>
              </a:rPr>
              <a:t> KOÇ</a:t>
            </a:r>
            <a:endParaRPr kumimoji="0" lang="tr-TR" sz="4000" b="0" i="0" u="none" strike="noStrike" kern="0" cap="none" spc="0" normalizeH="0" baseline="0" noProof="0" dirty="0">
              <a:ln>
                <a:noFill/>
              </a:ln>
              <a:solidFill>
                <a:srgbClr val="0070C0"/>
              </a:solidFill>
              <a:effectLst/>
              <a:uLnTx/>
              <a:uFillTx/>
              <a:sym typeface="Palatino"/>
            </a:endParaRPr>
          </a:p>
        </p:txBody>
      </p:sp>
      <p:pic>
        <p:nvPicPr>
          <p:cNvPr id="4" name="Resim 3"/>
          <p:cNvPicPr>
            <a:picLocks noChangeAspect="1"/>
          </p:cNvPicPr>
          <p:nvPr/>
        </p:nvPicPr>
        <p:blipFill>
          <a:blip r:embed="rId2"/>
          <a:stretch>
            <a:fillRect/>
          </a:stretch>
        </p:blipFill>
        <p:spPr>
          <a:xfrm>
            <a:off x="1094020" y="2610371"/>
            <a:ext cx="9577064" cy="6378325"/>
          </a:xfrm>
          <a:prstGeom prst="rect">
            <a:avLst/>
          </a:prstGeom>
        </p:spPr>
      </p:pic>
    </p:spTree>
    <p:extLst>
      <p:ext uri="{BB962C8B-B14F-4D97-AF65-F5344CB8AC3E}">
        <p14:creationId xmlns:p14="http://schemas.microsoft.com/office/powerpoint/2010/main" val="3790080143"/>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Autofit/>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GAZİ EĞİTİM </a:t>
            </a:r>
            <a:r>
              <a:rPr kumimoji="0" lang="tr-TR" sz="6000" b="0" i="0" u="none" strike="noStrike" kern="0" cap="none" spc="0" normalizeH="0" baseline="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FAKÜLTESİ FAKÜLTE</a:t>
            </a:r>
            <a:r>
              <a:rPr kumimoji="0" lang="tr-TR" sz="6000" b="0" i="0" u="none" strike="noStrike" kern="0" cap="none" spc="0" normalizeH="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 SEKRETERİ</a:t>
            </a:r>
            <a:endPar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6043819"/>
            <a:ext cx="4867612" cy="3450250"/>
          </a:xfrm>
          <a:prstGeom prst="rect">
            <a:avLst/>
          </a:prstGeom>
        </p:spPr>
        <p:txBody>
          <a:bodyPr>
            <a:normAutofit fontScale="85000" lnSpcReduction="20000"/>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lang="tr-TR" sz="3800" dirty="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2644950" y="9494069"/>
            <a:ext cx="6768752" cy="707886"/>
          </a:xfrm>
          <a:prstGeom prst="rect">
            <a:avLst/>
          </a:prstGeom>
        </p:spPr>
        <p:txBody>
          <a:bodyPr wrap="square">
            <a:spAutoFit/>
          </a:bodyPr>
          <a:lstStyle/>
          <a:p>
            <a:pPr marL="483156" indent="-483156">
              <a:spcBef>
                <a:spcPts val="2468"/>
              </a:spcBef>
              <a:buClr>
                <a:srgbClr val="929292"/>
              </a:buClr>
              <a:buSzPct val="60000"/>
              <a:defRPr/>
            </a:pPr>
            <a:r>
              <a:rPr lang="tr-TR" sz="4000" dirty="0">
                <a:latin typeface="+mn-lt"/>
                <a:cs typeface="Times New Roman" pitchFamily="18" charset="0"/>
              </a:rPr>
              <a:t>Celal </a:t>
            </a:r>
            <a:r>
              <a:rPr lang="tr-TR" sz="4000" dirty="0" smtClean="0">
                <a:latin typeface="+mn-lt"/>
                <a:cs typeface="Times New Roman" pitchFamily="18" charset="0"/>
              </a:rPr>
              <a:t>ÖZEN</a:t>
            </a:r>
            <a:endParaRPr lang="tr-TR" sz="4000" dirty="0">
              <a:latin typeface="+mn-lt"/>
              <a:cs typeface="Times New Roman" pitchFamily="18" charset="0"/>
            </a:endParaRPr>
          </a:p>
        </p:txBody>
      </p:sp>
      <p:pic>
        <p:nvPicPr>
          <p:cNvPr id="2050" name="Picture 2" descr="http://gazi.edu.tr/upload/34/2017/7/4/bcd21e8c5a0ab99a8aafe853cf3e759f40832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887" y="2772158"/>
            <a:ext cx="9362877" cy="65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97778"/>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a:ln>
                  <a:noFill/>
                </a:ln>
                <a:solidFill>
                  <a:srgbClr val="0070C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a:solidFill>
                  <a:srgbClr val="0070C0"/>
                </a:solidFill>
                <a:latin typeface="Times New Roman" panose="02020603050405020304" pitchFamily="18" charset="0"/>
                <a:cs typeface="Times New Roman" panose="02020603050405020304" pitchFamily="18" charset="0"/>
              </a:rPr>
              <a:t>BOSNA</a:t>
            </a:r>
            <a:r>
              <a:rPr lang="tr-TR" sz="4400" dirty="0">
                <a:solidFill>
                  <a:srgbClr val="0070C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1553005232"/>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a:solidFill>
                  <a:srgbClr val="0070C0"/>
                </a:solidFill>
                <a:latin typeface="Times New Roman" panose="02020603050405020304" pitchFamily="18" charset="0"/>
                <a:cs typeface="Times New Roman" panose="02020603050405020304" pitchFamily="18" charset="0"/>
              </a:rPr>
              <a:t>BOSNA</a:t>
            </a:r>
            <a:r>
              <a:rPr lang="tr-TR" sz="4400" dirty="0">
                <a:solidFill>
                  <a:srgbClr val="FF0000"/>
                </a:solidFill>
                <a:latin typeface="Times New Roman" panose="02020603050405020304" pitchFamily="18" charset="0"/>
                <a:cs typeface="Times New Roman" panose="02020603050405020304" pitchFamily="18" charset="0"/>
              </a:rPr>
              <a:t> </a:t>
            </a:r>
            <a:r>
              <a:rPr lang="tr-TR" sz="4400" dirty="0">
                <a:solidFill>
                  <a:srgbClr val="0070C0"/>
                </a:solidFill>
                <a:latin typeface="Times New Roman" panose="02020603050405020304" pitchFamily="18" charset="0"/>
                <a:cs typeface="Times New Roman" panose="02020603050405020304" pitchFamily="18" charset="0"/>
              </a:rPr>
              <a:t>BİNASI</a:t>
            </a:r>
            <a:endPar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2074479466"/>
      </p:ext>
    </p:extLst>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0070C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853656117"/>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0070C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0070C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2881432482"/>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0070C0"/>
                </a:solidFill>
                <a:latin typeface="Times New Roman" panose="02020603050405020304" pitchFamily="18" charset="0"/>
                <a:cs typeface="Times New Roman" panose="02020603050405020304" pitchFamily="18" charset="0"/>
              </a:rPr>
              <a:t>GAZİ EĞİTİM FAKÜLTESİ </a:t>
            </a:r>
          </a:p>
          <a:p>
            <a:pPr defTabSz="584200" rtl="0" latinLnBrk="1" hangingPunct="0"/>
            <a:r>
              <a:rPr lang="tr-TR" sz="4400" dirty="0">
                <a:solidFill>
                  <a:srgbClr val="0070C0"/>
                </a:solidFill>
                <a:latin typeface="Times New Roman" panose="02020603050405020304" pitchFamily="18" charset="0"/>
                <a:cs typeface="Times New Roman" panose="02020603050405020304" pitchFamily="18" charset="0"/>
              </a:rPr>
              <a:t>ÖĞRENCİ İŞLERİ (HERSEK BİNASI)</a:t>
            </a: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829033537"/>
      </p:ext>
    </p:extLst>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0070C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rPr>
              <a:t>(F BLOK)</a:t>
            </a: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1336873927"/>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0070C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a:ln>
                  <a:noFill/>
                </a:ln>
                <a:solidFill>
                  <a:srgbClr val="0070C0"/>
                </a:solidFill>
                <a:effectLst/>
                <a:uFillTx/>
                <a:latin typeface="Times New Roman" panose="02020603050405020304" pitchFamily="18" charset="0"/>
                <a:cs typeface="Times New Roman" panose="02020603050405020304" pitchFamily="18" charset="0"/>
                <a:sym typeface="Palatino"/>
              </a:rPr>
              <a:t>(C BLOK)</a:t>
            </a: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1072100567"/>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E</a:t>
            </a:r>
            <a:r>
              <a:rPr lang="tr-TR" sz="2400" b="1" dirty="0"/>
              <a:t>Ğ</a:t>
            </a:r>
            <a:r>
              <a:rPr sz="2400" b="1" dirty="0"/>
              <a:t>İTİM FAKÜLTESİ</a:t>
            </a:r>
            <a:r>
              <a:rPr lang="tr-TR" sz="2400" b="1" dirty="0"/>
              <a:t> BÖLÜMLERİ</a:t>
            </a:r>
            <a:br>
              <a:rPr lang="tr-TR" sz="2400" b="1" dirty="0"/>
            </a:br>
            <a:endParaRPr sz="2400" b="1" dirty="0">
              <a:solidFill>
                <a:srgbClr val="FF0000"/>
              </a:solidFill>
            </a:endParaRPr>
          </a:p>
        </p:txBody>
      </p:sp>
      <p:pic>
        <p:nvPicPr>
          <p:cNvPr id="5" name="Resim 4"/>
          <p:cNvPicPr>
            <a:picLocks noChangeAspect="1"/>
          </p:cNvPicPr>
          <p:nvPr/>
        </p:nvPicPr>
        <p:blipFill>
          <a:blip r:embed="rId2"/>
          <a:stretch>
            <a:fillRect/>
          </a:stretch>
        </p:blipFill>
        <p:spPr>
          <a:xfrm>
            <a:off x="457089" y="2613025"/>
            <a:ext cx="10787287" cy="7959706"/>
          </a:xfrm>
          <a:prstGeom prst="rect">
            <a:avLst/>
          </a:prstGeom>
        </p:spPr>
      </p:pic>
      <p:sp>
        <p:nvSpPr>
          <p:cNvPr id="2" name="Sol Ok 1"/>
          <p:cNvSpPr/>
          <p:nvPr/>
        </p:nvSpPr>
        <p:spPr>
          <a:xfrm>
            <a:off x="9955187" y="7434907"/>
            <a:ext cx="978408" cy="484632"/>
          </a:xfrm>
          <a:prstGeom prst="leftArrow">
            <a:avLst/>
          </a:prstGeom>
          <a:blipFill rotWithShape="1">
            <a:blip r:embed="rId3"/>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 </a:t>
            </a:r>
            <a:endParaRPr lang="tr-TR" dirty="0"/>
          </a:p>
        </p:txBody>
      </p:sp>
      <p:sp>
        <p:nvSpPr>
          <p:cNvPr id="3" name="Metin Yer Tutucusu 2"/>
          <p:cNvSpPr>
            <a:spLocks noGrp="1"/>
          </p:cNvSpPr>
          <p:nvPr>
            <p:ph type="body" idx="1"/>
          </p:nvPr>
        </p:nvSpPr>
        <p:spPr>
          <a:xfrm>
            <a:off x="522139" y="2451003"/>
            <a:ext cx="10787287" cy="7313415"/>
          </a:xfrm>
        </p:spPr>
        <p:txBody>
          <a:bodyPr/>
          <a:lstStyle/>
          <a:p>
            <a:pPr marL="0" indent="0" algn="ctr">
              <a:buNone/>
            </a:pPr>
            <a:r>
              <a:rPr lang="tr-TR" b="1" dirty="0" smtClean="0"/>
              <a:t>GAZİ EĞİTİM FAKÜLTESİ</a:t>
            </a:r>
          </a:p>
          <a:p>
            <a:pPr marL="0" indent="0" algn="ctr">
              <a:buNone/>
            </a:pPr>
            <a:r>
              <a:rPr lang="tr-TR" b="1" dirty="0" smtClean="0"/>
              <a:t>TEMEL EĞİTİM BÖLÜMÜ</a:t>
            </a:r>
          </a:p>
          <a:p>
            <a:pPr marL="0" indent="0" algn="ctr">
              <a:buNone/>
            </a:pPr>
            <a:endParaRPr lang="tr-TR" dirty="0" smtClean="0"/>
          </a:p>
          <a:p>
            <a:pPr marL="0" indent="0" algn="ctr">
              <a:buNone/>
            </a:pPr>
            <a:endParaRPr lang="tr-TR" dirty="0" smtClean="0"/>
          </a:p>
        </p:txBody>
      </p:sp>
      <p:sp>
        <p:nvSpPr>
          <p:cNvPr id="4" name="Sağa Bükülü Ok 3"/>
          <p:cNvSpPr/>
          <p:nvPr/>
        </p:nvSpPr>
        <p:spPr>
          <a:xfrm>
            <a:off x="1936914" y="6426795"/>
            <a:ext cx="889481" cy="1656184"/>
          </a:xfrm>
          <a:prstGeom prst="curvedRightArrow">
            <a:avLst/>
          </a:prstGeom>
          <a:blipFill rotWithShape="1">
            <a:blip r:embed="rId2"/>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5" name="Oval 4"/>
          <p:cNvSpPr/>
          <p:nvPr/>
        </p:nvSpPr>
        <p:spPr>
          <a:xfrm>
            <a:off x="810171" y="8082979"/>
            <a:ext cx="4320480" cy="2059392"/>
          </a:xfrm>
          <a:prstGeom prst="ellipse">
            <a:avLst/>
          </a:prstGeom>
          <a:blipFill rotWithShape="1">
            <a:blip r:embed="rId2"/>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Metin kutusu 5"/>
          <p:cNvSpPr txBox="1"/>
          <p:nvPr/>
        </p:nvSpPr>
        <p:spPr>
          <a:xfrm>
            <a:off x="1170211" y="8157466"/>
            <a:ext cx="3960439"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indent="0">
              <a:buNone/>
            </a:pPr>
            <a:r>
              <a:rPr lang="tr-TR" sz="4000" dirty="0"/>
              <a:t>Okul Öncesi Eğitimi</a:t>
            </a:r>
          </a:p>
          <a:p>
            <a:pPr marL="0" indent="0">
              <a:buNone/>
            </a:pPr>
            <a:r>
              <a:rPr lang="tr-TR" sz="4000" dirty="0"/>
              <a:t>Anabilim Dalı</a:t>
            </a:r>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7" name="Sola Bükülü Ok 6"/>
          <p:cNvSpPr/>
          <p:nvPr/>
        </p:nvSpPr>
        <p:spPr>
          <a:xfrm>
            <a:off x="8731051" y="6426795"/>
            <a:ext cx="936104" cy="1656184"/>
          </a:xfrm>
          <a:prstGeom prst="curvedLeftArrow">
            <a:avLst/>
          </a:prstGeom>
          <a:blipFill rotWithShape="1">
            <a:blip r:embed="rId2"/>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8" name="Oval 7"/>
          <p:cNvSpPr/>
          <p:nvPr/>
        </p:nvSpPr>
        <p:spPr>
          <a:xfrm>
            <a:off x="6930851" y="8136383"/>
            <a:ext cx="4104456" cy="2083955"/>
          </a:xfrm>
          <a:prstGeom prst="ellipse">
            <a:avLst/>
          </a:prstGeom>
          <a:blipFill rotWithShape="1">
            <a:blip r:embed="rId2"/>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9" name="Metin kutusu 8"/>
          <p:cNvSpPr txBox="1"/>
          <p:nvPr/>
        </p:nvSpPr>
        <p:spPr>
          <a:xfrm>
            <a:off x="7362899" y="8445826"/>
            <a:ext cx="3240360" cy="133369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000" b="0" i="0" u="none" strike="noStrike" cap="none" spc="0" normalizeH="0" baseline="0" dirty="0" smtClean="0">
                <a:ln>
                  <a:noFill/>
                </a:ln>
                <a:solidFill>
                  <a:srgbClr val="414141"/>
                </a:solidFill>
                <a:effectLst/>
                <a:uFillTx/>
                <a:latin typeface="Palatino"/>
                <a:ea typeface="Palatino"/>
                <a:cs typeface="Palatino"/>
                <a:sym typeface="Palatino"/>
              </a:rPr>
              <a:t>Sınıf Eğitimi</a:t>
            </a:r>
            <a:r>
              <a:rPr kumimoji="0" lang="tr-TR" sz="4000" b="0" i="0" u="none" strike="noStrike" cap="none" spc="0" normalizeH="0" dirty="0" smtClean="0">
                <a:ln>
                  <a:noFill/>
                </a:ln>
                <a:solidFill>
                  <a:srgbClr val="414141"/>
                </a:solidFill>
                <a:effectLst/>
                <a:uFillTx/>
                <a:latin typeface="Palatino"/>
                <a:ea typeface="Palatino"/>
                <a:cs typeface="Palatino"/>
                <a:sym typeface="Palatino"/>
              </a:rPr>
              <a:t> Anabilim Dalı</a:t>
            </a:r>
            <a:endParaRPr kumimoji="0" lang="tr-TR" sz="40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3715748628"/>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21443" y="967717"/>
            <a:ext cx="10037800" cy="2362734"/>
          </a:xfrm>
          <a:prstGeom prst="rect">
            <a:avLst/>
          </a:prstGeom>
        </p:spPr>
        <p:txBody>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TEMEL EĞİTİM</a:t>
            </a: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BÖLÜM BAŞKANI</a:t>
            </a:r>
          </a:p>
        </p:txBody>
      </p:sp>
      <p:sp>
        <p:nvSpPr>
          <p:cNvPr id="4" name="Metin kutusu 4"/>
          <p:cNvSpPr txBox="1"/>
          <p:nvPr/>
        </p:nvSpPr>
        <p:spPr>
          <a:xfrm>
            <a:off x="2250331" y="8705655"/>
            <a:ext cx="7143800" cy="707886"/>
          </a:xfrm>
          <a:prstGeom prst="rect">
            <a:avLst/>
          </a:prstGeom>
          <a:noFill/>
        </p:spPr>
        <p:txBody>
          <a:bodyPr wrap="square" rtlCol="0">
            <a:spAutoFit/>
          </a:bodyPr>
          <a:lstStyle/>
          <a:p>
            <a:r>
              <a:rPr lang="tr-TR" sz="4000" dirty="0"/>
              <a:t>Prof. Dr. Hayati AKYOL</a:t>
            </a:r>
          </a:p>
        </p:txBody>
      </p:sp>
      <p:sp>
        <p:nvSpPr>
          <p:cNvPr id="5" name="Metin kutusu 4"/>
          <p:cNvSpPr txBox="1"/>
          <p:nvPr/>
        </p:nvSpPr>
        <p:spPr>
          <a:xfrm>
            <a:off x="3474467" y="3330451"/>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1028" name="Picture 4" descr="Image result for prof dr. hayati aky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4442" y="3330451"/>
            <a:ext cx="5135577" cy="4667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1243281"/>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170211" y="956473"/>
            <a:ext cx="9865096" cy="762484"/>
          </a:xfrm>
          <a:prstGeom prst="rect">
            <a:avLst/>
          </a:prstGeom>
        </p:spPr>
        <p:txBody>
          <a:bodyPr>
            <a:noAutofit/>
          </a:bodyPr>
          <a:lstStyle/>
          <a:p>
            <a:pPr marL="0" marR="0" lvl="0" indent="0" algn="ctr" defTabSz="600683" eaLnBrk="1" fontAlgn="auto" latinLnBrk="0" hangingPunct="1">
              <a:lnSpc>
                <a:spcPct val="90000"/>
              </a:lnSpc>
              <a:spcBef>
                <a:spcPts val="1646"/>
              </a:spcBef>
              <a:spcAft>
                <a:spcPts val="0"/>
              </a:spcAft>
              <a:buClrTx/>
              <a:buSzTx/>
              <a:buFontTx/>
              <a:buNone/>
              <a:tabLst/>
              <a:defRPr/>
            </a:pPr>
            <a:r>
              <a:rPr lang="tr-TR" sz="6000" dirty="0" smtClean="0">
                <a:solidFill>
                  <a:srgbClr val="0070C0"/>
                </a:solidFill>
                <a:latin typeface="Times New Roman" pitchFamily="18" charset="0"/>
                <a:ea typeface="+mn-ea"/>
                <a:cs typeface="Times New Roman" pitchFamily="18" charset="0"/>
                <a:sym typeface="Bodoni SvtyTwo ITC TT-Book"/>
              </a:rPr>
              <a:t>SINIF </a:t>
            </a:r>
            <a:r>
              <a:rPr kumimoji="0" lang="tr-TR" sz="6000" b="0" i="0" u="none" strike="noStrike" kern="0" cap="none" spc="0" normalizeH="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EĞİTİMİ </a:t>
            </a:r>
            <a:r>
              <a:rPr kumimoji="0" lang="tr-TR" sz="6000" b="0" i="0" u="none" strike="noStrike" kern="0" cap="none" spc="0" normalizeH="0" baseline="0" noProof="0" dirty="0" smtClean="0">
                <a:ln>
                  <a:noFill/>
                </a:ln>
                <a:solidFill>
                  <a:srgbClr val="0070C0"/>
                </a:solidFill>
                <a:effectLst/>
                <a:uLnTx/>
                <a:uFillTx/>
                <a:latin typeface="Times New Roman" pitchFamily="18" charset="0"/>
                <a:ea typeface="+mn-ea"/>
                <a:cs typeface="Times New Roman" pitchFamily="18" charset="0"/>
                <a:sym typeface="Bodoni SvtyTwo ITC TT-Book"/>
              </a:rPr>
              <a:t>ANABİLİM </a:t>
            </a:r>
            <a:r>
              <a:rPr kumimoji="0" lang="tr-TR" sz="6000" b="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DALI BAŞKANI</a:t>
            </a:r>
          </a:p>
        </p:txBody>
      </p:sp>
      <p:sp>
        <p:nvSpPr>
          <p:cNvPr id="5" name="4 Dikdörtgen"/>
          <p:cNvSpPr/>
          <p:nvPr/>
        </p:nvSpPr>
        <p:spPr>
          <a:xfrm>
            <a:off x="3245066" y="9091091"/>
            <a:ext cx="6282490" cy="707886"/>
          </a:xfrm>
          <a:prstGeom prst="rect">
            <a:avLst/>
          </a:prstGeom>
        </p:spPr>
        <p:txBody>
          <a:bodyPr wrap="none">
            <a:spAutoFit/>
          </a:bodyPr>
          <a:lstStyle/>
          <a:p>
            <a:pPr marL="483156" lvl="0" indent="-483156">
              <a:spcBef>
                <a:spcPts val="2468"/>
              </a:spcBef>
              <a:buClr>
                <a:srgbClr val="929292"/>
              </a:buClr>
              <a:buSzPct val="60000"/>
              <a:defRPr/>
            </a:pPr>
            <a:r>
              <a:rPr lang="tr-TR" sz="4000" dirty="0"/>
              <a:t>Prof. Dr. Rabia SARIKAYA</a:t>
            </a:r>
          </a:p>
        </p:txBody>
      </p:sp>
      <p:pic>
        <p:nvPicPr>
          <p:cNvPr id="6" name="İçerik Yer Tutucusu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0401" y="3207525"/>
            <a:ext cx="5251225" cy="4857784"/>
          </a:xfrm>
          <a:prstGeom prst="rect">
            <a:avLst/>
          </a:prstGeom>
        </p:spPr>
      </p:pic>
    </p:spTree>
    <p:extLst>
      <p:ext uri="{BB962C8B-B14F-4D97-AF65-F5344CB8AC3E}">
        <p14:creationId xmlns:p14="http://schemas.microsoft.com/office/powerpoint/2010/main" val="3842186195"/>
      </p:ext>
    </p:extLst>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41560" y="522139"/>
            <a:ext cx="11701463" cy="2790508"/>
          </a:xfrm>
          <a:prstGeom prst="rect">
            <a:avLst/>
          </a:prstGeom>
        </p:spPr>
        <p:txBody>
          <a:bodyPr wrap="square">
            <a:spAutoFit/>
          </a:bodyPr>
          <a:lstStyle/>
          <a:p>
            <a:pPr lvl="0">
              <a:lnSpc>
                <a:spcPct val="90000"/>
              </a:lnSpc>
              <a:spcBef>
                <a:spcPts val="1646"/>
              </a:spcBef>
              <a:defRPr/>
            </a:pPr>
            <a:r>
              <a:rPr lang="tr-TR" sz="6000" dirty="0" smtClean="0">
                <a:solidFill>
                  <a:srgbClr val="0070C0"/>
                </a:solidFill>
                <a:latin typeface="Times New Roman" pitchFamily="18" charset="0"/>
                <a:cs typeface="Times New Roman" pitchFamily="18" charset="0"/>
                <a:sym typeface="Bodoni SvtyTwo ITC TT-Book"/>
              </a:rPr>
              <a:t>SINIF EĞİTİMİ ANABİLİM </a:t>
            </a:r>
            <a:r>
              <a:rPr lang="tr-TR" sz="6000" dirty="0">
                <a:solidFill>
                  <a:srgbClr val="0070C0"/>
                </a:solidFill>
                <a:latin typeface="Times New Roman" pitchFamily="18" charset="0"/>
                <a:cs typeface="Times New Roman" pitchFamily="18" charset="0"/>
                <a:sym typeface="Bodoni SvtyTwo ITC TT-Book"/>
              </a:rPr>
              <a:t>DALI BAŞKAN </a:t>
            </a:r>
          </a:p>
          <a:p>
            <a:pPr lvl="0">
              <a:lnSpc>
                <a:spcPct val="90000"/>
              </a:lnSpc>
              <a:spcBef>
                <a:spcPts val="1646"/>
              </a:spcBef>
              <a:defRPr/>
            </a:pPr>
            <a:r>
              <a:rPr lang="tr-TR" sz="6000" dirty="0">
                <a:solidFill>
                  <a:srgbClr val="0070C0"/>
                </a:solidFill>
                <a:latin typeface="Times New Roman" pitchFamily="18" charset="0"/>
                <a:cs typeface="Times New Roman" pitchFamily="18" charset="0"/>
                <a:sym typeface="Bodoni SvtyTwo ITC TT-Book"/>
              </a:rPr>
              <a:t>YARDIMCISI</a:t>
            </a:r>
          </a:p>
        </p:txBody>
      </p:sp>
      <p:sp>
        <p:nvSpPr>
          <p:cNvPr id="4" name="3 Dikdörtgen"/>
          <p:cNvSpPr/>
          <p:nvPr/>
        </p:nvSpPr>
        <p:spPr>
          <a:xfrm>
            <a:off x="2339537" y="9200681"/>
            <a:ext cx="7491424" cy="646331"/>
          </a:xfrm>
          <a:prstGeom prst="rect">
            <a:avLst/>
          </a:prstGeom>
        </p:spPr>
        <p:txBody>
          <a:bodyPr wrap="square">
            <a:spAutoFit/>
          </a:bodyPr>
          <a:lstStyle/>
          <a:p>
            <a:pPr>
              <a:lnSpc>
                <a:spcPct val="90000"/>
              </a:lnSpc>
              <a:spcBef>
                <a:spcPts val="1646"/>
              </a:spcBef>
              <a:defRPr/>
            </a:pPr>
            <a:r>
              <a:rPr lang="fi-FI" sz="4000" dirty="0">
                <a:solidFill>
                  <a:schemeClr val="tx1"/>
                </a:solidFill>
                <a:cs typeface="Times New Roman" pitchFamily="18" charset="0"/>
                <a:sym typeface="Bodoni SvtyTwo ITC TT-Book"/>
              </a:rPr>
              <a:t>Dr. Öğr. Üyesi Kemal KÖKSAL</a:t>
            </a:r>
            <a:endParaRPr lang="tr-TR" sz="4000" dirty="0">
              <a:solidFill>
                <a:schemeClr val="tx1"/>
              </a:solidFill>
              <a:cs typeface="Times New Roman" pitchFamily="18" charset="0"/>
              <a:sym typeface="Bodoni SvtyTwo ITC TT-Book"/>
            </a:endParaRPr>
          </a:p>
        </p:txBody>
      </p:sp>
      <p:sp>
        <p:nvSpPr>
          <p:cNvPr id="47106" name="AutoShape 2" descr="gökhan duman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47108" name="AutoShape 4" descr="gökhan duman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47110" name="AutoShape 6" descr="gökhan duman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47112" name="AutoShape 8" descr="gökhan duman ile ilgili görsel sonucu"/>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3266" y="3762499"/>
            <a:ext cx="4878050" cy="484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2707741"/>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ağ Ok 5"/>
          <p:cNvSpPr/>
          <p:nvPr/>
        </p:nvSpPr>
        <p:spPr>
          <a:xfrm rot="10332243">
            <a:off x="1603635" y="5549275"/>
            <a:ext cx="2008533" cy="1218859"/>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pic>
        <p:nvPicPr>
          <p:cNvPr id="1026" name="Picture 2" descr="G:\abd tanıtım\akademik takvi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538363"/>
            <a:ext cx="11701463" cy="6696744"/>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522139" y="447613"/>
            <a:ext cx="10657184"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6000" b="0" i="0" u="none" strike="noStrike" cap="none" spc="0" normalizeH="0" baseline="0" dirty="0" smtClean="0">
                <a:ln>
                  <a:noFill/>
                </a:ln>
                <a:solidFill>
                  <a:srgbClr val="0070C0"/>
                </a:solidFill>
                <a:effectLst/>
                <a:uFillTx/>
                <a:latin typeface="Times New Roman" pitchFamily="18" charset="0"/>
                <a:cs typeface="Times New Roman" pitchFamily="18" charset="0"/>
                <a:sym typeface="Palatino"/>
              </a:rPr>
              <a:t>AKADEMİK TAKVİME NASIL ULAŞABİLİRİM?</a:t>
            </a:r>
            <a:endParaRPr kumimoji="0" lang="tr-TR" sz="6000" b="0" i="0" u="none" strike="noStrike" cap="none" spc="0" normalizeH="0" baseline="0" dirty="0">
              <a:ln>
                <a:noFill/>
              </a:ln>
              <a:solidFill>
                <a:srgbClr val="0070C0"/>
              </a:solidFill>
              <a:effectLst/>
              <a:uFillTx/>
              <a:latin typeface="Times New Roman" pitchFamily="18" charset="0"/>
              <a:cs typeface="Times New Roman" pitchFamily="18" charset="0"/>
              <a:sym typeface="Palatino"/>
            </a:endParaRPr>
          </a:p>
        </p:txBody>
      </p:sp>
    </p:spTree>
    <p:extLst>
      <p:ext uri="{BB962C8B-B14F-4D97-AF65-F5344CB8AC3E}">
        <p14:creationId xmlns:p14="http://schemas.microsoft.com/office/powerpoint/2010/main" val="38501571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abd tanıtım\LİSANS PROGRAMLAR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8" y="3114427"/>
            <a:ext cx="11685787" cy="5976664"/>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27954" y="410642"/>
            <a:ext cx="11673509" cy="25648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5400" dirty="0">
                <a:solidFill>
                  <a:srgbClr val="0070C0"/>
                </a:solidFill>
                <a:latin typeface="Times New Roman" pitchFamily="18" charset="0"/>
                <a:cs typeface="Times New Roman" pitchFamily="18" charset="0"/>
                <a:sym typeface="Bodoni SvtyTwo ITC TT-Book"/>
              </a:rPr>
              <a:t>SINIF EĞİTİMİ </a:t>
            </a:r>
            <a:r>
              <a:rPr lang="tr-TR" sz="5000" dirty="0" smtClean="0">
                <a:solidFill>
                  <a:srgbClr val="0070C0"/>
                </a:solidFill>
                <a:latin typeface="Times New Roman" pitchFamily="18" charset="0"/>
                <a:cs typeface="Times New Roman" pitchFamily="18" charset="0"/>
              </a:rPr>
              <a:t>ANABİLİM </a:t>
            </a:r>
          </a:p>
          <a:p>
            <a:pPr marL="0" marR="0" indent="0" algn="ctr" defTabSz="584200" rtl="0" fontAlgn="auto" latinLnBrk="1" hangingPunct="0">
              <a:lnSpc>
                <a:spcPct val="100000"/>
              </a:lnSpc>
              <a:spcBef>
                <a:spcPts val="0"/>
              </a:spcBef>
              <a:spcAft>
                <a:spcPts val="0"/>
              </a:spcAft>
              <a:buClrTx/>
              <a:buSzTx/>
              <a:buFontTx/>
              <a:buNone/>
              <a:tabLst/>
            </a:pPr>
            <a:r>
              <a:rPr lang="tr-TR" sz="5000" dirty="0" smtClean="0">
                <a:solidFill>
                  <a:srgbClr val="0070C0"/>
                </a:solidFill>
                <a:latin typeface="Times New Roman" pitchFamily="18" charset="0"/>
                <a:cs typeface="Times New Roman" pitchFamily="18" charset="0"/>
              </a:rPr>
              <a:t>DALI WEB SAYFASINA NASIL </a:t>
            </a:r>
          </a:p>
          <a:p>
            <a:pPr marL="0" marR="0" indent="0" algn="ctr" defTabSz="584200" rtl="0" fontAlgn="auto" latinLnBrk="1" hangingPunct="0">
              <a:lnSpc>
                <a:spcPct val="100000"/>
              </a:lnSpc>
              <a:spcBef>
                <a:spcPts val="0"/>
              </a:spcBef>
              <a:spcAft>
                <a:spcPts val="0"/>
              </a:spcAft>
              <a:buClrTx/>
              <a:buSzTx/>
              <a:buFontTx/>
              <a:buNone/>
              <a:tabLst/>
            </a:pPr>
            <a:r>
              <a:rPr lang="tr-TR" sz="5000" dirty="0" smtClean="0">
                <a:solidFill>
                  <a:srgbClr val="0070C0"/>
                </a:solidFill>
                <a:latin typeface="Times New Roman" pitchFamily="18" charset="0"/>
                <a:cs typeface="Times New Roman" pitchFamily="18" charset="0"/>
              </a:rPr>
              <a:t>ULAŞABİLİRİM?</a:t>
            </a:r>
            <a:endParaRPr kumimoji="0" lang="tr-TR" sz="5000" b="0" i="0" u="none" strike="noStrike" cap="none" spc="0" normalizeH="0" baseline="0" dirty="0">
              <a:ln>
                <a:noFill/>
              </a:ln>
              <a:solidFill>
                <a:srgbClr val="0070C0"/>
              </a:solidFill>
              <a:effectLst/>
              <a:uFillTx/>
              <a:latin typeface="Times New Roman" pitchFamily="18" charset="0"/>
              <a:cs typeface="Times New Roman" pitchFamily="18" charset="0"/>
              <a:sym typeface="Palatino"/>
            </a:endParaRPr>
          </a:p>
        </p:txBody>
      </p:sp>
    </p:spTree>
    <p:extLst>
      <p:ext uri="{BB962C8B-B14F-4D97-AF65-F5344CB8AC3E}">
        <p14:creationId xmlns:p14="http://schemas.microsoft.com/office/powerpoint/2010/main" val="3711386399"/>
      </p:ext>
    </p:extLst>
  </p:cSld>
  <p:clrMapOvr>
    <a:masterClrMapping/>
  </p:clrMapOvr>
  <p:transition spd="med">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abd tanıtım\FAKÜLTEL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970411"/>
            <a:ext cx="11701463" cy="6408712"/>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522139" y="427869"/>
            <a:ext cx="10729192" cy="25648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5400" dirty="0">
                <a:solidFill>
                  <a:srgbClr val="0070C0"/>
                </a:solidFill>
                <a:latin typeface="Times New Roman" pitchFamily="18" charset="0"/>
                <a:cs typeface="Times New Roman" pitchFamily="18" charset="0"/>
                <a:sym typeface="Bodoni SvtyTwo ITC TT-Book"/>
              </a:rPr>
              <a:t>SINIF EĞİTİMİ </a:t>
            </a:r>
            <a:r>
              <a:rPr lang="tr-TR" sz="5000" dirty="0" smtClean="0">
                <a:solidFill>
                  <a:srgbClr val="0070C0"/>
                </a:solidFill>
                <a:latin typeface="Times New Roman" pitchFamily="18" charset="0"/>
                <a:cs typeface="Times New Roman" pitchFamily="18" charset="0"/>
              </a:rPr>
              <a:t>ANABİLİM </a:t>
            </a:r>
            <a:endParaRPr lang="tr-TR" sz="5000" dirty="0">
              <a:solidFill>
                <a:srgbClr val="0070C0"/>
              </a:solidFill>
              <a:latin typeface="Times New Roman" pitchFamily="18" charset="0"/>
              <a:cs typeface="Times New Roman" pitchFamily="18" charset="0"/>
            </a:endParaRPr>
          </a:p>
          <a:p>
            <a:pPr defTabSz="584200" rtl="0" latinLnBrk="1" hangingPunct="0"/>
            <a:r>
              <a:rPr lang="tr-TR" sz="5000" dirty="0">
                <a:solidFill>
                  <a:srgbClr val="0070C0"/>
                </a:solidFill>
                <a:latin typeface="Times New Roman" pitchFamily="18" charset="0"/>
                <a:cs typeface="Times New Roman" pitchFamily="18" charset="0"/>
              </a:rPr>
              <a:t>DALI WEB SAYFASINA NASIL </a:t>
            </a:r>
          </a:p>
          <a:p>
            <a:pPr defTabSz="584200" rtl="0" latinLnBrk="1" hangingPunct="0"/>
            <a:r>
              <a:rPr lang="tr-TR" sz="5000" dirty="0">
                <a:solidFill>
                  <a:srgbClr val="0070C0"/>
                </a:solidFill>
                <a:latin typeface="Times New Roman" pitchFamily="18" charset="0"/>
                <a:cs typeface="Times New Roman" pitchFamily="18" charset="0"/>
              </a:rPr>
              <a:t>ULAŞABİLİRİM</a:t>
            </a:r>
            <a:r>
              <a:rPr lang="tr-TR" sz="5000" dirty="0" smtClean="0">
                <a:solidFill>
                  <a:srgbClr val="0070C0"/>
                </a:solidFill>
                <a:latin typeface="Times New Roman" pitchFamily="18" charset="0"/>
                <a:cs typeface="Times New Roman" pitchFamily="18" charset="0"/>
              </a:rPr>
              <a:t>?</a:t>
            </a:r>
            <a:endParaRPr lang="tr-TR" sz="5000" dirty="0">
              <a:solidFill>
                <a:srgbClr val="0070C0"/>
              </a:solidFill>
              <a:latin typeface="Times New Roman" pitchFamily="18" charset="0"/>
              <a:cs typeface="Times New Roman" pitchFamily="18" charset="0"/>
            </a:endParaRPr>
          </a:p>
        </p:txBody>
      </p:sp>
      <p:sp>
        <p:nvSpPr>
          <p:cNvPr id="4" name="Sol Ok 3"/>
          <p:cNvSpPr/>
          <p:nvPr/>
        </p:nvSpPr>
        <p:spPr>
          <a:xfrm>
            <a:off x="2544961" y="7426597"/>
            <a:ext cx="2160240" cy="216024"/>
          </a:xfrm>
          <a:prstGeom prst="leftArrow">
            <a:avLst/>
          </a:prstGeom>
          <a:blipFill rotWithShape="1">
            <a:blip r:embed="rId3"/>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2187889192"/>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abd tanıtım\GEF.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46475"/>
            <a:ext cx="11701463" cy="6112843"/>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450131" y="643893"/>
            <a:ext cx="10729192" cy="25648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5400" dirty="0">
                <a:solidFill>
                  <a:srgbClr val="0070C0"/>
                </a:solidFill>
                <a:latin typeface="Times New Roman" pitchFamily="18" charset="0"/>
                <a:cs typeface="Times New Roman" pitchFamily="18" charset="0"/>
                <a:sym typeface="Bodoni SvtyTwo ITC TT-Book"/>
              </a:rPr>
              <a:t>SINIF EĞİTİMİ </a:t>
            </a:r>
            <a:r>
              <a:rPr lang="tr-TR" sz="5000" dirty="0" smtClean="0">
                <a:solidFill>
                  <a:srgbClr val="0070C0"/>
                </a:solidFill>
                <a:latin typeface="Times New Roman" pitchFamily="18" charset="0"/>
                <a:cs typeface="Times New Roman" pitchFamily="18" charset="0"/>
              </a:rPr>
              <a:t>ANABİLİM </a:t>
            </a:r>
            <a:endParaRPr lang="tr-TR" sz="5000" dirty="0">
              <a:solidFill>
                <a:srgbClr val="0070C0"/>
              </a:solidFill>
              <a:latin typeface="Times New Roman" pitchFamily="18" charset="0"/>
              <a:cs typeface="Times New Roman" pitchFamily="18" charset="0"/>
            </a:endParaRPr>
          </a:p>
          <a:p>
            <a:pPr defTabSz="584200" rtl="0" latinLnBrk="1" hangingPunct="0"/>
            <a:r>
              <a:rPr lang="tr-TR" sz="5000" dirty="0">
                <a:solidFill>
                  <a:srgbClr val="0070C0"/>
                </a:solidFill>
                <a:latin typeface="Times New Roman" pitchFamily="18" charset="0"/>
                <a:cs typeface="Times New Roman" pitchFamily="18" charset="0"/>
              </a:rPr>
              <a:t>DALI WEB SAYFASINA NASIL </a:t>
            </a:r>
          </a:p>
          <a:p>
            <a:pPr defTabSz="584200" rtl="0" latinLnBrk="1" hangingPunct="0"/>
            <a:r>
              <a:rPr lang="tr-TR" sz="5000" dirty="0">
                <a:solidFill>
                  <a:srgbClr val="0070C0"/>
                </a:solidFill>
                <a:latin typeface="Times New Roman" pitchFamily="18" charset="0"/>
                <a:cs typeface="Times New Roman" pitchFamily="18" charset="0"/>
              </a:rPr>
              <a:t>ULAŞABİLİRİM</a:t>
            </a:r>
            <a:r>
              <a:rPr lang="tr-TR" sz="5000" dirty="0" smtClean="0">
                <a:solidFill>
                  <a:srgbClr val="0070C0"/>
                </a:solidFill>
                <a:latin typeface="Times New Roman" pitchFamily="18" charset="0"/>
                <a:cs typeface="Times New Roman" pitchFamily="18" charset="0"/>
              </a:rPr>
              <a:t>?</a:t>
            </a:r>
            <a:endParaRPr lang="tr-TR" sz="5000"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378499840"/>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abd tanıtım\GEF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46475"/>
            <a:ext cx="11701463" cy="5859463"/>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738163" y="445195"/>
            <a:ext cx="10657184" cy="25648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5400" dirty="0">
                <a:solidFill>
                  <a:srgbClr val="0070C0"/>
                </a:solidFill>
                <a:latin typeface="Times New Roman" pitchFamily="18" charset="0"/>
                <a:cs typeface="Times New Roman" pitchFamily="18" charset="0"/>
                <a:sym typeface="Bodoni SvtyTwo ITC TT-Book"/>
              </a:rPr>
              <a:t>SINIF EĞİTİMİ </a:t>
            </a:r>
            <a:r>
              <a:rPr lang="tr-TR" sz="5000" dirty="0" smtClean="0">
                <a:solidFill>
                  <a:srgbClr val="0070C0"/>
                </a:solidFill>
                <a:latin typeface="Times New Roman" pitchFamily="18" charset="0"/>
                <a:cs typeface="Times New Roman" pitchFamily="18" charset="0"/>
              </a:rPr>
              <a:t>ANABİLİM </a:t>
            </a:r>
            <a:endParaRPr lang="tr-TR" sz="5000" dirty="0">
              <a:solidFill>
                <a:srgbClr val="0070C0"/>
              </a:solidFill>
              <a:latin typeface="Times New Roman" pitchFamily="18" charset="0"/>
              <a:cs typeface="Times New Roman" pitchFamily="18" charset="0"/>
            </a:endParaRPr>
          </a:p>
          <a:p>
            <a:pPr defTabSz="584200" rtl="0" latinLnBrk="1" hangingPunct="0"/>
            <a:r>
              <a:rPr lang="tr-TR" sz="5000" dirty="0">
                <a:solidFill>
                  <a:srgbClr val="0070C0"/>
                </a:solidFill>
                <a:latin typeface="Times New Roman" pitchFamily="18" charset="0"/>
                <a:cs typeface="Times New Roman" pitchFamily="18" charset="0"/>
              </a:rPr>
              <a:t>DALI WEB SAYFASINA NASIL </a:t>
            </a:r>
          </a:p>
          <a:p>
            <a:pPr defTabSz="584200" rtl="0" latinLnBrk="1" hangingPunct="0"/>
            <a:r>
              <a:rPr lang="tr-TR" sz="5000" dirty="0">
                <a:solidFill>
                  <a:srgbClr val="0070C0"/>
                </a:solidFill>
                <a:latin typeface="Times New Roman" pitchFamily="18" charset="0"/>
                <a:cs typeface="Times New Roman" pitchFamily="18" charset="0"/>
              </a:rPr>
              <a:t>ULAŞABİLİRİM</a:t>
            </a:r>
            <a:r>
              <a:rPr lang="tr-TR" sz="5000" dirty="0" smtClean="0">
                <a:solidFill>
                  <a:srgbClr val="0070C0"/>
                </a:solidFill>
                <a:latin typeface="Times New Roman" pitchFamily="18" charset="0"/>
                <a:cs typeface="Times New Roman" pitchFamily="18" charset="0"/>
              </a:rPr>
              <a:t>?</a:t>
            </a:r>
            <a:endParaRPr lang="tr-TR" sz="5000"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1885006083"/>
      </p:ext>
    </p:extLst>
  </p:cSld>
  <p:clrMapOvr>
    <a:masterClrMapping/>
  </p:clrMapOvr>
  <p:transition spd="med">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 y="954187"/>
            <a:ext cx="11701462" cy="1728192"/>
          </a:xfrm>
        </p:spPr>
        <p:txBody>
          <a:bodyPr>
            <a:noAutofit/>
          </a:bodyPr>
          <a:lstStyle/>
          <a:p>
            <a:r>
              <a:rPr lang="tr-TR" sz="6000" dirty="0" smtClean="0">
                <a:solidFill>
                  <a:srgbClr val="0070C0"/>
                </a:solidFill>
                <a:latin typeface="Times New Roman" pitchFamily="18" charset="0"/>
                <a:cs typeface="Times New Roman" pitchFamily="18" charset="0"/>
              </a:rPr>
              <a:t>Sınıf Eğitimi Anabilim Dalı </a:t>
            </a:r>
            <a:br>
              <a:rPr lang="tr-TR" sz="6000" dirty="0" smtClean="0">
                <a:solidFill>
                  <a:srgbClr val="0070C0"/>
                </a:solidFill>
                <a:latin typeface="Times New Roman" pitchFamily="18" charset="0"/>
                <a:cs typeface="Times New Roman" pitchFamily="18" charset="0"/>
              </a:rPr>
            </a:br>
            <a:r>
              <a:rPr lang="tr-TR" sz="6000" dirty="0" smtClean="0">
                <a:solidFill>
                  <a:srgbClr val="0070C0"/>
                </a:solidFill>
                <a:latin typeface="Times New Roman" pitchFamily="18" charset="0"/>
                <a:cs typeface="Times New Roman" pitchFamily="18" charset="0"/>
              </a:rPr>
              <a:t>Web Sayfası</a:t>
            </a:r>
            <a:endParaRPr lang="tr-TR" sz="6000" dirty="0">
              <a:solidFill>
                <a:srgbClr val="0070C0"/>
              </a:solidFill>
              <a:latin typeface="Times New Roman" pitchFamily="18" charset="0"/>
              <a:cs typeface="Times New Roman" pitchFamily="18" charset="0"/>
            </a:endParaRPr>
          </a:p>
        </p:txBody>
      </p:sp>
      <p:sp>
        <p:nvSpPr>
          <p:cNvPr id="3" name="Metin Yer Tutucusu 2"/>
          <p:cNvSpPr>
            <a:spLocks noGrp="1"/>
          </p:cNvSpPr>
          <p:nvPr>
            <p:ph type="body" idx="1"/>
          </p:nvPr>
        </p:nvSpPr>
        <p:spPr/>
        <p:txBody>
          <a:bodyPr/>
          <a:lstStyle/>
          <a:p>
            <a:endParaRPr lang="tr-TR"/>
          </a:p>
        </p:txBody>
      </p:sp>
      <p:sp>
        <p:nvSpPr>
          <p:cNvPr id="4" name="Sol Ok 3"/>
          <p:cNvSpPr/>
          <p:nvPr/>
        </p:nvSpPr>
        <p:spPr>
          <a:xfrm>
            <a:off x="9883179" y="6600202"/>
            <a:ext cx="978408" cy="484632"/>
          </a:xfrm>
          <a:prstGeom prst="leftArrow">
            <a:avLst/>
          </a:prstGeom>
          <a:blipFill rotWithShape="1">
            <a:blip r:embed="rId2"/>
            <a:srcRect/>
            <a:tile tx="0" ty="0" sx="100000" sy="100000" flip="none" algn="tl"/>
          </a:blip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50956"/>
            <a:ext cx="11701463" cy="7175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2761765"/>
      </p:ext>
    </p:extLst>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normAutofit/>
          </a:bodyPr>
          <a:lstStyle/>
          <a:p>
            <a:r>
              <a:rPr lang="tr-TR" sz="6000" dirty="0">
                <a:solidFill>
                  <a:srgbClr val="0070C0"/>
                </a:solidFill>
                <a:latin typeface="Times New Roman" pitchFamily="18" charset="0"/>
                <a:cs typeface="Times New Roman" pitchFamily="18" charset="0"/>
              </a:rPr>
              <a:t>Ders </a:t>
            </a:r>
            <a:r>
              <a:rPr lang="tr-TR" sz="6000" dirty="0" smtClean="0">
                <a:solidFill>
                  <a:srgbClr val="0070C0"/>
                </a:solidFill>
                <a:latin typeface="Times New Roman" pitchFamily="18" charset="0"/>
                <a:cs typeface="Times New Roman" pitchFamily="18" charset="0"/>
              </a:rPr>
              <a:t>ve Sınav Programı</a:t>
            </a:r>
            <a:endParaRPr lang="tr-TR" sz="6000" dirty="0">
              <a:solidFill>
                <a:srgbClr val="0070C0"/>
              </a:solidFill>
              <a:latin typeface="Times New Roman" pitchFamily="18" charset="0"/>
              <a:cs typeface="Times New Roman" pitchFamily="18" charset="0"/>
            </a:endParaRPr>
          </a:p>
        </p:txBody>
      </p:sp>
      <p:sp>
        <p:nvSpPr>
          <p:cNvPr id="4" name="Metin Yer Tutucusu 3"/>
          <p:cNvSpPr>
            <a:spLocks noGrp="1"/>
          </p:cNvSpPr>
          <p:nvPr>
            <p:ph type="body" idx="1"/>
          </p:nvPr>
        </p:nvSpPr>
        <p:spPr>
          <a:xfrm>
            <a:off x="457089" y="3153910"/>
            <a:ext cx="10787287" cy="5793166"/>
          </a:xfrm>
        </p:spPr>
        <p:txBody>
          <a:bodyPr/>
          <a:lstStyle/>
          <a:p>
            <a:r>
              <a:rPr lang="tr-TR" dirty="0"/>
              <a:t>Ders </a:t>
            </a:r>
            <a:r>
              <a:rPr lang="tr-TR" dirty="0" smtClean="0"/>
              <a:t>ve sınav programına Gazi </a:t>
            </a:r>
            <a:r>
              <a:rPr lang="tr-TR" dirty="0"/>
              <a:t>Üniversitesi Sınıf Öğretmenliği Anabilim Dalı web sayfası </a:t>
            </a:r>
            <a:r>
              <a:rPr lang="tr-TR" b="1" u="sng" dirty="0">
                <a:solidFill>
                  <a:srgbClr val="FF0000"/>
                </a:solidFill>
              </a:rPr>
              <a:t>duyurular</a:t>
            </a:r>
            <a:r>
              <a:rPr lang="tr-TR" dirty="0"/>
              <a:t> bölümünden erişebilirsiniz!!!!</a:t>
            </a:r>
          </a:p>
          <a:p>
            <a:r>
              <a:rPr lang="tr-TR" dirty="0">
                <a:hlinkClick r:id="rId3"/>
              </a:rPr>
              <a:t>http://gef-sinifegitimi.gazi.edu.tr/</a:t>
            </a:r>
            <a:endParaRPr lang="tr-TR" dirty="0"/>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3"/>
          <a:stretch>
            <a:fillRect/>
          </a:stretch>
        </p:blipFill>
        <p:spPr>
          <a:xfrm>
            <a:off x="0" y="2682379"/>
            <a:ext cx="11775196" cy="6912768"/>
          </a:xfrm>
          <a:prstGeom prst="rect">
            <a:avLst/>
          </a:prstGeom>
        </p:spPr>
      </p:pic>
      <p:sp>
        <p:nvSpPr>
          <p:cNvPr id="2" name="Metin kutusu 1"/>
          <p:cNvSpPr txBox="1"/>
          <p:nvPr/>
        </p:nvSpPr>
        <p:spPr>
          <a:xfrm>
            <a:off x="847038" y="450131"/>
            <a:ext cx="10081120"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6000" dirty="0" smtClean="0">
                <a:solidFill>
                  <a:srgbClr val="0070C0"/>
                </a:solidFill>
                <a:latin typeface="Times New Roman" pitchFamily="18" charset="0"/>
                <a:cs typeface="Times New Roman" pitchFamily="18" charset="0"/>
              </a:rPr>
              <a:t>ÖĞRENCİ BİLGİ SİSTEMİNE NASIL ULAŞABİLİRİM?</a:t>
            </a:r>
            <a:endParaRPr kumimoji="0" lang="tr-TR" sz="6000" b="0" i="0" u="none" strike="noStrike" cap="none" spc="0" normalizeH="0" baseline="0" dirty="0">
              <a:ln>
                <a:noFill/>
              </a:ln>
              <a:solidFill>
                <a:srgbClr val="0070C0"/>
              </a:solidFill>
              <a:effectLst/>
              <a:uFillTx/>
              <a:latin typeface="Times New Roman" pitchFamily="18" charset="0"/>
              <a:cs typeface="Times New Roman" pitchFamily="18" charset="0"/>
              <a:sym typeface="Palatino"/>
            </a:endParaRPr>
          </a:p>
        </p:txBody>
      </p:sp>
    </p:spTree>
    <p:extLst>
      <p:ext uri="{BB962C8B-B14F-4D97-AF65-F5344CB8AC3E}">
        <p14:creationId xmlns:p14="http://schemas.microsoft.com/office/powerpoint/2010/main" val="752965955"/>
      </p:ext>
    </p:extLst>
  </p:cSld>
  <p:clrMapOvr>
    <a:masterClrMapping/>
  </p:clrMapOvr>
  <p:transition spd="med">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431487" y="9019083"/>
            <a:ext cx="10772399" cy="2062103"/>
          </a:xfrm>
          <a:prstGeom prst="rect">
            <a:avLst/>
          </a:prstGeom>
        </p:spPr>
        <p:txBody>
          <a:bodyPr wrap="square">
            <a:spAutoFit/>
          </a:bodyPr>
          <a:lstStyle/>
          <a:p>
            <a:pPr lvl="0" algn="l">
              <a:defRPr sz="1800">
                <a:solidFill>
                  <a:srgbClr val="000000"/>
                </a:solidFill>
              </a:defRPr>
            </a:pPr>
            <a:r>
              <a:rPr lang="tr-TR" sz="3200" dirty="0">
                <a:solidFill>
                  <a:srgbClr val="FF0000"/>
                </a:solidFill>
              </a:rPr>
              <a:t>Ders kaydı (Ders ekle-sil</a:t>
            </a:r>
            <a:r>
              <a:rPr lang="tr-TR" sz="3200" dirty="0" smtClean="0">
                <a:solidFill>
                  <a:srgbClr val="FF0000"/>
                </a:solidFill>
              </a:rPr>
              <a:t>) (Ders kaydı </a:t>
            </a:r>
            <a:r>
              <a:rPr lang="tr-TR" sz="3200" b="1" dirty="0" smtClean="0">
                <a:solidFill>
                  <a:srgbClr val="FF0000"/>
                </a:solidFill>
              </a:rPr>
              <a:t>HER</a:t>
            </a:r>
            <a:r>
              <a:rPr lang="tr-TR" sz="3200" dirty="0" smtClean="0">
                <a:solidFill>
                  <a:srgbClr val="FF0000"/>
                </a:solidFill>
              </a:rPr>
              <a:t> </a:t>
            </a:r>
            <a:r>
              <a:rPr lang="tr-TR" sz="3200" b="1" dirty="0" smtClean="0">
                <a:solidFill>
                  <a:srgbClr val="FF0000"/>
                </a:solidFill>
              </a:rPr>
              <a:t>DÖNEM BAŞINDA </a:t>
            </a:r>
            <a:r>
              <a:rPr lang="tr-TR" sz="3200" dirty="0" smtClean="0">
                <a:solidFill>
                  <a:srgbClr val="FF0000"/>
                </a:solidFill>
              </a:rPr>
              <a:t> akademik takvimde belirtilen tarihlerde yapılır.)</a:t>
            </a:r>
          </a:p>
          <a:p>
            <a:pPr lvl="0" algn="l">
              <a:defRPr sz="1800">
                <a:solidFill>
                  <a:srgbClr val="000000"/>
                </a:solidFill>
              </a:defRPr>
            </a:pPr>
            <a:endParaRPr lang="tr-TR" sz="3200" dirty="0">
              <a:solidFill>
                <a:srgbClr val="FF0000"/>
              </a:solidFill>
            </a:endParaRPr>
          </a:p>
          <a:p>
            <a:pPr lvl="0" algn="l">
              <a:defRPr sz="1800">
                <a:solidFill>
                  <a:srgbClr val="000000"/>
                </a:solidFill>
              </a:defRPr>
            </a:pPr>
            <a:r>
              <a:rPr lang="tr-TR" sz="3200" dirty="0">
                <a:solidFill>
                  <a:srgbClr val="FF0000"/>
                </a:solidFill>
              </a:rPr>
              <a:t>Transkript</a:t>
            </a:r>
          </a:p>
        </p:txBody>
      </p:sp>
      <p:pic>
        <p:nvPicPr>
          <p:cNvPr id="5" name="Resim 4"/>
          <p:cNvPicPr>
            <a:picLocks noChangeAspect="1"/>
          </p:cNvPicPr>
          <p:nvPr/>
        </p:nvPicPr>
        <p:blipFill>
          <a:blip r:embed="rId3"/>
          <a:stretch>
            <a:fillRect/>
          </a:stretch>
        </p:blipFill>
        <p:spPr>
          <a:xfrm>
            <a:off x="-66088" y="810171"/>
            <a:ext cx="11767551" cy="6768752"/>
          </a:xfrm>
          <a:prstGeom prst="rect">
            <a:avLst/>
          </a:prstGeom>
        </p:spPr>
      </p:pic>
    </p:spTree>
    <p:extLst>
      <p:ext uri="{BB962C8B-B14F-4D97-AF65-F5344CB8AC3E}">
        <p14:creationId xmlns:p14="http://schemas.microsoft.com/office/powerpoint/2010/main" val="1999887660"/>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
            <a:ext cx="11701463" cy="5477322"/>
          </a:xfrm>
          <a:prstGeom prst="rect">
            <a:avLst/>
          </a:prstGeom>
        </p:spPr>
      </p:pic>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a:latin typeface="Tahoma" panose="020B0604030504040204" pitchFamily="34" charset="0"/>
                <a:ea typeface="Tahoma" panose="020B0604030504040204" pitchFamily="34" charset="0"/>
                <a:cs typeface="Tahoma" panose="020B0604030504040204" pitchFamily="34" charset="0"/>
              </a:rPr>
              <a:t/>
            </a:r>
            <a:br>
              <a:rPr lang="tr-TR" sz="3100" dirty="0">
                <a:latin typeface="Tahoma" panose="020B0604030504040204" pitchFamily="34" charset="0"/>
                <a:ea typeface="Tahoma" panose="020B0604030504040204" pitchFamily="34" charset="0"/>
                <a:cs typeface="Tahoma" panose="020B0604030504040204" pitchFamily="34" charset="0"/>
              </a:rPr>
            </a:br>
            <a:r>
              <a:rPr lang="tr-TR" sz="3100" dirty="0">
                <a:latin typeface="Tahoma" panose="020B0604030504040204" pitchFamily="34" charset="0"/>
                <a:ea typeface="Tahoma" panose="020B0604030504040204" pitchFamily="34" charset="0"/>
                <a:cs typeface="Tahoma" panose="020B0604030504040204" pitchFamily="34" charset="0"/>
              </a:rPr>
              <a:t/>
            </a:r>
            <a:br>
              <a:rPr lang="tr-TR" sz="3100" dirty="0">
                <a:latin typeface="Tahoma" panose="020B0604030504040204" pitchFamily="34" charset="0"/>
                <a:ea typeface="Tahoma" panose="020B0604030504040204" pitchFamily="34" charset="0"/>
                <a:cs typeface="Tahoma" panose="020B0604030504040204" pitchFamily="34" charset="0"/>
              </a:rPr>
            </a:br>
            <a:r>
              <a:rPr lang="tr-TR" sz="3100" dirty="0">
                <a:latin typeface="Tahoma" panose="020B0604030504040204" pitchFamily="34" charset="0"/>
                <a:ea typeface="Tahoma" panose="020B0604030504040204" pitchFamily="34" charset="0"/>
                <a:cs typeface="Tahoma" panose="020B0604030504040204" pitchFamily="34" charset="0"/>
              </a:rPr>
              <a:t>Öğrenci 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Hanesi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a:hlinkClick r:id="rId4"/>
              </a:rPr>
              <a:t>http://ogrenci.gazi.edu.tr/yeni_ogrenci_no/</a:t>
            </a:r>
            <a:r>
              <a:rPr lang="tr-TR" sz="3100" dirty="0"/>
              <a:t> </a:t>
            </a:r>
            <a:r>
              <a:rPr lang="tr-TR" sz="3100" dirty="0">
                <a:solidFill>
                  <a:schemeClr val="tx1"/>
                </a:solidFill>
              </a:rPr>
              <a:t>adresine kayıt olduktan birkaç gün sonra T.C. Kimlik numaranızla giriş yaparak </a:t>
            </a:r>
            <a:r>
              <a:rPr lang="tr-TR" sz="3100" dirty="0">
                <a:solidFill>
                  <a:srgbClr val="FF0000"/>
                </a:solidFill>
              </a:rPr>
              <a:t>Öğrenci Numaranızı </a:t>
            </a:r>
            <a:r>
              <a:rPr lang="tr-TR" sz="3100" dirty="0">
                <a:solidFill>
                  <a:schemeClr val="tx1"/>
                </a:solidFill>
              </a:rPr>
              <a:t>öğrenebilirsiniz.</a:t>
            </a:r>
            <a:r>
              <a:rPr lang="tr-TR" sz="3100" dirty="0"/>
              <a:t/>
            </a:r>
            <a:br>
              <a:rPr lang="tr-TR" sz="3100" dirty="0"/>
            </a:br>
            <a:r>
              <a:rPr lang="tr-TR" sz="3100" dirty="0"/>
              <a:t/>
            </a:r>
            <a:br>
              <a:rPr lang="tr-TR" sz="3100" dirty="0"/>
            </a:br>
            <a:r>
              <a:rPr lang="tr-TR" sz="3100" dirty="0"/>
              <a:t>ÖĞRENCİ NUMARANIZIN ANLAMI</a:t>
            </a:r>
            <a:br>
              <a:rPr lang="tr-TR" sz="3100" dirty="0"/>
            </a:br>
            <a:r>
              <a:rPr lang="tr-TR" sz="3100" dirty="0"/>
              <a:t>Örneğin; Numaranız </a:t>
            </a:r>
            <a:r>
              <a:rPr lang="tr-TR" sz="3100" dirty="0" smtClean="0"/>
              <a:t>190512095 </a:t>
            </a:r>
            <a:r>
              <a:rPr lang="tr-TR" sz="3100" dirty="0"/>
              <a:t>ise;</a:t>
            </a:r>
            <a:br>
              <a:rPr lang="tr-TR" sz="3100" dirty="0"/>
            </a:br>
            <a:r>
              <a:rPr lang="tr-TR" sz="3100" dirty="0"/>
              <a:t/>
            </a:r>
            <a:br>
              <a:rPr lang="tr-TR" sz="3100" dirty="0"/>
            </a:br>
            <a:r>
              <a:rPr lang="tr-TR" sz="3100" dirty="0" smtClean="0">
                <a:solidFill>
                  <a:srgbClr val="FF0000"/>
                </a:solidFill>
              </a:rPr>
              <a:t>190</a:t>
            </a:r>
            <a:r>
              <a:rPr lang="tr-TR" sz="3100" dirty="0">
                <a:solidFill>
                  <a:srgbClr val="FF0000"/>
                </a:solidFill>
              </a:rPr>
              <a:t>: </a:t>
            </a:r>
            <a:r>
              <a:rPr lang="tr-TR" sz="3100" dirty="0" smtClean="0">
                <a:solidFill>
                  <a:schemeClr val="tx1"/>
                </a:solidFill>
              </a:rPr>
              <a:t>2019 </a:t>
            </a:r>
            <a:r>
              <a:rPr lang="tr-TR" sz="3100" dirty="0">
                <a:solidFill>
                  <a:schemeClr val="tx1"/>
                </a:solidFill>
              </a:rPr>
              <a:t>yılında kayıt oldunuz</a:t>
            </a:r>
            <a:br>
              <a:rPr lang="tr-TR" sz="3100" dirty="0">
                <a:solidFill>
                  <a:schemeClr val="tx1"/>
                </a:solidFill>
              </a:rPr>
            </a:br>
            <a:r>
              <a:rPr lang="tr-TR" sz="3100" dirty="0">
                <a:solidFill>
                  <a:srgbClr val="FF0000"/>
                </a:solidFill>
              </a:rPr>
              <a:t>0512: </a:t>
            </a:r>
            <a:r>
              <a:rPr lang="tr-TR" sz="3100" dirty="0">
                <a:solidFill>
                  <a:schemeClr val="tx1"/>
                </a:solidFill>
              </a:rPr>
              <a:t>Sınıf Eğitimi Anabilim Dalı kodudur. Bu Anabilim dalında okuyorsunuz</a:t>
            </a:r>
            <a:r>
              <a:rPr lang="tr-TR" sz="3100" dirty="0" smtClean="0">
                <a:solidFill>
                  <a:schemeClr val="tx1"/>
                </a:solidFill>
              </a:rPr>
              <a:t>..</a:t>
            </a:r>
            <a:r>
              <a:rPr lang="tr-TR" sz="3100" dirty="0">
                <a:solidFill>
                  <a:schemeClr val="tx1"/>
                </a:solidFill>
              </a:rPr>
              <a:t/>
            </a:r>
            <a:br>
              <a:rPr lang="tr-TR" sz="3100" dirty="0">
                <a:solidFill>
                  <a:schemeClr val="tx1"/>
                </a:solidFill>
              </a:rPr>
            </a:br>
            <a:r>
              <a:rPr lang="tr-TR" sz="3100" dirty="0">
                <a:solidFill>
                  <a:srgbClr val="FF0000"/>
                </a:solidFill>
              </a:rPr>
              <a:t>095: </a:t>
            </a:r>
            <a:r>
              <a:rPr lang="tr-TR" sz="3100" dirty="0">
                <a:solidFill>
                  <a:schemeClr val="tx1"/>
                </a:solidFill>
              </a:rPr>
              <a:t>95. sıra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70000" lnSpcReduction="20000"/>
          </a:bodyPr>
          <a:lstStyle/>
          <a:p>
            <a:r>
              <a:rPr lang="tr-TR" dirty="0"/>
              <a:t>Ders kaydı yapabilmeniz için bilgilerinizi güncellemeniz gerekebilir.</a:t>
            </a:r>
          </a:p>
          <a:p>
            <a:r>
              <a:rPr lang="tr-TR" dirty="0"/>
              <a:t>Bilgileriniz bölümünü </a:t>
            </a:r>
            <a:r>
              <a:rPr lang="tr-TR" b="1" u="sng" dirty="0">
                <a:solidFill>
                  <a:srgbClr val="FF0000"/>
                </a:solidFill>
              </a:rPr>
              <a:t>doğru bilgilerle </a:t>
            </a:r>
            <a:r>
              <a:rPr lang="tr-TR" dirty="0"/>
              <a:t>tamamlamayı unutmayın!</a:t>
            </a:r>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sütundaki </a:t>
            </a:r>
            <a:r>
              <a:rPr lang="tr-TR" sz="4000" b="1" dirty="0">
                <a:latin typeface="Tahoma" panose="020B0604030504040204" pitchFamily="34" charset="0"/>
                <a:ea typeface="Tahoma" panose="020B0604030504040204" pitchFamily="34" charset="0"/>
                <a:cs typeface="Tahoma" panose="020B0604030504040204" pitchFamily="34" charset="0"/>
              </a:rPr>
              <a:t>Ders Kayıt </a:t>
            </a:r>
            <a:r>
              <a:rPr lang="tr-TR" sz="4000" dirty="0">
                <a:latin typeface="Tahoma" panose="020B0604030504040204" pitchFamily="34" charset="0"/>
                <a:ea typeface="Tahoma" panose="020B0604030504040204" pitchFamily="34" charset="0"/>
                <a:cs typeface="Tahoma" panose="020B0604030504040204" pitchFamily="34" charset="0"/>
              </a:rPr>
              <a:t>bağlantısı tıklandığında o sayfa açılır.</a:t>
            </a: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normAutofit/>
          </a:bodyPr>
          <a:lstStyle/>
          <a:p>
            <a:r>
              <a:rPr lang="tr-TR" sz="6000" dirty="0">
                <a:solidFill>
                  <a:srgbClr val="0070C0"/>
                </a:solidFill>
                <a:latin typeface="Times New Roman" pitchFamily="18" charset="0"/>
                <a:cs typeface="Times New Roman" pitchFamily="18" charset="0"/>
              </a:rPr>
              <a:t>1. Sınıf 1.Dönem Dersleri</a:t>
            </a:r>
          </a:p>
        </p:txBody>
      </p:sp>
      <p:sp>
        <p:nvSpPr>
          <p:cNvPr id="4" name="Metin Yer Tutucusu 3"/>
          <p:cNvSpPr>
            <a:spLocks noGrp="1"/>
          </p:cNvSpPr>
          <p:nvPr>
            <p:ph type="body" idx="1"/>
          </p:nvPr>
        </p:nvSpPr>
        <p:spPr>
          <a:xfrm>
            <a:off x="0" y="8371011"/>
            <a:ext cx="10787287" cy="660671"/>
          </a:xfrm>
        </p:spPr>
        <p:txBody>
          <a:bodyPr>
            <a:normAutofit fontScale="25000" lnSpcReduction="20000"/>
          </a:bodyPr>
          <a:lstStyle/>
          <a:p>
            <a:endParaRPr lang="tr-TR" dirty="0"/>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16000" b="1" dirty="0">
                <a:solidFill>
                  <a:srgbClr val="FF0000"/>
                </a:solidFill>
                <a:latin typeface="Times New Roman" panose="02020603050405020304" pitchFamily="18" charset="0"/>
                <a:cs typeface="Times New Roman" panose="02020603050405020304" pitchFamily="18" charset="0"/>
              </a:rPr>
              <a:t>Yaptığınız ders seçimini kaydetmeyi unutmayın!!!!</a:t>
            </a:r>
          </a:p>
          <a:p>
            <a:endParaRPr lang="tr-TR" dirty="0"/>
          </a:p>
        </p:txBody>
      </p:sp>
      <p:graphicFrame>
        <p:nvGraphicFramePr>
          <p:cNvPr id="6" name="Tablo 5"/>
          <p:cNvGraphicFramePr>
            <a:graphicFrameLocks noGrp="1"/>
          </p:cNvGraphicFramePr>
          <p:nvPr>
            <p:extLst>
              <p:ext uri="{D42A27DB-BD31-4B8C-83A1-F6EECF244321}">
                <p14:modId xmlns:p14="http://schemas.microsoft.com/office/powerpoint/2010/main" val="2377960186"/>
              </p:ext>
            </p:extLst>
          </p:nvPr>
        </p:nvGraphicFramePr>
        <p:xfrm>
          <a:off x="810171" y="2754387"/>
          <a:ext cx="10153128" cy="5832647"/>
        </p:xfrm>
        <a:graphic>
          <a:graphicData uri="http://schemas.openxmlformats.org/drawingml/2006/table">
            <a:tbl>
              <a:tblPr firstRow="1" firstCol="1" bandRow="1">
                <a:tableStyleId>{5940675A-B579-460E-94D1-54222C63F5DA}</a:tableStyleId>
              </a:tblPr>
              <a:tblGrid>
                <a:gridCol w="3513711"/>
                <a:gridCol w="6639417"/>
              </a:tblGrid>
              <a:tr h="656737">
                <a:tc>
                  <a:txBody>
                    <a:bodyPr/>
                    <a:lstStyle/>
                    <a:p>
                      <a:pPr algn="l">
                        <a:lnSpc>
                          <a:spcPct val="115000"/>
                        </a:lnSpc>
                        <a:spcAft>
                          <a:spcPts val="0"/>
                        </a:spcAft>
                      </a:pPr>
                      <a:r>
                        <a:rPr lang="tr-TR" sz="3600" b="1" dirty="0">
                          <a:effectLst/>
                          <a:latin typeface="Times New Roman" panose="02020603050405020304" pitchFamily="18" charset="0"/>
                          <a:cs typeface="Times New Roman" panose="02020603050405020304" pitchFamily="18" charset="0"/>
                        </a:rPr>
                        <a:t>DERSİN KODU</a:t>
                      </a:r>
                      <a:endParaRPr lang="tr-TR" sz="3600" b="1" dirty="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b="1" dirty="0">
                          <a:effectLst/>
                          <a:latin typeface="Times New Roman" panose="02020603050405020304" pitchFamily="18" charset="0"/>
                          <a:cs typeface="Times New Roman" panose="02020603050405020304" pitchFamily="18" charset="0"/>
                        </a:rPr>
                        <a:t>DERSİN ADI</a:t>
                      </a:r>
                      <a:endParaRPr lang="tr-TR" sz="3600" b="1"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66622">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TAR103</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Atatürk İlkeleri ve </a:t>
                      </a:r>
                      <a:r>
                        <a:rPr lang="tr-TR" sz="3600" dirty="0" err="1">
                          <a:effectLst/>
                          <a:latin typeface="Times New Roman" panose="02020603050405020304" pitchFamily="18" charset="0"/>
                          <a:cs typeface="Times New Roman" panose="02020603050405020304" pitchFamily="18" charset="0"/>
                        </a:rPr>
                        <a:t>İnkilap</a:t>
                      </a:r>
                      <a:r>
                        <a:rPr lang="tr-TR" sz="3600" dirty="0">
                          <a:effectLst/>
                          <a:latin typeface="Times New Roman" panose="02020603050405020304" pitchFamily="18" charset="0"/>
                          <a:cs typeface="Times New Roman" panose="02020603050405020304" pitchFamily="18" charset="0"/>
                        </a:rPr>
                        <a:t> Tarihi- 1</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TD103</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Türk Dili-1</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a:effectLst/>
                          <a:latin typeface="Times New Roman" panose="02020603050405020304" pitchFamily="18" charset="0"/>
                          <a:cs typeface="Times New Roman" panose="02020603050405020304" pitchFamily="18" charset="0"/>
                        </a:rPr>
                        <a:t>YAD103</a:t>
                      </a:r>
                      <a:endParaRPr lang="tr-TR" sz="360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Yabancı Dil-1 (İngilizce)</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a:effectLst/>
                          <a:latin typeface="Times New Roman" panose="02020603050405020304" pitchFamily="18" charset="0"/>
                          <a:cs typeface="Times New Roman" panose="02020603050405020304" pitchFamily="18" charset="0"/>
                        </a:rPr>
                        <a:t>BİL101</a:t>
                      </a:r>
                      <a:endParaRPr lang="tr-TR" sz="360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Bilişim Teknolojileri</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a:effectLst/>
                          <a:latin typeface="Times New Roman" panose="02020603050405020304" pitchFamily="18" charset="0"/>
                          <a:cs typeface="Times New Roman" panose="02020603050405020304" pitchFamily="18" charset="0"/>
                        </a:rPr>
                        <a:t>EB101</a:t>
                      </a:r>
                      <a:endParaRPr lang="tr-TR" sz="360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Eğitime Giriş</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a:effectLst/>
                          <a:latin typeface="Times New Roman" panose="02020603050405020304" pitchFamily="18" charset="0"/>
                          <a:cs typeface="Times New Roman" panose="02020603050405020304" pitchFamily="18" charset="0"/>
                        </a:rPr>
                        <a:t>EB103</a:t>
                      </a:r>
                      <a:endParaRPr lang="tr-TR" sz="360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Eğitim Sosyolojisi</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a:effectLst/>
                          <a:latin typeface="Times New Roman" panose="02020603050405020304" pitchFamily="18" charset="0"/>
                          <a:cs typeface="Times New Roman" panose="02020603050405020304" pitchFamily="18" charset="0"/>
                        </a:rPr>
                        <a:t>SEÖ101</a:t>
                      </a:r>
                      <a:endParaRPr lang="tr-TR" sz="360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İlkokulda Temel Matematik</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r h="644184">
                <a:tc>
                  <a:txBody>
                    <a:bodyPr/>
                    <a:lstStyle/>
                    <a:p>
                      <a:pPr algn="l">
                        <a:lnSpc>
                          <a:spcPct val="115000"/>
                        </a:lnSpc>
                        <a:spcAft>
                          <a:spcPts val="0"/>
                        </a:spcAft>
                      </a:pPr>
                      <a:r>
                        <a:rPr lang="tr-TR" sz="3600">
                          <a:effectLst/>
                          <a:latin typeface="Times New Roman" panose="02020603050405020304" pitchFamily="18" charset="0"/>
                          <a:cs typeface="Times New Roman" panose="02020603050405020304" pitchFamily="18" charset="0"/>
                        </a:rPr>
                        <a:t>SEÖ103</a:t>
                      </a:r>
                      <a:endParaRPr lang="tr-TR" sz="3600">
                        <a:effectLst/>
                        <a:latin typeface="Times New Roman" panose="02020603050405020304" pitchFamily="18" charset="0"/>
                        <a:ea typeface="Calibri"/>
                        <a:cs typeface="Times New Roman" panose="02020603050405020304" pitchFamily="18" charset="0"/>
                      </a:endParaRPr>
                    </a:p>
                  </a:txBody>
                  <a:tcPr marL="44450" marR="44450" marT="0" marB="0" anchor="b"/>
                </a:tc>
                <a:tc>
                  <a:txBody>
                    <a:bodyPr/>
                    <a:lstStyle/>
                    <a:p>
                      <a:pPr algn="l">
                        <a:lnSpc>
                          <a:spcPct val="115000"/>
                        </a:lnSpc>
                        <a:spcAft>
                          <a:spcPts val="0"/>
                        </a:spcAft>
                      </a:pPr>
                      <a:r>
                        <a:rPr lang="tr-TR" sz="3600" dirty="0">
                          <a:effectLst/>
                          <a:latin typeface="Times New Roman" panose="02020603050405020304" pitchFamily="18" charset="0"/>
                          <a:cs typeface="Times New Roman" panose="02020603050405020304" pitchFamily="18" charset="0"/>
                        </a:rPr>
                        <a:t>Türkiye Coğrafyası ve Jeopolitiği</a:t>
                      </a:r>
                      <a:endParaRPr lang="tr-TR" sz="3600" dirty="0">
                        <a:effectLst/>
                        <a:latin typeface="Times New Roman" panose="02020603050405020304" pitchFamily="18" charset="0"/>
                        <a:ea typeface="Calibri"/>
                        <a:cs typeface="Times New Roman" panose="02020603050405020304" pitchFamily="18" charset="0"/>
                      </a:endParaRPr>
                    </a:p>
                  </a:txBody>
                  <a:tcPr marL="44450" marR="44450" marT="0" marB="0" anchor="b"/>
                </a:tc>
              </a:tr>
            </a:tbl>
          </a:graphicData>
        </a:graphic>
      </p:graphicFrame>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 </a:t>
            </a:r>
            <a:endParaRPr lang="tr-TR" dirty="0"/>
          </a:p>
        </p:txBody>
      </p:sp>
      <p:sp>
        <p:nvSpPr>
          <p:cNvPr id="3" name="Metin Yer Tutucusu 2"/>
          <p:cNvSpPr>
            <a:spLocks noGrp="1"/>
          </p:cNvSpPr>
          <p:nvPr>
            <p:ph type="body" idx="1"/>
          </p:nvPr>
        </p:nvSpPr>
        <p:spPr>
          <a:xfrm>
            <a:off x="522139" y="2178323"/>
            <a:ext cx="10787287" cy="7313415"/>
          </a:xfrm>
        </p:spPr>
        <p:txBody>
          <a:bodyPr/>
          <a:lstStyle/>
          <a:p>
            <a:r>
              <a:rPr lang="tr-TR" dirty="0" smtClean="0"/>
              <a:t>Öğrenci </a:t>
            </a:r>
            <a:r>
              <a:rPr lang="tr-TR" dirty="0"/>
              <a:t>numarasının son iki hanesi </a:t>
            </a:r>
            <a:r>
              <a:rPr lang="tr-TR" dirty="0">
                <a:solidFill>
                  <a:srgbClr val="FF0000"/>
                </a:solidFill>
              </a:rPr>
              <a:t>01 ile </a:t>
            </a:r>
            <a:r>
              <a:rPr lang="tr-TR" dirty="0" smtClean="0">
                <a:solidFill>
                  <a:srgbClr val="FF0000"/>
                </a:solidFill>
              </a:rPr>
              <a:t>28 </a:t>
            </a:r>
            <a:r>
              <a:rPr lang="tr-TR" dirty="0"/>
              <a:t>(dahil) arasında olan </a:t>
            </a:r>
            <a:r>
              <a:rPr lang="tr-TR" dirty="0" smtClean="0"/>
              <a:t>öğrenciler- </a:t>
            </a:r>
            <a:r>
              <a:rPr lang="tr-TR" dirty="0" smtClean="0">
                <a:solidFill>
                  <a:srgbClr val="FF0000"/>
                </a:solidFill>
              </a:rPr>
              <a:t>1. ŞUBE (A)</a:t>
            </a:r>
          </a:p>
          <a:p>
            <a:r>
              <a:rPr lang="tr-TR" dirty="0"/>
              <a:t>Öğrenci numarasının son iki hanesi </a:t>
            </a:r>
            <a:r>
              <a:rPr lang="tr-TR" dirty="0" smtClean="0">
                <a:solidFill>
                  <a:srgbClr val="00B050"/>
                </a:solidFill>
              </a:rPr>
              <a:t>29 </a:t>
            </a:r>
            <a:r>
              <a:rPr lang="tr-TR" dirty="0">
                <a:solidFill>
                  <a:srgbClr val="00B050"/>
                </a:solidFill>
              </a:rPr>
              <a:t>ile </a:t>
            </a:r>
            <a:r>
              <a:rPr lang="tr-TR" dirty="0" smtClean="0">
                <a:solidFill>
                  <a:srgbClr val="00B050"/>
                </a:solidFill>
              </a:rPr>
              <a:t>55 </a:t>
            </a:r>
            <a:r>
              <a:rPr lang="tr-TR" dirty="0"/>
              <a:t>(dahil) arasında olan öğrenciler- </a:t>
            </a:r>
            <a:r>
              <a:rPr lang="tr-TR" dirty="0" smtClean="0">
                <a:solidFill>
                  <a:srgbClr val="00B050"/>
                </a:solidFill>
              </a:rPr>
              <a:t>2. </a:t>
            </a:r>
            <a:r>
              <a:rPr lang="tr-TR" dirty="0">
                <a:solidFill>
                  <a:srgbClr val="00B050"/>
                </a:solidFill>
              </a:rPr>
              <a:t>ŞUBE </a:t>
            </a:r>
            <a:r>
              <a:rPr lang="tr-TR" dirty="0" smtClean="0">
                <a:solidFill>
                  <a:srgbClr val="00B050"/>
                </a:solidFill>
              </a:rPr>
              <a:t>(B)</a:t>
            </a:r>
            <a:endParaRPr lang="tr-TR" dirty="0">
              <a:solidFill>
                <a:srgbClr val="00B050"/>
              </a:solidFill>
            </a:endParaRPr>
          </a:p>
          <a:p>
            <a:r>
              <a:rPr lang="tr-TR" dirty="0"/>
              <a:t>Öğrenci numarasının son iki hanesi </a:t>
            </a:r>
            <a:r>
              <a:rPr lang="tr-TR" dirty="0" smtClean="0">
                <a:solidFill>
                  <a:srgbClr val="0070C0"/>
                </a:solidFill>
              </a:rPr>
              <a:t>56 </a:t>
            </a:r>
            <a:r>
              <a:rPr lang="tr-TR" dirty="0">
                <a:solidFill>
                  <a:srgbClr val="0070C0"/>
                </a:solidFill>
              </a:rPr>
              <a:t>ile </a:t>
            </a:r>
            <a:r>
              <a:rPr lang="tr-TR" dirty="0" smtClean="0">
                <a:solidFill>
                  <a:srgbClr val="0070C0"/>
                </a:solidFill>
              </a:rPr>
              <a:t>82 </a:t>
            </a:r>
            <a:r>
              <a:rPr lang="tr-TR" dirty="0"/>
              <a:t>(dahil) arasında olan öğrenciler- </a:t>
            </a:r>
            <a:r>
              <a:rPr lang="tr-TR" dirty="0" smtClean="0">
                <a:solidFill>
                  <a:srgbClr val="0070C0"/>
                </a:solidFill>
              </a:rPr>
              <a:t>3. </a:t>
            </a:r>
            <a:r>
              <a:rPr lang="tr-TR" dirty="0">
                <a:solidFill>
                  <a:srgbClr val="0070C0"/>
                </a:solidFill>
              </a:rPr>
              <a:t>ŞUBE </a:t>
            </a:r>
            <a:r>
              <a:rPr lang="tr-TR" dirty="0" smtClean="0">
                <a:solidFill>
                  <a:srgbClr val="0070C0"/>
                </a:solidFill>
              </a:rPr>
              <a:t>(C)</a:t>
            </a:r>
            <a:endParaRPr lang="tr-TR" dirty="0">
              <a:solidFill>
                <a:srgbClr val="0070C0"/>
              </a:solidFill>
            </a:endParaRPr>
          </a:p>
          <a:p>
            <a:endParaRPr lang="tr-TR" dirty="0"/>
          </a:p>
        </p:txBody>
      </p:sp>
    </p:spTree>
    <p:extLst>
      <p:ext uri="{BB962C8B-B14F-4D97-AF65-F5344CB8AC3E}">
        <p14:creationId xmlns:p14="http://schemas.microsoft.com/office/powerpoint/2010/main" val="1731810448"/>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5482"/>
            <a:ext cx="11698607" cy="95036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454584" y="9892430"/>
            <a:ext cx="10787287" cy="1573557"/>
          </a:xfrm>
        </p:spPr>
        <p:txBody>
          <a:bodyPr>
            <a:normAutofit lnSpcReduction="10000"/>
          </a:bodyPr>
          <a:lstStyle/>
          <a:p>
            <a:r>
              <a:rPr lang="tr-TR" dirty="0">
                <a:solidFill>
                  <a:schemeClr val="tx1"/>
                </a:solidFill>
              </a:rPr>
              <a:t>Öğrenci ders alma ve onay kısmında yer alan </a:t>
            </a:r>
            <a:r>
              <a:rPr lang="tr-TR" dirty="0">
                <a:solidFill>
                  <a:srgbClr val="FF0000"/>
                </a:solidFill>
              </a:rPr>
              <a:t>Öğrenci Onayı</a:t>
            </a:r>
            <a:r>
              <a:rPr lang="tr-TR" dirty="0">
                <a:solidFill>
                  <a:schemeClr val="tx1"/>
                </a:solidFill>
              </a:rPr>
              <a:t> bölümünü onaylamayı unutmayın!</a:t>
            </a:r>
          </a:p>
        </p:txBody>
      </p:sp>
    </p:spTree>
    <p:extLst>
      <p:ext uri="{BB962C8B-B14F-4D97-AF65-F5344CB8AC3E}">
        <p14:creationId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0433625"/>
          </a:xfrm>
          <a:prstGeom prst="rect">
            <a:avLst/>
          </a:prstGeom>
          <a:solidFill>
            <a:schemeClr val="tx2">
              <a:lumMod val="20000"/>
              <a:lumOff val="80000"/>
            </a:schemeClr>
          </a:solidFill>
        </p:spPr>
        <p:txBody>
          <a:bodyPr wrap="square" rtlCol="0">
            <a:spAutoFit/>
          </a:bodyPr>
          <a:lstStyle/>
          <a:p>
            <a:pPr algn="just"/>
            <a:endParaRPr lang="tr-TR" sz="3600" b="1" dirty="0">
              <a:solidFill>
                <a:srgbClr val="CC3300"/>
              </a:solidFill>
              <a:latin typeface="+mn-lt"/>
              <a:cs typeface="Tahoma" pitchFamily="34" charset="0"/>
            </a:endParaRPr>
          </a:p>
          <a:p>
            <a:pPr algn="just"/>
            <a:r>
              <a:rPr lang="tr-TR" sz="3600" b="1" dirty="0">
                <a:solidFill>
                  <a:srgbClr val="CC3300"/>
                </a:solidFill>
                <a:latin typeface="+mn-lt"/>
                <a:cs typeface="Tahoma" pitchFamily="34" charset="0"/>
              </a:rPr>
              <a:t>Ders 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dirty="0">
                <a:hlinkClick r:id="rId2"/>
              </a:rPr>
              <a:t>http://ogris.gazi.edu.tr/posts/view/title/gazi-universitesi-onlisans-ve-lisans-egitim-ogretim-ve-sinav-yonetmeligi-ile-saglanan-yenilikler-185632</a:t>
            </a:r>
            <a:endParaRPr lang="tr-TR" sz="3600" b="1" u="sng" dirty="0">
              <a:solidFill>
                <a:srgbClr val="FF0000"/>
              </a:solidFill>
              <a:latin typeface="+mn-lt"/>
              <a:cs typeface="Times New Roman" pitchFamily="18" charset="0"/>
            </a:endParaRPr>
          </a:p>
          <a:p>
            <a:pPr algn="just"/>
            <a:endParaRPr lang="tr-TR" sz="3600" b="1" u="sng" dirty="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12416786"/>
      </p:ext>
    </p:extLst>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34107" y="2610371"/>
            <a:ext cx="11089232" cy="6494085"/>
          </a:xfrm>
          <a:prstGeom prst="rect">
            <a:avLst/>
          </a:prstGeom>
        </p:spPr>
        <p:txBody>
          <a:bodyPr wrap="square">
            <a:spAutoFit/>
          </a:bodyPr>
          <a:lstStyle/>
          <a:p>
            <a:pPr algn="just"/>
            <a:endParaRPr lang="tr-TR" sz="3200" dirty="0">
              <a:latin typeface="+mj-lt"/>
            </a:endParaRPr>
          </a:p>
          <a:p>
            <a:pPr algn="just"/>
            <a:r>
              <a:rPr lang="tr-TR" sz="3200" dirty="0">
                <a:latin typeface="+mj-lt"/>
              </a:rPr>
              <a:t>H</a:t>
            </a:r>
            <a:r>
              <a:rPr lang="tr-TR" sz="3200" dirty="0" smtClean="0">
                <a:latin typeface="+mj-lt"/>
              </a:rPr>
              <a:t>akkında </a:t>
            </a:r>
            <a:r>
              <a:rPr lang="tr-TR" sz="3200" dirty="0">
                <a:latin typeface="+mj-lt"/>
              </a:rPr>
              <a:t>açılan disiplin soruşturması sonucunda herhangi bir sınavda kopya çektiği, kopyaya teşebbüs veya yardım ettiği tespit edilen öğrencinin sınavı geçersiz sayılır ve o sınav için sıfır ham notu verilir</a:t>
            </a:r>
            <a:r>
              <a:rPr lang="tr-TR" sz="3200" dirty="0" smtClean="0">
                <a:latin typeface="+mj-lt"/>
              </a:rPr>
              <a:t>.</a:t>
            </a:r>
          </a:p>
          <a:p>
            <a:pPr algn="just"/>
            <a:endParaRPr lang="tr-TR" sz="3200" dirty="0">
              <a:latin typeface="+mj-lt"/>
            </a:endParaRPr>
          </a:p>
          <a:p>
            <a:pPr algn="just"/>
            <a:r>
              <a:rPr lang="tr-TR" sz="3200" dirty="0">
                <a:latin typeface="+mj-lt"/>
              </a:rPr>
              <a:t>Adresi değişen öğrenciler, bunu kayıtlı olduğu akademik birime altı hafta içinde yazılı olarak bildirmek zorundadır. Bildirimde bulunmayan veya yanlış ya da eksik adres bildiren öğrenciler, akademik birimlerince mevcut adreslerine tebligat yapılması hâlinde, kendilerine tebligat yapılmadığını iddia edemezler. Öğrenciler, Üniversite tarafından sağlanan e-posta adresine gönderilen iletileri izlemekle yükümlüdür.</a:t>
            </a:r>
          </a:p>
        </p:txBody>
      </p:sp>
    </p:spTree>
    <p:extLst>
      <p:ext uri="{BB962C8B-B14F-4D97-AF65-F5344CB8AC3E}">
        <p14:creationId xmlns:p14="http://schemas.microsoft.com/office/powerpoint/2010/main" val="2730659757"/>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78123" y="137330"/>
            <a:ext cx="10801200" cy="11116889"/>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Resmî mazeret veya sağlık raporları olanların devam ve sınav hakları nelerdir?</a:t>
            </a:r>
          </a:p>
          <a:p>
            <a:pPr algn="just">
              <a:lnSpc>
                <a:spcPct val="130000"/>
              </a:lnSpc>
            </a:pPr>
            <a:r>
              <a:rPr lang="tr-TR" sz="3600" dirty="0">
                <a:latin typeface="+mn-lt"/>
                <a:cs typeface="Tahoma" pitchFamily="34" charset="0"/>
              </a:rPr>
              <a:t>Sağlık durumu veya başka bir geçerli mazereti olanlar, bu mazeretlerini dilekçeyle Dekanlığa bildirirler. Mazeretlerinin Dekanlık Yönetim Kurulu tarafından onaylanması koşuluyla, giremedikleri vize sınavlarına aynı dönem içinde Dekanlık tarafından belirlenen tarihler arasında girebilirler. </a:t>
            </a:r>
          </a:p>
          <a:p>
            <a:pPr algn="just">
              <a:lnSpc>
                <a:spcPct val="130000"/>
              </a:lnSpc>
            </a:pPr>
            <a:r>
              <a:rPr lang="tr-TR" sz="3600" b="1" dirty="0">
                <a:latin typeface="+mn-lt"/>
                <a:cs typeface="Tahoma" pitchFamily="34" charset="0"/>
              </a:rPr>
              <a:t>Final sınavında mazeret kabul edilmemektedir.</a:t>
            </a:r>
            <a:endParaRPr lang="tr-TR" sz="3600" dirty="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a:solidFill>
                  <a:srgbClr val="CC3300"/>
                </a:solidFill>
                <a:latin typeface="+mn-lt"/>
                <a:cs typeface="Tahoma" pitchFamily="34" charset="0"/>
              </a:rPr>
              <a:t>Kayıt dondurma ne demektir?</a:t>
            </a:r>
          </a:p>
          <a:p>
            <a:pPr algn="just">
              <a:lnSpc>
                <a:spcPct val="130000"/>
              </a:lnSpc>
            </a:pPr>
            <a:r>
              <a:rPr lang="tr-TR" sz="3600" dirty="0">
                <a:latin typeface="+mn-lt"/>
                <a:cs typeface="Tahoma" pitchFamily="34" charset="0"/>
              </a:rPr>
              <a:t>Resmî ve geçerli mazeretlerini, belge ve dilekçeler ile Fakültemiz Dekanlığına bildiren öğrencilerden, mazeretleri geçerli görülenlerin kayıtları, Fakülte Yönetim Kurulu kararıyla 6 ay ile 1 yıl arasında </a:t>
            </a:r>
            <a:r>
              <a:rPr lang="tr-TR" sz="3600" dirty="0" smtClean="0">
                <a:latin typeface="+mn-lt"/>
                <a:cs typeface="Tahoma" pitchFamily="34" charset="0"/>
              </a:rPr>
              <a:t>dondurulabilir.</a:t>
            </a:r>
            <a:endParaRPr lang="tr-TR" sz="2100" dirty="0">
              <a:latin typeface="Tahoma" pitchFamily="34" charset="0"/>
              <a:cs typeface="Tahoma" pitchFamily="34" charset="0"/>
            </a:endParaRPr>
          </a:p>
        </p:txBody>
      </p:sp>
    </p:spTree>
    <p:extLst>
      <p:ext uri="{BB962C8B-B14F-4D97-AF65-F5344CB8AC3E}">
        <p14:creationId xmlns:p14="http://schemas.microsoft.com/office/powerpoint/2010/main" val="25360304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52660" y="378123"/>
            <a:ext cx="11089232" cy="10618291"/>
          </a:xfrm>
          <a:prstGeom prst="rect">
            <a:avLst/>
          </a:prstGeom>
        </p:spPr>
        <p:txBody>
          <a:bodyPr wrap="square">
            <a:spAutoFit/>
          </a:bodyPr>
          <a:lstStyle/>
          <a:p>
            <a:pPr algn="just"/>
            <a:r>
              <a:rPr lang="tr-TR" sz="3600" dirty="0"/>
              <a:t>Bir dersten (AA), (BA), (BB), (CB), (CC), (DC) ve (DD) notlarından birini alan öğrenci o dersi başarmış kabul edilir. Ancak mezun olabilmek için öğrencinin </a:t>
            </a:r>
            <a:r>
              <a:rPr lang="tr-TR" sz="3600" dirty="0" err="1"/>
              <a:t>AGNO’sunun</a:t>
            </a:r>
            <a:r>
              <a:rPr lang="tr-TR" sz="3600" dirty="0"/>
              <a:t> en az 2,00 olması gerekir. Ayrıca söz konusu Yönetmeliğin 10 (12) maddesi uyarınca, genel not ortalamasını yükseltmek isteyen öğrenciler, (DC) ve (DD) notu ile başardıkları dersleri tekrar alabilir. Dersin tekrarlandığı yarıyılda alınan en son not geçerlidir.</a:t>
            </a:r>
          </a:p>
          <a:p>
            <a:pPr algn="just"/>
            <a:endParaRPr lang="tr-TR" sz="3600" b="1" i="1" dirty="0" smtClean="0">
              <a:latin typeface="+mj-lt"/>
            </a:endParaRPr>
          </a:p>
          <a:p>
            <a:pPr algn="just"/>
            <a:r>
              <a:rPr lang="tr-TR" sz="3600" b="1" i="1" dirty="0" smtClean="0">
                <a:latin typeface="+mj-lt"/>
              </a:rPr>
              <a:t>Alt </a:t>
            </a:r>
            <a:r>
              <a:rPr lang="tr-TR" sz="3600" b="1" i="1" dirty="0">
                <a:latin typeface="+mj-lt"/>
              </a:rPr>
              <a:t>dönemlere ait derslerim var. Bu dersleri almadan dönem derslerimi alabilir miyim?</a:t>
            </a:r>
            <a:endParaRPr lang="tr-TR" sz="3600" dirty="0">
              <a:latin typeface="+mj-lt"/>
            </a:endParaRPr>
          </a:p>
          <a:p>
            <a:pPr algn="just"/>
            <a:r>
              <a:rPr lang="tr-TR" sz="3600" dirty="0">
                <a:latin typeface="+mj-lt"/>
              </a:rPr>
              <a:t>Hayır. Yönetmeliğin 10 (6) maddesi uyarınca, öğrenci; alarak başarısız olduğu, devam şartını sağlamadığı ve hiç almadığı ders/dersleri öncelikli olarak almak zorundadır. Bu dersler, farklı dönem derslerinden ise en alttaki dönem derslerinden başlamak şartı ile bulundukları döneme ait dersleri alır</a:t>
            </a:r>
            <a:r>
              <a:rPr lang="tr-TR" sz="3600" dirty="0" smtClean="0">
                <a:latin typeface="+mj-lt"/>
              </a:rPr>
              <a:t>.</a:t>
            </a:r>
          </a:p>
        </p:txBody>
      </p:sp>
    </p:spTree>
    <p:extLst>
      <p:ext uri="{BB962C8B-B14F-4D97-AF65-F5344CB8AC3E}">
        <p14:creationId xmlns:p14="http://schemas.microsoft.com/office/powerpoint/2010/main" val="3884336209"/>
      </p:ext>
    </p:extLst>
  </p:cSld>
  <p:clrMapOvr>
    <a:masterClrMapping/>
  </p:clrMapOvr>
  <p:transition spd="med">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234107" y="666155"/>
            <a:ext cx="11251332" cy="10064294"/>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Fakültesinde, öğrenciler teorik derslere %70, uygulamalı ve Laboratuvar derslerine %80 devam etmek zorundadır.</a:t>
            </a:r>
          </a:p>
          <a:p>
            <a:pPr algn="just">
              <a:lnSpc>
                <a:spcPct val="150000"/>
              </a:lnSpc>
            </a:pPr>
            <a:r>
              <a:rPr lang="tr-TR" sz="3600" dirty="0">
                <a:latin typeface="+mn-lt"/>
                <a:cs typeface="Tahoma" pitchFamily="34" charset="0"/>
              </a:rPr>
              <a:t>Devamsızlıklarınızla ilgili Sağlık Raporları (Heyet Raporu dâhil) kesinlikle kabul edilmeyecektir. </a:t>
            </a:r>
          </a:p>
          <a:p>
            <a:pPr algn="l">
              <a:lnSpc>
                <a:spcPct val="150000"/>
              </a:lnSpc>
            </a:pPr>
            <a:endParaRPr lang="tr-TR" sz="3600" dirty="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r>
              <a:rPr lang="tr-TR" sz="3600" dirty="0" smtClean="0">
                <a:latin typeface="+mn-lt"/>
                <a:cs typeface="Tahoma" pitchFamily="34" charset="0"/>
              </a:rPr>
              <a:t>.</a:t>
            </a:r>
            <a:endParaRPr lang="tr-TR" sz="3600" dirty="0">
              <a:latin typeface="+mn-lt"/>
              <a:cs typeface="Tahoma" pitchFamily="34" charset="0"/>
            </a:endParaRPr>
          </a:p>
        </p:txBody>
      </p:sp>
    </p:spTree>
    <p:extLst>
      <p:ext uri="{BB962C8B-B14F-4D97-AF65-F5344CB8AC3E}">
        <p14:creationId xmlns:p14="http://schemas.microsoft.com/office/powerpoint/2010/main" val="121322120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1026195"/>
            <a:ext cx="11208582" cy="1314227"/>
          </a:xfrm>
          <a:prstGeom prst="rect">
            <a:avLst/>
          </a:prstGeom>
        </p:spPr>
        <p:txBody>
          <a:bodyPr>
            <a:noAutofit/>
          </a:bodyPr>
          <a:lstStyle/>
          <a:p>
            <a:pPr lvl="0">
              <a:defRPr sz="1800">
                <a:solidFill>
                  <a:srgbClr val="000000"/>
                </a:solidFill>
              </a:defRPr>
            </a:pPr>
            <a:r>
              <a:rPr lang="tr-TR" sz="6000" dirty="0">
                <a:solidFill>
                  <a:srgbClr val="0070C0"/>
                </a:solidFill>
                <a:latin typeface="Times New Roman" pitchFamily="18" charset="0"/>
                <a:cs typeface="Times New Roman" pitchFamily="18" charset="0"/>
              </a:rPr>
              <a:t>ÖĞRENCİ DEĞİŞİM PROGRAMLARI</a:t>
            </a:r>
          </a:p>
        </p:txBody>
      </p:sp>
      <p:sp>
        <p:nvSpPr>
          <p:cNvPr id="75" name="Shape 75"/>
          <p:cNvSpPr>
            <a:spLocks noGrp="1"/>
          </p:cNvSpPr>
          <p:nvPr>
            <p:ph type="body" idx="1"/>
          </p:nvPr>
        </p:nvSpPr>
        <p:spPr>
          <a:xfrm>
            <a:off x="378123" y="2250331"/>
            <a:ext cx="11323340" cy="8784976"/>
          </a:xfrm>
          <a:prstGeom prst="rect">
            <a:avLst/>
          </a:prstGeom>
        </p:spPr>
        <p:txBody>
          <a:bodyPr>
            <a:normAutofit fontScale="85000" lnSpcReduction="20000"/>
          </a:bodyPr>
          <a:lstStyle/>
          <a:p>
            <a:pPr marL="299558" indent="-299558" defTabSz="372422">
              <a:spcBef>
                <a:spcPts val="1439"/>
              </a:spcBef>
              <a:defRPr sz="1800">
                <a:solidFill>
                  <a:srgbClr val="000000"/>
                </a:solidFill>
              </a:defRPr>
            </a:pPr>
            <a:endParaRPr lang="tr-TR" sz="3200" u="sng" dirty="0">
              <a:latin typeface="+mn-lt"/>
            </a:endParaRPr>
          </a:p>
          <a:p>
            <a:pPr marL="299558" indent="-299558" defTabSz="372422">
              <a:spcBef>
                <a:spcPts val="1439"/>
              </a:spcBef>
              <a:defRPr sz="1800">
                <a:solidFill>
                  <a:srgbClr val="000000"/>
                </a:solidFill>
              </a:defRPr>
            </a:pPr>
            <a:endParaRPr lang="tr-TR" sz="3900" u="sng" dirty="0" smtClean="0">
              <a:latin typeface="+mn-lt"/>
            </a:endParaRPr>
          </a:p>
          <a:p>
            <a:pPr marL="299558" indent="-299558" defTabSz="372422">
              <a:spcBef>
                <a:spcPts val="1439"/>
              </a:spcBef>
              <a:defRPr sz="1800">
                <a:solidFill>
                  <a:srgbClr val="000000"/>
                </a:solidFill>
              </a:defRPr>
            </a:pPr>
            <a:r>
              <a:rPr lang="tr-TR" sz="3900" u="sng" dirty="0" smtClean="0">
                <a:latin typeface="+mn-lt"/>
              </a:rPr>
              <a:t>Yurt </a:t>
            </a:r>
            <a:r>
              <a:rPr lang="tr-TR" sz="3900" u="sng" dirty="0">
                <a:latin typeface="+mn-lt"/>
              </a:rPr>
              <a:t>İçi Değişim Programı (FARABİ)</a:t>
            </a:r>
          </a:p>
          <a:p>
            <a:pPr marL="299558" indent="-299558" defTabSz="372422">
              <a:spcBef>
                <a:spcPts val="1439"/>
              </a:spcBef>
              <a:buNone/>
              <a:defRPr sz="1800">
                <a:solidFill>
                  <a:srgbClr val="000000"/>
                </a:solidFill>
              </a:defRPr>
            </a:pPr>
            <a:r>
              <a:rPr lang="tr-TR" sz="3900" u="sng" dirty="0">
                <a:hlinkClick r:id="rId2"/>
              </a:rPr>
              <a:t>farabi.gazi.edu.tr</a:t>
            </a:r>
            <a:endParaRPr lang="tr-TR" sz="3900" u="sng" dirty="0"/>
          </a:p>
          <a:p>
            <a:pPr marL="299558" indent="-299558" defTabSz="372422">
              <a:spcBef>
                <a:spcPts val="1439"/>
              </a:spcBef>
              <a:buNone/>
              <a:defRPr sz="1800">
                <a:solidFill>
                  <a:srgbClr val="000000"/>
                </a:solidFill>
              </a:defRPr>
            </a:pPr>
            <a:r>
              <a:rPr lang="tr-TR" sz="3900" strike="sngStrike" dirty="0"/>
              <a:t>Genel not ortalaması en az 2.00/4.00</a:t>
            </a:r>
          </a:p>
          <a:p>
            <a:pPr marL="0" indent="0" defTabSz="372422">
              <a:spcBef>
                <a:spcPts val="1439"/>
              </a:spcBef>
              <a:buNone/>
              <a:defRPr sz="1800">
                <a:solidFill>
                  <a:srgbClr val="000000"/>
                </a:solidFill>
              </a:defRPr>
            </a:pPr>
            <a:endParaRPr lang="tr-TR" sz="3900" u="sng" dirty="0"/>
          </a:p>
          <a:p>
            <a:pPr marL="299558" indent="-299558" defTabSz="372422">
              <a:spcBef>
                <a:spcPts val="1439"/>
              </a:spcBef>
              <a:defRPr sz="1800">
                <a:solidFill>
                  <a:srgbClr val="000000"/>
                </a:solidFill>
              </a:defRPr>
            </a:pPr>
            <a:r>
              <a:rPr lang="tr-TR" sz="3900" u="sng" dirty="0">
                <a:latin typeface="+mn-lt"/>
              </a:rPr>
              <a:t>Yurt Dışı Değişim Programı (ERASMUS)</a:t>
            </a:r>
            <a:endParaRPr lang="tr-TR" sz="3900" u="sng" dirty="0">
              <a:latin typeface="+mn-lt"/>
              <a:hlinkClick r:id="rId3"/>
            </a:endParaRPr>
          </a:p>
          <a:p>
            <a:pPr marL="299558" indent="-299558" defTabSz="372422">
              <a:spcBef>
                <a:spcPts val="1439"/>
              </a:spcBef>
              <a:buNone/>
              <a:defRPr sz="1800">
                <a:solidFill>
                  <a:srgbClr val="000000"/>
                </a:solidFill>
              </a:defRPr>
            </a:pPr>
            <a:r>
              <a:rPr sz="3900" u="sng" dirty="0">
                <a:latin typeface="+mn-lt"/>
                <a:hlinkClick r:id="rId3"/>
              </a:rPr>
              <a:t>erasmus.gazi.edu.tr</a:t>
            </a:r>
            <a:r>
              <a:rPr sz="3900" dirty="0">
                <a:latin typeface="+mn-lt"/>
              </a:rPr>
              <a:t>    </a:t>
            </a:r>
            <a:endParaRPr lang="tr-TR" sz="3900" dirty="0">
              <a:latin typeface="+mn-lt"/>
            </a:endParaRPr>
          </a:p>
          <a:p>
            <a:pPr marL="299558" indent="-299558" defTabSz="372422">
              <a:spcBef>
                <a:spcPts val="1439"/>
              </a:spcBef>
              <a:buNone/>
              <a:defRPr sz="1800">
                <a:solidFill>
                  <a:srgbClr val="000000"/>
                </a:solidFill>
              </a:defRPr>
            </a:pPr>
            <a:r>
              <a:rPr sz="3900" u="sng" dirty="0">
                <a:latin typeface="+mn-lt"/>
                <a:hlinkClick r:id="rId4"/>
              </a:rPr>
              <a:t>facebook.com/</a:t>
            </a:r>
            <a:r>
              <a:rPr sz="3900" u="sng" dirty="0" err="1">
                <a:latin typeface="+mn-lt"/>
                <a:hlinkClick r:id="rId4"/>
              </a:rPr>
              <a:t>erasmusgazi</a:t>
            </a:r>
            <a:endParaRPr sz="3900" dirty="0">
              <a:latin typeface="+mn-lt"/>
            </a:endParaRPr>
          </a:p>
          <a:p>
            <a:pPr marL="299558" indent="-299558" defTabSz="372422">
              <a:spcBef>
                <a:spcPts val="1439"/>
              </a:spcBef>
              <a:buNone/>
              <a:defRPr sz="1800">
                <a:solidFill>
                  <a:srgbClr val="000000"/>
                </a:solidFill>
              </a:defRPr>
            </a:pPr>
            <a:r>
              <a:rPr sz="3900" strike="sngStrike" dirty="0" err="1">
                <a:latin typeface="+mn-lt"/>
              </a:rPr>
              <a:t>Lisans</a:t>
            </a:r>
            <a:r>
              <a:rPr sz="3900" strike="sngStrike" dirty="0">
                <a:latin typeface="+mn-lt"/>
              </a:rPr>
              <a:t> </a:t>
            </a:r>
            <a:r>
              <a:rPr sz="3900" strike="sngStrike" dirty="0" err="1">
                <a:latin typeface="+mn-lt"/>
              </a:rPr>
              <a:t>öğrencilerinin</a:t>
            </a:r>
            <a:r>
              <a:rPr sz="3900" strike="sngStrike" dirty="0">
                <a:latin typeface="+mn-lt"/>
              </a:rPr>
              <a:t> </a:t>
            </a:r>
            <a:r>
              <a:rPr sz="3900" strike="sngStrike" dirty="0" err="1">
                <a:latin typeface="+mn-lt"/>
              </a:rPr>
              <a:t>akademik</a:t>
            </a:r>
            <a:r>
              <a:rPr sz="3900" strike="sngStrike" dirty="0">
                <a:latin typeface="+mn-lt"/>
              </a:rPr>
              <a:t> not </a:t>
            </a:r>
            <a:r>
              <a:rPr sz="3900" strike="sngStrike" dirty="0" err="1">
                <a:latin typeface="+mn-lt"/>
              </a:rPr>
              <a:t>ortalaması</a:t>
            </a:r>
            <a:r>
              <a:rPr sz="3900" strike="sngStrike" dirty="0">
                <a:latin typeface="+mn-lt"/>
              </a:rPr>
              <a:t> en</a:t>
            </a:r>
            <a:r>
              <a:rPr lang="tr-TR" sz="3900" strike="sngStrike" dirty="0">
                <a:latin typeface="+mn-lt"/>
              </a:rPr>
              <a:t> </a:t>
            </a:r>
            <a:r>
              <a:rPr sz="3900" strike="sngStrike" dirty="0" err="1">
                <a:latin typeface="+mn-lt"/>
              </a:rPr>
              <a:t>az</a:t>
            </a:r>
            <a:r>
              <a:rPr sz="3900" strike="sngStrike" dirty="0">
                <a:latin typeface="+mn-lt"/>
              </a:rPr>
              <a:t> 2.20/4</a:t>
            </a:r>
          </a:p>
          <a:p>
            <a:pPr marL="299558" indent="-299558" defTabSz="372422">
              <a:spcBef>
                <a:spcPts val="1439"/>
              </a:spcBef>
              <a:buNone/>
              <a:defRPr sz="1800">
                <a:solidFill>
                  <a:srgbClr val="000000"/>
                </a:solidFill>
              </a:defRPr>
            </a:pPr>
            <a:r>
              <a:rPr sz="3900" strike="sngStrike" dirty="0" err="1">
                <a:latin typeface="+mn-lt"/>
              </a:rPr>
              <a:t>Akademik</a:t>
            </a:r>
            <a:r>
              <a:rPr sz="3900" strike="sngStrike" dirty="0">
                <a:latin typeface="+mn-lt"/>
              </a:rPr>
              <a:t> </a:t>
            </a:r>
            <a:r>
              <a:rPr sz="3900" strike="sngStrike" dirty="0" err="1">
                <a:latin typeface="+mn-lt"/>
              </a:rPr>
              <a:t>başarı</a:t>
            </a:r>
            <a:r>
              <a:rPr sz="3900" strike="sngStrike" dirty="0">
                <a:latin typeface="+mn-lt"/>
              </a:rPr>
              <a:t> </a:t>
            </a:r>
            <a:r>
              <a:rPr sz="3900" strike="sngStrike" dirty="0" err="1">
                <a:latin typeface="+mn-lt"/>
              </a:rPr>
              <a:t>düzeyi</a:t>
            </a:r>
            <a:r>
              <a:rPr sz="3900" strike="sngStrike" dirty="0">
                <a:latin typeface="+mn-lt"/>
              </a:rPr>
              <a:t> : %50, </a:t>
            </a:r>
            <a:r>
              <a:rPr sz="3900" strike="sngStrike" dirty="0" err="1">
                <a:latin typeface="+mn-lt"/>
              </a:rPr>
              <a:t>Dil</a:t>
            </a:r>
            <a:r>
              <a:rPr sz="3900" strike="sngStrike" dirty="0">
                <a:latin typeface="+mn-lt"/>
              </a:rPr>
              <a:t> </a:t>
            </a:r>
            <a:r>
              <a:rPr sz="3900" strike="sngStrike" dirty="0" err="1">
                <a:latin typeface="+mn-lt"/>
              </a:rPr>
              <a:t>seviyesi</a:t>
            </a:r>
            <a:r>
              <a:rPr sz="3900" strike="sngStrike" dirty="0">
                <a:latin typeface="+mn-lt"/>
              </a:rPr>
              <a:t> : %50</a:t>
            </a:r>
            <a:endParaRPr lang="tr-TR" sz="3900" strike="sngStrike" dirty="0">
              <a:latin typeface="+mn-lt"/>
            </a:endParaRPr>
          </a:p>
          <a:p>
            <a:pPr marL="299558" indent="-299558" defTabSz="372422">
              <a:spcBef>
                <a:spcPts val="1439"/>
              </a:spcBef>
              <a:defRPr sz="1800">
                <a:solidFill>
                  <a:srgbClr val="000000"/>
                </a:solidFill>
              </a:defRPr>
            </a:pPr>
            <a:endParaRPr lang="tr-TR" sz="3900" dirty="0"/>
          </a:p>
          <a:p>
            <a:pPr marL="0" indent="0" defTabSz="372422">
              <a:spcBef>
                <a:spcPts val="1439"/>
              </a:spcBef>
              <a:buNone/>
              <a:defRPr sz="1800">
                <a:solidFill>
                  <a:srgbClr val="000000"/>
                </a:solidFill>
              </a:defRPr>
            </a:pPr>
            <a:r>
              <a:rPr lang="tr-TR" sz="3900" dirty="0">
                <a:solidFill>
                  <a:srgbClr val="FF0000"/>
                </a:solidFill>
                <a:latin typeface="+mj-lt"/>
              </a:rPr>
              <a:t>YABANCI DİL</a:t>
            </a:r>
          </a:p>
          <a:p>
            <a:pPr lvl="0">
              <a:defRPr sz="1800">
                <a:solidFill>
                  <a:srgbClr val="000000"/>
                </a:solidFill>
              </a:defRPr>
            </a:pPr>
            <a:r>
              <a:rPr lang="tr-TR" sz="3900" dirty="0"/>
              <a:t>TÖMER</a:t>
            </a:r>
          </a:p>
          <a:p>
            <a:pPr lvl="0">
              <a:defRPr sz="1800">
                <a:solidFill>
                  <a:srgbClr val="000000"/>
                </a:solidFill>
              </a:defRPr>
            </a:pPr>
            <a:r>
              <a:rPr lang="tr-TR" sz="3900" u="sng" dirty="0">
                <a:hlinkClick r:id="rId5"/>
              </a:rPr>
              <a:t>tomer.gazi.edu.tr/</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extLst>
      <p:ext uri="{BB962C8B-B14F-4D97-AF65-F5344CB8AC3E}">
        <p14:creationId xmlns:p14="http://schemas.microsoft.com/office/powerpoint/2010/main" val="2116200957"/>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394902" y="954187"/>
            <a:ext cx="10787287" cy="1108341"/>
          </a:xfrm>
          <a:prstGeom prst="rect">
            <a:avLst/>
          </a:prstGeom>
        </p:spPr>
        <p:txBody>
          <a:bodyPr>
            <a:normAutofit fontScale="90000"/>
          </a:bodyPr>
          <a:lstStyle/>
          <a:p>
            <a:pPr lvl="0">
              <a:defRPr sz="1800">
                <a:solidFill>
                  <a:srgbClr val="000000"/>
                </a:solidFill>
              </a:defRPr>
            </a:pPr>
            <a:r>
              <a:rPr lang="tr-TR" sz="6700" dirty="0" smtClean="0">
                <a:solidFill>
                  <a:srgbClr val="0070C0"/>
                </a:solidFill>
                <a:latin typeface="Times New Roman" pitchFamily="18" charset="0"/>
                <a:cs typeface="Times New Roman" pitchFamily="18" charset="0"/>
              </a:rPr>
              <a:t/>
            </a:r>
            <a:br>
              <a:rPr lang="tr-TR" sz="6700" dirty="0" smtClean="0">
                <a:solidFill>
                  <a:srgbClr val="0070C0"/>
                </a:solidFill>
                <a:latin typeface="Times New Roman" pitchFamily="18" charset="0"/>
                <a:cs typeface="Times New Roman" pitchFamily="18" charset="0"/>
              </a:rPr>
            </a:br>
            <a:r>
              <a:rPr lang="tr-TR" sz="6700" dirty="0" smtClean="0">
                <a:solidFill>
                  <a:srgbClr val="0070C0"/>
                </a:solidFill>
                <a:latin typeface="Times New Roman" pitchFamily="18" charset="0"/>
                <a:cs typeface="Times New Roman" pitchFamily="18" charset="0"/>
              </a:rPr>
              <a:t>ÖĞRENCİ </a:t>
            </a:r>
            <a:r>
              <a:rPr lang="tr-TR" sz="6700" dirty="0">
                <a:solidFill>
                  <a:srgbClr val="0070C0"/>
                </a:solidFill>
                <a:latin typeface="Times New Roman" pitchFamily="18" charset="0"/>
                <a:cs typeface="Times New Roman" pitchFamily="18" charset="0"/>
              </a:rPr>
              <a:t>İŞLERİ</a:t>
            </a:r>
            <a:r>
              <a:rPr lang="tr-TR" sz="2800" b="1" dirty="0">
                <a:solidFill>
                  <a:srgbClr val="FF0000"/>
                </a:solidFill>
              </a:rPr>
              <a:t/>
            </a:r>
            <a:br>
              <a:rPr lang="tr-TR" sz="2800" b="1" dirty="0">
                <a:solidFill>
                  <a:srgbClr val="FF0000"/>
                </a:solidFill>
              </a:rPr>
            </a:br>
            <a:r>
              <a:rPr lang="tr-TR" sz="2800" b="1" dirty="0">
                <a:solidFill>
                  <a:srgbClr val="FF0000"/>
                </a:solidFill>
              </a:rPr>
              <a:t/>
            </a:r>
            <a:br>
              <a:rPr lang="tr-TR" sz="2800" b="1" dirty="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Öğ</a:t>
            </a:r>
            <a:r>
              <a:rPr sz="3200" dirty="0" err="1">
                <a:latin typeface="+mn-lt"/>
              </a:rPr>
              <a:t>renci</a:t>
            </a:r>
            <a:r>
              <a:rPr sz="3200" dirty="0">
                <a:latin typeface="+mn-lt"/>
              </a:rPr>
              <a:t> </a:t>
            </a:r>
            <a:r>
              <a:rPr sz="3200" dirty="0" err="1" smtClean="0">
                <a:latin typeface="+mn-lt"/>
              </a:rPr>
              <a:t>belgesi</a:t>
            </a:r>
            <a:r>
              <a:rPr lang="tr-TR" sz="3200" dirty="0" smtClean="0">
                <a:latin typeface="+mn-lt"/>
              </a:rPr>
              <a:t> (e-devlet)</a:t>
            </a:r>
            <a:endParaRPr lang="tr-TR" sz="3200" dirty="0">
              <a:latin typeface="+mn-lt"/>
            </a:endParaRPr>
          </a:p>
          <a:p>
            <a:pPr lvl="0">
              <a:defRPr sz="1800">
                <a:solidFill>
                  <a:srgbClr val="000000"/>
                </a:solidFill>
              </a:defRPr>
            </a:pPr>
            <a:r>
              <a:rPr lang="tr-TR" sz="3200" dirty="0">
                <a:latin typeface="+mn-lt"/>
              </a:rPr>
              <a:t>T</a:t>
            </a:r>
            <a:r>
              <a:rPr sz="3200" dirty="0" err="1">
                <a:latin typeface="+mn-lt"/>
              </a:rPr>
              <a:t>ranskript</a:t>
            </a:r>
            <a:endParaRPr lang="tr-TR" sz="3200" dirty="0">
              <a:latin typeface="+mn-lt"/>
            </a:endParaRPr>
          </a:p>
          <a:p>
            <a:pPr marL="0" lvl="0" indent="0">
              <a:lnSpc>
                <a:spcPct val="150000"/>
              </a:lnSpc>
              <a:buNone/>
              <a:defRPr sz="1800">
                <a:solidFill>
                  <a:srgbClr val="000000"/>
                </a:solidFill>
              </a:defRPr>
            </a:pPr>
            <a:endParaRPr lang="tr-TR" dirty="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dirty="0">
                <a:solidFill>
                  <a:srgbClr val="FF0000"/>
                </a:solidFill>
              </a:rPr>
              <a:t>GAZİ E-POSTA</a:t>
            </a: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Öğrenci 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Kablosuz ağ (EDUROAM)</a:t>
            </a:r>
          </a:p>
        </p:txBody>
      </p:sp>
    </p:spTree>
  </p:cSld>
  <p:clrMapOvr>
    <a:masterClrMapping/>
  </p:clrMapOvr>
  <p:transition spd="med">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378123"/>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6000" i="0" u="none" strike="noStrike" kern="0" cap="none" spc="0" normalizeH="0" baseline="0" noProof="0" dirty="0">
                <a:ln>
                  <a:noFill/>
                </a:ln>
                <a:solidFill>
                  <a:srgbClr val="0070C0"/>
                </a:solidFill>
                <a:effectLst/>
                <a:uLnTx/>
                <a:uFillTx/>
                <a:latin typeface="Times New Roman" pitchFamily="18" charset="0"/>
                <a:ea typeface="+mn-ea"/>
                <a:cs typeface="Times New Roman" pitchFamily="18" charset="0"/>
                <a:sym typeface="Bodoni SvtyTwo ITC TT-Book"/>
              </a:rPr>
              <a:t>KÜTÜPHANE</a:t>
            </a:r>
          </a:p>
        </p:txBody>
      </p:sp>
      <p:sp>
        <p:nvSpPr>
          <p:cNvPr id="9" name="Shape 63"/>
          <p:cNvSpPr txBox="1">
            <a:spLocks/>
          </p:cNvSpPr>
          <p:nvPr/>
        </p:nvSpPr>
        <p:spPr>
          <a:xfrm>
            <a:off x="594136" y="1462683"/>
            <a:ext cx="10787287" cy="7313415"/>
          </a:xfrm>
          <a:prstGeom prst="rect">
            <a:avLst/>
          </a:prstGeom>
        </p:spPr>
        <p:txBody>
          <a:bodyPr>
            <a:normAutofit/>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strike="sngStrike" dirty="0" smtClean="0">
                <a:solidFill>
                  <a:srgbClr val="000000"/>
                </a:solidFill>
              </a:rPr>
              <a:t>Gazi Üniversitesi Merkez Kütüphanesi Merkez </a:t>
            </a:r>
            <a:r>
              <a:rPr lang="tr-TR" sz="3600" strike="sngStrike" dirty="0" err="1" smtClean="0">
                <a:solidFill>
                  <a:srgbClr val="000000"/>
                </a:solidFill>
              </a:rPr>
              <a:t>Yerleşke’de</a:t>
            </a:r>
            <a:r>
              <a:rPr lang="tr-TR" sz="3600" strike="sngStrike" dirty="0" smtClean="0">
                <a:solidFill>
                  <a:srgbClr val="000000"/>
                </a:solidFill>
              </a:rPr>
              <a:t> bulunmaktadır. Ancak şu anda tadilat durumundadır. </a:t>
            </a: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a:t>
            </a:r>
            <a:r>
              <a:rPr kumimoji="0" lang="tr-TR" sz="3600" b="0" i="0" u="none" strike="noStrike" kern="0" cap="none" spc="0" normalizeH="0" baseline="0" noProof="0" dirty="0">
                <a:ln>
                  <a:noFill/>
                </a:ln>
                <a:solidFill>
                  <a:srgbClr val="0070C0"/>
                </a:solidFill>
                <a:effectLst/>
                <a:uLnTx/>
                <a:uFillTx/>
                <a:latin typeface="+mn-lt"/>
                <a:ea typeface="Palatino"/>
                <a:cs typeface="Palatino"/>
                <a:sym typeface="Palatino"/>
              </a:rPr>
              <a:t>://kutuphane.gazi.edu.tr/ </a:t>
            </a:r>
            <a:r>
              <a:rPr kumimoji="0" lang="tr-TR" sz="3600" b="0" i="0" u="none" strike="noStrike" kern="0" cap="none" spc="0" normalizeH="0" baseline="0" noProof="0" dirty="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a:ln>
                  <a:noFill/>
                </a:ln>
                <a:solidFill>
                  <a:srgbClr val="FF0000"/>
                </a:solidFill>
                <a:effectLst/>
                <a:uLnTx/>
                <a:uFillTx/>
                <a:latin typeface="+mn-lt"/>
                <a:ea typeface="Palatino"/>
                <a:cs typeface="Palatino"/>
                <a:sym typeface="Palatino"/>
              </a:rPr>
              <a:t>ifre: </a:t>
            </a:r>
            <a:r>
              <a:rPr lang="tr-TR" sz="3600" dirty="0">
                <a:solidFill>
                  <a:srgbClr val="000000"/>
                </a:solidFill>
                <a:latin typeface="+mn-lt"/>
              </a:rPr>
              <a:t>T.C.</a:t>
            </a:r>
            <a:r>
              <a:rPr kumimoji="0" lang="tr-TR" sz="3600" b="0" i="0" u="none" strike="noStrike" kern="0" cap="none" spc="0" normalizeH="0" baseline="0" noProof="0" dirty="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a:ln>
                <a:noFill/>
              </a:ln>
              <a:solidFill>
                <a:srgbClr val="000000"/>
              </a:solidFill>
              <a:effectLst/>
              <a:uLnTx/>
              <a:uFillTx/>
              <a:latin typeface="Palatino"/>
              <a:ea typeface="Palatino"/>
              <a:cs typeface="Palatino"/>
              <a:sym typeface="Palatino"/>
            </a:endParaRPr>
          </a:p>
        </p:txBody>
      </p:sp>
    </p:spTree>
  </p:cSld>
  <p:clrMapOvr>
    <a:masterClrMapping/>
  </p:clrMapOvr>
  <p:transition spd="med">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abd tanıtım\destek birimi.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834507"/>
            <a:ext cx="11701464" cy="5857181"/>
          </a:xfrm>
          <a:prstGeom prst="rect">
            <a:avLst/>
          </a:prstGeom>
          <a:noFill/>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378123" y="771649"/>
            <a:ext cx="10585176"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6000" dirty="0">
                <a:solidFill>
                  <a:srgbClr val="0070C0"/>
                </a:solidFill>
                <a:latin typeface="Times New Roman" pitchFamily="18" charset="0"/>
                <a:cs typeface="Times New Roman" pitchFamily="18" charset="0"/>
              </a:rPr>
              <a:t>Öğrenci Danışma, Burs ve Sosyal Hizmetler Birimi</a:t>
            </a:r>
            <a:endParaRPr kumimoji="0" lang="tr-TR" sz="6000" b="0" i="0" u="none" strike="noStrike" cap="none" spc="0" normalizeH="0" baseline="0" dirty="0">
              <a:ln>
                <a:noFill/>
              </a:ln>
              <a:solidFill>
                <a:srgbClr val="0070C0"/>
              </a:solidFill>
              <a:effectLst/>
              <a:uFillTx/>
              <a:sym typeface="Palatino"/>
            </a:endParaRPr>
          </a:p>
        </p:txBody>
      </p:sp>
    </p:spTree>
    <p:extLst>
      <p:ext uri="{BB962C8B-B14F-4D97-AF65-F5344CB8AC3E}">
        <p14:creationId xmlns:p14="http://schemas.microsoft.com/office/powerpoint/2010/main" val="3657045769"/>
      </p:ext>
    </p:extLst>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noAutofit/>
          </a:bodyPr>
          <a:lstStyle/>
          <a:p>
            <a:r>
              <a:rPr lang="tr-TR" sz="6000" dirty="0">
                <a:solidFill>
                  <a:srgbClr val="0070C0"/>
                </a:solidFill>
                <a:latin typeface="Times New Roman" pitchFamily="18" charset="0"/>
                <a:ea typeface="Palatino"/>
                <a:cs typeface="Times New Roman" pitchFamily="18" charset="0"/>
                <a:sym typeface="Palatino"/>
              </a:rPr>
              <a:t>Öğrenci </a:t>
            </a:r>
            <a:r>
              <a:rPr lang="tr-TR" sz="6000" dirty="0" smtClean="0">
                <a:solidFill>
                  <a:srgbClr val="0070C0"/>
                </a:solidFill>
                <a:latin typeface="Times New Roman" pitchFamily="18" charset="0"/>
                <a:ea typeface="Palatino"/>
                <a:cs typeface="Times New Roman" pitchFamily="18" charset="0"/>
                <a:sym typeface="Palatino"/>
              </a:rPr>
              <a:t>Danışma, Burs ve Sosyal Hizmetler Birimi</a:t>
            </a:r>
            <a:endParaRPr lang="tr-TR" sz="6000" dirty="0">
              <a:solidFill>
                <a:srgbClr val="0070C0"/>
              </a:solidFill>
              <a:latin typeface="Times New Roman" pitchFamily="18" charset="0"/>
              <a:cs typeface="Times New Roman" pitchFamily="18" charset="0"/>
            </a:endParaRPr>
          </a:p>
        </p:txBody>
      </p:sp>
      <p:pic>
        <p:nvPicPr>
          <p:cNvPr id="1026" name="Picture 2" descr="G:\abd tanıtım\öğrenci danışm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139" y="3480875"/>
            <a:ext cx="10774499" cy="654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129905"/>
      </p:ext>
    </p:extLst>
  </p:cSld>
  <p:clrMapOvr>
    <a:masterClrMapping/>
  </p:clrMapOvr>
  <p:transition spd="med">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Autofit/>
          </a:bodyPr>
          <a:lstStyle>
            <a:lvl1pPr defTabSz="496570">
              <a:spcBef>
                <a:spcPts val="1300"/>
              </a:spcBef>
              <a:defRPr sz="5950"/>
            </a:lvl1pPr>
          </a:lstStyle>
          <a:p>
            <a:pPr lvl="0">
              <a:defRPr sz="1800">
                <a:solidFill>
                  <a:srgbClr val="000000"/>
                </a:solidFill>
              </a:defRPr>
            </a:pPr>
            <a:r>
              <a:rPr lang="tr-TR" sz="6000" dirty="0">
                <a:solidFill>
                  <a:srgbClr val="0070C0"/>
                </a:solidFill>
                <a:latin typeface="Times New Roman" pitchFamily="18" charset="0"/>
                <a:ea typeface="Palatino"/>
                <a:cs typeface="Times New Roman" pitchFamily="18" charset="0"/>
                <a:sym typeface="Palatino"/>
              </a:rPr>
              <a:t>Öğrenci Danışma, Burs ve Sosyal Hizmetler Birimi</a:t>
            </a:r>
            <a:endParaRPr sz="6000" b="1" dirty="0">
              <a:solidFill>
                <a:srgbClr val="0070C0"/>
              </a:solidFill>
              <a:latin typeface="Times New Roman" pitchFamily="18" charset="0"/>
              <a:cs typeface="Times New Roman" pitchFamily="18" charset="0"/>
            </a:endParaRP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a:latin typeface="+mn-lt"/>
                <a:hlinkClick r:id="rId2"/>
              </a:rPr>
              <a:t>odm.gazi.edu.tr</a:t>
            </a:r>
            <a:endParaRPr lang="tr-TR" sz="3600" u="sng" dirty="0">
              <a:latin typeface="+mn-lt"/>
            </a:endParaRPr>
          </a:p>
          <a:p>
            <a:pPr marL="0" algn="just">
              <a:buNone/>
            </a:pPr>
            <a:r>
              <a:rPr lang="tr-TR" sz="3600" dirty="0">
                <a:latin typeface="+mn-lt"/>
              </a:rPr>
              <a:t>Merkezin Üniversitemiz öğrencilerine verdiği hizmetler üç ana başlık altında toplanmaktadır.</a:t>
            </a:r>
          </a:p>
          <a:p>
            <a:pPr marL="128588" indent="-385763" algn="just">
              <a:buFont typeface="+mj-lt"/>
              <a:buAutoNum type="arabicPeriod"/>
            </a:pPr>
            <a:r>
              <a:rPr lang="tr-TR" sz="3600" b="1" dirty="0">
                <a:latin typeface="+mn-lt"/>
              </a:rPr>
              <a:t>Rehberlik Hizmeti</a:t>
            </a:r>
          </a:p>
          <a:p>
            <a:pPr marL="128588" indent="-385763" algn="just">
              <a:buFont typeface="+mj-lt"/>
              <a:buAutoNum type="arabicPeriod"/>
            </a:pPr>
            <a:r>
              <a:rPr lang="tr-TR" sz="3600" b="1" dirty="0">
                <a:latin typeface="+mn-lt"/>
              </a:rPr>
              <a:t>Sosyal Danışma Hizmeti</a:t>
            </a:r>
          </a:p>
          <a:p>
            <a:pPr marL="128588" indent="-385763" algn="just">
              <a:buFont typeface="+mj-lt"/>
              <a:buAutoNum type="arabicPeriod"/>
            </a:pPr>
            <a:r>
              <a:rPr lang="tr-TR" sz="3600" b="1" dirty="0">
                <a:latin typeface="+mn-lt"/>
              </a:rPr>
              <a:t>Öğrenci Danışma Hizmeti</a:t>
            </a:r>
          </a:p>
          <a:p>
            <a:pPr marL="128588" indent="-385763" algn="just">
              <a:buNone/>
            </a:pPr>
            <a:endParaRPr lang="tr-TR" sz="3600" dirty="0">
              <a:latin typeface="+mn-lt"/>
            </a:endParaRPr>
          </a:p>
          <a:p>
            <a:pPr marL="0" indent="-385763" algn="just">
              <a:buNone/>
            </a:pPr>
            <a:r>
              <a:rPr lang="tr-TR" sz="3600" dirty="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cSld>
  <p:clrMapOvr>
    <a:masterClrMapping/>
  </p:clrMapOvr>
  <p:transition spd="med">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3186435"/>
            <a:ext cx="11701463" cy="5262979"/>
          </a:xfrm>
          <a:prstGeom prst="rect">
            <a:avLst/>
          </a:prstGeom>
        </p:spPr>
        <p:txBody>
          <a:bodyPr wrap="square">
            <a:spAutoFit/>
          </a:bodyPr>
          <a:lstStyle/>
          <a:p>
            <a:r>
              <a:rPr lang="tr-TR" sz="4800" b="1" u="sng" dirty="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a:solidFill>
                <a:schemeClr val="tx1">
                  <a:lumMod val="85000"/>
                  <a:lumOff val="15000"/>
                </a:schemeClr>
              </a:solidFill>
              <a:latin typeface="+mn-lt"/>
              <a:cs typeface="Times New Roman" pitchFamily="18" charset="0"/>
              <a:hlinkClick r:id="rId2"/>
            </a:endParaRPr>
          </a:p>
          <a:p>
            <a:r>
              <a:rPr lang="tr-TR" sz="4800" b="1" dirty="0">
                <a:latin typeface="+mn-lt"/>
                <a:cs typeface="Times New Roman" pitchFamily="18" charset="0"/>
              </a:rPr>
              <a:t>	</a:t>
            </a:r>
            <a:r>
              <a:rPr lang="tr-TR" sz="4800" b="1" u="sng" dirty="0">
                <a:solidFill>
                  <a:srgbClr val="FF0000"/>
                </a:solidFill>
                <a:latin typeface="+mn-lt"/>
                <a:cs typeface="Times New Roman" pitchFamily="18" charset="0"/>
                <a:hlinkClick r:id="rId2"/>
              </a:rPr>
              <a:t>http://odm.gazi.edu.tr</a:t>
            </a:r>
            <a:endParaRPr lang="tr-TR" sz="4800" b="1" u="sng" dirty="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hlinkClick r:id="rId3"/>
              </a:rPr>
              <a:t>http://mediko.gazi.edu.tr/</a:t>
            </a:r>
            <a:endParaRPr lang="tr-TR" sz="4800" b="1" u="sng" dirty="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p:txBody>
      </p:sp>
    </p:spTree>
  </p:cSld>
  <p:clrMapOvr>
    <a:masterClrMapping/>
  </p:clrMapOvr>
  <p:transition spd="med">
    <p:pull/>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46275" y="445798"/>
            <a:ext cx="8136904" cy="102592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6000" dirty="0">
                <a:solidFill>
                  <a:srgbClr val="0070C0"/>
                </a:solidFill>
                <a:latin typeface="Times New Roman" pitchFamily="18" charset="0"/>
                <a:cs typeface="Times New Roman" pitchFamily="18" charset="0"/>
                <a:sym typeface="Bodoni SvtyTwo ITC TT-Book"/>
              </a:rPr>
              <a:t>Burs Destek </a:t>
            </a:r>
            <a:r>
              <a:rPr lang="tr-TR" sz="6000" dirty="0" smtClean="0">
                <a:solidFill>
                  <a:srgbClr val="0070C0"/>
                </a:solidFill>
                <a:latin typeface="Times New Roman" pitchFamily="18" charset="0"/>
                <a:cs typeface="Times New Roman" pitchFamily="18" charset="0"/>
                <a:sym typeface="Bodoni SvtyTwo ITC TT-Book"/>
              </a:rPr>
              <a:t>Hizmeti</a:t>
            </a:r>
            <a:endParaRPr lang="tr-TR" sz="6000" dirty="0"/>
          </a:p>
        </p:txBody>
      </p:sp>
      <p:sp>
        <p:nvSpPr>
          <p:cNvPr id="4" name="Metin kutusu 3"/>
          <p:cNvSpPr txBox="1"/>
          <p:nvPr/>
        </p:nvSpPr>
        <p:spPr>
          <a:xfrm>
            <a:off x="513097" y="1242219"/>
            <a:ext cx="10603260" cy="995144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83156" lvl="0" indent="-483156" algn="just">
              <a:spcBef>
                <a:spcPts val="2468"/>
              </a:spcBef>
              <a:buClr>
                <a:srgbClr val="929292"/>
              </a:buClr>
              <a:buSzPct val="60000"/>
              <a:buFont typeface="Zapf Dingbats"/>
              <a:buChar char="❖"/>
              <a:defRPr/>
            </a:pPr>
            <a:r>
              <a:rPr lang="tr-TR" sz="3500" strike="sngStrike" dirty="0"/>
              <a:t>Belirlenen sayı doğrultusunda duyuru yapılır.</a:t>
            </a:r>
          </a:p>
          <a:p>
            <a:pPr marL="483156" lvl="0" indent="-483156" algn="just">
              <a:spcBef>
                <a:spcPts val="2468"/>
              </a:spcBef>
              <a:buClr>
                <a:srgbClr val="929292"/>
              </a:buClr>
              <a:buSzPct val="60000"/>
              <a:buFont typeface="Zapf Dingbats"/>
              <a:buChar char="❖"/>
              <a:defRPr/>
            </a:pPr>
            <a:r>
              <a:rPr lang="tr-TR" sz="3500" strike="sngStrike" dirty="0"/>
              <a:t>Öğrencilerin talepleri internet üzerinden </a:t>
            </a:r>
            <a:r>
              <a:rPr lang="tr-TR" sz="3500" i="1" strike="sngStrike" dirty="0">
                <a:solidFill>
                  <a:srgbClr val="FF0000"/>
                </a:solidFill>
              </a:rPr>
              <a:t>sosyal durum belirleme formu </a:t>
            </a:r>
            <a:r>
              <a:rPr lang="tr-TR" sz="3500" strike="sngStrike" dirty="0"/>
              <a:t>aracılığıyla alınır. </a:t>
            </a:r>
          </a:p>
          <a:p>
            <a:pPr marL="483156" lvl="0" indent="-483156" algn="just">
              <a:spcBef>
                <a:spcPts val="2468"/>
              </a:spcBef>
              <a:buClr>
                <a:srgbClr val="929292"/>
              </a:buClr>
              <a:buSzPct val="60000"/>
              <a:buFont typeface="Zapf Dingbats"/>
              <a:buChar char="❖"/>
              <a:defRPr/>
            </a:pPr>
            <a:r>
              <a:rPr lang="tr-TR" sz="3500" strike="sngStrike" dirty="0"/>
              <a:t>Öğrenci Danışma Burs ve Sosyal Hizmetler Birimine teslim edilir.</a:t>
            </a:r>
          </a:p>
          <a:p>
            <a:pPr marL="483156" lvl="0" indent="-483156" algn="just">
              <a:spcBef>
                <a:spcPts val="2468"/>
              </a:spcBef>
              <a:buClr>
                <a:srgbClr val="929292"/>
              </a:buClr>
              <a:buSzPct val="60000"/>
              <a:buFont typeface="Zapf Dingbats"/>
              <a:buChar char="❖"/>
              <a:defRPr/>
            </a:pPr>
            <a:r>
              <a:rPr lang="tr-TR" sz="3500" strike="sngStrike" dirty="0"/>
              <a:t>Bu kaynaklardan faydalanacak öğrenciler </a:t>
            </a:r>
            <a:r>
              <a:rPr lang="tr-TR" sz="3500" i="1" strike="sngStrike" dirty="0">
                <a:solidFill>
                  <a:srgbClr val="FF0000"/>
                </a:solidFill>
              </a:rPr>
              <a:t>Üniversite Burs Bilgi Sistemi </a:t>
            </a:r>
            <a:r>
              <a:rPr lang="tr-TR" sz="3500" strike="sngStrike" dirty="0"/>
              <a:t>aracılığıyla belirlenir, Yönetim Kurulunda karara bağlanır.</a:t>
            </a:r>
          </a:p>
          <a:p>
            <a:pPr marL="483156" lvl="0" indent="-483156" algn="just">
              <a:spcBef>
                <a:spcPts val="2468"/>
              </a:spcBef>
              <a:buClr>
                <a:srgbClr val="929292"/>
              </a:buClr>
              <a:buSzPct val="60000"/>
              <a:buFont typeface="Zapf Dingbats"/>
              <a:buChar char="❖"/>
              <a:defRPr/>
            </a:pPr>
            <a:r>
              <a:rPr lang="tr-TR" sz="3500" strike="sngStrike" dirty="0"/>
              <a:t>Hak kazanan öğrencilerin, </a:t>
            </a:r>
            <a:r>
              <a:rPr lang="tr-TR" sz="3500" i="1" strike="sngStrike" dirty="0">
                <a:solidFill>
                  <a:srgbClr val="FF0000"/>
                </a:solidFill>
              </a:rPr>
              <a:t>KYK bursları için Gençlik ve Spor Bakanlığı Kredi Yurtlar Kurumu Genel Müdürlüğünün ilgili internet sayfasına </a:t>
            </a:r>
            <a:r>
              <a:rPr lang="tr-TR" sz="3500" strike="sngStrike" dirty="0"/>
              <a:t>kayıtları </a:t>
            </a:r>
            <a:r>
              <a:rPr lang="tr-TR" sz="3500" strike="sngStrike" dirty="0" smtClean="0"/>
              <a:t>yapılır. </a:t>
            </a:r>
            <a:r>
              <a:rPr lang="tr-TR" sz="3500" strike="sngStrike" dirty="0" smtClean="0">
                <a:solidFill>
                  <a:srgbClr val="002060"/>
                </a:solidFill>
              </a:rPr>
              <a:t>3 ve fazla dersten kalan öğrencilerin </a:t>
            </a:r>
            <a:r>
              <a:rPr lang="tr-TR" sz="3500" strike="sngStrike" dirty="0">
                <a:solidFill>
                  <a:srgbClr val="002060"/>
                </a:solidFill>
              </a:rPr>
              <a:t>KYK bursu </a:t>
            </a:r>
            <a:r>
              <a:rPr lang="tr-TR" sz="3500" strike="sngStrike" dirty="0" smtClean="0">
                <a:solidFill>
                  <a:srgbClr val="002060"/>
                </a:solidFill>
              </a:rPr>
              <a:t>kesilir. </a:t>
            </a:r>
          </a:p>
          <a:p>
            <a:pPr marL="483156" indent="-483156" algn="just" rtl="0">
              <a:spcBef>
                <a:spcPts val="2468"/>
              </a:spcBef>
              <a:buClr>
                <a:srgbClr val="929292"/>
              </a:buClr>
              <a:buSzPct val="60000"/>
              <a:buFont typeface="Zapf Dingbats"/>
              <a:buChar char="❖"/>
              <a:defRPr/>
            </a:pPr>
            <a:r>
              <a:rPr lang="tr-TR" sz="3600" dirty="0">
                <a:solidFill>
                  <a:srgbClr val="0070C0"/>
                </a:solidFill>
                <a:latin typeface="Times New Roman" pitchFamily="18" charset="0"/>
                <a:cs typeface="Times New Roman" pitchFamily="18" charset="0"/>
              </a:rPr>
              <a:t>Eğitenler Kültür ve Dayanışma Derneği </a:t>
            </a:r>
            <a:r>
              <a:rPr lang="tr-TR" sz="3600" dirty="0" smtClean="0">
                <a:solidFill>
                  <a:srgbClr val="0070C0"/>
                </a:solidFill>
                <a:latin typeface="Times New Roman" pitchFamily="18" charset="0"/>
                <a:cs typeface="Times New Roman" pitchFamily="18" charset="0"/>
              </a:rPr>
              <a:t>Bursu</a:t>
            </a:r>
            <a:endParaRPr lang="tr-TR" sz="3500" strike="sngStrike" dirty="0"/>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3747809851"/>
      </p:ext>
    </p:extLst>
  </p:cSld>
  <p:clrMapOvr>
    <a:masterClrMapping/>
  </p:clrMapOvr>
  <p:transition spd="med">
    <p:pul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954187" y="1087537"/>
            <a:ext cx="9793088" cy="102592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lvl="0" defTabSz="584200" rtl="0" latinLnBrk="1" hangingPunct="0"/>
            <a:r>
              <a:rPr lang="tr-TR" sz="6000" dirty="0">
                <a:solidFill>
                  <a:srgbClr val="0070C0"/>
                </a:solidFill>
                <a:latin typeface="Times New Roman" pitchFamily="18" charset="0"/>
                <a:cs typeface="Times New Roman" pitchFamily="18" charset="0"/>
                <a:sym typeface="Bodoni SvtyTwo ITC TT-Book"/>
              </a:rPr>
              <a:t>Yemek Bursu Destek Hizmeti </a:t>
            </a:r>
          </a:p>
        </p:txBody>
      </p:sp>
      <p:sp>
        <p:nvSpPr>
          <p:cNvPr id="3" name="Metin kutusu 2"/>
          <p:cNvSpPr txBox="1"/>
          <p:nvPr/>
        </p:nvSpPr>
        <p:spPr>
          <a:xfrm>
            <a:off x="450131" y="2828639"/>
            <a:ext cx="10801200" cy="834843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83156" lvl="0" indent="-483156" algn="just">
              <a:spcBef>
                <a:spcPts val="2468"/>
              </a:spcBef>
              <a:buClr>
                <a:srgbClr val="929292"/>
              </a:buClr>
              <a:buSzPct val="60000"/>
              <a:buFont typeface="Zapf Dingbats"/>
              <a:buChar char="❖"/>
              <a:defRPr/>
            </a:pPr>
            <a:r>
              <a:rPr lang="tr-TR" sz="3000" dirty="0"/>
              <a:t>İhtiyacı olan öğrencilere</a:t>
            </a:r>
            <a:r>
              <a:rPr lang="tr-TR" sz="3000" dirty="0">
                <a:solidFill>
                  <a:srgbClr val="FF0000"/>
                </a:solidFill>
              </a:rPr>
              <a:t>, </a:t>
            </a:r>
            <a:r>
              <a:rPr lang="tr-TR" sz="3000" i="1" dirty="0">
                <a:solidFill>
                  <a:srgbClr val="FF0000"/>
                </a:solidFill>
              </a:rPr>
              <a:t>günde bir öğün (öğle yemeği) ücretsiz yemek bursu imkânı </a:t>
            </a:r>
            <a:r>
              <a:rPr lang="tr-TR" sz="3000" dirty="0"/>
              <a:t>sağlanır.</a:t>
            </a:r>
          </a:p>
          <a:p>
            <a:pPr marL="483156" lvl="0" indent="-483156" algn="just">
              <a:spcBef>
                <a:spcPts val="2468"/>
              </a:spcBef>
              <a:buClr>
                <a:srgbClr val="929292"/>
              </a:buClr>
              <a:buSzPct val="60000"/>
              <a:buFont typeface="Zapf Dingbats"/>
              <a:buChar char="❖"/>
              <a:defRPr/>
            </a:pPr>
            <a:r>
              <a:rPr lang="tr-TR" sz="3000" dirty="0"/>
              <a:t>Her eğitim öğretim yılı başında öğrencilere verilecek olan yemek bursu sayısı Yönetim Kurulu kararıyla belirlenir.</a:t>
            </a:r>
          </a:p>
          <a:p>
            <a:pPr marL="483156" lvl="0" indent="-483156" algn="just">
              <a:spcBef>
                <a:spcPts val="2468"/>
              </a:spcBef>
              <a:buClr>
                <a:srgbClr val="929292"/>
              </a:buClr>
              <a:buSzPct val="60000"/>
              <a:buFont typeface="Zapf Dingbats"/>
              <a:buChar char="❖"/>
              <a:defRPr/>
            </a:pPr>
            <a:r>
              <a:rPr lang="tr-TR" sz="3000" dirty="0"/>
              <a:t>Belirlenen sayı doğrultusunda duyuru yapılır.</a:t>
            </a:r>
          </a:p>
          <a:p>
            <a:pPr marL="483156" lvl="0" indent="-483156" algn="just">
              <a:spcBef>
                <a:spcPts val="2468"/>
              </a:spcBef>
              <a:buClr>
                <a:srgbClr val="929292"/>
              </a:buClr>
              <a:buSzPct val="60000"/>
              <a:buFont typeface="Zapf Dingbats"/>
              <a:buChar char="❖"/>
              <a:defRPr/>
            </a:pPr>
            <a:r>
              <a:rPr lang="tr-TR" sz="3000" dirty="0"/>
              <a:t>Burs talebi olan öğrencilerin, her eğitim ve öğretim dönemi </a:t>
            </a:r>
            <a:r>
              <a:rPr lang="tr-TR" sz="3000" dirty="0" smtClean="0"/>
              <a:t>başında </a:t>
            </a:r>
            <a:r>
              <a:rPr lang="tr-TR" sz="3000" i="1" dirty="0" smtClean="0">
                <a:solidFill>
                  <a:srgbClr val="FF0000"/>
                </a:solidFill>
              </a:rPr>
              <a:t>Gazi </a:t>
            </a:r>
            <a:r>
              <a:rPr lang="tr-TR" sz="3000" i="1" dirty="0">
                <a:solidFill>
                  <a:srgbClr val="FF0000"/>
                </a:solidFill>
              </a:rPr>
              <a:t>Üniversitesi İnternet sayfasında ilan edilen formu doldurmaları </a:t>
            </a:r>
            <a:r>
              <a:rPr lang="tr-TR" sz="3000" dirty="0"/>
              <a:t>zorunludur.</a:t>
            </a:r>
          </a:p>
          <a:p>
            <a:pPr marL="483156" lvl="0" indent="-483156" algn="just">
              <a:spcBef>
                <a:spcPts val="2468"/>
              </a:spcBef>
              <a:buClr>
                <a:srgbClr val="929292"/>
              </a:buClr>
              <a:buSzPct val="60000"/>
              <a:buFont typeface="Zapf Dingbats"/>
              <a:buChar char="❖"/>
              <a:defRPr/>
            </a:pPr>
            <a:r>
              <a:rPr lang="tr-TR" sz="3000" dirty="0"/>
              <a:t>Burs Bilgi Sistemiyle belirlenen öğrenci listeleri Yönetim Kurulunda görüşülerek karara bağlanır.</a:t>
            </a:r>
          </a:p>
          <a:p>
            <a:pPr marL="483156" lvl="0" indent="-483156" algn="just">
              <a:spcBef>
                <a:spcPts val="2468"/>
              </a:spcBef>
              <a:buClr>
                <a:srgbClr val="929292"/>
              </a:buClr>
              <a:buSzPct val="60000"/>
              <a:buFont typeface="Zapf Dingbats"/>
              <a:buChar char="❖"/>
              <a:defRPr/>
            </a:pPr>
            <a:r>
              <a:rPr lang="tr-TR" sz="3000" dirty="0"/>
              <a:t>Belirlenen öğrencilerin ücretsiz yemek bursunun </a:t>
            </a:r>
            <a:r>
              <a:rPr lang="tr-TR" sz="3000" i="1" dirty="0">
                <a:solidFill>
                  <a:srgbClr val="FF0000"/>
                </a:solidFill>
              </a:rPr>
              <a:t>akıllı yemek kartlarına tanımlanma işlemi </a:t>
            </a:r>
            <a:r>
              <a:rPr lang="tr-TR" sz="3000" dirty="0"/>
              <a:t>merkez tarafından takip edilir.</a:t>
            </a:r>
          </a:p>
          <a:p>
            <a:pPr marL="483156" lvl="0" indent="-483156" algn="just">
              <a:spcBef>
                <a:spcPts val="2468"/>
              </a:spcBef>
              <a:buClr>
                <a:srgbClr val="929292"/>
              </a:buClr>
              <a:buSzPct val="60000"/>
              <a:buFont typeface="Zapf Dingbats"/>
              <a:buChar char="❖"/>
              <a:defRPr/>
            </a:pPr>
            <a:r>
              <a:rPr lang="tr-TR" sz="3000" dirty="0"/>
              <a:t>Yemek bursu bir akademik yıl için geçerlidir</a:t>
            </a:r>
            <a:r>
              <a:rPr lang="tr-TR" sz="3000" dirty="0" smtClean="0"/>
              <a:t>.</a:t>
            </a:r>
            <a:endParaRPr lang="tr-TR" sz="3000" dirty="0"/>
          </a:p>
        </p:txBody>
      </p:sp>
    </p:spTree>
    <p:extLst>
      <p:ext uri="{BB962C8B-B14F-4D97-AF65-F5344CB8AC3E}">
        <p14:creationId xmlns:p14="http://schemas.microsoft.com/office/powerpoint/2010/main" val="1486017129"/>
      </p:ext>
    </p:extLst>
  </p:cSld>
  <p:clrMapOvr>
    <a:masterClrMapping/>
  </p:clrMapOvr>
  <p:transition spd="med">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594147" y="3212542"/>
            <a:ext cx="10369152" cy="678390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83156" lvl="0" indent="-483156" algn="just">
              <a:spcBef>
                <a:spcPts val="2468"/>
              </a:spcBef>
              <a:buClr>
                <a:srgbClr val="929292"/>
              </a:buClr>
              <a:buSzPct val="60000"/>
              <a:buFont typeface="Zapf Dingbats"/>
              <a:buChar char="❖"/>
              <a:defRPr/>
            </a:pPr>
            <a:r>
              <a:rPr lang="tr-TR" sz="3000" dirty="0" smtClean="0"/>
              <a:t>İhtiyacı olan öğrencilere Üniversitenin çeşitli birimlerinde kısmi zamanlı statüde iş imkânı sağlanır</a:t>
            </a:r>
            <a:r>
              <a:rPr lang="tr-TR" sz="3000" dirty="0"/>
              <a:t>. </a:t>
            </a:r>
            <a:r>
              <a:rPr lang="tr-TR" sz="3000" dirty="0" smtClean="0"/>
              <a:t>(Son başvuru süresi 30 </a:t>
            </a:r>
            <a:r>
              <a:rPr lang="tr-TR" sz="3000" dirty="0"/>
              <a:t>Eylül </a:t>
            </a:r>
            <a:r>
              <a:rPr lang="tr-TR" sz="3000" dirty="0" smtClean="0"/>
              <a:t>2019)</a:t>
            </a:r>
          </a:p>
          <a:p>
            <a:pPr marL="483156" lvl="0" indent="-483156" algn="just">
              <a:spcBef>
                <a:spcPts val="2468"/>
              </a:spcBef>
              <a:buClr>
                <a:srgbClr val="929292"/>
              </a:buClr>
              <a:buSzPct val="60000"/>
              <a:buFont typeface="Zapf Dingbats"/>
              <a:buChar char="❖"/>
              <a:defRPr/>
            </a:pPr>
            <a:r>
              <a:rPr lang="tr-TR" sz="3000" dirty="0" smtClean="0"/>
              <a:t>İhtiyaç sahibi birimler çalıştırabilecekleri öğrenci sayılarını </a:t>
            </a:r>
            <a:r>
              <a:rPr lang="tr-TR" sz="3000" i="1" dirty="0" smtClean="0">
                <a:solidFill>
                  <a:srgbClr val="FF0000"/>
                </a:solidFill>
              </a:rPr>
              <a:t>Öğrenci Danışma Burs ve Sosyal Hizmetler Birimine resmî </a:t>
            </a:r>
            <a:r>
              <a:rPr lang="tr-TR" sz="3000" dirty="0" smtClean="0"/>
              <a:t>yazı ile bildirir.</a:t>
            </a:r>
          </a:p>
          <a:p>
            <a:pPr marL="483156" lvl="0" indent="-483156" algn="just">
              <a:spcBef>
                <a:spcPts val="2468"/>
              </a:spcBef>
              <a:buClr>
                <a:srgbClr val="929292"/>
              </a:buClr>
              <a:buSzPct val="60000"/>
              <a:buFont typeface="Zapf Dingbats"/>
              <a:buChar char="❖"/>
              <a:defRPr/>
            </a:pPr>
            <a:r>
              <a:rPr lang="tr-TR" sz="3000" dirty="0" smtClean="0"/>
              <a:t>Üniversite genelinde kısmi zamanlı çalışacak öğrenci sayısı kurulda karara bağlanarak ilan edilir.  </a:t>
            </a:r>
          </a:p>
          <a:p>
            <a:pPr marL="483156" lvl="0" indent="-483156" algn="just">
              <a:spcBef>
                <a:spcPts val="2468"/>
              </a:spcBef>
              <a:buClr>
                <a:srgbClr val="929292"/>
              </a:buClr>
              <a:buSzPct val="60000"/>
              <a:buFont typeface="Zapf Dingbats"/>
              <a:buChar char="❖"/>
              <a:defRPr/>
            </a:pPr>
            <a:r>
              <a:rPr lang="tr-TR" sz="3000" dirty="0" smtClean="0"/>
              <a:t>İşe alınacak öğrenciler Burs Bilgi Sisteminde belirlenir ve kurulda karara bağlanarak ilan edilir</a:t>
            </a:r>
            <a:r>
              <a:rPr lang="tr-TR" sz="3000" strike="sngStrike" dirty="0" smtClean="0"/>
              <a:t>.</a:t>
            </a:r>
          </a:p>
          <a:p>
            <a:pPr marL="483156" lvl="0" indent="-483156" algn="just">
              <a:spcBef>
                <a:spcPts val="2468"/>
              </a:spcBef>
              <a:buClr>
                <a:srgbClr val="929292"/>
              </a:buClr>
              <a:buSzPct val="60000"/>
              <a:buFont typeface="Zapf Dingbats"/>
              <a:buChar char="❖"/>
              <a:defRPr/>
            </a:pPr>
            <a:endParaRPr lang="tr-TR" sz="3000" strike="sngStrike" dirty="0"/>
          </a:p>
        </p:txBody>
      </p:sp>
      <p:sp>
        <p:nvSpPr>
          <p:cNvPr id="3" name="Metin kutusu 2"/>
          <p:cNvSpPr txBox="1"/>
          <p:nvPr/>
        </p:nvSpPr>
        <p:spPr>
          <a:xfrm>
            <a:off x="594147" y="1347713"/>
            <a:ext cx="10369152" cy="19492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6000" b="0" i="0" u="none" strike="noStrike" cap="none" spc="0" normalizeH="0" baseline="0" dirty="0" smtClean="0">
                <a:ln>
                  <a:noFill/>
                </a:ln>
                <a:solidFill>
                  <a:srgbClr val="0070C0"/>
                </a:solidFill>
                <a:effectLst/>
                <a:uFillTx/>
                <a:latin typeface="Times New Roman" pitchFamily="18" charset="0"/>
                <a:cs typeface="Times New Roman" pitchFamily="18" charset="0"/>
                <a:sym typeface="Palatino"/>
              </a:rPr>
              <a:t>Kısmi Zamanlı İş Sağlama </a:t>
            </a:r>
          </a:p>
          <a:p>
            <a:pPr marL="0" marR="0" indent="0" algn="ctr" defTabSz="584200" rtl="0" fontAlgn="auto" latinLnBrk="1" hangingPunct="0">
              <a:lnSpc>
                <a:spcPct val="100000"/>
              </a:lnSpc>
              <a:spcBef>
                <a:spcPts val="0"/>
              </a:spcBef>
              <a:spcAft>
                <a:spcPts val="0"/>
              </a:spcAft>
              <a:buClrTx/>
              <a:buSzTx/>
              <a:buFontTx/>
              <a:buNone/>
              <a:tabLst/>
            </a:pPr>
            <a:r>
              <a:rPr kumimoji="0" lang="tr-TR" sz="6000" b="0" i="0" u="none" strike="noStrike" cap="none" spc="0" normalizeH="0" baseline="0" dirty="0" smtClean="0">
                <a:ln>
                  <a:noFill/>
                </a:ln>
                <a:solidFill>
                  <a:srgbClr val="0070C0"/>
                </a:solidFill>
                <a:effectLst/>
                <a:uFillTx/>
                <a:latin typeface="Times New Roman" pitchFamily="18" charset="0"/>
                <a:cs typeface="Times New Roman" pitchFamily="18" charset="0"/>
                <a:sym typeface="Palatino"/>
              </a:rPr>
              <a:t>Hizmeti</a:t>
            </a:r>
            <a:endParaRPr kumimoji="0" lang="tr-TR" sz="6000" b="0" i="0" u="none" strike="noStrike" cap="none" spc="0" normalizeH="0" baseline="0" dirty="0">
              <a:ln>
                <a:noFill/>
              </a:ln>
              <a:solidFill>
                <a:srgbClr val="0070C0"/>
              </a:solidFill>
              <a:effectLst/>
              <a:uFillTx/>
              <a:latin typeface="Times New Roman" pitchFamily="18" charset="0"/>
              <a:cs typeface="Times New Roman" pitchFamily="18" charset="0"/>
              <a:sym typeface="Palatino"/>
            </a:endParaRPr>
          </a:p>
        </p:txBody>
      </p:sp>
    </p:spTree>
    <p:extLst>
      <p:ext uri="{BB962C8B-B14F-4D97-AF65-F5344CB8AC3E}">
        <p14:creationId xmlns:p14="http://schemas.microsoft.com/office/powerpoint/2010/main" val="1645535975"/>
      </p:ext>
    </p:extLst>
  </p:cSld>
  <p:clrMapOvr>
    <a:masterClrMapping/>
  </p:clrMapOvr>
  <p:transition spd="med">
    <p:pul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Metin kutusu 1"/>
          <p:cNvSpPr txBox="1"/>
          <p:nvPr/>
        </p:nvSpPr>
        <p:spPr>
          <a:xfrm>
            <a:off x="1602259" y="133549"/>
            <a:ext cx="7761563" cy="102592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6000" b="0" i="0" u="none" strike="noStrike" cap="none" spc="0" normalizeH="0" baseline="0" dirty="0" err="1" smtClean="0">
                <a:ln>
                  <a:noFill/>
                </a:ln>
                <a:solidFill>
                  <a:srgbClr val="0070C0"/>
                </a:solidFill>
                <a:effectLst/>
                <a:uFillTx/>
                <a:latin typeface="Times New Roman" pitchFamily="18" charset="0"/>
                <a:cs typeface="Times New Roman" pitchFamily="18" charset="0"/>
                <a:sym typeface="Palatino"/>
              </a:rPr>
              <a:t>Mediko</a:t>
            </a:r>
            <a:endParaRPr kumimoji="0" lang="tr-TR" sz="6000" b="0" i="0" u="none" strike="noStrike" cap="none" spc="0" normalizeH="0" baseline="0" dirty="0">
              <a:ln>
                <a:noFill/>
              </a:ln>
              <a:solidFill>
                <a:srgbClr val="0070C0"/>
              </a:solidFill>
              <a:effectLst/>
              <a:uFillTx/>
              <a:latin typeface="Times New Roman" pitchFamily="18" charset="0"/>
              <a:cs typeface="Times New Roman" pitchFamily="18" charset="0"/>
              <a:sym typeface="Palatino"/>
            </a:endParaRPr>
          </a:p>
        </p:txBody>
      </p:sp>
    </p:spTree>
  </p:cSld>
  <p:clrMapOvr>
    <a:masterClrMapping/>
  </p:clrMapOvr>
  <p:transition spd="med">
    <p:pull/>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610371"/>
            <a:ext cx="11738593"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8703709"/>
      </p:ext>
    </p:extLst>
  </p:cSld>
  <p:clrMapOvr>
    <a:masterClrMapping/>
  </p:clrMapOvr>
  <p:transition spd="med">
    <p:pull/>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hastaneye bağlı hizmet veren Rektörlük yerleşkesindeki poliklinikte sabah 09.00-12.00, öğleden sonra 13.00-16.00 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extLst>
      <p:ext uri="{BB962C8B-B14F-4D97-AF65-F5344CB8AC3E}">
        <p14:creationId xmlns:p14="http://schemas.microsoft.com/office/powerpoint/2010/main" val="353876727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Effect transition="in" filter="fade">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a:t>
            </a:r>
            <a:r>
              <a:rPr kumimoji="0" lang="tr-TR" altLang="tr-TR" sz="2400" b="0" i="0" u="none" strike="noStrike" cap="none" normalizeH="0" baseline="0" dirty="0" err="1" smtClean="0">
                <a:ln>
                  <a:noFill/>
                </a:ln>
                <a:solidFill>
                  <a:srgbClr val="002F53"/>
                </a:solidFill>
                <a:effectLst/>
                <a:latin typeface="NexaRegular"/>
                <a:hlinkClick r:id="rId2"/>
              </a:rPr>
              <a:t>Merkezi</a:t>
            </a:r>
            <a:r>
              <a:rPr kumimoji="0" lang="tr-TR" altLang="tr-TR" sz="2400" b="1" i="0" u="none" strike="noStrike" cap="none" normalizeH="0" baseline="0" dirty="0" err="1" smtClean="0">
                <a:ln>
                  <a:noFill/>
                </a:ln>
                <a:solidFill>
                  <a:srgbClr val="FFFFFF"/>
                </a:solidFill>
                <a:effectLst/>
                <a:latin typeface="NexaRegular"/>
                <a:hlinkClick r:id="rId2"/>
              </a:rPr>
              <a:t>e</a:t>
            </a:r>
            <a:r>
              <a:rPr kumimoji="0" lang="tr-TR" altLang="tr-TR" sz="2400" b="1" i="0" u="none" strike="noStrike" cap="none" normalizeH="0" baseline="0" dirty="0" smtClean="0">
                <a:ln>
                  <a:noFill/>
                </a:ln>
                <a:solidFill>
                  <a:srgbClr val="FFFFFF"/>
                </a:solidFill>
                <a:effectLst/>
                <a:latin typeface="NexaRegular"/>
                <a:hlinkClick r:id="rId2"/>
              </a:rPr>
              <a:t>-randevu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a:t>
            </a:r>
            <a:r>
              <a:rPr kumimoji="0" lang="tr-TR" altLang="tr-TR" sz="2400" b="0" i="0" u="none" strike="noStrike" cap="none" normalizeH="0" baseline="0" dirty="0" err="1" smtClean="0">
                <a:ln>
                  <a:noFill/>
                </a:ln>
                <a:solidFill>
                  <a:srgbClr val="002F53"/>
                </a:solidFill>
                <a:effectLst/>
                <a:latin typeface="NexaRegular"/>
                <a:hlinkClick r:id="rId2"/>
              </a:rPr>
              <a:t>Merkezi</a:t>
            </a:r>
            <a:r>
              <a:rPr kumimoji="0" lang="tr-TR" altLang="tr-TR" sz="2400" b="1" i="0" u="none" strike="noStrike" cap="none" normalizeH="0" baseline="0" dirty="0" err="1" smtClean="0">
                <a:ln>
                  <a:noFill/>
                </a:ln>
                <a:solidFill>
                  <a:srgbClr val="FFFFFF"/>
                </a:solidFill>
                <a:effectLst/>
                <a:latin typeface="NexaRegular"/>
                <a:hlinkClick r:id="rId2"/>
              </a:rPr>
              <a:t>e</a:t>
            </a:r>
            <a:r>
              <a:rPr kumimoji="0" lang="tr-TR" altLang="tr-TR" sz="2400" b="1" i="0" u="none" strike="noStrike" cap="none" normalizeH="0" baseline="0" dirty="0" smtClean="0">
                <a:ln>
                  <a:noFill/>
                </a:ln>
                <a:solidFill>
                  <a:srgbClr val="FFFFFF"/>
                </a:solidFill>
                <a:effectLst/>
                <a:latin typeface="NexaRegular"/>
                <a:hlinkClick r:id="rId2"/>
              </a:rPr>
              <a:t>-randevu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a:t>
            </a:r>
            <a:r>
              <a:rPr lang="tr-TR" altLang="tr-TR" sz="2400" dirty="0" err="1" smtClean="0">
                <a:solidFill>
                  <a:srgbClr val="002F53"/>
                </a:solidFill>
                <a:latin typeface="NexaRegular"/>
              </a:rPr>
              <a:t>kullanablirisiniz</a:t>
            </a:r>
            <a:r>
              <a:rPr lang="tr-TR" altLang="tr-TR" sz="2400" dirty="0" smtClean="0">
                <a:solidFill>
                  <a:srgbClr val="002F53"/>
                </a:solidFill>
                <a:latin typeface="NexaRegular"/>
              </a:rPr>
              <a:t>.</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086698"/>
      </p:ext>
    </p:extLst>
  </p:cSld>
  <p:clrMapOvr>
    <a:masterClrMapping/>
  </p:clrMapOvr>
  <p:transition spd="med">
    <p:pull/>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06115" y="1458243"/>
            <a:ext cx="11244374" cy="7483134"/>
          </a:xfrm>
        </p:spPr>
        <p:txBody>
          <a:bodyPr>
            <a:normAutofit/>
          </a:bodyPr>
          <a:lstStyle/>
          <a:p>
            <a:r>
              <a:rPr lang="tr-TR" sz="9600" dirty="0">
                <a:cs typeface="Times New Roman" pitchFamily="18" charset="0"/>
              </a:rPr>
              <a:t>ANABİLİM DALI </a:t>
            </a:r>
            <a:br>
              <a:rPr lang="tr-TR" sz="9600" dirty="0">
                <a:cs typeface="Times New Roman" pitchFamily="18" charset="0"/>
              </a:rPr>
            </a:br>
            <a:r>
              <a:rPr lang="tr-TR" sz="9600" dirty="0">
                <a:cs typeface="Times New Roman" pitchFamily="18" charset="0"/>
              </a:rPr>
              <a:t>ÖĞRETİM </a:t>
            </a:r>
            <a:br>
              <a:rPr lang="tr-TR" sz="9600" dirty="0">
                <a:cs typeface="Times New Roman" pitchFamily="18" charset="0"/>
              </a:rPr>
            </a:br>
            <a:r>
              <a:rPr lang="tr-TR" sz="9600" dirty="0" smtClean="0">
                <a:cs typeface="Times New Roman" pitchFamily="18" charset="0"/>
              </a:rPr>
              <a:t>ELEMANLARI</a:t>
            </a:r>
            <a:endParaRPr lang="tr-TR" sz="9600" dirty="0"/>
          </a:p>
        </p:txBody>
      </p:sp>
    </p:spTree>
    <p:extLst>
      <p:ext uri="{BB962C8B-B14F-4D97-AF65-F5344CB8AC3E}">
        <p14:creationId xmlns:p14="http://schemas.microsoft.com/office/powerpoint/2010/main" val="748497935"/>
      </p:ext>
    </p:extLst>
  </p:cSld>
  <p:clrMapOvr>
    <a:masterClrMapping/>
  </p:clrMapOvr>
  <p:transition spd="med">
    <p:pull/>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78323"/>
            <a:ext cx="11698311"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46949"/>
      </p:ext>
    </p:extLst>
  </p:cSld>
  <p:clrMapOvr>
    <a:masterClrMapping/>
  </p:clrMapOvr>
  <p:transition spd="med">
    <p:pull/>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9" y="2250331"/>
            <a:ext cx="11683979" cy="61140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9447115"/>
      </p:ext>
    </p:extLst>
  </p:cSld>
  <p:clrMapOvr>
    <a:masterClrMapping/>
  </p:clrMapOvr>
  <p:transition spd="med">
    <p:pull/>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31" y="2581498"/>
            <a:ext cx="11735694" cy="6294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1383343"/>
      </p:ext>
    </p:extLst>
  </p:cSld>
  <p:clrMapOvr>
    <a:masterClrMapping/>
  </p:clrMapOvr>
  <p:transition spd="med">
    <p:pull/>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28651"/>
            <a:ext cx="11701463" cy="5985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1188938"/>
      </p:ext>
    </p:extLst>
  </p:cSld>
  <p:clrMapOvr>
    <a:masterClrMapping/>
  </p:clrMapOvr>
  <p:transition spd="med">
    <p:pull/>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810171"/>
            <a:ext cx="10938258" cy="1584176"/>
          </a:xfrm>
        </p:spPr>
        <p:txBody>
          <a:bodyPr>
            <a:normAutofit fontScale="90000"/>
          </a:bodyPr>
          <a:lstStyle/>
          <a:p>
            <a:r>
              <a:rPr lang="tr-TR" sz="4400" dirty="0">
                <a:solidFill>
                  <a:srgbClr val="0070C0"/>
                </a:solidFill>
              </a:rPr>
              <a:t>Üniversite ile ilgili sorunlarınız için öncelikle aşağıdaki danışmanlarınızla iletişim kurunuz.</a:t>
            </a:r>
          </a:p>
        </p:txBody>
      </p:sp>
      <p:graphicFrame>
        <p:nvGraphicFramePr>
          <p:cNvPr id="4" name="Tablo 3"/>
          <p:cNvGraphicFramePr>
            <a:graphicFrameLocks noGrp="1"/>
          </p:cNvGraphicFramePr>
          <p:nvPr>
            <p:extLst>
              <p:ext uri="{D42A27DB-BD31-4B8C-83A1-F6EECF244321}">
                <p14:modId xmlns:p14="http://schemas.microsoft.com/office/powerpoint/2010/main" val="1820278037"/>
              </p:ext>
            </p:extLst>
          </p:nvPr>
        </p:nvGraphicFramePr>
        <p:xfrm>
          <a:off x="791561" y="5634707"/>
          <a:ext cx="10171738" cy="2789934"/>
        </p:xfrm>
        <a:graphic>
          <a:graphicData uri="http://schemas.openxmlformats.org/drawingml/2006/table">
            <a:tbl>
              <a:tblPr firstRow="1" firstCol="1" bandRow="1">
                <a:tableStyleId>{5940675A-B579-460E-94D1-54222C63F5DA}</a:tableStyleId>
              </a:tblPr>
              <a:tblGrid>
                <a:gridCol w="4558869">
                  <a:extLst>
                    <a:ext uri="{9D8B030D-6E8A-4147-A177-3AD203B41FA5}">
                      <a16:colId xmlns="" xmlns:a16="http://schemas.microsoft.com/office/drawing/2014/main" val="20000"/>
                    </a:ext>
                  </a:extLst>
                </a:gridCol>
                <a:gridCol w="5612869">
                  <a:extLst>
                    <a:ext uri="{9D8B030D-6E8A-4147-A177-3AD203B41FA5}">
                      <a16:colId xmlns="" xmlns:a16="http://schemas.microsoft.com/office/drawing/2014/main" val="20002"/>
                    </a:ext>
                  </a:extLst>
                </a:gridCol>
              </a:tblGrid>
              <a:tr h="720080">
                <a:tc>
                  <a:txBody>
                    <a:bodyPr/>
                    <a:lstStyle/>
                    <a:p>
                      <a:pPr algn="ctr">
                        <a:lnSpc>
                          <a:spcPct val="107000"/>
                        </a:lnSpc>
                        <a:spcAft>
                          <a:spcPts val="0"/>
                        </a:spcAft>
                      </a:pPr>
                      <a:r>
                        <a:rPr lang="tr-TR" sz="2800" b="1" dirty="0">
                          <a:effectLst/>
                          <a:latin typeface="Times New Roman" panose="02020603050405020304" pitchFamily="18" charset="0"/>
                          <a:cs typeface="Times New Roman" panose="02020603050405020304" pitchFamily="18" charset="0"/>
                        </a:rPr>
                        <a:t>Danışman Adı</a:t>
                      </a:r>
                      <a:endParaRPr lang="tr-TR" sz="2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800" b="1" dirty="0">
                          <a:effectLst/>
                          <a:latin typeface="Times New Roman" panose="02020603050405020304" pitchFamily="18" charset="0"/>
                          <a:cs typeface="Times New Roman" panose="02020603050405020304" pitchFamily="18" charset="0"/>
                        </a:rPr>
                        <a:t>E-MAİL (İRTİBAT)</a:t>
                      </a:r>
                      <a:endParaRPr lang="tr-TR" sz="28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r h="2069854">
                <a:tc>
                  <a:txBody>
                    <a:bodyPr/>
                    <a:lstStyle/>
                    <a:p>
                      <a:pPr algn="just">
                        <a:lnSpc>
                          <a:spcPct val="107000"/>
                        </a:lnSpc>
                        <a:spcAft>
                          <a:spcPts val="0"/>
                        </a:spcAft>
                      </a:pPr>
                      <a:r>
                        <a:rPr lang="tr-TR" sz="2500" dirty="0" smtClean="0">
                          <a:effectLst/>
                          <a:latin typeface="Times New Roman" panose="02020603050405020304" pitchFamily="18" charset="0"/>
                          <a:cs typeface="Times New Roman" panose="02020603050405020304" pitchFamily="18" charset="0"/>
                        </a:rPr>
                        <a:t>Arş. Gör. Yasemin SÖNMEZ</a:t>
                      </a:r>
                      <a:endParaRPr lang="tr-TR" sz="2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tr-TR" sz="2500" smtClean="0">
                          <a:effectLst/>
                          <a:latin typeface="Times New Roman" panose="02020603050405020304" pitchFamily="18" charset="0"/>
                          <a:cs typeface="Times New Roman" panose="02020603050405020304" pitchFamily="18" charset="0"/>
                        </a:rPr>
                        <a:t>yaseminsonmez@gazi.edu.tr  </a:t>
                      </a:r>
                      <a:endParaRPr lang="tr-TR" sz="2500" dirty="0" smtClean="0">
                        <a:effectLst/>
                        <a:latin typeface="Times New Roman" panose="02020603050405020304" pitchFamily="18" charset="0"/>
                        <a:cs typeface="Times New Roman" panose="02020603050405020304" pitchFamily="18" charset="0"/>
                      </a:endParaRPr>
                    </a:p>
                    <a:p>
                      <a:pPr algn="ctr">
                        <a:lnSpc>
                          <a:spcPct val="107000"/>
                        </a:lnSpc>
                        <a:spcAft>
                          <a:spcPts val="0"/>
                        </a:spcAft>
                      </a:pPr>
                      <a:r>
                        <a:rPr lang="tr-TR" sz="2500" dirty="0" smtClean="0">
                          <a:effectLst/>
                          <a:latin typeface="Times New Roman" panose="02020603050405020304" pitchFamily="18" charset="0"/>
                          <a:cs typeface="Times New Roman" panose="02020603050405020304" pitchFamily="18" charset="0"/>
                        </a:rPr>
                        <a:t>Bosna </a:t>
                      </a:r>
                      <a:r>
                        <a:rPr lang="tr-TR" sz="2500" dirty="0">
                          <a:effectLst/>
                          <a:latin typeface="Times New Roman" panose="02020603050405020304" pitchFamily="18" charset="0"/>
                          <a:cs typeface="Times New Roman" panose="02020603050405020304" pitchFamily="18" charset="0"/>
                        </a:rPr>
                        <a:t>Binası</a:t>
                      </a:r>
                    </a:p>
                    <a:p>
                      <a:pPr>
                        <a:lnSpc>
                          <a:spcPct val="107000"/>
                        </a:lnSpc>
                        <a:spcAft>
                          <a:spcPts val="800"/>
                        </a:spcAft>
                      </a:pPr>
                      <a:r>
                        <a:rPr lang="tr-TR" sz="2500" dirty="0" smtClean="0">
                          <a:effectLst/>
                          <a:latin typeface="Times New Roman" panose="02020603050405020304" pitchFamily="18" charset="0"/>
                          <a:cs typeface="Times New Roman" panose="02020603050405020304" pitchFamily="18" charset="0"/>
                        </a:rPr>
                        <a:t>3. Kat 344 </a:t>
                      </a:r>
                      <a:r>
                        <a:rPr lang="tr-TR" sz="2500" dirty="0" err="1" smtClean="0">
                          <a:effectLst/>
                          <a:latin typeface="Times New Roman" panose="02020603050405020304" pitchFamily="18" charset="0"/>
                          <a:cs typeface="Times New Roman" panose="02020603050405020304" pitchFamily="18" charset="0"/>
                        </a:rPr>
                        <a:t>No’lu</a:t>
                      </a:r>
                      <a:r>
                        <a:rPr lang="tr-TR" sz="2500" dirty="0" smtClean="0">
                          <a:effectLst/>
                          <a:latin typeface="Times New Roman" panose="02020603050405020304" pitchFamily="18" charset="0"/>
                          <a:cs typeface="Times New Roman" panose="02020603050405020304" pitchFamily="18" charset="0"/>
                        </a:rPr>
                        <a:t> </a:t>
                      </a:r>
                      <a:r>
                        <a:rPr lang="tr-TR" sz="2500" dirty="0">
                          <a:effectLst/>
                          <a:latin typeface="Times New Roman" panose="02020603050405020304" pitchFamily="18" charset="0"/>
                          <a:cs typeface="Times New Roman" panose="02020603050405020304" pitchFamily="18" charset="0"/>
                        </a:rPr>
                        <a:t>oda</a:t>
                      </a:r>
                    </a:p>
                    <a:p>
                      <a:pPr algn="just">
                        <a:lnSpc>
                          <a:spcPct val="107000"/>
                        </a:lnSpc>
                        <a:spcAft>
                          <a:spcPts val="0"/>
                        </a:spcAft>
                      </a:pPr>
                      <a:endParaRPr lang="tr-TR" sz="2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 xmlns:a16="http://schemas.microsoft.com/office/drawing/2014/main" val="10001"/>
                  </a:ext>
                </a:extLst>
              </a:tr>
            </a:tbl>
          </a:graphicData>
        </a:graphic>
      </p:graphicFrame>
      <p:sp>
        <p:nvSpPr>
          <p:cNvPr id="3" name="Metin kutusu 2"/>
          <p:cNvSpPr txBox="1"/>
          <p:nvPr/>
        </p:nvSpPr>
        <p:spPr>
          <a:xfrm>
            <a:off x="306115" y="8729310"/>
            <a:ext cx="10657184" cy="190052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83156" lvl="0" indent="-483156" algn="just">
              <a:lnSpc>
                <a:spcPct val="150000"/>
              </a:lnSpc>
              <a:spcBef>
                <a:spcPts val="2468"/>
              </a:spcBef>
              <a:buClr>
                <a:srgbClr val="929292"/>
              </a:buClr>
              <a:buSzPct val="60000"/>
              <a:defRPr/>
            </a:pPr>
            <a:r>
              <a:rPr lang="tr-TR" sz="2400" dirty="0" smtClean="0">
                <a:solidFill>
                  <a:srgbClr val="FF0000"/>
                </a:solidFill>
                <a:cs typeface="Times New Roman" pitchFamily="18" charset="0"/>
              </a:rPr>
              <a:t>Not</a:t>
            </a:r>
            <a:r>
              <a:rPr lang="tr-TR" sz="2400" dirty="0">
                <a:solidFill>
                  <a:srgbClr val="FF0000"/>
                </a:solidFill>
                <a:cs typeface="Times New Roman" pitchFamily="18" charset="0"/>
              </a:rPr>
              <a:t>: </a:t>
            </a:r>
            <a:r>
              <a:rPr lang="tr-TR" sz="2400" dirty="0">
                <a:cs typeface="Times New Roman" pitchFamily="18" charset="0"/>
              </a:rPr>
              <a:t>Danışmanlarınızın size kolay ulaşabilmeleri için Öğrenci Bilgi Sistemindeki </a:t>
            </a:r>
            <a:r>
              <a:rPr lang="tr-TR" sz="2400" b="1" dirty="0">
                <a:cs typeface="Times New Roman" pitchFamily="18" charset="0"/>
              </a:rPr>
              <a:t>e-posta</a:t>
            </a:r>
            <a:r>
              <a:rPr lang="tr-TR" sz="2400" dirty="0">
                <a:cs typeface="Times New Roman" pitchFamily="18" charset="0"/>
              </a:rPr>
              <a:t> ve </a:t>
            </a:r>
            <a:r>
              <a:rPr lang="tr-TR" sz="2400" b="1" dirty="0">
                <a:cs typeface="Times New Roman" pitchFamily="18" charset="0"/>
              </a:rPr>
              <a:t>telefonlarınızı</a:t>
            </a:r>
            <a:r>
              <a:rPr lang="tr-TR" sz="2400" dirty="0">
                <a:cs typeface="Times New Roman" pitchFamily="18" charset="0"/>
              </a:rPr>
              <a:t> güncelleyip sık sık kontrol ediniz.</a:t>
            </a:r>
          </a:p>
          <a:p>
            <a:pPr marL="0" marR="0" indent="0" algn="ctr" defTabSz="584200" rtl="0" fontAlgn="auto" latinLnBrk="1" hangingPunct="0">
              <a:lnSpc>
                <a:spcPct val="100000"/>
              </a:lnSpc>
              <a:spcBef>
                <a:spcPts val="0"/>
              </a:spcBef>
              <a:spcAft>
                <a:spcPts val="0"/>
              </a:spcAft>
              <a:buClrTx/>
              <a:buSzTx/>
              <a:buFontTx/>
              <a:buNone/>
              <a:tabLst/>
            </a:pPr>
            <a:endParaRPr kumimoji="0" lang="tr-TR" sz="2400" b="0" i="0" u="none" strike="noStrike" cap="none" spc="0" normalizeH="0" baseline="0" dirty="0">
              <a:ln>
                <a:noFill/>
              </a:ln>
              <a:solidFill>
                <a:srgbClr val="414141"/>
              </a:solidFill>
              <a:effectLst/>
              <a:uFillTx/>
              <a:latin typeface="Palatino"/>
              <a:ea typeface="Palatino"/>
              <a:cs typeface="Palatino"/>
              <a:sym typeface="Palatino"/>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4387" y="2826395"/>
            <a:ext cx="6444715" cy="26007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4032511"/>
      </p:ext>
    </p:extLst>
  </p:cSld>
  <p:clrMapOvr>
    <a:masterClrMapping/>
  </p:clrMapOvr>
  <p:transition spd="med">
    <p:pull/>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103314"/>
            <a:ext cx="9684030" cy="646330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defRPr sz="3600"/>
            </a:lvl1pPr>
          </a:lstStyle>
          <a:p>
            <a:pPr>
              <a:lnSpc>
                <a:spcPct val="150000"/>
              </a:lnSpc>
            </a:pPr>
            <a:r>
              <a:rPr lang="tr-TR" sz="4000" b="1" dirty="0"/>
              <a:t>Sağlıklı, </a:t>
            </a:r>
          </a:p>
          <a:p>
            <a:pPr>
              <a:lnSpc>
                <a:spcPct val="150000"/>
              </a:lnSpc>
            </a:pPr>
            <a:r>
              <a:rPr lang="tr-TR" sz="4000" b="1" dirty="0"/>
              <a:t>başarılı ve </a:t>
            </a:r>
          </a:p>
          <a:p>
            <a:pPr>
              <a:lnSpc>
                <a:spcPct val="150000"/>
              </a:lnSpc>
            </a:pPr>
            <a:r>
              <a:rPr lang="tr-TR" sz="4000" b="1" dirty="0"/>
              <a:t>mutlu bir üniversite hayatı </a:t>
            </a:r>
            <a:r>
              <a:rPr lang="tr-TR" sz="4000" b="1" dirty="0" smtClean="0"/>
              <a:t> geçirmeniz dileğiyle</a:t>
            </a:r>
            <a:r>
              <a:rPr lang="tr-TR" sz="4000" b="1" dirty="0"/>
              <a:t>…</a:t>
            </a:r>
          </a:p>
          <a:p>
            <a:pPr>
              <a:lnSpc>
                <a:spcPct val="150000"/>
              </a:lnSpc>
            </a:pPr>
            <a:endParaRPr lang="tr-TR" sz="4000" b="1" dirty="0"/>
          </a:p>
          <a:p>
            <a:pPr>
              <a:lnSpc>
                <a:spcPct val="150000"/>
              </a:lnSpc>
            </a:pPr>
            <a:r>
              <a:rPr lang="tr-TR" sz="4000" b="1" dirty="0"/>
              <a:t>GAZİ EĞİTİM FAKÜLTESİ </a:t>
            </a:r>
          </a:p>
          <a:p>
            <a:pPr>
              <a:lnSpc>
                <a:spcPct val="150000"/>
              </a:lnSpc>
            </a:pPr>
            <a:r>
              <a:rPr lang="tr-TR" sz="4000" b="1" dirty="0" smtClean="0"/>
              <a:t>SINIF EĞİTİMİ </a:t>
            </a:r>
            <a:r>
              <a:rPr lang="tr-TR" sz="4000" b="1" dirty="0"/>
              <a:t>ANABİLİM DALI</a:t>
            </a:r>
          </a:p>
        </p:txBody>
      </p:sp>
      <p:pic>
        <p:nvPicPr>
          <p:cNvPr id="86" name="on_resim.jpg"/>
          <p:cNvPicPr/>
          <p:nvPr/>
        </p:nvPicPr>
        <p:blipFill>
          <a:blip r:embed="rId2">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1631</TotalTime>
  <Words>1426</Words>
  <Application>Microsoft Office PowerPoint</Application>
  <PresentationFormat>Özel</PresentationFormat>
  <Paragraphs>262</Paragraphs>
  <Slides>59</Slides>
  <Notes>9</Notes>
  <HiddenSlides>0</HiddenSlides>
  <MMClips>0</MMClips>
  <ScaleCrop>false</ScaleCrop>
  <HeadingPairs>
    <vt:vector size="4" baseType="variant">
      <vt:variant>
        <vt:lpstr>Tema</vt:lpstr>
      </vt:variant>
      <vt:variant>
        <vt:i4>1</vt:i4>
      </vt:variant>
      <vt:variant>
        <vt:lpstr>Slayt Başlıkları</vt:lpstr>
      </vt:variant>
      <vt:variant>
        <vt:i4>59</vt:i4>
      </vt:variant>
    </vt:vector>
  </HeadingPairs>
  <TitlesOfParts>
    <vt:vector size="60" baseType="lpstr">
      <vt:lpstr>New_Template4</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 </vt:lpstr>
      <vt:lpstr> </vt:lpstr>
      <vt:lpstr>PowerPoint Sunusu</vt:lpstr>
      <vt:lpstr>PowerPoint Sunusu</vt:lpstr>
      <vt:lpstr>PowerPoint Sunusu</vt:lpstr>
      <vt:lpstr>PowerPoint Sunusu</vt:lpstr>
      <vt:lpstr>PowerPoint Sunusu</vt:lpstr>
      <vt:lpstr>PowerPoint Sunusu</vt:lpstr>
      <vt:lpstr>PowerPoint Sunusu</vt:lpstr>
      <vt:lpstr>PowerPoint Sunusu</vt:lpstr>
      <vt:lpstr>Sınıf Eğitimi Anabilim Dalı  Web Sayfası</vt:lpstr>
      <vt:lpstr>Ders ve Sınav Programı</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190512095 ise;  190: 2019 yılında kayıt oldunuz 0512: Sınıf Eğitimi Anabilim Dalı kodudur. Bu Anabilim dalında okuyorsunuz.. 095: 95. sıra listedeki sıranızı gösterir.  </vt:lpstr>
      <vt:lpstr>PowerPoint Sunusu</vt:lpstr>
      <vt:lpstr>Solda yer alan sütundaki Ders Kayıt bağlantısı tıklandığında o sayfa açılır.</vt:lpstr>
      <vt:lpstr>1. Sınıf 1.Dönem Dersleri</vt:lpstr>
      <vt:lpstr> </vt:lpstr>
      <vt:lpstr>PowerPoint Sunusu</vt:lpstr>
      <vt:lpstr>PowerPoint Sunusu</vt:lpstr>
      <vt:lpstr>PowerPoint Sunusu</vt:lpstr>
      <vt:lpstr>PowerPoint Sunusu</vt:lpstr>
      <vt:lpstr>PowerPoint Sunusu</vt:lpstr>
      <vt:lpstr>PowerPoint Sunusu</vt:lpstr>
      <vt:lpstr>ÖĞRENCİ DEĞİŞİM PROGRAMLARI</vt:lpstr>
      <vt:lpstr> ÖĞRENCİ İŞLERİ  </vt:lpstr>
      <vt:lpstr>PowerPoint Sunusu</vt:lpstr>
      <vt:lpstr>PowerPoint Sunusu</vt:lpstr>
      <vt:lpstr>Öğrenci Danışma, Burs ve Sosyal Hizmetler Birimi</vt:lpstr>
      <vt:lpstr>Öğrenci Danışma, Burs ve Sosyal Hizmetler Birimi</vt:lpstr>
      <vt:lpstr>PowerPoint Sunusu</vt:lpstr>
      <vt:lpstr>PowerPoint Sunusu</vt:lpstr>
      <vt:lpstr>PowerPoint Sunusu</vt:lpstr>
      <vt:lpstr>PowerPoint Sunusu</vt:lpstr>
      <vt:lpstr>PowerPoint Sunusu</vt:lpstr>
      <vt:lpstr>PowerPoint Sunusu</vt:lpstr>
      <vt:lpstr>PowerPoint Sunusu</vt:lpstr>
      <vt:lpstr>PowerPoint Sunusu</vt:lpstr>
      <vt:lpstr>ANABİLİM DALI  ÖĞRETİM  ELEMANLARI</vt:lpstr>
      <vt:lpstr>PowerPoint Sunusu</vt:lpstr>
      <vt:lpstr>PowerPoint Sunusu</vt:lpstr>
      <vt:lpstr>PowerPoint Sunusu</vt:lpstr>
      <vt:lpstr>PowerPoint Sunusu</vt:lpstr>
      <vt:lpstr>Üniversite ile ilgili sorunlarınız için öncelikle aşağıdaki danışmanlarınızla iletişim kurunuz.</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NUR</cp:lastModifiedBy>
  <cp:revision>203</cp:revision>
  <cp:lastPrinted>2018-09-19T12:39:34Z</cp:lastPrinted>
  <dcterms:modified xsi:type="dcterms:W3CDTF">2019-09-25T14:35:05Z</dcterms:modified>
</cp:coreProperties>
</file>