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3" r:id="rId3"/>
    <p:sldId id="264" r:id="rId4"/>
    <p:sldId id="265" r:id="rId5"/>
    <p:sldId id="299" r:id="rId6"/>
    <p:sldId id="300" r:id="rId7"/>
    <p:sldId id="308" r:id="rId8"/>
    <p:sldId id="309" r:id="rId9"/>
    <p:sldId id="301" r:id="rId10"/>
    <p:sldId id="266" r:id="rId11"/>
    <p:sldId id="268" r:id="rId12"/>
    <p:sldId id="298" r:id="rId13"/>
    <p:sldId id="270" r:id="rId14"/>
    <p:sldId id="271" r:id="rId15"/>
    <p:sldId id="303" r:id="rId16"/>
    <p:sldId id="279" r:id="rId17"/>
    <p:sldId id="302" r:id="rId18"/>
    <p:sldId id="280" r:id="rId19"/>
    <p:sldId id="281" r:id="rId20"/>
    <p:sldId id="282" r:id="rId21"/>
    <p:sldId id="304" r:id="rId22"/>
    <p:sldId id="283" r:id="rId23"/>
    <p:sldId id="284" r:id="rId24"/>
    <p:sldId id="285" r:id="rId25"/>
    <p:sldId id="286" r:id="rId26"/>
    <p:sldId id="287" r:id="rId27"/>
    <p:sldId id="257" r:id="rId28"/>
    <p:sldId id="258" r:id="rId29"/>
    <p:sldId id="259" r:id="rId30"/>
    <p:sldId id="260" r:id="rId31"/>
    <p:sldId id="289" r:id="rId32"/>
    <p:sldId id="288" r:id="rId33"/>
    <p:sldId id="262" r:id="rId34"/>
    <p:sldId id="290" r:id="rId35"/>
    <p:sldId id="292" r:id="rId36"/>
    <p:sldId id="293" r:id="rId37"/>
    <p:sldId id="294" r:id="rId38"/>
    <p:sldId id="295" r:id="rId39"/>
    <p:sldId id="310" r:id="rId40"/>
    <p:sldId id="296" r:id="rId41"/>
    <p:sldId id="305" r:id="rId42"/>
    <p:sldId id="306" r:id="rId43"/>
    <p:sldId id="307" r:id="rId4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4" d="100"/>
          <a:sy n="54" d="100"/>
        </p:scale>
        <p:origin x="-450"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14" name="Başlık 13"/>
          <p:cNvSpPr>
            <a:spLocks noGrp="1"/>
          </p:cNvSpPr>
          <p:nvPr>
            <p:ph type="ctrTitle"/>
          </p:nvPr>
        </p:nvSpPr>
        <p:spPr>
          <a:xfrm>
            <a:off x="1910080" y="359898"/>
            <a:ext cx="9875520" cy="1472184"/>
          </a:xfrm>
        </p:spPr>
        <p:txBody>
          <a:bodyPr anchor="b"/>
          <a:lstStyle>
            <a:lvl1pPr algn="l">
              <a:defRPr/>
            </a:lvl1pPr>
            <a:extLst/>
          </a:lstStyle>
          <a:p>
            <a:r>
              <a:rPr kumimoji="0" lang="tr-TR" smtClean="0"/>
              <a:t>Asıl başlık stili için tıklatın</a:t>
            </a:r>
            <a:endParaRPr kumimoji="0" lang="en-US"/>
          </a:p>
        </p:txBody>
      </p:sp>
      <p:sp>
        <p:nvSpPr>
          <p:cNvPr id="22" name="Alt Başlık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tr-TR" smtClean="0"/>
              <a:t>Asıl alt başlık stilini düzenlemek için tıklatın</a:t>
            </a:r>
            <a:endParaRPr kumimoji="0" lang="en-US"/>
          </a:p>
        </p:txBody>
      </p:sp>
      <p:sp>
        <p:nvSpPr>
          <p:cNvPr id="7" name="Veri Yer Tutucusu 6"/>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20" name="Altbilgi Yer Tutucusu 19"/>
          <p:cNvSpPr>
            <a:spLocks noGrp="1"/>
          </p:cNvSpPr>
          <p:nvPr>
            <p:ph type="ftr" sz="quarter" idx="11"/>
          </p:nvPr>
        </p:nvSpPr>
        <p:spPr/>
        <p:txBody>
          <a:bodyPr/>
          <a:lstStyle>
            <a:extLst/>
          </a:lstStyle>
          <a:p>
            <a:endParaRPr lang="tr-TR"/>
          </a:p>
        </p:txBody>
      </p:sp>
      <p:sp>
        <p:nvSpPr>
          <p:cNvPr id="10" name="Slayt Numarası Yer Tutucusu 9"/>
          <p:cNvSpPr>
            <a:spLocks noGrp="1"/>
          </p:cNvSpPr>
          <p:nvPr>
            <p:ph type="sldNum" sz="quarter" idx="12"/>
          </p:nvPr>
        </p:nvSpPr>
        <p:spPr/>
        <p:txBody>
          <a:bodyPr/>
          <a:lstStyle>
            <a:extLst/>
          </a:lstStyle>
          <a:p>
            <a:fld id="{C0EBA907-95A8-44DA-9C4E-C38F9E3C7B77}" type="slidenum">
              <a:rPr lang="tr-TR" smtClean="0"/>
              <a:t>‹#›</a:t>
            </a:fld>
            <a:endParaRPr lang="tr-TR"/>
          </a:p>
        </p:txBody>
      </p:sp>
      <p:sp>
        <p:nvSpPr>
          <p:cNvPr id="8" name="Oval 7"/>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542901" y="1345016"/>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extLst/>
          </a:lstStyle>
          <a:p>
            <a:r>
              <a:rPr kumimoji="0" lang="tr-TR" smtClean="0"/>
              <a:t>Asıl başlık stili için tıklatın</a:t>
            </a:r>
            <a:endParaRPr kumimoji="0" lang="en-US"/>
          </a:p>
        </p:txBody>
      </p:sp>
      <p:sp>
        <p:nvSpPr>
          <p:cNvPr id="3" name="İçerik Yer Tutucusu 2"/>
          <p:cNvSpPr>
            <a:spLocks noGrp="1"/>
          </p:cNvSpPr>
          <p:nvPr>
            <p:ph idx="1"/>
          </p:nvPr>
        </p:nvSpPr>
        <p:spPr/>
        <p:txBody>
          <a:bodyPr/>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Veri Yer Tutucusu 3"/>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5" name="Altbilgi Yer Tutucusu 4"/>
          <p:cNvSpPr>
            <a:spLocks noGrp="1"/>
          </p:cNvSpPr>
          <p:nvPr>
            <p:ph type="ftr" sz="quarter" idx="11"/>
          </p:nvPr>
        </p:nvSpPr>
        <p:spPr/>
        <p:txBody>
          <a:bodyPr/>
          <a:lstStyle>
            <a:extLst/>
          </a:lstStyle>
          <a:p>
            <a:endParaRPr lang="tr-TR"/>
          </a:p>
        </p:txBody>
      </p:sp>
      <p:sp>
        <p:nvSpPr>
          <p:cNvPr id="6" name="Slayt Numarası Yer Tutucusu 5"/>
          <p:cNvSpPr>
            <a:spLocks noGrp="1"/>
          </p:cNvSpPr>
          <p:nvPr>
            <p:ph type="sldNum" sz="quarter" idx="12"/>
          </p:nvPr>
        </p:nvSpPr>
        <p:spPr/>
        <p:txBody>
          <a:bodyPr/>
          <a:lstStyle>
            <a:extLst/>
          </a:lstStyle>
          <a:p>
            <a:fld id="{C0EBA907-95A8-44DA-9C4E-C38F9E3C7B77}"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7" name="Dikdörtgen 6"/>
          <p:cNvSpPr/>
          <p:nvPr/>
        </p:nvSpPr>
        <p:spPr>
          <a:xfrm>
            <a:off x="3043853" y="-54"/>
            <a:ext cx="9144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Başlık 1"/>
          <p:cNvSpPr>
            <a:spLocks noGrp="1"/>
          </p:cNvSpPr>
          <p:nvPr>
            <p:ph type="title"/>
          </p:nvPr>
        </p:nvSpPr>
        <p:spPr>
          <a:xfrm>
            <a:off x="3437856" y="2600325"/>
            <a:ext cx="8534400" cy="2286000"/>
          </a:xfrm>
        </p:spPr>
        <p:txBody>
          <a:bodyPr anchor="t"/>
          <a:lstStyle>
            <a:lvl1pPr algn="l">
              <a:lnSpc>
                <a:spcPts val="4500"/>
              </a:lnSpc>
              <a:buNone/>
              <a:defRPr sz="4000" b="1" cap="all"/>
            </a:lvl1pPr>
            <a:extLst/>
          </a:lstStyle>
          <a:p>
            <a:r>
              <a:rPr kumimoji="0" lang="tr-TR" smtClean="0"/>
              <a:t>Asıl başlık stili için tıklatın</a:t>
            </a:r>
            <a:endParaRPr kumimoji="0" lang="en-US"/>
          </a:p>
        </p:txBody>
      </p:sp>
      <p:sp>
        <p:nvSpPr>
          <p:cNvPr id="3" name="Metin Yer Tutucusu 2"/>
          <p:cNvSpPr>
            <a:spLocks noGrp="1"/>
          </p:cNvSpPr>
          <p:nvPr>
            <p:ph type="body" idx="1"/>
          </p:nvPr>
        </p:nvSpPr>
        <p:spPr>
          <a:xfrm>
            <a:off x="3437856" y="1066800"/>
            <a:ext cx="85344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tr-TR" smtClean="0"/>
              <a:t>Asıl metin stillerini düzenlemek için tıklatın</a:t>
            </a:r>
          </a:p>
        </p:txBody>
      </p:sp>
      <p:sp>
        <p:nvSpPr>
          <p:cNvPr id="4" name="Veri Yer Tutucusu 3"/>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5" name="Altbilgi Yer Tutucusu 4"/>
          <p:cNvSpPr>
            <a:spLocks noGrp="1"/>
          </p:cNvSpPr>
          <p:nvPr>
            <p:ph type="ftr" sz="quarter" idx="11"/>
          </p:nvPr>
        </p:nvSpPr>
        <p:spPr/>
        <p:txBody>
          <a:bodyPr/>
          <a:lstStyle>
            <a:extLst/>
          </a:lstStyle>
          <a:p>
            <a:endParaRPr lang="tr-TR"/>
          </a:p>
        </p:txBody>
      </p:sp>
      <p:sp>
        <p:nvSpPr>
          <p:cNvPr id="6" name="Slayt Numarası Yer Tutucusu 5"/>
          <p:cNvSpPr>
            <a:spLocks noGrp="1"/>
          </p:cNvSpPr>
          <p:nvPr>
            <p:ph type="sldNum" sz="quarter" idx="12"/>
          </p:nvPr>
        </p:nvSpPr>
        <p:spPr/>
        <p:txBody>
          <a:bodyPr/>
          <a:lstStyle>
            <a:extLst/>
          </a:lstStyle>
          <a:p>
            <a:fld id="{C0EBA907-95A8-44DA-9C4E-C38F9E3C7B77}" type="slidenum">
              <a:rPr lang="tr-TR" smtClean="0"/>
              <a:t>‹#›</a:t>
            </a:fld>
            <a:endParaRPr lang="tr-TR"/>
          </a:p>
        </p:txBody>
      </p:sp>
      <p:sp>
        <p:nvSpPr>
          <p:cNvPr id="10" name="Dikdörtgen 9"/>
          <p:cNvSpPr/>
          <p:nvPr/>
        </p:nvSpPr>
        <p:spPr bwMode="invGray">
          <a:xfrm>
            <a:off x="3048000" y="0"/>
            <a:ext cx="1016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896428" y="2814656"/>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3210752" y="2745870"/>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a:xfrm>
            <a:off x="1914144" y="274320"/>
            <a:ext cx="9997440" cy="1143000"/>
          </a:xfrm>
        </p:spPr>
        <p:txBody>
          <a:bodyPr/>
          <a:lstStyle>
            <a:extLst/>
          </a:lstStyle>
          <a:p>
            <a:r>
              <a:rPr kumimoji="0" lang="tr-TR" smtClean="0"/>
              <a:t>Asıl başlık stili için tıklatın</a:t>
            </a:r>
            <a:endParaRPr kumimoji="0" lang="en-US"/>
          </a:p>
        </p:txBody>
      </p:sp>
      <p:sp>
        <p:nvSpPr>
          <p:cNvPr id="3" name="İçerik Yer Tutucusu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İçerik Yer Tutucusu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Veri Yer Tutucusu 4"/>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6" name="Altbilgi Yer Tutucusu 5"/>
          <p:cNvSpPr>
            <a:spLocks noGrp="1"/>
          </p:cNvSpPr>
          <p:nvPr>
            <p:ph type="ftr" sz="quarter" idx="11"/>
          </p:nvPr>
        </p:nvSpPr>
        <p:spPr/>
        <p:txBody>
          <a:bodyPr/>
          <a:lstStyle>
            <a:extLst/>
          </a:lstStyle>
          <a:p>
            <a:endParaRPr lang="tr-TR"/>
          </a:p>
        </p:txBody>
      </p:sp>
      <p:sp>
        <p:nvSpPr>
          <p:cNvPr id="7" name="Slayt Numarası Yer Tutucusu 6"/>
          <p:cNvSpPr>
            <a:spLocks noGrp="1"/>
          </p:cNvSpPr>
          <p:nvPr>
            <p:ph type="sldNum" sz="quarter" idx="12"/>
          </p:nvPr>
        </p:nvSpPr>
        <p:spPr/>
        <p:txBody>
          <a:bodyPr/>
          <a:lstStyle>
            <a:extLst/>
          </a:lstStyle>
          <a:p>
            <a:fld id="{C0EBA907-95A8-44DA-9C4E-C38F9E3C7B77}"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tr-TR" smtClean="0"/>
              <a:t>Asıl başlık stili için tıklatın</a:t>
            </a:r>
            <a:endParaRPr kumimoji="0" lang="en-US"/>
          </a:p>
        </p:txBody>
      </p:sp>
      <p:sp>
        <p:nvSpPr>
          <p:cNvPr id="3" name="Metin Yer Tutucusu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4" name="Metin Yer Tutucusu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5" name="İçerik Yer Tutucusu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İçerik Yer Tutucusu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Veri Yer Tutucusu 6"/>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8" name="Altbilgi Yer Tutucusu 7"/>
          <p:cNvSpPr>
            <a:spLocks noGrp="1"/>
          </p:cNvSpPr>
          <p:nvPr>
            <p:ph type="ftr" sz="quarter" idx="11"/>
          </p:nvPr>
        </p:nvSpPr>
        <p:spPr/>
        <p:txBody>
          <a:bodyPr/>
          <a:lstStyle>
            <a:extLst/>
          </a:lstStyle>
          <a:p>
            <a:endParaRPr lang="tr-TR"/>
          </a:p>
        </p:txBody>
      </p:sp>
      <p:sp>
        <p:nvSpPr>
          <p:cNvPr id="9" name="Slayt Numarası Yer Tutucusu 8"/>
          <p:cNvSpPr>
            <a:spLocks noGrp="1"/>
          </p:cNvSpPr>
          <p:nvPr>
            <p:ph type="sldNum" sz="quarter" idx="12"/>
          </p:nvPr>
        </p:nvSpPr>
        <p:spPr/>
        <p:txBody>
          <a:bodyPr/>
          <a:lstStyle>
            <a:extLst/>
          </a:lstStyle>
          <a:p>
            <a:fld id="{C0EBA907-95A8-44DA-9C4E-C38F9E3C7B77}"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a:xfrm>
            <a:off x="1914144" y="274320"/>
            <a:ext cx="9997440" cy="1143000"/>
          </a:xfrm>
        </p:spPr>
        <p:txBody>
          <a:bodyPr anchor="ctr"/>
          <a:lstStyle>
            <a:extLst/>
          </a:lstStyle>
          <a:p>
            <a:r>
              <a:rPr kumimoji="0" lang="tr-TR" smtClean="0"/>
              <a:t>Asıl başlık stili için tıklatın</a:t>
            </a:r>
            <a:endParaRPr kumimoji="0" lang="en-US"/>
          </a:p>
        </p:txBody>
      </p:sp>
      <p:sp>
        <p:nvSpPr>
          <p:cNvPr id="3" name="Veri Yer Tutucusu 2"/>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4" name="Altbilgi Yer Tutucusu 3"/>
          <p:cNvSpPr>
            <a:spLocks noGrp="1"/>
          </p:cNvSpPr>
          <p:nvPr>
            <p:ph type="ftr" sz="quarter" idx="11"/>
          </p:nvPr>
        </p:nvSpPr>
        <p:spPr/>
        <p:txBody>
          <a:bodyPr/>
          <a:lstStyle>
            <a:extLst/>
          </a:lstStyle>
          <a:p>
            <a:endParaRPr lang="tr-TR"/>
          </a:p>
        </p:txBody>
      </p:sp>
      <p:sp>
        <p:nvSpPr>
          <p:cNvPr id="5" name="Slayt Numarası Yer Tutucusu 4"/>
          <p:cNvSpPr>
            <a:spLocks noGrp="1"/>
          </p:cNvSpPr>
          <p:nvPr>
            <p:ph type="sldNum" sz="quarter" idx="12"/>
          </p:nvPr>
        </p:nvSpPr>
        <p:spPr/>
        <p:txBody>
          <a:bodyPr/>
          <a:lstStyle>
            <a:extLst/>
          </a:lstStyle>
          <a:p>
            <a:fld id="{C0EBA907-95A8-44DA-9C4E-C38F9E3C7B77}"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5" name="Dikdörtgen 4"/>
          <p:cNvSpPr/>
          <p:nvPr/>
        </p:nvSpPr>
        <p:spPr>
          <a:xfrm>
            <a:off x="1353312" y="0"/>
            <a:ext cx="10838688"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Veri Yer Tutucusu 1"/>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3" name="Altbilgi Yer Tutucusu 2"/>
          <p:cNvSpPr>
            <a:spLocks noGrp="1"/>
          </p:cNvSpPr>
          <p:nvPr>
            <p:ph type="ftr" sz="quarter" idx="11"/>
          </p:nvPr>
        </p:nvSpPr>
        <p:spPr/>
        <p:txBody>
          <a:bodyPr/>
          <a:lstStyle>
            <a:extLst/>
          </a:lstStyle>
          <a:p>
            <a:endParaRPr lang="tr-TR"/>
          </a:p>
        </p:txBody>
      </p:sp>
      <p:sp>
        <p:nvSpPr>
          <p:cNvPr id="4" name="Slayt Numarası Yer Tutucusu 3"/>
          <p:cNvSpPr>
            <a:spLocks noGrp="1"/>
          </p:cNvSpPr>
          <p:nvPr>
            <p:ph type="sldNum" sz="quarter" idx="12"/>
          </p:nvPr>
        </p:nvSpPr>
        <p:spPr/>
        <p:txBody>
          <a:bodyPr/>
          <a:lstStyle>
            <a:extLst/>
          </a:lstStyle>
          <a:p>
            <a:fld id="{C0EBA907-95A8-44DA-9C4E-C38F9E3C7B77}" type="slidenum">
              <a:rPr lang="tr-TR" smtClean="0"/>
              <a:t>‹#›</a:t>
            </a:fld>
            <a:endParaRPr lang="tr-TR"/>
          </a:p>
        </p:txBody>
      </p:sp>
      <p:sp>
        <p:nvSpPr>
          <p:cNvPr id="6" name="Dikdörtgen 5"/>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609600" y="216778"/>
            <a:ext cx="5080000" cy="1162050"/>
          </a:xfrm>
          <a:ln>
            <a:noFill/>
          </a:ln>
        </p:spPr>
        <p:txBody>
          <a:bodyPr anchor="b"/>
          <a:lstStyle>
            <a:lvl1pPr algn="l">
              <a:lnSpc>
                <a:spcPts val="2000"/>
              </a:lnSpc>
              <a:buNone/>
              <a:defRPr sz="2200" b="1" cap="all" baseline="0"/>
            </a:lvl1pPr>
            <a:extLst/>
          </a:lstStyle>
          <a:p>
            <a:r>
              <a:rPr kumimoji="0" lang="tr-TR" smtClean="0"/>
              <a:t>Asıl başlık stili için tıklatın</a:t>
            </a:r>
            <a:endParaRPr kumimoji="0" lang="en-US"/>
          </a:p>
        </p:txBody>
      </p:sp>
      <p:sp>
        <p:nvSpPr>
          <p:cNvPr id="3" name="Metin Yer Tutucusu 2"/>
          <p:cNvSpPr>
            <a:spLocks noGrp="1"/>
          </p:cNvSpPr>
          <p:nvPr>
            <p:ph type="body" idx="2"/>
          </p:nvPr>
        </p:nvSpPr>
        <p:spPr>
          <a:xfrm>
            <a:off x="609600" y="1406964"/>
            <a:ext cx="508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tr-TR" smtClean="0"/>
              <a:t>Asıl metin stillerini düzenlemek için tıklatın</a:t>
            </a:r>
          </a:p>
        </p:txBody>
      </p:sp>
      <p:sp>
        <p:nvSpPr>
          <p:cNvPr id="4" name="İçerik Yer Tutucusu 3"/>
          <p:cNvSpPr>
            <a:spLocks noGrp="1"/>
          </p:cNvSpPr>
          <p:nvPr>
            <p:ph sz="half" idx="1"/>
          </p:nvPr>
        </p:nvSpPr>
        <p:spPr>
          <a:xfrm>
            <a:off x="609600" y="2133601"/>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Veri Yer Tutucusu 4"/>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6" name="Altbilgi Yer Tutucusu 5"/>
          <p:cNvSpPr>
            <a:spLocks noGrp="1"/>
          </p:cNvSpPr>
          <p:nvPr>
            <p:ph type="ftr" sz="quarter" idx="11"/>
          </p:nvPr>
        </p:nvSpPr>
        <p:spPr/>
        <p:txBody>
          <a:bodyPr/>
          <a:lstStyle>
            <a:extLst/>
          </a:lstStyle>
          <a:p>
            <a:endParaRPr lang="tr-TR"/>
          </a:p>
        </p:txBody>
      </p:sp>
      <p:sp>
        <p:nvSpPr>
          <p:cNvPr id="7" name="Slayt Numarası Yer Tutucusu 6"/>
          <p:cNvSpPr>
            <a:spLocks noGrp="1"/>
          </p:cNvSpPr>
          <p:nvPr>
            <p:ph type="sldNum" sz="quarter" idx="12"/>
          </p:nvPr>
        </p:nvSpPr>
        <p:spPr/>
        <p:txBody>
          <a:bodyPr/>
          <a:lstStyle>
            <a:extLst/>
          </a:lstStyle>
          <a:p>
            <a:fld id="{C0EBA907-95A8-44DA-9C4E-C38F9E3C7B77}"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tr-TR" smtClean="0"/>
              <a:t>Asıl başlık stili için tıklatın</a:t>
            </a:r>
            <a:endParaRPr kumimoji="0" lang="en-US"/>
          </a:p>
        </p:txBody>
      </p:sp>
      <p:sp>
        <p:nvSpPr>
          <p:cNvPr id="5" name="Veri Yer Tutucusu 4"/>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6" name="Altbilgi Yer Tutucusu 5"/>
          <p:cNvSpPr>
            <a:spLocks noGrp="1"/>
          </p:cNvSpPr>
          <p:nvPr>
            <p:ph type="ftr" sz="quarter" idx="11"/>
          </p:nvPr>
        </p:nvSpPr>
        <p:spPr/>
        <p:txBody>
          <a:bodyPr/>
          <a:lstStyle>
            <a:extLst/>
          </a:lstStyle>
          <a:p>
            <a:endParaRPr lang="tr-TR"/>
          </a:p>
        </p:txBody>
      </p:sp>
      <p:sp>
        <p:nvSpPr>
          <p:cNvPr id="7" name="Slayt Numarası Yer Tutucusu 6"/>
          <p:cNvSpPr>
            <a:spLocks noGrp="1"/>
          </p:cNvSpPr>
          <p:nvPr>
            <p:ph type="sldNum" sz="quarter" idx="12"/>
          </p:nvPr>
        </p:nvSpPr>
        <p:spPr/>
        <p:txBody>
          <a:bodyPr/>
          <a:lstStyle>
            <a:extLst/>
          </a:lstStyle>
          <a:p>
            <a:fld id="{C0EBA907-95A8-44DA-9C4E-C38F9E3C7B77}" type="slidenum">
              <a:rPr lang="tr-TR" smtClean="0"/>
              <a:t>‹#›</a:t>
            </a:fld>
            <a:endParaRPr lang="tr-TR"/>
          </a:p>
        </p:txBody>
      </p:sp>
      <p:sp>
        <p:nvSpPr>
          <p:cNvPr id="8" name="Dikdörtgen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Resim Yer Tutucusu 2"/>
          <p:cNvSpPr>
            <a:spLocks noGrp="1"/>
          </p:cNvSpPr>
          <p:nvPr>
            <p:ph type="pic" idx="1"/>
          </p:nvPr>
        </p:nvSpPr>
        <p:spPr>
          <a:xfrm>
            <a:off x="1117600" y="1143004"/>
            <a:ext cx="58928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tr-TR" smtClean="0"/>
              <a:t>Resim eklemek için simgeyi tıklatın</a:t>
            </a:r>
            <a:endParaRPr kumimoji="0" lang="en-US" dirty="0"/>
          </a:p>
        </p:txBody>
      </p:sp>
      <p:sp>
        <p:nvSpPr>
          <p:cNvPr id="9" name="Akış Çizelgesi: İşlem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Akış Çizelgesi: İşlem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Metin Yer Tutucusu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tr-TR" smtClean="0"/>
              <a:t>Asıl metin stillerini düzenlemek için tıklatın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extLst/>
          </a:lstStyle>
          <a:p>
            <a:r>
              <a:rPr kumimoji="0" lang="tr-TR" smtClean="0"/>
              <a:t>Asıl başlık stili için tıklatın</a:t>
            </a:r>
            <a:endParaRPr kumimoji="0" lang="en-US"/>
          </a:p>
        </p:txBody>
      </p:sp>
      <p:sp>
        <p:nvSpPr>
          <p:cNvPr id="3" name="Dikey Metin Yer Tutucusu 2"/>
          <p:cNvSpPr>
            <a:spLocks noGrp="1"/>
          </p:cNvSpPr>
          <p:nvPr>
            <p:ph type="body" orient="vert" idx="1"/>
          </p:nvPr>
        </p:nvSpPr>
        <p:spPr/>
        <p:txBody>
          <a:bodyPr vert="eaVert"/>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Veri Yer Tutucusu 3"/>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5" name="Altbilgi Yer Tutucusu 4"/>
          <p:cNvSpPr>
            <a:spLocks noGrp="1"/>
          </p:cNvSpPr>
          <p:nvPr>
            <p:ph type="ftr" sz="quarter" idx="11"/>
          </p:nvPr>
        </p:nvSpPr>
        <p:spPr/>
        <p:txBody>
          <a:bodyPr/>
          <a:lstStyle>
            <a:extLst/>
          </a:lstStyle>
          <a:p>
            <a:endParaRPr lang="tr-TR"/>
          </a:p>
        </p:txBody>
      </p:sp>
      <p:sp>
        <p:nvSpPr>
          <p:cNvPr id="6" name="Slayt Numarası Yer Tutucusu 5"/>
          <p:cNvSpPr>
            <a:spLocks noGrp="1"/>
          </p:cNvSpPr>
          <p:nvPr>
            <p:ph type="sldNum" sz="quarter" idx="12"/>
          </p:nvPr>
        </p:nvSpPr>
        <p:spPr/>
        <p:txBody>
          <a:bodyPr/>
          <a:lstStyle>
            <a:extLst/>
          </a:lstStyle>
          <a:p>
            <a:fld id="{C0EBA907-95A8-44DA-9C4E-C38F9E3C7B77}"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9144000" y="274640"/>
            <a:ext cx="2438400" cy="5851525"/>
          </a:xfrm>
        </p:spPr>
        <p:txBody>
          <a:bodyPr vert="eaVert"/>
          <a:lstStyle>
            <a:extLst/>
          </a:lstStyle>
          <a:p>
            <a:r>
              <a:rPr kumimoji="0" lang="tr-TR" smtClean="0"/>
              <a:t>Asıl başlık stili için tıklatın</a:t>
            </a:r>
            <a:endParaRPr kumimoji="0" lang="en-US"/>
          </a:p>
        </p:txBody>
      </p:sp>
      <p:sp>
        <p:nvSpPr>
          <p:cNvPr id="3" name="Dikey Metin Yer Tutucusu 2"/>
          <p:cNvSpPr>
            <a:spLocks noGrp="1"/>
          </p:cNvSpPr>
          <p:nvPr>
            <p:ph type="body" orient="vert" idx="1"/>
          </p:nvPr>
        </p:nvSpPr>
        <p:spPr>
          <a:xfrm>
            <a:off x="1524000" y="274641"/>
            <a:ext cx="7416800" cy="5851525"/>
          </a:xfrm>
        </p:spPr>
        <p:txBody>
          <a:bodyPr vert="eaVert"/>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Veri Yer Tutucusu 3"/>
          <p:cNvSpPr>
            <a:spLocks noGrp="1"/>
          </p:cNvSpPr>
          <p:nvPr>
            <p:ph type="dt" sz="half" idx="10"/>
          </p:nvPr>
        </p:nvSpPr>
        <p:spPr/>
        <p:txBody>
          <a:bodyPr/>
          <a:lstStyle>
            <a:extLst/>
          </a:lstStyle>
          <a:p>
            <a:fld id="{79537A80-1692-45D1-98CD-03C3A8F26B8F}" type="datetimeFigureOut">
              <a:rPr lang="tr-TR" smtClean="0"/>
              <a:t>27.03.2019</a:t>
            </a:fld>
            <a:endParaRPr lang="tr-TR"/>
          </a:p>
        </p:txBody>
      </p:sp>
      <p:sp>
        <p:nvSpPr>
          <p:cNvPr id="5" name="Altbilgi Yer Tutucusu 4"/>
          <p:cNvSpPr>
            <a:spLocks noGrp="1"/>
          </p:cNvSpPr>
          <p:nvPr>
            <p:ph type="ftr" sz="quarter" idx="11"/>
          </p:nvPr>
        </p:nvSpPr>
        <p:spPr/>
        <p:txBody>
          <a:bodyPr/>
          <a:lstStyle>
            <a:extLst/>
          </a:lstStyle>
          <a:p>
            <a:endParaRPr lang="tr-TR"/>
          </a:p>
        </p:txBody>
      </p:sp>
      <p:sp>
        <p:nvSpPr>
          <p:cNvPr id="6" name="Slayt Numarası Yer Tutucusu 5"/>
          <p:cNvSpPr>
            <a:spLocks noGrp="1"/>
          </p:cNvSpPr>
          <p:nvPr>
            <p:ph type="sldNum" sz="quarter" idx="12"/>
          </p:nvPr>
        </p:nvSpPr>
        <p:spPr/>
        <p:txBody>
          <a:bodyPr/>
          <a:lstStyle>
            <a:extLst/>
          </a:lstStyle>
          <a:p>
            <a:fld id="{C0EBA907-95A8-44DA-9C4E-C38F9E3C7B77}"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asta 6"/>
          <p:cNvSpPr/>
          <p:nvPr/>
        </p:nvSpPr>
        <p:spPr>
          <a:xfrm>
            <a:off x="-1087902" y="-815922"/>
            <a:ext cx="2185183"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25089" y="21103"/>
            <a:ext cx="2269588"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Halka 10"/>
          <p:cNvSpPr/>
          <p:nvPr/>
        </p:nvSpPr>
        <p:spPr>
          <a:xfrm rot="2315675">
            <a:off x="243842" y="1055077"/>
            <a:ext cx="1500956"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Dikdörtgen 11"/>
          <p:cNvSpPr/>
          <p:nvPr/>
        </p:nvSpPr>
        <p:spPr>
          <a:xfrm>
            <a:off x="1350498" y="-54"/>
            <a:ext cx="1084150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Başlık Yer Tutucusu 4"/>
          <p:cNvSpPr>
            <a:spLocks noGrp="1"/>
          </p:cNvSpPr>
          <p:nvPr>
            <p:ph type="title"/>
          </p:nvPr>
        </p:nvSpPr>
        <p:spPr>
          <a:xfrm>
            <a:off x="1914144" y="274638"/>
            <a:ext cx="9997440" cy="1143000"/>
          </a:xfrm>
          <a:prstGeom prst="rect">
            <a:avLst/>
          </a:prstGeom>
        </p:spPr>
        <p:txBody>
          <a:bodyPr anchor="ctr">
            <a:normAutofit/>
          </a:bodyPr>
          <a:lstStyle>
            <a:extLst/>
          </a:lstStyle>
          <a:p>
            <a:r>
              <a:rPr kumimoji="0" lang="tr-TR" smtClean="0"/>
              <a:t>Asıl başlık stili için tıklatın</a:t>
            </a:r>
            <a:endParaRPr kumimoji="0" lang="en-US"/>
          </a:p>
        </p:txBody>
      </p:sp>
      <p:sp>
        <p:nvSpPr>
          <p:cNvPr id="9" name="Metin Yer Tutucusu 8"/>
          <p:cNvSpPr>
            <a:spLocks noGrp="1"/>
          </p:cNvSpPr>
          <p:nvPr>
            <p:ph type="body" idx="1"/>
          </p:nvPr>
        </p:nvSpPr>
        <p:spPr>
          <a:xfrm>
            <a:off x="1914144" y="1447800"/>
            <a:ext cx="9997440" cy="4800600"/>
          </a:xfrm>
          <a:prstGeom prst="rect">
            <a:avLst/>
          </a:prstGeom>
        </p:spPr>
        <p:txBody>
          <a:bodyPr>
            <a:normAutofit/>
          </a:bodyPr>
          <a:lstStyle>
            <a:extLst/>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24" name="Veri Yer Tutucusu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9537A80-1692-45D1-98CD-03C3A8F26B8F}" type="datetimeFigureOut">
              <a:rPr lang="tr-TR" smtClean="0"/>
              <a:t>27.03.2019</a:t>
            </a:fld>
            <a:endParaRPr lang="tr-TR"/>
          </a:p>
        </p:txBody>
      </p:sp>
      <p:sp>
        <p:nvSpPr>
          <p:cNvPr id="10" name="Altbilgi Yer Tutucusu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tr-TR"/>
          </a:p>
        </p:txBody>
      </p:sp>
      <p:sp>
        <p:nvSpPr>
          <p:cNvPr id="22" name="Slayt Numarası Yer Tutucusu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0EBA907-95A8-44DA-9C4E-C38F9E3C7B77}" type="slidenum">
              <a:rPr lang="tr-TR" smtClean="0"/>
              <a:t>‹#›</a:t>
            </a:fld>
            <a:endParaRPr lang="tr-TR"/>
          </a:p>
        </p:txBody>
      </p:sp>
      <p:sp>
        <p:nvSpPr>
          <p:cNvPr id="15" name="Dikdörtgen 14"/>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brailleteknik.com/urun/onyx-kamerali-uzak-okuma-sistemleri-kamera-korler-engelliler-az-gorenler-buyutec/"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6194296" y="1701003"/>
            <a:ext cx="5033481" cy="1457267"/>
          </a:xfrm>
        </p:spPr>
        <p:txBody>
          <a:bodyPr>
            <a:normAutofit/>
          </a:bodyPr>
          <a:lstStyle/>
          <a:p>
            <a:r>
              <a:rPr lang="tr-TR" dirty="0" smtClean="0"/>
              <a:t>Erişilebilir Kampüs</a:t>
            </a:r>
            <a:endParaRPr lang="tr-TR" dirty="0"/>
          </a:p>
        </p:txBody>
      </p:sp>
      <p:sp>
        <p:nvSpPr>
          <p:cNvPr id="3" name="Alt Başlık 2"/>
          <p:cNvSpPr>
            <a:spLocks noGrp="1"/>
          </p:cNvSpPr>
          <p:nvPr>
            <p:ph type="subTitle" idx="1"/>
          </p:nvPr>
        </p:nvSpPr>
        <p:spPr>
          <a:xfrm>
            <a:off x="1892496" y="4347080"/>
            <a:ext cx="9875520" cy="1752600"/>
          </a:xfrm>
        </p:spPr>
        <p:txBody>
          <a:bodyPr/>
          <a:lstStyle/>
          <a:p>
            <a:r>
              <a:rPr lang="tr-TR" dirty="0" smtClean="0"/>
              <a:t>Doç. Dr. Pınar ŞAFAK</a:t>
            </a:r>
          </a:p>
          <a:p>
            <a:r>
              <a:rPr lang="tr-TR" dirty="0" smtClean="0"/>
              <a:t>Gazi Üniversitesi Engelli Öğrenci Birimi</a:t>
            </a:r>
            <a:endParaRPr lang="tr-TR" dirty="0"/>
          </a:p>
        </p:txBody>
      </p:sp>
      <p:pic>
        <p:nvPicPr>
          <p:cNvPr id="1026" name="Picture 2" descr="accessible campus ile ilgili gÃ¶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706" y="667442"/>
            <a:ext cx="4257187" cy="283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891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p:txBody>
          <a:bodyPr/>
          <a:lstStyle/>
          <a:p>
            <a:pPr marL="0" indent="0" algn="just">
              <a:lnSpc>
                <a:spcPct val="150000"/>
              </a:lnSpc>
              <a:buNone/>
            </a:pPr>
            <a:r>
              <a:rPr lang="tr-TR" sz="3600" dirty="0" smtClean="0"/>
              <a:t>Her yıl üniversitelerimize farklı </a:t>
            </a:r>
            <a:r>
              <a:rPr lang="tr-TR" sz="3600" dirty="0"/>
              <a:t>geçmişleri, deneyimleri, </a:t>
            </a:r>
            <a:r>
              <a:rPr lang="tr-TR" sz="3600" dirty="0" smtClean="0"/>
              <a:t>yetenekleri, ilgileri </a:t>
            </a:r>
            <a:r>
              <a:rPr lang="tr-TR" sz="3600" dirty="0"/>
              <a:t>ve engelleri </a:t>
            </a:r>
            <a:r>
              <a:rPr lang="tr-TR" sz="3600" dirty="0" smtClean="0"/>
              <a:t>olan/olmayan öğrenciler geliyor.</a:t>
            </a:r>
          </a:p>
          <a:p>
            <a:pPr marL="0" indent="0" algn="just">
              <a:lnSpc>
                <a:spcPct val="150000"/>
              </a:lnSpc>
              <a:buNone/>
            </a:pPr>
            <a:r>
              <a:rPr lang="tr-TR" sz="3600" dirty="0" smtClean="0"/>
              <a:t>Hepsinin hedefi geleceklerini üniversitede alacakları eğitimin üstüne kurmak…</a:t>
            </a:r>
            <a:endParaRPr lang="tr-TR" sz="3600" dirty="0"/>
          </a:p>
          <a:p>
            <a:endParaRPr lang="tr-TR" dirty="0"/>
          </a:p>
        </p:txBody>
      </p:sp>
    </p:spTree>
    <p:extLst>
      <p:ext uri="{BB962C8B-B14F-4D97-AF65-F5344CB8AC3E}">
        <p14:creationId xmlns:p14="http://schemas.microsoft.com/office/powerpoint/2010/main" val="4062647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ctr">
              <a:buNone/>
            </a:pPr>
            <a:r>
              <a:rPr lang="tr-TR" sz="3200" dirty="0"/>
              <a:t>Peki </a:t>
            </a:r>
            <a:r>
              <a:rPr lang="tr-TR" sz="3200" dirty="0" smtClean="0"/>
              <a:t>biz nasıl ve ne kadar </a:t>
            </a:r>
            <a:r>
              <a:rPr lang="tr-TR" sz="3200" dirty="0"/>
              <a:t>hizmet </a:t>
            </a:r>
            <a:r>
              <a:rPr lang="tr-TR" sz="3200" dirty="0" smtClean="0"/>
              <a:t>verebiliyoruz?</a:t>
            </a:r>
            <a:endParaRPr lang="tr-TR" sz="3200" dirty="0"/>
          </a:p>
          <a:p>
            <a:endParaRPr lang="tr-TR" dirty="0" smtClean="0"/>
          </a:p>
          <a:p>
            <a:endParaRPr lang="tr-TR" dirty="0"/>
          </a:p>
        </p:txBody>
      </p:sp>
    </p:spTree>
    <p:extLst>
      <p:ext uri="{BB962C8B-B14F-4D97-AF65-F5344CB8AC3E}">
        <p14:creationId xmlns:p14="http://schemas.microsoft.com/office/powerpoint/2010/main" val="731699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normAutofit/>
          </a:bodyPr>
          <a:lstStyle/>
          <a:p>
            <a:pPr marL="0" indent="0" algn="just">
              <a:lnSpc>
                <a:spcPct val="150000"/>
              </a:lnSpc>
              <a:buNone/>
            </a:pPr>
            <a:r>
              <a:rPr lang="tr-TR" sz="3200" dirty="0" smtClean="0"/>
              <a:t>Her bir öğrenciye gerçek ve işe yarar hizmet vermek ve erişilebilir </a:t>
            </a:r>
            <a:r>
              <a:rPr lang="tr-TR" sz="3200" dirty="0"/>
              <a:t>bir </a:t>
            </a:r>
            <a:r>
              <a:rPr lang="tr-TR" sz="3200" dirty="0" smtClean="0"/>
              <a:t>kampüs oluşturmak için </a:t>
            </a:r>
            <a:r>
              <a:rPr lang="tr-TR" sz="3200" dirty="0"/>
              <a:t>daha </a:t>
            </a:r>
            <a:r>
              <a:rPr lang="tr-TR" sz="3200" dirty="0" smtClean="0"/>
              <a:t>bütünleştirici </a:t>
            </a:r>
            <a:r>
              <a:rPr lang="tr-TR" sz="3200" dirty="0"/>
              <a:t>bir </a:t>
            </a:r>
            <a:r>
              <a:rPr lang="tr-TR" sz="3200" dirty="0" smtClean="0"/>
              <a:t>yaklaşım benimsenmelidir.</a:t>
            </a:r>
          </a:p>
          <a:p>
            <a:pPr marL="0" indent="0" algn="just">
              <a:lnSpc>
                <a:spcPct val="150000"/>
              </a:lnSpc>
              <a:buNone/>
            </a:pPr>
            <a:r>
              <a:rPr lang="tr-TR" sz="3200" dirty="0" smtClean="0"/>
              <a:t>Hepimiz, </a:t>
            </a:r>
            <a:r>
              <a:rPr lang="tr-TR" sz="3200" dirty="0"/>
              <a:t>kampüsteki </a:t>
            </a:r>
            <a:r>
              <a:rPr lang="tr-TR" sz="3200" dirty="0" smtClean="0"/>
              <a:t>her bir öğrencinin, her hizmete erişimi sağlamak </a:t>
            </a:r>
            <a:r>
              <a:rPr lang="tr-TR" sz="3200" dirty="0"/>
              <a:t>ve </a:t>
            </a:r>
            <a:r>
              <a:rPr lang="tr-TR" sz="3200" dirty="0" smtClean="0"/>
              <a:t>onlara en iyi eğitimi alabilecekleri </a:t>
            </a:r>
            <a:r>
              <a:rPr lang="tr-TR" sz="3200" dirty="0"/>
              <a:t>bir ortam </a:t>
            </a:r>
            <a:r>
              <a:rPr lang="tr-TR" sz="3200" dirty="0" smtClean="0"/>
              <a:t>oluşturmakla sorumluyuz.</a:t>
            </a:r>
            <a:endParaRPr lang="tr-TR" sz="3200" dirty="0"/>
          </a:p>
          <a:p>
            <a:pPr algn="just"/>
            <a:endParaRPr lang="tr-TR" dirty="0"/>
          </a:p>
        </p:txBody>
      </p:sp>
    </p:spTree>
    <p:extLst>
      <p:ext uri="{BB962C8B-B14F-4D97-AF65-F5344CB8AC3E}">
        <p14:creationId xmlns:p14="http://schemas.microsoft.com/office/powerpoint/2010/main" val="1448462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lnSpc>
                <a:spcPct val="125000"/>
              </a:lnSpc>
              <a:buNone/>
            </a:pPr>
            <a:r>
              <a:rPr lang="tr-TR" sz="3600" dirty="0" smtClean="0"/>
              <a:t>Kampüse girdikten sonra, engelli öğrencilerin sınıflara, kütüphanelere, yemek alanlarına fiziksel olarak erişmeleri gerekir - temel olarak bir öğrencinin gidebileceği her yere erişimi olmalı- </a:t>
            </a:r>
          </a:p>
          <a:p>
            <a:pPr marL="0" indent="0" algn="just">
              <a:lnSpc>
                <a:spcPct val="125000"/>
              </a:lnSpc>
              <a:buNone/>
            </a:pPr>
            <a:r>
              <a:rPr lang="tr-TR" sz="3600" dirty="0" smtClean="0"/>
              <a:t>Erişim planları bina ve peyzaj mimarisine dahil edilmelidir.</a:t>
            </a:r>
          </a:p>
          <a:p>
            <a:endParaRPr lang="tr-TR" dirty="0"/>
          </a:p>
        </p:txBody>
      </p:sp>
    </p:spTree>
    <p:extLst>
      <p:ext uri="{BB962C8B-B14F-4D97-AF65-F5344CB8AC3E}">
        <p14:creationId xmlns:p14="http://schemas.microsoft.com/office/powerpoint/2010/main" val="413912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Erişim</a:t>
            </a:r>
            <a:endParaRPr lang="tr-TR" dirty="0"/>
          </a:p>
        </p:txBody>
      </p:sp>
      <p:sp>
        <p:nvSpPr>
          <p:cNvPr id="3" name="İçerik Yer Tutucusu 2"/>
          <p:cNvSpPr>
            <a:spLocks noGrp="1"/>
          </p:cNvSpPr>
          <p:nvPr>
            <p:ph idx="1"/>
          </p:nvPr>
        </p:nvSpPr>
        <p:spPr/>
        <p:txBody>
          <a:bodyPr/>
          <a:lstStyle/>
          <a:p>
            <a:pPr marL="0" indent="0" algn="ctr">
              <a:buNone/>
            </a:pPr>
            <a:endParaRPr lang="tr-TR" b="1" dirty="0" smtClean="0"/>
          </a:p>
          <a:p>
            <a:pPr marL="0" indent="0" algn="ctr">
              <a:buNone/>
            </a:pPr>
            <a:r>
              <a:rPr lang="tr-TR" b="1" dirty="0" smtClean="0"/>
              <a:t>Erişim için Evrensel </a:t>
            </a:r>
            <a:r>
              <a:rPr lang="tr-TR" b="1" dirty="0"/>
              <a:t>Tasarım ilkeleri benimsenmelidir.</a:t>
            </a:r>
          </a:p>
          <a:p>
            <a:endParaRPr lang="tr-TR" dirty="0"/>
          </a:p>
        </p:txBody>
      </p:sp>
    </p:spTree>
    <p:extLst>
      <p:ext uri="{BB962C8B-B14F-4D97-AF65-F5344CB8AC3E}">
        <p14:creationId xmlns:p14="http://schemas.microsoft.com/office/powerpoint/2010/main" val="94207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Evrensel Tasarım</a:t>
            </a:r>
            <a:endParaRPr lang="tr-TR" dirty="0"/>
          </a:p>
        </p:txBody>
      </p:sp>
      <p:sp>
        <p:nvSpPr>
          <p:cNvPr id="3" name="İçerik Yer Tutucusu 2"/>
          <p:cNvSpPr>
            <a:spLocks noGrp="1"/>
          </p:cNvSpPr>
          <p:nvPr>
            <p:ph idx="1"/>
          </p:nvPr>
        </p:nvSpPr>
        <p:spPr/>
        <p:txBody>
          <a:bodyPr>
            <a:normAutofit/>
          </a:bodyPr>
          <a:lstStyle/>
          <a:p>
            <a:r>
              <a:rPr lang="tr-TR" dirty="0"/>
              <a:t>Evrensel Tasarım, </a:t>
            </a:r>
            <a:r>
              <a:rPr lang="tr-TR" dirty="0" smtClean="0"/>
              <a:t>bireylerin yaşları</a:t>
            </a:r>
            <a:r>
              <a:rPr lang="tr-TR" dirty="0"/>
              <a:t>, </a:t>
            </a:r>
            <a:r>
              <a:rPr lang="tr-TR" dirty="0" smtClean="0"/>
              <a:t>boyutları, </a:t>
            </a:r>
            <a:r>
              <a:rPr lang="tr-TR" dirty="0"/>
              <a:t>yetenekleri veya </a:t>
            </a:r>
            <a:r>
              <a:rPr lang="tr-TR" dirty="0" smtClean="0"/>
              <a:t>engellerine bakılmaksızın </a:t>
            </a:r>
            <a:r>
              <a:rPr lang="tr-TR" dirty="0"/>
              <a:t>tüm </a:t>
            </a:r>
            <a:r>
              <a:rPr lang="tr-TR" dirty="0" smtClean="0"/>
              <a:t>bireyler tarafından </a:t>
            </a:r>
            <a:r>
              <a:rPr lang="tr-TR" dirty="0"/>
              <a:t>mümkün olan en geniş ölçüde erişilebilir, anlaşılabilir ve </a:t>
            </a:r>
            <a:r>
              <a:rPr lang="tr-TR" dirty="0" smtClean="0"/>
              <a:t>kullanılabilir çevrenin düzenlenmesidir. </a:t>
            </a:r>
          </a:p>
          <a:p>
            <a:r>
              <a:rPr lang="tr-TR" dirty="0" smtClean="0"/>
              <a:t>Bir </a:t>
            </a:r>
            <a:r>
              <a:rPr lang="tr-TR" dirty="0"/>
              <a:t>ortam (veya o ortamdaki herhangi bir bina, ürün veya hizmet) kullanmak isteyen tüm kişilerin ihtiyaçlarını karşılayacak şekilde tasarlanmalıdır. </a:t>
            </a:r>
            <a:endParaRPr lang="tr-TR" dirty="0" smtClean="0"/>
          </a:p>
          <a:p>
            <a:endParaRPr lang="tr-TR" dirty="0"/>
          </a:p>
        </p:txBody>
      </p:sp>
    </p:spTree>
    <p:extLst>
      <p:ext uri="{BB962C8B-B14F-4D97-AF65-F5344CB8AC3E}">
        <p14:creationId xmlns:p14="http://schemas.microsoft.com/office/powerpoint/2010/main" val="1974717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Evrensel Tasarım</a:t>
            </a:r>
            <a:endParaRPr lang="tr-TR" dirty="0"/>
          </a:p>
        </p:txBody>
      </p:sp>
      <p:sp>
        <p:nvSpPr>
          <p:cNvPr id="3" name="İçerik Yer Tutucusu 2"/>
          <p:cNvSpPr>
            <a:spLocks noGrp="1"/>
          </p:cNvSpPr>
          <p:nvPr>
            <p:ph idx="1"/>
          </p:nvPr>
        </p:nvSpPr>
        <p:spPr/>
        <p:txBody>
          <a:bodyPr/>
          <a:lstStyle/>
          <a:p>
            <a:r>
              <a:rPr lang="tr-TR" dirty="0" smtClean="0"/>
              <a:t>Evrensel </a:t>
            </a:r>
            <a:r>
              <a:rPr lang="tr-TR" dirty="0"/>
              <a:t>tasarım, tüm tasarım süreci boyunca farklı ihtiyaçları ve yetenekleri göz önüne alarak, insanların ihtiyaçlarını karşılayan ürünler, hizmetler ve ortamlar yaratır. </a:t>
            </a:r>
            <a:endParaRPr lang="tr-TR" dirty="0" smtClean="0"/>
          </a:p>
          <a:p>
            <a:r>
              <a:rPr lang="tr-TR" dirty="0" smtClean="0"/>
              <a:t>Basitçe </a:t>
            </a:r>
            <a:r>
              <a:rPr lang="tr-TR" dirty="0"/>
              <a:t>söylemek gerekirse, evrensel tasarım iyi bir tasarımdır.</a:t>
            </a:r>
          </a:p>
          <a:p>
            <a:endParaRPr lang="tr-TR" dirty="0"/>
          </a:p>
        </p:txBody>
      </p:sp>
    </p:spTree>
    <p:extLst>
      <p:ext uri="{BB962C8B-B14F-4D97-AF65-F5344CB8AC3E}">
        <p14:creationId xmlns:p14="http://schemas.microsoft.com/office/powerpoint/2010/main" val="367011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Evrensel Tasarım</a:t>
            </a:r>
            <a:endParaRPr lang="tr-TR" dirty="0"/>
          </a:p>
        </p:txBody>
      </p:sp>
      <p:sp>
        <p:nvSpPr>
          <p:cNvPr id="3" name="İçerik Yer Tutucusu 2"/>
          <p:cNvSpPr>
            <a:spLocks noGrp="1"/>
          </p:cNvSpPr>
          <p:nvPr>
            <p:ph idx="1"/>
          </p:nvPr>
        </p:nvSpPr>
        <p:spPr/>
        <p:txBody>
          <a:bodyPr>
            <a:normAutofit lnSpcReduction="10000"/>
          </a:bodyPr>
          <a:lstStyle/>
          <a:p>
            <a:pPr algn="just">
              <a:lnSpc>
                <a:spcPct val="125000"/>
              </a:lnSpc>
            </a:pPr>
            <a:r>
              <a:rPr lang="tr-TR" sz="3200" dirty="0" smtClean="0"/>
              <a:t>Üniversitelerimizde evrensel </a:t>
            </a:r>
            <a:r>
              <a:rPr lang="tr-TR" sz="3200" dirty="0"/>
              <a:t>tasarım, </a:t>
            </a:r>
            <a:r>
              <a:rPr lang="tr-TR" sz="3200" dirty="0" smtClean="0"/>
              <a:t>fiziksel ortamları sadece </a:t>
            </a:r>
            <a:r>
              <a:rPr lang="tr-TR" sz="3200" dirty="0"/>
              <a:t>engelli öğrenciler için değil, tüm öğrenciler için erişilebilir kılmaktadır. </a:t>
            </a:r>
            <a:endParaRPr lang="tr-TR" sz="3200" dirty="0" smtClean="0"/>
          </a:p>
          <a:p>
            <a:pPr algn="just">
              <a:lnSpc>
                <a:spcPct val="125000"/>
              </a:lnSpc>
            </a:pPr>
            <a:r>
              <a:rPr lang="tr-TR" sz="3200" dirty="0"/>
              <a:t>Bunun </a:t>
            </a:r>
            <a:r>
              <a:rPr lang="tr-TR" sz="3200" dirty="0" smtClean="0"/>
              <a:t>için TS </a:t>
            </a:r>
            <a:r>
              <a:rPr lang="tr-TR" sz="3200" dirty="0"/>
              <a:t>9111 </a:t>
            </a:r>
            <a:r>
              <a:rPr lang="tr-TR" sz="3200" dirty="0" smtClean="0"/>
              <a:t>«Özürlüler </a:t>
            </a:r>
            <a:r>
              <a:rPr lang="tr-TR" sz="3200" dirty="0"/>
              <a:t>ve hareket kısıtlılığı bulunan kişiler için binalarda ulaşılabilirlik </a:t>
            </a:r>
            <a:r>
              <a:rPr lang="tr-TR" sz="3200" dirty="0" smtClean="0"/>
              <a:t>gerekleri»</a:t>
            </a:r>
            <a:r>
              <a:rPr lang="tr-TR" sz="3200" dirty="0"/>
              <a:t> yol gösterici olacağı gibi </a:t>
            </a:r>
            <a:endParaRPr lang="tr-TR" sz="3200" dirty="0" smtClean="0"/>
          </a:p>
          <a:p>
            <a:pPr algn="just">
              <a:lnSpc>
                <a:spcPct val="125000"/>
              </a:lnSpc>
            </a:pPr>
            <a:r>
              <a:rPr lang="tr-TR" sz="3200" dirty="0" smtClean="0"/>
              <a:t>YÖK engelsiz üniversiteler ödülleri için hazırlanan kontrol listeleri de daha basit ve yol gösterici olacaktır.</a:t>
            </a:r>
            <a:endParaRPr lang="tr-TR" sz="3200" dirty="0"/>
          </a:p>
          <a:p>
            <a:endParaRPr lang="tr-TR" dirty="0"/>
          </a:p>
        </p:txBody>
      </p:sp>
    </p:spTree>
    <p:extLst>
      <p:ext uri="{BB962C8B-B14F-4D97-AF65-F5344CB8AC3E}">
        <p14:creationId xmlns:p14="http://schemas.microsoft.com/office/powerpoint/2010/main" val="810925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p:txBody>
          <a:bodyPr/>
          <a:lstStyle/>
          <a:p>
            <a:pPr marL="0" indent="0" algn="ctr">
              <a:lnSpc>
                <a:spcPct val="150000"/>
              </a:lnSpc>
              <a:buNone/>
            </a:pPr>
            <a:r>
              <a:rPr lang="tr-TR" sz="3600" dirty="0" smtClean="0"/>
              <a:t>Erişim sadece </a:t>
            </a:r>
            <a:r>
              <a:rPr lang="tr-TR" sz="3600" dirty="0" smtClean="0"/>
              <a:t>engelli biriminin sorumluluğu </a:t>
            </a:r>
            <a:r>
              <a:rPr lang="tr-TR" sz="3600" dirty="0"/>
              <a:t>değil; </a:t>
            </a:r>
            <a:endParaRPr lang="tr-TR" sz="3600" dirty="0" smtClean="0"/>
          </a:p>
          <a:p>
            <a:pPr marL="0" indent="0" algn="ctr">
              <a:lnSpc>
                <a:spcPct val="150000"/>
              </a:lnSpc>
              <a:buNone/>
            </a:pPr>
            <a:r>
              <a:rPr lang="tr-TR" sz="3600" dirty="0" smtClean="0"/>
              <a:t>Üniversite </a:t>
            </a:r>
            <a:r>
              <a:rPr lang="tr-TR" sz="3600" dirty="0"/>
              <a:t>çapında bir sorumluluktur. </a:t>
            </a:r>
            <a:endParaRPr lang="tr-TR" sz="3600" dirty="0" smtClean="0"/>
          </a:p>
          <a:p>
            <a:pPr marL="0" indent="0" algn="ctr">
              <a:lnSpc>
                <a:spcPct val="150000"/>
              </a:lnSpc>
              <a:buNone/>
            </a:pPr>
            <a:r>
              <a:rPr lang="tr-TR" sz="3600" dirty="0" smtClean="0"/>
              <a:t>Ekipler </a:t>
            </a:r>
            <a:r>
              <a:rPr lang="tr-TR" sz="3600" dirty="0"/>
              <a:t>arasında işbirliğine dayalı ilişkiler </a:t>
            </a:r>
            <a:r>
              <a:rPr lang="tr-TR" sz="3600" dirty="0" smtClean="0"/>
              <a:t>kurulmalıdır.</a:t>
            </a:r>
          </a:p>
          <a:p>
            <a:pPr marL="0" indent="0" algn="ctr">
              <a:lnSpc>
                <a:spcPct val="150000"/>
              </a:lnSpc>
              <a:buNone/>
            </a:pPr>
            <a:endParaRPr lang="tr-TR" sz="3600" dirty="0"/>
          </a:p>
          <a:p>
            <a:endParaRPr lang="tr-TR" dirty="0"/>
          </a:p>
        </p:txBody>
      </p:sp>
    </p:spTree>
    <p:extLst>
      <p:ext uri="{BB962C8B-B14F-4D97-AF65-F5344CB8AC3E}">
        <p14:creationId xmlns:p14="http://schemas.microsoft.com/office/powerpoint/2010/main" val="3581770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Web Erişilebilirliği</a:t>
            </a:r>
            <a:endParaRPr lang="tr-TR" dirty="0"/>
          </a:p>
        </p:txBody>
      </p:sp>
      <p:sp>
        <p:nvSpPr>
          <p:cNvPr id="3" name="İçerik Yer Tutucusu 2"/>
          <p:cNvSpPr>
            <a:spLocks noGrp="1"/>
          </p:cNvSpPr>
          <p:nvPr>
            <p:ph idx="1"/>
          </p:nvPr>
        </p:nvSpPr>
        <p:spPr/>
        <p:txBody>
          <a:bodyPr>
            <a:normAutofit lnSpcReduction="10000"/>
          </a:bodyPr>
          <a:lstStyle/>
          <a:p>
            <a:pPr algn="just">
              <a:lnSpc>
                <a:spcPct val="125000"/>
              </a:lnSpc>
            </a:pPr>
            <a:r>
              <a:rPr lang="tr-TR" sz="3600" dirty="0" smtClean="0"/>
              <a:t>Erişim sadece fiziksel olarak erişimi değil aynı zamanda </a:t>
            </a:r>
            <a:r>
              <a:rPr lang="tr-TR" sz="3600" dirty="0"/>
              <a:t>b</a:t>
            </a:r>
            <a:r>
              <a:rPr lang="tr-TR" sz="3600" dirty="0" smtClean="0"/>
              <a:t>ir üniversitenin web erişilebilirliğini de kapsar.</a:t>
            </a:r>
          </a:p>
          <a:p>
            <a:pPr algn="just">
              <a:lnSpc>
                <a:spcPct val="125000"/>
              </a:lnSpc>
            </a:pPr>
            <a:r>
              <a:rPr lang="tr-TR" sz="3600" dirty="0" smtClean="0"/>
              <a:t>Üniversitelerin web erişilebilirliği politikasına da sahip olması, </a:t>
            </a:r>
            <a:r>
              <a:rPr lang="tr-TR" sz="3600" dirty="0"/>
              <a:t>tutarlı, iyi organize edilmiş ve evrensel olarak erişilebilir elektronik kaynaklar </a:t>
            </a:r>
            <a:r>
              <a:rPr lang="tr-TR" sz="3600" dirty="0" smtClean="0"/>
              <a:t>sağlaması </a:t>
            </a:r>
            <a:r>
              <a:rPr lang="tr-TR" sz="3600" dirty="0"/>
              <a:t>çok önemlidir.</a:t>
            </a:r>
          </a:p>
          <a:p>
            <a:endParaRPr lang="tr-TR" dirty="0"/>
          </a:p>
        </p:txBody>
      </p:sp>
    </p:spTree>
    <p:extLst>
      <p:ext uri="{BB962C8B-B14F-4D97-AF65-F5344CB8AC3E}">
        <p14:creationId xmlns:p14="http://schemas.microsoft.com/office/powerpoint/2010/main" val="807296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normAutofit/>
          </a:bodyPr>
          <a:lstStyle/>
          <a:p>
            <a:pPr algn="just">
              <a:lnSpc>
                <a:spcPct val="125000"/>
              </a:lnSpc>
            </a:pPr>
            <a:r>
              <a:rPr lang="tr-TR" sz="3600" dirty="0" smtClean="0"/>
              <a:t>Kurumun, kaynakların </a:t>
            </a:r>
            <a:r>
              <a:rPr lang="tr-TR" sz="3600" dirty="0"/>
              <a:t>iyileştirilmesi ve </a:t>
            </a:r>
            <a:r>
              <a:rPr lang="tr-TR" sz="3600" dirty="0" smtClean="0"/>
              <a:t>uygulanması </a:t>
            </a:r>
            <a:r>
              <a:rPr lang="tr-TR" sz="3600" dirty="0" smtClean="0"/>
              <a:t>önerilerini de içerecek şekilde, </a:t>
            </a:r>
            <a:r>
              <a:rPr lang="tr-TR" sz="3600" dirty="0"/>
              <a:t>düzenli erişilebilirlik uygunluğu </a:t>
            </a:r>
            <a:r>
              <a:rPr lang="tr-TR" sz="3600" dirty="0" smtClean="0"/>
              <a:t>denetimlerinin yapılması sağlanmalıdır.</a:t>
            </a:r>
            <a:endParaRPr lang="tr-TR" sz="3600" dirty="0"/>
          </a:p>
          <a:p>
            <a:pPr algn="just">
              <a:lnSpc>
                <a:spcPct val="125000"/>
              </a:lnSpc>
            </a:pPr>
            <a:endParaRPr lang="tr-TR" sz="3600" dirty="0"/>
          </a:p>
        </p:txBody>
      </p:sp>
    </p:spTree>
    <p:extLst>
      <p:ext uri="{BB962C8B-B14F-4D97-AF65-F5344CB8AC3E}">
        <p14:creationId xmlns:p14="http://schemas.microsoft.com/office/powerpoint/2010/main" val="2538515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Eğitim Öğretim</a:t>
            </a:r>
            <a:endParaRPr lang="tr-TR" dirty="0"/>
          </a:p>
        </p:txBody>
      </p:sp>
      <p:sp>
        <p:nvSpPr>
          <p:cNvPr id="3" name="İçerik Yer Tutucusu 2"/>
          <p:cNvSpPr>
            <a:spLocks noGrp="1"/>
          </p:cNvSpPr>
          <p:nvPr>
            <p:ph idx="1"/>
          </p:nvPr>
        </p:nvSpPr>
        <p:spPr/>
        <p:txBody>
          <a:bodyPr>
            <a:normAutofit/>
          </a:bodyPr>
          <a:lstStyle/>
          <a:p>
            <a:pPr marL="0" indent="0" algn="just">
              <a:lnSpc>
                <a:spcPct val="125000"/>
              </a:lnSpc>
              <a:buNone/>
            </a:pPr>
            <a:r>
              <a:rPr lang="tr-TR" sz="3200" dirty="0" smtClean="0"/>
              <a:t>Sınıflar tasarlanırken ya da düzenlenirken, dersi izleyenlerin kim </a:t>
            </a:r>
            <a:r>
              <a:rPr lang="tr-TR" sz="3200" dirty="0"/>
              <a:t>olacağı, </a:t>
            </a:r>
            <a:r>
              <a:rPr lang="tr-TR" sz="3200" dirty="0" smtClean="0"/>
              <a:t>kime </a:t>
            </a:r>
            <a:r>
              <a:rPr lang="tr-TR" sz="3200" dirty="0"/>
              <a:t>ulaşmanız gerektiği konusunda </a:t>
            </a:r>
            <a:r>
              <a:rPr lang="tr-TR" sz="3200" dirty="0" smtClean="0"/>
              <a:t>evrensel olarak düşünmek </a:t>
            </a:r>
            <a:r>
              <a:rPr lang="tr-TR" sz="3200" dirty="0"/>
              <a:t>gerekir. </a:t>
            </a:r>
            <a:endParaRPr lang="tr-TR" sz="3200" dirty="0" smtClean="0"/>
          </a:p>
          <a:p>
            <a:pPr marL="0" indent="0" algn="just">
              <a:lnSpc>
                <a:spcPct val="125000"/>
              </a:lnSpc>
              <a:buNone/>
            </a:pPr>
            <a:r>
              <a:rPr lang="tr-TR" sz="3200" dirty="0" smtClean="0"/>
              <a:t>Mümkün </a:t>
            </a:r>
            <a:r>
              <a:rPr lang="tr-TR" sz="3200" dirty="0"/>
              <a:t>olduğunca çok </a:t>
            </a:r>
            <a:r>
              <a:rPr lang="tr-TR" sz="3200" dirty="0" smtClean="0"/>
              <a:t>fazla bireye ulaşmaya hizmet eden bir yaklaşım benimsenmelidir.</a:t>
            </a:r>
          </a:p>
          <a:p>
            <a:pPr marL="0" indent="0" algn="just">
              <a:lnSpc>
                <a:spcPct val="125000"/>
              </a:lnSpc>
              <a:buNone/>
            </a:pPr>
            <a:r>
              <a:rPr lang="tr-TR" sz="3200" dirty="0" smtClean="0"/>
              <a:t>Ders hazırlıklarında da aynı yaklaşım benimsenmelidir.</a:t>
            </a:r>
            <a:endParaRPr lang="tr-TR" sz="3200" dirty="0"/>
          </a:p>
        </p:txBody>
      </p:sp>
    </p:spTree>
    <p:extLst>
      <p:ext uri="{BB962C8B-B14F-4D97-AF65-F5344CB8AC3E}">
        <p14:creationId xmlns:p14="http://schemas.microsoft.com/office/powerpoint/2010/main" val="4291041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normAutofit lnSpcReduction="10000"/>
          </a:bodyPr>
          <a:lstStyle/>
          <a:p>
            <a:pPr>
              <a:lnSpc>
                <a:spcPct val="125000"/>
              </a:lnSpc>
            </a:pPr>
            <a:r>
              <a:rPr lang="tr-TR" sz="3600" dirty="0" smtClean="0"/>
              <a:t>Eğitimciler, ders içeriğini sunmak için farklı </a:t>
            </a:r>
            <a:r>
              <a:rPr lang="tr-TR" sz="3600" smtClean="0"/>
              <a:t>yöntemler kullanmalı ve öğrencilerini </a:t>
            </a:r>
            <a:r>
              <a:rPr lang="tr-TR" sz="3600" dirty="0" smtClean="0"/>
              <a:t>sınıf </a:t>
            </a:r>
            <a:r>
              <a:rPr lang="tr-TR" sz="3600" dirty="0"/>
              <a:t>etkinliklerine </a:t>
            </a:r>
            <a:r>
              <a:rPr lang="tr-TR" sz="3600" dirty="0" smtClean="0"/>
              <a:t>katmak </a:t>
            </a:r>
            <a:r>
              <a:rPr lang="tr-TR" sz="3600" dirty="0"/>
              <a:t>için alternatif yollar </a:t>
            </a:r>
            <a:r>
              <a:rPr lang="tr-TR" sz="3600" dirty="0" smtClean="0"/>
              <a:t>sunmalıdırlar</a:t>
            </a:r>
            <a:r>
              <a:rPr lang="tr-TR" sz="3600" dirty="0"/>
              <a:t>. </a:t>
            </a:r>
            <a:endParaRPr lang="tr-TR" sz="3600" dirty="0" smtClean="0"/>
          </a:p>
          <a:p>
            <a:pPr>
              <a:lnSpc>
                <a:spcPct val="125000"/>
              </a:lnSpc>
            </a:pPr>
            <a:r>
              <a:rPr lang="tr-TR" sz="3600" dirty="0" smtClean="0"/>
              <a:t>öğretimde </a:t>
            </a:r>
            <a:r>
              <a:rPr lang="tr-TR" sz="3600" dirty="0"/>
              <a:t>- işiterek, görerek, dokunarak - </a:t>
            </a:r>
            <a:r>
              <a:rPr lang="tr-TR" sz="3600" dirty="0" smtClean="0"/>
              <a:t>tüm öğrencilerin bilgiye farklı </a:t>
            </a:r>
            <a:r>
              <a:rPr lang="tr-TR" sz="3600" dirty="0"/>
              <a:t>şekillerde </a:t>
            </a:r>
            <a:r>
              <a:rPr lang="tr-TR" sz="3600" dirty="0" smtClean="0"/>
              <a:t>erişilebilmesi göz önünde bulundurulmalıdır.</a:t>
            </a:r>
            <a:endParaRPr lang="tr-TR" sz="3600" dirty="0"/>
          </a:p>
          <a:p>
            <a:endParaRPr lang="tr-TR" dirty="0"/>
          </a:p>
        </p:txBody>
      </p:sp>
    </p:spTree>
    <p:extLst>
      <p:ext uri="{BB962C8B-B14F-4D97-AF65-F5344CB8AC3E}">
        <p14:creationId xmlns:p14="http://schemas.microsoft.com/office/powerpoint/2010/main" val="3039840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140460"/>
            <a:ext cx="7181850" cy="4069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5092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Haritalar </a:t>
            </a:r>
          </a:p>
        </p:txBody>
      </p:sp>
      <p:sp>
        <p:nvSpPr>
          <p:cNvPr id="3" name="İçerik Yer Tutucusu 2"/>
          <p:cNvSpPr>
            <a:spLocks noGrp="1"/>
          </p:cNvSpPr>
          <p:nvPr>
            <p:ph idx="1"/>
          </p:nvPr>
        </p:nvSpPr>
        <p:spPr>
          <a:xfrm>
            <a:off x="984738" y="1441938"/>
            <a:ext cx="10369062" cy="4735025"/>
          </a:xfrm>
        </p:spPr>
        <p:txBody>
          <a:bodyPr>
            <a:normAutofit/>
          </a:bodyPr>
          <a:lstStyle/>
          <a:p>
            <a:r>
              <a:rPr lang="tr-TR" sz="3200" dirty="0"/>
              <a:t>Okula yeni gelen engelli olan/olmayan öğrencilere, personele veya ziyaretçilere kendilerini kampüse yönlendirme, kampüs içinde yönlerini bulmada yardımcı olması için haritalar sağlanmalı.</a:t>
            </a:r>
          </a:p>
          <a:p>
            <a:r>
              <a:rPr lang="tr-TR" sz="3200" dirty="0" smtClean="0"/>
              <a:t>Erişilebilir </a:t>
            </a:r>
            <a:r>
              <a:rPr lang="tr-TR" sz="3200" dirty="0"/>
              <a:t>girişleri, erişilebilir </a:t>
            </a:r>
            <a:r>
              <a:rPr lang="tr-TR" sz="3200" dirty="0" smtClean="0"/>
              <a:t>lavaboları, </a:t>
            </a:r>
            <a:r>
              <a:rPr lang="tr-TR" sz="3200" dirty="0"/>
              <a:t>asansörleri, erişilebilir otoparkı ve kolaylıkla ulaşılabilir kampüs içi seyahat rotalarını gösteren haritalar; </a:t>
            </a:r>
            <a:r>
              <a:rPr lang="tr-TR" sz="3200" dirty="0" smtClean="0"/>
              <a:t>herkesin erişebileceği şekilde sağlanmalıdır; Kabartma haritalar, net görselleri olan haritalar, açık, anlaşılır ve kolay erişimi olan haritalar gibi.</a:t>
            </a:r>
            <a:endParaRPr lang="tr-TR" sz="3200" dirty="0"/>
          </a:p>
          <a:p>
            <a:endParaRPr lang="tr-TR" sz="3200" dirty="0"/>
          </a:p>
          <a:p>
            <a:endParaRPr lang="tr-TR" sz="3200" dirty="0"/>
          </a:p>
        </p:txBody>
      </p:sp>
    </p:spTree>
    <p:extLst>
      <p:ext uri="{BB962C8B-B14F-4D97-AF65-F5344CB8AC3E}">
        <p14:creationId xmlns:p14="http://schemas.microsoft.com/office/powerpoint/2010/main" val="4261452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308" y="642937"/>
            <a:ext cx="10673862" cy="6004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56824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Kampüs Dışı – Kampüse Erişilebilirlik</a:t>
            </a:r>
            <a:endParaRPr lang="tr-TR" dirty="0"/>
          </a:p>
        </p:txBody>
      </p:sp>
      <p:sp>
        <p:nvSpPr>
          <p:cNvPr id="3" name="İçerik Yer Tutucusu 2"/>
          <p:cNvSpPr>
            <a:spLocks noGrp="1"/>
          </p:cNvSpPr>
          <p:nvPr>
            <p:ph idx="1"/>
          </p:nvPr>
        </p:nvSpPr>
        <p:spPr/>
        <p:txBody>
          <a:bodyPr/>
          <a:lstStyle/>
          <a:p>
            <a:r>
              <a:rPr lang="tr-TR" dirty="0"/>
              <a:t>Toplu taşıma veya otoparklardan kampüsün ana giriş noktalarına açık ve sürekli </a:t>
            </a:r>
            <a:r>
              <a:rPr lang="tr-TR" dirty="0" smtClean="0"/>
              <a:t>erişilebilirlik olmalı</a:t>
            </a:r>
            <a:endParaRPr lang="tr-TR" dirty="0"/>
          </a:p>
          <a:p>
            <a:r>
              <a:rPr lang="tr-TR" dirty="0"/>
              <a:t>Dış yollar, tekerlekli sandalye kullanan / yürüyen çerçeve / hareketlilik yardımını başkası tarafından geçmek için kullanan bir kişi için yeterli genişlikte </a:t>
            </a:r>
            <a:r>
              <a:rPr lang="tr-TR" dirty="0" smtClean="0"/>
              <a:t>olmalı.</a:t>
            </a:r>
            <a:endParaRPr lang="tr-TR" dirty="0"/>
          </a:p>
          <a:p>
            <a:r>
              <a:rPr lang="tr-TR" dirty="0"/>
              <a:t>Yolların kafa yüksekliğinde açık olmasını, yani dalların düzenli olarak kesilmesini </a:t>
            </a:r>
            <a:r>
              <a:rPr lang="tr-TR" dirty="0" smtClean="0"/>
              <a:t>sağlanmalı</a:t>
            </a:r>
          </a:p>
          <a:p>
            <a:endParaRPr lang="tr-TR" dirty="0"/>
          </a:p>
          <a:p>
            <a:endParaRPr lang="tr-TR" dirty="0"/>
          </a:p>
        </p:txBody>
      </p:sp>
    </p:spTree>
    <p:extLst>
      <p:ext uri="{BB962C8B-B14F-4D97-AF65-F5344CB8AC3E}">
        <p14:creationId xmlns:p14="http://schemas.microsoft.com/office/powerpoint/2010/main" val="3011293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t>Tabela, </a:t>
            </a:r>
            <a:r>
              <a:rPr lang="tr-TR" dirty="0"/>
              <a:t>levha ve İşaretler</a:t>
            </a:r>
            <a:br>
              <a:rPr lang="tr-TR" dirty="0"/>
            </a:br>
            <a:endParaRPr lang="tr-TR" dirty="0"/>
          </a:p>
        </p:txBody>
      </p:sp>
      <p:sp>
        <p:nvSpPr>
          <p:cNvPr id="3" name="İçerik Yer Tutucusu 2"/>
          <p:cNvSpPr>
            <a:spLocks noGrp="1"/>
          </p:cNvSpPr>
          <p:nvPr>
            <p:ph idx="1"/>
          </p:nvPr>
        </p:nvSpPr>
        <p:spPr/>
        <p:txBody>
          <a:bodyPr/>
          <a:lstStyle/>
          <a:p>
            <a:r>
              <a:rPr lang="tr-TR" dirty="0"/>
              <a:t>Binalarda (örneğin bina numaraları ve / veya unvan ve / veya bina işlevi) ve tesislerinde (örneğin </a:t>
            </a:r>
            <a:r>
              <a:rPr lang="tr-TR" dirty="0" smtClean="0"/>
              <a:t>WC, </a:t>
            </a:r>
            <a:r>
              <a:rPr lang="tr-TR" dirty="0"/>
              <a:t>öğrenci </a:t>
            </a:r>
            <a:r>
              <a:rPr lang="tr-TR" dirty="0" smtClean="0"/>
              <a:t>işleri) </a:t>
            </a:r>
            <a:r>
              <a:rPr lang="tr-TR" dirty="0"/>
              <a:t>belirgin </a:t>
            </a:r>
            <a:r>
              <a:rPr lang="tr-TR" dirty="0" smtClean="0"/>
              <a:t>işaretler olmalı, renk zemin zıtlığı olmalı.</a:t>
            </a:r>
            <a:endParaRPr lang="tr-TR" dirty="0"/>
          </a:p>
          <a:p>
            <a:r>
              <a:rPr lang="tr-TR" dirty="0"/>
              <a:t>Yol bulma ve tesis </a:t>
            </a:r>
            <a:r>
              <a:rPr lang="tr-TR" dirty="0" smtClean="0"/>
              <a:t>tabelaları, renk zıtlığı arttırılmış, </a:t>
            </a:r>
            <a:r>
              <a:rPr lang="tr-TR" dirty="0"/>
              <a:t>dokunsal ve / veya </a:t>
            </a:r>
            <a:r>
              <a:rPr lang="tr-TR" dirty="0" err="1"/>
              <a:t>braille</a:t>
            </a:r>
            <a:r>
              <a:rPr lang="tr-TR" dirty="0"/>
              <a:t> bilgilerini </a:t>
            </a:r>
            <a:r>
              <a:rPr lang="tr-TR" dirty="0" smtClean="0"/>
              <a:t>içermeli.</a:t>
            </a:r>
            <a:endParaRPr lang="tr-TR" dirty="0"/>
          </a:p>
          <a:p>
            <a:endParaRPr lang="tr-T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1231" y="3623252"/>
            <a:ext cx="3845169" cy="2153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698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a:t>Bina İçi </a:t>
            </a:r>
            <a:r>
              <a:rPr lang="tr-TR" b="1" dirty="0" smtClean="0"/>
              <a:t>E</a:t>
            </a:r>
            <a:r>
              <a:rPr lang="tr-TR" b="1" dirty="0" smtClean="0"/>
              <a:t>rişilebilirlik</a:t>
            </a:r>
            <a:r>
              <a:rPr lang="tr-TR" dirty="0"/>
              <a:t/>
            </a:r>
            <a:br>
              <a:rPr lang="tr-TR" dirty="0"/>
            </a:br>
            <a:endParaRPr lang="tr-TR" dirty="0"/>
          </a:p>
        </p:txBody>
      </p:sp>
      <p:sp>
        <p:nvSpPr>
          <p:cNvPr id="3" name="İçerik Yer Tutucusu 2"/>
          <p:cNvSpPr>
            <a:spLocks noGrp="1"/>
          </p:cNvSpPr>
          <p:nvPr>
            <p:ph idx="1"/>
          </p:nvPr>
        </p:nvSpPr>
        <p:spPr>
          <a:xfrm>
            <a:off x="1019908" y="1318846"/>
            <a:ext cx="10638692" cy="4858117"/>
          </a:xfrm>
        </p:spPr>
        <p:txBody>
          <a:bodyPr>
            <a:noAutofit/>
          </a:bodyPr>
          <a:lstStyle/>
          <a:p>
            <a:pPr algn="just"/>
            <a:r>
              <a:rPr lang="tr-TR" sz="3200" dirty="0"/>
              <a:t>Tekerlekli sandalye, yürüyen çerçeve veya başka bir hareketlilik yardımcısı kullanan birinin başkasını çevirmesi veya geçmesi için geçişler yeterince geniş mi </a:t>
            </a:r>
            <a:r>
              <a:rPr lang="tr-TR" sz="3200" dirty="0" smtClean="0"/>
              <a:t>geçiş </a:t>
            </a:r>
            <a:r>
              <a:rPr lang="tr-TR" sz="3200" dirty="0"/>
              <a:t>alanları </a:t>
            </a:r>
            <a:r>
              <a:rPr lang="tr-TR" sz="3200" dirty="0" smtClean="0"/>
              <a:t>olmalı</a:t>
            </a:r>
            <a:r>
              <a:rPr lang="tr-TR" sz="3200" dirty="0"/>
              <a:t>.</a:t>
            </a:r>
            <a:endParaRPr lang="tr-TR" sz="3200" dirty="0"/>
          </a:p>
          <a:p>
            <a:pPr algn="just"/>
            <a:r>
              <a:rPr lang="tr-TR" sz="3200" dirty="0" smtClean="0"/>
              <a:t>Sık kullanılan </a:t>
            </a:r>
            <a:r>
              <a:rPr lang="tr-TR" sz="3200" dirty="0"/>
              <a:t>girişler ve geçitler için otomatik kapılar </a:t>
            </a:r>
            <a:r>
              <a:rPr lang="tr-TR" sz="3200" dirty="0" smtClean="0"/>
              <a:t>kullanılmalı.</a:t>
            </a:r>
            <a:endParaRPr lang="tr-TR" sz="3200" dirty="0"/>
          </a:p>
          <a:p>
            <a:pPr algn="just"/>
            <a:r>
              <a:rPr lang="tr-TR" sz="3200" dirty="0"/>
              <a:t>Otomatik kapıların sağlanmadığı yerlerde kapılar hafif ve kolay açılır </a:t>
            </a:r>
            <a:r>
              <a:rPr lang="tr-TR" sz="3200" dirty="0" smtClean="0"/>
              <a:t>olmalı.</a:t>
            </a:r>
            <a:endParaRPr lang="tr-TR" sz="3200" dirty="0"/>
          </a:p>
          <a:p>
            <a:pPr algn="just"/>
            <a:r>
              <a:rPr lang="tr-TR" sz="3200" dirty="0" smtClean="0"/>
              <a:t>Kapı </a:t>
            </a:r>
            <a:r>
              <a:rPr lang="tr-TR" sz="3200" dirty="0"/>
              <a:t>kollarının kullanımı kolay </a:t>
            </a:r>
            <a:r>
              <a:rPr lang="tr-TR" sz="3200" dirty="0" smtClean="0"/>
              <a:t>olmalı. Özellikle acil çıkış kapıları…</a:t>
            </a:r>
            <a:endParaRPr lang="tr-TR" sz="3200" dirty="0"/>
          </a:p>
        </p:txBody>
      </p:sp>
    </p:spTree>
    <p:extLst>
      <p:ext uri="{BB962C8B-B14F-4D97-AF65-F5344CB8AC3E}">
        <p14:creationId xmlns:p14="http://schemas.microsoft.com/office/powerpoint/2010/main" val="3457434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5950" y="298938"/>
            <a:ext cx="8201191" cy="5953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361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normAutofit/>
          </a:bodyPr>
          <a:lstStyle/>
          <a:p>
            <a:pPr algn="just"/>
            <a:r>
              <a:rPr lang="tr-TR" sz="3200" dirty="0"/>
              <a:t>Cam kapılarda / duvar panellerinde renk kontrastı şerit gibi görsel işaretler var mı, bunlar daha görünür hale </a:t>
            </a:r>
            <a:r>
              <a:rPr lang="tr-TR" sz="3200" dirty="0" smtClean="0"/>
              <a:t>getirilmeli</a:t>
            </a:r>
            <a:endParaRPr lang="tr-TR" sz="3200" dirty="0"/>
          </a:p>
          <a:p>
            <a:pPr algn="just"/>
            <a:r>
              <a:rPr lang="tr-TR" sz="3200" dirty="0" smtClean="0"/>
              <a:t>Hissedilebilir yüzeyler ile kapı girişleri, merdiven, asansör başlangıçları belirtilmeli</a:t>
            </a:r>
            <a:endParaRPr lang="tr-TR" sz="3200" dirty="0"/>
          </a:p>
          <a:p>
            <a:pPr algn="just"/>
            <a:r>
              <a:rPr lang="tr-TR" sz="3200" dirty="0"/>
              <a:t>Zemin kaplamaları kaymalara karşı dayanıklı, pürüzsüz ve güvenli </a:t>
            </a:r>
            <a:r>
              <a:rPr lang="tr-TR" sz="3200" dirty="0" smtClean="0"/>
              <a:t>olmalı</a:t>
            </a:r>
            <a:endParaRPr lang="tr-TR" sz="3200" dirty="0"/>
          </a:p>
          <a:p>
            <a:pPr algn="just"/>
            <a:endParaRPr lang="tr-TR" sz="3200" dirty="0"/>
          </a:p>
        </p:txBody>
      </p:sp>
    </p:spTree>
    <p:extLst>
      <p:ext uri="{BB962C8B-B14F-4D97-AF65-F5344CB8AC3E}">
        <p14:creationId xmlns:p14="http://schemas.microsoft.com/office/powerpoint/2010/main" val="1341766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Hissedilebilir Yüzey</a:t>
            </a:r>
            <a:endParaRPr lang="tr-TR" dirty="0"/>
          </a:p>
        </p:txBody>
      </p:sp>
      <p:pic>
        <p:nvPicPr>
          <p:cNvPr id="7174" name="Picture 6" descr="hissedilebilir yÃ¼zey ile ilgili gÃ¶rsel sonucu"/>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499542" y="1447800"/>
            <a:ext cx="6826453"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2004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a:t>Sınıflar/ </a:t>
            </a:r>
            <a:r>
              <a:rPr lang="tr-TR" b="1" dirty="0" smtClean="0"/>
              <a:t>Derslikler/</a:t>
            </a:r>
            <a:r>
              <a:rPr lang="tr-TR" b="1" dirty="0" err="1"/>
              <a:t>A</a:t>
            </a:r>
            <a:r>
              <a:rPr lang="tr-TR" b="1" dirty="0" err="1" smtClean="0"/>
              <a:t>nfiler</a:t>
            </a:r>
            <a:r>
              <a:rPr lang="tr-TR" dirty="0"/>
              <a:t/>
            </a:r>
            <a:br>
              <a:rPr lang="tr-TR" dirty="0"/>
            </a:br>
            <a:endParaRPr lang="tr-TR" dirty="0"/>
          </a:p>
        </p:txBody>
      </p:sp>
      <p:sp>
        <p:nvSpPr>
          <p:cNvPr id="3" name="İçerik Yer Tutucusu 2"/>
          <p:cNvSpPr>
            <a:spLocks noGrp="1"/>
          </p:cNvSpPr>
          <p:nvPr>
            <p:ph idx="1"/>
          </p:nvPr>
        </p:nvSpPr>
        <p:spPr/>
        <p:txBody>
          <a:bodyPr>
            <a:normAutofit/>
          </a:bodyPr>
          <a:lstStyle/>
          <a:p>
            <a:pPr algn="just">
              <a:lnSpc>
                <a:spcPct val="125000"/>
              </a:lnSpc>
            </a:pPr>
            <a:r>
              <a:rPr lang="tr-TR" sz="3200" dirty="0"/>
              <a:t>Sabit oturma düzenine sahip </a:t>
            </a:r>
            <a:r>
              <a:rPr lang="tr-TR" sz="3200" dirty="0" smtClean="0"/>
              <a:t>dersliklerde </a:t>
            </a:r>
            <a:r>
              <a:rPr lang="tr-TR" sz="3200" dirty="0"/>
              <a:t>tekerlekli sandalye kullananlar için uygun yerler </a:t>
            </a:r>
            <a:r>
              <a:rPr lang="tr-TR" sz="3200" dirty="0" smtClean="0"/>
              <a:t>ayarlanmalı.</a:t>
            </a:r>
          </a:p>
          <a:p>
            <a:pPr algn="just">
              <a:lnSpc>
                <a:spcPct val="125000"/>
              </a:lnSpc>
            </a:pPr>
            <a:endParaRPr lang="tr-TR" sz="3200" dirty="0"/>
          </a:p>
          <a:p>
            <a:pPr algn="just">
              <a:lnSpc>
                <a:spcPct val="125000"/>
              </a:lnSpc>
            </a:pPr>
            <a:endParaRPr lang="tr-TR" sz="3200" dirty="0"/>
          </a:p>
        </p:txBody>
      </p:sp>
    </p:spTree>
    <p:extLst>
      <p:ext uri="{BB962C8B-B14F-4D97-AF65-F5344CB8AC3E}">
        <p14:creationId xmlns:p14="http://schemas.microsoft.com/office/powerpoint/2010/main" val="288043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54014" y="488220"/>
            <a:ext cx="9999785" cy="1325563"/>
          </a:xfrm>
        </p:spPr>
        <p:txBody>
          <a:bodyPr>
            <a:normAutofit fontScale="90000"/>
          </a:bodyPr>
          <a:lstStyle/>
          <a:p>
            <a:r>
              <a:rPr lang="tr-TR" b="1" dirty="0"/>
              <a:t>Aydınlatma:</a:t>
            </a:r>
            <a:r>
              <a:rPr lang="tr-TR" dirty="0"/>
              <a:t/>
            </a:r>
            <a:br>
              <a:rPr lang="tr-TR" dirty="0"/>
            </a:br>
            <a:endParaRPr lang="tr-TR" dirty="0"/>
          </a:p>
        </p:txBody>
      </p:sp>
      <p:sp>
        <p:nvSpPr>
          <p:cNvPr id="3" name="İçerik Yer Tutucusu 2"/>
          <p:cNvSpPr>
            <a:spLocks noGrp="1"/>
          </p:cNvSpPr>
          <p:nvPr>
            <p:ph idx="1"/>
          </p:nvPr>
        </p:nvSpPr>
        <p:spPr/>
        <p:txBody>
          <a:bodyPr>
            <a:normAutofit/>
          </a:bodyPr>
          <a:lstStyle/>
          <a:p>
            <a:pPr marL="0" indent="0" algn="just">
              <a:lnSpc>
                <a:spcPct val="125000"/>
              </a:lnSpc>
              <a:buNone/>
            </a:pPr>
            <a:r>
              <a:rPr lang="tr-TR" sz="3200" dirty="0" smtClean="0"/>
              <a:t>Öğretim alanları, özellikle </a:t>
            </a:r>
            <a:r>
              <a:rPr lang="tr-TR" sz="3200" dirty="0" smtClean="0"/>
              <a:t>eğitimcinin yüzü, sunu yapılan tahta gibi öğretimin yapıldığı yerde</a:t>
            </a:r>
            <a:r>
              <a:rPr lang="tr-TR" sz="3200" dirty="0" smtClean="0"/>
              <a:t> en az düzeyde parlama </a:t>
            </a:r>
            <a:r>
              <a:rPr lang="tr-TR" sz="3200" dirty="0" smtClean="0"/>
              <a:t>ile </a:t>
            </a:r>
            <a:r>
              <a:rPr lang="tr-TR" sz="3200" dirty="0" smtClean="0"/>
              <a:t>en iyi aydınlatma sağlanmalı</a:t>
            </a:r>
          </a:p>
          <a:p>
            <a:pPr marL="0" indent="0" algn="just">
              <a:lnSpc>
                <a:spcPct val="125000"/>
              </a:lnSpc>
              <a:buNone/>
            </a:pPr>
            <a:r>
              <a:rPr lang="tr-TR" sz="3200" dirty="0" smtClean="0"/>
              <a:t/>
            </a:r>
            <a:br>
              <a:rPr lang="tr-TR" sz="3200" dirty="0" smtClean="0"/>
            </a:br>
            <a:endParaRPr lang="tr-TR" sz="3200" dirty="0"/>
          </a:p>
        </p:txBody>
      </p:sp>
    </p:spTree>
    <p:extLst>
      <p:ext uri="{BB962C8B-B14F-4D97-AF65-F5344CB8AC3E}">
        <p14:creationId xmlns:p14="http://schemas.microsoft.com/office/powerpoint/2010/main" val="2619303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smtClean="0"/>
              <a:t>Görme </a:t>
            </a:r>
            <a:r>
              <a:rPr lang="tr-TR" b="1" dirty="0"/>
              <a:t>desteği:</a:t>
            </a:r>
            <a:r>
              <a:rPr lang="tr-TR" dirty="0"/>
              <a:t/>
            </a:r>
            <a:br>
              <a:rPr lang="tr-TR" dirty="0"/>
            </a:br>
            <a:endParaRPr lang="tr-TR" dirty="0"/>
          </a:p>
        </p:txBody>
      </p:sp>
      <p:sp>
        <p:nvSpPr>
          <p:cNvPr id="3" name="İçerik Yer Tutucusu 2"/>
          <p:cNvSpPr>
            <a:spLocks noGrp="1"/>
          </p:cNvSpPr>
          <p:nvPr>
            <p:ph idx="1"/>
          </p:nvPr>
        </p:nvSpPr>
        <p:spPr>
          <a:xfrm>
            <a:off x="1125414" y="1063868"/>
            <a:ext cx="10533186" cy="5284177"/>
          </a:xfrm>
        </p:spPr>
        <p:txBody>
          <a:bodyPr>
            <a:normAutofit fontScale="85000" lnSpcReduction="20000"/>
          </a:bodyPr>
          <a:lstStyle/>
          <a:p>
            <a:pPr marL="0" indent="0">
              <a:buNone/>
            </a:pPr>
            <a:r>
              <a:rPr lang="tr-TR" b="1" dirty="0"/>
              <a:t>ONYX KAMERALI UZAK OKUMA SİSTEMLERİ</a:t>
            </a:r>
          </a:p>
          <a:p>
            <a:r>
              <a:rPr lang="tr-TR" dirty="0"/>
              <a:t>Mesafe görünümü, belge görünümü ve ayna  görünümü.</a:t>
            </a:r>
          </a:p>
          <a:p>
            <a:r>
              <a:rPr lang="tr-TR" dirty="0"/>
              <a:t>Mesafe görünümünde, geniş odalar veya salonların içindeki nesneler </a:t>
            </a:r>
            <a:r>
              <a:rPr lang="tr-TR" dirty="0" smtClean="0"/>
              <a:t>görülebilir</a:t>
            </a:r>
            <a:r>
              <a:rPr lang="tr-TR" dirty="0"/>
              <a:t>.</a:t>
            </a:r>
          </a:p>
          <a:p>
            <a:r>
              <a:rPr lang="tr-TR" dirty="0"/>
              <a:t>Belge </a:t>
            </a:r>
            <a:r>
              <a:rPr lang="tr-TR" dirty="0" smtClean="0"/>
              <a:t>görünümünde, </a:t>
            </a:r>
            <a:r>
              <a:rPr lang="tr-TR" dirty="0"/>
              <a:t>okuma malzemeleri, günlük iş görevler, sınıf çalışmaları, ürün etiketleri ve el sanatları gibi birçok işi </a:t>
            </a:r>
            <a:r>
              <a:rPr lang="tr-TR" dirty="0" smtClean="0"/>
              <a:t>yapılabilir.</a:t>
            </a:r>
            <a:endParaRPr lang="tr-TR" dirty="0"/>
          </a:p>
          <a:p>
            <a:r>
              <a:rPr lang="tr-TR" dirty="0"/>
              <a:t>Ayna görünümü ile, gerçek ayna görüntüsü kadar büyütülmüş görüntü alırsınız.</a:t>
            </a:r>
          </a:p>
          <a:p>
            <a:r>
              <a:rPr lang="tr-TR" dirty="0"/>
              <a:t>Bu üç farklı görüntüyü arka arkaya yapabilir ve her bir görüntü </a:t>
            </a:r>
            <a:r>
              <a:rPr lang="tr-TR" dirty="0" err="1"/>
              <a:t>modu</a:t>
            </a:r>
            <a:r>
              <a:rPr lang="tr-TR" dirty="0"/>
              <a:t> için ayarladığınız büyütme oranı ve kontrast  video büyütücü tarafından hatırlanır ve siz bir şey yapmadan otomatik olarak hemen o ayarlara odaklanır</a:t>
            </a:r>
            <a:r>
              <a:rPr lang="tr-TR" dirty="0" smtClean="0"/>
              <a:t>.</a:t>
            </a:r>
          </a:p>
          <a:p>
            <a:pPr marL="0" indent="0">
              <a:buNone/>
            </a:pPr>
            <a:endParaRPr lang="tr-TR" dirty="0" smtClean="0"/>
          </a:p>
          <a:p>
            <a:pPr marL="0" indent="0">
              <a:buNone/>
            </a:pPr>
            <a:r>
              <a:rPr lang="tr-TR" sz="1500" dirty="0" smtClean="0">
                <a:hlinkClick r:id="rId2"/>
              </a:rPr>
              <a:t>http://www.brailleteknik.com/urun/onyx-kamerali-uzak-okuma-sistemleri-kamera-korler-engelliler-az-gorenler-buyutec/</a:t>
            </a:r>
            <a:endParaRPr lang="tr-TR" sz="1500" dirty="0"/>
          </a:p>
          <a:p>
            <a:endParaRPr lang="tr-TR" dirty="0"/>
          </a:p>
        </p:txBody>
      </p:sp>
    </p:spTree>
    <p:extLst>
      <p:ext uri="{BB962C8B-B14F-4D97-AF65-F5344CB8AC3E}">
        <p14:creationId xmlns:p14="http://schemas.microsoft.com/office/powerpoint/2010/main" val="5241776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ONYX </a:t>
            </a:r>
            <a:r>
              <a:rPr lang="tr-TR" dirty="0" err="1" smtClean="0"/>
              <a:t>protable</a:t>
            </a:r>
            <a:r>
              <a:rPr lang="tr-TR" dirty="0" smtClean="0"/>
              <a:t> (yakın okuma)</a:t>
            </a:r>
            <a:endParaRPr lang="tr-TR" dirty="0"/>
          </a:p>
        </p:txBody>
      </p:sp>
      <p:pic>
        <p:nvPicPr>
          <p:cNvPr id="2050" name="Picture 2" descr="Onyx Portable"/>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12469" y="1447800"/>
            <a:ext cx="48006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5922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ONYX </a:t>
            </a:r>
            <a:r>
              <a:rPr lang="tr-TR" dirty="0" err="1" smtClean="0"/>
              <a:t>Deskjet</a:t>
            </a:r>
            <a:r>
              <a:rPr lang="tr-TR" dirty="0" smtClean="0"/>
              <a:t> (yakın ve uzak okuma)</a:t>
            </a:r>
            <a:endParaRPr lang="tr-TR" dirty="0"/>
          </a:p>
        </p:txBody>
      </p:sp>
      <p:pic>
        <p:nvPicPr>
          <p:cNvPr id="3074" name="Picture 2" descr="Onyx Deskset HD"/>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12469" y="1447800"/>
            <a:ext cx="48006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2632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RUBY (Yakın Okuma)</a:t>
            </a:r>
            <a:endParaRPr lang="tr-TR" dirty="0"/>
          </a:p>
        </p:txBody>
      </p:sp>
      <p:pic>
        <p:nvPicPr>
          <p:cNvPr id="4098" name="Picture 2" descr="Ruby"/>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12469" y="1447800"/>
            <a:ext cx="48006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0935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Ekran Büyütme Programı</a:t>
            </a:r>
            <a:endParaRPr lang="tr-TR" dirty="0"/>
          </a:p>
        </p:txBody>
      </p:sp>
      <p:pic>
        <p:nvPicPr>
          <p:cNvPr id="5122" name="Picture 2" descr="ZoomText Software"/>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12469" y="1447800"/>
            <a:ext cx="48006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33911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Görme Engelliler için Destek Teknoloji</a:t>
            </a:r>
            <a:endParaRPr lang="tr-TR" dirty="0"/>
          </a:p>
        </p:txBody>
      </p:sp>
      <p:pic>
        <p:nvPicPr>
          <p:cNvPr id="8194" name="Picture 2" descr="Index Braille Everest DV5 braille yazÄ±cÄ±"/>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3293269" y="2318300"/>
            <a:ext cx="2381250" cy="2381250"/>
          </a:xfrm>
          <a:prstGeom prst="rect">
            <a:avLst/>
          </a:prstGeom>
          <a:noFill/>
          <a:extLst>
            <a:ext uri="{909E8E84-426E-40DD-AFC4-6F175D3DCCD1}">
              <a14:hiddenFill xmlns:a14="http://schemas.microsoft.com/office/drawing/2010/main">
                <a:solidFill>
                  <a:srgbClr val="FFFFFF"/>
                </a:solidFill>
              </a14:hiddenFill>
            </a:ext>
          </a:extLst>
        </p:spPr>
      </p:pic>
      <p:sp>
        <p:nvSpPr>
          <p:cNvPr id="4" name="İçerik Yer Tutucusu 3"/>
          <p:cNvSpPr>
            <a:spLocks noGrp="1"/>
          </p:cNvSpPr>
          <p:nvPr>
            <p:ph sz="half" idx="2"/>
          </p:nvPr>
        </p:nvSpPr>
        <p:spPr/>
        <p:txBody>
          <a:bodyPr/>
          <a:lstStyle/>
          <a:p>
            <a:r>
              <a:rPr lang="tr-TR" b="1" dirty="0" err="1" smtClean="0"/>
              <a:t>VoiceOver</a:t>
            </a:r>
            <a:r>
              <a:rPr lang="tr-TR" b="1" dirty="0" smtClean="0"/>
              <a:t>: </a:t>
            </a:r>
            <a:r>
              <a:rPr lang="tr-TR" dirty="0" err="1"/>
              <a:t>VoiceOver</a:t>
            </a:r>
            <a:r>
              <a:rPr lang="tr-TR" dirty="0"/>
              <a:t>, ekranı görmeseniz bile </a:t>
            </a:r>
            <a:r>
              <a:rPr lang="tr-TR" dirty="0" smtClean="0"/>
              <a:t>ekran </a:t>
            </a:r>
            <a:r>
              <a:rPr lang="tr-TR" dirty="0"/>
              <a:t>okuyucusu. </a:t>
            </a:r>
            <a:endParaRPr lang="tr-TR" dirty="0" smtClean="0"/>
          </a:p>
          <a:p>
            <a:r>
              <a:rPr lang="tr-TR" b="1" dirty="0" smtClean="0"/>
              <a:t>Cep telefonunda </a:t>
            </a:r>
            <a:r>
              <a:rPr lang="tr-TR" b="1" dirty="0" err="1" smtClean="0"/>
              <a:t>braille</a:t>
            </a:r>
            <a:endParaRPr lang="tr-TR" b="1" dirty="0"/>
          </a:p>
          <a:p>
            <a:r>
              <a:rPr lang="tr-TR" b="1" dirty="0" smtClean="0"/>
              <a:t>Braille </a:t>
            </a:r>
            <a:r>
              <a:rPr lang="tr-TR" b="1" dirty="0" smtClean="0"/>
              <a:t>Yazıcı</a:t>
            </a:r>
          </a:p>
          <a:p>
            <a:r>
              <a:rPr lang="tr-TR" b="1" dirty="0" smtClean="0"/>
              <a:t>Tarayıcı</a:t>
            </a:r>
            <a:endParaRPr lang="tr-TR" b="1" dirty="0" smtClean="0"/>
          </a:p>
          <a:p>
            <a:endParaRPr lang="tr-TR" dirty="0"/>
          </a:p>
        </p:txBody>
      </p:sp>
      <p:pic>
        <p:nvPicPr>
          <p:cNvPr id="8196" name="Picture 4" descr="gÃ¶rme engellilerde cep telefonu braille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1338506"/>
            <a:ext cx="266700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082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a:t>İşitme desteği:</a:t>
            </a:r>
            <a:r>
              <a:rPr lang="tr-TR" dirty="0"/>
              <a:t/>
            </a:r>
            <a:br>
              <a:rPr lang="tr-TR" dirty="0"/>
            </a:br>
            <a:endParaRPr lang="tr-TR" dirty="0"/>
          </a:p>
        </p:txBody>
      </p:sp>
      <p:sp>
        <p:nvSpPr>
          <p:cNvPr id="3" name="İçerik Yer Tutucusu 2"/>
          <p:cNvSpPr>
            <a:spLocks noGrp="1"/>
          </p:cNvSpPr>
          <p:nvPr>
            <p:ph idx="1"/>
          </p:nvPr>
        </p:nvSpPr>
        <p:spPr/>
        <p:txBody>
          <a:bodyPr/>
          <a:lstStyle/>
          <a:p>
            <a:r>
              <a:rPr lang="tr-TR" dirty="0" smtClean="0"/>
              <a:t>İndüksiyon Döngü Sistemleri</a:t>
            </a:r>
          </a:p>
          <a:p>
            <a:r>
              <a:rPr lang="tr-TR" dirty="0" smtClean="0"/>
              <a:t>FM Telsiz Sistemleri</a:t>
            </a:r>
          </a:p>
          <a:p>
            <a:r>
              <a:rPr lang="tr-TR" dirty="0" smtClean="0"/>
              <a:t>İşaret Dili Tercüme Desteği</a:t>
            </a:r>
          </a:p>
          <a:p>
            <a:r>
              <a:rPr lang="tr-TR" dirty="0"/>
              <a:t>Konuşanın anında yansıda yazılı metin olarak sunulması</a:t>
            </a:r>
          </a:p>
          <a:p>
            <a:r>
              <a:rPr lang="tr-TR" dirty="0"/>
              <a:t>UZEM videoları alt yazı tercüme</a:t>
            </a:r>
          </a:p>
          <a:p>
            <a:endParaRPr lang="tr-TR" dirty="0" smtClean="0"/>
          </a:p>
          <a:p>
            <a:endParaRPr lang="tr-TR" dirty="0"/>
          </a:p>
        </p:txBody>
      </p:sp>
    </p:spTree>
    <p:extLst>
      <p:ext uri="{BB962C8B-B14F-4D97-AF65-F5344CB8AC3E}">
        <p14:creationId xmlns:p14="http://schemas.microsoft.com/office/powerpoint/2010/main" val="32776634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İndüksiyon Döngü Sistemleri</a:t>
            </a:r>
            <a:endParaRPr lang="tr-TR" dirty="0"/>
          </a:p>
        </p:txBody>
      </p:sp>
      <p:pic>
        <p:nvPicPr>
          <p:cNvPr id="6146" name="Picture 2" descr="http://idturkiye.com/wp-content/uploads/2017/12/sabit.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2924175" y="2955925"/>
            <a:ext cx="2857500" cy="1800225"/>
          </a:xfrm>
          <a:prstGeom prst="rect">
            <a:avLst/>
          </a:prstGeom>
          <a:noFill/>
          <a:extLst>
            <a:ext uri="{909E8E84-426E-40DD-AFC4-6F175D3DCCD1}">
              <a14:hiddenFill xmlns:a14="http://schemas.microsoft.com/office/drawing/2010/main">
                <a:solidFill>
                  <a:srgbClr val="FFFFFF"/>
                </a:solidFill>
              </a14:hiddenFill>
            </a:ext>
          </a:extLst>
        </p:spPr>
      </p:pic>
      <p:sp>
        <p:nvSpPr>
          <p:cNvPr id="8" name="İçerik Yer Tutucusu 7"/>
          <p:cNvSpPr>
            <a:spLocks noGrp="1"/>
          </p:cNvSpPr>
          <p:nvPr>
            <p:ph sz="half" idx="2"/>
          </p:nvPr>
        </p:nvSpPr>
        <p:spPr>
          <a:xfrm>
            <a:off x="5525965" y="1336430"/>
            <a:ext cx="5827835" cy="5169877"/>
          </a:xfrm>
        </p:spPr>
        <p:txBody>
          <a:bodyPr>
            <a:normAutofit lnSpcReduction="10000"/>
          </a:bodyPr>
          <a:lstStyle/>
          <a:p>
            <a:r>
              <a:rPr lang="tr-TR" dirty="0"/>
              <a:t>K</a:t>
            </a:r>
            <a:r>
              <a:rPr lang="tr-TR" dirty="0" smtClean="0"/>
              <a:t>apalı alanlarda, kalabalık ortamlarda ve hizmet noktalarında arka plan sesleri ve çevresel gürültüler nedeniyle konuşmaların algılanması zordur. </a:t>
            </a:r>
          </a:p>
          <a:p>
            <a:r>
              <a:rPr lang="tr-TR" dirty="0" smtClean="0"/>
              <a:t>İD sistemleri, toplantı ve konferans salonları, sinema, tiyatro ve konser salonları, camiler, otel resepsiyonları, banka gişeleri, süpermarket kasaları, her türlü hizmet ve bilgi noktalarında yaşanan bu zorluğu gidermek için dünya çapında standart haline gelmiş bir hizmettir.</a:t>
            </a:r>
          </a:p>
          <a:p>
            <a:endParaRPr lang="tr-TR" dirty="0"/>
          </a:p>
        </p:txBody>
      </p:sp>
      <p:pic>
        <p:nvPicPr>
          <p:cNvPr id="6148" name="Picture 4" descr="http://idturkiye.com/wp-content/uploads/2017/12/bank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1762917"/>
            <a:ext cx="2857500" cy="2238376"/>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0" descr="http://idturkiye.akilliticaret.com/wp-content/uploads/2017/12/conferenceroom.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Tree>
    <p:extLst>
      <p:ext uri="{BB962C8B-B14F-4D97-AF65-F5344CB8AC3E}">
        <p14:creationId xmlns:p14="http://schemas.microsoft.com/office/powerpoint/2010/main" val="1910567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Sınavlar</a:t>
            </a:r>
            <a:endParaRPr lang="tr-TR" dirty="0"/>
          </a:p>
        </p:txBody>
      </p:sp>
      <p:sp>
        <p:nvSpPr>
          <p:cNvPr id="6" name="İçerik Yer Tutucusu 5"/>
          <p:cNvSpPr>
            <a:spLocks noGrp="1"/>
          </p:cNvSpPr>
          <p:nvPr>
            <p:ph idx="1"/>
          </p:nvPr>
        </p:nvSpPr>
        <p:spPr/>
        <p:txBody>
          <a:bodyPr/>
          <a:lstStyle/>
          <a:p>
            <a:pPr algn="just">
              <a:lnSpc>
                <a:spcPct val="125000"/>
              </a:lnSpc>
            </a:pPr>
            <a:r>
              <a:rPr lang="tr-TR" sz="3200" dirty="0"/>
              <a:t>İşaret dili </a:t>
            </a:r>
            <a:r>
              <a:rPr lang="tr-TR" sz="3200" dirty="0" smtClean="0"/>
              <a:t>tercüme</a:t>
            </a:r>
          </a:p>
          <a:p>
            <a:pPr algn="just">
              <a:lnSpc>
                <a:spcPct val="125000"/>
              </a:lnSpc>
            </a:pPr>
            <a:r>
              <a:rPr lang="tr-TR" sz="3200" dirty="0" smtClean="0"/>
              <a:t>Bilgisayar </a:t>
            </a:r>
            <a:r>
              <a:rPr lang="tr-TR" sz="3200" dirty="0"/>
              <a:t>ekran okuyucu </a:t>
            </a:r>
            <a:r>
              <a:rPr lang="tr-TR" sz="3200" dirty="0" smtClean="0"/>
              <a:t>program</a:t>
            </a:r>
          </a:p>
          <a:p>
            <a:pPr algn="just">
              <a:lnSpc>
                <a:spcPct val="125000"/>
              </a:lnSpc>
            </a:pPr>
            <a:r>
              <a:rPr lang="tr-TR" sz="3200" dirty="0" err="1" smtClean="0"/>
              <a:t>Zoomtext</a:t>
            </a:r>
            <a:r>
              <a:rPr lang="tr-TR" sz="3200" dirty="0" smtClean="0"/>
              <a:t> ekran büyütme programı</a:t>
            </a:r>
            <a:endParaRPr lang="tr-TR" sz="3200" dirty="0"/>
          </a:p>
          <a:p>
            <a:endParaRPr lang="tr-TR" dirty="0"/>
          </a:p>
        </p:txBody>
      </p:sp>
    </p:spTree>
    <p:extLst>
      <p:ext uri="{BB962C8B-B14F-4D97-AF65-F5344CB8AC3E}">
        <p14:creationId xmlns:p14="http://schemas.microsoft.com/office/powerpoint/2010/main" val="916849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smtClean="0"/>
              <a:t>Merdivenler, asansörler ve rampalar</a:t>
            </a:r>
            <a:r>
              <a:rPr lang="tr-TR" dirty="0" smtClean="0"/>
              <a:t/>
            </a:r>
            <a:br>
              <a:rPr lang="tr-TR" dirty="0" smtClean="0"/>
            </a:br>
            <a:endParaRPr lang="tr-TR" dirty="0"/>
          </a:p>
        </p:txBody>
      </p:sp>
      <p:sp>
        <p:nvSpPr>
          <p:cNvPr id="3" name="İçerik Yer Tutucusu 2"/>
          <p:cNvSpPr>
            <a:spLocks noGrp="1"/>
          </p:cNvSpPr>
          <p:nvPr>
            <p:ph idx="1"/>
          </p:nvPr>
        </p:nvSpPr>
        <p:spPr/>
        <p:txBody>
          <a:bodyPr/>
          <a:lstStyle/>
          <a:p>
            <a:r>
              <a:rPr lang="tr-TR" dirty="0" smtClean="0"/>
              <a:t>Merdivenlerin </a:t>
            </a:r>
            <a:r>
              <a:rPr lang="tr-TR" dirty="0"/>
              <a:t>olduğu yerlerde aşağıdakiler </a:t>
            </a:r>
            <a:r>
              <a:rPr lang="tr-TR" dirty="0" smtClean="0"/>
              <a:t>olmalı;</a:t>
            </a:r>
          </a:p>
          <a:p>
            <a:pPr marL="0" indent="0">
              <a:buNone/>
            </a:pPr>
            <a:endParaRPr lang="tr-TR" dirty="0"/>
          </a:p>
          <a:p>
            <a:pPr>
              <a:buFont typeface="Courier New" pitchFamily="49" charset="0"/>
              <a:buChar char="o"/>
            </a:pPr>
            <a:r>
              <a:rPr lang="tr-TR" dirty="0"/>
              <a:t> </a:t>
            </a:r>
            <a:r>
              <a:rPr lang="tr-TR" dirty="0" smtClean="0"/>
              <a:t>sürekli tırabzanlar,</a:t>
            </a:r>
          </a:p>
          <a:p>
            <a:pPr>
              <a:buFont typeface="Courier New" pitchFamily="49" charset="0"/>
              <a:buChar char="o"/>
            </a:pPr>
            <a:r>
              <a:rPr lang="tr-TR" dirty="0"/>
              <a:t> </a:t>
            </a:r>
            <a:r>
              <a:rPr lang="tr-TR" dirty="0" smtClean="0"/>
              <a:t>ön </a:t>
            </a:r>
            <a:r>
              <a:rPr lang="tr-TR" dirty="0"/>
              <a:t>kenarda renk kontrast </a:t>
            </a:r>
            <a:r>
              <a:rPr lang="tr-TR" dirty="0" smtClean="0"/>
              <a:t>şeritleri</a:t>
            </a:r>
          </a:p>
          <a:p>
            <a:pPr>
              <a:buFont typeface="Courier New" pitchFamily="49" charset="0"/>
              <a:buChar char="o"/>
            </a:pPr>
            <a:r>
              <a:rPr lang="tr-TR" dirty="0"/>
              <a:t> </a:t>
            </a:r>
            <a:r>
              <a:rPr lang="tr-TR" dirty="0" err="1" smtClean="0"/>
              <a:t>rıht</a:t>
            </a:r>
            <a:r>
              <a:rPr lang="tr-TR" dirty="0" smtClean="0"/>
              <a:t> </a:t>
            </a:r>
            <a:r>
              <a:rPr lang="tr-TR" dirty="0" smtClean="0"/>
              <a:t>açıklığı </a:t>
            </a:r>
            <a:r>
              <a:rPr lang="tr-TR" dirty="0" smtClean="0"/>
              <a:t>yok</a:t>
            </a:r>
          </a:p>
          <a:p>
            <a:pPr>
              <a:buFont typeface="Courier New" pitchFamily="49" charset="0"/>
              <a:buChar char="o"/>
            </a:pPr>
            <a:endParaRPr lang="tr-TR" dirty="0"/>
          </a:p>
          <a:p>
            <a:r>
              <a:rPr lang="tr-TR" dirty="0" smtClean="0"/>
              <a:t>Merdivenlerde lift</a:t>
            </a:r>
            <a:endParaRPr lang="tr-TR" dirty="0"/>
          </a:p>
          <a:p>
            <a:pPr marL="0" indent="0">
              <a:buNone/>
            </a:pPr>
            <a:r>
              <a:rPr lang="tr-TR" dirty="0"/>
              <a:t>	</a:t>
            </a:r>
          </a:p>
        </p:txBody>
      </p:sp>
    </p:spTree>
    <p:extLst>
      <p:ext uri="{BB962C8B-B14F-4D97-AF65-F5344CB8AC3E}">
        <p14:creationId xmlns:p14="http://schemas.microsoft.com/office/powerpoint/2010/main" val="83790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pic>
        <p:nvPicPr>
          <p:cNvPr id="9220" name="Picture 4" descr="basamak engellilere uygun ile ilgili gÃ¶rsel sonucu"/>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4423" y="1913548"/>
            <a:ext cx="4351338" cy="435133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basamak engellilere uygun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6806" y="365125"/>
            <a:ext cx="5972663" cy="4479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1581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smtClean="0"/>
              <a:t>Asansörler</a:t>
            </a:r>
            <a:r>
              <a:rPr lang="tr-TR" dirty="0" smtClean="0"/>
              <a:t/>
            </a:r>
            <a:br>
              <a:rPr lang="tr-TR" dirty="0" smtClean="0"/>
            </a:br>
            <a:endParaRPr lang="tr-TR" dirty="0"/>
          </a:p>
        </p:txBody>
      </p:sp>
      <p:sp>
        <p:nvSpPr>
          <p:cNvPr id="3" name="İçerik Yer Tutucusu 2"/>
          <p:cNvSpPr>
            <a:spLocks noGrp="1"/>
          </p:cNvSpPr>
          <p:nvPr>
            <p:ph idx="1"/>
          </p:nvPr>
        </p:nvSpPr>
        <p:spPr>
          <a:xfrm>
            <a:off x="1143000" y="1406769"/>
            <a:ext cx="10210800" cy="4770194"/>
          </a:xfrm>
        </p:spPr>
        <p:txBody>
          <a:bodyPr/>
          <a:lstStyle/>
          <a:p>
            <a:r>
              <a:rPr lang="tr-TR" dirty="0" smtClean="0"/>
              <a:t>Asansör</a:t>
            </a:r>
            <a:r>
              <a:rPr lang="tr-TR" dirty="0"/>
              <a:t>, tekerlekli sandalye </a:t>
            </a:r>
            <a:r>
              <a:rPr lang="tr-TR" dirty="0" smtClean="0"/>
              <a:t>kullanan </a:t>
            </a:r>
            <a:r>
              <a:rPr lang="tr-TR" dirty="0"/>
              <a:t>birinin asansör kontrol paneline erişmek için girip dönmesine izin verecek kadar </a:t>
            </a:r>
            <a:r>
              <a:rPr lang="tr-TR" dirty="0" smtClean="0"/>
              <a:t>genişlik</a:t>
            </a:r>
            <a:endParaRPr lang="tr-TR" dirty="0"/>
          </a:p>
          <a:p>
            <a:r>
              <a:rPr lang="tr-TR" dirty="0" smtClean="0"/>
              <a:t>D</a:t>
            </a:r>
            <a:r>
              <a:rPr lang="tr-TR" dirty="0" smtClean="0"/>
              <a:t>üğmelerin </a:t>
            </a:r>
            <a:r>
              <a:rPr lang="tr-TR" dirty="0"/>
              <a:t>yanlarında dokunsal ve Braille </a:t>
            </a:r>
            <a:r>
              <a:rPr lang="tr-TR" dirty="0" smtClean="0"/>
              <a:t>bilgiler</a:t>
            </a:r>
            <a:endParaRPr lang="tr-TR" dirty="0"/>
          </a:p>
          <a:p>
            <a:r>
              <a:rPr lang="tr-TR" dirty="0"/>
              <a:t>Düğmelerin herkes </a:t>
            </a:r>
            <a:r>
              <a:rPr lang="tr-TR" dirty="0"/>
              <a:t>tarafından ulaşılabilecek yükseklikte </a:t>
            </a:r>
            <a:r>
              <a:rPr lang="tr-TR" dirty="0" smtClean="0"/>
              <a:t>olması</a:t>
            </a:r>
            <a:endParaRPr lang="tr-TR" dirty="0"/>
          </a:p>
          <a:p>
            <a:r>
              <a:rPr lang="tr-TR" dirty="0" smtClean="0"/>
              <a:t>Asansörde sesli bilgi sistemi</a:t>
            </a:r>
            <a:endParaRPr lang="tr-TR" dirty="0"/>
          </a:p>
          <a:p>
            <a:endParaRPr lang="tr-TR" dirty="0"/>
          </a:p>
        </p:txBody>
      </p:sp>
    </p:spTree>
    <p:extLst>
      <p:ext uri="{BB962C8B-B14F-4D97-AF65-F5344CB8AC3E}">
        <p14:creationId xmlns:p14="http://schemas.microsoft.com/office/powerpoint/2010/main" val="15038809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b="1" dirty="0" smtClean="0"/>
              <a:t>Rampalar</a:t>
            </a:r>
            <a:endParaRPr lang="tr-TR" dirty="0"/>
          </a:p>
        </p:txBody>
      </p:sp>
      <p:sp>
        <p:nvSpPr>
          <p:cNvPr id="3" name="İçerik Yer Tutucusu 2"/>
          <p:cNvSpPr>
            <a:spLocks noGrp="1"/>
          </p:cNvSpPr>
          <p:nvPr>
            <p:ph idx="1"/>
          </p:nvPr>
        </p:nvSpPr>
        <p:spPr/>
        <p:txBody>
          <a:bodyPr/>
          <a:lstStyle/>
          <a:p>
            <a:r>
              <a:rPr lang="tr-TR" dirty="0" smtClean="0"/>
              <a:t>Eğimin  TS 9111 standartlarına uygun  olması</a:t>
            </a:r>
            <a:endParaRPr lang="tr-TR" dirty="0"/>
          </a:p>
          <a:p>
            <a:r>
              <a:rPr lang="tr-TR" dirty="0" smtClean="0"/>
              <a:t>Küpeşte çapı ve yüksekliğinin uygun olması</a:t>
            </a:r>
            <a:endParaRPr lang="tr-TR" dirty="0"/>
          </a:p>
          <a:p>
            <a:r>
              <a:rPr lang="tr-TR" dirty="0" smtClean="0"/>
              <a:t>zemin </a:t>
            </a:r>
            <a:r>
              <a:rPr lang="tr-TR" dirty="0"/>
              <a:t>seviyesinde emniyet bordürleri </a:t>
            </a:r>
            <a:r>
              <a:rPr lang="tr-TR" dirty="0" smtClean="0"/>
              <a:t>olması</a:t>
            </a:r>
            <a:endParaRPr lang="tr-TR" dirty="0"/>
          </a:p>
          <a:p>
            <a:r>
              <a:rPr lang="tr-TR" dirty="0" smtClean="0"/>
              <a:t>insanların </a:t>
            </a:r>
            <a:r>
              <a:rPr lang="tr-TR" dirty="0"/>
              <a:t>dinlenebilmesi için </a:t>
            </a:r>
            <a:r>
              <a:rPr lang="tr-TR" dirty="0" smtClean="0"/>
              <a:t>sahanlıklara yer </a:t>
            </a:r>
            <a:r>
              <a:rPr lang="tr-TR" dirty="0" err="1" smtClean="0"/>
              <a:t>verilmei</a:t>
            </a:r>
            <a:endParaRPr lang="tr-TR" dirty="0" smtClean="0"/>
          </a:p>
          <a:p>
            <a:r>
              <a:rPr lang="tr-TR" dirty="0" smtClean="0"/>
              <a:t>Başlangıç ve bitişte uyarı için dokunsal </a:t>
            </a:r>
            <a:r>
              <a:rPr lang="tr-TR" dirty="0"/>
              <a:t>zemin yüzeyi göstergeleri </a:t>
            </a:r>
          </a:p>
        </p:txBody>
      </p:sp>
    </p:spTree>
    <p:extLst>
      <p:ext uri="{BB962C8B-B14F-4D97-AF65-F5344CB8AC3E}">
        <p14:creationId xmlns:p14="http://schemas.microsoft.com/office/powerpoint/2010/main" val="899318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5416" y="861647"/>
            <a:ext cx="9900138" cy="556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0878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1024060"/>
          </a:xfrm>
        </p:spPr>
        <p:txBody>
          <a:bodyPr>
            <a:normAutofit fontScale="90000"/>
          </a:bodyPr>
          <a:lstStyle/>
          <a:p>
            <a:r>
              <a:rPr lang="tr-TR" b="1" dirty="0"/>
              <a:t>Erişilebilir tuvalet/banyolar </a:t>
            </a:r>
            <a:r>
              <a:rPr lang="tr-TR" dirty="0"/>
              <a:t/>
            </a:r>
            <a:br>
              <a:rPr lang="tr-TR" dirty="0"/>
            </a:br>
            <a:endParaRPr lang="tr-TR" dirty="0"/>
          </a:p>
        </p:txBody>
      </p:sp>
      <p:sp>
        <p:nvSpPr>
          <p:cNvPr id="3" name="İçerik Yer Tutucusu 2"/>
          <p:cNvSpPr>
            <a:spLocks noGrp="1"/>
          </p:cNvSpPr>
          <p:nvPr>
            <p:ph idx="1"/>
          </p:nvPr>
        </p:nvSpPr>
        <p:spPr>
          <a:xfrm>
            <a:off x="1125414" y="1143000"/>
            <a:ext cx="10638694" cy="5016378"/>
          </a:xfrm>
        </p:spPr>
        <p:txBody>
          <a:bodyPr>
            <a:normAutofit/>
          </a:bodyPr>
          <a:lstStyle/>
          <a:p>
            <a:r>
              <a:rPr lang="tr-TR" dirty="0" smtClean="0"/>
              <a:t>otomatik </a:t>
            </a:r>
            <a:r>
              <a:rPr lang="tr-TR" dirty="0"/>
              <a:t>veya kolay açılır / kapanır kapılar</a:t>
            </a:r>
          </a:p>
          <a:p>
            <a:r>
              <a:rPr lang="tr-TR" dirty="0" smtClean="0"/>
              <a:t>girmek </a:t>
            </a:r>
            <a:r>
              <a:rPr lang="tr-TR" dirty="0"/>
              <a:t>ve geri dönmek için yeterli sirkülasyon alanı</a:t>
            </a:r>
          </a:p>
          <a:p>
            <a:r>
              <a:rPr lang="tr-TR" dirty="0" smtClean="0"/>
              <a:t>Sol </a:t>
            </a:r>
            <a:r>
              <a:rPr lang="tr-TR" dirty="0"/>
              <a:t>veya sağ taraf transferlerini yerleştirmek için </a:t>
            </a:r>
            <a:r>
              <a:rPr lang="tr-TR" dirty="0" smtClean="0"/>
              <a:t>tuvalet/klozet </a:t>
            </a:r>
            <a:r>
              <a:rPr lang="tr-TR" dirty="0"/>
              <a:t>çevresinde yeterli alan</a:t>
            </a:r>
          </a:p>
          <a:p>
            <a:r>
              <a:rPr lang="tr-TR" dirty="0" smtClean="0"/>
              <a:t>uygun </a:t>
            </a:r>
            <a:r>
              <a:rPr lang="tr-TR" dirty="0"/>
              <a:t>yükseklikte ekipman / tesisler, tutamak, musluklar, ayna, el kurutma </a:t>
            </a:r>
            <a:r>
              <a:rPr lang="tr-TR" dirty="0" smtClean="0"/>
              <a:t>makineleri</a:t>
            </a:r>
            <a:endParaRPr lang="tr-TR" dirty="0"/>
          </a:p>
          <a:p>
            <a:r>
              <a:rPr lang="tr-TR" dirty="0"/>
              <a:t>İnsanların bunlara erişmek için uzun </a:t>
            </a:r>
            <a:r>
              <a:rPr lang="tr-TR" dirty="0" smtClean="0"/>
              <a:t>mesafelerde </a:t>
            </a:r>
            <a:r>
              <a:rPr lang="tr-TR" dirty="0"/>
              <a:t>seyahat etmek zorunda kalmayacakları kampüs binalarının içinde veya yakınında bulunan yeterli erişilebilir </a:t>
            </a:r>
            <a:r>
              <a:rPr lang="tr-TR" dirty="0" smtClean="0"/>
              <a:t>tuvaletler</a:t>
            </a:r>
            <a:endParaRPr lang="tr-TR" dirty="0"/>
          </a:p>
          <a:p>
            <a:endParaRPr lang="tr-TR" dirty="0"/>
          </a:p>
        </p:txBody>
      </p:sp>
    </p:spTree>
    <p:extLst>
      <p:ext uri="{BB962C8B-B14F-4D97-AF65-F5344CB8AC3E}">
        <p14:creationId xmlns:p14="http://schemas.microsoft.com/office/powerpoint/2010/main" val="35581336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r>
              <a:rPr lang="tr-TR" sz="3600" dirty="0" smtClean="0"/>
              <a:t>Rehber Köpek</a:t>
            </a:r>
            <a:endParaRPr lang="tr-TR" sz="3600" dirty="0"/>
          </a:p>
          <a:p>
            <a:endParaRPr lang="tr-TR"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3736" y="2643188"/>
            <a:ext cx="5158119" cy="2790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74609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125415"/>
            <a:ext cx="10515600" cy="5051548"/>
          </a:xfrm>
        </p:spPr>
        <p:txBody>
          <a:bodyPr>
            <a:normAutofit/>
          </a:bodyPr>
          <a:lstStyle/>
          <a:p>
            <a:pPr algn="just">
              <a:lnSpc>
                <a:spcPct val="120000"/>
              </a:lnSpc>
            </a:pPr>
            <a:r>
              <a:rPr lang="tr-TR" sz="3200" dirty="0" smtClean="0"/>
              <a:t>Öğrenci yurtları</a:t>
            </a:r>
          </a:p>
          <a:p>
            <a:pPr algn="just">
              <a:lnSpc>
                <a:spcPct val="120000"/>
              </a:lnSpc>
            </a:pPr>
            <a:r>
              <a:rPr lang="tr-TR" sz="3200" dirty="0" smtClean="0"/>
              <a:t>Öğrencilerin kampüse ulaşımı/taşınması</a:t>
            </a:r>
            <a:endParaRPr lang="tr-TR" sz="3200" dirty="0"/>
          </a:p>
          <a:p>
            <a:pPr>
              <a:lnSpc>
                <a:spcPct val="120000"/>
              </a:lnSpc>
            </a:pPr>
            <a:endParaRPr lang="tr-TR" sz="32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4758" y="3206262"/>
            <a:ext cx="59055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615" y="3036642"/>
            <a:ext cx="5095143" cy="3821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53282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normAutofit/>
          </a:bodyPr>
          <a:lstStyle/>
          <a:p>
            <a:pPr marL="0" indent="0" algn="ctr">
              <a:buNone/>
            </a:pPr>
            <a:endParaRPr lang="tr-TR" sz="6000" dirty="0" smtClean="0"/>
          </a:p>
          <a:p>
            <a:pPr marL="0" indent="0" algn="ctr">
              <a:buNone/>
            </a:pPr>
            <a:r>
              <a:rPr lang="tr-TR" sz="6000" dirty="0" smtClean="0"/>
              <a:t>TEŞEKKÜRLER</a:t>
            </a:r>
            <a:endParaRPr lang="tr-TR" sz="6000" dirty="0"/>
          </a:p>
        </p:txBody>
      </p:sp>
    </p:spTree>
    <p:extLst>
      <p:ext uri="{BB962C8B-B14F-4D97-AF65-F5344CB8AC3E}">
        <p14:creationId xmlns:p14="http://schemas.microsoft.com/office/powerpoint/2010/main" val="24240633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ündönümü">
  <a:themeElements>
    <a:clrScheme name="Gündönümü">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Gündönümü">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Gündönümü">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479</TotalTime>
  <Words>1026</Words>
  <Application>Microsoft Office PowerPoint</Application>
  <PresentationFormat>Özel</PresentationFormat>
  <Paragraphs>123</Paragraphs>
  <Slides>43</Slides>
  <Notes>0</Notes>
  <HiddenSlides>0</HiddenSlides>
  <MMClips>0</MMClips>
  <ScaleCrop>false</ScaleCrop>
  <HeadingPairs>
    <vt:vector size="4" baseType="variant">
      <vt:variant>
        <vt:lpstr>Tema</vt:lpstr>
      </vt:variant>
      <vt:variant>
        <vt:i4>1</vt:i4>
      </vt:variant>
      <vt:variant>
        <vt:lpstr>Slayt Başlıkları</vt:lpstr>
      </vt:variant>
      <vt:variant>
        <vt:i4>43</vt:i4>
      </vt:variant>
    </vt:vector>
  </HeadingPairs>
  <TitlesOfParts>
    <vt:vector size="44" baseType="lpstr">
      <vt:lpstr>Gündönümü</vt:lpstr>
      <vt:lpstr>Erişilebilir Kampüs</vt:lpstr>
      <vt:lpstr>PowerPoint Sunusu</vt:lpstr>
      <vt:lpstr>PowerPoint Sunusu</vt:lpstr>
      <vt:lpstr>PowerPoint Sunusu</vt:lpstr>
      <vt:lpstr>PowerPoint Sunusu</vt:lpstr>
      <vt:lpstr>Erişim</vt:lpstr>
      <vt:lpstr>Evrensel Tasarım</vt:lpstr>
      <vt:lpstr>Evrensel Tasarım</vt:lpstr>
      <vt:lpstr>Evrensel Tasarım</vt:lpstr>
      <vt:lpstr>PowerPoint Sunusu</vt:lpstr>
      <vt:lpstr>Web Erişilebilirliği</vt:lpstr>
      <vt:lpstr>PowerPoint Sunusu</vt:lpstr>
      <vt:lpstr>Eğitim Öğretim</vt:lpstr>
      <vt:lpstr>PowerPoint Sunusu</vt:lpstr>
      <vt:lpstr>PowerPoint Sunusu</vt:lpstr>
      <vt:lpstr>Haritalar </vt:lpstr>
      <vt:lpstr>PowerPoint Sunusu</vt:lpstr>
      <vt:lpstr>Kampüs Dışı – Kampüse Erişilebilirlik</vt:lpstr>
      <vt:lpstr>Tabela, levha ve İşaretler </vt:lpstr>
      <vt:lpstr>Bina İçi Erişilebilirlik </vt:lpstr>
      <vt:lpstr>PowerPoint Sunusu</vt:lpstr>
      <vt:lpstr>PowerPoint Sunusu</vt:lpstr>
      <vt:lpstr>Hissedilebilir Yüzey</vt:lpstr>
      <vt:lpstr>Sınıflar/ Derslikler/Anfiler </vt:lpstr>
      <vt:lpstr>Aydınlatma: </vt:lpstr>
      <vt:lpstr>Görme desteği: </vt:lpstr>
      <vt:lpstr>ONYX protable (yakın okuma)</vt:lpstr>
      <vt:lpstr>ONYX Deskjet (yakın ve uzak okuma)</vt:lpstr>
      <vt:lpstr>RUBY (Yakın Okuma)</vt:lpstr>
      <vt:lpstr>Ekran Büyütme Programı</vt:lpstr>
      <vt:lpstr>Görme Engelliler için Destek Teknoloji</vt:lpstr>
      <vt:lpstr>İşitme desteği: </vt:lpstr>
      <vt:lpstr> İndüksiyon Döngü Sistemleri</vt:lpstr>
      <vt:lpstr>Sınavlar</vt:lpstr>
      <vt:lpstr>Merdivenler, asansörler ve rampalar </vt:lpstr>
      <vt:lpstr> </vt:lpstr>
      <vt:lpstr>Asansörler </vt:lpstr>
      <vt:lpstr>Rampalar</vt:lpstr>
      <vt:lpstr>PowerPoint Sunusu</vt:lpstr>
      <vt:lpstr>Erişilebilir tuvalet/banyolar  </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Erişilebilir Kampüs</dc:title>
  <dc:creator>Hakem</dc:creator>
  <cp:lastModifiedBy>win7</cp:lastModifiedBy>
  <cp:revision>20</cp:revision>
  <dcterms:created xsi:type="dcterms:W3CDTF">2019-03-27T07:14:07Z</dcterms:created>
  <dcterms:modified xsi:type="dcterms:W3CDTF">2019-03-27T22:49:21Z</dcterms:modified>
</cp:coreProperties>
</file>