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88" r:id="rId2"/>
    <p:sldId id="354" r:id="rId3"/>
    <p:sldId id="365" r:id="rId4"/>
    <p:sldId id="261" r:id="rId5"/>
    <p:sldId id="368" r:id="rId6"/>
    <p:sldId id="360" r:id="rId7"/>
    <p:sldId id="361" r:id="rId8"/>
    <p:sldId id="328" r:id="rId9"/>
    <p:sldId id="357" r:id="rId10"/>
    <p:sldId id="358" r:id="rId11"/>
    <p:sldId id="355" r:id="rId12"/>
    <p:sldId id="362" r:id="rId13"/>
    <p:sldId id="363" r:id="rId14"/>
    <p:sldId id="367" r:id="rId15"/>
    <p:sldId id="339" r:id="rId16"/>
    <p:sldId id="258" r:id="rId17"/>
  </p:sldIdLst>
  <p:sldSz cx="9902825" cy="7745413"/>
  <p:notesSz cx="6797675" cy="9872663"/>
  <p:defaultTextStyle>
    <a:defPPr>
      <a:defRPr lang="en-US"/>
    </a:defPPr>
    <a:lvl1pPr marL="0" algn="l" defTabSz="504200" rtl="0" eaLnBrk="1" latinLnBrk="0" hangingPunct="1">
      <a:defRPr sz="2000" kern="1200">
        <a:solidFill>
          <a:schemeClr val="tx1"/>
        </a:solidFill>
        <a:latin typeface="+mn-lt"/>
        <a:ea typeface="+mn-ea"/>
        <a:cs typeface="+mn-cs"/>
      </a:defRPr>
    </a:lvl1pPr>
    <a:lvl2pPr marL="504200" algn="l" defTabSz="504200" rtl="0" eaLnBrk="1" latinLnBrk="0" hangingPunct="1">
      <a:defRPr sz="2000" kern="1200">
        <a:solidFill>
          <a:schemeClr val="tx1"/>
        </a:solidFill>
        <a:latin typeface="+mn-lt"/>
        <a:ea typeface="+mn-ea"/>
        <a:cs typeface="+mn-cs"/>
      </a:defRPr>
    </a:lvl2pPr>
    <a:lvl3pPr marL="1008400" algn="l" defTabSz="504200" rtl="0" eaLnBrk="1" latinLnBrk="0" hangingPunct="1">
      <a:defRPr sz="2000" kern="1200">
        <a:solidFill>
          <a:schemeClr val="tx1"/>
        </a:solidFill>
        <a:latin typeface="+mn-lt"/>
        <a:ea typeface="+mn-ea"/>
        <a:cs typeface="+mn-cs"/>
      </a:defRPr>
    </a:lvl3pPr>
    <a:lvl4pPr marL="1512600" algn="l" defTabSz="504200" rtl="0" eaLnBrk="1" latinLnBrk="0" hangingPunct="1">
      <a:defRPr sz="2000" kern="1200">
        <a:solidFill>
          <a:schemeClr val="tx1"/>
        </a:solidFill>
        <a:latin typeface="+mn-lt"/>
        <a:ea typeface="+mn-ea"/>
        <a:cs typeface="+mn-cs"/>
      </a:defRPr>
    </a:lvl4pPr>
    <a:lvl5pPr marL="2016801" algn="l" defTabSz="504200" rtl="0" eaLnBrk="1" latinLnBrk="0" hangingPunct="1">
      <a:defRPr sz="2000" kern="1200">
        <a:solidFill>
          <a:schemeClr val="tx1"/>
        </a:solidFill>
        <a:latin typeface="+mn-lt"/>
        <a:ea typeface="+mn-ea"/>
        <a:cs typeface="+mn-cs"/>
      </a:defRPr>
    </a:lvl5pPr>
    <a:lvl6pPr marL="2521001" algn="l" defTabSz="504200" rtl="0" eaLnBrk="1" latinLnBrk="0" hangingPunct="1">
      <a:defRPr sz="2000" kern="1200">
        <a:solidFill>
          <a:schemeClr val="tx1"/>
        </a:solidFill>
        <a:latin typeface="+mn-lt"/>
        <a:ea typeface="+mn-ea"/>
        <a:cs typeface="+mn-cs"/>
      </a:defRPr>
    </a:lvl6pPr>
    <a:lvl7pPr marL="3025201" algn="l" defTabSz="504200" rtl="0" eaLnBrk="1" latinLnBrk="0" hangingPunct="1">
      <a:defRPr sz="2000" kern="1200">
        <a:solidFill>
          <a:schemeClr val="tx1"/>
        </a:solidFill>
        <a:latin typeface="+mn-lt"/>
        <a:ea typeface="+mn-ea"/>
        <a:cs typeface="+mn-cs"/>
      </a:defRPr>
    </a:lvl7pPr>
    <a:lvl8pPr marL="3529401" algn="l" defTabSz="504200" rtl="0" eaLnBrk="1" latinLnBrk="0" hangingPunct="1">
      <a:defRPr sz="2000" kern="1200">
        <a:solidFill>
          <a:schemeClr val="tx1"/>
        </a:solidFill>
        <a:latin typeface="+mn-lt"/>
        <a:ea typeface="+mn-ea"/>
        <a:cs typeface="+mn-cs"/>
      </a:defRPr>
    </a:lvl8pPr>
    <a:lvl9pPr marL="4033601" algn="l" defTabSz="504200" rtl="0" eaLnBrk="1" latinLnBrk="0" hangingPunct="1">
      <a:defRPr sz="2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40">
          <p15:clr>
            <a:srgbClr val="A4A3A4"/>
          </p15:clr>
        </p15:guide>
        <p15:guide id="2" pos="311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253F"/>
    <a:srgbClr val="CCFFFF"/>
    <a:srgbClr val="00206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063" autoAdjust="0"/>
  </p:normalViewPr>
  <p:slideViewPr>
    <p:cSldViewPr snapToGrid="0" snapToObjects="1">
      <p:cViewPr varScale="1">
        <p:scale>
          <a:sx n="85" d="100"/>
          <a:sy n="85" d="100"/>
        </p:scale>
        <p:origin x="2166" y="90"/>
      </p:cViewPr>
      <p:guideLst>
        <p:guide orient="horz" pos="2440"/>
        <p:guide pos="3119"/>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6A070CAC-4DC3-4BB0-A4E0-DAA147F624A6}" type="datetimeFigureOut">
              <a:rPr lang="tr-TR" smtClean="0"/>
              <a:t>16.09.2020</a:t>
            </a:fld>
            <a:endParaRPr lang="tr-TR"/>
          </a:p>
        </p:txBody>
      </p:sp>
      <p:sp>
        <p:nvSpPr>
          <p:cNvPr id="4" name="Slayt Görüntüsü Yer Tutucusu 3"/>
          <p:cNvSpPr>
            <a:spLocks noGrp="1" noRot="1" noChangeAspect="1"/>
          </p:cNvSpPr>
          <p:nvPr>
            <p:ph type="sldImg" idx="2"/>
          </p:nvPr>
        </p:nvSpPr>
        <p:spPr>
          <a:xfrm>
            <a:off x="1270000" y="1235075"/>
            <a:ext cx="4257675" cy="3330575"/>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9377318"/>
            <a:ext cx="2945659" cy="49534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50443" y="9377318"/>
            <a:ext cx="2945659" cy="495347"/>
          </a:xfrm>
          <a:prstGeom prst="rect">
            <a:avLst/>
          </a:prstGeom>
        </p:spPr>
        <p:txBody>
          <a:bodyPr vert="horz" lIns="91440" tIns="45720" rIns="91440" bIns="45720" rtlCol="0" anchor="b"/>
          <a:lstStyle>
            <a:lvl1pPr algn="r">
              <a:defRPr sz="1200"/>
            </a:lvl1pPr>
          </a:lstStyle>
          <a:p>
            <a:fld id="{2212CB6E-2337-4A35-8389-267E96482FBA}" type="slidenum">
              <a:rPr lang="tr-TR" smtClean="0"/>
              <a:t>‹#›</a:t>
            </a:fld>
            <a:endParaRPr lang="tr-TR"/>
          </a:p>
        </p:txBody>
      </p:sp>
    </p:spTree>
    <p:extLst>
      <p:ext uri="{BB962C8B-B14F-4D97-AF65-F5344CB8AC3E}">
        <p14:creationId xmlns:p14="http://schemas.microsoft.com/office/powerpoint/2010/main" val="39104621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212CB6E-2337-4A35-8389-267E96482FBA}" type="slidenum">
              <a:rPr lang="tr-TR" smtClean="0"/>
              <a:t>2</a:t>
            </a:fld>
            <a:endParaRPr lang="tr-TR"/>
          </a:p>
        </p:txBody>
      </p:sp>
    </p:spTree>
    <p:extLst>
      <p:ext uri="{BB962C8B-B14F-4D97-AF65-F5344CB8AC3E}">
        <p14:creationId xmlns:p14="http://schemas.microsoft.com/office/powerpoint/2010/main" val="28041227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212CB6E-2337-4A35-8389-267E96482FBA}" type="slidenum">
              <a:rPr lang="tr-TR" smtClean="0"/>
              <a:t>3</a:t>
            </a:fld>
            <a:endParaRPr lang="tr-TR"/>
          </a:p>
        </p:txBody>
      </p:sp>
    </p:spTree>
    <p:extLst>
      <p:ext uri="{BB962C8B-B14F-4D97-AF65-F5344CB8AC3E}">
        <p14:creationId xmlns:p14="http://schemas.microsoft.com/office/powerpoint/2010/main" val="1865597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fld id="{2212CB6E-2337-4A35-8389-267E96482FBA}" type="slidenum">
              <a:rPr lang="tr-TR" smtClean="0"/>
              <a:t>6</a:t>
            </a:fld>
            <a:endParaRPr lang="tr-TR"/>
          </a:p>
        </p:txBody>
      </p:sp>
    </p:spTree>
    <p:extLst>
      <p:ext uri="{BB962C8B-B14F-4D97-AF65-F5344CB8AC3E}">
        <p14:creationId xmlns:p14="http://schemas.microsoft.com/office/powerpoint/2010/main" val="1868457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712" y="2406099"/>
            <a:ext cx="8417401" cy="1660244"/>
          </a:xfrm>
        </p:spPr>
        <p:txBody>
          <a:bodyPr/>
          <a:lstStyle/>
          <a:p>
            <a:r>
              <a:rPr lang="tr-TR" smtClean="0"/>
              <a:t>Click to edit Master title style</a:t>
            </a:r>
            <a:endParaRPr lang="en-US"/>
          </a:p>
        </p:txBody>
      </p:sp>
      <p:sp>
        <p:nvSpPr>
          <p:cNvPr id="3" name="Subtitle 2"/>
          <p:cNvSpPr>
            <a:spLocks noGrp="1"/>
          </p:cNvSpPr>
          <p:nvPr>
            <p:ph type="subTitle" idx="1"/>
          </p:nvPr>
        </p:nvSpPr>
        <p:spPr>
          <a:xfrm>
            <a:off x="1485424" y="4389068"/>
            <a:ext cx="6931978" cy="1979383"/>
          </a:xfrm>
        </p:spPr>
        <p:txBody>
          <a:bodyPr/>
          <a:lstStyle>
            <a:lvl1pPr marL="0" indent="0" algn="ctr">
              <a:buNone/>
              <a:defRPr>
                <a:solidFill>
                  <a:schemeClr val="tx1">
                    <a:tint val="75000"/>
                  </a:schemeClr>
                </a:solidFill>
              </a:defRPr>
            </a:lvl1pPr>
            <a:lvl2pPr marL="504200" indent="0" algn="ctr">
              <a:buNone/>
              <a:defRPr>
                <a:solidFill>
                  <a:schemeClr val="tx1">
                    <a:tint val="75000"/>
                  </a:schemeClr>
                </a:solidFill>
              </a:defRPr>
            </a:lvl2pPr>
            <a:lvl3pPr marL="1008400" indent="0" algn="ctr">
              <a:buNone/>
              <a:defRPr>
                <a:solidFill>
                  <a:schemeClr val="tx1">
                    <a:tint val="75000"/>
                  </a:schemeClr>
                </a:solidFill>
              </a:defRPr>
            </a:lvl3pPr>
            <a:lvl4pPr marL="1512600" indent="0" algn="ctr">
              <a:buNone/>
              <a:defRPr>
                <a:solidFill>
                  <a:schemeClr val="tx1">
                    <a:tint val="75000"/>
                  </a:schemeClr>
                </a:solidFill>
              </a:defRPr>
            </a:lvl4pPr>
            <a:lvl5pPr marL="2016801" indent="0" algn="ctr">
              <a:buNone/>
              <a:defRPr>
                <a:solidFill>
                  <a:schemeClr val="tx1">
                    <a:tint val="75000"/>
                  </a:schemeClr>
                </a:solidFill>
              </a:defRPr>
            </a:lvl5pPr>
            <a:lvl6pPr marL="2521001" indent="0" algn="ctr">
              <a:buNone/>
              <a:defRPr>
                <a:solidFill>
                  <a:schemeClr val="tx1">
                    <a:tint val="75000"/>
                  </a:schemeClr>
                </a:solidFill>
              </a:defRPr>
            </a:lvl6pPr>
            <a:lvl7pPr marL="3025201" indent="0" algn="ctr">
              <a:buNone/>
              <a:defRPr>
                <a:solidFill>
                  <a:schemeClr val="tx1">
                    <a:tint val="75000"/>
                  </a:schemeClr>
                </a:solidFill>
              </a:defRPr>
            </a:lvl7pPr>
            <a:lvl8pPr marL="3529401" indent="0" algn="ctr">
              <a:buNone/>
              <a:defRPr>
                <a:solidFill>
                  <a:schemeClr val="tx1">
                    <a:tint val="75000"/>
                  </a:schemeClr>
                </a:solidFill>
              </a:defRPr>
            </a:lvl8pPr>
            <a:lvl9pPr marL="4033601" indent="0" algn="ctr">
              <a:buNone/>
              <a:defRPr>
                <a:solidFill>
                  <a:schemeClr val="tx1">
                    <a:tint val="75000"/>
                  </a:schemeClr>
                </a:solidFill>
              </a:defRPr>
            </a:lvl9pPr>
          </a:lstStyle>
          <a:p>
            <a:r>
              <a:rPr lang="tr-TR" smtClean="0"/>
              <a:t>Click to edit Master subtitle style</a:t>
            </a:r>
            <a:endParaRPr lang="en-US"/>
          </a:p>
        </p:txBody>
      </p:sp>
      <p:sp>
        <p:nvSpPr>
          <p:cNvPr id="4" name="Date Placeholder 3"/>
          <p:cNvSpPr>
            <a:spLocks noGrp="1"/>
          </p:cNvSpPr>
          <p:nvPr>
            <p:ph type="dt" sz="half" idx="10"/>
          </p:nvPr>
        </p:nvSpPr>
        <p:spPr/>
        <p:txBody>
          <a:bodyPr/>
          <a:lstStyle/>
          <a:p>
            <a:fld id="{FEA13966-D5C0-EE4F-A8EA-62A5D2F33733}" type="datetimeFigureOut">
              <a:rPr lang="en-US" smtClean="0"/>
              <a:t>9/16/2020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4644294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fld id="{FEA13966-D5C0-EE4F-A8EA-62A5D2F33733}" type="datetimeFigureOut">
              <a:rPr lang="en-US" smtClean="0"/>
              <a:t>9/16/2020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1525751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255" y="4977146"/>
            <a:ext cx="8417401" cy="1538325"/>
          </a:xfrm>
        </p:spPr>
        <p:txBody>
          <a:bodyPr anchor="t"/>
          <a:lstStyle>
            <a:lvl1pPr algn="l">
              <a:defRPr sz="4400" b="1" cap="all"/>
            </a:lvl1pPr>
          </a:lstStyle>
          <a:p>
            <a:r>
              <a:rPr lang="tr-TR" smtClean="0"/>
              <a:t>Click to edit Master title style</a:t>
            </a:r>
            <a:endParaRPr lang="en-US"/>
          </a:p>
        </p:txBody>
      </p:sp>
      <p:sp>
        <p:nvSpPr>
          <p:cNvPr id="3" name="Text Placeholder 2"/>
          <p:cNvSpPr>
            <a:spLocks noGrp="1"/>
          </p:cNvSpPr>
          <p:nvPr>
            <p:ph type="body" idx="1"/>
          </p:nvPr>
        </p:nvSpPr>
        <p:spPr>
          <a:xfrm>
            <a:off x="782255" y="3282837"/>
            <a:ext cx="8417401" cy="1694309"/>
          </a:xfrm>
        </p:spPr>
        <p:txBody>
          <a:bodyPr anchor="b"/>
          <a:lstStyle>
            <a:lvl1pPr marL="0" indent="0">
              <a:buNone/>
              <a:defRPr sz="2200">
                <a:solidFill>
                  <a:schemeClr val="tx1">
                    <a:tint val="75000"/>
                  </a:schemeClr>
                </a:solidFill>
              </a:defRPr>
            </a:lvl1pPr>
            <a:lvl2pPr marL="504200" indent="0">
              <a:buNone/>
              <a:defRPr sz="2000">
                <a:solidFill>
                  <a:schemeClr val="tx1">
                    <a:tint val="75000"/>
                  </a:schemeClr>
                </a:solidFill>
              </a:defRPr>
            </a:lvl2pPr>
            <a:lvl3pPr marL="1008400" indent="0">
              <a:buNone/>
              <a:defRPr sz="1800">
                <a:solidFill>
                  <a:schemeClr val="tx1">
                    <a:tint val="75000"/>
                  </a:schemeClr>
                </a:solidFill>
              </a:defRPr>
            </a:lvl3pPr>
            <a:lvl4pPr marL="1512600" indent="0">
              <a:buNone/>
              <a:defRPr sz="1500">
                <a:solidFill>
                  <a:schemeClr val="tx1">
                    <a:tint val="75000"/>
                  </a:schemeClr>
                </a:solidFill>
              </a:defRPr>
            </a:lvl4pPr>
            <a:lvl5pPr marL="2016801" indent="0">
              <a:buNone/>
              <a:defRPr sz="1500">
                <a:solidFill>
                  <a:schemeClr val="tx1">
                    <a:tint val="75000"/>
                  </a:schemeClr>
                </a:solidFill>
              </a:defRPr>
            </a:lvl5pPr>
            <a:lvl6pPr marL="2521001" indent="0">
              <a:buNone/>
              <a:defRPr sz="1500">
                <a:solidFill>
                  <a:schemeClr val="tx1">
                    <a:tint val="75000"/>
                  </a:schemeClr>
                </a:solidFill>
              </a:defRPr>
            </a:lvl6pPr>
            <a:lvl7pPr marL="3025201" indent="0">
              <a:buNone/>
              <a:defRPr sz="1500">
                <a:solidFill>
                  <a:schemeClr val="tx1">
                    <a:tint val="75000"/>
                  </a:schemeClr>
                </a:solidFill>
              </a:defRPr>
            </a:lvl7pPr>
            <a:lvl8pPr marL="3529401" indent="0">
              <a:buNone/>
              <a:defRPr sz="1500">
                <a:solidFill>
                  <a:schemeClr val="tx1">
                    <a:tint val="75000"/>
                  </a:schemeClr>
                </a:solidFill>
              </a:defRPr>
            </a:lvl8pPr>
            <a:lvl9pPr marL="4033601" indent="0">
              <a:buNone/>
              <a:defRPr sz="15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FEA13966-D5C0-EE4F-A8EA-62A5D2F33733}" type="datetimeFigureOut">
              <a:rPr lang="en-US" smtClean="0"/>
              <a:t>9/16/2020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104481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Content Placeholder 2"/>
          <p:cNvSpPr>
            <a:spLocks noGrp="1"/>
          </p:cNvSpPr>
          <p:nvPr>
            <p:ph sz="half" idx="1"/>
          </p:nvPr>
        </p:nvSpPr>
        <p:spPr>
          <a:xfrm>
            <a:off x="536404" y="2040343"/>
            <a:ext cx="4743385" cy="5773201"/>
          </a:xfrm>
        </p:spPr>
        <p:txBody>
          <a:bodyPr/>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Content Placeholder 3"/>
          <p:cNvSpPr>
            <a:spLocks noGrp="1"/>
          </p:cNvSpPr>
          <p:nvPr>
            <p:ph sz="half" idx="2"/>
          </p:nvPr>
        </p:nvSpPr>
        <p:spPr>
          <a:xfrm>
            <a:off x="5444835" y="2040343"/>
            <a:ext cx="4743384" cy="5773201"/>
          </a:xfrm>
        </p:spPr>
        <p:txBody>
          <a:bodyPr/>
          <a:lstStyle>
            <a:lvl1pPr>
              <a:defRPr sz="31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5" name="Date Placeholder 4"/>
          <p:cNvSpPr>
            <a:spLocks noGrp="1"/>
          </p:cNvSpPr>
          <p:nvPr>
            <p:ph type="dt" sz="half" idx="10"/>
          </p:nvPr>
        </p:nvSpPr>
        <p:spPr/>
        <p:txBody>
          <a:bodyPr/>
          <a:lstStyle/>
          <a:p>
            <a:fld id="{FEA13966-D5C0-EE4F-A8EA-62A5D2F33733}" type="datetimeFigureOut">
              <a:rPr lang="en-US" smtClean="0"/>
              <a:t>9/16/2020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47987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141" y="310176"/>
            <a:ext cx="8912543" cy="1290902"/>
          </a:xfrm>
        </p:spPr>
        <p:txBody>
          <a:bodyPr/>
          <a:lstStyle>
            <a:lvl1pPr>
              <a:defRPr/>
            </a:lvl1pPr>
          </a:lstStyle>
          <a:p>
            <a:r>
              <a:rPr lang="tr-TR" smtClean="0"/>
              <a:t>Click to edit Master title style</a:t>
            </a:r>
            <a:endParaRPr lang="en-US"/>
          </a:p>
        </p:txBody>
      </p:sp>
      <p:sp>
        <p:nvSpPr>
          <p:cNvPr id="3" name="Text Placeholder 2"/>
          <p:cNvSpPr>
            <a:spLocks noGrp="1"/>
          </p:cNvSpPr>
          <p:nvPr>
            <p:ph type="body" idx="1"/>
          </p:nvPr>
        </p:nvSpPr>
        <p:spPr>
          <a:xfrm>
            <a:off x="495141" y="1733754"/>
            <a:ext cx="4375467" cy="722546"/>
          </a:xfrm>
        </p:spPr>
        <p:txBody>
          <a:bodyPr anchor="b"/>
          <a:lstStyle>
            <a:lvl1pPr marL="0" indent="0">
              <a:buNone/>
              <a:defRPr sz="2600" b="1"/>
            </a:lvl1pPr>
            <a:lvl2pPr marL="504200" indent="0">
              <a:buNone/>
              <a:defRPr sz="2200" b="1"/>
            </a:lvl2pPr>
            <a:lvl3pPr marL="1008400" indent="0">
              <a:buNone/>
              <a:defRPr sz="2000" b="1"/>
            </a:lvl3pPr>
            <a:lvl4pPr marL="1512600" indent="0">
              <a:buNone/>
              <a:defRPr sz="1800" b="1"/>
            </a:lvl4pPr>
            <a:lvl5pPr marL="2016801" indent="0">
              <a:buNone/>
              <a:defRPr sz="1800" b="1"/>
            </a:lvl5pPr>
            <a:lvl6pPr marL="2521001" indent="0">
              <a:buNone/>
              <a:defRPr sz="1800" b="1"/>
            </a:lvl6pPr>
            <a:lvl7pPr marL="3025201" indent="0">
              <a:buNone/>
              <a:defRPr sz="1800" b="1"/>
            </a:lvl7pPr>
            <a:lvl8pPr marL="3529401" indent="0">
              <a:buNone/>
              <a:defRPr sz="1800" b="1"/>
            </a:lvl8pPr>
            <a:lvl9pPr marL="4033601" indent="0">
              <a:buNone/>
              <a:defRPr sz="1800" b="1"/>
            </a:lvl9pPr>
          </a:lstStyle>
          <a:p>
            <a:pPr lvl="0"/>
            <a:r>
              <a:rPr lang="tr-TR" smtClean="0"/>
              <a:t>Click to edit Master text styles</a:t>
            </a:r>
          </a:p>
        </p:txBody>
      </p:sp>
      <p:sp>
        <p:nvSpPr>
          <p:cNvPr id="4" name="Content Placeholder 3"/>
          <p:cNvSpPr>
            <a:spLocks noGrp="1"/>
          </p:cNvSpPr>
          <p:nvPr>
            <p:ph sz="half" idx="2"/>
          </p:nvPr>
        </p:nvSpPr>
        <p:spPr>
          <a:xfrm>
            <a:off x="495141" y="2456300"/>
            <a:ext cx="4375467" cy="4462578"/>
          </a:xfrm>
        </p:spPr>
        <p:txBody>
          <a:bodyPr/>
          <a:lstStyle>
            <a:lvl1pPr>
              <a:defRPr sz="26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5" name="Text Placeholder 4"/>
          <p:cNvSpPr>
            <a:spLocks noGrp="1"/>
          </p:cNvSpPr>
          <p:nvPr>
            <p:ph type="body" sz="quarter" idx="3"/>
          </p:nvPr>
        </p:nvSpPr>
        <p:spPr>
          <a:xfrm>
            <a:off x="5030498" y="1733754"/>
            <a:ext cx="4377186" cy="722546"/>
          </a:xfrm>
        </p:spPr>
        <p:txBody>
          <a:bodyPr anchor="b"/>
          <a:lstStyle>
            <a:lvl1pPr marL="0" indent="0">
              <a:buNone/>
              <a:defRPr sz="2600" b="1"/>
            </a:lvl1pPr>
            <a:lvl2pPr marL="504200" indent="0">
              <a:buNone/>
              <a:defRPr sz="2200" b="1"/>
            </a:lvl2pPr>
            <a:lvl3pPr marL="1008400" indent="0">
              <a:buNone/>
              <a:defRPr sz="2000" b="1"/>
            </a:lvl3pPr>
            <a:lvl4pPr marL="1512600" indent="0">
              <a:buNone/>
              <a:defRPr sz="1800" b="1"/>
            </a:lvl4pPr>
            <a:lvl5pPr marL="2016801" indent="0">
              <a:buNone/>
              <a:defRPr sz="1800" b="1"/>
            </a:lvl5pPr>
            <a:lvl6pPr marL="2521001" indent="0">
              <a:buNone/>
              <a:defRPr sz="1800" b="1"/>
            </a:lvl6pPr>
            <a:lvl7pPr marL="3025201" indent="0">
              <a:buNone/>
              <a:defRPr sz="1800" b="1"/>
            </a:lvl7pPr>
            <a:lvl8pPr marL="3529401" indent="0">
              <a:buNone/>
              <a:defRPr sz="1800" b="1"/>
            </a:lvl8pPr>
            <a:lvl9pPr marL="4033601" indent="0">
              <a:buNone/>
              <a:defRPr sz="1800" b="1"/>
            </a:lvl9pPr>
          </a:lstStyle>
          <a:p>
            <a:pPr lvl="0"/>
            <a:r>
              <a:rPr lang="tr-TR" smtClean="0"/>
              <a:t>Click to edit Master text styles</a:t>
            </a:r>
          </a:p>
        </p:txBody>
      </p:sp>
      <p:sp>
        <p:nvSpPr>
          <p:cNvPr id="6" name="Content Placeholder 5"/>
          <p:cNvSpPr>
            <a:spLocks noGrp="1"/>
          </p:cNvSpPr>
          <p:nvPr>
            <p:ph sz="quarter" idx="4"/>
          </p:nvPr>
        </p:nvSpPr>
        <p:spPr>
          <a:xfrm>
            <a:off x="5030498" y="2456300"/>
            <a:ext cx="4377186" cy="4462578"/>
          </a:xfrm>
        </p:spPr>
        <p:txBody>
          <a:bodyPr/>
          <a:lstStyle>
            <a:lvl1pPr>
              <a:defRPr sz="26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7" name="Date Placeholder 6"/>
          <p:cNvSpPr>
            <a:spLocks noGrp="1"/>
          </p:cNvSpPr>
          <p:nvPr>
            <p:ph type="dt" sz="half" idx="10"/>
          </p:nvPr>
        </p:nvSpPr>
        <p:spPr/>
        <p:txBody>
          <a:bodyPr/>
          <a:lstStyle/>
          <a:p>
            <a:fld id="{FEA13966-D5C0-EE4F-A8EA-62A5D2F33733}" type="datetimeFigureOut">
              <a:rPr lang="en-US" smtClean="0"/>
              <a:t>9/16/2020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793115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Date Placeholder 2"/>
          <p:cNvSpPr>
            <a:spLocks noGrp="1"/>
          </p:cNvSpPr>
          <p:nvPr>
            <p:ph type="dt" sz="half" idx="10"/>
          </p:nvPr>
        </p:nvSpPr>
        <p:spPr/>
        <p:txBody>
          <a:bodyPr/>
          <a:lstStyle/>
          <a:p>
            <a:fld id="{FEA13966-D5C0-EE4F-A8EA-62A5D2F33733}" type="datetimeFigureOut">
              <a:rPr lang="en-US" smtClean="0"/>
              <a:t>9/16/2020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314914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A13966-D5C0-EE4F-A8EA-62A5D2F33733}" type="datetimeFigureOut">
              <a:rPr lang="en-US" smtClean="0"/>
              <a:t>9/16/2020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638780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142" y="308382"/>
            <a:ext cx="3257961" cy="1312417"/>
          </a:xfrm>
        </p:spPr>
        <p:txBody>
          <a:bodyPr anchor="b"/>
          <a:lstStyle>
            <a:lvl1pPr algn="l">
              <a:defRPr sz="2200" b="1"/>
            </a:lvl1pPr>
          </a:lstStyle>
          <a:p>
            <a:r>
              <a:rPr lang="tr-TR" smtClean="0"/>
              <a:t>Click to edit Master title style</a:t>
            </a:r>
            <a:endParaRPr lang="en-US"/>
          </a:p>
        </p:txBody>
      </p:sp>
      <p:sp>
        <p:nvSpPr>
          <p:cNvPr id="3" name="Content Placeholder 2"/>
          <p:cNvSpPr>
            <a:spLocks noGrp="1"/>
          </p:cNvSpPr>
          <p:nvPr>
            <p:ph idx="1"/>
          </p:nvPr>
        </p:nvSpPr>
        <p:spPr>
          <a:xfrm>
            <a:off x="3871730" y="308383"/>
            <a:ext cx="5535954" cy="6610495"/>
          </a:xfrm>
        </p:spPr>
        <p:txBody>
          <a:bodyPr/>
          <a:lstStyle>
            <a:lvl1pPr>
              <a:defRPr sz="3500"/>
            </a:lvl1pPr>
            <a:lvl2pPr>
              <a:defRPr sz="3100"/>
            </a:lvl2pPr>
            <a:lvl3pPr>
              <a:defRPr sz="2600"/>
            </a:lvl3pPr>
            <a:lvl4pPr>
              <a:defRPr sz="2200"/>
            </a:lvl4pPr>
            <a:lvl5pPr>
              <a:defRPr sz="2200"/>
            </a:lvl5pPr>
            <a:lvl6pPr>
              <a:defRPr sz="2200"/>
            </a:lvl6pPr>
            <a:lvl7pPr>
              <a:defRPr sz="2200"/>
            </a:lvl7pPr>
            <a:lvl8pPr>
              <a:defRPr sz="2200"/>
            </a:lvl8pPr>
            <a:lvl9pPr>
              <a:defRPr sz="22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Text Placeholder 3"/>
          <p:cNvSpPr>
            <a:spLocks noGrp="1"/>
          </p:cNvSpPr>
          <p:nvPr>
            <p:ph type="body" sz="half" idx="2"/>
          </p:nvPr>
        </p:nvSpPr>
        <p:spPr>
          <a:xfrm>
            <a:off x="495142" y="1620800"/>
            <a:ext cx="3257961" cy="5298078"/>
          </a:xfrm>
        </p:spPr>
        <p:txBody>
          <a:bodyPr/>
          <a:lstStyle>
            <a:lvl1pPr marL="0" indent="0">
              <a:buNone/>
              <a:defRPr sz="1500"/>
            </a:lvl1pPr>
            <a:lvl2pPr marL="504200" indent="0">
              <a:buNone/>
              <a:defRPr sz="1300"/>
            </a:lvl2pPr>
            <a:lvl3pPr marL="1008400" indent="0">
              <a:buNone/>
              <a:defRPr sz="1100"/>
            </a:lvl3pPr>
            <a:lvl4pPr marL="1512600" indent="0">
              <a:buNone/>
              <a:defRPr sz="1000"/>
            </a:lvl4pPr>
            <a:lvl5pPr marL="2016801" indent="0">
              <a:buNone/>
              <a:defRPr sz="1000"/>
            </a:lvl5pPr>
            <a:lvl6pPr marL="2521001" indent="0">
              <a:buNone/>
              <a:defRPr sz="1000"/>
            </a:lvl6pPr>
            <a:lvl7pPr marL="3025201" indent="0">
              <a:buNone/>
              <a:defRPr sz="1000"/>
            </a:lvl7pPr>
            <a:lvl8pPr marL="3529401" indent="0">
              <a:buNone/>
              <a:defRPr sz="1000"/>
            </a:lvl8pPr>
            <a:lvl9pPr marL="4033601" indent="0">
              <a:buNone/>
              <a:defRPr sz="10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FEA13966-D5C0-EE4F-A8EA-62A5D2F33733}" type="datetimeFigureOut">
              <a:rPr lang="en-US" smtClean="0"/>
              <a:t>9/16/2020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18833614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023" y="5421789"/>
            <a:ext cx="5941695" cy="640073"/>
          </a:xfrm>
        </p:spPr>
        <p:txBody>
          <a:bodyPr anchor="b"/>
          <a:lstStyle>
            <a:lvl1pPr algn="l">
              <a:defRPr sz="2200" b="1"/>
            </a:lvl1pPr>
          </a:lstStyle>
          <a:p>
            <a:r>
              <a:rPr lang="tr-TR" smtClean="0"/>
              <a:t>Click to edit Master title style</a:t>
            </a:r>
            <a:endParaRPr lang="en-US"/>
          </a:p>
        </p:txBody>
      </p:sp>
      <p:sp>
        <p:nvSpPr>
          <p:cNvPr id="3" name="Picture Placeholder 2"/>
          <p:cNvSpPr>
            <a:spLocks noGrp="1"/>
          </p:cNvSpPr>
          <p:nvPr>
            <p:ph type="pic" idx="1"/>
          </p:nvPr>
        </p:nvSpPr>
        <p:spPr>
          <a:xfrm>
            <a:off x="1941023" y="692067"/>
            <a:ext cx="5941695" cy="4647248"/>
          </a:xfrm>
        </p:spPr>
        <p:txBody>
          <a:bodyPr/>
          <a:lstStyle>
            <a:lvl1pPr marL="0" indent="0">
              <a:buNone/>
              <a:defRPr sz="3500"/>
            </a:lvl1pPr>
            <a:lvl2pPr marL="504200" indent="0">
              <a:buNone/>
              <a:defRPr sz="3100"/>
            </a:lvl2pPr>
            <a:lvl3pPr marL="1008400" indent="0">
              <a:buNone/>
              <a:defRPr sz="2600"/>
            </a:lvl3pPr>
            <a:lvl4pPr marL="1512600" indent="0">
              <a:buNone/>
              <a:defRPr sz="2200"/>
            </a:lvl4pPr>
            <a:lvl5pPr marL="2016801" indent="0">
              <a:buNone/>
              <a:defRPr sz="2200"/>
            </a:lvl5pPr>
            <a:lvl6pPr marL="2521001" indent="0">
              <a:buNone/>
              <a:defRPr sz="2200"/>
            </a:lvl6pPr>
            <a:lvl7pPr marL="3025201" indent="0">
              <a:buNone/>
              <a:defRPr sz="2200"/>
            </a:lvl7pPr>
            <a:lvl8pPr marL="3529401" indent="0">
              <a:buNone/>
              <a:defRPr sz="2200"/>
            </a:lvl8pPr>
            <a:lvl9pPr marL="4033601" indent="0">
              <a:buNone/>
              <a:defRPr sz="2200"/>
            </a:lvl9pPr>
          </a:lstStyle>
          <a:p>
            <a:endParaRPr lang="en-US"/>
          </a:p>
        </p:txBody>
      </p:sp>
      <p:sp>
        <p:nvSpPr>
          <p:cNvPr id="4" name="Text Placeholder 3"/>
          <p:cNvSpPr>
            <a:spLocks noGrp="1"/>
          </p:cNvSpPr>
          <p:nvPr>
            <p:ph type="body" sz="half" idx="2"/>
          </p:nvPr>
        </p:nvSpPr>
        <p:spPr>
          <a:xfrm>
            <a:off x="1941023" y="6061862"/>
            <a:ext cx="5941695" cy="909010"/>
          </a:xfrm>
        </p:spPr>
        <p:txBody>
          <a:bodyPr/>
          <a:lstStyle>
            <a:lvl1pPr marL="0" indent="0">
              <a:buNone/>
              <a:defRPr sz="1500"/>
            </a:lvl1pPr>
            <a:lvl2pPr marL="504200" indent="0">
              <a:buNone/>
              <a:defRPr sz="1300"/>
            </a:lvl2pPr>
            <a:lvl3pPr marL="1008400" indent="0">
              <a:buNone/>
              <a:defRPr sz="1100"/>
            </a:lvl3pPr>
            <a:lvl4pPr marL="1512600" indent="0">
              <a:buNone/>
              <a:defRPr sz="1000"/>
            </a:lvl4pPr>
            <a:lvl5pPr marL="2016801" indent="0">
              <a:buNone/>
              <a:defRPr sz="1000"/>
            </a:lvl5pPr>
            <a:lvl6pPr marL="2521001" indent="0">
              <a:buNone/>
              <a:defRPr sz="1000"/>
            </a:lvl6pPr>
            <a:lvl7pPr marL="3025201" indent="0">
              <a:buNone/>
              <a:defRPr sz="1000"/>
            </a:lvl7pPr>
            <a:lvl8pPr marL="3529401" indent="0">
              <a:buNone/>
              <a:defRPr sz="1000"/>
            </a:lvl8pPr>
            <a:lvl9pPr marL="4033601" indent="0">
              <a:buNone/>
              <a:defRPr sz="10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FEA13966-D5C0-EE4F-A8EA-62A5D2F33733}" type="datetimeFigureOut">
              <a:rPr lang="en-US" smtClean="0"/>
              <a:t>9/16/2020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813565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fld id="{FEA13966-D5C0-EE4F-A8EA-62A5D2F33733}" type="datetimeFigureOut">
              <a:rPr lang="en-US" smtClean="0"/>
              <a:t>9/16/2020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3748897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76125" y="349620"/>
            <a:ext cx="2412094" cy="7463924"/>
          </a:xfrm>
        </p:spPr>
        <p:txBody>
          <a:bodyPr vert="eaVert"/>
          <a:lstStyle/>
          <a:p>
            <a:r>
              <a:rPr lang="tr-TR" smtClean="0"/>
              <a:t>Click to edit Master title style</a:t>
            </a:r>
            <a:endParaRPr lang="en-US"/>
          </a:p>
        </p:txBody>
      </p:sp>
      <p:sp>
        <p:nvSpPr>
          <p:cNvPr id="3" name="Vertical Text Placeholder 2"/>
          <p:cNvSpPr>
            <a:spLocks noGrp="1"/>
          </p:cNvSpPr>
          <p:nvPr>
            <p:ph type="body" orient="vert" idx="1"/>
          </p:nvPr>
        </p:nvSpPr>
        <p:spPr>
          <a:xfrm>
            <a:off x="536404" y="349620"/>
            <a:ext cx="7074675" cy="7463924"/>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10"/>
          </p:nvPr>
        </p:nvSpPr>
        <p:spPr/>
        <p:txBody>
          <a:bodyPr/>
          <a:lstStyle/>
          <a:p>
            <a:fld id="{FEA13966-D5C0-EE4F-A8EA-62A5D2F33733}" type="datetimeFigureOut">
              <a:rPr lang="en-US" smtClean="0"/>
              <a:t>9/16/2020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30640D-858F-9243-9CB1-649F5F212DF7}" type="slidenum">
              <a:rPr lang="en-US" smtClean="0"/>
              <a:t>‹#›</a:t>
            </a:fld>
            <a:endParaRPr lang="en-US"/>
          </a:p>
        </p:txBody>
      </p:sp>
    </p:spTree>
    <p:extLst>
      <p:ext uri="{BB962C8B-B14F-4D97-AF65-F5344CB8AC3E}">
        <p14:creationId xmlns:p14="http://schemas.microsoft.com/office/powerpoint/2010/main" val="2494103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141" y="310176"/>
            <a:ext cx="8912543" cy="1290902"/>
          </a:xfrm>
          <a:prstGeom prst="rect">
            <a:avLst/>
          </a:prstGeom>
        </p:spPr>
        <p:txBody>
          <a:bodyPr vert="horz" lIns="100840" tIns="50420" rIns="100840" bIns="50420" rtlCol="0" anchor="ctr">
            <a:normAutofit/>
          </a:bodyPr>
          <a:lstStyle/>
          <a:p>
            <a:r>
              <a:rPr lang="tr-TR" smtClean="0"/>
              <a:t>Click to edit Master title style</a:t>
            </a:r>
            <a:endParaRPr lang="en-US"/>
          </a:p>
        </p:txBody>
      </p:sp>
      <p:sp>
        <p:nvSpPr>
          <p:cNvPr id="3" name="Text Placeholder 2"/>
          <p:cNvSpPr>
            <a:spLocks noGrp="1"/>
          </p:cNvSpPr>
          <p:nvPr>
            <p:ph type="body" idx="1"/>
          </p:nvPr>
        </p:nvSpPr>
        <p:spPr>
          <a:xfrm>
            <a:off x="495141" y="1807263"/>
            <a:ext cx="8912543" cy="5111615"/>
          </a:xfrm>
          <a:prstGeom prst="rect">
            <a:avLst/>
          </a:prstGeom>
        </p:spPr>
        <p:txBody>
          <a:bodyPr vert="horz" lIns="100840" tIns="50420" rIns="100840" bIns="504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a:p>
        </p:txBody>
      </p:sp>
      <p:sp>
        <p:nvSpPr>
          <p:cNvPr id="4" name="Date Placeholder 3"/>
          <p:cNvSpPr>
            <a:spLocks noGrp="1"/>
          </p:cNvSpPr>
          <p:nvPr>
            <p:ph type="dt" sz="half" idx="2"/>
          </p:nvPr>
        </p:nvSpPr>
        <p:spPr>
          <a:xfrm>
            <a:off x="495141" y="7178851"/>
            <a:ext cx="2310659" cy="412372"/>
          </a:xfrm>
          <a:prstGeom prst="rect">
            <a:avLst/>
          </a:prstGeom>
        </p:spPr>
        <p:txBody>
          <a:bodyPr vert="horz" lIns="100840" tIns="50420" rIns="100840" bIns="50420" rtlCol="0" anchor="ctr"/>
          <a:lstStyle>
            <a:lvl1pPr algn="l">
              <a:defRPr sz="1300">
                <a:solidFill>
                  <a:schemeClr val="tx1">
                    <a:tint val="75000"/>
                  </a:schemeClr>
                </a:solidFill>
              </a:defRPr>
            </a:lvl1pPr>
          </a:lstStyle>
          <a:p>
            <a:fld id="{FEA13966-D5C0-EE4F-A8EA-62A5D2F33733}" type="datetimeFigureOut">
              <a:rPr lang="en-US" smtClean="0"/>
              <a:t>9/16/2020</a:t>
            </a:fld>
            <a:endParaRPr lang="en-US"/>
          </a:p>
        </p:txBody>
      </p:sp>
      <p:sp>
        <p:nvSpPr>
          <p:cNvPr id="5" name="Footer Placeholder 4"/>
          <p:cNvSpPr>
            <a:spLocks noGrp="1"/>
          </p:cNvSpPr>
          <p:nvPr>
            <p:ph type="ftr" sz="quarter" idx="3"/>
          </p:nvPr>
        </p:nvSpPr>
        <p:spPr>
          <a:xfrm>
            <a:off x="3383465" y="7178851"/>
            <a:ext cx="3135895" cy="412372"/>
          </a:xfrm>
          <a:prstGeom prst="rect">
            <a:avLst/>
          </a:prstGeom>
        </p:spPr>
        <p:txBody>
          <a:bodyPr vert="horz" lIns="100840" tIns="50420" rIns="100840" bIns="50420" rtlCol="0" anchor="ctr"/>
          <a:lstStyle>
            <a:lvl1pPr algn="ctr">
              <a:defRPr sz="13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097025" y="7178851"/>
            <a:ext cx="2310659" cy="412372"/>
          </a:xfrm>
          <a:prstGeom prst="rect">
            <a:avLst/>
          </a:prstGeom>
        </p:spPr>
        <p:txBody>
          <a:bodyPr vert="horz" lIns="100840" tIns="50420" rIns="100840" bIns="50420" rtlCol="0" anchor="ctr"/>
          <a:lstStyle>
            <a:lvl1pPr algn="r">
              <a:defRPr sz="1300">
                <a:solidFill>
                  <a:schemeClr val="tx1">
                    <a:tint val="75000"/>
                  </a:schemeClr>
                </a:solidFill>
              </a:defRPr>
            </a:lvl1pPr>
          </a:lstStyle>
          <a:p>
            <a:fld id="{0730640D-858F-9243-9CB1-649F5F212DF7}" type="slidenum">
              <a:rPr lang="en-US" smtClean="0"/>
              <a:t>‹#›</a:t>
            </a:fld>
            <a:endParaRPr lang="en-US"/>
          </a:p>
        </p:txBody>
      </p:sp>
    </p:spTree>
    <p:extLst>
      <p:ext uri="{BB962C8B-B14F-4D97-AF65-F5344CB8AC3E}">
        <p14:creationId xmlns:p14="http://schemas.microsoft.com/office/powerpoint/2010/main" val="1747478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04200" rtl="0" eaLnBrk="1" latinLnBrk="0" hangingPunct="1">
        <a:spcBef>
          <a:spcPct val="0"/>
        </a:spcBef>
        <a:buNone/>
        <a:defRPr sz="4900" kern="1200">
          <a:solidFill>
            <a:schemeClr val="tx1"/>
          </a:solidFill>
          <a:latin typeface="+mj-lt"/>
          <a:ea typeface="+mj-ea"/>
          <a:cs typeface="+mj-cs"/>
        </a:defRPr>
      </a:lvl1pPr>
    </p:titleStyle>
    <p:bodyStyle>
      <a:lvl1pPr marL="378150" indent="-378150" algn="l" defTabSz="504200" rtl="0" eaLnBrk="1" latinLnBrk="0" hangingPunct="1">
        <a:spcBef>
          <a:spcPct val="20000"/>
        </a:spcBef>
        <a:buFont typeface="Arial"/>
        <a:buChar char="•"/>
        <a:defRPr sz="3500" kern="1200">
          <a:solidFill>
            <a:schemeClr val="tx1"/>
          </a:solidFill>
          <a:latin typeface="+mn-lt"/>
          <a:ea typeface="+mn-ea"/>
          <a:cs typeface="+mn-cs"/>
        </a:defRPr>
      </a:lvl1pPr>
      <a:lvl2pPr marL="819325" indent="-315125" algn="l" defTabSz="504200" rtl="0" eaLnBrk="1" latinLnBrk="0" hangingPunct="1">
        <a:spcBef>
          <a:spcPct val="20000"/>
        </a:spcBef>
        <a:buFont typeface="Arial"/>
        <a:buChar char="–"/>
        <a:defRPr sz="3100" kern="1200">
          <a:solidFill>
            <a:schemeClr val="tx1"/>
          </a:solidFill>
          <a:latin typeface="+mn-lt"/>
          <a:ea typeface="+mn-ea"/>
          <a:cs typeface="+mn-cs"/>
        </a:defRPr>
      </a:lvl2pPr>
      <a:lvl3pPr marL="1260500" indent="-252100" algn="l" defTabSz="504200" rtl="0" eaLnBrk="1" latinLnBrk="0" hangingPunct="1">
        <a:spcBef>
          <a:spcPct val="20000"/>
        </a:spcBef>
        <a:buFont typeface="Arial"/>
        <a:buChar char="•"/>
        <a:defRPr sz="2600" kern="1200">
          <a:solidFill>
            <a:schemeClr val="tx1"/>
          </a:solidFill>
          <a:latin typeface="+mn-lt"/>
          <a:ea typeface="+mn-ea"/>
          <a:cs typeface="+mn-cs"/>
        </a:defRPr>
      </a:lvl3pPr>
      <a:lvl4pPr marL="1764701" indent="-252100" algn="l" defTabSz="504200" rtl="0" eaLnBrk="1" latinLnBrk="0" hangingPunct="1">
        <a:spcBef>
          <a:spcPct val="20000"/>
        </a:spcBef>
        <a:buFont typeface="Arial"/>
        <a:buChar char="–"/>
        <a:defRPr sz="2200" kern="1200">
          <a:solidFill>
            <a:schemeClr val="tx1"/>
          </a:solidFill>
          <a:latin typeface="+mn-lt"/>
          <a:ea typeface="+mn-ea"/>
          <a:cs typeface="+mn-cs"/>
        </a:defRPr>
      </a:lvl4pPr>
      <a:lvl5pPr marL="2268901" indent="-252100" algn="l" defTabSz="504200" rtl="0" eaLnBrk="1" latinLnBrk="0" hangingPunct="1">
        <a:spcBef>
          <a:spcPct val="20000"/>
        </a:spcBef>
        <a:buFont typeface="Arial"/>
        <a:buChar char="»"/>
        <a:defRPr sz="2200" kern="1200">
          <a:solidFill>
            <a:schemeClr val="tx1"/>
          </a:solidFill>
          <a:latin typeface="+mn-lt"/>
          <a:ea typeface="+mn-ea"/>
          <a:cs typeface="+mn-cs"/>
        </a:defRPr>
      </a:lvl5pPr>
      <a:lvl6pPr marL="2773101" indent="-252100" algn="l" defTabSz="504200" rtl="0" eaLnBrk="1" latinLnBrk="0" hangingPunct="1">
        <a:spcBef>
          <a:spcPct val="20000"/>
        </a:spcBef>
        <a:buFont typeface="Arial"/>
        <a:buChar char="•"/>
        <a:defRPr sz="2200" kern="1200">
          <a:solidFill>
            <a:schemeClr val="tx1"/>
          </a:solidFill>
          <a:latin typeface="+mn-lt"/>
          <a:ea typeface="+mn-ea"/>
          <a:cs typeface="+mn-cs"/>
        </a:defRPr>
      </a:lvl6pPr>
      <a:lvl7pPr marL="3277301" indent="-252100" algn="l" defTabSz="504200" rtl="0" eaLnBrk="1" latinLnBrk="0" hangingPunct="1">
        <a:spcBef>
          <a:spcPct val="20000"/>
        </a:spcBef>
        <a:buFont typeface="Arial"/>
        <a:buChar char="•"/>
        <a:defRPr sz="2200" kern="1200">
          <a:solidFill>
            <a:schemeClr val="tx1"/>
          </a:solidFill>
          <a:latin typeface="+mn-lt"/>
          <a:ea typeface="+mn-ea"/>
          <a:cs typeface="+mn-cs"/>
        </a:defRPr>
      </a:lvl7pPr>
      <a:lvl8pPr marL="3781501" indent="-252100" algn="l" defTabSz="504200" rtl="0" eaLnBrk="1" latinLnBrk="0" hangingPunct="1">
        <a:spcBef>
          <a:spcPct val="20000"/>
        </a:spcBef>
        <a:buFont typeface="Arial"/>
        <a:buChar char="•"/>
        <a:defRPr sz="2200" kern="1200">
          <a:solidFill>
            <a:schemeClr val="tx1"/>
          </a:solidFill>
          <a:latin typeface="+mn-lt"/>
          <a:ea typeface="+mn-ea"/>
          <a:cs typeface="+mn-cs"/>
        </a:defRPr>
      </a:lvl8pPr>
      <a:lvl9pPr marL="4285701" indent="-252100" algn="l" defTabSz="504200" rtl="0" eaLnBrk="1" latinLnBrk="0" hangingPunct="1">
        <a:spcBef>
          <a:spcPct val="20000"/>
        </a:spcBef>
        <a:buFont typeface="Arial"/>
        <a:buChar char="•"/>
        <a:defRPr sz="2200" kern="1200">
          <a:solidFill>
            <a:schemeClr val="tx1"/>
          </a:solidFill>
          <a:latin typeface="+mn-lt"/>
          <a:ea typeface="+mn-ea"/>
          <a:cs typeface="+mn-cs"/>
        </a:defRPr>
      </a:lvl9pPr>
    </p:bodyStyle>
    <p:otherStyle>
      <a:defPPr>
        <a:defRPr lang="en-US"/>
      </a:defPPr>
      <a:lvl1pPr marL="0" algn="l" defTabSz="504200" rtl="0" eaLnBrk="1" latinLnBrk="0" hangingPunct="1">
        <a:defRPr sz="2000" kern="1200">
          <a:solidFill>
            <a:schemeClr val="tx1"/>
          </a:solidFill>
          <a:latin typeface="+mn-lt"/>
          <a:ea typeface="+mn-ea"/>
          <a:cs typeface="+mn-cs"/>
        </a:defRPr>
      </a:lvl1pPr>
      <a:lvl2pPr marL="504200" algn="l" defTabSz="504200" rtl="0" eaLnBrk="1" latinLnBrk="0" hangingPunct="1">
        <a:defRPr sz="2000" kern="1200">
          <a:solidFill>
            <a:schemeClr val="tx1"/>
          </a:solidFill>
          <a:latin typeface="+mn-lt"/>
          <a:ea typeface="+mn-ea"/>
          <a:cs typeface="+mn-cs"/>
        </a:defRPr>
      </a:lvl2pPr>
      <a:lvl3pPr marL="1008400" algn="l" defTabSz="504200" rtl="0" eaLnBrk="1" latinLnBrk="0" hangingPunct="1">
        <a:defRPr sz="2000" kern="1200">
          <a:solidFill>
            <a:schemeClr val="tx1"/>
          </a:solidFill>
          <a:latin typeface="+mn-lt"/>
          <a:ea typeface="+mn-ea"/>
          <a:cs typeface="+mn-cs"/>
        </a:defRPr>
      </a:lvl3pPr>
      <a:lvl4pPr marL="1512600" algn="l" defTabSz="504200" rtl="0" eaLnBrk="1" latinLnBrk="0" hangingPunct="1">
        <a:defRPr sz="2000" kern="1200">
          <a:solidFill>
            <a:schemeClr val="tx1"/>
          </a:solidFill>
          <a:latin typeface="+mn-lt"/>
          <a:ea typeface="+mn-ea"/>
          <a:cs typeface="+mn-cs"/>
        </a:defRPr>
      </a:lvl4pPr>
      <a:lvl5pPr marL="2016801" algn="l" defTabSz="504200" rtl="0" eaLnBrk="1" latinLnBrk="0" hangingPunct="1">
        <a:defRPr sz="2000" kern="1200">
          <a:solidFill>
            <a:schemeClr val="tx1"/>
          </a:solidFill>
          <a:latin typeface="+mn-lt"/>
          <a:ea typeface="+mn-ea"/>
          <a:cs typeface="+mn-cs"/>
        </a:defRPr>
      </a:lvl5pPr>
      <a:lvl6pPr marL="2521001" algn="l" defTabSz="504200" rtl="0" eaLnBrk="1" latinLnBrk="0" hangingPunct="1">
        <a:defRPr sz="2000" kern="1200">
          <a:solidFill>
            <a:schemeClr val="tx1"/>
          </a:solidFill>
          <a:latin typeface="+mn-lt"/>
          <a:ea typeface="+mn-ea"/>
          <a:cs typeface="+mn-cs"/>
        </a:defRPr>
      </a:lvl6pPr>
      <a:lvl7pPr marL="3025201" algn="l" defTabSz="504200" rtl="0" eaLnBrk="1" latinLnBrk="0" hangingPunct="1">
        <a:defRPr sz="2000" kern="1200">
          <a:solidFill>
            <a:schemeClr val="tx1"/>
          </a:solidFill>
          <a:latin typeface="+mn-lt"/>
          <a:ea typeface="+mn-ea"/>
          <a:cs typeface="+mn-cs"/>
        </a:defRPr>
      </a:lvl7pPr>
      <a:lvl8pPr marL="3529401" algn="l" defTabSz="504200" rtl="0" eaLnBrk="1" latinLnBrk="0" hangingPunct="1">
        <a:defRPr sz="2000" kern="1200">
          <a:solidFill>
            <a:schemeClr val="tx1"/>
          </a:solidFill>
          <a:latin typeface="+mn-lt"/>
          <a:ea typeface="+mn-ea"/>
          <a:cs typeface="+mn-cs"/>
        </a:defRPr>
      </a:lvl8pPr>
      <a:lvl9pPr marL="4033601" algn="l" defTabSz="504200"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6" name="Picture 5" descr="GAZI_UNIVERSITESI_PP_SUNUM.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974"/>
            <a:ext cx="9902825" cy="7739439"/>
          </a:xfrm>
          <a:prstGeom prst="rect">
            <a:avLst/>
          </a:prstGeom>
        </p:spPr>
      </p:pic>
      <p:sp>
        <p:nvSpPr>
          <p:cNvPr id="2" name="Title 1"/>
          <p:cNvSpPr>
            <a:spLocks noGrp="1"/>
          </p:cNvSpPr>
          <p:nvPr>
            <p:ph type="ctrTitle"/>
          </p:nvPr>
        </p:nvSpPr>
        <p:spPr>
          <a:xfrm>
            <a:off x="742712" y="4429760"/>
            <a:ext cx="8417401" cy="1767840"/>
          </a:xfrm>
        </p:spPr>
        <p:txBody>
          <a:bodyPr>
            <a:normAutofit/>
          </a:bodyPr>
          <a:lstStyle/>
          <a:p>
            <a:r>
              <a:rPr lang="tr-TR" sz="3800" dirty="0" smtClean="0">
                <a:solidFill>
                  <a:srgbClr val="002060"/>
                </a:solidFill>
                <a:latin typeface="HelveticaNeueLT Std Blk"/>
                <a:cs typeface="HelveticaNeueLT Std Blk"/>
              </a:rPr>
              <a:t>KALİTE KOMİSYONU</a:t>
            </a:r>
            <a:r>
              <a:rPr lang="tr-TR" dirty="0" smtClean="0">
                <a:solidFill>
                  <a:srgbClr val="002060"/>
                </a:solidFill>
                <a:latin typeface="HelveticaNeueLT Std Blk"/>
                <a:cs typeface="HelveticaNeueLT Std Blk"/>
              </a:rPr>
              <a:t/>
            </a:r>
            <a:br>
              <a:rPr lang="tr-TR" dirty="0" smtClean="0">
                <a:solidFill>
                  <a:srgbClr val="002060"/>
                </a:solidFill>
                <a:latin typeface="HelveticaNeueLT Std Blk"/>
                <a:cs typeface="HelveticaNeueLT Std Blk"/>
              </a:rPr>
            </a:br>
            <a:r>
              <a:rPr lang="tr-TR" sz="1200" dirty="0" smtClean="0">
                <a:solidFill>
                  <a:srgbClr val="002060"/>
                </a:solidFill>
                <a:latin typeface="HelveticaNeueLT Std Blk"/>
                <a:cs typeface="HelveticaNeueLT Std Blk"/>
              </a:rPr>
              <a:t>AĞUSTOS 2020</a:t>
            </a:r>
            <a:endParaRPr lang="en-US" sz="1200" dirty="0">
              <a:solidFill>
                <a:srgbClr val="002060"/>
              </a:solidFill>
              <a:latin typeface="HelveticaNeueLT Std Blk"/>
              <a:cs typeface="HelveticaNeueLT Std Blk"/>
            </a:endParaRPr>
          </a:p>
        </p:txBody>
      </p:sp>
    </p:spTree>
    <p:extLst>
      <p:ext uri="{BB962C8B-B14F-4D97-AF65-F5344CB8AC3E}">
        <p14:creationId xmlns:p14="http://schemas.microsoft.com/office/powerpoint/2010/main" val="20089275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902825" cy="7731821"/>
          </a:xfrm>
          <a:prstGeom prst="rect">
            <a:avLst/>
          </a:prstGeom>
        </p:spPr>
      </p:pic>
      <p:sp>
        <p:nvSpPr>
          <p:cNvPr id="3" name="İçerik Yer Tutucusu 2"/>
          <p:cNvSpPr>
            <a:spLocks noGrp="1"/>
          </p:cNvSpPr>
          <p:nvPr>
            <p:ph idx="1"/>
          </p:nvPr>
        </p:nvSpPr>
        <p:spPr>
          <a:xfrm>
            <a:off x="232091" y="1642532"/>
            <a:ext cx="9438640" cy="5921024"/>
          </a:xfrm>
        </p:spPr>
        <p:txBody>
          <a:bodyPr>
            <a:noAutofit/>
          </a:bodyPr>
          <a:lstStyle/>
          <a:p>
            <a:pPr marL="0" indent="0">
              <a:buNone/>
            </a:pPr>
            <a:r>
              <a:rPr lang="tr-TR" sz="2000" dirty="0" smtClean="0">
                <a:solidFill>
                  <a:srgbClr val="002060"/>
                </a:solidFill>
              </a:rPr>
              <a:t>	</a:t>
            </a:r>
            <a:r>
              <a:rPr lang="tr-TR" sz="2000" b="1" dirty="0" smtClean="0">
                <a:solidFill>
                  <a:srgbClr val="002060"/>
                </a:solidFill>
              </a:rPr>
              <a:t>Üniversitemiz</a:t>
            </a:r>
            <a:r>
              <a:rPr lang="tr-TR" sz="2000" b="1" dirty="0">
                <a:solidFill>
                  <a:srgbClr val="002060"/>
                </a:solidFill>
              </a:rPr>
              <a:t>, kalite güvencesi amacıyla hayata geçirdiği uygulamaları, </a:t>
            </a:r>
          </a:p>
          <a:p>
            <a:pPr algn="just">
              <a:buFont typeface="Wingdings" panose="05000000000000000000" pitchFamily="2" charset="2"/>
              <a:buChar char="Ø"/>
            </a:pPr>
            <a:r>
              <a:rPr lang="tr-TR" sz="2000" dirty="0">
                <a:solidFill>
                  <a:srgbClr val="002060"/>
                </a:solidFill>
              </a:rPr>
              <a:t>2005 yılında 12 üyeden oluşan «Kalite Güvence ve Akreditasyon Kurulu» ile sistemli bir şekilde yürütmeye başlamıştır. Kurul, aynı yıl içerisinde yayımlanan Yükseköğretim Kurulu Akademik Değerlendirme ve Kalite Geliştirme Yönetmeliği doğrultusunda «Akademik Değerlendirme ve Kalite Geliştirme Kurulu» (GÜADEK) olarak yeniden yapılandırılmış, üye sayısı 18’e </a:t>
            </a:r>
            <a:r>
              <a:rPr lang="tr-TR" sz="2000" dirty="0" smtClean="0">
                <a:solidFill>
                  <a:srgbClr val="002060"/>
                </a:solidFill>
              </a:rPr>
              <a:t>çıkartılmıştır</a:t>
            </a:r>
            <a:r>
              <a:rPr lang="tr-TR" sz="2000" dirty="0">
                <a:solidFill>
                  <a:srgbClr val="002060"/>
                </a:solidFill>
              </a:rPr>
              <a:t>. </a:t>
            </a:r>
          </a:p>
          <a:p>
            <a:pPr algn="just">
              <a:buFont typeface="Wingdings" panose="05000000000000000000" pitchFamily="2" charset="2"/>
              <a:buChar char="Ø"/>
            </a:pPr>
            <a:r>
              <a:rPr lang="tr-TR" sz="2000" dirty="0">
                <a:solidFill>
                  <a:srgbClr val="002060"/>
                </a:solidFill>
              </a:rPr>
              <a:t>2015 yılında YÖK tarafından hayata geçirilen bazı değişiklikler neticesinde GÜADEK kapatılmış ve Yönergesi yürürlükten kaldırılmıştır</a:t>
            </a:r>
            <a:r>
              <a:rPr lang="tr-TR" sz="2000" dirty="0" smtClean="0">
                <a:solidFill>
                  <a:srgbClr val="002060"/>
                </a:solidFill>
              </a:rPr>
              <a:t>. 2016 </a:t>
            </a:r>
            <a:r>
              <a:rPr lang="tr-TR" sz="2000" dirty="0">
                <a:solidFill>
                  <a:srgbClr val="002060"/>
                </a:solidFill>
              </a:rPr>
              <a:t>yılında Yükseköğretim Kalite Güvencesi Yönetmeliği’nin yayımlanması ile </a:t>
            </a:r>
            <a:r>
              <a:rPr lang="tr-TR" sz="2000" dirty="0" smtClean="0">
                <a:solidFill>
                  <a:srgbClr val="FF0000"/>
                </a:solidFill>
              </a:rPr>
              <a:t>«Gazi </a:t>
            </a:r>
            <a:r>
              <a:rPr lang="tr-TR" sz="2000" dirty="0">
                <a:solidFill>
                  <a:srgbClr val="FF0000"/>
                </a:solidFill>
              </a:rPr>
              <a:t>Üniversitesi Kalite </a:t>
            </a:r>
            <a:r>
              <a:rPr lang="tr-TR" sz="2000" dirty="0" smtClean="0">
                <a:solidFill>
                  <a:srgbClr val="FF0000"/>
                </a:solidFill>
              </a:rPr>
              <a:t>Komisyonu» </a:t>
            </a:r>
            <a:r>
              <a:rPr lang="tr-TR" sz="2000" dirty="0">
                <a:solidFill>
                  <a:srgbClr val="002060"/>
                </a:solidFill>
              </a:rPr>
              <a:t>oluşturulmuş, G.Ü. Kalite Güvencesi Yönergesi kabul edilmiştir.</a:t>
            </a:r>
          </a:p>
          <a:p>
            <a:pPr algn="just">
              <a:buFont typeface="Wingdings" panose="05000000000000000000" pitchFamily="2" charset="2"/>
              <a:buChar char="Ø"/>
            </a:pPr>
            <a:r>
              <a:rPr lang="tr-TR" sz="2000" dirty="0">
                <a:solidFill>
                  <a:srgbClr val="002060"/>
                </a:solidFill>
              </a:rPr>
              <a:t>2018 yılında  “Yükseköğretim Kalite Güvencesi ve Kalite Kurulu </a:t>
            </a:r>
            <a:r>
              <a:rPr lang="tr-TR" sz="2000" dirty="0" err="1" smtClean="0">
                <a:solidFill>
                  <a:srgbClr val="002060"/>
                </a:solidFill>
              </a:rPr>
              <a:t>Yönetmeliği”nin</a:t>
            </a:r>
            <a:r>
              <a:rPr lang="tr-TR" sz="2000" dirty="0" smtClean="0">
                <a:solidFill>
                  <a:srgbClr val="002060"/>
                </a:solidFill>
              </a:rPr>
              <a:t> </a:t>
            </a:r>
            <a:r>
              <a:rPr lang="tr-TR" sz="2000" dirty="0">
                <a:solidFill>
                  <a:srgbClr val="002060"/>
                </a:solidFill>
              </a:rPr>
              <a:t>yayımlanması; Hazine ve Maliye Bakanlığı Bütçe ve Mali Kontrol Genel Müdürlüğünün Kamu İç Kontrol Rehberi ve Üniversitemiz İç Kontrol çalışmaları kapsamında akademik kurul ve komisyonlar ile alt ekip ve grupların yeniden yapılandırma çalışmaları doğrultusunda “</a:t>
            </a:r>
            <a:r>
              <a:rPr lang="tr-TR" sz="2000" dirty="0" smtClean="0">
                <a:solidFill>
                  <a:srgbClr val="002060"/>
                </a:solidFill>
              </a:rPr>
              <a:t>G.Ü. Kalite </a:t>
            </a:r>
            <a:r>
              <a:rPr lang="tr-TR" sz="2000" dirty="0">
                <a:solidFill>
                  <a:srgbClr val="002060"/>
                </a:solidFill>
              </a:rPr>
              <a:t>Güvencesi ve Kalite Komisyonu Yönergesi” güncellenmiş, bu süreçte Komisyonun çalışmalarına yön vermek amacıyla </a:t>
            </a:r>
            <a:r>
              <a:rPr lang="tr-TR" sz="2000" dirty="0">
                <a:solidFill>
                  <a:srgbClr val="FF0000"/>
                </a:solidFill>
              </a:rPr>
              <a:t>"Kalite Komisyonu Çalışma Usul ve Esasları"</a:t>
            </a:r>
            <a:r>
              <a:rPr lang="tr-TR" sz="2000" dirty="0">
                <a:solidFill>
                  <a:srgbClr val="002060"/>
                </a:solidFill>
              </a:rPr>
              <a:t> hazırlanmıştır.</a:t>
            </a:r>
          </a:p>
        </p:txBody>
      </p:sp>
    </p:spTree>
    <p:extLst>
      <p:ext uri="{BB962C8B-B14F-4D97-AF65-F5344CB8AC3E}">
        <p14:creationId xmlns:p14="http://schemas.microsoft.com/office/powerpoint/2010/main" val="18278327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902825" cy="7731821"/>
          </a:xfrm>
          <a:prstGeom prst="rect">
            <a:avLst/>
          </a:prstGeom>
        </p:spPr>
      </p:pic>
      <p:graphicFrame>
        <p:nvGraphicFramePr>
          <p:cNvPr id="5" name="İçerik Yer Tutucusu 4"/>
          <p:cNvGraphicFramePr>
            <a:graphicFrameLocks noGrp="1"/>
          </p:cNvGraphicFramePr>
          <p:nvPr>
            <p:ph idx="1"/>
            <p:extLst>
              <p:ext uri="{D42A27DB-BD31-4B8C-83A1-F6EECF244321}">
                <p14:modId xmlns:p14="http://schemas.microsoft.com/office/powerpoint/2010/main" val="1940586211"/>
              </p:ext>
            </p:extLst>
          </p:nvPr>
        </p:nvGraphicFramePr>
        <p:xfrm>
          <a:off x="609600" y="1642534"/>
          <a:ext cx="8686801" cy="5932313"/>
        </p:xfrm>
        <a:graphic>
          <a:graphicData uri="http://schemas.openxmlformats.org/drawingml/2006/table">
            <a:tbl>
              <a:tblPr firstRow="1" firstCol="1" bandRow="1">
                <a:tableStyleId>{5C22544A-7EE6-4342-B048-85BDC9FD1C3A}</a:tableStyleId>
              </a:tblPr>
              <a:tblGrid>
                <a:gridCol w="3016261">
                  <a:extLst>
                    <a:ext uri="{9D8B030D-6E8A-4147-A177-3AD203B41FA5}">
                      <a16:colId xmlns:a16="http://schemas.microsoft.com/office/drawing/2014/main" val="20000"/>
                    </a:ext>
                  </a:extLst>
                </a:gridCol>
                <a:gridCol w="3843988">
                  <a:extLst>
                    <a:ext uri="{9D8B030D-6E8A-4147-A177-3AD203B41FA5}">
                      <a16:colId xmlns:a16="http://schemas.microsoft.com/office/drawing/2014/main" val="20001"/>
                    </a:ext>
                  </a:extLst>
                </a:gridCol>
                <a:gridCol w="1826552">
                  <a:extLst>
                    <a:ext uri="{9D8B030D-6E8A-4147-A177-3AD203B41FA5}">
                      <a16:colId xmlns:a16="http://schemas.microsoft.com/office/drawing/2014/main" val="20002"/>
                    </a:ext>
                  </a:extLst>
                </a:gridCol>
              </a:tblGrid>
              <a:tr h="265195">
                <a:tc gridSpan="3">
                  <a:txBody>
                    <a:bodyPr/>
                    <a:lstStyle/>
                    <a:p>
                      <a:pPr algn="ctr">
                        <a:lnSpc>
                          <a:spcPct val="107000"/>
                        </a:lnSpc>
                        <a:spcAft>
                          <a:spcPts val="0"/>
                        </a:spcAft>
                      </a:pPr>
                      <a:r>
                        <a:rPr lang="tr-TR" sz="1600" dirty="0" smtClean="0">
                          <a:effectLst/>
                          <a:latin typeface="+mn-lt"/>
                          <a:ea typeface="+mn-ea"/>
                          <a:cs typeface="+mn-cs"/>
                        </a:rPr>
                        <a:t>KALİTE</a:t>
                      </a:r>
                      <a:r>
                        <a:rPr lang="tr-TR" sz="1600" baseline="0" dirty="0" smtClean="0">
                          <a:effectLst/>
                          <a:latin typeface="+mn-lt"/>
                          <a:ea typeface="+mn-ea"/>
                          <a:cs typeface="+mn-cs"/>
                        </a:rPr>
                        <a:t> KOMİSYONU</a:t>
                      </a:r>
                      <a:endParaRPr lang="tr-TR" sz="1600" dirty="0">
                        <a:effectLst/>
                        <a:latin typeface="Calibri"/>
                        <a:ea typeface="Calibri"/>
                        <a:cs typeface="Times New Roman"/>
                      </a:endParaRPr>
                    </a:p>
                  </a:txBody>
                  <a:tcPr marL="32702" marR="32702" marT="0" marB="0" anchor="ct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268314">
                <a:tc>
                  <a:txBody>
                    <a:bodyPr/>
                    <a:lstStyle/>
                    <a:p>
                      <a:pPr marL="0" marR="0" indent="0" algn="ctr" defTabSz="504200" rtl="0" eaLnBrk="1" fontAlgn="auto" latinLnBrk="0" hangingPunct="1">
                        <a:lnSpc>
                          <a:spcPct val="107000"/>
                        </a:lnSpc>
                        <a:spcBef>
                          <a:spcPts val="0"/>
                        </a:spcBef>
                        <a:spcAft>
                          <a:spcPts val="0"/>
                        </a:spcAft>
                        <a:buClrTx/>
                        <a:buSzTx/>
                        <a:buFontTx/>
                        <a:buNone/>
                        <a:tabLst/>
                        <a:defRPr/>
                      </a:pPr>
                      <a:r>
                        <a:rPr lang="tr-TR" sz="1200" b="1" dirty="0" smtClean="0">
                          <a:effectLst/>
                        </a:rPr>
                        <a:t>Adı Soyadı</a:t>
                      </a:r>
                      <a:endParaRPr lang="tr-TR" sz="1200" b="1" dirty="0" smtClean="0">
                        <a:effectLst/>
                        <a:latin typeface="+mn-lt"/>
                        <a:ea typeface="Calibri"/>
                        <a:cs typeface="Times New Roman"/>
                      </a:endParaRPr>
                    </a:p>
                  </a:txBody>
                  <a:tcPr marL="32702" marR="32702" marT="0" marB="0" anchor="ctr"/>
                </a:tc>
                <a:tc>
                  <a:txBody>
                    <a:bodyPr/>
                    <a:lstStyle/>
                    <a:p>
                      <a:pPr algn="ctr">
                        <a:lnSpc>
                          <a:spcPct val="107000"/>
                        </a:lnSpc>
                        <a:spcAft>
                          <a:spcPts val="0"/>
                        </a:spcAft>
                      </a:pPr>
                      <a:r>
                        <a:rPr lang="tr-TR" sz="1200" dirty="0" smtClean="0">
                          <a:effectLst/>
                        </a:rPr>
                        <a:t>Görevi/Birimi</a:t>
                      </a:r>
                      <a:endParaRPr lang="tr-TR" sz="1200" dirty="0">
                        <a:effectLst/>
                        <a:latin typeface="+mn-lt"/>
                        <a:ea typeface="Calibri"/>
                        <a:cs typeface="Times New Roman"/>
                      </a:endParaRPr>
                    </a:p>
                  </a:txBody>
                  <a:tcPr marL="32702" marR="32702" marT="0" marB="0" anchor="ctr"/>
                </a:tc>
                <a:tc>
                  <a:txBody>
                    <a:bodyPr/>
                    <a:lstStyle/>
                    <a:p>
                      <a:pPr algn="ctr">
                        <a:lnSpc>
                          <a:spcPct val="107000"/>
                        </a:lnSpc>
                        <a:spcAft>
                          <a:spcPts val="0"/>
                        </a:spcAft>
                      </a:pPr>
                      <a:r>
                        <a:rPr lang="tr-TR" sz="1200" b="1" dirty="0" smtClean="0">
                          <a:effectLst/>
                        </a:rPr>
                        <a:t>Komisyondaki </a:t>
                      </a:r>
                      <a:r>
                        <a:rPr lang="tr-TR" sz="1200" b="1" dirty="0">
                          <a:effectLst/>
                        </a:rPr>
                        <a:t>Görevi</a:t>
                      </a:r>
                      <a:endParaRPr lang="tr-TR" sz="1200" b="1"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01"/>
                  </a:ext>
                </a:extLst>
              </a:tr>
              <a:tr h="255644">
                <a:tc>
                  <a:txBody>
                    <a:bodyPr/>
                    <a:lstStyle/>
                    <a:p>
                      <a:pPr marL="0" marR="0" indent="0" algn="l" defTabSz="504200" rtl="0" eaLnBrk="1" fontAlgn="auto" latinLnBrk="0" hangingPunct="1">
                        <a:lnSpc>
                          <a:spcPct val="107000"/>
                        </a:lnSpc>
                        <a:spcBef>
                          <a:spcPts val="0"/>
                        </a:spcBef>
                        <a:spcAft>
                          <a:spcPts val="0"/>
                        </a:spcAft>
                        <a:buClrTx/>
                        <a:buSzTx/>
                        <a:buFontTx/>
                        <a:buNone/>
                        <a:tabLst/>
                        <a:defRPr/>
                      </a:pPr>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a:t>
                      </a:r>
                      <a:r>
                        <a:rPr lang="tr-TR" sz="1200" kern="1200" baseline="0" dirty="0" smtClean="0">
                          <a:solidFill>
                            <a:schemeClr val="bg1"/>
                          </a:solidFill>
                          <a:effectLst/>
                          <a:latin typeface="+mn-lt"/>
                          <a:ea typeface="+mn-ea"/>
                          <a:cs typeface="+mn-cs"/>
                        </a:rPr>
                        <a:t> Musa YILDIZ</a:t>
                      </a:r>
                      <a:endParaRPr lang="tr-TR" sz="1200" dirty="0" smtClean="0">
                        <a:solidFill>
                          <a:schemeClr val="bg1"/>
                        </a:solidFill>
                        <a:effectLst/>
                        <a:latin typeface="+mn-lt"/>
                        <a:ea typeface="Calibri"/>
                        <a:cs typeface="Times New Roman"/>
                      </a:endParaRPr>
                    </a:p>
                  </a:txBody>
                  <a:tcPr marL="32702" marR="32702" marT="0" marB="0" anchor="ctr"/>
                </a:tc>
                <a:tc>
                  <a:txBody>
                    <a:bodyPr/>
                    <a:lstStyle/>
                    <a:p>
                      <a:pPr marL="0" marR="0" indent="0" algn="l" defTabSz="504200" rtl="0" eaLnBrk="1" fontAlgn="auto" latinLnBrk="0" hangingPunct="1">
                        <a:lnSpc>
                          <a:spcPct val="107000"/>
                        </a:lnSpc>
                        <a:spcBef>
                          <a:spcPts val="0"/>
                        </a:spcBef>
                        <a:spcAft>
                          <a:spcPts val="0"/>
                        </a:spcAft>
                        <a:buClrTx/>
                        <a:buSzTx/>
                        <a:buFontTx/>
                        <a:buNone/>
                        <a:tabLst/>
                        <a:defRPr/>
                      </a:pPr>
                      <a:r>
                        <a:rPr lang="tr-TR" sz="1200" dirty="0" smtClean="0">
                          <a:effectLst/>
                        </a:rPr>
                        <a:t>Rektör </a:t>
                      </a:r>
                      <a:endParaRPr lang="tr-TR" sz="1200" dirty="0" smtClean="0">
                        <a:effectLst/>
                        <a:latin typeface="+mn-lt"/>
                        <a:ea typeface="Calibri"/>
                        <a:cs typeface="Times New Roman"/>
                      </a:endParaRPr>
                    </a:p>
                  </a:txBody>
                  <a:tcPr marL="32702" marR="32702" marT="0" marB="0" anchor="ctr"/>
                </a:tc>
                <a:tc>
                  <a:txBody>
                    <a:bodyPr/>
                    <a:lstStyle/>
                    <a:p>
                      <a:pPr algn="ctr">
                        <a:lnSpc>
                          <a:spcPct val="107000"/>
                        </a:lnSpc>
                        <a:spcAft>
                          <a:spcPts val="0"/>
                        </a:spcAft>
                      </a:pPr>
                      <a:r>
                        <a:rPr lang="tr-TR" sz="1200" dirty="0" smtClean="0">
                          <a:effectLst/>
                        </a:rPr>
                        <a:t>Komisyon</a:t>
                      </a:r>
                      <a:r>
                        <a:rPr lang="tr-TR" sz="1200" baseline="0" dirty="0" smtClean="0">
                          <a:effectLst/>
                        </a:rPr>
                        <a:t> </a:t>
                      </a:r>
                      <a:r>
                        <a:rPr lang="tr-TR" sz="1200" dirty="0" smtClean="0">
                          <a:effectLst/>
                        </a:rPr>
                        <a:t>Başkanı</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02"/>
                  </a:ext>
                </a:extLst>
              </a:tr>
              <a:tr h="268314">
                <a:tc>
                  <a:txBody>
                    <a:bodyPr/>
                    <a:lstStyle/>
                    <a:p>
                      <a:pPr>
                        <a:lnSpc>
                          <a:spcPct val="107000"/>
                        </a:lnSpc>
                        <a:spcAft>
                          <a:spcPts val="0"/>
                        </a:spcAft>
                      </a:pPr>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Ramazan</a:t>
                      </a:r>
                      <a:r>
                        <a:rPr lang="tr-TR" sz="1200" kern="1200" baseline="0" dirty="0" smtClean="0">
                          <a:solidFill>
                            <a:schemeClr val="bg1"/>
                          </a:solidFill>
                          <a:effectLst/>
                          <a:latin typeface="+mn-lt"/>
                          <a:ea typeface="+mn-ea"/>
                          <a:cs typeface="+mn-cs"/>
                        </a:rPr>
                        <a:t> BAYINDIR</a:t>
                      </a:r>
                      <a:endParaRPr lang="tr-TR" sz="1200" dirty="0">
                        <a:solidFill>
                          <a:schemeClr val="bg1"/>
                        </a:solidFill>
                        <a:effectLst/>
                        <a:latin typeface="Calibri"/>
                        <a:ea typeface="Calibri"/>
                        <a:cs typeface="Times New Roman"/>
                      </a:endParaRPr>
                    </a:p>
                  </a:txBody>
                  <a:tcPr marL="32702" marR="32702" marT="0" marB="0" anchor="ctr"/>
                </a:tc>
                <a:tc>
                  <a:txBody>
                    <a:bodyPr/>
                    <a:lstStyle/>
                    <a:p>
                      <a:pPr marL="0" marR="0" indent="0" algn="l" defTabSz="504200" rtl="0" eaLnBrk="1" fontAlgn="auto" latinLnBrk="0" hangingPunct="1">
                        <a:lnSpc>
                          <a:spcPct val="107000"/>
                        </a:lnSpc>
                        <a:spcBef>
                          <a:spcPts val="0"/>
                        </a:spcBef>
                        <a:spcAft>
                          <a:spcPts val="0"/>
                        </a:spcAft>
                        <a:buClrTx/>
                        <a:buSzTx/>
                        <a:buFontTx/>
                        <a:buNone/>
                        <a:tabLst/>
                        <a:defRPr/>
                      </a:pPr>
                      <a:r>
                        <a:rPr lang="tr-TR" sz="1200" dirty="0">
                          <a:solidFill>
                            <a:schemeClr val="tx1"/>
                          </a:solidFill>
                          <a:effectLst/>
                        </a:rPr>
                        <a:t> </a:t>
                      </a:r>
                      <a:r>
                        <a:rPr lang="tr-TR" sz="1200" dirty="0" smtClean="0">
                          <a:effectLst/>
                        </a:rPr>
                        <a:t>Rektör Yardımcısı</a:t>
                      </a:r>
                      <a:endParaRPr lang="tr-TR" sz="1200" dirty="0" smtClean="0">
                        <a:effectLst/>
                        <a:latin typeface="+mn-lt"/>
                        <a:ea typeface="Calibri"/>
                        <a:cs typeface="Times New Roman"/>
                      </a:endParaRPr>
                    </a:p>
                  </a:txBody>
                  <a:tcPr marL="32702" marR="32702" marT="0" marB="0" anchor="ctr"/>
                </a:tc>
                <a:tc>
                  <a:txBody>
                    <a:bodyPr/>
                    <a:lstStyle/>
                    <a:p>
                      <a:pPr algn="ctr">
                        <a:lnSpc>
                          <a:spcPct val="107000"/>
                        </a:lnSpc>
                        <a:spcAft>
                          <a:spcPts val="0"/>
                        </a:spcAft>
                      </a:pPr>
                      <a:r>
                        <a:rPr lang="tr-TR" sz="1200" dirty="0" smtClean="0">
                          <a:effectLst/>
                        </a:rPr>
                        <a:t>Komisyon </a:t>
                      </a:r>
                      <a:r>
                        <a:rPr lang="tr-TR" sz="1200" dirty="0">
                          <a:effectLst/>
                        </a:rPr>
                        <a:t>Başkan V.</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03"/>
                  </a:ext>
                </a:extLst>
              </a:tr>
              <a:tr h="255644">
                <a:tc>
                  <a:txBody>
                    <a:bodyPr/>
                    <a:lstStyle/>
                    <a:p>
                      <a:pPr marL="0" marR="0" indent="0" algn="l" defTabSz="504200" rtl="0" eaLnBrk="1" fontAlgn="auto" latinLnBrk="0" hangingPunct="1">
                        <a:lnSpc>
                          <a:spcPct val="107000"/>
                        </a:lnSpc>
                        <a:spcBef>
                          <a:spcPts val="0"/>
                        </a:spcBef>
                        <a:spcAft>
                          <a:spcPts val="0"/>
                        </a:spcAft>
                        <a:buClrTx/>
                        <a:buSzTx/>
                        <a:buFontTx/>
                        <a:buNone/>
                        <a:tabLst/>
                        <a:defRPr/>
                      </a:pPr>
                      <a:r>
                        <a:rPr lang="tr-TR" sz="1200" kern="1200" dirty="0" smtClean="0">
                          <a:solidFill>
                            <a:schemeClr val="bg1"/>
                          </a:solidFill>
                          <a:effectLst/>
                          <a:latin typeface="+mn-lt"/>
                          <a:ea typeface="+mn-ea"/>
                          <a:cs typeface="+mn-cs"/>
                        </a:rPr>
                        <a:t>Hasan</a:t>
                      </a:r>
                      <a:r>
                        <a:rPr lang="tr-TR" sz="1200" kern="1200" baseline="0" dirty="0" smtClean="0">
                          <a:solidFill>
                            <a:schemeClr val="bg1"/>
                          </a:solidFill>
                          <a:effectLst/>
                          <a:latin typeface="+mn-lt"/>
                          <a:ea typeface="+mn-ea"/>
                          <a:cs typeface="+mn-cs"/>
                        </a:rPr>
                        <a:t> KALELİ</a:t>
                      </a:r>
                      <a:endParaRPr lang="tr-TR" sz="1200" dirty="0" smtClean="0">
                        <a:solidFill>
                          <a:schemeClr val="bg1"/>
                        </a:solidFill>
                        <a:effectLst/>
                        <a:latin typeface="+mn-lt"/>
                        <a:ea typeface="Calibri"/>
                        <a:cs typeface="Times New Roman"/>
                      </a:endParaRPr>
                    </a:p>
                  </a:txBody>
                  <a:tcPr marL="32702" marR="32702" marT="0" marB="0" anchor="ctr"/>
                </a:tc>
                <a:tc>
                  <a:txBody>
                    <a:bodyPr/>
                    <a:lstStyle/>
                    <a:p>
                      <a:pPr marL="0" marR="0" indent="0" algn="l" defTabSz="504200" rtl="0" eaLnBrk="1" fontAlgn="auto" latinLnBrk="0" hangingPunct="1">
                        <a:lnSpc>
                          <a:spcPct val="107000"/>
                        </a:lnSpc>
                        <a:spcBef>
                          <a:spcPts val="0"/>
                        </a:spcBef>
                        <a:spcAft>
                          <a:spcPts val="0"/>
                        </a:spcAft>
                        <a:buClrTx/>
                        <a:buSzTx/>
                        <a:buFontTx/>
                        <a:buNone/>
                        <a:tabLst/>
                        <a:defRPr/>
                      </a:pPr>
                      <a:r>
                        <a:rPr lang="tr-TR" sz="1200" dirty="0" smtClean="0">
                          <a:effectLst/>
                        </a:rPr>
                        <a:t>Genel Sekreter  V.</a:t>
                      </a:r>
                      <a:endParaRPr lang="tr-TR" sz="1200" dirty="0" smtClean="0">
                        <a:effectLst/>
                        <a:latin typeface="+mn-lt"/>
                        <a:ea typeface="Calibri"/>
                        <a:cs typeface="Times New Roman"/>
                      </a:endParaRP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05"/>
                  </a:ext>
                </a:extLst>
              </a:tr>
              <a:tr h="255644">
                <a:tc>
                  <a:txBody>
                    <a:bodyPr/>
                    <a:lstStyle/>
                    <a:p>
                      <a:pPr marL="0" marR="0" indent="0" algn="l" defTabSz="504200" rtl="0" eaLnBrk="1" fontAlgn="auto" latinLnBrk="0" hangingPunct="1">
                        <a:lnSpc>
                          <a:spcPct val="107000"/>
                        </a:lnSpc>
                        <a:spcBef>
                          <a:spcPts val="0"/>
                        </a:spcBef>
                        <a:spcAft>
                          <a:spcPts val="0"/>
                        </a:spcAft>
                        <a:buClrTx/>
                        <a:buSzTx/>
                        <a:buFontTx/>
                        <a:buNone/>
                        <a:tabLst/>
                        <a:defRPr/>
                      </a:pPr>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a:t>
                      </a:r>
                      <a:r>
                        <a:rPr lang="tr-TR" sz="1200" kern="1200" baseline="0" dirty="0" smtClean="0">
                          <a:solidFill>
                            <a:schemeClr val="bg1"/>
                          </a:solidFill>
                          <a:effectLst/>
                          <a:latin typeface="+mn-lt"/>
                          <a:ea typeface="+mn-ea"/>
                          <a:cs typeface="+mn-cs"/>
                        </a:rPr>
                        <a:t> Funda DOĞRUMAN AL</a:t>
                      </a:r>
                      <a:endParaRPr lang="tr-TR" sz="1200" kern="1200" dirty="0" smtClean="0">
                        <a:solidFill>
                          <a:schemeClr val="bg1"/>
                        </a:solidFill>
                        <a:effectLst/>
                        <a:latin typeface="+mn-lt"/>
                        <a:ea typeface="+mn-ea"/>
                        <a:cs typeface="+mn-cs"/>
                      </a:endParaRPr>
                    </a:p>
                  </a:txBody>
                  <a:tcPr marL="32702" marR="32702" marT="0" marB="0" anchor="ctr"/>
                </a:tc>
                <a:tc>
                  <a:txBody>
                    <a:bodyPr/>
                    <a:lstStyle/>
                    <a:p>
                      <a:pPr marL="0" marR="0" indent="0" algn="l" defTabSz="504200" rtl="0" eaLnBrk="1" fontAlgn="auto" latinLnBrk="0" hangingPunct="1">
                        <a:lnSpc>
                          <a:spcPct val="107000"/>
                        </a:lnSpc>
                        <a:spcBef>
                          <a:spcPts val="0"/>
                        </a:spcBef>
                        <a:spcAft>
                          <a:spcPts val="0"/>
                        </a:spcAft>
                        <a:buClrTx/>
                        <a:buSzTx/>
                        <a:buFontTx/>
                        <a:buNone/>
                        <a:tabLst/>
                        <a:defRPr/>
                      </a:pPr>
                      <a:r>
                        <a:rPr lang="tr-TR" sz="1200" dirty="0" smtClean="0">
                          <a:effectLst/>
                          <a:latin typeface="+mn-lt"/>
                          <a:ea typeface="Calibri"/>
                          <a:cs typeface="Times New Roman"/>
                        </a:rPr>
                        <a:t>Tıp</a:t>
                      </a:r>
                      <a:r>
                        <a:rPr lang="tr-TR" sz="1200" baseline="0" dirty="0" smtClean="0">
                          <a:effectLst/>
                          <a:latin typeface="+mn-lt"/>
                          <a:ea typeface="Calibri"/>
                          <a:cs typeface="Times New Roman"/>
                        </a:rPr>
                        <a:t> Fakültesi</a:t>
                      </a:r>
                      <a:endParaRPr lang="tr-TR" sz="1200" dirty="0" smtClean="0">
                        <a:effectLst/>
                        <a:latin typeface="+mn-lt"/>
                        <a:ea typeface="Calibri"/>
                        <a:cs typeface="Times New Roman"/>
                      </a:endParaRP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06"/>
                  </a:ext>
                </a:extLst>
              </a:tr>
              <a:tr h="255644">
                <a:tc>
                  <a:txBody>
                    <a:bodyPr/>
                    <a:lstStyle/>
                    <a:p>
                      <a:pPr>
                        <a:lnSpc>
                          <a:spcPct val="107000"/>
                        </a:lnSpc>
                        <a:spcAft>
                          <a:spcPts val="0"/>
                        </a:spcAft>
                      </a:pPr>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a:t>
                      </a:r>
                      <a:r>
                        <a:rPr lang="tr-TR" sz="1200" kern="1200" dirty="0" err="1" smtClean="0">
                          <a:solidFill>
                            <a:schemeClr val="bg1"/>
                          </a:solidFill>
                          <a:effectLst/>
                          <a:latin typeface="+mn-lt"/>
                          <a:ea typeface="+mn-ea"/>
                          <a:cs typeface="+mn-cs"/>
                        </a:rPr>
                        <a:t>Deran</a:t>
                      </a:r>
                      <a:r>
                        <a:rPr lang="tr-TR" sz="1200" kern="1200" baseline="0" dirty="0" smtClean="0">
                          <a:solidFill>
                            <a:schemeClr val="bg1"/>
                          </a:solidFill>
                          <a:effectLst/>
                          <a:latin typeface="+mn-lt"/>
                          <a:ea typeface="+mn-ea"/>
                          <a:cs typeface="+mn-cs"/>
                        </a:rPr>
                        <a:t> OSKAY</a:t>
                      </a:r>
                      <a:endParaRPr lang="tr-TR" sz="1200" dirty="0">
                        <a:solidFill>
                          <a:schemeClr val="bg1"/>
                        </a:solidFill>
                        <a:effectLst/>
                        <a:latin typeface="Calibri"/>
                        <a:ea typeface="Calibri"/>
                        <a:cs typeface="Times New Roman"/>
                      </a:endParaRPr>
                    </a:p>
                  </a:txBody>
                  <a:tcPr marL="32702" marR="32702" marT="0" marB="0" anchor="ctr"/>
                </a:tc>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dirty="0" smtClean="0">
                          <a:solidFill>
                            <a:schemeClr val="tx1"/>
                          </a:solidFill>
                          <a:effectLst/>
                        </a:rPr>
                        <a:t>Sağlık</a:t>
                      </a:r>
                      <a:r>
                        <a:rPr lang="tr-TR" sz="1200" baseline="0" dirty="0" smtClean="0">
                          <a:solidFill>
                            <a:schemeClr val="tx1"/>
                          </a:solidFill>
                          <a:effectLst/>
                        </a:rPr>
                        <a:t> Bilimleri Fakültesi</a:t>
                      </a:r>
                      <a:endParaRPr lang="tr-TR" sz="1200" dirty="0" smtClean="0">
                        <a:solidFill>
                          <a:schemeClr val="tx1"/>
                        </a:solidFill>
                        <a:effectLst/>
                        <a:latin typeface="+mn-lt"/>
                        <a:ea typeface="Calibri"/>
                        <a:cs typeface="Times New Roman"/>
                      </a:endParaRP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07"/>
                  </a:ext>
                </a:extLst>
              </a:tr>
              <a:tr h="245926">
                <a:tc>
                  <a:txBody>
                    <a:bodyPr/>
                    <a:lstStyle/>
                    <a:p>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Musa SARI </a:t>
                      </a:r>
                      <a:endParaRPr lang="tr-TR" sz="1200" b="1" kern="1200" baseline="0" dirty="0">
                        <a:solidFill>
                          <a:schemeClr val="bg1"/>
                        </a:solidFill>
                        <a:effectLst/>
                        <a:latin typeface="+mn-lt"/>
                        <a:ea typeface="+mn-ea"/>
                        <a:cs typeface="+mn-cs"/>
                      </a:endParaRPr>
                    </a:p>
                  </a:txBody>
                  <a:tcPr marL="32702" marR="32702" marT="0" marB="0" anchor="ctr"/>
                </a:tc>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b="0" kern="1200" baseline="0" dirty="0" smtClean="0">
                          <a:solidFill>
                            <a:schemeClr val="tx1"/>
                          </a:solidFill>
                          <a:effectLst/>
                          <a:latin typeface="+mn-lt"/>
                          <a:ea typeface="+mn-ea"/>
                          <a:cs typeface="+mn-cs"/>
                        </a:rPr>
                        <a:t>Proje Koordinasyon AUM</a:t>
                      </a: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08"/>
                  </a:ext>
                </a:extLst>
              </a:tr>
              <a:tr h="255644">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Süleyman ÖZÇELİK</a:t>
                      </a:r>
                    </a:p>
                  </a:txBody>
                  <a:tcPr marL="32702" marR="32702" marT="0" marB="0" anchor="ctr"/>
                </a:tc>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b="0" kern="1200" baseline="0" dirty="0" smtClean="0">
                          <a:solidFill>
                            <a:schemeClr val="tx1"/>
                          </a:solidFill>
                          <a:effectLst/>
                          <a:latin typeface="+mn-lt"/>
                          <a:ea typeface="+mn-ea"/>
                          <a:cs typeface="+mn-cs"/>
                        </a:rPr>
                        <a:t>Fen Fakültesi</a:t>
                      </a: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09"/>
                  </a:ext>
                </a:extLst>
              </a:tr>
              <a:tr h="255644">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Aysel Çağlan GÜNAL</a:t>
                      </a:r>
                    </a:p>
                  </a:txBody>
                  <a:tcPr marL="32702" marR="32702" marT="0" marB="0" anchor="ctr"/>
                </a:tc>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b="0" kern="1200" baseline="0" dirty="0" smtClean="0">
                          <a:solidFill>
                            <a:schemeClr val="tx1"/>
                          </a:solidFill>
                          <a:effectLst/>
                          <a:latin typeface="+mn-lt"/>
                          <a:ea typeface="+mn-ea"/>
                          <a:cs typeface="+mn-cs"/>
                        </a:rPr>
                        <a:t>Fen Bilimleri Enstitüsü</a:t>
                      </a: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10"/>
                  </a:ext>
                </a:extLst>
              </a:tr>
              <a:tr h="255644">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Fatma</a:t>
                      </a:r>
                      <a:r>
                        <a:rPr lang="tr-TR" sz="1200" kern="1200" baseline="0" dirty="0" smtClean="0">
                          <a:solidFill>
                            <a:schemeClr val="bg1"/>
                          </a:solidFill>
                          <a:effectLst/>
                          <a:latin typeface="+mn-lt"/>
                          <a:ea typeface="+mn-ea"/>
                          <a:cs typeface="+mn-cs"/>
                        </a:rPr>
                        <a:t> AÇIK</a:t>
                      </a:r>
                      <a:endParaRPr lang="tr-TR" sz="1200" kern="1200" dirty="0" smtClean="0">
                        <a:solidFill>
                          <a:schemeClr val="bg1"/>
                        </a:solidFill>
                        <a:effectLst/>
                        <a:latin typeface="+mn-lt"/>
                        <a:ea typeface="+mn-ea"/>
                        <a:cs typeface="+mn-cs"/>
                      </a:endParaRPr>
                    </a:p>
                  </a:txBody>
                  <a:tcPr marL="32702" marR="32702" marT="0" marB="0" anchor="ctr"/>
                </a:tc>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b="0" kern="1200" baseline="0" dirty="0" smtClean="0">
                          <a:solidFill>
                            <a:schemeClr val="tx1"/>
                          </a:solidFill>
                          <a:effectLst/>
                          <a:latin typeface="+mn-lt"/>
                          <a:ea typeface="+mn-ea"/>
                          <a:cs typeface="+mn-cs"/>
                        </a:rPr>
                        <a:t>Gazi Eğitim Fakültesi</a:t>
                      </a: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11"/>
                  </a:ext>
                </a:extLst>
              </a:tr>
              <a:tr h="255644">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Gonca</a:t>
                      </a:r>
                      <a:r>
                        <a:rPr lang="tr-TR" sz="1200" kern="1200" baseline="0" dirty="0" smtClean="0">
                          <a:solidFill>
                            <a:schemeClr val="bg1"/>
                          </a:solidFill>
                          <a:effectLst/>
                          <a:latin typeface="+mn-lt"/>
                          <a:ea typeface="+mn-ea"/>
                          <a:cs typeface="+mn-cs"/>
                        </a:rPr>
                        <a:t> ÇAKMAK</a:t>
                      </a:r>
                      <a:endParaRPr lang="tr-TR" sz="1200" kern="1200" dirty="0" smtClean="0">
                        <a:solidFill>
                          <a:schemeClr val="bg1"/>
                        </a:solidFill>
                        <a:effectLst/>
                        <a:latin typeface="+mn-lt"/>
                        <a:ea typeface="+mn-ea"/>
                        <a:cs typeface="+mn-cs"/>
                      </a:endParaRPr>
                    </a:p>
                  </a:txBody>
                  <a:tcPr marL="32702" marR="32702" marT="0" marB="0" anchor="ctr"/>
                </a:tc>
                <a:tc>
                  <a:txBody>
                    <a:bodyPr/>
                    <a:lstStyle/>
                    <a:p>
                      <a:r>
                        <a:rPr lang="tr-TR" sz="1200" b="0" kern="1200" baseline="0" dirty="0" smtClean="0">
                          <a:solidFill>
                            <a:srgbClr val="10253F"/>
                          </a:solidFill>
                          <a:effectLst/>
                          <a:latin typeface="+mn-lt"/>
                          <a:ea typeface="+mn-ea"/>
                          <a:cs typeface="+mn-cs"/>
                        </a:rPr>
                        <a:t>Eczacılık Fakültesi</a:t>
                      </a:r>
                      <a:endParaRPr lang="tr-TR" sz="1200" b="0" kern="1200" baseline="0" dirty="0">
                        <a:solidFill>
                          <a:srgbClr val="10253F"/>
                        </a:solidFill>
                        <a:effectLst/>
                        <a:latin typeface="+mn-lt"/>
                        <a:ea typeface="+mn-ea"/>
                        <a:cs typeface="+mn-cs"/>
                      </a:endParaRP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12"/>
                  </a:ext>
                </a:extLst>
              </a:tr>
              <a:tr h="282972">
                <a:tc>
                  <a:txBody>
                    <a:bodyPr/>
                    <a:lstStyle/>
                    <a:p>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Metin GÜRÜ</a:t>
                      </a:r>
                      <a:endParaRPr lang="tr-TR" sz="1200" b="1" kern="1200" baseline="0" dirty="0">
                        <a:solidFill>
                          <a:schemeClr val="bg1"/>
                        </a:solidFill>
                        <a:effectLst/>
                        <a:latin typeface="+mn-lt"/>
                        <a:ea typeface="+mn-ea"/>
                        <a:cs typeface="+mn-cs"/>
                      </a:endParaRPr>
                    </a:p>
                  </a:txBody>
                  <a:tcPr marL="32702" marR="32702" marT="0" marB="0" anchor="ctr"/>
                </a:tc>
                <a:tc>
                  <a:txBody>
                    <a:bodyPr/>
                    <a:lstStyle/>
                    <a:p>
                      <a:r>
                        <a:rPr lang="tr-TR" sz="1200" kern="1200" dirty="0" smtClean="0">
                          <a:solidFill>
                            <a:schemeClr val="tx1"/>
                          </a:solidFill>
                          <a:effectLst/>
                          <a:latin typeface="+mn-lt"/>
                          <a:ea typeface="+mn-ea"/>
                          <a:cs typeface="+mn-cs"/>
                        </a:rPr>
                        <a:t>Mühendislik</a:t>
                      </a:r>
                      <a:r>
                        <a:rPr lang="tr-TR" sz="1200" kern="1200" baseline="0" dirty="0" smtClean="0">
                          <a:solidFill>
                            <a:schemeClr val="tx1"/>
                          </a:solidFill>
                          <a:effectLst/>
                          <a:latin typeface="+mn-lt"/>
                          <a:ea typeface="+mn-ea"/>
                          <a:cs typeface="+mn-cs"/>
                        </a:rPr>
                        <a:t> Fakültesi</a:t>
                      </a:r>
                      <a:endParaRPr lang="tr-TR" sz="1200" kern="1200" dirty="0">
                        <a:solidFill>
                          <a:schemeClr val="tx1"/>
                        </a:solidFill>
                        <a:effectLst/>
                        <a:latin typeface="+mn-lt"/>
                        <a:ea typeface="+mn-ea"/>
                        <a:cs typeface="+mn-cs"/>
                      </a:endParaRP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13"/>
                  </a:ext>
                </a:extLst>
              </a:tr>
              <a:tr h="255644">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Mustafa AKTAŞ</a:t>
                      </a:r>
                      <a:endParaRPr lang="tr-TR" sz="1200" b="1" kern="1200" baseline="0" dirty="0" smtClean="0">
                        <a:solidFill>
                          <a:schemeClr val="bg1"/>
                        </a:solidFill>
                        <a:effectLst/>
                        <a:latin typeface="+mn-lt"/>
                        <a:ea typeface="+mn-ea"/>
                        <a:cs typeface="+mn-cs"/>
                      </a:endParaRPr>
                    </a:p>
                  </a:txBody>
                  <a:tcPr marL="32702" marR="32702" marT="0" marB="0" anchor="ctr"/>
                </a:tc>
                <a:tc>
                  <a:txBody>
                    <a:bodyPr/>
                    <a:lstStyle/>
                    <a:p>
                      <a:r>
                        <a:rPr lang="tr-TR" sz="1200" kern="1200" dirty="0" smtClean="0">
                          <a:solidFill>
                            <a:schemeClr val="tx1"/>
                          </a:solidFill>
                          <a:effectLst/>
                          <a:latin typeface="+mn-lt"/>
                          <a:ea typeface="+mn-ea"/>
                          <a:cs typeface="+mn-cs"/>
                        </a:rPr>
                        <a:t>Teknoloji</a:t>
                      </a:r>
                      <a:r>
                        <a:rPr lang="tr-TR" sz="1200" kern="1200" baseline="0" dirty="0" smtClean="0">
                          <a:solidFill>
                            <a:schemeClr val="tx1"/>
                          </a:solidFill>
                          <a:effectLst/>
                          <a:latin typeface="+mn-lt"/>
                          <a:ea typeface="+mn-ea"/>
                          <a:cs typeface="+mn-cs"/>
                        </a:rPr>
                        <a:t> Fakültesi</a:t>
                      </a:r>
                      <a:endParaRPr lang="tr-TR" sz="1200" kern="1200" dirty="0">
                        <a:solidFill>
                          <a:schemeClr val="tx1"/>
                        </a:solidFill>
                        <a:effectLst/>
                        <a:latin typeface="+mn-lt"/>
                        <a:ea typeface="+mn-ea"/>
                        <a:cs typeface="+mn-cs"/>
                      </a:endParaRP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14"/>
                  </a:ext>
                </a:extLst>
              </a:tr>
              <a:tr h="255644">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Erdal</a:t>
                      </a:r>
                      <a:r>
                        <a:rPr lang="tr-TR" sz="1200" kern="1200" baseline="0" dirty="0" smtClean="0">
                          <a:solidFill>
                            <a:schemeClr val="bg1"/>
                          </a:solidFill>
                          <a:effectLst/>
                          <a:latin typeface="+mn-lt"/>
                          <a:ea typeface="+mn-ea"/>
                          <a:cs typeface="+mn-cs"/>
                        </a:rPr>
                        <a:t> IRMAK</a:t>
                      </a:r>
                      <a:endParaRPr lang="tr-TR" sz="1200" dirty="0" smtClean="0">
                        <a:solidFill>
                          <a:schemeClr val="bg1"/>
                        </a:solidFill>
                        <a:effectLst/>
                        <a:latin typeface="+mn-lt"/>
                        <a:ea typeface="Calibri"/>
                        <a:cs typeface="Times New Roman"/>
                      </a:endParaRPr>
                    </a:p>
                  </a:txBody>
                  <a:tcPr marL="32702" marR="32702" marT="0" marB="0" anchor="ctr"/>
                </a:tc>
                <a:tc>
                  <a:txBody>
                    <a:bodyPr/>
                    <a:lstStyle/>
                    <a:p>
                      <a:pPr>
                        <a:lnSpc>
                          <a:spcPct val="107000"/>
                        </a:lnSpc>
                        <a:spcAft>
                          <a:spcPts val="0"/>
                        </a:spcAft>
                      </a:pPr>
                      <a:r>
                        <a:rPr lang="tr-TR" sz="1200" kern="1200" dirty="0" smtClean="0">
                          <a:solidFill>
                            <a:schemeClr val="tx1"/>
                          </a:solidFill>
                          <a:effectLst/>
                          <a:latin typeface="+mn-lt"/>
                          <a:ea typeface="+mn-ea"/>
                          <a:cs typeface="+mn-cs"/>
                        </a:rPr>
                        <a:t>Teknik</a:t>
                      </a:r>
                      <a:r>
                        <a:rPr lang="tr-TR" sz="1200" kern="1200" baseline="0" dirty="0" smtClean="0">
                          <a:solidFill>
                            <a:schemeClr val="tx1"/>
                          </a:solidFill>
                          <a:effectLst/>
                          <a:latin typeface="+mn-lt"/>
                          <a:ea typeface="+mn-ea"/>
                          <a:cs typeface="+mn-cs"/>
                        </a:rPr>
                        <a:t> Bilimler MYO</a:t>
                      </a:r>
                      <a:endParaRPr lang="tr-TR" sz="1200" kern="1200" dirty="0">
                        <a:solidFill>
                          <a:schemeClr val="tx1"/>
                        </a:solidFill>
                        <a:effectLst/>
                        <a:latin typeface="+mn-lt"/>
                        <a:ea typeface="+mn-ea"/>
                        <a:cs typeface="+mn-cs"/>
                      </a:endParaRP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15"/>
                  </a:ext>
                </a:extLst>
              </a:tr>
              <a:tr h="255644">
                <a:tc>
                  <a:txBody>
                    <a:bodyPr/>
                    <a:lstStyle/>
                    <a:p>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Meltem BAHÇELİOĞLU</a:t>
                      </a:r>
                      <a:endParaRPr lang="tr-TR" sz="1200" b="1" kern="1200" baseline="0" dirty="0">
                        <a:solidFill>
                          <a:schemeClr val="bg1"/>
                        </a:solidFill>
                        <a:effectLst/>
                        <a:latin typeface="+mn-lt"/>
                        <a:ea typeface="+mn-ea"/>
                        <a:cs typeface="+mn-cs"/>
                      </a:endParaRPr>
                    </a:p>
                  </a:txBody>
                  <a:tcPr marL="32702" marR="32702" marT="0" marB="0" anchor="ctr"/>
                </a:tc>
                <a:tc>
                  <a:txBody>
                    <a:bodyPr/>
                    <a:lstStyle/>
                    <a:p>
                      <a:r>
                        <a:rPr lang="tr-TR" sz="1200" kern="1200" dirty="0" err="1" smtClean="0">
                          <a:solidFill>
                            <a:schemeClr val="tx1"/>
                          </a:solidFill>
                          <a:effectLst/>
                          <a:latin typeface="+mn-lt"/>
                          <a:ea typeface="+mn-ea"/>
                          <a:cs typeface="+mn-cs"/>
                        </a:rPr>
                        <a:t>Nörobilim</a:t>
                      </a:r>
                      <a:r>
                        <a:rPr lang="tr-TR" sz="1200" kern="1200" baseline="0" dirty="0" smtClean="0">
                          <a:solidFill>
                            <a:schemeClr val="tx1"/>
                          </a:solidFill>
                          <a:effectLst/>
                          <a:latin typeface="+mn-lt"/>
                          <a:ea typeface="+mn-ea"/>
                          <a:cs typeface="+mn-cs"/>
                        </a:rPr>
                        <a:t> ve </a:t>
                      </a:r>
                      <a:r>
                        <a:rPr lang="tr-TR" sz="1200" kern="1200" baseline="0" dirty="0" err="1" smtClean="0">
                          <a:solidFill>
                            <a:schemeClr val="tx1"/>
                          </a:solidFill>
                          <a:effectLst/>
                          <a:latin typeface="+mn-lt"/>
                          <a:ea typeface="+mn-ea"/>
                          <a:cs typeface="+mn-cs"/>
                        </a:rPr>
                        <a:t>Nöroteknoloji</a:t>
                      </a:r>
                      <a:r>
                        <a:rPr lang="tr-TR" sz="1200" kern="1200" baseline="0" dirty="0" smtClean="0">
                          <a:solidFill>
                            <a:schemeClr val="tx1"/>
                          </a:solidFill>
                          <a:effectLst/>
                          <a:latin typeface="+mn-lt"/>
                          <a:ea typeface="+mn-ea"/>
                          <a:cs typeface="+mn-cs"/>
                        </a:rPr>
                        <a:t> Mükemmellik </a:t>
                      </a:r>
                      <a:r>
                        <a:rPr lang="tr-TR" sz="1200" kern="1200" baseline="0" dirty="0" err="1" smtClean="0">
                          <a:solidFill>
                            <a:schemeClr val="tx1"/>
                          </a:solidFill>
                          <a:effectLst/>
                          <a:latin typeface="+mn-lt"/>
                          <a:ea typeface="+mn-ea"/>
                          <a:cs typeface="+mn-cs"/>
                        </a:rPr>
                        <a:t>Mrk</a:t>
                      </a:r>
                      <a:r>
                        <a:rPr lang="tr-TR" sz="1200" kern="1200" baseline="0" dirty="0" smtClean="0">
                          <a:solidFill>
                            <a:schemeClr val="tx1"/>
                          </a:solidFill>
                          <a:effectLst/>
                          <a:latin typeface="+mn-lt"/>
                          <a:ea typeface="+mn-ea"/>
                          <a:cs typeface="+mn-cs"/>
                        </a:rPr>
                        <a:t>.</a:t>
                      </a:r>
                      <a:endParaRPr lang="tr-TR" sz="1200" kern="1200" dirty="0">
                        <a:solidFill>
                          <a:schemeClr val="tx1"/>
                        </a:solidFill>
                        <a:effectLst/>
                        <a:latin typeface="+mn-lt"/>
                        <a:ea typeface="+mn-ea"/>
                        <a:cs typeface="+mn-cs"/>
                      </a:endParaRP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16"/>
                  </a:ext>
                </a:extLst>
              </a:tr>
              <a:tr h="255644">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İhsan KALENDEROĞLU</a:t>
                      </a:r>
                      <a:endParaRPr lang="tr-TR" sz="1200" b="1" kern="1200" baseline="0" dirty="0" smtClean="0">
                        <a:solidFill>
                          <a:schemeClr val="bg1"/>
                        </a:solidFill>
                        <a:effectLst/>
                        <a:latin typeface="+mn-lt"/>
                        <a:ea typeface="+mn-ea"/>
                        <a:cs typeface="+mn-cs"/>
                      </a:endParaRPr>
                    </a:p>
                  </a:txBody>
                  <a:tcPr marL="32702" marR="32702" marT="0" marB="0" anchor="ctr"/>
                </a:tc>
                <a:tc>
                  <a:txBody>
                    <a:bodyPr/>
                    <a:lstStyle/>
                    <a:p>
                      <a:r>
                        <a:rPr lang="tr-TR" sz="1200" kern="1200" dirty="0" smtClean="0">
                          <a:solidFill>
                            <a:schemeClr val="tx1"/>
                          </a:solidFill>
                          <a:effectLst/>
                          <a:latin typeface="+mn-lt"/>
                          <a:ea typeface="+mn-ea"/>
                          <a:cs typeface="+mn-cs"/>
                        </a:rPr>
                        <a:t>Eğitim-Öğretim</a:t>
                      </a:r>
                      <a:r>
                        <a:rPr lang="tr-TR" sz="1200" kern="1200" baseline="0" dirty="0" smtClean="0">
                          <a:solidFill>
                            <a:schemeClr val="tx1"/>
                          </a:solidFill>
                          <a:effectLst/>
                          <a:latin typeface="+mn-lt"/>
                          <a:ea typeface="+mn-ea"/>
                          <a:cs typeface="+mn-cs"/>
                        </a:rPr>
                        <a:t> ve Dış İlişkiler Kurum Koordinatörü</a:t>
                      </a:r>
                      <a:endParaRPr lang="tr-TR" sz="1200" kern="1200" dirty="0">
                        <a:solidFill>
                          <a:schemeClr val="tx1"/>
                        </a:solidFill>
                        <a:effectLst/>
                        <a:latin typeface="+mn-lt"/>
                        <a:ea typeface="+mn-ea"/>
                        <a:cs typeface="+mn-cs"/>
                      </a:endParaRP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17"/>
                  </a:ext>
                </a:extLst>
              </a:tr>
              <a:tr h="255644">
                <a:tc>
                  <a:txBody>
                    <a:bodyPr/>
                    <a:lstStyle/>
                    <a:p>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Zeynel SEFEROĞLU</a:t>
                      </a:r>
                      <a:endParaRPr lang="tr-TR" sz="1200" b="1" kern="1200" baseline="0" dirty="0">
                        <a:solidFill>
                          <a:schemeClr val="bg1"/>
                        </a:solidFill>
                        <a:effectLst/>
                        <a:latin typeface="+mn-lt"/>
                        <a:ea typeface="+mn-ea"/>
                        <a:cs typeface="+mn-cs"/>
                      </a:endParaRPr>
                    </a:p>
                  </a:txBody>
                  <a:tcPr marL="32702" marR="32702" marT="0" marB="0" anchor="ctr"/>
                </a:tc>
                <a:tc>
                  <a:txBody>
                    <a:bodyPr/>
                    <a:lstStyle/>
                    <a:p>
                      <a:r>
                        <a:rPr lang="tr-TR" sz="1200" kern="1200" dirty="0" smtClean="0">
                          <a:solidFill>
                            <a:schemeClr val="tx1"/>
                          </a:solidFill>
                          <a:effectLst/>
                          <a:latin typeface="+mn-lt"/>
                          <a:ea typeface="+mn-ea"/>
                          <a:cs typeface="+mn-cs"/>
                        </a:rPr>
                        <a:t>Araştırma-Geliştirme Kurum Koordinatörlüğü</a:t>
                      </a:r>
                      <a:endParaRPr lang="tr-TR" sz="1200" kern="1200" dirty="0">
                        <a:solidFill>
                          <a:schemeClr val="tx1"/>
                        </a:solidFill>
                        <a:effectLst/>
                        <a:latin typeface="+mn-lt"/>
                        <a:ea typeface="+mn-ea"/>
                        <a:cs typeface="+mn-cs"/>
                      </a:endParaRPr>
                    </a:p>
                  </a:txBody>
                  <a:tcPr marL="32702" marR="32702" marT="0" marB="0" anchor="ctr"/>
                </a:tc>
                <a:tc>
                  <a:txBody>
                    <a:bodyPr/>
                    <a:lstStyle/>
                    <a:p>
                      <a:pPr algn="ctr">
                        <a:lnSpc>
                          <a:spcPct val="107000"/>
                        </a:lnSpc>
                        <a:spcAft>
                          <a:spcPts val="0"/>
                        </a:spcAft>
                      </a:pPr>
                      <a:r>
                        <a:rPr lang="tr-TR" sz="1200" dirty="0">
                          <a:effectLst/>
                        </a:rPr>
                        <a:t>Üye</a:t>
                      </a:r>
                      <a:endParaRPr lang="tr-TR" sz="1200" dirty="0">
                        <a:effectLst/>
                        <a:latin typeface="Calibri"/>
                        <a:ea typeface="Calibri"/>
                        <a:cs typeface="Times New Roman"/>
                      </a:endParaRPr>
                    </a:p>
                  </a:txBody>
                  <a:tcPr marL="32702" marR="32702" marT="0" marB="0" anchor="ctr"/>
                </a:tc>
                <a:extLst>
                  <a:ext uri="{0D108BD9-81ED-4DB2-BD59-A6C34878D82A}">
                    <a16:rowId xmlns:a16="http://schemas.microsoft.com/office/drawing/2014/main" val="10018"/>
                  </a:ext>
                </a:extLst>
              </a:tr>
              <a:tr h="255644">
                <a:tc>
                  <a:txBody>
                    <a:bodyPr/>
                    <a:lstStyle/>
                    <a:p>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Selami CANDAN</a:t>
                      </a:r>
                      <a:endParaRPr lang="tr-TR" sz="1200" b="1" kern="1200" baseline="0" dirty="0">
                        <a:solidFill>
                          <a:schemeClr val="bg1"/>
                        </a:solidFill>
                        <a:effectLst/>
                        <a:latin typeface="+mn-lt"/>
                        <a:ea typeface="+mn-ea"/>
                        <a:cs typeface="+mn-cs"/>
                      </a:endParaRPr>
                    </a:p>
                  </a:txBody>
                  <a:tcPr marL="32702" marR="32702" marT="0" marB="0" anchor="ctr"/>
                </a:tc>
                <a:tc>
                  <a:txBody>
                    <a:bodyPr/>
                    <a:lstStyle/>
                    <a:p>
                      <a:r>
                        <a:rPr lang="tr-TR" sz="1200" kern="1200" dirty="0" smtClean="0">
                          <a:solidFill>
                            <a:schemeClr val="tx1"/>
                          </a:solidFill>
                          <a:effectLst/>
                          <a:latin typeface="+mn-lt"/>
                          <a:ea typeface="+mn-ea"/>
                          <a:cs typeface="+mn-cs"/>
                        </a:rPr>
                        <a:t>Sosyal İşler Kurum Koordinatörü</a:t>
                      </a:r>
                      <a:endParaRPr lang="tr-TR" sz="1200" kern="1200" dirty="0">
                        <a:solidFill>
                          <a:schemeClr val="tx1"/>
                        </a:solidFill>
                        <a:effectLst/>
                        <a:latin typeface="+mn-lt"/>
                        <a:ea typeface="+mn-ea"/>
                        <a:cs typeface="+mn-cs"/>
                      </a:endParaRPr>
                    </a:p>
                  </a:txBody>
                  <a:tcPr marL="32702" marR="32702" marT="0" marB="0" anchor="ctr"/>
                </a:tc>
                <a:tc>
                  <a:txBody>
                    <a:bodyPr/>
                    <a:lstStyle/>
                    <a:p>
                      <a:pPr algn="ctr">
                        <a:lnSpc>
                          <a:spcPct val="107000"/>
                        </a:lnSpc>
                        <a:spcAft>
                          <a:spcPts val="0"/>
                        </a:spcAft>
                      </a:pPr>
                      <a:r>
                        <a:rPr lang="tr-TR" sz="1200" dirty="0" smtClean="0">
                          <a:effectLst/>
                          <a:latin typeface="Calibri"/>
                          <a:ea typeface="Calibri"/>
                          <a:cs typeface="Times New Roman"/>
                        </a:rPr>
                        <a:t>Üye</a:t>
                      </a:r>
                    </a:p>
                  </a:txBody>
                  <a:tcPr marL="32702" marR="32702" marT="0" marB="0" anchor="ctr"/>
                </a:tc>
                <a:extLst>
                  <a:ext uri="{0D108BD9-81ED-4DB2-BD59-A6C34878D82A}">
                    <a16:rowId xmlns:a16="http://schemas.microsoft.com/office/drawing/2014/main" val="1217896266"/>
                  </a:ext>
                </a:extLst>
              </a:tr>
              <a:tr h="255644">
                <a:tc>
                  <a:txBody>
                    <a:bodyPr/>
                    <a:lstStyle/>
                    <a:p>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Halil İbrahim </a:t>
                      </a:r>
                      <a:r>
                        <a:rPr lang="tr-TR" sz="1200" kern="1200" baseline="0" dirty="0" smtClean="0">
                          <a:solidFill>
                            <a:schemeClr val="bg1"/>
                          </a:solidFill>
                          <a:effectLst/>
                          <a:latin typeface="+mn-lt"/>
                          <a:ea typeface="+mn-ea"/>
                          <a:cs typeface="+mn-cs"/>
                        </a:rPr>
                        <a:t> BÜLBÜL</a:t>
                      </a:r>
                      <a:endParaRPr lang="tr-TR" sz="1200" b="1" kern="1200" baseline="0" dirty="0">
                        <a:solidFill>
                          <a:schemeClr val="bg1"/>
                        </a:solidFill>
                        <a:effectLst/>
                        <a:latin typeface="+mn-lt"/>
                        <a:ea typeface="+mn-ea"/>
                        <a:cs typeface="+mn-cs"/>
                      </a:endParaRPr>
                    </a:p>
                  </a:txBody>
                  <a:tcPr marL="32702" marR="32702" marT="0" marB="0" anchor="ctr"/>
                </a:tc>
                <a:tc>
                  <a:txBody>
                    <a:bodyPr/>
                    <a:lstStyle/>
                    <a:p>
                      <a:r>
                        <a:rPr lang="tr-TR" sz="1200" kern="1200" dirty="0" smtClean="0">
                          <a:solidFill>
                            <a:schemeClr val="tx1"/>
                          </a:solidFill>
                          <a:effectLst/>
                          <a:latin typeface="+mn-lt"/>
                          <a:ea typeface="+mn-ea"/>
                          <a:cs typeface="+mn-cs"/>
                        </a:rPr>
                        <a:t>Rektör Danışmanı </a:t>
                      </a:r>
                      <a:endParaRPr lang="tr-TR" sz="1200" kern="1200" dirty="0">
                        <a:solidFill>
                          <a:schemeClr val="tx1"/>
                        </a:solidFill>
                        <a:effectLst/>
                        <a:latin typeface="+mn-lt"/>
                        <a:ea typeface="+mn-ea"/>
                        <a:cs typeface="+mn-cs"/>
                      </a:endParaRPr>
                    </a:p>
                  </a:txBody>
                  <a:tcPr marL="32702" marR="32702" marT="0" marB="0" anchor="ctr"/>
                </a:tc>
                <a:tc>
                  <a:txBody>
                    <a:bodyPr/>
                    <a:lstStyle/>
                    <a:p>
                      <a:pPr algn="ctr">
                        <a:lnSpc>
                          <a:spcPct val="107000"/>
                        </a:lnSpc>
                        <a:spcAft>
                          <a:spcPts val="0"/>
                        </a:spcAft>
                      </a:pPr>
                      <a:r>
                        <a:rPr lang="tr-TR" sz="1200" dirty="0" smtClean="0">
                          <a:effectLst/>
                          <a:latin typeface="Calibri"/>
                          <a:ea typeface="Calibri"/>
                          <a:cs typeface="Times New Roman"/>
                        </a:rPr>
                        <a:t>Üye</a:t>
                      </a:r>
                    </a:p>
                  </a:txBody>
                  <a:tcPr marL="32702" marR="32702" marT="0" marB="0" anchor="ctr"/>
                </a:tc>
                <a:extLst>
                  <a:ext uri="{0D108BD9-81ED-4DB2-BD59-A6C34878D82A}">
                    <a16:rowId xmlns:a16="http://schemas.microsoft.com/office/drawing/2014/main" val="3976533278"/>
                  </a:ext>
                </a:extLst>
              </a:tr>
              <a:tr h="255644">
                <a:tc>
                  <a:txBody>
                    <a:bodyPr/>
                    <a:lstStyle/>
                    <a:p>
                      <a:r>
                        <a:rPr lang="tr-TR" sz="1200" kern="1200" dirty="0" err="1" smtClean="0">
                          <a:solidFill>
                            <a:schemeClr val="bg1"/>
                          </a:solidFill>
                          <a:effectLst/>
                          <a:latin typeface="+mn-lt"/>
                          <a:ea typeface="+mn-ea"/>
                          <a:cs typeface="+mn-cs"/>
                        </a:rPr>
                        <a:t>Prof.Dr</a:t>
                      </a:r>
                      <a:r>
                        <a:rPr lang="tr-TR" sz="1200" kern="1200" dirty="0" smtClean="0">
                          <a:solidFill>
                            <a:schemeClr val="bg1"/>
                          </a:solidFill>
                          <a:effectLst/>
                          <a:latin typeface="+mn-lt"/>
                          <a:ea typeface="+mn-ea"/>
                          <a:cs typeface="+mn-cs"/>
                        </a:rPr>
                        <a:t>.  Erdal</a:t>
                      </a:r>
                      <a:r>
                        <a:rPr lang="tr-TR" sz="1200" kern="1200" baseline="0" dirty="0" smtClean="0">
                          <a:solidFill>
                            <a:schemeClr val="bg1"/>
                          </a:solidFill>
                          <a:effectLst/>
                          <a:latin typeface="+mn-lt"/>
                          <a:ea typeface="+mn-ea"/>
                          <a:cs typeface="+mn-cs"/>
                        </a:rPr>
                        <a:t> ZORBA</a:t>
                      </a:r>
                      <a:endParaRPr lang="tr-TR" sz="1200" b="1" kern="1200" baseline="0" dirty="0">
                        <a:solidFill>
                          <a:schemeClr val="bg1"/>
                        </a:solidFill>
                        <a:effectLst/>
                        <a:latin typeface="+mn-lt"/>
                        <a:ea typeface="+mn-ea"/>
                        <a:cs typeface="+mn-cs"/>
                      </a:endParaRPr>
                    </a:p>
                  </a:txBody>
                  <a:tcPr marL="32702" marR="32702" marT="0" marB="0" anchor="ctr"/>
                </a:tc>
                <a:tc>
                  <a:txBody>
                    <a:bodyPr/>
                    <a:lstStyle/>
                    <a:p>
                      <a:pPr marL="0" marR="0" indent="0" algn="l" defTabSz="504200" rtl="0" eaLnBrk="1" fontAlgn="auto" latinLnBrk="0" hangingPunct="1">
                        <a:lnSpc>
                          <a:spcPct val="100000"/>
                        </a:lnSpc>
                        <a:spcBef>
                          <a:spcPts val="0"/>
                        </a:spcBef>
                        <a:spcAft>
                          <a:spcPts val="0"/>
                        </a:spcAft>
                        <a:buClrTx/>
                        <a:buSzTx/>
                        <a:buFontTx/>
                        <a:buNone/>
                        <a:tabLst/>
                        <a:defRPr/>
                      </a:pPr>
                      <a:r>
                        <a:rPr lang="tr-TR" sz="1200" kern="1200" dirty="0" smtClean="0">
                          <a:solidFill>
                            <a:schemeClr val="tx1"/>
                          </a:solidFill>
                          <a:effectLst/>
                          <a:latin typeface="+mn-lt"/>
                          <a:ea typeface="+mn-ea"/>
                          <a:cs typeface="+mn-cs"/>
                        </a:rPr>
                        <a:t>Rektör Danışmanı </a:t>
                      </a:r>
                    </a:p>
                  </a:txBody>
                  <a:tcPr marL="32702" marR="32702" marT="0" marB="0" anchor="ctr"/>
                </a:tc>
                <a:tc>
                  <a:txBody>
                    <a:bodyPr/>
                    <a:lstStyle/>
                    <a:p>
                      <a:pPr algn="ctr">
                        <a:lnSpc>
                          <a:spcPct val="107000"/>
                        </a:lnSpc>
                        <a:spcAft>
                          <a:spcPts val="0"/>
                        </a:spcAft>
                      </a:pPr>
                      <a:r>
                        <a:rPr lang="tr-TR" sz="1200" dirty="0" smtClean="0">
                          <a:effectLst/>
                          <a:latin typeface="Calibri"/>
                          <a:ea typeface="Calibri"/>
                          <a:cs typeface="Times New Roman"/>
                        </a:rPr>
                        <a:t>Üye</a:t>
                      </a:r>
                    </a:p>
                  </a:txBody>
                  <a:tcPr marL="32702" marR="32702" marT="0" marB="0" anchor="ctr"/>
                </a:tc>
                <a:extLst>
                  <a:ext uri="{0D108BD9-81ED-4DB2-BD59-A6C34878D82A}">
                    <a16:rowId xmlns:a16="http://schemas.microsoft.com/office/drawing/2014/main" val="4103587190"/>
                  </a:ext>
                </a:extLst>
              </a:tr>
              <a:tr h="255644">
                <a:tc>
                  <a:txBody>
                    <a:bodyPr/>
                    <a:lstStyle/>
                    <a:p>
                      <a:r>
                        <a:rPr lang="tr-TR" sz="1200" b="1" kern="1200" baseline="0" dirty="0" smtClean="0">
                          <a:solidFill>
                            <a:schemeClr val="bg1"/>
                          </a:solidFill>
                          <a:effectLst/>
                          <a:latin typeface="+mn-lt"/>
                          <a:ea typeface="+mn-ea"/>
                          <a:cs typeface="+mn-cs"/>
                        </a:rPr>
                        <a:t>Yusuf KÜTÜK</a:t>
                      </a:r>
                      <a:endParaRPr lang="tr-TR" sz="1200" b="1" kern="1200" baseline="0" dirty="0">
                        <a:solidFill>
                          <a:schemeClr val="bg1"/>
                        </a:solidFill>
                        <a:effectLst/>
                        <a:latin typeface="+mn-lt"/>
                        <a:ea typeface="+mn-ea"/>
                        <a:cs typeface="+mn-cs"/>
                      </a:endParaRPr>
                    </a:p>
                  </a:txBody>
                  <a:tcPr marL="32702" marR="32702" marT="0" marB="0" anchor="ctr"/>
                </a:tc>
                <a:tc>
                  <a:txBody>
                    <a:bodyPr/>
                    <a:lstStyle/>
                    <a:p>
                      <a:r>
                        <a:rPr lang="tr-TR" sz="1200" kern="1200" dirty="0" smtClean="0">
                          <a:solidFill>
                            <a:schemeClr val="tx1"/>
                          </a:solidFill>
                          <a:effectLst/>
                          <a:latin typeface="+mn-lt"/>
                          <a:ea typeface="+mn-ea"/>
                          <a:cs typeface="+mn-cs"/>
                        </a:rPr>
                        <a:t>Strateji Geliştirme </a:t>
                      </a:r>
                      <a:r>
                        <a:rPr lang="tr-TR" sz="1200" kern="1200" dirty="0" err="1" smtClean="0">
                          <a:solidFill>
                            <a:schemeClr val="tx1"/>
                          </a:solidFill>
                          <a:effectLst/>
                          <a:latin typeface="+mn-lt"/>
                          <a:ea typeface="+mn-ea"/>
                          <a:cs typeface="+mn-cs"/>
                        </a:rPr>
                        <a:t>Dai.Bşk</a:t>
                      </a:r>
                      <a:r>
                        <a:rPr lang="tr-TR" sz="1200" kern="1200" dirty="0" smtClean="0">
                          <a:solidFill>
                            <a:schemeClr val="tx1"/>
                          </a:solidFill>
                          <a:effectLst/>
                          <a:latin typeface="+mn-lt"/>
                          <a:ea typeface="+mn-ea"/>
                          <a:cs typeface="+mn-cs"/>
                        </a:rPr>
                        <a:t>.</a:t>
                      </a:r>
                      <a:endParaRPr lang="tr-TR" sz="1200" kern="1200" dirty="0">
                        <a:solidFill>
                          <a:schemeClr val="tx1"/>
                        </a:solidFill>
                        <a:effectLst/>
                        <a:latin typeface="+mn-lt"/>
                        <a:ea typeface="+mn-ea"/>
                        <a:cs typeface="+mn-cs"/>
                      </a:endParaRPr>
                    </a:p>
                  </a:txBody>
                  <a:tcPr marL="32702" marR="32702" marT="0" marB="0" anchor="ctr"/>
                </a:tc>
                <a:tc>
                  <a:txBody>
                    <a:bodyPr/>
                    <a:lstStyle/>
                    <a:p>
                      <a:pPr algn="ctr">
                        <a:lnSpc>
                          <a:spcPct val="107000"/>
                        </a:lnSpc>
                        <a:spcAft>
                          <a:spcPts val="0"/>
                        </a:spcAft>
                      </a:pPr>
                      <a:r>
                        <a:rPr lang="tr-TR" sz="1200" dirty="0" smtClean="0">
                          <a:effectLst/>
                          <a:latin typeface="Calibri"/>
                          <a:ea typeface="Calibri"/>
                          <a:cs typeface="Times New Roman"/>
                        </a:rPr>
                        <a:t>Üye</a:t>
                      </a:r>
                    </a:p>
                  </a:txBody>
                  <a:tcPr marL="32702" marR="32702" marT="0" marB="0" anchor="ctr"/>
                </a:tc>
                <a:extLst>
                  <a:ext uri="{0D108BD9-81ED-4DB2-BD59-A6C34878D82A}">
                    <a16:rowId xmlns:a16="http://schemas.microsoft.com/office/drawing/2014/main" val="1189591218"/>
                  </a:ext>
                </a:extLst>
              </a:tr>
              <a:tr h="255644">
                <a:tc>
                  <a:txBody>
                    <a:bodyPr/>
                    <a:lstStyle/>
                    <a:p>
                      <a:r>
                        <a:rPr lang="tr-TR" sz="1200" b="1" kern="1200" baseline="0" dirty="0" smtClean="0">
                          <a:solidFill>
                            <a:schemeClr val="bg1"/>
                          </a:solidFill>
                          <a:effectLst/>
                          <a:latin typeface="+mn-lt"/>
                          <a:ea typeface="+mn-ea"/>
                          <a:cs typeface="+mn-cs"/>
                        </a:rPr>
                        <a:t>Sekretarya</a:t>
                      </a:r>
                      <a:endParaRPr lang="tr-TR" sz="1200" b="1" kern="1200" baseline="0" dirty="0">
                        <a:solidFill>
                          <a:schemeClr val="bg1"/>
                        </a:solidFill>
                        <a:effectLst/>
                        <a:latin typeface="+mn-lt"/>
                        <a:ea typeface="+mn-ea"/>
                        <a:cs typeface="+mn-cs"/>
                      </a:endParaRPr>
                    </a:p>
                  </a:txBody>
                  <a:tcPr marL="32702" marR="32702" marT="0" marB="0" anchor="ctr"/>
                </a:tc>
                <a:tc>
                  <a:txBody>
                    <a:bodyPr/>
                    <a:lstStyle/>
                    <a:p>
                      <a:r>
                        <a:rPr lang="tr-TR" sz="1200" kern="1200" dirty="0" smtClean="0">
                          <a:solidFill>
                            <a:schemeClr val="tx1"/>
                          </a:solidFill>
                          <a:effectLst/>
                          <a:latin typeface="+mn-lt"/>
                          <a:ea typeface="+mn-ea"/>
                          <a:cs typeface="+mn-cs"/>
                        </a:rPr>
                        <a:t>Strateji</a:t>
                      </a:r>
                      <a:r>
                        <a:rPr lang="tr-TR" sz="1200" kern="1200" baseline="0" dirty="0" smtClean="0">
                          <a:solidFill>
                            <a:schemeClr val="tx1"/>
                          </a:solidFill>
                          <a:effectLst/>
                          <a:latin typeface="+mn-lt"/>
                          <a:ea typeface="+mn-ea"/>
                          <a:cs typeface="+mn-cs"/>
                        </a:rPr>
                        <a:t> Geliştirme </a:t>
                      </a:r>
                      <a:r>
                        <a:rPr lang="tr-TR" sz="1200" kern="1200" baseline="0" smtClean="0">
                          <a:solidFill>
                            <a:schemeClr val="tx1"/>
                          </a:solidFill>
                          <a:effectLst/>
                          <a:latin typeface="+mn-lt"/>
                          <a:ea typeface="+mn-ea"/>
                          <a:cs typeface="+mn-cs"/>
                        </a:rPr>
                        <a:t>Daire Başkanlığı (Özge ÖZKARTAL)</a:t>
                      </a:r>
                      <a:endParaRPr lang="tr-TR" sz="1200" kern="1200" dirty="0">
                        <a:solidFill>
                          <a:schemeClr val="tx1"/>
                        </a:solidFill>
                        <a:effectLst/>
                        <a:latin typeface="+mn-lt"/>
                        <a:ea typeface="+mn-ea"/>
                        <a:cs typeface="+mn-cs"/>
                      </a:endParaRPr>
                    </a:p>
                  </a:txBody>
                  <a:tcPr marL="32702" marR="32702" marT="0" marB="0" anchor="ctr"/>
                </a:tc>
                <a:tc>
                  <a:txBody>
                    <a:bodyPr/>
                    <a:lstStyle/>
                    <a:p>
                      <a:pPr algn="ctr">
                        <a:lnSpc>
                          <a:spcPct val="107000"/>
                        </a:lnSpc>
                        <a:spcAft>
                          <a:spcPts val="0"/>
                        </a:spcAft>
                      </a:pPr>
                      <a:endParaRPr lang="tr-TR" sz="1200" dirty="0" smtClean="0">
                        <a:effectLst/>
                        <a:latin typeface="Calibri"/>
                        <a:ea typeface="Calibri"/>
                        <a:cs typeface="Times New Roman"/>
                      </a:endParaRPr>
                    </a:p>
                  </a:txBody>
                  <a:tcPr marL="32702" marR="32702" marT="0" marB="0" anchor="ctr"/>
                </a:tc>
                <a:extLst>
                  <a:ext uri="{0D108BD9-81ED-4DB2-BD59-A6C34878D82A}">
                    <a16:rowId xmlns:a16="http://schemas.microsoft.com/office/drawing/2014/main" val="3520992893"/>
                  </a:ext>
                </a:extLst>
              </a:tr>
            </a:tbl>
          </a:graphicData>
        </a:graphic>
      </p:graphicFrame>
    </p:spTree>
    <p:extLst>
      <p:ext uri="{BB962C8B-B14F-4D97-AF65-F5344CB8AC3E}">
        <p14:creationId xmlns:p14="http://schemas.microsoft.com/office/powerpoint/2010/main" val="15991815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680720"/>
          </a:xfrm>
        </p:spPr>
        <p:txBody>
          <a:bodyPr>
            <a:noAutofit/>
          </a:bodyPr>
          <a:lstStyle/>
          <a:p>
            <a:pPr algn="l"/>
            <a:r>
              <a:rPr lang="tr-TR" sz="2500" b="1" dirty="0">
                <a:solidFill>
                  <a:srgbClr val="002060"/>
                </a:solidFill>
                <a:latin typeface="+mn-lt"/>
                <a:cs typeface="HelveticaNeueLT Std Hvy Cn"/>
              </a:rPr>
              <a:t>KOMİSYONUN</a:t>
            </a:r>
            <a:r>
              <a:rPr lang="tr-TR" sz="2000" b="1" dirty="0" smtClean="0">
                <a:solidFill>
                  <a:srgbClr val="002060"/>
                </a:solidFill>
                <a:latin typeface="HelveticaNeueLT Std Blk"/>
                <a:cs typeface="HelveticaNeueLT Std Hvy Cn"/>
              </a:rPr>
              <a:t> YAPILANMASI</a:t>
            </a:r>
            <a:endParaRPr lang="en-US" sz="2000" b="1"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495141" y="2367950"/>
            <a:ext cx="8912543" cy="4825330"/>
          </a:xfrm>
        </p:spPr>
        <p:txBody>
          <a:bodyPr>
            <a:normAutofit/>
          </a:bodyPr>
          <a:lstStyle/>
          <a:p>
            <a:pPr algn="just">
              <a:spcBef>
                <a:spcPts val="700"/>
              </a:spcBef>
              <a:buFont typeface="Wingdings" panose="05000000000000000000" pitchFamily="2" charset="2"/>
              <a:buChar char="Ø"/>
            </a:pPr>
            <a:r>
              <a:rPr lang="tr-TR" sz="2600" dirty="0">
                <a:solidFill>
                  <a:srgbClr val="002060"/>
                </a:solidFill>
              </a:rPr>
              <a:t>GÜKK başkanlığını Rektör, Rektörün bulunmadığı zamanlarda ise Rektörün görevlendireceği Rektör Yardımcısı yapar. </a:t>
            </a:r>
          </a:p>
          <a:p>
            <a:pPr algn="just">
              <a:spcBef>
                <a:spcPts val="700"/>
              </a:spcBef>
              <a:buFont typeface="Wingdings" panose="05000000000000000000" pitchFamily="2" charset="2"/>
              <a:buChar char="Ø"/>
            </a:pPr>
            <a:r>
              <a:rPr lang="tr-TR" sz="2600" dirty="0">
                <a:solidFill>
                  <a:srgbClr val="002060"/>
                </a:solidFill>
              </a:rPr>
              <a:t>Kalite </a:t>
            </a:r>
            <a:r>
              <a:rPr lang="tr-TR" sz="2600" dirty="0" smtClean="0">
                <a:solidFill>
                  <a:srgbClr val="002060"/>
                </a:solidFill>
              </a:rPr>
              <a:t>Komisyonu; </a:t>
            </a:r>
            <a:r>
              <a:rPr lang="tr-TR" sz="2600" dirty="0">
                <a:solidFill>
                  <a:srgbClr val="002060"/>
                </a:solidFill>
              </a:rPr>
              <a:t>Genel Sekreter ve Strateji Geliştirme Daire Başkanı ile Öğrenci Temsilcisinin </a:t>
            </a:r>
            <a:r>
              <a:rPr lang="tr-TR" sz="2600" dirty="0" smtClean="0">
                <a:solidFill>
                  <a:srgbClr val="002060"/>
                </a:solidFill>
              </a:rPr>
              <a:t>doğal üye olduğu </a:t>
            </a:r>
            <a:r>
              <a:rPr lang="tr-TR" sz="2600" dirty="0">
                <a:solidFill>
                  <a:srgbClr val="002060"/>
                </a:solidFill>
              </a:rPr>
              <a:t>Fakülte, Enstitü, Yüksekokul, Meslek Yüksekokulu ve Araştırma Merkezlerini temsilen farklı bilim alanlarından, Senato tarafından belirlenen üyelerden oluşmaktadır. </a:t>
            </a:r>
          </a:p>
          <a:p>
            <a:pPr algn="just">
              <a:spcBef>
                <a:spcPts val="700"/>
              </a:spcBef>
              <a:buFont typeface="Wingdings" panose="05000000000000000000" pitchFamily="2" charset="2"/>
              <a:buChar char="Ø"/>
            </a:pPr>
            <a:r>
              <a:rPr lang="tr-TR" sz="2600" dirty="0">
                <a:solidFill>
                  <a:srgbClr val="002060"/>
                </a:solidFill>
              </a:rPr>
              <a:t>Komisyonunun sekretaryası Strateji Geliştirme Daire Başkanlığı tarafından yürütülmekte olup iç ve dış değerlendirme sürecinde Komisyon tarafından alınan bütün kararların koordinasyonu ve takibinden sorumludur. </a:t>
            </a:r>
            <a:endParaRPr lang="tr-TR" sz="2600" dirty="0" smtClean="0">
              <a:solidFill>
                <a:srgbClr val="002060"/>
              </a:solidFill>
            </a:endParaRPr>
          </a:p>
          <a:p>
            <a:pPr algn="just">
              <a:spcBef>
                <a:spcPts val="700"/>
              </a:spcBef>
              <a:buFont typeface="Wingdings" panose="05000000000000000000" pitchFamily="2" charset="2"/>
              <a:buChar char="Ø"/>
            </a:pPr>
            <a:endParaRPr lang="tr-TR" sz="2600" dirty="0">
              <a:solidFill>
                <a:srgbClr val="002060"/>
              </a:solidFill>
            </a:endParaRPr>
          </a:p>
          <a:p>
            <a:pPr marL="514350" indent="-514350" algn="just">
              <a:spcBef>
                <a:spcPts val="700"/>
              </a:spcBef>
              <a:buFont typeface="+mj-lt"/>
              <a:buAutoNum type="arabicPeriod"/>
            </a:pPr>
            <a:endParaRPr lang="tr-TR" sz="2000" dirty="0">
              <a:solidFill>
                <a:srgbClr val="002060"/>
              </a:solidFill>
            </a:endParaRPr>
          </a:p>
        </p:txBody>
      </p:sp>
    </p:spTree>
    <p:extLst>
      <p:ext uri="{BB962C8B-B14F-4D97-AF65-F5344CB8AC3E}">
        <p14:creationId xmlns:p14="http://schemas.microsoft.com/office/powerpoint/2010/main" val="37458292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680720"/>
          </a:xfrm>
        </p:spPr>
        <p:txBody>
          <a:bodyPr>
            <a:noAutofit/>
          </a:bodyPr>
          <a:lstStyle/>
          <a:p>
            <a:pPr algn="l"/>
            <a:r>
              <a:rPr lang="tr-TR" sz="2500" b="1" dirty="0">
                <a:solidFill>
                  <a:srgbClr val="002060"/>
                </a:solidFill>
                <a:latin typeface="+mn-lt"/>
                <a:cs typeface="HelveticaNeueLT Std Hvy Cn"/>
              </a:rPr>
              <a:t>KOMİSYONUN</a:t>
            </a:r>
            <a:r>
              <a:rPr lang="tr-TR" sz="2000" b="1" dirty="0" smtClean="0">
                <a:solidFill>
                  <a:srgbClr val="002060"/>
                </a:solidFill>
                <a:latin typeface="HelveticaNeueLT Std Blk"/>
                <a:cs typeface="HelveticaNeueLT Std Hvy Cn"/>
              </a:rPr>
              <a:t> YAPILANMASI</a:t>
            </a:r>
            <a:endParaRPr lang="en-US" sz="2000" b="1" dirty="0">
              <a:solidFill>
                <a:srgbClr val="002060"/>
              </a:solidFill>
              <a:latin typeface="HelveticaNeueLT Std Blk"/>
              <a:cs typeface="HelveticaNeueLT Std Hvy Cn"/>
            </a:endParaRPr>
          </a:p>
        </p:txBody>
      </p:sp>
      <p:sp>
        <p:nvSpPr>
          <p:cNvPr id="3" name="Content Placeholder 2"/>
          <p:cNvSpPr>
            <a:spLocks noGrp="1"/>
          </p:cNvSpPr>
          <p:nvPr>
            <p:ph idx="1"/>
          </p:nvPr>
        </p:nvSpPr>
        <p:spPr>
          <a:xfrm>
            <a:off x="495141" y="2367950"/>
            <a:ext cx="8912543" cy="4825330"/>
          </a:xfrm>
        </p:spPr>
        <p:txBody>
          <a:bodyPr>
            <a:normAutofit lnSpcReduction="10000"/>
          </a:bodyPr>
          <a:lstStyle/>
          <a:p>
            <a:pPr algn="just">
              <a:spcBef>
                <a:spcPts val="700"/>
              </a:spcBef>
              <a:buFont typeface="Wingdings" panose="05000000000000000000" pitchFamily="2" charset="2"/>
              <a:buChar char="Ø"/>
            </a:pPr>
            <a:r>
              <a:rPr lang="tr-TR" sz="2400" dirty="0">
                <a:solidFill>
                  <a:srgbClr val="002060"/>
                </a:solidFill>
              </a:rPr>
              <a:t>GÜKK, gerek gördüğü durumlarda kendi bünyesinde çalışma grupları </a:t>
            </a:r>
            <a:r>
              <a:rPr lang="tr-TR" sz="2400" dirty="0" smtClean="0">
                <a:solidFill>
                  <a:srgbClr val="002060"/>
                </a:solidFill>
              </a:rPr>
              <a:t>oluşturabilir. Oluşturulacak alt gruplarının çalışma esasları GÜKK tarafından belirlenmektedir. </a:t>
            </a:r>
          </a:p>
          <a:p>
            <a:pPr algn="just">
              <a:spcBef>
                <a:spcPts val="700"/>
              </a:spcBef>
              <a:buFont typeface="Wingdings" panose="05000000000000000000" pitchFamily="2" charset="2"/>
              <a:buChar char="Ø"/>
            </a:pPr>
            <a:endParaRPr lang="tr-TR" sz="2400" dirty="0" smtClean="0">
              <a:solidFill>
                <a:srgbClr val="002060"/>
              </a:solidFill>
            </a:endParaRPr>
          </a:p>
          <a:p>
            <a:pPr algn="just">
              <a:spcBef>
                <a:spcPts val="700"/>
              </a:spcBef>
              <a:buFont typeface="Wingdings" panose="05000000000000000000" pitchFamily="2" charset="2"/>
              <a:buChar char="Ø"/>
            </a:pPr>
            <a:r>
              <a:rPr lang="en-US" sz="2400" dirty="0" err="1" smtClean="0">
                <a:solidFill>
                  <a:srgbClr val="002060"/>
                </a:solidFill>
              </a:rPr>
              <a:t>Kalite</a:t>
            </a:r>
            <a:r>
              <a:rPr lang="en-US" sz="2400" dirty="0" smtClean="0">
                <a:solidFill>
                  <a:srgbClr val="002060"/>
                </a:solidFill>
              </a:rPr>
              <a:t> </a:t>
            </a:r>
            <a:r>
              <a:rPr lang="en-US" sz="2400" dirty="0" err="1" smtClean="0">
                <a:solidFill>
                  <a:srgbClr val="002060"/>
                </a:solidFill>
              </a:rPr>
              <a:t>Komisyonu</a:t>
            </a:r>
            <a:r>
              <a:rPr lang="tr-TR" sz="2400" dirty="0">
                <a:solidFill>
                  <a:srgbClr val="002060"/>
                </a:solidFill>
              </a:rPr>
              <a:t> 2019 </a:t>
            </a:r>
            <a:r>
              <a:rPr lang="tr-TR" sz="2400" dirty="0" smtClean="0">
                <a:solidFill>
                  <a:srgbClr val="002060"/>
                </a:solidFill>
              </a:rPr>
              <a:t>yılı iç </a:t>
            </a:r>
            <a:r>
              <a:rPr lang="tr-TR" sz="2400" dirty="0">
                <a:solidFill>
                  <a:srgbClr val="002060"/>
                </a:solidFill>
              </a:rPr>
              <a:t>d</a:t>
            </a:r>
            <a:r>
              <a:rPr lang="tr-TR" sz="2400" dirty="0" smtClean="0">
                <a:solidFill>
                  <a:srgbClr val="002060"/>
                </a:solidFill>
              </a:rPr>
              <a:t>eğerlendirme çalışmalarını, KİDR hazırlık kılavuzda belirtilen başlıklar dikkate alınarak oluşturulan; </a:t>
            </a:r>
          </a:p>
          <a:p>
            <a:pPr lvl="1"/>
            <a:r>
              <a:rPr lang="en-US" sz="2400" dirty="0" err="1" smtClean="0">
                <a:solidFill>
                  <a:srgbClr val="002060"/>
                </a:solidFill>
              </a:rPr>
              <a:t>Kalite</a:t>
            </a:r>
            <a:r>
              <a:rPr lang="en-US" sz="2400" dirty="0" smtClean="0">
                <a:solidFill>
                  <a:srgbClr val="002060"/>
                </a:solidFill>
              </a:rPr>
              <a:t> </a:t>
            </a:r>
            <a:r>
              <a:rPr lang="en-US" sz="2400" dirty="0" err="1">
                <a:solidFill>
                  <a:srgbClr val="002060"/>
                </a:solidFill>
              </a:rPr>
              <a:t>Güvencesi</a:t>
            </a:r>
            <a:r>
              <a:rPr lang="en-US" sz="2400" dirty="0">
                <a:solidFill>
                  <a:srgbClr val="002060"/>
                </a:solidFill>
              </a:rPr>
              <a:t> </a:t>
            </a:r>
            <a:r>
              <a:rPr lang="en-US" sz="2400" dirty="0" err="1">
                <a:solidFill>
                  <a:srgbClr val="002060"/>
                </a:solidFill>
              </a:rPr>
              <a:t>Sistemi</a:t>
            </a:r>
            <a:r>
              <a:rPr lang="en-US" sz="2400" dirty="0">
                <a:solidFill>
                  <a:srgbClr val="002060"/>
                </a:solidFill>
              </a:rPr>
              <a:t> </a:t>
            </a:r>
            <a:r>
              <a:rPr lang="en-US" sz="2400" dirty="0" err="1">
                <a:solidFill>
                  <a:srgbClr val="002060"/>
                </a:solidFill>
              </a:rPr>
              <a:t>Çal</a:t>
            </a:r>
            <a:r>
              <a:rPr lang="tr-TR" sz="2400" dirty="0" err="1">
                <a:solidFill>
                  <a:srgbClr val="002060"/>
                </a:solidFill>
              </a:rPr>
              <a:t>ışma</a:t>
            </a:r>
            <a:r>
              <a:rPr lang="tr-TR" sz="2400" dirty="0">
                <a:solidFill>
                  <a:srgbClr val="002060"/>
                </a:solidFill>
              </a:rPr>
              <a:t> </a:t>
            </a:r>
            <a:r>
              <a:rPr lang="tr-TR" sz="2400" dirty="0" smtClean="0">
                <a:solidFill>
                  <a:srgbClr val="002060"/>
                </a:solidFill>
              </a:rPr>
              <a:t>Grubu,</a:t>
            </a:r>
            <a:endParaRPr lang="tr-TR" sz="2400" dirty="0">
              <a:solidFill>
                <a:srgbClr val="002060"/>
              </a:solidFill>
            </a:endParaRPr>
          </a:p>
          <a:p>
            <a:pPr lvl="1"/>
            <a:r>
              <a:rPr lang="en-US" sz="2400" dirty="0">
                <a:solidFill>
                  <a:srgbClr val="002060"/>
                </a:solidFill>
              </a:rPr>
              <a:t>E</a:t>
            </a:r>
            <a:r>
              <a:rPr lang="tr-TR" sz="2400" dirty="0" err="1">
                <a:solidFill>
                  <a:srgbClr val="002060"/>
                </a:solidFill>
              </a:rPr>
              <a:t>ğitim</a:t>
            </a:r>
            <a:r>
              <a:rPr lang="tr-TR" sz="2400" dirty="0">
                <a:solidFill>
                  <a:srgbClr val="002060"/>
                </a:solidFill>
              </a:rPr>
              <a:t>-Öğretim Çalışma </a:t>
            </a:r>
            <a:r>
              <a:rPr lang="tr-TR" sz="2400" dirty="0" smtClean="0">
                <a:solidFill>
                  <a:srgbClr val="002060"/>
                </a:solidFill>
              </a:rPr>
              <a:t>Grubu,</a:t>
            </a:r>
            <a:endParaRPr lang="tr-TR" sz="2400" dirty="0">
              <a:solidFill>
                <a:srgbClr val="002060"/>
              </a:solidFill>
            </a:endParaRPr>
          </a:p>
          <a:p>
            <a:pPr lvl="1"/>
            <a:r>
              <a:rPr lang="en-US" sz="2400" dirty="0" err="1">
                <a:solidFill>
                  <a:srgbClr val="002060"/>
                </a:solidFill>
              </a:rPr>
              <a:t>Araştırma-Geliştirme</a:t>
            </a:r>
            <a:r>
              <a:rPr lang="en-US" sz="2400" dirty="0">
                <a:solidFill>
                  <a:srgbClr val="002060"/>
                </a:solidFill>
              </a:rPr>
              <a:t> </a:t>
            </a:r>
            <a:r>
              <a:rPr lang="en-US" sz="2400" dirty="0" err="1">
                <a:solidFill>
                  <a:srgbClr val="002060"/>
                </a:solidFill>
              </a:rPr>
              <a:t>Çalışma</a:t>
            </a:r>
            <a:r>
              <a:rPr lang="en-US" sz="2400" dirty="0">
                <a:solidFill>
                  <a:srgbClr val="002060"/>
                </a:solidFill>
              </a:rPr>
              <a:t> </a:t>
            </a:r>
            <a:r>
              <a:rPr lang="en-US" sz="2400" dirty="0" err="1" smtClean="0">
                <a:solidFill>
                  <a:srgbClr val="002060"/>
                </a:solidFill>
              </a:rPr>
              <a:t>Grubu</a:t>
            </a:r>
            <a:r>
              <a:rPr lang="tr-TR" sz="2400" dirty="0" smtClean="0">
                <a:solidFill>
                  <a:srgbClr val="002060"/>
                </a:solidFill>
              </a:rPr>
              <a:t>,</a:t>
            </a:r>
            <a:endParaRPr lang="tr-TR" sz="2400" dirty="0">
              <a:solidFill>
                <a:srgbClr val="002060"/>
              </a:solidFill>
            </a:endParaRPr>
          </a:p>
          <a:p>
            <a:pPr lvl="1"/>
            <a:r>
              <a:rPr lang="en-US" sz="2400" dirty="0" err="1">
                <a:solidFill>
                  <a:srgbClr val="002060"/>
                </a:solidFill>
              </a:rPr>
              <a:t>Yönetim</a:t>
            </a:r>
            <a:r>
              <a:rPr lang="en-US" sz="2400" dirty="0">
                <a:solidFill>
                  <a:srgbClr val="002060"/>
                </a:solidFill>
              </a:rPr>
              <a:t> </a:t>
            </a:r>
            <a:r>
              <a:rPr lang="en-US" sz="2400" dirty="0" err="1">
                <a:solidFill>
                  <a:srgbClr val="002060"/>
                </a:solidFill>
              </a:rPr>
              <a:t>Sistemi</a:t>
            </a:r>
            <a:r>
              <a:rPr lang="en-US" sz="2400" dirty="0">
                <a:solidFill>
                  <a:srgbClr val="002060"/>
                </a:solidFill>
              </a:rPr>
              <a:t> </a:t>
            </a:r>
            <a:r>
              <a:rPr lang="en-US" sz="2400" dirty="0" err="1">
                <a:solidFill>
                  <a:srgbClr val="002060"/>
                </a:solidFill>
              </a:rPr>
              <a:t>Çal</a:t>
            </a:r>
            <a:r>
              <a:rPr lang="tr-TR" sz="2400" dirty="0" err="1">
                <a:solidFill>
                  <a:srgbClr val="002060"/>
                </a:solidFill>
              </a:rPr>
              <a:t>ışma</a:t>
            </a:r>
            <a:r>
              <a:rPr lang="tr-TR" sz="2400" dirty="0">
                <a:solidFill>
                  <a:srgbClr val="002060"/>
                </a:solidFill>
              </a:rPr>
              <a:t> </a:t>
            </a:r>
            <a:r>
              <a:rPr lang="tr-TR" sz="2400" dirty="0" smtClean="0">
                <a:solidFill>
                  <a:srgbClr val="002060"/>
                </a:solidFill>
              </a:rPr>
              <a:t>Grubu,</a:t>
            </a:r>
            <a:endParaRPr lang="tr-TR" sz="2400" dirty="0">
              <a:solidFill>
                <a:srgbClr val="002060"/>
              </a:solidFill>
            </a:endParaRPr>
          </a:p>
          <a:p>
            <a:pPr lvl="1"/>
            <a:r>
              <a:rPr lang="en-US" sz="2400" dirty="0" err="1">
                <a:solidFill>
                  <a:srgbClr val="002060"/>
                </a:solidFill>
              </a:rPr>
              <a:t>Toplumsal</a:t>
            </a:r>
            <a:r>
              <a:rPr lang="en-US" sz="2400" dirty="0">
                <a:solidFill>
                  <a:srgbClr val="002060"/>
                </a:solidFill>
              </a:rPr>
              <a:t> </a:t>
            </a:r>
            <a:r>
              <a:rPr lang="en-US" sz="2400" dirty="0" err="1">
                <a:solidFill>
                  <a:srgbClr val="002060"/>
                </a:solidFill>
              </a:rPr>
              <a:t>Katk</a:t>
            </a:r>
            <a:r>
              <a:rPr lang="tr-TR" sz="2400" dirty="0">
                <a:solidFill>
                  <a:srgbClr val="002060"/>
                </a:solidFill>
              </a:rPr>
              <a:t>ı Çalışma </a:t>
            </a:r>
            <a:r>
              <a:rPr lang="tr-TR" sz="2400" dirty="0" smtClean="0">
                <a:solidFill>
                  <a:srgbClr val="002060"/>
                </a:solidFill>
              </a:rPr>
              <a:t>Grubu, </a:t>
            </a:r>
            <a:endParaRPr lang="tr-TR" sz="2400" dirty="0">
              <a:solidFill>
                <a:srgbClr val="002060"/>
              </a:solidFill>
            </a:endParaRPr>
          </a:p>
          <a:p>
            <a:pPr marL="0" lvl="0" indent="0">
              <a:buNone/>
            </a:pPr>
            <a:r>
              <a:rPr lang="tr-TR" sz="2400" dirty="0">
                <a:solidFill>
                  <a:srgbClr val="002060"/>
                </a:solidFill>
              </a:rPr>
              <a:t>İle yürütmüştür.</a:t>
            </a:r>
          </a:p>
          <a:p>
            <a:pPr marL="514350" indent="-514350" algn="just">
              <a:spcBef>
                <a:spcPts val="700"/>
              </a:spcBef>
              <a:buFont typeface="+mj-lt"/>
              <a:buAutoNum type="arabicPeriod"/>
            </a:pPr>
            <a:endParaRPr lang="tr-TR" sz="2000" dirty="0">
              <a:solidFill>
                <a:srgbClr val="002060"/>
              </a:solidFill>
            </a:endParaRPr>
          </a:p>
        </p:txBody>
      </p:sp>
    </p:spTree>
    <p:extLst>
      <p:ext uri="{BB962C8B-B14F-4D97-AF65-F5344CB8AC3E}">
        <p14:creationId xmlns:p14="http://schemas.microsoft.com/office/powerpoint/2010/main" val="38558159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2157767"/>
            <a:ext cx="8912543" cy="5386034"/>
          </a:xfrm>
        </p:spPr>
        <p:txBody>
          <a:bodyPr>
            <a:normAutofit fontScale="92500" lnSpcReduction="10000"/>
          </a:bodyPr>
          <a:lstStyle/>
          <a:p>
            <a:pPr algn="just">
              <a:spcBef>
                <a:spcPts val="700"/>
              </a:spcBef>
              <a:buFont typeface="Wingdings" panose="05000000000000000000" pitchFamily="2" charset="2"/>
              <a:buChar char="Ø"/>
            </a:pPr>
            <a:r>
              <a:rPr lang="tr-TR" sz="3000" dirty="0" smtClean="0">
                <a:solidFill>
                  <a:srgbClr val="002060"/>
                </a:solidFill>
              </a:rPr>
              <a:t>Üniversitemizde </a:t>
            </a:r>
            <a:r>
              <a:rPr lang="tr-TR" sz="3000" dirty="0">
                <a:solidFill>
                  <a:srgbClr val="002060"/>
                </a:solidFill>
              </a:rPr>
              <a:t>kalite değerlendirme ve güvencesi çalışmaları tüm akademik ve idari birimlerde </a:t>
            </a:r>
            <a:r>
              <a:rPr lang="tr-TR" sz="3000" dirty="0">
                <a:solidFill>
                  <a:srgbClr val="FF0000"/>
                </a:solidFill>
              </a:rPr>
              <a:t>kalite ekipleri</a:t>
            </a:r>
            <a:r>
              <a:rPr lang="tr-TR" sz="3000" dirty="0">
                <a:solidFill>
                  <a:srgbClr val="002060"/>
                </a:solidFill>
              </a:rPr>
              <a:t>, program düzeyinde ise bu ekiplere bağlı </a:t>
            </a:r>
            <a:r>
              <a:rPr lang="tr-TR" sz="3000" dirty="0">
                <a:solidFill>
                  <a:srgbClr val="FF0000"/>
                </a:solidFill>
              </a:rPr>
              <a:t>kalite alt çalışma grupları</a:t>
            </a:r>
            <a:r>
              <a:rPr lang="tr-TR" sz="3000" dirty="0">
                <a:solidFill>
                  <a:srgbClr val="002060"/>
                </a:solidFill>
              </a:rPr>
              <a:t> ile yürütülmektedir.</a:t>
            </a:r>
          </a:p>
          <a:p>
            <a:pPr algn="just">
              <a:spcBef>
                <a:spcPts val="700"/>
              </a:spcBef>
              <a:buFont typeface="Wingdings" panose="05000000000000000000" pitchFamily="2" charset="2"/>
              <a:buChar char="Ø"/>
            </a:pPr>
            <a:r>
              <a:rPr lang="tr-TR" sz="3000" dirty="0" smtClean="0">
                <a:solidFill>
                  <a:srgbClr val="002060"/>
                </a:solidFill>
              </a:rPr>
              <a:t>Akademik </a:t>
            </a:r>
            <a:r>
              <a:rPr lang="tr-TR" sz="3000" dirty="0">
                <a:solidFill>
                  <a:srgbClr val="002060"/>
                </a:solidFill>
              </a:rPr>
              <a:t>birim ekip başkanı sorumluluğunda faaliyetlerini sürdüren akademik birim kalite ekibi üyeleri </a:t>
            </a:r>
            <a:r>
              <a:rPr lang="tr-TR" sz="3000" dirty="0" smtClean="0">
                <a:solidFill>
                  <a:srgbClr val="002060"/>
                </a:solidFill>
              </a:rPr>
              <a:t>arasında; </a:t>
            </a:r>
            <a:r>
              <a:rPr lang="tr-TR" sz="3000" dirty="0">
                <a:solidFill>
                  <a:srgbClr val="002060"/>
                </a:solidFill>
              </a:rPr>
              <a:t>bir dekan yardımcısı veya müdür yardımcısı, ilgili akademik birimin sekreteri, birim kalite ekip başkanı, akademik birimde bulunan tüm bölüm/program/ana bilim dalı kalite alt çalışma grup başkanları, birim öğrenci </a:t>
            </a:r>
            <a:r>
              <a:rPr lang="tr-TR" sz="3000" dirty="0" smtClean="0">
                <a:solidFill>
                  <a:srgbClr val="002060"/>
                </a:solidFill>
              </a:rPr>
              <a:t>temsilcisi bulunmakta, </a:t>
            </a:r>
            <a:r>
              <a:rPr lang="tr-TR" sz="3000" dirty="0">
                <a:solidFill>
                  <a:srgbClr val="002060"/>
                </a:solidFill>
              </a:rPr>
              <a:t>idari birim kalite </a:t>
            </a:r>
            <a:r>
              <a:rPr lang="tr-TR" sz="3000" dirty="0" smtClean="0">
                <a:solidFill>
                  <a:srgbClr val="002060"/>
                </a:solidFill>
              </a:rPr>
              <a:t>ekibinde </a:t>
            </a:r>
            <a:r>
              <a:rPr lang="tr-TR" sz="3000" dirty="0">
                <a:solidFill>
                  <a:srgbClr val="002060"/>
                </a:solidFill>
              </a:rPr>
              <a:t>ise biri yönetici yardımcısı düzeyinde olmak üzere en az bir şube müdürü ile diğer personel </a:t>
            </a:r>
            <a:r>
              <a:rPr lang="tr-TR" sz="3000" dirty="0" smtClean="0">
                <a:solidFill>
                  <a:srgbClr val="002060"/>
                </a:solidFill>
              </a:rPr>
              <a:t>yer almaktadır.</a:t>
            </a:r>
            <a:endParaRPr lang="tr-TR" sz="3000" dirty="0">
              <a:solidFill>
                <a:srgbClr val="002060"/>
              </a:solidFill>
            </a:endParaRPr>
          </a:p>
          <a:p>
            <a:pPr marL="0" indent="0" algn="just">
              <a:spcBef>
                <a:spcPts val="700"/>
              </a:spcBef>
              <a:buNone/>
            </a:pPr>
            <a:endParaRPr lang="tr-TR" sz="3000" dirty="0">
              <a:solidFill>
                <a:srgbClr val="002060"/>
              </a:solidFill>
              <a:latin typeface="HelveticaNeueLT Std Blk"/>
            </a:endParaRPr>
          </a:p>
        </p:txBody>
      </p:sp>
      <p:sp>
        <p:nvSpPr>
          <p:cNvPr id="2" name="Dikdörtgen 1"/>
          <p:cNvSpPr/>
          <p:nvPr/>
        </p:nvSpPr>
        <p:spPr>
          <a:xfrm>
            <a:off x="495141" y="1696101"/>
            <a:ext cx="2380780" cy="477054"/>
          </a:xfrm>
          <a:prstGeom prst="rect">
            <a:avLst/>
          </a:prstGeom>
        </p:spPr>
        <p:txBody>
          <a:bodyPr wrap="none">
            <a:spAutoFit/>
          </a:bodyPr>
          <a:lstStyle/>
          <a:p>
            <a:pPr>
              <a:spcBef>
                <a:spcPct val="0"/>
              </a:spcBef>
            </a:pPr>
            <a:r>
              <a:rPr lang="tr-TR" sz="2500" b="1" dirty="0">
                <a:solidFill>
                  <a:srgbClr val="002060"/>
                </a:solidFill>
                <a:ea typeface="+mj-ea"/>
                <a:cs typeface="HelveticaNeueLT Std Hvy Cn"/>
              </a:rPr>
              <a:t>KALİTE EKİPLERİ </a:t>
            </a:r>
          </a:p>
        </p:txBody>
      </p:sp>
    </p:spTree>
    <p:extLst>
      <p:ext uri="{BB962C8B-B14F-4D97-AF65-F5344CB8AC3E}">
        <p14:creationId xmlns:p14="http://schemas.microsoft.com/office/powerpoint/2010/main" val="7908834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3" name="Content Placeholder 2"/>
          <p:cNvSpPr>
            <a:spLocks noGrp="1"/>
          </p:cNvSpPr>
          <p:nvPr>
            <p:ph idx="1"/>
          </p:nvPr>
        </p:nvSpPr>
        <p:spPr>
          <a:xfrm>
            <a:off x="495141" y="2157767"/>
            <a:ext cx="8912543" cy="5386034"/>
          </a:xfrm>
        </p:spPr>
        <p:txBody>
          <a:bodyPr>
            <a:normAutofit/>
          </a:bodyPr>
          <a:lstStyle/>
          <a:p>
            <a:pPr marL="0" indent="0" algn="just">
              <a:spcBef>
                <a:spcPts val="700"/>
              </a:spcBef>
              <a:buNone/>
            </a:pPr>
            <a:r>
              <a:rPr lang="tr-TR" sz="2800" dirty="0">
                <a:solidFill>
                  <a:srgbClr val="002060"/>
                </a:solidFill>
              </a:rPr>
              <a:t>	</a:t>
            </a:r>
            <a:endParaRPr lang="tr-TR" sz="2800" dirty="0" smtClean="0">
              <a:solidFill>
                <a:srgbClr val="002060"/>
              </a:solidFill>
            </a:endParaRPr>
          </a:p>
          <a:p>
            <a:pPr algn="just">
              <a:spcBef>
                <a:spcPts val="700"/>
              </a:spcBef>
              <a:buFont typeface="Wingdings" panose="05000000000000000000" pitchFamily="2" charset="2"/>
              <a:buChar char="Ø"/>
            </a:pPr>
            <a:r>
              <a:rPr lang="tr-TR" sz="2800" dirty="0" smtClean="0">
                <a:solidFill>
                  <a:srgbClr val="002060"/>
                </a:solidFill>
              </a:rPr>
              <a:t>Akademik </a:t>
            </a:r>
            <a:r>
              <a:rPr lang="tr-TR" sz="2800" dirty="0">
                <a:solidFill>
                  <a:srgbClr val="002060"/>
                </a:solidFill>
              </a:rPr>
              <a:t>Birim Kalite Ekipleri çalışmalarının bölüm/program/ana bilim dalı düzeyinde yürütülmesini sağlamak üzere her bölüm/program/ana bilim dalı için birim sorumlusunun da içinde olduğu birer Kalite Alt Çalışma Grubu </a:t>
            </a:r>
            <a:r>
              <a:rPr lang="tr-TR" sz="2800" dirty="0" smtClean="0">
                <a:solidFill>
                  <a:srgbClr val="002060"/>
                </a:solidFill>
              </a:rPr>
              <a:t>oluşturulmaktadır. </a:t>
            </a:r>
            <a:r>
              <a:rPr lang="tr-TR" sz="2800" dirty="0">
                <a:solidFill>
                  <a:srgbClr val="002060"/>
                </a:solidFill>
              </a:rPr>
              <a:t>Bu gruplarda bir sorumlu öğretim üyesi (bulunmayan hallerde öğretim elemanı) ile çalışmaların aksamadan yürütülmesi için akademik personel içerisinden seçilecek en az iki üye </a:t>
            </a:r>
            <a:r>
              <a:rPr lang="tr-TR" sz="2800" dirty="0" smtClean="0">
                <a:solidFill>
                  <a:srgbClr val="002060"/>
                </a:solidFill>
              </a:rPr>
              <a:t>bulunmaktadır. </a:t>
            </a:r>
            <a:endParaRPr lang="tr-TR" sz="2800" dirty="0">
              <a:solidFill>
                <a:srgbClr val="002060"/>
              </a:solidFill>
            </a:endParaRPr>
          </a:p>
          <a:p>
            <a:pPr marL="0" indent="0" algn="just">
              <a:spcBef>
                <a:spcPts val="700"/>
              </a:spcBef>
              <a:buNone/>
            </a:pPr>
            <a:endParaRPr lang="tr-TR" sz="3000" dirty="0">
              <a:solidFill>
                <a:srgbClr val="002060"/>
              </a:solidFill>
              <a:latin typeface="HelveticaNeueLT Std Blk"/>
            </a:endParaRPr>
          </a:p>
        </p:txBody>
      </p:sp>
      <p:sp>
        <p:nvSpPr>
          <p:cNvPr id="2" name="Dikdörtgen 1"/>
          <p:cNvSpPr/>
          <p:nvPr/>
        </p:nvSpPr>
        <p:spPr>
          <a:xfrm>
            <a:off x="495141" y="1696101"/>
            <a:ext cx="3367204" cy="477054"/>
          </a:xfrm>
          <a:prstGeom prst="rect">
            <a:avLst/>
          </a:prstGeom>
        </p:spPr>
        <p:txBody>
          <a:bodyPr wrap="none">
            <a:spAutoFit/>
          </a:bodyPr>
          <a:lstStyle/>
          <a:p>
            <a:pPr>
              <a:spcBef>
                <a:spcPct val="0"/>
              </a:spcBef>
            </a:pPr>
            <a:r>
              <a:rPr lang="tr-TR" sz="2500" b="1" dirty="0">
                <a:solidFill>
                  <a:srgbClr val="002060"/>
                </a:solidFill>
                <a:ea typeface="+mj-ea"/>
                <a:cs typeface="HelveticaNeueLT Std Hvy Cn"/>
              </a:rPr>
              <a:t>ALT ÇALIŞMA GRUPLARI</a:t>
            </a:r>
          </a:p>
        </p:txBody>
      </p:sp>
    </p:spTree>
    <p:extLst>
      <p:ext uri="{BB962C8B-B14F-4D97-AF65-F5344CB8AC3E}">
        <p14:creationId xmlns:p14="http://schemas.microsoft.com/office/powerpoint/2010/main" val="23808736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1609"/>
            <a:ext cx="9902825" cy="7731821"/>
          </a:xfrm>
          <a:prstGeom prst="rect">
            <a:avLst/>
          </a:prstGeom>
        </p:spPr>
      </p:pic>
      <p:pic>
        <p:nvPicPr>
          <p:cNvPr id="6" name="İçerik Yer Tutucusu 5"/>
          <p:cNvPicPr>
            <a:picLocks noGrp="1"/>
          </p:cNvPicPr>
          <p:nvPr>
            <p:ph idx="1"/>
          </p:nvPr>
        </p:nvPicPr>
        <p:blipFill rotWithShape="1">
          <a:blip r:embed="rId3"/>
          <a:srcRect l="8968" t="17106" r="895" b="15311"/>
          <a:stretch/>
        </p:blipFill>
        <p:spPr bwMode="auto">
          <a:xfrm>
            <a:off x="103414" y="1811867"/>
            <a:ext cx="9573986" cy="505701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507948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773888"/>
          </a:xfrm>
        </p:spPr>
        <p:txBody>
          <a:bodyPr>
            <a:noAutofit/>
          </a:bodyPr>
          <a:lstStyle/>
          <a:p>
            <a:pPr algn="l"/>
            <a:r>
              <a:rPr lang="tr-TR" sz="2500" b="1" dirty="0" smtClean="0">
                <a:solidFill>
                  <a:srgbClr val="002060"/>
                </a:solidFill>
                <a:latin typeface="+mn-lt"/>
                <a:cs typeface="HelveticaNeueLT Std Hvy Cn"/>
              </a:rPr>
              <a:t>KOMİSYONUN GÖREVLERİ - 1</a:t>
            </a:r>
            <a:endParaRPr lang="en-US" sz="2500" b="1" dirty="0">
              <a:solidFill>
                <a:srgbClr val="002060"/>
              </a:solidFill>
              <a:latin typeface="+mn-lt"/>
              <a:cs typeface="HelveticaNeueLT Std Hvy Cn"/>
            </a:endParaRPr>
          </a:p>
        </p:txBody>
      </p:sp>
      <p:sp>
        <p:nvSpPr>
          <p:cNvPr id="3" name="Content Placeholder 2"/>
          <p:cNvSpPr>
            <a:spLocks noGrp="1"/>
          </p:cNvSpPr>
          <p:nvPr>
            <p:ph idx="1"/>
          </p:nvPr>
        </p:nvSpPr>
        <p:spPr>
          <a:xfrm>
            <a:off x="495141" y="2367950"/>
            <a:ext cx="8912543" cy="4969022"/>
          </a:xfrm>
        </p:spPr>
        <p:txBody>
          <a:bodyPr>
            <a:noAutofit/>
          </a:bodyPr>
          <a:lstStyle/>
          <a:p>
            <a:pPr algn="just">
              <a:buFont typeface="Wingdings" panose="05000000000000000000" pitchFamily="2" charset="2"/>
              <a:buChar char="Ø"/>
            </a:pPr>
            <a:r>
              <a:rPr lang="tr-TR" sz="2200" dirty="0" smtClean="0">
                <a:solidFill>
                  <a:srgbClr val="002060"/>
                </a:solidFill>
              </a:rPr>
              <a:t>Üniversitemizin </a:t>
            </a:r>
            <a:r>
              <a:rPr lang="tr-TR" sz="2200" dirty="0">
                <a:solidFill>
                  <a:srgbClr val="002060"/>
                </a:solidFill>
              </a:rPr>
              <a:t>stratejik planı ve hedefleri doğrultusunda; Yükseköğretim Kalite Kurulu tarafından belirlenen usul ve esaslar çerçevesinde, </a:t>
            </a:r>
            <a:r>
              <a:rPr lang="tr-TR" sz="2200" dirty="0">
                <a:solidFill>
                  <a:srgbClr val="FF0000"/>
                </a:solidFill>
              </a:rPr>
              <a:t>eğitim-öğretim, araştırma ve toplumsal katkı faaliyetleri ile idarî hizmetlerin değerlendirilmesi, izlenmesi ve kalitesinin geliştirilmesi amacıyla üniversitenin iç ve dış kalite güvence sistemini kurmak</a:t>
            </a:r>
            <a:r>
              <a:rPr lang="tr-TR" sz="2200" dirty="0">
                <a:solidFill>
                  <a:srgbClr val="002060"/>
                </a:solidFill>
              </a:rPr>
              <a:t>, kuruma özgü anahtar performans göstergelerini tespit etmek, program değerlendirmesi yapmak ve bu kapsamdaki çalışmaları Senatoya sunmak,</a:t>
            </a:r>
          </a:p>
          <a:p>
            <a:pPr algn="just">
              <a:buFont typeface="Wingdings" panose="05000000000000000000" pitchFamily="2" charset="2"/>
              <a:buChar char="Ø"/>
            </a:pPr>
            <a:r>
              <a:rPr lang="tr-TR" sz="2200" dirty="0">
                <a:solidFill>
                  <a:srgbClr val="002060"/>
                </a:solidFill>
              </a:rPr>
              <a:t>Programların akreditasyon süreçlerine girmesini teşvik etmek ve bu faaliyetlere katkıda bulunmak,</a:t>
            </a:r>
          </a:p>
          <a:p>
            <a:pPr algn="just">
              <a:buFont typeface="Wingdings" panose="05000000000000000000" pitchFamily="2" charset="2"/>
              <a:buChar char="Ø"/>
            </a:pPr>
            <a:r>
              <a:rPr lang="tr-TR" sz="2200" dirty="0">
                <a:solidFill>
                  <a:srgbClr val="002060"/>
                </a:solidFill>
              </a:rPr>
              <a:t>İç değerlendirme çalışmalarını planlamak, yürütmek ve kurumsal değerlendirme ve iyileştirme çalışmalarının sonuçlarını içeren </a:t>
            </a:r>
            <a:r>
              <a:rPr lang="tr-TR" sz="2200" dirty="0">
                <a:solidFill>
                  <a:srgbClr val="FF0000"/>
                </a:solidFill>
              </a:rPr>
              <a:t>yıllık kurum iç değerlendirme raporunu hazırlayarak Senatoya sunmak</a:t>
            </a:r>
            <a:r>
              <a:rPr lang="tr-TR" sz="2200" dirty="0">
                <a:solidFill>
                  <a:srgbClr val="002060"/>
                </a:solidFill>
              </a:rPr>
              <a:t>, onaylanan yıllık kurum iç değerlendirme raporunu üniversitenin resmi internet sayfasından kolay erişilebilir şekilde kamuoyu ile paylaşmak, </a:t>
            </a:r>
          </a:p>
        </p:txBody>
      </p:sp>
    </p:spTree>
    <p:extLst>
      <p:ext uri="{BB962C8B-B14F-4D97-AF65-F5344CB8AC3E}">
        <p14:creationId xmlns:p14="http://schemas.microsoft.com/office/powerpoint/2010/main" val="32122713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773888"/>
          </a:xfrm>
        </p:spPr>
        <p:txBody>
          <a:bodyPr>
            <a:noAutofit/>
          </a:bodyPr>
          <a:lstStyle/>
          <a:p>
            <a:pPr algn="l"/>
            <a:r>
              <a:rPr lang="tr-TR" sz="2500" b="1" dirty="0">
                <a:solidFill>
                  <a:srgbClr val="002060"/>
                </a:solidFill>
                <a:latin typeface="+mn-lt"/>
                <a:cs typeface="HelveticaNeueLT Std Hvy Cn"/>
              </a:rPr>
              <a:t>KOMİSYONUN </a:t>
            </a:r>
            <a:r>
              <a:rPr lang="tr-TR" sz="2500" b="1" dirty="0" smtClean="0">
                <a:solidFill>
                  <a:srgbClr val="002060"/>
                </a:solidFill>
                <a:latin typeface="+mn-lt"/>
                <a:cs typeface="HelveticaNeueLT Std Hvy Cn"/>
              </a:rPr>
              <a:t>GÖREVLERİ - 2</a:t>
            </a:r>
            <a:endParaRPr lang="en-US" sz="2500" b="1" dirty="0">
              <a:solidFill>
                <a:srgbClr val="002060"/>
              </a:solidFill>
              <a:latin typeface="+mn-lt"/>
              <a:cs typeface="HelveticaNeueLT Std Hvy Cn"/>
            </a:endParaRPr>
          </a:p>
        </p:txBody>
      </p:sp>
      <p:sp>
        <p:nvSpPr>
          <p:cNvPr id="3" name="Content Placeholder 2"/>
          <p:cNvSpPr>
            <a:spLocks noGrp="1"/>
          </p:cNvSpPr>
          <p:nvPr>
            <p:ph idx="1"/>
          </p:nvPr>
        </p:nvSpPr>
        <p:spPr>
          <a:xfrm>
            <a:off x="495141" y="2367950"/>
            <a:ext cx="8912543" cy="4825330"/>
          </a:xfrm>
        </p:spPr>
        <p:txBody>
          <a:bodyPr>
            <a:normAutofit/>
          </a:bodyPr>
          <a:lstStyle/>
          <a:p>
            <a:pPr algn="just">
              <a:buFont typeface="Wingdings" panose="05000000000000000000" pitchFamily="2" charset="2"/>
              <a:buChar char="Ø"/>
            </a:pPr>
            <a:r>
              <a:rPr lang="tr-TR" sz="2400" dirty="0">
                <a:solidFill>
                  <a:srgbClr val="002060"/>
                </a:solidFill>
              </a:rPr>
              <a:t>Kurumsal dış değerlendirme programı için gerekli hazırlıkları yapmak, süreçle ilgili iç ve dış paydaşları bilgilendirmek,</a:t>
            </a:r>
          </a:p>
          <a:p>
            <a:pPr algn="just">
              <a:buFont typeface="Wingdings" panose="05000000000000000000" pitchFamily="2" charset="2"/>
              <a:buChar char="Ø"/>
            </a:pPr>
            <a:r>
              <a:rPr lang="tr-TR" sz="2400" dirty="0" smtClean="0">
                <a:solidFill>
                  <a:srgbClr val="002060"/>
                </a:solidFill>
              </a:rPr>
              <a:t>Yükseköğretim Kalite Kurulunun </a:t>
            </a:r>
            <a:r>
              <a:rPr lang="tr-TR" sz="2400" dirty="0">
                <a:solidFill>
                  <a:srgbClr val="002060"/>
                </a:solidFill>
              </a:rPr>
              <a:t>dış değerlendirme süreci sırasındaki çalışmalarına destek vermek,</a:t>
            </a:r>
          </a:p>
          <a:p>
            <a:pPr algn="just">
              <a:buFont typeface="Wingdings" panose="05000000000000000000" pitchFamily="2" charset="2"/>
              <a:buChar char="Ø"/>
            </a:pPr>
            <a:r>
              <a:rPr lang="tr-TR" sz="2400" dirty="0">
                <a:solidFill>
                  <a:srgbClr val="002060"/>
                </a:solidFill>
              </a:rPr>
              <a:t>Kalite süreçlerinin ve iyileştirme çalışmalarının en alt birimlere kadar yayılımının sağlanması amacıyla akademik ve idari birim kalite ekipleri ve kalite alt çalışma grupları ile yılda iki kez Rektörün belirleyeceği tarihlerde bir araya gelerek üniversitenin değerlendirme ve iyileştirme çalışmalarını görüşmek,</a:t>
            </a:r>
          </a:p>
          <a:p>
            <a:pPr algn="just">
              <a:buFont typeface="Wingdings" panose="05000000000000000000" pitchFamily="2" charset="2"/>
              <a:buChar char="Ø"/>
            </a:pPr>
            <a:r>
              <a:rPr lang="tr-TR" sz="2400" dirty="0">
                <a:solidFill>
                  <a:srgbClr val="002060"/>
                </a:solidFill>
              </a:rPr>
              <a:t>Kalite süreçleri ve iyileştirme çalışmalarında dış paydaşların katkılarını almak üzere oluşturulan Danışma Kurulu toplantılarına gerektiğinde temsilci göndermektir.</a:t>
            </a:r>
          </a:p>
          <a:p>
            <a:pPr marL="514350" indent="-514350" algn="just">
              <a:spcBef>
                <a:spcPts val="700"/>
              </a:spcBef>
              <a:buFont typeface="+mj-lt"/>
              <a:buAutoNum type="arabicPeriod"/>
            </a:pPr>
            <a:endParaRPr lang="tr-TR" sz="2200" dirty="0">
              <a:solidFill>
                <a:srgbClr val="002060"/>
              </a:solidFill>
            </a:endParaRPr>
          </a:p>
        </p:txBody>
      </p:sp>
    </p:spTree>
    <p:extLst>
      <p:ext uri="{BB962C8B-B14F-4D97-AF65-F5344CB8AC3E}">
        <p14:creationId xmlns:p14="http://schemas.microsoft.com/office/powerpoint/2010/main" val="5948114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773888"/>
          </a:xfrm>
        </p:spPr>
        <p:txBody>
          <a:bodyPr>
            <a:noAutofit/>
          </a:bodyPr>
          <a:lstStyle/>
          <a:p>
            <a:pPr algn="l"/>
            <a:r>
              <a:rPr lang="tr-TR" sz="2500" b="1" dirty="0">
                <a:solidFill>
                  <a:srgbClr val="002060"/>
                </a:solidFill>
                <a:latin typeface="+mn-lt"/>
                <a:cs typeface="HelveticaNeueLT Std Hvy Cn"/>
              </a:rPr>
              <a:t>KOMİSYONUN </a:t>
            </a:r>
            <a:r>
              <a:rPr lang="tr-TR" sz="2500" b="1" dirty="0" smtClean="0">
                <a:solidFill>
                  <a:srgbClr val="002060"/>
                </a:solidFill>
                <a:latin typeface="+mn-lt"/>
                <a:cs typeface="HelveticaNeueLT Std Hvy Cn"/>
              </a:rPr>
              <a:t>FAALİYETLERİ - 1</a:t>
            </a:r>
            <a:endParaRPr lang="en-US" sz="2500" b="1" dirty="0">
              <a:solidFill>
                <a:srgbClr val="002060"/>
              </a:solidFill>
              <a:latin typeface="+mn-lt"/>
              <a:cs typeface="HelveticaNeueLT Std Hvy Cn"/>
            </a:endParaRPr>
          </a:p>
        </p:txBody>
      </p:sp>
      <p:sp>
        <p:nvSpPr>
          <p:cNvPr id="3" name="Content Placeholder 2"/>
          <p:cNvSpPr>
            <a:spLocks noGrp="1"/>
          </p:cNvSpPr>
          <p:nvPr>
            <p:ph idx="1"/>
          </p:nvPr>
        </p:nvSpPr>
        <p:spPr>
          <a:xfrm>
            <a:off x="495141" y="2367949"/>
            <a:ext cx="8997202" cy="5252051"/>
          </a:xfrm>
        </p:spPr>
        <p:txBody>
          <a:bodyPr>
            <a:noAutofit/>
          </a:bodyPr>
          <a:lstStyle/>
          <a:p>
            <a:pPr algn="just">
              <a:buFont typeface="Wingdings" panose="05000000000000000000" pitchFamily="2" charset="2"/>
              <a:buChar char="Ø"/>
            </a:pPr>
            <a:r>
              <a:rPr lang="tr-TR" sz="2400" dirty="0">
                <a:solidFill>
                  <a:srgbClr val="002060"/>
                </a:solidFill>
              </a:rPr>
              <a:t>Gazi Üniversitesi 2019 Yılı Kurum İç Değerlendirme Raporunun hazırlanması çalışmaları kapsamında, rapora temel teşkil edecek Birim İç Değerlendirme Raporu hazırlama çalışmalarının başlatılması için tüm birimlere resmi yazı gönderilmiştir. </a:t>
            </a:r>
            <a:endParaRPr lang="tr-TR" sz="2400" dirty="0" smtClean="0">
              <a:solidFill>
                <a:srgbClr val="002060"/>
              </a:solidFill>
            </a:endParaRPr>
          </a:p>
          <a:p>
            <a:pPr algn="just">
              <a:buFont typeface="Wingdings" panose="05000000000000000000" pitchFamily="2" charset="2"/>
              <a:buChar char="Ø"/>
            </a:pPr>
            <a:r>
              <a:rPr lang="tr-TR" sz="2400" dirty="0" smtClean="0">
                <a:solidFill>
                  <a:srgbClr val="002060"/>
                </a:solidFill>
              </a:rPr>
              <a:t>Birimlerden </a:t>
            </a:r>
            <a:r>
              <a:rPr lang="tr-TR" sz="2400" dirty="0">
                <a:solidFill>
                  <a:srgbClr val="002060"/>
                </a:solidFill>
              </a:rPr>
              <a:t>derlenen 2019 Birim İç Değerlendirme Raporları Kalite Komisyonu Alt Çalışma Gruplarına göre ayrıştırılmış ve rapora aktarılabilecek kısımlar kanıtları ile birlikte incelenmiştir. Eş zamanlı olarak Yükseköğretim Kalite Kurulu tarafından iç değerlendirme çalışmaları kapsamında talep edilen performans göstergeleri ilgili birimlerden derlenmiştir. </a:t>
            </a:r>
            <a:endParaRPr lang="tr-TR" sz="2400" dirty="0" smtClean="0">
              <a:solidFill>
                <a:srgbClr val="002060"/>
              </a:solidFill>
            </a:endParaRPr>
          </a:p>
          <a:p>
            <a:pPr algn="just">
              <a:buFont typeface="Wingdings" panose="05000000000000000000" pitchFamily="2" charset="2"/>
              <a:buChar char="Ø"/>
            </a:pPr>
            <a:r>
              <a:rPr lang="tr-TR" sz="2400" dirty="0" smtClean="0">
                <a:solidFill>
                  <a:srgbClr val="002060"/>
                </a:solidFill>
              </a:rPr>
              <a:t>Kalite </a:t>
            </a:r>
            <a:r>
              <a:rPr lang="tr-TR" sz="2400" dirty="0">
                <a:solidFill>
                  <a:srgbClr val="002060"/>
                </a:solidFill>
              </a:rPr>
              <a:t>Komisyonu tarafından nihai hali verilen 2019 Yılı Kurum İç Değerlendirme Raporu, performans göstergeleri ile birlikte YÖKAK Sistemine yüklenmiş ve internet sayfası üzerinden kamuoyu ile paylaşılmıştır</a:t>
            </a:r>
            <a:r>
              <a:rPr lang="tr-TR" sz="2400" dirty="0" smtClean="0">
                <a:solidFill>
                  <a:srgbClr val="002060"/>
                </a:solidFill>
              </a:rPr>
              <a:t>.</a:t>
            </a:r>
            <a:endParaRPr lang="tr-TR" sz="2400" dirty="0">
              <a:solidFill>
                <a:srgbClr val="002060"/>
              </a:solidFill>
            </a:endParaRPr>
          </a:p>
        </p:txBody>
      </p:sp>
    </p:spTree>
    <p:extLst>
      <p:ext uri="{BB962C8B-B14F-4D97-AF65-F5344CB8AC3E}">
        <p14:creationId xmlns:p14="http://schemas.microsoft.com/office/powerpoint/2010/main" val="7319694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773888"/>
          </a:xfrm>
        </p:spPr>
        <p:txBody>
          <a:bodyPr>
            <a:noAutofit/>
          </a:bodyPr>
          <a:lstStyle/>
          <a:p>
            <a:pPr algn="l"/>
            <a:r>
              <a:rPr lang="tr-TR" sz="2500" b="1" dirty="0">
                <a:solidFill>
                  <a:srgbClr val="002060"/>
                </a:solidFill>
                <a:latin typeface="+mn-lt"/>
                <a:cs typeface="HelveticaNeueLT Std Hvy Cn"/>
              </a:rPr>
              <a:t>KOMİSYONUN </a:t>
            </a:r>
            <a:r>
              <a:rPr lang="tr-TR" sz="2500" b="1" dirty="0" smtClean="0">
                <a:solidFill>
                  <a:srgbClr val="002060"/>
                </a:solidFill>
                <a:latin typeface="+mn-lt"/>
                <a:cs typeface="HelveticaNeueLT Std Hvy Cn"/>
              </a:rPr>
              <a:t>FAALİYETLERİ - 2</a:t>
            </a:r>
            <a:endParaRPr lang="en-US" sz="2500" b="1" dirty="0">
              <a:solidFill>
                <a:srgbClr val="002060"/>
              </a:solidFill>
              <a:latin typeface="+mn-lt"/>
              <a:cs typeface="HelveticaNeueLT Std Hvy Cn"/>
            </a:endParaRPr>
          </a:p>
        </p:txBody>
      </p:sp>
      <p:sp>
        <p:nvSpPr>
          <p:cNvPr id="3" name="Content Placeholder 2"/>
          <p:cNvSpPr>
            <a:spLocks noGrp="1"/>
          </p:cNvSpPr>
          <p:nvPr>
            <p:ph idx="1"/>
          </p:nvPr>
        </p:nvSpPr>
        <p:spPr>
          <a:xfrm>
            <a:off x="495141" y="2367950"/>
            <a:ext cx="8912543" cy="4825330"/>
          </a:xfrm>
        </p:spPr>
        <p:txBody>
          <a:bodyPr>
            <a:noAutofit/>
          </a:bodyPr>
          <a:lstStyle/>
          <a:p>
            <a:pPr algn="just">
              <a:buFont typeface="Wingdings" panose="05000000000000000000" pitchFamily="2" charset="2"/>
              <a:buChar char="Ø"/>
            </a:pPr>
            <a:r>
              <a:rPr lang="tr-TR" sz="2200" dirty="0">
                <a:solidFill>
                  <a:srgbClr val="002060"/>
                </a:solidFill>
              </a:rPr>
              <a:t>Yükseköğretim Kalite Kurulu tarafından uygulamaya </a:t>
            </a:r>
            <a:r>
              <a:rPr lang="tr-TR" sz="2200" dirty="0" smtClean="0">
                <a:solidFill>
                  <a:srgbClr val="002060"/>
                </a:solidFill>
              </a:rPr>
              <a:t>konulan </a:t>
            </a:r>
            <a:r>
              <a:rPr lang="tr-TR" sz="2200" dirty="0">
                <a:solidFill>
                  <a:srgbClr val="002060"/>
                </a:solidFill>
              </a:rPr>
              <a:t>Kurumsal Dış Değerlendirme Programı kapsamında Üniversitemize 2017 yılında bir ekip tarafından </a:t>
            </a:r>
            <a:r>
              <a:rPr lang="tr-TR" sz="2200" dirty="0">
                <a:solidFill>
                  <a:srgbClr val="FF0000"/>
                </a:solidFill>
              </a:rPr>
              <a:t>değerlendirme ziyareti </a:t>
            </a:r>
            <a:r>
              <a:rPr lang="tr-TR" sz="2200" dirty="0">
                <a:solidFill>
                  <a:srgbClr val="002060"/>
                </a:solidFill>
              </a:rPr>
              <a:t>gerçekleştirilerek Kurumsal Geri Bildirim Raporu hazırlanmıştır. </a:t>
            </a:r>
            <a:r>
              <a:rPr lang="tr-TR" sz="2200" dirty="0" err="1">
                <a:solidFill>
                  <a:srgbClr val="002060"/>
                </a:solidFill>
              </a:rPr>
              <a:t>YÖKAK’ın</a:t>
            </a:r>
            <a:r>
              <a:rPr lang="tr-TR" sz="2200" dirty="0">
                <a:solidFill>
                  <a:srgbClr val="002060"/>
                </a:solidFill>
              </a:rPr>
              <a:t> 2020 çalışmaları kapsamında Haziran ayı içerisinde Üniversitemize bir izleme ziyareti planlanmış ancak yaşanan </a:t>
            </a:r>
            <a:r>
              <a:rPr lang="tr-TR" sz="2200" dirty="0" err="1">
                <a:solidFill>
                  <a:srgbClr val="002060"/>
                </a:solidFill>
              </a:rPr>
              <a:t>pandemi</a:t>
            </a:r>
            <a:r>
              <a:rPr lang="tr-TR" sz="2200" dirty="0">
                <a:solidFill>
                  <a:srgbClr val="002060"/>
                </a:solidFill>
              </a:rPr>
              <a:t> süreci nedeniyle söz konusu ziyaret Güz dönemine ertelenmiştir.</a:t>
            </a:r>
          </a:p>
          <a:p>
            <a:pPr algn="just">
              <a:spcBef>
                <a:spcPts val="0"/>
              </a:spcBef>
              <a:buFont typeface="Wingdings" panose="05000000000000000000" pitchFamily="2" charset="2"/>
              <a:buChar char="Ø"/>
            </a:pPr>
            <a:r>
              <a:rPr lang="tr-TR" sz="2200" dirty="0" err="1">
                <a:solidFill>
                  <a:srgbClr val="002060"/>
                </a:solidFill>
              </a:rPr>
              <a:t>YÖKAK’ın</a:t>
            </a:r>
            <a:r>
              <a:rPr lang="tr-TR" sz="2200" dirty="0">
                <a:solidFill>
                  <a:srgbClr val="002060"/>
                </a:solidFill>
              </a:rPr>
              <a:t> 2020 yılında ilk kez uygulamayı planladığı Kurumsal Akreditasyon Programına katılım için ilgili kuruma </a:t>
            </a:r>
            <a:r>
              <a:rPr lang="tr-TR" sz="2200" dirty="0">
                <a:solidFill>
                  <a:srgbClr val="FF0000"/>
                </a:solidFill>
              </a:rPr>
              <a:t>Niyet Beyanında </a:t>
            </a:r>
            <a:r>
              <a:rPr lang="tr-TR" sz="2200" dirty="0">
                <a:solidFill>
                  <a:srgbClr val="002060"/>
                </a:solidFill>
              </a:rPr>
              <a:t>bulunulmuştur.</a:t>
            </a:r>
          </a:p>
          <a:p>
            <a:pPr algn="just">
              <a:buFont typeface="Wingdings" panose="05000000000000000000" pitchFamily="2" charset="2"/>
              <a:buChar char="Ø"/>
            </a:pPr>
            <a:r>
              <a:rPr lang="tr-TR" sz="2200" dirty="0" smtClean="0">
                <a:solidFill>
                  <a:srgbClr val="002060"/>
                </a:solidFill>
              </a:rPr>
              <a:t>Kurumsal </a:t>
            </a:r>
            <a:r>
              <a:rPr lang="tr-TR" sz="2200" dirty="0">
                <a:solidFill>
                  <a:srgbClr val="002060"/>
                </a:solidFill>
              </a:rPr>
              <a:t>amaçlar doğrultusunda tüm birimleri ve süreçleri kapsayan sürdürülebilir ve bütünleşik iç kalite güvencesi sisteminin teminine yönelik olarak periyodik bilgilendirme ve değerlendirme toplantıları yapılmaktadır</a:t>
            </a:r>
            <a:r>
              <a:rPr lang="tr-TR" sz="2200" dirty="0" smtClean="0">
                <a:solidFill>
                  <a:srgbClr val="002060"/>
                </a:solidFill>
              </a:rPr>
              <a:t>.</a:t>
            </a:r>
            <a:endParaRPr lang="tr-TR" sz="2200" dirty="0">
              <a:solidFill>
                <a:srgbClr val="002060"/>
              </a:solidFill>
            </a:endParaRPr>
          </a:p>
        </p:txBody>
      </p:sp>
    </p:spTree>
    <p:extLst>
      <p:ext uri="{BB962C8B-B14F-4D97-AF65-F5344CB8AC3E}">
        <p14:creationId xmlns:p14="http://schemas.microsoft.com/office/powerpoint/2010/main" val="42600889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773888"/>
          </a:xfrm>
        </p:spPr>
        <p:txBody>
          <a:bodyPr>
            <a:noAutofit/>
          </a:bodyPr>
          <a:lstStyle/>
          <a:p>
            <a:pPr algn="l"/>
            <a:r>
              <a:rPr lang="tr-TR" sz="2500" b="1" dirty="0">
                <a:solidFill>
                  <a:srgbClr val="002060"/>
                </a:solidFill>
                <a:latin typeface="+mn-lt"/>
                <a:cs typeface="HelveticaNeueLT Std Hvy Cn"/>
              </a:rPr>
              <a:t>KOMİSYONUN </a:t>
            </a:r>
            <a:r>
              <a:rPr lang="tr-TR" sz="2500" b="1" dirty="0" smtClean="0">
                <a:solidFill>
                  <a:srgbClr val="002060"/>
                </a:solidFill>
                <a:latin typeface="+mn-lt"/>
                <a:cs typeface="HelveticaNeueLT Std Hvy Cn"/>
              </a:rPr>
              <a:t>FAALİYETLERİ - 3</a:t>
            </a:r>
            <a:endParaRPr lang="en-US" sz="2500" b="1" dirty="0">
              <a:solidFill>
                <a:srgbClr val="002060"/>
              </a:solidFill>
              <a:latin typeface="+mn-lt"/>
              <a:cs typeface="HelveticaNeueLT Std Hvy Cn"/>
            </a:endParaRPr>
          </a:p>
        </p:txBody>
      </p:sp>
      <p:sp>
        <p:nvSpPr>
          <p:cNvPr id="3" name="Content Placeholder 2"/>
          <p:cNvSpPr>
            <a:spLocks noGrp="1"/>
          </p:cNvSpPr>
          <p:nvPr>
            <p:ph idx="1"/>
          </p:nvPr>
        </p:nvSpPr>
        <p:spPr>
          <a:xfrm>
            <a:off x="495141" y="2367950"/>
            <a:ext cx="8912543" cy="4825330"/>
          </a:xfrm>
        </p:spPr>
        <p:txBody>
          <a:bodyPr>
            <a:noAutofit/>
          </a:bodyPr>
          <a:lstStyle/>
          <a:p>
            <a:pPr algn="just">
              <a:buFont typeface="Wingdings" panose="05000000000000000000" pitchFamily="2" charset="2"/>
              <a:buChar char="Ø"/>
            </a:pPr>
            <a:r>
              <a:rPr lang="tr-TR" sz="2400" dirty="0" err="1" smtClean="0">
                <a:solidFill>
                  <a:srgbClr val="002060"/>
                </a:solidFill>
              </a:rPr>
              <a:t>KİDR’a</a:t>
            </a:r>
            <a:r>
              <a:rPr lang="tr-TR" sz="2400" dirty="0" smtClean="0">
                <a:solidFill>
                  <a:srgbClr val="002060"/>
                </a:solidFill>
              </a:rPr>
              <a:t> esas teşkil eden Birim </a:t>
            </a:r>
            <a:r>
              <a:rPr lang="tr-TR" sz="2400" dirty="0">
                <a:solidFill>
                  <a:srgbClr val="002060"/>
                </a:solidFill>
              </a:rPr>
              <a:t>İç Değerlendirme Raporları </a:t>
            </a:r>
            <a:r>
              <a:rPr lang="tr-TR" sz="2400" dirty="0" smtClean="0">
                <a:solidFill>
                  <a:srgbClr val="002060"/>
                </a:solidFill>
              </a:rPr>
              <a:t>üyeler tarafından şekil </a:t>
            </a:r>
            <a:r>
              <a:rPr lang="tr-TR" sz="2400" dirty="0">
                <a:solidFill>
                  <a:srgbClr val="002060"/>
                </a:solidFill>
              </a:rPr>
              <a:t>ve esas açısından incelenerek </a:t>
            </a:r>
            <a:r>
              <a:rPr lang="tr-TR" sz="2400" dirty="0" smtClean="0">
                <a:solidFill>
                  <a:srgbClr val="002060"/>
                </a:solidFill>
              </a:rPr>
              <a:t>kalite </a:t>
            </a:r>
            <a:r>
              <a:rPr lang="tr-TR" sz="2400" dirty="0">
                <a:solidFill>
                  <a:srgbClr val="002060"/>
                </a:solidFill>
              </a:rPr>
              <a:t>uygulamalarından elde edilen bulgular </a:t>
            </a:r>
            <a:r>
              <a:rPr lang="tr-TR" sz="2400" dirty="0" smtClean="0">
                <a:solidFill>
                  <a:srgbClr val="002060"/>
                </a:solidFill>
              </a:rPr>
              <a:t>izlenmiş, </a:t>
            </a:r>
            <a:r>
              <a:rPr lang="tr-TR" sz="2400" dirty="0">
                <a:solidFill>
                  <a:srgbClr val="002060"/>
                </a:solidFill>
              </a:rPr>
              <a:t>birimlere geri bildirimlerde </a:t>
            </a:r>
            <a:r>
              <a:rPr lang="tr-TR" sz="2400" dirty="0" smtClean="0">
                <a:solidFill>
                  <a:srgbClr val="002060"/>
                </a:solidFill>
              </a:rPr>
              <a:t>bulunulmuştur. </a:t>
            </a:r>
            <a:endParaRPr lang="tr-TR" sz="2400" dirty="0">
              <a:solidFill>
                <a:srgbClr val="002060"/>
              </a:solidFill>
            </a:endParaRPr>
          </a:p>
          <a:p>
            <a:pPr algn="just">
              <a:buFont typeface="Wingdings" panose="05000000000000000000" pitchFamily="2" charset="2"/>
              <a:buChar char="Ø"/>
            </a:pPr>
            <a:r>
              <a:rPr lang="tr-TR" sz="2400" dirty="0">
                <a:solidFill>
                  <a:srgbClr val="002060"/>
                </a:solidFill>
              </a:rPr>
              <a:t>2019 yılı içerisinde akademik ve idari personelimiz ile öğrencilerimizin Üniversitedeki süreçler ve uygulamalar ile ilgili memnuniyet düzeylerini ölçmek üzere geliştirilen Memnuniyet Anketleri güncellenmiş ancak yaşanan </a:t>
            </a:r>
            <a:r>
              <a:rPr lang="tr-TR" sz="2400" dirty="0" err="1">
                <a:solidFill>
                  <a:srgbClr val="002060"/>
                </a:solidFill>
              </a:rPr>
              <a:t>pandemi</a:t>
            </a:r>
            <a:r>
              <a:rPr lang="tr-TR" sz="2400" dirty="0">
                <a:solidFill>
                  <a:srgbClr val="002060"/>
                </a:solidFill>
              </a:rPr>
              <a:t> süreci nedeniyle uygulamaları Eylül dönemine ertelenmiştir. </a:t>
            </a:r>
          </a:p>
          <a:p>
            <a:pPr algn="just">
              <a:buFont typeface="Wingdings" panose="05000000000000000000" pitchFamily="2" charset="2"/>
              <a:buChar char="Ø"/>
            </a:pPr>
            <a:r>
              <a:rPr lang="tr-TR" sz="2400" dirty="0" err="1">
                <a:solidFill>
                  <a:srgbClr val="002060"/>
                </a:solidFill>
              </a:rPr>
              <a:t>Pandemi</a:t>
            </a:r>
            <a:r>
              <a:rPr lang="tr-TR" sz="2400" dirty="0">
                <a:solidFill>
                  <a:srgbClr val="002060"/>
                </a:solidFill>
              </a:rPr>
              <a:t> sürecinde uygulanmaya başlanan uzaktan eğitim sürecinin değerlendirilmesi için hem öğrencilere hem de ders veren akademik personele uygulanmak üzere anketler geliştirilmiştir</a:t>
            </a:r>
            <a:r>
              <a:rPr lang="tr-TR" sz="2400" dirty="0" smtClean="0">
                <a:solidFill>
                  <a:srgbClr val="002060"/>
                </a:solidFill>
              </a:rPr>
              <a:t>.</a:t>
            </a:r>
            <a:endParaRPr lang="tr-TR" sz="2400" dirty="0">
              <a:solidFill>
                <a:srgbClr val="002060"/>
              </a:solidFill>
            </a:endParaRPr>
          </a:p>
        </p:txBody>
      </p:sp>
    </p:spTree>
    <p:extLst>
      <p:ext uri="{BB962C8B-B14F-4D97-AF65-F5344CB8AC3E}">
        <p14:creationId xmlns:p14="http://schemas.microsoft.com/office/powerpoint/2010/main" val="32682086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2825" cy="7731821"/>
          </a:xfrm>
          <a:prstGeom prst="rect">
            <a:avLst/>
          </a:prstGeom>
        </p:spPr>
      </p:pic>
      <p:sp>
        <p:nvSpPr>
          <p:cNvPr id="2" name="Title 1"/>
          <p:cNvSpPr>
            <a:spLocks noGrp="1"/>
          </p:cNvSpPr>
          <p:nvPr>
            <p:ph type="title"/>
          </p:nvPr>
        </p:nvSpPr>
        <p:spPr>
          <a:xfrm>
            <a:off x="495141" y="1605280"/>
            <a:ext cx="8912543" cy="773888"/>
          </a:xfrm>
        </p:spPr>
        <p:txBody>
          <a:bodyPr>
            <a:noAutofit/>
          </a:bodyPr>
          <a:lstStyle/>
          <a:p>
            <a:pPr algn="l"/>
            <a:r>
              <a:rPr lang="tr-TR" sz="2500" b="1" dirty="0">
                <a:solidFill>
                  <a:srgbClr val="002060"/>
                </a:solidFill>
                <a:latin typeface="+mn-lt"/>
                <a:cs typeface="HelveticaNeueLT Std Hvy Cn"/>
              </a:rPr>
              <a:t>KOMİSYONUN </a:t>
            </a:r>
            <a:r>
              <a:rPr lang="tr-TR" sz="2500" b="1" dirty="0" smtClean="0">
                <a:solidFill>
                  <a:srgbClr val="002060"/>
                </a:solidFill>
                <a:latin typeface="+mn-lt"/>
                <a:cs typeface="HelveticaNeueLT Std Hvy Cn"/>
              </a:rPr>
              <a:t>FAALİYETLERİ - 4</a:t>
            </a:r>
            <a:endParaRPr lang="en-US" sz="2500" b="1" dirty="0">
              <a:solidFill>
                <a:srgbClr val="002060"/>
              </a:solidFill>
              <a:latin typeface="+mn-lt"/>
              <a:cs typeface="HelveticaNeueLT Std Hvy Cn"/>
            </a:endParaRPr>
          </a:p>
        </p:txBody>
      </p:sp>
      <p:sp>
        <p:nvSpPr>
          <p:cNvPr id="3" name="Content Placeholder 2"/>
          <p:cNvSpPr>
            <a:spLocks noGrp="1"/>
          </p:cNvSpPr>
          <p:nvPr>
            <p:ph idx="1"/>
          </p:nvPr>
        </p:nvSpPr>
        <p:spPr>
          <a:xfrm>
            <a:off x="495141" y="2367950"/>
            <a:ext cx="8912543" cy="4825330"/>
          </a:xfrm>
        </p:spPr>
        <p:txBody>
          <a:bodyPr>
            <a:noAutofit/>
          </a:bodyPr>
          <a:lstStyle/>
          <a:p>
            <a:pPr algn="just">
              <a:buFont typeface="Wingdings" panose="05000000000000000000" pitchFamily="2" charset="2"/>
              <a:buChar char="Ø"/>
            </a:pPr>
            <a:r>
              <a:rPr lang="tr-TR" sz="2400" dirty="0">
                <a:solidFill>
                  <a:srgbClr val="002060"/>
                </a:solidFill>
              </a:rPr>
              <a:t>Haziran ayında telekonferans yöntemi ile gerçekleştirilen toplantıda yeni değerlendirme dönemine, Üniversitemiz performans göstergelerinin gözden geçirilerek başlanması kararlaştırılmıştır</a:t>
            </a:r>
            <a:r>
              <a:rPr lang="tr-TR" sz="2400" dirty="0" smtClean="0">
                <a:solidFill>
                  <a:srgbClr val="002060"/>
                </a:solidFill>
              </a:rPr>
              <a:t>.</a:t>
            </a:r>
          </a:p>
          <a:p>
            <a:pPr algn="just">
              <a:buFont typeface="Wingdings" panose="05000000000000000000" pitchFamily="2" charset="2"/>
              <a:buChar char="Ø"/>
            </a:pPr>
            <a:endParaRPr lang="tr-TR" sz="2400" dirty="0">
              <a:solidFill>
                <a:srgbClr val="002060"/>
              </a:solidFill>
            </a:endParaRPr>
          </a:p>
          <a:p>
            <a:pPr algn="just">
              <a:buFont typeface="Wingdings" panose="05000000000000000000" pitchFamily="2" charset="2"/>
              <a:buChar char="Ø"/>
            </a:pPr>
            <a:r>
              <a:rPr lang="tr-TR" sz="2400" dirty="0" smtClean="0">
                <a:solidFill>
                  <a:srgbClr val="002060"/>
                </a:solidFill>
              </a:rPr>
              <a:t>Kalite </a:t>
            </a:r>
            <a:r>
              <a:rPr lang="tr-TR" sz="2400" dirty="0">
                <a:solidFill>
                  <a:srgbClr val="002060"/>
                </a:solidFill>
              </a:rPr>
              <a:t>Komisyonu Kurum İç değerlendirme Raporu hazırlıkları ve kalite yönetimi kapsamında 2019 yılında 23; 2020 yılı Ocak-Ağustos döneminde ise 14 toplantı gerçekleştirmiştir</a:t>
            </a:r>
            <a:r>
              <a:rPr lang="tr-TR" sz="2400" dirty="0" smtClean="0">
                <a:solidFill>
                  <a:srgbClr val="002060"/>
                </a:solidFill>
              </a:rPr>
              <a:t>.</a:t>
            </a:r>
          </a:p>
          <a:p>
            <a:pPr algn="just">
              <a:buFont typeface="Wingdings" panose="05000000000000000000" pitchFamily="2" charset="2"/>
              <a:buChar char="Ø"/>
            </a:pPr>
            <a:endParaRPr lang="tr-TR" sz="2400" dirty="0">
              <a:solidFill>
                <a:srgbClr val="002060"/>
              </a:solidFill>
            </a:endParaRPr>
          </a:p>
          <a:p>
            <a:pPr algn="just">
              <a:buFont typeface="Wingdings" panose="05000000000000000000" pitchFamily="2" charset="2"/>
              <a:buChar char="Ø"/>
            </a:pPr>
            <a:r>
              <a:rPr lang="tr-TR" sz="2400" dirty="0">
                <a:solidFill>
                  <a:srgbClr val="002060"/>
                </a:solidFill>
              </a:rPr>
              <a:t>2019 yılı iç değerlendirme çalışmaları kapsamında Üniversitemizin Kalite Politikası </a:t>
            </a:r>
            <a:r>
              <a:rPr lang="tr-TR" sz="2400" dirty="0" smtClean="0">
                <a:solidFill>
                  <a:srgbClr val="002060"/>
                </a:solidFill>
              </a:rPr>
              <a:t>güncellenerek Senato onayına sunulmuş ve </a:t>
            </a:r>
            <a:r>
              <a:rPr lang="tr-TR" sz="2400" dirty="0">
                <a:solidFill>
                  <a:srgbClr val="002060"/>
                </a:solidFill>
              </a:rPr>
              <a:t>internet sayfasından kamuoyu ile paylaşılmıştır.</a:t>
            </a:r>
          </a:p>
          <a:p>
            <a:pPr algn="just">
              <a:buFont typeface="Wingdings" panose="05000000000000000000" pitchFamily="2" charset="2"/>
              <a:buChar char="Ø"/>
            </a:pPr>
            <a:endParaRPr lang="tr-TR" sz="2200" dirty="0">
              <a:solidFill>
                <a:srgbClr val="002060"/>
              </a:solidFill>
            </a:endParaRPr>
          </a:p>
        </p:txBody>
      </p:sp>
    </p:spTree>
    <p:extLst>
      <p:ext uri="{BB962C8B-B14F-4D97-AF65-F5344CB8AC3E}">
        <p14:creationId xmlns:p14="http://schemas.microsoft.com/office/powerpoint/2010/main" val="35912996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AYT02.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2333"/>
            <a:ext cx="9902825" cy="7731821"/>
          </a:xfrm>
          <a:prstGeom prst="rect">
            <a:avLst/>
          </a:prstGeom>
        </p:spPr>
      </p:pic>
      <p:sp>
        <p:nvSpPr>
          <p:cNvPr id="2" name="Unvan 1"/>
          <p:cNvSpPr>
            <a:spLocks noGrp="1"/>
          </p:cNvSpPr>
          <p:nvPr>
            <p:ph type="title"/>
          </p:nvPr>
        </p:nvSpPr>
        <p:spPr>
          <a:xfrm>
            <a:off x="495140" y="1591734"/>
            <a:ext cx="8912543" cy="756894"/>
          </a:xfrm>
        </p:spPr>
        <p:txBody>
          <a:bodyPr>
            <a:noAutofit/>
          </a:bodyPr>
          <a:lstStyle/>
          <a:p>
            <a:r>
              <a:rPr lang="tr-TR" sz="2400" b="1" dirty="0" smtClean="0">
                <a:solidFill>
                  <a:srgbClr val="002060"/>
                </a:solidFill>
                <a:latin typeface="+mn-lt"/>
                <a:cs typeface="HelveticaNeueLT Std Hvy Cn"/>
              </a:rPr>
              <a:t>GAZİ ÜNİVERSİTESİ</a:t>
            </a:r>
            <a:r>
              <a:rPr lang="tr-TR" sz="2400" b="1" dirty="0">
                <a:solidFill>
                  <a:srgbClr val="002060"/>
                </a:solidFill>
                <a:latin typeface="+mn-lt"/>
                <a:cs typeface="HelveticaNeueLT Std Hvy Cn"/>
              </a:rPr>
              <a:t/>
            </a:r>
            <a:br>
              <a:rPr lang="tr-TR" sz="2400" b="1" dirty="0">
                <a:solidFill>
                  <a:srgbClr val="002060"/>
                </a:solidFill>
                <a:latin typeface="+mn-lt"/>
                <a:cs typeface="HelveticaNeueLT Std Hvy Cn"/>
              </a:rPr>
            </a:br>
            <a:r>
              <a:rPr lang="tr-TR" sz="2400" b="1" dirty="0">
                <a:solidFill>
                  <a:srgbClr val="002060"/>
                </a:solidFill>
                <a:latin typeface="+mn-lt"/>
                <a:cs typeface="HelveticaNeueLT Std Hvy Cn"/>
              </a:rPr>
              <a:t>KALİTE GÜVENCESİ POLİTİKASI</a:t>
            </a:r>
          </a:p>
        </p:txBody>
      </p:sp>
      <p:sp>
        <p:nvSpPr>
          <p:cNvPr id="3" name="İçerik Yer Tutucusu 2"/>
          <p:cNvSpPr>
            <a:spLocks noGrp="1"/>
          </p:cNvSpPr>
          <p:nvPr>
            <p:ph idx="1"/>
          </p:nvPr>
        </p:nvSpPr>
        <p:spPr>
          <a:xfrm>
            <a:off x="233681" y="2472267"/>
            <a:ext cx="9438640" cy="5096934"/>
          </a:xfrm>
        </p:spPr>
        <p:txBody>
          <a:bodyPr>
            <a:normAutofit fontScale="85000" lnSpcReduction="20000"/>
          </a:bodyPr>
          <a:lstStyle/>
          <a:p>
            <a:pPr marL="0" indent="0" algn="just">
              <a:spcBef>
                <a:spcPts val="700"/>
              </a:spcBef>
              <a:buNone/>
            </a:pPr>
            <a:r>
              <a:rPr lang="tr-TR" sz="3200" dirty="0" smtClean="0"/>
              <a:t>	</a:t>
            </a:r>
            <a:r>
              <a:rPr lang="tr-TR" sz="3300" dirty="0">
                <a:solidFill>
                  <a:srgbClr val="002060"/>
                </a:solidFill>
              </a:rPr>
              <a:t>Üniversitemizin kalite güvence politikası; misyonu ve vizyonu doğrultusunda; eğitim, araştırma, girişimcilik, kurumsal kapasitenin geliştirilmesi ve toplumsal katkı alanlarındaki hedeflerine ulaşmada kalite güvence süreçlerini akademik ve idari birimlerde işletmektir. Üniversitemiz bu politika kapsamında ;</a:t>
            </a:r>
          </a:p>
          <a:p>
            <a:pPr algn="just">
              <a:buFont typeface="Arial" panose="020B0604020202020204" pitchFamily="34" charset="0"/>
              <a:buChar char="•"/>
            </a:pPr>
            <a:r>
              <a:rPr lang="tr-TR" sz="3300" dirty="0">
                <a:solidFill>
                  <a:srgbClr val="002060"/>
                </a:solidFill>
              </a:rPr>
              <a:t>Kendisini sürekli ölçen, analiz eden, geliştiren ve uluslararası boyutlarda kalite güvence sistemi oluşturulmasını ,</a:t>
            </a:r>
          </a:p>
          <a:p>
            <a:pPr algn="just">
              <a:buFont typeface="Arial" panose="020B0604020202020204" pitchFamily="34" charset="0"/>
              <a:buChar char="•"/>
            </a:pPr>
            <a:r>
              <a:rPr lang="tr-TR" sz="3300" dirty="0">
                <a:solidFill>
                  <a:srgbClr val="002060"/>
                </a:solidFill>
              </a:rPr>
              <a:t>Takım ruhu anlayışıyla bütün süreçlerin sürekli iyileştirilmesine odaklanmayı,</a:t>
            </a:r>
          </a:p>
          <a:p>
            <a:pPr algn="just">
              <a:buFont typeface="Arial" panose="020B0604020202020204" pitchFamily="34" charset="0"/>
              <a:buChar char="•"/>
            </a:pPr>
            <a:r>
              <a:rPr lang="tr-TR" sz="3300" dirty="0">
                <a:solidFill>
                  <a:srgbClr val="002060"/>
                </a:solidFill>
              </a:rPr>
              <a:t>Paydaşlarının kalite süreçlerine katılım ve memnuniyetini yüksek düzeyde tutmayı,</a:t>
            </a:r>
          </a:p>
          <a:p>
            <a:pPr marL="0" indent="0" algn="just">
              <a:buNone/>
            </a:pPr>
            <a:r>
              <a:rPr lang="tr-TR" sz="3300" dirty="0">
                <a:solidFill>
                  <a:srgbClr val="002060"/>
                </a:solidFill>
              </a:rPr>
              <a:t>İlke olarak benimser.</a:t>
            </a:r>
          </a:p>
          <a:p>
            <a:pPr marL="0" indent="0" algn="just">
              <a:buNone/>
            </a:pPr>
            <a:endParaRPr lang="tr-TR" sz="3200" u="sng" dirty="0" smtClean="0"/>
          </a:p>
        </p:txBody>
      </p:sp>
    </p:spTree>
    <p:extLst>
      <p:ext uri="{BB962C8B-B14F-4D97-AF65-F5344CB8AC3E}">
        <p14:creationId xmlns:p14="http://schemas.microsoft.com/office/powerpoint/2010/main" val="39331083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a:stretch>
            <a:fillRect/>
          </a:stretch>
        </a:blipFill>
        <a:effectLst/>
      </p:bgPr>
    </p:bg>
    <p:spTree>
      <p:nvGrpSpPr>
        <p:cNvPr id="1" name=""/>
        <p:cNvGrpSpPr/>
        <p:nvPr/>
      </p:nvGrpSpPr>
      <p:grpSpPr>
        <a:xfrm>
          <a:off x="0" y="0"/>
          <a:ext cx="0" cy="0"/>
          <a:chOff x="0" y="0"/>
          <a:chExt cx="0" cy="0"/>
        </a:xfrm>
      </p:grpSpPr>
      <p:pic>
        <p:nvPicPr>
          <p:cNvPr id="4" name="Picture 3" descr="GAZI_UNIVERSITESI_PP_SUNUM4.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902825" cy="7741821"/>
          </a:xfrm>
          <a:prstGeom prst="rect">
            <a:avLst/>
          </a:prstGeom>
        </p:spPr>
      </p:pic>
      <p:sp>
        <p:nvSpPr>
          <p:cNvPr id="2" name="Title 1"/>
          <p:cNvSpPr>
            <a:spLocks noGrp="1"/>
          </p:cNvSpPr>
          <p:nvPr>
            <p:ph type="ctrTitle"/>
          </p:nvPr>
        </p:nvSpPr>
        <p:spPr>
          <a:xfrm>
            <a:off x="742712" y="4628746"/>
            <a:ext cx="8417401" cy="1660244"/>
          </a:xfrm>
        </p:spPr>
        <p:txBody>
          <a:bodyPr>
            <a:normAutofit/>
          </a:bodyPr>
          <a:lstStyle/>
          <a:p>
            <a:r>
              <a:rPr lang="en-US" sz="3800" dirty="0">
                <a:solidFill>
                  <a:srgbClr val="002060"/>
                </a:solidFill>
                <a:latin typeface="HelveticaNeueLT Std Blk"/>
                <a:cs typeface="HelveticaNeueLT Std Blk"/>
              </a:rPr>
              <a:t>TEŞEKKÜRLER</a:t>
            </a:r>
            <a:r>
              <a:rPr lang="tr-TR" sz="3800" dirty="0">
                <a:solidFill>
                  <a:srgbClr val="002060"/>
                </a:solidFill>
                <a:latin typeface="HelveticaNeueLT Std Blk"/>
                <a:cs typeface="HelveticaNeueLT Std Blk"/>
              </a:rPr>
              <a:t>…</a:t>
            </a:r>
            <a:endParaRPr lang="en-US" sz="3800" dirty="0">
              <a:solidFill>
                <a:srgbClr val="002060"/>
              </a:solidFill>
              <a:latin typeface="HelveticaNeueLT Std Blk"/>
              <a:cs typeface="HelveticaNeueLT Std Blk"/>
            </a:endParaRPr>
          </a:p>
        </p:txBody>
      </p:sp>
    </p:spTree>
    <p:extLst>
      <p:ext uri="{BB962C8B-B14F-4D97-AF65-F5344CB8AC3E}">
        <p14:creationId xmlns:p14="http://schemas.microsoft.com/office/powerpoint/2010/main" val="33434394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3504</TotalTime>
  <Words>997</Words>
  <Application>Microsoft Office PowerPoint</Application>
  <PresentationFormat>Özel</PresentationFormat>
  <Paragraphs>128</Paragraphs>
  <Slides>16</Slides>
  <Notes>3</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16</vt:i4>
      </vt:variant>
    </vt:vector>
  </HeadingPairs>
  <TitlesOfParts>
    <vt:vector size="23" baseType="lpstr">
      <vt:lpstr>Arial</vt:lpstr>
      <vt:lpstr>Calibri</vt:lpstr>
      <vt:lpstr>HelveticaNeueLT Std Blk</vt:lpstr>
      <vt:lpstr>HelveticaNeueLT Std Hvy Cn</vt:lpstr>
      <vt:lpstr>Times New Roman</vt:lpstr>
      <vt:lpstr>Wingdings</vt:lpstr>
      <vt:lpstr>Office Theme</vt:lpstr>
      <vt:lpstr>KALİTE KOMİSYONU AĞUSTOS 2020</vt:lpstr>
      <vt:lpstr>PowerPoint Sunusu</vt:lpstr>
      <vt:lpstr>PowerPoint Sunusu</vt:lpstr>
      <vt:lpstr>KOMİSYONUN YAPILANMASI</vt:lpstr>
      <vt:lpstr>KOMİSYONUN YAPILANMASI</vt:lpstr>
      <vt:lpstr>PowerPoint Sunusu</vt:lpstr>
      <vt:lpstr>PowerPoint Sunusu</vt:lpstr>
      <vt:lpstr>PowerPoint Sunusu</vt:lpstr>
      <vt:lpstr>KOMİSYONUN GÖREVLERİ - 1</vt:lpstr>
      <vt:lpstr>KOMİSYONUN GÖREVLERİ - 2</vt:lpstr>
      <vt:lpstr>KOMİSYONUN FAALİYETLERİ - 1</vt:lpstr>
      <vt:lpstr>KOMİSYONUN FAALİYETLERİ - 2</vt:lpstr>
      <vt:lpstr>KOMİSYONUN FAALİYETLERİ - 3</vt:lpstr>
      <vt:lpstr>KOMİSYONUN FAALİYETLERİ - 4</vt:lpstr>
      <vt:lpstr>GAZİ ÜNİVERSİTESİ KALİTE GÜVENCESİ POLİTİKASI</vt:lpstr>
      <vt:lpstr>TEŞEKKÜRLER…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HOŞGELDİNİZ</dc:title>
  <dc:creator>Gürkan Akbaş</dc:creator>
  <cp:lastModifiedBy>Pc</cp:lastModifiedBy>
  <cp:revision>433</cp:revision>
  <cp:lastPrinted>2020-08-26T10:55:12Z</cp:lastPrinted>
  <dcterms:created xsi:type="dcterms:W3CDTF">2017-10-25T15:55:19Z</dcterms:created>
  <dcterms:modified xsi:type="dcterms:W3CDTF">2020-09-16T13:39:15Z</dcterms:modified>
</cp:coreProperties>
</file>