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notesMasterIdLst>
    <p:notesMasterId r:id="rId66"/>
  </p:notesMasterIdLst>
  <p:sldIdLst>
    <p:sldId id="256" r:id="rId2"/>
    <p:sldId id="305" r:id="rId3"/>
    <p:sldId id="306" r:id="rId4"/>
    <p:sldId id="262" r:id="rId5"/>
    <p:sldId id="259" r:id="rId6"/>
    <p:sldId id="258" r:id="rId7"/>
    <p:sldId id="257" r:id="rId8"/>
    <p:sldId id="264" r:id="rId9"/>
    <p:sldId id="265" r:id="rId10"/>
    <p:sldId id="266" r:id="rId11"/>
    <p:sldId id="267" r:id="rId12"/>
    <p:sldId id="268" r:id="rId13"/>
    <p:sldId id="269" r:id="rId14"/>
    <p:sldId id="270" r:id="rId15"/>
    <p:sldId id="271" r:id="rId16"/>
    <p:sldId id="263" r:id="rId17"/>
    <p:sldId id="272" r:id="rId18"/>
    <p:sldId id="273" r:id="rId19"/>
    <p:sldId id="274" r:id="rId20"/>
    <p:sldId id="300" r:id="rId21"/>
    <p:sldId id="302" r:id="rId22"/>
    <p:sldId id="303" r:id="rId23"/>
    <p:sldId id="304" r:id="rId24"/>
    <p:sldId id="316" r:id="rId25"/>
    <p:sldId id="317" r:id="rId26"/>
    <p:sldId id="318" r:id="rId27"/>
    <p:sldId id="319" r:id="rId28"/>
    <p:sldId id="275" r:id="rId29"/>
    <p:sldId id="276" r:id="rId30"/>
    <p:sldId id="277" r:id="rId31"/>
    <p:sldId id="278" r:id="rId32"/>
    <p:sldId id="279" r:id="rId33"/>
    <p:sldId id="282" r:id="rId34"/>
    <p:sldId id="280" r:id="rId35"/>
    <p:sldId id="281" r:id="rId36"/>
    <p:sldId id="283" r:id="rId37"/>
    <p:sldId id="286" r:id="rId38"/>
    <p:sldId id="284" r:id="rId39"/>
    <p:sldId id="285" r:id="rId40"/>
    <p:sldId id="287" r:id="rId41"/>
    <p:sldId id="288" r:id="rId42"/>
    <p:sldId id="289" r:id="rId43"/>
    <p:sldId id="290" r:id="rId44"/>
    <p:sldId id="291" r:id="rId45"/>
    <p:sldId id="292" r:id="rId46"/>
    <p:sldId id="293" r:id="rId47"/>
    <p:sldId id="294" r:id="rId48"/>
    <p:sldId id="307" r:id="rId49"/>
    <p:sldId id="308" r:id="rId50"/>
    <p:sldId id="312" r:id="rId51"/>
    <p:sldId id="313" r:id="rId52"/>
    <p:sldId id="311" r:id="rId53"/>
    <p:sldId id="314" r:id="rId54"/>
    <p:sldId id="315" r:id="rId55"/>
    <p:sldId id="328" r:id="rId56"/>
    <p:sldId id="321" r:id="rId57"/>
    <p:sldId id="324" r:id="rId58"/>
    <p:sldId id="327" r:id="rId59"/>
    <p:sldId id="323" r:id="rId60"/>
    <p:sldId id="322" r:id="rId61"/>
    <p:sldId id="325" r:id="rId62"/>
    <p:sldId id="320" r:id="rId63"/>
    <p:sldId id="326" r:id="rId64"/>
    <p:sldId id="329" r:id="rId65"/>
  </p:sldIdLst>
  <p:sldSz cx="12192000" cy="6858000"/>
  <p:notesSz cx="6797675" cy="9872663"/>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orient="horz" pos="2160" userDrawn="1">
          <p15:clr>
            <a:srgbClr val="A4A3A4"/>
          </p15:clr>
        </p15:guide>
        <p15:guide id="3"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707" autoAdjust="0"/>
  </p:normalViewPr>
  <p:slideViewPr>
    <p:cSldViewPr snapToGrid="0">
      <p:cViewPr varScale="1">
        <p:scale>
          <a:sx n="117" d="100"/>
          <a:sy n="117" d="100"/>
        </p:scale>
        <p:origin x="234" y="11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CB627EC7-D92D-4E98-83D2-183779DFB314}" type="datetimeFigureOut">
              <a:rPr lang="tr-TR" smtClean="0"/>
              <a:t>6.3.2020</a:t>
            </a:fld>
            <a:endParaRPr lang="tr-TR"/>
          </a:p>
        </p:txBody>
      </p:sp>
      <p:sp>
        <p:nvSpPr>
          <p:cNvPr id="4" name="Slayt Görüntüsü Yer Tutucusu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19171B3D-369E-4721-834C-41E0239044AD}" type="slidenum">
              <a:rPr lang="tr-TR" smtClean="0"/>
              <a:t>‹#›</a:t>
            </a:fld>
            <a:endParaRPr lang="tr-TR"/>
          </a:p>
        </p:txBody>
      </p:sp>
    </p:spTree>
    <p:extLst>
      <p:ext uri="{BB962C8B-B14F-4D97-AF65-F5344CB8AC3E}">
        <p14:creationId xmlns:p14="http://schemas.microsoft.com/office/powerpoint/2010/main" val="2984175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9171B3D-369E-4721-834C-41E0239044AD}" type="slidenum">
              <a:rPr lang="tr-TR" smtClean="0"/>
              <a:t>1</a:t>
            </a:fld>
            <a:endParaRPr lang="tr-TR"/>
          </a:p>
        </p:txBody>
      </p:sp>
    </p:spTree>
    <p:extLst>
      <p:ext uri="{BB962C8B-B14F-4D97-AF65-F5344CB8AC3E}">
        <p14:creationId xmlns:p14="http://schemas.microsoft.com/office/powerpoint/2010/main" val="3218870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19171B3D-369E-4721-834C-41E0239044AD}" type="slidenum">
              <a:rPr lang="tr-TR" smtClean="0"/>
              <a:t>17</a:t>
            </a:fld>
            <a:endParaRPr lang="tr-TR"/>
          </a:p>
        </p:txBody>
      </p:sp>
    </p:spTree>
    <p:extLst>
      <p:ext uri="{BB962C8B-B14F-4D97-AF65-F5344CB8AC3E}">
        <p14:creationId xmlns:p14="http://schemas.microsoft.com/office/powerpoint/2010/main" val="2615199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1103C673-7610-49E5-BBF5-F2354F53EE51}" type="datetimeFigureOut">
              <a:rPr lang="tr-TR" smtClean="0"/>
              <a:t>6.3.2020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3280190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846667" y="288926"/>
            <a:ext cx="10515600" cy="862542"/>
          </a:xfrm>
          <a:solidFill>
            <a:schemeClr val="bg1"/>
          </a:solidFill>
        </p:spPr>
        <p:txBody>
          <a:bodyPr/>
          <a:lstStyle/>
          <a:p>
            <a:r>
              <a:rPr lang="tr-TR" dirty="0" smtClean="0"/>
              <a:t>Asıl başlık stili için tıklatın</a:t>
            </a:r>
            <a:endParaRPr lang="tr-TR" dirty="0"/>
          </a:p>
        </p:txBody>
      </p:sp>
      <p:sp>
        <p:nvSpPr>
          <p:cNvPr id="3" name="İçerik Yer Tutucusu 2"/>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4" name="Veri Yer Tutucusu 3"/>
          <p:cNvSpPr>
            <a:spLocks noGrp="1"/>
          </p:cNvSpPr>
          <p:nvPr>
            <p:ph type="dt" sz="half" idx="10"/>
          </p:nvPr>
        </p:nvSpPr>
        <p:spPr/>
        <p:txBody>
          <a:bodyPr/>
          <a:lstStyle/>
          <a:p>
            <a:fld id="{1103C673-7610-49E5-BBF5-F2354F53EE51}" type="datetimeFigureOut">
              <a:rPr lang="tr-TR" smtClean="0"/>
              <a:t>6.3.2020</a:t>
            </a:fld>
            <a:endParaRPr lang="tr-TR"/>
          </a:p>
        </p:txBody>
      </p:sp>
      <p:sp>
        <p:nvSpPr>
          <p:cNvPr id="5" name="Altbilgi Yer Tutucusu 4"/>
          <p:cNvSpPr>
            <a:spLocks noGrp="1"/>
          </p:cNvSpPr>
          <p:nvPr>
            <p:ph type="ftr" sz="quarter" idx="11"/>
          </p:nvPr>
        </p:nvSpPr>
        <p:spPr/>
        <p:txBody>
          <a:bodyPr/>
          <a:lstStyle/>
          <a:p>
            <a:endParaRPr lang="tr-TR" dirty="0"/>
          </a:p>
        </p:txBody>
      </p:sp>
      <p:sp>
        <p:nvSpPr>
          <p:cNvPr id="6" name="Slayt Numarası Yer Tutucusu 5"/>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280600496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1103C673-7610-49E5-BBF5-F2354F53EE51}" type="datetimeFigureOut">
              <a:rPr lang="tr-TR" smtClean="0"/>
              <a:t>6.3.2020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1026303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1103C673-7610-49E5-BBF5-F2354F53EE51}" type="datetimeFigureOut">
              <a:rPr lang="tr-TR" smtClean="0"/>
              <a:t>6.3.2020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3265973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1103C673-7610-49E5-BBF5-F2354F53EE51}" type="datetimeFigureOut">
              <a:rPr lang="tr-TR" smtClean="0"/>
              <a:t>6.3.2020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4046079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1103C673-7610-49E5-BBF5-F2354F53EE51}" type="datetimeFigureOut">
              <a:rPr lang="tr-TR" smtClean="0"/>
              <a:t>6.3.2020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2345144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1103C673-7610-49E5-BBF5-F2354F53EE51}" type="datetimeFigureOut">
              <a:rPr lang="tr-TR" smtClean="0"/>
              <a:t>6.3.2020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221865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1103C673-7610-49E5-BBF5-F2354F53EE51}" type="datetimeFigureOut">
              <a:rPr lang="tr-TR" smtClean="0"/>
              <a:t>6.3.2020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996576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1103C673-7610-49E5-BBF5-F2354F53EE51}" type="datetimeFigureOut">
              <a:rPr lang="tr-TR" smtClean="0"/>
              <a:t>6.3.2020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460902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1103C673-7610-49E5-BBF5-F2354F53EE51}" type="datetimeFigureOut">
              <a:rPr lang="tr-TR" smtClean="0"/>
              <a:t>6.3.2020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357208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1103C673-7610-49E5-BBF5-F2354F53EE51}" type="datetimeFigureOut">
              <a:rPr lang="tr-TR" smtClean="0"/>
              <a:t>6.3.2020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7030CC9-2012-465D-9EE1-4BF17FCABD05}" type="slidenum">
              <a:rPr lang="tr-TR" smtClean="0"/>
              <a:t>‹#›</a:t>
            </a:fld>
            <a:endParaRPr lang="tr-TR"/>
          </a:p>
        </p:txBody>
      </p:sp>
    </p:spTree>
    <p:extLst>
      <p:ext uri="{BB962C8B-B14F-4D97-AF65-F5344CB8AC3E}">
        <p14:creationId xmlns:p14="http://schemas.microsoft.com/office/powerpoint/2010/main" val="3130939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03C673-7610-49E5-BBF5-F2354F53EE51}" type="datetimeFigureOut">
              <a:rPr lang="tr-TR" smtClean="0"/>
              <a:t>6.3.2020</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030CC9-2012-465D-9EE1-4BF17FCABD05}" type="slidenum">
              <a:rPr lang="tr-TR" smtClean="0"/>
              <a:t>‹#›</a:t>
            </a:fld>
            <a:endParaRPr lang="tr-TR"/>
          </a:p>
        </p:txBody>
      </p:sp>
    </p:spTree>
    <p:extLst>
      <p:ext uri="{BB962C8B-B14F-4D97-AF65-F5344CB8AC3E}">
        <p14:creationId xmlns:p14="http://schemas.microsoft.com/office/powerpoint/2010/main" val="344487309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3"/>
          <a:stretch>
            <a:fillRect/>
          </a:stretch>
        </p:blipFill>
        <p:spPr>
          <a:xfrm>
            <a:off x="1654629" y="231645"/>
            <a:ext cx="8882743" cy="6264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Alt Başlık 2"/>
          <p:cNvSpPr>
            <a:spLocks noGrp="1"/>
          </p:cNvSpPr>
          <p:nvPr>
            <p:ph type="subTitle" idx="1"/>
          </p:nvPr>
        </p:nvSpPr>
        <p:spPr>
          <a:xfrm>
            <a:off x="1524000" y="4275909"/>
            <a:ext cx="9144000" cy="879564"/>
          </a:xfrm>
        </p:spPr>
        <p:txBody>
          <a:bodyPr>
            <a:noAutofit/>
          </a:bodyPr>
          <a:lstStyle/>
          <a:p>
            <a:pPr algn="ctr"/>
            <a:r>
              <a:rPr lang="tr-TR" sz="2000" b="1" dirty="0" smtClean="0">
                <a:solidFill>
                  <a:srgbClr val="002060"/>
                </a:solidFill>
                <a:latin typeface="+mn-lt"/>
                <a:cs typeface="HelveticaNeueLT Std Blk"/>
              </a:rPr>
              <a:t>STRATEJİ GELİŞTİRME DAİRE BAŞKANLIĞI</a:t>
            </a:r>
          </a:p>
          <a:p>
            <a:pPr algn="ctr"/>
            <a:r>
              <a:rPr lang="tr-TR" sz="2000" b="1" dirty="0" smtClean="0">
                <a:solidFill>
                  <a:srgbClr val="002060"/>
                </a:solidFill>
                <a:latin typeface="+mn-lt"/>
                <a:cs typeface="HelveticaNeueLT Std Blk"/>
              </a:rPr>
              <a:t>Mart </a:t>
            </a:r>
            <a:r>
              <a:rPr lang="tr-TR" sz="2000" b="1" dirty="0">
                <a:solidFill>
                  <a:srgbClr val="002060"/>
                </a:solidFill>
                <a:latin typeface="+mn-lt"/>
                <a:cs typeface="HelveticaNeueLT Std Blk"/>
              </a:rPr>
              <a:t>2020</a:t>
            </a:r>
            <a:endParaRPr lang="tr-TR" sz="2000" b="1" dirty="0" smtClean="0">
              <a:latin typeface="+mn-lt"/>
              <a:cs typeface="Times New Roman" panose="02020603050405020304" pitchFamily="18" charset="0"/>
            </a:endParaRPr>
          </a:p>
        </p:txBody>
      </p:sp>
    </p:spTree>
    <p:extLst>
      <p:ext uri="{BB962C8B-B14F-4D97-AF65-F5344CB8AC3E}">
        <p14:creationId xmlns:p14="http://schemas.microsoft.com/office/powerpoint/2010/main" val="19414915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1654628" y="296525"/>
            <a:ext cx="8882743" cy="626495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Alt Başlık 2"/>
          <p:cNvSpPr txBox="1">
            <a:spLocks/>
          </p:cNvSpPr>
          <p:nvPr/>
        </p:nvSpPr>
        <p:spPr>
          <a:xfrm>
            <a:off x="1524000" y="4032069"/>
            <a:ext cx="9144000" cy="1123404"/>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tr-TR" b="1" dirty="0" smtClean="0">
                <a:solidFill>
                  <a:srgbClr val="002060"/>
                </a:solidFill>
                <a:cs typeface="HelveticaNeueLT Std Blk"/>
              </a:rPr>
              <a:t>BİRİM RİSK KOORDİNATÖRLERİ </a:t>
            </a:r>
          </a:p>
          <a:p>
            <a:pPr algn="ctr"/>
            <a:r>
              <a:rPr lang="tr-TR" b="1" dirty="0" smtClean="0">
                <a:solidFill>
                  <a:srgbClr val="002060"/>
                </a:solidFill>
                <a:cs typeface="HelveticaNeueLT Std Blk"/>
              </a:rPr>
              <a:t>BİLGİLENDİRME TOPLANTISI</a:t>
            </a:r>
          </a:p>
          <a:p>
            <a:pPr algn="ctr"/>
            <a:r>
              <a:rPr lang="tr-TR" b="1" dirty="0" smtClean="0">
                <a:solidFill>
                  <a:srgbClr val="002060"/>
                </a:solidFill>
                <a:cs typeface="HelveticaNeueLT Std Blk"/>
              </a:rPr>
              <a:t>Mart 2020</a:t>
            </a:r>
            <a:endParaRPr lang="tr-TR" b="1" dirty="0" smtClean="0">
              <a:cs typeface="Times New Roman" panose="02020603050405020304" pitchFamily="18" charset="0"/>
            </a:endParaRPr>
          </a:p>
        </p:txBody>
      </p:sp>
    </p:spTree>
    <p:extLst>
      <p:ext uri="{BB962C8B-B14F-4D97-AF65-F5344CB8AC3E}">
        <p14:creationId xmlns:p14="http://schemas.microsoft.com/office/powerpoint/2010/main" val="41961760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74414" y="1330858"/>
            <a:ext cx="10515600" cy="631433"/>
          </a:xfrm>
          <a:prstGeom prst="rect">
            <a:avLst/>
          </a:prstGeom>
        </p:spPr>
        <p:txBody>
          <a:bodyPr>
            <a:normAutofit fontScale="90000"/>
          </a:bodyPr>
          <a:lstStyle/>
          <a:p>
            <a:pPr algn="ctr"/>
            <a:r>
              <a:rPr lang="tr-TR" b="1" dirty="0" smtClean="0"/>
              <a:t>Risk Nedir?</a:t>
            </a:r>
            <a:endParaRPr lang="tr-TR" b="1" dirty="0"/>
          </a:p>
        </p:txBody>
      </p:sp>
      <p:sp>
        <p:nvSpPr>
          <p:cNvPr id="3" name="İçerik Yer Tutucusu 2"/>
          <p:cNvSpPr>
            <a:spLocks noGrp="1"/>
          </p:cNvSpPr>
          <p:nvPr>
            <p:ph idx="1"/>
          </p:nvPr>
        </p:nvSpPr>
        <p:spPr/>
        <p:txBody>
          <a:bodyPr/>
          <a:lstStyle/>
          <a:p>
            <a:pPr algn="just">
              <a:buFont typeface="Wingdings" panose="05000000000000000000" pitchFamily="2" charset="2"/>
              <a:buChar char="Ø"/>
            </a:pPr>
            <a:endParaRPr lang="tr-TR" dirty="0" smtClean="0"/>
          </a:p>
          <a:p>
            <a:pPr algn="just">
              <a:buFont typeface="Wingdings" panose="05000000000000000000" pitchFamily="2" charset="2"/>
              <a:buChar char="Ø"/>
            </a:pPr>
            <a:r>
              <a:rPr lang="tr-TR" dirty="0" smtClean="0"/>
              <a:t>Risk, kurumların stratejik amaç ve hedeflerine ulaşmalarını etkileyebilecek olaylar veya durumlar olarak tanımlanır. </a:t>
            </a:r>
          </a:p>
          <a:p>
            <a:pPr marL="0" indent="0" algn="just">
              <a:buNone/>
            </a:pPr>
            <a:endParaRPr lang="tr-TR" dirty="0" smtClean="0"/>
          </a:p>
          <a:p>
            <a:pPr algn="just">
              <a:buFont typeface="Wingdings" panose="05000000000000000000" pitchFamily="2" charset="2"/>
              <a:buChar char="Ø"/>
            </a:pPr>
            <a:r>
              <a:rPr lang="tr-TR" dirty="0" smtClean="0"/>
              <a:t>Üniversitemiz Kurumsal Risk Yönetim Rehberinde ise;</a:t>
            </a:r>
          </a:p>
          <a:p>
            <a:pPr marL="0" indent="0" algn="just">
              <a:buNone/>
            </a:pPr>
            <a:r>
              <a:rPr lang="tr-TR" i="1" dirty="0" smtClean="0"/>
              <a:t>‘Üniversitenin stratejik amaç ve hedeflerine ulaşmasını olumsuz olarak etkileyecek, etki ve olasılık ile ölçülebilen her türlü eylem, durum ve olayı ifade eder.’ </a:t>
            </a:r>
            <a:r>
              <a:rPr lang="tr-TR" dirty="0" smtClean="0"/>
              <a:t>olarak tanımlanmıştır.</a:t>
            </a:r>
          </a:p>
          <a:p>
            <a:endParaRPr lang="tr-TR" dirty="0"/>
          </a:p>
        </p:txBody>
      </p:sp>
      <p:sp>
        <p:nvSpPr>
          <p:cNvPr id="6" name="Dikdörtgen 5"/>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val 6"/>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0107912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865361" y="1321805"/>
            <a:ext cx="10515600" cy="325926"/>
          </a:xfrm>
        </p:spPr>
        <p:txBody>
          <a:bodyPr>
            <a:normAutofit fontScale="90000"/>
          </a:bodyPr>
          <a:lstStyle/>
          <a:p>
            <a:pPr algn="ctr"/>
            <a:r>
              <a:rPr lang="tr-TR" b="1" dirty="0" smtClean="0"/>
              <a:t/>
            </a:r>
            <a:br>
              <a:rPr lang="tr-TR" b="1" dirty="0" smtClean="0"/>
            </a:br>
            <a:r>
              <a:rPr lang="tr-TR" b="1" dirty="0" smtClean="0"/>
              <a:t>Kurumsal Risk Yönetimi Nedir?</a:t>
            </a:r>
            <a:endParaRPr lang="tr-TR" b="1" dirty="0"/>
          </a:p>
        </p:txBody>
      </p:sp>
      <p:sp>
        <p:nvSpPr>
          <p:cNvPr id="5" name="İçerik Yer Tutucusu 4"/>
          <p:cNvSpPr>
            <a:spLocks noGrp="1"/>
          </p:cNvSpPr>
          <p:nvPr>
            <p:ph idx="1"/>
          </p:nvPr>
        </p:nvSpPr>
        <p:spPr>
          <a:xfrm>
            <a:off x="838200" y="2272419"/>
            <a:ext cx="10515600" cy="4209861"/>
          </a:xfrm>
        </p:spPr>
        <p:txBody>
          <a:bodyPr>
            <a:normAutofit/>
          </a:bodyPr>
          <a:lstStyle/>
          <a:p>
            <a:pPr marL="0" indent="0" algn="just">
              <a:buNone/>
            </a:pPr>
            <a:r>
              <a:rPr lang="tr-TR" dirty="0" smtClean="0"/>
              <a:t>	Kurumsal  </a:t>
            </a:r>
            <a:r>
              <a:rPr lang="tr-TR" dirty="0"/>
              <a:t>risk  yönetimi,  farklı  misyon,  vizyon  ve  temel  </a:t>
            </a:r>
            <a:r>
              <a:rPr lang="tr-TR" dirty="0" smtClean="0"/>
              <a:t>değerlerle faaliyet  </a:t>
            </a:r>
            <a:r>
              <a:rPr lang="tr-TR" dirty="0"/>
              <a:t>gösteren kurumların  stratejik amaç  ve hedeflerini  gerçekleştirmesini  etkileyebilecek  olay  veya durumların bütünsel bakış açısı ile belirlenmesi, ölçülmesi, </a:t>
            </a:r>
            <a:r>
              <a:rPr lang="tr-TR" dirty="0" err="1"/>
              <a:t>önceliklendirilmesi</a:t>
            </a:r>
            <a:r>
              <a:rPr lang="tr-TR" dirty="0"/>
              <a:t> </a:t>
            </a:r>
            <a:r>
              <a:rPr lang="tr-TR" dirty="0" smtClean="0"/>
              <a:t>sayesinde söz </a:t>
            </a:r>
            <a:r>
              <a:rPr lang="tr-TR" dirty="0"/>
              <a:t>konusu olay veya durumların gerçekleşme ihtimalinin veya gerçekleştiğinde ortaya çıkaracağı zararın </a:t>
            </a:r>
            <a:r>
              <a:rPr lang="tr-TR" dirty="0" smtClean="0"/>
              <a:t>azaltılması ile ortaya </a:t>
            </a:r>
            <a:r>
              <a:rPr lang="tr-TR" dirty="0"/>
              <a:t>çıkabilecek fırsatların etkin </a:t>
            </a:r>
            <a:r>
              <a:rPr lang="tr-TR" dirty="0" smtClean="0"/>
              <a:t>değerlendirilmesi için </a:t>
            </a:r>
            <a:r>
              <a:rPr lang="tr-TR" dirty="0"/>
              <a:t>gerekli ve yeterli </a:t>
            </a:r>
            <a:r>
              <a:rPr lang="tr-TR" dirty="0" smtClean="0"/>
              <a:t>eylemlerin zamanında gerçekleştirilmesi sağlanması amacıyla uygulanan </a:t>
            </a:r>
            <a:r>
              <a:rPr lang="tr-TR" dirty="0"/>
              <a:t>kapsamlı ve sistematik bir yaklaşımdır.</a:t>
            </a:r>
          </a:p>
        </p:txBody>
      </p:sp>
      <p:sp>
        <p:nvSpPr>
          <p:cNvPr id="6" name="Dikdörtgen 5"/>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val 6"/>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057991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754424"/>
            <a:ext cx="10515600" cy="1325563"/>
          </a:xfrm>
        </p:spPr>
        <p:txBody>
          <a:bodyPr>
            <a:normAutofit/>
          </a:bodyPr>
          <a:lstStyle/>
          <a:p>
            <a:pPr algn="ctr"/>
            <a:r>
              <a:rPr lang="tr-TR" b="1" dirty="0" smtClean="0">
                <a:solidFill>
                  <a:schemeClr val="tx1"/>
                </a:solidFill>
              </a:rPr>
              <a:t/>
            </a:r>
            <a:br>
              <a:rPr lang="tr-TR" b="1" dirty="0" smtClean="0">
                <a:solidFill>
                  <a:schemeClr val="tx1"/>
                </a:solidFill>
              </a:rPr>
            </a:br>
            <a:r>
              <a:rPr lang="tr-TR" b="1" dirty="0" smtClean="0">
                <a:solidFill>
                  <a:schemeClr val="tx1"/>
                </a:solidFill>
              </a:rPr>
              <a:t>Üniversitemiz Risk Yönetimi Çalışmaları</a:t>
            </a:r>
            <a:endParaRPr lang="tr-TR" b="1" dirty="0">
              <a:solidFill>
                <a:schemeClr val="tx1"/>
              </a:solidFill>
            </a:endParaRPr>
          </a:p>
        </p:txBody>
      </p:sp>
      <p:sp>
        <p:nvSpPr>
          <p:cNvPr id="3" name="İçerik Yer Tutucusu 2"/>
          <p:cNvSpPr>
            <a:spLocks noGrp="1"/>
          </p:cNvSpPr>
          <p:nvPr>
            <p:ph idx="1"/>
          </p:nvPr>
        </p:nvSpPr>
        <p:spPr/>
        <p:txBody>
          <a:bodyPr>
            <a:normAutofit lnSpcReduction="10000"/>
          </a:bodyPr>
          <a:lstStyle/>
          <a:p>
            <a:pPr algn="just">
              <a:buFont typeface="Wingdings" panose="05000000000000000000" pitchFamily="2" charset="2"/>
              <a:buChar char="Ø"/>
            </a:pPr>
            <a:endParaRPr lang="tr-TR" dirty="0" smtClean="0">
              <a:solidFill>
                <a:schemeClr val="tx1"/>
              </a:solidFill>
            </a:endParaRPr>
          </a:p>
          <a:p>
            <a:pPr algn="just">
              <a:buFont typeface="Wingdings" panose="05000000000000000000" pitchFamily="2" charset="2"/>
              <a:buChar char="Ø"/>
            </a:pPr>
            <a:r>
              <a:rPr lang="tr-TR" dirty="0" smtClean="0">
                <a:solidFill>
                  <a:schemeClr val="tx1"/>
                </a:solidFill>
              </a:rPr>
              <a:t>Üniversitemiz risk çalışmaları kapsamında </a:t>
            </a:r>
            <a:r>
              <a:rPr lang="tr-TR" b="1" i="1" dirty="0" smtClean="0">
                <a:solidFill>
                  <a:schemeClr val="tx1"/>
                </a:solidFill>
              </a:rPr>
              <a:t>‘Risk İzleme ve Yönlendirme Komisyonu’</a:t>
            </a:r>
            <a:r>
              <a:rPr lang="tr-TR" dirty="0" smtClean="0">
                <a:solidFill>
                  <a:schemeClr val="tx1"/>
                </a:solidFill>
              </a:rPr>
              <a:t> oluşturulmuş olup çalışmalarına devam etmektedir.</a:t>
            </a:r>
          </a:p>
          <a:p>
            <a:pPr algn="just">
              <a:buFont typeface="Wingdings" panose="05000000000000000000" pitchFamily="2" charset="2"/>
              <a:buChar char="Ø"/>
            </a:pPr>
            <a:r>
              <a:rPr lang="tr-TR" dirty="0" smtClean="0">
                <a:solidFill>
                  <a:schemeClr val="tx1"/>
                </a:solidFill>
              </a:rPr>
              <a:t>Komisyon çalışmalarında;</a:t>
            </a:r>
          </a:p>
          <a:p>
            <a:pPr lvl="1" algn="just"/>
            <a:r>
              <a:rPr lang="tr-TR" sz="2800" dirty="0" smtClean="0">
                <a:solidFill>
                  <a:schemeClr val="tx1"/>
                </a:solidFill>
              </a:rPr>
              <a:t>Risk İzleme ve Yönlendirme Komisyonu Çalışma Usul ve Esasları hazırlanmıştır.</a:t>
            </a:r>
          </a:p>
          <a:p>
            <a:pPr lvl="1" algn="just"/>
            <a:r>
              <a:rPr lang="tr-TR" sz="2800" dirty="0" smtClean="0">
                <a:solidFill>
                  <a:schemeClr val="tx1"/>
                </a:solidFill>
              </a:rPr>
              <a:t>Gazi Üniversitesi Kurumsal Risk Yönetim Rehberi hazırlanmıştır.</a:t>
            </a:r>
          </a:p>
          <a:p>
            <a:pPr lvl="1" algn="just"/>
            <a:r>
              <a:rPr lang="tr-TR" sz="2800" dirty="0" smtClean="0">
                <a:solidFill>
                  <a:schemeClr val="tx1"/>
                </a:solidFill>
              </a:rPr>
              <a:t>Risk Komisyonu Çalışma Takvimi hazırlanmıştır.</a:t>
            </a:r>
          </a:p>
          <a:p>
            <a:pPr lvl="1" algn="just"/>
            <a:r>
              <a:rPr lang="tr-TR" sz="2800" dirty="0" smtClean="0">
                <a:solidFill>
                  <a:schemeClr val="tx1"/>
                </a:solidFill>
              </a:rPr>
              <a:t>Üniversitemiz Risk Politikaları oluşturulmuştur.</a:t>
            </a:r>
          </a:p>
          <a:p>
            <a:pPr marL="457200" lvl="1" indent="0" algn="just">
              <a:buNone/>
            </a:pPr>
            <a:endParaRPr lang="tr-TR" dirty="0" smtClean="0"/>
          </a:p>
          <a:p>
            <a:pPr marL="0" indent="0">
              <a:buNone/>
            </a:pPr>
            <a:endParaRPr lang="tr-TR" dirty="0" smtClean="0"/>
          </a:p>
          <a:p>
            <a:pPr marL="0" indent="0">
              <a:buNone/>
            </a:pPr>
            <a:endParaRPr lang="tr-TR" dirty="0" smtClean="0"/>
          </a:p>
        </p:txBody>
      </p:sp>
      <p:sp>
        <p:nvSpPr>
          <p:cNvPr id="6" name="Dikdörtgen 5"/>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val 6"/>
          <p:cNvSpPr/>
          <p:nvPr/>
        </p:nvSpPr>
        <p:spPr>
          <a:xfrm>
            <a:off x="5558828"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8627561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65772" y="1267485"/>
            <a:ext cx="10515600" cy="794395"/>
          </a:xfrm>
        </p:spPr>
        <p:txBody>
          <a:bodyPr>
            <a:noAutofit/>
          </a:bodyPr>
          <a:lstStyle/>
          <a:p>
            <a:pPr algn="ctr"/>
            <a:r>
              <a:rPr lang="tr-TR" b="1" dirty="0" smtClean="0"/>
              <a:t>Kurumsal Risk Yönetim Rehberi - 1</a:t>
            </a:r>
            <a:endParaRPr lang="tr-TR" dirty="0"/>
          </a:p>
        </p:txBody>
      </p:sp>
      <p:sp>
        <p:nvSpPr>
          <p:cNvPr id="3" name="İçerik Yer Tutucusu 2"/>
          <p:cNvSpPr>
            <a:spLocks noGrp="1"/>
          </p:cNvSpPr>
          <p:nvPr>
            <p:ph idx="1"/>
          </p:nvPr>
        </p:nvSpPr>
        <p:spPr>
          <a:xfrm>
            <a:off x="838200" y="2227151"/>
            <a:ext cx="10515600" cy="3949811"/>
          </a:xfrm>
        </p:spPr>
        <p:txBody>
          <a:bodyPr/>
          <a:lstStyle/>
          <a:p>
            <a:pPr marL="0" indent="0" algn="just">
              <a:buNone/>
            </a:pPr>
            <a:endParaRPr lang="tr-TR" b="1" dirty="0" smtClean="0"/>
          </a:p>
          <a:p>
            <a:pPr marL="0" indent="0" algn="just">
              <a:buNone/>
            </a:pPr>
            <a:r>
              <a:rPr lang="tr-TR" b="1" dirty="0" smtClean="0"/>
              <a:t>Bu rehberin amacı:</a:t>
            </a:r>
          </a:p>
          <a:p>
            <a:pPr marL="0" indent="0" algn="just">
              <a:buNone/>
            </a:pPr>
            <a:r>
              <a:rPr lang="tr-TR" dirty="0" smtClean="0"/>
              <a:t>Gazi </a:t>
            </a:r>
            <a:r>
              <a:rPr lang="tr-TR" dirty="0"/>
              <a:t>Üniversitesinin stratejik amaç ve hedeflerine ulaşmada engel olabilecek bütün risklerin tanımlanmasını, değerlendirilmesini, kontrol edilmesini, risklerin etkilerinin en aza indirilmesini sağlayacak sistematik bir yaklaşım geliştirerek; Üniversitede etkin bir kurumsal yönetim aracı olarak uygulanmasını sağlayacak akademik ve idari tüm süreçlere değer katacak bir risk yönetim stratejisi meydana getirmektir</a:t>
            </a:r>
            <a:r>
              <a:rPr lang="tr-TR" dirty="0" smtClean="0"/>
              <a:t>.</a:t>
            </a:r>
          </a:p>
          <a:p>
            <a:pPr marL="0" indent="0" algn="just">
              <a:buNone/>
            </a:pPr>
            <a:endParaRPr lang="tr-TR" dirty="0"/>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558828"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0800145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a:xfrm>
            <a:off x="1200338" y="1385180"/>
            <a:ext cx="10515600" cy="497941"/>
          </a:xfrm>
        </p:spPr>
        <p:txBody>
          <a:bodyPr>
            <a:normAutofit fontScale="90000"/>
          </a:bodyPr>
          <a:lstStyle/>
          <a:p>
            <a:pPr algn="ctr"/>
            <a:r>
              <a:rPr lang="tr-TR" b="1" dirty="0"/>
              <a:t>Kurumsal Risk Yönetim </a:t>
            </a:r>
            <a:r>
              <a:rPr lang="tr-TR" b="1" dirty="0" smtClean="0"/>
              <a:t>Rehberi - 2</a:t>
            </a:r>
            <a:endParaRPr lang="tr-TR" dirty="0"/>
          </a:p>
        </p:txBody>
      </p:sp>
      <p:sp>
        <p:nvSpPr>
          <p:cNvPr id="4" name="İçerik Yer Tutucusu 3"/>
          <p:cNvSpPr>
            <a:spLocks noGrp="1"/>
          </p:cNvSpPr>
          <p:nvPr>
            <p:ph idx="1"/>
          </p:nvPr>
        </p:nvSpPr>
        <p:spPr/>
        <p:txBody>
          <a:bodyPr>
            <a:normAutofit fontScale="92500" lnSpcReduction="20000"/>
          </a:bodyPr>
          <a:lstStyle/>
          <a:p>
            <a:pPr marL="457200" lvl="1" indent="0" algn="just">
              <a:buNone/>
            </a:pPr>
            <a:endParaRPr lang="tr-TR" sz="3000" b="1" dirty="0" smtClean="0">
              <a:solidFill>
                <a:schemeClr val="tx1"/>
              </a:solidFill>
            </a:endParaRPr>
          </a:p>
          <a:p>
            <a:pPr marL="457200" lvl="1" indent="0" algn="just">
              <a:buNone/>
            </a:pPr>
            <a:r>
              <a:rPr lang="tr-TR" sz="3000" b="1" dirty="0" smtClean="0">
                <a:solidFill>
                  <a:schemeClr val="tx1"/>
                </a:solidFill>
              </a:rPr>
              <a:t>Kapsamı:</a:t>
            </a:r>
          </a:p>
          <a:p>
            <a:pPr marL="457200" lvl="1" indent="0" algn="just">
              <a:buNone/>
            </a:pPr>
            <a:r>
              <a:rPr lang="tr-TR" sz="3000" dirty="0" smtClean="0">
                <a:solidFill>
                  <a:schemeClr val="tx1"/>
                </a:solidFill>
              </a:rPr>
              <a:t>Bu rehber, </a:t>
            </a:r>
            <a:r>
              <a:rPr lang="tr-TR" sz="3000" dirty="0">
                <a:solidFill>
                  <a:schemeClr val="tx1"/>
                </a:solidFill>
              </a:rPr>
              <a:t>Üniversitenin karşılaşabileceği her türlü riskin tanımlanmasını, değerlendirilmesini, yönetilmesini ve rapor edilmesini sağlayacak risk yönetim stratejisinin ortaya konulmasına ilişkin ilkeler ve bu süreçte yer alacak kişilerin görev, yetki ve sorumluluklarının belirlenmesini kapsar</a:t>
            </a:r>
            <a:r>
              <a:rPr lang="tr-TR" sz="3000" dirty="0" smtClean="0">
                <a:solidFill>
                  <a:schemeClr val="tx1"/>
                </a:solidFill>
              </a:rPr>
              <a:t>.</a:t>
            </a:r>
          </a:p>
          <a:p>
            <a:pPr marL="457200" lvl="1" indent="0" algn="just">
              <a:buNone/>
            </a:pPr>
            <a:endParaRPr lang="tr-TR" sz="3000" dirty="0">
              <a:solidFill>
                <a:schemeClr val="tx1"/>
              </a:solidFill>
            </a:endParaRPr>
          </a:p>
          <a:p>
            <a:pPr marL="457200" lvl="1" indent="0" algn="just">
              <a:buNone/>
            </a:pPr>
            <a:r>
              <a:rPr lang="tr-TR" sz="3000" b="1" dirty="0" smtClean="0">
                <a:solidFill>
                  <a:schemeClr val="tx1"/>
                </a:solidFill>
              </a:rPr>
              <a:t>Dayanağı:</a:t>
            </a:r>
          </a:p>
          <a:p>
            <a:pPr marL="457200" lvl="1" indent="0" algn="just">
              <a:buNone/>
            </a:pPr>
            <a:r>
              <a:rPr lang="tr-TR" sz="3000" dirty="0" smtClean="0">
                <a:solidFill>
                  <a:schemeClr val="tx1"/>
                </a:solidFill>
              </a:rPr>
              <a:t>Bu rehber, </a:t>
            </a:r>
            <a:r>
              <a:rPr lang="tr-TR" sz="3000" dirty="0">
                <a:solidFill>
                  <a:schemeClr val="tx1"/>
                </a:solidFill>
              </a:rPr>
              <a:t>5018 sayılı Kamu Mali Yönetimi ve Kontrol Kanunu, Kamu İç Kontrol Standartları Tebliği, İç Kontrol ve Ön Mali Kontrole İlişkin Usul ve Esaslar ile Kamu İç Kontrol Rehberine dayanılarak hazırlanmıştır.</a:t>
            </a:r>
          </a:p>
          <a:p>
            <a:pPr marL="457200" lvl="1" indent="0" algn="just">
              <a:buNone/>
            </a:pPr>
            <a:endParaRPr lang="tr-TR" sz="3000" dirty="0"/>
          </a:p>
          <a:p>
            <a:endParaRPr lang="tr-TR" dirty="0"/>
          </a:p>
        </p:txBody>
      </p:sp>
      <p:sp>
        <p:nvSpPr>
          <p:cNvPr id="6" name="Dikdörtgen 5"/>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val 6"/>
          <p:cNvSpPr/>
          <p:nvPr/>
        </p:nvSpPr>
        <p:spPr>
          <a:xfrm>
            <a:off x="5558828"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1577537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29147" y="1285592"/>
            <a:ext cx="10515600" cy="660903"/>
          </a:xfrm>
        </p:spPr>
        <p:txBody>
          <a:bodyPr>
            <a:normAutofit fontScale="90000"/>
          </a:bodyPr>
          <a:lstStyle/>
          <a:p>
            <a:pPr algn="ctr"/>
            <a:r>
              <a:rPr lang="tr-TR" b="1" dirty="0" smtClean="0"/>
              <a:t>Tanımlar - 1</a:t>
            </a:r>
            <a:endParaRPr lang="tr-TR" b="1" dirty="0"/>
          </a:p>
        </p:txBody>
      </p:sp>
      <p:sp>
        <p:nvSpPr>
          <p:cNvPr id="3" name="İçerik Yer Tutucusu 2"/>
          <p:cNvSpPr>
            <a:spLocks noGrp="1"/>
          </p:cNvSpPr>
          <p:nvPr>
            <p:ph idx="1"/>
          </p:nvPr>
        </p:nvSpPr>
        <p:spPr>
          <a:xfrm>
            <a:off x="1097280" y="1924110"/>
            <a:ext cx="10058400" cy="4431423"/>
          </a:xfrm>
        </p:spPr>
        <p:txBody>
          <a:bodyPr>
            <a:normAutofit lnSpcReduction="10000"/>
          </a:bodyPr>
          <a:lstStyle/>
          <a:p>
            <a:pPr marL="0" indent="0" algn="just">
              <a:buNone/>
            </a:pPr>
            <a:endParaRPr lang="tr-TR" b="1" dirty="0" smtClean="0">
              <a:solidFill>
                <a:schemeClr val="tx1"/>
              </a:solidFill>
            </a:endParaRPr>
          </a:p>
          <a:p>
            <a:pPr marL="0" indent="0" algn="just">
              <a:buNone/>
            </a:pPr>
            <a:r>
              <a:rPr lang="tr-TR" b="1" dirty="0" smtClean="0">
                <a:solidFill>
                  <a:schemeClr val="tx1"/>
                </a:solidFill>
              </a:rPr>
              <a:t>Üniversite </a:t>
            </a:r>
            <a:r>
              <a:rPr lang="tr-TR" b="1" dirty="0">
                <a:solidFill>
                  <a:schemeClr val="tx1"/>
                </a:solidFill>
              </a:rPr>
              <a:t>Risk Koordinatörü: </a:t>
            </a:r>
            <a:r>
              <a:rPr lang="tr-TR" dirty="0">
                <a:solidFill>
                  <a:schemeClr val="tx1"/>
                </a:solidFill>
              </a:rPr>
              <a:t>Rektör tarafından görevlendirilen Rektör Yardımcılarından </a:t>
            </a:r>
            <a:r>
              <a:rPr lang="tr-TR" dirty="0" smtClean="0">
                <a:solidFill>
                  <a:schemeClr val="tx1"/>
                </a:solidFill>
              </a:rPr>
              <a:t>birini</a:t>
            </a:r>
            <a:r>
              <a:rPr lang="tr-TR" dirty="0">
                <a:solidFill>
                  <a:schemeClr val="tx1"/>
                </a:solidFill>
              </a:rPr>
              <a:t> </a:t>
            </a:r>
            <a:r>
              <a:rPr lang="tr-TR" dirty="0" smtClean="0">
                <a:solidFill>
                  <a:schemeClr val="tx1"/>
                </a:solidFill>
              </a:rPr>
              <a:t>ifade eder.</a:t>
            </a:r>
          </a:p>
          <a:p>
            <a:pPr marL="0" indent="0" algn="just">
              <a:buNone/>
            </a:pPr>
            <a:r>
              <a:rPr lang="tr-TR" b="1" dirty="0" smtClean="0">
                <a:solidFill>
                  <a:schemeClr val="tx1"/>
                </a:solidFill>
              </a:rPr>
              <a:t>Birim </a:t>
            </a:r>
            <a:r>
              <a:rPr lang="tr-TR" b="1" dirty="0">
                <a:solidFill>
                  <a:schemeClr val="tx1"/>
                </a:solidFill>
              </a:rPr>
              <a:t>Risk Koordinatörü: </a:t>
            </a:r>
            <a:r>
              <a:rPr lang="tr-TR" dirty="0">
                <a:solidFill>
                  <a:schemeClr val="tx1"/>
                </a:solidFill>
              </a:rPr>
              <a:t>Birim yöneticisi tarafından belirlenen, birimin görevleri ile iç kontrol ve risk yönetimi uygulamaları konusunda birikim ve tecrübesi olan; Fakültelerde Dekan Yardımcısını; Enstitü, Yüksekokul, Meslek Yüksekokulu, Araştırma Merkezlerinde Müdür Yardımcısını; Hukuk Müşavirliği ve Daire Başkanlıklarında Şube Müdürünü; Döner Sermaye İşletme Müdürünü, Genel Sekreterliğe bağlı birimlerin Birim Müdürlerini, Koordinatörlüklerde Birim </a:t>
            </a:r>
            <a:r>
              <a:rPr lang="tr-TR" dirty="0" smtClean="0">
                <a:solidFill>
                  <a:schemeClr val="tx1"/>
                </a:solidFill>
              </a:rPr>
              <a:t>Koordinatörlerini ifade eder.</a:t>
            </a:r>
            <a:endParaRPr lang="tr-TR" dirty="0">
              <a:solidFill>
                <a:schemeClr val="tx1"/>
              </a:solidFill>
            </a:endParaRPr>
          </a:p>
          <a:p>
            <a:pPr marL="0" indent="0">
              <a:buNone/>
            </a:pPr>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558828"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4209329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55720" y="1285592"/>
            <a:ext cx="10515600" cy="887239"/>
          </a:xfrm>
        </p:spPr>
        <p:txBody>
          <a:bodyPr>
            <a:normAutofit/>
          </a:bodyPr>
          <a:lstStyle/>
          <a:p>
            <a:pPr algn="ctr"/>
            <a:r>
              <a:rPr lang="tr-TR" b="1" dirty="0" smtClean="0"/>
              <a:t>Tanımlar - 2</a:t>
            </a:r>
            <a:endParaRPr lang="tr-TR" b="1" dirty="0"/>
          </a:p>
        </p:txBody>
      </p:sp>
      <p:sp>
        <p:nvSpPr>
          <p:cNvPr id="3" name="İçerik Yer Tutucusu 2"/>
          <p:cNvSpPr>
            <a:spLocks noGrp="1"/>
          </p:cNvSpPr>
          <p:nvPr>
            <p:ph idx="1"/>
          </p:nvPr>
        </p:nvSpPr>
        <p:spPr/>
        <p:txBody>
          <a:bodyPr/>
          <a:lstStyle/>
          <a:p>
            <a:pPr marL="0" indent="0" algn="just">
              <a:buNone/>
            </a:pPr>
            <a:endParaRPr lang="tr-TR" b="1" dirty="0" smtClean="0"/>
          </a:p>
          <a:p>
            <a:pPr marL="0" indent="0" algn="just">
              <a:buNone/>
            </a:pPr>
            <a:r>
              <a:rPr lang="tr-TR" b="1" dirty="0" smtClean="0"/>
              <a:t>Alt </a:t>
            </a:r>
            <a:r>
              <a:rPr lang="tr-TR" b="1" dirty="0"/>
              <a:t>Birim Risk Koordinatörü: </a:t>
            </a:r>
            <a:r>
              <a:rPr lang="tr-TR" dirty="0"/>
              <a:t>Birim yöneticisi tarafından belirlenen, birimin görevleri ile iç kontrol ve risk yönetimi uygulamaları konusunda birikim ve tecrübesi olan;  Alt birim </a:t>
            </a:r>
            <a:r>
              <a:rPr lang="tr-TR" dirty="0" smtClean="0"/>
              <a:t>yöneticisini ifade eder.</a:t>
            </a:r>
          </a:p>
          <a:p>
            <a:pPr marL="0" indent="0">
              <a:buNone/>
            </a:pPr>
            <a:endParaRPr lang="tr-TR" dirty="0"/>
          </a:p>
          <a:p>
            <a:pPr marL="0" indent="0" algn="just">
              <a:buNone/>
            </a:pPr>
            <a:r>
              <a:rPr lang="tr-TR" b="1" dirty="0"/>
              <a:t>Birim Risk Yönetim Ekibi: </a:t>
            </a:r>
            <a:r>
              <a:rPr lang="tr-TR" dirty="0"/>
              <a:t>Birim Risk Koordinatörü ile birlikte en az bir Alt Birim Risk Koordinatörünün de bulunduğu ve Birim Yöneticisi tarafından oluşturulacak 3 kişilik </a:t>
            </a:r>
            <a:r>
              <a:rPr lang="tr-TR" dirty="0" smtClean="0"/>
              <a:t>ekibi ifade eder.</a:t>
            </a:r>
            <a:endParaRPr lang="tr-TR" dirty="0"/>
          </a:p>
          <a:p>
            <a:pPr marL="0" indent="0">
              <a:buNone/>
            </a:pPr>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558828"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9056157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19506" y="1050202"/>
            <a:ext cx="10515600" cy="669956"/>
          </a:xfrm>
        </p:spPr>
        <p:txBody>
          <a:bodyPr>
            <a:normAutofit fontScale="90000"/>
          </a:bodyPr>
          <a:lstStyle/>
          <a:p>
            <a:pPr algn="ctr"/>
            <a:r>
              <a:rPr lang="tr-TR" b="1" dirty="0" smtClean="0"/>
              <a:t/>
            </a:r>
            <a:br>
              <a:rPr lang="tr-TR" b="1" dirty="0" smtClean="0"/>
            </a:br>
            <a:r>
              <a:rPr lang="tr-TR" sz="4900" b="1" dirty="0" smtClean="0"/>
              <a:t>Görev</a:t>
            </a:r>
            <a:r>
              <a:rPr lang="tr-TR" sz="4900" b="1" dirty="0"/>
              <a:t>, Yetki ve </a:t>
            </a:r>
            <a:r>
              <a:rPr lang="tr-TR" sz="4900" b="1" dirty="0" smtClean="0"/>
              <a:t>Sorumluluklar - 1</a:t>
            </a:r>
            <a:r>
              <a:rPr lang="tr-TR" sz="4900" b="1" dirty="0"/>
              <a:t/>
            </a:r>
            <a:br>
              <a:rPr lang="tr-TR" sz="4900" b="1" dirty="0"/>
            </a:br>
            <a:endParaRPr lang="tr-TR" sz="4900" dirty="0"/>
          </a:p>
        </p:txBody>
      </p:sp>
      <p:sp>
        <p:nvSpPr>
          <p:cNvPr id="3" name="İçerik Yer Tutucusu 2"/>
          <p:cNvSpPr>
            <a:spLocks noGrp="1"/>
          </p:cNvSpPr>
          <p:nvPr>
            <p:ph idx="1"/>
          </p:nvPr>
        </p:nvSpPr>
        <p:spPr>
          <a:xfrm>
            <a:off x="838200" y="1683945"/>
            <a:ext cx="10515600" cy="4970352"/>
          </a:xfrm>
        </p:spPr>
        <p:txBody>
          <a:bodyPr>
            <a:normAutofit fontScale="70000" lnSpcReduction="20000"/>
          </a:bodyPr>
          <a:lstStyle/>
          <a:p>
            <a:pPr marL="0" indent="0">
              <a:buNone/>
            </a:pPr>
            <a:r>
              <a:rPr lang="tr-TR" sz="4500" b="1" dirty="0" smtClean="0"/>
              <a:t>Risk </a:t>
            </a:r>
            <a:r>
              <a:rPr lang="tr-TR" sz="4500" b="1" dirty="0"/>
              <a:t>İzleme ve Yönlendirme </a:t>
            </a:r>
            <a:r>
              <a:rPr lang="tr-TR" sz="4500" b="1" dirty="0" smtClean="0"/>
              <a:t>Komisyonu</a:t>
            </a:r>
          </a:p>
          <a:p>
            <a:pPr lvl="0" algn="just"/>
            <a:r>
              <a:rPr lang="tr-TR" dirty="0"/>
              <a:t>Üniversitenin amaç ve hedefleri doğrultusunda risklerin yönetilmesi konusunda üç yılda bir stratejilerin belirlenmesini sağlar. Bu stratejinin nasıl uygulayacağını gösteren Risk Strateji Belgesini hazırlayarak İç Kontrol İzleme ve Yönlendirme Kuruluna sunar.</a:t>
            </a:r>
          </a:p>
          <a:p>
            <a:pPr lvl="0" algn="just"/>
            <a:r>
              <a:rPr lang="tr-TR" dirty="0"/>
              <a:t>Risk Strateji Belgesinde risk yönetimi için gerekli yapıları oluşturarak görev ve sorumlulukları açıkça belirler.</a:t>
            </a:r>
          </a:p>
          <a:p>
            <a:pPr lvl="0" algn="just"/>
            <a:r>
              <a:rPr lang="tr-TR" dirty="0"/>
              <a:t>Risk yönetimi süreçlerinin üniversitenin tüm birimlerinde etkin işlemesini sağlamak üzere teknik destek ve rehberlik hizmeti verir.</a:t>
            </a:r>
          </a:p>
          <a:p>
            <a:pPr lvl="0" algn="just"/>
            <a:r>
              <a:rPr lang="tr-TR" dirty="0"/>
              <a:t>Risk yönetimine ilişkin eğitim ihtiyaçlarının belirlenmesi, eğitim faaliyetlerinin yürütülmesi ve koordine edilmesinden sorumludur.</a:t>
            </a:r>
          </a:p>
          <a:p>
            <a:pPr lvl="0" algn="just"/>
            <a:r>
              <a:rPr lang="tr-TR" dirty="0"/>
              <a:t>Üniversitenin risk yönetimi kültürünün oluşturulması, politikaların belirlenmesi, ortak yönetilmesi gereken risklerin koordine edilmesine ilişkin süreçlerin yönetilmesini gerçekleştirir. </a:t>
            </a:r>
          </a:p>
          <a:p>
            <a:pPr lvl="0" algn="just"/>
            <a:r>
              <a:rPr lang="tr-TR" dirty="0"/>
              <a:t>Risk yönetimi konusunda Üniversitede risklerin etkili yönetilip yönetilmediğine ilişkin sonuçları değerlendirir ve iyi uygulama örneklerini tespit ederek yaygınlaştırılmasını destekler. </a:t>
            </a:r>
          </a:p>
          <a:p>
            <a:pPr lvl="0" algn="just"/>
            <a:r>
              <a:rPr lang="tr-TR" dirty="0"/>
              <a:t>Risk Strateji Belgesinde belirlenen sıklıkta toplanarak üniversitenin risk yönetim süreçlerinin etkili işleyip işlemediğini ve risklerde gelinen durumu değerlendirir ve İç Kontrol İzleme ve Yönlendirme Kuruluna rapor eder.</a:t>
            </a:r>
          </a:p>
          <a:p>
            <a:pPr marL="0" indent="0">
              <a:buNone/>
            </a:pPr>
            <a:endParaRPr lang="tr-TR" dirty="0"/>
          </a:p>
        </p:txBody>
      </p:sp>
      <p:sp>
        <p:nvSpPr>
          <p:cNvPr id="4" name="Dikdörtgen 3"/>
          <p:cNvSpPr/>
          <p:nvPr/>
        </p:nvSpPr>
        <p:spPr>
          <a:xfrm>
            <a:off x="0" y="0"/>
            <a:ext cx="12192000" cy="72427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531667" y="190123"/>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6348312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851025"/>
            <a:ext cx="10515600" cy="1077363"/>
          </a:xfrm>
        </p:spPr>
        <p:txBody>
          <a:bodyPr>
            <a:normAutofit fontScale="90000"/>
          </a:bodyPr>
          <a:lstStyle/>
          <a:p>
            <a:pPr algn="ctr"/>
            <a:r>
              <a:rPr lang="tr-TR" b="1" dirty="0" smtClean="0"/>
              <a:t/>
            </a:r>
            <a:br>
              <a:rPr lang="tr-TR" b="1" dirty="0" smtClean="0"/>
            </a:br>
            <a:r>
              <a:rPr lang="tr-TR" b="1" dirty="0" smtClean="0"/>
              <a:t/>
            </a:r>
            <a:br>
              <a:rPr lang="tr-TR" b="1" dirty="0" smtClean="0"/>
            </a:br>
            <a:r>
              <a:rPr lang="tr-TR" sz="4900" b="1" dirty="0" smtClean="0"/>
              <a:t>Görev</a:t>
            </a:r>
            <a:r>
              <a:rPr lang="tr-TR" sz="4900" b="1" dirty="0"/>
              <a:t>, Yetki ve </a:t>
            </a:r>
            <a:r>
              <a:rPr lang="tr-TR" sz="4900" b="1" dirty="0" smtClean="0"/>
              <a:t>Sorumluluklar - 2</a:t>
            </a:r>
            <a:r>
              <a:rPr lang="tr-TR" b="1" dirty="0"/>
              <a:t/>
            </a:r>
            <a:br>
              <a:rPr lang="tr-TR" b="1" dirty="0"/>
            </a:br>
            <a:endParaRPr lang="tr-TR" dirty="0"/>
          </a:p>
        </p:txBody>
      </p:sp>
      <p:sp>
        <p:nvSpPr>
          <p:cNvPr id="3" name="İçerik Yer Tutucusu 2"/>
          <p:cNvSpPr>
            <a:spLocks noGrp="1"/>
          </p:cNvSpPr>
          <p:nvPr>
            <p:ph idx="1"/>
          </p:nvPr>
        </p:nvSpPr>
        <p:spPr>
          <a:xfrm>
            <a:off x="838200" y="1690688"/>
            <a:ext cx="10515600" cy="4486275"/>
          </a:xfrm>
        </p:spPr>
        <p:txBody>
          <a:bodyPr>
            <a:normAutofit fontScale="62500" lnSpcReduction="20000"/>
          </a:bodyPr>
          <a:lstStyle/>
          <a:p>
            <a:pPr marL="0" lvl="0" indent="0">
              <a:buNone/>
            </a:pPr>
            <a:endParaRPr lang="tr-TR" sz="4000" b="1" dirty="0" smtClean="0"/>
          </a:p>
          <a:p>
            <a:pPr marL="0" lvl="0" indent="0">
              <a:buNone/>
            </a:pPr>
            <a:r>
              <a:rPr lang="tr-TR" sz="4000" b="1" dirty="0" smtClean="0"/>
              <a:t>Üniversite </a:t>
            </a:r>
            <a:r>
              <a:rPr lang="tr-TR" sz="4000" b="1" dirty="0"/>
              <a:t>Risk Koordinatörü</a:t>
            </a:r>
            <a:endParaRPr lang="tr-TR" sz="4000" dirty="0" smtClean="0"/>
          </a:p>
          <a:p>
            <a:pPr lvl="0" algn="just"/>
            <a:r>
              <a:rPr lang="tr-TR" dirty="0" smtClean="0"/>
              <a:t>Risk </a:t>
            </a:r>
            <a:r>
              <a:rPr lang="tr-TR" dirty="0"/>
              <a:t>yönetimi çerçevesinde Birim Risk Koordinatörlerini toplantıya çağırır.</a:t>
            </a:r>
          </a:p>
          <a:p>
            <a:pPr lvl="0" algn="just"/>
            <a:r>
              <a:rPr lang="tr-TR" dirty="0"/>
              <a:t>Diğer idarelerin İdare Risk Koordinatörleri ile ortak risk alanlarına ilişkin konuların görüşülmesi ve bunların üniversite içerisinde koordinasyonundan sorumludur.</a:t>
            </a:r>
          </a:p>
          <a:p>
            <a:pPr lvl="0" algn="just"/>
            <a:r>
              <a:rPr lang="tr-TR" dirty="0"/>
              <a:t>İç Kontrol İzleme ve Yönlendirme Kurulunun görüşleri, tavsiyeleri ve kararlarına ilişkin Birim Risk Koordinatörlerine geri bildirim sağlar ve üniversitenin risk yönetim süreçlerinin tutarlı olması konusunda gerekli önlemleri alır.</a:t>
            </a:r>
          </a:p>
          <a:p>
            <a:pPr lvl="0" algn="just"/>
            <a:r>
              <a:rPr lang="tr-TR" dirty="0"/>
              <a:t>Paydaşlar ve kamuoyuna karşı risklerin yönetilmesinde gerekli hassasiyeti ve katılımcılığı sağlamak konusunda uygun mekanizmalar oluşturulmasını sağlar.</a:t>
            </a:r>
          </a:p>
          <a:p>
            <a:pPr lvl="0" algn="just"/>
            <a:r>
              <a:rPr lang="tr-TR" dirty="0"/>
              <a:t>Her bir Birim Risk Koordinatörü tarafından raporlanan birim risklerinden yola çıkarak Kurum Konsolide Risk Raporunu hazırlar; bu raporu belirlenen dönemlerde İç Kontrol İzleme ve Yönlendirme Kurulu ile Üst Yöneticiye sunar. Bu raporla birlikte, izlenmesi gereken önemli riskleri ve kendi değerlendirmelerini de raporlar.</a:t>
            </a:r>
          </a:p>
          <a:p>
            <a:pPr lvl="0" algn="just"/>
            <a:r>
              <a:rPr lang="tr-TR" dirty="0"/>
              <a:t>Birimlerin risk yönetimi konusundaki ihtiyaçlarını belirleyerek bunu Risk İzleme ve Yönlendirme Komisyonuna raporlar.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7326315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67073"/>
            <a:ext cx="10714608" cy="362139"/>
          </a:xfrm>
        </p:spPr>
        <p:txBody>
          <a:bodyPr>
            <a:normAutofit fontScale="90000"/>
          </a:bodyPr>
          <a:lstStyle/>
          <a:p>
            <a:pPr algn="ctr"/>
            <a:r>
              <a:rPr lang="tr-TR" b="1" dirty="0" smtClean="0"/>
              <a:t/>
            </a:r>
            <a:br>
              <a:rPr lang="tr-TR" b="1" dirty="0" smtClean="0"/>
            </a:br>
            <a:r>
              <a:rPr lang="tr-TR" sz="4900" b="1" dirty="0" smtClean="0"/>
              <a:t>Görev</a:t>
            </a:r>
            <a:r>
              <a:rPr lang="tr-TR" sz="4900" b="1" dirty="0"/>
              <a:t>, Yetki ve </a:t>
            </a:r>
            <a:r>
              <a:rPr lang="tr-TR" sz="4900" b="1" dirty="0" smtClean="0"/>
              <a:t>Sorumluluklar - 3</a:t>
            </a:r>
            <a:r>
              <a:rPr lang="tr-TR" b="1" dirty="0"/>
              <a:t/>
            </a:r>
            <a:br>
              <a:rPr lang="tr-TR" b="1" dirty="0"/>
            </a:br>
            <a:endParaRPr lang="tr-TR" dirty="0"/>
          </a:p>
        </p:txBody>
      </p:sp>
      <p:sp>
        <p:nvSpPr>
          <p:cNvPr id="3" name="İçerik Yer Tutucusu 2"/>
          <p:cNvSpPr>
            <a:spLocks noGrp="1"/>
          </p:cNvSpPr>
          <p:nvPr>
            <p:ph idx="1"/>
          </p:nvPr>
        </p:nvSpPr>
        <p:spPr>
          <a:xfrm>
            <a:off x="801986" y="1964602"/>
            <a:ext cx="10515600" cy="4798337"/>
          </a:xfrm>
        </p:spPr>
        <p:txBody>
          <a:bodyPr>
            <a:normAutofit fontScale="70000" lnSpcReduction="20000"/>
          </a:bodyPr>
          <a:lstStyle/>
          <a:p>
            <a:pPr marL="0" indent="0">
              <a:buNone/>
            </a:pPr>
            <a:r>
              <a:rPr lang="tr-TR" sz="4000" b="1" dirty="0"/>
              <a:t>Birim Risk Koordinatörü</a:t>
            </a:r>
            <a:endParaRPr lang="tr-TR" sz="4000" dirty="0" smtClean="0"/>
          </a:p>
          <a:p>
            <a:pPr lvl="0" algn="just"/>
            <a:r>
              <a:rPr lang="tr-TR" dirty="0"/>
              <a:t>Birimin hedeflerini etkileyebilecek risklerin tespit edilmesini koordine eder ve rehberlik sağlar. Tespit edilen riskleri alt birimlerin bilgi ve uzmanlıklarından yararlanarak faaliyetler ile eşleştirir ve tüm önemli konuların ele alınmasını sağlar</a:t>
            </a:r>
            <a:r>
              <a:rPr lang="tr-TR" dirty="0" smtClean="0"/>
              <a:t>.</a:t>
            </a:r>
            <a:r>
              <a:rPr lang="tr-TR" dirty="0"/>
              <a:t> </a:t>
            </a:r>
          </a:p>
          <a:p>
            <a:pPr lvl="0" algn="just"/>
            <a:r>
              <a:rPr lang="tr-TR" dirty="0"/>
              <a:t>Yıllık periyotlarda belirlenen risk kayıtlarını ve ilgili raporları gözden geçirir ve birim yöneticisinin de onayını alarak Üniversite Risk Koordinatörüne raporlar</a:t>
            </a:r>
            <a:r>
              <a:rPr lang="tr-TR" dirty="0" smtClean="0"/>
              <a:t>.</a:t>
            </a:r>
            <a:r>
              <a:rPr lang="tr-TR" dirty="0"/>
              <a:t> </a:t>
            </a:r>
          </a:p>
          <a:p>
            <a:pPr lvl="0" algn="just"/>
            <a:r>
              <a:rPr lang="tr-TR" dirty="0"/>
              <a:t>Alt Birim Risk Koordinatörlerinin raporladıkları riskleri birim düzeyinde izler. Mevcut risklerdeki değişiklikleri ve varsa yeni riskleri değerlendirerek birim yöneticisinin de uygun görüşünü alarak Üniversite Risk Koordinatörüne raporlar</a:t>
            </a:r>
            <a:r>
              <a:rPr lang="tr-TR" dirty="0" smtClean="0"/>
              <a:t>.</a:t>
            </a:r>
            <a:r>
              <a:rPr lang="tr-TR" dirty="0"/>
              <a:t> </a:t>
            </a:r>
          </a:p>
          <a:p>
            <a:pPr lvl="0" algn="just"/>
            <a:r>
              <a:rPr lang="tr-TR" dirty="0"/>
              <a:t>Yıllık olarak daha önce belirlenmiş veya yıl içerisinde ortaya çıkabilecek risklerin iyi yönetilip yönetilmediğine dair kanıtları Üniversite Risk Koordinatörüne sunar</a:t>
            </a:r>
            <a:r>
              <a:rPr lang="tr-TR" dirty="0" smtClean="0"/>
              <a:t>.</a:t>
            </a:r>
            <a:r>
              <a:rPr lang="tr-TR" dirty="0"/>
              <a:t> </a:t>
            </a:r>
          </a:p>
          <a:p>
            <a:pPr lvl="0" algn="just"/>
            <a:r>
              <a:rPr lang="tr-TR" dirty="0"/>
              <a:t>Üniversite Risk Koordinatörü ile İç Kontrol İzleme ve Yönlendirme Kurulunun görüşleri, tavsiyeleri ve kararları doğrultusunda varsa Alt Birim Risk Koordinatörlerine geri bildirim sağlar</a:t>
            </a:r>
            <a:r>
              <a:rPr lang="tr-TR" dirty="0" smtClean="0"/>
              <a:t>.</a:t>
            </a:r>
            <a:r>
              <a:rPr lang="tr-TR" dirty="0"/>
              <a:t> </a:t>
            </a:r>
          </a:p>
          <a:p>
            <a:pPr lvl="0" algn="just"/>
            <a:r>
              <a:rPr lang="tr-TR" dirty="0"/>
              <a:t>Üniversite Risk Koordinatörü tarafından talep edilen bilgi ve belgeleri vermekle yükümlüdür</a:t>
            </a:r>
            <a:r>
              <a:rPr lang="tr-TR" dirty="0" smtClean="0"/>
              <a:t>.</a:t>
            </a:r>
            <a:r>
              <a:rPr lang="tr-TR" dirty="0"/>
              <a:t> </a:t>
            </a:r>
          </a:p>
          <a:p>
            <a:pPr lvl="0" algn="just"/>
            <a:r>
              <a:rPr lang="tr-TR" dirty="0"/>
              <a:t>Risk yönetimiyle ilgili eğitim ihtiyaçlarını tespit eder ve Üniversite Risk Koordinatörüne bildirir.</a:t>
            </a:r>
          </a:p>
          <a:p>
            <a:endParaRPr lang="tr-TR" dirty="0"/>
          </a:p>
        </p:txBody>
      </p:sp>
      <p:sp>
        <p:nvSpPr>
          <p:cNvPr id="4" name="Dikdörtgen 3"/>
          <p:cNvSpPr/>
          <p:nvPr/>
        </p:nvSpPr>
        <p:spPr>
          <a:xfrm>
            <a:off x="0" y="-81481"/>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6285549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03700"/>
            <a:ext cx="10515600" cy="416458"/>
          </a:xfrm>
        </p:spPr>
        <p:txBody>
          <a:bodyPr>
            <a:normAutofit fontScale="90000"/>
          </a:bodyPr>
          <a:lstStyle/>
          <a:p>
            <a:pPr algn="ctr"/>
            <a:r>
              <a:rPr lang="tr-TR" b="1" dirty="0" smtClean="0"/>
              <a:t>Görev</a:t>
            </a:r>
            <a:r>
              <a:rPr lang="tr-TR" b="1" dirty="0"/>
              <a:t>, Yetki ve </a:t>
            </a:r>
            <a:r>
              <a:rPr lang="tr-TR" b="1" dirty="0" smtClean="0"/>
              <a:t>Sorumluluklar - 4</a:t>
            </a:r>
            <a:endParaRPr lang="tr-TR" dirty="0"/>
          </a:p>
        </p:txBody>
      </p:sp>
      <p:sp>
        <p:nvSpPr>
          <p:cNvPr id="3" name="İçerik Yer Tutucusu 2"/>
          <p:cNvSpPr>
            <a:spLocks noGrp="1"/>
          </p:cNvSpPr>
          <p:nvPr>
            <p:ph idx="1"/>
          </p:nvPr>
        </p:nvSpPr>
        <p:spPr>
          <a:xfrm>
            <a:off x="865361" y="1883121"/>
            <a:ext cx="10515600" cy="4889301"/>
          </a:xfrm>
        </p:spPr>
        <p:txBody>
          <a:bodyPr>
            <a:normAutofit fontScale="25000" lnSpcReduction="20000"/>
          </a:bodyPr>
          <a:lstStyle/>
          <a:p>
            <a:pPr marL="0" indent="0">
              <a:buNone/>
            </a:pPr>
            <a:r>
              <a:rPr lang="tr-TR" sz="9600" b="1" dirty="0" smtClean="0"/>
              <a:t>Alt </a:t>
            </a:r>
            <a:r>
              <a:rPr lang="tr-TR" sz="9600" b="1" dirty="0"/>
              <a:t>Birim Risk </a:t>
            </a:r>
            <a:r>
              <a:rPr lang="tr-TR" sz="9600" b="1" dirty="0" smtClean="0"/>
              <a:t>Koordinatörü</a:t>
            </a:r>
          </a:p>
          <a:p>
            <a:pPr lvl="0" algn="just"/>
            <a:r>
              <a:rPr lang="tr-TR" sz="8000" dirty="0"/>
              <a:t>Alt birim düzeyindeki risklerin tespit edilmesi, değerlendirilmesi, cevap verilmesi, gözden geçirilmesi ve raporlanması görevlerinin yerine getirilmesini koordine eder.</a:t>
            </a:r>
          </a:p>
          <a:p>
            <a:pPr lvl="0" algn="just"/>
            <a:r>
              <a:rPr lang="tr-TR" sz="8000" dirty="0"/>
              <a:t>Üniversitenin risk stratejisine uygun olarak alt birimin faaliyetlerine ait yeni tespit edilen riskleri, risk puanı değişenleri ve bunları azaltmakta kullanılan kontrollerin etkinliğini Birim Risk Koordinatörünün belirlediği periyotlarla Birim Risk Koordinatörüne raporlar. </a:t>
            </a:r>
          </a:p>
          <a:p>
            <a:pPr lvl="0" algn="just"/>
            <a:r>
              <a:rPr lang="tr-TR" sz="8000" dirty="0"/>
              <a:t>Birim Risk Koordinatörü tarafından talep edilen bilgi ve belgeleri vermekle yükümlüdür</a:t>
            </a:r>
            <a:r>
              <a:rPr lang="tr-TR" sz="8000" dirty="0" smtClean="0"/>
              <a:t>.</a:t>
            </a:r>
          </a:p>
          <a:p>
            <a:pPr lvl="0" algn="just"/>
            <a:endParaRPr lang="tr-TR" sz="8000" dirty="0" smtClean="0"/>
          </a:p>
          <a:p>
            <a:pPr marL="0" indent="0" algn="just">
              <a:buNone/>
            </a:pPr>
            <a:r>
              <a:rPr lang="tr-TR" sz="9600" b="1" dirty="0"/>
              <a:t>Çalışanlar </a:t>
            </a:r>
          </a:p>
          <a:p>
            <a:pPr algn="just"/>
            <a:r>
              <a:rPr lang="tr-TR" sz="8000" dirty="0" smtClean="0"/>
              <a:t>Yeni </a:t>
            </a:r>
            <a:r>
              <a:rPr lang="tr-TR" sz="8000" dirty="0"/>
              <a:t>ortaya çıkan ve değişen riskleri tanımlamak, iletmek ve bunlara cevap vermek yoluyla birimlerinde risk yönetimi süreçlerine doğrudan katkıda bulunur.</a:t>
            </a:r>
          </a:p>
          <a:p>
            <a:pPr lvl="0" algn="just"/>
            <a:r>
              <a:rPr lang="tr-TR" sz="8000" dirty="0"/>
              <a:t>Görev alanındaki riskleri, üniversite tarafından belirlenen yetki ve sorumlulukları çerçevesinde yönetir.</a:t>
            </a:r>
          </a:p>
          <a:p>
            <a:pPr lvl="0" algn="just"/>
            <a:r>
              <a:rPr lang="tr-TR" sz="8000" dirty="0"/>
              <a:t>Görev alanındaki risklerin iyi yönetilip yönetilmediği konusunda Alt Birim Risk Koordinatörüne; Alt Birim Risk Koordinatörünün bulunmadığı durumlarda Birim Risk Koordinatörüne bildirir ve gerekli kanıtları sağlar</a:t>
            </a:r>
            <a:r>
              <a:rPr lang="tr-TR" sz="8000" dirty="0" smtClean="0"/>
              <a:t>.</a:t>
            </a:r>
            <a:endParaRPr lang="tr-TR" sz="8000" dirty="0"/>
          </a:p>
          <a:p>
            <a:pPr marL="0" indent="0">
              <a:buNone/>
            </a:pPr>
            <a:endParaRPr lang="tr-TR" sz="5100"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8569707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10453" y="1249378"/>
            <a:ext cx="10515600" cy="642796"/>
          </a:xfrm>
        </p:spPr>
        <p:txBody>
          <a:bodyPr>
            <a:normAutofit fontScale="90000"/>
          </a:bodyPr>
          <a:lstStyle/>
          <a:p>
            <a:pPr algn="ctr"/>
            <a:r>
              <a:rPr lang="tr-TR" b="1" dirty="0" smtClean="0"/>
              <a:t>Görev</a:t>
            </a:r>
            <a:r>
              <a:rPr lang="tr-TR" b="1" dirty="0"/>
              <a:t>, Yetki ve </a:t>
            </a:r>
            <a:r>
              <a:rPr lang="tr-TR" b="1" dirty="0" smtClean="0"/>
              <a:t>Sorumluluklar - 5</a:t>
            </a:r>
            <a:endParaRPr lang="tr-TR" dirty="0"/>
          </a:p>
        </p:txBody>
      </p:sp>
      <p:sp>
        <p:nvSpPr>
          <p:cNvPr id="3" name="İçerik Yer Tutucusu 2"/>
          <p:cNvSpPr>
            <a:spLocks noGrp="1"/>
          </p:cNvSpPr>
          <p:nvPr>
            <p:ph idx="1"/>
          </p:nvPr>
        </p:nvSpPr>
        <p:spPr>
          <a:xfrm>
            <a:off x="811040" y="2009869"/>
            <a:ext cx="10515600" cy="4601660"/>
          </a:xfrm>
        </p:spPr>
        <p:txBody>
          <a:bodyPr>
            <a:normAutofit/>
          </a:bodyPr>
          <a:lstStyle/>
          <a:p>
            <a:pPr marL="0" indent="0">
              <a:buNone/>
            </a:pPr>
            <a:r>
              <a:rPr lang="tr-TR" b="1" dirty="0"/>
              <a:t>İç Denetim Birimi</a:t>
            </a:r>
          </a:p>
          <a:p>
            <a:pPr lvl="0" algn="just"/>
            <a:r>
              <a:rPr lang="tr-TR" dirty="0" smtClean="0"/>
              <a:t>Risk </a:t>
            </a:r>
            <a:r>
              <a:rPr lang="tr-TR" dirty="0"/>
              <a:t>yönetimi sürecinin etkili olup olmadığı, risklerin gereken şekilde yönetilip yönetilmediği hususunda değerlendirmeler yaparak üst yöneticiye mevzuatları çerçevesinde gerekli raporlamaları yapar.</a:t>
            </a:r>
          </a:p>
          <a:p>
            <a:pPr lvl="0" algn="just"/>
            <a:r>
              <a:rPr lang="tr-TR" dirty="0"/>
              <a:t>Risk yönetim sürecinin kurulması ve geliştirilmesinde birimlere kolaylaştırıcılık ve eğitim gibi danışmanlık hizmetleri sunar</a:t>
            </a:r>
            <a:r>
              <a:rPr lang="tr-TR" dirty="0" smtClean="0"/>
              <a:t>.</a:t>
            </a:r>
          </a:p>
          <a:p>
            <a:pPr marL="0" lvl="0" indent="0" algn="just">
              <a:buNone/>
            </a:pPr>
            <a:endParaRPr lang="tr-TR" dirty="0"/>
          </a:p>
          <a:p>
            <a:pPr marL="0" indent="0" algn="just">
              <a:buNone/>
            </a:pPr>
            <a:r>
              <a:rPr lang="tr-TR" b="1" dirty="0" smtClean="0"/>
              <a:t>Strateji </a:t>
            </a:r>
            <a:r>
              <a:rPr lang="tr-TR" b="1" dirty="0"/>
              <a:t>Geliştirme Daire Başkanlığı</a:t>
            </a:r>
          </a:p>
          <a:p>
            <a:pPr algn="just"/>
            <a:r>
              <a:rPr lang="tr-TR" dirty="0" smtClean="0"/>
              <a:t>Üniversite </a:t>
            </a:r>
            <a:r>
              <a:rPr lang="tr-TR" dirty="0"/>
              <a:t>Risk Koordinatörü ile Risk İzleme ve Yönlendirme Komisyonunun sekretarya hizmetlerini yürütür.</a:t>
            </a:r>
          </a:p>
          <a:p>
            <a:pPr marL="0" indent="0">
              <a:buNone/>
            </a:pPr>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1354238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39913"/>
            <a:ext cx="10515600" cy="497940"/>
          </a:xfrm>
        </p:spPr>
        <p:txBody>
          <a:bodyPr>
            <a:normAutofit fontScale="90000"/>
          </a:bodyPr>
          <a:lstStyle/>
          <a:p>
            <a:pPr algn="ctr"/>
            <a:r>
              <a:rPr lang="tr-TR" b="1" dirty="0" smtClean="0"/>
              <a:t>Görev</a:t>
            </a:r>
            <a:r>
              <a:rPr lang="tr-TR" b="1" dirty="0"/>
              <a:t>, Yetki ve </a:t>
            </a:r>
            <a:r>
              <a:rPr lang="tr-TR" b="1" dirty="0" smtClean="0"/>
              <a:t>Sorumluluklar - 6</a:t>
            </a:r>
            <a:endParaRPr lang="tr-TR" dirty="0"/>
          </a:p>
        </p:txBody>
      </p:sp>
      <p:sp>
        <p:nvSpPr>
          <p:cNvPr id="3" name="İçerik Yer Tutucusu 2"/>
          <p:cNvSpPr>
            <a:spLocks noGrp="1"/>
          </p:cNvSpPr>
          <p:nvPr>
            <p:ph idx="1"/>
          </p:nvPr>
        </p:nvSpPr>
        <p:spPr>
          <a:xfrm>
            <a:off x="783879" y="2082297"/>
            <a:ext cx="10515600" cy="4483965"/>
          </a:xfrm>
        </p:spPr>
        <p:txBody>
          <a:bodyPr>
            <a:normAutofit fontScale="92500" lnSpcReduction="20000"/>
          </a:bodyPr>
          <a:lstStyle/>
          <a:p>
            <a:pPr marL="0" indent="0">
              <a:buNone/>
            </a:pPr>
            <a:r>
              <a:rPr lang="tr-TR" b="1" dirty="0"/>
              <a:t>Harcama Yetkilileri/Birim Yöneticisi </a:t>
            </a:r>
          </a:p>
          <a:p>
            <a:pPr lvl="0" algn="just"/>
            <a:r>
              <a:rPr lang="tr-TR" dirty="0" smtClean="0"/>
              <a:t>Nitelikli </a:t>
            </a:r>
            <a:r>
              <a:rPr lang="tr-TR" dirty="0"/>
              <a:t>personelini kurumsal risk yönetimi için oluşturulan komisyonlarda, alt çalışma ekiplerinde ve </a:t>
            </a:r>
            <a:r>
              <a:rPr lang="tr-TR" dirty="0" err="1"/>
              <a:t>çalıştaylarda</a:t>
            </a:r>
            <a:r>
              <a:rPr lang="tr-TR" dirty="0"/>
              <a:t> görevlendirir</a:t>
            </a:r>
            <a:r>
              <a:rPr lang="tr-TR" dirty="0" smtClean="0"/>
              <a:t>.</a:t>
            </a:r>
            <a:r>
              <a:rPr lang="tr-TR" dirty="0"/>
              <a:t> </a:t>
            </a:r>
          </a:p>
          <a:p>
            <a:pPr lvl="0" algn="just"/>
            <a:r>
              <a:rPr lang="tr-TR" dirty="0"/>
              <a:t>Görevlendirilen personelin yapılacak çalışmalara yeterli zaman ayırması ve aktif katılım göstermesi için gerekli tedbirleri alır</a:t>
            </a:r>
            <a:r>
              <a:rPr lang="tr-TR" dirty="0" smtClean="0"/>
              <a:t>.</a:t>
            </a:r>
            <a:r>
              <a:rPr lang="tr-TR" dirty="0"/>
              <a:t> </a:t>
            </a:r>
          </a:p>
          <a:p>
            <a:pPr lvl="0" algn="just"/>
            <a:r>
              <a:rPr lang="tr-TR" dirty="0"/>
              <a:t>Kurul ve Risk İzleme ve Yönlendirme Komisyonu tarafından talep edilen bilgi ve belgeleri zamanında ve eksiksiz hazırlar</a:t>
            </a:r>
            <a:r>
              <a:rPr lang="tr-TR" dirty="0" smtClean="0"/>
              <a:t>.</a:t>
            </a:r>
            <a:r>
              <a:rPr lang="tr-TR" dirty="0"/>
              <a:t> </a:t>
            </a:r>
          </a:p>
          <a:p>
            <a:pPr lvl="0" algn="just"/>
            <a:r>
              <a:rPr lang="tr-TR" dirty="0"/>
              <a:t>Riskleri sürekli izler, risklerde bir değişiklik olması veya yeni bir risk oluşması durumunda Risk İzleme ve Yönlendirme Komisyonuna raporlar</a:t>
            </a:r>
            <a:r>
              <a:rPr lang="tr-TR" dirty="0" smtClean="0"/>
              <a:t>.</a:t>
            </a:r>
            <a:r>
              <a:rPr lang="tr-TR" dirty="0"/>
              <a:t> </a:t>
            </a:r>
          </a:p>
          <a:p>
            <a:pPr lvl="0" algn="just"/>
            <a:r>
              <a:rPr lang="tr-TR" dirty="0"/>
              <a:t>İzleme sonuçlarını belirlenen periyotlarda Risk İzleme ve Yönlendirme Komisyonuna raporlar</a:t>
            </a:r>
            <a:r>
              <a:rPr lang="tr-TR" dirty="0" smtClean="0"/>
              <a:t>.</a:t>
            </a:r>
            <a:r>
              <a:rPr lang="tr-TR" dirty="0"/>
              <a:t> </a:t>
            </a:r>
          </a:p>
          <a:p>
            <a:pPr lvl="0" algn="just"/>
            <a:r>
              <a:rPr lang="tr-TR" dirty="0"/>
              <a:t>Risk kayıt ve takip formunun güncellenmesine katkı sağlar.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7152281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21806"/>
            <a:ext cx="10515600" cy="570368"/>
          </a:xfrm>
        </p:spPr>
        <p:txBody>
          <a:bodyPr>
            <a:normAutofit fontScale="90000"/>
          </a:bodyPr>
          <a:lstStyle/>
          <a:p>
            <a:pPr algn="ctr"/>
            <a:r>
              <a:rPr lang="tr-TR" b="1" dirty="0" smtClean="0"/>
              <a:t>Kurumsal Risk Yönetimi Nasıl Uygulanır?</a:t>
            </a:r>
            <a:endParaRPr lang="tr-TR" b="1" dirty="0"/>
          </a:p>
        </p:txBody>
      </p:sp>
      <p:sp>
        <p:nvSpPr>
          <p:cNvPr id="3" name="İçerik Yer Tutucusu 2"/>
          <p:cNvSpPr>
            <a:spLocks noGrp="1"/>
          </p:cNvSpPr>
          <p:nvPr>
            <p:ph idx="1"/>
          </p:nvPr>
        </p:nvSpPr>
        <p:spPr>
          <a:xfrm>
            <a:off x="874414" y="2000816"/>
            <a:ext cx="10515600" cy="4511126"/>
          </a:xfrm>
        </p:spPr>
        <p:txBody>
          <a:bodyPr/>
          <a:lstStyle/>
          <a:p>
            <a:pPr marL="0" indent="0">
              <a:buNone/>
            </a:pPr>
            <a:endParaRPr lang="tr-TR" dirty="0" smtClean="0"/>
          </a:p>
          <a:p>
            <a:pPr marL="0" indent="0">
              <a:buNone/>
            </a:pPr>
            <a:r>
              <a:rPr lang="tr-TR" dirty="0" smtClean="0"/>
              <a:t>Kurumsal  </a:t>
            </a:r>
            <a:r>
              <a:rPr lang="tr-TR" dirty="0"/>
              <a:t>risk  yönetimi  yaklaşımı, risklerin  belirlenmesinden  başlayarak  risklerin izlenmesi ve raporlanmasını kapsayacak şekilde aşağıda yer verilen adımlar çerçevesinde uygulanır</a:t>
            </a:r>
            <a:r>
              <a:rPr lang="tr-TR" dirty="0" smtClean="0"/>
              <a:t>.</a:t>
            </a:r>
          </a:p>
          <a:p>
            <a:pPr marL="514350" indent="-514350" algn="just">
              <a:buAutoNum type="arabicPeriod"/>
            </a:pPr>
            <a:r>
              <a:rPr lang="tr-TR" dirty="0" smtClean="0"/>
              <a:t>Risklerin </a:t>
            </a:r>
            <a:r>
              <a:rPr lang="tr-TR" dirty="0"/>
              <a:t>Belirlenmesi</a:t>
            </a:r>
          </a:p>
          <a:p>
            <a:pPr marL="514350" indent="-514350" algn="just">
              <a:buAutoNum type="arabicPeriod"/>
            </a:pPr>
            <a:r>
              <a:rPr lang="tr-TR" dirty="0"/>
              <a:t>Risklerin Değerlendirilmesi</a:t>
            </a:r>
          </a:p>
          <a:p>
            <a:pPr marL="514350" indent="-514350" algn="just">
              <a:buAutoNum type="arabicPeriod"/>
            </a:pPr>
            <a:r>
              <a:rPr lang="tr-TR" dirty="0"/>
              <a:t>Risklere Yönelik Alınacak Kararların Belirlenmesi</a:t>
            </a:r>
          </a:p>
          <a:p>
            <a:pPr marL="514350" indent="-514350" algn="just">
              <a:buAutoNum type="arabicPeriod"/>
            </a:pPr>
            <a:r>
              <a:rPr lang="tr-TR" dirty="0"/>
              <a:t>Risklerin İzlenmesi ve </a:t>
            </a:r>
            <a:r>
              <a:rPr lang="tr-TR" dirty="0" smtClean="0"/>
              <a:t>Raporlanması</a:t>
            </a:r>
            <a:endParaRPr lang="tr-TR" dirty="0"/>
          </a:p>
          <a:p>
            <a:pPr marL="0" indent="0">
              <a:buNone/>
            </a:pPr>
            <a:endParaRPr lang="tr-TR" dirty="0"/>
          </a:p>
          <a:p>
            <a:pPr marL="0" indent="0">
              <a:buNone/>
            </a:pPr>
            <a:endParaRPr lang="tr-TR" dirty="0"/>
          </a:p>
        </p:txBody>
      </p:sp>
      <p:sp>
        <p:nvSpPr>
          <p:cNvPr id="6" name="Dikdörtgen 5"/>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9143227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49377"/>
            <a:ext cx="10515600" cy="497941"/>
          </a:xfrm>
        </p:spPr>
        <p:txBody>
          <a:bodyPr>
            <a:normAutofit fontScale="90000"/>
          </a:bodyPr>
          <a:lstStyle/>
          <a:p>
            <a:pPr algn="ctr"/>
            <a:r>
              <a:rPr lang="tr-TR" b="1" dirty="0" smtClean="0"/>
              <a:t/>
            </a:r>
            <a:br>
              <a:rPr lang="tr-TR" b="1" dirty="0" smtClean="0"/>
            </a:br>
            <a:r>
              <a:rPr lang="tr-TR" sz="4900" b="1" dirty="0" smtClean="0"/>
              <a:t>Risklerin </a:t>
            </a:r>
            <a:r>
              <a:rPr lang="tr-TR" sz="4900" b="1" dirty="0"/>
              <a:t>Belirlenmesi ve </a:t>
            </a:r>
            <a:r>
              <a:rPr lang="tr-TR" sz="4900" b="1" dirty="0" smtClean="0"/>
              <a:t>Değerlendirilmesi - 1</a:t>
            </a:r>
            <a:r>
              <a:rPr lang="tr-TR" b="1" dirty="0"/>
              <a:t/>
            </a:r>
            <a:br>
              <a:rPr lang="tr-TR" b="1" dirty="0"/>
            </a:br>
            <a:endParaRPr lang="tr-TR" dirty="0"/>
          </a:p>
        </p:txBody>
      </p:sp>
      <p:sp>
        <p:nvSpPr>
          <p:cNvPr id="3" name="İçerik Yer Tutucusu 2"/>
          <p:cNvSpPr>
            <a:spLocks noGrp="1"/>
          </p:cNvSpPr>
          <p:nvPr>
            <p:ph idx="1"/>
          </p:nvPr>
        </p:nvSpPr>
        <p:spPr>
          <a:xfrm>
            <a:off x="811040" y="1892173"/>
            <a:ext cx="10515600" cy="4870765"/>
          </a:xfrm>
        </p:spPr>
        <p:txBody>
          <a:bodyPr>
            <a:normAutofit fontScale="62500" lnSpcReduction="20000"/>
          </a:bodyPr>
          <a:lstStyle/>
          <a:p>
            <a:pPr algn="just">
              <a:buFont typeface="Wingdings" panose="05000000000000000000" pitchFamily="2" charset="2"/>
              <a:buChar char="Ø"/>
            </a:pPr>
            <a:r>
              <a:rPr lang="tr-TR" dirty="0" smtClean="0"/>
              <a:t>Risk </a:t>
            </a:r>
            <a:r>
              <a:rPr lang="tr-TR" dirty="0"/>
              <a:t>belirleme sürecinin temel amacı; Üniversitenin amaç ve hedeflerine ulaşmasına engel olacak ve idari performansı düşürecek her türlü olay temel alınarak, var olan tehditleri, istenmeyen durumları ve sonuçları, yaklaşmakta olan tehlikeleri içerecek kapsamlı bir risk haritası çıkarmaktır. </a:t>
            </a:r>
            <a:endParaRPr lang="tr-TR" dirty="0" smtClean="0"/>
          </a:p>
          <a:p>
            <a:pPr marL="0" indent="0" algn="just">
              <a:buNone/>
            </a:pPr>
            <a:endParaRPr lang="tr-TR" dirty="0" smtClean="0"/>
          </a:p>
          <a:p>
            <a:pPr algn="just">
              <a:buFont typeface="Wingdings" panose="05000000000000000000" pitchFamily="2" charset="2"/>
              <a:buChar char="Ø"/>
            </a:pPr>
            <a:r>
              <a:rPr lang="tr-TR" dirty="0"/>
              <a:t>Üniversitenin risklerin belirlenmesi konusunda takip ettiği aşamalar aşağıdaki gibidir;</a:t>
            </a:r>
          </a:p>
          <a:p>
            <a:pPr lvl="0" algn="just"/>
            <a:r>
              <a:rPr lang="tr-TR" dirty="0"/>
              <a:t>Riskler, Üniversite süreç hiyerarşisi içerisinde; süreçler, alt süreçler ve iş akışları üzerinde tespit edilir.</a:t>
            </a:r>
          </a:p>
          <a:p>
            <a:pPr lvl="0" algn="just"/>
            <a:r>
              <a:rPr lang="tr-TR" dirty="0"/>
              <a:t>İş akışları üzerinde riskler, alt süreçte görev yapan personel ile birlikte Birim Risk Yönetimi Ekibi ve Birim Risk Koordinatörü tarafından iş adımları tek tek değerlendirilmek suretiyle tespit edilir.</a:t>
            </a:r>
          </a:p>
          <a:p>
            <a:pPr lvl="0" algn="just"/>
            <a:r>
              <a:rPr lang="tr-TR" dirty="0"/>
              <a:t>İş akışları üzerinde risk belirleme çalışmaları tamamlandıktan sonra, alt süreç ve sürece ilişkin risk belirleme çalışmasına geçilir. Alt süreçlere ilişkin riskler; alt süreçte görev alan personel ve alt süreç sorumlusu/sorumluları ile birlikte, sürece ilişkin riskler ise; ilgili süreç sorumluları ve alt süreç sorumluları ile birlikte, sürecin ilişkili olduğu stratejik hedef dikkate alınmak suretiyle tespit edilir ve ölçülür. </a:t>
            </a:r>
          </a:p>
          <a:p>
            <a:pPr lvl="0" algn="just"/>
            <a:r>
              <a:rPr lang="tr-TR" dirty="0"/>
              <a:t>Riskler tanımlanırken; risklerin çeşidi, kaynağı, sebebi, etkisi ve seviyesi göz önünde bulundurulur.</a:t>
            </a:r>
          </a:p>
          <a:p>
            <a:pPr algn="just"/>
            <a:r>
              <a:rPr lang="tr-TR" dirty="0"/>
              <a:t>Risklerin belirlenmesi sürecinde; veri analizleri, senaryo analizleri, kontrol listeleri, anketler, görüşmeler, soru çizelgeleri, beyin fırtınası, kurumun sahip olduğu tecrübeler, akış şemaları, denetim raporları, risk kütükleri, stratejik planlar, eylemsel planlar, idari ve akademik personelin geri bildirimleri, SWOT ve PESTLE analizleri gibi yöntem ve tekniklerden bir ya da bir kaçı kullanılır. </a:t>
            </a:r>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309798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85180"/>
            <a:ext cx="10515600" cy="325925"/>
          </a:xfrm>
        </p:spPr>
        <p:txBody>
          <a:bodyPr>
            <a:normAutofit fontScale="90000"/>
          </a:bodyPr>
          <a:lstStyle/>
          <a:p>
            <a:pPr algn="ctr"/>
            <a:r>
              <a:rPr lang="tr-TR" b="1" dirty="0" smtClean="0"/>
              <a:t>Risklerin </a:t>
            </a:r>
            <a:r>
              <a:rPr lang="tr-TR" b="1" dirty="0"/>
              <a:t>Belirlenmesi ve </a:t>
            </a:r>
            <a:r>
              <a:rPr lang="tr-TR" b="1" dirty="0" smtClean="0"/>
              <a:t>Değerlendirilmesi - 2</a:t>
            </a:r>
            <a:endParaRPr lang="tr-TR" dirty="0"/>
          </a:p>
        </p:txBody>
      </p:sp>
      <p:sp>
        <p:nvSpPr>
          <p:cNvPr id="3" name="İçerik Yer Tutucusu 2"/>
          <p:cNvSpPr>
            <a:spLocks noGrp="1"/>
          </p:cNvSpPr>
          <p:nvPr>
            <p:ph idx="1"/>
          </p:nvPr>
        </p:nvSpPr>
        <p:spPr>
          <a:xfrm>
            <a:off x="856306" y="1883121"/>
            <a:ext cx="10515600" cy="4771176"/>
          </a:xfrm>
        </p:spPr>
        <p:txBody>
          <a:bodyPr>
            <a:normAutofit fontScale="77500" lnSpcReduction="20000"/>
          </a:bodyPr>
          <a:lstStyle/>
          <a:p>
            <a:pPr lvl="0" algn="just"/>
            <a:r>
              <a:rPr lang="tr-TR" dirty="0" smtClean="0"/>
              <a:t>Risk </a:t>
            </a:r>
            <a:r>
              <a:rPr lang="tr-TR" dirty="0"/>
              <a:t>belirleme çalışmaları; </a:t>
            </a:r>
            <a:r>
              <a:rPr lang="tr-TR" dirty="0" err="1"/>
              <a:t>inovasyon</a:t>
            </a:r>
            <a:r>
              <a:rPr lang="tr-TR" dirty="0"/>
              <a:t>, araştırma, toplumsal destek ve sosyal sorumluluk, eğitim öğretim kalitesinin arttırılması, etik kurallar, iş sürekliliği ve güvenliği, yerel, toplumsal ve küresel ilişkiler, yönetsel kararlar, kampüs güvenliği, mevzuata uyum, fiziksel ve finansal varlıkların korunması konuları çerçevesinde yürütülür. </a:t>
            </a:r>
          </a:p>
          <a:p>
            <a:pPr lvl="0" algn="just"/>
            <a:r>
              <a:rPr lang="tr-TR" dirty="0"/>
              <a:t>Risk belirleme sürecinde; amaca uygun, sahip olunan en güncel bilgiler kullanılır ve bu bilgiler belgelendirilir.</a:t>
            </a:r>
          </a:p>
          <a:p>
            <a:pPr lvl="0" algn="just"/>
            <a:r>
              <a:rPr lang="tr-TR" dirty="0"/>
              <a:t>Risk türlerinin doğru bir şekilde belirlenebilmesi için kapsayıcılığı yüksek risk çeşitlerini içeren risk türleri tablosu kullanılır.</a:t>
            </a:r>
          </a:p>
          <a:p>
            <a:pPr lvl="0" algn="just"/>
            <a:r>
              <a:rPr lang="tr-TR" dirty="0"/>
              <a:t>Risk belirlenirken herkes tarafından anlaşılabilir ve raporlamaya uygun ifadelere yer verilir. Riskin tanımından; riskin kaynağı ve ortaya çıkabilecek kayıp, açık ve net olarak anlaşılabilmelidir. </a:t>
            </a:r>
          </a:p>
          <a:p>
            <a:pPr lvl="0" algn="just"/>
            <a:r>
              <a:rPr lang="tr-TR" dirty="0"/>
              <a:t>Risk belirleme sürecinin ne derece yararlı ve etkili olduğunu değerlendirmeye yönelik, geri bildirimlerden yararlanılır.</a:t>
            </a:r>
          </a:p>
          <a:p>
            <a:pPr lvl="0" algn="just"/>
            <a:r>
              <a:rPr lang="tr-TR" dirty="0"/>
              <a:t>Risk belirleme çalışmalarında dış çevreden kaynaklı riskler ayrıca tespit edilir, ölçülür ve kayıt altına alınır. </a:t>
            </a:r>
          </a:p>
          <a:p>
            <a:pPr algn="just">
              <a:buFont typeface="Wingdings" panose="05000000000000000000" pitchFamily="2" charset="2"/>
              <a:buChar char="Ø"/>
            </a:pPr>
            <a:endParaRPr lang="tr-TR" dirty="0"/>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4613535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85179"/>
            <a:ext cx="10515600" cy="434567"/>
          </a:xfrm>
        </p:spPr>
        <p:txBody>
          <a:bodyPr>
            <a:normAutofit fontScale="90000"/>
          </a:bodyPr>
          <a:lstStyle/>
          <a:p>
            <a:pPr algn="ctr"/>
            <a:r>
              <a:rPr lang="tr-TR" b="1" dirty="0" smtClean="0"/>
              <a:t/>
            </a:r>
            <a:br>
              <a:rPr lang="tr-TR" b="1" dirty="0" smtClean="0"/>
            </a:br>
            <a:r>
              <a:rPr lang="tr-TR" b="1" dirty="0" smtClean="0"/>
              <a:t>Risk </a:t>
            </a:r>
            <a:r>
              <a:rPr lang="tr-TR" b="1" dirty="0"/>
              <a:t>Evreninin (Risk Türlerinin) Tespit </a:t>
            </a:r>
            <a:r>
              <a:rPr lang="tr-TR" b="1" dirty="0" smtClean="0"/>
              <a:t>Edilmesi - 1</a:t>
            </a:r>
            <a:r>
              <a:rPr lang="tr-TR" b="1" dirty="0"/>
              <a:t/>
            </a:r>
            <a:br>
              <a:rPr lang="tr-TR" b="1" dirty="0"/>
            </a:br>
            <a:endParaRPr lang="tr-TR" dirty="0"/>
          </a:p>
        </p:txBody>
      </p:sp>
      <p:sp>
        <p:nvSpPr>
          <p:cNvPr id="3" name="İçerik Yer Tutucusu 2"/>
          <p:cNvSpPr>
            <a:spLocks noGrp="1"/>
          </p:cNvSpPr>
          <p:nvPr>
            <p:ph idx="1"/>
          </p:nvPr>
        </p:nvSpPr>
        <p:spPr>
          <a:xfrm>
            <a:off x="856307" y="2124389"/>
            <a:ext cx="10515600" cy="4351338"/>
          </a:xfrm>
        </p:spPr>
        <p:txBody>
          <a:bodyPr>
            <a:normAutofit fontScale="85000" lnSpcReduction="20000"/>
          </a:bodyPr>
          <a:lstStyle/>
          <a:p>
            <a:pPr algn="just">
              <a:buFont typeface="Wingdings" panose="05000000000000000000" pitchFamily="2" charset="2"/>
              <a:buChar char="Ø"/>
            </a:pPr>
            <a:r>
              <a:rPr lang="tr-TR" dirty="0"/>
              <a:t>Riskler; </a:t>
            </a:r>
            <a:endParaRPr lang="tr-TR" dirty="0" smtClean="0"/>
          </a:p>
          <a:p>
            <a:pPr marL="0" indent="0" algn="just">
              <a:buNone/>
            </a:pPr>
            <a:r>
              <a:rPr lang="tr-TR" dirty="0" smtClean="0"/>
              <a:t>	1-Stratejik Yönetim</a:t>
            </a:r>
          </a:p>
          <a:p>
            <a:pPr marL="0" indent="0" algn="just">
              <a:buNone/>
            </a:pPr>
            <a:r>
              <a:rPr lang="tr-TR" dirty="0" smtClean="0"/>
              <a:t>	2-İktisadi</a:t>
            </a:r>
          </a:p>
          <a:p>
            <a:pPr marL="0" indent="0" algn="just">
              <a:buNone/>
            </a:pPr>
            <a:r>
              <a:rPr lang="tr-TR" dirty="0" smtClean="0"/>
              <a:t>	3-Yasal</a:t>
            </a:r>
          </a:p>
          <a:p>
            <a:pPr marL="0" indent="0" algn="just">
              <a:buNone/>
            </a:pPr>
            <a:r>
              <a:rPr lang="tr-TR" dirty="0" smtClean="0"/>
              <a:t>	4-İtibar </a:t>
            </a:r>
            <a:r>
              <a:rPr lang="tr-TR" dirty="0"/>
              <a:t>ve </a:t>
            </a:r>
            <a:r>
              <a:rPr lang="tr-TR" dirty="0" smtClean="0"/>
              <a:t>Saygınlık</a:t>
            </a:r>
          </a:p>
          <a:p>
            <a:pPr marL="0" indent="0" algn="just">
              <a:buNone/>
            </a:pPr>
            <a:r>
              <a:rPr lang="tr-TR" dirty="0" smtClean="0"/>
              <a:t>	5-Yönetim </a:t>
            </a:r>
            <a:r>
              <a:rPr lang="tr-TR" dirty="0"/>
              <a:t>ve </a:t>
            </a:r>
            <a:r>
              <a:rPr lang="tr-TR" dirty="0" smtClean="0"/>
              <a:t>İnsan</a:t>
            </a:r>
          </a:p>
          <a:p>
            <a:pPr marL="0" indent="0" algn="just">
              <a:buNone/>
            </a:pPr>
            <a:r>
              <a:rPr lang="tr-TR" dirty="0" smtClean="0"/>
              <a:t>	6-Çevresel</a:t>
            </a:r>
          </a:p>
          <a:p>
            <a:pPr marL="0" indent="0" algn="just">
              <a:buNone/>
            </a:pPr>
            <a:r>
              <a:rPr lang="tr-TR" dirty="0" smtClean="0"/>
              <a:t>	7-Politik</a:t>
            </a:r>
          </a:p>
          <a:p>
            <a:pPr marL="0" indent="0" algn="just">
              <a:buNone/>
            </a:pPr>
            <a:r>
              <a:rPr lang="tr-TR" dirty="0" smtClean="0"/>
              <a:t>	8-Teknik</a:t>
            </a:r>
          </a:p>
          <a:p>
            <a:pPr marL="0" indent="0" algn="just">
              <a:buNone/>
            </a:pPr>
            <a:r>
              <a:rPr lang="tr-TR" dirty="0" smtClean="0"/>
              <a:t>	9-Operasyonel Faktörler</a:t>
            </a:r>
          </a:p>
          <a:p>
            <a:pPr marL="0" indent="0" algn="just">
              <a:buNone/>
            </a:pPr>
            <a:r>
              <a:rPr lang="tr-TR" dirty="0" smtClean="0"/>
              <a:t> </a:t>
            </a:r>
            <a:r>
              <a:rPr lang="tr-TR" dirty="0"/>
              <a:t>olmak üzere dokuz kategoriye ayrılmıştır</a:t>
            </a:r>
            <a:r>
              <a:rPr lang="tr-TR" dirty="0" smtClean="0"/>
              <a:t>.</a:t>
            </a:r>
          </a:p>
          <a:p>
            <a:pPr algn="just"/>
            <a:endParaRPr lang="tr-TR" dirty="0"/>
          </a:p>
        </p:txBody>
      </p:sp>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6533897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9788" y="1249378"/>
            <a:ext cx="10515600" cy="479834"/>
          </a:xfrm>
        </p:spPr>
        <p:txBody>
          <a:bodyPr>
            <a:normAutofit fontScale="90000"/>
          </a:bodyPr>
          <a:lstStyle/>
          <a:p>
            <a:pPr algn="ctr"/>
            <a:r>
              <a:rPr lang="tr-TR" b="1" dirty="0"/>
              <a:t/>
            </a:r>
            <a:br>
              <a:rPr lang="tr-TR" b="1" dirty="0"/>
            </a:br>
            <a:r>
              <a:rPr lang="tr-TR" b="1" dirty="0" smtClean="0"/>
              <a:t>Risk </a:t>
            </a:r>
            <a:r>
              <a:rPr lang="tr-TR" b="1" dirty="0"/>
              <a:t>Evreninin (Risk Türlerinin) Tespit </a:t>
            </a:r>
            <a:r>
              <a:rPr lang="tr-TR" b="1" dirty="0" smtClean="0"/>
              <a:t>Edilmesi - 2</a:t>
            </a:r>
            <a:r>
              <a:rPr lang="tr-TR" b="1" dirty="0"/>
              <a:t/>
            </a:r>
            <a:br>
              <a:rPr lang="tr-TR" b="1" dirty="0"/>
            </a:br>
            <a:endParaRPr lang="tr-TR" dirty="0"/>
          </a:p>
        </p:txBody>
      </p:sp>
      <p:sp>
        <p:nvSpPr>
          <p:cNvPr id="7" name="Metin Yer Tutucusu 6"/>
          <p:cNvSpPr>
            <a:spLocks noGrp="1"/>
          </p:cNvSpPr>
          <p:nvPr>
            <p:ph type="body" idx="1"/>
          </p:nvPr>
        </p:nvSpPr>
        <p:spPr>
          <a:xfrm>
            <a:off x="839788" y="1774478"/>
            <a:ext cx="5157787" cy="769545"/>
          </a:xfrm>
        </p:spPr>
        <p:txBody>
          <a:bodyPr>
            <a:normAutofit fontScale="25000" lnSpcReduction="20000"/>
          </a:bodyPr>
          <a:lstStyle/>
          <a:p>
            <a:endParaRPr lang="tr-TR" dirty="0" smtClean="0"/>
          </a:p>
          <a:p>
            <a:endParaRPr lang="tr-TR" sz="7400" dirty="0" smtClean="0"/>
          </a:p>
          <a:p>
            <a:endParaRPr lang="tr-TR" sz="7400" dirty="0"/>
          </a:p>
          <a:p>
            <a:endParaRPr lang="tr-TR" sz="7400" dirty="0" smtClean="0"/>
          </a:p>
          <a:p>
            <a:endParaRPr lang="tr-TR" sz="7400" dirty="0"/>
          </a:p>
          <a:p>
            <a:endParaRPr lang="tr-TR" sz="7400" dirty="0" smtClean="0"/>
          </a:p>
          <a:p>
            <a:endParaRPr lang="tr-TR" sz="7400" dirty="0"/>
          </a:p>
          <a:p>
            <a:endParaRPr lang="tr-TR" sz="7400" dirty="0" smtClean="0"/>
          </a:p>
          <a:p>
            <a:endParaRPr lang="tr-TR" sz="7400" dirty="0" smtClean="0"/>
          </a:p>
          <a:p>
            <a:endParaRPr lang="tr-TR" sz="7400" dirty="0"/>
          </a:p>
          <a:p>
            <a:endParaRPr lang="tr-TR" sz="7400" dirty="0" smtClean="0"/>
          </a:p>
          <a:p>
            <a:endParaRPr lang="tr-TR" sz="7400" dirty="0"/>
          </a:p>
          <a:p>
            <a:endParaRPr lang="tr-TR" sz="7400" dirty="0" smtClean="0"/>
          </a:p>
          <a:p>
            <a:r>
              <a:rPr lang="tr-TR" sz="9600" dirty="0" smtClean="0"/>
              <a:t>1- </a:t>
            </a:r>
            <a:r>
              <a:rPr lang="tr-TR" sz="9600" dirty="0"/>
              <a:t>Stratejik Yönetim</a:t>
            </a:r>
          </a:p>
          <a:p>
            <a:endParaRPr lang="tr-TR" dirty="0"/>
          </a:p>
        </p:txBody>
      </p:sp>
      <p:sp>
        <p:nvSpPr>
          <p:cNvPr id="3" name="İçerik Yer Tutucusu 2"/>
          <p:cNvSpPr>
            <a:spLocks noGrp="1"/>
          </p:cNvSpPr>
          <p:nvPr>
            <p:ph sz="half" idx="2"/>
          </p:nvPr>
        </p:nvSpPr>
        <p:spPr>
          <a:xfrm>
            <a:off x="848841" y="2462543"/>
            <a:ext cx="5157787" cy="4273235"/>
          </a:xfrm>
        </p:spPr>
        <p:txBody>
          <a:bodyPr>
            <a:normAutofit fontScale="92500" lnSpcReduction="20000"/>
          </a:bodyPr>
          <a:lstStyle/>
          <a:p>
            <a:pPr>
              <a:buFont typeface="Wingdings" panose="05000000000000000000" pitchFamily="2" charset="2"/>
              <a:buChar char="Ø"/>
            </a:pPr>
            <a:r>
              <a:rPr lang="tr-TR" sz="1900" dirty="0" smtClean="0"/>
              <a:t>Bütçeleme </a:t>
            </a:r>
            <a:r>
              <a:rPr lang="tr-TR" sz="1900" dirty="0"/>
              <a:t>ve </a:t>
            </a:r>
            <a:r>
              <a:rPr lang="tr-TR" sz="1900" dirty="0" smtClean="0"/>
              <a:t>performans</a:t>
            </a:r>
          </a:p>
          <a:p>
            <a:pPr>
              <a:buFont typeface="Wingdings" panose="05000000000000000000" pitchFamily="2" charset="2"/>
              <a:buChar char="Ø"/>
            </a:pPr>
            <a:r>
              <a:rPr lang="tr-TR" sz="1900" dirty="0" smtClean="0"/>
              <a:t>Dolandırıcılık </a:t>
            </a:r>
            <a:r>
              <a:rPr lang="tr-TR" sz="1900" dirty="0"/>
              <a:t>ve </a:t>
            </a:r>
            <a:r>
              <a:rPr lang="tr-TR" sz="1900" dirty="0" smtClean="0"/>
              <a:t>hırsızlık</a:t>
            </a:r>
          </a:p>
          <a:p>
            <a:pPr>
              <a:buFont typeface="Wingdings" panose="05000000000000000000" pitchFamily="2" charset="2"/>
              <a:buChar char="Ø"/>
            </a:pPr>
            <a:r>
              <a:rPr lang="tr-TR" sz="1900" dirty="0" smtClean="0"/>
              <a:t>Yolsuzluk </a:t>
            </a:r>
            <a:r>
              <a:rPr lang="tr-TR" sz="1900" dirty="0"/>
              <a:t>ve kötü </a:t>
            </a:r>
            <a:r>
              <a:rPr lang="tr-TR" sz="1900" dirty="0" smtClean="0"/>
              <a:t>yönetim</a:t>
            </a:r>
          </a:p>
          <a:p>
            <a:pPr>
              <a:buFont typeface="Wingdings" panose="05000000000000000000" pitchFamily="2" charset="2"/>
              <a:buChar char="Ø"/>
            </a:pPr>
            <a:r>
              <a:rPr lang="tr-TR" sz="1900" dirty="0" smtClean="0"/>
              <a:t>Hizmet kusurları</a:t>
            </a:r>
          </a:p>
          <a:p>
            <a:pPr>
              <a:buFont typeface="Wingdings" panose="05000000000000000000" pitchFamily="2" charset="2"/>
              <a:buChar char="Ø"/>
            </a:pPr>
            <a:r>
              <a:rPr lang="tr-TR" sz="1900" dirty="0" smtClean="0"/>
              <a:t>İtibar </a:t>
            </a:r>
            <a:r>
              <a:rPr lang="tr-TR" sz="1900" dirty="0"/>
              <a:t>ve genel </a:t>
            </a:r>
            <a:r>
              <a:rPr lang="tr-TR" sz="1900" dirty="0" smtClean="0"/>
              <a:t>algı</a:t>
            </a:r>
          </a:p>
          <a:p>
            <a:pPr>
              <a:buFont typeface="Wingdings" panose="05000000000000000000" pitchFamily="2" charset="2"/>
              <a:buChar char="Ø"/>
            </a:pPr>
            <a:r>
              <a:rPr lang="tr-TR" sz="1900" dirty="0" smtClean="0"/>
              <a:t>Çalışanların sömürülmesi</a:t>
            </a:r>
          </a:p>
          <a:p>
            <a:pPr>
              <a:buFont typeface="Wingdings" panose="05000000000000000000" pitchFamily="2" charset="2"/>
              <a:buChar char="Ø"/>
            </a:pPr>
            <a:r>
              <a:rPr lang="tr-TR" sz="1900" dirty="0" smtClean="0"/>
              <a:t>İş </a:t>
            </a:r>
            <a:r>
              <a:rPr lang="tr-TR" sz="1900" dirty="0"/>
              <a:t>sağlığı ve güvenliğinin </a:t>
            </a:r>
            <a:r>
              <a:rPr lang="tr-TR" sz="1900" dirty="0" smtClean="0"/>
              <a:t>olmaması</a:t>
            </a:r>
          </a:p>
          <a:p>
            <a:pPr>
              <a:buFont typeface="Wingdings" panose="05000000000000000000" pitchFamily="2" charset="2"/>
              <a:buChar char="Ø"/>
            </a:pPr>
            <a:r>
              <a:rPr lang="tr-TR" sz="1900" dirty="0" smtClean="0"/>
              <a:t>Yasalara </a:t>
            </a:r>
            <a:r>
              <a:rPr lang="tr-TR" sz="1900" dirty="0"/>
              <a:t>ve mevzuatlara </a:t>
            </a:r>
            <a:r>
              <a:rPr lang="tr-TR" sz="1900" dirty="0" smtClean="0"/>
              <a:t>uymamak</a:t>
            </a:r>
          </a:p>
          <a:p>
            <a:pPr>
              <a:buFont typeface="Wingdings" panose="05000000000000000000" pitchFamily="2" charset="2"/>
              <a:buChar char="Ø"/>
            </a:pPr>
            <a:r>
              <a:rPr lang="tr-TR" sz="1900" dirty="0" smtClean="0"/>
              <a:t>Hukuk davaları</a:t>
            </a:r>
          </a:p>
          <a:p>
            <a:pPr>
              <a:buFont typeface="Wingdings" panose="05000000000000000000" pitchFamily="2" charset="2"/>
              <a:buChar char="Ø"/>
            </a:pPr>
            <a:r>
              <a:rPr lang="tr-TR" sz="1900" dirty="0" smtClean="0"/>
              <a:t>Teknik </a:t>
            </a:r>
            <a:r>
              <a:rPr lang="tr-TR" sz="1900" dirty="0"/>
              <a:t>altyapı </a:t>
            </a:r>
            <a:r>
              <a:rPr lang="tr-TR" sz="1900" dirty="0" smtClean="0"/>
              <a:t>yetersizliği</a:t>
            </a:r>
          </a:p>
          <a:p>
            <a:pPr>
              <a:buFont typeface="Wingdings" panose="05000000000000000000" pitchFamily="2" charset="2"/>
              <a:buChar char="Ø"/>
            </a:pPr>
            <a:r>
              <a:rPr lang="tr-TR" sz="1900" dirty="0" smtClean="0"/>
              <a:t>Fikri </a:t>
            </a:r>
            <a:r>
              <a:rPr lang="tr-TR" sz="1900" dirty="0"/>
              <a:t>mülkiyeti </a:t>
            </a:r>
            <a:r>
              <a:rPr lang="tr-TR" sz="1900" dirty="0" smtClean="0"/>
              <a:t>koruyamama</a:t>
            </a:r>
          </a:p>
          <a:p>
            <a:pPr>
              <a:buFont typeface="Wingdings" panose="05000000000000000000" pitchFamily="2" charset="2"/>
              <a:buChar char="Ø"/>
            </a:pPr>
            <a:r>
              <a:rPr lang="tr-TR" sz="1900" dirty="0" smtClean="0"/>
              <a:t>Salgın hastalıklar</a:t>
            </a:r>
          </a:p>
          <a:p>
            <a:pPr>
              <a:buFont typeface="Wingdings" panose="05000000000000000000" pitchFamily="2" charset="2"/>
              <a:buChar char="Ø"/>
            </a:pPr>
            <a:r>
              <a:rPr lang="tr-TR" sz="1900" dirty="0" smtClean="0">
                <a:solidFill>
                  <a:prstClr val="black"/>
                </a:solidFill>
              </a:rPr>
              <a:t>Raporların </a:t>
            </a:r>
            <a:r>
              <a:rPr lang="tr-TR" sz="1900" dirty="0">
                <a:solidFill>
                  <a:prstClr val="black"/>
                </a:solidFill>
              </a:rPr>
              <a:t>zamanında tamamlanmaması</a:t>
            </a:r>
          </a:p>
          <a:p>
            <a:endParaRPr lang="tr-TR" dirty="0" smtClean="0"/>
          </a:p>
          <a:p>
            <a:endParaRPr lang="tr-TR" dirty="0"/>
          </a:p>
        </p:txBody>
      </p:sp>
      <p:sp>
        <p:nvSpPr>
          <p:cNvPr id="9" name="İçerik Yer Tutucusu 8"/>
          <p:cNvSpPr>
            <a:spLocks noGrp="1"/>
          </p:cNvSpPr>
          <p:nvPr>
            <p:ph sz="quarter" idx="4"/>
          </p:nvPr>
        </p:nvSpPr>
        <p:spPr>
          <a:xfrm>
            <a:off x="6145039" y="2426329"/>
            <a:ext cx="5183188" cy="4125473"/>
          </a:xfrm>
        </p:spPr>
        <p:txBody>
          <a:bodyPr>
            <a:normAutofit fontScale="92500" lnSpcReduction="20000"/>
          </a:bodyPr>
          <a:lstStyle/>
          <a:p>
            <a:pPr lvl="0">
              <a:buFont typeface="Wingdings" panose="05000000000000000000" pitchFamily="2" charset="2"/>
              <a:buChar char="Ø"/>
            </a:pPr>
            <a:r>
              <a:rPr lang="tr-TR" sz="2100" dirty="0" smtClean="0">
                <a:solidFill>
                  <a:prstClr val="black"/>
                </a:solidFill>
              </a:rPr>
              <a:t>Teknolojiye </a:t>
            </a:r>
            <a:r>
              <a:rPr lang="tr-TR" sz="2100" dirty="0">
                <a:solidFill>
                  <a:prstClr val="black"/>
                </a:solidFill>
              </a:rPr>
              <a:t>ayak uyduramama</a:t>
            </a:r>
          </a:p>
          <a:p>
            <a:pPr>
              <a:buFont typeface="Wingdings" panose="05000000000000000000" pitchFamily="2" charset="2"/>
              <a:buChar char="Ø"/>
            </a:pPr>
            <a:r>
              <a:rPr lang="tr-TR" sz="2100" dirty="0">
                <a:solidFill>
                  <a:prstClr val="black"/>
                </a:solidFill>
              </a:rPr>
              <a:t>Yatırımların akıllıca yapılmaması</a:t>
            </a:r>
          </a:p>
          <a:p>
            <a:pPr lvl="0">
              <a:buFont typeface="Wingdings" panose="05000000000000000000" pitchFamily="2" charset="2"/>
              <a:buChar char="Ø"/>
            </a:pPr>
            <a:r>
              <a:rPr lang="tr-TR" sz="2100" dirty="0">
                <a:solidFill>
                  <a:prstClr val="black"/>
                </a:solidFill>
              </a:rPr>
              <a:t>Yetersiz veri kontrolü</a:t>
            </a:r>
          </a:p>
          <a:p>
            <a:pPr lvl="0">
              <a:buFont typeface="Wingdings" panose="05000000000000000000" pitchFamily="2" charset="2"/>
              <a:buChar char="Ø"/>
            </a:pPr>
            <a:r>
              <a:rPr lang="tr-TR" sz="2100" dirty="0">
                <a:solidFill>
                  <a:prstClr val="black"/>
                </a:solidFill>
              </a:rPr>
              <a:t>Kurum kültürünün yerleşmemiş olması</a:t>
            </a:r>
          </a:p>
          <a:p>
            <a:pPr lvl="0">
              <a:buFont typeface="Wingdings" panose="05000000000000000000" pitchFamily="2" charset="2"/>
              <a:buChar char="Ø"/>
            </a:pPr>
            <a:r>
              <a:rPr lang="tr-TR" sz="2100" dirty="0">
                <a:solidFill>
                  <a:prstClr val="black"/>
                </a:solidFill>
              </a:rPr>
              <a:t>Kaynakların hasar görmesi</a:t>
            </a:r>
          </a:p>
          <a:p>
            <a:pPr lvl="0">
              <a:buFont typeface="Wingdings" panose="05000000000000000000" pitchFamily="2" charset="2"/>
              <a:buChar char="Ø"/>
            </a:pPr>
            <a:r>
              <a:rPr lang="tr-TR" sz="2100" dirty="0">
                <a:solidFill>
                  <a:prstClr val="black"/>
                </a:solidFill>
              </a:rPr>
              <a:t>İletişimde kopukluklar</a:t>
            </a:r>
          </a:p>
          <a:p>
            <a:pPr lvl="0">
              <a:buFont typeface="Wingdings" panose="05000000000000000000" pitchFamily="2" charset="2"/>
              <a:buChar char="Ø"/>
            </a:pPr>
            <a:r>
              <a:rPr lang="tr-TR" sz="2100" dirty="0">
                <a:solidFill>
                  <a:prstClr val="black"/>
                </a:solidFill>
              </a:rPr>
              <a:t>Taşınmazlardaki hasarlar</a:t>
            </a:r>
          </a:p>
          <a:p>
            <a:pPr lvl="0">
              <a:buFont typeface="Wingdings" panose="05000000000000000000" pitchFamily="2" charset="2"/>
              <a:buChar char="Ø"/>
            </a:pPr>
            <a:r>
              <a:rPr lang="tr-TR" sz="2100" dirty="0">
                <a:solidFill>
                  <a:prstClr val="black"/>
                </a:solidFill>
              </a:rPr>
              <a:t>Doğal tehlikeler</a:t>
            </a:r>
          </a:p>
          <a:p>
            <a:pPr lvl="0">
              <a:buFont typeface="Wingdings" panose="05000000000000000000" pitchFamily="2" charset="2"/>
              <a:buChar char="Ø"/>
            </a:pPr>
            <a:r>
              <a:rPr lang="tr-TR" sz="2100" dirty="0">
                <a:solidFill>
                  <a:prstClr val="black"/>
                </a:solidFill>
              </a:rPr>
              <a:t>Ekonomik faktörleri takip etmeme</a:t>
            </a:r>
          </a:p>
          <a:p>
            <a:pPr lvl="0">
              <a:buFont typeface="Wingdings" panose="05000000000000000000" pitchFamily="2" charset="2"/>
              <a:buChar char="Ø"/>
            </a:pPr>
            <a:r>
              <a:rPr lang="tr-TR" sz="2100" dirty="0">
                <a:solidFill>
                  <a:prstClr val="black"/>
                </a:solidFill>
              </a:rPr>
              <a:t>Piyasalardaki hareketler</a:t>
            </a:r>
          </a:p>
          <a:p>
            <a:pPr lvl="0">
              <a:buFont typeface="Wingdings" panose="05000000000000000000" pitchFamily="2" charset="2"/>
              <a:buChar char="Ø"/>
            </a:pPr>
            <a:r>
              <a:rPr lang="tr-TR" sz="2100" dirty="0">
                <a:solidFill>
                  <a:prstClr val="black"/>
                </a:solidFill>
              </a:rPr>
              <a:t>Yeniliklere karşı çıkılması</a:t>
            </a:r>
          </a:p>
          <a:p>
            <a:pPr lvl="0">
              <a:buFont typeface="Wingdings" panose="05000000000000000000" pitchFamily="2" charset="2"/>
              <a:buChar char="Ø"/>
            </a:pPr>
            <a:r>
              <a:rPr lang="tr-TR" sz="2100" dirty="0">
                <a:solidFill>
                  <a:prstClr val="black"/>
                </a:solidFill>
              </a:rPr>
              <a:t>Çalışanların performans düşüklüğü</a:t>
            </a:r>
          </a:p>
          <a:p>
            <a:endParaRPr lang="tr-TR" dirty="0" smtClean="0"/>
          </a:p>
          <a:p>
            <a:endParaRPr lang="tr-TR" dirty="0"/>
          </a:p>
        </p:txBody>
      </p:sp>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8526662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1289957"/>
            <a:ext cx="10515600" cy="489857"/>
          </a:xfrm>
        </p:spPr>
        <p:txBody>
          <a:bodyPr>
            <a:normAutofit fontScale="90000"/>
          </a:bodyPr>
          <a:lstStyle/>
          <a:p>
            <a:pPr algn="ctr"/>
            <a:r>
              <a:rPr lang="tr-TR" b="1" dirty="0"/>
              <a:t/>
            </a:r>
            <a:br>
              <a:rPr lang="tr-TR" b="1" dirty="0"/>
            </a:br>
            <a:r>
              <a:rPr lang="tr-TR" b="1" dirty="0" smtClean="0"/>
              <a:t>Risk </a:t>
            </a:r>
            <a:r>
              <a:rPr lang="tr-TR" b="1" dirty="0"/>
              <a:t>Evreninin (Risk Türlerinin) Tespit </a:t>
            </a:r>
            <a:r>
              <a:rPr lang="tr-TR" b="1" dirty="0" smtClean="0"/>
              <a:t>Edilmesi - 3</a:t>
            </a:r>
            <a:r>
              <a:rPr lang="tr-TR" b="1" dirty="0"/>
              <a:t/>
            </a:r>
            <a:br>
              <a:rPr lang="tr-TR" b="1" dirty="0"/>
            </a:br>
            <a:endParaRPr lang="tr-TR" dirty="0"/>
          </a:p>
        </p:txBody>
      </p:sp>
      <p:sp>
        <p:nvSpPr>
          <p:cNvPr id="3" name="İçerik Yer Tutucusu 2"/>
          <p:cNvSpPr>
            <a:spLocks noGrp="1"/>
          </p:cNvSpPr>
          <p:nvPr>
            <p:ph sz="half" idx="1"/>
          </p:nvPr>
        </p:nvSpPr>
        <p:spPr>
          <a:xfrm>
            <a:off x="838200" y="2065563"/>
            <a:ext cx="5181600" cy="4111399"/>
          </a:xfrm>
        </p:spPr>
        <p:txBody>
          <a:bodyPr>
            <a:normAutofit/>
          </a:bodyPr>
          <a:lstStyle/>
          <a:p>
            <a:pPr marL="0" indent="0">
              <a:buNone/>
            </a:pPr>
            <a:r>
              <a:rPr lang="tr-TR" sz="3800" b="1" dirty="0" smtClean="0"/>
              <a:t>2- İktisadi Faktörler</a:t>
            </a:r>
          </a:p>
          <a:p>
            <a:pPr lvl="0">
              <a:buFont typeface="Wingdings" panose="05000000000000000000" pitchFamily="2" charset="2"/>
              <a:buChar char="Ø"/>
            </a:pPr>
            <a:r>
              <a:rPr lang="tr-TR" dirty="0"/>
              <a:t>Döviz kurundaki dalgalanmalar</a:t>
            </a:r>
          </a:p>
          <a:p>
            <a:pPr>
              <a:buFont typeface="Wingdings" panose="05000000000000000000" pitchFamily="2" charset="2"/>
              <a:buChar char="Ø"/>
            </a:pPr>
            <a:r>
              <a:rPr lang="tr-TR" dirty="0"/>
              <a:t>Faiz oranlarının değişkenliği</a:t>
            </a:r>
          </a:p>
          <a:p>
            <a:pPr lvl="0">
              <a:buFont typeface="Wingdings" panose="05000000000000000000" pitchFamily="2" charset="2"/>
              <a:buChar char="Ø"/>
            </a:pPr>
            <a:r>
              <a:rPr lang="tr-TR" dirty="0"/>
              <a:t>Yüksek enflasyon</a:t>
            </a:r>
          </a:p>
          <a:p>
            <a:pPr lvl="0">
              <a:buFont typeface="Wingdings" panose="05000000000000000000" pitchFamily="2" charset="2"/>
              <a:buChar char="Ø"/>
            </a:pPr>
            <a:r>
              <a:rPr lang="tr-TR" dirty="0"/>
              <a:t>Döner sermayenin yetersizliği</a:t>
            </a:r>
          </a:p>
          <a:p>
            <a:pPr lvl="0">
              <a:buFont typeface="Wingdings" panose="05000000000000000000" pitchFamily="2" charset="2"/>
              <a:buChar char="Ø"/>
            </a:pPr>
            <a:r>
              <a:rPr lang="tr-TR" dirty="0"/>
              <a:t>Projelere kaynak sağlayamama</a:t>
            </a:r>
          </a:p>
          <a:p>
            <a:pPr>
              <a:buFont typeface="Wingdings" panose="05000000000000000000" pitchFamily="2" charset="2"/>
              <a:buChar char="Ø"/>
            </a:pPr>
            <a:r>
              <a:rPr lang="tr-TR" dirty="0"/>
              <a:t>Hizmet bedelleriyle geri ödemelerdeki </a:t>
            </a:r>
            <a:r>
              <a:rPr lang="tr-TR" dirty="0" smtClean="0"/>
              <a:t>dengesizlik</a:t>
            </a:r>
          </a:p>
          <a:p>
            <a:pPr>
              <a:buFont typeface="Wingdings" panose="05000000000000000000" pitchFamily="2" charset="2"/>
              <a:buChar char="Ø"/>
            </a:pPr>
            <a:endParaRPr lang="tr-TR" dirty="0"/>
          </a:p>
        </p:txBody>
      </p:sp>
      <p:sp>
        <p:nvSpPr>
          <p:cNvPr id="4" name="İçerik Yer Tutucusu 3"/>
          <p:cNvSpPr>
            <a:spLocks noGrp="1"/>
          </p:cNvSpPr>
          <p:nvPr>
            <p:ph sz="half" idx="2"/>
          </p:nvPr>
        </p:nvSpPr>
        <p:spPr>
          <a:xfrm>
            <a:off x="6172200" y="2057400"/>
            <a:ext cx="5181600" cy="4119563"/>
          </a:xfrm>
        </p:spPr>
        <p:txBody>
          <a:bodyPr>
            <a:normAutofit/>
          </a:bodyPr>
          <a:lstStyle/>
          <a:p>
            <a:pPr marL="0" indent="0">
              <a:buNone/>
            </a:pPr>
            <a:r>
              <a:rPr lang="tr-TR" sz="3800" b="1" dirty="0"/>
              <a:t>3- Yasal Faktörler</a:t>
            </a:r>
          </a:p>
          <a:p>
            <a:pPr lvl="0">
              <a:buFont typeface="Wingdings" panose="05000000000000000000" pitchFamily="2" charset="2"/>
              <a:buChar char="Ø"/>
            </a:pPr>
            <a:r>
              <a:rPr lang="tr-TR" dirty="0"/>
              <a:t>Beklenmedik kanun değişiklikleri</a:t>
            </a:r>
          </a:p>
          <a:p>
            <a:pPr>
              <a:buFont typeface="Wingdings" panose="05000000000000000000" pitchFamily="2" charset="2"/>
              <a:buChar char="Ø"/>
            </a:pPr>
            <a:r>
              <a:rPr lang="tr-TR" dirty="0"/>
              <a:t>Mevzuatlara uymada başarısızlık</a:t>
            </a:r>
          </a:p>
          <a:p>
            <a:pPr lvl="0">
              <a:buFont typeface="Wingdings" panose="05000000000000000000" pitchFamily="2" charset="2"/>
              <a:buChar char="Ø"/>
            </a:pPr>
            <a:r>
              <a:rPr lang="tr-TR" dirty="0"/>
              <a:t>Fikri mülkiyet hakkının kaybı</a:t>
            </a:r>
          </a:p>
          <a:p>
            <a:pPr lvl="0">
              <a:buFont typeface="Wingdings" panose="05000000000000000000" pitchFamily="2" charset="2"/>
              <a:buChar char="Ø"/>
            </a:pPr>
            <a:r>
              <a:rPr lang="tr-TR" dirty="0"/>
              <a:t>Vergi yapısındaki değişiklikler</a:t>
            </a:r>
          </a:p>
          <a:p>
            <a:pPr>
              <a:buFont typeface="Wingdings" panose="05000000000000000000" pitchFamily="2" charset="2"/>
              <a:buChar char="Ø"/>
            </a:pPr>
            <a:r>
              <a:rPr lang="tr-TR" dirty="0"/>
              <a:t>Düzenleyici hükümlere riayetsizlik</a:t>
            </a:r>
          </a:p>
          <a:p>
            <a:endParaRPr lang="tr-TR" dirty="0"/>
          </a:p>
        </p:txBody>
      </p:sp>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9800498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94646"/>
            <a:ext cx="10515600" cy="497940"/>
          </a:xfrm>
        </p:spPr>
        <p:txBody>
          <a:bodyPr>
            <a:normAutofit fontScale="90000"/>
          </a:bodyPr>
          <a:lstStyle/>
          <a:p>
            <a:pPr algn="ctr"/>
            <a:r>
              <a:rPr lang="tr-TR" b="1" dirty="0"/>
              <a:t/>
            </a:r>
            <a:br>
              <a:rPr lang="tr-TR" b="1" dirty="0"/>
            </a:br>
            <a:r>
              <a:rPr lang="tr-TR" b="1" dirty="0" smtClean="0"/>
              <a:t>Risk </a:t>
            </a:r>
            <a:r>
              <a:rPr lang="tr-TR" b="1" dirty="0"/>
              <a:t>Evreninin (Risk Türlerinin) Tespit </a:t>
            </a:r>
            <a:r>
              <a:rPr lang="tr-TR" b="1" dirty="0" smtClean="0"/>
              <a:t>Edilmesi - 4</a:t>
            </a:r>
            <a:r>
              <a:rPr lang="tr-TR" b="1" dirty="0"/>
              <a:t/>
            </a:r>
            <a:br>
              <a:rPr lang="tr-TR" b="1" dirty="0"/>
            </a:br>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İçerik Yer Tutucusu 2"/>
          <p:cNvSpPr>
            <a:spLocks noGrp="1"/>
          </p:cNvSpPr>
          <p:nvPr>
            <p:ph idx="1"/>
          </p:nvPr>
        </p:nvSpPr>
        <p:spPr>
          <a:xfrm>
            <a:off x="747665" y="2118511"/>
            <a:ext cx="10515600" cy="4565446"/>
          </a:xfrm>
        </p:spPr>
        <p:txBody>
          <a:bodyPr>
            <a:normAutofit/>
          </a:bodyPr>
          <a:lstStyle/>
          <a:p>
            <a:pPr marL="0" lvl="0" indent="0">
              <a:buNone/>
            </a:pPr>
            <a:r>
              <a:rPr lang="tr-TR" b="1" dirty="0" smtClean="0"/>
              <a:t>4- İtibar </a:t>
            </a:r>
            <a:r>
              <a:rPr lang="tr-TR" b="1" dirty="0"/>
              <a:t>ve </a:t>
            </a:r>
            <a:r>
              <a:rPr lang="tr-TR" b="1" dirty="0" smtClean="0"/>
              <a:t>Saygınlık</a:t>
            </a:r>
            <a:endParaRPr lang="tr-TR" b="1" dirty="0"/>
          </a:p>
          <a:p>
            <a:pPr lvl="0">
              <a:buFont typeface="Wingdings" panose="05000000000000000000" pitchFamily="2" charset="2"/>
              <a:buChar char="Ø"/>
            </a:pPr>
            <a:r>
              <a:rPr lang="tr-TR" dirty="0"/>
              <a:t>Medyadaki olumsuz haberler</a:t>
            </a:r>
          </a:p>
          <a:p>
            <a:pPr lvl="0">
              <a:buFont typeface="Wingdings" panose="05000000000000000000" pitchFamily="2" charset="2"/>
              <a:buChar char="Ø"/>
            </a:pPr>
            <a:r>
              <a:rPr lang="tr-TR" dirty="0"/>
              <a:t>Yanlış yorumlanmış plan ve politikalar</a:t>
            </a:r>
          </a:p>
          <a:p>
            <a:pPr lvl="0">
              <a:buFont typeface="Wingdings" panose="05000000000000000000" pitchFamily="2" charset="2"/>
              <a:buChar char="Ø"/>
            </a:pPr>
            <a:r>
              <a:rPr lang="tr-TR" dirty="0"/>
              <a:t>İç ve dış paydaşların güvenini kaybetme</a:t>
            </a:r>
          </a:p>
          <a:p>
            <a:pPr lvl="0">
              <a:buFont typeface="Wingdings" panose="05000000000000000000" pitchFamily="2" charset="2"/>
              <a:buChar char="Ø"/>
            </a:pPr>
            <a:r>
              <a:rPr lang="tr-TR" dirty="0"/>
              <a:t>Gizlilik ilkesinin çiğnenmesi</a:t>
            </a:r>
          </a:p>
          <a:p>
            <a:pPr lvl="0">
              <a:buFont typeface="Wingdings" panose="05000000000000000000" pitchFamily="2" charset="2"/>
              <a:buChar char="Ø"/>
            </a:pPr>
            <a:r>
              <a:rPr lang="tr-TR" dirty="0"/>
              <a:t>İş süreklilik planının eksikliği</a:t>
            </a:r>
          </a:p>
          <a:p>
            <a:pPr>
              <a:buFont typeface="Wingdings" panose="05000000000000000000" pitchFamily="2" charset="2"/>
              <a:buChar char="Ø"/>
            </a:pPr>
            <a:r>
              <a:rPr lang="tr-TR" dirty="0"/>
              <a:t>Mülkiyetin iyi korunmaması</a:t>
            </a:r>
          </a:p>
        </p:txBody>
      </p:sp>
    </p:spTree>
    <p:extLst>
      <p:ext uri="{BB962C8B-B14F-4D97-AF65-F5344CB8AC3E}">
        <p14:creationId xmlns:p14="http://schemas.microsoft.com/office/powerpoint/2010/main" val="17411814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8841" y="1258430"/>
            <a:ext cx="10515600" cy="642797"/>
          </a:xfrm>
        </p:spPr>
        <p:txBody>
          <a:bodyPr>
            <a:normAutofit fontScale="90000"/>
          </a:bodyPr>
          <a:lstStyle/>
          <a:p>
            <a:pPr algn="ctr"/>
            <a:r>
              <a:rPr lang="tr-TR" b="1" dirty="0"/>
              <a:t/>
            </a:r>
            <a:br>
              <a:rPr lang="tr-TR" b="1" dirty="0"/>
            </a:br>
            <a:r>
              <a:rPr lang="tr-TR" b="1" dirty="0" smtClean="0"/>
              <a:t>Risk </a:t>
            </a:r>
            <a:r>
              <a:rPr lang="tr-TR" b="1" dirty="0"/>
              <a:t>Evreninin (Risk Türlerinin) Tespit </a:t>
            </a:r>
            <a:r>
              <a:rPr lang="tr-TR" b="1" dirty="0" smtClean="0"/>
              <a:t>Edilmesi - 5</a:t>
            </a:r>
            <a:r>
              <a:rPr lang="tr-TR" b="1" dirty="0"/>
              <a:t/>
            </a:r>
            <a:br>
              <a:rPr lang="tr-TR" b="1" dirty="0"/>
            </a:br>
            <a:endParaRPr lang="tr-TR" dirty="0"/>
          </a:p>
        </p:txBody>
      </p:sp>
      <p:sp>
        <p:nvSpPr>
          <p:cNvPr id="8" name="Metin Yer Tutucusu 7"/>
          <p:cNvSpPr>
            <a:spLocks noGrp="1"/>
          </p:cNvSpPr>
          <p:nvPr>
            <p:ph type="body" idx="1"/>
          </p:nvPr>
        </p:nvSpPr>
        <p:spPr>
          <a:xfrm>
            <a:off x="939377" y="1892173"/>
            <a:ext cx="5157787" cy="570370"/>
          </a:xfrm>
        </p:spPr>
        <p:txBody>
          <a:bodyPr>
            <a:normAutofit fontScale="32500" lnSpcReduction="20000"/>
          </a:bodyPr>
          <a:lstStyle/>
          <a:p>
            <a:endParaRPr lang="tr-TR" dirty="0" smtClean="0"/>
          </a:p>
          <a:p>
            <a:r>
              <a:rPr lang="tr-TR" sz="7400" dirty="0" smtClean="0"/>
              <a:t>5- Yönetim ve İnsan Faktörü</a:t>
            </a:r>
            <a:endParaRPr lang="tr-TR" sz="7400" dirty="0"/>
          </a:p>
        </p:txBody>
      </p:sp>
      <p:sp>
        <p:nvSpPr>
          <p:cNvPr id="3" name="İçerik Yer Tutucusu 2"/>
          <p:cNvSpPr>
            <a:spLocks noGrp="1"/>
          </p:cNvSpPr>
          <p:nvPr>
            <p:ph sz="half" idx="2"/>
          </p:nvPr>
        </p:nvSpPr>
        <p:spPr>
          <a:xfrm>
            <a:off x="839788" y="2634558"/>
            <a:ext cx="5461424" cy="3555105"/>
          </a:xfrm>
        </p:spPr>
        <p:txBody>
          <a:bodyPr>
            <a:normAutofit fontScale="77500" lnSpcReduction="20000"/>
          </a:bodyPr>
          <a:lstStyle/>
          <a:p>
            <a:pPr lvl="0">
              <a:buFont typeface="Wingdings" panose="05000000000000000000" pitchFamily="2" charset="2"/>
              <a:buChar char="Ø"/>
            </a:pPr>
            <a:r>
              <a:rPr lang="tr-TR" dirty="0" smtClean="0"/>
              <a:t>Yönetimdeki </a:t>
            </a:r>
            <a:r>
              <a:rPr lang="tr-TR" dirty="0"/>
              <a:t>aksaklıklar</a:t>
            </a:r>
          </a:p>
          <a:p>
            <a:pPr lvl="0">
              <a:buFont typeface="Wingdings" panose="05000000000000000000" pitchFamily="2" charset="2"/>
              <a:buChar char="Ø"/>
            </a:pPr>
            <a:r>
              <a:rPr lang="tr-TR" dirty="0"/>
              <a:t>Üst düzey yönetimin yanlış kararlar vermesi</a:t>
            </a:r>
          </a:p>
          <a:p>
            <a:pPr lvl="0">
              <a:buFont typeface="Wingdings" panose="05000000000000000000" pitchFamily="2" charset="2"/>
              <a:buChar char="Ø"/>
            </a:pPr>
            <a:r>
              <a:rPr lang="tr-TR" dirty="0"/>
              <a:t>Yönetimi düzenleyen mevzuatların yetersiz olması</a:t>
            </a:r>
          </a:p>
          <a:p>
            <a:pPr lvl="0">
              <a:buFont typeface="Wingdings" panose="05000000000000000000" pitchFamily="2" charset="2"/>
              <a:buChar char="Ø"/>
            </a:pPr>
            <a:r>
              <a:rPr lang="tr-TR" dirty="0"/>
              <a:t>Çalışanların görev tanımlarının açık olmaması</a:t>
            </a:r>
          </a:p>
          <a:p>
            <a:pPr lvl="0">
              <a:buFont typeface="Wingdings" panose="05000000000000000000" pitchFamily="2" charset="2"/>
              <a:buChar char="Ø"/>
            </a:pPr>
            <a:r>
              <a:rPr lang="tr-TR" dirty="0"/>
              <a:t>Çalışanların yeteneklerine göre konumlandırılmaması</a:t>
            </a:r>
          </a:p>
          <a:p>
            <a:pPr lvl="0">
              <a:buFont typeface="Wingdings" panose="05000000000000000000" pitchFamily="2" charset="2"/>
              <a:buChar char="Ø"/>
            </a:pPr>
            <a:r>
              <a:rPr lang="tr-TR" dirty="0"/>
              <a:t>Çalışanların sorumluluktan kaçması</a:t>
            </a:r>
          </a:p>
          <a:p>
            <a:pPr marL="0" indent="0">
              <a:buNone/>
            </a:pPr>
            <a:r>
              <a:rPr lang="tr-TR" b="1" dirty="0"/>
              <a:t> </a:t>
            </a:r>
            <a:endParaRPr lang="tr-TR" dirty="0"/>
          </a:p>
          <a:p>
            <a:endParaRPr lang="tr-TR" dirty="0"/>
          </a:p>
        </p:txBody>
      </p:sp>
      <p:sp>
        <p:nvSpPr>
          <p:cNvPr id="10" name="İçerik Yer Tutucusu 9"/>
          <p:cNvSpPr>
            <a:spLocks noGrp="1"/>
          </p:cNvSpPr>
          <p:nvPr>
            <p:ph sz="quarter" idx="4"/>
          </p:nvPr>
        </p:nvSpPr>
        <p:spPr>
          <a:xfrm>
            <a:off x="6452857" y="2670772"/>
            <a:ext cx="5183188" cy="3527944"/>
          </a:xfrm>
        </p:spPr>
        <p:txBody>
          <a:bodyPr>
            <a:normAutofit/>
          </a:bodyPr>
          <a:lstStyle/>
          <a:p>
            <a:pPr lvl="0">
              <a:buFont typeface="Wingdings" panose="05000000000000000000" pitchFamily="2" charset="2"/>
              <a:buChar char="Ø"/>
            </a:pPr>
            <a:r>
              <a:rPr lang="tr-TR" sz="2200" dirty="0" smtClean="0">
                <a:solidFill>
                  <a:prstClr val="black"/>
                </a:solidFill>
              </a:rPr>
              <a:t>Çalışanlar </a:t>
            </a:r>
            <a:r>
              <a:rPr lang="tr-TR" sz="2200" dirty="0">
                <a:solidFill>
                  <a:prstClr val="black"/>
                </a:solidFill>
              </a:rPr>
              <a:t>arasındaki uyuşmazlıklar</a:t>
            </a:r>
          </a:p>
          <a:p>
            <a:pPr lvl="0">
              <a:buFont typeface="Wingdings" panose="05000000000000000000" pitchFamily="2" charset="2"/>
              <a:buChar char="Ø"/>
            </a:pPr>
            <a:r>
              <a:rPr lang="tr-TR" sz="2200" dirty="0">
                <a:solidFill>
                  <a:prstClr val="black"/>
                </a:solidFill>
              </a:rPr>
              <a:t>Bilgi akışındaki problemler</a:t>
            </a:r>
          </a:p>
          <a:p>
            <a:pPr lvl="0">
              <a:buFont typeface="Wingdings" panose="05000000000000000000" pitchFamily="2" charset="2"/>
              <a:buChar char="Ø"/>
            </a:pPr>
            <a:r>
              <a:rPr lang="tr-TR" sz="2200" dirty="0">
                <a:solidFill>
                  <a:prstClr val="black"/>
                </a:solidFill>
              </a:rPr>
              <a:t>Etkisiz insan kaynakları yönetimi</a:t>
            </a:r>
          </a:p>
          <a:p>
            <a:pPr lvl="0">
              <a:buFont typeface="Wingdings" panose="05000000000000000000" pitchFamily="2" charset="2"/>
              <a:buChar char="Ø"/>
            </a:pPr>
            <a:r>
              <a:rPr lang="tr-TR" sz="2200" dirty="0">
                <a:solidFill>
                  <a:prstClr val="black"/>
                </a:solidFill>
              </a:rPr>
              <a:t>Personel eğitimindeki eksiklikler</a:t>
            </a:r>
          </a:p>
          <a:p>
            <a:pPr lvl="0">
              <a:buFont typeface="Wingdings" panose="05000000000000000000" pitchFamily="2" charset="2"/>
              <a:buChar char="Ø"/>
            </a:pPr>
            <a:r>
              <a:rPr lang="tr-TR" sz="2200" dirty="0">
                <a:solidFill>
                  <a:prstClr val="black"/>
                </a:solidFill>
              </a:rPr>
              <a:t>Güvenlik yönetimi sistemi</a:t>
            </a:r>
          </a:p>
          <a:p>
            <a:pPr lvl="0">
              <a:buFont typeface="Wingdings" panose="05000000000000000000" pitchFamily="2" charset="2"/>
              <a:buChar char="Ø"/>
            </a:pPr>
            <a:r>
              <a:rPr lang="tr-TR" sz="2200" dirty="0">
                <a:solidFill>
                  <a:prstClr val="black"/>
                </a:solidFill>
              </a:rPr>
              <a:t>Mesleki sağlık hizmetleri</a:t>
            </a:r>
          </a:p>
          <a:p>
            <a:endParaRPr lang="tr-TR" dirty="0"/>
          </a:p>
        </p:txBody>
      </p:sp>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1217613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94521" y="1276540"/>
            <a:ext cx="10515600" cy="642796"/>
          </a:xfrm>
        </p:spPr>
        <p:txBody>
          <a:bodyPr>
            <a:normAutofit fontScale="90000"/>
          </a:bodyPr>
          <a:lstStyle/>
          <a:p>
            <a:r>
              <a:rPr lang="tr-TR" b="1" dirty="0" smtClean="0"/>
              <a:t/>
            </a:r>
            <a:br>
              <a:rPr lang="tr-TR" b="1" dirty="0" smtClean="0"/>
            </a:br>
            <a:r>
              <a:rPr lang="tr-TR" b="1" dirty="0" smtClean="0"/>
              <a:t>Risk </a:t>
            </a:r>
            <a:r>
              <a:rPr lang="tr-TR" b="1" dirty="0"/>
              <a:t>Evreninin (Risk Türlerinin) Tespit Edilmesi - </a:t>
            </a:r>
            <a:r>
              <a:rPr lang="tr-TR" b="1" dirty="0" smtClean="0"/>
              <a:t>6</a:t>
            </a:r>
            <a:r>
              <a:rPr lang="tr-TR" b="1" dirty="0"/>
              <a:t/>
            </a:r>
            <a:br>
              <a:rPr lang="tr-TR" b="1" dirty="0"/>
            </a:br>
            <a:endParaRPr lang="tr-TR" dirty="0"/>
          </a:p>
        </p:txBody>
      </p:sp>
      <p:sp>
        <p:nvSpPr>
          <p:cNvPr id="3" name="İçerik Yer Tutucusu 2"/>
          <p:cNvSpPr>
            <a:spLocks noGrp="1"/>
          </p:cNvSpPr>
          <p:nvPr>
            <p:ph sz="half" idx="2"/>
          </p:nvPr>
        </p:nvSpPr>
        <p:spPr/>
        <p:txBody>
          <a:bodyPr>
            <a:normAutofit fontScale="92500" lnSpcReduction="10000"/>
          </a:bodyPr>
          <a:lstStyle/>
          <a:p>
            <a:pPr marL="0" indent="0">
              <a:buNone/>
            </a:pPr>
            <a:r>
              <a:rPr lang="tr-TR" b="1" dirty="0" smtClean="0"/>
              <a:t>6- Çevresel Faktörler</a:t>
            </a:r>
          </a:p>
          <a:p>
            <a:pPr lvl="0">
              <a:buFont typeface="Wingdings" panose="05000000000000000000" pitchFamily="2" charset="2"/>
              <a:buChar char="Ø"/>
            </a:pPr>
            <a:r>
              <a:rPr lang="tr-TR" dirty="0"/>
              <a:t>Doğal afetler</a:t>
            </a:r>
          </a:p>
          <a:p>
            <a:pPr lvl="0">
              <a:buFont typeface="Wingdings" panose="05000000000000000000" pitchFamily="2" charset="2"/>
              <a:buChar char="Ø"/>
            </a:pPr>
            <a:r>
              <a:rPr lang="tr-TR" dirty="0"/>
              <a:t>Güvenlik önlemleri</a:t>
            </a:r>
          </a:p>
          <a:p>
            <a:pPr lvl="0">
              <a:buFont typeface="Wingdings" panose="05000000000000000000" pitchFamily="2" charset="2"/>
              <a:buChar char="Ø"/>
            </a:pPr>
            <a:r>
              <a:rPr lang="tr-TR" dirty="0"/>
              <a:t>Gıda güvenliği</a:t>
            </a:r>
          </a:p>
          <a:p>
            <a:pPr lvl="0">
              <a:buFont typeface="Wingdings" panose="05000000000000000000" pitchFamily="2" charset="2"/>
              <a:buChar char="Ø"/>
            </a:pPr>
            <a:r>
              <a:rPr lang="tr-TR" dirty="0"/>
              <a:t>Acil durum yönetimi</a:t>
            </a:r>
          </a:p>
          <a:p>
            <a:pPr lvl="0">
              <a:buFont typeface="Wingdings" panose="05000000000000000000" pitchFamily="2" charset="2"/>
              <a:buChar char="Ø"/>
            </a:pPr>
            <a:r>
              <a:rPr lang="tr-TR" dirty="0"/>
              <a:t>Hava kirliliği</a:t>
            </a:r>
          </a:p>
          <a:p>
            <a:pPr lvl="0">
              <a:buFont typeface="Wingdings" panose="05000000000000000000" pitchFamily="2" charset="2"/>
              <a:buChar char="Ø"/>
            </a:pPr>
            <a:r>
              <a:rPr lang="tr-TR" dirty="0"/>
              <a:t>Ulaşımdaki problemler</a:t>
            </a:r>
          </a:p>
          <a:p>
            <a:pPr>
              <a:buFont typeface="Wingdings" panose="05000000000000000000" pitchFamily="2" charset="2"/>
              <a:buChar char="Ø"/>
            </a:pPr>
            <a:r>
              <a:rPr lang="tr-TR" dirty="0" smtClean="0"/>
              <a:t>Radyasyon</a:t>
            </a:r>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649362"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6320933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73828" y="1348965"/>
            <a:ext cx="10515600" cy="488887"/>
          </a:xfrm>
        </p:spPr>
        <p:txBody>
          <a:bodyPr>
            <a:normAutofit fontScale="90000"/>
          </a:bodyPr>
          <a:lstStyle/>
          <a:p>
            <a:r>
              <a:rPr lang="tr-TR" b="1" dirty="0"/>
              <a:t>Risk Evreninin (Risk Türlerinin) Tespit Edilmesi - </a:t>
            </a:r>
            <a:r>
              <a:rPr lang="tr-TR" b="1" dirty="0" smtClean="0"/>
              <a:t>7</a:t>
            </a:r>
            <a:endParaRPr lang="tr-TR" dirty="0"/>
          </a:p>
        </p:txBody>
      </p:sp>
      <p:sp>
        <p:nvSpPr>
          <p:cNvPr id="3" name="İçerik Yer Tutucusu 2"/>
          <p:cNvSpPr>
            <a:spLocks noGrp="1"/>
          </p:cNvSpPr>
          <p:nvPr>
            <p:ph idx="1"/>
          </p:nvPr>
        </p:nvSpPr>
        <p:spPr>
          <a:xfrm>
            <a:off x="838200" y="2109457"/>
            <a:ext cx="10515600" cy="4067505"/>
          </a:xfrm>
        </p:spPr>
        <p:txBody>
          <a:bodyPr>
            <a:normAutofit/>
          </a:bodyPr>
          <a:lstStyle/>
          <a:p>
            <a:pPr marL="0" lvl="0" indent="0">
              <a:buNone/>
            </a:pPr>
            <a:r>
              <a:rPr lang="tr-TR" b="1" dirty="0">
                <a:solidFill>
                  <a:prstClr val="black"/>
                </a:solidFill>
              </a:rPr>
              <a:t>7- Politik Faktörler</a:t>
            </a:r>
          </a:p>
          <a:p>
            <a:pPr lvl="0">
              <a:buFont typeface="Wingdings" panose="05000000000000000000" pitchFamily="2" charset="2"/>
              <a:buChar char="Ø"/>
            </a:pPr>
            <a:r>
              <a:rPr lang="tr-TR" dirty="0">
                <a:solidFill>
                  <a:prstClr val="black"/>
                </a:solidFill>
              </a:rPr>
              <a:t>Hükümet politikalarındaki değişiklikler</a:t>
            </a:r>
          </a:p>
          <a:p>
            <a:pPr lvl="0">
              <a:buFont typeface="Wingdings" panose="05000000000000000000" pitchFamily="2" charset="2"/>
              <a:buChar char="Ø"/>
            </a:pPr>
            <a:r>
              <a:rPr lang="tr-TR" dirty="0">
                <a:solidFill>
                  <a:prstClr val="black"/>
                </a:solidFill>
              </a:rPr>
              <a:t>Hükümetlerin değişmesi</a:t>
            </a:r>
          </a:p>
          <a:p>
            <a:pPr lvl="0">
              <a:buFont typeface="Wingdings" panose="05000000000000000000" pitchFamily="2" charset="2"/>
              <a:buChar char="Ø"/>
            </a:pPr>
            <a:r>
              <a:rPr lang="tr-TR" dirty="0">
                <a:solidFill>
                  <a:prstClr val="black"/>
                </a:solidFill>
              </a:rPr>
              <a:t>İç savaş ve sivil itaatsizlik</a:t>
            </a:r>
          </a:p>
          <a:p>
            <a:pPr lvl="0">
              <a:buFont typeface="Wingdings" panose="05000000000000000000" pitchFamily="2" charset="2"/>
              <a:buChar char="Ø"/>
            </a:pPr>
            <a:r>
              <a:rPr lang="tr-TR" dirty="0">
                <a:solidFill>
                  <a:prstClr val="black"/>
                </a:solidFill>
              </a:rPr>
              <a:t>Olumsuz kamuoyu eğilimleri</a:t>
            </a:r>
          </a:p>
          <a:p>
            <a:endParaRPr lang="tr-TR" dirty="0"/>
          </a:p>
        </p:txBody>
      </p:sp>
      <p:sp>
        <p:nvSpPr>
          <p:cNvPr id="4" name="Dikdörtgen 3"/>
          <p:cNvSpPr/>
          <p:nvPr/>
        </p:nvSpPr>
        <p:spPr>
          <a:xfrm>
            <a:off x="0" y="-63374"/>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649362"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0380037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28973" y="1367073"/>
            <a:ext cx="10515600" cy="479834"/>
          </a:xfrm>
        </p:spPr>
        <p:txBody>
          <a:bodyPr>
            <a:normAutofit fontScale="90000"/>
          </a:bodyPr>
          <a:lstStyle/>
          <a:p>
            <a:r>
              <a:rPr lang="tr-TR" b="1" dirty="0"/>
              <a:t>Risk Evreninin (Risk Türlerinin) Tespit Edilmesi - </a:t>
            </a:r>
            <a:r>
              <a:rPr lang="tr-TR" b="1" dirty="0" smtClean="0"/>
              <a:t>8</a:t>
            </a:r>
            <a:endParaRPr lang="tr-TR" dirty="0"/>
          </a:p>
        </p:txBody>
      </p:sp>
      <p:sp>
        <p:nvSpPr>
          <p:cNvPr id="3" name="İçerik Yer Tutucusu 2"/>
          <p:cNvSpPr>
            <a:spLocks noGrp="1"/>
          </p:cNvSpPr>
          <p:nvPr>
            <p:ph idx="1"/>
          </p:nvPr>
        </p:nvSpPr>
        <p:spPr>
          <a:xfrm>
            <a:off x="838200" y="2218099"/>
            <a:ext cx="10515600" cy="3958864"/>
          </a:xfrm>
        </p:spPr>
        <p:txBody>
          <a:bodyPr>
            <a:normAutofit lnSpcReduction="10000"/>
          </a:bodyPr>
          <a:lstStyle/>
          <a:p>
            <a:pPr marL="0" indent="0">
              <a:buNone/>
            </a:pPr>
            <a:r>
              <a:rPr lang="tr-TR" b="1" dirty="0" smtClean="0"/>
              <a:t>8-Teknik Faktörler</a:t>
            </a:r>
          </a:p>
          <a:p>
            <a:pPr lvl="0">
              <a:buFont typeface="Wingdings" panose="05000000000000000000" pitchFamily="2" charset="2"/>
              <a:buChar char="Ø"/>
            </a:pPr>
            <a:r>
              <a:rPr lang="tr-TR" dirty="0"/>
              <a:t>Elverişsiz teknik tasarımlar</a:t>
            </a:r>
          </a:p>
          <a:p>
            <a:pPr lvl="0">
              <a:buFont typeface="Wingdings" panose="05000000000000000000" pitchFamily="2" charset="2"/>
              <a:buChar char="Ø"/>
            </a:pPr>
            <a:r>
              <a:rPr lang="tr-TR" dirty="0"/>
              <a:t>Elektronik aletlerin bakımı</a:t>
            </a:r>
          </a:p>
          <a:p>
            <a:pPr lvl="0">
              <a:buFont typeface="Wingdings" panose="05000000000000000000" pitchFamily="2" charset="2"/>
              <a:buChar char="Ø"/>
            </a:pPr>
            <a:r>
              <a:rPr lang="tr-TR" dirty="0"/>
              <a:t>Bakım masraflarının artması</a:t>
            </a:r>
          </a:p>
          <a:p>
            <a:pPr lvl="0">
              <a:buFont typeface="Wingdings" panose="05000000000000000000" pitchFamily="2" charset="2"/>
              <a:buChar char="Ø"/>
            </a:pPr>
            <a:r>
              <a:rPr lang="tr-TR" dirty="0"/>
              <a:t>Bilgi güvenliğinin sağlanamaması</a:t>
            </a:r>
          </a:p>
          <a:p>
            <a:pPr lvl="0">
              <a:buFont typeface="Wingdings" panose="05000000000000000000" pitchFamily="2" charset="2"/>
              <a:buChar char="Ø"/>
            </a:pPr>
            <a:r>
              <a:rPr lang="tr-TR" dirty="0"/>
              <a:t>Teknik personelin bilgi düzeyi</a:t>
            </a:r>
          </a:p>
          <a:p>
            <a:pPr lvl="0">
              <a:buFont typeface="Wingdings" panose="05000000000000000000" pitchFamily="2" charset="2"/>
              <a:buChar char="Ø"/>
            </a:pPr>
            <a:r>
              <a:rPr lang="tr-TR" dirty="0"/>
              <a:t>İnternete erişim hızı</a:t>
            </a:r>
          </a:p>
          <a:p>
            <a:pPr>
              <a:buFont typeface="Wingdings" panose="05000000000000000000" pitchFamily="2" charset="2"/>
              <a:buChar char="Ø"/>
            </a:pPr>
            <a:r>
              <a:rPr lang="tr-TR" dirty="0"/>
              <a:t>Alt yapı ile teknoloji arasındaki uyumsuzluklar</a:t>
            </a:r>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649362"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6246143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55721" y="1330075"/>
            <a:ext cx="10515600" cy="589260"/>
          </a:xfrm>
        </p:spPr>
        <p:txBody>
          <a:bodyPr>
            <a:normAutofit fontScale="90000"/>
          </a:bodyPr>
          <a:lstStyle/>
          <a:p>
            <a:r>
              <a:rPr lang="tr-TR" b="1" dirty="0"/>
              <a:t>Risk Evreninin (Risk Türlerinin) Tespit Edilmesi - </a:t>
            </a:r>
            <a:r>
              <a:rPr lang="tr-TR" b="1" dirty="0" smtClean="0"/>
              <a:t>9</a:t>
            </a:r>
            <a:endParaRPr lang="tr-TR" dirty="0"/>
          </a:p>
        </p:txBody>
      </p:sp>
      <p:sp>
        <p:nvSpPr>
          <p:cNvPr id="3" name="İçerik Yer Tutucusu 2"/>
          <p:cNvSpPr>
            <a:spLocks noGrp="1"/>
          </p:cNvSpPr>
          <p:nvPr>
            <p:ph idx="1"/>
          </p:nvPr>
        </p:nvSpPr>
        <p:spPr>
          <a:xfrm>
            <a:off x="901574" y="2082297"/>
            <a:ext cx="10515600" cy="4592606"/>
          </a:xfrm>
        </p:spPr>
        <p:txBody>
          <a:bodyPr/>
          <a:lstStyle/>
          <a:p>
            <a:pPr marL="0" indent="0">
              <a:buNone/>
            </a:pPr>
            <a:r>
              <a:rPr lang="tr-TR" b="1" dirty="0" smtClean="0"/>
              <a:t>9- </a:t>
            </a:r>
            <a:r>
              <a:rPr lang="tr-TR" b="1" dirty="0" err="1" smtClean="0"/>
              <a:t>Operasyonel</a:t>
            </a:r>
            <a:r>
              <a:rPr lang="tr-TR" b="1" dirty="0" smtClean="0"/>
              <a:t> Faktörler</a:t>
            </a:r>
          </a:p>
          <a:p>
            <a:pPr lvl="0">
              <a:buFont typeface="Wingdings" panose="05000000000000000000" pitchFamily="2" charset="2"/>
              <a:buChar char="Ø"/>
            </a:pPr>
            <a:r>
              <a:rPr lang="tr-TR" dirty="0"/>
              <a:t>Hizmet koşullarının net olmaması</a:t>
            </a:r>
          </a:p>
          <a:p>
            <a:pPr lvl="0">
              <a:buFont typeface="Wingdings" panose="05000000000000000000" pitchFamily="2" charset="2"/>
              <a:buChar char="Ø"/>
            </a:pPr>
            <a:r>
              <a:rPr lang="tr-TR" dirty="0"/>
              <a:t>Personel sayısı ve personelin niteliği</a:t>
            </a:r>
          </a:p>
          <a:p>
            <a:pPr lvl="0">
              <a:buFont typeface="Wingdings" panose="05000000000000000000" pitchFamily="2" charset="2"/>
              <a:buChar char="Ø"/>
            </a:pPr>
            <a:r>
              <a:rPr lang="tr-TR" dirty="0"/>
              <a:t>Altyapı yetersizliği</a:t>
            </a:r>
          </a:p>
          <a:p>
            <a:pPr lvl="0">
              <a:buFont typeface="Wingdings" panose="05000000000000000000" pitchFamily="2" charset="2"/>
              <a:buChar char="Ø"/>
            </a:pPr>
            <a:r>
              <a:rPr lang="tr-TR" dirty="0"/>
              <a:t>Başarısız olay yönetimi</a:t>
            </a:r>
          </a:p>
          <a:p>
            <a:pPr lvl="0">
              <a:buFont typeface="Wingdings" panose="05000000000000000000" pitchFamily="2" charset="2"/>
              <a:buChar char="Ø"/>
            </a:pPr>
            <a:r>
              <a:rPr lang="tr-TR" dirty="0"/>
              <a:t>Hizmet kullanıcılarının beklentileri</a:t>
            </a:r>
          </a:p>
          <a:p>
            <a:pPr>
              <a:buFont typeface="Wingdings" panose="05000000000000000000" pitchFamily="2" charset="2"/>
              <a:buChar char="Ø"/>
            </a:pPr>
            <a:r>
              <a:rPr lang="tr-TR" dirty="0"/>
              <a:t>Yasal yükümlülükleri yerine getirmeme</a:t>
            </a:r>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649362"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541853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76539"/>
            <a:ext cx="10515600" cy="516047"/>
          </a:xfrm>
        </p:spPr>
        <p:txBody>
          <a:bodyPr>
            <a:normAutofit fontScale="90000"/>
          </a:bodyPr>
          <a:lstStyle/>
          <a:p>
            <a:pPr algn="ctr"/>
            <a:r>
              <a:rPr lang="tr-TR" b="1" dirty="0" smtClean="0"/>
              <a:t>Risklerin </a:t>
            </a:r>
            <a:r>
              <a:rPr lang="tr-TR" b="1" dirty="0"/>
              <a:t>Değerlendirilmesi</a:t>
            </a:r>
            <a:endParaRPr lang="tr-TR" dirty="0"/>
          </a:p>
        </p:txBody>
      </p:sp>
      <p:sp>
        <p:nvSpPr>
          <p:cNvPr id="3" name="İçerik Yer Tutucusu 2"/>
          <p:cNvSpPr>
            <a:spLocks noGrp="1"/>
          </p:cNvSpPr>
          <p:nvPr>
            <p:ph idx="1"/>
          </p:nvPr>
        </p:nvSpPr>
        <p:spPr>
          <a:xfrm>
            <a:off x="847253" y="1892174"/>
            <a:ext cx="10515600" cy="4771175"/>
          </a:xfrm>
        </p:spPr>
        <p:txBody>
          <a:bodyPr>
            <a:normAutofit fontScale="85000" lnSpcReduction="20000"/>
          </a:bodyPr>
          <a:lstStyle/>
          <a:p>
            <a:pPr algn="just">
              <a:buFont typeface="Wingdings" panose="05000000000000000000" pitchFamily="2" charset="2"/>
              <a:buChar char="Ø"/>
            </a:pPr>
            <a:r>
              <a:rPr lang="tr-TR" dirty="0" smtClean="0"/>
              <a:t>Belirlenen </a:t>
            </a:r>
            <a:r>
              <a:rPr lang="tr-TR" dirty="0"/>
              <a:t>her riskin analiz edilerek ölçüldüğü ve ölçeklendirildiği süreçtir. Riskin meydana gelme olasılığı ile meydana gelmesi halinde Üniversitenin stratejik amaç, hedef ve faaliyetleri üzerindeki önemi nitel ve nicel olarak derecelendirilir ve değerlendirilir. Üniversitemizin risk iştahı kapsamında belirlenen kıstaslar kullanılarak ölçeklendirilen Risk Etki Değerlendirme ve Risk Olasılık Skalaları </a:t>
            </a:r>
            <a:r>
              <a:rPr lang="tr-TR" dirty="0" smtClean="0"/>
              <a:t>ile </a:t>
            </a:r>
            <a:r>
              <a:rPr lang="tr-TR" dirty="0"/>
              <a:t>risklerin olasılık ve etki değerleri belirlenmektedir.</a:t>
            </a:r>
          </a:p>
          <a:p>
            <a:pPr algn="just">
              <a:buFont typeface="Wingdings" panose="05000000000000000000" pitchFamily="2" charset="2"/>
              <a:buChar char="Ø"/>
            </a:pPr>
            <a:r>
              <a:rPr lang="tr-TR" b="1" dirty="0"/>
              <a:t>Riskin Olasılığı: </a:t>
            </a:r>
            <a:r>
              <a:rPr lang="tr-TR" dirty="0"/>
              <a:t>Riskin belirli bir takvim periyodu içinde meydana gelme ihtimalini ifade eder ve 1 ile 5 arasında puanlanarak (1 çok düşük, 2 düşük, 3 orta, 4 yüksek ve 5 çok yüksek) </a:t>
            </a:r>
            <a:r>
              <a:rPr lang="tr-TR" dirty="0" err="1"/>
              <a:t>önceliklendirilir</a:t>
            </a:r>
            <a:r>
              <a:rPr lang="tr-TR" dirty="0"/>
              <a:t>.</a:t>
            </a:r>
          </a:p>
          <a:p>
            <a:pPr algn="just">
              <a:buFont typeface="Wingdings" panose="05000000000000000000" pitchFamily="2" charset="2"/>
              <a:buChar char="Ø"/>
            </a:pPr>
            <a:r>
              <a:rPr lang="tr-TR" b="1" dirty="0"/>
              <a:t>Riskin Etkisi: </a:t>
            </a:r>
            <a:r>
              <a:rPr lang="tr-TR" dirty="0"/>
              <a:t>Riskin meydana gelmesi durumunda Üniversitenin stratejik amaç, hedef ve faaliyetleri üzerindeki etkisinin değerlendirilmesini kapsamakta olup, 1 ile 5 arasında puanlanarak (1 çok düşük, 2 düşük, 3 orta, 4 yüksek ve 5 çok yüksek) derecelendirilir.</a:t>
            </a:r>
          </a:p>
          <a:p>
            <a:pPr algn="just">
              <a:buFont typeface="Wingdings" panose="05000000000000000000" pitchFamily="2" charset="2"/>
              <a:buChar char="Ø"/>
            </a:pPr>
            <a:r>
              <a:rPr lang="tr-TR" b="1" dirty="0"/>
              <a:t>Risk Seviyesi (Risk Puanı): </a:t>
            </a:r>
            <a:r>
              <a:rPr lang="tr-TR" dirty="0"/>
              <a:t>Belirlenen risklerin gerçekleşme olasılık değeri ile etki değerinin çarpımı sonucunda her bir riskin önemlilik seviyesine ilişkin bir değer elde edilir.</a:t>
            </a:r>
          </a:p>
          <a:p>
            <a:pPr marL="0" indent="0" algn="just">
              <a:buNone/>
            </a:pPr>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741699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58431"/>
            <a:ext cx="10515600" cy="488887"/>
          </a:xfrm>
        </p:spPr>
        <p:txBody>
          <a:bodyPr>
            <a:normAutofit fontScale="90000"/>
          </a:bodyPr>
          <a:lstStyle/>
          <a:p>
            <a:pPr algn="ctr"/>
            <a:r>
              <a:rPr lang="tr-TR" b="1" dirty="0" smtClean="0"/>
              <a:t>Risk </a:t>
            </a:r>
            <a:r>
              <a:rPr lang="tr-TR" b="1" dirty="0"/>
              <a:t>Etki Değerlendirme Skalası</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051713346"/>
              </p:ext>
            </p:extLst>
          </p:nvPr>
        </p:nvGraphicFramePr>
        <p:xfrm>
          <a:off x="2697934" y="2086754"/>
          <a:ext cx="7402628" cy="4623778"/>
        </p:xfrm>
        <a:graphic>
          <a:graphicData uri="http://schemas.openxmlformats.org/drawingml/2006/table">
            <a:tbl>
              <a:tblPr firstRow="1" firstCol="1" bandRow="1"/>
              <a:tblGrid>
                <a:gridCol w="998052">
                  <a:extLst>
                    <a:ext uri="{9D8B030D-6E8A-4147-A177-3AD203B41FA5}">
                      <a16:colId xmlns="" xmlns:a16="http://schemas.microsoft.com/office/drawing/2014/main" val="20000"/>
                    </a:ext>
                  </a:extLst>
                </a:gridCol>
                <a:gridCol w="1139484">
                  <a:extLst>
                    <a:ext uri="{9D8B030D-6E8A-4147-A177-3AD203B41FA5}">
                      <a16:colId xmlns="" xmlns:a16="http://schemas.microsoft.com/office/drawing/2014/main" val="20001"/>
                    </a:ext>
                  </a:extLst>
                </a:gridCol>
                <a:gridCol w="5265092">
                  <a:extLst>
                    <a:ext uri="{9D8B030D-6E8A-4147-A177-3AD203B41FA5}">
                      <a16:colId xmlns="" xmlns:a16="http://schemas.microsoft.com/office/drawing/2014/main" val="20002"/>
                    </a:ext>
                  </a:extLst>
                </a:gridCol>
              </a:tblGrid>
              <a:tr h="510331">
                <a:tc>
                  <a:txBody>
                    <a:bodyPr/>
                    <a:lstStyle/>
                    <a:p>
                      <a:pPr algn="just">
                        <a:lnSpc>
                          <a:spcPct val="150000"/>
                        </a:lnSpc>
                        <a:spcAft>
                          <a:spcPts val="0"/>
                        </a:spcAft>
                      </a:pPr>
                      <a:r>
                        <a:rPr lang="tr-TR" sz="1100" b="1" dirty="0">
                          <a:effectLst/>
                          <a:latin typeface="Times New Roman" panose="02020603050405020304" pitchFamily="18" charset="0"/>
                          <a:ea typeface="Calibri" panose="020F0502020204030204" pitchFamily="34" charset="0"/>
                        </a:rPr>
                        <a:t>Etki Seviyesi</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lnSpc>
                          <a:spcPct val="150000"/>
                        </a:lnSpc>
                        <a:spcAft>
                          <a:spcPts val="0"/>
                        </a:spcAft>
                      </a:pPr>
                      <a:r>
                        <a:rPr lang="tr-TR" sz="1100" b="1">
                          <a:effectLst/>
                          <a:latin typeface="Times New Roman" panose="02020603050405020304" pitchFamily="18" charset="0"/>
                          <a:ea typeface="Calibri" panose="020F0502020204030204" pitchFamily="34" charset="0"/>
                        </a:rPr>
                        <a:t>Etki Kategorisi</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lnSpc>
                          <a:spcPct val="150000"/>
                        </a:lnSpc>
                        <a:spcAft>
                          <a:spcPts val="0"/>
                        </a:spcAft>
                      </a:pPr>
                      <a:r>
                        <a:rPr lang="tr-TR" sz="1100" b="1" dirty="0">
                          <a:effectLst/>
                          <a:latin typeface="Times New Roman" panose="02020603050405020304" pitchFamily="18" charset="0"/>
                          <a:ea typeface="Calibri" panose="020F0502020204030204" pitchFamily="34" charset="0"/>
                        </a:rPr>
                        <a:t>AÇIKLAMA</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 xmlns:a16="http://schemas.microsoft.com/office/drawing/2014/main" val="10000"/>
                  </a:ext>
                </a:extLst>
              </a:tr>
              <a:tr h="1051462">
                <a:tc>
                  <a:txBody>
                    <a:bodyPr/>
                    <a:lstStyle/>
                    <a:p>
                      <a:pPr algn="just">
                        <a:lnSpc>
                          <a:spcPct val="150000"/>
                        </a:lnSpc>
                        <a:spcAft>
                          <a:spcPts val="0"/>
                        </a:spcAft>
                      </a:pPr>
                      <a:r>
                        <a:rPr lang="tr-TR" sz="1100" b="1" dirty="0">
                          <a:solidFill>
                            <a:srgbClr val="000000"/>
                          </a:solidFill>
                          <a:effectLst/>
                          <a:latin typeface="Times New Roman" panose="02020603050405020304" pitchFamily="18" charset="0"/>
                          <a:ea typeface="Calibri" panose="020F0502020204030204" pitchFamily="34" charset="0"/>
                        </a:rPr>
                        <a:t>5</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gn="just">
                        <a:lnSpc>
                          <a:spcPct val="150000"/>
                        </a:lnSpc>
                        <a:spcAft>
                          <a:spcPts val="0"/>
                        </a:spcAft>
                      </a:pPr>
                      <a:r>
                        <a:rPr lang="tr-TR" sz="1100">
                          <a:effectLst/>
                          <a:latin typeface="Times New Roman" panose="02020603050405020304" pitchFamily="18" charset="0"/>
                          <a:ea typeface="Calibri" panose="020F0502020204030204" pitchFamily="34" charset="0"/>
                        </a:rPr>
                        <a:t>Çok Ciddi</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a:effectLst/>
                          <a:latin typeface="Times New Roman" panose="02020603050405020304" pitchFamily="18" charset="0"/>
                          <a:ea typeface="Calibri" panose="020F0502020204030204" pitchFamily="34" charset="0"/>
                        </a:rPr>
                        <a:t>Kurumun stratejik amaç ve hedeflerine ulaşamamasına, stratejik amaç ve hedeflerinden ciddi derecede sapmasına veya kurum tarafından sunulan hizmetlerin uzun süre duraklamasına neden olabilecek olay veya durumlar.</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765496">
                <a:tc>
                  <a:txBody>
                    <a:bodyPr/>
                    <a:lstStyle/>
                    <a:p>
                      <a:pPr algn="just">
                        <a:lnSpc>
                          <a:spcPct val="150000"/>
                        </a:lnSpc>
                        <a:spcAft>
                          <a:spcPts val="0"/>
                        </a:spcAft>
                      </a:pPr>
                      <a:r>
                        <a:rPr lang="tr-TR" sz="1100" b="1" dirty="0">
                          <a:effectLst/>
                          <a:latin typeface="Times New Roman" panose="02020603050405020304" pitchFamily="18" charset="0"/>
                          <a:ea typeface="Calibri" panose="020F0502020204030204" pitchFamily="34" charset="0"/>
                        </a:rPr>
                        <a:t>4</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just">
                        <a:lnSpc>
                          <a:spcPct val="150000"/>
                        </a:lnSpc>
                        <a:spcAft>
                          <a:spcPts val="0"/>
                        </a:spcAft>
                      </a:pPr>
                      <a:r>
                        <a:rPr lang="tr-TR" sz="1100">
                          <a:effectLst/>
                          <a:latin typeface="Times New Roman" panose="02020603050405020304" pitchFamily="18" charset="0"/>
                          <a:ea typeface="Calibri" panose="020F0502020204030204" pitchFamily="34" charset="0"/>
                        </a:rPr>
                        <a:t>Ciddi</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dirty="0">
                          <a:effectLst/>
                          <a:latin typeface="Times New Roman" panose="02020603050405020304" pitchFamily="18" charset="0"/>
                          <a:ea typeface="Calibri" panose="020F0502020204030204" pitchFamily="34" charset="0"/>
                        </a:rPr>
                        <a:t>Kurumun stratejik amaç ve hedeflerinden önemli derecede sapmasına veya kurum tarafından sunulan hizmetlerin önemli bir süre duraklamasına neden olabilecek olay veya durumlar.</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1020662">
                <a:tc>
                  <a:txBody>
                    <a:bodyPr/>
                    <a:lstStyle/>
                    <a:p>
                      <a:pPr algn="just">
                        <a:lnSpc>
                          <a:spcPct val="150000"/>
                        </a:lnSpc>
                        <a:spcAft>
                          <a:spcPts val="0"/>
                        </a:spcAft>
                      </a:pPr>
                      <a:r>
                        <a:rPr lang="tr-TR" sz="1100" b="1">
                          <a:effectLst/>
                          <a:latin typeface="Times New Roman" panose="02020603050405020304" pitchFamily="18" charset="0"/>
                          <a:ea typeface="Calibri" panose="020F0502020204030204" pitchFamily="34" charset="0"/>
                        </a:rPr>
                        <a:t>3</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100">
                          <a:effectLst/>
                          <a:latin typeface="Times New Roman" panose="02020603050405020304" pitchFamily="18" charset="0"/>
                          <a:ea typeface="Calibri" panose="020F0502020204030204" pitchFamily="34" charset="0"/>
                        </a:rPr>
                        <a:t>Orta</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dirty="0">
                          <a:effectLst/>
                          <a:latin typeface="Times New Roman" panose="02020603050405020304" pitchFamily="18" charset="0"/>
                          <a:ea typeface="Calibri" panose="020F0502020204030204" pitchFamily="34" charset="0"/>
                        </a:rPr>
                        <a:t>Kurumun stratejik amaç ve hedeflerinden kabul edilebilir derecede sapmasına veya kurum tarafından sunulan hizmetlerin belirli bir süre duraklamasına neden olabilecek olay veya durumlar.</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r h="510331">
                <a:tc>
                  <a:txBody>
                    <a:bodyPr/>
                    <a:lstStyle/>
                    <a:p>
                      <a:pPr algn="just">
                        <a:lnSpc>
                          <a:spcPct val="150000"/>
                        </a:lnSpc>
                        <a:spcAft>
                          <a:spcPts val="0"/>
                        </a:spcAft>
                      </a:pPr>
                      <a:r>
                        <a:rPr lang="tr-TR" sz="1100" b="1">
                          <a:effectLst/>
                          <a:latin typeface="Times New Roman" panose="02020603050405020304" pitchFamily="18" charset="0"/>
                          <a:ea typeface="Calibri" panose="020F0502020204030204" pitchFamily="34" charset="0"/>
                        </a:rPr>
                        <a:t>2</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100">
                          <a:effectLst/>
                          <a:latin typeface="Times New Roman" panose="02020603050405020304" pitchFamily="18" charset="0"/>
                          <a:ea typeface="Calibri" panose="020F0502020204030204" pitchFamily="34" charset="0"/>
                        </a:rPr>
                        <a:t>Hafif</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a:effectLst/>
                          <a:latin typeface="Times New Roman" panose="02020603050405020304" pitchFamily="18" charset="0"/>
                          <a:ea typeface="Calibri" panose="020F0502020204030204" pitchFamily="34" charset="0"/>
                        </a:rPr>
                        <a:t>Kurumun stratejik amaç ve hedeflerine ulaşmasında düşük seviyede etkisi olabilecek olay veya durumlar.</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4"/>
                  </a:ext>
                </a:extLst>
              </a:tr>
              <a:tr h="765496">
                <a:tc>
                  <a:txBody>
                    <a:bodyPr/>
                    <a:lstStyle/>
                    <a:p>
                      <a:pPr algn="just">
                        <a:lnSpc>
                          <a:spcPct val="150000"/>
                        </a:lnSpc>
                        <a:spcAft>
                          <a:spcPts val="0"/>
                        </a:spcAft>
                      </a:pPr>
                      <a:r>
                        <a:rPr lang="tr-TR" sz="1100" b="1">
                          <a:effectLst/>
                          <a:latin typeface="Times New Roman" panose="02020603050405020304" pitchFamily="18" charset="0"/>
                          <a:ea typeface="Calibri" panose="020F0502020204030204" pitchFamily="34" charset="0"/>
                        </a:rPr>
                        <a:t>1</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7D971"/>
                    </a:solidFill>
                  </a:tcPr>
                </a:tc>
                <a:tc>
                  <a:txBody>
                    <a:bodyPr/>
                    <a:lstStyle/>
                    <a:p>
                      <a:pPr algn="just">
                        <a:lnSpc>
                          <a:spcPct val="150000"/>
                        </a:lnSpc>
                        <a:spcAft>
                          <a:spcPts val="0"/>
                        </a:spcAft>
                      </a:pPr>
                      <a:r>
                        <a:rPr lang="tr-TR" sz="1100" dirty="0">
                          <a:effectLst/>
                          <a:latin typeface="Times New Roman" panose="02020603050405020304" pitchFamily="18" charset="0"/>
                          <a:ea typeface="Calibri" panose="020F0502020204030204" pitchFamily="34" charset="0"/>
                        </a:rPr>
                        <a:t>Çok Hafif</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dirty="0">
                          <a:effectLst/>
                          <a:latin typeface="Times New Roman" panose="02020603050405020304" pitchFamily="18" charset="0"/>
                          <a:ea typeface="Calibri" panose="020F0502020204030204" pitchFamily="34" charset="0"/>
                        </a:rPr>
                        <a:t>Kurumun stratejik amaç ve hedeflerine ulaşmasında çok düşük kolaylıkla gözlemlenemeyecek seviyede etkisi olabilecek olay veya durumlar.</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2054483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91934" y="1339912"/>
            <a:ext cx="10515600" cy="389299"/>
          </a:xfrm>
        </p:spPr>
        <p:txBody>
          <a:bodyPr>
            <a:normAutofit fontScale="90000"/>
          </a:bodyPr>
          <a:lstStyle/>
          <a:p>
            <a:pPr algn="ctr"/>
            <a:r>
              <a:rPr lang="tr-TR" b="1" dirty="0" smtClean="0"/>
              <a:t/>
            </a:r>
            <a:br>
              <a:rPr lang="tr-TR" b="1" dirty="0" smtClean="0"/>
            </a:br>
            <a:r>
              <a:rPr lang="tr-TR" b="1" dirty="0" smtClean="0"/>
              <a:t>Risk </a:t>
            </a:r>
            <a:r>
              <a:rPr lang="tr-TR" b="1" dirty="0"/>
              <a:t>Olasılık Değerlendirme Skalası</a:t>
            </a:r>
            <a:br>
              <a:rPr lang="tr-TR" b="1" dirty="0"/>
            </a:b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811865502"/>
              </p:ext>
            </p:extLst>
          </p:nvPr>
        </p:nvGraphicFramePr>
        <p:xfrm>
          <a:off x="2670772" y="2018922"/>
          <a:ext cx="7010745" cy="4710986"/>
        </p:xfrm>
        <a:graphic>
          <a:graphicData uri="http://schemas.openxmlformats.org/drawingml/2006/table">
            <a:tbl>
              <a:tblPr firstRow="1" firstCol="1" bandRow="1"/>
              <a:tblGrid>
                <a:gridCol w="945218">
                  <a:extLst>
                    <a:ext uri="{9D8B030D-6E8A-4147-A177-3AD203B41FA5}">
                      <a16:colId xmlns="" xmlns:a16="http://schemas.microsoft.com/office/drawing/2014/main" val="20000"/>
                    </a:ext>
                  </a:extLst>
                </a:gridCol>
                <a:gridCol w="1079161">
                  <a:extLst>
                    <a:ext uri="{9D8B030D-6E8A-4147-A177-3AD203B41FA5}">
                      <a16:colId xmlns="" xmlns:a16="http://schemas.microsoft.com/office/drawing/2014/main" val="20001"/>
                    </a:ext>
                  </a:extLst>
                </a:gridCol>
                <a:gridCol w="4986366">
                  <a:extLst>
                    <a:ext uri="{9D8B030D-6E8A-4147-A177-3AD203B41FA5}">
                      <a16:colId xmlns="" xmlns:a16="http://schemas.microsoft.com/office/drawing/2014/main" val="20002"/>
                    </a:ext>
                  </a:extLst>
                </a:gridCol>
              </a:tblGrid>
              <a:tr h="589825">
                <a:tc>
                  <a:txBody>
                    <a:bodyPr/>
                    <a:lstStyle/>
                    <a:p>
                      <a:pPr algn="just">
                        <a:lnSpc>
                          <a:spcPct val="150000"/>
                        </a:lnSpc>
                        <a:spcAft>
                          <a:spcPts val="0"/>
                        </a:spcAft>
                      </a:pPr>
                      <a:r>
                        <a:rPr lang="tr-TR" sz="1200" b="1" dirty="0">
                          <a:effectLst/>
                          <a:latin typeface="Times New Roman" panose="02020603050405020304" pitchFamily="18" charset="0"/>
                          <a:ea typeface="Times New Roman" panose="02020603050405020304" pitchFamily="18" charset="0"/>
                        </a:rPr>
                        <a:t>Olasılık</a:t>
                      </a:r>
                      <a:endParaRPr lang="tr-TR" sz="11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200" b="1" dirty="0">
                          <a:effectLst/>
                          <a:latin typeface="Times New Roman" panose="02020603050405020304" pitchFamily="18" charset="0"/>
                          <a:ea typeface="Times New Roman" panose="02020603050405020304" pitchFamily="18" charset="0"/>
                        </a:rPr>
                        <a:t>Seviyesi</a:t>
                      </a:r>
                      <a:endParaRPr lang="tr-TR" sz="1100" dirty="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lnSpc>
                          <a:spcPct val="150000"/>
                        </a:lnSpc>
                        <a:spcAft>
                          <a:spcPts val="0"/>
                        </a:spcAft>
                      </a:pPr>
                      <a:r>
                        <a:rPr lang="tr-TR" sz="1200" b="1" dirty="0">
                          <a:effectLst/>
                          <a:latin typeface="Times New Roman" panose="02020603050405020304" pitchFamily="18" charset="0"/>
                          <a:ea typeface="Times New Roman" panose="02020603050405020304" pitchFamily="18" charset="0"/>
                        </a:rPr>
                        <a:t>Olasılık</a:t>
                      </a:r>
                      <a:endParaRPr lang="tr-TR" sz="11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200" b="1" dirty="0">
                          <a:effectLst/>
                          <a:latin typeface="Times New Roman" panose="02020603050405020304" pitchFamily="18" charset="0"/>
                          <a:ea typeface="Times New Roman" panose="02020603050405020304" pitchFamily="18" charset="0"/>
                        </a:rPr>
                        <a:t>Kategorisi</a:t>
                      </a:r>
                      <a:endParaRPr lang="tr-TR" sz="1100" dirty="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lnSpc>
                          <a:spcPct val="150000"/>
                        </a:lnSpc>
                        <a:spcAft>
                          <a:spcPts val="0"/>
                        </a:spcAft>
                      </a:pPr>
                      <a:r>
                        <a:rPr lang="tr-TR" sz="1200" b="1" dirty="0">
                          <a:effectLst/>
                          <a:latin typeface="Times New Roman" panose="02020603050405020304" pitchFamily="18" charset="0"/>
                          <a:ea typeface="Times New Roman" panose="02020603050405020304" pitchFamily="18" charset="0"/>
                        </a:rPr>
                        <a:t>AÇIKLAMA</a:t>
                      </a:r>
                      <a:endParaRPr lang="tr-TR" sz="1100" dirty="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 xmlns:a16="http://schemas.microsoft.com/office/drawing/2014/main" val="10000"/>
                  </a:ext>
                </a:extLst>
              </a:tr>
              <a:tr h="884738">
                <a:tc>
                  <a:txBody>
                    <a:bodyPr/>
                    <a:lstStyle/>
                    <a:p>
                      <a:pPr algn="just">
                        <a:lnSpc>
                          <a:spcPct val="150000"/>
                        </a:lnSpc>
                        <a:spcAft>
                          <a:spcPts val="0"/>
                        </a:spcAft>
                      </a:pPr>
                      <a:r>
                        <a:rPr lang="tr-TR" sz="1200" b="1">
                          <a:solidFill>
                            <a:srgbClr val="000000"/>
                          </a:solidFill>
                          <a:effectLst/>
                          <a:latin typeface="Times New Roman" panose="02020603050405020304" pitchFamily="18" charset="0"/>
                          <a:ea typeface="Times New Roman" panose="02020603050405020304" pitchFamily="18" charset="0"/>
                        </a:rPr>
                        <a:t>5</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Çok Yüksek</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(Neredeyse Kesin)</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200" dirty="0">
                          <a:effectLst/>
                          <a:latin typeface="Times New Roman" panose="02020603050405020304" pitchFamily="18" charset="0"/>
                          <a:ea typeface="Times New Roman" panose="02020603050405020304" pitchFamily="18" charset="0"/>
                        </a:rPr>
                        <a:t>Stratejik amaç ve hedefe ulaşılması öngörülen sürede gerçekleşme olasılığı kesin olan olay ve durumlar.</a:t>
                      </a:r>
                      <a:endParaRPr lang="tr-TR" sz="1100" dirty="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884738">
                <a:tc>
                  <a:txBody>
                    <a:bodyPr/>
                    <a:lstStyle/>
                    <a:p>
                      <a:pPr algn="just">
                        <a:lnSpc>
                          <a:spcPct val="150000"/>
                        </a:lnSpc>
                        <a:spcAft>
                          <a:spcPts val="0"/>
                        </a:spcAft>
                      </a:pPr>
                      <a:r>
                        <a:rPr lang="tr-TR" sz="1200" b="1" dirty="0">
                          <a:effectLst/>
                          <a:latin typeface="Times New Roman" panose="02020603050405020304" pitchFamily="18" charset="0"/>
                          <a:ea typeface="Times New Roman" panose="02020603050405020304" pitchFamily="18" charset="0"/>
                        </a:rPr>
                        <a:t>4</a:t>
                      </a:r>
                      <a:endParaRPr lang="tr-TR" sz="1100" dirty="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Yüksek</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(Yüksek Olasılık)</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Stratejik amaç ve hedefe ulaşılması öngörülen sürede gerçekleşme olasılığı yüksek olan muhtemel olay ve durumlar.</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589825">
                <a:tc>
                  <a:txBody>
                    <a:bodyPr/>
                    <a:lstStyle/>
                    <a:p>
                      <a:pPr algn="just">
                        <a:lnSpc>
                          <a:spcPct val="150000"/>
                        </a:lnSpc>
                        <a:spcAft>
                          <a:spcPts val="0"/>
                        </a:spcAft>
                      </a:pPr>
                      <a:r>
                        <a:rPr lang="tr-TR" sz="1200" b="1">
                          <a:effectLst/>
                          <a:latin typeface="Times New Roman" panose="02020603050405020304" pitchFamily="18" charset="0"/>
                          <a:ea typeface="Times New Roman" panose="02020603050405020304" pitchFamily="18" charset="0"/>
                        </a:rPr>
                        <a:t>3</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(Olası)</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200" dirty="0">
                          <a:effectLst/>
                          <a:latin typeface="Times New Roman" panose="02020603050405020304" pitchFamily="18" charset="0"/>
                          <a:ea typeface="Times New Roman" panose="02020603050405020304" pitchFamily="18" charset="0"/>
                        </a:rPr>
                        <a:t>Stratejik amaç ve hedefe ulaşılması öngörülen sürede gerçekleşme olasılığı mümkün olan olay ve durumlar.</a:t>
                      </a:r>
                      <a:endParaRPr lang="tr-TR" sz="1100" dirty="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r h="884738">
                <a:tc>
                  <a:txBody>
                    <a:bodyPr/>
                    <a:lstStyle/>
                    <a:p>
                      <a:pPr algn="just">
                        <a:lnSpc>
                          <a:spcPct val="150000"/>
                        </a:lnSpc>
                        <a:spcAft>
                          <a:spcPts val="0"/>
                        </a:spcAft>
                      </a:pPr>
                      <a:r>
                        <a:rPr lang="tr-TR" sz="1200" b="1">
                          <a:effectLst/>
                          <a:latin typeface="Times New Roman" panose="02020603050405020304" pitchFamily="18" charset="0"/>
                          <a:ea typeface="Times New Roman" panose="02020603050405020304" pitchFamily="18" charset="0"/>
                        </a:rPr>
                        <a:t>2</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Hafif</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(Zayıf Olasılık)</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200" dirty="0">
                          <a:effectLst/>
                          <a:latin typeface="Times New Roman" panose="02020603050405020304" pitchFamily="18" charset="0"/>
                          <a:ea typeface="Times New Roman" panose="02020603050405020304" pitchFamily="18" charset="0"/>
                        </a:rPr>
                        <a:t>Stratejik amaç ve hedefe ulaşılması öngörülen sürede gerçekleşme olasılığı düşük olmakla birlikte imkansız olmayan olay ve durumlar.</a:t>
                      </a:r>
                      <a:endParaRPr lang="tr-TR" sz="1100" dirty="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4"/>
                  </a:ext>
                </a:extLst>
              </a:tr>
              <a:tr h="877122">
                <a:tc>
                  <a:txBody>
                    <a:bodyPr/>
                    <a:lstStyle/>
                    <a:p>
                      <a:pPr algn="just">
                        <a:lnSpc>
                          <a:spcPct val="150000"/>
                        </a:lnSpc>
                        <a:spcAft>
                          <a:spcPts val="0"/>
                        </a:spcAft>
                      </a:pPr>
                      <a:r>
                        <a:rPr lang="tr-TR" sz="1200" b="1">
                          <a:effectLst/>
                          <a:latin typeface="Times New Roman" panose="02020603050405020304" pitchFamily="18" charset="0"/>
                          <a:ea typeface="Times New Roman" panose="02020603050405020304" pitchFamily="18" charset="0"/>
                        </a:rPr>
                        <a:t>1</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7D971"/>
                    </a:solidFill>
                  </a:tcPr>
                </a:tc>
                <a:tc>
                  <a:txBody>
                    <a:bodyPr/>
                    <a:lstStyle/>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Çok Hafif</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200">
                          <a:effectLst/>
                          <a:latin typeface="Times New Roman" panose="02020603050405020304" pitchFamily="18" charset="0"/>
                          <a:ea typeface="Times New Roman" panose="02020603050405020304" pitchFamily="18" charset="0"/>
                        </a:rPr>
                        <a:t>(İhtimal Dışı)</a:t>
                      </a:r>
                      <a:endParaRPr lang="tr-TR" sz="110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200" dirty="0">
                          <a:effectLst/>
                          <a:latin typeface="Times New Roman" panose="02020603050405020304" pitchFamily="18" charset="0"/>
                          <a:ea typeface="Times New Roman" panose="02020603050405020304" pitchFamily="18" charset="0"/>
                        </a:rPr>
                        <a:t>Stratejik amaç ve hedefe ulaşılması öngörülen sürede gerçekleşme olasılığı pek muhtemel olmayan olay ve durumlar.</a:t>
                      </a:r>
                      <a:endParaRPr lang="tr-TR" sz="1100" dirty="0">
                        <a:effectLst/>
                        <a:latin typeface="Times New Roman" panose="02020603050405020304" pitchFamily="18" charset="0"/>
                        <a:ea typeface="Times New Roman" panose="02020603050405020304" pitchFamily="18" charset="0"/>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0329331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49378"/>
            <a:ext cx="10515600" cy="597529"/>
          </a:xfrm>
        </p:spPr>
        <p:txBody>
          <a:bodyPr>
            <a:normAutofit fontScale="90000"/>
          </a:bodyPr>
          <a:lstStyle/>
          <a:p>
            <a:pPr algn="ctr"/>
            <a:r>
              <a:rPr lang="tr-TR" b="1" dirty="0" smtClean="0"/>
              <a:t/>
            </a:r>
            <a:br>
              <a:rPr lang="tr-TR" b="1" dirty="0" smtClean="0"/>
            </a:br>
            <a:r>
              <a:rPr lang="tr-TR" b="1" dirty="0" smtClean="0"/>
              <a:t>Risklerin </a:t>
            </a:r>
            <a:r>
              <a:rPr lang="tr-TR" b="1" dirty="0"/>
              <a:t>Matrisi</a:t>
            </a:r>
            <a:br>
              <a:rPr lang="tr-TR" b="1" dirty="0"/>
            </a:br>
            <a:endParaRPr lang="tr-TR" dirty="0"/>
          </a:p>
        </p:txBody>
      </p:sp>
      <p:sp>
        <p:nvSpPr>
          <p:cNvPr id="3" name="İçerik Yer Tutucusu 2"/>
          <p:cNvSpPr>
            <a:spLocks noGrp="1"/>
          </p:cNvSpPr>
          <p:nvPr>
            <p:ph idx="1"/>
          </p:nvPr>
        </p:nvSpPr>
        <p:spPr>
          <a:xfrm>
            <a:off x="792933" y="2100403"/>
            <a:ext cx="10515600" cy="4246075"/>
          </a:xfrm>
        </p:spPr>
        <p:txBody>
          <a:bodyPr/>
          <a:lstStyle/>
          <a:p>
            <a:pPr algn="just">
              <a:buFont typeface="Wingdings" panose="05000000000000000000" pitchFamily="2" charset="2"/>
              <a:buChar char="Ø"/>
            </a:pPr>
            <a:r>
              <a:rPr lang="tr-TR" dirty="0" smtClean="0"/>
              <a:t>Risk </a:t>
            </a:r>
            <a:r>
              <a:rPr lang="tr-TR" dirty="0"/>
              <a:t>analizi çalışmaları sonucunda tespit edilen ve derecelendirilen riskleri içerecek şekilde hazırlanan ve risk değerlendirme sürecinde olasılık ve etki değerlerinin hesaplanmasında </a:t>
            </a:r>
            <a:r>
              <a:rPr lang="tr-TR" dirty="0" smtClean="0"/>
              <a:t>Risk </a:t>
            </a:r>
            <a:r>
              <a:rPr lang="tr-TR" dirty="0"/>
              <a:t>Matrisi </a:t>
            </a:r>
            <a:r>
              <a:rPr lang="tr-TR" dirty="0" smtClean="0"/>
              <a:t>kullanılır.</a:t>
            </a:r>
            <a:endParaRPr lang="tr-TR" dirty="0"/>
          </a:p>
          <a:p>
            <a:pPr algn="just">
              <a:buFont typeface="Wingdings" panose="05000000000000000000" pitchFamily="2" charset="2"/>
              <a:buChar char="Ø"/>
            </a:pPr>
            <a:r>
              <a:rPr lang="tr-TR" dirty="0"/>
              <a:t>Üniversitemiz Risk Matrisinde risk seviyeleri; çok düşük (açık yeşil), düşük (yeşil), orta (sarı), yüksek (kırmızı) ve çok yüksek (koyu kırmızı) olmak üzere beş derecede değerlendirilir.</a:t>
            </a:r>
          </a:p>
          <a:p>
            <a:pPr algn="just">
              <a:buFont typeface="Wingdings" panose="05000000000000000000" pitchFamily="2" charset="2"/>
              <a:buChar char="Ø"/>
            </a:pPr>
            <a:r>
              <a:rPr lang="tr-TR" dirty="0"/>
              <a:t>Risk matrisleri doğal ve kalıntı riskler için ayrı ayrı hazırlanabilir.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3853706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448554"/>
            <a:ext cx="10515600" cy="651850"/>
          </a:xfrm>
        </p:spPr>
        <p:txBody>
          <a:bodyPr>
            <a:normAutofit fontScale="90000"/>
          </a:bodyPr>
          <a:lstStyle/>
          <a:p>
            <a:pPr algn="ctr"/>
            <a:r>
              <a:rPr lang="tr-TR" b="1" dirty="0" smtClean="0"/>
              <a:t/>
            </a:r>
            <a:br>
              <a:rPr lang="tr-TR" b="1" dirty="0" smtClean="0"/>
            </a:br>
            <a:r>
              <a:rPr lang="tr-TR" b="1" dirty="0" smtClean="0"/>
              <a:t>Risklerin </a:t>
            </a:r>
            <a:r>
              <a:rPr lang="tr-TR" b="1" dirty="0"/>
              <a:t>Matrisi</a:t>
            </a:r>
            <a:br>
              <a:rPr lang="tr-TR" b="1" dirty="0"/>
            </a:b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164837571"/>
              </p:ext>
            </p:extLst>
          </p:nvPr>
        </p:nvGraphicFramePr>
        <p:xfrm>
          <a:off x="1463732" y="2409602"/>
          <a:ext cx="9161415" cy="4066900"/>
        </p:xfrm>
        <a:graphic>
          <a:graphicData uri="http://schemas.openxmlformats.org/drawingml/2006/table">
            <a:tbl>
              <a:tblPr firstRow="1" firstCol="1" bandRow="1"/>
              <a:tblGrid>
                <a:gridCol w="1337455">
                  <a:extLst>
                    <a:ext uri="{9D8B030D-6E8A-4147-A177-3AD203B41FA5}">
                      <a16:colId xmlns="" xmlns:a16="http://schemas.microsoft.com/office/drawing/2014/main" val="20000"/>
                    </a:ext>
                  </a:extLst>
                </a:gridCol>
                <a:gridCol w="1559871">
                  <a:extLst>
                    <a:ext uri="{9D8B030D-6E8A-4147-A177-3AD203B41FA5}">
                      <a16:colId xmlns="" xmlns:a16="http://schemas.microsoft.com/office/drawing/2014/main" val="20001"/>
                    </a:ext>
                  </a:extLst>
                </a:gridCol>
                <a:gridCol w="1559871">
                  <a:extLst>
                    <a:ext uri="{9D8B030D-6E8A-4147-A177-3AD203B41FA5}">
                      <a16:colId xmlns="" xmlns:a16="http://schemas.microsoft.com/office/drawing/2014/main" val="20002"/>
                    </a:ext>
                  </a:extLst>
                </a:gridCol>
                <a:gridCol w="1559871">
                  <a:extLst>
                    <a:ext uri="{9D8B030D-6E8A-4147-A177-3AD203B41FA5}">
                      <a16:colId xmlns="" xmlns:a16="http://schemas.microsoft.com/office/drawing/2014/main" val="20003"/>
                    </a:ext>
                  </a:extLst>
                </a:gridCol>
                <a:gridCol w="1560855">
                  <a:extLst>
                    <a:ext uri="{9D8B030D-6E8A-4147-A177-3AD203B41FA5}">
                      <a16:colId xmlns="" xmlns:a16="http://schemas.microsoft.com/office/drawing/2014/main" val="20004"/>
                    </a:ext>
                  </a:extLst>
                </a:gridCol>
                <a:gridCol w="1583492">
                  <a:extLst>
                    <a:ext uri="{9D8B030D-6E8A-4147-A177-3AD203B41FA5}">
                      <a16:colId xmlns="" xmlns:a16="http://schemas.microsoft.com/office/drawing/2014/main" val="20005"/>
                    </a:ext>
                  </a:extLst>
                </a:gridCol>
              </a:tblGrid>
              <a:tr h="338332">
                <a:tc>
                  <a:txBody>
                    <a:bodyPr/>
                    <a:lstStyle/>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 </a:t>
                      </a:r>
                      <a:endParaRPr lang="tr-TR" sz="1100" dirty="0">
                        <a:effectLst/>
                        <a:latin typeface="Times New Roman" panose="02020603050405020304" pitchFamily="18" charset="0"/>
                        <a:ea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5">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OLASILIK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00"/>
                  </a:ext>
                </a:extLst>
              </a:tr>
              <a:tr h="621428">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ETKİ</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Çok Düşük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2</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Düşük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3</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4</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Yüksek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5</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Çok Yüksek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 xmlns:a16="http://schemas.microsoft.com/office/drawing/2014/main" val="10001"/>
                  </a:ext>
                </a:extLst>
              </a:tr>
              <a:tr h="621428">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5</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Çok Yüksek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5</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dirty="0">
                          <a:effectLst/>
                          <a:latin typeface="Times New Roman" panose="02020603050405020304" pitchFamily="18" charset="0"/>
                          <a:ea typeface="Times New Roman" panose="02020603050405020304" pitchFamily="18" charset="0"/>
                        </a:rPr>
                        <a:t>10</a:t>
                      </a:r>
                      <a:endParaRPr lang="tr-TR" sz="11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Orta</a:t>
                      </a:r>
                      <a:endParaRPr lang="tr-TR" sz="1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000" b="1" dirty="0">
                          <a:effectLst/>
                          <a:latin typeface="Times New Roman" panose="02020603050405020304" pitchFamily="18" charset="0"/>
                          <a:ea typeface="Times New Roman" panose="02020603050405020304" pitchFamily="18" charset="0"/>
                        </a:rPr>
                        <a:t>15</a:t>
                      </a:r>
                      <a:endParaRPr lang="tr-TR" sz="11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Önemli</a:t>
                      </a:r>
                      <a:endParaRPr lang="tr-TR" sz="1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20</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Önemli</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just">
                        <a:lnSpc>
                          <a:spcPct val="150000"/>
                        </a:lnSpc>
                        <a:spcAft>
                          <a:spcPts val="0"/>
                        </a:spcAft>
                      </a:pPr>
                      <a:r>
                        <a:rPr lang="tr-TR" sz="1000" b="1" dirty="0">
                          <a:solidFill>
                            <a:srgbClr val="000000"/>
                          </a:solidFill>
                          <a:effectLst/>
                          <a:latin typeface="Times New Roman" panose="02020603050405020304" pitchFamily="18" charset="0"/>
                          <a:ea typeface="Times New Roman" panose="02020603050405020304" pitchFamily="18" charset="0"/>
                        </a:rPr>
                        <a:t>25</a:t>
                      </a:r>
                      <a:endParaRPr lang="tr-TR" sz="11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dirty="0">
                          <a:solidFill>
                            <a:srgbClr val="000000"/>
                          </a:solidFill>
                          <a:effectLst/>
                          <a:latin typeface="Times New Roman" panose="02020603050405020304" pitchFamily="18" charset="0"/>
                          <a:ea typeface="Times New Roman" panose="02020603050405020304" pitchFamily="18" charset="0"/>
                        </a:rPr>
                        <a:t>Katlanılamaz</a:t>
                      </a:r>
                      <a:endParaRPr lang="tr-TR" sz="1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extLst>
                  <a:ext uri="{0D108BD9-81ED-4DB2-BD59-A6C34878D82A}">
                    <a16:rowId xmlns="" xmlns:a16="http://schemas.microsoft.com/office/drawing/2014/main" val="10002"/>
                  </a:ext>
                </a:extLst>
              </a:tr>
              <a:tr h="621428">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4</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Yüksek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dirty="0">
                          <a:effectLst/>
                          <a:latin typeface="Times New Roman" panose="02020603050405020304" pitchFamily="18" charset="0"/>
                          <a:ea typeface="Times New Roman" panose="02020603050405020304" pitchFamily="18" charset="0"/>
                        </a:rPr>
                        <a:t>4</a:t>
                      </a:r>
                      <a:endParaRPr lang="tr-TR" sz="11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Katlanılabilir</a:t>
                      </a:r>
                      <a:endParaRPr lang="tr-TR" sz="1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8</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12</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16</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Önemli</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20</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Önemli</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 xmlns:a16="http://schemas.microsoft.com/office/drawing/2014/main" val="10003"/>
                  </a:ext>
                </a:extLst>
              </a:tr>
              <a:tr h="621428">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3</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3</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6</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9</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12</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15</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Önemli</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 xmlns:a16="http://schemas.microsoft.com/office/drawing/2014/main" val="10004"/>
                  </a:ext>
                </a:extLst>
              </a:tr>
              <a:tr h="621428">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2</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Düşük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2</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4</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6</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8</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10</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Orta</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 xmlns:a16="http://schemas.microsoft.com/office/drawing/2014/main" val="10005"/>
                  </a:ext>
                </a:extLst>
              </a:tr>
              <a:tr h="621428">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Çok Düşük</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Önemsiz</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7D971"/>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2</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3</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4</a:t>
                      </a:r>
                      <a:endParaRPr lang="tr-TR" sz="11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Katlanılabilir</a:t>
                      </a:r>
                      <a:endParaRPr lang="tr-TR" sz="11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000" b="1" dirty="0">
                          <a:effectLst/>
                          <a:latin typeface="Times New Roman" panose="02020603050405020304" pitchFamily="18" charset="0"/>
                          <a:ea typeface="Times New Roman" panose="02020603050405020304" pitchFamily="18" charset="0"/>
                        </a:rPr>
                        <a:t>5</a:t>
                      </a:r>
                      <a:endParaRPr lang="tr-TR" sz="11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Katlanılabilir</a:t>
                      </a:r>
                      <a:endParaRPr lang="tr-TR" sz="11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extLst>
                  <a:ext uri="{0D108BD9-81ED-4DB2-BD59-A6C34878D82A}">
                    <a16:rowId xmlns="" xmlns:a16="http://schemas.microsoft.com/office/drawing/2014/main" val="10006"/>
                  </a:ext>
                </a:extLst>
              </a:tr>
            </a:tbl>
          </a:graphicData>
        </a:graphic>
      </p:graphicFrame>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8129784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85180"/>
            <a:ext cx="10515600" cy="552262"/>
          </a:xfrm>
        </p:spPr>
        <p:txBody>
          <a:bodyPr>
            <a:normAutofit fontScale="90000"/>
          </a:bodyPr>
          <a:lstStyle/>
          <a:p>
            <a:pPr algn="ctr"/>
            <a:r>
              <a:rPr lang="tr-TR" b="1" dirty="0" smtClean="0"/>
              <a:t/>
            </a:r>
            <a:br>
              <a:rPr lang="tr-TR" b="1" dirty="0" smtClean="0"/>
            </a:br>
            <a:r>
              <a:rPr lang="tr-TR" b="1" dirty="0" smtClean="0"/>
              <a:t>Riske </a:t>
            </a:r>
            <a:r>
              <a:rPr lang="tr-TR" b="1" dirty="0"/>
              <a:t>Cevap Verme ve Kontrol Yöntemleri</a:t>
            </a:r>
            <a:br>
              <a:rPr lang="tr-TR" b="1" dirty="0"/>
            </a:br>
            <a:endParaRPr lang="tr-TR" dirty="0"/>
          </a:p>
        </p:txBody>
      </p:sp>
      <p:sp>
        <p:nvSpPr>
          <p:cNvPr id="3" name="İçerik Yer Tutucusu 2"/>
          <p:cNvSpPr>
            <a:spLocks noGrp="1"/>
          </p:cNvSpPr>
          <p:nvPr>
            <p:ph idx="1"/>
          </p:nvPr>
        </p:nvSpPr>
        <p:spPr>
          <a:xfrm>
            <a:off x="838200" y="2100403"/>
            <a:ext cx="10515600" cy="4076559"/>
          </a:xfrm>
        </p:spPr>
        <p:txBody>
          <a:bodyPr/>
          <a:lstStyle/>
          <a:p>
            <a:pPr marL="0" indent="0">
              <a:buNone/>
            </a:pPr>
            <a:endParaRPr lang="tr-TR" b="1" dirty="0" smtClean="0"/>
          </a:p>
          <a:p>
            <a:pPr marL="0" indent="0">
              <a:buNone/>
            </a:pPr>
            <a:r>
              <a:rPr lang="tr-TR" b="1" dirty="0" smtClean="0"/>
              <a:t>Riske </a:t>
            </a:r>
            <a:r>
              <a:rPr lang="tr-TR" b="1" dirty="0"/>
              <a:t>Cevap Verme</a:t>
            </a:r>
          </a:p>
          <a:p>
            <a:pPr marL="0" indent="0" algn="just">
              <a:buNone/>
            </a:pPr>
            <a:r>
              <a:rPr lang="tr-TR" dirty="0"/>
              <a:t>Risklere cevap verilmesi, Üniversite yönetiminin tespit ettiği ve risk iştahları çerçevesinde değerlendirdiği risklere verilecek cevabın ne olacağının saptanması ve muhtemel tehditlerin azaltılması ve/veya ortaya çıkabilecek fırsatların değerlendirilmesidir. Risklere cevap vermedeki amaç, tehditlerin kısıtlanarak Üniversitenin karşılaşabileceği belirsizliklerin fırsatlara çevrilmesidir. </a:t>
            </a:r>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02201415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67074"/>
            <a:ext cx="10515600" cy="452674"/>
          </a:xfrm>
        </p:spPr>
        <p:txBody>
          <a:bodyPr>
            <a:normAutofit fontScale="90000"/>
          </a:bodyPr>
          <a:lstStyle/>
          <a:p>
            <a:pPr algn="ctr"/>
            <a:r>
              <a:rPr lang="tr-TR" b="1" dirty="0" smtClean="0"/>
              <a:t>Risk Cevap Verme Matrisi</a:t>
            </a:r>
            <a:endParaRPr lang="tr-TR" b="1"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518222501"/>
              </p:ext>
            </p:extLst>
          </p:nvPr>
        </p:nvGraphicFramePr>
        <p:xfrm>
          <a:off x="2440814" y="2308633"/>
          <a:ext cx="7541623" cy="4399855"/>
        </p:xfrm>
        <a:graphic>
          <a:graphicData uri="http://schemas.openxmlformats.org/drawingml/2006/table">
            <a:tbl>
              <a:tblPr firstRow="1" firstCol="1" bandRow="1"/>
              <a:tblGrid>
                <a:gridCol w="1929695">
                  <a:extLst>
                    <a:ext uri="{9D8B030D-6E8A-4147-A177-3AD203B41FA5}">
                      <a16:colId xmlns="" xmlns:a16="http://schemas.microsoft.com/office/drawing/2014/main" val="20000"/>
                    </a:ext>
                  </a:extLst>
                </a:gridCol>
                <a:gridCol w="5611928">
                  <a:extLst>
                    <a:ext uri="{9D8B030D-6E8A-4147-A177-3AD203B41FA5}">
                      <a16:colId xmlns="" xmlns:a16="http://schemas.microsoft.com/office/drawing/2014/main" val="20001"/>
                    </a:ext>
                  </a:extLst>
                </a:gridCol>
              </a:tblGrid>
              <a:tr h="502907">
                <a:tc>
                  <a:txBody>
                    <a:bodyPr/>
                    <a:lstStyle/>
                    <a:p>
                      <a:pPr algn="just">
                        <a:lnSpc>
                          <a:spcPct val="150000"/>
                        </a:lnSpc>
                        <a:spcAft>
                          <a:spcPts val="0"/>
                        </a:spcAft>
                      </a:pPr>
                      <a:r>
                        <a:rPr lang="tr-TR" sz="1100" b="1" dirty="0">
                          <a:effectLst/>
                          <a:latin typeface="Times New Roman" panose="02020603050405020304" pitchFamily="18" charset="0"/>
                          <a:ea typeface="Times New Roman" panose="02020603050405020304" pitchFamily="18" charset="0"/>
                        </a:rPr>
                        <a:t>Risk</a:t>
                      </a:r>
                      <a:endParaRPr lang="tr-TR" sz="10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100" b="1" dirty="0">
                          <a:effectLst/>
                          <a:latin typeface="Times New Roman" panose="02020603050405020304" pitchFamily="18" charset="0"/>
                          <a:ea typeface="Times New Roman" panose="02020603050405020304" pitchFamily="18" charset="0"/>
                        </a:rPr>
                        <a:t>Seviyesi</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AÇIKLAMA</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 xmlns:a16="http://schemas.microsoft.com/office/drawing/2014/main" val="10000"/>
                  </a:ext>
                </a:extLst>
              </a:tr>
              <a:tr h="754361">
                <a:tc>
                  <a:txBody>
                    <a:bodyPr/>
                    <a:lstStyle/>
                    <a:p>
                      <a:pPr algn="just">
                        <a:lnSpc>
                          <a:spcPct val="150000"/>
                        </a:lnSpc>
                        <a:spcAft>
                          <a:spcPts val="0"/>
                        </a:spcAft>
                      </a:pPr>
                      <a:r>
                        <a:rPr lang="tr-TR" sz="1100" b="1" dirty="0">
                          <a:solidFill>
                            <a:srgbClr val="000000"/>
                          </a:solidFill>
                          <a:effectLst/>
                          <a:latin typeface="Times New Roman" panose="02020603050405020304" pitchFamily="18" charset="0"/>
                          <a:ea typeface="Times New Roman" panose="02020603050405020304" pitchFamily="18" charset="0"/>
                        </a:rPr>
                        <a:t>Katlanılamaz</a:t>
                      </a:r>
                      <a:endParaRPr lang="tr-TR" sz="10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100" b="1" dirty="0">
                          <a:solidFill>
                            <a:srgbClr val="000000"/>
                          </a:solidFill>
                          <a:effectLst/>
                          <a:latin typeface="Times New Roman" panose="02020603050405020304" pitchFamily="18" charset="0"/>
                          <a:ea typeface="Times New Roman" panose="02020603050405020304" pitchFamily="18" charset="0"/>
                        </a:rPr>
                        <a:t>Risk (25 Puan)</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tc>
                  <a:txBody>
                    <a:bodyPr/>
                    <a:lstStyle/>
                    <a:p>
                      <a:pPr algn="just">
                        <a:lnSpc>
                          <a:spcPct val="150000"/>
                        </a:lnSpc>
                        <a:spcAft>
                          <a:spcPts val="0"/>
                        </a:spcAft>
                      </a:pPr>
                      <a:r>
                        <a:rPr lang="tr-TR" sz="1100" dirty="0">
                          <a:effectLst/>
                          <a:latin typeface="Times New Roman" panose="02020603050405020304" pitchFamily="18" charset="0"/>
                          <a:ea typeface="Times New Roman" panose="02020603050405020304" pitchFamily="18" charset="0"/>
                        </a:rPr>
                        <a:t>Belirlenen risk kabul edilebilir seviyeye düşürülünceye kadar işe başlanmaz veya yürütülen faaliyet durdurulur. Alınan önlemlere rağmen riski düşürmek mümkün olmuyorsa, faaliyet engellenir.</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966940">
                <a:tc>
                  <a:txBody>
                    <a:bodyPr/>
                    <a:lstStyle/>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Önemli Risk</a:t>
                      </a:r>
                      <a:endParaRPr lang="tr-TR" sz="10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(15, 16, 20 Puan)</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just">
                        <a:lnSpc>
                          <a:spcPct val="150000"/>
                        </a:lnSpc>
                        <a:spcAft>
                          <a:spcPts val="0"/>
                        </a:spcAft>
                      </a:pPr>
                      <a:r>
                        <a:rPr lang="tr-TR" sz="1100" dirty="0">
                          <a:effectLst/>
                          <a:latin typeface="Times New Roman" panose="02020603050405020304" pitchFamily="18" charset="0"/>
                          <a:ea typeface="Times New Roman" panose="02020603050405020304" pitchFamily="18" charset="0"/>
                        </a:rPr>
                        <a:t>Belirlenen risk kabul edilebilir seviyeye düşürülünceye kadar faaliyete başlanmaz veya yürütülen faaliyet durdurulur. Risk faaliyetin devam etmesi ile ilgiliyse acil önlem alınmalı ve önlemler sonucunda faaliyetin devamına karar verilmelidir.</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725205">
                <a:tc>
                  <a:txBody>
                    <a:bodyPr/>
                    <a:lstStyle/>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Orta Risk</a:t>
                      </a:r>
                      <a:endParaRPr lang="tr-TR" sz="10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(8, 9, 10, 12 Puan)</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lnSpc>
                          <a:spcPct val="150000"/>
                        </a:lnSpc>
                        <a:spcAft>
                          <a:spcPts val="0"/>
                        </a:spcAft>
                      </a:pPr>
                      <a:r>
                        <a:rPr lang="tr-TR" sz="1100" dirty="0">
                          <a:effectLst/>
                          <a:latin typeface="Times New Roman" panose="02020603050405020304" pitchFamily="18" charset="0"/>
                          <a:ea typeface="Times New Roman" panose="02020603050405020304" pitchFamily="18" charset="0"/>
                        </a:rPr>
                        <a:t>Belirlenen riskleri düşürmek için kontrol faaliyetlerine başlanmalıdır. Risk azaltmaya yönelik alınacak kontrol yöntemlerine cevap zaman alabilir.</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r h="725205">
                <a:tc>
                  <a:txBody>
                    <a:bodyPr/>
                    <a:lstStyle/>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Katlanılabilir Risk</a:t>
                      </a:r>
                      <a:endParaRPr lang="tr-TR" sz="10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(2, 3, 4, 5, 6 Puan)</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EC234"/>
                    </a:solidFill>
                  </a:tcPr>
                </a:tc>
                <a:tc>
                  <a:txBody>
                    <a:bodyPr/>
                    <a:lstStyle/>
                    <a:p>
                      <a:pPr algn="just">
                        <a:lnSpc>
                          <a:spcPct val="150000"/>
                        </a:lnSpc>
                        <a:spcAft>
                          <a:spcPts val="0"/>
                        </a:spcAft>
                      </a:pPr>
                      <a:r>
                        <a:rPr lang="tr-TR" sz="1100">
                          <a:effectLst/>
                          <a:latin typeface="Times New Roman" panose="02020603050405020304" pitchFamily="18" charset="0"/>
                          <a:ea typeface="Times New Roman" panose="02020603050405020304" pitchFamily="18" charset="0"/>
                        </a:rPr>
                        <a:t>Belirlenen riskleri ortadan kaldırmak için ek kontrol faaliyetlerine ihtiyaç olmayabilir. Ancak mevcut kontroller sürdürülmeli ve denetlenmelidir.</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4"/>
                  </a:ext>
                </a:extLst>
              </a:tr>
              <a:tr h="725205">
                <a:tc>
                  <a:txBody>
                    <a:bodyPr/>
                    <a:lstStyle/>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Önemsiz Risk</a:t>
                      </a:r>
                      <a:endParaRPr lang="tr-TR" sz="100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tr-TR" sz="1100" b="1">
                          <a:effectLst/>
                          <a:latin typeface="Times New Roman" panose="02020603050405020304" pitchFamily="18" charset="0"/>
                          <a:ea typeface="Times New Roman" panose="02020603050405020304" pitchFamily="18" charset="0"/>
                        </a:rPr>
                        <a:t>(1 Puan)</a:t>
                      </a:r>
                      <a:endParaRPr lang="tr-TR" sz="100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7D971"/>
                    </a:solidFill>
                  </a:tcPr>
                </a:tc>
                <a:tc>
                  <a:txBody>
                    <a:bodyPr/>
                    <a:lstStyle/>
                    <a:p>
                      <a:pPr algn="just">
                        <a:lnSpc>
                          <a:spcPct val="150000"/>
                        </a:lnSpc>
                        <a:spcAft>
                          <a:spcPts val="0"/>
                        </a:spcAft>
                      </a:pPr>
                      <a:r>
                        <a:rPr lang="tr-TR" sz="1100" dirty="0">
                          <a:effectLst/>
                          <a:latin typeface="Times New Roman" panose="02020603050405020304" pitchFamily="18" charset="0"/>
                          <a:ea typeface="Times New Roman" panose="02020603050405020304" pitchFamily="18" charset="0"/>
                        </a:rPr>
                        <a:t>Belirlenen riski ortadan kaldırmaya yönelik kontrol faaliyeti planlamaya ve gerçekleştirilecek faaliyetlerin kayıtlarını saklamaya gerek olmayabilir.</a:t>
                      </a:r>
                      <a:endParaRPr lang="tr-TR" sz="1000" dirty="0">
                        <a:effectLst/>
                        <a:latin typeface="Times New Roman" panose="02020603050405020304" pitchFamily="18" charset="0"/>
                        <a:ea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919570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39912"/>
            <a:ext cx="10515600" cy="588476"/>
          </a:xfrm>
        </p:spPr>
        <p:txBody>
          <a:bodyPr>
            <a:normAutofit fontScale="90000"/>
          </a:bodyPr>
          <a:lstStyle/>
          <a:p>
            <a:pPr algn="ctr"/>
            <a:r>
              <a:rPr lang="tr-TR" dirty="0" smtClean="0"/>
              <a:t/>
            </a:r>
            <a:br>
              <a:rPr lang="tr-TR" dirty="0" smtClean="0"/>
            </a:br>
            <a:r>
              <a:rPr lang="tr-TR" b="1" dirty="0" smtClean="0"/>
              <a:t>Risklere Cevap Vermede Kullanılan Yöntemler</a:t>
            </a:r>
            <a:br>
              <a:rPr lang="tr-TR" b="1" dirty="0" smtClean="0"/>
            </a:br>
            <a:endParaRPr lang="tr-TR" b="1" dirty="0"/>
          </a:p>
        </p:txBody>
      </p:sp>
      <p:sp>
        <p:nvSpPr>
          <p:cNvPr id="3" name="İçerik Yer Tutucusu 2"/>
          <p:cNvSpPr>
            <a:spLocks noGrp="1"/>
          </p:cNvSpPr>
          <p:nvPr>
            <p:ph idx="1"/>
          </p:nvPr>
        </p:nvSpPr>
        <p:spPr>
          <a:xfrm>
            <a:off x="847254" y="2142497"/>
            <a:ext cx="10515600" cy="4351338"/>
          </a:xfrm>
        </p:spPr>
        <p:txBody>
          <a:bodyPr>
            <a:normAutofit fontScale="70000" lnSpcReduction="20000"/>
          </a:bodyPr>
          <a:lstStyle/>
          <a:p>
            <a:pPr marL="0" indent="0" algn="just">
              <a:buNone/>
            </a:pPr>
            <a:endParaRPr lang="tr-TR" b="1" i="1" dirty="0" smtClean="0"/>
          </a:p>
          <a:p>
            <a:pPr marL="0" indent="0" algn="just">
              <a:buNone/>
            </a:pPr>
            <a:r>
              <a:rPr lang="tr-TR" b="1" i="1" dirty="0" smtClean="0"/>
              <a:t>Riski </a:t>
            </a:r>
            <a:r>
              <a:rPr lang="tr-TR" b="1" i="1" dirty="0"/>
              <a:t>Kabul Etmek:</a:t>
            </a:r>
            <a:endParaRPr lang="tr-TR" b="1" dirty="0"/>
          </a:p>
          <a:p>
            <a:pPr lvl="0" algn="just"/>
            <a:r>
              <a:rPr lang="tr-TR" dirty="0"/>
              <a:t>Risk yönetim tarafından kabul edilebilir ve risk mazeretini azaltmak için bir eylem yapılmaz.</a:t>
            </a:r>
          </a:p>
          <a:p>
            <a:pPr lvl="0" algn="just"/>
            <a:r>
              <a:rPr lang="tr-TR" dirty="0"/>
              <a:t>Bazı riskler, etkileri ve olma olasılıkları düşük olduğundan dolayı küçük sayılır.</a:t>
            </a:r>
          </a:p>
          <a:p>
            <a:pPr lvl="0" algn="just"/>
            <a:r>
              <a:rPr lang="tr-TR" dirty="0"/>
              <a:t>Bu durumda riski, iş yapmanın bir maliyeti ve bedeli olarak bilinçli bir şekilde kabul etmek ve riskin etkisinin düşük düzeyde kalmasını sağlamak amacıyla riski periyodik olarak izlemek uygun olur</a:t>
            </a:r>
            <a:r>
              <a:rPr lang="tr-TR" dirty="0" smtClean="0"/>
              <a:t>.</a:t>
            </a:r>
          </a:p>
          <a:p>
            <a:pPr lvl="0" algn="just"/>
            <a:endParaRPr lang="tr-TR" dirty="0"/>
          </a:p>
          <a:p>
            <a:pPr marL="0" indent="0" algn="just">
              <a:buNone/>
            </a:pPr>
            <a:r>
              <a:rPr lang="tr-TR" b="1" i="1" dirty="0"/>
              <a:t>Riskten Kaçınmak:</a:t>
            </a:r>
            <a:endParaRPr lang="tr-TR" b="1" dirty="0"/>
          </a:p>
          <a:p>
            <a:pPr lvl="0" algn="just"/>
            <a:r>
              <a:rPr lang="tr-TR" dirty="0"/>
              <a:t>Bir riskin belirli bir teknolojiyi, yöntemi, tedarikçiyi veya satıcıyı kullanmakla bağlantılı olması olasılığı vardır.</a:t>
            </a:r>
          </a:p>
          <a:p>
            <a:pPr lvl="0" algn="just"/>
            <a:r>
              <a:rPr lang="tr-TR" dirty="0"/>
              <a:t>Risk, o teknolojinin daha sağlam ürünlerle değiştirilmesi suretiyle ve daha kalifiye tedarikçiler ve satıcılar aramak suretiyle bertaraf edilebilir.</a:t>
            </a:r>
          </a:p>
          <a:p>
            <a:pPr lvl="0" algn="just"/>
            <a:r>
              <a:rPr lang="tr-TR" dirty="0"/>
              <a:t>İş süreçleri belirli risklerden kaçınacak şekilde yeniden tasarlanır veya riske sebep olan faaliyetlerden vazgeçilir.</a:t>
            </a:r>
          </a:p>
          <a:p>
            <a:endParaRPr lang="tr-TR" dirty="0"/>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0582367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30859"/>
            <a:ext cx="10515600" cy="660903"/>
          </a:xfrm>
        </p:spPr>
        <p:txBody>
          <a:bodyPr>
            <a:normAutofit/>
          </a:bodyPr>
          <a:lstStyle/>
          <a:p>
            <a:pPr algn="ctr"/>
            <a:r>
              <a:rPr lang="tr-TR" sz="4000" b="1" dirty="0" smtClean="0">
                <a:solidFill>
                  <a:prstClr val="black"/>
                </a:solidFill>
              </a:rPr>
              <a:t>Risklere </a:t>
            </a:r>
            <a:r>
              <a:rPr lang="tr-TR" sz="4000" b="1" dirty="0">
                <a:solidFill>
                  <a:prstClr val="black"/>
                </a:solidFill>
              </a:rPr>
              <a:t>Cevap Vermede Kullanılan Yöntemler</a:t>
            </a:r>
            <a:endParaRPr lang="tr-TR" b="1" dirty="0"/>
          </a:p>
        </p:txBody>
      </p:sp>
      <p:sp>
        <p:nvSpPr>
          <p:cNvPr id="3" name="İçerik Yer Tutucusu 2"/>
          <p:cNvSpPr>
            <a:spLocks noGrp="1"/>
          </p:cNvSpPr>
          <p:nvPr>
            <p:ph idx="1"/>
          </p:nvPr>
        </p:nvSpPr>
        <p:spPr>
          <a:xfrm>
            <a:off x="829147" y="2205870"/>
            <a:ext cx="10515600" cy="4351338"/>
          </a:xfrm>
        </p:spPr>
        <p:txBody>
          <a:bodyPr>
            <a:normAutofit fontScale="70000" lnSpcReduction="20000"/>
          </a:bodyPr>
          <a:lstStyle/>
          <a:p>
            <a:pPr marL="0" indent="0" algn="just">
              <a:buNone/>
            </a:pPr>
            <a:r>
              <a:rPr lang="tr-TR" b="1" i="1" dirty="0" smtClean="0"/>
              <a:t>Riski </a:t>
            </a:r>
            <a:r>
              <a:rPr lang="tr-TR" b="1" i="1" dirty="0"/>
              <a:t>Paylaşmak:</a:t>
            </a:r>
            <a:endParaRPr lang="tr-TR" b="1" dirty="0"/>
          </a:p>
          <a:p>
            <a:pPr lvl="0" algn="just"/>
            <a:r>
              <a:rPr lang="tr-TR" dirty="0"/>
              <a:t>Müşteriler, tedarikçiler veya üçüncü taraflarla (sigorta şirketleri gibi) yapılacak sözleşmeler aracılığıyla, riskin veya riske maruz kalmaya neden olan faaliyetlerin bir kısmının devredilmesi, artık riskin üstlenilmesidir.</a:t>
            </a:r>
          </a:p>
          <a:p>
            <a:pPr lvl="0" algn="just"/>
            <a:r>
              <a:rPr lang="tr-TR" dirty="0"/>
              <a:t>Bunun iyi bir örneği, altyapı yönetimi hizmetinin dış kaynaklardan temin edilmesidir.</a:t>
            </a:r>
          </a:p>
          <a:p>
            <a:pPr lvl="0" algn="just"/>
            <a:r>
              <a:rPr lang="tr-TR" dirty="0"/>
              <a:t>Böyle bir durumda, tedarikçi, bilgi teknolojisi altyapısının yönetilmesiyle bağlantılı riskleri, asıl kurumdan daha kalifiye ve uzman olması ve daha kalifiye personele erişim imkânına sahip olması sayesinde azaltır</a:t>
            </a:r>
            <a:r>
              <a:rPr lang="tr-TR" dirty="0" smtClean="0"/>
              <a:t>.</a:t>
            </a:r>
          </a:p>
          <a:p>
            <a:pPr marL="0" lvl="0" indent="0" algn="just">
              <a:buNone/>
            </a:pPr>
            <a:endParaRPr lang="tr-TR" dirty="0"/>
          </a:p>
          <a:p>
            <a:pPr marL="0" indent="0" algn="just">
              <a:buNone/>
            </a:pPr>
            <a:r>
              <a:rPr lang="tr-TR" b="1" i="1" dirty="0"/>
              <a:t>Riski Kontrol Etmek/Azaltmak:</a:t>
            </a:r>
            <a:endParaRPr lang="tr-TR" b="1" dirty="0"/>
          </a:p>
          <a:p>
            <a:pPr lvl="0" algn="just"/>
            <a:r>
              <a:rPr lang="tr-TR" dirty="0"/>
              <a:t>Risk seviyesini ve/veya etkilerini asgari düzeye indirmek için kontrollerin geliştirilmesidir. (artık riski kabul etmeyi de içerir)</a:t>
            </a:r>
          </a:p>
          <a:p>
            <a:pPr lvl="0" algn="just"/>
            <a:r>
              <a:rPr lang="tr-TR" dirty="0"/>
              <a:t>Diğer seçeneklerin mevcut olmadığı veya yüksek maliyet taşıdığı durumlarda, riskin gerçekleşmesini önlemek veya etkilerini asgari düzeye indirmek amacına yönelik uygun kontroller bulunmalı ve uygulanmalıdır.</a:t>
            </a:r>
          </a:p>
          <a:p>
            <a:pPr algn="just"/>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9963066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83293" y="1339913"/>
            <a:ext cx="10515600" cy="570368"/>
          </a:xfrm>
        </p:spPr>
        <p:txBody>
          <a:bodyPr>
            <a:normAutofit fontScale="90000"/>
          </a:bodyPr>
          <a:lstStyle/>
          <a:p>
            <a:pPr algn="ctr"/>
            <a:r>
              <a:rPr lang="tr-TR" b="1" dirty="0" smtClean="0"/>
              <a:t/>
            </a:r>
            <a:br>
              <a:rPr lang="tr-TR" b="1" dirty="0" smtClean="0"/>
            </a:br>
            <a:r>
              <a:rPr lang="tr-TR" sz="4900" b="1" dirty="0" smtClean="0"/>
              <a:t>Risk </a:t>
            </a:r>
            <a:r>
              <a:rPr lang="tr-TR" sz="4900" b="1" dirty="0"/>
              <a:t>Kontrol </a:t>
            </a:r>
            <a:r>
              <a:rPr lang="tr-TR" sz="4900" b="1" dirty="0" smtClean="0"/>
              <a:t>Yöntemleri - 1</a:t>
            </a:r>
            <a:r>
              <a:rPr lang="tr-TR" sz="4900" b="1" dirty="0"/>
              <a:t/>
            </a:r>
            <a:br>
              <a:rPr lang="tr-TR" sz="4900" b="1" dirty="0"/>
            </a:br>
            <a:endParaRPr lang="tr-TR" sz="4900" dirty="0"/>
          </a:p>
        </p:txBody>
      </p:sp>
      <p:sp>
        <p:nvSpPr>
          <p:cNvPr id="3" name="İçerik Yer Tutucusu 2"/>
          <p:cNvSpPr>
            <a:spLocks noGrp="1"/>
          </p:cNvSpPr>
          <p:nvPr>
            <p:ph idx="1"/>
          </p:nvPr>
        </p:nvSpPr>
        <p:spPr>
          <a:xfrm>
            <a:off x="801986" y="1881584"/>
            <a:ext cx="10515600" cy="4351338"/>
          </a:xfrm>
        </p:spPr>
        <p:txBody>
          <a:bodyPr>
            <a:normAutofit fontScale="92500" lnSpcReduction="20000"/>
          </a:bodyPr>
          <a:lstStyle/>
          <a:p>
            <a:pPr marL="0" indent="0" algn="just">
              <a:buNone/>
            </a:pPr>
            <a:endParaRPr lang="tr-TR" dirty="0" smtClean="0"/>
          </a:p>
          <a:p>
            <a:pPr marL="0" indent="0" algn="just">
              <a:buNone/>
            </a:pPr>
            <a:r>
              <a:rPr lang="tr-TR" dirty="0" smtClean="0"/>
              <a:t>Üniversiteyi </a:t>
            </a:r>
            <a:r>
              <a:rPr lang="tr-TR" dirty="0"/>
              <a:t>etkileyen riskler ve olası sonuçları ile mücadele için dört çeşit kontrol yöntemi aşağıda açıklanmış olup riskin yapısına göre uygun olan yöntemlerden biri seçilecek ve uygulanmaya konacaktır</a:t>
            </a:r>
            <a:r>
              <a:rPr lang="tr-TR" dirty="0" smtClean="0"/>
              <a:t>:</a:t>
            </a:r>
          </a:p>
          <a:p>
            <a:pPr marL="0" indent="0" algn="just">
              <a:buNone/>
            </a:pPr>
            <a:endParaRPr lang="tr-TR" dirty="0"/>
          </a:p>
          <a:p>
            <a:pPr marL="0" lvl="0" indent="0" algn="just">
              <a:buNone/>
            </a:pPr>
            <a:r>
              <a:rPr lang="tr-TR" b="1" i="1" dirty="0" smtClean="0"/>
              <a:t>1-Önleyici </a:t>
            </a:r>
            <a:r>
              <a:rPr lang="tr-TR" b="1" i="1" dirty="0"/>
              <a:t>Kontrol Yöntemi: </a:t>
            </a:r>
            <a:r>
              <a:rPr lang="tr-TR" dirty="0"/>
              <a:t>Bu yöntem, riskin sonradan ortaya çıkabilecek istenmeyen sonuçlarını ortadan kaldırmak için tasarlanmıştır. Bir riskin umulmadık bir sonuca ulaşması olasılığı ne kadar düşükse bu yöntemin uygulanması ve başarılı olma olasılığı da o kadar yüksektir. Birçok risk çeşidi için bu yöntemin kullanılması uygun olacaktır. Bu kontrol yöntemine örnek olarak; idari personelin görev tanımlarının birbirinden kesin olarak ayrılmış olması ve aynı birimde olan çalışanların bir iş için birbirinin yazılı veya sözlü onayını almadan harekete geçmemesidir.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3966534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7613" y="1249378"/>
            <a:ext cx="10515600" cy="688064"/>
          </a:xfrm>
        </p:spPr>
        <p:txBody>
          <a:bodyPr>
            <a:normAutofit fontScale="90000"/>
          </a:bodyPr>
          <a:lstStyle/>
          <a:p>
            <a:pPr algn="ctr"/>
            <a:r>
              <a:rPr lang="tr-TR" b="1" dirty="0" smtClean="0"/>
              <a:t>Risk </a:t>
            </a:r>
            <a:r>
              <a:rPr lang="tr-TR" b="1" dirty="0"/>
              <a:t>Kontrol </a:t>
            </a:r>
            <a:r>
              <a:rPr lang="tr-TR" b="1" dirty="0" smtClean="0"/>
              <a:t>Yöntemleri - 2</a:t>
            </a:r>
            <a:endParaRPr lang="tr-TR" dirty="0"/>
          </a:p>
        </p:txBody>
      </p:sp>
      <p:sp>
        <p:nvSpPr>
          <p:cNvPr id="3" name="İçerik Yer Tutucusu 2"/>
          <p:cNvSpPr>
            <a:spLocks noGrp="1"/>
          </p:cNvSpPr>
          <p:nvPr>
            <p:ph idx="1"/>
          </p:nvPr>
        </p:nvSpPr>
        <p:spPr>
          <a:xfrm>
            <a:off x="838200" y="2009868"/>
            <a:ext cx="10515600" cy="4318503"/>
          </a:xfrm>
        </p:spPr>
        <p:txBody>
          <a:bodyPr/>
          <a:lstStyle/>
          <a:p>
            <a:pPr marL="0" indent="0" algn="just">
              <a:buNone/>
            </a:pPr>
            <a:r>
              <a:rPr lang="tr-TR" b="1" i="1" dirty="0" smtClean="0"/>
              <a:t>2-Düzeltici </a:t>
            </a:r>
            <a:r>
              <a:rPr lang="tr-TR" b="1" i="1" dirty="0"/>
              <a:t>Kontrol Yöntemi: </a:t>
            </a:r>
            <a:r>
              <a:rPr lang="tr-TR" dirty="0"/>
              <a:t>Bu yöntem, riskin önceden meydana gelmiş olan olumsuz sonuçlarını tashih etmek için tasarlanmıştır. Bu yöntemin amacı risklerin verdiği zararın ve kaybın bir kısmının onarılması için yardım sağlamaktır. Acil Durum Planlamaları, bu yöntemin ana elementlerinden biridir. Bu kontrol yöntemine örnek olarak; yapılan fazla ödemenin tekrardan tahsili için sözleşme hükümleri hazırlayıp uygulamaya koymaktır. Ayrıca mali kayıpların yerine getirilmesinin kolaylaştırılması için yapılan sigortalar da düzeltici kontrollerden biridir.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014120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67486"/>
            <a:ext cx="10515600" cy="579421"/>
          </a:xfrm>
        </p:spPr>
        <p:txBody>
          <a:bodyPr>
            <a:normAutofit fontScale="90000"/>
          </a:bodyPr>
          <a:lstStyle/>
          <a:p>
            <a:pPr algn="ctr"/>
            <a:r>
              <a:rPr lang="tr-TR" b="1" dirty="0" smtClean="0"/>
              <a:t>Risk </a:t>
            </a:r>
            <a:r>
              <a:rPr lang="tr-TR" b="1" dirty="0"/>
              <a:t>Kontrol </a:t>
            </a:r>
            <a:r>
              <a:rPr lang="tr-TR" b="1" dirty="0" smtClean="0"/>
              <a:t>Yöntemleri - 3</a:t>
            </a:r>
            <a:endParaRPr lang="tr-TR" dirty="0"/>
          </a:p>
        </p:txBody>
      </p:sp>
      <p:sp>
        <p:nvSpPr>
          <p:cNvPr id="3" name="İçerik Yer Tutucusu 2"/>
          <p:cNvSpPr>
            <a:spLocks noGrp="1"/>
          </p:cNvSpPr>
          <p:nvPr>
            <p:ph idx="1"/>
          </p:nvPr>
        </p:nvSpPr>
        <p:spPr>
          <a:xfrm>
            <a:off x="792933" y="2027976"/>
            <a:ext cx="10515600" cy="4692195"/>
          </a:xfrm>
        </p:spPr>
        <p:txBody>
          <a:bodyPr/>
          <a:lstStyle/>
          <a:p>
            <a:pPr marL="0" indent="0" algn="just">
              <a:buNone/>
            </a:pPr>
            <a:r>
              <a:rPr lang="tr-TR" b="1" i="1" dirty="0" smtClean="0"/>
              <a:t>3-Yönlendirici </a:t>
            </a:r>
            <a:r>
              <a:rPr lang="tr-TR" b="1" i="1" dirty="0"/>
              <a:t>Kontrol Yöntemi:</a:t>
            </a:r>
            <a:r>
              <a:rPr lang="tr-TR" i="1" dirty="0"/>
              <a:t> </a:t>
            </a:r>
            <a:r>
              <a:rPr lang="tr-TR" dirty="0"/>
              <a:t>Bu yöntem, riskin belirli bir sonuca ulaşmasının kesinleştirilmesi için tasarlanmıştır. Yönlendirici kontrolün önemi, istenmeyen bir olaydan sakınmak gerektiğinde belli olmaktadır. Özellikle, iş sağlığı ve iş güvenliği konularında kullanılması bu yöntemin bir özelliğidir. Bu kontrol yöntemine örnek olarak; tehlikeli kabul edilen her türlü iş için koruyucu kıyafet giyme zorunluluğunun getirilmesi ve bu işlerde çalışanlara gerekli yetenekleri elde edebilmeleri için iyi bir eğitim verilmesidir.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51716241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430448"/>
            <a:ext cx="10515600" cy="941560"/>
          </a:xfrm>
        </p:spPr>
        <p:txBody>
          <a:bodyPr>
            <a:normAutofit fontScale="90000"/>
          </a:bodyPr>
          <a:lstStyle/>
          <a:p>
            <a:pPr algn="ctr"/>
            <a:r>
              <a:rPr lang="tr-TR" b="1" dirty="0" smtClean="0"/>
              <a:t/>
            </a:r>
            <a:br>
              <a:rPr lang="tr-TR" b="1" dirty="0" smtClean="0"/>
            </a:br>
            <a:r>
              <a:rPr lang="tr-TR" b="1" dirty="0" smtClean="0"/>
              <a:t>Risk </a:t>
            </a:r>
            <a:r>
              <a:rPr lang="tr-TR" b="1" dirty="0"/>
              <a:t>Kontrol </a:t>
            </a:r>
            <a:r>
              <a:rPr lang="tr-TR" b="1" dirty="0" smtClean="0"/>
              <a:t>Yöntemleri - 4</a:t>
            </a:r>
            <a:endParaRPr lang="tr-TR" dirty="0"/>
          </a:p>
        </p:txBody>
      </p:sp>
      <p:sp>
        <p:nvSpPr>
          <p:cNvPr id="3" name="İçerik Yer Tutucusu 2"/>
          <p:cNvSpPr>
            <a:spLocks noGrp="1"/>
          </p:cNvSpPr>
          <p:nvPr>
            <p:ph idx="1"/>
          </p:nvPr>
        </p:nvSpPr>
        <p:spPr>
          <a:xfrm>
            <a:off x="829147" y="2377886"/>
            <a:ext cx="10515600" cy="4351338"/>
          </a:xfrm>
        </p:spPr>
        <p:txBody>
          <a:bodyPr/>
          <a:lstStyle/>
          <a:p>
            <a:endParaRPr lang="tr-TR" i="1" dirty="0" smtClean="0"/>
          </a:p>
          <a:p>
            <a:pPr marL="0" indent="0" algn="just">
              <a:buNone/>
            </a:pPr>
            <a:r>
              <a:rPr lang="tr-TR" b="1" i="1" dirty="0" smtClean="0"/>
              <a:t>4-Tespit </a:t>
            </a:r>
            <a:r>
              <a:rPr lang="tr-TR" b="1" i="1" dirty="0"/>
              <a:t>Edici Kontrol Yöntemi:</a:t>
            </a:r>
            <a:r>
              <a:rPr lang="tr-TR" i="1" dirty="0"/>
              <a:t> </a:t>
            </a:r>
            <a:r>
              <a:rPr lang="tr-TR" dirty="0"/>
              <a:t>Bu yöntem, daha önceden tespit edilen </a:t>
            </a:r>
            <a:r>
              <a:rPr lang="tr-TR" dirty="0" smtClean="0"/>
              <a:t>istenmeyen sonuçların </a:t>
            </a:r>
            <a:r>
              <a:rPr lang="tr-TR" dirty="0"/>
              <a:t>hangi sebep ile ortaya çıktığını saptamak için tasarlanmıştır. Bu kontrol yönteminin en iyi uygulama şekli riskin yol açacağı kayıp ve zararları önceden kabul etmektir. Bu kontrol yöntemine örnek olarak; taşınır mal miktarının belli aralıklarla sayılması ve finansal hesapların daima güncel tutulmasıdır.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95295794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55720" y="1412341"/>
            <a:ext cx="10515600" cy="443620"/>
          </a:xfrm>
        </p:spPr>
        <p:txBody>
          <a:bodyPr>
            <a:normAutofit fontScale="90000"/>
          </a:bodyPr>
          <a:lstStyle/>
          <a:p>
            <a:pPr algn="ctr"/>
            <a:r>
              <a:rPr lang="tr-TR" b="1" dirty="0" smtClean="0"/>
              <a:t/>
            </a:r>
            <a:br>
              <a:rPr lang="tr-TR" b="1" dirty="0" smtClean="0"/>
            </a:br>
            <a:r>
              <a:rPr lang="tr-TR" b="1" dirty="0" smtClean="0"/>
              <a:t>Bilgi</a:t>
            </a:r>
            <a:r>
              <a:rPr lang="tr-TR" b="1" dirty="0"/>
              <a:t>, İletişim, İzleme ve Raporlama Süreci</a:t>
            </a:r>
            <a:br>
              <a:rPr lang="tr-TR" b="1" dirty="0"/>
            </a:br>
            <a:endParaRPr lang="tr-TR" dirty="0"/>
          </a:p>
        </p:txBody>
      </p:sp>
      <p:sp>
        <p:nvSpPr>
          <p:cNvPr id="3" name="İçerik Yer Tutucusu 2"/>
          <p:cNvSpPr>
            <a:spLocks noGrp="1"/>
          </p:cNvSpPr>
          <p:nvPr>
            <p:ph idx="1"/>
          </p:nvPr>
        </p:nvSpPr>
        <p:spPr>
          <a:xfrm>
            <a:off x="820093" y="2287351"/>
            <a:ext cx="10515600" cy="4351338"/>
          </a:xfrm>
        </p:spPr>
        <p:txBody>
          <a:bodyPr/>
          <a:lstStyle/>
          <a:p>
            <a:pPr marL="0" indent="0">
              <a:buNone/>
            </a:pPr>
            <a:r>
              <a:rPr lang="tr-TR" b="1" dirty="0" smtClean="0"/>
              <a:t>Bilgi </a:t>
            </a:r>
            <a:r>
              <a:rPr lang="tr-TR" b="1" dirty="0"/>
              <a:t>ve İletişim </a:t>
            </a:r>
            <a:r>
              <a:rPr lang="tr-TR" b="1" dirty="0" smtClean="0"/>
              <a:t>Süreci</a:t>
            </a:r>
          </a:p>
          <a:p>
            <a:pPr marL="0" indent="0" algn="just">
              <a:buNone/>
            </a:pPr>
            <a:r>
              <a:rPr lang="tr-TR" dirty="0"/>
              <a:t>Risk Yönetim Sürecinin önemli bir faaliyeti olan bilgi ve iletişim süreci, sadece belirli bir evrede değil, Risk Yönetiminin bütün aşamaları boyunca işletilmesi gereken bir süreçtir. Bu süreç Üniversite yönetiminin bir bütün halinde hareket etmesini sağlayacak olup, takım çalışmasını, yeniliklerin benimsenmesini ve işe yarayacak geri bildirimler elde edilmesini sağlayacaktır. İletişim sürecine dış paydaşlar da dâhil edilmelidir. (YÖK, ÖSYM, Üniversitelerarası Kurul, Sayıştay, Kamu İhale Kurumu, Bakanlıklar, Valilikler, Belediyeler, yerel ve ulusal medya gibi). </a:t>
            </a:r>
          </a:p>
          <a:p>
            <a:pPr marL="0" indent="0">
              <a:buNone/>
            </a:pPr>
            <a:endParaRPr lang="tr-TR" b="1" dirty="0"/>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9855459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10453" y="1330858"/>
            <a:ext cx="10515600" cy="597529"/>
          </a:xfrm>
        </p:spPr>
        <p:txBody>
          <a:bodyPr>
            <a:normAutofit fontScale="90000"/>
          </a:bodyPr>
          <a:lstStyle/>
          <a:p>
            <a:pPr algn="ctr"/>
            <a:r>
              <a:rPr lang="tr-TR" b="1" dirty="0" smtClean="0"/>
              <a:t/>
            </a:r>
            <a:br>
              <a:rPr lang="tr-TR" b="1" dirty="0" smtClean="0"/>
            </a:br>
            <a:r>
              <a:rPr lang="tr-TR" b="1" dirty="0" smtClean="0"/>
              <a:t/>
            </a:r>
            <a:br>
              <a:rPr lang="tr-TR" b="1" dirty="0" smtClean="0"/>
            </a:br>
            <a:r>
              <a:rPr lang="tr-TR" b="1" dirty="0" smtClean="0"/>
              <a:t>Bilgi </a:t>
            </a:r>
            <a:r>
              <a:rPr lang="tr-TR" b="1" dirty="0"/>
              <a:t>ve İletişim </a:t>
            </a:r>
            <a:r>
              <a:rPr lang="tr-TR" b="1" dirty="0" smtClean="0"/>
              <a:t>Süreci - 1</a:t>
            </a:r>
            <a:r>
              <a:rPr lang="tr-TR" b="1" dirty="0"/>
              <a:t/>
            </a:r>
            <a:br>
              <a:rPr lang="tr-TR" b="1" dirty="0"/>
            </a:br>
            <a:r>
              <a:rPr lang="tr-TR" b="1" dirty="0"/>
              <a:t/>
            </a:r>
            <a:br>
              <a:rPr lang="tr-TR" b="1" dirty="0"/>
            </a:br>
            <a:endParaRPr lang="tr-TR" dirty="0"/>
          </a:p>
        </p:txBody>
      </p:sp>
      <p:sp>
        <p:nvSpPr>
          <p:cNvPr id="3" name="İçerik Yer Tutucusu 2"/>
          <p:cNvSpPr>
            <a:spLocks noGrp="1"/>
          </p:cNvSpPr>
          <p:nvPr>
            <p:ph idx="1"/>
          </p:nvPr>
        </p:nvSpPr>
        <p:spPr>
          <a:xfrm>
            <a:off x="838200" y="2118511"/>
            <a:ext cx="10515600" cy="4399984"/>
          </a:xfrm>
        </p:spPr>
        <p:txBody>
          <a:bodyPr>
            <a:normAutofit fontScale="92500" lnSpcReduction="10000"/>
          </a:bodyPr>
          <a:lstStyle/>
          <a:p>
            <a:pPr marL="0" indent="0">
              <a:buNone/>
            </a:pPr>
            <a:r>
              <a:rPr lang="tr-TR" dirty="0" smtClean="0"/>
              <a:t>Bilgi </a:t>
            </a:r>
            <a:r>
              <a:rPr lang="tr-TR" dirty="0"/>
              <a:t>ve iletişim sürecinde Üniversite yönetiminin yapması gerekenler aşağıda sıralanmıştır;</a:t>
            </a:r>
          </a:p>
          <a:p>
            <a:pPr lvl="0" algn="just"/>
            <a:r>
              <a:rPr lang="tr-TR" dirty="0"/>
              <a:t>Üniversitenin tüm akademik ve idari süreçlerinde görevli birim iç kontrol koordinasyon grubu oluşabilecek riskler için her aşamada yazılı ve sözlü iletişimde olup, risk ile mücadelede her birim birbirleri ile bilgi alışverişinde bulunur.</a:t>
            </a:r>
          </a:p>
          <a:p>
            <a:pPr lvl="0" algn="just"/>
            <a:r>
              <a:rPr lang="tr-TR" dirty="0"/>
              <a:t>Bir birim, kendisini ilgilendiren yeni bir risk ile karşılaştığında, bu risk için uygun bir kontrol yöntemi seçip riski kontrol altına aldığında edindiği deneyimleri Üniversite yönetimi ile paylaşır.</a:t>
            </a:r>
          </a:p>
          <a:p>
            <a:pPr lvl="0" algn="just"/>
            <a:r>
              <a:rPr lang="tr-TR" dirty="0"/>
              <a:t>Birim risk koordinatörlüğünde görevli personel risk yönetim sürecinde kendilerine tanımlanmış görevlerini yerine getirdikten sonra, geri bildirimlerini Risk İzleme ve Yönlendirme Komisyonuna iletir.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190429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55720" y="1267485"/>
            <a:ext cx="10515600" cy="588476"/>
          </a:xfrm>
        </p:spPr>
        <p:txBody>
          <a:bodyPr>
            <a:normAutofit fontScale="90000"/>
          </a:bodyPr>
          <a:lstStyle/>
          <a:p>
            <a:pPr algn="ctr"/>
            <a:r>
              <a:rPr lang="tr-TR" b="1" dirty="0" smtClean="0"/>
              <a:t/>
            </a:r>
            <a:br>
              <a:rPr lang="tr-TR" b="1" dirty="0" smtClean="0"/>
            </a:br>
            <a:r>
              <a:rPr lang="tr-TR" b="1" dirty="0" smtClean="0"/>
              <a:t/>
            </a:r>
            <a:br>
              <a:rPr lang="tr-TR" b="1" dirty="0" smtClean="0"/>
            </a:br>
            <a:r>
              <a:rPr lang="tr-TR" b="1" dirty="0"/>
              <a:t>B</a:t>
            </a:r>
            <a:r>
              <a:rPr lang="tr-TR" b="1" dirty="0" smtClean="0"/>
              <a:t>ilgi </a:t>
            </a:r>
            <a:r>
              <a:rPr lang="tr-TR" b="1" dirty="0"/>
              <a:t>ve İletişim </a:t>
            </a:r>
            <a:r>
              <a:rPr lang="tr-TR" b="1" dirty="0" smtClean="0"/>
              <a:t>Süreci - 2</a:t>
            </a:r>
            <a:r>
              <a:rPr lang="tr-TR" b="1" dirty="0"/>
              <a:t/>
            </a:r>
            <a:br>
              <a:rPr lang="tr-TR" b="1" dirty="0"/>
            </a:br>
            <a:r>
              <a:rPr lang="tr-TR" b="1" dirty="0"/>
              <a:t/>
            </a:r>
            <a:br>
              <a:rPr lang="tr-TR" b="1" dirty="0"/>
            </a:br>
            <a:endParaRPr lang="tr-TR" dirty="0"/>
          </a:p>
        </p:txBody>
      </p:sp>
      <p:sp>
        <p:nvSpPr>
          <p:cNvPr id="3" name="İçerik Yer Tutucusu 2"/>
          <p:cNvSpPr>
            <a:spLocks noGrp="1"/>
          </p:cNvSpPr>
          <p:nvPr>
            <p:ph idx="1"/>
          </p:nvPr>
        </p:nvSpPr>
        <p:spPr>
          <a:xfrm>
            <a:off x="829147" y="2082297"/>
            <a:ext cx="10515600" cy="4399984"/>
          </a:xfrm>
        </p:spPr>
        <p:txBody>
          <a:bodyPr/>
          <a:lstStyle/>
          <a:p>
            <a:pPr marL="0" indent="0" algn="just">
              <a:buNone/>
            </a:pPr>
            <a:r>
              <a:rPr lang="tr-TR" dirty="0" smtClean="0"/>
              <a:t>Risk </a:t>
            </a:r>
            <a:r>
              <a:rPr lang="tr-TR" dirty="0"/>
              <a:t>yönetim sürecinde bilgi paylaşımı, İç Kontrol Yönergesi kapsamında Üniversite harcama birimlerine ait risk yönetiminde kullanılacak formların yanı sıra misyon-vizyon formu, organizasyon şeması, personel listesi, görev tanımları formu, iş tanıtım formu, sorumlu tanıtım formu, iş süreçleri, iş akış şemaları, istatistik tabloları, birim faaliyet raporu ve hassas görevler listesi olmak üzere düzenlenecek formlarla oluşturulacak web sitesi/ yazılım üzerinden yapılacaktır.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0240824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0041" y="1312755"/>
            <a:ext cx="10515600" cy="389298"/>
          </a:xfrm>
        </p:spPr>
        <p:txBody>
          <a:bodyPr>
            <a:normAutofit fontScale="90000"/>
          </a:bodyPr>
          <a:lstStyle/>
          <a:p>
            <a:pPr algn="ctr"/>
            <a:r>
              <a:rPr lang="tr-TR" b="1" dirty="0" smtClean="0"/>
              <a:t/>
            </a:r>
            <a:br>
              <a:rPr lang="tr-TR" b="1" dirty="0" smtClean="0"/>
            </a:br>
            <a:r>
              <a:rPr lang="tr-TR" b="1" dirty="0" smtClean="0"/>
              <a:t>İzleme </a:t>
            </a:r>
            <a:r>
              <a:rPr lang="tr-TR" b="1" dirty="0"/>
              <a:t>Süreci</a:t>
            </a:r>
            <a:br>
              <a:rPr lang="tr-TR" b="1" dirty="0"/>
            </a:br>
            <a:endParaRPr lang="tr-TR" dirty="0"/>
          </a:p>
        </p:txBody>
      </p:sp>
      <p:sp>
        <p:nvSpPr>
          <p:cNvPr id="3" name="İçerik Yer Tutucusu 2"/>
          <p:cNvSpPr>
            <a:spLocks noGrp="1"/>
          </p:cNvSpPr>
          <p:nvPr>
            <p:ph idx="1"/>
          </p:nvPr>
        </p:nvSpPr>
        <p:spPr>
          <a:xfrm>
            <a:off x="838200" y="1557197"/>
            <a:ext cx="10515600" cy="5097100"/>
          </a:xfrm>
        </p:spPr>
        <p:txBody>
          <a:bodyPr>
            <a:normAutofit fontScale="77500" lnSpcReduction="20000"/>
          </a:bodyPr>
          <a:lstStyle/>
          <a:p>
            <a:pPr marL="0" indent="0" algn="just">
              <a:buNone/>
            </a:pPr>
            <a:endParaRPr lang="tr-TR" dirty="0" smtClean="0"/>
          </a:p>
          <a:p>
            <a:pPr marL="0" indent="0" algn="just">
              <a:buNone/>
            </a:pPr>
            <a:r>
              <a:rPr lang="tr-TR" dirty="0" smtClean="0"/>
              <a:t>	Risk </a:t>
            </a:r>
            <a:r>
              <a:rPr lang="tr-TR" dirty="0"/>
              <a:t>Yönetimi sürecinin etkili işleyebilmesi için izleme faaliyetinin kesintisiz bir şekilde yapılması ve değişen iç ve dış olaylara göre güncellenmesi önemlidir. İzleme faaliyetinin temel amacı, Üniversiteyi etkileyen iç ve dış risklerin hala tehdit unsuru olup olmadığını, olasılığı ile etkisinin değişip değişmediğini, yeni risklerin ortaya çıkıp çıkmadığını tespit etmektir. İzleme faaliyeti ayrıca, Risk Yönetiminin daha etkili işleyebilmesi için tüm yönleriyle değerlendirilmesini ve Üniversite yönetiminin, başarıları ve başarısızlıkları analiz ederek gerekli bilgileri elde etmesini ve tecrübeler kazanmasını sağlar. İzleme sürecinde şu soruların dikkate alınması yararlı olacaktır;</a:t>
            </a:r>
          </a:p>
          <a:p>
            <a:pPr lvl="0" algn="just"/>
            <a:r>
              <a:rPr lang="tr-TR" dirty="0"/>
              <a:t>Riskler, Üniversiteyi aynı şekilde etkilemeye devam ediyor mu?</a:t>
            </a:r>
          </a:p>
          <a:p>
            <a:pPr lvl="0" algn="just"/>
            <a:r>
              <a:rPr lang="tr-TR" dirty="0"/>
              <a:t>Risklerin etkilerini ve olasılıklarını değiştirebilecek bir olay meydana geldi mi?</a:t>
            </a:r>
          </a:p>
          <a:p>
            <a:pPr lvl="0" algn="just"/>
            <a:r>
              <a:rPr lang="tr-TR" dirty="0"/>
              <a:t>Performans göstergeleri doğru verileri yansıtıyor mu?</a:t>
            </a:r>
          </a:p>
          <a:p>
            <a:pPr lvl="0" algn="just"/>
            <a:r>
              <a:rPr lang="tr-TR" dirty="0"/>
              <a:t>Risk için uygulanan kontroller yararlı oldu mu?</a:t>
            </a:r>
          </a:p>
          <a:p>
            <a:pPr lvl="0" algn="just"/>
            <a:r>
              <a:rPr lang="tr-TR" dirty="0"/>
              <a:t>Risklerin meydana gelme olasılığında ne tür bir değişme var?</a:t>
            </a:r>
          </a:p>
          <a:p>
            <a:pPr lvl="0" algn="just"/>
            <a:r>
              <a:rPr lang="tr-TR" dirty="0"/>
              <a:t>Riskin etkisi artıyorsa, hangi ilave kontrollere ihtiyaç var?</a:t>
            </a:r>
          </a:p>
          <a:p>
            <a:pPr lvl="0" algn="just"/>
            <a:r>
              <a:rPr lang="tr-TR" dirty="0"/>
              <a:t>Riskin etkisi azalıyorsa, kontrollerde hafifletilme yapılabilir mi?</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0638836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94233"/>
            <a:ext cx="10515600" cy="235391"/>
          </a:xfrm>
        </p:spPr>
        <p:txBody>
          <a:bodyPr>
            <a:normAutofit fontScale="90000"/>
          </a:bodyPr>
          <a:lstStyle/>
          <a:p>
            <a:pPr algn="ctr"/>
            <a:r>
              <a:rPr lang="tr-TR" b="1" dirty="0" smtClean="0"/>
              <a:t>Raporlama </a:t>
            </a:r>
            <a:r>
              <a:rPr lang="tr-TR" b="1" dirty="0"/>
              <a:t>Süreci</a:t>
            </a:r>
            <a:endParaRPr lang="tr-TR" dirty="0"/>
          </a:p>
        </p:txBody>
      </p:sp>
      <p:sp>
        <p:nvSpPr>
          <p:cNvPr id="3" name="İçerik Yer Tutucusu 2"/>
          <p:cNvSpPr>
            <a:spLocks noGrp="1"/>
          </p:cNvSpPr>
          <p:nvPr>
            <p:ph idx="1"/>
          </p:nvPr>
        </p:nvSpPr>
        <p:spPr>
          <a:xfrm>
            <a:off x="838200" y="1865014"/>
            <a:ext cx="10515600" cy="4825497"/>
          </a:xfrm>
        </p:spPr>
        <p:txBody>
          <a:bodyPr>
            <a:normAutofit fontScale="62500" lnSpcReduction="20000"/>
          </a:bodyPr>
          <a:lstStyle/>
          <a:p>
            <a:pPr marL="0" indent="0" algn="just">
              <a:buNone/>
            </a:pPr>
            <a:endParaRPr lang="tr-TR" dirty="0" smtClean="0"/>
          </a:p>
          <a:p>
            <a:pPr marL="0" indent="0" algn="just">
              <a:buNone/>
            </a:pPr>
            <a:r>
              <a:rPr lang="tr-TR" dirty="0" smtClean="0"/>
              <a:t>Üniversitenin </a:t>
            </a:r>
            <a:r>
              <a:rPr lang="tr-TR" dirty="0"/>
              <a:t>çalışanlarından başlayarak her risk yönetim kademesinde riskler değerlendirilir, eksiklikler, öneri ve kontrol süreçleri eklenir. Yıllık risk değerlendirme tablosu ile raporlanır.</a:t>
            </a:r>
          </a:p>
          <a:p>
            <a:pPr marL="0" indent="0" algn="just">
              <a:buNone/>
            </a:pPr>
            <a:r>
              <a:rPr lang="tr-TR" dirty="0"/>
              <a:t>Raporlama süreci aşağıdaki şekilde yürütülür:</a:t>
            </a:r>
          </a:p>
          <a:p>
            <a:pPr lvl="0" algn="just"/>
            <a:r>
              <a:rPr lang="tr-TR" dirty="0"/>
              <a:t>Harcama birimlerinde görev yapan çalışanlar görev sorumluğuna giren işleri yürütürken tespit ettikleri riskleri ve kontrol eksiklikleri ile önerilerini Alt Birim Risk Koordinatörüne raporlarlar.</a:t>
            </a:r>
          </a:p>
          <a:p>
            <a:pPr lvl="0" algn="just"/>
            <a:r>
              <a:rPr lang="tr-TR" dirty="0"/>
              <a:t>Alt Birim Risk Koordinatörleri, iletilen riskleri kendi eklemelerini de yaparak Birim Risk Koordinatörüne raporlarlar.</a:t>
            </a:r>
          </a:p>
          <a:p>
            <a:pPr lvl="0" algn="just"/>
            <a:r>
              <a:rPr lang="tr-TR" dirty="0"/>
              <a:t>Birim Risk Koordinatörü 1 yıllık dönem için alınan risk kayıtlarını ve ilgili raporları gözden geçirerek Üniversite Risk Koordinatörüne raporlar.</a:t>
            </a:r>
          </a:p>
          <a:p>
            <a:pPr lvl="0" algn="just"/>
            <a:r>
              <a:rPr lang="tr-TR" dirty="0"/>
              <a:t>Üniversite Risk Koordinatörü Başkanlığında Risk İzleme ve Yönlendirme Komisyonu, Birim Risk Koordinatörü tarafından raporlanan birim risklerinden yola çıkarak, Kurum Konsolide Risk Raporunu hazırlar. Komisyon bu raporla birlikte izlenmesi gereken önemli riskleri ve kendi değerlendirmelerini de ekleyerek İç Kontrol İzleme ve Değerlendirme Kurulu ile Üst Yöneticiye raporlar.</a:t>
            </a:r>
          </a:p>
          <a:p>
            <a:pPr lvl="0" algn="just"/>
            <a:r>
              <a:rPr lang="tr-TR" dirty="0"/>
              <a:t>Risk İzleme ve Yönlendirme Komisyonu, iç kontrol sisteminin değerlendirilmesi kapsamında risk yönetiminin etkinliğini değerlendirerek belirli dönemler halinde İç Kontrol İzleme ve Yönlendirme Kuruluna raporlar.</a:t>
            </a:r>
          </a:p>
          <a:p>
            <a:pPr lvl="0" algn="just"/>
            <a:r>
              <a:rPr lang="tr-TR" dirty="0"/>
              <a:t>İç Denetim Birimi risk yönetimi sürecinin etkili olup olmadığı, risklerin gereken şekilde yönetilip yönetilmediği hususundaki değerlendirmelerini Üst Yöneticiye raporlar.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64993357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74239" y="0"/>
            <a:ext cx="10515600" cy="3213979"/>
          </a:xfrm>
        </p:spPr>
        <p:txBody>
          <a:bodyPr/>
          <a:lstStyle/>
          <a:p>
            <a:pPr algn="ctr"/>
            <a:r>
              <a:rPr lang="tr-TR" b="1" dirty="0"/>
              <a:t>Risk Değerlendirme ve İzleme Tablosu</a:t>
            </a:r>
            <a:endParaRPr lang="tr-TR" dirty="0"/>
          </a:p>
        </p:txBody>
      </p:sp>
      <p:pic>
        <p:nvPicPr>
          <p:cNvPr id="4" name="İçerik Yer Tutucusu 3"/>
          <p:cNvPicPr>
            <a:picLocks noGrp="1" noChangeAspect="1"/>
          </p:cNvPicPr>
          <p:nvPr>
            <p:ph idx="1"/>
          </p:nvPr>
        </p:nvPicPr>
        <p:blipFill>
          <a:blip r:embed="rId2"/>
          <a:stretch>
            <a:fillRect/>
          </a:stretch>
        </p:blipFill>
        <p:spPr>
          <a:xfrm rot="5400000">
            <a:off x="3834143" y="-1335386"/>
            <a:ext cx="4671590" cy="11416423"/>
          </a:xfrm>
          <a:prstGeom prst="rect">
            <a:avLst/>
          </a:prstGeom>
        </p:spPr>
      </p:pic>
      <p:sp>
        <p:nvSpPr>
          <p:cNvPr id="6" name="Dikdörtgen 5"/>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6203556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58432"/>
            <a:ext cx="10515600" cy="543208"/>
          </a:xfrm>
        </p:spPr>
        <p:txBody>
          <a:bodyPr>
            <a:normAutofit fontScale="90000"/>
          </a:bodyPr>
          <a:lstStyle/>
          <a:p>
            <a:pPr algn="ctr"/>
            <a:r>
              <a:rPr lang="tr-TR" b="1" dirty="0" smtClean="0"/>
              <a:t/>
            </a:r>
            <a:br>
              <a:rPr lang="tr-TR" b="1" dirty="0" smtClean="0"/>
            </a:br>
            <a:r>
              <a:rPr lang="tr-TR" b="1" dirty="0" smtClean="0"/>
              <a:t>Risk </a:t>
            </a:r>
            <a:r>
              <a:rPr lang="tr-TR" b="1" dirty="0"/>
              <a:t>İştahı Tablosu</a:t>
            </a:r>
            <a:br>
              <a:rPr lang="tr-TR" b="1" dirty="0"/>
            </a:b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258427535"/>
              </p:ext>
            </p:extLst>
          </p:nvPr>
        </p:nvGraphicFramePr>
        <p:xfrm>
          <a:off x="2054186" y="1846910"/>
          <a:ext cx="7959636" cy="4819538"/>
        </p:xfrm>
        <a:graphic>
          <a:graphicData uri="http://schemas.openxmlformats.org/drawingml/2006/table">
            <a:tbl>
              <a:tblPr firstRow="1" firstCol="1" lastRow="1" lastCol="1" bandRow="1" bandCol="1"/>
              <a:tblGrid>
                <a:gridCol w="3203015">
                  <a:extLst>
                    <a:ext uri="{9D8B030D-6E8A-4147-A177-3AD203B41FA5}">
                      <a16:colId xmlns="" xmlns:a16="http://schemas.microsoft.com/office/drawing/2014/main" val="20000"/>
                    </a:ext>
                  </a:extLst>
                </a:gridCol>
                <a:gridCol w="896556">
                  <a:extLst>
                    <a:ext uri="{9D8B030D-6E8A-4147-A177-3AD203B41FA5}">
                      <a16:colId xmlns="" xmlns:a16="http://schemas.microsoft.com/office/drawing/2014/main" val="20001"/>
                    </a:ext>
                  </a:extLst>
                </a:gridCol>
                <a:gridCol w="964339">
                  <a:extLst>
                    <a:ext uri="{9D8B030D-6E8A-4147-A177-3AD203B41FA5}">
                      <a16:colId xmlns="" xmlns:a16="http://schemas.microsoft.com/office/drawing/2014/main" val="20002"/>
                    </a:ext>
                  </a:extLst>
                </a:gridCol>
                <a:gridCol w="965242">
                  <a:extLst>
                    <a:ext uri="{9D8B030D-6E8A-4147-A177-3AD203B41FA5}">
                      <a16:colId xmlns="" xmlns:a16="http://schemas.microsoft.com/office/drawing/2014/main" val="20003"/>
                    </a:ext>
                  </a:extLst>
                </a:gridCol>
                <a:gridCol w="965242">
                  <a:extLst>
                    <a:ext uri="{9D8B030D-6E8A-4147-A177-3AD203B41FA5}">
                      <a16:colId xmlns="" xmlns:a16="http://schemas.microsoft.com/office/drawing/2014/main" val="20004"/>
                    </a:ext>
                  </a:extLst>
                </a:gridCol>
                <a:gridCol w="965242">
                  <a:extLst>
                    <a:ext uri="{9D8B030D-6E8A-4147-A177-3AD203B41FA5}">
                      <a16:colId xmlns="" xmlns:a16="http://schemas.microsoft.com/office/drawing/2014/main" val="20005"/>
                    </a:ext>
                  </a:extLst>
                </a:gridCol>
              </a:tblGrid>
              <a:tr h="420673">
                <a:tc>
                  <a:txBody>
                    <a:bodyPr/>
                    <a:lstStyle/>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 </a:t>
                      </a:r>
                      <a:endParaRPr lang="tr-TR" sz="900" dirty="0">
                        <a:effectLst/>
                        <a:latin typeface="Times New Roman" panose="02020603050405020304" pitchFamily="18" charset="0"/>
                        <a:ea typeface="Times New Roman" panose="02020603050405020304" pitchFamily="18" charset="0"/>
                      </a:endParaRPr>
                    </a:p>
                  </a:txBody>
                  <a:tcPr marL="0" marR="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5080"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Çok Düşük</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255" algn="just">
                        <a:lnSpc>
                          <a:spcPct val="150000"/>
                        </a:lnSpc>
                        <a:spcAft>
                          <a:spcPts val="0"/>
                        </a:spcAft>
                      </a:pPr>
                      <a:r>
                        <a:rPr lang="tr-TR" sz="1000" b="1" dirty="0">
                          <a:effectLst/>
                          <a:latin typeface="Times New Roman" panose="02020603050405020304" pitchFamily="18" charset="0"/>
                          <a:ea typeface="Times New Roman" panose="02020603050405020304" pitchFamily="18" charset="0"/>
                        </a:rPr>
                        <a:t>Düşük</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160"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Orta</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795"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Yüksek</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620"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Çok Yüksek</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256773">
                <a:tc>
                  <a:txBody>
                    <a:bodyPr/>
                    <a:lstStyle/>
                    <a:p>
                      <a:pPr algn="r">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5080"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1</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255" algn="just">
                        <a:lnSpc>
                          <a:spcPct val="150000"/>
                        </a:lnSpc>
                        <a:spcAft>
                          <a:spcPts val="0"/>
                        </a:spcAft>
                      </a:pPr>
                      <a:r>
                        <a:rPr lang="tr-TR" sz="1000" b="1" dirty="0">
                          <a:effectLst/>
                          <a:latin typeface="Times New Roman" panose="02020603050405020304" pitchFamily="18" charset="0"/>
                          <a:ea typeface="Times New Roman" panose="02020603050405020304" pitchFamily="18" charset="0"/>
                        </a:rPr>
                        <a:t>2</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160"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3</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795"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4</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620" algn="just">
                        <a:lnSpc>
                          <a:spcPct val="150000"/>
                        </a:lnSpc>
                        <a:spcAft>
                          <a:spcPts val="0"/>
                        </a:spcAft>
                      </a:pPr>
                      <a:r>
                        <a:rPr lang="tr-TR" sz="1000" b="1">
                          <a:effectLst/>
                          <a:latin typeface="Times New Roman" panose="02020603050405020304" pitchFamily="18" charset="0"/>
                          <a:ea typeface="Times New Roman" panose="02020603050405020304" pitchFamily="18" charset="0"/>
                        </a:rPr>
                        <a:t>5</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Kurumsal Yapı</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2"/>
                  </a:ext>
                </a:extLst>
              </a:tr>
              <a:tr h="513546">
                <a:tc>
                  <a:txBody>
                    <a:bodyPr/>
                    <a:lstStyle/>
                    <a:p>
                      <a:pPr marL="67945"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Araştırma Hizmetlerinin</a:t>
                      </a:r>
                      <a:endParaRPr lang="tr-TR" sz="900" dirty="0">
                        <a:effectLst/>
                        <a:latin typeface="Times New Roman" panose="02020603050405020304" pitchFamily="18" charset="0"/>
                        <a:ea typeface="Times New Roman" panose="02020603050405020304" pitchFamily="18" charset="0"/>
                      </a:endParaRPr>
                    </a:p>
                    <a:p>
                      <a:pPr marL="67945"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Sürdürülmesi ve İyileştirilmesi</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3"/>
                  </a:ext>
                </a:extLst>
              </a:tr>
              <a:tr h="290497">
                <a:tc>
                  <a:txBody>
                    <a:bodyPr/>
                    <a:lstStyle/>
                    <a:p>
                      <a:pPr marL="67945"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Eğitim Hizmetlerinin Kalitesi</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4"/>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Sağlık Hizmetlerinin Kalitesi</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 </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5"/>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Toplumsal Hizmetlerinin Kalitesi</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 </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6"/>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Yönetim Kararları</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7"/>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Yasal Faktörler</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8"/>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Operasyonel Faktörler</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9"/>
                  </a:ext>
                </a:extLst>
              </a:tr>
              <a:tr h="256773">
                <a:tc>
                  <a:txBody>
                    <a:bodyPr/>
                    <a:lstStyle/>
                    <a:p>
                      <a:pPr marL="67945" algn="l">
                        <a:lnSpc>
                          <a:spcPct val="150000"/>
                        </a:lnSpc>
                        <a:spcAft>
                          <a:spcPts val="0"/>
                        </a:spcAft>
                      </a:pPr>
                      <a:r>
                        <a:rPr lang="tr-TR" sz="1000">
                          <a:effectLst/>
                          <a:latin typeface="Times New Roman" panose="02020603050405020304" pitchFamily="18" charset="0"/>
                          <a:ea typeface="Times New Roman" panose="02020603050405020304" pitchFamily="18" charset="0"/>
                        </a:rPr>
                        <a:t>Bilgi Güvenliğinin Sağlanamaması</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10"/>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Taşınır ve Taşınmaz Yönetimi</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 </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11"/>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Bütçe Yönetimi</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12"/>
                  </a:ext>
                </a:extLst>
              </a:tr>
              <a:tr h="256773">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İtibar ve Genel Algı</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13"/>
                  </a:ext>
                </a:extLst>
              </a:tr>
              <a:tr h="513546">
                <a:tc>
                  <a:txBody>
                    <a:bodyPr/>
                    <a:lstStyle/>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Araştırma Desteklerinin</a:t>
                      </a:r>
                      <a:endParaRPr lang="tr-TR" sz="900">
                        <a:effectLst/>
                        <a:latin typeface="Times New Roman" panose="02020603050405020304" pitchFamily="18" charset="0"/>
                        <a:ea typeface="Times New Roman" panose="02020603050405020304" pitchFamily="18" charset="0"/>
                      </a:endParaRPr>
                    </a:p>
                    <a:p>
                      <a:pPr marL="67945" algn="just">
                        <a:lnSpc>
                          <a:spcPct val="150000"/>
                        </a:lnSpc>
                        <a:spcAft>
                          <a:spcPts val="0"/>
                        </a:spcAft>
                      </a:pPr>
                      <a:r>
                        <a:rPr lang="tr-TR" sz="1000">
                          <a:effectLst/>
                          <a:latin typeface="Times New Roman" panose="02020603050405020304" pitchFamily="18" charset="0"/>
                          <a:ea typeface="Times New Roman" panose="02020603050405020304" pitchFamily="18" charset="0"/>
                        </a:rPr>
                        <a:t>Arttırılması</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14"/>
                  </a:ext>
                </a:extLst>
              </a:tr>
              <a:tr h="256773">
                <a:tc>
                  <a:txBody>
                    <a:bodyPr/>
                    <a:lstStyle/>
                    <a:p>
                      <a:pPr marL="67945"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Uluslararası İşbirliği Olanakları</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a:effectLst/>
                          <a:latin typeface="Times New Roman" panose="02020603050405020304" pitchFamily="18" charset="0"/>
                          <a:ea typeface="Times New Roman" panose="02020603050405020304" pitchFamily="18" charset="0"/>
                        </a:rPr>
                        <a:t> </a:t>
                      </a:r>
                      <a:endParaRPr lang="tr-TR" sz="90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spcAft>
                          <a:spcPts val="0"/>
                        </a:spcAft>
                      </a:pPr>
                      <a:r>
                        <a:rPr lang="tr-TR" sz="1000" dirty="0">
                          <a:effectLst/>
                          <a:latin typeface="Times New Roman" panose="02020603050405020304" pitchFamily="18" charset="0"/>
                          <a:ea typeface="Times New Roman" panose="02020603050405020304" pitchFamily="18" charset="0"/>
                        </a:rPr>
                        <a:t> </a:t>
                      </a:r>
                      <a:endParaRPr lang="tr-TR" sz="9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15"/>
                  </a:ext>
                </a:extLst>
              </a:tr>
            </a:tbl>
          </a:graphicData>
        </a:graphic>
      </p:graphicFrame>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75296717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30858"/>
            <a:ext cx="10515600" cy="452675"/>
          </a:xfrm>
        </p:spPr>
        <p:txBody>
          <a:bodyPr>
            <a:normAutofit fontScale="90000"/>
          </a:bodyPr>
          <a:lstStyle/>
          <a:p>
            <a:pPr algn="ctr"/>
            <a:r>
              <a:rPr lang="tr-TR" dirty="0" smtClean="0"/>
              <a:t>	</a:t>
            </a:r>
            <a:r>
              <a:rPr lang="tr-TR" b="1" dirty="0"/>
              <a:t>G</a:t>
            </a:r>
            <a:r>
              <a:rPr lang="tr-TR" b="1" dirty="0" smtClean="0"/>
              <a:t>azi Üniversitesi Risk Yönetimi Sistemi - 1</a:t>
            </a:r>
            <a:endParaRPr lang="tr-TR" b="1" dirty="0"/>
          </a:p>
        </p:txBody>
      </p:sp>
      <p:pic>
        <p:nvPicPr>
          <p:cNvPr id="4" name="İçerik Yer Tutucusu 3"/>
          <p:cNvPicPr>
            <a:picLocks noGrp="1" noChangeAspect="1"/>
          </p:cNvPicPr>
          <p:nvPr>
            <p:ph idx="1"/>
          </p:nvPr>
        </p:nvPicPr>
        <p:blipFill rotWithShape="1">
          <a:blip r:embed="rId2"/>
          <a:srcRect r="-4" b="49249"/>
          <a:stretch/>
        </p:blipFill>
        <p:spPr>
          <a:xfrm>
            <a:off x="1145492" y="1955549"/>
            <a:ext cx="10044591" cy="4599160"/>
          </a:xfrm>
          <a:prstGeom prst="rect">
            <a:avLst/>
          </a:prstGeom>
        </p:spPr>
      </p:pic>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09481628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48966"/>
            <a:ext cx="10515600" cy="570369"/>
          </a:xfrm>
        </p:spPr>
        <p:txBody>
          <a:bodyPr>
            <a:normAutofit fontScale="90000"/>
          </a:bodyPr>
          <a:lstStyle/>
          <a:p>
            <a:pPr algn="ctr"/>
            <a:r>
              <a:rPr lang="tr-TR" b="1" dirty="0" smtClean="0"/>
              <a:t>Gazi </a:t>
            </a:r>
            <a:r>
              <a:rPr lang="tr-TR" b="1" dirty="0"/>
              <a:t>Üniversitesi Risk Yönetimi </a:t>
            </a:r>
            <a:r>
              <a:rPr lang="tr-TR" b="1" dirty="0" smtClean="0"/>
              <a:t>Sistemi - 2</a:t>
            </a:r>
            <a:endParaRPr lang="tr-TR" dirty="0"/>
          </a:p>
        </p:txBody>
      </p:sp>
      <p:pic>
        <p:nvPicPr>
          <p:cNvPr id="4" name="İçerik Yer Tutucusu 3"/>
          <p:cNvPicPr>
            <a:picLocks noGrp="1" noChangeAspect="1"/>
          </p:cNvPicPr>
          <p:nvPr>
            <p:ph idx="1"/>
          </p:nvPr>
        </p:nvPicPr>
        <p:blipFill rotWithShape="1">
          <a:blip r:embed="rId2"/>
          <a:srcRect l="-1" t="3045" r="211" b="3770"/>
          <a:stretch/>
        </p:blipFill>
        <p:spPr>
          <a:xfrm>
            <a:off x="812800" y="2091350"/>
            <a:ext cx="10529455" cy="4364867"/>
          </a:xfrm>
          <a:prstGeom prst="rect">
            <a:avLst/>
          </a:prstGeom>
        </p:spPr>
      </p:pic>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96017010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94646"/>
            <a:ext cx="10515600" cy="516047"/>
          </a:xfrm>
        </p:spPr>
        <p:txBody>
          <a:bodyPr>
            <a:normAutofit fontScale="90000"/>
          </a:bodyPr>
          <a:lstStyle/>
          <a:p>
            <a:pPr algn="ctr"/>
            <a:r>
              <a:rPr lang="tr-TR" b="1" dirty="0" smtClean="0"/>
              <a:t>Gazi </a:t>
            </a:r>
            <a:r>
              <a:rPr lang="tr-TR" b="1" dirty="0"/>
              <a:t>Üniversitesi Risk Yönetimi </a:t>
            </a:r>
            <a:r>
              <a:rPr lang="tr-TR" b="1" dirty="0" smtClean="0"/>
              <a:t>Sistemi - 3</a:t>
            </a:r>
            <a:endParaRPr lang="tr-TR" dirty="0"/>
          </a:p>
        </p:txBody>
      </p:sp>
      <p:pic>
        <p:nvPicPr>
          <p:cNvPr id="4" name="İçerik Yer Tutucusu 3"/>
          <p:cNvPicPr>
            <a:picLocks noGrp="1" noChangeAspect="1"/>
          </p:cNvPicPr>
          <p:nvPr>
            <p:ph idx="1"/>
          </p:nvPr>
        </p:nvPicPr>
        <p:blipFill rotWithShape="1">
          <a:blip r:embed="rId2"/>
          <a:srcRect l="1" t="3044" r="128" b="39681"/>
          <a:stretch/>
        </p:blipFill>
        <p:spPr>
          <a:xfrm>
            <a:off x="822951" y="1883120"/>
            <a:ext cx="10483272" cy="4535787"/>
          </a:xfrm>
          <a:prstGeom prst="rect">
            <a:avLst/>
          </a:prstGeom>
        </p:spPr>
      </p:pic>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63001073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330859"/>
            <a:ext cx="10515600" cy="561315"/>
          </a:xfrm>
        </p:spPr>
        <p:txBody>
          <a:bodyPr>
            <a:normAutofit fontScale="90000"/>
          </a:bodyPr>
          <a:lstStyle/>
          <a:p>
            <a:pPr algn="ctr"/>
            <a:r>
              <a:rPr lang="tr-TR" b="1" dirty="0" smtClean="0"/>
              <a:t>Gazi </a:t>
            </a:r>
            <a:r>
              <a:rPr lang="tr-TR" b="1" dirty="0"/>
              <a:t>Üniversitesi Risk Yönetimi </a:t>
            </a:r>
            <a:r>
              <a:rPr lang="tr-TR" b="1" dirty="0" smtClean="0"/>
              <a:t>Sistemi - 4</a:t>
            </a:r>
            <a:endParaRPr lang="tr-TR" dirty="0"/>
          </a:p>
        </p:txBody>
      </p:sp>
      <p:pic>
        <p:nvPicPr>
          <p:cNvPr id="4" name="İçerik Yer Tutucusu 3"/>
          <p:cNvPicPr>
            <a:picLocks noGrp="1" noChangeAspect="1"/>
          </p:cNvPicPr>
          <p:nvPr>
            <p:ph idx="1"/>
          </p:nvPr>
        </p:nvPicPr>
        <p:blipFill rotWithShape="1">
          <a:blip r:embed="rId2"/>
          <a:srcRect t="3045" r="-745" b="3558"/>
          <a:stretch/>
        </p:blipFill>
        <p:spPr>
          <a:xfrm>
            <a:off x="794327" y="1910281"/>
            <a:ext cx="10612582" cy="4619828"/>
          </a:xfrm>
          <a:prstGeom prst="rect">
            <a:avLst/>
          </a:prstGeom>
        </p:spPr>
      </p:pic>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5768842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73827" y="1267486"/>
            <a:ext cx="10515600" cy="561314"/>
          </a:xfrm>
        </p:spPr>
        <p:txBody>
          <a:bodyPr>
            <a:normAutofit fontScale="90000"/>
          </a:bodyPr>
          <a:lstStyle/>
          <a:p>
            <a:pPr algn="ctr"/>
            <a:r>
              <a:rPr lang="tr-TR" b="1" dirty="0" smtClean="0"/>
              <a:t>Gazi </a:t>
            </a:r>
            <a:r>
              <a:rPr lang="tr-TR" b="1" dirty="0"/>
              <a:t>Üniversitesi Risk Yönetimi </a:t>
            </a:r>
            <a:r>
              <a:rPr lang="tr-TR" b="1" dirty="0" smtClean="0"/>
              <a:t>Sistemi - 5</a:t>
            </a:r>
            <a:endParaRPr lang="tr-TR" dirty="0"/>
          </a:p>
        </p:txBody>
      </p:sp>
      <p:pic>
        <p:nvPicPr>
          <p:cNvPr id="5" name="İçerik Yer Tutucusu 4"/>
          <p:cNvPicPr>
            <a:picLocks noGrp="1" noChangeAspect="1"/>
          </p:cNvPicPr>
          <p:nvPr>
            <p:ph idx="1"/>
          </p:nvPr>
        </p:nvPicPr>
        <p:blipFill rotWithShape="1">
          <a:blip r:embed="rId2"/>
          <a:srcRect l="1" t="3469" r="-2177" b="2922"/>
          <a:stretch/>
        </p:blipFill>
        <p:spPr>
          <a:xfrm>
            <a:off x="812983" y="2344848"/>
            <a:ext cx="10769599" cy="4313838"/>
          </a:xfrm>
          <a:prstGeom prst="rect">
            <a:avLst/>
          </a:prstGeom>
        </p:spPr>
      </p:pic>
      <p:sp>
        <p:nvSpPr>
          <p:cNvPr id="6" name="Dikdörtgen 5"/>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val 6"/>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54331374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64773" y="1285593"/>
            <a:ext cx="10515600" cy="624689"/>
          </a:xfrm>
        </p:spPr>
        <p:txBody>
          <a:bodyPr>
            <a:normAutofit fontScale="90000"/>
          </a:bodyPr>
          <a:lstStyle/>
          <a:p>
            <a:pPr algn="ctr"/>
            <a:r>
              <a:rPr lang="tr-TR" b="1" dirty="0" smtClean="0"/>
              <a:t>Gazi </a:t>
            </a:r>
            <a:r>
              <a:rPr lang="tr-TR" b="1" dirty="0"/>
              <a:t>Üniversitesi Risk Yönetimi </a:t>
            </a:r>
            <a:r>
              <a:rPr lang="tr-TR" b="1" dirty="0" smtClean="0"/>
              <a:t>Sistemi - 6</a:t>
            </a:r>
            <a:endParaRPr lang="tr-TR" dirty="0"/>
          </a:p>
        </p:txBody>
      </p:sp>
      <p:pic>
        <p:nvPicPr>
          <p:cNvPr id="4" name="İçerik Yer Tutucusu 3"/>
          <p:cNvPicPr>
            <a:picLocks noGrp="1" noChangeAspect="1"/>
          </p:cNvPicPr>
          <p:nvPr>
            <p:ph idx="1"/>
          </p:nvPr>
        </p:nvPicPr>
        <p:blipFill rotWithShape="1">
          <a:blip r:embed="rId2"/>
          <a:srcRect l="-2" t="498" r="-983" b="3559"/>
          <a:stretch/>
        </p:blipFill>
        <p:spPr>
          <a:xfrm>
            <a:off x="803380" y="1964602"/>
            <a:ext cx="10704946" cy="4454305"/>
          </a:xfrm>
          <a:prstGeom prst="rect">
            <a:avLst/>
          </a:prstGeom>
        </p:spPr>
      </p:pic>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10124246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67486"/>
            <a:ext cx="10515600" cy="579422"/>
          </a:xfrm>
        </p:spPr>
        <p:txBody>
          <a:bodyPr>
            <a:normAutofit fontScale="90000"/>
          </a:bodyPr>
          <a:lstStyle/>
          <a:p>
            <a:pPr algn="ctr"/>
            <a:r>
              <a:rPr lang="tr-TR" b="1" dirty="0" smtClean="0"/>
              <a:t>Gazi </a:t>
            </a:r>
            <a:r>
              <a:rPr lang="tr-TR" b="1" dirty="0"/>
              <a:t>Üniversitesi Risk Yönetimi </a:t>
            </a:r>
            <a:r>
              <a:rPr lang="tr-TR" b="1" dirty="0" smtClean="0"/>
              <a:t>Sistemi - 7</a:t>
            </a:r>
            <a:endParaRPr lang="tr-TR" dirty="0"/>
          </a:p>
        </p:txBody>
      </p:sp>
      <p:pic>
        <p:nvPicPr>
          <p:cNvPr id="5" name="İçerik Yer Tutucusu 4"/>
          <p:cNvPicPr>
            <a:picLocks noGrp="1" noChangeAspect="1"/>
          </p:cNvPicPr>
          <p:nvPr>
            <p:ph idx="1"/>
          </p:nvPr>
        </p:nvPicPr>
        <p:blipFill rotWithShape="1">
          <a:blip r:embed="rId2"/>
          <a:srcRect t="709" b="42191"/>
          <a:stretch/>
        </p:blipFill>
        <p:spPr>
          <a:xfrm>
            <a:off x="749608" y="1846906"/>
            <a:ext cx="10566400" cy="4689695"/>
          </a:xfrm>
          <a:prstGeom prst="rect">
            <a:avLst/>
          </a:prstGeom>
        </p:spPr>
      </p:pic>
      <p:sp>
        <p:nvSpPr>
          <p:cNvPr id="6" name="Dikdörtgen 5"/>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 name="Oval 6"/>
          <p:cNvSpPr/>
          <p:nvPr/>
        </p:nvSpPr>
        <p:spPr>
          <a:xfrm>
            <a:off x="5712736" y="353086"/>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19080614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1267486"/>
            <a:ext cx="10515600" cy="353086"/>
          </a:xfrm>
        </p:spPr>
        <p:txBody>
          <a:bodyPr>
            <a:normAutofit fontScale="90000"/>
          </a:bodyPr>
          <a:lstStyle/>
          <a:p>
            <a:pPr algn="ctr"/>
            <a:r>
              <a:rPr lang="tr-TR" b="1" dirty="0" smtClean="0"/>
              <a:t/>
            </a:r>
            <a:br>
              <a:rPr lang="tr-TR" b="1" dirty="0" smtClean="0"/>
            </a:br>
            <a:r>
              <a:rPr lang="tr-TR" b="1" dirty="0" smtClean="0"/>
              <a:t>Risk </a:t>
            </a:r>
            <a:r>
              <a:rPr lang="tr-TR" b="1" dirty="0"/>
              <a:t>Yönetim Süreci Akış Şeması</a:t>
            </a:r>
            <a:br>
              <a:rPr lang="tr-TR" b="1" dirty="0"/>
            </a:br>
            <a:endParaRPr lang="tr-TR" dirty="0"/>
          </a:p>
        </p:txBody>
      </p:sp>
      <p:pic>
        <p:nvPicPr>
          <p:cNvPr id="10" name="İçerik Yer Tutucusu 9"/>
          <p:cNvPicPr>
            <a:picLocks noGrp="1" noChangeAspect="1"/>
          </p:cNvPicPr>
          <p:nvPr>
            <p:ph idx="1"/>
          </p:nvPr>
        </p:nvPicPr>
        <p:blipFill>
          <a:blip r:embed="rId2"/>
          <a:stretch>
            <a:fillRect/>
          </a:stretch>
        </p:blipFill>
        <p:spPr>
          <a:xfrm>
            <a:off x="3730028" y="1720160"/>
            <a:ext cx="5097101" cy="5137840"/>
          </a:xfrm>
          <a:prstGeom prst="rect">
            <a:avLst/>
          </a:prstGeom>
        </p:spPr>
      </p:pic>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12736" y="353086"/>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792384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56132" y="1474929"/>
            <a:ext cx="10515600" cy="688849"/>
          </a:xfrm>
        </p:spPr>
        <p:txBody>
          <a:bodyPr>
            <a:normAutofit/>
          </a:bodyPr>
          <a:lstStyle/>
          <a:p>
            <a:pPr algn="ctr"/>
            <a:r>
              <a:rPr lang="tr-TR" sz="4000" b="1" dirty="0" smtClean="0"/>
              <a:t>Birimlerde Risk Çalışmaları </a:t>
            </a:r>
            <a:endParaRPr lang="tr-TR" sz="4000" b="1" dirty="0"/>
          </a:p>
        </p:txBody>
      </p:sp>
      <p:sp>
        <p:nvSpPr>
          <p:cNvPr id="3" name="İçerik Yer Tutucusu 2"/>
          <p:cNvSpPr>
            <a:spLocks noGrp="1"/>
          </p:cNvSpPr>
          <p:nvPr>
            <p:ph idx="1"/>
          </p:nvPr>
        </p:nvSpPr>
        <p:spPr>
          <a:xfrm>
            <a:off x="774826" y="2073244"/>
            <a:ext cx="10515600" cy="4544839"/>
          </a:xfrm>
        </p:spPr>
        <p:txBody>
          <a:bodyPr/>
          <a:lstStyle/>
          <a:p>
            <a:pPr marL="90488" lvl="1" indent="0" algn="just">
              <a:buNone/>
            </a:pPr>
            <a:endParaRPr lang="tr-TR" sz="3200" dirty="0" smtClean="0"/>
          </a:p>
          <a:p>
            <a:pPr marL="90488" lvl="1" indent="0" algn="just">
              <a:buNone/>
            </a:pPr>
            <a:r>
              <a:rPr lang="tr-TR" sz="3200" dirty="0" smtClean="0"/>
              <a:t>Üniversitemiz </a:t>
            </a:r>
            <a:r>
              <a:rPr lang="tr-TR" sz="3200" dirty="0"/>
              <a:t>birimlerinde risk çalışmaları</a:t>
            </a:r>
            <a:r>
              <a:rPr lang="tr-TR" sz="3200" dirty="0" smtClean="0"/>
              <a:t>;</a:t>
            </a:r>
            <a:endParaRPr lang="tr-TR" sz="2800" dirty="0"/>
          </a:p>
          <a:p>
            <a:pPr lvl="1" algn="just">
              <a:buFont typeface="Wingdings" panose="05000000000000000000" pitchFamily="2" charset="2"/>
              <a:buChar char="Ø"/>
            </a:pPr>
            <a:r>
              <a:rPr lang="tr-TR" sz="2800" dirty="0"/>
              <a:t>Gazi Üniversitesi Kurumsal Risk Yönetim Rehberi ile</a:t>
            </a:r>
          </a:p>
          <a:p>
            <a:pPr lvl="1" algn="just">
              <a:buFont typeface="Wingdings" panose="05000000000000000000" pitchFamily="2" charset="2"/>
              <a:buChar char="Ø"/>
            </a:pPr>
            <a:r>
              <a:rPr lang="tr-TR" sz="2800" dirty="0"/>
              <a:t>Risk İzleme ve Yönlendirme Komisyonu Çalışma Usul ve </a:t>
            </a:r>
            <a:r>
              <a:rPr lang="tr-TR" sz="2800" dirty="0" smtClean="0"/>
              <a:t>Esasları,</a:t>
            </a:r>
          </a:p>
          <a:p>
            <a:pPr lvl="1" algn="just">
              <a:buFont typeface="Wingdings" panose="05000000000000000000" pitchFamily="2" charset="2"/>
              <a:buChar char="Ø"/>
            </a:pPr>
            <a:r>
              <a:rPr lang="tr-TR" sz="2800" dirty="0" smtClean="0"/>
              <a:t>Ayrıca oluşturulacak çalışma takvimi doğrultusunda yapılacaktır.</a:t>
            </a:r>
          </a:p>
          <a:p>
            <a:pPr lvl="1" algn="just">
              <a:buFont typeface="Wingdings" panose="05000000000000000000" pitchFamily="2" charset="2"/>
              <a:buChar char="Ø"/>
            </a:pPr>
            <a:endParaRPr lang="tr-TR" sz="2800" dirty="0"/>
          </a:p>
          <a:p>
            <a:pPr marL="0" indent="0">
              <a:buNone/>
            </a:pPr>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34285251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55721" y="1222219"/>
            <a:ext cx="10515600" cy="579422"/>
          </a:xfrm>
        </p:spPr>
        <p:txBody>
          <a:bodyPr>
            <a:noAutofit/>
          </a:bodyPr>
          <a:lstStyle/>
          <a:p>
            <a:pPr algn="ctr"/>
            <a:r>
              <a:rPr lang="tr-TR" sz="4000" b="1" dirty="0" smtClean="0"/>
              <a:t>Komisyon </a:t>
            </a:r>
            <a:r>
              <a:rPr lang="tr-TR" sz="4000" b="1" dirty="0"/>
              <a:t>Çalışma Usul ve Esasları - 1</a:t>
            </a:r>
            <a:endParaRPr lang="tr-TR" sz="4000" dirty="0"/>
          </a:p>
        </p:txBody>
      </p:sp>
      <p:sp>
        <p:nvSpPr>
          <p:cNvPr id="3" name="İçerik Yer Tutucusu 2"/>
          <p:cNvSpPr>
            <a:spLocks noGrp="1"/>
          </p:cNvSpPr>
          <p:nvPr>
            <p:ph idx="1"/>
          </p:nvPr>
        </p:nvSpPr>
        <p:spPr>
          <a:xfrm>
            <a:off x="657130" y="1946495"/>
            <a:ext cx="10515600" cy="4553893"/>
          </a:xfrm>
        </p:spPr>
        <p:txBody>
          <a:bodyPr>
            <a:normAutofit fontScale="62500" lnSpcReduction="20000"/>
          </a:bodyPr>
          <a:lstStyle/>
          <a:p>
            <a:pPr marL="0" indent="0">
              <a:buNone/>
            </a:pPr>
            <a:r>
              <a:rPr lang="tr-TR" sz="3800" b="1" dirty="0"/>
              <a:t>Risk Ekibinin Oluşturulması </a:t>
            </a:r>
            <a:endParaRPr lang="tr-TR" sz="3800" dirty="0"/>
          </a:p>
          <a:p>
            <a:pPr lvl="0" algn="just"/>
            <a:r>
              <a:rPr lang="tr-TR" sz="3800" dirty="0"/>
              <a:t>Risk Ekibi, birim risk koordinatörü ve üyelerinden oluşur.</a:t>
            </a:r>
          </a:p>
          <a:p>
            <a:pPr lvl="0" algn="just"/>
            <a:r>
              <a:rPr lang="tr-TR" sz="3800" dirty="0"/>
              <a:t>Risklerin alt birim düzeyinde yönetilmesinin uygun görüldüğü birimlerde alt birim risk koordinatörü görevlendirilebilir.</a:t>
            </a:r>
          </a:p>
          <a:p>
            <a:pPr lvl="0" algn="just"/>
            <a:r>
              <a:rPr lang="tr-TR" sz="3800" dirty="0"/>
              <a:t>Ekip başkanı, Birim yöneticisi tarafından Fakültelerde Dekan Yardımcıları; Enstitü, Yüksekokul, Meslek Yüksekokullarında Müdür Yardımcıları; Rektörlük Merkezde Genel Sekreter Yardımcıları; İç Denetim Biriminde Birim Yöneticisi veya yardımcısı; Hukuk Müşavirliği, Daire Başkanlıkları, Döner Sermaye İşletme Müdürlüğü ve Koordinatörlüklerde ise Yönetici yardımcıları arasından görevlendirilir.</a:t>
            </a:r>
          </a:p>
          <a:p>
            <a:pPr lvl="0" algn="just"/>
            <a:r>
              <a:rPr lang="tr-TR" sz="3800" dirty="0"/>
              <a:t>Ekip üyeleri, Birim Risk Koordinatörü başkanlığınca birimin personel sayısına bağlı olarak; Akademik Birimlerde birim sekreteri ile birlikte akademik ve idari personelden, İdari Birimlerde ise Şube Müdürü ve idari personelden en az 3 kişiden oluşacak şekilde belirlenir.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25955448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46667" y="1294645"/>
            <a:ext cx="10515600" cy="787651"/>
          </a:xfrm>
        </p:spPr>
        <p:txBody>
          <a:bodyPr>
            <a:normAutofit/>
          </a:bodyPr>
          <a:lstStyle/>
          <a:p>
            <a:pPr algn="ctr"/>
            <a:r>
              <a:rPr lang="tr-TR" sz="4000" b="1" dirty="0"/>
              <a:t>Komisyon Çalışma Usul ve Esasları - </a:t>
            </a:r>
            <a:r>
              <a:rPr lang="tr-TR" sz="4000" b="1" dirty="0" smtClean="0"/>
              <a:t>2</a:t>
            </a:r>
            <a:endParaRPr lang="tr-TR" sz="4000" dirty="0"/>
          </a:p>
        </p:txBody>
      </p:sp>
      <p:sp>
        <p:nvSpPr>
          <p:cNvPr id="3" name="İçerik Yer Tutucusu 2"/>
          <p:cNvSpPr>
            <a:spLocks noGrp="1"/>
          </p:cNvSpPr>
          <p:nvPr>
            <p:ph idx="1"/>
          </p:nvPr>
        </p:nvSpPr>
        <p:spPr>
          <a:xfrm>
            <a:off x="838200" y="2181885"/>
            <a:ext cx="10515600" cy="4399984"/>
          </a:xfrm>
        </p:spPr>
        <p:txBody>
          <a:bodyPr>
            <a:normAutofit fontScale="92500" lnSpcReduction="20000"/>
          </a:bodyPr>
          <a:lstStyle/>
          <a:p>
            <a:pPr algn="just"/>
            <a:r>
              <a:rPr lang="tr-TR" dirty="0"/>
              <a:t>Ekip Başkanının izin, hastalık, yurtiçi veya yurtdışı görevlendirme gibi zorunlu nedenlerle görev başında bulunamadığı hallerde Ekip Başkanı tarafından ekip üyelerinden biri ekip başkan vekili olarak görevlendirilir.</a:t>
            </a:r>
          </a:p>
          <a:p>
            <a:pPr lvl="0" algn="just"/>
            <a:r>
              <a:rPr lang="tr-TR" dirty="0" smtClean="0"/>
              <a:t>Ekip üyelerinin görev süresi 3 yıldır. Üyenin;</a:t>
            </a:r>
          </a:p>
          <a:p>
            <a:pPr marL="0" lvl="0" indent="0" algn="just">
              <a:buNone/>
            </a:pPr>
            <a:r>
              <a:rPr lang="tr-TR" dirty="0" smtClean="0"/>
              <a:t>- </a:t>
            </a:r>
            <a:r>
              <a:rPr lang="tr-TR" dirty="0"/>
              <a:t>Görevini devamlı yapmasına engel olabilecek bir hastalık veya sakatlığın sağlık kurulu raporuyla tespit edilmesi,</a:t>
            </a:r>
          </a:p>
          <a:p>
            <a:pPr marL="0" lvl="0" indent="0" algn="just">
              <a:buNone/>
            </a:pPr>
            <a:r>
              <a:rPr lang="tr-TR" dirty="0"/>
              <a:t>- Ekip üyeliğinden çekilme talebinin uygun görülmesi,</a:t>
            </a:r>
          </a:p>
          <a:p>
            <a:pPr marL="0" lvl="0" indent="0" algn="just">
              <a:buNone/>
            </a:pPr>
            <a:r>
              <a:rPr lang="tr-TR" dirty="0"/>
              <a:t>- Bir takvim yılı içinde en az altı ay süreyle izinli veya görevli olması, halinde üyeliği sona erer. </a:t>
            </a:r>
          </a:p>
          <a:p>
            <a:pPr lvl="0" algn="just"/>
            <a:r>
              <a:rPr lang="tr-TR" dirty="0"/>
              <a:t>Herhangi bir sebeple görevi sona eren bir üye tekrar aynı usulle görevlendirilebilir veya yerine Dekanlık/Müdürlük/İdari Birim Yöneticisi tarafından yeni üye görevlendirilir. </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0778140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55720" y="1484768"/>
            <a:ext cx="10515600" cy="697116"/>
          </a:xfrm>
        </p:spPr>
        <p:txBody>
          <a:bodyPr>
            <a:normAutofit/>
          </a:bodyPr>
          <a:lstStyle/>
          <a:p>
            <a:pPr algn="ctr"/>
            <a:r>
              <a:rPr lang="tr-TR" sz="4000" b="1" dirty="0" smtClean="0"/>
              <a:t>Komisyon </a:t>
            </a:r>
            <a:r>
              <a:rPr lang="tr-TR" sz="4000" b="1" dirty="0"/>
              <a:t>Çalışma Usul ve </a:t>
            </a:r>
            <a:r>
              <a:rPr lang="tr-TR" sz="4000" b="1" dirty="0" smtClean="0"/>
              <a:t>Esasları - 3</a:t>
            </a:r>
            <a:endParaRPr lang="tr-TR" sz="4000" b="1" dirty="0"/>
          </a:p>
        </p:txBody>
      </p:sp>
      <p:sp>
        <p:nvSpPr>
          <p:cNvPr id="3" name="İçerik Yer Tutucusu 2"/>
          <p:cNvSpPr>
            <a:spLocks noGrp="1"/>
          </p:cNvSpPr>
          <p:nvPr>
            <p:ph idx="1"/>
          </p:nvPr>
        </p:nvSpPr>
        <p:spPr>
          <a:xfrm>
            <a:off x="910628" y="2296405"/>
            <a:ext cx="10515600" cy="4351338"/>
          </a:xfrm>
        </p:spPr>
        <p:txBody>
          <a:bodyPr/>
          <a:lstStyle/>
          <a:p>
            <a:pPr marL="0" indent="0">
              <a:buNone/>
            </a:pPr>
            <a:r>
              <a:rPr lang="tr-TR" b="1" dirty="0"/>
              <a:t>Risk Ekibinin Görevleri</a:t>
            </a:r>
            <a:endParaRPr lang="tr-TR" dirty="0"/>
          </a:p>
          <a:p>
            <a:pPr lvl="0" algn="just"/>
            <a:r>
              <a:rPr lang="tr-TR" dirty="0"/>
              <a:t>Birim Risk Koordinatörü başkanlığında toplanır.</a:t>
            </a:r>
          </a:p>
          <a:p>
            <a:pPr lvl="0" algn="just"/>
            <a:r>
              <a:rPr lang="tr-TR" dirty="0"/>
              <a:t>Risk Belirleme ve Değerlendirme Formu ile Birim Risk Kayıt Formundan oluşan Birim Risk Stratejisi Belgesini hazırlar.</a:t>
            </a:r>
          </a:p>
          <a:p>
            <a:pPr lvl="0" algn="just"/>
            <a:r>
              <a:rPr lang="tr-TR" dirty="0"/>
              <a:t>Birim içi risk izleme ve yönlendirme faaliyetlerini yürütür.</a:t>
            </a:r>
          </a:p>
          <a:p>
            <a:pPr lvl="0" algn="just"/>
            <a:r>
              <a:rPr lang="tr-TR" dirty="0"/>
              <a:t>Hazırlanan belgeyi İç Kontrol Birim Çalışma Grubuna sunar.</a:t>
            </a:r>
          </a:p>
          <a:p>
            <a:pPr marL="0" indent="0">
              <a:buNone/>
            </a:pPr>
            <a:endParaRPr lang="tr-TR" dirty="0"/>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676522" y="325926"/>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08046276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56131" y="1366288"/>
            <a:ext cx="10940945" cy="562100"/>
          </a:xfrm>
        </p:spPr>
        <p:txBody>
          <a:bodyPr>
            <a:noAutofit/>
          </a:bodyPr>
          <a:lstStyle/>
          <a:p>
            <a:pPr algn="ctr"/>
            <a:r>
              <a:rPr lang="tr-TR" sz="4000" b="1" dirty="0" smtClean="0"/>
              <a:t>Komisyon </a:t>
            </a:r>
            <a:r>
              <a:rPr lang="tr-TR" sz="4000" b="1" dirty="0"/>
              <a:t>Çalışma Usul ve Esasları - 4</a:t>
            </a:r>
            <a:endParaRPr lang="tr-TR" sz="4000" dirty="0"/>
          </a:p>
        </p:txBody>
      </p:sp>
      <p:sp>
        <p:nvSpPr>
          <p:cNvPr id="3" name="İçerik Yer Tutucusu 2"/>
          <p:cNvSpPr>
            <a:spLocks noGrp="1"/>
          </p:cNvSpPr>
          <p:nvPr>
            <p:ph idx="1"/>
          </p:nvPr>
        </p:nvSpPr>
        <p:spPr>
          <a:xfrm>
            <a:off x="747665" y="2027976"/>
            <a:ext cx="10515600" cy="4646928"/>
          </a:xfrm>
        </p:spPr>
        <p:txBody>
          <a:bodyPr>
            <a:normAutofit fontScale="77500" lnSpcReduction="20000"/>
          </a:bodyPr>
          <a:lstStyle/>
          <a:p>
            <a:pPr marL="0" indent="0">
              <a:buNone/>
            </a:pPr>
            <a:r>
              <a:rPr lang="tr-TR" b="1" dirty="0"/>
              <a:t>Risk Ekibinin Çalışma Esasları </a:t>
            </a:r>
            <a:endParaRPr lang="tr-TR" dirty="0"/>
          </a:p>
          <a:p>
            <a:pPr lvl="0">
              <a:buFont typeface="Wingdings" panose="05000000000000000000" pitchFamily="2" charset="2"/>
              <a:buChar char="Ø"/>
            </a:pPr>
            <a:r>
              <a:rPr lang="tr-TR" dirty="0"/>
              <a:t>Ekip, gerek görüldüğü durumlarda çağrı beklemeksizin toplanır.</a:t>
            </a:r>
          </a:p>
          <a:p>
            <a:pPr lvl="0">
              <a:buFont typeface="Wingdings" panose="05000000000000000000" pitchFamily="2" charset="2"/>
              <a:buChar char="Ø"/>
            </a:pPr>
            <a:r>
              <a:rPr lang="tr-TR" dirty="0"/>
              <a:t>Ekip, gerek gördüğü durumlarda kendi bünyesinde çalışma grupları oluşturabilir.  Oluşturulacak alt çalışma grupların çalışma esasları Ekip tarafından belirlenir.</a:t>
            </a:r>
          </a:p>
          <a:p>
            <a:pPr lvl="0">
              <a:buFont typeface="Wingdings" panose="05000000000000000000" pitchFamily="2" charset="2"/>
              <a:buChar char="Ø"/>
            </a:pPr>
            <a:r>
              <a:rPr lang="tr-TR" dirty="0"/>
              <a:t>Ekip, gündemde yer alan konuların görüşülmesi sırasında gerekirse, konuyla ilgili personeli öneri ve görüşlerini almak üzere Ekip toplantısına davet eder.</a:t>
            </a:r>
          </a:p>
          <a:p>
            <a:pPr lvl="0">
              <a:buFont typeface="Wingdings" panose="05000000000000000000" pitchFamily="2" charset="2"/>
              <a:buChar char="Ø"/>
            </a:pPr>
            <a:r>
              <a:rPr lang="tr-TR" dirty="0"/>
              <a:t>Toplantı gündemi Ekip Başkanı tarafından belirlenir. Ekip Başkanının çağrısı ile Ekip sekretaryası marifetiyle toplantı organize edilir. </a:t>
            </a:r>
          </a:p>
          <a:p>
            <a:pPr lvl="0">
              <a:buFont typeface="Wingdings" panose="05000000000000000000" pitchFamily="2" charset="2"/>
              <a:buChar char="Ø"/>
            </a:pPr>
            <a:r>
              <a:rPr lang="tr-TR" dirty="0"/>
              <a:t>Kararlar, toplantıya katılan üyelerin salt çoğunluğu ile alınır, eşitlik durumunda Ekip Başkanının oyu iki oy sayılır. Alınan Ekip kararları gereği yapılmak üzere ilgili alt birimlere iletilir.</a:t>
            </a:r>
          </a:p>
          <a:p>
            <a:pPr lvl="0">
              <a:buFont typeface="Wingdings" panose="05000000000000000000" pitchFamily="2" charset="2"/>
              <a:buChar char="Ø"/>
            </a:pPr>
            <a:r>
              <a:rPr lang="tr-TR" dirty="0"/>
              <a:t>Üyelerin teklifi ile toplantı esnasında gündeme ek madde eklenebilir.</a:t>
            </a:r>
          </a:p>
          <a:p>
            <a:pPr lvl="0">
              <a:buFont typeface="Wingdings" panose="05000000000000000000" pitchFamily="2" charset="2"/>
              <a:buChar char="Ø"/>
            </a:pPr>
            <a:r>
              <a:rPr lang="tr-TR" dirty="0"/>
              <a:t>Ekip çalışmalarına gündem maddesinin okunmasıyla ve eğer varsa alt çalışma gruplarının raporunun okunmasıyla başlar ve devam eder.</a:t>
            </a:r>
          </a:p>
          <a:p>
            <a:pPr lvl="0">
              <a:buFont typeface="Wingdings" panose="05000000000000000000" pitchFamily="2" charset="2"/>
              <a:buChar char="Ø"/>
            </a:pPr>
            <a:r>
              <a:rPr lang="tr-TR" dirty="0"/>
              <a:t>Kararlar, Ekip Başkanı ve sekretaryanın imzaları ile kayıt altına alınır.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45478904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65186" y="1384396"/>
            <a:ext cx="10515600" cy="862542"/>
          </a:xfrm>
        </p:spPr>
        <p:txBody>
          <a:bodyPr>
            <a:normAutofit/>
          </a:bodyPr>
          <a:lstStyle/>
          <a:p>
            <a:pPr algn="ctr"/>
            <a:r>
              <a:rPr lang="tr-TR" b="1" dirty="0" smtClean="0"/>
              <a:t>Komisyon </a:t>
            </a:r>
            <a:r>
              <a:rPr lang="tr-TR" b="1" dirty="0"/>
              <a:t>Çalışma Usul ve Esasları - </a:t>
            </a:r>
            <a:r>
              <a:rPr lang="tr-TR" b="1" dirty="0" smtClean="0"/>
              <a:t>5</a:t>
            </a:r>
            <a:endParaRPr lang="tr-TR" dirty="0"/>
          </a:p>
        </p:txBody>
      </p:sp>
      <p:sp>
        <p:nvSpPr>
          <p:cNvPr id="3" name="İçerik Yer Tutucusu 2"/>
          <p:cNvSpPr>
            <a:spLocks noGrp="1"/>
          </p:cNvSpPr>
          <p:nvPr>
            <p:ph idx="1"/>
          </p:nvPr>
        </p:nvSpPr>
        <p:spPr>
          <a:xfrm>
            <a:off x="738612" y="2362953"/>
            <a:ext cx="10515600" cy="4348163"/>
          </a:xfrm>
        </p:spPr>
        <p:txBody>
          <a:bodyPr/>
          <a:lstStyle/>
          <a:p>
            <a:pPr marL="0" indent="0">
              <a:buNone/>
            </a:pPr>
            <a:r>
              <a:rPr lang="tr-TR" b="1" dirty="0"/>
              <a:t>Birim Risk Koordinatörünün Görev ve Sorumlulukları</a:t>
            </a:r>
            <a:endParaRPr lang="tr-TR" dirty="0"/>
          </a:p>
          <a:p>
            <a:pPr>
              <a:buFont typeface="Wingdings" panose="05000000000000000000" pitchFamily="2" charset="2"/>
              <a:buChar char="Ø"/>
            </a:pPr>
            <a:r>
              <a:rPr lang="tr-TR" dirty="0"/>
              <a:t>Risk Ekibini toplantıya çağırır.</a:t>
            </a:r>
          </a:p>
          <a:p>
            <a:pPr>
              <a:buFont typeface="Wingdings" panose="05000000000000000000" pitchFamily="2" charset="2"/>
              <a:buChar char="Ø"/>
            </a:pPr>
            <a:r>
              <a:rPr lang="tr-TR" dirty="0"/>
              <a:t>Risk yönetimi çalışmaları kapsamında birimin risk izleme ve yönlendirme çalışmalarını koordine eder.</a:t>
            </a:r>
          </a:p>
          <a:p>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87472986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92346" y="1330860"/>
            <a:ext cx="10515600" cy="715224"/>
          </a:xfrm>
        </p:spPr>
        <p:txBody>
          <a:bodyPr/>
          <a:lstStyle/>
          <a:p>
            <a:pPr algn="ctr"/>
            <a:r>
              <a:rPr lang="tr-TR" b="1" dirty="0" smtClean="0"/>
              <a:t>Risk Çalışma Takvimi</a:t>
            </a:r>
            <a:endParaRPr lang="tr-TR" b="1" dirty="0"/>
          </a:p>
        </p:txBody>
      </p:sp>
      <p:sp>
        <p:nvSpPr>
          <p:cNvPr id="3" name="İçerik Yer Tutucusu 2"/>
          <p:cNvSpPr>
            <a:spLocks noGrp="1"/>
          </p:cNvSpPr>
          <p:nvPr>
            <p:ph idx="1"/>
          </p:nvPr>
        </p:nvSpPr>
        <p:spPr>
          <a:xfrm>
            <a:off x="811040" y="2562133"/>
            <a:ext cx="10515600" cy="4001630"/>
          </a:xfrm>
        </p:spPr>
        <p:txBody>
          <a:bodyPr/>
          <a:lstStyle/>
          <a:p>
            <a:pPr marL="457200" lvl="1" indent="-457200" algn="just">
              <a:buFont typeface="Wingdings" panose="05000000000000000000" pitchFamily="2" charset="2"/>
              <a:buChar char="Ø"/>
            </a:pPr>
            <a:r>
              <a:rPr lang="tr-TR" sz="2800" dirty="0" smtClean="0"/>
              <a:t>Üniversitemiz Risk İzleme ve Yönlendirme Komisyonu tarafından ‘Risk Çalışma Takvimi’ hazırlanmıştır. </a:t>
            </a:r>
          </a:p>
          <a:p>
            <a:pPr marL="457200" lvl="1" indent="-457200" algn="just">
              <a:buFont typeface="Wingdings" panose="05000000000000000000" pitchFamily="2" charset="2"/>
              <a:buChar char="Ø"/>
            </a:pPr>
            <a:r>
              <a:rPr lang="tr-TR" sz="2800" dirty="0" smtClean="0"/>
              <a:t>Risk çalışmaları kapsamında her birimin kendi çalışma takvimini oluşturması gerekmektedir.</a:t>
            </a:r>
          </a:p>
          <a:p>
            <a:pPr marL="0" indent="0">
              <a:buNone/>
            </a:pPr>
            <a:endParaRPr lang="tr-TR" dirty="0"/>
          </a:p>
        </p:txBody>
      </p:sp>
      <p:sp>
        <p:nvSpPr>
          <p:cNvPr id="4" name="Dikdörtgen 3"/>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Oval 4"/>
          <p:cNvSpPr/>
          <p:nvPr/>
        </p:nvSpPr>
        <p:spPr>
          <a:xfrm>
            <a:off x="5721790" y="334979"/>
            <a:ext cx="914400" cy="914400"/>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49460694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21190" y="1339912"/>
            <a:ext cx="10515600" cy="325926"/>
          </a:xfrm>
        </p:spPr>
        <p:txBody>
          <a:bodyPr>
            <a:normAutofit fontScale="90000"/>
          </a:bodyPr>
          <a:lstStyle/>
          <a:p>
            <a:pPr algn="ctr"/>
            <a:r>
              <a:rPr lang="tr-TR" b="1" dirty="0" smtClean="0"/>
              <a:t>Gazi Üniversitesi Risk Çalışma Takvimi</a:t>
            </a:r>
            <a:endParaRPr lang="tr-TR" dirty="0"/>
          </a:p>
        </p:txBody>
      </p:sp>
      <p:pic>
        <p:nvPicPr>
          <p:cNvPr id="4" name="İçerik Yer Tutucusu 3"/>
          <p:cNvPicPr>
            <a:picLocks noGrp="1" noChangeAspect="1"/>
          </p:cNvPicPr>
          <p:nvPr>
            <p:ph idx="1"/>
          </p:nvPr>
        </p:nvPicPr>
        <p:blipFill>
          <a:blip r:embed="rId2"/>
          <a:stretch>
            <a:fillRect/>
          </a:stretch>
        </p:blipFill>
        <p:spPr>
          <a:xfrm>
            <a:off x="3422210" y="1774479"/>
            <a:ext cx="4961299" cy="5083521"/>
          </a:xfrm>
          <a:prstGeom prst="rect">
            <a:avLst/>
          </a:prstGeom>
        </p:spPr>
      </p:pic>
      <p:sp>
        <p:nvSpPr>
          <p:cNvPr id="5" name="Dikdörtgen 4"/>
          <p:cNvSpPr/>
          <p:nvPr/>
        </p:nvSpPr>
        <p:spPr>
          <a:xfrm>
            <a:off x="0" y="0"/>
            <a:ext cx="12192000" cy="814812"/>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Oval 5"/>
          <p:cNvSpPr/>
          <p:nvPr/>
        </p:nvSpPr>
        <p:spPr>
          <a:xfrm>
            <a:off x="5721790" y="334979"/>
            <a:ext cx="914400" cy="91440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59174577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GAZI_UNIVERSITESI_PP_SUNUM4.jpe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039692"/>
          </a:xfrm>
          <a:prstGeom prst="rect">
            <a:avLst/>
          </a:prstGeom>
        </p:spPr>
      </p:pic>
      <p:sp>
        <p:nvSpPr>
          <p:cNvPr id="3" name="Title 1"/>
          <p:cNvSpPr txBox="1">
            <a:spLocks/>
          </p:cNvSpPr>
          <p:nvPr/>
        </p:nvSpPr>
        <p:spPr>
          <a:xfrm>
            <a:off x="1771412" y="4384221"/>
            <a:ext cx="8417401" cy="81642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TR" dirty="0" smtClean="0">
                <a:solidFill>
                  <a:schemeClr val="tx2">
                    <a:lumMod val="50000"/>
                  </a:schemeClr>
                </a:solidFill>
                <a:latin typeface="HelveticaNeueLT Std Blk"/>
                <a:cs typeface="HelveticaNeueLT Std Blk"/>
              </a:rPr>
              <a:t>		</a:t>
            </a:r>
            <a:r>
              <a:rPr lang="en-US" dirty="0" smtClean="0">
                <a:solidFill>
                  <a:schemeClr val="tx2">
                    <a:lumMod val="50000"/>
                  </a:schemeClr>
                </a:solidFill>
                <a:latin typeface="HelveticaNeueLT Std Blk"/>
                <a:cs typeface="HelveticaNeueLT Std Blk"/>
              </a:rPr>
              <a:t>TEŞEKKÜRLER</a:t>
            </a:r>
            <a:r>
              <a:rPr lang="tr-TR" dirty="0" smtClean="0">
                <a:solidFill>
                  <a:schemeClr val="tx2">
                    <a:lumMod val="50000"/>
                  </a:schemeClr>
                </a:solidFill>
                <a:latin typeface="HelveticaNeueLT Std Blk"/>
                <a:cs typeface="HelveticaNeueLT Std Blk"/>
              </a:rPr>
              <a:t>…</a:t>
            </a:r>
            <a:endParaRPr lang="en-US" dirty="0">
              <a:solidFill>
                <a:schemeClr val="tx2">
                  <a:lumMod val="50000"/>
                </a:schemeClr>
              </a:solidFill>
              <a:latin typeface="HelveticaNeueLT Std Blk"/>
              <a:cs typeface="HelveticaNeueLT Std Blk"/>
            </a:endParaRPr>
          </a:p>
        </p:txBody>
      </p:sp>
    </p:spTree>
    <p:extLst>
      <p:ext uri="{BB962C8B-B14F-4D97-AF65-F5344CB8AC3E}">
        <p14:creationId xmlns:p14="http://schemas.microsoft.com/office/powerpoint/2010/main" val="2613639199"/>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398</TotalTime>
  <Words>4155</Words>
  <Application>Microsoft Office PowerPoint</Application>
  <PresentationFormat>Geniş ekran</PresentationFormat>
  <Paragraphs>606</Paragraphs>
  <Slides>64</Slides>
  <Notes>2</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64</vt:i4>
      </vt:variant>
    </vt:vector>
  </HeadingPairs>
  <TitlesOfParts>
    <vt:vector size="71" baseType="lpstr">
      <vt:lpstr>Arial</vt:lpstr>
      <vt:lpstr>Calibri</vt:lpstr>
      <vt:lpstr>Calibri Light</vt:lpstr>
      <vt:lpstr>HelveticaNeueLT Std Blk</vt:lpstr>
      <vt:lpstr>Times New Roman</vt:lpstr>
      <vt:lpstr>Wingdings</vt:lpstr>
      <vt:lpstr>Office Teması</vt:lpstr>
      <vt:lpstr>PowerPoint Sunusu</vt:lpstr>
      <vt:lpstr>PowerPoint Sunusu</vt:lpstr>
      <vt:lpstr>Risk Nedir?</vt:lpstr>
      <vt:lpstr> Kurumsal Risk Yönetimi Nedir?</vt:lpstr>
      <vt:lpstr> Üniversitemiz Risk Yönetimi Çalışmaları</vt:lpstr>
      <vt:lpstr>Kurumsal Risk Yönetim Rehberi - 1</vt:lpstr>
      <vt:lpstr>Kurumsal Risk Yönetim Rehberi - 2</vt:lpstr>
      <vt:lpstr>Tanımlar - 1</vt:lpstr>
      <vt:lpstr>Tanımlar - 2</vt:lpstr>
      <vt:lpstr> Görev, Yetki ve Sorumluluklar - 1 </vt:lpstr>
      <vt:lpstr>  Görev, Yetki ve Sorumluluklar - 2 </vt:lpstr>
      <vt:lpstr> Görev, Yetki ve Sorumluluklar - 3 </vt:lpstr>
      <vt:lpstr>Görev, Yetki ve Sorumluluklar - 4</vt:lpstr>
      <vt:lpstr>Görev, Yetki ve Sorumluluklar - 5</vt:lpstr>
      <vt:lpstr>Görev, Yetki ve Sorumluluklar - 6</vt:lpstr>
      <vt:lpstr>Kurumsal Risk Yönetimi Nasıl Uygulanır?</vt:lpstr>
      <vt:lpstr> Risklerin Belirlenmesi ve Değerlendirilmesi - 1 </vt:lpstr>
      <vt:lpstr>Risklerin Belirlenmesi ve Değerlendirilmesi - 2</vt:lpstr>
      <vt:lpstr> Risk Evreninin (Risk Türlerinin) Tespit Edilmesi - 1 </vt:lpstr>
      <vt:lpstr> Risk Evreninin (Risk Türlerinin) Tespit Edilmesi - 2 </vt:lpstr>
      <vt:lpstr> Risk Evreninin (Risk Türlerinin) Tespit Edilmesi - 3 </vt:lpstr>
      <vt:lpstr> Risk Evreninin (Risk Türlerinin) Tespit Edilmesi - 4 </vt:lpstr>
      <vt:lpstr> Risk Evreninin (Risk Türlerinin) Tespit Edilmesi - 5 </vt:lpstr>
      <vt:lpstr> Risk Evreninin (Risk Türlerinin) Tespit Edilmesi - 6 </vt:lpstr>
      <vt:lpstr>Risk Evreninin (Risk Türlerinin) Tespit Edilmesi - 7</vt:lpstr>
      <vt:lpstr>Risk Evreninin (Risk Türlerinin) Tespit Edilmesi - 8</vt:lpstr>
      <vt:lpstr>Risk Evreninin (Risk Türlerinin) Tespit Edilmesi - 9</vt:lpstr>
      <vt:lpstr>Risklerin Değerlendirilmesi</vt:lpstr>
      <vt:lpstr>Risk Etki Değerlendirme Skalası</vt:lpstr>
      <vt:lpstr> Risk Olasılık Değerlendirme Skalası </vt:lpstr>
      <vt:lpstr> Risklerin Matrisi </vt:lpstr>
      <vt:lpstr> Risklerin Matrisi </vt:lpstr>
      <vt:lpstr> Riske Cevap Verme ve Kontrol Yöntemleri </vt:lpstr>
      <vt:lpstr>Risk Cevap Verme Matrisi</vt:lpstr>
      <vt:lpstr> Risklere Cevap Vermede Kullanılan Yöntemler </vt:lpstr>
      <vt:lpstr>Risklere Cevap Vermede Kullanılan Yöntemler</vt:lpstr>
      <vt:lpstr> Risk Kontrol Yöntemleri - 1 </vt:lpstr>
      <vt:lpstr>Risk Kontrol Yöntemleri - 2</vt:lpstr>
      <vt:lpstr>Risk Kontrol Yöntemleri - 3</vt:lpstr>
      <vt:lpstr> Risk Kontrol Yöntemleri - 4</vt:lpstr>
      <vt:lpstr> Bilgi, İletişim, İzleme ve Raporlama Süreci </vt:lpstr>
      <vt:lpstr>  Bilgi ve İletişim Süreci - 1  </vt:lpstr>
      <vt:lpstr>  Bilgi ve İletişim Süreci - 2  </vt:lpstr>
      <vt:lpstr> İzleme Süreci </vt:lpstr>
      <vt:lpstr>Raporlama Süreci</vt:lpstr>
      <vt:lpstr>Risk Değerlendirme ve İzleme Tablosu</vt:lpstr>
      <vt:lpstr> Risk İştahı Tablosu </vt:lpstr>
      <vt:lpstr> Gazi Üniversitesi Risk Yönetimi Sistemi - 1</vt:lpstr>
      <vt:lpstr>Gazi Üniversitesi Risk Yönetimi Sistemi - 2</vt:lpstr>
      <vt:lpstr>Gazi Üniversitesi Risk Yönetimi Sistemi - 3</vt:lpstr>
      <vt:lpstr>Gazi Üniversitesi Risk Yönetimi Sistemi - 4</vt:lpstr>
      <vt:lpstr>Gazi Üniversitesi Risk Yönetimi Sistemi - 5</vt:lpstr>
      <vt:lpstr>Gazi Üniversitesi Risk Yönetimi Sistemi - 6</vt:lpstr>
      <vt:lpstr>Gazi Üniversitesi Risk Yönetimi Sistemi - 7</vt:lpstr>
      <vt:lpstr> Risk Yönetim Süreci Akış Şeması </vt:lpstr>
      <vt:lpstr>Birimlerde Risk Çalışmaları </vt:lpstr>
      <vt:lpstr>Komisyon Çalışma Usul ve Esasları - 1</vt:lpstr>
      <vt:lpstr>Komisyon Çalışma Usul ve Esasları - 2</vt:lpstr>
      <vt:lpstr>Komisyon Çalışma Usul ve Esasları - 3</vt:lpstr>
      <vt:lpstr>Komisyon Çalışma Usul ve Esasları - 4</vt:lpstr>
      <vt:lpstr>Komisyon Çalışma Usul ve Esasları - 5</vt:lpstr>
      <vt:lpstr>Risk Çalışma Takvimi</vt:lpstr>
      <vt:lpstr>Gazi Üniversitesi Risk Çalışma Takvimi</vt:lpstr>
      <vt:lpstr>PowerPoint Sunusu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hilal</dc:creator>
  <cp:lastModifiedBy>hilal</cp:lastModifiedBy>
  <cp:revision>69</cp:revision>
  <cp:lastPrinted>2020-03-06T13:42:03Z</cp:lastPrinted>
  <dcterms:created xsi:type="dcterms:W3CDTF">2020-03-02T08:44:40Z</dcterms:created>
  <dcterms:modified xsi:type="dcterms:W3CDTF">2020-03-06T13:45:09Z</dcterms:modified>
</cp:coreProperties>
</file>