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72" r:id="rId13"/>
    <p:sldId id="267" r:id="rId14"/>
    <p:sldId id="268" r:id="rId15"/>
    <p:sldId id="269" r:id="rId16"/>
    <p:sldId id="271" r:id="rId17"/>
    <p:sldId id="270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10.01.2017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Belgesi1.docx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Belgesi2.docx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Word_Belgesi3.docx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Word_97_-_2003_Belgesi1.doc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Word_Belgesi4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Belgesi5.docx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erdogancatak@gazi.edu.t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827584" y="2348880"/>
            <a:ext cx="7772400" cy="2378695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Öğrenim Hareketliliği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   -Giden Öğrenciler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   -Gelen Öğrenciler</a:t>
            </a:r>
            <a:endParaRPr lang="tr-TR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555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tr-TR" b="1" dirty="0">
                <a:solidFill>
                  <a:schemeClr val="tx2"/>
                </a:solidFill>
              </a:rPr>
              <a:t>Ö</a:t>
            </a:r>
            <a:r>
              <a:rPr lang="tr-TR" b="1" dirty="0" smtClean="0">
                <a:solidFill>
                  <a:schemeClr val="tx2"/>
                </a:solidFill>
              </a:rPr>
              <a:t>ğrenim </a:t>
            </a:r>
            <a:r>
              <a:rPr lang="tr-TR" b="1" dirty="0">
                <a:solidFill>
                  <a:schemeClr val="tx2"/>
                </a:solidFill>
              </a:rPr>
              <a:t>H</a:t>
            </a:r>
            <a:r>
              <a:rPr lang="tr-TR" b="1" dirty="0" smtClean="0">
                <a:solidFill>
                  <a:schemeClr val="tx2"/>
                </a:solidFill>
              </a:rPr>
              <a:t>areketliliği</a:t>
            </a:r>
            <a:endParaRPr lang="tr-TR" b="1" dirty="0">
              <a:solidFill>
                <a:schemeClr val="tx2"/>
              </a:solidFill>
            </a:endParaRPr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tr-TR" b="1" dirty="0" smtClean="0">
                <a:solidFill>
                  <a:schemeClr val="tx2"/>
                </a:solidFill>
              </a:rPr>
              <a:t>Seçimler:  </a:t>
            </a:r>
          </a:p>
          <a:p>
            <a:pPr algn="just"/>
            <a:r>
              <a:rPr lang="tr-TR" dirty="0" smtClean="0"/>
              <a:t>Her akademik yıl bahar dönemi başında yapılır.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tr-TR" dirty="0" smtClean="0"/>
              <a:t>Seçilen öğrencileri sonraki akademik yılın güz ya da bahar döneminde faaliyetten faydalanırlar.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tr-TR" dirty="0" smtClean="0"/>
              <a:t>Öğrencinin, öğreniminin bir bölümünü anlaşma ile ortak olunan yurtdışındaki yükseköğretim kurumunda gerçekleştirmesidir.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tr-TR" dirty="0" smtClean="0"/>
              <a:t>Seçim İlanında  Anlaşmalar ve Kontenjanlar belirtilir.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tr-TR" dirty="0" smtClean="0"/>
              <a:t>Anlaşma olmayan üniversitelerle  hareketlilik yapılamaz.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tr-TR" dirty="0" smtClean="0"/>
              <a:t>En az  30 AKTS  ders alınması gerekmektedir.</a:t>
            </a:r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92752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36145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tr-TR" sz="3500" b="1" dirty="0">
                <a:solidFill>
                  <a:schemeClr val="tx2"/>
                </a:solidFill>
              </a:rPr>
              <a:t>Gitmeden </a:t>
            </a:r>
            <a:r>
              <a:rPr lang="tr-TR" sz="3500" b="1" dirty="0" smtClean="0">
                <a:solidFill>
                  <a:schemeClr val="tx2"/>
                </a:solidFill>
              </a:rPr>
              <a:t>Önce </a:t>
            </a:r>
          </a:p>
          <a:p>
            <a:pPr marL="0" indent="0" algn="just">
              <a:buNone/>
            </a:pPr>
            <a:r>
              <a:rPr lang="tr-TR" dirty="0" smtClean="0"/>
              <a:t>Seçilen öğrenciler ile birlikte ders seçimi yapılmalı.</a:t>
            </a:r>
          </a:p>
          <a:p>
            <a:pPr algn="just"/>
            <a:r>
              <a:rPr lang="tr-TR" dirty="0" smtClean="0"/>
              <a:t>Ders seçimleri olabildiğince esnek olabilir</a:t>
            </a:r>
          </a:p>
          <a:p>
            <a:pPr lvl="1" algn="just"/>
            <a:r>
              <a:rPr lang="tr-TR" dirty="0" smtClean="0"/>
              <a:t>Dersler birebir uyuşmak zorunda değildir</a:t>
            </a:r>
          </a:p>
          <a:p>
            <a:pPr lvl="1" algn="just"/>
            <a:r>
              <a:rPr lang="tr-TR" dirty="0" smtClean="0"/>
              <a:t>Ders eşleştirmede yerel krediler yerine ECTS (AKTS) kullanılır</a:t>
            </a:r>
          </a:p>
          <a:p>
            <a:pPr lvl="1" algn="just"/>
            <a:r>
              <a:rPr lang="tr-TR" dirty="0" smtClean="0"/>
              <a:t>Karşıdan alınan dersler sadece öğrencinin gideceği dönem için değil alttan ve ya üstten dersler ile de eşleştirilebilir</a:t>
            </a:r>
          </a:p>
          <a:p>
            <a:pPr lvl="1" algn="just"/>
            <a:r>
              <a:rPr lang="tr-TR" dirty="0" smtClean="0"/>
              <a:t>Karşıdan alınan 6 AKTS </a:t>
            </a:r>
            <a:r>
              <a:rPr lang="tr-TR" dirty="0" err="1" smtClean="0"/>
              <a:t>lik</a:t>
            </a:r>
            <a:r>
              <a:rPr lang="tr-TR" dirty="0" smtClean="0"/>
              <a:t> bir ders burada 3-3 AKTS </a:t>
            </a:r>
            <a:r>
              <a:rPr lang="tr-TR" dirty="0" err="1" smtClean="0"/>
              <a:t>lik</a:t>
            </a:r>
            <a:r>
              <a:rPr lang="tr-TR" dirty="0" smtClean="0"/>
              <a:t> iki ders ile eşleştirilebilir ya da bunun tam tersi yapılabilir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4001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334671"/>
              </p:ext>
            </p:extLst>
          </p:nvPr>
        </p:nvGraphicFramePr>
        <p:xfrm>
          <a:off x="2195736" y="14470"/>
          <a:ext cx="4752528" cy="6601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Belge" r:id="rId4" imgW="7348689" imgH="10208576" progId="Word.Document.12">
                  <p:embed/>
                </p:oleObj>
              </mc:Choice>
              <mc:Fallback>
                <p:oleObj name="Belge" r:id="rId4" imgW="7348689" imgH="1020857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95736" y="14470"/>
                        <a:ext cx="4752528" cy="66014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365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5865515"/>
          </a:xfrm>
        </p:spPr>
        <p:txBody>
          <a:bodyPr/>
          <a:lstStyle/>
          <a:p>
            <a:pPr algn="just"/>
            <a:r>
              <a:rPr lang="tr-TR" dirty="0" smtClean="0"/>
              <a:t>Derslerin kredileri 30 - 30 olması en idealidir. Ama +/- 5 kredi olabilir.</a:t>
            </a:r>
          </a:p>
          <a:p>
            <a:pPr algn="just"/>
            <a:r>
              <a:rPr lang="tr-TR" dirty="0" smtClean="0"/>
              <a:t>Ders seçimleri için gerekirse öğrencinin danışmanından destek alınabilir.</a:t>
            </a:r>
          </a:p>
          <a:p>
            <a:pPr algn="just"/>
            <a:r>
              <a:rPr lang="tr-TR" dirty="0" smtClean="0"/>
              <a:t>Yüksek Lisans ve Doktora ders döneminde giden öğrenciler için de aynı işlemler yapılır.</a:t>
            </a:r>
          </a:p>
        </p:txBody>
      </p:sp>
    </p:spTree>
    <p:extLst>
      <p:ext uri="{BB962C8B-B14F-4D97-AF65-F5344CB8AC3E}">
        <p14:creationId xmlns:p14="http://schemas.microsoft.com/office/powerpoint/2010/main" val="326662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pPr algn="just"/>
            <a:r>
              <a:rPr lang="tr-TR" dirty="0"/>
              <a:t>Eğer öğrenci tez döneminde ise karşı;</a:t>
            </a:r>
          </a:p>
          <a:p>
            <a:pPr lvl="1" algn="just"/>
            <a:r>
              <a:rPr lang="tr-TR" dirty="0"/>
              <a:t>Karşı üniversite onay veriyorsa  ‘</a:t>
            </a:r>
            <a:r>
              <a:rPr lang="tr-TR" dirty="0" err="1"/>
              <a:t>Thesis</a:t>
            </a:r>
            <a:r>
              <a:rPr lang="tr-TR" dirty="0"/>
              <a:t> </a:t>
            </a:r>
            <a:r>
              <a:rPr lang="tr-TR" dirty="0" err="1"/>
              <a:t>Research</a:t>
            </a:r>
            <a:r>
              <a:rPr lang="tr-TR" dirty="0"/>
              <a:t>: </a:t>
            </a:r>
            <a:r>
              <a:rPr lang="tr-TR" dirty="0" err="1"/>
              <a:t>Thesis</a:t>
            </a:r>
            <a:r>
              <a:rPr lang="tr-TR" dirty="0"/>
              <a:t> </a:t>
            </a:r>
            <a:r>
              <a:rPr lang="tr-TR" dirty="0" err="1"/>
              <a:t>Title</a:t>
            </a:r>
            <a:r>
              <a:rPr lang="tr-TR" dirty="0"/>
              <a:t>’ yazılır ve 30 AKTS verilir bizdeki tabloya da ‘Tez Dönemi’ 30 AKTS ve varsa ‘Uzmanlık Alan </a:t>
            </a:r>
            <a:r>
              <a:rPr lang="tr-TR" dirty="0" smtClean="0"/>
              <a:t>Dersi &amp; Seminer </a:t>
            </a:r>
            <a:r>
              <a:rPr lang="tr-TR" dirty="0"/>
              <a:t>Dersi’ gibi dersleri ve kredisi yazılır</a:t>
            </a:r>
          </a:p>
          <a:p>
            <a:pPr lvl="1" algn="just"/>
            <a:r>
              <a:rPr lang="tr-TR" dirty="0"/>
              <a:t>Karşı üniversite ders almasını istiyorsa karşıdan </a:t>
            </a:r>
            <a:r>
              <a:rPr lang="tr-TR" dirty="0" smtClean="0"/>
              <a:t>30 kredilik ders seçilir ve bizde tez dönemine sayılır.</a:t>
            </a:r>
            <a:endParaRPr lang="tr-TR" dirty="0"/>
          </a:p>
          <a:p>
            <a:pPr algn="just"/>
            <a:r>
              <a:rPr lang="tr-TR" dirty="0"/>
              <a:t>Enstitü öğrencilerinin belgelerini hem ana bilim dalı koordinatörleri hem de enstitü koordinatörleri </a:t>
            </a:r>
            <a:r>
              <a:rPr lang="tr-TR" dirty="0" smtClean="0"/>
              <a:t>imzalamalıdır.</a:t>
            </a:r>
            <a:endParaRPr lang="tr-TR" dirty="0"/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479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r>
              <a:rPr lang="tr-TR" dirty="0"/>
              <a:t>Learning </a:t>
            </a:r>
            <a:r>
              <a:rPr lang="tr-TR" dirty="0" err="1"/>
              <a:t>Agreement</a:t>
            </a:r>
            <a:r>
              <a:rPr lang="tr-TR" dirty="0"/>
              <a:t> yapıldıktan sonra derslerin yönetim kurulu kararı ile onaylanması gerekmektedir. </a:t>
            </a:r>
            <a:endParaRPr lang="tr-TR" dirty="0" smtClean="0"/>
          </a:p>
          <a:p>
            <a:r>
              <a:rPr lang="tr-TR" dirty="0" smtClean="0"/>
              <a:t>Üst yazıyı lisans öğrencileri için bölüm koordinatörü, enstitü öğrencileri için enstitü koordinatörü doldurur ve ilgili birimi kararın çıkması için gönderir.</a:t>
            </a:r>
          </a:p>
          <a:p>
            <a:r>
              <a:rPr lang="tr-TR" dirty="0" smtClean="0"/>
              <a:t>Karar çıktıktan sonra bir nüshası ofise gönderilmelidir. 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4779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379530"/>
              </p:ext>
            </p:extLst>
          </p:nvPr>
        </p:nvGraphicFramePr>
        <p:xfrm>
          <a:off x="66769" y="1052736"/>
          <a:ext cx="9050337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Belge" r:id="rId4" imgW="9050412" imgH="3976185" progId="Word.Document.12">
                  <p:embed/>
                </p:oleObj>
              </mc:Choice>
              <mc:Fallback>
                <p:oleObj name="Belge" r:id="rId4" imgW="9050412" imgH="39761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769" y="1052736"/>
                        <a:ext cx="9050337" cy="48965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496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b="1" dirty="0">
                <a:solidFill>
                  <a:schemeClr val="tx2"/>
                </a:solidFill>
              </a:rPr>
              <a:t>Gittikten Sonra</a:t>
            </a:r>
          </a:p>
          <a:p>
            <a:r>
              <a:rPr lang="tr-TR" dirty="0" smtClean="0"/>
              <a:t>Öğrenci karşı okula gittikten sonra derslerinde değişiklik olabilir.</a:t>
            </a:r>
          </a:p>
          <a:p>
            <a:r>
              <a:rPr lang="tr-TR" dirty="0" smtClean="0"/>
              <a:t>Bu durumda ‘</a:t>
            </a:r>
            <a:r>
              <a:rPr lang="tr-TR" dirty="0" err="1" smtClean="0"/>
              <a:t>Changes</a:t>
            </a:r>
            <a:r>
              <a:rPr lang="tr-TR" dirty="0" smtClean="0"/>
              <a:t> – Değişiklik’ belgesi hazırlanır.</a:t>
            </a:r>
          </a:p>
          <a:p>
            <a:r>
              <a:rPr lang="tr-TR" dirty="0" smtClean="0"/>
              <a:t>Burada karşı üniversitedeki değişen dersler üstteki tabloda, bizim üniversitemizde bu değişim sonucunda bir değişiklik oluyorsa bu da alttaki tabloda gösterilir.</a:t>
            </a:r>
          </a:p>
          <a:p>
            <a:r>
              <a:rPr lang="tr-TR" dirty="0" smtClean="0"/>
              <a:t>Ders değişimlerini öğrenci koordinatörüne danışmadan yapamaz.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8215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437325"/>
              </p:ext>
            </p:extLst>
          </p:nvPr>
        </p:nvGraphicFramePr>
        <p:xfrm>
          <a:off x="1187624" y="26059"/>
          <a:ext cx="6048672" cy="6715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Belge" r:id="rId4" imgW="7348689" imgH="9594157" progId="Word.Document.12">
                  <p:embed/>
                </p:oleObj>
              </mc:Choice>
              <mc:Fallback>
                <p:oleObj name="Belge" r:id="rId4" imgW="7348689" imgH="959415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87624" y="26059"/>
                        <a:ext cx="6048672" cy="6715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19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00600"/>
          </a:xfrm>
        </p:spPr>
        <p:txBody>
          <a:bodyPr>
            <a:normAutofit/>
          </a:bodyPr>
          <a:lstStyle/>
          <a:p>
            <a:r>
              <a:rPr lang="tr-TR" dirty="0" smtClean="0"/>
              <a:t>Yapılan değişiklik sonucunda yönetim kurulu kararı da güncellenmelidir.</a:t>
            </a:r>
          </a:p>
          <a:p>
            <a:r>
              <a:rPr lang="tr-TR" dirty="0" smtClean="0"/>
              <a:t>Yönetim kurulu kararı için gitmeden önceki süreç uygulanır. </a:t>
            </a:r>
          </a:p>
          <a:p>
            <a:r>
              <a:rPr lang="tr-TR" dirty="0" smtClean="0"/>
              <a:t>İlk dönem giden öğrenciler ikinci döneme </a:t>
            </a:r>
            <a:r>
              <a:rPr lang="tr-TR" dirty="0" err="1" smtClean="0"/>
              <a:t>hibesiz</a:t>
            </a:r>
            <a:r>
              <a:rPr lang="tr-TR" dirty="0" smtClean="0"/>
              <a:t> olarak uzatmak isteyebilirler. Bu durumda ‘</a:t>
            </a:r>
            <a:r>
              <a:rPr lang="tr-TR" dirty="0" err="1" smtClean="0"/>
              <a:t>Extension</a:t>
            </a:r>
            <a:r>
              <a:rPr lang="tr-TR" dirty="0" smtClean="0"/>
              <a:t> Form – Dönem Uzatma Formu’ hazırlanır. </a:t>
            </a:r>
          </a:p>
          <a:p>
            <a:r>
              <a:rPr lang="tr-TR" dirty="0" smtClean="0"/>
              <a:t>İkinci dönem için de  ilk dönem gitmeden önce uygulanan süreç uygulanır.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675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0403044"/>
              </p:ext>
            </p:extLst>
          </p:nvPr>
        </p:nvGraphicFramePr>
        <p:xfrm>
          <a:off x="1979712" y="260648"/>
          <a:ext cx="4752528" cy="67248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name="Document" r:id="rId4" imgW="5916992" imgH="7782210" progId="Word.Document.8">
                  <p:embed/>
                </p:oleObj>
              </mc:Choice>
              <mc:Fallback>
                <p:oleObj name="Document" r:id="rId4" imgW="5916992" imgH="778221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79712" y="260648"/>
                        <a:ext cx="4752528" cy="67248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455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>
                <a:solidFill>
                  <a:schemeClr val="tx2"/>
                </a:solidFill>
              </a:rPr>
              <a:t>Döndükten </a:t>
            </a:r>
            <a:r>
              <a:rPr lang="tr-TR" b="1" dirty="0" smtClean="0">
                <a:solidFill>
                  <a:schemeClr val="tx2"/>
                </a:solidFill>
              </a:rPr>
              <a:t>Sonra</a:t>
            </a:r>
          </a:p>
          <a:p>
            <a:r>
              <a:rPr lang="tr-TR" dirty="0" smtClean="0"/>
              <a:t>Lisans öğrencileri ve ders almış enstitü öğrencileri döndükten sonra karşı üniversiteden ders notlarını gösterir imzalı mühürlü bir transkript alırlar.</a:t>
            </a:r>
          </a:p>
          <a:p>
            <a:r>
              <a:rPr lang="tr-TR" dirty="0" smtClean="0"/>
              <a:t>Tez araştırması yapmış öğrenciler ise tez çalışmalarını başarıyla tamamladıklarına dair bir yazı alırlar.</a:t>
            </a:r>
          </a:p>
          <a:p>
            <a:r>
              <a:rPr lang="tr-TR" dirty="0" smtClean="0"/>
              <a:t>Bir nüshasını bölüm koordinatörüne tanınma sürecinin başlaması için verirler.</a:t>
            </a:r>
          </a:p>
          <a:p>
            <a:pPr marL="0" indent="0">
              <a:buNone/>
            </a:pPr>
            <a:endParaRPr lang="tr-TR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245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D</a:t>
            </a:r>
            <a:r>
              <a:rPr lang="tr-TR" dirty="0" smtClean="0"/>
              <a:t>ers döneminde giden öğrencilerin dersleri için not dönüşümü yapılmalıdır.</a:t>
            </a:r>
            <a:endParaRPr lang="tr-TR" dirty="0"/>
          </a:p>
        </p:txBody>
      </p:sp>
      <p:pic>
        <p:nvPicPr>
          <p:cNvPr id="4098" name="Picture 2" descr="C:\Users\HP\Desktop\not dönüşü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6952"/>
            <a:ext cx="835292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86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tr-TR" dirty="0" smtClean="0"/>
              <a:t>Sonrasında bizdeki notlarını gösterir bir ‘</a:t>
            </a:r>
            <a:r>
              <a:rPr lang="tr-TR" dirty="0" err="1" smtClean="0"/>
              <a:t>After</a:t>
            </a:r>
            <a:r>
              <a:rPr lang="tr-TR" dirty="0" smtClean="0"/>
              <a:t> </a:t>
            </a:r>
            <a:r>
              <a:rPr lang="tr-TR" dirty="0" err="1" smtClean="0"/>
              <a:t>Mobility</a:t>
            </a:r>
            <a:r>
              <a:rPr lang="tr-TR" dirty="0" smtClean="0"/>
              <a:t> – Transkript’ hazırlanmalı ve </a:t>
            </a:r>
            <a:r>
              <a:rPr lang="tr-TR" dirty="0" err="1" smtClean="0"/>
              <a:t>orjinali</a:t>
            </a:r>
            <a:r>
              <a:rPr lang="tr-TR" dirty="0" smtClean="0"/>
              <a:t> öğrenci ile ofise gönderilmelidir.</a:t>
            </a:r>
            <a:endParaRPr lang="tr-TR" dirty="0"/>
          </a:p>
        </p:txBody>
      </p:sp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010164"/>
              </p:ext>
            </p:extLst>
          </p:nvPr>
        </p:nvGraphicFramePr>
        <p:xfrm>
          <a:off x="2411760" y="2348880"/>
          <a:ext cx="4536504" cy="4640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Belge" r:id="rId4" imgW="7366795" imgH="10190610" progId="Word.Document.12">
                  <p:embed/>
                </p:oleObj>
              </mc:Choice>
              <mc:Fallback>
                <p:oleObj name="Belge" r:id="rId4" imgW="7366795" imgH="101906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11760" y="2348880"/>
                        <a:ext cx="4536504" cy="46400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748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4504911"/>
              </p:ext>
            </p:extLst>
          </p:nvPr>
        </p:nvGraphicFramePr>
        <p:xfrm>
          <a:off x="107950" y="1412776"/>
          <a:ext cx="9036050" cy="380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Belge" r:id="rId4" imgW="9035947" imgH="3808890" progId="Word.Document.12">
                  <p:embed/>
                </p:oleObj>
              </mc:Choice>
              <mc:Fallback>
                <p:oleObj name="Belge" r:id="rId4" imgW="9035947" imgH="38088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950" y="1412776"/>
                        <a:ext cx="9036050" cy="3808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451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r>
              <a:rPr lang="tr-TR" dirty="0" err="1" smtClean="0"/>
              <a:t>After</a:t>
            </a:r>
            <a:r>
              <a:rPr lang="tr-TR" dirty="0" smtClean="0"/>
              <a:t> </a:t>
            </a:r>
            <a:r>
              <a:rPr lang="tr-TR" dirty="0" err="1" smtClean="0"/>
              <a:t>Mobility</a:t>
            </a:r>
            <a:r>
              <a:rPr lang="tr-TR" dirty="0" smtClean="0"/>
              <a:t> </a:t>
            </a:r>
            <a:r>
              <a:rPr lang="tr-TR" dirty="0" err="1" smtClean="0"/>
              <a:t>nin</a:t>
            </a:r>
            <a:r>
              <a:rPr lang="tr-TR" dirty="0" smtClean="0"/>
              <a:t> bir nüshası ile derslerin tanınması için yönetim kurulu kararı çıkarılmalı ve öğrenci işlerine dersleri işlemesi için gönderilmelidir.</a:t>
            </a:r>
          </a:p>
          <a:p>
            <a:r>
              <a:rPr lang="tr-TR" dirty="0" smtClean="0"/>
              <a:t>Öğrencinin karşıdan aldığı dersler orijinal adları, kredileri ve notları ile bizdeki eşleştirilen dersleri öğrencinin transkriptine işlenmeli.</a:t>
            </a:r>
          </a:p>
          <a:p>
            <a:r>
              <a:rPr lang="tr-TR" dirty="0" smtClean="0"/>
              <a:t>Bunun için ‘</a:t>
            </a:r>
            <a:r>
              <a:rPr lang="tr-TR" dirty="0" err="1" smtClean="0"/>
              <a:t>After</a:t>
            </a:r>
            <a:r>
              <a:rPr lang="tr-TR" dirty="0" smtClean="0"/>
              <a:t> </a:t>
            </a:r>
            <a:r>
              <a:rPr lang="tr-TR" dirty="0" err="1" smtClean="0"/>
              <a:t>Mobility</a:t>
            </a:r>
            <a:r>
              <a:rPr lang="tr-TR" dirty="0" smtClean="0"/>
              <a:t>’ belgesinin </a:t>
            </a:r>
            <a:r>
              <a:rPr lang="tr-TR" dirty="0" err="1" smtClean="0"/>
              <a:t>word</a:t>
            </a:r>
            <a:r>
              <a:rPr lang="tr-TR" dirty="0" smtClean="0"/>
              <a:t>/</a:t>
            </a:r>
            <a:r>
              <a:rPr lang="tr-TR" dirty="0" err="1" smtClean="0"/>
              <a:t>soft</a:t>
            </a:r>
            <a:r>
              <a:rPr lang="tr-TR" dirty="0" smtClean="0"/>
              <a:t> hali de EBYS üzerinden öğrenci işlerine gönderilmelidir.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946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43000"/>
          </a:xfrm>
        </p:spPr>
        <p:txBody>
          <a:bodyPr/>
          <a:lstStyle/>
          <a:p>
            <a:pPr algn="l"/>
            <a:r>
              <a:rPr lang="tr-TR" b="1" dirty="0" smtClean="0">
                <a:solidFill>
                  <a:schemeClr val="tx2"/>
                </a:solidFill>
              </a:rPr>
              <a:t>Gelen Öğrenciler </a:t>
            </a:r>
            <a:endParaRPr lang="tr-TR" b="1" dirty="0">
              <a:solidFill>
                <a:schemeClr val="tx2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Öğrenim Hareketliliği için gelen öğrenciler için bölüme </a:t>
            </a:r>
            <a:r>
              <a:rPr lang="tr-TR" dirty="0" err="1" smtClean="0"/>
              <a:t>geldiklerinde‘Learning</a:t>
            </a:r>
            <a:r>
              <a:rPr lang="tr-TR" dirty="0" smtClean="0"/>
              <a:t> </a:t>
            </a:r>
            <a:r>
              <a:rPr lang="tr-TR" dirty="0" err="1" smtClean="0"/>
              <a:t>Agreement</a:t>
            </a:r>
            <a:r>
              <a:rPr lang="tr-TR" dirty="0" smtClean="0"/>
              <a:t>’ hazırlanmalı.</a:t>
            </a:r>
          </a:p>
          <a:p>
            <a:r>
              <a:rPr lang="tr-TR" dirty="0" smtClean="0"/>
              <a:t>Dersler İngilizce ders ya da ödev, proje verebilecek öğretim üyelerinin derslerinden seçilmeli.</a:t>
            </a:r>
          </a:p>
          <a:p>
            <a:r>
              <a:rPr lang="tr-TR" dirty="0" smtClean="0"/>
              <a:t>Derslerinde değişiklik olan öğrenciler için ‘</a:t>
            </a:r>
            <a:r>
              <a:rPr lang="tr-TR" dirty="0" err="1" smtClean="0"/>
              <a:t>Change</a:t>
            </a:r>
            <a:r>
              <a:rPr lang="tr-TR" dirty="0"/>
              <a:t> </a:t>
            </a:r>
            <a:r>
              <a:rPr lang="tr-TR" dirty="0" smtClean="0"/>
              <a:t>– Değişim Belgesi’ hazırlanmalı.</a:t>
            </a:r>
          </a:p>
        </p:txBody>
      </p:sp>
    </p:spTree>
    <p:extLst>
      <p:ext uri="{BB962C8B-B14F-4D97-AF65-F5344CB8AC3E}">
        <p14:creationId xmlns:p14="http://schemas.microsoft.com/office/powerpoint/2010/main" val="352695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5793507"/>
          </a:xfrm>
        </p:spPr>
        <p:txBody>
          <a:bodyPr/>
          <a:lstStyle/>
          <a:p>
            <a:r>
              <a:rPr lang="tr-TR" dirty="0"/>
              <a:t>Öğrencilerin üniversitemize kaydı için bölümden öğrenci işlerine bölümlerinde Erasmus öğrencisi olduklarına dair yazı </a:t>
            </a:r>
            <a:r>
              <a:rPr lang="tr-TR" dirty="0" smtClean="0"/>
              <a:t>gönderilmelidir.</a:t>
            </a:r>
          </a:p>
          <a:p>
            <a:r>
              <a:rPr lang="tr-TR" dirty="0" smtClean="0"/>
              <a:t>Öğrenciler dönemlerini bitirdiklerinde transkriptleri iki nüsha olarak hazırlanmalı ve ofise gönderilmelidir.</a:t>
            </a:r>
          </a:p>
          <a:p>
            <a:r>
              <a:rPr lang="tr-TR" dirty="0"/>
              <a:t>Staj Hareketliliği için gelen </a:t>
            </a:r>
            <a:r>
              <a:rPr lang="tr-TR" dirty="0" smtClean="0"/>
              <a:t>öğrencilere ‘</a:t>
            </a:r>
            <a:r>
              <a:rPr lang="tr-TR" dirty="0"/>
              <a:t>Learning </a:t>
            </a:r>
            <a:r>
              <a:rPr lang="tr-TR" dirty="0" err="1"/>
              <a:t>Agreement</a:t>
            </a:r>
            <a:r>
              <a:rPr lang="tr-TR" dirty="0"/>
              <a:t>, </a:t>
            </a:r>
            <a:r>
              <a:rPr lang="tr-TR" dirty="0" err="1"/>
              <a:t>After</a:t>
            </a:r>
            <a:r>
              <a:rPr lang="tr-TR" dirty="0"/>
              <a:t> </a:t>
            </a:r>
            <a:r>
              <a:rPr lang="tr-TR" dirty="0" err="1"/>
              <a:t>Mobility</a:t>
            </a:r>
            <a:r>
              <a:rPr lang="tr-TR" dirty="0"/>
              <a:t> ve </a:t>
            </a:r>
            <a:r>
              <a:rPr lang="tr-TR" dirty="0" smtClean="0"/>
              <a:t>Staj </a:t>
            </a:r>
            <a:r>
              <a:rPr lang="tr-TR" dirty="0"/>
              <a:t>Değerlendirme Formları’ iki nüsha hazırlanmalı ve bir tanesi ofise gönderilmelidir. 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9239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20933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endParaRPr lang="tr-TR" dirty="0" smtClean="0"/>
          </a:p>
          <a:p>
            <a:pPr marL="0" indent="0" algn="ctr">
              <a:buNone/>
            </a:pPr>
            <a:endParaRPr lang="tr-TR" dirty="0" smtClean="0"/>
          </a:p>
          <a:p>
            <a:pPr marL="0" indent="0" algn="ctr">
              <a:buNone/>
            </a:pPr>
            <a:r>
              <a:rPr lang="tr-TR" b="1" dirty="0" smtClean="0"/>
              <a:t>TEŞEKKÜRLER</a:t>
            </a:r>
          </a:p>
          <a:p>
            <a:pPr marL="0" indent="0" algn="ctr">
              <a:buNone/>
            </a:pPr>
            <a:r>
              <a:rPr lang="tr-TR" b="1" dirty="0" smtClean="0"/>
              <a:t>Uzm. Erdoğan ÇATAK</a:t>
            </a:r>
          </a:p>
          <a:p>
            <a:pPr marL="0" indent="0" algn="ctr">
              <a:buNone/>
            </a:pPr>
            <a:r>
              <a:rPr lang="tr-TR" b="1" dirty="0" smtClean="0">
                <a:hlinkClick r:id="rId2"/>
              </a:rPr>
              <a:t>erdogancatak@gazi.edu.tr</a:t>
            </a:r>
            <a:endParaRPr lang="tr-TR" b="1" dirty="0" smtClean="0"/>
          </a:p>
          <a:p>
            <a:pPr marL="0" indent="0" algn="ctr">
              <a:buNone/>
            </a:pPr>
            <a:r>
              <a:rPr lang="tr-TR" b="1" dirty="0" smtClean="0"/>
              <a:t>202 20 85 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110201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622</Words>
  <Application>Microsoft Office PowerPoint</Application>
  <PresentationFormat>Ekran Gösterisi (4:3)</PresentationFormat>
  <Paragraphs>59</Paragraphs>
  <Slides>20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Katıştırılmış OLE Hizmet Programları</vt:lpstr>
      </vt:variant>
      <vt:variant>
        <vt:i4>2</vt:i4>
      </vt:variant>
      <vt:variant>
        <vt:lpstr>Slayt Başlıkları</vt:lpstr>
      </vt:variant>
      <vt:variant>
        <vt:i4>20</vt:i4>
      </vt:variant>
    </vt:vector>
  </HeadingPairs>
  <TitlesOfParts>
    <vt:vector size="23" baseType="lpstr">
      <vt:lpstr>Ofis Teması</vt:lpstr>
      <vt:lpstr>Belge</vt:lpstr>
      <vt:lpstr>Document</vt:lpstr>
      <vt:lpstr>Öğrenim Hareketliliği    -Giden Öğrenciler    -Gelen Öğrenciler</vt:lpstr>
      <vt:lpstr>Öğrenim Hareketliliği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Gelen Öğrenciler 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HP</dc:creator>
  <cp:lastModifiedBy>HP</cp:lastModifiedBy>
  <cp:revision>22</cp:revision>
  <dcterms:created xsi:type="dcterms:W3CDTF">2016-12-29T13:40:42Z</dcterms:created>
  <dcterms:modified xsi:type="dcterms:W3CDTF">2017-01-10T13:26:40Z</dcterms:modified>
</cp:coreProperties>
</file>