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24"/>
  </p:notesMasterIdLst>
  <p:sldIdLst>
    <p:sldId id="256" r:id="rId2"/>
    <p:sldId id="257" r:id="rId3"/>
    <p:sldId id="273" r:id="rId4"/>
    <p:sldId id="274" r:id="rId5"/>
    <p:sldId id="276" r:id="rId6"/>
    <p:sldId id="277" r:id="rId7"/>
    <p:sldId id="278" r:id="rId8"/>
    <p:sldId id="279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3" r:id="rId21"/>
    <p:sldId id="294" r:id="rId22"/>
    <p:sldId id="292" r:id="rId23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605A9C-AA42-4795-9909-E1EBA55F98C2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522BB1-1603-4DBA-B28C-E8A815C2B58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33711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/>
              <a:pPr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91825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/>
              <a:pPr/>
              <a:t>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>
                <a:solidFill>
                  <a:prstClr val="black"/>
                </a:solidFill>
              </a:rPr>
              <a:pPr/>
              <a:t>6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>
                <a:solidFill>
                  <a:prstClr val="black"/>
                </a:solidFill>
              </a:rPr>
              <a:pPr/>
              <a:t>7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>
                <a:solidFill>
                  <a:prstClr val="black"/>
                </a:solidFill>
              </a:rPr>
              <a:pPr/>
              <a:t>8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>
                <a:solidFill>
                  <a:prstClr val="black"/>
                </a:solidFill>
              </a:rPr>
              <a:pPr/>
              <a:t>9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>
                <a:solidFill>
                  <a:prstClr val="black"/>
                </a:solidFill>
              </a:rPr>
              <a:pPr/>
              <a:t>10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>
                <a:solidFill>
                  <a:prstClr val="black"/>
                </a:solidFill>
              </a:rPr>
              <a:pPr/>
              <a:t>11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>
                <a:solidFill>
                  <a:prstClr val="black"/>
                </a:solidFill>
              </a:rPr>
              <a:pPr/>
              <a:t>12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>
                <a:solidFill>
                  <a:prstClr val="black"/>
                </a:solidFill>
              </a:rPr>
              <a:pPr/>
              <a:t>13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>
                <a:solidFill>
                  <a:prstClr val="black"/>
                </a:solidFill>
              </a:rPr>
              <a:pPr/>
              <a:t>14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>
                <a:solidFill>
                  <a:prstClr val="black"/>
                </a:solidFill>
              </a:rPr>
              <a:pPr/>
              <a:t>15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>
                <a:solidFill>
                  <a:prstClr val="black"/>
                </a:solidFill>
              </a:rPr>
              <a:pPr/>
              <a:t>16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>
                <a:solidFill>
                  <a:prstClr val="black"/>
                </a:solidFill>
              </a:rPr>
              <a:pPr/>
              <a:t>17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>
                <a:solidFill>
                  <a:prstClr val="black"/>
                </a:solidFill>
              </a:rPr>
              <a:pPr/>
              <a:t>18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>
                <a:solidFill>
                  <a:prstClr val="black"/>
                </a:solidFill>
              </a:rPr>
              <a:pPr/>
              <a:t>19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>
                <a:solidFill>
                  <a:prstClr val="black"/>
                </a:solidFill>
              </a:rPr>
              <a:pPr/>
              <a:t>20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522BB1-1603-4DBA-B28C-E8A815C2B584}" type="slidenum">
              <a:rPr lang="tr-TR" smtClean="0">
                <a:solidFill>
                  <a:prstClr val="black"/>
                </a:solidFill>
              </a:rPr>
              <a:pPr/>
              <a:t>21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04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64999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07799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59797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29360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72598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1075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23210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65646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54362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3635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85615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351940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ıntı 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439919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 veya Yanlı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840254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787413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37762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4010CF-FADE-4E2A-8AE9-B0DD1359C037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FAC16A4-9104-424F-B5DF-4E1FEE4A0FB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02441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2116575" y="154380"/>
            <a:ext cx="8915399" cy="2705990"/>
          </a:xfrm>
        </p:spPr>
        <p:txBody>
          <a:bodyPr>
            <a:noAutofit/>
          </a:bodyPr>
          <a:lstStyle/>
          <a:p>
            <a:pPr algn="ctr"/>
            <a:r>
              <a:rPr lang="tr-T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Yeterliliklerine İlişkin Örnek </a:t>
            </a:r>
            <a:r>
              <a:rPr lang="tr-T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Sunumları</a:t>
            </a:r>
            <a:r>
              <a:rPr lang="tr-T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589213" y="3056709"/>
            <a:ext cx="8915399" cy="2846953"/>
          </a:xfrm>
        </p:spPr>
        <p:txBody>
          <a:bodyPr>
            <a:normAutofit/>
          </a:bodyPr>
          <a:lstStyle/>
          <a:p>
            <a:r>
              <a:rPr lang="tr-T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</a:t>
            </a:r>
            <a:r>
              <a:rPr lang="tr-T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Semra GÜVEN ve Doç</a:t>
            </a:r>
            <a:r>
              <a:rPr lang="tr-T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Dr</a:t>
            </a:r>
            <a:r>
              <a:rPr lang="tr-T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Şaban </a:t>
            </a:r>
            <a:r>
              <a:rPr lang="tr-T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ÇETİN</a:t>
            </a:r>
          </a:p>
          <a:p>
            <a:endParaRPr lang="tr-TR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Program 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Yeterlilikleri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Alt Çalışma Grubu Komisyon Üyeleri </a:t>
            </a:r>
          </a:p>
          <a:p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508769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2471005" y="217714"/>
            <a:ext cx="8911687" cy="818606"/>
          </a:xfrm>
        </p:spPr>
        <p:txBody>
          <a:bodyPr>
            <a:normAutofit/>
          </a:bodyPr>
          <a:lstStyle/>
          <a:p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</a:t>
            </a:r>
            <a:endParaRPr lang="tr-T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31520" y="1158240"/>
            <a:ext cx="11216640" cy="594795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tr-TR" b="1" dirty="0" smtClean="0"/>
              <a:t>Düzenlenmesi Gereken ve Düzenlenen Yeterlik İfadeleri</a:t>
            </a:r>
          </a:p>
          <a:p>
            <a:pPr marL="0" indent="0">
              <a:buNone/>
            </a:pP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(G.Ü Diş Hekimliği Ağız, Diş ve Çene Radyolojisi Program Yeterlilikleri/Sağlık Bilimleri Enstitüsü)</a:t>
            </a:r>
          </a:p>
          <a:p>
            <a:pPr marL="0" indent="0">
              <a:buNone/>
            </a:pP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1 -Hastanın </a:t>
            </a:r>
            <a:r>
              <a:rPr lang="tr-T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dental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ve tıbbi bulgularını </a:t>
            </a:r>
            <a:r>
              <a:rPr lang="tr-TR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değerlendirir, ilişkilendirir ve ön tanı oluşturma becerisine sahiptir.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1-Hastanın </a:t>
            </a:r>
            <a:r>
              <a:rPr lang="tr-TR" sz="2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dental</a:t>
            </a:r>
            <a:r>
              <a:rPr lang="tr-TR" sz="2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ve tıbbi bulgularını </a:t>
            </a:r>
            <a:r>
              <a:rPr lang="tr-TR" sz="22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değerlendirir.</a:t>
            </a:r>
          </a:p>
          <a:p>
            <a:pPr marL="0" indent="0">
              <a:buNone/>
            </a:pP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2-Uygun tedavi yöntemlerini belirler</a:t>
            </a:r>
            <a:r>
              <a:rPr lang="tr-TR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ideal tedavi planlaması, hastaya özgü tedavi planlaması ve acil tedavi planlaması yapar. Gerektiği takdirde hastaları ilgili medikal ve </a:t>
            </a:r>
            <a:r>
              <a:rPr lang="tr-TR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dental</a:t>
            </a:r>
            <a:r>
              <a:rPr lang="tr-TR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bölümlere </a:t>
            </a:r>
            <a:r>
              <a:rPr lang="tr-TR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konsulte</a:t>
            </a:r>
            <a:r>
              <a:rPr lang="tr-TR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etme kararını verir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2-Uygun tedavi yöntemlerini </a:t>
            </a:r>
            <a:r>
              <a:rPr lang="tr-TR" sz="24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belirler.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Gerektiği takdirde hastaları ilgili medikal ve </a:t>
            </a:r>
            <a:r>
              <a:rPr lang="tr-TR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dental</a:t>
            </a:r>
            <a:r>
              <a:rPr lang="tr-TR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bölümlere </a:t>
            </a:r>
            <a:r>
              <a:rPr lang="tr-TR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konsulte</a:t>
            </a:r>
            <a:r>
              <a:rPr lang="tr-TR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etme </a:t>
            </a:r>
            <a:r>
              <a:rPr lang="tr-TR" sz="24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kararını verir.</a:t>
            </a:r>
          </a:p>
          <a:p>
            <a:pPr marL="0" indent="0">
              <a:buNone/>
            </a:pP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3-Ağız, diş ve çene hastalıklarının nedenlerini ve oluşum mekanizmalarını, sebep olduğu bulguları, yapı ve fonksiyon bozukluklarını ve organizmaları nasıl etkilediğini </a:t>
            </a:r>
            <a:r>
              <a:rPr lang="tr-TR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tanımlama becerisi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3-Ağız, diş ve çene hastalıklarının nedenlerini ve oluşum mekanizmalarını, sebep olduğu bulguları, yapı ve fonksiyon bozukluklarını ve organizmaları nasıl etkilediğini </a:t>
            </a:r>
            <a:r>
              <a:rPr lang="tr-TR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tanımlar.</a:t>
            </a:r>
          </a:p>
          <a:p>
            <a:pPr lvl="0">
              <a:buClr>
                <a:srgbClr val="5B9BD5"/>
              </a:buClr>
            </a:pPr>
            <a:endParaRPr lang="tr-TR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0" indent="0">
              <a:buNone/>
            </a:pPr>
            <a:endParaRPr lang="tr-TR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b="1" dirty="0" smtClean="0"/>
          </a:p>
        </p:txBody>
      </p:sp>
    </p:spTree>
    <p:extLst>
      <p:ext uri="{BB962C8B-B14F-4D97-AF65-F5344CB8AC3E}">
        <p14:creationId xmlns:p14="http://schemas.microsoft.com/office/powerpoint/2010/main" val="1274214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84663" y="1254034"/>
            <a:ext cx="10119949" cy="5355772"/>
          </a:xfrm>
        </p:spPr>
        <p:txBody>
          <a:bodyPr>
            <a:noAutofit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Düzenlenmesi </a:t>
            </a:r>
            <a:r>
              <a:rPr lang="tr-TR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Gereken ve Düzenlenen </a:t>
            </a:r>
            <a:r>
              <a:rPr lang="tr-TR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Yeterlik İfadeleri</a:t>
            </a:r>
          </a:p>
          <a:p>
            <a:pPr marL="0" indent="0">
              <a:buNone/>
            </a:pP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(Gazi Üniversitesi Sağlık Bilimleri Fakültesi Hemşirelik Lisans Program Yeterlilikleri)</a:t>
            </a:r>
          </a:p>
          <a:p>
            <a:pPr marL="0" indent="0">
              <a:buNone/>
            </a:pP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1.Mesleki 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 ve işlevlerini yerine getirmek için gerekli kuramsal ve uygulama </a:t>
            </a:r>
            <a:r>
              <a:rPr lang="tr-TR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bilgilerine sahiptir. </a:t>
            </a:r>
            <a:endParaRPr lang="tr-TR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1.Mesleki rol ve işlevlerini yerine getirmek için gerekli kuramsal ve uygulama </a:t>
            </a:r>
            <a:r>
              <a:rPr lang="tr-TR" sz="24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bilgilerini ifade eder. </a:t>
            </a:r>
          </a:p>
          <a:p>
            <a:pPr marL="0" lvl="0" indent="0">
              <a:buClr>
                <a:srgbClr val="5B9BD5"/>
              </a:buClr>
              <a:buNone/>
            </a:pPr>
            <a:endParaRPr lang="tr-TR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Birey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aile ve toplumun sağlık bakım gereksinimlerini bütüncü yaklaşımla hemşirelik süreci doğrultusunda </a:t>
            </a:r>
            <a:r>
              <a:rPr lang="tr-TR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karşılar.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Birey</a:t>
            </a:r>
            <a:r>
              <a:rPr lang="tr-TR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aile ve toplumun sağlık bakım gereksinimlerini bütüncü yaklaşımla hemşirelik süreci doğrultusunda </a:t>
            </a:r>
            <a:r>
              <a:rPr lang="tr-TR" sz="24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açıklar.</a:t>
            </a:r>
            <a:endParaRPr lang="tr-TR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993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2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</a:t>
            </a:r>
            <a:r>
              <a:rPr lang="tr-TR" sz="2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(Gazi Üniversitesi İnşaat Mühendisliği Bölümü Program Yeterlikleri)</a:t>
            </a:r>
            <a:endParaRPr lang="tr-TR" sz="2200" dirty="0">
              <a:solidFill>
                <a:prstClr val="black">
                  <a:lumMod val="75000"/>
                  <a:lumOff val="2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1. İnşaat Mühendisliği problemlerini </a:t>
            </a:r>
            <a:r>
              <a:rPr lang="tr-TR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saptar, tanımlar, formüle eder ve çözer; bu amaçla uygun analitik ile modelleme tekniklerini seçer ve uygular.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1. İnşaat Mühendisliği problemlerini </a:t>
            </a:r>
            <a:r>
              <a:rPr lang="tr-TR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formüle ederek uygun analitik ile modelleme tekniklerini kullanarak çözer.</a:t>
            </a:r>
          </a:p>
          <a:p>
            <a:pPr marL="0" indent="0">
              <a:buNone/>
            </a:pPr>
            <a:r>
              <a:rPr lang="tr-TR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Bireysel olarak ve çok disiplinli takımlarda </a:t>
            </a:r>
            <a:r>
              <a:rPr lang="tr-TR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etkin çalışır, sorumluluk alır.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 Bireysel </a:t>
            </a:r>
            <a:r>
              <a:rPr lang="tr-TR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olarak ve çok disiplinli takımlarda </a:t>
            </a:r>
            <a:r>
              <a:rPr lang="tr-TR" sz="2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etkin </a:t>
            </a:r>
            <a:r>
              <a:rPr lang="tr-TR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çalışarak </a:t>
            </a:r>
            <a:r>
              <a:rPr lang="tr-TR" sz="2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sorumluluk </a:t>
            </a:r>
            <a:r>
              <a:rPr lang="tr-TR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üstlenir</a:t>
            </a:r>
            <a:r>
              <a:rPr lang="tr-TR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Mühendislik çözümlerinin ve uygulamalarının evrensel ve toplumsal boyutlardaki etkilerinin </a:t>
            </a:r>
            <a:r>
              <a:rPr lang="tr-TR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bilincindedir ve çağın mühendislik alanına yansıyan sorunları hakkında bilgi sahibidir.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Mühendislik çözümlerinin ve uygulamalarının evrensel ve toplumsal boyutlardaki etkilerinin </a:t>
            </a:r>
            <a:r>
              <a:rPr lang="tr-TR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bilincinde olup </a:t>
            </a:r>
            <a:r>
              <a:rPr lang="tr-TR" sz="2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çağın mühendislik alanına yansıyan </a:t>
            </a:r>
            <a:r>
              <a:rPr lang="tr-TR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sorunları fark eder.</a:t>
            </a:r>
            <a:endParaRPr lang="tr-TR" sz="22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endParaRPr lang="tr-TR" dirty="0">
              <a:solidFill>
                <a:srgbClr val="00B0F0"/>
              </a:solidFill>
            </a:endParaRPr>
          </a:p>
          <a:p>
            <a:pPr marL="0" lvl="0" indent="0">
              <a:buClr>
                <a:srgbClr val="5B9BD5"/>
              </a:buClr>
              <a:buNone/>
            </a:pPr>
            <a:endParaRPr lang="tr-TR" dirty="0" smtClean="0">
              <a:solidFill>
                <a:schemeClr val="tx1"/>
              </a:solidFill>
            </a:endParaRPr>
          </a:p>
          <a:p>
            <a:pPr marL="0" lvl="0" indent="0">
              <a:buClr>
                <a:srgbClr val="5B9BD5"/>
              </a:buClr>
              <a:buNone/>
            </a:pPr>
            <a:endParaRPr lang="tr-TR" dirty="0">
              <a:solidFill>
                <a:srgbClr val="00B0F0"/>
              </a:solidFill>
            </a:endParaRPr>
          </a:p>
          <a:p>
            <a:endParaRPr lang="tr-T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524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2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</a:t>
            </a:r>
            <a:r>
              <a:rPr lang="tr-TR" sz="2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(Gazi Üniversitesi Kimya Mühendisliği Program Yeterlilikleri )</a:t>
            </a:r>
          </a:p>
          <a:p>
            <a:pPr marL="0" indent="0">
              <a:buNone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1. Mühendislik </a:t>
            </a:r>
            <a:r>
              <a:rPr lang="tr-TR" sz="2200" dirty="0">
                <a:latin typeface="Times New Roman" pitchFamily="18" charset="0"/>
                <a:cs typeface="Times New Roman" pitchFamily="18" charset="0"/>
              </a:rPr>
              <a:t>uygulamaları için gerekli olan modern teknik ve araçları </a:t>
            </a:r>
            <a:r>
              <a:rPr lang="tr-TR" sz="2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geliştirme, seçme ve kullanma becerisi; bilişim teknolojilerini etkin bir şekilde kullanma becerisi</a:t>
            </a:r>
            <a:endParaRPr lang="tr-TR" sz="2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1. Mühendislik </a:t>
            </a:r>
            <a:r>
              <a:rPr lang="tr-TR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uygulamaları için gerekli olan modern teknik ve araçları </a:t>
            </a:r>
            <a:r>
              <a:rPr lang="tr-TR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bilişim teknolojilerinden yararlanarak etkin bir şekilde kullanır.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1. Mühendislik </a:t>
            </a:r>
            <a:r>
              <a:rPr lang="tr-TR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uygulamaları için gerekli olan modern teknik ve </a:t>
            </a:r>
            <a:r>
              <a:rPr lang="tr-TR" sz="2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araçları </a:t>
            </a:r>
            <a:r>
              <a:rPr lang="tr-TR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geliştirir.</a:t>
            </a:r>
          </a:p>
          <a:p>
            <a:pPr marL="457200" lvl="0" indent="-457200">
              <a:buClr>
                <a:srgbClr val="5B9BD5"/>
              </a:buClr>
              <a:buAutoNum type="arabicPeriod"/>
            </a:pPr>
            <a:endParaRPr lang="tr-TR" sz="22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200" dirty="0">
                <a:latin typeface="Times New Roman" pitchFamily="18" charset="0"/>
                <a:cs typeface="Times New Roman" pitchFamily="18" charset="0"/>
              </a:rPr>
              <a:t>Karmaşık mühendislik problemlerini </a:t>
            </a:r>
            <a:r>
              <a:rPr lang="tr-TR" sz="2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saptama, tanımlama, formüle etme ve çözme becerisi; bu amaçla uygun analiz ve modelleme yöntemlerini seçme ve uygulama becerisi </a:t>
            </a:r>
            <a:endParaRPr lang="tr-TR" sz="2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tr-TR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2- Karmaşık mühendislik </a:t>
            </a:r>
            <a:r>
              <a:rPr lang="tr-TR" sz="2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problemlerini </a:t>
            </a:r>
            <a:r>
              <a:rPr lang="tr-TR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çözer.</a:t>
            </a:r>
          </a:p>
          <a:p>
            <a:pPr marL="0" indent="0">
              <a:buNone/>
            </a:pPr>
            <a:r>
              <a:rPr lang="tr-TR" sz="2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tr-TR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Karmaşık mühendislik </a:t>
            </a:r>
            <a:r>
              <a:rPr lang="tr-TR" sz="2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problemlerin  </a:t>
            </a:r>
            <a:r>
              <a:rPr lang="tr-TR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çözümünde</a:t>
            </a:r>
            <a:r>
              <a:rPr lang="tr-TR" sz="2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uygun </a:t>
            </a:r>
            <a:r>
              <a:rPr lang="tr-TR" sz="2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analiz ve modelleme yöntemlerini </a:t>
            </a:r>
            <a:r>
              <a:rPr lang="tr-TR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seçerek uygular.</a:t>
            </a:r>
            <a:endParaRPr lang="tr-TR" sz="22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endParaRPr lang="tr-TR" dirty="0" smtClean="0">
              <a:solidFill>
                <a:schemeClr val="tx1"/>
              </a:solidFill>
            </a:endParaRPr>
          </a:p>
          <a:p>
            <a:pPr marL="0" lvl="0" indent="0">
              <a:buClr>
                <a:srgbClr val="5B9BD5"/>
              </a:buClr>
              <a:buNone/>
            </a:pPr>
            <a:endParaRPr lang="tr-TR" dirty="0">
              <a:solidFill>
                <a:srgbClr val="00B0F0"/>
              </a:solidFill>
            </a:endParaRPr>
          </a:p>
          <a:p>
            <a:endParaRPr lang="tr-T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039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</a:t>
            </a:r>
            <a:r>
              <a:rPr lang="tr-TR" sz="24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Gazi Üniversitesi Elektrik-elektronik Mühendisliği Program Yeterlilikleri</a:t>
            </a: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1. Karmaşık </a:t>
            </a:r>
            <a:r>
              <a:rPr lang="tr-TR" sz="2400" dirty="0">
                <a:latin typeface="Times New Roman" pitchFamily="18" charset="0"/>
                <a:cs typeface="Times New Roman" pitchFamily="18" charset="0"/>
              </a:rPr>
              <a:t>bir sistemi, süreci, cihazı veya ürünü gerçekçi kısıtlar ve koşullar altında, belirli gereksinimleri karşılayacak şekilde </a:t>
            </a:r>
            <a:r>
              <a:rPr lang="tr-T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tasarlama becerisi; bu amaçla modern tasarım yöntemlerini uygulama becerisi..</a:t>
            </a:r>
            <a:endParaRPr lang="tr-TR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1. Karmaşık </a:t>
            </a:r>
            <a:r>
              <a:rPr lang="tr-TR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bir sistemi, süreci, cihazı veya ürünü gerçekçi kısıtlar ve koşullar altında, belirli gereksinimleri karşılayacak şekilde </a:t>
            </a: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tasarlar./tasarlayarak uygular.</a:t>
            </a:r>
          </a:p>
          <a:p>
            <a:pPr marL="457200" lvl="0" indent="-457200">
              <a:buClr>
                <a:srgbClr val="5B9BD5"/>
              </a:buClr>
              <a:buAutoNum type="arabicPeriod"/>
            </a:pPr>
            <a:endParaRPr lang="tr-TR" sz="24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tr-TR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Yaşam </a:t>
            </a:r>
            <a:r>
              <a:rPr lang="tr-TR" sz="2400" dirty="0">
                <a:latin typeface="Times New Roman" pitchFamily="18" charset="0"/>
                <a:cs typeface="Times New Roman" pitchFamily="18" charset="0"/>
              </a:rPr>
              <a:t>boyu öğrenmenin gerekliliği bilinci; </a:t>
            </a:r>
            <a:r>
              <a:rPr lang="tr-T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bilgiye erişebilme, bilim ve teknolojideki gelişmeleri izleme ve kendini sürekli yenileme becerisi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400" dirty="0">
                <a:latin typeface="Times New Roman" pitchFamily="18" charset="0"/>
                <a:cs typeface="Times New Roman" pitchFamily="18" charset="0"/>
              </a:rPr>
              <a:t>Yaşam boyu öğrenmenin 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gerekliliğine </a:t>
            </a: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dayalı olarak teknolojideki güncel gelişmeleri takip eder.</a:t>
            </a:r>
          </a:p>
          <a:p>
            <a:pPr marL="0" lvl="0" indent="0">
              <a:buClr>
                <a:srgbClr val="5B9BD5"/>
              </a:buClr>
              <a:buNone/>
            </a:pPr>
            <a:endParaRPr lang="tr-TR" dirty="0">
              <a:solidFill>
                <a:srgbClr val="00B0F0"/>
              </a:solidFill>
            </a:endParaRPr>
          </a:p>
          <a:p>
            <a:endParaRPr lang="tr-T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504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 fontScale="55000" lnSpcReduction="20000"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3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</a:t>
            </a:r>
            <a:r>
              <a:rPr lang="tr-TR" sz="3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3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tr-TR" sz="3800" dirty="0" smtClean="0">
                <a:latin typeface="Times New Roman" pitchFamily="18" charset="0"/>
                <a:cs typeface="Times New Roman" pitchFamily="18" charset="0"/>
              </a:rPr>
              <a:t>Gazi Üniversitesi Mimarlık/Şehir ve Bölge Planlama Program Yeterlilikleri</a:t>
            </a:r>
            <a:r>
              <a:rPr lang="tr-TR" sz="3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buNone/>
            </a:pPr>
            <a:r>
              <a:rPr lang="tr-TR" sz="3800" dirty="0" smtClean="0">
                <a:latin typeface="Times New Roman" pitchFamily="18" charset="0"/>
                <a:cs typeface="Times New Roman" pitchFamily="18" charset="0"/>
              </a:rPr>
              <a:t>1. Ekonomik, sosyal, çevresel ve politik değişimlerin farkında olup bunların etkilerini </a:t>
            </a:r>
            <a:r>
              <a:rPr lang="tr-TR" sz="3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irdeleyebilme ve mekanı görsel, yönetsel ve mali boyutlarıyla tanımlayabilme kapasitesine sahiptir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3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tr-TR" sz="3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Ekonomik, sosyal, çevresel ve politik değişimlerin farkında olup bunların </a:t>
            </a:r>
            <a:r>
              <a:rPr lang="tr-TR" sz="38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etkilerini </a:t>
            </a:r>
            <a:r>
              <a:rPr lang="tr-TR" sz="3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irdeleyerek mekanı </a:t>
            </a:r>
            <a:r>
              <a:rPr lang="tr-TR" sz="38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görsel, yönetsel ve mali boyutlarıyla </a:t>
            </a:r>
            <a:r>
              <a:rPr lang="tr-TR" sz="3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tanımlar..</a:t>
            </a:r>
          </a:p>
          <a:p>
            <a:pPr marL="457200" lvl="0" indent="-457200">
              <a:buClr>
                <a:srgbClr val="5B9BD5"/>
              </a:buClr>
              <a:buAutoNum type="arabicPeriod"/>
            </a:pPr>
            <a:endParaRPr lang="tr-TR" sz="38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tr-TR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3800" dirty="0" smtClean="0">
                <a:latin typeface="Times New Roman" pitchFamily="18" charset="0"/>
                <a:cs typeface="Times New Roman" pitchFamily="18" charset="0"/>
              </a:rPr>
              <a:t>Şehir ve bölge planlama alanındaki çalışmaları bağımsız ve ekip halinde yürütme, </a:t>
            </a:r>
            <a:r>
              <a:rPr lang="tr-TR" sz="3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müzakere etme ve gereğinde uzlaştırıcı ve yönlendirici olmak için gerekli özgüvene ve yetkinliğe sahiptir.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3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tr-TR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3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Şehir ve bölge planlama alanındaki çalışmaları bağımsız </a:t>
            </a:r>
            <a:r>
              <a:rPr lang="tr-TR" sz="3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veya </a:t>
            </a:r>
            <a:r>
              <a:rPr lang="tr-TR" sz="38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ekip halinde </a:t>
            </a:r>
            <a:r>
              <a:rPr lang="tr-TR" sz="3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yürütür. /işbirliği içinde yürütür.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3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2. Şehir </a:t>
            </a:r>
            <a:r>
              <a:rPr lang="tr-TR" sz="3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ve bölge planlama alanındaki </a:t>
            </a:r>
            <a:r>
              <a:rPr lang="tr-TR" sz="3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çalışmalarda </a:t>
            </a:r>
            <a:r>
              <a:rPr lang="tr-TR" sz="3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liderlik becerileri gösterir.(Liderlik becerilerinde işbirliği, müzakere etme, uzlaştırıcı ve yönlendirici olma ve özgüven gibi özellikleri kapsar)</a:t>
            </a:r>
            <a:endParaRPr lang="tr-TR" sz="38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endParaRPr lang="tr-TR" sz="2600" dirty="0">
              <a:solidFill>
                <a:prstClr val="black">
                  <a:lumMod val="75000"/>
                  <a:lumOff val="2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0">
              <a:buClr>
                <a:srgbClr val="5B9BD5"/>
              </a:buClr>
              <a:buNone/>
            </a:pPr>
            <a:endParaRPr lang="tr-TR" dirty="0">
              <a:solidFill>
                <a:srgbClr val="00B0F0"/>
              </a:solidFill>
            </a:endParaRPr>
          </a:p>
          <a:p>
            <a:endParaRPr lang="tr-T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0627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 lnSpcReduction="10000"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</a:t>
            </a:r>
            <a:r>
              <a:rPr lang="tr-TR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Gazi Üniversitesi Matematik Program Yeterlilikleri</a:t>
            </a: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1. Matematiğin </a:t>
            </a:r>
            <a:r>
              <a:rPr lang="tr-TR" sz="2400" dirty="0">
                <a:latin typeface="Times New Roman" pitchFamily="18" charset="0"/>
                <a:cs typeface="Times New Roman" pitchFamily="18" charset="0"/>
              </a:rPr>
              <a:t>tarihi ve bilimsel bilginin üretimiyle ilgili bilgi sahibi olan ve bu bilim dalındaki </a:t>
            </a:r>
            <a:r>
              <a:rPr lang="tr-T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gelişmeleri takip edebilen bireylerin yetiştirilmesi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Tarihi ve bilimsel bilgi üretimini dikkate alarak </a:t>
            </a:r>
            <a:r>
              <a:rPr lang="tr-TR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atematik bilim dalındaki güncel gelişmeleri </a:t>
            </a: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takip eder.</a:t>
            </a:r>
            <a:endParaRPr lang="tr-TR" sz="24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endParaRPr lang="tr-TR" sz="24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tr-TR" sz="2400" dirty="0">
                <a:latin typeface="Times New Roman" pitchFamily="18" charset="0"/>
                <a:cs typeface="Times New Roman" pitchFamily="18" charset="0"/>
              </a:rPr>
              <a:t> Çağdaş, girişimci, kendine </a:t>
            </a:r>
            <a:r>
              <a:rPr lang="tr-T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güvenen ve bağımsız karar verebilme yetisine sahip, özgün ve estetik değerleri olan bireyler yetiştirilmesi.</a:t>
            </a:r>
            <a:endParaRPr lang="tr-TR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 Matematik bilim dalına bağımsız karar verme becerilerini kullanarak özgün ve estetik değerler katar.</a:t>
            </a:r>
            <a:endParaRPr lang="tr-TR" sz="24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endParaRPr lang="tr-TR" sz="2600" dirty="0">
              <a:solidFill>
                <a:prstClr val="black">
                  <a:lumMod val="75000"/>
                  <a:lumOff val="2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0">
              <a:buClr>
                <a:srgbClr val="5B9BD5"/>
              </a:buClr>
              <a:buNone/>
            </a:pPr>
            <a:endParaRPr lang="tr-TR" dirty="0">
              <a:solidFill>
                <a:srgbClr val="00B0F0"/>
              </a:solidFill>
            </a:endParaRPr>
          </a:p>
          <a:p>
            <a:endParaRPr lang="tr-T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955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 fontScale="77500" lnSpcReduction="20000"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</a:t>
            </a:r>
            <a:r>
              <a:rPr lang="tr-TR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3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tr-TR" sz="3100" dirty="0" smtClean="0">
                <a:latin typeface="Times New Roman" pitchFamily="18" charset="0"/>
                <a:cs typeface="Times New Roman" pitchFamily="18" charset="0"/>
              </a:rPr>
              <a:t>Gazi Üniversitesi Fizik Program Yeterlilikleri</a:t>
            </a:r>
            <a:r>
              <a:rPr lang="tr-TR" sz="3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buNone/>
            </a:pPr>
            <a:r>
              <a:rPr lang="tr-TR" sz="3100" dirty="0" smtClean="0">
                <a:latin typeface="Times New Roman" pitchFamily="18" charset="0"/>
                <a:cs typeface="Times New Roman" pitchFamily="18" charset="0"/>
              </a:rPr>
              <a:t>1. Karmaşık </a:t>
            </a:r>
            <a:r>
              <a:rPr lang="tr-TR" sz="3100" dirty="0">
                <a:latin typeface="Times New Roman" pitchFamily="18" charset="0"/>
                <a:cs typeface="Times New Roman" pitchFamily="18" charset="0"/>
              </a:rPr>
              <a:t>bilimsel problemleri saptama</a:t>
            </a:r>
            <a:r>
              <a:rPr lang="tr-TR" sz="31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tanımlama, formüle etme ve çözme becerisi; bu amaçla uygun analiz ve modelleme yöntemlerini seçme ve uygulama </a:t>
            </a:r>
            <a:r>
              <a:rPr lang="tr-TR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becerisi</a:t>
            </a:r>
          </a:p>
          <a:p>
            <a:pPr marL="0" indent="0">
              <a:buNone/>
            </a:pPr>
            <a:r>
              <a:rPr lang="tr-TR" sz="3100" dirty="0" smtClean="0">
                <a:latin typeface="Times New Roman" pitchFamily="18" charset="0"/>
                <a:cs typeface="Times New Roman" pitchFamily="18" charset="0"/>
              </a:rPr>
              <a:t>1. Karmaşık </a:t>
            </a:r>
            <a:r>
              <a:rPr lang="tr-TR" sz="3100" dirty="0">
                <a:latin typeface="Times New Roman" pitchFamily="18" charset="0"/>
                <a:cs typeface="Times New Roman" pitchFamily="18" charset="0"/>
              </a:rPr>
              <a:t>bilimsel </a:t>
            </a:r>
            <a:r>
              <a:rPr lang="tr-TR" sz="3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problemlerin çözümünde uygun </a:t>
            </a:r>
            <a:r>
              <a:rPr lang="tr-TR" sz="31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analiz ve modelleme yöntemlerini </a:t>
            </a:r>
            <a:r>
              <a:rPr lang="tr-TR" sz="3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kullanır.</a:t>
            </a:r>
          </a:p>
          <a:p>
            <a:pPr marL="457200" indent="-457200">
              <a:buAutoNum type="arabicPeriod"/>
            </a:pPr>
            <a:endParaRPr lang="tr-TR" sz="31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tr-TR" sz="3100" dirty="0" smtClean="0">
                <a:latin typeface="Times New Roman" pitchFamily="18" charset="0"/>
                <a:cs typeface="Times New Roman" pitchFamily="18" charset="0"/>
              </a:rPr>
              <a:t>2. Fen </a:t>
            </a:r>
            <a:r>
              <a:rPr lang="tr-TR" sz="3100" dirty="0">
                <a:latin typeface="Times New Roman" pitchFamily="18" charset="0"/>
                <a:cs typeface="Times New Roman" pitchFamily="18" charset="0"/>
              </a:rPr>
              <a:t>bilimleri, Matematik, ve kendi dalları ile </a:t>
            </a:r>
            <a:r>
              <a:rPr lang="tr-TR" sz="31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ilgili bilimsel konularda yeterli bilgi birikimi; bu alanlardaki kuramsal ve uygulamalı bilgileri bilimsel problemleri modelleme ve çözme için uygulayabilme becerisi</a:t>
            </a:r>
            <a:r>
              <a:rPr lang="tr-TR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3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tr-TR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3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Fizik alanındaki problemlerin çözümünde Fen </a:t>
            </a:r>
            <a:r>
              <a:rPr lang="tr-TR" sz="31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bilimleri, </a:t>
            </a:r>
            <a:r>
              <a:rPr lang="tr-TR" sz="3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Matematik </a:t>
            </a:r>
            <a:r>
              <a:rPr lang="tr-TR" sz="31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ve </a:t>
            </a:r>
            <a:r>
              <a:rPr lang="tr-TR" sz="31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diğer  bilim dallarının kuramsal ve uygulamalı bilimsel bilgilerinden yararlanır.</a:t>
            </a:r>
            <a:endParaRPr lang="tr-TR" sz="31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0">
              <a:buClr>
                <a:srgbClr val="5B9BD5"/>
              </a:buClr>
              <a:buNone/>
            </a:pPr>
            <a:endParaRPr lang="tr-TR" dirty="0">
              <a:solidFill>
                <a:srgbClr val="00B0F0"/>
              </a:solidFill>
            </a:endParaRPr>
          </a:p>
          <a:p>
            <a:endParaRPr lang="tr-T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0860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</a:t>
            </a:r>
            <a:r>
              <a:rPr lang="tr-TR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Gazi Üniversitesi Fen Fakültesi Kimya Program Yeterlilikleri</a:t>
            </a:r>
            <a:r>
              <a:rPr lang="tr-TR" sz="2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buNone/>
            </a:pP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1. Kimya </a:t>
            </a:r>
            <a:r>
              <a:rPr lang="tr-TR" sz="2600" dirty="0">
                <a:latin typeface="Times New Roman" pitchFamily="18" charset="0"/>
                <a:cs typeface="Times New Roman" pitchFamily="18" charset="0"/>
              </a:rPr>
              <a:t>ile ilgili problemleri </a:t>
            </a:r>
            <a:r>
              <a:rPr lang="tr-TR" sz="2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saptama, sentez yaparak problem çözümüne yönelik hipotez kurma ve çeşitli gözlemsel ve deneysel yöntemler kullanarak problem çözme</a:t>
            </a:r>
            <a:r>
              <a:rPr lang="tr-TR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1. Kimya </a:t>
            </a:r>
            <a:r>
              <a:rPr lang="tr-TR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ile ilgili </a:t>
            </a:r>
            <a:r>
              <a:rPr lang="tr-TR" sz="2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problemlerin çözümünde problem çözme süreçlerini kullanır.</a:t>
            </a:r>
          </a:p>
          <a:p>
            <a:pPr marL="514350" lvl="0" indent="-514350">
              <a:buClr>
                <a:srgbClr val="5B9BD5"/>
              </a:buClr>
              <a:buAutoNum type="arabicPeriod"/>
            </a:pPr>
            <a:endParaRPr lang="tr-TR" sz="2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tr-TR" sz="2600" dirty="0">
                <a:latin typeface="Times New Roman" pitchFamily="18" charset="0"/>
                <a:cs typeface="Times New Roman" pitchFamily="18" charset="0"/>
              </a:rPr>
              <a:t>Gerek bireysel gerekse çok disiplinli gruplarda mesleki gelişimine yönelik faaliyet ve projelerde </a:t>
            </a:r>
            <a:r>
              <a:rPr lang="tr-TR" sz="2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aktif çalışma becerisi kazanma ve bu süreçte ortaya çıkabilecek durumlarda sorumluluk alabilme</a:t>
            </a:r>
            <a:r>
              <a:rPr lang="tr-TR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600" dirty="0">
                <a:latin typeface="Times New Roman" pitchFamily="18" charset="0"/>
                <a:cs typeface="Times New Roman" pitchFamily="18" charset="0"/>
              </a:rPr>
              <a:t>Gerek bireysel gerekse çok disiplinli gruplarda mesleki gelişimine yönelik faaliyet ve projelerde </a:t>
            </a:r>
            <a:r>
              <a:rPr lang="tr-TR" sz="2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aktif </a:t>
            </a:r>
            <a:r>
              <a:rPr lang="tr-TR" sz="2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çalışarak bu </a:t>
            </a:r>
            <a:r>
              <a:rPr lang="tr-TR" sz="2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süreçte ortaya çıkabilecek durumlarda sorumluluk </a:t>
            </a:r>
            <a:r>
              <a:rPr lang="tr-TR" sz="2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üstlenir.</a:t>
            </a:r>
          </a:p>
          <a:p>
            <a:pPr marL="0" lvl="0" indent="0">
              <a:buClr>
                <a:srgbClr val="5B9BD5"/>
              </a:buClr>
              <a:buNone/>
            </a:pPr>
            <a:endParaRPr lang="tr-TR" dirty="0">
              <a:solidFill>
                <a:srgbClr val="00B0F0"/>
              </a:solidFill>
            </a:endParaRPr>
          </a:p>
          <a:p>
            <a:endParaRPr lang="tr-T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576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 lnSpcReduction="10000"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</a:t>
            </a:r>
            <a:r>
              <a:rPr lang="tr-TR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Gazi Üniversitesi Biyoloji Program Yeterlilikleri</a:t>
            </a:r>
            <a:r>
              <a:rPr lang="tr-TR" sz="2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buNone/>
            </a:pP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1. Biyoloji </a:t>
            </a:r>
            <a:r>
              <a:rPr lang="tr-TR" sz="2600" dirty="0">
                <a:latin typeface="Times New Roman" pitchFamily="18" charset="0"/>
                <a:cs typeface="Times New Roman" pitchFamily="18" charset="0"/>
              </a:rPr>
              <a:t>ile ilgili problemleri </a:t>
            </a:r>
            <a:r>
              <a:rPr lang="tr-TR" sz="2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ortaya koyar, çözmeye yönelik hipotez kurar, sonuçları analiz eder, yorumlar ve modeller geliştirir</a:t>
            </a:r>
            <a:r>
              <a:rPr lang="tr-TR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1. Biyoloji </a:t>
            </a:r>
            <a:r>
              <a:rPr lang="tr-TR" sz="2600" dirty="0">
                <a:latin typeface="Times New Roman" pitchFamily="18" charset="0"/>
                <a:cs typeface="Times New Roman" pitchFamily="18" charset="0"/>
              </a:rPr>
              <a:t>ile ilgili </a:t>
            </a: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problemlerin </a:t>
            </a:r>
            <a:r>
              <a:rPr lang="tr-TR" sz="2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belirlenmesi ve çözümünde problem çözme süreçlerinden yararlanır.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1. Biyoloji ile ilgili </a:t>
            </a:r>
            <a:r>
              <a:rPr lang="tr-TR" sz="2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problemleri </a:t>
            </a:r>
            <a:r>
              <a:rPr lang="tr-TR" sz="2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çözerek yeni modeller geliştirir. </a:t>
            </a:r>
          </a:p>
          <a:p>
            <a:pPr marL="514350" lvl="0" indent="-514350">
              <a:buClr>
                <a:srgbClr val="5B9BD5"/>
              </a:buClr>
              <a:buAutoNum type="arabicPeriod"/>
            </a:pPr>
            <a:endParaRPr lang="tr-TR" sz="2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2. Biyolojik </a:t>
            </a:r>
            <a:r>
              <a:rPr lang="tr-TR" sz="2600" dirty="0">
                <a:latin typeface="Times New Roman" pitchFamily="18" charset="0"/>
                <a:cs typeface="Times New Roman" pitchFamily="18" charset="0"/>
              </a:rPr>
              <a:t>verileri gelişen teknolojiye dayalı olarak bilgisayar ortamına aktarır ve uygun programları </a:t>
            </a:r>
            <a:r>
              <a:rPr lang="tr-TR" sz="2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kullanarak analiz </a:t>
            </a:r>
            <a:r>
              <a:rPr lang="tr-TR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eder</a:t>
            </a:r>
          </a:p>
          <a:p>
            <a:pPr marL="0" indent="0">
              <a:buNone/>
            </a:pP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 Biyolojik </a:t>
            </a:r>
            <a:r>
              <a:rPr lang="tr-TR" sz="2600" dirty="0">
                <a:latin typeface="Times New Roman" pitchFamily="18" charset="0"/>
                <a:cs typeface="Times New Roman" pitchFamily="18" charset="0"/>
              </a:rPr>
              <a:t>verileri gelişen teknolojiye dayalı olarak bilgisayar ortamına aktarır </a:t>
            </a:r>
            <a:r>
              <a:rPr lang="tr-TR" sz="2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ve</a:t>
            </a:r>
            <a:r>
              <a:rPr lang="tr-TR" sz="2600" dirty="0">
                <a:latin typeface="Times New Roman" pitchFamily="18" charset="0"/>
                <a:cs typeface="Times New Roman" pitchFamily="18" charset="0"/>
              </a:rPr>
              <a:t> uygun </a:t>
            </a:r>
            <a:r>
              <a:rPr lang="tr-TR" sz="2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programları </a:t>
            </a:r>
            <a:r>
              <a:rPr lang="tr-TR" sz="2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kullanır.</a:t>
            </a:r>
            <a:endParaRPr lang="tr-TR" sz="26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74739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</a:t>
            </a:r>
            <a:r>
              <a:rPr lang="tr-TR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Gazi Üniversitesi </a:t>
            </a:r>
            <a:r>
              <a:rPr lang="tr-TR" sz="2400" dirty="0" err="1" smtClean="0">
                <a:latin typeface="Times New Roman" pitchFamily="18" charset="0"/>
                <a:cs typeface="Times New Roman" pitchFamily="18" charset="0"/>
              </a:rPr>
              <a:t>Ağaçişleri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 Endüstri Mühendisliği Yüksek Lisans Programı Yeterlilikleri</a:t>
            </a: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tr-TR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Yeni ve/veya özgün fikir ve yöntemler </a:t>
            </a:r>
            <a:r>
              <a:rPr lang="tr-T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geliştirir; sistem, parça veya süreç tasarımlarında yenilikçi çözümler geliştirme becerisi</a:t>
            </a:r>
          </a:p>
          <a:p>
            <a:pPr marL="0" indent="0">
              <a:buNone/>
            </a:pP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Alanıyla ilgili yeni </a:t>
            </a:r>
            <a:r>
              <a:rPr lang="tr-TR" sz="2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ve/veya özgün fikir ve yöntemler </a:t>
            </a: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geliştirir.</a:t>
            </a:r>
          </a:p>
          <a:p>
            <a:pPr marL="0" indent="0">
              <a:buNone/>
            </a:pP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1. Alanıyla ilgili; </a:t>
            </a:r>
            <a:r>
              <a:rPr lang="tr-TR" sz="2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sistem, parça veya süreç tasarımlarında yenilikçi çözümler </a:t>
            </a: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geliştirir.</a:t>
            </a:r>
          </a:p>
          <a:p>
            <a:pPr marL="514350" indent="-514350">
              <a:buAutoNum type="arabicPeriod"/>
            </a:pPr>
            <a:endParaRPr lang="tr-TR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2. Analitik</a:t>
            </a:r>
            <a:r>
              <a:rPr lang="tr-TR" sz="2400" dirty="0">
                <a:latin typeface="Times New Roman" pitchFamily="18" charset="0"/>
                <a:cs typeface="Times New Roman" pitchFamily="18" charset="0"/>
              </a:rPr>
              <a:t>, modelleme ve deneysel esaslı araştırmaları tasarlar </a:t>
            </a:r>
            <a:r>
              <a:rPr lang="tr-T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ve uygulama becerisi</a:t>
            </a:r>
            <a:r>
              <a:rPr lang="tr-T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 Analitik</a:t>
            </a:r>
            <a:r>
              <a:rPr lang="tr-TR" sz="2400" dirty="0">
                <a:latin typeface="Times New Roman" pitchFamily="18" charset="0"/>
                <a:cs typeface="Times New Roman" pitchFamily="18" charset="0"/>
              </a:rPr>
              <a:t>, modelleme ve deneysel esaslı 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araştırma sonuçlarını değerlendirerek alanına </a:t>
            </a: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uygular.</a:t>
            </a:r>
            <a:endParaRPr lang="tr-TR" sz="24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0612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</a:t>
            </a:r>
            <a:r>
              <a:rPr lang="tr-TR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Gazi Üniversitesi Bilgisayar Mühendisliği Yüksek Lisans Programı Yeterlilikleri)</a:t>
            </a:r>
            <a:endParaRPr lang="tr-TR" sz="2800" dirty="0" smtClean="0">
              <a:solidFill>
                <a:prstClr val="black">
                  <a:lumMod val="75000"/>
                  <a:lumOff val="2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1. Alanı </a:t>
            </a:r>
            <a:r>
              <a:rPr lang="tr-TR" sz="2800" dirty="0">
                <a:latin typeface="Times New Roman" pitchFamily="18" charset="0"/>
                <a:cs typeface="Times New Roman" pitchFamily="18" charset="0"/>
              </a:rPr>
              <a:t>ile ilgili verilerin toplanması, uygulanması, yorumlanması ve duyurulması aşamalarında toplumsal, bilimsel, kültürel ve etik değerleri gözeterek </a:t>
            </a:r>
            <a:r>
              <a:rPr lang="tr-T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denetleyebilme ve öğretebilme </a:t>
            </a:r>
            <a:r>
              <a:rPr lang="tr-TR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becerisi</a:t>
            </a:r>
          </a:p>
          <a:p>
            <a:pPr marL="0" lvl="0" indent="0">
              <a:buClr>
                <a:srgbClr val="5B9BD5"/>
              </a:buClr>
              <a:buNone/>
            </a:pPr>
            <a:endParaRPr lang="tr-TR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tr-TR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Alanı </a:t>
            </a:r>
            <a:r>
              <a:rPr lang="tr-TR" sz="2800" dirty="0">
                <a:latin typeface="Times New Roman" pitchFamily="18" charset="0"/>
                <a:cs typeface="Times New Roman" pitchFamily="18" charset="0"/>
              </a:rPr>
              <a:t>ile ilgili verilerin toplanması, uygulanması, yorumlanması ve duyurulması aşamalarında toplumsal, bilimsel, kültürel ve etik değerleri </a:t>
            </a:r>
            <a:r>
              <a:rPr lang="tr-TR" sz="28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gözeterek </a:t>
            </a:r>
            <a:r>
              <a:rPr lang="tr-TR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denetleme yapar.</a:t>
            </a:r>
          </a:p>
          <a:p>
            <a:pPr marL="514350" indent="-514350">
              <a:buAutoNum type="arabicPeriod"/>
            </a:pPr>
            <a:endParaRPr lang="tr-TR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96966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Gazi Üniversitesi Çevre Bilimleri Yüksek Lisans Programı Yeterlilikleri</a:t>
            </a: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1. Alanındaki ileri düzeydeki problemleri </a:t>
            </a:r>
            <a:r>
              <a:rPr lang="tr-T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tanımlamak ve çözümleyebilmek için gerekli bilgiyi kavrama ve kullanma becerisi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Alanındaki ileri düzeydeki problemleri  belirleyerek </a:t>
            </a: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çözer.</a:t>
            </a:r>
          </a:p>
          <a:p>
            <a:pPr marL="0" indent="0">
              <a:buNone/>
            </a:pPr>
            <a:endParaRPr lang="tr-TR" sz="24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2. Sınırlı ya da eksik verileri kullanarak bilimsel yöntemlerle bilgiyi </a:t>
            </a:r>
            <a:r>
              <a:rPr lang="tr-T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tamamlayabilme ve uygulama becerisi; değişik disiplinlere ait bilgileri bütünleştirebilme becerisi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2. Sınırlı ya da eksik verileri kullanarak bilimsel yöntemlerle bilgiyi </a:t>
            </a: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tamamlayarak alanına uygular.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2. Sınırlı </a:t>
            </a:r>
            <a:r>
              <a:rPr lang="tr-TR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ya da eksik verileri kullanarak bilimsel yöntemlerle bilgiyi </a:t>
            </a: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değişik </a:t>
            </a:r>
            <a:r>
              <a:rPr lang="tr-TR" sz="2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disiplinlere ait </a:t>
            </a: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bilgilerle bütünleştirir.</a:t>
            </a:r>
            <a:endParaRPr lang="tr-TR" sz="24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endParaRPr lang="tr-TR" sz="2400" dirty="0" smtClean="0">
              <a:solidFill>
                <a:srgbClr val="FF0000"/>
              </a:solidFill>
            </a:endParaRPr>
          </a:p>
          <a:p>
            <a:pPr marL="0" lvl="0" indent="0">
              <a:buClr>
                <a:srgbClr val="5B9BD5"/>
              </a:buClr>
              <a:buNone/>
            </a:pPr>
            <a:endParaRPr lang="tr-TR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9021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tr-TR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Gazi Üniversitesi Elektrik Elektronik Mühendisliği (Türkçe/İngilizce Yüksek Lisans Programı Yeterlilikleri)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tr-TR" sz="2800" dirty="0">
                <a:latin typeface="Times New Roman" pitchFamily="18" charset="0"/>
                <a:cs typeface="Times New Roman" pitchFamily="18" charset="0"/>
              </a:rPr>
              <a:t>Mesleğinin yeni ve gelişmekte olan uygulamalarının </a:t>
            </a:r>
            <a:r>
              <a:rPr lang="tr-T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farkındadır, ihtiyaç duyduğunda bunları inceler </a:t>
            </a:r>
            <a:r>
              <a:rPr lang="tr-TR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ve öğrenir</a:t>
            </a:r>
          </a:p>
          <a:p>
            <a:pPr marL="0" lvl="0" indent="0">
              <a:buClr>
                <a:srgbClr val="5B9BD5"/>
              </a:buClr>
              <a:buNone/>
            </a:pPr>
            <a:endParaRPr lang="tr-TR" sz="2800" dirty="0" smtClean="0">
              <a:solidFill>
                <a:prstClr val="black">
                  <a:lumMod val="75000"/>
                  <a:lumOff val="2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tr-TR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Mesleğinin yeni ve gelişmekte olan </a:t>
            </a:r>
            <a:r>
              <a:rPr lang="tr-TR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uygulamalarını takip ederek,  </a:t>
            </a:r>
            <a:r>
              <a:rPr lang="tr-TR" sz="28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ihtiyaç duyduğunda bunları </a:t>
            </a:r>
            <a:r>
              <a:rPr lang="tr-TR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inceler.</a:t>
            </a:r>
            <a:endParaRPr lang="tr-TR" sz="28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endParaRPr lang="tr-TR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endParaRPr lang="tr-TR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4063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 fontScale="92500"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Gazi Üniversitesi Fen Bilimleri Enstitüsü Elektrik Elektronik Mühendisliği (Teknoloji) Anabilim Dalı Yeterlilikleri</a:t>
            </a: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1. Analitik, modelleme ve deneysel esaslı araştırmaları tasarlama ve uygulama becerisi; bu süreçte karşılaşılan </a:t>
            </a:r>
            <a:r>
              <a:rPr lang="tr-T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karmaşık durumları analiz etme ve yorumlama becerisi 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1 Analitik</a:t>
            </a:r>
            <a:r>
              <a:rPr lang="tr-TR" sz="2400" dirty="0">
                <a:latin typeface="Times New Roman" pitchFamily="18" charset="0"/>
                <a:cs typeface="Times New Roman" pitchFamily="18" charset="0"/>
              </a:rPr>
              <a:t>, modelleme ve deneysel esaslı araştırmaları </a:t>
            </a: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tasarlayıp uygularken </a:t>
            </a:r>
            <a:r>
              <a:rPr lang="tr-TR" sz="2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karşılaşılan karmaşık durumları </a:t>
            </a: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yorumlar.  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tr-TR" sz="26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. Analitik, modelleme ve deneysel esaslı </a:t>
            </a:r>
            <a:r>
              <a:rPr lang="tr-TR" sz="2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araştırmaları </a:t>
            </a:r>
            <a:r>
              <a:rPr lang="tr-TR" sz="2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tasarlar ve uygular. </a:t>
            </a:r>
            <a:endParaRPr lang="tr-TR" sz="26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Clr>
                <a:srgbClr val="5B9BD5"/>
              </a:buClr>
              <a:buAutoNum type="arabicPeriod"/>
            </a:pPr>
            <a:endParaRPr lang="tr-TR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tr-TR" sz="2400" dirty="0">
                <a:latin typeface="Times New Roman" pitchFamily="18" charset="0"/>
                <a:cs typeface="Times New Roman" pitchFamily="18" charset="0"/>
              </a:rPr>
              <a:t>Mühendislik alanında bilimsel araştırma yaparak bilgiye genişlemesine ve derinlemesine </a:t>
            </a:r>
            <a:r>
              <a:rPr lang="tr-T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ulaşabilme, bilgiyi değerlendirme, yorumlama ve uygulama becerisi </a:t>
            </a:r>
            <a:endParaRPr lang="tr-TR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.2. 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Mühendislik </a:t>
            </a:r>
            <a:r>
              <a:rPr lang="tr-TR" sz="2400" dirty="0">
                <a:latin typeface="Times New Roman" pitchFamily="18" charset="0"/>
                <a:cs typeface="Times New Roman" pitchFamily="18" charset="0"/>
              </a:rPr>
              <a:t>alanında </a:t>
            </a:r>
            <a:r>
              <a:rPr lang="tr-TR" sz="2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bilimsel </a:t>
            </a:r>
            <a:r>
              <a:rPr lang="tr-TR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araştırma yöntemlerinden yararlanarak elde ettiği  bilimsel bilgiyi kullanır. </a:t>
            </a:r>
          </a:p>
          <a:p>
            <a:pPr marL="0" lvl="0" indent="0">
              <a:buClr>
                <a:srgbClr val="5B9BD5"/>
              </a:buClr>
              <a:buNone/>
            </a:pPr>
            <a:endParaRPr lang="tr-TR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3117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Gazi Üniversitesi Endüstri Ürünleri Tasarımı Program Yeterlilikleri</a:t>
            </a: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1. Akademik </a:t>
            </a:r>
            <a:r>
              <a:rPr lang="tr-TR" sz="2800" dirty="0">
                <a:latin typeface="Times New Roman" pitchFamily="18" charset="0"/>
                <a:cs typeface="Times New Roman" pitchFamily="18" charset="0"/>
              </a:rPr>
              <a:t>ya da mesleki bağlamlarda en üst düzeyde yetkinlik: yeni fikirlerin </a:t>
            </a:r>
            <a:r>
              <a:rPr lang="tr-T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veya süreçlerin geliştirilmesi konusunda dikkate değer bir yetki, </a:t>
            </a:r>
            <a:r>
              <a:rPr lang="tr-TR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inovasyon</a:t>
            </a:r>
            <a:r>
              <a:rPr lang="tr-T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bağımsızlık, akademik ve mesleki kararlılık ortaya koyar</a:t>
            </a:r>
            <a:r>
              <a:rPr lang="tr-TR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lvl="0" indent="-457200">
              <a:buClr>
                <a:srgbClr val="5B9BD5"/>
              </a:buClr>
              <a:buAutoNum type="arabicPeriod"/>
            </a:pPr>
            <a:endParaRPr lang="tr-TR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1. Akademik </a:t>
            </a:r>
            <a:r>
              <a:rPr lang="tr-TR" sz="2800" dirty="0">
                <a:latin typeface="Times New Roman" pitchFamily="18" charset="0"/>
                <a:cs typeface="Times New Roman" pitchFamily="18" charset="0"/>
              </a:rPr>
              <a:t>ya da mesleki bağlamlarda </a:t>
            </a:r>
            <a:r>
              <a:rPr lang="tr-TR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yeni </a:t>
            </a:r>
            <a:r>
              <a:rPr lang="tr-TR" sz="28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fikirlerin veya süreçlerin geliştirilmesi konusunda </a:t>
            </a:r>
            <a:r>
              <a:rPr lang="tr-TR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akademik </a:t>
            </a:r>
            <a:r>
              <a:rPr lang="tr-TR" sz="28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ve mesleki kararlılık ortaya koyar</a:t>
            </a:r>
            <a:r>
              <a:rPr lang="tr-TR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..</a:t>
            </a:r>
          </a:p>
          <a:p>
            <a:pPr marL="457200" lvl="0" indent="-457200">
              <a:buClr>
                <a:srgbClr val="5B9BD5"/>
              </a:buClr>
              <a:buAutoNum type="arabicPeriod"/>
            </a:pPr>
            <a:endParaRPr lang="tr-TR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65720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Gazi Üniversitesi Enerji Sistemleri Mühendisliği Yüksek Lisans Programı Yeterlilikleri</a:t>
            </a: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1. Mühendislik </a:t>
            </a:r>
            <a:r>
              <a:rPr lang="tr-TR" sz="2800" dirty="0">
                <a:latin typeface="Times New Roman" pitchFamily="18" charset="0"/>
                <a:cs typeface="Times New Roman" pitchFamily="18" charset="0"/>
              </a:rPr>
              <a:t>problemlerini </a:t>
            </a:r>
            <a:r>
              <a:rPr lang="tr-T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kurgular, çözmek için yöntem geliştirir ve çözümlerde yenilikçi yöntemler uygulama </a:t>
            </a:r>
            <a:r>
              <a:rPr lang="tr-TR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becerisi</a:t>
            </a:r>
          </a:p>
          <a:p>
            <a:pPr marL="514350" lvl="0" indent="-514350">
              <a:buClr>
                <a:srgbClr val="5B9BD5"/>
              </a:buClr>
              <a:buAutoNum type="arabicPeriod"/>
            </a:pPr>
            <a:endParaRPr lang="tr-TR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1. Mühendislik </a:t>
            </a: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problemlerin çözümünde </a:t>
            </a:r>
            <a:r>
              <a:rPr lang="tr-TR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yeni/güncel yöntemlerden yararlanır.</a:t>
            </a:r>
            <a:endParaRPr lang="tr-TR" sz="28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22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Gazi Üniversitesi Makina Mühendisliği Programı Yeterlilikleri</a:t>
            </a: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tr-TR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Mesleğinin </a:t>
            </a:r>
            <a:r>
              <a:rPr lang="tr-TR" sz="2800" dirty="0">
                <a:latin typeface="Times New Roman" pitchFamily="18" charset="0"/>
                <a:cs typeface="Times New Roman" pitchFamily="18" charset="0"/>
              </a:rPr>
              <a:t>yeni ve gelişmekte olan uygulamalarının farkında olup, </a:t>
            </a:r>
            <a:r>
              <a:rPr lang="tr-T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gerektiğinde bunları inceler ve öğrenir teknolojilerini etkin bir şekilde kullanma </a:t>
            </a:r>
            <a:r>
              <a:rPr lang="tr-TR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becerisi</a:t>
            </a:r>
          </a:p>
          <a:p>
            <a:pPr marL="0" lvl="0" indent="0">
              <a:buClr>
                <a:srgbClr val="5B9BD5"/>
              </a:buClr>
              <a:buNone/>
            </a:pPr>
            <a:endParaRPr lang="tr-TR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Mesleğinin </a:t>
            </a:r>
            <a:r>
              <a:rPr lang="tr-TR" sz="2800" dirty="0">
                <a:latin typeface="Times New Roman" pitchFamily="18" charset="0"/>
                <a:cs typeface="Times New Roman" pitchFamily="18" charset="0"/>
              </a:rPr>
              <a:t>yeni ve gelişmekte olan 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uygulamalarına </a:t>
            </a:r>
            <a:r>
              <a:rPr lang="tr-TR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ilişkin  </a:t>
            </a:r>
            <a:r>
              <a:rPr lang="tr-TR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teknolojileri </a:t>
            </a:r>
            <a:r>
              <a:rPr lang="tr-TR" sz="28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etkin bir şekilde </a:t>
            </a:r>
            <a:r>
              <a:rPr lang="tr-TR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kullanır</a:t>
            </a:r>
            <a:r>
              <a:rPr lang="tr-TR" sz="2800" dirty="0" smtClean="0">
                <a:solidFill>
                  <a:srgbClr val="00B0F0"/>
                </a:solidFill>
              </a:rPr>
              <a:t>.</a:t>
            </a:r>
            <a:endParaRPr lang="tr-TR" sz="28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7601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6275" y="1128155"/>
            <a:ext cx="10578337" cy="5498275"/>
          </a:xfrm>
        </p:spPr>
        <p:txBody>
          <a:bodyPr>
            <a:normAutofit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itchFamily="18" charset="0"/>
              </a:rPr>
              <a:t>(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Gazi Üniversitesi Eczacılık Programı Yeterlilikleri</a:t>
            </a: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buClr>
                <a:srgbClr val="5B9BD5"/>
              </a:buClr>
              <a:buNone/>
            </a:pP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tr-TR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tr-TR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Akılcı ilaç kullanımı çerçevesinde hastaya reçetesindeki ilaçlar ile gıda desteği, </a:t>
            </a:r>
            <a:r>
              <a:rPr lang="tr-TR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nutrasötikler</a:t>
            </a:r>
            <a:r>
              <a:rPr lang="tr-TR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gibi ürünleri </a:t>
            </a:r>
            <a:r>
              <a:rPr lang="tr-TR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sunar ve tarif eder.</a:t>
            </a:r>
            <a:endParaRPr lang="tr-TR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endParaRPr lang="tr-TR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tr-TR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Akılcı ilaç kullanımı çerçevesinde hastaya reçetesindeki ilaçlar ile gıda desteği, </a:t>
            </a:r>
            <a:r>
              <a:rPr lang="tr-TR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nutrasötikler</a:t>
            </a:r>
            <a:r>
              <a:rPr lang="tr-TR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gibi ürünleri </a:t>
            </a:r>
            <a:r>
              <a:rPr lang="tr-TR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tarif eder.</a:t>
            </a:r>
            <a:endParaRPr lang="tr-TR" sz="2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7601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Örnek Program Yeterlikleri İfadeleri (Devam)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004652" y="1128155"/>
            <a:ext cx="10578337" cy="5498275"/>
          </a:xfrm>
        </p:spPr>
        <p:txBody>
          <a:bodyPr>
            <a:normAutofit/>
          </a:bodyPr>
          <a:lstStyle/>
          <a:p>
            <a:pPr marL="0" lvl="0" indent="0">
              <a:buClr>
                <a:srgbClr val="5B9BD5"/>
              </a:buClr>
              <a:buNone/>
            </a:pPr>
            <a:r>
              <a:rPr lang="tr-TR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Düzenlenmesi Gereken ve Düzenlenen Yeterlik İfadeleri</a:t>
            </a: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itchFamily="18" charset="0"/>
              </a:rPr>
              <a:t>(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Gazi Üniversitesi Eczacılık Programı Yeterlilikleri</a:t>
            </a: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buClr>
                <a:srgbClr val="5B9BD5"/>
              </a:buClr>
              <a:buNone/>
            </a:pP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2. İlaçların biyokimyasal parametreler üzerine etkileri, </a:t>
            </a:r>
            <a:r>
              <a:rPr lang="tr-TR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ilaç-ilaç, besin-ilaç, hastalık-ilaç etkileşimleri, istenmeyen ilaç reaksiyonlarının izlenmesi, önlenmesi ve </a:t>
            </a:r>
            <a:r>
              <a:rPr lang="tr-TR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farmakovijilans</a:t>
            </a:r>
            <a:r>
              <a:rPr lang="tr-TR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konularını bilir.</a:t>
            </a:r>
          </a:p>
          <a:p>
            <a:pPr marL="0" lvl="0" indent="0">
              <a:buClr>
                <a:srgbClr val="5B9BD5"/>
              </a:buClr>
              <a:buNone/>
            </a:pPr>
            <a:endParaRPr lang="tr-TR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Clr>
                <a:srgbClr val="5B9BD5"/>
              </a:buClr>
              <a:buNone/>
            </a:pPr>
            <a:r>
              <a:rPr lang="tr-T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İlaçların biyokimyasal parametreler üzerine </a:t>
            </a:r>
            <a:r>
              <a:rPr lang="tr-TR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etkilerini açıklar.</a:t>
            </a:r>
            <a:endParaRPr lang="tr-TR" sz="2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7601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tr-TR" sz="4000" dirty="0" smtClean="0">
                <a:latin typeface="Times New Roman" pitchFamily="18" charset="0"/>
                <a:cs typeface="Times New Roman" pitchFamily="18" charset="0"/>
              </a:rPr>
              <a:t>Teşekkürler.</a:t>
            </a:r>
            <a:endParaRPr lang="tr-TR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928301"/>
      </p:ext>
    </p:extLst>
  </p:cSld>
  <p:clrMapOvr>
    <a:masterClrMapping/>
  </p:clrMapOvr>
</p:sld>
</file>

<file path=ppt/theme/theme1.xml><?xml version="1.0" encoding="utf-8"?>
<a:theme xmlns:a="http://schemas.openxmlformats.org/drawingml/2006/main" name="Duma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Duman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uma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476</TotalTime>
  <Words>1467</Words>
  <Application>Microsoft Office PowerPoint</Application>
  <PresentationFormat>Geniş ekran</PresentationFormat>
  <Paragraphs>189</Paragraphs>
  <Slides>22</Slides>
  <Notes>18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22</vt:i4>
      </vt:variant>
    </vt:vector>
  </HeadingPairs>
  <TitlesOfParts>
    <vt:vector size="28" baseType="lpstr">
      <vt:lpstr>Arial</vt:lpstr>
      <vt:lpstr>Calibri</vt:lpstr>
      <vt:lpstr>Century Gothic</vt:lpstr>
      <vt:lpstr>Times New Roman</vt:lpstr>
      <vt:lpstr>Wingdings 3</vt:lpstr>
      <vt:lpstr>Duman</vt:lpstr>
      <vt:lpstr>Program Yeterliliklerine İlişkin Örnek Sunumları  </vt:lpstr>
      <vt:lpstr>Örnek Program Yeterlikleri İfadeleri</vt:lpstr>
      <vt:lpstr>Örnek Program Yeterlikleri İfadeleri (Devam)</vt:lpstr>
      <vt:lpstr>Örnek Program Yeterlikleri İfadeleri (Devam)</vt:lpstr>
      <vt:lpstr>Örnek Program Yeterlikleri İfadeleri (Devam)</vt:lpstr>
      <vt:lpstr>Örnek Program Yeterlikleri İfadeleri (Devam)</vt:lpstr>
      <vt:lpstr>Örnek Program Yeterlikleri İfadeleri (Devam)</vt:lpstr>
      <vt:lpstr>Örnek Program Yeterlikleri İfadeleri (Devam)</vt:lpstr>
      <vt:lpstr>Örnek Program Yeterlikleri İfadeleri (Devam)</vt:lpstr>
      <vt:lpstr>Örnek Program Yeterlikleri İfadeleri (Devam)</vt:lpstr>
      <vt:lpstr>Örnek Program Yeterlikleri İfadeleri (Devam)</vt:lpstr>
      <vt:lpstr>Örnek Program Yeterlikleri İfadeleri (Devam)</vt:lpstr>
      <vt:lpstr>Örnek Program Yeterlikleri İfadeleri (Devam)</vt:lpstr>
      <vt:lpstr>Örnek Program Yeterlikleri İfadeleri (Devam)</vt:lpstr>
      <vt:lpstr>Örnek Program Yeterlikleri İfadeleri (Devam)</vt:lpstr>
      <vt:lpstr>Örnek Program Yeterlikleri İfadeleri (Devam)</vt:lpstr>
      <vt:lpstr>Örnek Program Yeterlikleri İfadeleri (Devam)</vt:lpstr>
      <vt:lpstr>Örnek Program Yeterlikleri İfadeleri (Devam)</vt:lpstr>
      <vt:lpstr>Örnek Program Yeterlikleri İfadeleri (Devam)</vt:lpstr>
      <vt:lpstr>Örnek Program Yeterlikleri İfadeleri (Devam)</vt:lpstr>
      <vt:lpstr>Örnek Program Yeterlikleri İfadeleri (Devam)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 Yeterliliklerine İlişkin Örnek Sunumları</dc:title>
  <dc:creator>Fujitsu</dc:creator>
  <cp:lastModifiedBy>MUHAMMET IKBAL KAYA</cp:lastModifiedBy>
  <cp:revision>62</cp:revision>
  <dcterms:created xsi:type="dcterms:W3CDTF">2019-12-04T08:44:53Z</dcterms:created>
  <dcterms:modified xsi:type="dcterms:W3CDTF">2020-02-06T14:11:04Z</dcterms:modified>
</cp:coreProperties>
</file>