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45"/>
  </p:notesMasterIdLst>
  <p:sldIdLst>
    <p:sldId id="256" r:id="rId2"/>
    <p:sldId id="257" r:id="rId3"/>
    <p:sldId id="259" r:id="rId4"/>
    <p:sldId id="258" r:id="rId5"/>
    <p:sldId id="260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8" r:id="rId28"/>
    <p:sldId id="289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CCCC"/>
    <a:srgbClr val="00CCFF"/>
    <a:srgbClr val="0099FF"/>
    <a:srgbClr val="008080"/>
    <a:srgbClr val="009999"/>
    <a:srgbClr val="CCFFFF"/>
    <a:srgbClr val="00CC99"/>
    <a:srgbClr val="000000"/>
    <a:srgbClr val="87DDDB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Açık Stil 3 - Vurgu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DA37D80-6434-44D0-A028-1B22A696006F}" styleName="Açık Stil 3 - Vurgu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2DE63D5-997A-4646-A377-4702673A728D}" styleName="Açık Stil 2 - Vurgu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Orta Stil 1 - Vurgu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9012ECD-51FC-41F1-AA8D-1B2483CD663E}" styleName="Açık Stil 2 - Vurgu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Orta Stil 1 - Vurgu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8FB837D-C827-4EFA-A057-4D05807E0F7C}" styleName="Tema Uygulanmış Stil 1 - Vurgu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46" autoAdjust="0"/>
    <p:restoredTop sz="94660"/>
  </p:normalViewPr>
  <p:slideViewPr>
    <p:cSldViewPr>
      <p:cViewPr varScale="1">
        <p:scale>
          <a:sx n="88" d="100"/>
          <a:sy n="88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FA9DBE-DA81-4AAF-8D4C-4361273CF9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3B336-2C76-4D94-ABE5-74DDC1458E9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536141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2 Not Yer Tutucusu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tr-T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2 Not Yer Tutucusu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tr-T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23720DD-5B6D-40BF-8493-A6B52D484E6B}" type="datetimeFigureOut">
              <a:rPr lang="tr-TR" smtClean="0"/>
              <a:pPr/>
              <a:t>25.04.2016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470025"/>
          </a:xfr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FAKÜLTESİ</a:t>
            </a:r>
            <a:endParaRPr lang="tr-TR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31640" y="2924944"/>
            <a:ext cx="6472808" cy="1752600"/>
          </a:xfrm>
        </p:spPr>
        <p:txBody>
          <a:bodyPr>
            <a:normAutofit/>
          </a:bodyPr>
          <a:lstStyle/>
          <a:p>
            <a:r>
              <a:rPr lang="tr-T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2015-2016 </a:t>
            </a:r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EĞİTİM-ÖĞRETİM YILI </a:t>
            </a:r>
            <a:r>
              <a:rPr lang="tr-TR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GENEL KURUL TOPLANTISI</a:t>
            </a:r>
          </a:p>
          <a:p>
            <a:endParaRPr lang="tr-TR" dirty="0">
              <a:latin typeface="ISOCPEUR" panose="020B0604020202020204" pitchFamily="34" charset="0"/>
            </a:endParaRPr>
          </a:p>
        </p:txBody>
      </p:sp>
      <p:pic>
        <p:nvPicPr>
          <p:cNvPr id="5" name="Picture 2" descr="C:\Users\gizem ozkan\Desktop\buildi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7162800" cy="153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8088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620688"/>
            <a:ext cx="8337104" cy="1143000"/>
          </a:xfrm>
        </p:spPr>
        <p:txBody>
          <a:bodyPr>
            <a:normAutofit fontScale="90000"/>
          </a:bodyPr>
          <a:lstStyle/>
          <a:p>
            <a:r>
              <a:rPr lang="tr-TR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FAKÜLTESİ YÖNETİMİ</a:t>
            </a:r>
            <a:r>
              <a:rPr lang="tr-TR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DEKAN V.                      : </a:t>
            </a: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Prof. Dr. </a:t>
            </a: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Zeynep ULUDAĞ</a:t>
            </a: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DEKAN YARDIMCISI   </a:t>
            </a: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 : Doç. Dr. Esin BOYACIOĞLU</a:t>
            </a: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DEKAN YARDIMCISI   </a:t>
            </a: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 : </a:t>
            </a: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Yrd. Doç. Dr. Demet EROL</a:t>
            </a:r>
          </a:p>
          <a:p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 </a:t>
            </a: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SEKRETERİ : Cumhur ŞEKERCİ</a:t>
            </a: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266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512" y="764704"/>
            <a:ext cx="8157592" cy="1440160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ÜNİVERSİTE </a:t>
            </a:r>
            <a:r>
              <a:rPr lang="tr-TR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SENATO ÜYELERİ</a:t>
            </a: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26229144"/>
              </p:ext>
            </p:extLst>
          </p:nvPr>
        </p:nvGraphicFramePr>
        <p:xfrm>
          <a:off x="467544" y="2852936"/>
          <a:ext cx="8229600" cy="129614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114800"/>
                <a:gridCol w="4114800"/>
              </a:tblGrid>
              <a:tr h="648072">
                <a:tc>
                  <a:txBody>
                    <a:bodyPr/>
                    <a:lstStyle/>
                    <a:p>
                      <a:r>
                        <a:rPr lang="tr-TR" sz="2000" b="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Zeynep ULUDAĞ</a:t>
                      </a:r>
                      <a:endParaRPr lang="tr-TR" sz="2000" b="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Dekan V.</a:t>
                      </a:r>
                      <a:endParaRPr lang="tr-TR" sz="2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tr-TR" sz="20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Zeynep ULUDAĞ</a:t>
                      </a:r>
                      <a:endParaRPr lang="tr-TR" sz="2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Profesör</a:t>
                      </a:r>
                      <a:r>
                        <a:rPr lang="tr-TR" sz="2000" b="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Üye Temsilcisi</a:t>
                      </a:r>
                      <a:endParaRPr lang="tr-TR" sz="2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3690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 </a:t>
            </a:r>
            <a:r>
              <a:rPr lang="tr-TR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KURULU ÜYELERİ</a:t>
            </a: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83390333"/>
              </p:ext>
            </p:extLst>
          </p:nvPr>
        </p:nvGraphicFramePr>
        <p:xfrm>
          <a:off x="467544" y="1700808"/>
          <a:ext cx="8229600" cy="4094325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3250704"/>
                <a:gridCol w="4978896"/>
              </a:tblGrid>
              <a:tr h="436725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Adı Soyadı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Ünvanı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51707"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Zeynep ULUDAĞ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18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Sare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SAHİL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Metin ŞENBİL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H. Güçlü YAVUZCAN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Füsun DEMİREL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Figen BEYHAN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Ali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İhsan ÜNAY</a:t>
                      </a: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Nakış KARAMAĞRALI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Dr. Aysu AKALIN</a:t>
                      </a: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Doç.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Dr. Çiğdem VAROL</a:t>
                      </a:r>
                    </a:p>
                    <a:p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Doç. Dr. Ayşe TEKEL</a:t>
                      </a:r>
                    </a:p>
                    <a:p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Yrd. Doç. Dr. Hayri ULVİ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Dekan V.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Mimarlık Bölüm Başkan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V.</a:t>
                      </a: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Şehir ve Bölge Planlama Bölüm Başkanı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Endüstri Ürünleri Tasarımı Bölüm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Başkanı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Çevre Tasarımı ve Peyzaj Mimarlığı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V.</a:t>
                      </a: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İç Mimarlık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V.</a:t>
                      </a: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Profesör Temsilcisi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Profesör Temsilcisi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Profesör Temsilcisi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Doçent Temsilcisi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Doçent Temsilcisi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Yardımcı Doçent Temsilcisi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3156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8229600" cy="1143000"/>
          </a:xfrm>
        </p:spPr>
        <p:txBody>
          <a:bodyPr>
            <a:noAutofit/>
          </a:bodyPr>
          <a:lstStyle/>
          <a:p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 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YÖNETİM KURULU ÜYELERİ</a:t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65991998"/>
              </p:ext>
            </p:extLst>
          </p:nvPr>
        </p:nvGraphicFramePr>
        <p:xfrm>
          <a:off x="467544" y="1700808"/>
          <a:ext cx="8229600" cy="32308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114800"/>
                <a:gridCol w="4114800"/>
              </a:tblGrid>
              <a:tr h="265799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Adı Soyadı</a:t>
                      </a:r>
                      <a:endParaRPr lang="tr-TR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Ünvanı</a:t>
                      </a:r>
                      <a:endParaRPr lang="tr-TR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27097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Zeynep ULUDAĞ</a:t>
                      </a:r>
                    </a:p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20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Sare</a:t>
                      </a: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SAHİL</a:t>
                      </a:r>
                    </a:p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H. Güçlü YAVUZCAN</a:t>
                      </a:r>
                    </a:p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20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Gülseven</a:t>
                      </a:r>
                      <a:r>
                        <a:rPr lang="tr-TR" sz="20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UBAY TÖNÜK</a:t>
                      </a:r>
                    </a:p>
                    <a:p>
                      <a:r>
                        <a:rPr lang="tr-TR" sz="20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Doç. Dr. Bilge ARMATLI KÖROĞLU</a:t>
                      </a:r>
                    </a:p>
                    <a:p>
                      <a:r>
                        <a:rPr lang="tr-TR" sz="20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Doç. Dr. Cüneyt KURTAY</a:t>
                      </a:r>
                    </a:p>
                    <a:p>
                      <a:r>
                        <a:rPr lang="tr-TR" sz="20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Yrd. Doç. Dr. Semra ARSLAN SELÇUK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Dekan</a:t>
                      </a:r>
                      <a:r>
                        <a:rPr lang="tr-TR" sz="20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V.</a:t>
                      </a:r>
                    </a:p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Profesör</a:t>
                      </a:r>
                      <a:r>
                        <a:rPr lang="tr-TR" sz="20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Temsilcisi</a:t>
                      </a:r>
                    </a:p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Profesör Temsilcisi</a:t>
                      </a:r>
                    </a:p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Profesör Temsilcisi</a:t>
                      </a:r>
                    </a:p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Doçent Temsilcisi</a:t>
                      </a:r>
                    </a:p>
                    <a:p>
                      <a:r>
                        <a:rPr lang="tr-TR" sz="20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Doçent </a:t>
                      </a: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Temsilcisi</a:t>
                      </a:r>
                    </a:p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Yardımcı Doçent Temsilcisi</a:t>
                      </a:r>
                    </a:p>
                    <a:p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9220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   </a:t>
            </a:r>
            <a:r>
              <a:rPr lang="tr-T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</a:t>
            </a:r>
            <a:r>
              <a:rPr lang="tr-T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FAKÜLTESİ </a:t>
            </a:r>
            <a:r>
              <a:rPr lang="tr-T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BÖLÜMLERİ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49740494"/>
              </p:ext>
            </p:extLst>
          </p:nvPr>
        </p:nvGraphicFramePr>
        <p:xfrm>
          <a:off x="1235968" y="980728"/>
          <a:ext cx="6504384" cy="190182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216057"/>
                <a:gridCol w="3288327"/>
              </a:tblGrid>
              <a:tr h="357453"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Mimarlık 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57453"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 V.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18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Sare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SAHİL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11055"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 Yrd.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Nakış KARAMAĞRALI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30222"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 Yrd.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. Gör. Dr. Can GÜNGÖR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4110966"/>
              </p:ext>
            </p:extLst>
          </p:nvPr>
        </p:nvGraphicFramePr>
        <p:xfrm>
          <a:off x="1235968" y="2852936"/>
          <a:ext cx="6504384" cy="22910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240360"/>
                <a:gridCol w="3264024"/>
              </a:tblGrid>
              <a:tr h="432047"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Şehir ve Bölge  Planlama Bölümü</a:t>
                      </a:r>
                      <a:endParaRPr lang="tr-TR" sz="18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Başkanı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Metin ŞENBİL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 Yrd.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Doç. Dr. Tanyel ÖZELÇİ ECERAL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ISOCPEUR" panose="020B0604020202020204" pitchFamily="34" charset="0"/>
                        </a:rPr>
                        <a:t>Bölüm Başkan Yrd.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ISOCPEUR" panose="020B0604020202020204" pitchFamily="34" charset="0"/>
                        </a:rPr>
                        <a:t>Doç. Dr. Fatma ERDOĞAN</a:t>
                      </a:r>
                      <a:r>
                        <a:rPr lang="tr-TR" sz="1800" b="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ISOCPEUR" panose="020B0604020202020204" pitchFamily="34" charset="0"/>
                        </a:rPr>
                        <a:t> ARAS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ISOCPEUR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4934140"/>
              </p:ext>
            </p:extLst>
          </p:nvPr>
        </p:nvGraphicFramePr>
        <p:xfrm>
          <a:off x="1235968" y="4581128"/>
          <a:ext cx="6504384" cy="20116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456384"/>
                <a:gridCol w="3048000"/>
              </a:tblGrid>
              <a:tr h="432047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Endüstri Ürünleri Tasarımı</a:t>
                      </a:r>
                      <a:r>
                        <a:rPr lang="tr-TR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Bölümü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99128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Başkanı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H. Güçlü YAVUZCAN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16969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 Yrd.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Doç. Dr. Aydın ŞIK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16969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 Yrd.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Doç. Dr. Dilek AKBULUT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3" name="Düz Bağlayıcı 12"/>
          <p:cNvCxnSpPr/>
          <p:nvPr/>
        </p:nvCxnSpPr>
        <p:spPr>
          <a:xfrm>
            <a:off x="4427984" y="1196752"/>
            <a:ext cx="0" cy="1656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Düz Bağlayıcı 15"/>
          <p:cNvCxnSpPr/>
          <p:nvPr/>
        </p:nvCxnSpPr>
        <p:spPr>
          <a:xfrm>
            <a:off x="4427984" y="3212976"/>
            <a:ext cx="0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Düz Bağlayıcı 17"/>
          <p:cNvCxnSpPr/>
          <p:nvPr/>
        </p:nvCxnSpPr>
        <p:spPr>
          <a:xfrm>
            <a:off x="4427984" y="5013176"/>
            <a:ext cx="0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6395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59316859"/>
              </p:ext>
            </p:extLst>
          </p:nvPr>
        </p:nvGraphicFramePr>
        <p:xfrm>
          <a:off x="1259632" y="1916832"/>
          <a:ext cx="6120680" cy="156670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060340"/>
                <a:gridCol w="3060340"/>
              </a:tblGrid>
              <a:tr h="576064">
                <a:tc>
                  <a:txBody>
                    <a:bodyPr/>
                    <a:lstStyle/>
                    <a:p>
                      <a:r>
                        <a:rPr lang="tr-TR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Çevre Tasarımı ve Peyzaj Mimarlığı Bölümü</a:t>
                      </a:r>
                    </a:p>
                    <a:p>
                      <a:endParaRPr lang="tr-TR" baseline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52308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 V. </a:t>
                      </a:r>
                    </a:p>
                    <a:p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Füsun DEMİREL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77982414"/>
              </p:ext>
            </p:extLst>
          </p:nvPr>
        </p:nvGraphicFramePr>
        <p:xfrm>
          <a:off x="1259632" y="3861048"/>
          <a:ext cx="6096000" cy="1224136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024336"/>
                <a:gridCol w="3071664"/>
              </a:tblGrid>
              <a:tr h="612068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İç Mimarlık Bölümü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 Başkan V.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Figen BEYHAN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4" name="Düz Bağlayıcı 3"/>
          <p:cNvCxnSpPr/>
          <p:nvPr/>
        </p:nvCxnSpPr>
        <p:spPr>
          <a:xfrm>
            <a:off x="4355976" y="1916832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Bağlayıcı 13"/>
          <p:cNvCxnSpPr/>
          <p:nvPr/>
        </p:nvCxnSpPr>
        <p:spPr>
          <a:xfrm>
            <a:off x="4355976" y="3861048"/>
            <a:ext cx="0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Başlık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   </a:t>
            </a:r>
            <a:r>
              <a:rPr lang="tr-T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</a:t>
            </a:r>
            <a:r>
              <a:rPr lang="tr-T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FAKÜLTESİ </a:t>
            </a:r>
            <a:r>
              <a:rPr lang="tr-T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BÖLÜMLERİ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12868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64219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latin typeface="ISOCPEUR" panose="020B0604020202020204" pitchFamily="34" charset="0"/>
              </a:rPr>
              <a:t/>
            </a:r>
            <a:br>
              <a:rPr lang="tr-TR" sz="3200" b="1" dirty="0" smtClean="0">
                <a:latin typeface="ISOCPEUR" panose="020B0604020202020204" pitchFamily="34" charset="0"/>
              </a:rPr>
            </a:b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</a:t>
            </a: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FAKÜLTESİ BOLOGNA </a:t>
            </a:r>
            <a:b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SÜRECİ ve AKTS KOORDİNATÖRLÜĞÜ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43742559"/>
              </p:ext>
            </p:extLst>
          </p:nvPr>
        </p:nvGraphicFramePr>
        <p:xfrm>
          <a:off x="683568" y="1484784"/>
          <a:ext cx="7992888" cy="441960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836994"/>
                <a:gridCol w="5155894"/>
              </a:tblGrid>
              <a:tr h="8596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FAKÜLTE KOORDİNATÖRÜ          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Abdullah TOĞAY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5673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Bölümü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Neşe GURALLAR </a:t>
                      </a: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Ece KUMKALE AÇIKGÖZ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5673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 Bölümü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</a:t>
                      </a:r>
                      <a:r>
                        <a:rPr lang="tr-TR" sz="20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Dr. Çiğdem </a:t>
                      </a: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VAROL (Bölüm  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kern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Sevinç Bahar YENİGÜL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7833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</a:t>
                      </a:r>
                      <a:endParaRPr lang="tr-TR" sz="20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Abdullah </a:t>
                      </a: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TOĞAY </a:t>
                      </a:r>
                      <a:r>
                        <a:rPr lang="tr-TR" sz="20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Merve YAVUZ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Ebru GEDİK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0" name="Düz Bağlayıcı 9"/>
          <p:cNvCxnSpPr/>
          <p:nvPr/>
        </p:nvCxnSpPr>
        <p:spPr>
          <a:xfrm>
            <a:off x="3491880" y="2276872"/>
            <a:ext cx="0" cy="31683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3422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90872" y="1426766"/>
            <a:ext cx="8229600" cy="1066130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FAKÜLTESİ </a:t>
            </a: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FARABİ KOORDİNATÖRLÜĞÜ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04674316"/>
              </p:ext>
            </p:extLst>
          </p:nvPr>
        </p:nvGraphicFramePr>
        <p:xfrm>
          <a:off x="683568" y="2276872"/>
          <a:ext cx="7920880" cy="302433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732949"/>
                <a:gridCol w="5187931"/>
              </a:tblGrid>
              <a:tr h="866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FAKÜLTE KOORDİNATÖRÜ              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 Nilgün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GÖRER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7097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Figen BEYHAN 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Ece KUMKALE AÇIKGÖZ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 Bölümü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Nilgün GÖRER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Nevin TURGUT GÜLTEKİN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Serkan GÜNEŞ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Damla AKTAŞ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347864" y="2276872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481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98985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FAKÜLTESİ ERASMUS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KOORDİNATÖRLERİ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88913729"/>
              </p:ext>
            </p:extLst>
          </p:nvPr>
        </p:nvGraphicFramePr>
        <p:xfrm>
          <a:off x="467544" y="1916832"/>
          <a:ext cx="8424936" cy="3787757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906865"/>
                <a:gridCol w="5518071"/>
              </a:tblGrid>
              <a:tr h="10228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FAKÜLTE KOORDİNATÖRÜ              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Pınar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DİNÇ KALAYCI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108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Pınar DİNÇ KALAYCI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Melike AKYOL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Bilge Beril KAPUSUZ BALCI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solidFill>
                      <a:schemeClr val="bg1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 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H.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Burcu ÖZÜDURU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Doç. Dr. Zeynep OKAY DURMUŞOĞLU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solidFill>
                      <a:schemeClr val="bg1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Doç. Dr. Serkan GÜNEŞ (Bölüm  Koordinatörü)</a:t>
                      </a:r>
                    </a:p>
                    <a:p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Arş. Gör. Merve ÇOŞKUN</a:t>
                      </a:r>
                    </a:p>
                    <a:p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68580" marR="68580" marT="0" marB="0" anchor="b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347864" y="1916832"/>
            <a:ext cx="0" cy="38164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1537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7504" y="1124744"/>
            <a:ext cx="8229600" cy="1080120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MEVLANA 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DEĞİŞİM PROGRAMI </a:t>
            </a: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KOORDİNATÖRLÜĞÜ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57502102"/>
              </p:ext>
            </p:extLst>
          </p:nvPr>
        </p:nvGraphicFramePr>
        <p:xfrm>
          <a:off x="179512" y="1980983"/>
          <a:ext cx="8784975" cy="372714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664296"/>
                <a:gridCol w="6120679"/>
              </a:tblGrid>
              <a:tr h="9219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FAKÜLTE KOORDİNATÖRÜ              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Kübra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CİHANGİR ÇAMUR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9219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Dr. Semra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ARSLAN SELÇUK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</a:t>
                      </a: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oordinatörü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Fulya ÖZMEN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9290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 Bölümü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Burcu ÖZÜDURU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Doç. Dr. Zeynep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OKAY DURMUŞOĞLU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9007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Serkan GÜNEŞ </a:t>
                      </a: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Zeynep YALMAN</a:t>
                      </a:r>
                    </a:p>
                    <a:p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2771800" y="198884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8610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51520" y="994718"/>
            <a:ext cx="8229600" cy="1066130"/>
          </a:xfrm>
        </p:spPr>
        <p:txBody>
          <a:bodyPr>
            <a:noAutofit/>
          </a:bodyPr>
          <a:lstStyle/>
          <a:p>
            <a:pPr algn="l"/>
            <a:r>
              <a:rPr lang="tr-TR" sz="2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</a:t>
            </a:r>
            <a:r>
              <a:rPr lang="tr-T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FAKÜLTESİ </a:t>
            </a:r>
            <a:r>
              <a:rPr lang="tr-TR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ULUSLARARASI </a:t>
            </a:r>
            <a:r>
              <a:rPr lang="tr-T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PROGRAMLAR, </a:t>
            </a:r>
            <a:r>
              <a:rPr lang="tr-TR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KALİTE </a:t>
            </a:r>
            <a:r>
              <a:rPr lang="tr-T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GÜVENCESİ VE </a:t>
            </a:r>
            <a:r>
              <a:rPr lang="tr-TR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DERECELENDİRME KOORDİNATÖRLÜĞÜ</a:t>
            </a:r>
            <a:r>
              <a:rPr lang="tr-T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26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42660480"/>
              </p:ext>
            </p:extLst>
          </p:nvPr>
        </p:nvGraphicFramePr>
        <p:xfrm>
          <a:off x="323528" y="1412776"/>
          <a:ext cx="8496944" cy="524303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931709"/>
                <a:gridCol w="5565235"/>
              </a:tblGrid>
              <a:tr h="5760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FAKÜLTE KOORDİNATÖRÜ               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Cüneyt </a:t>
                      </a:r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KURTAY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2044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Bölümü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Zeynep ULUDAĞ </a:t>
                      </a: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Can GÜNGÖR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Özlem SAĞIROĞLU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Arzu ÖZEN YAVUZ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Ammar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İBRAHİMGİL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Beyza ONUR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Senem YILDIRIM EVSEN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1608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 Bölümü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Özlem GÜZEY KOCATAŞ</a:t>
                      </a: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(Bölüm  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Kübra CİHANGİR ÇAMUR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Ebru Vesile ÖCALIR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Özge YALÇINER ERCOŞKUN 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3016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Serkan GÜNEŞ </a:t>
                      </a: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Dr. Alper ÇALGÜNER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Dr. Selçuk KEÇEL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Damla AKTAŞ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Hatice KESDİ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203848" y="1412776"/>
            <a:ext cx="0" cy="53285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9092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50106"/>
          </a:xfrm>
        </p:spPr>
        <p:txBody>
          <a:bodyPr>
            <a:noAutofit/>
          </a:bodyPr>
          <a:lstStyle/>
          <a:p>
            <a:pPr algn="l"/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STRATEJİK PLAN </a:t>
            </a: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HAZIRLAMA KOORDİNATÖRLÜĞÜ 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72291127"/>
              </p:ext>
            </p:extLst>
          </p:nvPr>
        </p:nvGraphicFramePr>
        <p:xfrm>
          <a:off x="539552" y="1196752"/>
          <a:ext cx="8064896" cy="5524304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782639"/>
                <a:gridCol w="5282257"/>
              </a:tblGrid>
              <a:tr h="480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Fakülte Stratejik Plan Hazırlama Koordinatörü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Doç. Dr. Demet EROL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723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Bölümü 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Sare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SAHİL </a:t>
                      </a: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Nakış KARAMAĞARALI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Neşe GURALLAR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Fulya ÖZMEN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Can GÜNGÖR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Arzu ÖZEN YAVUZ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Özlem SAĞIROĞLU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7291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 Bölümü 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Bilge ARMATLI KÖROĞLU (Bölüm  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Aydan SAT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Doç. Dr. Demet EROL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096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 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Serkan GÜNEŞ </a:t>
                      </a: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Dr. Alper ÇALGÜNER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Dr. Selçuk KEÇEL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Damla AKTAŞ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Hatice KESDİ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475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Fakülte İdari Personeli Stratejik Plan Hazırlama Komisyonu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Cumhur ŞEKERCİ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Nebahat DEMİREL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Ahmet ÖNGÖREN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Zafer DOĞDU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Bülent HAZER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Aydın ERÖZGÜN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275856" y="1340768"/>
            <a:ext cx="0" cy="5517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6094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229600" cy="1080120"/>
          </a:xfrm>
        </p:spPr>
        <p:txBody>
          <a:bodyPr>
            <a:normAutofit fontScale="90000"/>
          </a:bodyPr>
          <a:lstStyle/>
          <a:p>
            <a:pPr algn="l"/>
            <a:r>
              <a:rPr lang="tr-TR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2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2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LİSANS </a:t>
            </a:r>
            <a:r>
              <a:rPr lang="tr-T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DÜZEYİNDEKİ PROGRAMLAR ARASINDA GEÇİŞ, ÇİFT ANADAL, YAN DAL, YAN DAL İLE KURUMLAR ARASI KREDİ TRANSFERİ (</a:t>
            </a:r>
            <a:r>
              <a:rPr lang="tr-TR" sz="22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İNTİBAK)</a:t>
            </a:r>
            <a:r>
              <a:rPr lang="tr-T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 KOORDİNATÖRLÜK VE KOMİSYONLARI</a:t>
            </a:r>
            <a:r>
              <a:rPr lang="tr-TR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ea typeface="Calibri"/>
                <a:cs typeface="Times New Roman"/>
              </a:rPr>
              <a:t/>
            </a:r>
            <a:br>
              <a:rPr lang="tr-TR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ea typeface="Calibri"/>
                <a:cs typeface="Times New Roman"/>
              </a:rPr>
            </a:br>
            <a:endParaRPr lang="tr-TR" b="1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39621685"/>
              </p:ext>
            </p:extLst>
          </p:nvPr>
        </p:nvGraphicFramePr>
        <p:xfrm>
          <a:off x="395536" y="1484784"/>
          <a:ext cx="8280920" cy="476179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232248"/>
                <a:gridCol w="6048672"/>
              </a:tblGrid>
              <a:tr h="6622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Fakülte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 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Önder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AYDIN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4426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Zeynep ULUDAĞ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Cüneyt KURTAY 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Önder AYDIN 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Can GÜNGÖR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268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 Bölümü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Kübra CİHANGİR ÇAMUR 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Şule TÜDEŞ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Doç. Dr. Ülkü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DUMAN YÜKSEL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388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Ürünleri Tasarımı 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Dilek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AKBULUT </a:t>
                      </a: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Hande KUTBAY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Zeynep YALMAN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2555776" y="1484784"/>
            <a:ext cx="0" cy="4752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8225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30832" y="917848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LİSANS ve </a:t>
            </a:r>
            <a: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ÇİFT DAL YAN DAL EĞİTİMİ </a:t>
            </a:r>
            <a:r>
              <a:rPr lang="tr-T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ve LİSANSÜSTÜ </a:t>
            </a:r>
            <a: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EĞİTİMİ KOMİSYONU</a:t>
            </a:r>
            <a:b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> 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ea typeface="Calibri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ea typeface="Calibri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26299582"/>
              </p:ext>
            </p:extLst>
          </p:nvPr>
        </p:nvGraphicFramePr>
        <p:xfrm>
          <a:off x="251520" y="1340768"/>
          <a:ext cx="8712968" cy="5240453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3092579"/>
                <a:gridCol w="5620389"/>
              </a:tblGrid>
              <a:tr h="2120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 Bölümü 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Zeynep ULUDAĞ </a:t>
                      </a:r>
                      <a:r>
                        <a:rPr lang="tr-TR" sz="1600" b="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16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Sare</a:t>
                      </a: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SAHİL </a:t>
                      </a:r>
                      <a:endParaRPr lang="tr-TR" sz="1600" b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</a:t>
                      </a: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</a:t>
                      </a:r>
                      <a:r>
                        <a:rPr lang="tr-TR" sz="16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Dr</a:t>
                      </a: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Gediz URAK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Cüneyt KURTAY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Neşe GURALLAR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Önder </a:t>
                      </a:r>
                      <a:r>
                        <a:rPr lang="tr-TR" sz="16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AYDIN </a:t>
                      </a:r>
                      <a:endParaRPr lang="tr-TR" sz="16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Bengisu ERTÜRKMEN</a:t>
                      </a:r>
                      <a:endParaRPr lang="tr-TR" sz="16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517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Bölge Planlama Bölümü 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</a:t>
                      </a: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Dr. Nilgün GÖRER </a:t>
                      </a:r>
                      <a:r>
                        <a:rPr lang="tr-TR" sz="16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</a:t>
                      </a: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  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Kübra CİHANGİR ÇAMUR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Ayşe TEKEL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Nihan SÖNMEZ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 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Dr. Aslı GÜRER ÜÇER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602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  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Abdullah </a:t>
                      </a: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TOĞAY </a:t>
                      </a:r>
                      <a:r>
                        <a:rPr lang="tr-TR" sz="16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Dilek AKBULUT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Murat ÖNDER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Merve YAVUZ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Ebru GEDİK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Hatice Kübra ARIKAN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275856" y="1340768"/>
            <a:ext cx="0" cy="5256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7340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74848" y="1354758"/>
            <a:ext cx="8229600" cy="634082"/>
          </a:xfrm>
        </p:spPr>
        <p:txBody>
          <a:bodyPr>
            <a:noAutofit/>
          </a:bodyPr>
          <a:lstStyle/>
          <a:p>
            <a:pPr algn="l"/>
            <a:r>
              <a:rPr lang="tr-TR" sz="3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MADDİ 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HATA KOMİSYONU</a:t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33394095"/>
              </p:ext>
            </p:extLst>
          </p:nvPr>
        </p:nvGraphicFramePr>
        <p:xfrm>
          <a:off x="467544" y="1700808"/>
          <a:ext cx="8208912" cy="3782151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686553"/>
                <a:gridCol w="5522359"/>
              </a:tblGrid>
              <a:tr h="1440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 Bölümü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Zeynep ULUDAĞ </a:t>
                      </a:r>
                      <a:r>
                        <a:rPr lang="tr-TR" sz="1800" b="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Cüneyt KURTAY 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Önder AYDIN 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Can GÜNGÖR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0801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Bölge Planlama Bölümü 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Kübra CİHANGİR ÇAMUR (Bölüm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Şule TÜDEŞ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Doç. Dr. 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Ülkü DUMAN YÜKSEL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 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Dilek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AKBULUT </a:t>
                      </a: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Hande KUTBAY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Zeynep YALMAN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31925" y="26558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Düz Bağlayıcı 10"/>
          <p:cNvCxnSpPr/>
          <p:nvPr/>
        </p:nvCxnSpPr>
        <p:spPr>
          <a:xfrm>
            <a:off x="3131840" y="1700808"/>
            <a:ext cx="0" cy="3600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2868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3528" y="147828"/>
            <a:ext cx="8042276" cy="1336956"/>
          </a:xfrm>
        </p:spPr>
        <p:txBody>
          <a:bodyPr>
            <a:normAutofit/>
          </a:bodyPr>
          <a:lstStyle/>
          <a:p>
            <a:pPr algn="l"/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STAJ </a:t>
            </a: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KOMİSYONU</a:t>
            </a: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29767136"/>
              </p:ext>
            </p:extLst>
          </p:nvPr>
        </p:nvGraphicFramePr>
        <p:xfrm>
          <a:off x="395536" y="1700808"/>
          <a:ext cx="8208912" cy="3919073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913670"/>
                <a:gridCol w="5295242"/>
              </a:tblGrid>
              <a:tr h="14401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 Bölümü </a:t>
                      </a:r>
                      <a:endParaRPr lang="tr-TR" sz="18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Can GÜNGÖR </a:t>
                      </a:r>
                      <a:r>
                        <a:rPr lang="tr-TR" sz="1800" b="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Arzu ÖZEN YAVUZ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İdil AYÇAM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Asena SOYLUK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Bölge Planlama Bölümü </a:t>
                      </a:r>
                      <a:endParaRPr lang="tr-TR" sz="18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Doç. Dr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Hayri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ULVİ </a:t>
                      </a: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Dr. Erman AKSOY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542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  </a:t>
                      </a:r>
                      <a:endParaRPr lang="tr-TR" sz="18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Aydın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ŞIK </a:t>
                      </a:r>
                      <a:r>
                        <a:rPr lang="tr-T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</a:t>
                      </a: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 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Murat ÖNDER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Selçuk KEÇEL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Cemil YAVUZ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275856" y="1700808"/>
            <a:ext cx="0" cy="38884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3361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18864" y="134989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DERS ve 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SINAV </a:t>
            </a: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PROGRAMLARI </a:t>
            </a:r>
            <a:b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HAZIRLAMA KOMİSYONU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 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/>
                <a:cs typeface="Arial"/>
              </a:rPr>
              <a:t/>
            </a:r>
            <a:b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/>
                <a:cs typeface="Arial"/>
              </a:rPr>
            </a:b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21224668"/>
              </p:ext>
            </p:extLst>
          </p:nvPr>
        </p:nvGraphicFramePr>
        <p:xfrm>
          <a:off x="611560" y="1916833"/>
          <a:ext cx="7992888" cy="4032447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836994"/>
                <a:gridCol w="5155894"/>
              </a:tblGrid>
              <a:tr h="1240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 Bölümü 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20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Sare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SAHİL </a:t>
                      </a:r>
                      <a:r>
                        <a:rPr lang="tr-TR" sz="2000" b="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(Bölüm  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Can GÜNGÖR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Arzu ÖZEN YAVUZ</a:t>
                      </a:r>
                      <a:endParaRPr lang="tr-TR" sz="2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852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Bölge Planlama Bölümü </a:t>
                      </a:r>
                      <a:endParaRPr lang="tr-TR" sz="20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 Yönetimi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9401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  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Merve </a:t>
                      </a: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COŞKUN </a:t>
                      </a:r>
                      <a:r>
                        <a:rPr lang="tr-TR" sz="20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</a:t>
                      </a: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  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Zeynep YALMAN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Cemil YAVUZ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Ebru GEDİK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491880" y="1916832"/>
            <a:ext cx="0" cy="40324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1204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778694"/>
            <a:ext cx="8229600" cy="1714202"/>
          </a:xfrm>
        </p:spPr>
        <p:txBody>
          <a:bodyPr>
            <a:noAutofit/>
          </a:bodyPr>
          <a:lstStyle/>
          <a:p>
            <a:pPr algn="l">
              <a:spcAft>
                <a:spcPts val="0"/>
              </a:spcAft>
            </a:pP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BÖLÜM 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FAALİYETLERİ </a:t>
            </a: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ve 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ETKİNLİKLER DÜZENLEME KOMİSYONU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> 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ea typeface="Calibri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ea typeface="Calibri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44260456"/>
              </p:ext>
            </p:extLst>
          </p:nvPr>
        </p:nvGraphicFramePr>
        <p:xfrm>
          <a:off x="539552" y="1772816"/>
          <a:ext cx="8136904" cy="3961691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4068452"/>
                <a:gridCol w="4068452"/>
              </a:tblGrid>
              <a:tr h="2559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 Bölümü 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20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Sare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SAHİL</a:t>
                      </a:r>
                      <a:endParaRPr lang="tr-TR" sz="2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Prof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Dr. Nakış KARAMAĞARALI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Neşe GURALLAR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Mediha GÜLTEK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Fulya ÖZMEN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Can GÜNGÖR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İrem YILMAZ</a:t>
                      </a:r>
                      <a:endParaRPr lang="tr-TR" sz="2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7004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Bölge Planlama Bölümü </a:t>
                      </a:r>
                      <a:endParaRPr lang="tr-TR" sz="20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S. Bahar YENİGÜL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Leyla 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ALKAN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7004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Bölümü  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Hande KUTBAY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Hatice KESDİ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1" name="Düz Bağlayıcı 10"/>
          <p:cNvCxnSpPr/>
          <p:nvPr/>
        </p:nvCxnSpPr>
        <p:spPr>
          <a:xfrm>
            <a:off x="4355976" y="1772816"/>
            <a:ext cx="0" cy="3960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9360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74848" y="2492896"/>
            <a:ext cx="8229600" cy="864096"/>
          </a:xfrm>
        </p:spPr>
        <p:txBody>
          <a:bodyPr>
            <a:noAutofit/>
          </a:bodyPr>
          <a:lstStyle/>
          <a:p>
            <a:pPr algn="l"/>
            <a:r>
              <a:rPr lang="tr-TR" sz="3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3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WEB 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SAYFASI HAZIRLAMA </a:t>
            </a: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KOMİSYONU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3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> </a:t>
            </a:r>
            <a:r>
              <a:rPr lang="tr-TR" sz="3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ea typeface="Calibri"/>
              </a:rPr>
              <a:t/>
            </a:r>
            <a:br>
              <a:rPr lang="tr-TR" sz="3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ea typeface="Calibri"/>
              </a:rPr>
            </a:br>
            <a:endParaRPr lang="tr-TR" sz="3800" b="1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25413304"/>
              </p:ext>
            </p:extLst>
          </p:nvPr>
        </p:nvGraphicFramePr>
        <p:xfrm>
          <a:off x="467544" y="2420888"/>
          <a:ext cx="7560840" cy="2839212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3456384"/>
                <a:gridCol w="4104456"/>
              </a:tblGrid>
              <a:tr h="864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 Bölümü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Yrd. Doç. Dr. Semra ARSLAN </a:t>
                      </a:r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SELÇUK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Melike AKYOL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Bölge Planlama Bölümü </a:t>
                      </a: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Ogan KIRSAÇLIOĞLU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Ürünleri Tasarımı Bölümü  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Hande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KUTBAY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Cemil YAVUZ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851920" y="2420888"/>
            <a:ext cx="0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2656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90872" y="1124744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 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TANITIMI KOMİSYONU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/>
                <a:cs typeface="Arial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/>
                <a:cs typeface="Arial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31626295"/>
              </p:ext>
            </p:extLst>
          </p:nvPr>
        </p:nvGraphicFramePr>
        <p:xfrm>
          <a:off x="683568" y="1988840"/>
          <a:ext cx="8136904" cy="3548274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596818"/>
                <a:gridCol w="5540086"/>
              </a:tblGrid>
              <a:tr h="16015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  Bölümü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Koordinatörü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Merve </a:t>
                      </a:r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AKANSEL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Dr. Emine ERCAN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Bengi Su ERTÜRKMEN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Arş. Gör. Bilge Beril KAPUSUZ </a:t>
                      </a:r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BALCI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İrem YILMAZ</a:t>
                      </a:r>
                      <a:endParaRPr lang="tr-TR" sz="1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0002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Bölge Planlama Bölüm Koordinatörü                                                 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Nilüfer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GÜRER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ea typeface="Calibri"/>
                          <a:cs typeface="Arial"/>
                        </a:rPr>
                        <a:t>Arş. Gör. Ayşe</a:t>
                      </a: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ea typeface="Calibri"/>
                          <a:cs typeface="Arial"/>
                        </a:rPr>
                        <a:t> Gül SOYDAN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ea typeface="Calibri"/>
                          <a:cs typeface="Arial"/>
                        </a:rPr>
                        <a:t>Arş. Gör. Hatice Gül ÖNDER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9265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 Bölüm Koordinatörü               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Dr. Onur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ÖZGÜR</a:t>
                      </a:r>
                      <a:endParaRPr lang="tr-TR" sz="1800" kern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Damla AKTAŞ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Arş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Gör. Merve YAVUZ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275856" y="1988840"/>
            <a:ext cx="0" cy="35283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303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18864" y="341784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KURUL ÜYELİKLERİ VE BAŞKANLIKLAR </a:t>
            </a:r>
            <a:b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(Mimarlık Bölümü)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tr-TR" altLang="tr-TR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Prof</a:t>
            </a:r>
            <a:r>
              <a:rPr lang="tr-TR" altLang="tr-TR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. </a:t>
            </a:r>
            <a:r>
              <a:rPr lang="tr-TR" altLang="tr-TR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Dr. </a:t>
            </a:r>
            <a:r>
              <a:rPr lang="tr-TR" altLang="tr-TR" b="1" u="sng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Sare</a:t>
            </a:r>
            <a:r>
              <a:rPr lang="tr-TR" altLang="tr-TR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 SAHİL</a:t>
            </a:r>
          </a:p>
          <a:p>
            <a:pPr>
              <a:defRPr/>
            </a:pPr>
            <a:r>
              <a:rPr lang="tr-TR" alt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UNESCO Milli Komisyonu Somut Kültürel Miras İhtisas Komitesi Üyeliği Eylül 2014 </a:t>
            </a:r>
          </a:p>
          <a:p>
            <a:pPr>
              <a:defRPr/>
            </a:pPr>
            <a:r>
              <a:rPr lang="tr-TR" alt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Kültür ve Turizm Bakanlığı Kültür Varlıkları Koruma Yüksek Kurul Üyeliği 2011 </a:t>
            </a:r>
          </a:p>
          <a:p>
            <a:pPr>
              <a:defRPr/>
            </a:pPr>
            <a:r>
              <a:rPr lang="tr-TR" alt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Kültür ve Turizm Bakanlığı İstanbul IV. Numaralı Kültür Varlıklarını Koruma Bölge Kurulu Üyeliği Eylül 2014</a:t>
            </a:r>
          </a:p>
          <a:p>
            <a:pPr marL="0" indent="0">
              <a:buNone/>
            </a:pP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63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518864" y="591270"/>
            <a:ext cx="8229600" cy="1325562"/>
          </a:xfrm>
        </p:spPr>
        <p:txBody>
          <a:bodyPr>
            <a:noAutofit/>
          </a:bodyPr>
          <a:lstStyle/>
          <a:p>
            <a:pPr algn="l"/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KURUL 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ÜYELİKLERİ VE BAŞKANLIKLAR </a:t>
            </a:r>
            <a:b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(Şehir ve Bölge Planlama Bölümü) </a:t>
            </a:r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49275" y="1677888"/>
            <a:ext cx="8042276" cy="434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Doç. Dr. Kübra ÇİHANGİR ÇAMUR</a:t>
            </a:r>
          </a:p>
          <a:p>
            <a:pPr marL="0" indent="0">
              <a:buNone/>
            </a:pP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İstanbul IV Numaralı Kültür Varlıklarını Koruma Bölge Kurulu Başkanı</a:t>
            </a:r>
          </a:p>
          <a:p>
            <a:pPr marL="0" indent="0">
              <a:buNone/>
            </a:pPr>
            <a:r>
              <a:rPr lang="tr-TR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Doç. Dr. Özlem GÜZEY</a:t>
            </a:r>
          </a:p>
          <a:p>
            <a:pPr marL="0" indent="0">
              <a:buNone/>
            </a:pP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Nevşehir Kültür Varlıklarını Koruma Bölge Kurulu Üyesi</a:t>
            </a:r>
          </a:p>
          <a:p>
            <a:pPr marL="0" indent="0">
              <a:buNone/>
            </a:pPr>
            <a:r>
              <a:rPr lang="tr-TR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Arş. Gör. Dr. Erman AKSOY</a:t>
            </a:r>
          </a:p>
          <a:p>
            <a:pPr marL="0" indent="0">
              <a:buNone/>
            </a:pPr>
            <a:r>
              <a:rPr lang="tr-T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Karabük Kültür Varlıklarını Koruma Bölge Kurulu Üyesi</a:t>
            </a:r>
          </a:p>
          <a:p>
            <a:pPr marL="0" indent="0">
              <a:buNone/>
            </a:pP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971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560" y="1772816"/>
            <a:ext cx="8042276" cy="43434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tr-TR" sz="64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Prof. Dr. H. Güçlü YAVUZCAN</a:t>
            </a:r>
          </a:p>
          <a:p>
            <a:r>
              <a:rPr lang="tr-TR" sz="6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Gazi Üniversitesi Etik Komisyonu Üyesi</a:t>
            </a:r>
          </a:p>
          <a:p>
            <a:r>
              <a:rPr lang="tr-TR" sz="6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Avrupa Komisyonu Proje Değerlendirme Uzmanı</a:t>
            </a:r>
          </a:p>
          <a:p>
            <a:r>
              <a:rPr lang="tr-TR" sz="6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Hentbol Federasyonu Dış İlişkiler Kurulu Başkanı</a:t>
            </a:r>
          </a:p>
          <a:p>
            <a:r>
              <a:rPr lang="tr-TR" sz="6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Tarım ve Gıda Konfederasyonu Gen. Bşk. Yrd.</a:t>
            </a:r>
          </a:p>
          <a:p>
            <a:pPr marL="0" indent="0">
              <a:buNone/>
            </a:pPr>
            <a:r>
              <a:rPr lang="tr-TR" sz="64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Doç. Dr. Abdullah TOĞAY</a:t>
            </a:r>
          </a:p>
          <a:p>
            <a:r>
              <a:rPr lang="tr-TR" sz="6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Bologna Eş Güdüm Komisyonu Üyesi</a:t>
            </a:r>
          </a:p>
          <a:p>
            <a:r>
              <a:rPr lang="tr-TR" sz="6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Başkent OSB Proje Danışmanı</a:t>
            </a:r>
          </a:p>
          <a:p>
            <a:r>
              <a:rPr lang="tr-TR" sz="6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Deprem Mühendisliği Araştırma ve Uygulama Merkezi Yönetim Kurulu</a:t>
            </a:r>
          </a:p>
          <a:p>
            <a:pPr marL="0" indent="0">
              <a:buNone/>
            </a:pPr>
            <a:r>
              <a:rPr lang="tr-TR" sz="64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Doç. Dr. Serkan GÜNEŞ</a:t>
            </a:r>
          </a:p>
          <a:p>
            <a:r>
              <a:rPr lang="tr-TR" sz="6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Başkent OSB Proje Danışmanı</a:t>
            </a:r>
          </a:p>
          <a:p>
            <a:endParaRPr lang="tr-TR" sz="2400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sp>
        <p:nvSpPr>
          <p:cNvPr id="7" name="Unvan 1"/>
          <p:cNvSpPr txBox="1">
            <a:spLocks/>
          </p:cNvSpPr>
          <p:nvPr/>
        </p:nvSpPr>
        <p:spPr>
          <a:xfrm>
            <a:off x="518864" y="404664"/>
            <a:ext cx="8229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KURUL ÜYELİKLERİ VE BAŞKANLIKLAR </a:t>
            </a: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(Endüstri Ürünleri Tasarımı Bölümü) </a:t>
            </a: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980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32151121"/>
              </p:ext>
            </p:extLst>
          </p:nvPr>
        </p:nvGraphicFramePr>
        <p:xfrm>
          <a:off x="755576" y="1526343"/>
          <a:ext cx="7704855" cy="48576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68152"/>
                <a:gridCol w="1224136"/>
                <a:gridCol w="2160240"/>
                <a:gridCol w="1411356"/>
                <a:gridCol w="1540971"/>
              </a:tblGrid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ÜNVAN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MİMARLIK BÖLÜMÜ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ŞEHİR VE BÖLGE PLANLAMA BÖLÜMÜ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ENDÜSTRİ ÜRÜNLERİ TASARIMI BÖLÜMÜ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ÇEVRE TASARIMI VE PEYZAJ MİMARLIĞI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28851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Profesör Dr.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28851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Doçent 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28851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Yardımcı Doçent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28851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Öğretim Görevlisi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28851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Araştırma</a:t>
                      </a:r>
                      <a:r>
                        <a:rPr lang="tr-TR" sz="16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Görevlisi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28851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TOPLAM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38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09631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Genel Toplam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83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83568" y="197768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FAKÜLTESİ TAM ZAMANLI AKADEMİK </a:t>
            </a: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KADROSU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cxnSp>
        <p:nvCxnSpPr>
          <p:cNvPr id="12" name="Düz Bağlayıcı 11"/>
          <p:cNvCxnSpPr/>
          <p:nvPr/>
        </p:nvCxnSpPr>
        <p:spPr>
          <a:xfrm>
            <a:off x="7020272" y="1540233"/>
            <a:ext cx="0" cy="44090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Bağlayıcı 13"/>
          <p:cNvCxnSpPr/>
          <p:nvPr/>
        </p:nvCxnSpPr>
        <p:spPr>
          <a:xfrm>
            <a:off x="5580112" y="1540233"/>
            <a:ext cx="0" cy="44090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/>
        </p:nvCxnSpPr>
        <p:spPr>
          <a:xfrm>
            <a:off x="3419872" y="1540232"/>
            <a:ext cx="0" cy="44090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Düz Bağlayıcı 15"/>
          <p:cNvCxnSpPr/>
          <p:nvPr/>
        </p:nvCxnSpPr>
        <p:spPr>
          <a:xfrm>
            <a:off x="2123728" y="1540231"/>
            <a:ext cx="0" cy="44090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223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99592" y="62981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</a:t>
            </a:r>
            <a:r>
              <a:rPr lang="tr-T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FAKÜLTESİNDE  </a:t>
            </a:r>
            <a:br>
              <a:rPr lang="tr-T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2547 SAYILI KANUN UYARINCA ARAŞTIRMA GÖREVLİLERİNİN BÖLÜM BAŞKANLIKLARINA GÖRE SAYISAL DAĞILIMI</a:t>
            </a:r>
            <a:br>
              <a:rPr lang="tr-T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20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1115614"/>
              </p:ext>
            </p:extLst>
          </p:nvPr>
        </p:nvGraphicFramePr>
        <p:xfrm>
          <a:off x="971600" y="1772816"/>
          <a:ext cx="6624736" cy="41249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219200"/>
                <a:gridCol w="1219200"/>
                <a:gridCol w="1219200"/>
                <a:gridCol w="1219200"/>
                <a:gridCol w="1747936"/>
              </a:tblGrid>
              <a:tr h="335182">
                <a:tc>
                  <a:txBody>
                    <a:bodyPr/>
                    <a:lstStyle/>
                    <a:p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FAKÜLTE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FEN BİLİMLERİ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Bölümler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33/a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33/a madde ÖYP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50/d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35. Madde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Mimarlık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Şehir ve Bölge Planlama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Endüstri ürünleri Tasarımı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Toplam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24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9" name="Düz Bağlayıcı 8"/>
          <p:cNvCxnSpPr/>
          <p:nvPr/>
        </p:nvCxnSpPr>
        <p:spPr>
          <a:xfrm>
            <a:off x="2267744" y="2492896"/>
            <a:ext cx="0" cy="3240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Bağlayıcı 10"/>
          <p:cNvCxnSpPr/>
          <p:nvPr/>
        </p:nvCxnSpPr>
        <p:spPr>
          <a:xfrm>
            <a:off x="3203848" y="2492896"/>
            <a:ext cx="0" cy="3240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5652120" y="2492896"/>
            <a:ext cx="0" cy="3240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üz Bağlayıcı 12"/>
          <p:cNvCxnSpPr/>
          <p:nvPr/>
        </p:nvCxnSpPr>
        <p:spPr>
          <a:xfrm>
            <a:off x="4716016" y="2492896"/>
            <a:ext cx="0" cy="3240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777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51520" y="850702"/>
            <a:ext cx="8229600" cy="346050"/>
          </a:xfrm>
        </p:spPr>
        <p:txBody>
          <a:bodyPr>
            <a:noAutofit/>
          </a:bodyPr>
          <a:lstStyle/>
          <a:p>
            <a:pPr algn="l"/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PROFESÖRLÜK KADROSU BEKLEYEN ÖĞRETİM ÜYELERİ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48377005"/>
              </p:ext>
            </p:extLst>
          </p:nvPr>
        </p:nvGraphicFramePr>
        <p:xfrm>
          <a:off x="323528" y="1412776"/>
          <a:ext cx="8424935" cy="4416552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3435688"/>
                <a:gridCol w="3045032"/>
                <a:gridCol w="1944215"/>
              </a:tblGrid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Öğretim Üyesinin Adı ve Soyadı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Doçent Unvanı Aldığı Tarih Sırasıyla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3497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Kübra CİHANGİR ÇAMUR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31.01.2009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Nilgün GÖRER TAMER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09.02.2009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232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Neşe GURALLAR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16.04.2010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232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Esin BOYACIOĞLU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19.04.2010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232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Cüneyt KURTAY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19.04.2010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2777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Özlem GÜZEY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26.04.2010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268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Aydın ŞIK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24.06.2010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259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Ayşe TEKEL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28.01.2011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232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Pınar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DİNÇ KALAYCI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Mimarlık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25.02.2011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6588224" y="1412776"/>
            <a:ext cx="0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/>
          <p:cNvCxnSpPr/>
          <p:nvPr/>
        </p:nvCxnSpPr>
        <p:spPr>
          <a:xfrm>
            <a:off x="3707904" y="1412776"/>
            <a:ext cx="0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8581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1152128"/>
          </a:xfrm>
        </p:spPr>
        <p:txBody>
          <a:bodyPr>
            <a:noAutofit/>
          </a:bodyPr>
          <a:lstStyle/>
          <a:p>
            <a:pPr lvl="0" algn="l"/>
            <a: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 pitchFamily="34" charset="0"/>
                <a:cs typeface="Arial"/>
              </a:rPr>
              <a:t/>
            </a:r>
            <a:b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 pitchFamily="34" charset="0"/>
                <a:cs typeface="Arial"/>
              </a:rPr>
            </a:br>
            <a: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 pitchFamily="34" charset="0"/>
                <a:cs typeface="Arial"/>
              </a:rPr>
              <a:t>DOÇENTLİK KADROSU BEKLEYEN ÖĞRETİM</a:t>
            </a:r>
            <a:b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 pitchFamily="34" charset="0"/>
                <a:cs typeface="Arial"/>
              </a:rPr>
            </a:br>
            <a: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Calibri" pitchFamily="34" charset="0"/>
                <a:cs typeface="Arial"/>
              </a:rPr>
              <a:t>ÜYELERİ</a:t>
            </a:r>
            <a:r>
              <a:rPr lang="tr-TR" alt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alt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47314223"/>
              </p:ext>
            </p:extLst>
          </p:nvPr>
        </p:nvGraphicFramePr>
        <p:xfrm>
          <a:off x="457200" y="2348880"/>
          <a:ext cx="8229600" cy="224026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3322712"/>
                <a:gridCol w="2952328"/>
                <a:gridCol w="1954560"/>
              </a:tblGrid>
              <a:tr h="9361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Öğretim Üyesinin Adı ve Soyadı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Bölümü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Doçent Unvanı Aldığı Tarih Sırasıyla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Fatma ERDOĞAN ARAS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Şehir ve Bölge Planlama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31.10.2014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Dilek AKBULUT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27.03.2015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  <a:tr h="347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Doç. Dr. </a:t>
                      </a: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Alper </a:t>
                      </a:r>
                      <a:r>
                        <a:rPr lang="tr-TR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ÇALGÜNER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Endüstri Ürünleri Tasarımı</a:t>
                      </a:r>
                      <a:endParaRPr lang="tr-TR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19.10.2015</a:t>
                      </a:r>
                      <a:endParaRPr lang="tr-TR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3707904" y="2708920"/>
            <a:ext cx="0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/>
          <p:cNvCxnSpPr/>
          <p:nvPr/>
        </p:nvCxnSpPr>
        <p:spPr>
          <a:xfrm>
            <a:off x="6444208" y="2708920"/>
            <a:ext cx="0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7354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FAKÜLTESİ 2015-2016 </a:t>
            </a:r>
            <a:r>
              <a:rPr lang="tr-TR" alt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EĞİTİM-ÖĞRETİM </a:t>
            </a:r>
            <a: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YILINDA EMEKLİ </a:t>
            </a:r>
            <a:r>
              <a:rPr lang="tr-TR" alt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ÖĞRETİM ELEMANLARI</a:t>
            </a:r>
            <a:r>
              <a:rPr lang="tr-TR" alt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cs typeface="Arial" panose="020B0604020202020204" pitchFamily="34" charset="0"/>
              </a:rPr>
              <a:t/>
            </a:r>
            <a:br>
              <a:rPr lang="tr-TR" alt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  <a:cs typeface="Arial" panose="020B0604020202020204" pitchFamily="34" charset="0"/>
              </a:rPr>
            </a:b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  <a:t/>
            </a:r>
            <a:b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SOCPEUR" panose="020B0604020202020204" pitchFamily="34" charset="0"/>
              </a:rPr>
            </a:br>
            <a:endParaRPr lang="tr-TR" sz="3200" b="1" dirty="0">
              <a:solidFill>
                <a:schemeClr val="tx1">
                  <a:lumMod val="65000"/>
                  <a:lumOff val="35000"/>
                </a:schemeClr>
              </a:solidFill>
              <a:latin typeface="ISOCPEUR" panose="020B0604020202020204" pitchFamily="34" charset="0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36128733"/>
              </p:ext>
            </p:extLst>
          </p:nvPr>
        </p:nvGraphicFramePr>
        <p:xfrm>
          <a:off x="539552" y="2996953"/>
          <a:ext cx="8229600" cy="86448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114800"/>
                <a:gridCol w="4114800"/>
              </a:tblGrid>
              <a:tr h="468248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Öğretim</a:t>
                      </a:r>
                      <a:r>
                        <a:rPr lang="tr-TR" sz="20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Üyesi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Bölümü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Prof. Dr. </a:t>
                      </a:r>
                      <a:r>
                        <a:rPr lang="tr-TR" sz="20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Hülagü</a:t>
                      </a:r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KAPLAN</a:t>
                      </a:r>
                      <a:endParaRPr lang="tr-TR" sz="20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Şehir ve Bölge Planlama</a:t>
                      </a:r>
                      <a:endParaRPr lang="tr-TR" sz="2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>
            <a:off x="4572000" y="2996952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263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60018497"/>
              </p:ext>
            </p:extLst>
          </p:nvPr>
        </p:nvGraphicFramePr>
        <p:xfrm>
          <a:off x="468313" y="1337392"/>
          <a:ext cx="8352159" cy="5187952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6119812"/>
                <a:gridCol w="1081088"/>
                <a:gridCol w="1151259"/>
              </a:tblGrid>
              <a:tr h="66516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2014-2015 YILI AKADEMİK ÇALIŞMA SAYILARI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ULUSAL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ULUSLAR ARASI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2952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 Bilimsel Yayınlar 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9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>
                    <a:solidFill>
                      <a:srgbClr val="CFE7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23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>
                    <a:solidFill>
                      <a:srgbClr val="CFE7F2"/>
                    </a:solidFill>
                  </a:tcPr>
                </a:tc>
              </a:tr>
              <a:tr h="446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1.1. SCI, SCI-EXP., SSCI, AHCI Tarafından Taranan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446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1.2. Diğer İndeksler Tarafından Taranan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12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446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1.3. Hakemli ve </a:t>
                      </a:r>
                      <a:r>
                        <a:rPr kumimoji="0" lang="tr-TR" altLang="tr-TR" sz="18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Dğr</a:t>
                      </a: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Bil., Sanatsal Dergilerde Yapılan Yayın 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2952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1.4. Kitapta bölümler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2952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446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 Bilimsel Toplantı, Kongre ve Görevler</a:t>
                      </a:r>
                      <a:endParaRPr kumimoji="0" lang="sv-SE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>
                    <a:solidFill>
                      <a:srgbClr val="CFE7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131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>
                    <a:solidFill>
                      <a:srgbClr val="CFE7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48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>
                    <a:solidFill>
                      <a:srgbClr val="CFE7F2"/>
                    </a:solidFill>
                  </a:tcPr>
                </a:tc>
              </a:tr>
              <a:tr h="446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2.1. Konferans, Sempozyum, Kongre, Görev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17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24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446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2.2. Seminer, Panelde davetli konuşmacı, </a:t>
                      </a:r>
                      <a:r>
                        <a:rPr kumimoji="0" lang="tr-TR" altLang="tr-TR" sz="18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Çalıştay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13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14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2952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2.3. Bilimsel Toplantı Düzenleme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  <a:tr h="66516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2.4. Jüri- proje değerlendirmesi/bilim kurulları/yürütücülükler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97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4" marR="9524" marT="9525" marB="0" anchor="b" horzOverflow="overflow"/>
                </a:tc>
              </a:tr>
            </a:tbl>
          </a:graphicData>
        </a:graphic>
      </p:graphicFrame>
      <p:sp>
        <p:nvSpPr>
          <p:cNvPr id="14" name="Unvan 1"/>
          <p:cNvSpPr>
            <a:spLocks noGrp="1"/>
          </p:cNvSpPr>
          <p:nvPr>
            <p:ph type="title"/>
          </p:nvPr>
        </p:nvSpPr>
        <p:spPr>
          <a:xfrm>
            <a:off x="395536" y="-747464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ÇALIŞMALAR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BÖLÜMÜ 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cxnSp>
        <p:nvCxnSpPr>
          <p:cNvPr id="3" name="Düz Bağlayıcı 2"/>
          <p:cNvCxnSpPr/>
          <p:nvPr/>
        </p:nvCxnSpPr>
        <p:spPr>
          <a:xfrm>
            <a:off x="6516216" y="1340768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/>
        </p:nvCxnSpPr>
        <p:spPr>
          <a:xfrm>
            <a:off x="7524328" y="1340768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8114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5 Slayt Numarası Yer Tutucusu"/>
          <p:cNvSpPr>
            <a:spLocks noGrp="1"/>
          </p:cNvSpPr>
          <p:nvPr>
            <p:ph type="sldNum" sz="quarter" idx="12"/>
          </p:nvPr>
        </p:nvSpPr>
        <p:spPr bwMode="auto">
          <a:xfrm>
            <a:off x="8305800" y="6448425"/>
            <a:ext cx="442913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6BB1C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6BB1C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6585CF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585CF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585CF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585CF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585CF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  <a:ea typeface="ＭＳ Ｐゴシック" pitchFamily="34" charset="-128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fld id="{FEED9F2D-480A-4B84-94C0-89422CC9C7E2}" type="slidenum">
              <a:rPr lang="tr-TR" altLang="tr-TR" sz="1500" smtClean="0">
                <a:latin typeface="Arial" charset="0"/>
              </a:rPr>
              <a:pPr algn="l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lang="tr-TR" altLang="tr-TR" sz="1500" smtClean="0">
              <a:latin typeface="Arial" charset="0"/>
            </a:endParaRPr>
          </a:p>
        </p:txBody>
      </p:sp>
      <p:graphicFrame>
        <p:nvGraphicFramePr>
          <p:cNvPr id="8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66584101"/>
              </p:ext>
            </p:extLst>
          </p:nvPr>
        </p:nvGraphicFramePr>
        <p:xfrm>
          <a:off x="467544" y="1196752"/>
          <a:ext cx="8393112" cy="561086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322637"/>
                <a:gridCol w="927100"/>
                <a:gridCol w="1000125"/>
                <a:gridCol w="785813"/>
                <a:gridCol w="1093241"/>
                <a:gridCol w="1264196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ea typeface="ＭＳ Ｐゴシック" pitchFamily="34" charset="-128"/>
                          <a:cs typeface="Arial"/>
                        </a:rPr>
                        <a:t>2013-2014 YILI AKADEMİK ÇALIŞMA SAYILARI</a:t>
                      </a: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ea typeface="ＭＳ Ｐゴシック" pitchFamily="34" charset="-128"/>
                          <a:cs typeface="Arial"/>
                        </a:rPr>
                        <a:t>ULUSAL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ea typeface="ＭＳ Ｐゴシック" pitchFamily="34" charset="-128"/>
                          <a:cs typeface="Arial"/>
                        </a:rPr>
                        <a:t>ULUSLAR ARASI</a:t>
                      </a: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3. Kitap ve Editörlük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25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3.1. Kitap 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</a:tr>
              <a:tr h="3524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3.2. Editörlük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</a:tr>
              <a:tr h="2841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3.3. Hakemlikler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18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</a:tr>
              <a:tr h="63817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4. Eğitim-Öğretim ve Tez Yönetme, Tamamlanan Tezler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Yüksek  Lisans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Doktora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</a:tr>
              <a:tr h="63817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4.1. Tamamlanan Tezler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35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</a:tr>
              <a:tr h="84931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5. Bilimsel Projeler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Diğer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BAP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DÖN. SERM.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TUBITAK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AB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</a:tr>
              <a:tr h="4286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5.1. Proje </a:t>
                      </a:r>
                      <a:endParaRPr kumimoji="0" lang="tr-TR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</a:tr>
              <a:tr h="55880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6. Ödüller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ULUSAL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ULUSLAR ARASI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</a:tr>
              <a:tr h="2841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ödüller</a:t>
                      </a:r>
                      <a:endParaRPr kumimoji="0" lang="en-US" alt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kumimoji="0" lang="en-US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</a:tr>
              <a:tr h="4286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7. Diğer etkinlik ve faaliyetler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75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ISOCPEUR" panose="020B0604020202020204" pitchFamily="34" charset="0"/>
                        <a:ea typeface="ＭＳ Ｐゴシック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95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defRPr sz="20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6BB1C9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585CF"/>
                        </a:buClr>
                        <a:buSzPct val="65000"/>
                        <a:buFont typeface="Wingdings 2" pitchFamily="18" charset="2"/>
                        <a:defRPr>
                          <a:solidFill>
                            <a:schemeClr val="tx1"/>
                          </a:solidFill>
                          <a:latin typeface="Constantia" pitchFamily="18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kumimoji="0" lang="tr-TR" alt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ＭＳ Ｐゴシック" pitchFamily="34" charset="-128"/>
                        <a:cs typeface="Arial"/>
                      </a:endParaRPr>
                    </a:p>
                  </a:txBody>
                  <a:tcPr marL="9525" marR="9525" marT="9526" marB="0" anchor="b" horzOverflow="overflow">
                    <a:solidFill>
                      <a:srgbClr val="CFE7F2"/>
                    </a:solidFill>
                  </a:tcPr>
                </a:tc>
              </a:tr>
            </a:tbl>
          </a:graphicData>
        </a:graphic>
      </p:graphicFrame>
      <p:sp>
        <p:nvSpPr>
          <p:cNvPr id="11" name="Unvan 1"/>
          <p:cNvSpPr>
            <a:spLocks noGrp="1"/>
          </p:cNvSpPr>
          <p:nvPr>
            <p:ph type="title"/>
          </p:nvPr>
        </p:nvSpPr>
        <p:spPr>
          <a:xfrm>
            <a:off x="395536" y="-891480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ÇALIŞMALAR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BÖLÜMÜ 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892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75594492"/>
              </p:ext>
            </p:extLst>
          </p:nvPr>
        </p:nvGraphicFramePr>
        <p:xfrm>
          <a:off x="755576" y="1700812"/>
          <a:ext cx="7560839" cy="471992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921876"/>
                <a:gridCol w="1210107"/>
                <a:gridCol w="1428856"/>
              </a:tblGrid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2015 YILI AKADEMİK ÇALIŞMA SAYILARI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ULUSAL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ULUSLAR ARASI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67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 Bilimsel Yayınlar 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1.1. SCI, SCI-EXP., SSCI, AHCI Tarafından Taranan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9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1.2. Diğer İndeksler Tarafından Taranan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1.3. Hakemli ve </a:t>
                      </a:r>
                      <a:r>
                        <a:rPr lang="tr-TR" sz="16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Dğr</a:t>
                      </a: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Bil., Sanatsal Dergilerde Yapılan Yayın 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1.4. Kitapta bölümler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67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 Bilimsel Toplantı, Kongre ve Görevler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2.1. Konferans, Sempozyum, Kongre, Görev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22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2.2. Seminer, Panelde davetli konuşmacı, Çalıştay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2.3. Bilimsel Toplantı Düzenleme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2.4. Jüri- proje değerlendirmesi/bilim kurulları/yürütücülükler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22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Unvan 1"/>
          <p:cNvSpPr>
            <a:spLocks noGrp="1"/>
          </p:cNvSpPr>
          <p:nvPr>
            <p:ph type="title"/>
          </p:nvPr>
        </p:nvSpPr>
        <p:spPr>
          <a:xfrm>
            <a:off x="683568" y="-531440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ÇALIŞMALAR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ŞEHİR VE BÖLGE PLANLAMA BÖLÜMÜ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509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17175269"/>
              </p:ext>
            </p:extLst>
          </p:nvPr>
        </p:nvGraphicFramePr>
        <p:xfrm>
          <a:off x="755576" y="1629254"/>
          <a:ext cx="7704856" cy="4892259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672408"/>
                <a:gridCol w="1060385"/>
                <a:gridCol w="1089711"/>
                <a:gridCol w="990454"/>
                <a:gridCol w="891898"/>
              </a:tblGrid>
              <a:tr h="418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ULUSAL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ULUSLARARASI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8955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Kitap ve Editörlük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8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3.1. Kitap 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8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3.2. Editörlük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8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3.3. Hakemlikler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8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Eğitim-Öğretim ve Tez Yönetme, Tamamlanan Tezler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Y.Lisans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Doktora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8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4.1. Tez Yönetme/Bitirilen tezler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8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5. Bilimsel Projeler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BAP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DÖN. </a:t>
                      </a: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SERM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TUBITAK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18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5.1. Proje 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1895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 Ödüller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ULUSAL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ULUSLARARASI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895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-290743" y="3719"/>
            <a:ext cx="1006348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 sz="2000"/>
          </a:p>
        </p:txBody>
      </p:sp>
      <p:sp>
        <p:nvSpPr>
          <p:cNvPr id="8" name="Unvan 1"/>
          <p:cNvSpPr>
            <a:spLocks noGrp="1"/>
          </p:cNvSpPr>
          <p:nvPr>
            <p:ph type="title"/>
          </p:nvPr>
        </p:nvSpPr>
        <p:spPr>
          <a:xfrm>
            <a:off x="683568" y="-531440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ÇALIŞMALAR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ŞEHİR VE BÖLGE PLANLAMA BÖLÜMÜ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9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27020591"/>
              </p:ext>
            </p:extLst>
          </p:nvPr>
        </p:nvGraphicFramePr>
        <p:xfrm>
          <a:off x="745233" y="1700808"/>
          <a:ext cx="8003231" cy="490728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989636"/>
                <a:gridCol w="926437"/>
                <a:gridCol w="3087158"/>
              </a:tblGrid>
              <a:tr h="2699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 Diğer etkinlik ve faaliyetler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BİDEB Aracılığı ile Konuk Bilim İnsanı Ağırlama: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Prof.Dr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Jean-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Michel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Guldmann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(Ohio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State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Üniversitesi)-(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Doç.Dr.Burcu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ÇINGI ÖZÜDURU)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BİDEB Aracılığı ile Konuk Bilim İnsanı Ağırlama: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Dr.Alain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Chiaradia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(Cardiff Üniversitesi-)-(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Doç.Dr.Burcu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ÇINGI ÖZÜDURU)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Eskişehir Anadolu Üniversitesi Mimarlık Fakültesinin kurucusu ve ilk Mimarlık bölüm başkanı olarak 30. Yıl kutlamasında konuşmacı (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Prof.Dr.Şule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Karaaslan)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1170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Varsa kurul üyelikleri ve başkanlıklar: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İstanbul 4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nolu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(Tarihi Yarımada) Kültür Varlıklarını Koruma Bölge Kurulu Üyeliği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Nevşehir Kültür Varlıklarını Koruma Bölge Kurulu Üyeliği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Karabük Kültür Varlıklarını Koruma Bölge Kurulu Üyeliği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733137" y="-135457"/>
            <a:ext cx="10453201" cy="520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/>
          </a:p>
        </p:txBody>
      </p:sp>
      <p:sp>
        <p:nvSpPr>
          <p:cNvPr id="6" name="Unvan 1"/>
          <p:cNvSpPr>
            <a:spLocks noGrp="1"/>
          </p:cNvSpPr>
          <p:nvPr>
            <p:ph type="title"/>
          </p:nvPr>
        </p:nvSpPr>
        <p:spPr>
          <a:xfrm>
            <a:off x="683568" y="-531440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ÇALIŞMALAR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ŞEHİR VE BÖLGE PLANLAMA BÖLÜMÜ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495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60482473"/>
              </p:ext>
            </p:extLst>
          </p:nvPr>
        </p:nvGraphicFramePr>
        <p:xfrm>
          <a:off x="704256" y="1412779"/>
          <a:ext cx="7704857" cy="502930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4524889"/>
                <a:gridCol w="1533110"/>
                <a:gridCol w="1646858"/>
              </a:tblGrid>
              <a:tr h="396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2015 YILI AKADEMİK ÇALIŞMA SAYILARI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ULUSAL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ULUSLARARASI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396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 Bilimsel Yayınlar 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396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1.1. SCI, SCI-EXP., SSCI, AHCI Tarafından Taranan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264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1.2. Diğer İndeksler Tarafından Taranan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490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1.3. Hakemli ve </a:t>
                      </a:r>
                      <a:r>
                        <a:rPr lang="tr-TR" sz="14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Dğr</a:t>
                      </a: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. Bil., Sanatsal Dergilerde Yapılan Yayın 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396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1.4. Kitapta bölümler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396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 Bilimsel Toplantı, Kongre ve Görevler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29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21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39694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ea typeface="+mn-ea"/>
                          <a:cs typeface="Arial"/>
                        </a:rPr>
                        <a:t>2.1. Konferans, Sempozyum, Kongre, Seminer KATILIM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16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396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2.2. Konferans, Sempozyum, Kongre, GÖREV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396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2.3. Seminer, Panelde davetli konuşmacı, Çalıştay  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396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2.4. Bilimsel Toplantı Düzenleme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490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2.5. Jüri- proje değerlendirmesi/bilim kurulları/yürütücülükler</a:t>
                      </a:r>
                      <a:endParaRPr lang="tr-TR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17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0" name="Düz Bağlayıcı 9"/>
          <p:cNvCxnSpPr/>
          <p:nvPr/>
        </p:nvCxnSpPr>
        <p:spPr>
          <a:xfrm>
            <a:off x="5580112" y="1412776"/>
            <a:ext cx="0" cy="48965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Bağlayıcı 10"/>
          <p:cNvCxnSpPr/>
          <p:nvPr/>
        </p:nvCxnSpPr>
        <p:spPr>
          <a:xfrm>
            <a:off x="6876256" y="1412776"/>
            <a:ext cx="0" cy="48965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Unvan 1"/>
          <p:cNvSpPr>
            <a:spLocks noGrp="1"/>
          </p:cNvSpPr>
          <p:nvPr>
            <p:ph type="title"/>
          </p:nvPr>
        </p:nvSpPr>
        <p:spPr>
          <a:xfrm>
            <a:off x="611560" y="-747464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ÇALIŞMALAR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ENDÜSTRİ ÜRÜNLERİ TASARIMI BÖLÜMÜ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06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80054464"/>
              </p:ext>
            </p:extLst>
          </p:nvPr>
        </p:nvGraphicFramePr>
        <p:xfrm>
          <a:off x="755576" y="1484784"/>
          <a:ext cx="7056788" cy="5028596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2715135"/>
                <a:gridCol w="885267"/>
                <a:gridCol w="720080"/>
                <a:gridCol w="288032"/>
                <a:gridCol w="720080"/>
                <a:gridCol w="293501"/>
                <a:gridCol w="570595"/>
                <a:gridCol w="864098"/>
              </a:tblGrid>
              <a:tr h="210117">
                <a:tc gridSpan="4"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Kitap ve Editörlük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tr-TR" sz="16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tr-TR" sz="16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0117">
                <a:tc gridSpan="4"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3.1. Kitap 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97790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2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0117">
                <a:tc gridSpan="4"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3.2. Editörlük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0117">
                <a:tc gridSpan="4"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3.3. Hakemlikler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919705">
                <a:tc gridSpan="4"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Eğitim-Öğretim ve Tez Yönetme, Tamamlanan Tezler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Y.Lisans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Doktora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0117">
                <a:tc gridSpan="4"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4.1. Tez Yönetme/Bitirilen tezler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45979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5. Bilimsel Projeler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BAP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SANTEZ</a:t>
                      </a:r>
                      <a:endParaRPr lang="tr-TR" sz="1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KALKINMA </a:t>
                      </a:r>
                      <a:r>
                        <a:rPr lang="tr-T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AJANSI</a:t>
                      </a:r>
                      <a:endParaRPr lang="tr-TR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DİĞER</a:t>
                      </a: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</a:tr>
              <a:tr h="210117"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5.1. Proje – </a:t>
                      </a:r>
                      <a:r>
                        <a:rPr lang="tr-TR" sz="16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Tamamlanan</a:t>
                      </a: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</a:tr>
              <a:tr h="210117"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5.2. Proje</a:t>
                      </a: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tr-TR" sz="16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Devam Eden </a:t>
                      </a: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68" marR="49868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Unvan 1"/>
          <p:cNvSpPr>
            <a:spLocks noGrp="1"/>
          </p:cNvSpPr>
          <p:nvPr>
            <p:ph type="title"/>
          </p:nvPr>
        </p:nvSpPr>
        <p:spPr>
          <a:xfrm>
            <a:off x="611560" y="-747464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ÇALIŞMALAR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ENDÜSTRİ ÜRÜNLERİ TASARIMI BÖLÜMÜ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032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15842072"/>
              </p:ext>
            </p:extLst>
          </p:nvPr>
        </p:nvGraphicFramePr>
        <p:xfrm>
          <a:off x="755576" y="1628800"/>
          <a:ext cx="6912766" cy="324036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4059712"/>
                <a:gridCol w="1375499"/>
                <a:gridCol w="1477555"/>
              </a:tblGrid>
              <a:tr h="648072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6. Ödüller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ULUSAL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ULUSLAR ARASI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Yayın Ödülleri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Yarışma Ödülleri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7. Diğer etkinlik ve faaliyetler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Patent ve Endüstriyel Tasarım Tescilleri</a:t>
                      </a:r>
                      <a:endParaRPr lang="tr-TR" sz="16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 (Faydalı Model)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Unvan 1"/>
          <p:cNvSpPr>
            <a:spLocks noGrp="1"/>
          </p:cNvSpPr>
          <p:nvPr>
            <p:ph type="title"/>
          </p:nvPr>
        </p:nvSpPr>
        <p:spPr>
          <a:xfrm>
            <a:off x="611560" y="-747464"/>
            <a:ext cx="8229600" cy="2016224"/>
          </a:xfrm>
        </p:spPr>
        <p:txBody>
          <a:bodyPr>
            <a:no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AKADEMİK ÇALIŞMALAR </a:t>
            </a:r>
            <a:b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ENDÜSTRİ ÜRÜNLERİ TASARIMI BÖLÜMÜ</a:t>
            </a:r>
            <a:endParaRPr lang="tr-TR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140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46856" y="149391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2015-2016 </a:t>
            </a:r>
            <a: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EĞİTİM-ÖĞRETİM YILINDA FAKÜLTEMİZDE ÖĞRENİM GÖREN ÖĞRENCİ SAYILARI</a:t>
            </a:r>
            <a:b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endParaRPr lang="tr-TR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10075012"/>
              </p:ext>
            </p:extLst>
          </p:nvPr>
        </p:nvGraphicFramePr>
        <p:xfrm>
          <a:off x="529208" y="2492896"/>
          <a:ext cx="7715200" cy="229368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374869"/>
                <a:gridCol w="1482731"/>
                <a:gridCol w="1928800"/>
                <a:gridCol w="1928800"/>
              </a:tblGrid>
              <a:tr h="1252736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2014-2015 Eğitim-öğretim</a:t>
                      </a:r>
                      <a:r>
                        <a:rPr lang="tr-TR" sz="16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yılında kayıtlı öğrenci sayıları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6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Mimarlık Bölümü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Şehir</a:t>
                      </a:r>
                      <a:r>
                        <a:rPr lang="tr-TR" sz="16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ve Bölge Planlama Bölümü</a:t>
                      </a:r>
                      <a:endParaRPr lang="tr-TR" sz="16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Endüstri Ürünleri Tasarımı Bölümü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20473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Lisans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521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335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105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20473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Toplam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961</a:t>
                      </a:r>
                      <a:endParaRPr lang="tr-TR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3358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/>
            </a:r>
            <a:b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</a:br>
            <a:r>
              <a:rPr lang="tr-T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2015-2016 EĞİTİM-ÖĞRETİM YILINDA FARKLI PROGRAMLARLA FAKÜLTEMİZDE ÖĞRENİM GÖREN ÖĞRENCİ SAYILARI</a:t>
            </a:r>
            <a:r>
              <a:rPr lang="tr-TR" sz="2400" b="1" dirty="0">
                <a:latin typeface="Arial"/>
                <a:cs typeface="Arial"/>
              </a:rPr>
              <a:t/>
            </a:r>
            <a:br>
              <a:rPr lang="tr-TR" sz="2400" b="1" dirty="0">
                <a:latin typeface="Arial"/>
                <a:cs typeface="Arial"/>
              </a:rPr>
            </a:br>
            <a:endParaRPr lang="tr-TR" sz="2400" b="1" dirty="0">
              <a:latin typeface="Arial"/>
              <a:cs typeface="Arial"/>
            </a:endParaRP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44989830"/>
              </p:ext>
            </p:extLst>
          </p:nvPr>
        </p:nvGraphicFramePr>
        <p:xfrm>
          <a:off x="549275" y="1816226"/>
          <a:ext cx="8042277" cy="362899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628593"/>
                <a:gridCol w="844427"/>
                <a:gridCol w="844427"/>
                <a:gridCol w="844427"/>
                <a:gridCol w="864545"/>
                <a:gridCol w="1005286"/>
                <a:gridCol w="1005286"/>
                <a:gridCol w="1005286"/>
              </a:tblGrid>
              <a:tr h="604833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PROGRAMLAR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Mimarlık</a:t>
                      </a:r>
                      <a:r>
                        <a:rPr lang="tr-TR" sz="14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 Bölümü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Şehir ve Bölge Planlama Bölümü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Endüstri Ürünleri Tasarımı Bölümü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TOPLAM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</a:tr>
              <a:tr h="604833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Öğrenci Statüsü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GELEN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GİDEN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GELEN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GİDEN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GELEN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GİDEN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</a:tr>
              <a:tr h="604833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ERASMUS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</a:tr>
              <a:tr h="604833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FARABİ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13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</a:tr>
              <a:tr h="604833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MEVLANA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</a:tr>
              <a:tr h="604833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GENEL TOPLAM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16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cs typeface="Arial"/>
                        </a:rPr>
                        <a:t>35</a:t>
                      </a:r>
                      <a:endParaRPr lang="tr-TR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 marL="89360" marR="8936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5375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395536" y="890717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BÖLÜMÜ </a:t>
            </a:r>
            <a:endParaRPr lang="tr-TR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  <a:p>
            <a:r>
              <a:rPr 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(44 DEVLET OKULU İÇİNDE 8. SIRADA)</a:t>
            </a:r>
            <a:endParaRPr lang="tr-TR" sz="28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3919386"/>
              </p:ext>
            </p:extLst>
          </p:nvPr>
        </p:nvGraphicFramePr>
        <p:xfrm>
          <a:off x="467544" y="2074816"/>
          <a:ext cx="8208912" cy="3650056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238658"/>
                <a:gridCol w="2281622"/>
                <a:gridCol w="1080120"/>
                <a:gridCol w="576064"/>
                <a:gridCol w="864096"/>
                <a:gridCol w="1080120"/>
                <a:gridCol w="720080"/>
                <a:gridCol w="720080"/>
                <a:gridCol w="648072"/>
              </a:tblGrid>
              <a:tr h="7745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ÜNİVERSİTE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2012-ÖSYS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2013-ÖSYS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2014-ÖSYS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 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2012-ÖSYS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2013-ÖSYS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2014-ÖSYS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  <a:tr h="301782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İSTANBUL TEKNİK </a:t>
                      </a: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ÜNİVERSİTESİ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Mim. 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(İngilizce)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497.12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474.50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481,59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7.17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6.74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6.77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  <a:tr h="377228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ORTA DOĞU TEKNİK ÜNİVERSİTESİ (ANKARA)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Mim. 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(İngilizce)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485.02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460.20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465,27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11.10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10.50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11.20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  <a:tr h="301782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İSTANBUL TEKNİK ÜNİVERSİTESİ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Mim.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484.43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457.10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461,85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11.30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11.50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12.30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  <a:tr h="301782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YILDIZ TEKNİK ÜNİVERSİTESİ (İSTANBUL)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Mim.(İngilizce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)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467.99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441.48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450,12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17.70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16.90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16.40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  <a:tr h="377228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MİMAR SİNAN GÜZEL SANATLAR ÜNİVERSİTESİ (İSTANBUL)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Mim.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473.19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441.85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446,83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15.60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16.80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17.600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  <a:tr h="377228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ABDULLAH GÜL ÜNİVERSİTESİ (KAYSERİ)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Mim. 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(İngilizce)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----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---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445,15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---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---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18.30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  <a:tr h="301782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YILDIZ TEKNİK ÜNİVERSİTESİ (İSTANBUL)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Mim.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467.99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434.22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441,21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17.70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19.80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19.80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  <a:tr h="301782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8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GAZİ ÜNİVERSİTESİ (ANKARA)</a:t>
                      </a:r>
                      <a:endParaRPr lang="tr-TR" sz="12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Mim.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458.68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425.41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432,32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21.80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23.60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23.50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010" marR="4401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9507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075190"/>
            <a:ext cx="248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tr-TR" altLang="tr-T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395536" y="602685"/>
            <a:ext cx="8579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Times New Roman" pitchFamily="18" charset="0"/>
                <a:cs typeface="Arial"/>
              </a:rPr>
              <a:t>ŞEHİR VE BÖLGE PLANLAMA </a:t>
            </a:r>
            <a: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Times New Roman" pitchFamily="18" charset="0"/>
                <a:cs typeface="Arial"/>
              </a:rPr>
              <a:t>BÖLÜMÜ</a:t>
            </a:r>
          </a:p>
          <a:p>
            <a: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Times New Roman" pitchFamily="18" charset="0"/>
                <a:cs typeface="Arial"/>
              </a:rPr>
              <a:t>(20 DEVLET OKULU İÇİNDE 7. SIRADA)</a:t>
            </a:r>
            <a:endParaRPr lang="tr-TR" sz="28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64752290"/>
              </p:ext>
            </p:extLst>
          </p:nvPr>
        </p:nvGraphicFramePr>
        <p:xfrm>
          <a:off x="457200" y="1700808"/>
          <a:ext cx="8219256" cy="3979743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99156"/>
                <a:gridCol w="1899420"/>
                <a:gridCol w="936104"/>
                <a:gridCol w="720080"/>
                <a:gridCol w="720080"/>
                <a:gridCol w="936104"/>
                <a:gridCol w="936104"/>
                <a:gridCol w="936104"/>
                <a:gridCol w="936104"/>
              </a:tblGrid>
              <a:tr h="8866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ÜNİVERSİTE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2012-ÖSYS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2013-ÖSYS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2014-ÖSYS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 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5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2012</a:t>
                      </a: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5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2013</a:t>
                      </a: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2014-ÖSYS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363220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ORTA DOĞU TEKNİK ÜNİVERSİTESİ (ANKARA)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Ş.</a:t>
                      </a:r>
                      <a:r>
                        <a:rPr lang="tr-TR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B. P. </a:t>
                      </a: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(İngilizce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)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429.16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397,22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400,84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36.20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37.10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38.50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İSTANBUL TEKNİK ÜNİVERSİTESİ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Ş. B. P. (İngilizce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)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434.11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400.61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398,84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33.60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35.30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39.50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İSTANBUL TEKNİK ÜNİVERSİTESİ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Ş. B. P.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423.47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391.76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389,39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39.20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40.10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44.60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YILDIZ TEKNİK ÜNİVERSİTESİ (İSTANBUL)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Ş:</a:t>
                      </a:r>
                      <a:r>
                        <a:rPr lang="tr-TR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B. P.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397.97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367.30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371,06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53.10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54.50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55.30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MİMAR SİNAN GÜZEL SANATLAR ÜNİVERSİTESİ (İSTANBUL)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Ş. B. P.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387.02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357.26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360,91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59.70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61.20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61.80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419735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6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İZMİR YÜKSEK TEKNOLOJİ ENSTİTÜSÜ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Ş.</a:t>
                      </a:r>
                      <a:r>
                        <a:rPr lang="tr-TR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B. P.</a:t>
                      </a: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(İngilizce)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369.68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337.90</a:t>
                      </a: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340,47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70.70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75.10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76.20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GAZİ ÜNİVERSİTESİ (ANKARA)</a:t>
                      </a: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Ş. B. P.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364.00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334.69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336,25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74.40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77.50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79.60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166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395536" y="983630"/>
            <a:ext cx="80032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altLang="tr-T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Times New Roman" pitchFamily="18" charset="0"/>
                <a:cs typeface="Arial"/>
              </a:rPr>
              <a:t>ENDÜSTRİ ÜRÜNLERİ TASARIMI </a:t>
            </a:r>
            <a:endParaRPr lang="tr-TR" altLang="tr-TR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Times New Roman" pitchFamily="18" charset="0"/>
              <a:cs typeface="Arial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altLang="tr-T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Times New Roman" pitchFamily="18" charset="0"/>
                <a:cs typeface="Arial"/>
              </a:rPr>
              <a:t>(6 DEVLET OKULU İÇİNDE 3. SIRADA)</a:t>
            </a:r>
            <a:endParaRPr lang="tr-TR" altLang="tr-TR" sz="28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1492433"/>
              </p:ext>
            </p:extLst>
          </p:nvPr>
        </p:nvGraphicFramePr>
        <p:xfrm>
          <a:off x="467544" y="2204864"/>
          <a:ext cx="8003231" cy="274934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217910"/>
                <a:gridCol w="1664038"/>
                <a:gridCol w="1286404"/>
                <a:gridCol w="864096"/>
                <a:gridCol w="753644"/>
                <a:gridCol w="899373"/>
                <a:gridCol w="693349"/>
                <a:gridCol w="821986"/>
                <a:gridCol w="802431"/>
              </a:tblGrid>
              <a:tr h="914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ÜNİVERSİTE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BÖLÜM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5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2012-ÖSYS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5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2013-ÖSYS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2014-ÖSYS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EN KÜÇÜK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PUAN 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5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2012-ÖSYS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05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2013-ÖSYS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2014-ÖSYS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0,12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BAŞARI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SIRASI</a:t>
                      </a:r>
                      <a:endParaRPr lang="tr-TR" sz="10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588941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ORTA DOĞU TEKNİK ÜNİVERSİTESİ (ANKARA)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E. Ü. T.(İngilizce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)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464,05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428,04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434,07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19.50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22.50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22.80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563789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İSTANBUL TEKNİK ÜNİVERSİTESİ</a:t>
                      </a:r>
                      <a:endParaRPr lang="tr-TR" sz="12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E. Ü. T.(İngilizce</a:t>
                      </a:r>
                      <a:r>
                        <a:rPr lang="tr-TR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)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459,81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424,07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424,41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21.30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24.20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27.10</a:t>
                      </a:r>
                      <a:endParaRPr lang="tr-TR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  <a:tr h="682210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GAZİ ÜNİVERSİTESİ (ANKARA)</a:t>
                      </a:r>
                      <a:endParaRPr lang="tr-TR" sz="12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E. Ü. T.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409.14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362.09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348,58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46.80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58.00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tr-TR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/>
                          <a:cs typeface="Arial"/>
                        </a:rPr>
                        <a:t>70.30</a:t>
                      </a:r>
                      <a:endParaRPr lang="tr-TR" sz="1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7381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734888" y="62981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tr-T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MİMARLIK </a:t>
            </a:r>
            <a:r>
              <a:rPr lang="tr-T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FAKÜLTESİ  ÖĞRENCİ TOPLULUKLARI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tr-TR" dirty="0">
              <a:latin typeface="Arial"/>
              <a:cs typeface="Arial"/>
            </a:endParaRPr>
          </a:p>
          <a:p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Mimarlık Topluluğu (</a:t>
            </a:r>
            <a:r>
              <a:rPr lang="tr-TR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Öğr</a:t>
            </a:r>
            <a:r>
              <a:rPr lang="tr-T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. Gör. </a:t>
            </a:r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Dr. Ece KUMKALE </a:t>
            </a:r>
            <a:r>
              <a:rPr lang="tr-T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AÇIKGÖZ)</a:t>
            </a:r>
            <a:endParaRPr lang="tr-TR" sz="28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ＭＳ Ｐゴシック" pitchFamily="34" charset="-128"/>
              <a:cs typeface="Arial"/>
            </a:endParaRPr>
          </a:p>
          <a:p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Tasarım ve </a:t>
            </a:r>
            <a:r>
              <a:rPr lang="tr-TR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İnovasyon</a:t>
            </a:r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 </a:t>
            </a:r>
            <a:r>
              <a:rPr lang="tr-T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Topluluğu (</a:t>
            </a:r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Doç. Dr. Dilek AKBULUT)</a:t>
            </a:r>
          </a:p>
          <a:p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Bisiklet </a:t>
            </a:r>
            <a:r>
              <a:rPr lang="tr-T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Topluluğu (</a:t>
            </a:r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Prof. Dr. </a:t>
            </a:r>
            <a:r>
              <a:rPr lang="tr-T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Metin ŞENBİL)</a:t>
            </a:r>
            <a:endParaRPr lang="tr-TR" sz="28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ＭＳ Ｐゴシック" pitchFamily="34" charset="-128"/>
              <a:cs typeface="Arial"/>
            </a:endParaRPr>
          </a:p>
          <a:p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Planlama </a:t>
            </a:r>
            <a:r>
              <a:rPr lang="tr-T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Topluluğu (Doç. Dr. Burcu ÖZÜDURU)</a:t>
            </a:r>
            <a:endParaRPr lang="tr-TR" sz="28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ＭＳ Ｐゴシック" pitchFamily="34" charset="-128"/>
              <a:cs typeface="Arial"/>
            </a:endParaRPr>
          </a:p>
          <a:p>
            <a:r>
              <a:rPr lang="tr-TR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Tiyagram</a:t>
            </a:r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 </a:t>
            </a:r>
            <a:r>
              <a:rPr lang="tr-T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Topluluğu (</a:t>
            </a:r>
            <a:r>
              <a:rPr lang="tr-T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ＭＳ Ｐゴシック" pitchFamily="34" charset="-128"/>
                <a:cs typeface="Arial"/>
              </a:rPr>
              <a:t>Doç. Dr. Adnan AKSU)</a:t>
            </a:r>
          </a:p>
          <a:p>
            <a:pPr marL="0" indent="0">
              <a:buNone/>
            </a:pPr>
            <a:endParaRPr lang="tr-TR" sz="28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ＭＳ Ｐゴシック" pitchFamily="34" charset="-128"/>
              <a:cs typeface="Arial"/>
            </a:endParaRPr>
          </a:p>
          <a:p>
            <a:endParaRPr lang="tr-TR" dirty="0" smtClean="0">
              <a:latin typeface="Arial"/>
              <a:cs typeface="Arial"/>
            </a:endParaRPr>
          </a:p>
          <a:p>
            <a:endParaRPr lang="tr-TR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460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</a:majorFont>
      <a:minorFont>
        <a:latin typeface="News Gothic MT"/>
        <a:ea typeface=""/>
        <a:cs typeface=""/>
        <a:font script="Jpan" typeface="ＭＳ Ｐゴシック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3673</TotalTime>
  <Words>3329</Words>
  <Application>Microsoft Office PowerPoint</Application>
  <PresentationFormat>Ekran Gösterisi (4:3)</PresentationFormat>
  <Paragraphs>1125</Paragraphs>
  <Slides>43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43</vt:i4>
      </vt:variant>
    </vt:vector>
  </HeadingPairs>
  <TitlesOfParts>
    <vt:vector size="44" baseType="lpstr">
      <vt:lpstr>Breeze</vt:lpstr>
      <vt:lpstr>MİMARLIK FAKÜLTESİ</vt:lpstr>
      <vt:lpstr>MİMARLIK FAKÜLTESİ YÖNETİMİ </vt:lpstr>
      <vt:lpstr>ÜNİVERSİTE SENATO ÜYELERİ</vt:lpstr>
      <vt:lpstr> FAKÜLTE KURULU ÜYELERİ </vt:lpstr>
      <vt:lpstr> FAKÜLTE YÖNETİM KURULU ÜYELERİ </vt:lpstr>
      <vt:lpstr>     MİMARLIK FAKÜLTESİ BÖLÜMLERİ </vt:lpstr>
      <vt:lpstr>     MİMARLIK FAKÜLTESİ BÖLÜMLERİ </vt:lpstr>
      <vt:lpstr> MİMARLIK FAKÜLTESİ BOLOGNA  SÜRECİ ve AKTS KOORDİNATÖRLÜĞÜ </vt:lpstr>
      <vt:lpstr> MİMARLIK FAKÜLTESİ FARABİ KOORDİNATÖRLÜĞÜ </vt:lpstr>
      <vt:lpstr> MİMARLIK FAKÜLTESİ ERASMUS  KOORDİNATÖRLERİ </vt:lpstr>
      <vt:lpstr> MEVLANA DEĞİŞİM PROGRAMI KOORDİNATÖRLÜĞÜ </vt:lpstr>
      <vt:lpstr>   MİMARLIK FAKÜLTESİ ULUSLARARASI PROGRAMLAR, KALİTE GÜVENCESİ VE DERECELENDİRME KOORDİNATÖRLÜĞÜ  </vt:lpstr>
      <vt:lpstr>STRATEJİK PLAN HAZIRLAMA KOORDİNATÖRLÜĞÜ </vt:lpstr>
      <vt:lpstr>  LİSANS DÜZEYİNDEKİ PROGRAMLAR ARASINDA GEÇİŞ, ÇİFT ANADAL, YAN DAL, YAN DAL İLE KURUMLAR ARASI KREDİ TRANSFERİ (İNTİBAK) KOORDİNATÖRLÜK VE KOMİSYONLARI </vt:lpstr>
      <vt:lpstr>  LİSANS ve ÇİFT DAL YAN DAL EĞİTİMİ ve LİSANSÜSTÜ EĞİTİMİ KOMİSYONU   </vt:lpstr>
      <vt:lpstr> MADDİ HATA KOMİSYONU </vt:lpstr>
      <vt:lpstr>STAJ KOMİSYONU</vt:lpstr>
      <vt:lpstr>  DERS ve SINAV PROGRAMLARI  HAZIRLAMA KOMİSYONU   </vt:lpstr>
      <vt:lpstr>  BÖLÜM FAALİYETLERİ ve AKADEMİK ETKİNLİKLER DÜZENLEME KOMİSYONU   </vt:lpstr>
      <vt:lpstr>   WEB SAYFASI HAZIRLAMA KOMİSYONU   </vt:lpstr>
      <vt:lpstr> FAKÜLTE TANITIMI KOMİSYONU </vt:lpstr>
      <vt:lpstr>KURUL ÜYELİKLERİ VE BAŞKANLIKLAR  (Mimarlık Bölümü)</vt:lpstr>
      <vt:lpstr> KURUL ÜYELİKLERİ VE BAŞKANLIKLAR  (Şehir ve Bölge Planlama Bölümü)  </vt:lpstr>
      <vt:lpstr>Slayt 24</vt:lpstr>
      <vt:lpstr>MİMARLIK FAKÜLTESİ TAM ZAMANLI AKADEMİK KADROSU</vt:lpstr>
      <vt:lpstr> MİMARLIK FAKÜLTESİNDE   2547 SAYILI KANUN UYARINCA ARAŞTIRMA GÖREVLİLERİNİN BÖLÜM BAŞKANLIKLARINA GÖRE SAYISAL DAĞILIMI </vt:lpstr>
      <vt:lpstr> PROFESÖRLÜK KADROSU BEKLEYEN ÖĞRETİM ÜYELERİ</vt:lpstr>
      <vt:lpstr> DOÇENTLİK KADROSU BEKLEYEN ÖĞRETİM ÜYELERİ </vt:lpstr>
      <vt:lpstr>  MİMARLIK FAKÜLTESİ 2015-2016 EĞİTİM-ÖĞRETİM YILINDA EMEKLİ ÖĞRETİM ELEMANLARI  </vt:lpstr>
      <vt:lpstr>AKADEMİK ÇALIŞMALAR  MİMARLIK BÖLÜMÜ </vt:lpstr>
      <vt:lpstr>AKADEMİK ÇALIŞMALAR  MİMARLIK BÖLÜMÜ </vt:lpstr>
      <vt:lpstr>AKADEMİK ÇALIŞMALAR  ŞEHİR VE BÖLGE PLANLAMA BÖLÜMÜ</vt:lpstr>
      <vt:lpstr>AKADEMİK ÇALIŞMALAR  ŞEHİR VE BÖLGE PLANLAMA BÖLÜMÜ</vt:lpstr>
      <vt:lpstr>AKADEMİK ÇALIŞMALAR  ŞEHİR VE BÖLGE PLANLAMA BÖLÜMÜ</vt:lpstr>
      <vt:lpstr>AKADEMİK ÇALIŞMALAR  ENDÜSTRİ ÜRÜNLERİ TASARIMI BÖLÜMÜ</vt:lpstr>
      <vt:lpstr>AKADEMİK ÇALIŞMALAR  ENDÜSTRİ ÜRÜNLERİ TASARIMI BÖLÜMÜ</vt:lpstr>
      <vt:lpstr>AKADEMİK ÇALIŞMALAR  ENDÜSTRİ ÜRÜNLERİ TASARIMI BÖLÜMÜ</vt:lpstr>
      <vt:lpstr>  2015-2016 EĞİTİM-ÖĞRETİM YILINDA FAKÜLTEMİZDE ÖĞRENİM GÖREN ÖĞRENCİ SAYILARI </vt:lpstr>
      <vt:lpstr> 2015-2016 EĞİTİM-ÖĞRETİM YILINDA FARKLI PROGRAMLARLA FAKÜLTEMİZDE ÖĞRENİM GÖREN ÖĞRENCİ SAYILARI </vt:lpstr>
      <vt:lpstr>Slayt 40</vt:lpstr>
      <vt:lpstr>Slayt 41</vt:lpstr>
      <vt:lpstr>Slayt 42</vt:lpstr>
      <vt:lpstr>MİMARLIK FAKÜLTESİ  ÖĞRENCİ TOPLULUKLARI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MİMARLIK FAKÜLTESİ</dc:title>
  <dc:creator>Ahmet</dc:creator>
  <cp:lastModifiedBy>SERHAT</cp:lastModifiedBy>
  <cp:revision>260</cp:revision>
  <cp:lastPrinted>2015-12-10T09:51:17Z</cp:lastPrinted>
  <dcterms:modified xsi:type="dcterms:W3CDTF">2016-04-25T08:24:59Z</dcterms:modified>
</cp:coreProperties>
</file>