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62"/>
  </p:notesMasterIdLst>
  <p:handoutMasterIdLst>
    <p:handoutMasterId r:id="rId63"/>
  </p:handoutMasterIdLst>
  <p:sldIdLst>
    <p:sldId id="285" r:id="rId2"/>
    <p:sldId id="256" r:id="rId3"/>
    <p:sldId id="286" r:id="rId4"/>
    <p:sldId id="313" r:id="rId5"/>
    <p:sldId id="314" r:id="rId6"/>
    <p:sldId id="315" r:id="rId7"/>
    <p:sldId id="289" r:id="rId8"/>
    <p:sldId id="290" r:id="rId9"/>
    <p:sldId id="291" r:id="rId10"/>
    <p:sldId id="357" r:id="rId11"/>
    <p:sldId id="257" r:id="rId12"/>
    <p:sldId id="311" r:id="rId13"/>
    <p:sldId id="279" r:id="rId14"/>
    <p:sldId id="316" r:id="rId15"/>
    <p:sldId id="317" r:id="rId16"/>
    <p:sldId id="318" r:id="rId17"/>
    <p:sldId id="269" r:id="rId18"/>
    <p:sldId id="270" r:id="rId19"/>
    <p:sldId id="271" r:id="rId20"/>
    <p:sldId id="272" r:id="rId21"/>
    <p:sldId id="273" r:id="rId22"/>
    <p:sldId id="274" r:id="rId23"/>
    <p:sldId id="275" r:id="rId24"/>
    <p:sldId id="276" r:id="rId25"/>
    <p:sldId id="350" r:id="rId26"/>
    <p:sldId id="319" r:id="rId27"/>
    <p:sldId id="320" r:id="rId28"/>
    <p:sldId id="321" r:id="rId29"/>
    <p:sldId id="322" r:id="rId30"/>
    <p:sldId id="323" r:id="rId31"/>
    <p:sldId id="324" r:id="rId32"/>
    <p:sldId id="325" r:id="rId33"/>
    <p:sldId id="326" r:id="rId34"/>
    <p:sldId id="327" r:id="rId35"/>
    <p:sldId id="328" r:id="rId36"/>
    <p:sldId id="329" r:id="rId37"/>
    <p:sldId id="330" r:id="rId38"/>
    <p:sldId id="331" r:id="rId39"/>
    <p:sldId id="332" r:id="rId40"/>
    <p:sldId id="333" r:id="rId41"/>
    <p:sldId id="334" r:id="rId42"/>
    <p:sldId id="335" r:id="rId43"/>
    <p:sldId id="336" r:id="rId44"/>
    <p:sldId id="337" r:id="rId45"/>
    <p:sldId id="338" r:id="rId46"/>
    <p:sldId id="339" r:id="rId47"/>
    <p:sldId id="340" r:id="rId48"/>
    <p:sldId id="341" r:id="rId49"/>
    <p:sldId id="348" r:id="rId50"/>
    <p:sldId id="342" r:id="rId51"/>
    <p:sldId id="343" r:id="rId52"/>
    <p:sldId id="344" r:id="rId53"/>
    <p:sldId id="345" r:id="rId54"/>
    <p:sldId id="346" r:id="rId55"/>
    <p:sldId id="347" r:id="rId56"/>
    <p:sldId id="355" r:id="rId57"/>
    <p:sldId id="352" r:id="rId58"/>
    <p:sldId id="353" r:id="rId59"/>
    <p:sldId id="354" r:id="rId60"/>
    <p:sldId id="268" r:id="rId61"/>
  </p:sldIdLst>
  <p:sldSz cx="11701463" cy="11701463"/>
  <p:notesSz cx="9947275" cy="6858000"/>
  <p:defaultTextStyle>
    <a:lvl1pPr algn="ctr" defTabSz="600683">
      <a:defRPr sz="2500">
        <a:solidFill>
          <a:srgbClr val="414141"/>
        </a:solidFill>
        <a:latin typeface="Palatino"/>
        <a:ea typeface="Palatino"/>
        <a:cs typeface="Palatino"/>
        <a:sym typeface="Palatino"/>
      </a:defRPr>
    </a:lvl1pPr>
    <a:lvl2pPr indent="235050" algn="ctr" defTabSz="600683">
      <a:defRPr sz="2500">
        <a:solidFill>
          <a:srgbClr val="414141"/>
        </a:solidFill>
        <a:latin typeface="Palatino"/>
        <a:ea typeface="Palatino"/>
        <a:cs typeface="Palatino"/>
        <a:sym typeface="Palatino"/>
      </a:defRPr>
    </a:lvl2pPr>
    <a:lvl3pPr indent="470099" algn="ctr" defTabSz="600683">
      <a:defRPr sz="2500">
        <a:solidFill>
          <a:srgbClr val="414141"/>
        </a:solidFill>
        <a:latin typeface="Palatino"/>
        <a:ea typeface="Palatino"/>
        <a:cs typeface="Palatino"/>
        <a:sym typeface="Palatino"/>
      </a:defRPr>
    </a:lvl3pPr>
    <a:lvl4pPr indent="705147" algn="ctr" defTabSz="600683">
      <a:defRPr sz="2500">
        <a:solidFill>
          <a:srgbClr val="414141"/>
        </a:solidFill>
        <a:latin typeface="Palatino"/>
        <a:ea typeface="Palatino"/>
        <a:cs typeface="Palatino"/>
        <a:sym typeface="Palatino"/>
      </a:defRPr>
    </a:lvl4pPr>
    <a:lvl5pPr indent="940197" algn="ctr" defTabSz="600683">
      <a:defRPr sz="2500">
        <a:solidFill>
          <a:srgbClr val="414141"/>
        </a:solidFill>
        <a:latin typeface="Palatino"/>
        <a:ea typeface="Palatino"/>
        <a:cs typeface="Palatino"/>
        <a:sym typeface="Palatino"/>
      </a:defRPr>
    </a:lvl5pPr>
    <a:lvl6pPr indent="1175248" algn="ctr" defTabSz="600683">
      <a:defRPr sz="2500">
        <a:solidFill>
          <a:srgbClr val="414141"/>
        </a:solidFill>
        <a:latin typeface="Palatino"/>
        <a:ea typeface="Palatino"/>
        <a:cs typeface="Palatino"/>
        <a:sym typeface="Palatino"/>
      </a:defRPr>
    </a:lvl6pPr>
    <a:lvl7pPr indent="1410297" algn="ctr" defTabSz="600683">
      <a:defRPr sz="2500">
        <a:solidFill>
          <a:srgbClr val="414141"/>
        </a:solidFill>
        <a:latin typeface="Palatino"/>
        <a:ea typeface="Palatino"/>
        <a:cs typeface="Palatino"/>
        <a:sym typeface="Palatino"/>
      </a:defRPr>
    </a:lvl7pPr>
    <a:lvl8pPr indent="1645346" algn="ctr" defTabSz="600683">
      <a:defRPr sz="2500">
        <a:solidFill>
          <a:srgbClr val="414141"/>
        </a:solidFill>
        <a:latin typeface="Palatino"/>
        <a:ea typeface="Palatino"/>
        <a:cs typeface="Palatino"/>
        <a:sym typeface="Palatino"/>
      </a:defRPr>
    </a:lvl8pPr>
    <a:lvl9pPr indent="1880395" algn="ctr" defTabSz="600683">
      <a:defRPr sz="2500">
        <a:solidFill>
          <a:srgbClr val="414141"/>
        </a:solidFill>
        <a:latin typeface="Palatino"/>
        <a:ea typeface="Palatino"/>
        <a:cs typeface="Palatino"/>
        <a:sym typeface="Palatino"/>
      </a:defRPr>
    </a:lvl9pPr>
  </p:defaultTextStyle>
  <p:extLst>
    <p:ext uri="{EFAFB233-063F-42B5-8137-9DF3F51BA10A}">
      <p15:sldGuideLst xmlns:p15="http://schemas.microsoft.com/office/powerpoint/2012/main">
        <p15:guide id="1" orient="horz" pos="3686">
          <p15:clr>
            <a:srgbClr val="A4A3A4"/>
          </p15:clr>
        </p15:guide>
        <p15:guide id="2" pos="368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noFill/>
        </a:fill>
      </a:tcStyle>
    </a:wholeTbl>
    <a:band2H>
      <a:tcTxStyle/>
      <a:tcStyle>
        <a:tcBdr/>
        <a:fill>
          <a:solidFill>
            <a:srgbClr val="C9C3BA">
              <a:alpha val="50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89847F"/>
          </a:solid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25400" cap="flat">
              <a:solidFill>
                <a:srgbClr val="525252"/>
              </a:solidFill>
              <a:prstDash val="solid"/>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solidFill>
            <a:srgbClr val="B0564E"/>
          </a:solidFill>
        </a:fill>
      </a:tcStyle>
    </a:firstRow>
  </a:tblStyle>
  <a:tblStyle styleId="{C7B018BB-80A7-4F77-B60F-C8B233D01FF8}" styleName="">
    <a:tblBg/>
    <a:wholeTbl>
      <a:tcTxStyle b="off" i="off">
        <a:font>
          <a:latin typeface="Palatino"/>
          <a:ea typeface="Palatino"/>
          <a:cs typeface="Palatino"/>
        </a:font>
        <a:srgbClr val="414141"/>
      </a:tcTxStyle>
      <a:tcStyle>
        <a:tcBdr>
          <a:left>
            <a:ln w="25400" cap="rnd">
              <a:solidFill>
                <a:srgbClr val="C9C3BA"/>
              </a:solidFill>
              <a:custDash>
                <a:ds d="100000" sp="200000"/>
              </a:custDash>
              <a:miter lim="400000"/>
            </a:ln>
          </a:left>
          <a:right>
            <a:ln w="25400" cap="rnd">
              <a:solidFill>
                <a:srgbClr val="C9C3BA"/>
              </a:solidFill>
              <a:custDash>
                <a:ds d="100000" sp="200000"/>
              </a:custDash>
              <a:miter lim="400000"/>
            </a:ln>
          </a:right>
          <a:top>
            <a:ln w="25400" cap="rnd">
              <a:solidFill>
                <a:srgbClr val="C9C3BA"/>
              </a:solidFill>
              <a:custDash>
                <a:ds d="100000" sp="200000"/>
              </a:custDash>
              <a:miter lim="400000"/>
            </a:ln>
          </a:top>
          <a:bottom>
            <a:ln w="25400" cap="rnd">
              <a:solidFill>
                <a:srgbClr val="C9C3BA"/>
              </a:solidFill>
              <a:custDash>
                <a:ds d="100000" sp="200000"/>
              </a:custDash>
              <a:miter lim="400000"/>
            </a:ln>
          </a:bottom>
          <a:insideH>
            <a:ln w="25400" cap="rnd">
              <a:solidFill>
                <a:srgbClr val="C9C3BA"/>
              </a:solidFill>
              <a:custDash>
                <a:ds d="100000" sp="200000"/>
              </a:custDash>
              <a:miter lim="400000"/>
            </a:ln>
          </a:insideH>
          <a:insideV>
            <a:ln w="25400" cap="rnd">
              <a:solidFill>
                <a:srgbClr val="C9C3BA"/>
              </a:solidFill>
              <a:custDash>
                <a:ds d="100000" sp="200000"/>
              </a:custDash>
              <a:miter lim="400000"/>
            </a:ln>
          </a:insideV>
        </a:tcBdr>
        <a:fill>
          <a:noFill/>
        </a:fill>
      </a:tcStyle>
    </a:wholeTbl>
    <a:band2H>
      <a:tcTxStyle/>
      <a:tcStyle>
        <a:tcBdr/>
        <a:fill>
          <a:solidFill>
            <a:srgbClr val="C9C3BA">
              <a:alpha val="75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solidFill>
                <a:srgbClr val="FFFFFF">
                  <a:alpha val="50000"/>
                </a:srgbClr>
              </a:solidFill>
              <a:prstDash val="solid"/>
              <a:miter lim="400000"/>
            </a:ln>
          </a:insideV>
        </a:tcBdr>
      </a:tcStyle>
    </a:firstCol>
    <a:la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FFFFFF">
                  <a:alpha val="50000"/>
                </a:srgbClr>
              </a:solidFill>
              <a:prstDash val="solid"/>
              <a:miter lim="400000"/>
            </a:ln>
          </a:insideH>
          <a:insideV>
            <a:ln w="12700" cap="flat">
              <a:noFill/>
              <a:miter lim="400000"/>
            </a:ln>
          </a:insideV>
        </a:tcBdr>
      </a:tcStyle>
    </a:firstRow>
  </a:tblStyle>
  <a:tblStyle styleId="{EEE7283C-3CF3-47DC-8721-378D4A62B228}" styleName="">
    <a:tblBg/>
    <a:wholeTbl>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solidFill>
                <a:srgbClr val="C9C3BA"/>
              </a:solidFill>
              <a:prstDash val="solid"/>
              <a:miter lim="400000"/>
            </a:ln>
          </a:top>
          <a:bottom>
            <a:ln w="12700" cap="flat">
              <a:solidFill>
                <a:srgbClr val="C9C3BA"/>
              </a:solidFill>
              <a:prstDash val="solid"/>
              <a:miter lim="400000"/>
            </a:ln>
          </a:bottom>
          <a:insideH>
            <a:ln w="12700" cap="flat">
              <a:solidFill>
                <a:srgbClr val="C9C3BA"/>
              </a:solidFill>
              <a:prstDash val="solid"/>
              <a:miter lim="400000"/>
            </a:ln>
          </a:insideH>
          <a:insideV>
            <a:ln w="12700" cap="flat">
              <a:noFill/>
              <a:miter lim="400000"/>
            </a:ln>
          </a:insideV>
        </a:tcBdr>
        <a:fill>
          <a:noFill/>
        </a:fill>
      </a:tcStyle>
    </a:wholeTbl>
    <a:band2H>
      <a:tcTxStyle/>
      <a:tcStyle>
        <a:tcBdr/>
        <a:fill>
          <a:solidFill>
            <a:srgbClr val="C9C3BA">
              <a:alpha val="50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939D60"/>
          </a:solid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25400" cap="flat">
              <a:solidFill>
                <a:srgbClr val="525252"/>
              </a:solidFill>
              <a:prstDash val="solid"/>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solidFill>
            <a:srgbClr val="6C7C4E"/>
          </a:solidFill>
        </a:fill>
      </a:tcStyle>
    </a:firstRow>
  </a:tblStyle>
  <a:tblStyle styleId="{CF821DB8-F4EB-4A41-A1BA-3FCAFE7338EE}" styleName="">
    <a:tblBg/>
    <a:wholeTbl>
      <a:tcTxStyle b="off" i="off">
        <a:font>
          <a:latin typeface="Palatino"/>
          <a:ea typeface="Palatino"/>
          <a:cs typeface="Palatino"/>
        </a:font>
        <a:srgbClr val="414141"/>
      </a:tcTxStyle>
      <a:tcStyle>
        <a:tcBdr>
          <a:left>
            <a:ln w="12700" cap="flat">
              <a:solidFill>
                <a:srgbClr val="A8C3DF"/>
              </a:solidFill>
              <a:prstDash val="solid"/>
              <a:miter lim="400000"/>
            </a:ln>
          </a:left>
          <a:right>
            <a:ln w="12700" cap="flat">
              <a:solidFill>
                <a:srgbClr val="A8C3DF"/>
              </a:solidFill>
              <a:prstDash val="solid"/>
              <a:miter lim="400000"/>
            </a:ln>
          </a:right>
          <a:top>
            <a:ln w="12700" cap="flat">
              <a:solidFill>
                <a:srgbClr val="A8C3DF"/>
              </a:solidFill>
              <a:prstDash val="solid"/>
              <a:miter lim="400000"/>
            </a:ln>
          </a:top>
          <a:bottom>
            <a:ln w="12700" cap="flat">
              <a:solidFill>
                <a:srgbClr val="A8C3DF"/>
              </a:solidFill>
              <a:prstDash val="solid"/>
              <a:miter lim="400000"/>
            </a:ln>
          </a:bottom>
          <a:insideH>
            <a:ln w="12700" cap="flat">
              <a:solidFill>
                <a:srgbClr val="A8C3DF"/>
              </a:solidFill>
              <a:prstDash val="solid"/>
              <a:miter lim="400000"/>
            </a:ln>
          </a:insideH>
          <a:insideV>
            <a:ln w="12700" cap="flat">
              <a:solidFill>
                <a:srgbClr val="A8C3DF"/>
              </a:solidFill>
              <a:prstDash val="solid"/>
              <a:miter lim="400000"/>
            </a:ln>
          </a:insideV>
        </a:tcBdr>
        <a:fill>
          <a:noFill/>
        </a:fill>
      </a:tcStyle>
    </a:wholeTbl>
    <a:band2H>
      <a:tcTxStyle/>
      <a:tcStyle>
        <a:tcBdr/>
        <a:fill>
          <a:solidFill>
            <a:srgbClr val="A8C3DF">
              <a:alpha val="35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738AAF"/>
          </a:solidFill>
        </a:fill>
      </a:tcStyle>
    </a:firstCol>
    <a:la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A8C3DF"/>
              </a:solidFill>
              <a:prstDash val="solid"/>
              <a:miter lim="400000"/>
            </a:ln>
          </a:insideH>
          <a:insideV>
            <a:ln w="12700" cap="flat">
              <a:noFill/>
              <a:miter lim="400000"/>
            </a:ln>
          </a:insideV>
        </a:tcBdr>
        <a:fill>
          <a:solidFill>
            <a:srgbClr val="314975"/>
          </a:solid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A8C3DF"/>
              </a:solidFill>
              <a:prstDash val="solid"/>
              <a:miter lim="400000"/>
            </a:ln>
          </a:insideH>
          <a:insideV>
            <a:ln w="12700" cap="flat">
              <a:noFill/>
              <a:miter lim="400000"/>
            </a:ln>
          </a:insideV>
        </a:tcBdr>
        <a:fill>
          <a:solidFill>
            <a:srgbClr val="496392"/>
          </a:solidFill>
        </a:fill>
      </a:tcStyle>
    </a:firstRow>
  </a:tblStyle>
  <a:tblStyle styleId="{33BA23B1-9221-436E-865A-0063620EA4FD}" styleName="">
    <a:tblBg/>
    <a:wholeTbl>
      <a:tcTxStyle b="off" i="off">
        <a:font>
          <a:latin typeface="Palatino"/>
          <a:ea typeface="Palatino"/>
          <a:cs typeface="Palatino"/>
        </a:font>
        <a:srgbClr val="414141"/>
      </a:tcTxStyle>
      <a:tcStyle>
        <a:tcBdr>
          <a:left>
            <a:ln w="12700" cap="flat">
              <a:solidFill>
                <a:srgbClr val="C9C3BA"/>
              </a:solidFill>
              <a:prstDash val="solid"/>
              <a:miter lim="400000"/>
            </a:ln>
          </a:left>
          <a:right>
            <a:ln w="12700" cap="flat">
              <a:solidFill>
                <a:srgbClr val="C9C3BA"/>
              </a:solidFill>
              <a:prstDash val="solid"/>
              <a:miter lim="400000"/>
            </a:ln>
          </a:right>
          <a:top>
            <a:ln w="12700" cap="flat">
              <a:solidFill>
                <a:srgbClr val="C9C3BA"/>
              </a:solidFill>
              <a:prstDash val="solid"/>
              <a:miter lim="400000"/>
            </a:ln>
          </a:top>
          <a:bottom>
            <a:ln w="12700" cap="flat">
              <a:solidFill>
                <a:srgbClr val="C9C3BA"/>
              </a:solidFill>
              <a:prstDash val="solid"/>
              <a:miter lim="400000"/>
            </a:ln>
          </a:bottom>
          <a:insideH>
            <a:ln w="12700" cap="flat">
              <a:solidFill>
                <a:srgbClr val="C9C3BA"/>
              </a:solidFill>
              <a:prstDash val="solid"/>
              <a:miter lim="400000"/>
            </a:ln>
          </a:insideH>
          <a:insideV>
            <a:ln w="12700" cap="flat">
              <a:solidFill>
                <a:srgbClr val="C9C3BA"/>
              </a:solidFill>
              <a:prstDash val="solid"/>
              <a:miter lim="400000"/>
            </a:ln>
          </a:insideV>
        </a:tcBdr>
        <a:fill>
          <a:noFill/>
        </a:fill>
      </a:tcStyle>
    </a:wholeTbl>
    <a:band2H>
      <a:tcTxStyle/>
      <a:tcStyle>
        <a:tcBdr/>
        <a:fill>
          <a:solidFill>
            <a:srgbClr val="C9C3BA">
              <a:alpha val="50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66635F"/>
          </a:solid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solidFill>
                <a:srgbClr val="000000"/>
              </a:solidFill>
              <a:prstDash val="solid"/>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solidFill>
            <a:srgbClr val="89847F"/>
          </a:solidFill>
        </a:fill>
      </a:tcStyle>
    </a:firstRow>
  </a:tblStyle>
  <a:tblStyle styleId="{2708684C-4D16-4618-839F-0558EEFCDFE6}" styleName="">
    <a:tblBg/>
    <a:wholeTbl>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solidFill>
                <a:srgbClr val="89847F"/>
              </a:solidFill>
              <a:custDash>
                <a:ds d="200000" sp="200000"/>
              </a:custDash>
              <a:miter lim="400000"/>
            </a:ln>
          </a:top>
          <a:bottom>
            <a:ln w="12700" cap="flat">
              <a:solidFill>
                <a:srgbClr val="89847F"/>
              </a:solidFill>
              <a:custDash>
                <a:ds d="200000" sp="200000"/>
              </a:custDash>
              <a:miter lim="400000"/>
            </a:ln>
          </a:bottom>
          <a:insideH>
            <a:ln w="12700" cap="flat">
              <a:solidFill>
                <a:srgbClr val="89847F"/>
              </a:solidFill>
              <a:custDash>
                <a:ds d="200000" sp="200000"/>
              </a:custDash>
              <a:miter lim="400000"/>
            </a:ln>
          </a:insideH>
          <a:insideV>
            <a:ln w="12700" cap="flat">
              <a:noFill/>
              <a:miter lim="400000"/>
            </a:ln>
          </a:insideV>
        </a:tcBdr>
        <a:fill>
          <a:noFill/>
        </a:fill>
      </a:tcStyle>
    </a:wholeTbl>
    <a:band2H>
      <a:tcTxStyle/>
      <a:tcStyle>
        <a:tcBdr/>
        <a:fill>
          <a:solidFill>
            <a:srgbClr val="C9C3BA">
              <a:alpha val="35000"/>
            </a:srgbClr>
          </a:solidFill>
        </a:fill>
      </a:tcStyle>
    </a:band2H>
    <a:firstCol>
      <a:tcTxStyle b="off" i="off">
        <a:font>
          <a:latin typeface="Palatino"/>
          <a:ea typeface="Palatino"/>
          <a:cs typeface="Palatino"/>
        </a:font>
        <a:srgbClr val="414141"/>
      </a:tcTxStyle>
      <a:tcStyle>
        <a:tcBdr>
          <a:left>
            <a:ln w="12700" cap="flat">
              <a:noFill/>
              <a:miter lim="400000"/>
            </a:ln>
          </a:left>
          <a:right>
            <a:ln w="25400" cap="flat">
              <a:solidFill>
                <a:srgbClr val="000000"/>
              </a:solidFill>
              <a:prstDash val="solid"/>
              <a:miter lim="400000"/>
            </a:ln>
          </a:right>
          <a:top>
            <a:ln w="12700" cap="flat">
              <a:solidFill>
                <a:srgbClr val="89847F"/>
              </a:solidFill>
              <a:custDash>
                <a:ds d="200000" sp="200000"/>
              </a:custDash>
              <a:miter lim="400000"/>
            </a:ln>
          </a:top>
          <a:bottom>
            <a:ln w="12700" cap="flat">
              <a:solidFill>
                <a:srgbClr val="89847F"/>
              </a:solidFill>
              <a:custDash>
                <a:ds d="200000" sp="200000"/>
              </a:custDash>
              <a:miter lim="400000"/>
            </a:ln>
          </a:bottom>
          <a:insideH>
            <a:ln w="12700" cap="flat">
              <a:solidFill>
                <a:srgbClr val="89847F"/>
              </a:solidFill>
              <a:custDash>
                <a:ds d="200000" sp="200000"/>
              </a:custDash>
              <a:miter lim="400000"/>
            </a:ln>
          </a:insideH>
          <a:insideV>
            <a:ln w="12700" cap="flat">
              <a:noFill/>
              <a:miter lim="400000"/>
            </a:ln>
          </a:insideV>
        </a:tcBdr>
        <a:fill>
          <a:no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25400" cap="flat">
              <a:solidFill>
                <a:srgbClr val="000000"/>
              </a:solidFill>
              <a:prstDash val="solid"/>
              <a:miter lim="400000"/>
            </a:ln>
          </a:top>
          <a:bottom>
            <a:ln w="12700" cap="flat">
              <a:noFill/>
              <a:miter lim="400000"/>
            </a:ln>
          </a:bottom>
          <a:insideH>
            <a:ln w="12700" cap="flat">
              <a:solidFill>
                <a:srgbClr val="89847F"/>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noFill/>
              <a:miter lim="400000"/>
            </a:ln>
          </a:top>
          <a:bottom>
            <a:ln w="25400" cap="flat">
              <a:solidFill>
                <a:srgbClr val="000000"/>
              </a:solidFill>
              <a:prstDash val="solid"/>
              <a:miter lim="400000"/>
            </a:ln>
          </a:bottom>
          <a:insideH>
            <a:ln w="12700" cap="flat">
              <a:solidFill>
                <a:srgbClr val="89847F"/>
              </a:solidFill>
              <a:prstDash val="solid"/>
              <a:miter lim="400000"/>
            </a:ln>
          </a:insideH>
          <a:insideV>
            <a:ln w="12700" cap="flat">
              <a:noFill/>
              <a:miter lim="400000"/>
            </a:ln>
          </a:insideV>
        </a:tcBdr>
        <a:fill>
          <a:noFill/>
        </a:fill>
      </a:tcStyle>
    </a:firstRow>
  </a:tblStyle>
  <a:tblStyle styleId="{5940675A-B579-460E-94D1-54222C63F5DA}" styleName="Stil Yok, Tablo Kılavuz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060" autoAdjust="0"/>
  </p:normalViewPr>
  <p:slideViewPr>
    <p:cSldViewPr>
      <p:cViewPr varScale="1">
        <p:scale>
          <a:sx n="63" d="100"/>
          <a:sy n="63" d="100"/>
        </p:scale>
        <p:origin x="2490" y="96"/>
      </p:cViewPr>
      <p:guideLst>
        <p:guide orient="horz" pos="3686"/>
        <p:guide pos="3686"/>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4310486" cy="342900"/>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sz="quarter" idx="1"/>
          </p:nvPr>
        </p:nvSpPr>
        <p:spPr>
          <a:xfrm>
            <a:off x="5634487" y="0"/>
            <a:ext cx="4310486" cy="342900"/>
          </a:xfrm>
          <a:prstGeom prst="rect">
            <a:avLst/>
          </a:prstGeom>
        </p:spPr>
        <p:txBody>
          <a:bodyPr vert="horz" lIns="91440" tIns="45720" rIns="91440" bIns="45720" rtlCol="0"/>
          <a:lstStyle>
            <a:lvl1pPr algn="r">
              <a:defRPr sz="1200"/>
            </a:lvl1pPr>
          </a:lstStyle>
          <a:p>
            <a:fld id="{7FBA37E9-7373-4246-AFA8-2F75B9979218}" type="datetimeFigureOut">
              <a:rPr lang="tr-TR" smtClean="0"/>
              <a:pPr/>
              <a:t>21.09.2016</a:t>
            </a:fld>
            <a:endParaRPr lang="tr-TR"/>
          </a:p>
        </p:txBody>
      </p:sp>
      <p:sp>
        <p:nvSpPr>
          <p:cNvPr id="4" name="Altbilgi Yer Tutucusu 3"/>
          <p:cNvSpPr>
            <a:spLocks noGrp="1"/>
          </p:cNvSpPr>
          <p:nvPr>
            <p:ph type="ftr" sz="quarter" idx="2"/>
          </p:nvPr>
        </p:nvSpPr>
        <p:spPr>
          <a:xfrm>
            <a:off x="0" y="6513910"/>
            <a:ext cx="4310486" cy="342900"/>
          </a:xfrm>
          <a:prstGeom prst="rect">
            <a:avLst/>
          </a:prstGeom>
        </p:spPr>
        <p:txBody>
          <a:bodyPr vert="horz" lIns="91440" tIns="45720" rIns="91440" bIns="45720" rtlCol="0" anchor="b"/>
          <a:lstStyle>
            <a:lvl1pPr algn="l">
              <a:defRPr sz="1200"/>
            </a:lvl1pPr>
          </a:lstStyle>
          <a:p>
            <a:endParaRPr lang="tr-TR"/>
          </a:p>
        </p:txBody>
      </p:sp>
      <p:sp>
        <p:nvSpPr>
          <p:cNvPr id="5" name="Slayt Numarası Yer Tutucusu 4"/>
          <p:cNvSpPr>
            <a:spLocks noGrp="1"/>
          </p:cNvSpPr>
          <p:nvPr>
            <p:ph type="sldNum" sz="quarter" idx="3"/>
          </p:nvPr>
        </p:nvSpPr>
        <p:spPr>
          <a:xfrm>
            <a:off x="5634487" y="6513910"/>
            <a:ext cx="4310486" cy="342900"/>
          </a:xfrm>
          <a:prstGeom prst="rect">
            <a:avLst/>
          </a:prstGeom>
        </p:spPr>
        <p:txBody>
          <a:bodyPr vert="horz" lIns="91440" tIns="45720" rIns="91440" bIns="45720" rtlCol="0" anchor="b"/>
          <a:lstStyle>
            <a:lvl1pPr algn="r">
              <a:defRPr sz="1200"/>
            </a:lvl1pPr>
          </a:lstStyle>
          <a:p>
            <a:fld id="{EEAC1647-6695-4485-8F56-D5AA816BBC43}" type="slidenum">
              <a:rPr lang="tr-TR" smtClean="0"/>
              <a:pPr/>
              <a:t>‹#›</a:t>
            </a:fld>
            <a:endParaRPr lang="tr-TR"/>
          </a:p>
        </p:txBody>
      </p:sp>
    </p:spTree>
    <p:extLst>
      <p:ext uri="{BB962C8B-B14F-4D97-AF65-F5344CB8AC3E}">
        <p14:creationId xmlns:p14="http://schemas.microsoft.com/office/powerpoint/2010/main" val="28746049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0" name="Shape 40"/>
          <p:cNvSpPr>
            <a:spLocks noGrp="1" noRot="1" noChangeAspect="1"/>
          </p:cNvSpPr>
          <p:nvPr>
            <p:ph type="sldImg"/>
          </p:nvPr>
        </p:nvSpPr>
        <p:spPr>
          <a:xfrm>
            <a:off x="3687763" y="514350"/>
            <a:ext cx="2571750" cy="2571750"/>
          </a:xfrm>
          <a:prstGeom prst="rect">
            <a:avLst/>
          </a:prstGeom>
        </p:spPr>
        <p:txBody>
          <a:bodyPr/>
          <a:lstStyle/>
          <a:p>
            <a:pPr lvl="0"/>
            <a:endParaRPr/>
          </a:p>
        </p:txBody>
      </p:sp>
      <p:sp>
        <p:nvSpPr>
          <p:cNvPr id="41" name="Shape 41"/>
          <p:cNvSpPr>
            <a:spLocks noGrp="1"/>
          </p:cNvSpPr>
          <p:nvPr>
            <p:ph type="body" sz="quarter" idx="1"/>
          </p:nvPr>
        </p:nvSpPr>
        <p:spPr>
          <a:xfrm>
            <a:off x="1326304" y="3257550"/>
            <a:ext cx="7294668" cy="3086100"/>
          </a:xfrm>
          <a:prstGeom prst="rect">
            <a:avLst/>
          </a:prstGeom>
        </p:spPr>
        <p:txBody>
          <a:bodyPr/>
          <a:lstStyle/>
          <a:p>
            <a:pPr lvl="0"/>
            <a:endParaRPr/>
          </a:p>
        </p:txBody>
      </p:sp>
    </p:spTree>
    <p:extLst>
      <p:ext uri="{BB962C8B-B14F-4D97-AF65-F5344CB8AC3E}">
        <p14:creationId xmlns:p14="http://schemas.microsoft.com/office/powerpoint/2010/main" val="3186065720"/>
      </p:ext>
    </p:extLst>
  </p:cSld>
  <p:clrMap bg1="lt1" tx1="dk1" bg2="lt2" tx2="dk2" accent1="accent1" accent2="accent2" accent3="accent3" accent4="accent4" accent5="accent5" accent6="accent6" hlink="hlink" folHlink="folHlink"/>
  <p:notesStyle>
    <a:lvl1pPr defTabSz="470099">
      <a:lnSpc>
        <a:spcPct val="125000"/>
      </a:lnSpc>
      <a:defRPr sz="2500">
        <a:latin typeface="Avenir Roman"/>
        <a:ea typeface="Avenir Roman"/>
        <a:cs typeface="Avenir Roman"/>
        <a:sym typeface="Avenir Roman"/>
      </a:defRPr>
    </a:lvl1pPr>
    <a:lvl2pPr indent="235050" defTabSz="470099">
      <a:lnSpc>
        <a:spcPct val="125000"/>
      </a:lnSpc>
      <a:defRPr sz="2500">
        <a:latin typeface="Avenir Roman"/>
        <a:ea typeface="Avenir Roman"/>
        <a:cs typeface="Avenir Roman"/>
        <a:sym typeface="Avenir Roman"/>
      </a:defRPr>
    </a:lvl2pPr>
    <a:lvl3pPr indent="470099" defTabSz="470099">
      <a:lnSpc>
        <a:spcPct val="125000"/>
      </a:lnSpc>
      <a:defRPr sz="2500">
        <a:latin typeface="Avenir Roman"/>
        <a:ea typeface="Avenir Roman"/>
        <a:cs typeface="Avenir Roman"/>
        <a:sym typeface="Avenir Roman"/>
      </a:defRPr>
    </a:lvl3pPr>
    <a:lvl4pPr indent="705147" defTabSz="470099">
      <a:lnSpc>
        <a:spcPct val="125000"/>
      </a:lnSpc>
      <a:defRPr sz="2500">
        <a:latin typeface="Avenir Roman"/>
        <a:ea typeface="Avenir Roman"/>
        <a:cs typeface="Avenir Roman"/>
        <a:sym typeface="Avenir Roman"/>
      </a:defRPr>
    </a:lvl4pPr>
    <a:lvl5pPr indent="940197" defTabSz="470099">
      <a:lnSpc>
        <a:spcPct val="125000"/>
      </a:lnSpc>
      <a:defRPr sz="2500">
        <a:latin typeface="Avenir Roman"/>
        <a:ea typeface="Avenir Roman"/>
        <a:cs typeface="Avenir Roman"/>
        <a:sym typeface="Avenir Roman"/>
      </a:defRPr>
    </a:lvl5pPr>
    <a:lvl6pPr indent="1175248" defTabSz="470099">
      <a:lnSpc>
        <a:spcPct val="125000"/>
      </a:lnSpc>
      <a:defRPr sz="2500">
        <a:latin typeface="Avenir Roman"/>
        <a:ea typeface="Avenir Roman"/>
        <a:cs typeface="Avenir Roman"/>
        <a:sym typeface="Avenir Roman"/>
      </a:defRPr>
    </a:lvl6pPr>
    <a:lvl7pPr indent="1410297" defTabSz="470099">
      <a:lnSpc>
        <a:spcPct val="125000"/>
      </a:lnSpc>
      <a:defRPr sz="2500">
        <a:latin typeface="Avenir Roman"/>
        <a:ea typeface="Avenir Roman"/>
        <a:cs typeface="Avenir Roman"/>
        <a:sym typeface="Avenir Roman"/>
      </a:defRPr>
    </a:lvl7pPr>
    <a:lvl8pPr indent="1645346" defTabSz="470099">
      <a:lnSpc>
        <a:spcPct val="125000"/>
      </a:lnSpc>
      <a:defRPr sz="2500">
        <a:latin typeface="Avenir Roman"/>
        <a:ea typeface="Avenir Roman"/>
        <a:cs typeface="Avenir Roman"/>
        <a:sym typeface="Avenir Roman"/>
      </a:defRPr>
    </a:lvl8pPr>
    <a:lvl9pPr indent="1880395" defTabSz="470099">
      <a:lnSpc>
        <a:spcPct val="125000"/>
      </a:lnSpc>
      <a:defRPr sz="2500">
        <a:latin typeface="Avenir Roman"/>
        <a:ea typeface="Avenir Roman"/>
        <a:cs typeface="Avenir Roman"/>
        <a:sym typeface="Avenir Roman"/>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1893126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37265420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22435482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26796701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8763521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7366708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29917679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21797094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27920001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31381658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Title &amp; Subtitle">
    <p:spTree>
      <p:nvGrpSpPr>
        <p:cNvPr id="1" name=""/>
        <p:cNvGrpSpPr/>
        <p:nvPr/>
      </p:nvGrpSpPr>
      <p:grpSpPr>
        <a:xfrm>
          <a:off x="0" y="0"/>
          <a:ext cx="0" cy="0"/>
          <a:chOff x="0" y="0"/>
          <a:chExt cx="0" cy="0"/>
        </a:xfrm>
      </p:grpSpPr>
      <p:sp>
        <p:nvSpPr>
          <p:cNvPr id="7" name="Shape 7"/>
          <p:cNvSpPr/>
          <p:nvPr/>
        </p:nvSpPr>
        <p:spPr>
          <a:xfrm>
            <a:off x="457090" y="7907630"/>
            <a:ext cx="10796871"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8" name="Shape 8"/>
          <p:cNvSpPr/>
          <p:nvPr/>
        </p:nvSpPr>
        <p:spPr>
          <a:xfrm>
            <a:off x="457089" y="4906082"/>
            <a:ext cx="10797381"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9" name="Shape 9"/>
          <p:cNvSpPr/>
          <p:nvPr/>
        </p:nvSpPr>
        <p:spPr>
          <a:xfrm rot="16200000">
            <a:off x="6207703" y="6415596"/>
            <a:ext cx="1970829" cy="1"/>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10" name="Shape 10"/>
          <p:cNvSpPr>
            <a:spLocks noGrp="1"/>
          </p:cNvSpPr>
          <p:nvPr>
            <p:ph type="title"/>
          </p:nvPr>
        </p:nvSpPr>
        <p:spPr>
          <a:xfrm>
            <a:off x="457089" y="4967028"/>
            <a:ext cx="6479229" cy="2894894"/>
          </a:xfrm>
          <a:prstGeom prst="rect">
            <a:avLst/>
          </a:prstGeom>
        </p:spPr>
        <p:txBody>
          <a:bodyPr/>
          <a:lstStyle>
            <a:lvl1pPr algn="l"/>
          </a:lstStyle>
          <a:p>
            <a:pPr lvl="0">
              <a:defRPr sz="1800">
                <a:solidFill>
                  <a:srgbClr val="000000"/>
                </a:solidFill>
              </a:defRPr>
            </a:pPr>
            <a:r>
              <a:rPr sz="7200">
                <a:solidFill>
                  <a:srgbClr val="D93E2B"/>
                </a:solidFill>
              </a:rPr>
              <a:t>Title Text</a:t>
            </a:r>
          </a:p>
        </p:txBody>
      </p:sp>
      <p:sp>
        <p:nvSpPr>
          <p:cNvPr id="11" name="Shape 11"/>
          <p:cNvSpPr>
            <a:spLocks noGrp="1"/>
          </p:cNvSpPr>
          <p:nvPr>
            <p:ph type="body" idx="1"/>
          </p:nvPr>
        </p:nvSpPr>
        <p:spPr>
          <a:xfrm>
            <a:off x="7450542" y="4967028"/>
            <a:ext cx="3816688" cy="2894894"/>
          </a:xfrm>
          <a:prstGeom prst="rect">
            <a:avLst/>
          </a:prstGeom>
        </p:spPr>
        <p:txBody>
          <a:bodyPr/>
          <a:lstStyle>
            <a:lvl1pPr marL="0" indent="0">
              <a:spcBef>
                <a:spcPts val="0"/>
              </a:spcBef>
              <a:buClrTx/>
              <a:buSzTx/>
              <a:buFontTx/>
              <a:buNone/>
              <a:defRPr sz="2500"/>
            </a:lvl1pPr>
            <a:lvl2pPr marL="0" indent="235050">
              <a:spcBef>
                <a:spcPts val="0"/>
              </a:spcBef>
              <a:buClrTx/>
              <a:buSzTx/>
              <a:buFontTx/>
              <a:buNone/>
              <a:defRPr sz="2500"/>
            </a:lvl2pPr>
            <a:lvl3pPr marL="0" indent="470099">
              <a:spcBef>
                <a:spcPts val="0"/>
              </a:spcBef>
              <a:buClrTx/>
              <a:buSzTx/>
              <a:buFontTx/>
              <a:buNone/>
              <a:defRPr sz="2500"/>
            </a:lvl3pPr>
            <a:lvl4pPr marL="0" indent="705147">
              <a:spcBef>
                <a:spcPts val="0"/>
              </a:spcBef>
              <a:buClrTx/>
              <a:buSzTx/>
              <a:buFontTx/>
              <a:buNone/>
              <a:defRPr sz="2500"/>
            </a:lvl4pPr>
            <a:lvl5pPr marL="0" indent="940197">
              <a:spcBef>
                <a:spcPts val="0"/>
              </a:spcBef>
              <a:buClrTx/>
              <a:buSzTx/>
              <a:buFontTx/>
              <a:buNone/>
              <a:defRPr sz="2500"/>
            </a:lvl5pPr>
          </a:lstStyle>
          <a:p>
            <a:pPr lvl="0">
              <a:defRPr sz="1800">
                <a:solidFill>
                  <a:srgbClr val="000000"/>
                </a:solidFill>
              </a:defRPr>
            </a:pPr>
            <a:r>
              <a:rPr sz="2500">
                <a:solidFill>
                  <a:srgbClr val="414141"/>
                </a:solidFill>
              </a:rPr>
              <a:t>Body Level One</a:t>
            </a:r>
          </a:p>
          <a:p>
            <a:pPr lvl="1">
              <a:defRPr sz="1800">
                <a:solidFill>
                  <a:srgbClr val="000000"/>
                </a:solidFill>
              </a:defRPr>
            </a:pPr>
            <a:r>
              <a:rPr sz="2500">
                <a:solidFill>
                  <a:srgbClr val="414141"/>
                </a:solidFill>
              </a:rPr>
              <a:t>Body Level Two</a:t>
            </a:r>
          </a:p>
          <a:p>
            <a:pPr lvl="2">
              <a:defRPr sz="1800">
                <a:solidFill>
                  <a:srgbClr val="000000"/>
                </a:solidFill>
              </a:defRPr>
            </a:pPr>
            <a:r>
              <a:rPr sz="2500">
                <a:solidFill>
                  <a:srgbClr val="414141"/>
                </a:solidFill>
              </a:rPr>
              <a:t>Body Level Three</a:t>
            </a:r>
          </a:p>
          <a:p>
            <a:pPr lvl="3">
              <a:defRPr sz="1800">
                <a:solidFill>
                  <a:srgbClr val="000000"/>
                </a:solidFill>
              </a:defRPr>
            </a:pPr>
            <a:r>
              <a:rPr sz="2500">
                <a:solidFill>
                  <a:srgbClr val="414141"/>
                </a:solidFill>
              </a:rPr>
              <a:t>Body Level Four</a:t>
            </a:r>
          </a:p>
          <a:p>
            <a:pPr lvl="4">
              <a:defRPr sz="1800">
                <a:solidFill>
                  <a:srgbClr val="000000"/>
                </a:solidFill>
              </a:defRPr>
            </a:pPr>
            <a:r>
              <a:rPr sz="2500">
                <a:solidFill>
                  <a:srgbClr val="414141"/>
                </a:solidFill>
              </a:rPr>
              <a:t>Body Level Five</a:t>
            </a:r>
          </a:p>
        </p:txBody>
      </p:sp>
    </p:spTree>
  </p:cSld>
  <p:clrMapOvr>
    <a:masterClrMapping/>
  </p:clrMapOvr>
  <p:transition spd="med">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Photo - Horizontal">
    <p:spTree>
      <p:nvGrpSpPr>
        <p:cNvPr id="1" name=""/>
        <p:cNvGrpSpPr/>
        <p:nvPr/>
      </p:nvGrpSpPr>
      <p:grpSpPr>
        <a:xfrm>
          <a:off x="0" y="0"/>
          <a:ext cx="0" cy="0"/>
          <a:chOff x="0" y="0"/>
          <a:chExt cx="0" cy="0"/>
        </a:xfrm>
      </p:grpSpPr>
      <p:sp>
        <p:nvSpPr>
          <p:cNvPr id="13" name="Shape 13"/>
          <p:cNvSpPr/>
          <p:nvPr/>
        </p:nvSpPr>
        <p:spPr>
          <a:xfrm rot="16200000">
            <a:off x="6207703" y="9447616"/>
            <a:ext cx="1970829" cy="1"/>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14" name="Shape 14"/>
          <p:cNvSpPr/>
          <p:nvPr/>
        </p:nvSpPr>
        <p:spPr>
          <a:xfrm>
            <a:off x="457090" y="10954885"/>
            <a:ext cx="10796871"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15" name="Shape 15"/>
          <p:cNvSpPr/>
          <p:nvPr/>
        </p:nvSpPr>
        <p:spPr>
          <a:xfrm>
            <a:off x="457089" y="7953338"/>
            <a:ext cx="10797381"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16" name="Shape 16"/>
          <p:cNvSpPr/>
          <p:nvPr/>
        </p:nvSpPr>
        <p:spPr>
          <a:xfrm rot="16200000">
            <a:off x="6207703" y="9447616"/>
            <a:ext cx="1970829" cy="1"/>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17" name="Shape 17"/>
          <p:cNvSpPr>
            <a:spLocks noGrp="1"/>
          </p:cNvSpPr>
          <p:nvPr>
            <p:ph type="title"/>
          </p:nvPr>
        </p:nvSpPr>
        <p:spPr>
          <a:xfrm>
            <a:off x="457089" y="8014283"/>
            <a:ext cx="6479229" cy="2894894"/>
          </a:xfrm>
          <a:prstGeom prst="rect">
            <a:avLst/>
          </a:prstGeom>
        </p:spPr>
        <p:txBody>
          <a:bodyPr/>
          <a:lstStyle>
            <a:lvl1pPr algn="l"/>
          </a:lstStyle>
          <a:p>
            <a:pPr lvl="0">
              <a:defRPr sz="1800">
                <a:solidFill>
                  <a:srgbClr val="000000"/>
                </a:solidFill>
              </a:defRPr>
            </a:pPr>
            <a:r>
              <a:rPr sz="7200">
                <a:solidFill>
                  <a:srgbClr val="D93E2B"/>
                </a:solidFill>
              </a:rPr>
              <a:t>Title Text</a:t>
            </a:r>
          </a:p>
        </p:txBody>
      </p:sp>
      <p:sp>
        <p:nvSpPr>
          <p:cNvPr id="18" name="Shape 18"/>
          <p:cNvSpPr>
            <a:spLocks noGrp="1"/>
          </p:cNvSpPr>
          <p:nvPr>
            <p:ph type="body" idx="1"/>
          </p:nvPr>
        </p:nvSpPr>
        <p:spPr>
          <a:xfrm>
            <a:off x="7450542" y="8014283"/>
            <a:ext cx="3816688" cy="2894894"/>
          </a:xfrm>
          <a:prstGeom prst="rect">
            <a:avLst/>
          </a:prstGeom>
        </p:spPr>
        <p:txBody>
          <a:bodyPr/>
          <a:lstStyle>
            <a:lvl1pPr marL="0" indent="0">
              <a:spcBef>
                <a:spcPts val="0"/>
              </a:spcBef>
              <a:buClrTx/>
              <a:buSzTx/>
              <a:buFontTx/>
              <a:buNone/>
              <a:defRPr sz="2500"/>
            </a:lvl1pPr>
            <a:lvl2pPr marL="0" indent="235050">
              <a:spcBef>
                <a:spcPts val="0"/>
              </a:spcBef>
              <a:buClrTx/>
              <a:buSzTx/>
              <a:buFontTx/>
              <a:buNone/>
              <a:defRPr sz="2500"/>
            </a:lvl2pPr>
            <a:lvl3pPr marL="0" indent="470099">
              <a:spcBef>
                <a:spcPts val="0"/>
              </a:spcBef>
              <a:buClrTx/>
              <a:buSzTx/>
              <a:buFontTx/>
              <a:buNone/>
              <a:defRPr sz="2500"/>
            </a:lvl3pPr>
            <a:lvl4pPr marL="0" indent="705147">
              <a:spcBef>
                <a:spcPts val="0"/>
              </a:spcBef>
              <a:buClrTx/>
              <a:buSzTx/>
              <a:buFontTx/>
              <a:buNone/>
              <a:defRPr sz="2500"/>
            </a:lvl4pPr>
            <a:lvl5pPr marL="0" indent="940197">
              <a:spcBef>
                <a:spcPts val="0"/>
              </a:spcBef>
              <a:buClrTx/>
              <a:buSzTx/>
              <a:buFontTx/>
              <a:buNone/>
              <a:defRPr sz="2500"/>
            </a:lvl5pPr>
          </a:lstStyle>
          <a:p>
            <a:pPr lvl="0">
              <a:defRPr sz="1800">
                <a:solidFill>
                  <a:srgbClr val="000000"/>
                </a:solidFill>
              </a:defRPr>
            </a:pPr>
            <a:r>
              <a:rPr sz="2500">
                <a:solidFill>
                  <a:srgbClr val="414141"/>
                </a:solidFill>
              </a:rPr>
              <a:t>Body Level One</a:t>
            </a:r>
          </a:p>
          <a:p>
            <a:pPr lvl="1">
              <a:defRPr sz="1800">
                <a:solidFill>
                  <a:srgbClr val="000000"/>
                </a:solidFill>
              </a:defRPr>
            </a:pPr>
            <a:r>
              <a:rPr sz="2500">
                <a:solidFill>
                  <a:srgbClr val="414141"/>
                </a:solidFill>
              </a:rPr>
              <a:t>Body Level Two</a:t>
            </a:r>
          </a:p>
          <a:p>
            <a:pPr lvl="2">
              <a:defRPr sz="1800">
                <a:solidFill>
                  <a:srgbClr val="000000"/>
                </a:solidFill>
              </a:defRPr>
            </a:pPr>
            <a:r>
              <a:rPr sz="2500">
                <a:solidFill>
                  <a:srgbClr val="414141"/>
                </a:solidFill>
              </a:rPr>
              <a:t>Body Level Three</a:t>
            </a:r>
          </a:p>
          <a:p>
            <a:pPr lvl="3">
              <a:defRPr sz="1800">
                <a:solidFill>
                  <a:srgbClr val="000000"/>
                </a:solidFill>
              </a:defRPr>
            </a:pPr>
            <a:r>
              <a:rPr sz="2500">
                <a:solidFill>
                  <a:srgbClr val="414141"/>
                </a:solidFill>
              </a:rPr>
              <a:t>Body Level Four</a:t>
            </a:r>
          </a:p>
          <a:p>
            <a:pPr lvl="4">
              <a:defRPr sz="1800">
                <a:solidFill>
                  <a:srgbClr val="000000"/>
                </a:solidFill>
              </a:defRPr>
            </a:pPr>
            <a:r>
              <a:rPr sz="2500">
                <a:solidFill>
                  <a:srgbClr val="414141"/>
                </a:solidFill>
              </a:rPr>
              <a:t>Body Level Five</a:t>
            </a:r>
          </a:p>
        </p:txBody>
      </p:sp>
    </p:spTree>
  </p:cSld>
  <p:clrMapOvr>
    <a:masterClrMapping/>
  </p:clrMapOvr>
  <p:transition spd="med">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Title - Center">
    <p:spTree>
      <p:nvGrpSpPr>
        <p:cNvPr id="1" name=""/>
        <p:cNvGrpSpPr/>
        <p:nvPr/>
      </p:nvGrpSpPr>
      <p:grpSpPr>
        <a:xfrm>
          <a:off x="0" y="0"/>
          <a:ext cx="0" cy="0"/>
          <a:chOff x="0" y="0"/>
          <a:chExt cx="0" cy="0"/>
        </a:xfrm>
      </p:grpSpPr>
      <p:sp>
        <p:nvSpPr>
          <p:cNvPr id="20" name="Shape 20"/>
          <p:cNvSpPr>
            <a:spLocks noGrp="1"/>
          </p:cNvSpPr>
          <p:nvPr>
            <p:ph type="title"/>
          </p:nvPr>
        </p:nvSpPr>
        <p:spPr>
          <a:xfrm>
            <a:off x="457089" y="4403287"/>
            <a:ext cx="10787287" cy="2894894"/>
          </a:xfrm>
          <a:prstGeom prst="rect">
            <a:avLst/>
          </a:prstGeom>
        </p:spPr>
        <p:txBody>
          <a:bodyPr/>
          <a:lstStyle/>
          <a:p>
            <a:pPr lvl="0">
              <a:defRPr sz="1800">
                <a:solidFill>
                  <a:srgbClr val="000000"/>
                </a:solidFill>
              </a:defRPr>
            </a:pPr>
            <a:r>
              <a:rPr sz="7200">
                <a:solidFill>
                  <a:srgbClr val="D93E2B"/>
                </a:solidFill>
              </a:rPr>
              <a:t>Title Text</a:t>
            </a:r>
          </a:p>
        </p:txBody>
      </p:sp>
    </p:spTree>
  </p:cSld>
  <p:clrMapOvr>
    <a:masterClrMapping/>
  </p:clrMapOvr>
  <p:transition spd="med">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Photo - Vertical">
    <p:spTree>
      <p:nvGrpSpPr>
        <p:cNvPr id="1" name=""/>
        <p:cNvGrpSpPr/>
        <p:nvPr/>
      </p:nvGrpSpPr>
      <p:grpSpPr>
        <a:xfrm>
          <a:off x="0" y="0"/>
          <a:ext cx="0" cy="0"/>
          <a:chOff x="0" y="0"/>
          <a:chExt cx="0" cy="0"/>
        </a:xfrm>
      </p:grpSpPr>
      <p:sp>
        <p:nvSpPr>
          <p:cNvPr id="22" name="Shape 22"/>
          <p:cNvSpPr/>
          <p:nvPr/>
        </p:nvSpPr>
        <p:spPr>
          <a:xfrm>
            <a:off x="457089" y="5850732"/>
            <a:ext cx="5107490"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23" name="Shape 23"/>
          <p:cNvSpPr/>
          <p:nvPr/>
        </p:nvSpPr>
        <p:spPr>
          <a:xfrm>
            <a:off x="457089" y="3321510"/>
            <a:ext cx="5107437"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24" name="Shape 24"/>
          <p:cNvSpPr>
            <a:spLocks noGrp="1"/>
          </p:cNvSpPr>
          <p:nvPr>
            <p:ph type="title"/>
          </p:nvPr>
        </p:nvSpPr>
        <p:spPr>
          <a:xfrm>
            <a:off x="457089" y="3367219"/>
            <a:ext cx="5107963" cy="2437805"/>
          </a:xfrm>
          <a:prstGeom prst="rect">
            <a:avLst/>
          </a:prstGeom>
        </p:spPr>
        <p:txBody>
          <a:bodyPr/>
          <a:lstStyle>
            <a:lvl1pPr algn="l">
              <a:defRPr sz="5700"/>
            </a:lvl1pPr>
          </a:lstStyle>
          <a:p>
            <a:pPr lvl="0">
              <a:defRPr sz="1800">
                <a:solidFill>
                  <a:srgbClr val="000000"/>
                </a:solidFill>
              </a:defRPr>
            </a:pPr>
            <a:r>
              <a:rPr sz="5700">
                <a:solidFill>
                  <a:srgbClr val="D93E2B"/>
                </a:solidFill>
              </a:rPr>
              <a:t>Title Text</a:t>
            </a:r>
          </a:p>
        </p:txBody>
      </p:sp>
      <p:sp>
        <p:nvSpPr>
          <p:cNvPr id="25" name="Shape 25"/>
          <p:cNvSpPr>
            <a:spLocks noGrp="1"/>
          </p:cNvSpPr>
          <p:nvPr>
            <p:ph type="body" idx="1"/>
          </p:nvPr>
        </p:nvSpPr>
        <p:spPr>
          <a:xfrm>
            <a:off x="457089" y="6033567"/>
            <a:ext cx="5107963" cy="4814664"/>
          </a:xfrm>
          <a:prstGeom prst="rect">
            <a:avLst/>
          </a:prstGeom>
        </p:spPr>
        <p:txBody>
          <a:bodyPr anchor="t"/>
          <a:lstStyle>
            <a:lvl1pPr marL="0" indent="0">
              <a:spcBef>
                <a:spcPts val="0"/>
              </a:spcBef>
              <a:buClrTx/>
              <a:buSzTx/>
              <a:buFontTx/>
              <a:buNone/>
              <a:defRPr sz="2500"/>
            </a:lvl1pPr>
            <a:lvl2pPr marL="0" indent="235050">
              <a:spcBef>
                <a:spcPts val="0"/>
              </a:spcBef>
              <a:buClrTx/>
              <a:buSzTx/>
              <a:buFontTx/>
              <a:buNone/>
              <a:defRPr sz="2500"/>
            </a:lvl2pPr>
            <a:lvl3pPr marL="0" indent="470099">
              <a:spcBef>
                <a:spcPts val="0"/>
              </a:spcBef>
              <a:buClrTx/>
              <a:buSzTx/>
              <a:buFontTx/>
              <a:buNone/>
              <a:defRPr sz="2500"/>
            </a:lvl3pPr>
            <a:lvl4pPr marL="0" indent="705147">
              <a:spcBef>
                <a:spcPts val="0"/>
              </a:spcBef>
              <a:buClrTx/>
              <a:buSzTx/>
              <a:buFontTx/>
              <a:buNone/>
              <a:defRPr sz="2500"/>
            </a:lvl4pPr>
            <a:lvl5pPr marL="0" indent="940197">
              <a:spcBef>
                <a:spcPts val="0"/>
              </a:spcBef>
              <a:buClrTx/>
              <a:buSzTx/>
              <a:buFontTx/>
              <a:buNone/>
              <a:defRPr sz="2500"/>
            </a:lvl5pPr>
          </a:lstStyle>
          <a:p>
            <a:pPr lvl="0">
              <a:defRPr sz="1800">
                <a:solidFill>
                  <a:srgbClr val="000000"/>
                </a:solidFill>
              </a:defRPr>
            </a:pPr>
            <a:r>
              <a:rPr sz="2500">
                <a:solidFill>
                  <a:srgbClr val="414141"/>
                </a:solidFill>
              </a:rPr>
              <a:t>Body Level One</a:t>
            </a:r>
          </a:p>
          <a:p>
            <a:pPr lvl="1">
              <a:defRPr sz="1800">
                <a:solidFill>
                  <a:srgbClr val="000000"/>
                </a:solidFill>
              </a:defRPr>
            </a:pPr>
            <a:r>
              <a:rPr sz="2500">
                <a:solidFill>
                  <a:srgbClr val="414141"/>
                </a:solidFill>
              </a:rPr>
              <a:t>Body Level Two</a:t>
            </a:r>
          </a:p>
          <a:p>
            <a:pPr lvl="2">
              <a:defRPr sz="1800">
                <a:solidFill>
                  <a:srgbClr val="000000"/>
                </a:solidFill>
              </a:defRPr>
            </a:pPr>
            <a:r>
              <a:rPr sz="2500">
                <a:solidFill>
                  <a:srgbClr val="414141"/>
                </a:solidFill>
              </a:rPr>
              <a:t>Body Level Three</a:t>
            </a:r>
          </a:p>
          <a:p>
            <a:pPr lvl="3">
              <a:defRPr sz="1800">
                <a:solidFill>
                  <a:srgbClr val="000000"/>
                </a:solidFill>
              </a:defRPr>
            </a:pPr>
            <a:r>
              <a:rPr sz="2500">
                <a:solidFill>
                  <a:srgbClr val="414141"/>
                </a:solidFill>
              </a:rPr>
              <a:t>Body Level Four</a:t>
            </a:r>
          </a:p>
          <a:p>
            <a:pPr lvl="4">
              <a:defRPr sz="1800">
                <a:solidFill>
                  <a:srgbClr val="000000"/>
                </a:solidFill>
              </a:defRPr>
            </a:pPr>
            <a:r>
              <a:rPr sz="2500">
                <a:solidFill>
                  <a:srgbClr val="414141"/>
                </a:solidFill>
              </a:rPr>
              <a:t>Body Level Five</a:t>
            </a:r>
          </a:p>
        </p:txBody>
      </p:sp>
    </p:spTree>
  </p:cSld>
  <p:clrMapOvr>
    <a:masterClrMapping/>
  </p:clrMapOvr>
  <p:transition spd="med">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itle - Top">
    <p:spTree>
      <p:nvGrpSpPr>
        <p:cNvPr id="1" name=""/>
        <p:cNvGrpSpPr/>
        <p:nvPr/>
      </p:nvGrpSpPr>
      <p:grpSpPr>
        <a:xfrm>
          <a:off x="0" y="0"/>
          <a:ext cx="0" cy="0"/>
          <a:chOff x="0" y="0"/>
          <a:chExt cx="0" cy="0"/>
        </a:xfrm>
      </p:grpSpPr>
      <p:sp>
        <p:nvSpPr>
          <p:cNvPr id="27" name="Shape 27"/>
          <p:cNvSpPr>
            <a:spLocks noGrp="1"/>
          </p:cNvSpPr>
          <p:nvPr>
            <p:ph type="title"/>
          </p:nvPr>
        </p:nvSpPr>
        <p:spPr>
          <a:prstGeom prst="rect">
            <a:avLst/>
          </a:prstGeom>
        </p:spPr>
        <p:txBody>
          <a:bodyPr/>
          <a:lstStyle/>
          <a:p>
            <a:pPr lvl="0">
              <a:defRPr sz="1800">
                <a:solidFill>
                  <a:srgbClr val="000000"/>
                </a:solidFill>
              </a:defRPr>
            </a:pPr>
            <a:r>
              <a:rPr sz="7200">
                <a:solidFill>
                  <a:srgbClr val="D93E2B"/>
                </a:solidFill>
              </a:rPr>
              <a:t>Title Text</a:t>
            </a:r>
          </a:p>
        </p:txBody>
      </p:sp>
    </p:spTree>
  </p:cSld>
  <p:clrMapOvr>
    <a:masterClrMapping/>
  </p:clrMapOvr>
  <p:transition spd="med">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29" name="Shape 29"/>
          <p:cNvSpPr>
            <a:spLocks noGrp="1"/>
          </p:cNvSpPr>
          <p:nvPr>
            <p:ph type="title"/>
          </p:nvPr>
        </p:nvSpPr>
        <p:spPr>
          <a:prstGeom prst="rect">
            <a:avLst/>
          </a:prstGeom>
        </p:spPr>
        <p:txBody>
          <a:bodyPr/>
          <a:lstStyle/>
          <a:p>
            <a:pPr lvl="0">
              <a:defRPr sz="1800">
                <a:solidFill>
                  <a:srgbClr val="000000"/>
                </a:solidFill>
              </a:defRPr>
            </a:pPr>
            <a:r>
              <a:rPr sz="7200">
                <a:solidFill>
                  <a:srgbClr val="D93E2B"/>
                </a:solidFill>
              </a:rPr>
              <a:t>Title Text</a:t>
            </a:r>
          </a:p>
        </p:txBody>
      </p:sp>
      <p:sp>
        <p:nvSpPr>
          <p:cNvPr id="30" name="Shape 30"/>
          <p:cNvSpPr>
            <a:spLocks noGrp="1"/>
          </p:cNvSpPr>
          <p:nvPr>
            <p:ph type="body" idx="1"/>
          </p:nvPr>
        </p:nvSpPr>
        <p:spPr>
          <a:prstGeom prst="rect">
            <a:avLst/>
          </a:prstGeom>
        </p:spPr>
        <p:txBody>
          <a:bodyPr/>
          <a:lstStyle/>
          <a:p>
            <a:pPr lvl="0">
              <a:defRPr sz="1800">
                <a:solidFill>
                  <a:srgbClr val="000000"/>
                </a:solidFill>
              </a:defRPr>
            </a:pPr>
            <a:r>
              <a:rPr sz="3800">
                <a:solidFill>
                  <a:srgbClr val="414141"/>
                </a:solidFill>
              </a:rPr>
              <a:t>Body Level One</a:t>
            </a:r>
          </a:p>
          <a:p>
            <a:pPr lvl="1">
              <a:defRPr sz="1800">
                <a:solidFill>
                  <a:srgbClr val="000000"/>
                </a:solidFill>
              </a:defRPr>
            </a:pPr>
            <a:r>
              <a:rPr sz="3800">
                <a:solidFill>
                  <a:srgbClr val="414141"/>
                </a:solidFill>
              </a:rPr>
              <a:t>Body Level Two</a:t>
            </a:r>
          </a:p>
          <a:p>
            <a:pPr lvl="2">
              <a:defRPr sz="1800">
                <a:solidFill>
                  <a:srgbClr val="000000"/>
                </a:solidFill>
              </a:defRPr>
            </a:pPr>
            <a:r>
              <a:rPr sz="3800">
                <a:solidFill>
                  <a:srgbClr val="414141"/>
                </a:solidFill>
              </a:rPr>
              <a:t>Body Level Three</a:t>
            </a:r>
          </a:p>
          <a:p>
            <a:pPr lvl="3">
              <a:defRPr sz="1800">
                <a:solidFill>
                  <a:srgbClr val="000000"/>
                </a:solidFill>
              </a:defRPr>
            </a:pPr>
            <a:r>
              <a:rPr sz="3800">
                <a:solidFill>
                  <a:srgbClr val="414141"/>
                </a:solidFill>
              </a:rPr>
              <a:t>Body Level Four</a:t>
            </a:r>
          </a:p>
          <a:p>
            <a:pPr lvl="4">
              <a:defRPr sz="1800">
                <a:solidFill>
                  <a:srgbClr val="000000"/>
                </a:solidFill>
              </a:defRPr>
            </a:pPr>
            <a:r>
              <a:rPr sz="3800">
                <a:solidFill>
                  <a:srgbClr val="414141"/>
                </a:solidFill>
              </a:rPr>
              <a:t>Body Level Five</a:t>
            </a:r>
          </a:p>
        </p:txBody>
      </p:sp>
    </p:spTree>
  </p:cSld>
  <p:clrMapOvr>
    <a:masterClrMapping/>
  </p:clrMapOvr>
  <p:transition spd="med">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32" name="Shape 32"/>
          <p:cNvSpPr>
            <a:spLocks noGrp="1"/>
          </p:cNvSpPr>
          <p:nvPr>
            <p:ph type="title"/>
          </p:nvPr>
        </p:nvSpPr>
        <p:spPr>
          <a:prstGeom prst="rect">
            <a:avLst/>
          </a:prstGeom>
        </p:spPr>
        <p:txBody>
          <a:bodyPr/>
          <a:lstStyle/>
          <a:p>
            <a:pPr lvl="0">
              <a:defRPr sz="1800">
                <a:solidFill>
                  <a:srgbClr val="000000"/>
                </a:solidFill>
              </a:defRPr>
            </a:pPr>
            <a:r>
              <a:rPr sz="7200">
                <a:solidFill>
                  <a:srgbClr val="D93E2B"/>
                </a:solidFill>
              </a:rPr>
              <a:t>Title Text</a:t>
            </a:r>
          </a:p>
        </p:txBody>
      </p:sp>
      <p:sp>
        <p:nvSpPr>
          <p:cNvPr id="33" name="Shape 33"/>
          <p:cNvSpPr>
            <a:spLocks noGrp="1"/>
          </p:cNvSpPr>
          <p:nvPr>
            <p:ph type="body" idx="1"/>
          </p:nvPr>
        </p:nvSpPr>
        <p:spPr>
          <a:xfrm>
            <a:off x="457089" y="3275802"/>
            <a:ext cx="5233662" cy="7618140"/>
          </a:xfrm>
          <a:prstGeom prst="rect">
            <a:avLst/>
          </a:prstGeom>
        </p:spPr>
        <p:txBody>
          <a:bodyPr/>
          <a:lstStyle>
            <a:lvl1pPr marL="404807" indent="-404807">
              <a:spcBef>
                <a:spcPts val="1851"/>
              </a:spcBef>
              <a:buSzPct val="65000"/>
              <a:defRPr sz="3100"/>
            </a:lvl1pPr>
            <a:lvl2pPr marL="809615" indent="-404807">
              <a:spcBef>
                <a:spcPts val="1851"/>
              </a:spcBef>
              <a:buSzPct val="65000"/>
              <a:defRPr sz="3100"/>
            </a:lvl2pPr>
            <a:lvl3pPr marL="1214421" indent="-404807">
              <a:spcBef>
                <a:spcPts val="1851"/>
              </a:spcBef>
              <a:buSzPct val="65000"/>
              <a:defRPr sz="3100"/>
            </a:lvl3pPr>
            <a:lvl4pPr marL="1619229" indent="-404807">
              <a:spcBef>
                <a:spcPts val="1851"/>
              </a:spcBef>
              <a:buSzPct val="65000"/>
              <a:defRPr sz="3100"/>
            </a:lvl4pPr>
            <a:lvl5pPr marL="2024037" indent="-404807">
              <a:spcBef>
                <a:spcPts val="1851"/>
              </a:spcBef>
              <a:buSzPct val="65000"/>
              <a:defRPr sz="3100"/>
            </a:lvl5pPr>
          </a:lstStyle>
          <a:p>
            <a:pPr lvl="0">
              <a:defRPr sz="1800">
                <a:solidFill>
                  <a:srgbClr val="000000"/>
                </a:solidFill>
              </a:defRPr>
            </a:pPr>
            <a:r>
              <a:rPr sz="3100">
                <a:solidFill>
                  <a:srgbClr val="414141"/>
                </a:solidFill>
              </a:rPr>
              <a:t>Body Level One</a:t>
            </a:r>
          </a:p>
          <a:p>
            <a:pPr lvl="1">
              <a:defRPr sz="1800">
                <a:solidFill>
                  <a:srgbClr val="000000"/>
                </a:solidFill>
              </a:defRPr>
            </a:pPr>
            <a:r>
              <a:rPr sz="3100">
                <a:solidFill>
                  <a:srgbClr val="414141"/>
                </a:solidFill>
              </a:rPr>
              <a:t>Body Level Two</a:t>
            </a:r>
          </a:p>
          <a:p>
            <a:pPr lvl="2">
              <a:defRPr sz="1800">
                <a:solidFill>
                  <a:srgbClr val="000000"/>
                </a:solidFill>
              </a:defRPr>
            </a:pPr>
            <a:r>
              <a:rPr sz="3100">
                <a:solidFill>
                  <a:srgbClr val="414141"/>
                </a:solidFill>
              </a:rPr>
              <a:t>Body Level Three</a:t>
            </a:r>
          </a:p>
          <a:p>
            <a:pPr lvl="3">
              <a:defRPr sz="1800">
                <a:solidFill>
                  <a:srgbClr val="000000"/>
                </a:solidFill>
              </a:defRPr>
            </a:pPr>
            <a:r>
              <a:rPr sz="3100">
                <a:solidFill>
                  <a:srgbClr val="414141"/>
                </a:solidFill>
              </a:rPr>
              <a:t>Body Level Four</a:t>
            </a:r>
          </a:p>
          <a:p>
            <a:pPr lvl="4">
              <a:defRPr sz="1800">
                <a:solidFill>
                  <a:srgbClr val="000000"/>
                </a:solidFill>
              </a:defRPr>
            </a:pPr>
            <a:r>
              <a:rPr sz="3100">
                <a:solidFill>
                  <a:srgbClr val="414141"/>
                </a:solidFill>
              </a:rPr>
              <a:t>Body Level Five</a:t>
            </a:r>
          </a:p>
        </p:txBody>
      </p:sp>
    </p:spTree>
  </p:cSld>
  <p:clrMapOvr>
    <a:masterClrMapping/>
  </p:clrMapOvr>
  <p:transition spd="med">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Bullets">
    <p:spTree>
      <p:nvGrpSpPr>
        <p:cNvPr id="1" name=""/>
        <p:cNvGrpSpPr/>
        <p:nvPr/>
      </p:nvGrpSpPr>
      <p:grpSpPr>
        <a:xfrm>
          <a:off x="0" y="0"/>
          <a:ext cx="0" cy="0"/>
          <a:chOff x="0" y="0"/>
          <a:chExt cx="0" cy="0"/>
        </a:xfrm>
      </p:grpSpPr>
      <p:sp>
        <p:nvSpPr>
          <p:cNvPr id="35" name="Shape 35"/>
          <p:cNvSpPr>
            <a:spLocks noGrp="1"/>
          </p:cNvSpPr>
          <p:nvPr>
            <p:ph type="body" idx="1"/>
          </p:nvPr>
        </p:nvSpPr>
        <p:spPr>
          <a:xfrm>
            <a:off x="457089" y="1523630"/>
            <a:ext cx="10787287" cy="8654207"/>
          </a:xfrm>
          <a:prstGeom prst="rect">
            <a:avLst/>
          </a:prstGeom>
        </p:spPr>
        <p:txBody>
          <a:bodyPr/>
          <a:lstStyle/>
          <a:p>
            <a:pPr lvl="0">
              <a:defRPr sz="1800">
                <a:solidFill>
                  <a:srgbClr val="000000"/>
                </a:solidFill>
              </a:defRPr>
            </a:pPr>
            <a:r>
              <a:rPr sz="3800">
                <a:solidFill>
                  <a:srgbClr val="414141"/>
                </a:solidFill>
              </a:rPr>
              <a:t>Body Level One</a:t>
            </a:r>
          </a:p>
          <a:p>
            <a:pPr lvl="1">
              <a:defRPr sz="1800">
                <a:solidFill>
                  <a:srgbClr val="000000"/>
                </a:solidFill>
              </a:defRPr>
            </a:pPr>
            <a:r>
              <a:rPr sz="3800">
                <a:solidFill>
                  <a:srgbClr val="414141"/>
                </a:solidFill>
              </a:rPr>
              <a:t>Body Level Two</a:t>
            </a:r>
          </a:p>
          <a:p>
            <a:pPr lvl="2">
              <a:defRPr sz="1800">
                <a:solidFill>
                  <a:srgbClr val="000000"/>
                </a:solidFill>
              </a:defRPr>
            </a:pPr>
            <a:r>
              <a:rPr sz="3800">
                <a:solidFill>
                  <a:srgbClr val="414141"/>
                </a:solidFill>
              </a:rPr>
              <a:t>Body Level Three</a:t>
            </a:r>
          </a:p>
          <a:p>
            <a:pPr lvl="3">
              <a:defRPr sz="1800">
                <a:solidFill>
                  <a:srgbClr val="000000"/>
                </a:solidFill>
              </a:defRPr>
            </a:pPr>
            <a:r>
              <a:rPr sz="3800">
                <a:solidFill>
                  <a:srgbClr val="414141"/>
                </a:solidFill>
              </a:rPr>
              <a:t>Body Level Four</a:t>
            </a:r>
          </a:p>
          <a:p>
            <a:pPr lvl="4">
              <a:defRPr sz="1800">
                <a:solidFill>
                  <a:srgbClr val="000000"/>
                </a:solidFill>
              </a:defRPr>
            </a:pPr>
            <a:r>
              <a:rPr sz="3800">
                <a:solidFill>
                  <a:srgbClr val="414141"/>
                </a:solidFill>
              </a:rPr>
              <a:t>Body Level Five</a:t>
            </a:r>
          </a:p>
        </p:txBody>
      </p:sp>
    </p:spTree>
  </p:cSld>
  <p:clrMapOvr>
    <a:masterClrMapping/>
  </p:clrMapOvr>
  <p:transition spd="med">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Photo - 3 Up">
    <p:spTree>
      <p:nvGrpSpPr>
        <p:cNvPr id="1" name=""/>
        <p:cNvGrpSpPr/>
        <p:nvPr/>
      </p:nvGrpSpPr>
      <p:grpSpPr>
        <a:xfrm>
          <a:off x="0" y="0"/>
          <a:ext cx="0" cy="0"/>
          <a:chOff x="0" y="0"/>
          <a:chExt cx="0" cy="0"/>
        </a:xfrm>
      </p:grpSpPr>
    </p:spTree>
  </p:cSld>
  <p:clrMapOvr>
    <a:masterClrMapping/>
  </p:clrMapOvr>
  <p:transition spd="med">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Quote">
    <p:spTree>
      <p:nvGrpSpPr>
        <p:cNvPr id="1" name=""/>
        <p:cNvGrpSpPr/>
        <p:nvPr/>
      </p:nvGrpSpPr>
      <p:grpSpPr>
        <a:xfrm>
          <a:off x="0" y="0"/>
          <a:ext cx="0" cy="0"/>
          <a:chOff x="0" y="0"/>
          <a:chExt cx="0" cy="0"/>
        </a:xfrm>
      </p:grpSpPr>
    </p:spTree>
  </p:cSld>
  <p:clrMapOvr>
    <a:masterClrMapping/>
  </p:clrMapOvr>
  <p:transition spd="med">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x">
  <p:cSld name="Photo">
    <p:spTree>
      <p:nvGrpSpPr>
        <p:cNvPr id="1" name=""/>
        <p:cNvGrpSpPr/>
        <p:nvPr/>
      </p:nvGrpSpPr>
      <p:grpSpPr>
        <a:xfrm>
          <a:off x="0" y="0"/>
          <a:ext cx="0" cy="0"/>
          <a:chOff x="0" y="0"/>
          <a:chExt cx="0" cy="0"/>
        </a:xfrm>
      </p:grpSpPr>
    </p:spTree>
  </p:cSld>
  <p:clrMapOvr>
    <a:masterClrMapping/>
  </p:clrMapOvr>
  <p:transition spd="med">
    <p:pull/>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spTree>
  </p:cSld>
  <p:clrMapOvr>
    <a:masterClrMapping/>
  </p:clrMapOvr>
  <p:transition spd="med">
    <p:pull/>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2438807B-5741-4457-A017-B6D7280EB379}" type="datetimeFigureOut">
              <a:rPr lang="tr-TR" smtClean="0"/>
              <a:t>21.09.2016</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EBB5F094-EE8E-4124-A6D5-3C06C62DC42F}" type="slidenum">
              <a:rPr lang="tr-TR" smtClean="0"/>
              <a:t>‹#›</a:t>
            </a:fld>
            <a:endParaRPr lang="tr-TR"/>
          </a:p>
        </p:txBody>
      </p:sp>
    </p:spTree>
    <p:extLst>
      <p:ext uri="{BB962C8B-B14F-4D97-AF65-F5344CB8AC3E}">
        <p14:creationId xmlns:p14="http://schemas.microsoft.com/office/powerpoint/2010/main" val="3371866973"/>
      </p:ext>
    </p:extLst>
  </p:cSld>
  <p:clrMapOvr>
    <a:masterClrMapping/>
  </p:clrMapOvr>
  <mc:AlternateContent xmlns:mc="http://schemas.openxmlformats.org/markup-compatibility/2006" xmlns:p14="http://schemas.microsoft.com/office/powerpoint/2010/main">
    <mc:Choice Requires="p14">
      <p:transition spd="slow" p14:dur="10250">
        <p14:reveal/>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5"/>
          <a:srcRect/>
          <a:stretch>
            <a:fillRect/>
          </a:stretch>
        </a:blipFill>
        <a:effectLst/>
      </p:bgPr>
    </p:bg>
    <p:spTree>
      <p:nvGrpSpPr>
        <p:cNvPr id="1" name=""/>
        <p:cNvGrpSpPr/>
        <p:nvPr/>
      </p:nvGrpSpPr>
      <p:grpSpPr>
        <a:xfrm>
          <a:off x="0" y="0"/>
          <a:ext cx="0" cy="0"/>
          <a:chOff x="0" y="0"/>
          <a:chExt cx="0" cy="0"/>
        </a:xfrm>
      </p:grpSpPr>
      <p:sp>
        <p:nvSpPr>
          <p:cNvPr id="2" name="Shape 2"/>
          <p:cNvSpPr/>
          <p:nvPr/>
        </p:nvSpPr>
        <p:spPr>
          <a:xfrm>
            <a:off x="457089" y="2605405"/>
            <a:ext cx="10794927"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3" name="Shape 3"/>
          <p:cNvSpPr/>
          <p:nvPr/>
        </p:nvSpPr>
        <p:spPr>
          <a:xfrm>
            <a:off x="457089" y="761813"/>
            <a:ext cx="10794927"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4" name="Shape 4"/>
          <p:cNvSpPr>
            <a:spLocks noGrp="1"/>
          </p:cNvSpPr>
          <p:nvPr>
            <p:ph type="title"/>
          </p:nvPr>
        </p:nvSpPr>
        <p:spPr>
          <a:xfrm>
            <a:off x="457089" y="959885"/>
            <a:ext cx="10787287" cy="1462683"/>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normAutofit/>
          </a:bodyPr>
          <a:lstStyle/>
          <a:p>
            <a:pPr lvl="0">
              <a:defRPr sz="1800">
                <a:solidFill>
                  <a:srgbClr val="000000"/>
                </a:solidFill>
              </a:defRPr>
            </a:pPr>
            <a:r>
              <a:rPr sz="7200">
                <a:solidFill>
                  <a:srgbClr val="D93E2B"/>
                </a:solidFill>
              </a:rPr>
              <a:t>Title Text</a:t>
            </a:r>
          </a:p>
        </p:txBody>
      </p:sp>
      <p:sp>
        <p:nvSpPr>
          <p:cNvPr id="5" name="Shape 5"/>
          <p:cNvSpPr>
            <a:spLocks noGrp="1"/>
          </p:cNvSpPr>
          <p:nvPr>
            <p:ph type="body" idx="1"/>
          </p:nvPr>
        </p:nvSpPr>
        <p:spPr>
          <a:xfrm>
            <a:off x="457089" y="3153909"/>
            <a:ext cx="10787287" cy="7313415"/>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normAutofit/>
          </a:bodyPr>
          <a:lstStyle/>
          <a:p>
            <a:pPr lvl="0">
              <a:defRPr sz="1800">
                <a:solidFill>
                  <a:srgbClr val="000000"/>
                </a:solidFill>
              </a:defRPr>
            </a:pPr>
            <a:r>
              <a:rPr sz="3800">
                <a:solidFill>
                  <a:srgbClr val="414141"/>
                </a:solidFill>
              </a:rPr>
              <a:t>Body Level One</a:t>
            </a:r>
          </a:p>
          <a:p>
            <a:pPr lvl="1">
              <a:defRPr sz="1800">
                <a:solidFill>
                  <a:srgbClr val="000000"/>
                </a:solidFill>
              </a:defRPr>
            </a:pPr>
            <a:r>
              <a:rPr sz="3800">
                <a:solidFill>
                  <a:srgbClr val="414141"/>
                </a:solidFill>
              </a:rPr>
              <a:t>Body Level Two</a:t>
            </a:r>
          </a:p>
          <a:p>
            <a:pPr lvl="2">
              <a:defRPr sz="1800">
                <a:solidFill>
                  <a:srgbClr val="000000"/>
                </a:solidFill>
              </a:defRPr>
            </a:pPr>
            <a:r>
              <a:rPr sz="3800">
                <a:solidFill>
                  <a:srgbClr val="414141"/>
                </a:solidFill>
              </a:rPr>
              <a:t>Body Level Three</a:t>
            </a:r>
          </a:p>
          <a:p>
            <a:pPr lvl="3">
              <a:defRPr sz="1800">
                <a:solidFill>
                  <a:srgbClr val="000000"/>
                </a:solidFill>
              </a:defRPr>
            </a:pPr>
            <a:r>
              <a:rPr sz="3800">
                <a:solidFill>
                  <a:srgbClr val="414141"/>
                </a:solidFill>
              </a:rPr>
              <a:t>Body Level Four</a:t>
            </a:r>
          </a:p>
          <a:p>
            <a:pPr lvl="4">
              <a:defRPr sz="1800">
                <a:solidFill>
                  <a:srgbClr val="000000"/>
                </a:solidFill>
              </a:defRPr>
            </a:pPr>
            <a:r>
              <a:rPr sz="3800">
                <a:solidFill>
                  <a:srgbClr val="414141"/>
                </a:solidFill>
              </a:rPr>
              <a:t>Body Level Five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ransition spd="med">
    <p:pull/>
  </p:transition>
  <p:txStyles>
    <p:titleStyle>
      <a:lvl1pPr algn="ctr" defTabSz="600683">
        <a:lnSpc>
          <a:spcPct val="90000"/>
        </a:lnSpc>
        <a:spcBef>
          <a:spcPts val="1646"/>
        </a:spcBef>
        <a:defRPr sz="7200">
          <a:solidFill>
            <a:srgbClr val="D93E2B"/>
          </a:solidFill>
          <a:latin typeface="+mn-lt"/>
          <a:ea typeface="+mn-ea"/>
          <a:cs typeface="+mn-cs"/>
          <a:sym typeface="Bodoni SvtyTwo ITC TT-Book"/>
        </a:defRPr>
      </a:lvl1pPr>
      <a:lvl2pPr indent="235050" algn="ctr" defTabSz="600683">
        <a:lnSpc>
          <a:spcPct val="90000"/>
        </a:lnSpc>
        <a:spcBef>
          <a:spcPts val="1646"/>
        </a:spcBef>
        <a:defRPr sz="7200">
          <a:solidFill>
            <a:srgbClr val="D93E2B"/>
          </a:solidFill>
          <a:latin typeface="+mn-lt"/>
          <a:ea typeface="+mn-ea"/>
          <a:cs typeface="+mn-cs"/>
          <a:sym typeface="Bodoni SvtyTwo ITC TT-Book"/>
        </a:defRPr>
      </a:lvl2pPr>
      <a:lvl3pPr indent="470099" algn="ctr" defTabSz="600683">
        <a:lnSpc>
          <a:spcPct val="90000"/>
        </a:lnSpc>
        <a:spcBef>
          <a:spcPts val="1646"/>
        </a:spcBef>
        <a:defRPr sz="7200">
          <a:solidFill>
            <a:srgbClr val="D93E2B"/>
          </a:solidFill>
          <a:latin typeface="+mn-lt"/>
          <a:ea typeface="+mn-ea"/>
          <a:cs typeface="+mn-cs"/>
          <a:sym typeface="Bodoni SvtyTwo ITC TT-Book"/>
        </a:defRPr>
      </a:lvl3pPr>
      <a:lvl4pPr indent="705147" algn="ctr" defTabSz="600683">
        <a:lnSpc>
          <a:spcPct val="90000"/>
        </a:lnSpc>
        <a:spcBef>
          <a:spcPts val="1646"/>
        </a:spcBef>
        <a:defRPr sz="7200">
          <a:solidFill>
            <a:srgbClr val="D93E2B"/>
          </a:solidFill>
          <a:latin typeface="+mn-lt"/>
          <a:ea typeface="+mn-ea"/>
          <a:cs typeface="+mn-cs"/>
          <a:sym typeface="Bodoni SvtyTwo ITC TT-Book"/>
        </a:defRPr>
      </a:lvl4pPr>
      <a:lvl5pPr indent="940197" algn="ctr" defTabSz="600683">
        <a:lnSpc>
          <a:spcPct val="90000"/>
        </a:lnSpc>
        <a:spcBef>
          <a:spcPts val="1646"/>
        </a:spcBef>
        <a:defRPr sz="7200">
          <a:solidFill>
            <a:srgbClr val="D93E2B"/>
          </a:solidFill>
          <a:latin typeface="+mn-lt"/>
          <a:ea typeface="+mn-ea"/>
          <a:cs typeface="+mn-cs"/>
          <a:sym typeface="Bodoni SvtyTwo ITC TT-Book"/>
        </a:defRPr>
      </a:lvl5pPr>
      <a:lvl6pPr indent="1175248" algn="ctr" defTabSz="600683">
        <a:lnSpc>
          <a:spcPct val="90000"/>
        </a:lnSpc>
        <a:spcBef>
          <a:spcPts val="1646"/>
        </a:spcBef>
        <a:defRPr sz="7200">
          <a:solidFill>
            <a:srgbClr val="D93E2B"/>
          </a:solidFill>
          <a:latin typeface="+mn-lt"/>
          <a:ea typeface="+mn-ea"/>
          <a:cs typeface="+mn-cs"/>
          <a:sym typeface="Bodoni SvtyTwo ITC TT-Book"/>
        </a:defRPr>
      </a:lvl6pPr>
      <a:lvl7pPr indent="1410297" algn="ctr" defTabSz="600683">
        <a:lnSpc>
          <a:spcPct val="90000"/>
        </a:lnSpc>
        <a:spcBef>
          <a:spcPts val="1646"/>
        </a:spcBef>
        <a:defRPr sz="7200">
          <a:solidFill>
            <a:srgbClr val="D93E2B"/>
          </a:solidFill>
          <a:latin typeface="+mn-lt"/>
          <a:ea typeface="+mn-ea"/>
          <a:cs typeface="+mn-cs"/>
          <a:sym typeface="Bodoni SvtyTwo ITC TT-Book"/>
        </a:defRPr>
      </a:lvl7pPr>
      <a:lvl8pPr indent="1645346" algn="ctr" defTabSz="600683">
        <a:lnSpc>
          <a:spcPct val="90000"/>
        </a:lnSpc>
        <a:spcBef>
          <a:spcPts val="1646"/>
        </a:spcBef>
        <a:defRPr sz="7200">
          <a:solidFill>
            <a:srgbClr val="D93E2B"/>
          </a:solidFill>
          <a:latin typeface="+mn-lt"/>
          <a:ea typeface="+mn-ea"/>
          <a:cs typeface="+mn-cs"/>
          <a:sym typeface="Bodoni SvtyTwo ITC TT-Book"/>
        </a:defRPr>
      </a:lvl8pPr>
      <a:lvl9pPr indent="1880395" algn="ctr" defTabSz="600683">
        <a:lnSpc>
          <a:spcPct val="90000"/>
        </a:lnSpc>
        <a:spcBef>
          <a:spcPts val="1646"/>
        </a:spcBef>
        <a:defRPr sz="7200">
          <a:solidFill>
            <a:srgbClr val="D93E2B"/>
          </a:solidFill>
          <a:latin typeface="+mn-lt"/>
          <a:ea typeface="+mn-ea"/>
          <a:cs typeface="+mn-cs"/>
          <a:sym typeface="Bodoni SvtyTwo ITC TT-Book"/>
        </a:defRPr>
      </a:lvl9pPr>
    </p:titleStyle>
    <p:bodyStyle>
      <a:lvl1pPr marL="483156"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1pPr>
      <a:lvl2pPr marL="966315"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2pPr>
      <a:lvl3pPr marL="1449471"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3pPr>
      <a:lvl4pPr marL="1932628"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4pPr>
      <a:lvl5pPr marL="2415786"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5pPr>
      <a:lvl6pPr marL="2898943"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6pPr>
      <a:lvl7pPr marL="3382099"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7pPr>
      <a:lvl8pPr marL="3865258"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8pPr>
      <a:lvl9pPr marL="4348414"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9pPr>
    </p:bodyStyle>
    <p:otherStyle>
      <a:lvl1pPr algn="ctr" defTabSz="600683">
        <a:defRPr>
          <a:solidFill>
            <a:schemeClr val="tx1"/>
          </a:solidFill>
          <a:latin typeface="+mn-lt"/>
          <a:ea typeface="+mn-ea"/>
          <a:cs typeface="+mn-cs"/>
          <a:sym typeface="Palatino"/>
        </a:defRPr>
      </a:lvl1pPr>
      <a:lvl2pPr indent="235050" algn="ctr" defTabSz="600683">
        <a:defRPr>
          <a:solidFill>
            <a:schemeClr val="tx1"/>
          </a:solidFill>
          <a:latin typeface="+mn-lt"/>
          <a:ea typeface="+mn-ea"/>
          <a:cs typeface="+mn-cs"/>
          <a:sym typeface="Palatino"/>
        </a:defRPr>
      </a:lvl2pPr>
      <a:lvl3pPr indent="470099" algn="ctr" defTabSz="600683">
        <a:defRPr>
          <a:solidFill>
            <a:schemeClr val="tx1"/>
          </a:solidFill>
          <a:latin typeface="+mn-lt"/>
          <a:ea typeface="+mn-ea"/>
          <a:cs typeface="+mn-cs"/>
          <a:sym typeface="Palatino"/>
        </a:defRPr>
      </a:lvl3pPr>
      <a:lvl4pPr indent="705147" algn="ctr" defTabSz="600683">
        <a:defRPr>
          <a:solidFill>
            <a:schemeClr val="tx1"/>
          </a:solidFill>
          <a:latin typeface="+mn-lt"/>
          <a:ea typeface="+mn-ea"/>
          <a:cs typeface="+mn-cs"/>
          <a:sym typeface="Palatino"/>
        </a:defRPr>
      </a:lvl4pPr>
      <a:lvl5pPr indent="940197" algn="ctr" defTabSz="600683">
        <a:defRPr>
          <a:solidFill>
            <a:schemeClr val="tx1"/>
          </a:solidFill>
          <a:latin typeface="+mn-lt"/>
          <a:ea typeface="+mn-ea"/>
          <a:cs typeface="+mn-cs"/>
          <a:sym typeface="Palatino"/>
        </a:defRPr>
      </a:lvl5pPr>
      <a:lvl6pPr indent="1175248" algn="ctr" defTabSz="600683">
        <a:defRPr>
          <a:solidFill>
            <a:schemeClr val="tx1"/>
          </a:solidFill>
          <a:latin typeface="+mn-lt"/>
          <a:ea typeface="+mn-ea"/>
          <a:cs typeface="+mn-cs"/>
          <a:sym typeface="Palatino"/>
        </a:defRPr>
      </a:lvl6pPr>
      <a:lvl7pPr indent="1410297" algn="ctr" defTabSz="600683">
        <a:defRPr>
          <a:solidFill>
            <a:schemeClr val="tx1"/>
          </a:solidFill>
          <a:latin typeface="+mn-lt"/>
          <a:ea typeface="+mn-ea"/>
          <a:cs typeface="+mn-cs"/>
          <a:sym typeface="Palatino"/>
        </a:defRPr>
      </a:lvl7pPr>
      <a:lvl8pPr indent="1645346" algn="ctr" defTabSz="600683">
        <a:defRPr>
          <a:solidFill>
            <a:schemeClr val="tx1"/>
          </a:solidFill>
          <a:latin typeface="+mn-lt"/>
          <a:ea typeface="+mn-ea"/>
          <a:cs typeface="+mn-cs"/>
          <a:sym typeface="Palatino"/>
        </a:defRPr>
      </a:lvl8pPr>
      <a:lvl9pPr indent="1880395" algn="ctr" defTabSz="600683">
        <a:defRPr>
          <a:solidFill>
            <a:schemeClr val="tx1"/>
          </a:solidFill>
          <a:latin typeface="+mn-lt"/>
          <a:ea typeface="+mn-ea"/>
          <a:cs typeface="+mn-cs"/>
          <a:sym typeface="Palatino"/>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9.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hyperlink" Target="http://gef-fenbilgisi.gazi.edu.tr/posts/view/title/ogretim-elemanlari-15619" TargetMode="Externa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10.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hyperlink" Target="http://ogrenci.gazi.edu.tr/yeni_ogrenci_no/"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hyperlink" Target="http://gef-fenbilgisi.gazi.edu.tr/" TargetMode="External"/><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hyperlink" Target="http://uzem.gazi.edu.tr/" TargetMode="External"/><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9.xml"/><Relationship Id="rId4" Type="http://schemas.openxmlformats.org/officeDocument/2006/relationships/hyperlink" Target="http://www.lib.gazi.edu.tr/" TargetMode="External"/></Relationships>
</file>

<file path=ppt/slides/_rels/slide27.xml.rels><?xml version="1.0" encoding="UTF-8" standalone="yes"?>
<Relationships xmlns="http://schemas.openxmlformats.org/package/2006/relationships"><Relationship Id="rId3" Type="http://schemas.openxmlformats.org/officeDocument/2006/relationships/hyperlink" Target="http://gunet.gazi.edu.tr/" TargetMode="External"/><Relationship Id="rId2" Type="http://schemas.openxmlformats.org/officeDocument/2006/relationships/hyperlink" Target="http://ogris.gazi.edu.tr/" TargetMode="Externa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3" Type="http://schemas.openxmlformats.org/officeDocument/2006/relationships/hyperlink" Target="http://mediko.gazi.edu.tr/" TargetMode="External"/><Relationship Id="rId2" Type="http://schemas.openxmlformats.org/officeDocument/2006/relationships/hyperlink" Target="http://odm.gazi.edu.tr/" TargetMode="External"/><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3" Type="http://schemas.openxmlformats.org/officeDocument/2006/relationships/hyperlink" Target="http://www.ego.gov.tr/tr/sayfa/2130/ankarakart" TargetMode="External"/><Relationship Id="rId2" Type="http://schemas.openxmlformats.org/officeDocument/2006/relationships/hyperlink" Target="https://www.ankarakart.com.tr/ankarakart-islem-merkezleri" TargetMode="External"/><Relationship Id="rId1" Type="http://schemas.openxmlformats.org/officeDocument/2006/relationships/slideLayout" Target="../slideLayouts/slideLayout10.xml"/><Relationship Id="rId4" Type="http://schemas.openxmlformats.org/officeDocument/2006/relationships/image" Target="../media/image34.png"/></Relationships>
</file>

<file path=ppt/slides/_rels/slide4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1.xml"/><Relationship Id="rId4" Type="http://schemas.openxmlformats.org/officeDocument/2006/relationships/image" Target="../media/image37.png"/></Relationships>
</file>

<file path=ppt/slides/_rels/slide44.xml.rels><?xml version="1.0" encoding="UTF-8" standalone="yes"?>
<Relationships xmlns="http://schemas.openxmlformats.org/package/2006/relationships"><Relationship Id="rId2" Type="http://schemas.openxmlformats.org/officeDocument/2006/relationships/hyperlink" Target="http://odm.gazi.edu.tr/" TargetMode="External"/><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3" Type="http://schemas.openxmlformats.org/officeDocument/2006/relationships/hyperlink" Target="http://erasmus.gazi.edu.tr/" TargetMode="External"/><Relationship Id="rId2" Type="http://schemas.openxmlformats.org/officeDocument/2006/relationships/hyperlink" Target="http://farabi.gazi.edu.tr/" TargetMode="External"/><Relationship Id="rId1" Type="http://schemas.openxmlformats.org/officeDocument/2006/relationships/slideLayout" Target="../slideLayouts/slideLayout6.xml"/><Relationship Id="rId5" Type="http://schemas.openxmlformats.org/officeDocument/2006/relationships/hyperlink" Target="http://tomer.gazi.edu.tr/" TargetMode="External"/><Relationship Id="rId4" Type="http://schemas.openxmlformats.org/officeDocument/2006/relationships/hyperlink" Target="https://www.facebook.com/erasmusgazi" TargetMode="External"/></Relationships>
</file>

<file path=ppt/slides/_rels/slide47.xml.rels><?xml version="1.0" encoding="UTF-8" standalone="yes"?>
<Relationships xmlns="http://schemas.openxmlformats.org/package/2006/relationships"><Relationship Id="rId3" Type="http://schemas.openxmlformats.org/officeDocument/2006/relationships/hyperlink" Target="mailto:hilalyanis@gazi.edu.tr" TargetMode="External"/><Relationship Id="rId2" Type="http://schemas.openxmlformats.org/officeDocument/2006/relationships/hyperlink" Target="mailto:meltemsavas@gazi.edu.tr" TargetMode="External"/><Relationship Id="rId1" Type="http://schemas.openxmlformats.org/officeDocument/2006/relationships/slideLayout" Target="../slideLayouts/slideLayout6.xml"/><Relationship Id="rId4" Type="http://schemas.openxmlformats.org/officeDocument/2006/relationships/hyperlink" Target="mailto:seda.altunsoy.okvuran@gazi.edu.tr" TargetMode="External"/></Relationships>
</file>

<file path=ppt/slides/_rels/slide48.xml.rels><?xml version="1.0" encoding="UTF-8" standalone="yes"?>
<Relationships xmlns="http://schemas.openxmlformats.org/package/2006/relationships"><Relationship Id="rId2" Type="http://schemas.openxmlformats.org/officeDocument/2006/relationships/hyperlink" Target="http://ogem.gazi.edu.tr/" TargetMode="Externa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hyperlink" Target="http://engelsiz.gazi.edu.tr/" TargetMode="External"/><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3.xml.rels><?xml version="1.0" encoding="UTF-8" standalone="yes"?>
<Relationships xmlns="http://schemas.openxmlformats.org/package/2006/relationships"><Relationship Id="rId2" Type="http://schemas.openxmlformats.org/officeDocument/2006/relationships/hyperlink" Target="http://ogris.gazi.edu.tr/posts/view/title/gazi-universitesi-egitim-ogretim-ve-sinav-yonetmeligi-14789" TargetMode="External"/><Relationship Id="rId1" Type="http://schemas.openxmlformats.org/officeDocument/2006/relationships/slideLayout" Target="../slideLayouts/slideLayout9.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6.xml.rels><?xml version="1.0" encoding="UTF-8" standalone="yes"?>
<Relationships xmlns="http://schemas.openxmlformats.org/package/2006/relationships"><Relationship Id="rId3" Type="http://schemas.openxmlformats.org/officeDocument/2006/relationships/hyperlink" Target="http://www.twitter.com/Gazi_Universite" TargetMode="External"/><Relationship Id="rId2" Type="http://schemas.openxmlformats.org/officeDocument/2006/relationships/hyperlink" Target="http://www.facebook.com/Gaziuniversitesi.1926/" TargetMode="External"/><Relationship Id="rId1" Type="http://schemas.openxmlformats.org/officeDocument/2006/relationships/slideLayout" Target="../slideLayouts/slideLayout13.xml"/><Relationship Id="rId5" Type="http://schemas.openxmlformats.org/officeDocument/2006/relationships/hyperlink" Target="http://www.instagram.com/gazi_universitesi" TargetMode="External"/><Relationship Id="rId4" Type="http://schemas.openxmlformats.org/officeDocument/2006/relationships/hyperlink" Target="http://www.youtube.com/gaziunibasin" TargetMode="External"/></Relationships>
</file>

<file path=ppt/slides/_rels/slide5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G"/><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G"/><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G"/><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etin Yer Tutucusu"/>
          <p:cNvSpPr>
            <a:spLocks noGrp="1"/>
          </p:cNvSpPr>
          <p:nvPr>
            <p:ph type="body" idx="4294967295"/>
          </p:nvPr>
        </p:nvSpPr>
        <p:spPr>
          <a:xfrm>
            <a:off x="0" y="4993475"/>
            <a:ext cx="10779953" cy="2144712"/>
          </a:xfrm>
        </p:spPr>
        <p:txBody>
          <a:bodyPr/>
          <a:lstStyle/>
          <a:p>
            <a:pPr algn="ctr">
              <a:buNone/>
            </a:pPr>
            <a:r>
              <a:rPr lang="tr-TR" b="1" dirty="0" smtClean="0"/>
              <a:t>      Gazi Eğitim Fakültesine </a:t>
            </a:r>
          </a:p>
          <a:p>
            <a:pPr algn="ctr">
              <a:buNone/>
            </a:pPr>
            <a:r>
              <a:rPr lang="tr-TR" b="1" dirty="0" smtClean="0"/>
              <a:t>HOŞ GELDİNİZ</a:t>
            </a:r>
            <a:endParaRPr lang="tr-TR" b="1" dirty="0"/>
          </a:p>
        </p:txBody>
      </p:sp>
      <p:pic>
        <p:nvPicPr>
          <p:cNvPr id="4" name="Picture 6" descr="http://burakseo.files.wordpress.com/2012/01/gazi-c3bcniversitesi.jpg"/>
          <p:cNvPicPr>
            <a:picLocks noChangeAspect="1" noChangeArrowheads="1"/>
          </p:cNvPicPr>
          <p:nvPr/>
        </p:nvPicPr>
        <p:blipFill>
          <a:blip r:embed="rId2" cstate="print"/>
          <a:srcRect/>
          <a:stretch>
            <a:fillRect/>
          </a:stretch>
        </p:blipFill>
        <p:spPr bwMode="auto">
          <a:xfrm>
            <a:off x="1060624" y="0"/>
            <a:ext cx="9464303" cy="5143536"/>
          </a:xfrm>
          <a:prstGeom prst="rect">
            <a:avLst/>
          </a:prstGeom>
          <a:noFill/>
        </p:spPr>
      </p:pic>
      <p:pic>
        <p:nvPicPr>
          <p:cNvPr id="6" name="Picture 4"/>
          <p:cNvPicPr>
            <a:picLocks noChangeAspect="1"/>
          </p:cNvPicPr>
          <p:nvPr/>
        </p:nvPicPr>
        <p:blipFill>
          <a:blip r:embed="rId3" cstate="print"/>
          <a:stretch>
            <a:fillRect/>
          </a:stretch>
        </p:blipFill>
        <p:spPr>
          <a:xfrm>
            <a:off x="617281" y="7280922"/>
            <a:ext cx="10501386" cy="40719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2" descr="http://w3.gazi.edu.tr/~ertug/gazi_logo_jpg.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7129" y="1207261"/>
            <a:ext cx="1241410" cy="125030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8" name="Picture 2" descr="http://w3.gazi.edu.tr/~ertug/gazi_logo_jpg.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137011" y="1564451"/>
            <a:ext cx="1241410" cy="125030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transition spd="med">
    <p:pull/>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Shape 43"/>
          <p:cNvSpPr>
            <a:spLocks noGrp="1"/>
          </p:cNvSpPr>
          <p:nvPr>
            <p:ph type="title"/>
          </p:nvPr>
        </p:nvSpPr>
        <p:spPr>
          <a:xfrm>
            <a:off x="850070" y="4967028"/>
            <a:ext cx="5429289" cy="2894894"/>
          </a:xfrm>
          <a:prstGeom prst="rect">
            <a:avLst/>
          </a:prstGeom>
        </p:spPr>
        <p:txBody>
          <a:bodyPr>
            <a:normAutofit/>
          </a:bodyPr>
          <a:lstStyle>
            <a:lvl1pPr algn="ctr">
              <a:defRPr sz="5000"/>
            </a:lvl1pPr>
          </a:lstStyle>
          <a:p>
            <a:pPr lvl="0">
              <a:defRPr sz="1800">
                <a:solidFill>
                  <a:srgbClr val="000000"/>
                </a:solidFill>
              </a:defRPr>
            </a:pPr>
            <a:r>
              <a:rPr lang="tr-TR" sz="3200" b="1" dirty="0" smtClean="0"/>
              <a:t>GAZİ EĞİTİM FAKÜLTESİ</a:t>
            </a:r>
            <a:endParaRPr sz="3200" b="1" dirty="0"/>
          </a:p>
        </p:txBody>
      </p:sp>
      <p:sp>
        <p:nvSpPr>
          <p:cNvPr id="44" name="Shape 44"/>
          <p:cNvSpPr>
            <a:spLocks noGrp="1"/>
          </p:cNvSpPr>
          <p:nvPr>
            <p:ph type="body" idx="1"/>
          </p:nvPr>
        </p:nvSpPr>
        <p:spPr>
          <a:xfrm>
            <a:off x="7142220" y="5130651"/>
            <a:ext cx="4559243" cy="2894894"/>
          </a:xfrm>
          <a:prstGeom prst="rect">
            <a:avLst/>
          </a:prstGeom>
        </p:spPr>
        <p:txBody>
          <a:bodyPr>
            <a:normAutofit/>
          </a:bodyPr>
          <a:lstStyle>
            <a:lvl1pPr algn="ctr">
              <a:defRPr sz="3000">
                <a:solidFill>
                  <a:srgbClr val="87312B"/>
                </a:solidFill>
              </a:defRPr>
            </a:lvl1pPr>
          </a:lstStyle>
          <a:p>
            <a:pPr lvl="0">
              <a:defRPr sz="1800">
                <a:solidFill>
                  <a:srgbClr val="000000"/>
                </a:solidFill>
              </a:defRPr>
            </a:pPr>
            <a:r>
              <a:rPr lang="tr-TR" sz="3200" b="1" dirty="0" smtClean="0"/>
              <a:t>FEN BİLGİSİ EĞİTİMİ ANABİLİM DALI</a:t>
            </a:r>
            <a:endParaRPr sz="3200" b="1" dirty="0"/>
          </a:p>
        </p:txBody>
      </p:sp>
      <p:pic>
        <p:nvPicPr>
          <p:cNvPr id="45" name="67d885c3ce67182a072b50c609188c63e721b6ba-slider.jpg"/>
          <p:cNvPicPr/>
          <p:nvPr/>
        </p:nvPicPr>
        <p:blipFill>
          <a:blip r:embed="rId2">
            <a:extLst/>
          </a:blip>
          <a:srcRect t="12367" b="12367"/>
          <a:stretch>
            <a:fillRect/>
          </a:stretch>
        </p:blipFill>
        <p:spPr>
          <a:xfrm>
            <a:off x="1064385" y="139031"/>
            <a:ext cx="9429815" cy="4783006"/>
          </a:xfrm>
          <a:prstGeom prst="rect">
            <a:avLst/>
          </a:prstGeom>
          <a:ln w="12700">
            <a:miter lim="400000"/>
          </a:ln>
        </p:spPr>
      </p:pic>
    </p:spTree>
  </p:cSld>
  <p:clrMapOvr>
    <a:masterClrMapping/>
  </p:clrMapOvr>
  <p:transition spd="med">
    <p:pull/>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Başlık"/>
          <p:cNvSpPr txBox="1">
            <a:spLocks/>
          </p:cNvSpPr>
          <p:nvPr/>
        </p:nvSpPr>
        <p:spPr>
          <a:xfrm>
            <a:off x="1635889" y="1135823"/>
            <a:ext cx="8643998" cy="1428760"/>
          </a:xfrm>
          <a:prstGeom prst="rect">
            <a:avLst/>
          </a:prstGeom>
        </p:spPr>
        <p:txBody>
          <a:bodyPr>
            <a:normAutofit fontScale="60000" lnSpcReduction="20000"/>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GAZİ ÜNİVERSİTESİ REKTÖRÜ</a:t>
            </a:r>
            <a:br>
              <a:rPr kumimoji="0" lang="tr-TR" sz="72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br>
            <a:endParaRPr kumimoji="0" lang="tr-TR" sz="7200" b="0" i="0" u="none" strike="noStrike" kern="0" cap="none" spc="0" normalizeH="0" baseline="0" noProof="0" dirty="0">
              <a:ln>
                <a:noFill/>
              </a:ln>
              <a:solidFill>
                <a:srgbClr val="D93E2B"/>
              </a:solidFill>
              <a:effectLst/>
              <a:uLnTx/>
              <a:uFillTx/>
              <a:latin typeface="+mn-lt"/>
              <a:ea typeface="+mn-ea"/>
              <a:cs typeface="+mn-cs"/>
              <a:sym typeface="Bodoni SvtyTwo ITC TT-Book"/>
            </a:endParaRPr>
          </a:p>
        </p:txBody>
      </p:sp>
      <p:sp>
        <p:nvSpPr>
          <p:cNvPr id="5" name="2 İçerik Yer Tutucusu"/>
          <p:cNvSpPr txBox="1">
            <a:spLocks/>
          </p:cNvSpPr>
          <p:nvPr/>
        </p:nvSpPr>
        <p:spPr>
          <a:xfrm>
            <a:off x="564319" y="7208053"/>
            <a:ext cx="10501386" cy="849630"/>
          </a:xfrm>
          <a:prstGeom prst="rect">
            <a:avLst/>
          </a:prstGeom>
        </p:spPr>
        <p:txBody>
          <a:bodyPr/>
          <a:lstStyle/>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4000" b="0" i="0" u="none" strike="noStrike" kern="0" cap="none" spc="0" normalizeH="0" baseline="0" noProof="0" dirty="0" smtClean="0">
                <a:ln>
                  <a:noFill/>
                </a:ln>
                <a:solidFill>
                  <a:srgbClr val="414141"/>
                </a:solidFill>
                <a:effectLst/>
                <a:uLnTx/>
                <a:uFillTx/>
                <a:latin typeface="Palatino"/>
                <a:ea typeface="Palatino"/>
                <a:cs typeface="Palatino"/>
                <a:sym typeface="Palatino"/>
              </a:rPr>
              <a:t>Prof. Dr. </a:t>
            </a:r>
            <a:r>
              <a:rPr lang="tr-TR" sz="4000" noProof="0" dirty="0" smtClean="0"/>
              <a:t>İbrahim</a:t>
            </a:r>
            <a:r>
              <a:rPr lang="tr-TR" sz="4000" dirty="0" smtClean="0"/>
              <a:t> USLAN</a:t>
            </a: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4000" b="0" i="0" u="none" strike="noStrike" kern="0" cap="none" spc="0" normalizeH="0" baseline="0" noProof="0" dirty="0">
              <a:ln>
                <a:noFill/>
              </a:ln>
              <a:solidFill>
                <a:srgbClr val="414141"/>
              </a:solidFill>
              <a:effectLst/>
              <a:uLnTx/>
              <a:uFillTx/>
              <a:latin typeface="Palatino"/>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4000" b="0" i="0" u="none" strike="noStrike" kern="0" cap="none" spc="0" normalizeH="0" baseline="0" noProof="0" dirty="0">
              <a:ln>
                <a:noFill/>
              </a:ln>
              <a:solidFill>
                <a:srgbClr val="414141"/>
              </a:solidFill>
              <a:effectLst/>
              <a:uLnTx/>
              <a:uFillTx/>
              <a:latin typeface="Palatino"/>
              <a:ea typeface="Palatino"/>
              <a:cs typeface="Palatino"/>
              <a:sym typeface="Palatino"/>
            </a:endParaRPr>
          </a:p>
        </p:txBody>
      </p:sp>
      <p:pic>
        <p:nvPicPr>
          <p:cNvPr id="8" name="Resim 7"/>
          <p:cNvPicPr>
            <a:picLocks noChangeAspect="1"/>
          </p:cNvPicPr>
          <p:nvPr/>
        </p:nvPicPr>
        <p:blipFill>
          <a:blip r:embed="rId2"/>
          <a:stretch>
            <a:fillRect/>
          </a:stretch>
        </p:blipFill>
        <p:spPr>
          <a:xfrm>
            <a:off x="2809874" y="2034307"/>
            <a:ext cx="6010275" cy="4610100"/>
          </a:xfrm>
          <a:prstGeom prst="rect">
            <a:avLst/>
          </a:prstGeom>
        </p:spPr>
      </p:pic>
    </p:spTree>
  </p:cSld>
  <p:clrMapOvr>
    <a:masterClrMapping/>
  </p:clrMapOvr>
  <p:transition spd="med">
    <p:pull/>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421575" y="778633"/>
            <a:ext cx="9215502" cy="762484"/>
          </a:xfrm>
          <a:prstGeom prst="rect">
            <a:avLst/>
          </a:prstGeom>
        </p:spPr>
        <p:txBody>
          <a:bodyPr>
            <a:normAutofit fontScale="82500" lnSpcReduction="20000"/>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Times New Roman" pitchFamily="18" charset="0"/>
                <a:ea typeface="+mn-ea"/>
                <a:cs typeface="Times New Roman" pitchFamily="18" charset="0"/>
                <a:sym typeface="Bodoni SvtyTwo ITC TT-Book"/>
              </a:rPr>
              <a:t>GAZİ EĞİTİM FAKÜLTESİ</a:t>
            </a:r>
            <a:endParaRPr kumimoji="0" lang="tr-TR" sz="7200" b="0" i="0" u="none" strike="noStrike" kern="0" cap="none" spc="0" normalizeH="0" baseline="0" noProof="0" dirty="0">
              <a:ln>
                <a:noFill/>
              </a:ln>
              <a:solidFill>
                <a:srgbClr val="D93E2B"/>
              </a:solidFill>
              <a:effectLst/>
              <a:uLnTx/>
              <a:uFillTx/>
              <a:latin typeface="Times New Roman" pitchFamily="18" charset="0"/>
              <a:ea typeface="+mn-ea"/>
              <a:cs typeface="Times New Roman" pitchFamily="18" charset="0"/>
              <a:sym typeface="Bodoni SvtyTwo ITC TT-Book"/>
            </a:endParaRPr>
          </a:p>
        </p:txBody>
      </p:sp>
      <p:sp>
        <p:nvSpPr>
          <p:cNvPr id="3" name="2 İçerik Yer Tutucusu"/>
          <p:cNvSpPr txBox="1">
            <a:spLocks/>
          </p:cNvSpPr>
          <p:nvPr/>
        </p:nvSpPr>
        <p:spPr>
          <a:xfrm>
            <a:off x="1421575" y="1921641"/>
            <a:ext cx="9215502" cy="7572428"/>
          </a:xfrm>
          <a:prstGeom prst="rect">
            <a:avLst/>
          </a:prstGeom>
        </p:spPr>
        <p:txBody>
          <a:bodyPr>
            <a:normAutofit/>
          </a:bodyPr>
          <a:lstStyle/>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endParaRPr lang="tr-TR" sz="3900" dirty="0">
              <a:latin typeface="+mn-lt"/>
              <a:cs typeface="Times New Roman" pitchFamily="18" charset="0"/>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Prof.</a:t>
            </a:r>
            <a:r>
              <a:rPr kumimoji="0" lang="tr-TR" sz="3800" b="0" i="0" u="none" strike="noStrike" kern="0" cap="none" spc="0" normalizeH="0" noProof="0" dirty="0" smtClean="0">
                <a:ln>
                  <a:noFill/>
                </a:ln>
                <a:solidFill>
                  <a:srgbClr val="414141"/>
                </a:solidFill>
                <a:effectLst/>
                <a:uLnTx/>
                <a:uFillTx/>
                <a:latin typeface="+mn-lt"/>
                <a:ea typeface="Palatino"/>
                <a:cs typeface="Palatino"/>
                <a:sym typeface="Palatino"/>
              </a:rPr>
              <a:t> Dr. </a:t>
            </a:r>
            <a:r>
              <a:rPr lang="tr-TR" sz="3800" dirty="0" smtClean="0">
                <a:latin typeface="+mn-lt"/>
              </a:rPr>
              <a:t>Rabia SARIKAYA</a:t>
            </a: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414141"/>
              </a:solidFill>
              <a:effectLst/>
              <a:uLnTx/>
              <a:uFillTx/>
              <a:latin typeface="+mn-lt"/>
              <a:ea typeface="Palatino"/>
              <a:cs typeface="Palatino"/>
              <a:sym typeface="Palatino"/>
            </a:endParaRPr>
          </a:p>
        </p:txBody>
      </p:sp>
      <p:sp>
        <p:nvSpPr>
          <p:cNvPr id="5" name="Dikdörtgen 4"/>
          <p:cNvSpPr/>
          <p:nvPr/>
        </p:nvSpPr>
        <p:spPr>
          <a:xfrm>
            <a:off x="5130651" y="9037374"/>
            <a:ext cx="2088232" cy="523220"/>
          </a:xfrm>
          <a:prstGeom prst="rect">
            <a:avLst/>
          </a:prstGeom>
        </p:spPr>
        <p:txBody>
          <a:bodyPr wrap="square">
            <a:spAutoFit/>
          </a:bodyPr>
          <a:lstStyle/>
          <a:p>
            <a:pPr marL="483156" lvl="0" indent="-483156">
              <a:spcBef>
                <a:spcPts val="2468"/>
              </a:spcBef>
              <a:buClr>
                <a:srgbClr val="929292"/>
              </a:buClr>
              <a:buSzPct val="60000"/>
              <a:defRPr/>
            </a:pPr>
            <a:r>
              <a:rPr lang="tr-TR" sz="2800" dirty="0">
                <a:latin typeface="+mn-lt"/>
                <a:cs typeface="Times New Roman" pitchFamily="18" charset="0"/>
              </a:rPr>
              <a:t>DEKAN </a:t>
            </a:r>
            <a:r>
              <a:rPr lang="tr-TR" sz="2800" dirty="0" smtClean="0">
                <a:latin typeface="+mn-lt"/>
                <a:cs typeface="Times New Roman" pitchFamily="18" charset="0"/>
              </a:rPr>
              <a:t>V.</a:t>
            </a:r>
            <a:endParaRPr lang="tr-TR" sz="2800" dirty="0">
              <a:latin typeface="+mn-lt"/>
              <a:cs typeface="Times New Roman" pitchFamily="18" charset="0"/>
            </a:endParaRPr>
          </a:p>
        </p:txBody>
      </p:sp>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16374" y="1541117"/>
            <a:ext cx="8625903" cy="5750602"/>
          </a:xfrm>
          <a:prstGeom prst="rect">
            <a:avLst/>
          </a:prstGeom>
        </p:spPr>
      </p:pic>
    </p:spTree>
    <p:extLst>
      <p:ext uri="{BB962C8B-B14F-4D97-AF65-F5344CB8AC3E}">
        <p14:creationId xmlns:p14="http://schemas.microsoft.com/office/powerpoint/2010/main" val="1108348889"/>
      </p:ext>
    </p:extLst>
  </p:cSld>
  <p:clrMapOvr>
    <a:masterClrMapping/>
  </p:clrMapOvr>
  <p:transition spd="med">
    <p:pull/>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421575" y="778633"/>
            <a:ext cx="9215502" cy="762484"/>
          </a:xfrm>
          <a:prstGeom prst="rect">
            <a:avLst/>
          </a:prstGeom>
        </p:spPr>
        <p:txBody>
          <a:bodyPr>
            <a:normAutofit fontScale="82500" lnSpcReduction="20000"/>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Times New Roman" pitchFamily="18" charset="0"/>
                <a:ea typeface="+mn-ea"/>
                <a:cs typeface="Times New Roman" pitchFamily="18" charset="0"/>
                <a:sym typeface="Bodoni SvtyTwo ITC TT-Book"/>
              </a:rPr>
              <a:t>GAZİ EĞİTİM FAKÜLTESİ</a:t>
            </a:r>
            <a:endParaRPr kumimoji="0" lang="tr-TR" sz="7200" b="0" i="0" u="none" strike="noStrike" kern="0" cap="none" spc="0" normalizeH="0" baseline="0" noProof="0" dirty="0">
              <a:ln>
                <a:noFill/>
              </a:ln>
              <a:solidFill>
                <a:srgbClr val="D93E2B"/>
              </a:solidFill>
              <a:effectLst/>
              <a:uLnTx/>
              <a:uFillTx/>
              <a:latin typeface="Times New Roman" pitchFamily="18" charset="0"/>
              <a:ea typeface="+mn-ea"/>
              <a:cs typeface="Times New Roman" pitchFamily="18" charset="0"/>
              <a:sym typeface="Bodoni SvtyTwo ITC TT-Book"/>
            </a:endParaRPr>
          </a:p>
        </p:txBody>
      </p:sp>
      <p:sp>
        <p:nvSpPr>
          <p:cNvPr id="3" name="2 İçerik Yer Tutucusu"/>
          <p:cNvSpPr txBox="1">
            <a:spLocks/>
          </p:cNvSpPr>
          <p:nvPr/>
        </p:nvSpPr>
        <p:spPr>
          <a:xfrm>
            <a:off x="1421575" y="1921641"/>
            <a:ext cx="9215502" cy="7572428"/>
          </a:xfrm>
          <a:prstGeom prst="rect">
            <a:avLst/>
          </a:prstGeom>
        </p:spPr>
        <p:txBody>
          <a:bodyPr>
            <a:normAutofit/>
          </a:bodyPr>
          <a:lstStyle/>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endParaRPr lang="tr-TR" sz="3900" dirty="0">
              <a:latin typeface="+mn-lt"/>
              <a:cs typeface="Times New Roman" pitchFamily="18" charset="0"/>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Prof.</a:t>
            </a:r>
            <a:r>
              <a:rPr kumimoji="0" lang="tr-TR" sz="3800" b="0" i="0" u="none" strike="noStrike" kern="0" cap="none" spc="0" normalizeH="0" noProof="0" dirty="0" smtClean="0">
                <a:ln>
                  <a:noFill/>
                </a:ln>
                <a:solidFill>
                  <a:srgbClr val="414141"/>
                </a:solidFill>
                <a:effectLst/>
                <a:uLnTx/>
                <a:uFillTx/>
                <a:latin typeface="+mn-lt"/>
                <a:ea typeface="Palatino"/>
                <a:cs typeface="Palatino"/>
                <a:sym typeface="Palatino"/>
              </a:rPr>
              <a:t> Dr. Mahmut SELVİ</a:t>
            </a:r>
            <a:endParaRPr lang="tr-TR" sz="3800" dirty="0" smtClean="0">
              <a:latin typeface="+mn-lt"/>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414141"/>
              </a:solidFill>
              <a:effectLst/>
              <a:uLnTx/>
              <a:uFillTx/>
              <a:latin typeface="+mn-lt"/>
              <a:ea typeface="Palatino"/>
              <a:cs typeface="Palatino"/>
              <a:sym typeface="Palatino"/>
            </a:endParaRPr>
          </a:p>
        </p:txBody>
      </p:sp>
      <p:sp>
        <p:nvSpPr>
          <p:cNvPr id="5" name="Dikdörtgen 4"/>
          <p:cNvSpPr/>
          <p:nvPr/>
        </p:nvSpPr>
        <p:spPr>
          <a:xfrm>
            <a:off x="3906515" y="8970849"/>
            <a:ext cx="4032448" cy="523220"/>
          </a:xfrm>
          <a:prstGeom prst="rect">
            <a:avLst/>
          </a:prstGeom>
        </p:spPr>
        <p:txBody>
          <a:bodyPr wrap="square">
            <a:spAutoFit/>
          </a:bodyPr>
          <a:lstStyle/>
          <a:p>
            <a:pPr marL="483156" lvl="0" indent="-483156">
              <a:spcBef>
                <a:spcPts val="2468"/>
              </a:spcBef>
              <a:buClr>
                <a:srgbClr val="929292"/>
              </a:buClr>
              <a:buSzPct val="60000"/>
              <a:defRPr/>
            </a:pPr>
            <a:r>
              <a:rPr lang="tr-TR" sz="2800" dirty="0" smtClean="0">
                <a:latin typeface="+mn-lt"/>
                <a:cs typeface="Times New Roman" pitchFamily="18" charset="0"/>
              </a:rPr>
              <a:t>DEKAN YARDIMCISI V.</a:t>
            </a:r>
            <a:endParaRPr lang="tr-TR" sz="2800" dirty="0">
              <a:latin typeface="+mn-lt"/>
              <a:cs typeface="Times New Roman" pitchFamily="18" charset="0"/>
            </a:endParaRPr>
          </a:p>
        </p:txBody>
      </p:sp>
      <p:pic>
        <p:nvPicPr>
          <p:cNvPr id="6" name="Resim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16374" y="1541117"/>
            <a:ext cx="8625904" cy="5750602"/>
          </a:xfrm>
          <a:prstGeom prst="rect">
            <a:avLst/>
          </a:prstGeom>
        </p:spPr>
      </p:pic>
    </p:spTree>
    <p:extLst>
      <p:ext uri="{BB962C8B-B14F-4D97-AF65-F5344CB8AC3E}">
        <p14:creationId xmlns:p14="http://schemas.microsoft.com/office/powerpoint/2010/main" val="2027041315"/>
      </p:ext>
    </p:extLst>
  </p:cSld>
  <p:clrMapOvr>
    <a:masterClrMapping/>
  </p:clrMapOvr>
  <p:transition spd="med">
    <p:pull/>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421575" y="778633"/>
            <a:ext cx="9215502" cy="762484"/>
          </a:xfrm>
          <a:prstGeom prst="rect">
            <a:avLst/>
          </a:prstGeom>
        </p:spPr>
        <p:txBody>
          <a:bodyPr>
            <a:normAutofit fontScale="82500" lnSpcReduction="20000"/>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Times New Roman" pitchFamily="18" charset="0"/>
                <a:ea typeface="+mn-ea"/>
                <a:cs typeface="Times New Roman" pitchFamily="18" charset="0"/>
                <a:sym typeface="Bodoni SvtyTwo ITC TT-Book"/>
              </a:rPr>
              <a:t>GAZİ EĞİTİM FAKÜLTESİ</a:t>
            </a:r>
            <a:endParaRPr kumimoji="0" lang="tr-TR" sz="7200" b="0" i="0" u="none" strike="noStrike" kern="0" cap="none" spc="0" normalizeH="0" baseline="0" noProof="0" dirty="0">
              <a:ln>
                <a:noFill/>
              </a:ln>
              <a:solidFill>
                <a:srgbClr val="D93E2B"/>
              </a:solidFill>
              <a:effectLst/>
              <a:uLnTx/>
              <a:uFillTx/>
              <a:latin typeface="Times New Roman" pitchFamily="18" charset="0"/>
              <a:ea typeface="+mn-ea"/>
              <a:cs typeface="Times New Roman" pitchFamily="18" charset="0"/>
              <a:sym typeface="Bodoni SvtyTwo ITC TT-Book"/>
            </a:endParaRPr>
          </a:p>
        </p:txBody>
      </p:sp>
      <p:sp>
        <p:nvSpPr>
          <p:cNvPr id="3" name="2 İçerik Yer Tutucusu"/>
          <p:cNvSpPr txBox="1">
            <a:spLocks/>
          </p:cNvSpPr>
          <p:nvPr/>
        </p:nvSpPr>
        <p:spPr>
          <a:xfrm>
            <a:off x="1421575" y="1921641"/>
            <a:ext cx="9215502" cy="7572428"/>
          </a:xfrm>
          <a:prstGeom prst="rect">
            <a:avLst/>
          </a:prstGeom>
        </p:spPr>
        <p:txBody>
          <a:bodyPr>
            <a:normAutofit/>
          </a:bodyPr>
          <a:lstStyle/>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endParaRPr lang="tr-TR" sz="3900" dirty="0">
              <a:latin typeface="+mn-lt"/>
              <a:cs typeface="Times New Roman" pitchFamily="18" charset="0"/>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HÜSEYİN ÖZTÜRK</a:t>
            </a:r>
            <a:endParaRPr lang="tr-TR" sz="3800" dirty="0" smtClean="0">
              <a:latin typeface="+mn-lt"/>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414141"/>
              </a:solidFill>
              <a:effectLst/>
              <a:uLnTx/>
              <a:uFillTx/>
              <a:latin typeface="+mn-lt"/>
              <a:ea typeface="Palatino"/>
              <a:cs typeface="Palatino"/>
              <a:sym typeface="Palatino"/>
            </a:endParaRPr>
          </a:p>
        </p:txBody>
      </p:sp>
      <p:sp>
        <p:nvSpPr>
          <p:cNvPr id="5" name="Dikdörtgen 4"/>
          <p:cNvSpPr/>
          <p:nvPr/>
        </p:nvSpPr>
        <p:spPr>
          <a:xfrm>
            <a:off x="3689066" y="8970849"/>
            <a:ext cx="4680520" cy="523220"/>
          </a:xfrm>
          <a:prstGeom prst="rect">
            <a:avLst/>
          </a:prstGeom>
        </p:spPr>
        <p:txBody>
          <a:bodyPr wrap="square">
            <a:spAutoFit/>
          </a:bodyPr>
          <a:lstStyle/>
          <a:p>
            <a:pPr marL="483156" lvl="0" indent="-483156">
              <a:spcBef>
                <a:spcPts val="2468"/>
              </a:spcBef>
              <a:buClr>
                <a:srgbClr val="929292"/>
              </a:buClr>
              <a:buSzPct val="60000"/>
              <a:defRPr/>
            </a:pPr>
            <a:r>
              <a:rPr lang="tr-TR" sz="2800" dirty="0" smtClean="0">
                <a:latin typeface="+mn-lt"/>
                <a:cs typeface="Times New Roman" pitchFamily="18" charset="0"/>
              </a:rPr>
              <a:t>FAKÜLTE SEKRETERİ V.</a:t>
            </a:r>
            <a:endParaRPr lang="tr-TR" sz="2800" dirty="0">
              <a:latin typeface="+mn-lt"/>
              <a:cs typeface="Times New Roman" pitchFamily="18" charset="0"/>
            </a:endParaRPr>
          </a:p>
        </p:txBody>
      </p:sp>
      <p:pic>
        <p:nvPicPr>
          <p:cNvPr id="7" name="Resim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43845" y="1746275"/>
            <a:ext cx="8770962" cy="5847308"/>
          </a:xfrm>
          <a:prstGeom prst="rect">
            <a:avLst/>
          </a:prstGeom>
        </p:spPr>
      </p:pic>
    </p:spTree>
    <p:extLst>
      <p:ext uri="{BB962C8B-B14F-4D97-AF65-F5344CB8AC3E}">
        <p14:creationId xmlns:p14="http://schemas.microsoft.com/office/powerpoint/2010/main" val="3195818142"/>
      </p:ext>
    </p:extLst>
  </p:cSld>
  <p:clrMapOvr>
    <a:masterClrMapping/>
  </p:clrMapOvr>
  <p:transition spd="med">
    <p:pull/>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txBox="1">
            <a:spLocks/>
          </p:cNvSpPr>
          <p:nvPr/>
        </p:nvSpPr>
        <p:spPr>
          <a:xfrm>
            <a:off x="450131" y="573366"/>
            <a:ext cx="10037800" cy="2362734"/>
          </a:xfrm>
          <a:prstGeom prst="rect">
            <a:avLst/>
          </a:prstGeom>
        </p:spPr>
        <p:txBody>
          <a:bodyPr/>
          <a:lstStyle/>
          <a:p>
            <a:pPr>
              <a:lnSpc>
                <a:spcPct val="90000"/>
              </a:lnSpc>
              <a:spcBef>
                <a:spcPts val="1646"/>
              </a:spcBef>
              <a:defRPr/>
            </a:pPr>
            <a:r>
              <a:rPr lang="tr-TR" sz="4400" noProof="0" dirty="0" smtClean="0">
                <a:solidFill>
                  <a:srgbClr val="D93E2B"/>
                </a:solidFill>
                <a:latin typeface="+mn-lt"/>
                <a:ea typeface="+mn-ea"/>
                <a:cs typeface="+mn-cs"/>
                <a:sym typeface="Bodoni SvtyTwo ITC TT-Book"/>
              </a:rPr>
              <a:t>MATEMATİK ve FEN BİLİMLERİ EĞİTİMİ</a:t>
            </a:r>
            <a:endParaRPr kumimoji="0" lang="tr-TR" sz="4400" b="0" i="0" u="none" strike="noStrike" kern="0" cap="none" spc="0" normalizeH="0" baseline="0" noProof="0" dirty="0" smtClean="0">
              <a:ln>
                <a:noFill/>
              </a:ln>
              <a:solidFill>
                <a:srgbClr val="D93E2B"/>
              </a:solidFill>
              <a:effectLst/>
              <a:uLnTx/>
              <a:uFillTx/>
              <a:latin typeface="+mn-lt"/>
              <a:ea typeface="+mn-ea"/>
              <a:cs typeface="+mn-cs"/>
              <a:sym typeface="Bodoni SvtyTwo ITC TT-Book"/>
            </a:endParaRPr>
          </a:p>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44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BÖLÜM BAŞKANI</a:t>
            </a:r>
            <a:endParaRPr kumimoji="0" lang="tr-TR" sz="4400" b="0" i="0" u="none" strike="noStrike" kern="0" cap="none" spc="0" normalizeH="0" baseline="0" noProof="0" dirty="0">
              <a:ln>
                <a:noFill/>
              </a:ln>
              <a:solidFill>
                <a:srgbClr val="D93E2B"/>
              </a:solidFill>
              <a:effectLst/>
              <a:uLnTx/>
              <a:uFillTx/>
              <a:latin typeface="+mn-lt"/>
              <a:ea typeface="+mn-ea"/>
              <a:cs typeface="+mn-cs"/>
              <a:sym typeface="Bodoni SvtyTwo ITC TT-Book"/>
            </a:endParaRPr>
          </a:p>
        </p:txBody>
      </p:sp>
      <p:sp>
        <p:nvSpPr>
          <p:cNvPr id="4" name="Metin kutusu 4"/>
          <p:cNvSpPr txBox="1"/>
          <p:nvPr/>
        </p:nvSpPr>
        <p:spPr>
          <a:xfrm>
            <a:off x="2098811" y="8753763"/>
            <a:ext cx="7143800" cy="707886"/>
          </a:xfrm>
          <a:prstGeom prst="rect">
            <a:avLst/>
          </a:prstGeom>
          <a:noFill/>
        </p:spPr>
        <p:txBody>
          <a:bodyPr wrap="square" rtlCol="0">
            <a:spAutoFit/>
          </a:bodyPr>
          <a:lstStyle/>
          <a:p>
            <a:r>
              <a:rPr lang="tr-TR" sz="4000" dirty="0" smtClean="0">
                <a:latin typeface="+mn-lt"/>
              </a:rPr>
              <a:t>Prof. Dr. Musa SARI</a:t>
            </a:r>
            <a:endParaRPr lang="tr-TR" sz="4000" dirty="0">
              <a:latin typeface="+mn-lt"/>
            </a:endParaRPr>
          </a:p>
        </p:txBody>
      </p:sp>
      <p:sp>
        <p:nvSpPr>
          <p:cNvPr id="5" name="Metin kutusu 4"/>
          <p:cNvSpPr txBox="1"/>
          <p:nvPr/>
        </p:nvSpPr>
        <p:spPr>
          <a:xfrm>
            <a:off x="3474467" y="3330451"/>
            <a:ext cx="4392488" cy="47192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2400" dirty="0" smtClean="0">
                <a:solidFill>
                  <a:srgbClr val="FF0000"/>
                </a:solidFill>
              </a:rPr>
              <a:t>(FOTOĞRAF EKLENECEK)</a:t>
            </a:r>
            <a:endParaRPr kumimoji="0" lang="tr-TR" sz="2400" b="0" i="0" u="none" strike="noStrike" cap="none" spc="0" normalizeH="0" baseline="0" dirty="0">
              <a:ln>
                <a:noFill/>
              </a:ln>
              <a:solidFill>
                <a:srgbClr val="FF0000"/>
              </a:solidFill>
              <a:effectLst/>
              <a:uFillTx/>
              <a:sym typeface="Palatino"/>
            </a:endParaRPr>
          </a:p>
        </p:txBody>
      </p:sp>
      <p:pic>
        <p:nvPicPr>
          <p:cNvPr id="6" name="Picture 2" descr="http://gazi.edu.tr/upload/104/2015/6/3/01114fdcffa199947082ba4e47fb021327ce3af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96823" y="3330386"/>
            <a:ext cx="3744416" cy="498357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pull/>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Başlık"/>
          <p:cNvSpPr txBox="1">
            <a:spLocks/>
          </p:cNvSpPr>
          <p:nvPr/>
        </p:nvSpPr>
        <p:spPr>
          <a:xfrm>
            <a:off x="162099" y="1350136"/>
            <a:ext cx="11017224" cy="1126807"/>
          </a:xfrm>
          <a:prstGeom prst="rect">
            <a:avLst/>
          </a:prstGeom>
        </p:spPr>
        <p:txBody>
          <a:bodyPr>
            <a:normAutofit fontScale="62500" lnSpcReduction="20000"/>
          </a:bodyPr>
          <a:lstStyle/>
          <a:p>
            <a:pPr>
              <a:lnSpc>
                <a:spcPct val="90000"/>
              </a:lnSpc>
              <a:spcBef>
                <a:spcPts val="1646"/>
              </a:spcBef>
              <a:defRPr/>
            </a:pPr>
            <a:r>
              <a:rPr lang="tr-TR" sz="7200">
                <a:solidFill>
                  <a:srgbClr val="D93E2B"/>
                </a:solidFill>
                <a:cs typeface="Times New Roman" pitchFamily="18" charset="0"/>
                <a:sym typeface="Bodoni SvtyTwo ITC TT-Book"/>
              </a:rPr>
              <a:t>FEN BİLGİSİ EĞİTİMİ ANABİLİM DALI </a:t>
            </a:r>
            <a:r>
              <a:rPr lang="tr-TR" sz="7200" smtClean="0">
                <a:solidFill>
                  <a:srgbClr val="D93E2B"/>
                </a:solidFill>
                <a:cs typeface="Times New Roman" pitchFamily="18" charset="0"/>
                <a:sym typeface="Bodoni SvtyTwo ITC TT-Book"/>
              </a:rPr>
              <a:t>BAŞKANI</a:t>
            </a:r>
            <a:endParaRPr lang="tr-TR" sz="7200">
              <a:solidFill>
                <a:srgbClr val="D93E2B"/>
              </a:solidFill>
              <a:cs typeface="Times New Roman" pitchFamily="18" charset="0"/>
              <a:sym typeface="Bodoni SvtyTwo ITC TT-Book"/>
            </a:endParaRPr>
          </a:p>
        </p:txBody>
      </p:sp>
      <p:sp>
        <p:nvSpPr>
          <p:cNvPr id="5" name="4 Dikdörtgen"/>
          <p:cNvSpPr/>
          <p:nvPr/>
        </p:nvSpPr>
        <p:spPr>
          <a:xfrm>
            <a:off x="2533333" y="7922433"/>
            <a:ext cx="6825908" cy="707886"/>
          </a:xfrm>
          <a:prstGeom prst="rect">
            <a:avLst/>
          </a:prstGeom>
        </p:spPr>
        <p:txBody>
          <a:bodyPr wrap="none">
            <a:spAutoFit/>
          </a:bodyPr>
          <a:lstStyle/>
          <a:p>
            <a:pPr marL="483156" lvl="0" indent="-483156">
              <a:spcBef>
                <a:spcPts val="2468"/>
              </a:spcBef>
              <a:buClr>
                <a:srgbClr val="929292"/>
              </a:buClr>
              <a:buSzPct val="60000"/>
              <a:defRPr/>
            </a:pPr>
            <a:r>
              <a:rPr lang="tr-TR" sz="4000" dirty="0" smtClean="0">
                <a:latin typeface="+mj-lt"/>
              </a:rPr>
              <a:t>Prof. Dr. </a:t>
            </a:r>
            <a:r>
              <a:rPr lang="tr-TR" sz="4000" smtClean="0">
                <a:latin typeface="+mj-lt"/>
              </a:rPr>
              <a:t>Ergin </a:t>
            </a:r>
            <a:r>
              <a:rPr lang="tr-TR" sz="4000" smtClean="0">
                <a:latin typeface="+mj-lt"/>
              </a:rPr>
              <a:t>HAMZAOĞLU</a:t>
            </a:r>
            <a:endParaRPr lang="tr-TR" sz="4000" dirty="0">
              <a:latin typeface="+mj-lt"/>
            </a:endParaRPr>
          </a:p>
        </p:txBody>
      </p:sp>
      <p:sp>
        <p:nvSpPr>
          <p:cNvPr id="7" name="Metin kutusu 6"/>
          <p:cNvSpPr txBox="1"/>
          <p:nvPr/>
        </p:nvSpPr>
        <p:spPr>
          <a:xfrm>
            <a:off x="3750042" y="3402459"/>
            <a:ext cx="4392488" cy="47192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2400" dirty="0" smtClean="0">
                <a:solidFill>
                  <a:srgbClr val="FF0000"/>
                </a:solidFill>
              </a:rPr>
              <a:t>(FOTOĞRAF EKLENECEK)</a:t>
            </a:r>
            <a:endParaRPr kumimoji="0" lang="tr-TR" sz="2400" b="0" i="0" u="none" strike="noStrike" cap="none" spc="0" normalizeH="0" baseline="0" dirty="0">
              <a:ln>
                <a:noFill/>
              </a:ln>
              <a:solidFill>
                <a:srgbClr val="FF0000"/>
              </a:solidFill>
              <a:effectLst/>
              <a:uFillTx/>
              <a:sym typeface="Palatino"/>
            </a:endParaRPr>
          </a:p>
        </p:txBody>
      </p:sp>
      <p:pic>
        <p:nvPicPr>
          <p:cNvPr id="6" name="İçerik Yer Tutucusu 3"/>
          <p:cNvPicPr>
            <a:picLocks noChangeAspect="1"/>
          </p:cNvPicPr>
          <p:nvPr/>
        </p:nvPicPr>
        <p:blipFill>
          <a:blip r:embed="rId2"/>
          <a:stretch>
            <a:fillRect/>
          </a:stretch>
        </p:blipFill>
        <p:spPr>
          <a:xfrm>
            <a:off x="3967440" y="2476944"/>
            <a:ext cx="3957692" cy="5081166"/>
          </a:xfrm>
          <a:prstGeom prst="rect">
            <a:avLst/>
          </a:prstGeom>
        </p:spPr>
      </p:pic>
    </p:spTree>
  </p:cSld>
  <p:clrMapOvr>
    <a:masterClrMapping/>
  </p:clrMapOvr>
  <p:transition spd="med">
    <p:pull/>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0" y="1064385"/>
            <a:ext cx="11701463" cy="1627112"/>
          </a:xfrm>
          <a:prstGeom prst="rect">
            <a:avLst/>
          </a:prstGeom>
        </p:spPr>
        <p:txBody>
          <a:bodyPr wrap="square">
            <a:spAutoFit/>
          </a:bodyPr>
          <a:lstStyle/>
          <a:p>
            <a:pPr lvl="0">
              <a:lnSpc>
                <a:spcPct val="90000"/>
              </a:lnSpc>
              <a:spcBef>
                <a:spcPts val="1646"/>
              </a:spcBef>
              <a:defRPr/>
            </a:pPr>
            <a:r>
              <a:rPr lang="tr-TR" sz="4800" dirty="0" smtClean="0">
                <a:solidFill>
                  <a:srgbClr val="D93E2B"/>
                </a:solidFill>
                <a:latin typeface="+mj-lt"/>
                <a:cs typeface="Times New Roman" pitchFamily="18" charset="0"/>
                <a:sym typeface="Bodoni SvtyTwo ITC TT-Book"/>
              </a:rPr>
              <a:t>ANABİLİM DALI BAŞKAN </a:t>
            </a:r>
          </a:p>
          <a:p>
            <a:pPr lvl="0">
              <a:lnSpc>
                <a:spcPct val="90000"/>
              </a:lnSpc>
              <a:spcBef>
                <a:spcPts val="1646"/>
              </a:spcBef>
              <a:defRPr/>
            </a:pPr>
            <a:r>
              <a:rPr lang="tr-TR" sz="4800" dirty="0" smtClean="0">
                <a:solidFill>
                  <a:srgbClr val="D93E2B"/>
                </a:solidFill>
                <a:latin typeface="+mj-lt"/>
                <a:cs typeface="Times New Roman" pitchFamily="18" charset="0"/>
                <a:sym typeface="Bodoni SvtyTwo ITC TT-Book"/>
              </a:rPr>
              <a:t>YARDIMCILARI</a:t>
            </a:r>
            <a:endParaRPr lang="tr-TR" sz="4800" dirty="0">
              <a:solidFill>
                <a:srgbClr val="D93E2B"/>
              </a:solidFill>
              <a:latin typeface="+mj-lt"/>
              <a:cs typeface="Times New Roman" pitchFamily="18" charset="0"/>
              <a:sym typeface="Bodoni SvtyTwo ITC TT-Book"/>
            </a:endParaRPr>
          </a:p>
        </p:txBody>
      </p:sp>
      <p:sp>
        <p:nvSpPr>
          <p:cNvPr id="4" name="3 Dikdörtgen"/>
          <p:cNvSpPr/>
          <p:nvPr/>
        </p:nvSpPr>
        <p:spPr>
          <a:xfrm>
            <a:off x="7227346" y="8764671"/>
            <a:ext cx="3714206" cy="1089529"/>
          </a:xfrm>
          <a:prstGeom prst="rect">
            <a:avLst/>
          </a:prstGeom>
        </p:spPr>
        <p:txBody>
          <a:bodyPr wrap="square">
            <a:spAutoFit/>
          </a:bodyPr>
          <a:lstStyle/>
          <a:p>
            <a:pPr lvl="0">
              <a:lnSpc>
                <a:spcPct val="90000"/>
              </a:lnSpc>
              <a:spcBef>
                <a:spcPts val="1646"/>
              </a:spcBef>
              <a:defRPr/>
            </a:pPr>
            <a:r>
              <a:rPr lang="tr-TR" sz="3600" dirty="0">
                <a:solidFill>
                  <a:schemeClr val="tx1"/>
                </a:solidFill>
                <a:latin typeface="+mn-lt"/>
                <a:cs typeface="Times New Roman" pitchFamily="18" charset="0"/>
                <a:sym typeface="Bodoni SvtyTwo ITC TT-Book"/>
              </a:rPr>
              <a:t>Yrd. Doç. Dr. Beran FİRİDİN</a:t>
            </a:r>
          </a:p>
        </p:txBody>
      </p:sp>
      <p:pic>
        <p:nvPicPr>
          <p:cNvPr id="6" name="Resim 5"/>
          <p:cNvPicPr>
            <a:picLocks noChangeAspect="1"/>
          </p:cNvPicPr>
          <p:nvPr/>
        </p:nvPicPr>
        <p:blipFill>
          <a:blip r:embed="rId2"/>
          <a:stretch>
            <a:fillRect/>
          </a:stretch>
        </p:blipFill>
        <p:spPr>
          <a:xfrm>
            <a:off x="1386235" y="3847569"/>
            <a:ext cx="3783219" cy="4402694"/>
          </a:xfrm>
          <a:prstGeom prst="rect">
            <a:avLst/>
          </a:prstGeom>
        </p:spPr>
      </p:pic>
      <p:sp>
        <p:nvSpPr>
          <p:cNvPr id="7" name="3 Dikdörtgen"/>
          <p:cNvSpPr/>
          <p:nvPr/>
        </p:nvSpPr>
        <p:spPr>
          <a:xfrm>
            <a:off x="1250603" y="8764671"/>
            <a:ext cx="3714206" cy="1089529"/>
          </a:xfrm>
          <a:prstGeom prst="rect">
            <a:avLst/>
          </a:prstGeom>
        </p:spPr>
        <p:txBody>
          <a:bodyPr wrap="square">
            <a:spAutoFit/>
          </a:bodyPr>
          <a:lstStyle/>
          <a:p>
            <a:pPr lvl="0">
              <a:lnSpc>
                <a:spcPct val="90000"/>
              </a:lnSpc>
              <a:spcBef>
                <a:spcPts val="1646"/>
              </a:spcBef>
              <a:defRPr/>
            </a:pPr>
            <a:r>
              <a:rPr lang="tr-TR" sz="3600" dirty="0">
                <a:solidFill>
                  <a:schemeClr val="tx1"/>
                </a:solidFill>
                <a:latin typeface="+mn-lt"/>
                <a:cs typeface="Times New Roman" pitchFamily="18" charset="0"/>
                <a:sym typeface="Bodoni SvtyTwo ITC TT-Book"/>
              </a:rPr>
              <a:t>Doç. Dr. Semra BENZER </a:t>
            </a:r>
          </a:p>
        </p:txBody>
      </p:sp>
      <p:pic>
        <p:nvPicPr>
          <p:cNvPr id="8" name="Resim 7"/>
          <p:cNvPicPr>
            <a:picLocks noChangeAspect="1"/>
          </p:cNvPicPr>
          <p:nvPr/>
        </p:nvPicPr>
        <p:blipFill>
          <a:blip r:embed="rId3"/>
          <a:stretch>
            <a:fillRect/>
          </a:stretch>
        </p:blipFill>
        <p:spPr>
          <a:xfrm>
            <a:off x="7263124" y="3898073"/>
            <a:ext cx="3193675" cy="4301685"/>
          </a:xfrm>
          <a:prstGeom prst="rect">
            <a:avLst/>
          </a:prstGeom>
        </p:spPr>
      </p:pic>
    </p:spTree>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Başlık"/>
          <p:cNvSpPr txBox="1">
            <a:spLocks/>
          </p:cNvSpPr>
          <p:nvPr/>
        </p:nvSpPr>
        <p:spPr>
          <a:xfrm>
            <a:off x="629488" y="1314227"/>
            <a:ext cx="10549836" cy="1126807"/>
          </a:xfrm>
          <a:prstGeom prst="rect">
            <a:avLst/>
          </a:prstGeom>
        </p:spPr>
        <p:txBody>
          <a:bodyPr>
            <a:normAutofit fontScale="62500" lnSpcReduction="20000"/>
          </a:bodyPr>
          <a:lstStyle/>
          <a:p>
            <a:pPr>
              <a:lnSpc>
                <a:spcPct val="90000"/>
              </a:lnSpc>
              <a:spcBef>
                <a:spcPts val="1646"/>
              </a:spcBef>
              <a:defRPr/>
            </a:pPr>
            <a:r>
              <a:rPr lang="tr-TR" sz="7200">
                <a:solidFill>
                  <a:srgbClr val="D93E2B"/>
                </a:solidFill>
                <a:cs typeface="Times New Roman" pitchFamily="18" charset="0"/>
                <a:sym typeface="Bodoni SvtyTwo ITC TT-Book"/>
              </a:rPr>
              <a:t>FEN BİLGİSİ EĞİTİMİ ANABİLİM </a:t>
            </a:r>
            <a:r>
              <a:rPr lang="tr-TR" sz="7200" smtClean="0">
                <a:solidFill>
                  <a:srgbClr val="D93E2B"/>
                </a:solidFill>
                <a:cs typeface="Times New Roman" pitchFamily="18" charset="0"/>
                <a:sym typeface="Bodoni SvtyTwo ITC TT-Book"/>
              </a:rPr>
              <a:t>DALI</a:t>
            </a:r>
            <a:endParaRPr kumimoji="0" lang="tr-TR" sz="7200" b="0" i="0" u="none" strike="noStrike" kern="0" cap="none" spc="0" normalizeH="0" baseline="0" noProof="0" dirty="0">
              <a:ln>
                <a:noFill/>
              </a:ln>
              <a:solidFill>
                <a:srgbClr val="D93E2B"/>
              </a:solidFill>
              <a:effectLst/>
              <a:uLnTx/>
              <a:uFillTx/>
              <a:latin typeface="+mj-lt"/>
              <a:ea typeface="+mn-ea"/>
              <a:cs typeface="Times New Roman" pitchFamily="18" charset="0"/>
              <a:sym typeface="Bodoni SvtyTwo ITC TT-Book"/>
            </a:endParaRPr>
          </a:p>
        </p:txBody>
      </p:sp>
      <p:sp>
        <p:nvSpPr>
          <p:cNvPr id="2" name="Metin kutusu 1"/>
          <p:cNvSpPr txBox="1"/>
          <p:nvPr/>
        </p:nvSpPr>
        <p:spPr>
          <a:xfrm>
            <a:off x="640961" y="3071745"/>
            <a:ext cx="10682377" cy="7781617"/>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342900" marR="0" indent="-342900" algn="l" defTabSz="584200" rtl="0" fontAlgn="auto" latinLnBrk="1" hangingPunct="0">
              <a:lnSpc>
                <a:spcPct val="100000"/>
              </a:lnSpc>
              <a:spcBef>
                <a:spcPts val="0"/>
              </a:spcBef>
              <a:spcAft>
                <a:spcPts val="0"/>
              </a:spcAft>
              <a:buClrTx/>
              <a:buSzTx/>
              <a:buFont typeface="Arial" panose="020B0604020202020204" pitchFamily="34" charset="0"/>
              <a:buChar char="•"/>
              <a:tabLst/>
            </a:pPr>
            <a:r>
              <a:rPr lang="tr-TR" smtClean="0"/>
              <a:t>11 profesör</a:t>
            </a:r>
            <a:r>
              <a:rPr lang="tr-TR"/>
              <a:t>, </a:t>
            </a:r>
            <a:endParaRPr lang="tr-TR" smtClean="0"/>
          </a:p>
          <a:p>
            <a:pPr marL="342900" marR="0" indent="-342900" algn="l" defTabSz="584200" rtl="0" fontAlgn="auto" latinLnBrk="1" hangingPunct="0">
              <a:lnSpc>
                <a:spcPct val="100000"/>
              </a:lnSpc>
              <a:spcBef>
                <a:spcPts val="0"/>
              </a:spcBef>
              <a:spcAft>
                <a:spcPts val="0"/>
              </a:spcAft>
              <a:buClrTx/>
              <a:buSzTx/>
              <a:buFont typeface="Arial" panose="020B0604020202020204" pitchFamily="34" charset="0"/>
              <a:buChar char="•"/>
              <a:tabLst/>
            </a:pPr>
            <a:r>
              <a:rPr lang="tr-TR"/>
              <a:t>5 doçent, </a:t>
            </a:r>
            <a:endParaRPr lang="tr-TR" smtClean="0"/>
          </a:p>
          <a:p>
            <a:pPr marL="342900" marR="0" indent="-342900" algn="l" defTabSz="584200" rtl="0" fontAlgn="auto" latinLnBrk="1" hangingPunct="0">
              <a:lnSpc>
                <a:spcPct val="100000"/>
              </a:lnSpc>
              <a:spcBef>
                <a:spcPts val="0"/>
              </a:spcBef>
              <a:spcAft>
                <a:spcPts val="0"/>
              </a:spcAft>
              <a:buClrTx/>
              <a:buSzTx/>
              <a:buFont typeface="Arial" panose="020B0604020202020204" pitchFamily="34" charset="0"/>
              <a:buChar char="•"/>
              <a:tabLst/>
            </a:pPr>
            <a:r>
              <a:rPr lang="tr-TR"/>
              <a:t>5 yardımcı doçent</a:t>
            </a:r>
            <a:r>
              <a:rPr lang="tr-TR" smtClean="0"/>
              <a:t>, </a:t>
            </a:r>
          </a:p>
          <a:p>
            <a:pPr marL="342900" marR="0" indent="-342900" algn="l" defTabSz="584200" rtl="0" fontAlgn="auto" latinLnBrk="1" hangingPunct="0">
              <a:lnSpc>
                <a:spcPct val="100000"/>
              </a:lnSpc>
              <a:spcBef>
                <a:spcPts val="0"/>
              </a:spcBef>
              <a:spcAft>
                <a:spcPts val="0"/>
              </a:spcAft>
              <a:buClrTx/>
              <a:buSzTx/>
              <a:buFont typeface="Arial" panose="020B0604020202020204" pitchFamily="34" charset="0"/>
              <a:buChar char="•"/>
              <a:tabLst/>
            </a:pPr>
            <a:r>
              <a:rPr lang="tr-TR" smtClean="0"/>
              <a:t>3 öğretim görevlisi</a:t>
            </a:r>
          </a:p>
          <a:p>
            <a:pPr marL="342900" marR="0" indent="-342900" algn="l" defTabSz="584200" rtl="0" fontAlgn="auto" latinLnBrk="1" hangingPunct="0">
              <a:lnSpc>
                <a:spcPct val="100000"/>
              </a:lnSpc>
              <a:spcBef>
                <a:spcPts val="0"/>
              </a:spcBef>
              <a:spcAft>
                <a:spcPts val="0"/>
              </a:spcAft>
              <a:buClrTx/>
              <a:buSzTx/>
              <a:buFont typeface="Arial" panose="020B0604020202020204" pitchFamily="34" charset="0"/>
              <a:buChar char="•"/>
              <a:tabLst/>
            </a:pPr>
            <a:r>
              <a:rPr lang="tr-TR" smtClean="0"/>
              <a:t>10 araştırma </a:t>
            </a:r>
            <a:r>
              <a:rPr lang="tr-TR"/>
              <a:t>görevlileri </a:t>
            </a:r>
            <a:endParaRPr lang="tr-TR" smtClean="0"/>
          </a:p>
          <a:p>
            <a:pPr marL="0" marR="0" indent="0" algn="l" defTabSz="584200" rtl="0" fontAlgn="auto" latinLnBrk="1" hangingPunct="0">
              <a:lnSpc>
                <a:spcPct val="100000"/>
              </a:lnSpc>
              <a:spcBef>
                <a:spcPts val="0"/>
              </a:spcBef>
              <a:spcAft>
                <a:spcPts val="0"/>
              </a:spcAft>
              <a:buClrTx/>
              <a:buSzTx/>
              <a:buFontTx/>
              <a:buNone/>
              <a:tabLst/>
            </a:pPr>
            <a:r>
              <a:rPr lang="tr-TR" smtClean="0"/>
              <a:t>ile </a:t>
            </a:r>
            <a:r>
              <a:rPr lang="tr-TR"/>
              <a:t>hizmet vermektedir. Ayrıca fakültenin diğer anabilim dallarındaki öğretim elemanları da öğrencilerimize yönelik ders açmaktadır. Anabilim Dalımız   öğretim elemanlarının web sitelerine şu </a:t>
            </a:r>
            <a:r>
              <a:rPr lang="tr-TR" smtClean="0"/>
              <a:t>linki kullanarak </a:t>
            </a:r>
            <a:r>
              <a:rPr lang="tr-TR" smtClean="0"/>
              <a:t>ulaşabilirsiniz, </a:t>
            </a:r>
            <a:r>
              <a:rPr lang="tr-TR">
                <a:hlinkClick r:id="rId2"/>
              </a:rPr>
              <a:t>http://</a:t>
            </a:r>
            <a:r>
              <a:rPr lang="tr-TR" smtClean="0">
                <a:hlinkClick r:id="rId2"/>
              </a:rPr>
              <a:t>gef-fenbilgisi.gazi.edu.tr/posts/view/title/ogretim-elemanlari-15619</a:t>
            </a:r>
            <a:r>
              <a:rPr lang="tr-TR" smtClean="0"/>
              <a:t> </a:t>
            </a:r>
          </a:p>
          <a:p>
            <a:pPr marL="0" marR="0" indent="0" algn="l" defTabSz="584200" rtl="0" fontAlgn="auto" latinLnBrk="1" hangingPunct="0">
              <a:lnSpc>
                <a:spcPct val="100000"/>
              </a:lnSpc>
              <a:spcBef>
                <a:spcPts val="0"/>
              </a:spcBef>
              <a:spcAft>
                <a:spcPts val="0"/>
              </a:spcAft>
              <a:buClrTx/>
              <a:buSzTx/>
              <a:buFontTx/>
              <a:buNone/>
              <a:tabLst/>
            </a:pPr>
            <a:r>
              <a:rPr lang="tr-TR" sz="2400"/>
              <a:t/>
            </a:r>
            <a:br>
              <a:rPr lang="tr-TR" sz="2400"/>
            </a:br>
            <a:r>
              <a:rPr lang="tr-TR" sz="2400" smtClean="0"/>
              <a:t>	</a:t>
            </a:r>
            <a:r>
              <a:rPr lang="tr-TR" smtClean="0"/>
              <a:t>Anabilim </a:t>
            </a:r>
            <a:r>
              <a:rPr lang="tr-TR"/>
              <a:t>dalımız, </a:t>
            </a:r>
            <a:r>
              <a:rPr lang="tr-TR" smtClean="0"/>
              <a:t>fen bilgisi öğretmeni yetiştirme </a:t>
            </a:r>
            <a:r>
              <a:rPr lang="tr-TR"/>
              <a:t>amacındadır. </a:t>
            </a:r>
            <a:r>
              <a:rPr lang="tr-TR" smtClean="0"/>
              <a:t>   YGS  ve LYS-2 puanı </a:t>
            </a:r>
            <a:r>
              <a:rPr lang="tr-TR"/>
              <a:t>ile öğrenci kabul edilmektedir ve eğitim-öğretim 4 yıllık bir </a:t>
            </a:r>
            <a:r>
              <a:rPr lang="tr-TR" smtClean="0"/>
              <a:t> süreci kapsamaktadır.</a:t>
            </a:r>
          </a:p>
          <a:p>
            <a:pPr marL="0" marR="0" indent="0" algn="l" defTabSz="584200" rtl="0" fontAlgn="auto" latinLnBrk="1" hangingPunct="0">
              <a:lnSpc>
                <a:spcPct val="100000"/>
              </a:lnSpc>
              <a:spcBef>
                <a:spcPts val="0"/>
              </a:spcBef>
              <a:spcAft>
                <a:spcPts val="0"/>
              </a:spcAft>
              <a:buClrTx/>
              <a:buSzTx/>
              <a:buFontTx/>
              <a:buNone/>
              <a:tabLst/>
            </a:pPr>
            <a:endParaRPr lang="tr-TR" smtClean="0"/>
          </a:p>
          <a:p>
            <a:pPr marL="0" marR="0" indent="0" algn="l" defTabSz="584200" rtl="0" fontAlgn="auto" latinLnBrk="1" hangingPunct="0">
              <a:lnSpc>
                <a:spcPct val="100000"/>
              </a:lnSpc>
              <a:spcBef>
                <a:spcPts val="0"/>
              </a:spcBef>
              <a:spcAft>
                <a:spcPts val="0"/>
              </a:spcAft>
              <a:buClrTx/>
              <a:buSzTx/>
              <a:buFontTx/>
              <a:buNone/>
              <a:tabLst/>
            </a:pPr>
            <a:r>
              <a:rPr lang="tr-TR"/>
              <a:t>	</a:t>
            </a:r>
            <a:r>
              <a:rPr lang="tr-TR" smtClean="0"/>
              <a:t>Bu </a:t>
            </a:r>
            <a:r>
              <a:rPr lang="tr-TR"/>
              <a:t>süreçte fen bilgisi öğretmen adayları zorunlu ve seçmeli dersleri 3 </a:t>
            </a:r>
            <a:r>
              <a:rPr lang="tr-TR" smtClean="0"/>
              <a:t> ana </a:t>
            </a:r>
            <a:r>
              <a:rPr lang="tr-TR"/>
              <a:t>grupta kuramsal ve/veya uygulamalı olarak alırlar: 1) Fen bilimleri alan dersleri ve matematik, 2) Öğretmenlik alan dersleri, ve 3) Fen bilimlerinin </a:t>
            </a:r>
            <a:r>
              <a:rPr lang="tr-TR" smtClean="0"/>
              <a:t>  öğretimine </a:t>
            </a:r>
            <a:r>
              <a:rPr lang="tr-TR"/>
              <a:t>yönelik dersler. Ayrıca </a:t>
            </a:r>
            <a:r>
              <a:rPr lang="tr-TR" smtClean="0"/>
              <a:t>ortaokullarında </a:t>
            </a:r>
            <a:r>
              <a:rPr lang="tr-TR"/>
              <a:t>'okul deneyimi' ve 'öğretmenlik uygulaması' derslerini tamamlayarak öğretmelik mesleğine ilk adımlar bizzat sahada </a:t>
            </a:r>
            <a:r>
              <a:rPr lang="tr-TR" smtClean="0"/>
              <a:t>atılmaktadır.</a:t>
            </a:r>
            <a:endParaRPr kumimoji="0" lang="tr-TR" sz="2400" b="0" i="0" u="none" strike="noStrike" cap="none" spc="0" normalizeH="0" baseline="0">
              <a:ln>
                <a:noFill/>
              </a:ln>
              <a:solidFill>
                <a:srgbClr val="414141"/>
              </a:solidFill>
              <a:effectLst/>
              <a:uFillTx/>
              <a:latin typeface="Palatino"/>
              <a:ea typeface="Palatino"/>
              <a:cs typeface="Palatino"/>
              <a:sym typeface="Palatino"/>
            </a:endParaRPr>
          </a:p>
        </p:txBody>
      </p:sp>
    </p:spTree>
    <p:extLst>
      <p:ext uri="{BB962C8B-B14F-4D97-AF65-F5344CB8AC3E}">
        <p14:creationId xmlns:p14="http://schemas.microsoft.com/office/powerpoint/2010/main" val="2927607725"/>
      </p:ext>
    </p:extLst>
  </p:cSld>
  <p:clrMapOvr>
    <a:masterClrMapping/>
  </p:clrMapOvr>
  <p:transition spd="med">
    <p:pull/>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Shape 47"/>
          <p:cNvSpPr>
            <a:spLocks noGrp="1"/>
          </p:cNvSpPr>
          <p:nvPr>
            <p:ph type="title"/>
          </p:nvPr>
        </p:nvSpPr>
        <p:spPr>
          <a:prstGeom prst="rect">
            <a:avLst/>
          </a:prstGeom>
        </p:spPr>
        <p:txBody>
          <a:bodyPr>
            <a:normAutofit/>
          </a:bodyPr>
          <a:lstStyle/>
          <a:p>
            <a:pPr lvl="0">
              <a:defRPr sz="1800">
                <a:solidFill>
                  <a:srgbClr val="000000"/>
                </a:solidFill>
              </a:defRPr>
            </a:pPr>
            <a:r>
              <a:rPr sz="2400" b="1" dirty="0"/>
              <a:t>GAZİ </a:t>
            </a:r>
            <a:r>
              <a:rPr sz="2400" b="1" dirty="0" smtClean="0"/>
              <a:t>E</a:t>
            </a:r>
            <a:r>
              <a:rPr lang="tr-TR" sz="2400" b="1" dirty="0" smtClean="0"/>
              <a:t>Ğ</a:t>
            </a:r>
            <a:r>
              <a:rPr sz="2400" b="1" dirty="0" smtClean="0"/>
              <a:t>İTİM FAKÜLTESİ</a:t>
            </a:r>
            <a:r>
              <a:rPr lang="tr-TR" sz="2400" b="1" dirty="0" smtClean="0"/>
              <a:t> BÖLÜMLERİ</a:t>
            </a:r>
            <a:endParaRPr sz="2400" b="1" dirty="0">
              <a:solidFill>
                <a:srgbClr val="FF0000"/>
              </a:solidFill>
            </a:endParaRPr>
          </a:p>
        </p:txBody>
      </p:sp>
      <p:sp>
        <p:nvSpPr>
          <p:cNvPr id="48" name="Shape 48"/>
          <p:cNvSpPr>
            <a:spLocks noGrp="1"/>
          </p:cNvSpPr>
          <p:nvPr>
            <p:ph type="body" idx="1"/>
          </p:nvPr>
        </p:nvSpPr>
        <p:spPr>
          <a:xfrm>
            <a:off x="439676" y="2682379"/>
            <a:ext cx="10787287" cy="8610432"/>
          </a:xfrm>
          <a:prstGeom prst="rect">
            <a:avLst/>
          </a:prstGeom>
        </p:spPr>
        <p:txBody>
          <a:bodyPr>
            <a:normAutofit fontScale="47500" lnSpcReduction="20000"/>
          </a:bodyPr>
          <a:lstStyle/>
          <a:p>
            <a:pPr marL="0" indent="0">
              <a:buNone/>
            </a:pPr>
            <a:r>
              <a:rPr lang="tr-TR" sz="2000" dirty="0" smtClean="0">
                <a:solidFill>
                  <a:schemeClr val="tx1"/>
                </a:solidFill>
                <a:latin typeface="Helvetica"/>
                <a:ea typeface="Helvetica"/>
                <a:cs typeface="Helvetica"/>
                <a:sym typeface="Helvetica"/>
              </a:rPr>
              <a:t>(</a:t>
            </a:r>
          </a:p>
          <a:p>
            <a:r>
              <a:rPr lang="tr-TR" b="1" dirty="0" smtClean="0">
                <a:solidFill>
                  <a:schemeClr val="tx1"/>
                </a:solidFill>
              </a:rPr>
              <a:t>Bilgisayar </a:t>
            </a:r>
            <a:r>
              <a:rPr lang="tr-TR" b="1" dirty="0">
                <a:solidFill>
                  <a:schemeClr val="tx1"/>
                </a:solidFill>
              </a:rPr>
              <a:t>ve </a:t>
            </a:r>
            <a:r>
              <a:rPr lang="tr-TR" b="1" dirty="0" smtClean="0">
                <a:solidFill>
                  <a:schemeClr val="tx1"/>
                </a:solidFill>
              </a:rPr>
              <a:t>Öğretim Teknolojileri </a:t>
            </a:r>
            <a:r>
              <a:rPr lang="tr-TR" b="1" dirty="0">
                <a:solidFill>
                  <a:schemeClr val="tx1"/>
                </a:solidFill>
              </a:rPr>
              <a:t>Eğitimi Bölümü</a:t>
            </a:r>
            <a:endParaRPr lang="tr-TR" dirty="0">
              <a:solidFill>
                <a:schemeClr val="tx1"/>
              </a:solidFill>
            </a:endParaRPr>
          </a:p>
          <a:p>
            <a:r>
              <a:rPr lang="tr-TR" b="1" dirty="0">
                <a:solidFill>
                  <a:schemeClr val="tx1"/>
                </a:solidFill>
              </a:rPr>
              <a:t>Eğitim Bilimleri Bölümü</a:t>
            </a:r>
            <a:endParaRPr lang="tr-TR" dirty="0">
              <a:solidFill>
                <a:schemeClr val="tx1"/>
              </a:solidFill>
            </a:endParaRPr>
          </a:p>
          <a:p>
            <a:pPr lvl="1"/>
            <a:r>
              <a:rPr lang="tr-TR" dirty="0">
                <a:solidFill>
                  <a:schemeClr val="tx1"/>
                </a:solidFill>
              </a:rPr>
              <a:t>Eğitimde Ölçme ve Değerlendirme Anabilim Dalı</a:t>
            </a:r>
          </a:p>
          <a:p>
            <a:pPr lvl="1"/>
            <a:r>
              <a:rPr lang="tr-TR" dirty="0">
                <a:solidFill>
                  <a:schemeClr val="tx1"/>
                </a:solidFill>
              </a:rPr>
              <a:t>Eğitim Programları ve Öğretim </a:t>
            </a:r>
            <a:r>
              <a:rPr lang="tr-TR" dirty="0" smtClean="0">
                <a:solidFill>
                  <a:schemeClr val="tx1"/>
                </a:solidFill>
              </a:rPr>
              <a:t>Anabilim </a:t>
            </a:r>
            <a:r>
              <a:rPr lang="tr-TR" dirty="0">
                <a:solidFill>
                  <a:schemeClr val="tx1"/>
                </a:solidFill>
              </a:rPr>
              <a:t>Dalı</a:t>
            </a:r>
          </a:p>
          <a:p>
            <a:pPr lvl="1"/>
            <a:r>
              <a:rPr lang="tr-TR" dirty="0">
                <a:solidFill>
                  <a:schemeClr val="tx1"/>
                </a:solidFill>
              </a:rPr>
              <a:t>Eğitim Yönetimi Ana Bilim Dalı</a:t>
            </a:r>
          </a:p>
          <a:p>
            <a:pPr lvl="1"/>
            <a:r>
              <a:rPr lang="tr-TR" dirty="0">
                <a:solidFill>
                  <a:schemeClr val="tx1"/>
                </a:solidFill>
              </a:rPr>
              <a:t>Rehberlik ve Psikolojik Danışmanlık Anabilim Dalı</a:t>
            </a:r>
          </a:p>
          <a:p>
            <a:r>
              <a:rPr lang="tr-TR" b="1" dirty="0">
                <a:solidFill>
                  <a:schemeClr val="tx1"/>
                </a:solidFill>
              </a:rPr>
              <a:t>Güzel Sanatlar Eğitimi Bölümü</a:t>
            </a:r>
            <a:endParaRPr lang="tr-TR" dirty="0">
              <a:solidFill>
                <a:schemeClr val="tx1"/>
              </a:solidFill>
            </a:endParaRPr>
          </a:p>
          <a:p>
            <a:pPr lvl="1"/>
            <a:r>
              <a:rPr lang="tr-TR" dirty="0">
                <a:solidFill>
                  <a:schemeClr val="tx1"/>
                </a:solidFill>
              </a:rPr>
              <a:t>Müzik Eğitimi Anabilim Dalı</a:t>
            </a:r>
          </a:p>
          <a:p>
            <a:pPr lvl="1"/>
            <a:r>
              <a:rPr lang="tr-TR" dirty="0">
                <a:solidFill>
                  <a:schemeClr val="tx1"/>
                </a:solidFill>
              </a:rPr>
              <a:t>Resim - İş Eğitimi Anabilim Dalı</a:t>
            </a:r>
          </a:p>
          <a:p>
            <a:r>
              <a:rPr lang="tr-TR" b="1" dirty="0">
                <a:solidFill>
                  <a:srgbClr val="FF0000"/>
                </a:solidFill>
              </a:rPr>
              <a:t>Matematik ve Fen Bilimleri Eğitimi Bölümü</a:t>
            </a:r>
            <a:endParaRPr lang="tr-TR" dirty="0">
              <a:solidFill>
                <a:srgbClr val="FF0000"/>
              </a:solidFill>
            </a:endParaRPr>
          </a:p>
          <a:p>
            <a:pPr lvl="1"/>
            <a:r>
              <a:rPr lang="tr-TR" dirty="0">
                <a:solidFill>
                  <a:schemeClr val="tx1"/>
                </a:solidFill>
              </a:rPr>
              <a:t>Biyoloji Eğitimi Anabilim Dalı</a:t>
            </a:r>
          </a:p>
          <a:p>
            <a:pPr lvl="1"/>
            <a:r>
              <a:rPr lang="tr-TR" dirty="0">
                <a:solidFill>
                  <a:srgbClr val="FF0000"/>
                </a:solidFill>
              </a:rPr>
              <a:t>Fen Bilgisi Eğitimi Anabilim Dalı</a:t>
            </a:r>
          </a:p>
          <a:p>
            <a:pPr lvl="1"/>
            <a:r>
              <a:rPr lang="tr-TR" dirty="0">
                <a:solidFill>
                  <a:schemeClr val="tx1"/>
                </a:solidFill>
              </a:rPr>
              <a:t>Fizik Eğitimi Anabilim Dalı</a:t>
            </a:r>
          </a:p>
          <a:p>
            <a:pPr lvl="1"/>
            <a:r>
              <a:rPr lang="tr-TR" dirty="0">
                <a:solidFill>
                  <a:schemeClr val="tx1"/>
                </a:solidFill>
              </a:rPr>
              <a:t>Kimya Eğitimi Anabilim Dalı</a:t>
            </a:r>
          </a:p>
          <a:p>
            <a:pPr lvl="1"/>
            <a:r>
              <a:rPr lang="tr-TR" dirty="0">
                <a:solidFill>
                  <a:schemeClr val="tx1"/>
                </a:solidFill>
              </a:rPr>
              <a:t>Matematik Eğitimi Anabilim </a:t>
            </a:r>
            <a:r>
              <a:rPr lang="tr-TR" dirty="0" smtClean="0">
                <a:solidFill>
                  <a:schemeClr val="tx1"/>
                </a:solidFill>
              </a:rPr>
              <a:t>Dalı</a:t>
            </a:r>
            <a:endParaRPr lang="tr-TR" dirty="0">
              <a:solidFill>
                <a:schemeClr val="tx1"/>
              </a:solidFill>
            </a:endParaRPr>
          </a:p>
          <a:p>
            <a:endParaRPr sz="2000" dirty="0">
              <a:solidFill>
                <a:schemeClr val="tx1"/>
              </a:solidFill>
              <a:latin typeface="Helvetica"/>
              <a:ea typeface="Helvetica"/>
              <a:cs typeface="Helvetica"/>
              <a:sym typeface="Helvetica"/>
            </a:endParaRPr>
          </a:p>
        </p:txBody>
      </p:sp>
    </p:spTree>
  </p:cSld>
  <p:clrMapOvr>
    <a:masterClrMapping/>
  </p:clrMapOvr>
  <p:transition spd="med">
    <p:pull/>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Shape 47"/>
          <p:cNvSpPr>
            <a:spLocks noGrp="1"/>
          </p:cNvSpPr>
          <p:nvPr>
            <p:ph type="title"/>
          </p:nvPr>
        </p:nvSpPr>
        <p:spPr>
          <a:prstGeom prst="rect">
            <a:avLst/>
          </a:prstGeom>
        </p:spPr>
        <p:txBody>
          <a:bodyPr>
            <a:normAutofit/>
          </a:bodyPr>
          <a:lstStyle/>
          <a:p>
            <a:pPr lvl="0">
              <a:defRPr sz="1800">
                <a:solidFill>
                  <a:srgbClr val="000000"/>
                </a:solidFill>
              </a:defRPr>
            </a:pPr>
            <a:r>
              <a:rPr sz="2400" b="1" dirty="0"/>
              <a:t>GAZİ </a:t>
            </a:r>
            <a:r>
              <a:rPr sz="2400" b="1" dirty="0" smtClean="0"/>
              <a:t>E</a:t>
            </a:r>
            <a:r>
              <a:rPr lang="tr-TR" sz="2400" b="1" dirty="0" smtClean="0"/>
              <a:t>Ğ</a:t>
            </a:r>
            <a:r>
              <a:rPr sz="2400" b="1" dirty="0" smtClean="0"/>
              <a:t>İTİM FAKÜLTESİ</a:t>
            </a:r>
            <a:r>
              <a:rPr lang="tr-TR" sz="2400" b="1" dirty="0" smtClean="0"/>
              <a:t> BÖLÜMLERİ (DEVAM)</a:t>
            </a:r>
            <a:endParaRPr sz="2400" b="1" dirty="0">
              <a:solidFill>
                <a:srgbClr val="FF0000"/>
              </a:solidFill>
            </a:endParaRPr>
          </a:p>
        </p:txBody>
      </p:sp>
      <p:sp>
        <p:nvSpPr>
          <p:cNvPr id="48" name="Shape 48"/>
          <p:cNvSpPr>
            <a:spLocks noGrp="1"/>
          </p:cNvSpPr>
          <p:nvPr>
            <p:ph type="body" idx="1"/>
          </p:nvPr>
        </p:nvSpPr>
        <p:spPr>
          <a:xfrm>
            <a:off x="439676" y="2682379"/>
            <a:ext cx="10787287" cy="9289032"/>
          </a:xfrm>
          <a:prstGeom prst="rect">
            <a:avLst/>
          </a:prstGeom>
        </p:spPr>
        <p:txBody>
          <a:bodyPr>
            <a:normAutofit fontScale="85000" lnSpcReduction="20000"/>
          </a:bodyPr>
          <a:lstStyle/>
          <a:p>
            <a:r>
              <a:rPr lang="tr-TR" sz="2000" b="1" dirty="0" smtClean="0"/>
              <a:t>Özel </a:t>
            </a:r>
            <a:r>
              <a:rPr lang="tr-TR" sz="2000" b="1" dirty="0"/>
              <a:t>Eğitim Bölümü</a:t>
            </a:r>
          </a:p>
          <a:p>
            <a:pPr lvl="1"/>
            <a:r>
              <a:rPr lang="tr-TR" sz="2000" dirty="0"/>
              <a:t>Zihin Engelliler Eğitimi Anabilim Dalı</a:t>
            </a:r>
          </a:p>
          <a:p>
            <a:pPr lvl="1"/>
            <a:r>
              <a:rPr lang="tr-TR" sz="2000" dirty="0"/>
              <a:t>Görme Engelliler Eğitimi Anabilim Dalı</a:t>
            </a:r>
          </a:p>
          <a:p>
            <a:r>
              <a:rPr lang="tr-TR" sz="2000" b="1" dirty="0"/>
              <a:t>Sosyal Bilimler ve Türkçe Eğitimi Bölümü</a:t>
            </a:r>
          </a:p>
          <a:p>
            <a:pPr lvl="1"/>
            <a:r>
              <a:rPr lang="tr-TR" sz="2000" dirty="0"/>
              <a:t>Coğrafya Eğitimi Anabilim Dalı</a:t>
            </a:r>
          </a:p>
          <a:p>
            <a:pPr lvl="1"/>
            <a:r>
              <a:rPr lang="tr-TR" sz="2000" dirty="0"/>
              <a:t>Felsefe Grubu Eğitimi Anabilim Dalı</a:t>
            </a:r>
          </a:p>
          <a:p>
            <a:pPr lvl="1"/>
            <a:r>
              <a:rPr lang="tr-TR" sz="2000" dirty="0"/>
              <a:t>Sosyal Bilgiler Eğitimi Anabilim Dalı</a:t>
            </a:r>
          </a:p>
          <a:p>
            <a:pPr lvl="1"/>
            <a:r>
              <a:rPr lang="tr-TR" sz="2000" dirty="0"/>
              <a:t>Tarih Eğitimi Anabilim Dalı</a:t>
            </a:r>
          </a:p>
          <a:p>
            <a:pPr lvl="1"/>
            <a:r>
              <a:rPr lang="tr-TR" sz="2000" dirty="0"/>
              <a:t>Türk Dili ve Edebiyatı Eğitimi Anabilim Dalı</a:t>
            </a:r>
          </a:p>
          <a:p>
            <a:pPr lvl="1"/>
            <a:r>
              <a:rPr lang="tr-TR" sz="2000" dirty="0"/>
              <a:t>Türkçe Eğitimi Anabilim </a:t>
            </a:r>
            <a:r>
              <a:rPr lang="tr-TR" sz="2000" dirty="0" smtClean="0"/>
              <a:t>Dalı</a:t>
            </a:r>
          </a:p>
          <a:p>
            <a:r>
              <a:rPr lang="tr-TR" sz="2000" b="1" dirty="0">
                <a:solidFill>
                  <a:schemeClr val="tx1"/>
                </a:solidFill>
              </a:rPr>
              <a:t>Temel Eğitim Bölümü</a:t>
            </a:r>
          </a:p>
          <a:p>
            <a:pPr lvl="1"/>
            <a:r>
              <a:rPr lang="tr-TR" sz="2000" dirty="0">
                <a:solidFill>
                  <a:schemeClr val="tx1"/>
                </a:solidFill>
              </a:rPr>
              <a:t>Okulöncesi Eğitimi Anabilim Dalı</a:t>
            </a:r>
          </a:p>
          <a:p>
            <a:pPr lvl="1"/>
            <a:r>
              <a:rPr lang="tr-TR" sz="2000" dirty="0">
                <a:solidFill>
                  <a:schemeClr val="tx1"/>
                </a:solidFill>
              </a:rPr>
              <a:t>Sınıf Eğitimi Anabilim Dalı</a:t>
            </a:r>
          </a:p>
          <a:p>
            <a:r>
              <a:rPr lang="tr-TR" sz="2000" b="1" dirty="0">
                <a:solidFill>
                  <a:schemeClr val="tx1"/>
                </a:solidFill>
              </a:rPr>
              <a:t>Yabancı Diller Eğitimi Bölümü</a:t>
            </a:r>
          </a:p>
          <a:p>
            <a:pPr lvl="1"/>
            <a:r>
              <a:rPr lang="tr-TR" sz="2000" dirty="0">
                <a:solidFill>
                  <a:schemeClr val="tx1"/>
                </a:solidFill>
              </a:rPr>
              <a:t>Alman Dili Eğitimi Anabilim Dalı</a:t>
            </a:r>
          </a:p>
          <a:p>
            <a:pPr lvl="1"/>
            <a:r>
              <a:rPr lang="tr-TR" sz="2000" dirty="0">
                <a:solidFill>
                  <a:schemeClr val="tx1"/>
                </a:solidFill>
              </a:rPr>
              <a:t>Arap Dili Eğitimi Anabilim Dalı</a:t>
            </a:r>
          </a:p>
          <a:p>
            <a:pPr lvl="1"/>
            <a:r>
              <a:rPr lang="tr-TR" sz="2000" dirty="0">
                <a:solidFill>
                  <a:schemeClr val="tx1"/>
                </a:solidFill>
              </a:rPr>
              <a:t>Fransız Dili Eğitimi Anabilim Dalı</a:t>
            </a:r>
          </a:p>
          <a:p>
            <a:pPr lvl="1"/>
            <a:r>
              <a:rPr lang="tr-TR" sz="2000" dirty="0">
                <a:solidFill>
                  <a:schemeClr val="tx1"/>
                </a:solidFill>
              </a:rPr>
              <a:t>İngiliz Dili Eğitimi Anabilim Dalı</a:t>
            </a:r>
          </a:p>
          <a:p>
            <a:pPr lvl="1"/>
            <a:endParaRPr lang="tr-TR" sz="2000" dirty="0"/>
          </a:p>
          <a:p>
            <a:endParaRPr sz="2000" dirty="0">
              <a:solidFill>
                <a:schemeClr val="tx1"/>
              </a:solidFill>
              <a:latin typeface="Helvetica"/>
              <a:ea typeface="Helvetica"/>
              <a:cs typeface="Helvetica"/>
              <a:sym typeface="Helvetica"/>
            </a:endParaRPr>
          </a:p>
        </p:txBody>
      </p:sp>
    </p:spTree>
    <p:extLst>
      <p:ext uri="{BB962C8B-B14F-4D97-AF65-F5344CB8AC3E}">
        <p14:creationId xmlns:p14="http://schemas.microsoft.com/office/powerpoint/2010/main" val="2421200733"/>
      </p:ext>
    </p:extLst>
  </p:cSld>
  <p:clrMapOvr>
    <a:masterClrMapping/>
  </p:clrMapOvr>
  <p:transition spd="med">
    <p:pull/>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descr="Gazi Üniversitesi - Google Chrom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96462"/>
            <a:ext cx="11701463" cy="12094392"/>
          </a:xfrm>
          <a:prstGeom prst="rect">
            <a:avLst/>
          </a:prstGeom>
        </p:spPr>
      </p:pic>
      <p:sp>
        <p:nvSpPr>
          <p:cNvPr id="6" name="Sağ Ok 5"/>
          <p:cNvSpPr/>
          <p:nvPr/>
        </p:nvSpPr>
        <p:spPr>
          <a:xfrm rot="10332243">
            <a:off x="1603635" y="5549275"/>
            <a:ext cx="2008533" cy="1218859"/>
          </a:xfrm>
          <a:prstGeom prst="rightArrow">
            <a:avLst/>
          </a:prstGeom>
          <a:solidFill>
            <a:srgbClr val="FF00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endParaRP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70401">
            <a:off x="2086304" y="331560"/>
            <a:ext cx="2036762" cy="7808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5015711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4 Tablo"/>
          <p:cNvGraphicFramePr>
            <a:graphicFrameLocks noGrp="1"/>
          </p:cNvGraphicFramePr>
          <p:nvPr/>
        </p:nvGraphicFramePr>
        <p:xfrm>
          <a:off x="-1" y="-3"/>
          <a:ext cx="11701463" cy="11701468"/>
        </p:xfrm>
        <a:graphic>
          <a:graphicData uri="http://schemas.openxmlformats.org/drawingml/2006/table">
            <a:tbl>
              <a:tblPr/>
              <a:tblGrid>
                <a:gridCol w="2894303">
                  <a:extLst>
                    <a:ext uri="{9D8B030D-6E8A-4147-A177-3AD203B41FA5}">
                      <a16:colId xmlns:a16="http://schemas.microsoft.com/office/drawing/2014/main" val="20000"/>
                    </a:ext>
                  </a:extLst>
                </a:gridCol>
                <a:gridCol w="8807160">
                  <a:extLst>
                    <a:ext uri="{9D8B030D-6E8A-4147-A177-3AD203B41FA5}">
                      <a16:colId xmlns:a16="http://schemas.microsoft.com/office/drawing/2014/main" val="20001"/>
                    </a:ext>
                  </a:extLst>
                </a:gridCol>
              </a:tblGrid>
              <a:tr h="933327">
                <a:tc gridSpan="2">
                  <a:txBody>
                    <a:bodyPr/>
                    <a:lstStyle/>
                    <a:p>
                      <a:pPr algn="ctr">
                        <a:spcAft>
                          <a:spcPts val="0"/>
                        </a:spcAft>
                      </a:pPr>
                      <a:r>
                        <a:rPr lang="tr-TR" sz="1800" b="1" dirty="0">
                          <a:solidFill>
                            <a:srgbClr val="000000"/>
                          </a:solidFill>
                          <a:latin typeface="Times New Roman"/>
                          <a:ea typeface="Calibri"/>
                          <a:cs typeface="Times New Roman"/>
                        </a:rPr>
                        <a:t>GAZİ ÜNİVERSİTESİ</a:t>
                      </a:r>
                      <a:endParaRPr lang="tr-TR" sz="1800" dirty="0">
                        <a:solidFill>
                          <a:srgbClr val="000000"/>
                        </a:solidFill>
                        <a:latin typeface="Times New Roman"/>
                        <a:ea typeface="Calibri"/>
                        <a:cs typeface="Times New Roman"/>
                      </a:endParaRPr>
                    </a:p>
                    <a:p>
                      <a:pPr algn="ctr">
                        <a:spcAft>
                          <a:spcPts val="0"/>
                        </a:spcAft>
                      </a:pPr>
                      <a:r>
                        <a:rPr lang="tr-TR" sz="1800" b="1" dirty="0">
                          <a:solidFill>
                            <a:srgbClr val="000000"/>
                          </a:solidFill>
                          <a:latin typeface="Times New Roman"/>
                          <a:ea typeface="Calibri"/>
                          <a:cs typeface="Times New Roman"/>
                        </a:rPr>
                        <a:t>2016-2017 Eğitim Öğretim Yılı Akademik Takvimi</a:t>
                      </a:r>
                      <a:endParaRPr lang="tr-TR" sz="1800" dirty="0">
                        <a:solidFill>
                          <a:srgbClr val="000000"/>
                        </a:solidFill>
                        <a:latin typeface="Times New Roman"/>
                        <a:ea typeface="Calibri"/>
                        <a:cs typeface="Times New Roman"/>
                      </a:endParaRPr>
                    </a:p>
                    <a:p>
                      <a:pPr algn="ctr">
                        <a:spcAft>
                          <a:spcPts val="0"/>
                        </a:spcAft>
                      </a:pPr>
                      <a:r>
                        <a:rPr lang="tr-TR" sz="1800" b="1" dirty="0">
                          <a:solidFill>
                            <a:srgbClr val="000000"/>
                          </a:solidFill>
                          <a:latin typeface="Times New Roman"/>
                          <a:ea typeface="Calibri"/>
                          <a:cs typeface="Times New Roman"/>
                        </a:rPr>
                        <a:t>(Yıllık ve 3 Dönemlik Sistem Uygulayan Birimler Hariç)</a:t>
                      </a:r>
                      <a:endParaRPr lang="tr-TR" sz="1800" dirty="0">
                        <a:solidFill>
                          <a:srgbClr val="000000"/>
                        </a:solidFill>
                        <a:latin typeface="Times New Roman"/>
                        <a:ea typeface="Calibri"/>
                        <a:cs typeface="Times New Roman"/>
                      </a:endParaRP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val="10000"/>
                  </a:ext>
                </a:extLst>
              </a:tr>
              <a:tr h="311109">
                <a:tc gridSpan="2">
                  <a:txBody>
                    <a:bodyPr/>
                    <a:lstStyle/>
                    <a:p>
                      <a:pPr algn="ctr">
                        <a:spcAft>
                          <a:spcPts val="0"/>
                        </a:spcAft>
                      </a:pPr>
                      <a:r>
                        <a:rPr lang="tr-TR" sz="1800" b="1" dirty="0">
                          <a:solidFill>
                            <a:srgbClr val="000000"/>
                          </a:solidFill>
                          <a:latin typeface="Times New Roman"/>
                          <a:ea typeface="Calibri"/>
                          <a:cs typeface="Times New Roman"/>
                        </a:rPr>
                        <a:t>GÜZ YARIYILI</a:t>
                      </a:r>
                      <a:endParaRPr lang="tr-TR" sz="1800" dirty="0">
                        <a:solidFill>
                          <a:srgbClr val="000000"/>
                        </a:solidFill>
                        <a:latin typeface="Times New Roman"/>
                        <a:ea typeface="Calibri"/>
                        <a:cs typeface="Times New Roman"/>
                      </a:endParaRP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val="10001"/>
                  </a:ext>
                </a:extLst>
              </a:tr>
              <a:tr h="559997">
                <a:tc>
                  <a:txBody>
                    <a:bodyPr/>
                    <a:lstStyle/>
                    <a:p>
                      <a:pPr>
                        <a:spcAft>
                          <a:spcPts val="0"/>
                        </a:spcAft>
                      </a:pPr>
                      <a:r>
                        <a:rPr lang="tr-TR" sz="1800" dirty="0">
                          <a:solidFill>
                            <a:srgbClr val="000000"/>
                          </a:solidFill>
                          <a:latin typeface="Times New Roman"/>
                          <a:ea typeface="Calibri"/>
                          <a:cs typeface="Times New Roman"/>
                        </a:rPr>
                        <a:t>12 – 16 Ağustos 2016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ÖSYS ve burslu öğrenci olarak üniversiteye yerleştirilen öğrencilerin ilk kayıtları (Elektronik Kayıt)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559997">
                <a:tc>
                  <a:txBody>
                    <a:bodyPr/>
                    <a:lstStyle/>
                    <a:p>
                      <a:pPr>
                        <a:spcAft>
                          <a:spcPts val="0"/>
                        </a:spcAft>
                      </a:pPr>
                      <a:r>
                        <a:rPr lang="tr-TR" sz="1800">
                          <a:solidFill>
                            <a:srgbClr val="000000"/>
                          </a:solidFill>
                          <a:latin typeface="Times New Roman"/>
                          <a:ea typeface="Calibri"/>
                          <a:cs typeface="Times New Roman"/>
                        </a:rPr>
                        <a:t>15 – 19 Ağustos 2016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ÖSYS ve burslu öğrenci olarak üniversiteye yerleştirilen öğrencilerin ilk kayıtları (Elektronik Kayıt yaptırmayan yada yaptıramayan öğrencilerin kayıtları)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559997">
                <a:tc>
                  <a:txBody>
                    <a:bodyPr/>
                    <a:lstStyle/>
                    <a:p>
                      <a:pPr>
                        <a:spcAft>
                          <a:spcPts val="0"/>
                        </a:spcAft>
                      </a:pPr>
                      <a:r>
                        <a:rPr lang="tr-TR" sz="1800" dirty="0">
                          <a:solidFill>
                            <a:srgbClr val="000000"/>
                          </a:solidFill>
                          <a:latin typeface="Times New Roman"/>
                          <a:ea typeface="Calibri"/>
                          <a:cs typeface="Times New Roman"/>
                        </a:rPr>
                        <a:t>29 Ağustos – 2 Eylül 2016 </a:t>
                      </a:r>
                    </a:p>
                    <a:p>
                      <a:pPr>
                        <a:spcAft>
                          <a:spcPts val="0"/>
                        </a:spcAft>
                      </a:pPr>
                      <a:r>
                        <a:rPr lang="tr-TR" sz="1800" dirty="0">
                          <a:solidFill>
                            <a:srgbClr val="000000"/>
                          </a:solidFill>
                          <a:latin typeface="Times New Roman"/>
                          <a:ea typeface="Calibri"/>
                          <a:cs typeface="Times New Roman"/>
                        </a:rPr>
                        <a:t>(30 Ağustos resmî tatil)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Yabancı uyruklu öğrencilerin ilk kayıtları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1119995">
                <a:tc>
                  <a:txBody>
                    <a:bodyPr/>
                    <a:lstStyle/>
                    <a:p>
                      <a:pPr>
                        <a:spcAft>
                          <a:spcPts val="0"/>
                        </a:spcAft>
                      </a:pPr>
                      <a:r>
                        <a:rPr lang="tr-TR" sz="1800">
                          <a:solidFill>
                            <a:srgbClr val="000000"/>
                          </a:solidFill>
                          <a:latin typeface="Times New Roman"/>
                          <a:ea typeface="Calibri"/>
                          <a:cs typeface="Times New Roman"/>
                        </a:rPr>
                        <a:t>19 Eylül 2016 Saat 10.00 </a:t>
                      </a:r>
                    </a:p>
                    <a:p>
                      <a:pPr>
                        <a:spcAft>
                          <a:spcPts val="0"/>
                        </a:spcAft>
                      </a:pPr>
                      <a:r>
                        <a:rPr lang="tr-TR" sz="1800">
                          <a:solidFill>
                            <a:srgbClr val="000000"/>
                          </a:solidFill>
                          <a:latin typeface="Times New Roman"/>
                          <a:ea typeface="Calibri"/>
                          <a:cs typeface="Times New Roman"/>
                        </a:rPr>
                        <a:t>21 Eylül 2016 Saat 10.00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Hazırlık sınıfı Muafiyet Sınavı (İngilizce, Almanca, Fransızca, Arapça yeterlik) (Tıp Fakültesi İngilizce Tıp Bölümü, Mühendislik, Mimarlık, Gazi Eğitim, Fen, Edebiyat ve İktisadi ve İdari Bilimler Fakültelerinin ilgili bölümlerinin öğrencileri, dikey geçiş ile ilgili birimlere yeni kayıt olan öğrenciler, hazırlık sınıfında eğitim görüp başarısız olan öğrenciler)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839997">
                <a:tc>
                  <a:txBody>
                    <a:bodyPr/>
                    <a:lstStyle/>
                    <a:p>
                      <a:pPr>
                        <a:spcAft>
                          <a:spcPts val="0"/>
                        </a:spcAft>
                      </a:pPr>
                      <a:r>
                        <a:rPr lang="tr-TR" sz="1800">
                          <a:solidFill>
                            <a:srgbClr val="000000"/>
                          </a:solidFill>
                          <a:latin typeface="Times New Roman"/>
                          <a:ea typeface="Calibri"/>
                          <a:cs typeface="Times New Roman"/>
                        </a:rPr>
                        <a:t>6 Eylül 2016 Saat 10.00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Lisans programlarındaki zorunlu İngilizce derslerinden muaf olacak 1. sınıf öğrencilerinin sınavları (Hazırlık Sınıfında öğrenim gören öğrenciler ile hazırlık sınıfı muafiyet sınavında başarılı olan öğrenciler katılamaz)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280000">
                <a:tc>
                  <a:txBody>
                    <a:bodyPr/>
                    <a:lstStyle/>
                    <a:p>
                      <a:pPr>
                        <a:spcAft>
                          <a:spcPts val="0"/>
                        </a:spcAft>
                      </a:pPr>
                      <a:r>
                        <a:rPr lang="tr-TR" sz="1800">
                          <a:solidFill>
                            <a:srgbClr val="000000"/>
                          </a:solidFill>
                          <a:latin typeface="Times New Roman"/>
                          <a:ea typeface="Calibri"/>
                          <a:cs typeface="Times New Roman"/>
                        </a:rPr>
                        <a:t>6 Eylül 2016 Saat 14.00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Yabancı uyruklu öğrencilerin Türkçe yeterlik sınavı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839997">
                <a:tc>
                  <a:txBody>
                    <a:bodyPr/>
                    <a:lstStyle/>
                    <a:p>
                      <a:pPr>
                        <a:spcAft>
                          <a:spcPts val="0"/>
                        </a:spcAft>
                      </a:pPr>
                      <a:r>
                        <a:rPr lang="tr-TR" sz="1800">
                          <a:solidFill>
                            <a:srgbClr val="000000"/>
                          </a:solidFill>
                          <a:latin typeface="Times New Roman"/>
                          <a:ea typeface="Calibri"/>
                          <a:cs typeface="Times New Roman"/>
                        </a:rPr>
                        <a:t>8 – 9 Eylül 2016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DERS KAYITLARI (Kayıtlar İNTERNET üzerinden yapılacaktır [öğrenim süresini aşan ve ikinci öğretim öğrencileri katkı payı ve öğrenim ücretlerini yatırdıktan sonra internet üzerinden kayıt yapacaklardır.])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280000">
                <a:tc>
                  <a:txBody>
                    <a:bodyPr/>
                    <a:lstStyle/>
                    <a:p>
                      <a:pPr>
                        <a:spcAft>
                          <a:spcPts val="0"/>
                        </a:spcAft>
                      </a:pPr>
                      <a:r>
                        <a:rPr lang="tr-TR" sz="1800" b="1">
                          <a:solidFill>
                            <a:srgbClr val="000000"/>
                          </a:solidFill>
                          <a:latin typeface="Times New Roman"/>
                          <a:ea typeface="Calibri"/>
                          <a:cs typeface="Times New Roman"/>
                        </a:rPr>
                        <a:t>19 Eylül 2016 </a:t>
                      </a:r>
                      <a:endParaRPr lang="tr-TR" sz="1800">
                        <a:solidFill>
                          <a:srgbClr val="000000"/>
                        </a:solidFill>
                        <a:latin typeface="Times New Roman"/>
                        <a:ea typeface="Calibri"/>
                        <a:cs typeface="Times New Roman"/>
                      </a:endParaRP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800" b="1">
                          <a:solidFill>
                            <a:srgbClr val="000000"/>
                          </a:solidFill>
                          <a:latin typeface="Times New Roman"/>
                          <a:ea typeface="Calibri"/>
                          <a:cs typeface="Times New Roman"/>
                        </a:rPr>
                        <a:t>GÜZ YARIYILI DERSLERİNİN BAŞLAMASI </a:t>
                      </a:r>
                      <a:endParaRPr lang="tr-TR" sz="1800">
                        <a:solidFill>
                          <a:srgbClr val="000000"/>
                        </a:solidFill>
                        <a:latin typeface="Times New Roman"/>
                        <a:ea typeface="Calibri"/>
                        <a:cs typeface="Times New Roman"/>
                      </a:endParaRP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r h="559997">
                <a:tc>
                  <a:txBody>
                    <a:bodyPr/>
                    <a:lstStyle/>
                    <a:p>
                      <a:pPr>
                        <a:spcAft>
                          <a:spcPts val="0"/>
                        </a:spcAft>
                      </a:pPr>
                      <a:r>
                        <a:rPr lang="tr-TR" sz="1800">
                          <a:solidFill>
                            <a:srgbClr val="000000"/>
                          </a:solidFill>
                          <a:latin typeface="Times New Roman"/>
                          <a:ea typeface="Calibri"/>
                          <a:cs typeface="Times New Roman"/>
                        </a:rPr>
                        <a:t>21 Eylül 2016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Başka üniversitelerin yaz öğrenimine devam edip mezuniyet için tek dersi kalan öğrencilerin TEK DERS SINAVI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r h="559997">
                <a:tc>
                  <a:txBody>
                    <a:bodyPr/>
                    <a:lstStyle/>
                    <a:p>
                      <a:pPr>
                        <a:spcAft>
                          <a:spcPts val="0"/>
                        </a:spcAft>
                      </a:pPr>
                      <a:r>
                        <a:rPr lang="tr-TR" sz="1800">
                          <a:solidFill>
                            <a:srgbClr val="000000"/>
                          </a:solidFill>
                          <a:latin typeface="Times New Roman"/>
                          <a:ea typeface="Calibri"/>
                          <a:cs typeface="Times New Roman"/>
                        </a:rPr>
                        <a:t>22 – 23 Eylül 2016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Danışman onayları, Ders Ekleme- Bırakma ve ilgili Kurul Kararları doğrultusunda mazeretli kayıtlar (Danışmanlar gözetiminde yapılacaktır.)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1"/>
                  </a:ext>
                </a:extLst>
              </a:tr>
              <a:tr h="280000">
                <a:tc>
                  <a:txBody>
                    <a:bodyPr/>
                    <a:lstStyle/>
                    <a:p>
                      <a:pPr>
                        <a:spcAft>
                          <a:spcPts val="0"/>
                        </a:spcAft>
                      </a:pPr>
                      <a:r>
                        <a:rPr lang="tr-TR" sz="1800">
                          <a:solidFill>
                            <a:srgbClr val="000000"/>
                          </a:solidFill>
                          <a:latin typeface="Times New Roman"/>
                          <a:ea typeface="Calibri"/>
                          <a:cs typeface="Times New Roman"/>
                        </a:rPr>
                        <a:t>29 Ekim 2016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Cumhuriyet Bayramı (Cumartesi, 28 Ekim 2016 Cuma yarım gün)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2"/>
                  </a:ext>
                </a:extLst>
              </a:tr>
              <a:tr h="280000">
                <a:tc>
                  <a:txBody>
                    <a:bodyPr/>
                    <a:lstStyle/>
                    <a:p>
                      <a:pPr>
                        <a:spcAft>
                          <a:spcPts val="0"/>
                        </a:spcAft>
                      </a:pPr>
                      <a:r>
                        <a:rPr lang="tr-TR" sz="1800">
                          <a:solidFill>
                            <a:srgbClr val="000000"/>
                          </a:solidFill>
                          <a:latin typeface="Times New Roman"/>
                          <a:ea typeface="Calibri"/>
                          <a:cs typeface="Times New Roman"/>
                        </a:rPr>
                        <a:t>10 Kasım 2016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Atatürk'ün ölüm yıldönümü (Perşembe)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3"/>
                  </a:ext>
                </a:extLst>
              </a:tr>
              <a:tr h="559997">
                <a:tc>
                  <a:txBody>
                    <a:bodyPr/>
                    <a:lstStyle/>
                    <a:p>
                      <a:pPr>
                        <a:spcAft>
                          <a:spcPts val="0"/>
                        </a:spcAft>
                      </a:pPr>
                      <a:r>
                        <a:rPr lang="tr-TR" sz="1800">
                          <a:solidFill>
                            <a:srgbClr val="000000"/>
                          </a:solidFill>
                          <a:latin typeface="Times New Roman"/>
                          <a:ea typeface="Calibri"/>
                          <a:cs typeface="Times New Roman"/>
                        </a:rPr>
                        <a:t>7 Aralık 2016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Bahar döneminde açılacak derslerin ilgili birimlerce </a:t>
                      </a:r>
                      <a:r>
                        <a:rPr lang="tr-TR" sz="1800" dirty="0" err="1">
                          <a:solidFill>
                            <a:srgbClr val="000000"/>
                          </a:solidFill>
                          <a:latin typeface="Times New Roman"/>
                          <a:ea typeface="Calibri"/>
                          <a:cs typeface="Times New Roman"/>
                        </a:rPr>
                        <a:t>ÖİDB'ye</a:t>
                      </a:r>
                      <a:r>
                        <a:rPr lang="tr-TR" sz="1800" dirty="0">
                          <a:solidFill>
                            <a:srgbClr val="000000"/>
                          </a:solidFill>
                          <a:latin typeface="Times New Roman"/>
                          <a:ea typeface="Calibri"/>
                          <a:cs typeface="Times New Roman"/>
                        </a:rPr>
                        <a:t> iletilmesi için son gün (Merkezi sisteme dâhil birimler tarafından bilgiler internet üzerinden girilecektir.)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4"/>
                  </a:ext>
                </a:extLst>
              </a:tr>
              <a:tr h="559997">
                <a:tc>
                  <a:txBody>
                    <a:bodyPr/>
                    <a:lstStyle/>
                    <a:p>
                      <a:pPr>
                        <a:spcAft>
                          <a:spcPts val="0"/>
                        </a:spcAft>
                      </a:pPr>
                      <a:r>
                        <a:rPr lang="tr-TR" sz="1800" b="1">
                          <a:solidFill>
                            <a:srgbClr val="000000"/>
                          </a:solidFill>
                          <a:latin typeface="Times New Roman"/>
                          <a:ea typeface="Calibri"/>
                          <a:cs typeface="Times New Roman"/>
                        </a:rPr>
                        <a:t>30 Aralık 2016 </a:t>
                      </a:r>
                      <a:endParaRPr lang="tr-TR" sz="1800">
                        <a:solidFill>
                          <a:srgbClr val="000000"/>
                        </a:solidFill>
                        <a:latin typeface="Times New Roman"/>
                        <a:ea typeface="Calibri"/>
                        <a:cs typeface="Times New Roman"/>
                      </a:endParaRP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800" b="1">
                          <a:solidFill>
                            <a:srgbClr val="000000"/>
                          </a:solidFill>
                          <a:latin typeface="Times New Roman"/>
                          <a:ea typeface="Calibri"/>
                          <a:cs typeface="Times New Roman"/>
                        </a:rPr>
                        <a:t>GÜZ YARIYILI DERSLERİNİN SON GÜNÜ (Teze ilişkin dersler ve uzmanlık alan dersleri hariç) </a:t>
                      </a:r>
                      <a:endParaRPr lang="tr-TR" sz="1800">
                        <a:solidFill>
                          <a:srgbClr val="000000"/>
                        </a:solidFill>
                        <a:latin typeface="Times New Roman"/>
                        <a:ea typeface="Calibri"/>
                        <a:cs typeface="Times New Roman"/>
                      </a:endParaRP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5"/>
                  </a:ext>
                </a:extLst>
              </a:tr>
              <a:tr h="280000">
                <a:tc>
                  <a:txBody>
                    <a:bodyPr/>
                    <a:lstStyle/>
                    <a:p>
                      <a:pPr>
                        <a:spcAft>
                          <a:spcPts val="0"/>
                        </a:spcAft>
                      </a:pPr>
                      <a:r>
                        <a:rPr lang="tr-TR" sz="1800">
                          <a:solidFill>
                            <a:srgbClr val="000000"/>
                          </a:solidFill>
                          <a:latin typeface="Times New Roman"/>
                          <a:ea typeface="Calibri"/>
                          <a:cs typeface="Times New Roman"/>
                        </a:rPr>
                        <a:t>1 Ocak 2017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Yeni yıl tatili (Pazar)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6"/>
                  </a:ext>
                </a:extLst>
              </a:tr>
              <a:tr h="280000">
                <a:tc>
                  <a:txBody>
                    <a:bodyPr/>
                    <a:lstStyle/>
                    <a:p>
                      <a:pPr>
                        <a:spcAft>
                          <a:spcPts val="0"/>
                        </a:spcAft>
                      </a:pPr>
                      <a:r>
                        <a:rPr lang="tr-TR" sz="1800">
                          <a:solidFill>
                            <a:srgbClr val="000000"/>
                          </a:solidFill>
                          <a:latin typeface="Times New Roman"/>
                          <a:ea typeface="Calibri"/>
                          <a:cs typeface="Times New Roman"/>
                        </a:rPr>
                        <a:t>2 – 13 Ocak 2017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Yarıyıl sonu sınavları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7"/>
                  </a:ext>
                </a:extLst>
              </a:tr>
              <a:tr h="280000">
                <a:tc>
                  <a:txBody>
                    <a:bodyPr/>
                    <a:lstStyle/>
                    <a:p>
                      <a:pPr>
                        <a:spcAft>
                          <a:spcPts val="0"/>
                        </a:spcAft>
                      </a:pPr>
                      <a:r>
                        <a:rPr lang="tr-TR" sz="1800">
                          <a:solidFill>
                            <a:srgbClr val="000000"/>
                          </a:solidFill>
                          <a:latin typeface="Times New Roman"/>
                          <a:ea typeface="Calibri"/>
                          <a:cs typeface="Times New Roman"/>
                        </a:rPr>
                        <a:t>20 Ocak 2017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Yarıyıl sınav notlarının elektronik ortamda girilmesi için son gün (Saat 23:59’a kadar)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8"/>
                  </a:ext>
                </a:extLst>
              </a:tr>
              <a:tr h="559997">
                <a:tc>
                  <a:txBody>
                    <a:bodyPr/>
                    <a:lstStyle/>
                    <a:p>
                      <a:pPr>
                        <a:spcAft>
                          <a:spcPts val="0"/>
                        </a:spcAft>
                      </a:pPr>
                      <a:r>
                        <a:rPr lang="tr-TR" sz="1800">
                          <a:solidFill>
                            <a:srgbClr val="000000"/>
                          </a:solidFill>
                          <a:latin typeface="Times New Roman"/>
                          <a:ea typeface="Calibri"/>
                          <a:cs typeface="Times New Roman"/>
                        </a:rPr>
                        <a:t>23 Ocak 2017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a:solidFill>
                            <a:srgbClr val="000000"/>
                          </a:solidFill>
                          <a:latin typeface="Times New Roman"/>
                          <a:ea typeface="Calibri"/>
                          <a:cs typeface="Times New Roman"/>
                        </a:rPr>
                        <a:t>Yarıyıl sınav notlarına ait not değişikliği kararlarının ilgili birimlerce Ö.İ.D.B.’na gönderilmesinin son günü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9"/>
                  </a:ext>
                </a:extLst>
              </a:tr>
              <a:tr h="377070">
                <a:tc>
                  <a:txBody>
                    <a:bodyPr/>
                    <a:lstStyle/>
                    <a:p>
                      <a:pPr>
                        <a:spcAft>
                          <a:spcPts val="0"/>
                        </a:spcAft>
                      </a:pPr>
                      <a:r>
                        <a:rPr lang="tr-TR" sz="1800">
                          <a:solidFill>
                            <a:srgbClr val="000000"/>
                          </a:solidFill>
                          <a:latin typeface="Times New Roman"/>
                          <a:ea typeface="Calibri"/>
                          <a:cs typeface="Times New Roman"/>
                        </a:rPr>
                        <a:t>23 Ocak – 29 Ocak 2017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Güz dönemi bütünleme sınavları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20"/>
                  </a:ext>
                </a:extLst>
              </a:tr>
              <a:tr h="280000">
                <a:tc>
                  <a:txBody>
                    <a:bodyPr/>
                    <a:lstStyle/>
                    <a:p>
                      <a:pPr>
                        <a:spcAft>
                          <a:spcPts val="0"/>
                        </a:spcAft>
                      </a:pPr>
                      <a:r>
                        <a:rPr lang="tr-TR" sz="1800">
                          <a:solidFill>
                            <a:srgbClr val="000000"/>
                          </a:solidFill>
                          <a:latin typeface="Times New Roman"/>
                          <a:ea typeface="Calibri"/>
                          <a:cs typeface="Times New Roman"/>
                        </a:rPr>
                        <a:t>3 Şubat 2017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a:solidFill>
                            <a:srgbClr val="000000"/>
                          </a:solidFill>
                          <a:latin typeface="Times New Roman"/>
                          <a:ea typeface="Calibri"/>
                          <a:cs typeface="Times New Roman"/>
                        </a:rPr>
                        <a:t>Bütünleme sınav notlarının elektronik ortamda girilmesi için son gün (Saat 23:59’a kadar)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21"/>
                  </a:ext>
                </a:extLst>
              </a:tr>
              <a:tr h="559997">
                <a:tc>
                  <a:txBody>
                    <a:bodyPr/>
                    <a:lstStyle/>
                    <a:p>
                      <a:pPr>
                        <a:spcAft>
                          <a:spcPts val="0"/>
                        </a:spcAft>
                      </a:pPr>
                      <a:r>
                        <a:rPr lang="tr-TR" sz="1800">
                          <a:solidFill>
                            <a:srgbClr val="000000"/>
                          </a:solidFill>
                          <a:latin typeface="Times New Roman"/>
                          <a:ea typeface="Calibri"/>
                          <a:cs typeface="Times New Roman"/>
                        </a:rPr>
                        <a:t>6 Şubat 2017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Bütünleme sınav notlarına ait not değişikliği kararlarının ilgili birimlerce Ö.İ.D.B.’</a:t>
                      </a:r>
                      <a:r>
                        <a:rPr lang="tr-TR" sz="1800" dirty="0" err="1">
                          <a:solidFill>
                            <a:srgbClr val="000000"/>
                          </a:solidFill>
                          <a:latin typeface="Times New Roman"/>
                          <a:ea typeface="Calibri"/>
                          <a:cs typeface="Times New Roman"/>
                        </a:rPr>
                        <a:t>na</a:t>
                      </a:r>
                      <a:r>
                        <a:rPr lang="tr-TR" sz="1800" dirty="0">
                          <a:solidFill>
                            <a:srgbClr val="000000"/>
                          </a:solidFill>
                          <a:latin typeface="Times New Roman"/>
                          <a:ea typeface="Calibri"/>
                          <a:cs typeface="Times New Roman"/>
                        </a:rPr>
                        <a:t> gönderilmesinin son günü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22"/>
                  </a:ext>
                </a:extLst>
              </a:tr>
            </a:tbl>
          </a:graphicData>
        </a:graphic>
      </p:graphicFrame>
    </p:spTree>
    <p:extLst>
      <p:ext uri="{BB962C8B-B14F-4D97-AF65-F5344CB8AC3E}">
        <p14:creationId xmlns:p14="http://schemas.microsoft.com/office/powerpoint/2010/main" val="2923848981"/>
      </p:ext>
    </p:extLst>
  </p:cSld>
  <p:clrMapOvr>
    <a:masterClrMapping/>
  </p:clrMapOvr>
  <p:transition spd="med">
    <p:pull/>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Tablo"/>
          <p:cNvGraphicFramePr>
            <a:graphicFrameLocks noGrp="1"/>
          </p:cNvGraphicFramePr>
          <p:nvPr/>
        </p:nvGraphicFramePr>
        <p:xfrm>
          <a:off x="278566" y="992947"/>
          <a:ext cx="11072891" cy="9358376"/>
        </p:xfrm>
        <a:graphic>
          <a:graphicData uri="http://schemas.openxmlformats.org/drawingml/2006/table">
            <a:tbl>
              <a:tblPr/>
              <a:tblGrid>
                <a:gridCol w="2826718">
                  <a:extLst>
                    <a:ext uri="{9D8B030D-6E8A-4147-A177-3AD203B41FA5}">
                      <a16:colId xmlns:a16="http://schemas.microsoft.com/office/drawing/2014/main" val="20000"/>
                    </a:ext>
                  </a:extLst>
                </a:gridCol>
                <a:gridCol w="8246173">
                  <a:extLst>
                    <a:ext uri="{9D8B030D-6E8A-4147-A177-3AD203B41FA5}">
                      <a16:colId xmlns:a16="http://schemas.microsoft.com/office/drawing/2014/main" val="20001"/>
                    </a:ext>
                  </a:extLst>
                </a:gridCol>
              </a:tblGrid>
              <a:tr h="449922">
                <a:tc gridSpan="2">
                  <a:txBody>
                    <a:bodyPr/>
                    <a:lstStyle/>
                    <a:p>
                      <a:pPr algn="ctr">
                        <a:spcAft>
                          <a:spcPts val="0"/>
                        </a:spcAft>
                      </a:pPr>
                      <a:r>
                        <a:rPr lang="tr-TR" sz="1800" b="1" dirty="0">
                          <a:solidFill>
                            <a:srgbClr val="000000"/>
                          </a:solidFill>
                          <a:latin typeface="Times New Roman"/>
                          <a:ea typeface="Calibri"/>
                          <a:cs typeface="Times New Roman"/>
                        </a:rPr>
                        <a:t>BAHAR YARIYILI</a:t>
                      </a:r>
                      <a:endParaRPr lang="tr-TR" sz="1800" dirty="0">
                        <a:solidFill>
                          <a:srgbClr val="00000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val="10000"/>
                  </a:ext>
                </a:extLst>
              </a:tr>
              <a:tr h="1214789">
                <a:tc>
                  <a:txBody>
                    <a:bodyPr/>
                    <a:lstStyle/>
                    <a:p>
                      <a:pPr>
                        <a:spcAft>
                          <a:spcPts val="0"/>
                        </a:spcAft>
                      </a:pPr>
                      <a:r>
                        <a:rPr lang="tr-TR" sz="1800" dirty="0">
                          <a:solidFill>
                            <a:srgbClr val="000000"/>
                          </a:solidFill>
                          <a:latin typeface="Times New Roman"/>
                          <a:ea typeface="Calibri"/>
                          <a:cs typeface="Times New Roman"/>
                        </a:rPr>
                        <a:t>9 – 10 Şubat 2017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DERS KAYITLARI (Kayıtlar İNTERNET üzerinden yapılacaktır [öğrenim süresini aşan ve ikinci öğretim öğrencileri katkı payı ve öğrenim ücretlerini yatırdıktan sonra internet üzerinden kayıt yapacaklardır.])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04930">
                <a:tc>
                  <a:txBody>
                    <a:bodyPr/>
                    <a:lstStyle/>
                    <a:p>
                      <a:pPr>
                        <a:spcAft>
                          <a:spcPts val="0"/>
                        </a:spcAft>
                      </a:pPr>
                      <a:r>
                        <a:rPr lang="tr-TR" sz="1800" b="1">
                          <a:solidFill>
                            <a:srgbClr val="000000"/>
                          </a:solidFill>
                          <a:latin typeface="Times New Roman"/>
                          <a:ea typeface="Calibri"/>
                          <a:cs typeface="Times New Roman"/>
                        </a:rPr>
                        <a:t>13 Şubat 2017 </a:t>
                      </a:r>
                      <a:endParaRPr lang="tr-TR" sz="1800">
                        <a:solidFill>
                          <a:srgbClr val="00000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800" b="1">
                          <a:solidFill>
                            <a:srgbClr val="000000"/>
                          </a:solidFill>
                          <a:latin typeface="Times New Roman"/>
                          <a:ea typeface="Calibri"/>
                          <a:cs typeface="Times New Roman"/>
                        </a:rPr>
                        <a:t>BAHAR YARIYILI DERSLERİNİN BAŞLAMASI </a:t>
                      </a:r>
                      <a:endParaRPr lang="tr-TR" sz="1800">
                        <a:solidFill>
                          <a:srgbClr val="00000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809859">
                <a:tc>
                  <a:txBody>
                    <a:bodyPr/>
                    <a:lstStyle/>
                    <a:p>
                      <a:pPr>
                        <a:spcAft>
                          <a:spcPts val="0"/>
                        </a:spcAft>
                      </a:pPr>
                      <a:r>
                        <a:rPr lang="tr-TR" sz="1800">
                          <a:solidFill>
                            <a:srgbClr val="000000"/>
                          </a:solidFill>
                          <a:latin typeface="Times New Roman"/>
                          <a:ea typeface="Calibri"/>
                          <a:cs typeface="Times New Roman"/>
                        </a:rPr>
                        <a:t>16-17 Şubat 2017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Danışman Onayları, Ders ekleme- bırakma ve ilgili kurul kararları doğrultusunda mazeretli kayıtlar (Danışmanlar gözetiminde yapılacaktır.)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404930">
                <a:tc>
                  <a:txBody>
                    <a:bodyPr/>
                    <a:lstStyle/>
                    <a:p>
                      <a:pPr>
                        <a:spcAft>
                          <a:spcPts val="0"/>
                        </a:spcAft>
                      </a:pPr>
                      <a:r>
                        <a:rPr lang="tr-TR" sz="1800">
                          <a:solidFill>
                            <a:srgbClr val="000000"/>
                          </a:solidFill>
                          <a:latin typeface="Times New Roman"/>
                          <a:ea typeface="Calibri"/>
                          <a:cs typeface="Times New Roman"/>
                        </a:rPr>
                        <a:t>21 Şubat 2017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a:solidFill>
                            <a:srgbClr val="000000"/>
                          </a:solidFill>
                          <a:latin typeface="Times New Roman"/>
                          <a:ea typeface="Calibri"/>
                          <a:cs typeface="Times New Roman"/>
                        </a:rPr>
                        <a:t>Mezuniyet için tek dersi kalan öğrencilerin TEK DERS SINAVI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404930">
                <a:tc>
                  <a:txBody>
                    <a:bodyPr/>
                    <a:lstStyle/>
                    <a:p>
                      <a:pPr>
                        <a:spcAft>
                          <a:spcPts val="0"/>
                        </a:spcAft>
                      </a:pPr>
                      <a:r>
                        <a:rPr lang="tr-TR" sz="1800">
                          <a:solidFill>
                            <a:srgbClr val="000000"/>
                          </a:solidFill>
                          <a:latin typeface="Times New Roman"/>
                          <a:ea typeface="Calibri"/>
                          <a:cs typeface="Times New Roman"/>
                        </a:rPr>
                        <a:t>23 Nisan 2017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a:solidFill>
                            <a:srgbClr val="000000"/>
                          </a:solidFill>
                          <a:latin typeface="Times New Roman"/>
                          <a:ea typeface="Calibri"/>
                          <a:cs typeface="Times New Roman"/>
                        </a:rPr>
                        <a:t>Ulusal Egemenlik ve Çocuk Bayramı (Pazar)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404930">
                <a:tc>
                  <a:txBody>
                    <a:bodyPr/>
                    <a:lstStyle/>
                    <a:p>
                      <a:pPr>
                        <a:spcAft>
                          <a:spcPts val="0"/>
                        </a:spcAft>
                      </a:pPr>
                      <a:r>
                        <a:rPr lang="tr-TR" sz="1800">
                          <a:solidFill>
                            <a:srgbClr val="000000"/>
                          </a:solidFill>
                          <a:latin typeface="Times New Roman"/>
                          <a:ea typeface="Calibri"/>
                          <a:cs typeface="Times New Roman"/>
                        </a:rPr>
                        <a:t>1 Mayıs 2017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a:solidFill>
                            <a:srgbClr val="000000"/>
                          </a:solidFill>
                          <a:latin typeface="Times New Roman"/>
                          <a:ea typeface="Calibri"/>
                          <a:cs typeface="Times New Roman"/>
                        </a:rPr>
                        <a:t>Emek ve Dayanışma Günü (Pazartesi)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404930">
                <a:tc>
                  <a:txBody>
                    <a:bodyPr/>
                    <a:lstStyle/>
                    <a:p>
                      <a:pPr>
                        <a:spcAft>
                          <a:spcPts val="0"/>
                        </a:spcAft>
                      </a:pPr>
                      <a:r>
                        <a:rPr lang="tr-TR" sz="1800">
                          <a:solidFill>
                            <a:srgbClr val="000000"/>
                          </a:solidFill>
                          <a:latin typeface="Times New Roman"/>
                          <a:ea typeface="Calibri"/>
                          <a:cs typeface="Times New Roman"/>
                        </a:rPr>
                        <a:t>19 Mayıs 2017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Atatürk’ü Anma ve Gençlik ve Spor Bayramı (Cuma)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809859">
                <a:tc>
                  <a:txBody>
                    <a:bodyPr/>
                    <a:lstStyle/>
                    <a:p>
                      <a:pPr>
                        <a:spcAft>
                          <a:spcPts val="0"/>
                        </a:spcAft>
                      </a:pPr>
                      <a:r>
                        <a:rPr lang="tr-TR" sz="1800" b="1" dirty="0">
                          <a:solidFill>
                            <a:srgbClr val="000000"/>
                          </a:solidFill>
                          <a:latin typeface="Times New Roman"/>
                          <a:ea typeface="Calibri"/>
                          <a:cs typeface="Times New Roman"/>
                        </a:rPr>
                        <a:t>26 Mayıs 2017 </a:t>
                      </a:r>
                      <a:endParaRPr lang="tr-TR" sz="1800" dirty="0">
                        <a:solidFill>
                          <a:srgbClr val="00000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800" b="1" dirty="0">
                          <a:solidFill>
                            <a:srgbClr val="000000"/>
                          </a:solidFill>
                          <a:latin typeface="Times New Roman"/>
                          <a:ea typeface="Calibri"/>
                          <a:cs typeface="Times New Roman"/>
                        </a:rPr>
                        <a:t>BAHAR YARIYILI DERSLERİNİN SON GÜNÜ (Teze ilişkin dersler ve uzmanlık alan dersleri hariç) </a:t>
                      </a:r>
                      <a:endParaRPr lang="tr-TR" sz="1800" dirty="0">
                        <a:solidFill>
                          <a:srgbClr val="00000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404930">
                <a:tc>
                  <a:txBody>
                    <a:bodyPr/>
                    <a:lstStyle/>
                    <a:p>
                      <a:pPr>
                        <a:spcAft>
                          <a:spcPts val="0"/>
                        </a:spcAft>
                      </a:pPr>
                      <a:r>
                        <a:rPr lang="tr-TR" sz="1800">
                          <a:solidFill>
                            <a:srgbClr val="000000"/>
                          </a:solidFill>
                          <a:latin typeface="Times New Roman"/>
                          <a:ea typeface="Calibri"/>
                          <a:cs typeface="Times New Roman"/>
                        </a:rPr>
                        <a:t>29 Mayıs – 9 Haziran 2017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a:solidFill>
                            <a:srgbClr val="000000"/>
                          </a:solidFill>
                          <a:latin typeface="Times New Roman"/>
                          <a:ea typeface="Calibri"/>
                          <a:cs typeface="Times New Roman"/>
                        </a:rPr>
                        <a:t>Yarıyıl sonu sınavları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r h="404930">
                <a:tc>
                  <a:txBody>
                    <a:bodyPr/>
                    <a:lstStyle/>
                    <a:p>
                      <a:pPr>
                        <a:spcAft>
                          <a:spcPts val="0"/>
                        </a:spcAft>
                      </a:pPr>
                      <a:r>
                        <a:rPr lang="tr-TR" sz="1800">
                          <a:solidFill>
                            <a:srgbClr val="000000"/>
                          </a:solidFill>
                          <a:latin typeface="Times New Roman"/>
                          <a:ea typeface="Calibri"/>
                          <a:cs typeface="Times New Roman"/>
                        </a:rPr>
                        <a:t>18 Haziran 2017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a:solidFill>
                            <a:srgbClr val="000000"/>
                          </a:solidFill>
                          <a:latin typeface="Times New Roman"/>
                          <a:ea typeface="Calibri"/>
                          <a:cs typeface="Times New Roman"/>
                        </a:rPr>
                        <a:t>Yarıyıl sınav notlarının elektronik ortamda girilmesi için son gün (Saat 23:59’a kadar)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r h="809859">
                <a:tc>
                  <a:txBody>
                    <a:bodyPr/>
                    <a:lstStyle/>
                    <a:p>
                      <a:pPr>
                        <a:spcAft>
                          <a:spcPts val="0"/>
                        </a:spcAft>
                      </a:pPr>
                      <a:r>
                        <a:rPr lang="tr-TR" sz="1800">
                          <a:solidFill>
                            <a:srgbClr val="000000"/>
                          </a:solidFill>
                          <a:latin typeface="Times New Roman"/>
                          <a:ea typeface="Calibri"/>
                          <a:cs typeface="Times New Roman"/>
                        </a:rPr>
                        <a:t>19 Haziran 2017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Yarıyıl sınav notlarına ait not değişikliği kararlarının ilgili birimlerce Ö.İ.D.B.’</a:t>
                      </a:r>
                      <a:r>
                        <a:rPr lang="tr-TR" sz="1800" dirty="0" err="1">
                          <a:solidFill>
                            <a:srgbClr val="000000"/>
                          </a:solidFill>
                          <a:latin typeface="Times New Roman"/>
                          <a:ea typeface="Calibri"/>
                          <a:cs typeface="Times New Roman"/>
                        </a:rPr>
                        <a:t>na</a:t>
                      </a:r>
                      <a:r>
                        <a:rPr lang="tr-TR" sz="1800" dirty="0">
                          <a:solidFill>
                            <a:srgbClr val="000000"/>
                          </a:solidFill>
                          <a:latin typeface="Times New Roman"/>
                          <a:ea typeface="Calibri"/>
                          <a:cs typeface="Times New Roman"/>
                        </a:rPr>
                        <a:t> gönderilmesinin son günü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1"/>
                  </a:ext>
                </a:extLst>
              </a:tr>
              <a:tr h="404930">
                <a:tc>
                  <a:txBody>
                    <a:bodyPr/>
                    <a:lstStyle/>
                    <a:p>
                      <a:pPr>
                        <a:spcAft>
                          <a:spcPts val="0"/>
                        </a:spcAft>
                      </a:pPr>
                      <a:r>
                        <a:rPr lang="tr-TR" sz="1800">
                          <a:solidFill>
                            <a:srgbClr val="000000"/>
                          </a:solidFill>
                          <a:latin typeface="Times New Roman"/>
                          <a:ea typeface="Calibri"/>
                          <a:cs typeface="Times New Roman"/>
                        </a:rPr>
                        <a:t>19-25 Haziran 2017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Bahar dönemi bütünleme sınavları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2"/>
                  </a:ext>
                </a:extLst>
              </a:tr>
              <a:tr h="809859">
                <a:tc>
                  <a:txBody>
                    <a:bodyPr/>
                    <a:lstStyle/>
                    <a:p>
                      <a:pPr>
                        <a:spcAft>
                          <a:spcPts val="0"/>
                        </a:spcAft>
                      </a:pPr>
                      <a:r>
                        <a:rPr lang="tr-TR" sz="1800">
                          <a:solidFill>
                            <a:srgbClr val="000000"/>
                          </a:solidFill>
                          <a:latin typeface="Times New Roman"/>
                          <a:ea typeface="Calibri"/>
                          <a:cs typeface="Times New Roman"/>
                        </a:rPr>
                        <a:t>2 Temmuz 2017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Bütünleme sınav notlarının elektronik ortamda girilmesi için son gün (Saat 23:59’a kadar)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3"/>
                  </a:ext>
                </a:extLst>
              </a:tr>
              <a:tr h="809859">
                <a:tc>
                  <a:txBody>
                    <a:bodyPr/>
                    <a:lstStyle/>
                    <a:p>
                      <a:pPr>
                        <a:spcAft>
                          <a:spcPts val="0"/>
                        </a:spcAft>
                      </a:pPr>
                      <a:r>
                        <a:rPr lang="tr-TR" sz="1800">
                          <a:solidFill>
                            <a:srgbClr val="000000"/>
                          </a:solidFill>
                          <a:latin typeface="Times New Roman"/>
                          <a:ea typeface="Calibri"/>
                          <a:cs typeface="Times New Roman"/>
                        </a:rPr>
                        <a:t>3 Temmuz 2017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Bütünleme sınav notlarına ait not değişikliği kararlarının ilgili birimlerce Ö.İ.D.B.’</a:t>
                      </a:r>
                      <a:r>
                        <a:rPr lang="tr-TR" sz="1800" dirty="0" err="1">
                          <a:solidFill>
                            <a:srgbClr val="000000"/>
                          </a:solidFill>
                          <a:latin typeface="Times New Roman"/>
                          <a:ea typeface="Calibri"/>
                          <a:cs typeface="Times New Roman"/>
                        </a:rPr>
                        <a:t>na</a:t>
                      </a:r>
                      <a:r>
                        <a:rPr lang="tr-TR" sz="1800" dirty="0">
                          <a:solidFill>
                            <a:srgbClr val="000000"/>
                          </a:solidFill>
                          <a:latin typeface="Times New Roman"/>
                          <a:ea typeface="Calibri"/>
                          <a:cs typeface="Times New Roman"/>
                        </a:rPr>
                        <a:t> gönderilmesinin son günü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4"/>
                  </a:ext>
                </a:extLst>
              </a:tr>
              <a:tr h="404930">
                <a:tc>
                  <a:txBody>
                    <a:bodyPr/>
                    <a:lstStyle/>
                    <a:p>
                      <a:pPr>
                        <a:spcAft>
                          <a:spcPts val="0"/>
                        </a:spcAft>
                      </a:pPr>
                      <a:r>
                        <a:rPr lang="tr-TR" sz="1800">
                          <a:solidFill>
                            <a:srgbClr val="000000"/>
                          </a:solidFill>
                          <a:latin typeface="Times New Roman"/>
                          <a:ea typeface="Calibri"/>
                          <a:cs typeface="Times New Roman"/>
                        </a:rPr>
                        <a:t>14 Temmuz 2017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Mezuniyet için tek dersi kalan öğrencilerin TEK DERS SINAVI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5"/>
                  </a:ext>
                </a:extLst>
              </a:tr>
            </a:tbl>
          </a:graphicData>
        </a:graphic>
      </p:graphicFrame>
    </p:spTree>
    <p:extLst>
      <p:ext uri="{BB962C8B-B14F-4D97-AF65-F5344CB8AC3E}">
        <p14:creationId xmlns:p14="http://schemas.microsoft.com/office/powerpoint/2010/main" val="3141546532"/>
      </p:ext>
    </p:extLst>
  </p:cSld>
  <p:clrMapOvr>
    <a:masterClrMapping/>
  </p:clrMapOvr>
  <p:transition spd="med">
    <p:pull/>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a:xfrm>
            <a:off x="350005" y="2564583"/>
            <a:ext cx="10938258" cy="7286676"/>
          </a:xfrm>
        </p:spPr>
        <p:txBody>
          <a:bodyPr>
            <a:normAutofit fontScale="90000"/>
          </a:bodyPr>
          <a:lstStyle/>
          <a:p>
            <a:r>
              <a:rPr lang="tr-TR" dirty="0" smtClean="0"/>
              <a:t/>
            </a:r>
            <a:br>
              <a:rPr lang="tr-TR" dirty="0" smtClean="0"/>
            </a:br>
            <a:r>
              <a:rPr lang="tr-TR" dirty="0" smtClean="0"/>
              <a:t/>
            </a:r>
            <a:br>
              <a:rPr lang="tr-TR" dirty="0" smtClean="0"/>
            </a:br>
            <a:r>
              <a:rPr lang="tr-TR" dirty="0"/>
              <a:t/>
            </a:r>
            <a:br>
              <a:rPr lang="tr-TR" dirty="0"/>
            </a:br>
            <a:r>
              <a:rPr lang="tr-TR" dirty="0" smtClean="0"/>
              <a:t/>
            </a:r>
            <a:br>
              <a:rPr lang="tr-TR" dirty="0" smtClean="0"/>
            </a:br>
            <a:r>
              <a:rPr lang="tr-TR" dirty="0"/>
              <a:t/>
            </a:r>
            <a:br>
              <a:rPr lang="tr-TR" dirty="0"/>
            </a:br>
            <a:r>
              <a:rPr lang="tr-TR" dirty="0" smtClean="0"/>
              <a:t/>
            </a:r>
            <a:br>
              <a:rPr lang="tr-TR" dirty="0" smtClean="0"/>
            </a:br>
            <a:r>
              <a:rPr lang="tr-TR" dirty="0" smtClean="0">
                <a:solidFill>
                  <a:schemeClr val="tx1"/>
                </a:solidFill>
              </a:rPr>
              <a:t>Ders kayıtları dönem başında akademik takvimde belirtilen tarihlerde internet üzerinden yapılır.</a:t>
            </a:r>
            <a:br>
              <a:rPr lang="tr-TR" dirty="0" smtClean="0">
                <a:solidFill>
                  <a:schemeClr val="tx1"/>
                </a:solidFill>
              </a:rPr>
            </a:br>
            <a:r>
              <a:rPr lang="tr-TR" dirty="0">
                <a:solidFill>
                  <a:schemeClr val="tx1"/>
                </a:solidFill>
              </a:rPr>
              <a:t/>
            </a:r>
            <a:br>
              <a:rPr lang="tr-TR" dirty="0">
                <a:solidFill>
                  <a:schemeClr val="tx1"/>
                </a:solidFill>
              </a:rPr>
            </a:br>
            <a:r>
              <a:rPr lang="tr-TR" dirty="0" smtClean="0">
                <a:solidFill>
                  <a:schemeClr val="tx1"/>
                </a:solidFill>
              </a:rPr>
              <a:t> </a:t>
            </a:r>
            <a:r>
              <a:rPr lang="tr-TR" dirty="0">
                <a:solidFill>
                  <a:schemeClr val="tx1"/>
                </a:solidFill>
              </a:rPr>
              <a:t>B</a:t>
            </a:r>
            <a:r>
              <a:rPr lang="tr-TR" dirty="0" smtClean="0">
                <a:solidFill>
                  <a:schemeClr val="tx1"/>
                </a:solidFill>
              </a:rPr>
              <a:t>izzat okula gelmenize gerek yoktur.</a:t>
            </a:r>
            <a:r>
              <a:rPr lang="tr-TR" dirty="0" smtClean="0"/>
              <a:t/>
            </a:r>
            <a:br>
              <a:rPr lang="tr-TR" dirty="0" smtClean="0"/>
            </a:br>
            <a:r>
              <a:rPr lang="tr-TR" dirty="0" smtClean="0"/>
              <a:t/>
            </a:r>
            <a:br>
              <a:rPr lang="tr-TR" dirty="0" smtClean="0"/>
            </a:br>
            <a:r>
              <a:rPr lang="tr-TR" dirty="0" smtClean="0"/>
              <a:t/>
            </a:r>
            <a:br>
              <a:rPr lang="tr-TR" dirty="0" smtClean="0"/>
            </a:br>
            <a:r>
              <a:rPr lang="tr-TR" dirty="0" smtClean="0"/>
              <a:t/>
            </a:r>
            <a:br>
              <a:rPr lang="tr-TR" dirty="0" smtClean="0"/>
            </a:br>
            <a:endParaRPr lang="tr-TR" dirty="0"/>
          </a:p>
        </p:txBody>
      </p:sp>
      <p:sp>
        <p:nvSpPr>
          <p:cNvPr id="4" name="3 Metin kutusu"/>
          <p:cNvSpPr txBox="1"/>
          <p:nvPr/>
        </p:nvSpPr>
        <p:spPr>
          <a:xfrm>
            <a:off x="421443" y="537939"/>
            <a:ext cx="11280020" cy="231858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4800" b="0" i="0" u="none" strike="noStrike" cap="none" spc="0" normalizeH="0" baseline="0" dirty="0" smtClean="0">
                <a:ln>
                  <a:noFill/>
                </a:ln>
                <a:solidFill>
                  <a:srgbClr val="414141"/>
                </a:solidFill>
                <a:effectLst/>
                <a:uFillTx/>
                <a:latin typeface="Palatino"/>
                <a:ea typeface="Palatino"/>
                <a:cs typeface="Palatino"/>
                <a:sym typeface="Palatino"/>
              </a:rPr>
              <a:t>Bu öğretim</a:t>
            </a:r>
            <a:r>
              <a:rPr kumimoji="0" lang="tr-TR" sz="4800" b="0" i="0" u="none" strike="noStrike" cap="none" spc="0" normalizeH="0" dirty="0" smtClean="0">
                <a:ln>
                  <a:noFill/>
                </a:ln>
                <a:solidFill>
                  <a:srgbClr val="414141"/>
                </a:solidFill>
                <a:effectLst/>
                <a:uFillTx/>
                <a:latin typeface="Palatino"/>
                <a:ea typeface="Palatino"/>
                <a:cs typeface="Palatino"/>
                <a:sym typeface="Palatino"/>
              </a:rPr>
              <a:t> yılı ders kaydı</a:t>
            </a:r>
          </a:p>
          <a:p>
            <a:pPr marL="0" marR="0" indent="0" algn="ctr" defTabSz="584200" rtl="0" fontAlgn="auto" latinLnBrk="1" hangingPunct="0">
              <a:lnSpc>
                <a:spcPct val="100000"/>
              </a:lnSpc>
              <a:spcBef>
                <a:spcPts val="0"/>
              </a:spcBef>
              <a:spcAft>
                <a:spcPts val="0"/>
              </a:spcAft>
              <a:buClrTx/>
              <a:buSzTx/>
              <a:buFontTx/>
              <a:buNone/>
              <a:tabLst/>
            </a:pPr>
            <a:r>
              <a:rPr kumimoji="0" lang="tr-TR" sz="4800" b="0" i="0" u="none" strike="noStrike" cap="none" spc="0" normalizeH="0" dirty="0" smtClean="0">
                <a:ln>
                  <a:noFill/>
                </a:ln>
                <a:solidFill>
                  <a:srgbClr val="414141"/>
                </a:solidFill>
                <a:effectLst/>
                <a:uFillTx/>
                <a:latin typeface="Palatino"/>
                <a:ea typeface="Palatino"/>
                <a:cs typeface="Palatino"/>
                <a:sym typeface="Palatino"/>
              </a:rPr>
              <a:t> </a:t>
            </a:r>
            <a:r>
              <a:rPr kumimoji="0" lang="tr-TR" sz="4800" b="0" i="0" u="none" strike="noStrike" cap="none" spc="0" normalizeH="0" baseline="0" dirty="0" smtClean="0">
                <a:ln>
                  <a:noFill/>
                </a:ln>
                <a:solidFill>
                  <a:srgbClr val="414141"/>
                </a:solidFill>
                <a:effectLst/>
                <a:uFillTx/>
                <a:latin typeface="Palatino"/>
                <a:ea typeface="Palatino"/>
                <a:cs typeface="Palatino"/>
                <a:sym typeface="Palatino"/>
              </a:rPr>
              <a:t>8-9 EYLÜL</a:t>
            </a:r>
            <a:r>
              <a:rPr kumimoji="0" lang="tr-TR" sz="4800" b="0" i="0" u="none" strike="noStrike" cap="none" spc="0" normalizeH="0" dirty="0" smtClean="0">
                <a:ln>
                  <a:noFill/>
                </a:ln>
                <a:solidFill>
                  <a:srgbClr val="414141"/>
                </a:solidFill>
                <a:effectLst/>
                <a:uFillTx/>
                <a:latin typeface="Palatino"/>
                <a:ea typeface="Palatino"/>
                <a:cs typeface="Palatino"/>
                <a:sym typeface="Palatino"/>
              </a:rPr>
              <a:t> 2016</a:t>
            </a:r>
          </a:p>
          <a:p>
            <a:pPr marL="0" marR="0" indent="0" algn="ctr" defTabSz="584200" rtl="0" fontAlgn="auto" latinLnBrk="1" hangingPunct="0">
              <a:lnSpc>
                <a:spcPct val="100000"/>
              </a:lnSpc>
              <a:spcBef>
                <a:spcPts val="0"/>
              </a:spcBef>
              <a:spcAft>
                <a:spcPts val="0"/>
              </a:spcAft>
              <a:buClrTx/>
              <a:buSzTx/>
              <a:buFontTx/>
              <a:buNone/>
              <a:tabLst/>
            </a:pPr>
            <a:r>
              <a:rPr kumimoji="0" lang="tr-TR" sz="4800" b="0" i="0" u="none" strike="noStrike" cap="none" spc="0" normalizeH="0" dirty="0" smtClean="0">
                <a:ln>
                  <a:noFill/>
                </a:ln>
                <a:solidFill>
                  <a:srgbClr val="414141"/>
                </a:solidFill>
                <a:effectLst/>
                <a:uFillTx/>
                <a:latin typeface="Palatino"/>
                <a:ea typeface="Palatino"/>
                <a:cs typeface="Palatino"/>
                <a:sym typeface="Palatino"/>
              </a:rPr>
              <a:t> tarihinde yapılmıştır.</a:t>
            </a:r>
            <a:endParaRPr kumimoji="0" lang="tr-TR" sz="4800" b="0" i="0" u="none" strike="noStrike" cap="none" spc="0" normalizeH="0" baseline="0" dirty="0">
              <a:ln>
                <a:noFill/>
              </a:ln>
              <a:solidFill>
                <a:srgbClr val="414141"/>
              </a:solidFill>
              <a:effectLst/>
              <a:uFillTx/>
              <a:latin typeface="Palatino"/>
              <a:ea typeface="Palatino"/>
              <a:cs typeface="Palatino"/>
              <a:sym typeface="Palatino"/>
            </a:endParaRPr>
          </a:p>
        </p:txBody>
      </p:sp>
    </p:spTree>
    <p:extLst>
      <p:ext uri="{BB962C8B-B14F-4D97-AF65-F5344CB8AC3E}">
        <p14:creationId xmlns:p14="http://schemas.microsoft.com/office/powerpoint/2010/main" val="676835410"/>
      </p:ext>
    </p:extLst>
  </p:cSld>
  <p:clrMapOvr>
    <a:masterClrMapping/>
  </p:clrMapOvr>
  <p:transition spd="med">
    <p:pull/>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esim 5" descr="Gazi Üniversitesi - Google Chrom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701463" cy="11701463"/>
          </a:xfrm>
          <a:prstGeom prst="rect">
            <a:avLst/>
          </a:prstGeom>
          <a:ln w="76200">
            <a:solidFill>
              <a:schemeClr val="tx1"/>
            </a:solidFill>
          </a:ln>
        </p:spPr>
      </p:pic>
      <p:sp>
        <p:nvSpPr>
          <p:cNvPr id="2" name="Dikdörtgen 1"/>
          <p:cNvSpPr/>
          <p:nvPr/>
        </p:nvSpPr>
        <p:spPr>
          <a:xfrm>
            <a:off x="1898458" y="3600199"/>
            <a:ext cx="1554993" cy="613583"/>
          </a:xfrm>
          <a:prstGeom prst="rect">
            <a:avLst/>
          </a:prstGeom>
          <a:noFill/>
          <a:ln w="104775" cap="flat">
            <a:solidFill>
              <a:srgbClr val="FF0000"/>
            </a:solid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endParaRPr>
          </a:p>
        </p:txBody>
      </p:sp>
    </p:spTree>
    <p:extLst>
      <p:ext uri="{BB962C8B-B14F-4D97-AF65-F5344CB8AC3E}">
        <p14:creationId xmlns:p14="http://schemas.microsoft.com/office/powerpoint/2010/main" val="75296595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descr="Gazi Üniversitesi - Öğrenci İşleri Bilgi Sistemi - Google Chrom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8402"/>
            <a:ext cx="11701463" cy="9792769"/>
          </a:xfrm>
          <a:prstGeom prst="rect">
            <a:avLst/>
          </a:prstGeom>
        </p:spPr>
      </p:pic>
      <p:sp>
        <p:nvSpPr>
          <p:cNvPr id="3" name="Dikdörtgen 2"/>
          <p:cNvSpPr/>
          <p:nvPr/>
        </p:nvSpPr>
        <p:spPr>
          <a:xfrm>
            <a:off x="2493145" y="3278963"/>
            <a:ext cx="2591656" cy="613583"/>
          </a:xfrm>
          <a:prstGeom prst="rect">
            <a:avLst/>
          </a:prstGeom>
          <a:noFill/>
          <a:ln w="127000" cap="flat">
            <a:solidFill>
              <a:srgbClr val="FF0000"/>
            </a:solid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endParaRPr>
          </a:p>
        </p:txBody>
      </p:sp>
      <p:sp>
        <p:nvSpPr>
          <p:cNvPr id="4" name="Dikdörtgen 3"/>
          <p:cNvSpPr/>
          <p:nvPr/>
        </p:nvSpPr>
        <p:spPr>
          <a:xfrm>
            <a:off x="478932" y="10027195"/>
            <a:ext cx="5848350" cy="1077218"/>
          </a:xfrm>
          <a:prstGeom prst="rect">
            <a:avLst/>
          </a:prstGeom>
        </p:spPr>
        <p:txBody>
          <a:bodyPr>
            <a:spAutoFit/>
          </a:bodyPr>
          <a:lstStyle/>
          <a:p>
            <a:pPr lvl="0" algn="l">
              <a:defRPr sz="1800">
                <a:solidFill>
                  <a:srgbClr val="000000"/>
                </a:solidFill>
              </a:defRPr>
            </a:pPr>
            <a:r>
              <a:rPr lang="tr-TR" sz="3200" dirty="0">
                <a:solidFill>
                  <a:srgbClr val="FF0000"/>
                </a:solidFill>
              </a:rPr>
              <a:t>Ders </a:t>
            </a:r>
            <a:r>
              <a:rPr lang="tr-TR" sz="3200" dirty="0" smtClean="0">
                <a:solidFill>
                  <a:srgbClr val="FF0000"/>
                </a:solidFill>
              </a:rPr>
              <a:t>kaydı (Ders ekle-sil</a:t>
            </a:r>
            <a:r>
              <a:rPr lang="tr-TR" sz="3200" dirty="0">
                <a:solidFill>
                  <a:srgbClr val="FF0000"/>
                </a:solidFill>
              </a:rPr>
              <a:t>)</a:t>
            </a:r>
          </a:p>
          <a:p>
            <a:pPr lvl="0" algn="l">
              <a:defRPr sz="1800">
                <a:solidFill>
                  <a:srgbClr val="000000"/>
                </a:solidFill>
              </a:defRPr>
            </a:pPr>
            <a:r>
              <a:rPr lang="tr-TR" sz="3200" dirty="0">
                <a:solidFill>
                  <a:srgbClr val="FF0000"/>
                </a:solidFill>
              </a:rPr>
              <a:t>Transkript</a:t>
            </a:r>
          </a:p>
        </p:txBody>
      </p:sp>
    </p:spTree>
    <p:extLst>
      <p:ext uri="{BB962C8B-B14F-4D97-AF65-F5344CB8AC3E}">
        <p14:creationId xmlns:p14="http://schemas.microsoft.com/office/powerpoint/2010/main" val="1999887660"/>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descr="Öğrenci İçin Sistem Girişi - Google Chrom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
            <a:ext cx="11701463" cy="5477322"/>
          </a:xfrm>
          <a:prstGeom prst="rect">
            <a:avLst/>
          </a:prstGeom>
        </p:spPr>
      </p:pic>
      <p:sp>
        <p:nvSpPr>
          <p:cNvPr id="3" name="Başlık 2"/>
          <p:cNvSpPr>
            <a:spLocks noGrp="1"/>
          </p:cNvSpPr>
          <p:nvPr>
            <p:ph type="title"/>
          </p:nvPr>
        </p:nvSpPr>
        <p:spPr>
          <a:xfrm>
            <a:off x="90091" y="5350665"/>
            <a:ext cx="11449272" cy="5972674"/>
          </a:xfrm>
        </p:spPr>
        <p:txBody>
          <a:bodyPr>
            <a:normAutofit fontScale="90000"/>
          </a:bodyPr>
          <a:lstStyle/>
          <a:p>
            <a:pPr algn="l"/>
            <a:r>
              <a:rPr lang="tr-TR" sz="3100" dirty="0" smtClean="0">
                <a:latin typeface="Tahoma" panose="020B0604030504040204" pitchFamily="34" charset="0"/>
                <a:ea typeface="Tahoma" panose="020B0604030504040204" pitchFamily="34" charset="0"/>
                <a:cs typeface="Tahoma" panose="020B0604030504040204" pitchFamily="34" charset="0"/>
              </a:rPr>
              <a:t/>
            </a:r>
            <a:br>
              <a:rPr lang="tr-TR" sz="3100" dirty="0" smtClean="0">
                <a:latin typeface="Tahoma" panose="020B0604030504040204" pitchFamily="34" charset="0"/>
                <a:ea typeface="Tahoma" panose="020B0604030504040204" pitchFamily="34" charset="0"/>
                <a:cs typeface="Tahoma" panose="020B0604030504040204" pitchFamily="34" charset="0"/>
              </a:rPr>
            </a:br>
            <a:r>
              <a:rPr lang="tr-TR" sz="3100" dirty="0" smtClean="0">
                <a:latin typeface="Tahoma" panose="020B0604030504040204" pitchFamily="34" charset="0"/>
                <a:ea typeface="Tahoma" panose="020B0604030504040204" pitchFamily="34" charset="0"/>
                <a:cs typeface="Tahoma" panose="020B0604030504040204" pitchFamily="34" charset="0"/>
              </a:rPr>
              <a:t/>
            </a:r>
            <a:br>
              <a:rPr lang="tr-TR" sz="3100" dirty="0" smtClean="0">
                <a:latin typeface="Tahoma" panose="020B0604030504040204" pitchFamily="34" charset="0"/>
                <a:ea typeface="Tahoma" panose="020B0604030504040204" pitchFamily="34" charset="0"/>
                <a:cs typeface="Tahoma" panose="020B0604030504040204" pitchFamily="34" charset="0"/>
              </a:rPr>
            </a:br>
            <a:r>
              <a:rPr lang="tr-TR" sz="3100" dirty="0" smtClean="0">
                <a:latin typeface="Tahoma" panose="020B0604030504040204" pitchFamily="34" charset="0"/>
                <a:ea typeface="Tahoma" panose="020B0604030504040204" pitchFamily="34" charset="0"/>
                <a:cs typeface="Tahoma" panose="020B0604030504040204" pitchFamily="34" charset="0"/>
              </a:rPr>
              <a:t>Öğrenci </a:t>
            </a:r>
            <a:r>
              <a:rPr lang="tr-TR" sz="3100" dirty="0">
                <a:latin typeface="Tahoma" panose="020B0604030504040204" pitchFamily="34" charset="0"/>
                <a:ea typeface="Tahoma" panose="020B0604030504040204" pitchFamily="34" charset="0"/>
                <a:cs typeface="Tahoma" panose="020B0604030504040204" pitchFamily="34" charset="0"/>
              </a:rPr>
              <a:t>No.       </a:t>
            </a:r>
            <a:r>
              <a:rPr lang="tr-TR" sz="3100" dirty="0">
                <a:solidFill>
                  <a:schemeClr val="tx1"/>
                </a:solidFill>
                <a:latin typeface="Tahoma" panose="020B0604030504040204" pitchFamily="34" charset="0"/>
                <a:ea typeface="Tahoma" panose="020B0604030504040204" pitchFamily="34" charset="0"/>
                <a:cs typeface="Tahoma" panose="020B0604030504040204" pitchFamily="34" charset="0"/>
              </a:rPr>
              <a:t>Öğrenci Kimliği</a:t>
            </a:r>
            <a:br>
              <a:rPr lang="tr-TR" sz="3100" dirty="0">
                <a:solidFill>
                  <a:schemeClr val="tx1"/>
                </a:solidFill>
                <a:latin typeface="Tahoma" panose="020B0604030504040204" pitchFamily="34" charset="0"/>
                <a:ea typeface="Tahoma" panose="020B0604030504040204" pitchFamily="34" charset="0"/>
                <a:cs typeface="Tahoma" panose="020B0604030504040204" pitchFamily="34" charset="0"/>
              </a:rPr>
            </a:br>
            <a:r>
              <a:rPr lang="tr-TR" sz="3100" dirty="0" smtClean="0">
                <a:latin typeface="Tahoma" panose="020B0604030504040204" pitchFamily="34" charset="0"/>
                <a:ea typeface="Tahoma" panose="020B0604030504040204" pitchFamily="34" charset="0"/>
                <a:cs typeface="Tahoma" panose="020B0604030504040204" pitchFamily="34" charset="0"/>
              </a:rPr>
              <a:t>Şifre       </a:t>
            </a:r>
            <a:r>
              <a:rPr lang="tr-TR" sz="3100" dirty="0">
                <a:solidFill>
                  <a:schemeClr val="tx1"/>
                </a:solidFill>
                <a:latin typeface="Tahoma" panose="020B0604030504040204" pitchFamily="34" charset="0"/>
                <a:ea typeface="Tahoma" panose="020B0604030504040204" pitchFamily="34" charset="0"/>
                <a:cs typeface="Tahoma" panose="020B0604030504040204" pitchFamily="34" charset="0"/>
              </a:rPr>
              <a:t>T.C. Kimlik Numarasının Son 6 </a:t>
            </a:r>
            <a:r>
              <a:rPr lang="tr-TR" sz="3100" dirty="0" smtClean="0">
                <a:solidFill>
                  <a:schemeClr val="tx1"/>
                </a:solidFill>
                <a:latin typeface="Tahoma" panose="020B0604030504040204" pitchFamily="34" charset="0"/>
                <a:ea typeface="Tahoma" panose="020B0604030504040204" pitchFamily="34" charset="0"/>
                <a:cs typeface="Tahoma" panose="020B0604030504040204" pitchFamily="34" charset="0"/>
              </a:rPr>
              <a:t>Hanesi</a:t>
            </a:r>
            <a:br>
              <a:rPr lang="tr-TR" sz="310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r-TR" sz="3100" dirty="0" smtClean="0">
                <a:solidFill>
                  <a:schemeClr val="tx1"/>
                </a:solidFill>
                <a:latin typeface="Tahoma" panose="020B0604030504040204" pitchFamily="34" charset="0"/>
                <a:ea typeface="Tahoma" panose="020B0604030504040204" pitchFamily="34" charset="0"/>
                <a:cs typeface="Tahoma" panose="020B0604030504040204" pitchFamily="34" charset="0"/>
              </a:rPr>
              <a:t/>
            </a:r>
            <a:br>
              <a:rPr lang="tr-TR" sz="310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r-TR" sz="3100" dirty="0" smtClean="0">
                <a:hlinkClick r:id="rId4"/>
              </a:rPr>
              <a:t>http</a:t>
            </a:r>
            <a:r>
              <a:rPr lang="tr-TR" sz="3100" dirty="0">
                <a:hlinkClick r:id="rId4"/>
              </a:rPr>
              <a:t>://ogrenci.gazi.edu.tr/yeni_ogrenci_no/</a:t>
            </a:r>
            <a:r>
              <a:rPr lang="tr-TR" sz="3100" dirty="0"/>
              <a:t> </a:t>
            </a:r>
            <a:r>
              <a:rPr lang="tr-TR" sz="3100" dirty="0">
                <a:solidFill>
                  <a:schemeClr val="tx1"/>
                </a:solidFill>
              </a:rPr>
              <a:t>adresine </a:t>
            </a:r>
            <a:r>
              <a:rPr lang="tr-TR" sz="3100" dirty="0" smtClean="0">
                <a:solidFill>
                  <a:schemeClr val="tx1"/>
                </a:solidFill>
              </a:rPr>
              <a:t>kayıt olduktan birkaç gün sonra T.C. Kimlik numaranızla giriş yaparak </a:t>
            </a:r>
            <a:r>
              <a:rPr lang="tr-TR" sz="3100" dirty="0" smtClean="0">
                <a:solidFill>
                  <a:srgbClr val="FF0000"/>
                </a:solidFill>
              </a:rPr>
              <a:t>Öğrenci Numaranızı </a:t>
            </a:r>
            <a:r>
              <a:rPr lang="tr-TR" sz="3100" dirty="0" smtClean="0">
                <a:solidFill>
                  <a:schemeClr val="tx1"/>
                </a:solidFill>
              </a:rPr>
              <a:t>öğrenebilirsiniz.</a:t>
            </a:r>
            <a:r>
              <a:rPr lang="tr-TR" sz="3100" dirty="0" smtClean="0"/>
              <a:t/>
            </a:r>
            <a:br>
              <a:rPr lang="tr-TR" sz="3100" dirty="0" smtClean="0"/>
            </a:br>
            <a:r>
              <a:rPr lang="tr-TR" sz="3100" dirty="0"/>
              <a:t/>
            </a:r>
            <a:br>
              <a:rPr lang="tr-TR" sz="3100" dirty="0"/>
            </a:br>
            <a:r>
              <a:rPr lang="tr-TR" sz="3100" dirty="0"/>
              <a:t>ÖĞRENCİ NUMARANIZIN </a:t>
            </a:r>
            <a:r>
              <a:rPr lang="tr-TR" sz="3100" dirty="0" smtClean="0"/>
              <a:t>ANLAMI</a:t>
            </a:r>
            <a:r>
              <a:rPr lang="tr-TR" sz="3100" dirty="0"/>
              <a:t/>
            </a:r>
            <a:br>
              <a:rPr lang="tr-TR" sz="3100" dirty="0"/>
            </a:br>
            <a:r>
              <a:rPr lang="tr-TR" sz="3100" dirty="0" smtClean="0"/>
              <a:t>Örneğin; </a:t>
            </a:r>
            <a:r>
              <a:rPr lang="tr-TR" sz="3100" smtClean="0"/>
              <a:t>Numaranız 160513095 </a:t>
            </a:r>
            <a:r>
              <a:rPr lang="tr-TR" sz="3100" dirty="0" smtClean="0"/>
              <a:t>ise;</a:t>
            </a:r>
            <a:br>
              <a:rPr lang="tr-TR" sz="3100" dirty="0" smtClean="0"/>
            </a:br>
            <a:r>
              <a:rPr lang="tr-TR" sz="3100" dirty="0"/>
              <a:t/>
            </a:r>
            <a:br>
              <a:rPr lang="tr-TR" sz="3100" dirty="0"/>
            </a:br>
            <a:r>
              <a:rPr lang="tr-TR" sz="3100" dirty="0" smtClean="0">
                <a:solidFill>
                  <a:srgbClr val="FF0000"/>
                </a:solidFill>
              </a:rPr>
              <a:t>160: </a:t>
            </a:r>
            <a:r>
              <a:rPr lang="tr-TR" sz="3100" dirty="0" smtClean="0">
                <a:solidFill>
                  <a:schemeClr val="tx1"/>
                </a:solidFill>
              </a:rPr>
              <a:t>2016 yılında kayıt oldunuz</a:t>
            </a:r>
            <a:br>
              <a:rPr lang="tr-TR" sz="3100" dirty="0" smtClean="0">
                <a:solidFill>
                  <a:schemeClr val="tx1"/>
                </a:solidFill>
              </a:rPr>
            </a:br>
            <a:r>
              <a:rPr lang="tr-TR" sz="3100" dirty="0" smtClean="0">
                <a:solidFill>
                  <a:srgbClr val="FF0000"/>
                </a:solidFill>
              </a:rPr>
              <a:t>513: </a:t>
            </a:r>
            <a:r>
              <a:rPr lang="tr-TR" sz="3100" dirty="0" smtClean="0">
                <a:solidFill>
                  <a:schemeClr val="tx1"/>
                </a:solidFill>
              </a:rPr>
              <a:t>Fen Bilgisi Eğitimi Anabilim Dalı kodudur. Bu Ana Bilim </a:t>
            </a:r>
            <a:r>
              <a:rPr lang="tr-TR" sz="3100" dirty="0">
                <a:solidFill>
                  <a:schemeClr val="tx1"/>
                </a:solidFill>
              </a:rPr>
              <a:t>D</a:t>
            </a:r>
            <a:r>
              <a:rPr lang="tr-TR" sz="3100" dirty="0" smtClean="0">
                <a:solidFill>
                  <a:schemeClr val="tx1"/>
                </a:solidFill>
              </a:rPr>
              <a:t>alında okuyorsunuz.</a:t>
            </a:r>
            <a:br>
              <a:rPr lang="tr-TR" sz="3100" dirty="0" smtClean="0">
                <a:solidFill>
                  <a:schemeClr val="tx1"/>
                </a:solidFill>
              </a:rPr>
            </a:br>
            <a:r>
              <a:rPr lang="tr-TR" sz="3100" dirty="0" smtClean="0">
                <a:solidFill>
                  <a:srgbClr val="FF0000"/>
                </a:solidFill>
              </a:rPr>
              <a:t>095: </a:t>
            </a:r>
            <a:r>
              <a:rPr lang="tr-TR" sz="3100" dirty="0" smtClean="0">
                <a:solidFill>
                  <a:schemeClr val="tx1"/>
                </a:solidFill>
              </a:rPr>
              <a:t>95. sıra listedeki sıranızı gösterir.</a:t>
            </a:r>
            <a:r>
              <a:rPr lang="tr-TR" sz="3100" dirty="0"/>
              <a:t/>
            </a:r>
            <a:br>
              <a:rPr lang="tr-TR" sz="3100" dirty="0"/>
            </a:br>
            <a:r>
              <a:rPr lang="tr-TR" sz="4000" dirty="0"/>
              <a:t/>
            </a:r>
            <a:br>
              <a:rPr lang="tr-TR" sz="4000" dirty="0"/>
            </a:br>
            <a:endParaRPr lang="tr-TR" sz="4000" dirty="0">
              <a:latin typeface="Tahoma" panose="020B0604030504040204" pitchFamily="34" charset="0"/>
              <a:ea typeface="Tahoma" panose="020B0604030504040204" pitchFamily="34" charset="0"/>
              <a:cs typeface="Tahoma" panose="020B0604030504040204" pitchFamily="34" charset="0"/>
            </a:endParaRPr>
          </a:p>
        </p:txBody>
      </p:sp>
      <p:cxnSp>
        <p:nvCxnSpPr>
          <p:cNvPr id="5" name="Düz Ok Bağlayıcısı 4"/>
          <p:cNvCxnSpPr/>
          <p:nvPr/>
        </p:nvCxnSpPr>
        <p:spPr>
          <a:xfrm>
            <a:off x="2084168" y="5850731"/>
            <a:ext cx="583123" cy="0"/>
          </a:xfrm>
          <a:prstGeom prst="straightConnector1">
            <a:avLst/>
          </a:prstGeom>
          <a:noFill/>
          <a:ln w="38100" cap="flat">
            <a:solidFill>
              <a:srgbClr val="414141"/>
            </a:solidFill>
            <a:prstDash val="solid"/>
            <a:miter lim="400000"/>
            <a:tailEnd type="arrow"/>
          </a:ln>
          <a:effectLst/>
        </p:spPr>
        <p:style>
          <a:lnRef idx="0">
            <a:scrgbClr r="0" g="0" b="0"/>
          </a:lnRef>
          <a:fillRef idx="0">
            <a:scrgbClr r="0" g="0" b="0"/>
          </a:fillRef>
          <a:effectRef idx="0">
            <a:scrgbClr r="0" g="0" b="0"/>
          </a:effectRef>
          <a:fontRef idx="none"/>
        </p:style>
      </p:cxnSp>
      <p:cxnSp>
        <p:nvCxnSpPr>
          <p:cNvPr id="8" name="Düz Ok Bağlayıcısı 7"/>
          <p:cNvCxnSpPr/>
          <p:nvPr/>
        </p:nvCxnSpPr>
        <p:spPr>
          <a:xfrm>
            <a:off x="962648" y="6210771"/>
            <a:ext cx="647913" cy="0"/>
          </a:xfrm>
          <a:prstGeom prst="straightConnector1">
            <a:avLst/>
          </a:prstGeom>
          <a:noFill/>
          <a:ln w="38100" cap="flat">
            <a:solidFill>
              <a:srgbClr val="414141"/>
            </a:solidFill>
            <a:prstDash val="solid"/>
            <a:miter lim="400000"/>
            <a:tailEnd type="arrow"/>
          </a:ln>
          <a:effectLst/>
        </p:spPr>
        <p:style>
          <a:lnRef idx="0">
            <a:scrgbClr r="0" g="0" b="0"/>
          </a:lnRef>
          <a:fillRef idx="0">
            <a:scrgbClr r="0" g="0" b="0"/>
          </a:fillRef>
          <a:effectRef idx="0">
            <a:scrgbClr r="0" g="0" b="0"/>
          </a:effectRef>
          <a:fontRef idx="none"/>
        </p:style>
      </p:cxnSp>
    </p:spTree>
    <p:extLst>
      <p:ext uri="{BB962C8B-B14F-4D97-AF65-F5344CB8AC3E}">
        <p14:creationId xmlns:p14="http://schemas.microsoft.com/office/powerpoint/2010/main" val="3143421401"/>
      </p:ext>
    </p:extLst>
  </p:cSld>
  <p:clrMapOvr>
    <a:masterClrMapping/>
  </p:clrMapOvr>
  <p:transition spd="med">
    <p:pull/>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descr="Öğrenci İşleri Bilgi Sistemi - Google Chrom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014" y="235480"/>
            <a:ext cx="11701463" cy="8399313"/>
          </a:xfrm>
          <a:prstGeom prst="rect">
            <a:avLst/>
          </a:prstGeom>
        </p:spPr>
      </p:pic>
      <p:sp>
        <p:nvSpPr>
          <p:cNvPr id="3" name="Metin Yer Tutucusu 2"/>
          <p:cNvSpPr>
            <a:spLocks noGrp="1"/>
          </p:cNvSpPr>
          <p:nvPr>
            <p:ph type="body" idx="1"/>
          </p:nvPr>
        </p:nvSpPr>
        <p:spPr>
          <a:xfrm>
            <a:off x="481103" y="8960720"/>
            <a:ext cx="10787287" cy="1543042"/>
          </a:xfrm>
        </p:spPr>
        <p:txBody>
          <a:bodyPr>
            <a:normAutofit fontScale="70000" lnSpcReduction="20000"/>
          </a:bodyPr>
          <a:lstStyle/>
          <a:p>
            <a:r>
              <a:rPr lang="tr-TR" dirty="0" smtClean="0"/>
              <a:t>Ders kaydı yapabilmeniz için bilgilerinizi güncellemeniz gerekebilir.</a:t>
            </a:r>
          </a:p>
          <a:p>
            <a:r>
              <a:rPr lang="tr-TR" dirty="0" smtClean="0"/>
              <a:t>Bilgileriniz bölümünü </a:t>
            </a:r>
            <a:r>
              <a:rPr lang="tr-TR" b="1" u="sng" dirty="0" smtClean="0">
                <a:solidFill>
                  <a:srgbClr val="FF0000"/>
                </a:solidFill>
              </a:rPr>
              <a:t>doğru bilgilerle </a:t>
            </a:r>
            <a:r>
              <a:rPr lang="tr-TR" dirty="0" smtClean="0"/>
              <a:t>tamamlamayı unutmayın!</a:t>
            </a:r>
            <a:endParaRPr lang="tr-TR" dirty="0"/>
          </a:p>
        </p:txBody>
      </p:sp>
      <p:sp>
        <p:nvSpPr>
          <p:cNvPr id="4" name="Sağ Ok 3"/>
          <p:cNvSpPr/>
          <p:nvPr/>
        </p:nvSpPr>
        <p:spPr>
          <a:xfrm rot="10800000">
            <a:off x="992947" y="4850599"/>
            <a:ext cx="2256026" cy="1218331"/>
          </a:xfrm>
          <a:prstGeom prst="rightArrow">
            <a:avLst/>
          </a:prstGeom>
          <a:solidFill>
            <a:srgbClr val="FF00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endParaRPr>
          </a:p>
        </p:txBody>
      </p:sp>
    </p:spTree>
    <p:extLst>
      <p:ext uri="{BB962C8B-B14F-4D97-AF65-F5344CB8AC3E}">
        <p14:creationId xmlns:p14="http://schemas.microsoft.com/office/powerpoint/2010/main" val="184759406"/>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Gazi\Desktop\Adsız.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79" y="2136027"/>
            <a:ext cx="11698607" cy="9735982"/>
          </a:xfrm>
          <a:prstGeom prst="rect">
            <a:avLst/>
          </a:prstGeom>
          <a:noFill/>
          <a:extLst>
            <a:ext uri="{909E8E84-426E-40DD-AFC4-6F175D3DCCD1}">
              <a14:hiddenFill xmlns:a14="http://schemas.microsoft.com/office/drawing/2010/main">
                <a:solidFill>
                  <a:srgbClr val="FFFFFF"/>
                </a:solidFill>
              </a14:hiddenFill>
            </a:ext>
          </a:extLst>
        </p:spPr>
      </p:pic>
      <p:sp>
        <p:nvSpPr>
          <p:cNvPr id="2" name="Başlık 1"/>
          <p:cNvSpPr>
            <a:spLocks noGrp="1"/>
          </p:cNvSpPr>
          <p:nvPr>
            <p:ph type="title"/>
          </p:nvPr>
        </p:nvSpPr>
        <p:spPr>
          <a:xfrm>
            <a:off x="473047" y="494645"/>
            <a:ext cx="10787287" cy="1554993"/>
          </a:xfrm>
        </p:spPr>
        <p:txBody>
          <a:bodyPr>
            <a:normAutofit/>
          </a:bodyPr>
          <a:lstStyle/>
          <a:p>
            <a:r>
              <a:rPr lang="tr-TR" sz="4000" dirty="0">
                <a:latin typeface="Tahoma" panose="020B0604030504040204" pitchFamily="34" charset="0"/>
                <a:ea typeface="Tahoma" panose="020B0604030504040204" pitchFamily="34" charset="0"/>
                <a:cs typeface="Tahoma" panose="020B0604030504040204" pitchFamily="34" charset="0"/>
              </a:rPr>
              <a:t>Solda yer alan </a:t>
            </a:r>
            <a:r>
              <a:rPr lang="tr-TR" sz="4000" dirty="0" smtClean="0">
                <a:latin typeface="Tahoma" panose="020B0604030504040204" pitchFamily="34" charset="0"/>
                <a:ea typeface="Tahoma" panose="020B0604030504040204" pitchFamily="34" charset="0"/>
                <a:cs typeface="Tahoma" panose="020B0604030504040204" pitchFamily="34" charset="0"/>
              </a:rPr>
              <a:t>sütundaki </a:t>
            </a:r>
            <a:r>
              <a:rPr lang="tr-TR" sz="4000" b="1" dirty="0" smtClean="0">
                <a:latin typeface="Tahoma" panose="020B0604030504040204" pitchFamily="34" charset="0"/>
                <a:ea typeface="Tahoma" panose="020B0604030504040204" pitchFamily="34" charset="0"/>
                <a:cs typeface="Tahoma" panose="020B0604030504040204" pitchFamily="34" charset="0"/>
              </a:rPr>
              <a:t>Ders Kayıt </a:t>
            </a:r>
            <a:r>
              <a:rPr lang="tr-TR" sz="4000" dirty="0" smtClean="0">
                <a:latin typeface="Tahoma" panose="020B0604030504040204" pitchFamily="34" charset="0"/>
                <a:ea typeface="Tahoma" panose="020B0604030504040204" pitchFamily="34" charset="0"/>
                <a:cs typeface="Tahoma" panose="020B0604030504040204" pitchFamily="34" charset="0"/>
              </a:rPr>
              <a:t>bağlantısı tıklandığında </a:t>
            </a:r>
            <a:r>
              <a:rPr lang="tr-TR" sz="4000" dirty="0">
                <a:latin typeface="Tahoma" panose="020B0604030504040204" pitchFamily="34" charset="0"/>
                <a:ea typeface="Tahoma" panose="020B0604030504040204" pitchFamily="34" charset="0"/>
                <a:cs typeface="Tahoma" panose="020B0604030504040204" pitchFamily="34" charset="0"/>
              </a:rPr>
              <a:t>o </a:t>
            </a:r>
            <a:r>
              <a:rPr lang="tr-TR" sz="4000" dirty="0" smtClean="0">
                <a:latin typeface="Tahoma" panose="020B0604030504040204" pitchFamily="34" charset="0"/>
                <a:ea typeface="Tahoma" panose="020B0604030504040204" pitchFamily="34" charset="0"/>
                <a:cs typeface="Tahoma" panose="020B0604030504040204" pitchFamily="34" charset="0"/>
              </a:rPr>
              <a:t>sayfa açılır.</a:t>
            </a:r>
            <a:endParaRPr lang="tr-TR" sz="4000" dirty="0">
              <a:latin typeface="Tahoma" panose="020B0604030504040204" pitchFamily="34" charset="0"/>
              <a:ea typeface="Tahoma" panose="020B0604030504040204" pitchFamily="34" charset="0"/>
              <a:cs typeface="Tahoma" panose="020B0604030504040204" pitchFamily="34" charset="0"/>
            </a:endParaRPr>
          </a:p>
        </p:txBody>
      </p:sp>
      <p:sp>
        <p:nvSpPr>
          <p:cNvPr id="4" name="Sağ Ok 3"/>
          <p:cNvSpPr/>
          <p:nvPr/>
        </p:nvSpPr>
        <p:spPr>
          <a:xfrm rot="10800000">
            <a:off x="954187" y="3923481"/>
            <a:ext cx="2060700" cy="1218859"/>
          </a:xfrm>
          <a:prstGeom prst="rightArrow">
            <a:avLst/>
          </a:prstGeom>
          <a:solidFill>
            <a:srgbClr val="FFFF00"/>
          </a:solidFill>
          <a:ln/>
        </p:spPr>
        <p:style>
          <a:lnRef idx="2">
            <a:schemeClr val="dk1"/>
          </a:lnRef>
          <a:fillRef idx="1">
            <a:schemeClr val="lt1"/>
          </a:fillRef>
          <a:effectRef idx="0">
            <a:schemeClr val="dk1"/>
          </a:effectRef>
          <a:fontRef idx="minor">
            <a:schemeClr val="dk1"/>
          </a:fontRef>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latin typeface="Palatino"/>
              <a:ea typeface="Palatino"/>
              <a:cs typeface="Palatino"/>
            </a:endParaRPr>
          </a:p>
        </p:txBody>
      </p:sp>
    </p:spTree>
    <p:extLst>
      <p:ext uri="{BB962C8B-B14F-4D97-AF65-F5344CB8AC3E}">
        <p14:creationId xmlns:p14="http://schemas.microsoft.com/office/powerpoint/2010/main" val="248461273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p:txBody>
          <a:bodyPr/>
          <a:lstStyle/>
          <a:p>
            <a:r>
              <a:rPr lang="tr-TR" dirty="0" smtClean="0"/>
              <a:t>1. Sınıf 1.Dönem Dersleri</a:t>
            </a:r>
            <a:endParaRPr lang="tr-TR" dirty="0"/>
          </a:p>
        </p:txBody>
      </p:sp>
      <p:sp>
        <p:nvSpPr>
          <p:cNvPr id="4" name="Metin Yer Tutucusu 3"/>
          <p:cNvSpPr>
            <a:spLocks noGrp="1"/>
          </p:cNvSpPr>
          <p:nvPr>
            <p:ph type="body" idx="1"/>
          </p:nvPr>
        </p:nvSpPr>
        <p:spPr>
          <a:xfrm>
            <a:off x="457088" y="9883179"/>
            <a:ext cx="10787287" cy="729110"/>
          </a:xfrm>
        </p:spPr>
        <p:txBody>
          <a:bodyPr>
            <a:normAutofit fontScale="25000" lnSpcReduction="20000"/>
          </a:bodyPr>
          <a:lstStyle/>
          <a:p>
            <a:endParaRPr lang="tr-TR" dirty="0" smtClean="0"/>
          </a:p>
          <a:p>
            <a:pPr algn="ctr"/>
            <a:endParaRPr lang="tr-TR" sz="9500" b="1" dirty="0" smtClean="0">
              <a:solidFill>
                <a:srgbClr val="FF0000"/>
              </a:solidFill>
              <a:latin typeface="Times New Roman" panose="02020603050405020304" pitchFamily="18" charset="0"/>
              <a:cs typeface="Times New Roman" panose="02020603050405020304" pitchFamily="18" charset="0"/>
            </a:endParaRPr>
          </a:p>
          <a:p>
            <a:pPr algn="ctr"/>
            <a:endParaRPr lang="tr-TR" sz="9500" b="1" dirty="0">
              <a:solidFill>
                <a:srgbClr val="FF0000"/>
              </a:solidFill>
              <a:latin typeface="Times New Roman" panose="02020603050405020304" pitchFamily="18" charset="0"/>
              <a:cs typeface="Times New Roman" panose="02020603050405020304" pitchFamily="18" charset="0"/>
            </a:endParaRPr>
          </a:p>
          <a:p>
            <a:pPr algn="ctr"/>
            <a:r>
              <a:rPr lang="tr-TR" sz="9500" b="1" dirty="0" smtClean="0">
                <a:solidFill>
                  <a:srgbClr val="FF0000"/>
                </a:solidFill>
                <a:latin typeface="Times New Roman" panose="02020603050405020304" pitchFamily="18" charset="0"/>
                <a:cs typeface="Times New Roman" panose="02020603050405020304" pitchFamily="18" charset="0"/>
              </a:rPr>
              <a:t>Yaptığınız </a:t>
            </a:r>
            <a:r>
              <a:rPr lang="tr-TR" sz="9500" b="1" dirty="0">
                <a:solidFill>
                  <a:srgbClr val="FF0000"/>
                </a:solidFill>
                <a:latin typeface="Times New Roman" panose="02020603050405020304" pitchFamily="18" charset="0"/>
                <a:cs typeface="Times New Roman" panose="02020603050405020304" pitchFamily="18" charset="0"/>
              </a:rPr>
              <a:t>ders seçimini kaydetmeyi unutmayın!!!!</a:t>
            </a:r>
          </a:p>
          <a:p>
            <a:endParaRPr lang="tr-TR" dirty="0"/>
          </a:p>
        </p:txBody>
      </p:sp>
      <p:sp>
        <p:nvSpPr>
          <p:cNvPr id="2" name="Metin kutusu 1"/>
          <p:cNvSpPr txBox="1"/>
          <p:nvPr/>
        </p:nvSpPr>
        <p:spPr>
          <a:xfrm>
            <a:off x="2070312" y="5418683"/>
            <a:ext cx="7560840" cy="47192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2400" b="0" i="0" u="none" strike="noStrike" cap="none" spc="0" normalizeH="0" baseline="0" dirty="0" smtClean="0">
                <a:ln>
                  <a:noFill/>
                </a:ln>
                <a:solidFill>
                  <a:srgbClr val="FF0000"/>
                </a:solidFill>
                <a:effectLst/>
                <a:uFillTx/>
                <a:latin typeface="Palatino"/>
                <a:ea typeface="Palatino"/>
                <a:cs typeface="Palatino"/>
                <a:sym typeface="Palatino"/>
              </a:rPr>
              <a:t>(Ana Bilim</a:t>
            </a:r>
            <a:r>
              <a:rPr kumimoji="0" lang="tr-TR" sz="2400" b="0" i="0" u="none" strike="noStrike" cap="none" spc="0" normalizeH="0" dirty="0" smtClean="0">
                <a:ln>
                  <a:noFill/>
                </a:ln>
                <a:solidFill>
                  <a:srgbClr val="FF0000"/>
                </a:solidFill>
                <a:effectLst/>
                <a:uFillTx/>
                <a:latin typeface="Palatino"/>
                <a:ea typeface="Palatino"/>
                <a:cs typeface="Palatino"/>
                <a:sym typeface="Palatino"/>
              </a:rPr>
              <a:t> Dalı dersleri eklenecektir.)</a:t>
            </a:r>
            <a:endParaRPr kumimoji="0" lang="tr-TR" sz="2400" b="0" i="0" u="none" strike="noStrike" cap="none" spc="0" normalizeH="0" baseline="0" dirty="0">
              <a:ln>
                <a:noFill/>
              </a:ln>
              <a:solidFill>
                <a:srgbClr val="FF0000"/>
              </a:solidFill>
              <a:effectLst/>
              <a:uFillTx/>
              <a:latin typeface="Palatino"/>
              <a:ea typeface="Palatino"/>
              <a:cs typeface="Palatino"/>
              <a:sym typeface="Palatino"/>
            </a:endParaRPr>
          </a:p>
        </p:txBody>
      </p:sp>
      <p:graphicFrame>
        <p:nvGraphicFramePr>
          <p:cNvPr id="6" name="İçerik Yer Tutucusu 3"/>
          <p:cNvGraphicFramePr>
            <a:graphicFrameLocks/>
          </p:cNvGraphicFramePr>
          <p:nvPr>
            <p:extLst>
              <p:ext uri="{D42A27DB-BD31-4B8C-83A1-F6EECF244321}">
                <p14:modId xmlns:p14="http://schemas.microsoft.com/office/powerpoint/2010/main" val="1749590762"/>
              </p:ext>
            </p:extLst>
          </p:nvPr>
        </p:nvGraphicFramePr>
        <p:xfrm>
          <a:off x="738163" y="2826393"/>
          <a:ext cx="10297144" cy="7410099"/>
        </p:xfrm>
        <a:graphic>
          <a:graphicData uri="http://schemas.openxmlformats.org/drawingml/2006/table">
            <a:tbl>
              <a:tblPr/>
              <a:tblGrid>
                <a:gridCol w="1544573">
                  <a:extLst>
                    <a:ext uri="{9D8B030D-6E8A-4147-A177-3AD203B41FA5}">
                      <a16:colId xmlns:a16="http://schemas.microsoft.com/office/drawing/2014/main" val="20000"/>
                    </a:ext>
                  </a:extLst>
                </a:gridCol>
                <a:gridCol w="4118857">
                  <a:extLst>
                    <a:ext uri="{9D8B030D-6E8A-4147-A177-3AD203B41FA5}">
                      <a16:colId xmlns:a16="http://schemas.microsoft.com/office/drawing/2014/main" val="20001"/>
                    </a:ext>
                  </a:extLst>
                </a:gridCol>
                <a:gridCol w="2059428">
                  <a:extLst>
                    <a:ext uri="{9D8B030D-6E8A-4147-A177-3AD203B41FA5}">
                      <a16:colId xmlns:a16="http://schemas.microsoft.com/office/drawing/2014/main" val="20002"/>
                    </a:ext>
                  </a:extLst>
                </a:gridCol>
                <a:gridCol w="1544573">
                  <a:extLst>
                    <a:ext uri="{9D8B030D-6E8A-4147-A177-3AD203B41FA5}">
                      <a16:colId xmlns:a16="http://schemas.microsoft.com/office/drawing/2014/main" val="20003"/>
                    </a:ext>
                  </a:extLst>
                </a:gridCol>
                <a:gridCol w="1029713">
                  <a:extLst>
                    <a:ext uri="{9D8B030D-6E8A-4147-A177-3AD203B41FA5}">
                      <a16:colId xmlns:a16="http://schemas.microsoft.com/office/drawing/2014/main" val="20004"/>
                    </a:ext>
                  </a:extLst>
                </a:gridCol>
              </a:tblGrid>
              <a:tr h="452104">
                <a:tc gridSpan="5">
                  <a:txBody>
                    <a:bodyPr/>
                    <a:lstStyle/>
                    <a:p>
                      <a:pPr algn="l"/>
                      <a:r>
                        <a:rPr lang="tr-TR" sz="1700" b="1" dirty="0">
                          <a:solidFill>
                            <a:srgbClr val="505050"/>
                          </a:solidFill>
                          <a:effectLst/>
                        </a:rPr>
                        <a:t>1.Dönem Ders Planı</a:t>
                      </a:r>
                      <a:endParaRPr lang="tr-TR" sz="1700" b="0" dirty="0">
                        <a:solidFill>
                          <a:srgbClr val="505050"/>
                        </a:solidFill>
                        <a:effectLst/>
                      </a:endParaRP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00808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0"/>
                  </a:ext>
                </a:extLst>
              </a:tr>
              <a:tr h="1246045">
                <a:tc>
                  <a:txBody>
                    <a:bodyPr/>
                    <a:lstStyle/>
                    <a:p>
                      <a:pPr algn="l"/>
                      <a:r>
                        <a:rPr lang="tr-TR" sz="1700" b="1">
                          <a:solidFill>
                            <a:srgbClr val="505050"/>
                          </a:solidFill>
                          <a:effectLst/>
                        </a:rPr>
                        <a:t>Derskodu</a:t>
                      </a:r>
                      <a:endParaRPr lang="tr-TR" sz="1700" b="0">
                        <a:solidFill>
                          <a:srgbClr val="505050"/>
                        </a:solidFill>
                        <a:effectLst/>
                      </a:endParaRP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E0E0E0"/>
                    </a:solidFill>
                  </a:tcPr>
                </a:tc>
                <a:tc>
                  <a:txBody>
                    <a:bodyPr/>
                    <a:lstStyle/>
                    <a:p>
                      <a:pPr algn="l"/>
                      <a:r>
                        <a:rPr lang="tr-TR" sz="1700" b="1" dirty="0">
                          <a:solidFill>
                            <a:srgbClr val="505050"/>
                          </a:solidFill>
                          <a:effectLst/>
                        </a:rPr>
                        <a:t>Ders Adı</a:t>
                      </a:r>
                      <a:endParaRPr lang="tr-TR" sz="1700" b="0" dirty="0">
                        <a:solidFill>
                          <a:srgbClr val="505050"/>
                        </a:solidFill>
                        <a:effectLst/>
                      </a:endParaRP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E0E0E0"/>
                    </a:solidFill>
                  </a:tcPr>
                </a:tc>
                <a:tc>
                  <a:txBody>
                    <a:bodyPr/>
                    <a:lstStyle/>
                    <a:p>
                      <a:pPr algn="l"/>
                      <a:r>
                        <a:rPr lang="tr-TR" sz="1700" b="1">
                          <a:solidFill>
                            <a:srgbClr val="505050"/>
                          </a:solidFill>
                          <a:effectLst/>
                        </a:rPr>
                        <a:t>Ders Durum</a:t>
                      </a:r>
                      <a:endParaRPr lang="tr-TR" sz="1700" b="0">
                        <a:solidFill>
                          <a:srgbClr val="505050"/>
                        </a:solidFill>
                        <a:effectLst/>
                      </a:endParaRP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E0E0E0"/>
                    </a:solidFill>
                  </a:tcPr>
                </a:tc>
                <a:tc>
                  <a:txBody>
                    <a:bodyPr/>
                    <a:lstStyle/>
                    <a:p>
                      <a:pPr algn="l"/>
                      <a:r>
                        <a:rPr lang="tr-TR" sz="1700" b="1">
                          <a:solidFill>
                            <a:srgbClr val="505050"/>
                          </a:solidFill>
                          <a:effectLst/>
                        </a:rPr>
                        <a:t>Lab+Uyg+Teo(Saat)</a:t>
                      </a:r>
                      <a:endParaRPr lang="tr-TR" sz="1700" b="0">
                        <a:solidFill>
                          <a:srgbClr val="505050"/>
                        </a:solidFill>
                        <a:effectLst/>
                      </a:endParaRP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E0E0E0"/>
                    </a:solidFill>
                  </a:tcPr>
                </a:tc>
                <a:tc>
                  <a:txBody>
                    <a:bodyPr/>
                    <a:lstStyle/>
                    <a:p>
                      <a:pPr algn="l"/>
                      <a:r>
                        <a:rPr lang="tr-TR" sz="1700" b="1">
                          <a:solidFill>
                            <a:srgbClr val="505050"/>
                          </a:solidFill>
                          <a:effectLst/>
                        </a:rPr>
                        <a:t>AKTS</a:t>
                      </a:r>
                      <a:endParaRPr lang="tr-TR" sz="1700" b="0">
                        <a:solidFill>
                          <a:srgbClr val="505050"/>
                        </a:solidFill>
                        <a:effectLst/>
                      </a:endParaRP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E0E0E0"/>
                    </a:solidFill>
                  </a:tcPr>
                </a:tc>
                <a:extLst>
                  <a:ext uri="{0D108BD9-81ED-4DB2-BD59-A6C34878D82A}">
                    <a16:rowId xmlns:a16="http://schemas.microsoft.com/office/drawing/2014/main" val="10001"/>
                  </a:ext>
                </a:extLst>
              </a:tr>
              <a:tr h="452104">
                <a:tc>
                  <a:txBody>
                    <a:bodyPr/>
                    <a:lstStyle/>
                    <a:p>
                      <a:pPr algn="l"/>
                      <a:r>
                        <a:rPr lang="tr-TR" sz="1700" b="0">
                          <a:solidFill>
                            <a:srgbClr val="505050"/>
                          </a:solidFill>
                          <a:effectLst/>
                        </a:rPr>
                        <a:t>FB101A</a:t>
                      </a: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tc>
                  <a:txBody>
                    <a:bodyPr/>
                    <a:lstStyle/>
                    <a:p>
                      <a:pPr algn="l"/>
                      <a:r>
                        <a:rPr lang="tr-TR" sz="1700" b="1" u="none" strike="noStrike" dirty="0">
                          <a:solidFill>
                            <a:srgbClr val="2A5A8A"/>
                          </a:solidFill>
                          <a:effectLst/>
                        </a:rPr>
                        <a:t>GENEL FİZİK-I</a:t>
                      </a:r>
                      <a:endParaRPr lang="tr-TR" sz="1700" b="0" dirty="0">
                        <a:solidFill>
                          <a:srgbClr val="505050"/>
                        </a:solidFill>
                        <a:effectLst/>
                      </a:endParaRP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tc>
                  <a:txBody>
                    <a:bodyPr/>
                    <a:lstStyle/>
                    <a:p>
                      <a:pPr algn="l"/>
                      <a:r>
                        <a:rPr lang="tr-TR" sz="1700" b="0">
                          <a:solidFill>
                            <a:srgbClr val="505050"/>
                          </a:solidFill>
                          <a:effectLst/>
                        </a:rPr>
                        <a:t>Zorunlu</a:t>
                      </a: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tc>
                  <a:txBody>
                    <a:bodyPr/>
                    <a:lstStyle/>
                    <a:p>
                      <a:pPr algn="l"/>
                      <a:r>
                        <a:rPr lang="tr-TR" sz="1700" b="0">
                          <a:solidFill>
                            <a:srgbClr val="505050"/>
                          </a:solidFill>
                          <a:effectLst/>
                        </a:rPr>
                        <a:t>0+0+4</a:t>
                      </a: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tc>
                  <a:txBody>
                    <a:bodyPr/>
                    <a:lstStyle/>
                    <a:p>
                      <a:pPr algn="l"/>
                      <a:r>
                        <a:rPr lang="tr-TR" sz="1700" b="0">
                          <a:solidFill>
                            <a:srgbClr val="505050"/>
                          </a:solidFill>
                          <a:effectLst/>
                        </a:rPr>
                        <a:t>6</a:t>
                      </a: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52104">
                <a:tc>
                  <a:txBody>
                    <a:bodyPr/>
                    <a:lstStyle/>
                    <a:p>
                      <a:pPr algn="l"/>
                      <a:r>
                        <a:rPr lang="tr-TR" sz="1700" b="0">
                          <a:solidFill>
                            <a:srgbClr val="505050"/>
                          </a:solidFill>
                          <a:effectLst/>
                        </a:rPr>
                        <a:t>FB103A</a:t>
                      </a: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tc>
                  <a:txBody>
                    <a:bodyPr/>
                    <a:lstStyle/>
                    <a:p>
                      <a:pPr algn="l"/>
                      <a:r>
                        <a:rPr lang="tr-TR" sz="1700" b="1" u="none" strike="noStrike" dirty="0">
                          <a:solidFill>
                            <a:srgbClr val="2A5A8A"/>
                          </a:solidFill>
                          <a:effectLst/>
                        </a:rPr>
                        <a:t>GENEL FİZİK LAB-I</a:t>
                      </a:r>
                      <a:endParaRPr lang="tr-TR" sz="1700" b="0" dirty="0">
                        <a:solidFill>
                          <a:srgbClr val="505050"/>
                        </a:solidFill>
                        <a:effectLst/>
                      </a:endParaRP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tc>
                  <a:txBody>
                    <a:bodyPr/>
                    <a:lstStyle/>
                    <a:p>
                      <a:pPr algn="l"/>
                      <a:r>
                        <a:rPr lang="tr-TR" sz="1700" b="0">
                          <a:solidFill>
                            <a:srgbClr val="505050"/>
                          </a:solidFill>
                          <a:effectLst/>
                        </a:rPr>
                        <a:t>Zorunlu</a:t>
                      </a: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tc>
                  <a:txBody>
                    <a:bodyPr/>
                    <a:lstStyle/>
                    <a:p>
                      <a:pPr algn="l"/>
                      <a:r>
                        <a:rPr lang="tr-TR" sz="1700" b="0">
                          <a:solidFill>
                            <a:srgbClr val="505050"/>
                          </a:solidFill>
                          <a:effectLst/>
                        </a:rPr>
                        <a:t>0+2+0</a:t>
                      </a: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tc>
                  <a:txBody>
                    <a:bodyPr/>
                    <a:lstStyle/>
                    <a:p>
                      <a:pPr algn="l"/>
                      <a:r>
                        <a:rPr lang="tr-TR" sz="1700" b="0">
                          <a:solidFill>
                            <a:srgbClr val="505050"/>
                          </a:solidFill>
                          <a:effectLst/>
                        </a:rPr>
                        <a:t>2</a:t>
                      </a: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452104">
                <a:tc>
                  <a:txBody>
                    <a:bodyPr/>
                    <a:lstStyle/>
                    <a:p>
                      <a:pPr algn="l"/>
                      <a:r>
                        <a:rPr lang="tr-TR" sz="1700" b="0">
                          <a:solidFill>
                            <a:srgbClr val="505050"/>
                          </a:solidFill>
                          <a:effectLst/>
                        </a:rPr>
                        <a:t>FB105A</a:t>
                      </a: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tc>
                  <a:txBody>
                    <a:bodyPr/>
                    <a:lstStyle/>
                    <a:p>
                      <a:pPr algn="l"/>
                      <a:r>
                        <a:rPr lang="tr-TR" sz="1700" b="1" u="none" strike="noStrike" dirty="0">
                          <a:solidFill>
                            <a:srgbClr val="2A5A8A"/>
                          </a:solidFill>
                          <a:effectLst/>
                        </a:rPr>
                        <a:t>GENEL KİMYA-I</a:t>
                      </a:r>
                      <a:endParaRPr lang="tr-TR" sz="1700" b="0" dirty="0">
                        <a:solidFill>
                          <a:srgbClr val="505050"/>
                        </a:solidFill>
                        <a:effectLst/>
                      </a:endParaRP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tc>
                  <a:txBody>
                    <a:bodyPr/>
                    <a:lstStyle/>
                    <a:p>
                      <a:pPr algn="l"/>
                      <a:r>
                        <a:rPr lang="tr-TR" sz="1700" b="0">
                          <a:solidFill>
                            <a:srgbClr val="505050"/>
                          </a:solidFill>
                          <a:effectLst/>
                        </a:rPr>
                        <a:t>Zorunlu</a:t>
                      </a: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tc>
                  <a:txBody>
                    <a:bodyPr/>
                    <a:lstStyle/>
                    <a:p>
                      <a:pPr algn="l"/>
                      <a:r>
                        <a:rPr lang="tr-TR" sz="1700" b="0">
                          <a:solidFill>
                            <a:srgbClr val="505050"/>
                          </a:solidFill>
                          <a:effectLst/>
                        </a:rPr>
                        <a:t>0+0+4</a:t>
                      </a: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tc>
                  <a:txBody>
                    <a:bodyPr/>
                    <a:lstStyle/>
                    <a:p>
                      <a:pPr algn="l"/>
                      <a:r>
                        <a:rPr lang="tr-TR" sz="1700" b="0">
                          <a:solidFill>
                            <a:srgbClr val="505050"/>
                          </a:solidFill>
                          <a:effectLst/>
                        </a:rPr>
                        <a:t>6</a:t>
                      </a: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452104">
                <a:tc>
                  <a:txBody>
                    <a:bodyPr/>
                    <a:lstStyle/>
                    <a:p>
                      <a:pPr algn="l"/>
                      <a:r>
                        <a:rPr lang="tr-TR" sz="1700" b="0">
                          <a:solidFill>
                            <a:srgbClr val="505050"/>
                          </a:solidFill>
                          <a:effectLst/>
                        </a:rPr>
                        <a:t>FB107A</a:t>
                      </a: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tc>
                  <a:txBody>
                    <a:bodyPr/>
                    <a:lstStyle/>
                    <a:p>
                      <a:pPr algn="l"/>
                      <a:r>
                        <a:rPr lang="tr-TR" sz="1700" b="1" u="none" strike="noStrike" dirty="0">
                          <a:solidFill>
                            <a:srgbClr val="2A5A8A"/>
                          </a:solidFill>
                          <a:effectLst/>
                        </a:rPr>
                        <a:t>GENEL KİMYA LAB-I</a:t>
                      </a:r>
                      <a:endParaRPr lang="tr-TR" sz="1700" b="0" dirty="0">
                        <a:solidFill>
                          <a:srgbClr val="505050"/>
                        </a:solidFill>
                        <a:effectLst/>
                      </a:endParaRP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tc>
                  <a:txBody>
                    <a:bodyPr/>
                    <a:lstStyle/>
                    <a:p>
                      <a:pPr algn="l"/>
                      <a:r>
                        <a:rPr lang="tr-TR" sz="1700" b="0">
                          <a:solidFill>
                            <a:srgbClr val="505050"/>
                          </a:solidFill>
                          <a:effectLst/>
                        </a:rPr>
                        <a:t>Zorunlu</a:t>
                      </a: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tc>
                  <a:txBody>
                    <a:bodyPr/>
                    <a:lstStyle/>
                    <a:p>
                      <a:pPr algn="l"/>
                      <a:r>
                        <a:rPr lang="tr-TR" sz="1700" b="0">
                          <a:solidFill>
                            <a:srgbClr val="505050"/>
                          </a:solidFill>
                          <a:effectLst/>
                        </a:rPr>
                        <a:t>0+2+0</a:t>
                      </a: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tc>
                  <a:txBody>
                    <a:bodyPr/>
                    <a:lstStyle/>
                    <a:p>
                      <a:pPr algn="l"/>
                      <a:r>
                        <a:rPr lang="tr-TR" sz="1700" b="0">
                          <a:solidFill>
                            <a:srgbClr val="505050"/>
                          </a:solidFill>
                          <a:effectLst/>
                        </a:rPr>
                        <a:t>2</a:t>
                      </a: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452104">
                <a:tc>
                  <a:txBody>
                    <a:bodyPr/>
                    <a:lstStyle/>
                    <a:p>
                      <a:pPr algn="l"/>
                      <a:r>
                        <a:rPr lang="tr-TR" sz="1700" b="0">
                          <a:solidFill>
                            <a:srgbClr val="505050"/>
                          </a:solidFill>
                          <a:effectLst/>
                        </a:rPr>
                        <a:t>FB109A</a:t>
                      </a: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tc>
                  <a:txBody>
                    <a:bodyPr/>
                    <a:lstStyle/>
                    <a:p>
                      <a:pPr algn="l"/>
                      <a:r>
                        <a:rPr lang="tr-TR" sz="1700" b="1" u="none" strike="noStrike" dirty="0">
                          <a:solidFill>
                            <a:srgbClr val="2A5A8A"/>
                          </a:solidFill>
                          <a:effectLst/>
                        </a:rPr>
                        <a:t>GENEL MATEMATİK-I</a:t>
                      </a:r>
                      <a:endParaRPr lang="tr-TR" sz="1700" b="0" dirty="0">
                        <a:solidFill>
                          <a:srgbClr val="505050"/>
                        </a:solidFill>
                        <a:effectLst/>
                      </a:endParaRP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tc>
                  <a:txBody>
                    <a:bodyPr/>
                    <a:lstStyle/>
                    <a:p>
                      <a:pPr algn="l"/>
                      <a:r>
                        <a:rPr lang="tr-TR" sz="1700" b="0">
                          <a:solidFill>
                            <a:srgbClr val="505050"/>
                          </a:solidFill>
                          <a:effectLst/>
                        </a:rPr>
                        <a:t>Zorunlu</a:t>
                      </a: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tc>
                  <a:txBody>
                    <a:bodyPr/>
                    <a:lstStyle/>
                    <a:p>
                      <a:pPr algn="l"/>
                      <a:r>
                        <a:rPr lang="tr-TR" sz="1700" b="0">
                          <a:solidFill>
                            <a:srgbClr val="505050"/>
                          </a:solidFill>
                          <a:effectLst/>
                        </a:rPr>
                        <a:t>0+0+4</a:t>
                      </a: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tc>
                  <a:txBody>
                    <a:bodyPr/>
                    <a:lstStyle/>
                    <a:p>
                      <a:pPr algn="l"/>
                      <a:r>
                        <a:rPr lang="tr-TR" sz="1700" b="0">
                          <a:solidFill>
                            <a:srgbClr val="505050"/>
                          </a:solidFill>
                          <a:effectLst/>
                        </a:rPr>
                        <a:t>5</a:t>
                      </a: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r h="849074">
                <a:tc>
                  <a:txBody>
                    <a:bodyPr/>
                    <a:lstStyle/>
                    <a:p>
                      <a:pPr algn="l"/>
                      <a:r>
                        <a:rPr lang="tr-TR" sz="1700" b="0">
                          <a:solidFill>
                            <a:srgbClr val="505050"/>
                          </a:solidFill>
                          <a:effectLst/>
                        </a:rPr>
                        <a:t>FB113GK</a:t>
                      </a: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tc>
                  <a:txBody>
                    <a:bodyPr/>
                    <a:lstStyle/>
                    <a:p>
                      <a:pPr algn="l"/>
                      <a:r>
                        <a:rPr lang="tr-TR" sz="1700" b="1" u="none" strike="noStrike" dirty="0">
                          <a:solidFill>
                            <a:srgbClr val="2A5A8A"/>
                          </a:solidFill>
                          <a:effectLst/>
                        </a:rPr>
                        <a:t>TÜRKÇE-I:YAZILI ANLATIM</a:t>
                      </a:r>
                      <a:endParaRPr lang="tr-TR" sz="1700" b="0" dirty="0">
                        <a:solidFill>
                          <a:srgbClr val="505050"/>
                        </a:solidFill>
                        <a:effectLst/>
                      </a:endParaRP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tc>
                  <a:txBody>
                    <a:bodyPr/>
                    <a:lstStyle/>
                    <a:p>
                      <a:pPr algn="l"/>
                      <a:r>
                        <a:rPr lang="tr-TR" sz="1700" b="0">
                          <a:solidFill>
                            <a:srgbClr val="505050"/>
                          </a:solidFill>
                          <a:effectLst/>
                        </a:rPr>
                        <a:t>Zorunlu</a:t>
                      </a: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tc>
                  <a:txBody>
                    <a:bodyPr/>
                    <a:lstStyle/>
                    <a:p>
                      <a:pPr algn="l"/>
                      <a:r>
                        <a:rPr lang="tr-TR" sz="1700" b="0">
                          <a:solidFill>
                            <a:srgbClr val="505050"/>
                          </a:solidFill>
                          <a:effectLst/>
                        </a:rPr>
                        <a:t>0+0+2</a:t>
                      </a: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tc>
                  <a:txBody>
                    <a:bodyPr/>
                    <a:lstStyle/>
                    <a:p>
                      <a:pPr algn="l"/>
                      <a:r>
                        <a:rPr lang="tr-TR" sz="1700" b="0">
                          <a:solidFill>
                            <a:srgbClr val="505050"/>
                          </a:solidFill>
                          <a:effectLst/>
                        </a:rPr>
                        <a:t>2</a:t>
                      </a: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extLst>
                  <a:ext uri="{0D108BD9-81ED-4DB2-BD59-A6C34878D82A}">
                    <a16:rowId xmlns:a16="http://schemas.microsoft.com/office/drawing/2014/main" val="10007"/>
                  </a:ext>
                </a:extLst>
              </a:tr>
              <a:tr h="849074">
                <a:tc>
                  <a:txBody>
                    <a:bodyPr/>
                    <a:lstStyle/>
                    <a:p>
                      <a:pPr algn="l"/>
                      <a:r>
                        <a:rPr lang="tr-TR" sz="1700" b="0">
                          <a:solidFill>
                            <a:srgbClr val="505050"/>
                          </a:solidFill>
                          <a:effectLst/>
                        </a:rPr>
                        <a:t>FB115MB</a:t>
                      </a: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tc>
                  <a:txBody>
                    <a:bodyPr/>
                    <a:lstStyle/>
                    <a:p>
                      <a:pPr algn="l"/>
                      <a:r>
                        <a:rPr lang="tr-TR" sz="1700" b="1" u="none" strike="noStrike" dirty="0">
                          <a:solidFill>
                            <a:srgbClr val="2A5A8A"/>
                          </a:solidFill>
                          <a:effectLst/>
                        </a:rPr>
                        <a:t>EĞİTİM BİLİMİNE GİRİŞ</a:t>
                      </a:r>
                      <a:endParaRPr lang="tr-TR" sz="1700" b="0" dirty="0">
                        <a:solidFill>
                          <a:srgbClr val="505050"/>
                        </a:solidFill>
                        <a:effectLst/>
                      </a:endParaRP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tc>
                  <a:txBody>
                    <a:bodyPr/>
                    <a:lstStyle/>
                    <a:p>
                      <a:pPr algn="l"/>
                      <a:r>
                        <a:rPr lang="tr-TR" sz="1700" b="0">
                          <a:solidFill>
                            <a:srgbClr val="505050"/>
                          </a:solidFill>
                          <a:effectLst/>
                        </a:rPr>
                        <a:t>Zorunlu</a:t>
                      </a: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tc>
                  <a:txBody>
                    <a:bodyPr/>
                    <a:lstStyle/>
                    <a:p>
                      <a:pPr algn="l"/>
                      <a:r>
                        <a:rPr lang="tr-TR" sz="1700" b="0">
                          <a:solidFill>
                            <a:srgbClr val="505050"/>
                          </a:solidFill>
                          <a:effectLst/>
                        </a:rPr>
                        <a:t>0+0+3</a:t>
                      </a: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tc>
                  <a:txBody>
                    <a:bodyPr/>
                    <a:lstStyle/>
                    <a:p>
                      <a:pPr algn="l"/>
                      <a:r>
                        <a:rPr lang="tr-TR" sz="1700" b="0">
                          <a:solidFill>
                            <a:srgbClr val="505050"/>
                          </a:solidFill>
                          <a:effectLst/>
                        </a:rPr>
                        <a:t>3</a:t>
                      </a: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extLst>
                  <a:ext uri="{0D108BD9-81ED-4DB2-BD59-A6C34878D82A}">
                    <a16:rowId xmlns:a16="http://schemas.microsoft.com/office/drawing/2014/main" val="10008"/>
                  </a:ext>
                </a:extLst>
              </a:tr>
              <a:tr h="452104">
                <a:tc>
                  <a:txBody>
                    <a:bodyPr/>
                    <a:lstStyle/>
                    <a:p>
                      <a:pPr algn="l"/>
                      <a:r>
                        <a:rPr lang="tr-TR" sz="1700" b="0">
                          <a:solidFill>
                            <a:srgbClr val="505050"/>
                          </a:solidFill>
                          <a:effectLst/>
                        </a:rPr>
                        <a:t>ING-101</a:t>
                      </a: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tc>
                  <a:txBody>
                    <a:bodyPr/>
                    <a:lstStyle/>
                    <a:p>
                      <a:pPr algn="l"/>
                      <a:r>
                        <a:rPr lang="tr-TR" sz="1700" b="1" u="none" strike="noStrike" dirty="0">
                          <a:solidFill>
                            <a:srgbClr val="2A5A8A"/>
                          </a:solidFill>
                          <a:effectLst/>
                        </a:rPr>
                        <a:t>İNGİLİZCE-I</a:t>
                      </a:r>
                      <a:endParaRPr lang="tr-TR" sz="1700" b="0" dirty="0">
                        <a:solidFill>
                          <a:srgbClr val="505050"/>
                        </a:solidFill>
                        <a:effectLst/>
                      </a:endParaRP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tc>
                  <a:txBody>
                    <a:bodyPr/>
                    <a:lstStyle/>
                    <a:p>
                      <a:pPr algn="l"/>
                      <a:r>
                        <a:rPr lang="tr-TR" sz="1700" b="0">
                          <a:solidFill>
                            <a:srgbClr val="505050"/>
                          </a:solidFill>
                          <a:effectLst/>
                        </a:rPr>
                        <a:t>Zorunlu</a:t>
                      </a: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tc>
                  <a:txBody>
                    <a:bodyPr/>
                    <a:lstStyle/>
                    <a:p>
                      <a:pPr algn="l"/>
                      <a:r>
                        <a:rPr lang="tr-TR" sz="1700" b="0">
                          <a:solidFill>
                            <a:srgbClr val="505050"/>
                          </a:solidFill>
                          <a:effectLst/>
                        </a:rPr>
                        <a:t>0+0+3</a:t>
                      </a: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tc>
                  <a:txBody>
                    <a:bodyPr/>
                    <a:lstStyle/>
                    <a:p>
                      <a:pPr algn="l"/>
                      <a:r>
                        <a:rPr lang="tr-TR" sz="1700" b="0">
                          <a:solidFill>
                            <a:srgbClr val="505050"/>
                          </a:solidFill>
                          <a:effectLst/>
                        </a:rPr>
                        <a:t>2</a:t>
                      </a: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extLst>
                  <a:ext uri="{0D108BD9-81ED-4DB2-BD59-A6C34878D82A}">
                    <a16:rowId xmlns:a16="http://schemas.microsoft.com/office/drawing/2014/main" val="10009"/>
                  </a:ext>
                </a:extLst>
              </a:tr>
              <a:tr h="849074">
                <a:tc>
                  <a:txBody>
                    <a:bodyPr/>
                    <a:lstStyle/>
                    <a:p>
                      <a:pPr algn="l"/>
                      <a:r>
                        <a:rPr lang="tr-TR" sz="1700" b="0">
                          <a:solidFill>
                            <a:srgbClr val="505050"/>
                          </a:solidFill>
                          <a:effectLst/>
                        </a:rPr>
                        <a:t>TAR-101</a:t>
                      </a: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tc>
                  <a:txBody>
                    <a:bodyPr/>
                    <a:lstStyle/>
                    <a:p>
                      <a:pPr algn="l"/>
                      <a:r>
                        <a:rPr lang="tr-TR" sz="1700" b="1" u="none" strike="noStrike" dirty="0">
                          <a:solidFill>
                            <a:srgbClr val="2A5A8A"/>
                          </a:solidFill>
                          <a:effectLst/>
                        </a:rPr>
                        <a:t>ATATÜRK İLKELERİ ve İNKILAP TARİHİ-I</a:t>
                      </a:r>
                      <a:endParaRPr lang="tr-TR" sz="1700" b="0" dirty="0">
                        <a:solidFill>
                          <a:srgbClr val="505050"/>
                        </a:solidFill>
                        <a:effectLst/>
                      </a:endParaRP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tc>
                  <a:txBody>
                    <a:bodyPr/>
                    <a:lstStyle/>
                    <a:p>
                      <a:pPr algn="l"/>
                      <a:r>
                        <a:rPr lang="tr-TR" sz="1700" b="0">
                          <a:solidFill>
                            <a:srgbClr val="505050"/>
                          </a:solidFill>
                          <a:effectLst/>
                        </a:rPr>
                        <a:t>Zorunlu</a:t>
                      </a: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tc>
                  <a:txBody>
                    <a:bodyPr/>
                    <a:lstStyle/>
                    <a:p>
                      <a:pPr algn="l"/>
                      <a:r>
                        <a:rPr lang="tr-TR" sz="1700" b="0">
                          <a:solidFill>
                            <a:srgbClr val="505050"/>
                          </a:solidFill>
                          <a:effectLst/>
                        </a:rPr>
                        <a:t>0+0+2</a:t>
                      </a: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tc>
                  <a:txBody>
                    <a:bodyPr/>
                    <a:lstStyle/>
                    <a:p>
                      <a:pPr algn="l"/>
                      <a:r>
                        <a:rPr lang="tr-TR" sz="1700" b="0">
                          <a:solidFill>
                            <a:srgbClr val="505050"/>
                          </a:solidFill>
                          <a:effectLst/>
                        </a:rPr>
                        <a:t>2</a:t>
                      </a: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FFFFF"/>
                    </a:solidFill>
                  </a:tcPr>
                </a:tc>
                <a:extLst>
                  <a:ext uri="{0D108BD9-81ED-4DB2-BD59-A6C34878D82A}">
                    <a16:rowId xmlns:a16="http://schemas.microsoft.com/office/drawing/2014/main" val="10010"/>
                  </a:ext>
                </a:extLst>
              </a:tr>
              <a:tr h="452104">
                <a:tc gridSpan="4">
                  <a:txBody>
                    <a:bodyPr/>
                    <a:lstStyle/>
                    <a:p>
                      <a:pPr algn="l"/>
                      <a:r>
                        <a:rPr lang="tr-TR" sz="1700" b="1" dirty="0">
                          <a:solidFill>
                            <a:srgbClr val="505050"/>
                          </a:solidFill>
                          <a:effectLst/>
                        </a:rPr>
                        <a:t>AKTS Kredi Toplamı:</a:t>
                      </a:r>
                      <a:endParaRPr lang="tr-TR" sz="1700" b="0" dirty="0">
                        <a:solidFill>
                          <a:srgbClr val="505050"/>
                        </a:solidFill>
                        <a:effectLst/>
                      </a:endParaRP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0F0F0"/>
                    </a:solidFill>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l"/>
                      <a:r>
                        <a:rPr lang="tr-TR" sz="1700" b="1" dirty="0">
                          <a:solidFill>
                            <a:srgbClr val="505050"/>
                          </a:solidFill>
                          <a:effectLst/>
                        </a:rPr>
                        <a:t>30</a:t>
                      </a:r>
                      <a:endParaRPr lang="tr-TR" sz="1700" b="0" dirty="0">
                        <a:solidFill>
                          <a:srgbClr val="505050"/>
                        </a:solidFill>
                        <a:effectLst/>
                      </a:endParaRPr>
                    </a:p>
                  </a:txBody>
                  <a:tcPr marL="64285" marR="64285" marT="18367" marB="18367"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F0F0F0"/>
                    </a:solidFill>
                  </a:tcPr>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1056178582"/>
      </p:ext>
    </p:extLst>
  </p:cSld>
  <p:clrMapOvr>
    <a:masterClrMapping/>
  </p:clrMapOvr>
  <p:transition spd="med">
    <p:pull/>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Gazi\Desktop\Adsız.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35481"/>
            <a:ext cx="11698607" cy="9735982"/>
          </a:xfrm>
          <a:prstGeom prst="rect">
            <a:avLst/>
          </a:prstGeom>
          <a:noFill/>
          <a:extLst>
            <a:ext uri="{909E8E84-426E-40DD-AFC4-6F175D3DCCD1}">
              <a14:hiddenFill xmlns:a14="http://schemas.microsoft.com/office/drawing/2010/main">
                <a:solidFill>
                  <a:srgbClr val="FFFFFF"/>
                </a:solidFill>
              </a14:hiddenFill>
            </a:ext>
          </a:extLst>
        </p:spPr>
      </p:pic>
      <p:sp>
        <p:nvSpPr>
          <p:cNvPr id="5" name="Aşağı Ok 4"/>
          <p:cNvSpPr/>
          <p:nvPr/>
        </p:nvSpPr>
        <p:spPr>
          <a:xfrm rot="5400000">
            <a:off x="1477314" y="2247037"/>
            <a:ext cx="1036662" cy="815342"/>
          </a:xfrm>
          <a:prstGeom prst="downArrow">
            <a:avLst/>
          </a:prstGeom>
          <a:solidFill>
            <a:srgbClr val="FFFF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endParaRPr>
          </a:p>
        </p:txBody>
      </p:sp>
      <p:sp>
        <p:nvSpPr>
          <p:cNvPr id="7" name="Aşağı Ok 6"/>
          <p:cNvSpPr/>
          <p:nvPr/>
        </p:nvSpPr>
        <p:spPr>
          <a:xfrm rot="2132503">
            <a:off x="10262890" y="5048033"/>
            <a:ext cx="712705" cy="791606"/>
          </a:xfrm>
          <a:prstGeom prst="downArrow">
            <a:avLst/>
          </a:prstGeom>
          <a:solidFill>
            <a:srgbClr val="FF00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endParaRPr>
          </a:p>
        </p:txBody>
      </p:sp>
      <p:sp>
        <p:nvSpPr>
          <p:cNvPr id="8" name="Metin Yer Tutucusu 7"/>
          <p:cNvSpPr>
            <a:spLocks noGrp="1"/>
          </p:cNvSpPr>
          <p:nvPr>
            <p:ph type="body" idx="1"/>
          </p:nvPr>
        </p:nvSpPr>
        <p:spPr>
          <a:xfrm>
            <a:off x="454584" y="9892430"/>
            <a:ext cx="10787287" cy="1573557"/>
          </a:xfrm>
        </p:spPr>
        <p:txBody>
          <a:bodyPr>
            <a:normAutofit lnSpcReduction="10000"/>
          </a:bodyPr>
          <a:lstStyle/>
          <a:p>
            <a:r>
              <a:rPr lang="tr-TR" dirty="0" smtClean="0">
                <a:solidFill>
                  <a:schemeClr val="tx1"/>
                </a:solidFill>
              </a:rPr>
              <a:t>Öğrenci ders alma ve onay kısmında yer alan </a:t>
            </a:r>
            <a:r>
              <a:rPr lang="tr-TR" dirty="0" smtClean="0">
                <a:solidFill>
                  <a:srgbClr val="FF0000"/>
                </a:solidFill>
              </a:rPr>
              <a:t>Öğrenci Onayı</a:t>
            </a:r>
            <a:r>
              <a:rPr lang="tr-TR" dirty="0" smtClean="0">
                <a:solidFill>
                  <a:schemeClr val="tx1"/>
                </a:solidFill>
              </a:rPr>
              <a:t> bölümünü onaylamayı unutmayın!</a:t>
            </a:r>
            <a:endParaRPr lang="tr-TR" dirty="0">
              <a:solidFill>
                <a:schemeClr val="tx1"/>
              </a:solidFill>
            </a:endParaRPr>
          </a:p>
        </p:txBody>
      </p:sp>
    </p:spTree>
    <p:extLst>
      <p:ext uri="{BB962C8B-B14F-4D97-AF65-F5344CB8AC3E}">
        <p14:creationId xmlns:p14="http://schemas.microsoft.com/office/powerpoint/2010/main" val="2544162402"/>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p:txBody>
          <a:bodyPr/>
          <a:lstStyle/>
          <a:p>
            <a:r>
              <a:rPr lang="tr-TR" dirty="0" smtClean="0"/>
              <a:t>Ders Programı</a:t>
            </a:r>
            <a:endParaRPr lang="tr-TR" dirty="0"/>
          </a:p>
        </p:txBody>
      </p:sp>
      <p:sp>
        <p:nvSpPr>
          <p:cNvPr id="4" name="Metin Yer Tutucusu 3"/>
          <p:cNvSpPr>
            <a:spLocks noGrp="1"/>
          </p:cNvSpPr>
          <p:nvPr>
            <p:ph type="body" idx="1"/>
          </p:nvPr>
        </p:nvSpPr>
        <p:spPr/>
        <p:txBody>
          <a:bodyPr/>
          <a:lstStyle/>
          <a:p>
            <a:pPr algn="just"/>
            <a:r>
              <a:rPr lang="tr-TR" dirty="0" smtClean="0"/>
              <a:t>Ders programına Gazi Üniversitesi Fen Bilgisi Eğitimi Ana Bilim Dalı web sayfası </a:t>
            </a:r>
            <a:r>
              <a:rPr lang="tr-TR" b="1" u="sng" dirty="0">
                <a:solidFill>
                  <a:srgbClr val="FF0000"/>
                </a:solidFill>
              </a:rPr>
              <a:t>D</a:t>
            </a:r>
            <a:r>
              <a:rPr lang="tr-TR" b="1" u="sng" dirty="0" smtClean="0">
                <a:solidFill>
                  <a:srgbClr val="FF0000"/>
                </a:solidFill>
              </a:rPr>
              <a:t>uyurular</a:t>
            </a:r>
            <a:r>
              <a:rPr lang="tr-TR" dirty="0" smtClean="0"/>
              <a:t> bölümünden erişebilirsiniz!</a:t>
            </a:r>
          </a:p>
          <a:p>
            <a:r>
              <a:rPr lang="tr-TR">
                <a:hlinkClick r:id="rId3"/>
              </a:rPr>
              <a:t>http://gef-fenbilgisi.gazi.edu.tr</a:t>
            </a:r>
            <a:r>
              <a:rPr lang="tr-TR" smtClean="0">
                <a:hlinkClick r:id="rId3"/>
              </a:rPr>
              <a:t>/</a:t>
            </a:r>
            <a:r>
              <a:rPr lang="tr-TR" dirty="0" smtClean="0"/>
              <a:t> </a:t>
            </a:r>
          </a:p>
        </p:txBody>
      </p:sp>
    </p:spTree>
    <p:extLst>
      <p:ext uri="{BB962C8B-B14F-4D97-AF65-F5344CB8AC3E}">
        <p14:creationId xmlns:p14="http://schemas.microsoft.com/office/powerpoint/2010/main" val="1067443788"/>
      </p:ext>
    </p:extLst>
  </p:cSld>
  <p:clrMapOvr>
    <a:masterClrMapping/>
  </p:clrMapOvr>
  <p:transition spd="med">
    <p:pull/>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ikdörtgen 9"/>
          <p:cNvSpPr/>
          <p:nvPr/>
        </p:nvSpPr>
        <p:spPr>
          <a:xfrm>
            <a:off x="-1" y="1462684"/>
            <a:ext cx="11701463" cy="120700"/>
          </a:xfrm>
          <a:prstGeom prst="rect">
            <a:avLst/>
          </a:prstGeom>
          <a:solidFill>
            <a:srgbClr val="698D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3199"/>
          </a:p>
        </p:txBody>
      </p:sp>
      <p:pic>
        <p:nvPicPr>
          <p:cNvPr id="3" name="Resim 2"/>
          <p:cNvPicPr>
            <a:picLocks noChangeAspect="1"/>
          </p:cNvPicPr>
          <p:nvPr/>
        </p:nvPicPr>
        <p:blipFill>
          <a:blip r:embed="rId2"/>
          <a:stretch>
            <a:fillRect/>
          </a:stretch>
        </p:blipFill>
        <p:spPr>
          <a:xfrm>
            <a:off x="201394" y="3258443"/>
            <a:ext cx="11191960" cy="5184576"/>
          </a:xfrm>
          <a:prstGeom prst="rect">
            <a:avLst/>
          </a:prstGeom>
        </p:spPr>
      </p:pic>
      <p:sp>
        <p:nvSpPr>
          <p:cNvPr id="4" name="Metin kutusu 3"/>
          <p:cNvSpPr txBox="1"/>
          <p:nvPr/>
        </p:nvSpPr>
        <p:spPr>
          <a:xfrm>
            <a:off x="231994" y="1583384"/>
            <a:ext cx="11263685" cy="1076961"/>
          </a:xfrm>
          <a:prstGeom prst="rect">
            <a:avLst/>
          </a:prstGeom>
          <a:noFill/>
        </p:spPr>
        <p:txBody>
          <a:bodyPr wrap="square" rtlCol="0">
            <a:spAutoFit/>
          </a:bodyPr>
          <a:lstStyle/>
          <a:p>
            <a:r>
              <a:rPr lang="tr-TR" sz="3199" dirty="0" smtClean="0"/>
              <a:t>GUZEM </a:t>
            </a:r>
            <a:r>
              <a:rPr lang="tr-TR" sz="3199" dirty="0"/>
              <a:t>tarafından yürütülen </a:t>
            </a:r>
            <a:r>
              <a:rPr lang="tr-TR" sz="3199" dirty="0">
                <a:hlinkClick r:id="rId3"/>
              </a:rPr>
              <a:t>http://uzem.gazi.edu.tr</a:t>
            </a:r>
            <a:r>
              <a:rPr lang="tr-TR" sz="3199" dirty="0"/>
              <a:t> e-Öğrenme </a:t>
            </a:r>
            <a:r>
              <a:rPr lang="tr-TR" sz="3199" dirty="0" err="1"/>
              <a:t>Portalı’ndan</a:t>
            </a:r>
            <a:r>
              <a:rPr lang="tr-TR" sz="3199" dirty="0"/>
              <a:t> yararlanarak derslerini yürütecektir.</a:t>
            </a:r>
          </a:p>
        </p:txBody>
      </p:sp>
      <p:sp>
        <p:nvSpPr>
          <p:cNvPr id="5" name="Metin kutusu 4"/>
          <p:cNvSpPr txBox="1"/>
          <p:nvPr/>
        </p:nvSpPr>
        <p:spPr>
          <a:xfrm>
            <a:off x="738163" y="8947075"/>
            <a:ext cx="10596990" cy="2553904"/>
          </a:xfrm>
          <a:prstGeom prst="rect">
            <a:avLst/>
          </a:prstGeom>
          <a:noFill/>
        </p:spPr>
        <p:txBody>
          <a:bodyPr wrap="square" rtlCol="0">
            <a:spAutoFit/>
          </a:bodyPr>
          <a:lstStyle/>
          <a:p>
            <a:r>
              <a:rPr lang="tr-TR" sz="3199" dirty="0"/>
              <a:t>Bu bölüme girdiğinizde sizden kullanıcı adı ve parola bilgisi sorulacaktır. Kullanıcı adınız </a:t>
            </a:r>
            <a:r>
              <a:rPr lang="tr-TR" sz="3199" b="1" dirty="0"/>
              <a:t>Gazi Üniversitesi Öğrenci İşleri Bilgi Sistemindeki 9 karakterlik öğrenci numaranız</a:t>
            </a:r>
            <a:r>
              <a:rPr lang="tr-TR" sz="3199" dirty="0"/>
              <a:t>, parola ise </a:t>
            </a:r>
            <a:r>
              <a:rPr lang="tr-TR" sz="3199" b="1" dirty="0"/>
              <a:t>TC kimlik numaranızın ilk 6 hanesidir</a:t>
            </a:r>
            <a:r>
              <a:rPr lang="tr-TR" sz="3199" dirty="0"/>
              <a:t>.</a:t>
            </a:r>
          </a:p>
        </p:txBody>
      </p:sp>
      <p:sp>
        <p:nvSpPr>
          <p:cNvPr id="6" name="Metin kutusu 5"/>
          <p:cNvSpPr txBox="1"/>
          <p:nvPr/>
        </p:nvSpPr>
        <p:spPr>
          <a:xfrm>
            <a:off x="232053" y="58330"/>
            <a:ext cx="11263685" cy="1200329"/>
          </a:xfrm>
          <a:prstGeom prst="rect">
            <a:avLst/>
          </a:prstGeom>
          <a:noFill/>
        </p:spPr>
        <p:txBody>
          <a:bodyPr wrap="square" rtlCol="0">
            <a:spAutoFit/>
          </a:bodyPr>
          <a:lstStyle/>
          <a:p>
            <a:r>
              <a:rPr lang="tr-TR" sz="3600" b="1" dirty="0">
                <a:solidFill>
                  <a:srgbClr val="FF0000"/>
                </a:solidFill>
              </a:rPr>
              <a:t>ORTAK DERSLER (Türk Dili, Atatürk İlkeleri ve İnkılap Tarihi, Yabancı Dil </a:t>
            </a:r>
            <a:r>
              <a:rPr lang="tr-TR" sz="3600" b="1" dirty="0" smtClean="0">
                <a:solidFill>
                  <a:srgbClr val="FF0000"/>
                </a:solidFill>
              </a:rPr>
              <a:t>dersleri</a:t>
            </a:r>
            <a:r>
              <a:rPr lang="tr-TR" sz="3600" dirty="0" smtClean="0">
                <a:solidFill>
                  <a:srgbClr val="FF0000"/>
                </a:solidFill>
              </a:rPr>
              <a:t>).</a:t>
            </a:r>
            <a:endParaRPr lang="tr-TR" sz="3600" dirty="0">
              <a:solidFill>
                <a:srgbClr val="FF0000"/>
              </a:solidFill>
            </a:endParaRPr>
          </a:p>
        </p:txBody>
      </p:sp>
    </p:spTree>
    <p:extLst>
      <p:ext uri="{BB962C8B-B14F-4D97-AF65-F5344CB8AC3E}">
        <p14:creationId xmlns:p14="http://schemas.microsoft.com/office/powerpoint/2010/main" val="25368231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s://encrypted-tbn2.gstatic.com/images?q=tbn:ANd9GcQ0jNg3q7W8APsAiCMtcAc5P_r1Zz1O3H--a53M5pLC-4LSWL-nh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30756" y="7562345"/>
            <a:ext cx="5350667" cy="36462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descr="http://osymtercih.net/sites/default/files/gazi_uni_merkez_kutuphanesi.jpg?131378448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7195" y="7565243"/>
            <a:ext cx="5350666" cy="3640502"/>
          </a:xfrm>
          <a:prstGeom prst="rect">
            <a:avLst/>
          </a:prstGeom>
          <a:noFill/>
          <a:extLst>
            <a:ext uri="{909E8E84-426E-40DD-AFC4-6F175D3DCCD1}">
              <a14:hiddenFill xmlns:a14="http://schemas.microsoft.com/office/drawing/2010/main">
                <a:solidFill>
                  <a:srgbClr val="FFFFFF"/>
                </a:solidFill>
              </a14:hiddenFill>
            </a:ext>
          </a:extLst>
        </p:spPr>
      </p:pic>
      <p:sp>
        <p:nvSpPr>
          <p:cNvPr id="8" name="Shape 62"/>
          <p:cNvSpPr txBox="1">
            <a:spLocks/>
          </p:cNvSpPr>
          <p:nvPr/>
        </p:nvSpPr>
        <p:spPr>
          <a:xfrm>
            <a:off x="278567" y="0"/>
            <a:ext cx="10787287" cy="1462683"/>
          </a:xfrm>
          <a:prstGeom prst="rect">
            <a:avLst/>
          </a:prstGeom>
        </p:spPr>
        <p:txBody>
          <a:bodyPr>
            <a:normAutofit/>
          </a:bodyPr>
          <a:lstStyle/>
          <a:p>
            <a:pPr marL="0" marR="0" lvl="0" indent="0" algn="ctr" defTabSz="600683" eaLnBrk="1" fontAlgn="auto" latinLnBrk="0" hangingPunct="1">
              <a:lnSpc>
                <a:spcPct val="90000"/>
              </a:lnSpc>
              <a:spcBef>
                <a:spcPts val="1646"/>
              </a:spcBef>
              <a:spcAft>
                <a:spcPts val="0"/>
              </a:spcAft>
              <a:buClrTx/>
              <a:buSzTx/>
              <a:buFontTx/>
              <a:buNone/>
              <a:tabLst/>
              <a:defRPr sz="1800">
                <a:solidFill>
                  <a:srgbClr val="000000"/>
                </a:solidFill>
              </a:defRPr>
            </a:pPr>
            <a:r>
              <a:rPr kumimoji="0" lang="tr-TR" sz="2800" b="1" i="0" u="none" strike="noStrike" kern="0" cap="none" spc="0" normalizeH="0" baseline="0" noProof="0" dirty="0" smtClean="0">
                <a:ln>
                  <a:noFill/>
                </a:ln>
                <a:solidFill>
                  <a:srgbClr val="FF0000"/>
                </a:solidFill>
                <a:effectLst/>
                <a:uLnTx/>
                <a:uFillTx/>
                <a:latin typeface="+mn-lt"/>
                <a:ea typeface="+mn-ea"/>
                <a:cs typeface="+mn-cs"/>
                <a:sym typeface="Bodoni SvtyTwo ITC TT-Book"/>
              </a:rPr>
              <a:t>KÜTÜPHANE</a:t>
            </a:r>
            <a:endParaRPr kumimoji="0" lang="tr-TR" sz="2800" b="1" i="0" u="none" strike="noStrike" kern="0" cap="none" spc="0" normalizeH="0" baseline="0" noProof="0" dirty="0">
              <a:ln>
                <a:noFill/>
              </a:ln>
              <a:solidFill>
                <a:srgbClr val="FF0000"/>
              </a:solidFill>
              <a:effectLst/>
              <a:uLnTx/>
              <a:uFillTx/>
              <a:latin typeface="+mn-lt"/>
              <a:ea typeface="+mn-ea"/>
              <a:cs typeface="+mn-cs"/>
              <a:sym typeface="Bodoni SvtyTwo ITC TT-Book"/>
            </a:endParaRPr>
          </a:p>
        </p:txBody>
      </p:sp>
      <p:sp>
        <p:nvSpPr>
          <p:cNvPr id="9" name="Shape 63"/>
          <p:cNvSpPr txBox="1">
            <a:spLocks/>
          </p:cNvSpPr>
          <p:nvPr/>
        </p:nvSpPr>
        <p:spPr>
          <a:xfrm>
            <a:off x="492881" y="635757"/>
            <a:ext cx="10787287" cy="7313415"/>
          </a:xfrm>
          <a:prstGeom prst="rect">
            <a:avLst/>
          </a:prstGeom>
        </p:spPr>
        <p:txBody>
          <a:bodyPr>
            <a:normAutofit fontScale="85000" lnSpcReduction="20000"/>
          </a:bodyPr>
          <a:lstStyle/>
          <a:p>
            <a:pPr marL="478325" marR="0" lvl="0"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kumimoji="0" lang="tr-TR" sz="3600" b="0" i="0" u="sng" strike="noStrike" kern="0" cap="none" spc="0" normalizeH="0" baseline="0" noProof="0" dirty="0" err="1" smtClean="0">
                <a:ln>
                  <a:noFill/>
                </a:ln>
                <a:solidFill>
                  <a:srgbClr val="000000"/>
                </a:solidFill>
                <a:effectLst/>
                <a:uLnTx/>
                <a:uFillTx/>
                <a:latin typeface="+mn-lt"/>
                <a:ea typeface="Palatino"/>
                <a:cs typeface="Palatino"/>
                <a:sym typeface="Palatino"/>
                <a:hlinkClick r:id="rId4"/>
              </a:rPr>
              <a:t>lib</a:t>
            </a:r>
            <a:r>
              <a:rPr kumimoji="0" lang="tr-TR" sz="3600" b="0" i="0" u="sng" strike="noStrike" kern="0" cap="none" spc="0" normalizeH="0" baseline="0" noProof="0" dirty="0" smtClean="0">
                <a:ln>
                  <a:noFill/>
                </a:ln>
                <a:solidFill>
                  <a:srgbClr val="000000"/>
                </a:solidFill>
                <a:effectLst/>
                <a:uLnTx/>
                <a:uFillTx/>
                <a:latin typeface="+mn-lt"/>
                <a:ea typeface="Palatino"/>
                <a:cs typeface="Palatino"/>
                <a:sym typeface="Palatino"/>
                <a:hlinkClick r:id="rId4"/>
              </a:rPr>
              <a:t>.gazi.edu.tr</a:t>
            </a:r>
            <a:endParaRPr kumimoji="0" lang="tr-TR" sz="3600" b="0" i="0" u="sng" strike="noStrike" kern="0" cap="none" spc="0" normalizeH="0" baseline="0" noProof="0" dirty="0" smtClean="0">
              <a:ln>
                <a:noFill/>
              </a:ln>
              <a:solidFill>
                <a:srgbClr val="000000"/>
              </a:solidFill>
              <a:effectLst/>
              <a:uLnTx/>
              <a:uFillTx/>
              <a:latin typeface="+mn-lt"/>
              <a:ea typeface="Palatino"/>
              <a:cs typeface="Palatino"/>
              <a:sym typeface="Palatino"/>
            </a:endParaRPr>
          </a:p>
          <a:p>
            <a:pPr marL="478325" indent="-478325" algn="just" defTabSz="594676">
              <a:spcBef>
                <a:spcPts val="2365"/>
              </a:spcBef>
              <a:buClr>
                <a:srgbClr val="929292"/>
              </a:buClr>
              <a:buSzPct val="60000"/>
              <a:buFont typeface="Zapf Dingbats"/>
              <a:buChar char="❖"/>
              <a:defRPr sz="1800">
                <a:solidFill>
                  <a:srgbClr val="000000"/>
                </a:solidFill>
              </a:defRPr>
            </a:pPr>
            <a:r>
              <a:rPr lang="tr-TR" sz="3600" dirty="0" smtClean="0">
                <a:solidFill>
                  <a:srgbClr val="000000"/>
                </a:solidFill>
              </a:rPr>
              <a:t>Türkiye'nin en büyük üniversite kütüphanelerinden birine sahiptir. Kütüphanede, 1500 kişilik oturma kapasiteli, 226.000 civarı basılı, 102.000 civarı elektronik kitap, 79 bin civarı ciltli dergi bulunmaktadır.</a:t>
            </a:r>
            <a:endPar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endParaRPr>
          </a:p>
          <a:p>
            <a:pPr marL="478325" marR="0" lvl="0"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dirty="0">
                <a:solidFill>
                  <a:srgbClr val="000000"/>
                </a:solidFill>
                <a:latin typeface="+mn-lt"/>
              </a:rPr>
              <a:t>Ç</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alışma </a:t>
            </a:r>
            <a:r>
              <a:rPr lang="tr-TR" sz="3600" dirty="0">
                <a:solidFill>
                  <a:srgbClr val="000000"/>
                </a:solidFill>
                <a:latin typeface="+mn-lt"/>
              </a:rPr>
              <a:t>S</a:t>
            </a:r>
            <a:r>
              <a:rPr kumimoji="0" lang="tr-TR" sz="3600" b="0" i="0" u="none" strike="noStrike" kern="0" cap="none" spc="0" normalizeH="0" baseline="0" noProof="0" dirty="0" err="1" smtClean="0">
                <a:ln>
                  <a:noFill/>
                </a:ln>
                <a:solidFill>
                  <a:srgbClr val="000000"/>
                </a:solidFill>
                <a:effectLst/>
                <a:uLnTx/>
                <a:uFillTx/>
                <a:latin typeface="+mn-lt"/>
                <a:ea typeface="Palatino"/>
                <a:cs typeface="Palatino"/>
                <a:sym typeface="Palatino"/>
              </a:rPr>
              <a:t>aatleri</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a:t>
            </a:r>
          </a:p>
          <a:p>
            <a:pPr marL="956651" marR="0" lvl="1"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dirty="0">
                <a:solidFill>
                  <a:srgbClr val="000000"/>
                </a:solidFill>
                <a:latin typeface="+mn-lt"/>
              </a:rPr>
              <a:t>A</a:t>
            </a:r>
            <a:r>
              <a:rPr kumimoji="0" lang="tr-TR" sz="3600" b="0" i="0" u="none" strike="noStrike" kern="0" cap="none" spc="0" normalizeH="0" baseline="0" noProof="0" dirty="0" err="1" smtClean="0">
                <a:ln>
                  <a:noFill/>
                </a:ln>
                <a:solidFill>
                  <a:srgbClr val="000000"/>
                </a:solidFill>
                <a:effectLst/>
                <a:uLnTx/>
                <a:uFillTx/>
                <a:latin typeface="+mn-lt"/>
                <a:ea typeface="Palatino"/>
                <a:cs typeface="Palatino"/>
                <a:sym typeface="Palatino"/>
              </a:rPr>
              <a:t>kademik</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dönem 24 saat </a:t>
            </a:r>
          </a:p>
          <a:p>
            <a:pPr marL="956651" marR="0" lvl="1"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dirty="0">
                <a:solidFill>
                  <a:srgbClr val="000000"/>
                </a:solidFill>
                <a:latin typeface="+mn-lt"/>
              </a:rPr>
              <a:t>F</a:t>
            </a:r>
            <a:r>
              <a:rPr kumimoji="0" lang="tr-TR" sz="3600" b="0" i="0" u="none" strike="noStrike" kern="0" cap="none" spc="0" normalizeH="0" baseline="0" noProof="0" dirty="0" err="1" smtClean="0">
                <a:ln>
                  <a:noFill/>
                </a:ln>
                <a:solidFill>
                  <a:srgbClr val="000000"/>
                </a:solidFill>
                <a:effectLst/>
                <a:uLnTx/>
                <a:uFillTx/>
                <a:latin typeface="+mn-lt"/>
                <a:ea typeface="Palatino"/>
                <a:cs typeface="Palatino"/>
                <a:sym typeface="Palatino"/>
              </a:rPr>
              <a:t>otokopi</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08.30-00.00</a:t>
            </a:r>
          </a:p>
          <a:p>
            <a:pPr marL="478325" marR="0" lvl="0"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kumimoji="0" lang="tr-TR" sz="3600" b="0" i="0" u="none" strike="noStrike" kern="0" cap="none" spc="0" normalizeH="0" baseline="0" noProof="0" dirty="0" smtClean="0">
                <a:ln>
                  <a:noFill/>
                </a:ln>
                <a:solidFill>
                  <a:srgbClr val="0070C0"/>
                </a:solidFill>
                <a:effectLst/>
                <a:uLnTx/>
                <a:uFillTx/>
                <a:latin typeface="+mn-lt"/>
                <a:ea typeface="Palatino"/>
                <a:cs typeface="Palatino"/>
                <a:sym typeface="Palatino"/>
              </a:rPr>
              <a:t>https://kutuphane.gazi.edu.tr/ </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adresinden kütüphaneye uzaktan erişim ile işlemlerinizi gerçekleştirebilirsiniz.</a:t>
            </a:r>
          </a:p>
          <a:p>
            <a:pPr marL="956651" marR="0" lvl="1"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dirty="0">
                <a:solidFill>
                  <a:srgbClr val="FF0000"/>
                </a:solidFill>
                <a:latin typeface="+mn-lt"/>
              </a:rPr>
              <a:t>Ü</a:t>
            </a:r>
            <a:r>
              <a:rPr kumimoji="0" lang="tr-TR" sz="3600" b="0" i="0" u="none" strike="noStrike" kern="0" cap="none" spc="0" normalizeH="0" baseline="0" noProof="0" dirty="0" smtClean="0">
                <a:ln>
                  <a:noFill/>
                </a:ln>
                <a:solidFill>
                  <a:srgbClr val="FF0000"/>
                </a:solidFill>
                <a:effectLst/>
                <a:uLnTx/>
                <a:uFillTx/>
                <a:latin typeface="+mn-lt"/>
                <a:ea typeface="Palatino"/>
                <a:cs typeface="Palatino"/>
                <a:sym typeface="Palatino"/>
              </a:rPr>
              <a:t>ye </a:t>
            </a:r>
            <a:r>
              <a:rPr lang="tr-TR" sz="3600" dirty="0">
                <a:solidFill>
                  <a:srgbClr val="FF0000"/>
                </a:solidFill>
                <a:latin typeface="+mn-lt"/>
              </a:rPr>
              <a:t>N</a:t>
            </a:r>
            <a:r>
              <a:rPr kumimoji="0" lang="tr-TR" sz="3600" b="0" i="0" u="none" strike="noStrike" kern="0" cap="none" spc="0" normalizeH="0" baseline="0" noProof="0" dirty="0" err="1" smtClean="0">
                <a:ln>
                  <a:noFill/>
                </a:ln>
                <a:solidFill>
                  <a:srgbClr val="FF0000"/>
                </a:solidFill>
                <a:effectLst/>
                <a:uLnTx/>
                <a:uFillTx/>
                <a:latin typeface="+mn-lt"/>
                <a:ea typeface="Palatino"/>
                <a:cs typeface="Palatino"/>
                <a:sym typeface="Palatino"/>
              </a:rPr>
              <a:t>umarası</a:t>
            </a:r>
            <a:r>
              <a:rPr kumimoji="0" lang="tr-TR" sz="3600" b="0" i="0" u="none" strike="noStrike" kern="0" cap="none" spc="0" normalizeH="0" baseline="0" noProof="0" dirty="0" smtClean="0">
                <a:ln>
                  <a:noFill/>
                </a:ln>
                <a:solidFill>
                  <a:srgbClr val="FF0000"/>
                </a:solidFill>
                <a:effectLst/>
                <a:uLnTx/>
                <a:uFillTx/>
                <a:latin typeface="+mn-lt"/>
                <a:ea typeface="Palatino"/>
                <a:cs typeface="Palatino"/>
                <a:sym typeface="Palatino"/>
              </a:rPr>
              <a:t>:</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Öğrenci numarası, </a:t>
            </a:r>
          </a:p>
          <a:p>
            <a:pPr marL="956651" marR="0" lvl="1"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noProof="0" dirty="0">
                <a:solidFill>
                  <a:srgbClr val="FF0000"/>
                </a:solidFill>
                <a:latin typeface="+mn-lt"/>
              </a:rPr>
              <a:t>Ş</a:t>
            </a:r>
            <a:r>
              <a:rPr kumimoji="0" lang="tr-TR" sz="3600" b="0" i="0" u="none" strike="noStrike" kern="0" cap="none" spc="0" normalizeH="0" baseline="0" noProof="0" dirty="0" smtClean="0">
                <a:ln>
                  <a:noFill/>
                </a:ln>
                <a:solidFill>
                  <a:srgbClr val="FF0000"/>
                </a:solidFill>
                <a:effectLst/>
                <a:uLnTx/>
                <a:uFillTx/>
                <a:latin typeface="+mn-lt"/>
                <a:ea typeface="Palatino"/>
                <a:cs typeface="Palatino"/>
                <a:sym typeface="Palatino"/>
              </a:rPr>
              <a:t>ifre: </a:t>
            </a:r>
            <a:r>
              <a:rPr lang="tr-TR" sz="3600" dirty="0" smtClean="0">
                <a:solidFill>
                  <a:srgbClr val="000000"/>
                </a:solidFill>
                <a:latin typeface="+mn-lt"/>
              </a:rPr>
              <a:t>T.C.</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kimlik numarasının son 6 hanesi</a:t>
            </a:r>
          </a:p>
          <a:p>
            <a:pPr marL="956651" marR="0" lvl="1" indent="-478325"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endParaRPr kumimoji="0" lang="tr-TR" sz="3600" b="0" i="0" u="none" strike="noStrike" kern="0" cap="none" spc="0" normalizeH="0" baseline="0" noProof="0" dirty="0" smtClean="0">
              <a:ln>
                <a:noFill/>
              </a:ln>
              <a:solidFill>
                <a:srgbClr val="000000"/>
              </a:solidFill>
              <a:effectLst/>
              <a:uLnTx/>
              <a:uFillTx/>
              <a:latin typeface="Palatino"/>
              <a:ea typeface="Palatino"/>
              <a:cs typeface="Palatino"/>
              <a:sym typeface="Palatino"/>
            </a:endParaRPr>
          </a:p>
        </p:txBody>
      </p:sp>
    </p:spTree>
    <p:extLst>
      <p:ext uri="{BB962C8B-B14F-4D97-AF65-F5344CB8AC3E}">
        <p14:creationId xmlns:p14="http://schemas.microsoft.com/office/powerpoint/2010/main" val="1129905909"/>
      </p:ext>
    </p:extLst>
  </p:cSld>
  <p:clrMapOvr>
    <a:masterClrMapping/>
  </p:clrMapOvr>
  <p:transition spd="med">
    <p:pull/>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Shape 65"/>
          <p:cNvSpPr>
            <a:spLocks noGrp="1"/>
          </p:cNvSpPr>
          <p:nvPr>
            <p:ph type="title"/>
          </p:nvPr>
        </p:nvSpPr>
        <p:spPr>
          <a:xfrm>
            <a:off x="635757" y="1635889"/>
            <a:ext cx="10787287" cy="753140"/>
          </a:xfrm>
          <a:prstGeom prst="rect">
            <a:avLst/>
          </a:prstGeom>
        </p:spPr>
        <p:txBody>
          <a:bodyPr>
            <a:normAutofit fontScale="90000"/>
          </a:bodyPr>
          <a:lstStyle/>
          <a:p>
            <a:pPr lvl="0">
              <a:defRPr sz="1800">
                <a:solidFill>
                  <a:srgbClr val="000000"/>
                </a:solidFill>
              </a:defRPr>
            </a:pPr>
            <a:r>
              <a:rPr lang="tr-TR" sz="4000" b="1" dirty="0">
                <a:solidFill>
                  <a:srgbClr val="FF0000"/>
                </a:solidFill>
              </a:rPr>
              <a:t>ÖĞRENCİ </a:t>
            </a:r>
            <a:r>
              <a:rPr lang="tr-TR" sz="4000" b="1" dirty="0" smtClean="0">
                <a:solidFill>
                  <a:srgbClr val="FF0000"/>
                </a:solidFill>
              </a:rPr>
              <a:t>İŞLERİ</a:t>
            </a:r>
            <a:r>
              <a:rPr lang="tr-TR" sz="2800" b="1" dirty="0" smtClean="0">
                <a:solidFill>
                  <a:srgbClr val="FF0000"/>
                </a:solidFill>
              </a:rPr>
              <a:t/>
            </a:r>
            <a:br>
              <a:rPr lang="tr-TR" sz="2800" b="1" dirty="0" smtClean="0">
                <a:solidFill>
                  <a:srgbClr val="FF0000"/>
                </a:solidFill>
              </a:rPr>
            </a:br>
            <a:r>
              <a:rPr lang="tr-TR" sz="2800" b="1" dirty="0" smtClean="0">
                <a:solidFill>
                  <a:srgbClr val="FF0000"/>
                </a:solidFill>
              </a:rPr>
              <a:t/>
            </a:r>
            <a:br>
              <a:rPr lang="tr-TR" sz="2800" b="1" dirty="0" smtClean="0">
                <a:solidFill>
                  <a:srgbClr val="FF0000"/>
                </a:solidFill>
              </a:rPr>
            </a:br>
            <a:endParaRPr lang="tr-TR" sz="2800" b="1" dirty="0">
              <a:solidFill>
                <a:srgbClr val="FF0000"/>
              </a:solidFill>
            </a:endParaRPr>
          </a:p>
        </p:txBody>
      </p:sp>
      <p:sp>
        <p:nvSpPr>
          <p:cNvPr id="66" name="Shape 66"/>
          <p:cNvSpPr>
            <a:spLocks noGrp="1"/>
          </p:cNvSpPr>
          <p:nvPr>
            <p:ph type="body" idx="1"/>
          </p:nvPr>
        </p:nvSpPr>
        <p:spPr>
          <a:xfrm>
            <a:off x="378123" y="2682379"/>
            <a:ext cx="10787287" cy="5120649"/>
          </a:xfrm>
          <a:prstGeom prst="rect">
            <a:avLst/>
          </a:prstGeom>
        </p:spPr>
        <p:txBody>
          <a:bodyPr>
            <a:normAutofit/>
          </a:bodyPr>
          <a:lstStyle/>
          <a:p>
            <a:pPr lvl="0">
              <a:defRPr sz="1800">
                <a:solidFill>
                  <a:srgbClr val="000000"/>
                </a:solidFill>
              </a:defRPr>
            </a:pPr>
            <a:r>
              <a:rPr sz="3200" u="sng" dirty="0">
                <a:latin typeface="+mn-lt"/>
                <a:hlinkClick r:id="rId2"/>
              </a:rPr>
              <a:t>ogris.gazi.edu.tr</a:t>
            </a:r>
            <a:endParaRPr sz="3200" dirty="0">
              <a:latin typeface="+mn-lt"/>
            </a:endParaRPr>
          </a:p>
          <a:p>
            <a:pPr lvl="0">
              <a:defRPr sz="1800">
                <a:solidFill>
                  <a:srgbClr val="000000"/>
                </a:solidFill>
              </a:defRPr>
            </a:pPr>
            <a:r>
              <a:rPr lang="tr-TR" sz="3200" dirty="0" err="1">
                <a:latin typeface="+mn-lt"/>
              </a:rPr>
              <a:t>Ö</a:t>
            </a:r>
            <a:r>
              <a:rPr lang="tr-TR" sz="3200" dirty="0" err="1" smtClean="0">
                <a:latin typeface="+mn-lt"/>
              </a:rPr>
              <a:t>ğ</a:t>
            </a:r>
            <a:r>
              <a:rPr sz="3200" dirty="0" err="1" smtClean="0">
                <a:latin typeface="+mn-lt"/>
              </a:rPr>
              <a:t>renci</a:t>
            </a:r>
            <a:r>
              <a:rPr sz="3200" dirty="0" smtClean="0">
                <a:latin typeface="+mn-lt"/>
              </a:rPr>
              <a:t> </a:t>
            </a:r>
            <a:r>
              <a:rPr sz="3200" dirty="0" err="1" smtClean="0">
                <a:latin typeface="+mn-lt"/>
              </a:rPr>
              <a:t>belgesi</a:t>
            </a:r>
            <a:endParaRPr lang="tr-TR" sz="3200" dirty="0" smtClean="0">
              <a:latin typeface="+mn-lt"/>
            </a:endParaRPr>
          </a:p>
          <a:p>
            <a:pPr lvl="0">
              <a:defRPr sz="1800">
                <a:solidFill>
                  <a:srgbClr val="000000"/>
                </a:solidFill>
              </a:defRPr>
            </a:pPr>
            <a:r>
              <a:rPr lang="tr-TR" sz="3200" dirty="0" smtClean="0">
                <a:latin typeface="+mn-lt"/>
              </a:rPr>
              <a:t>T</a:t>
            </a:r>
            <a:r>
              <a:rPr sz="3200" dirty="0" err="1" smtClean="0">
                <a:latin typeface="+mn-lt"/>
              </a:rPr>
              <a:t>ranskript</a:t>
            </a:r>
            <a:endParaRPr lang="tr-TR" sz="3200" dirty="0" smtClean="0">
              <a:latin typeface="+mn-lt"/>
            </a:endParaRPr>
          </a:p>
          <a:p>
            <a:pPr marL="0" lvl="0" indent="0">
              <a:lnSpc>
                <a:spcPct val="150000"/>
              </a:lnSpc>
              <a:buNone/>
              <a:defRPr sz="1800">
                <a:solidFill>
                  <a:srgbClr val="000000"/>
                </a:solidFill>
              </a:defRPr>
            </a:pPr>
            <a:endParaRPr lang="tr-TR" dirty="0" smtClean="0">
              <a:solidFill>
                <a:srgbClr val="0070C0"/>
              </a:solidFill>
            </a:endParaRPr>
          </a:p>
          <a:p>
            <a:pPr marL="0" lvl="0" indent="0">
              <a:lnSpc>
                <a:spcPct val="150000"/>
              </a:lnSpc>
              <a:buNone/>
              <a:defRPr sz="1800">
                <a:solidFill>
                  <a:srgbClr val="000000"/>
                </a:solidFill>
              </a:defRPr>
            </a:pPr>
            <a:endParaRPr dirty="0">
              <a:solidFill>
                <a:srgbClr val="0070C0"/>
              </a:solidFill>
            </a:endParaRPr>
          </a:p>
        </p:txBody>
      </p:sp>
      <p:sp>
        <p:nvSpPr>
          <p:cNvPr id="4" name="Shape 59"/>
          <p:cNvSpPr txBox="1">
            <a:spLocks/>
          </p:cNvSpPr>
          <p:nvPr/>
        </p:nvSpPr>
        <p:spPr>
          <a:xfrm>
            <a:off x="421443" y="5779293"/>
            <a:ext cx="10787287" cy="1462683"/>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ctr" defTabSz="600683">
              <a:lnSpc>
                <a:spcPct val="90000"/>
              </a:lnSpc>
              <a:spcBef>
                <a:spcPts val="1646"/>
              </a:spcBef>
              <a:defRPr sz="7200">
                <a:solidFill>
                  <a:srgbClr val="D93E2B"/>
                </a:solidFill>
                <a:latin typeface="+mn-lt"/>
                <a:ea typeface="+mn-ea"/>
                <a:cs typeface="+mn-cs"/>
                <a:sym typeface="Bodoni SvtyTwo ITC TT-Book"/>
              </a:defRPr>
            </a:lvl1pPr>
            <a:lvl2pPr indent="235050" algn="ctr" defTabSz="600683">
              <a:lnSpc>
                <a:spcPct val="90000"/>
              </a:lnSpc>
              <a:spcBef>
                <a:spcPts val="1646"/>
              </a:spcBef>
              <a:defRPr sz="7200">
                <a:solidFill>
                  <a:srgbClr val="D93E2B"/>
                </a:solidFill>
                <a:latin typeface="+mn-lt"/>
                <a:ea typeface="+mn-ea"/>
                <a:cs typeface="+mn-cs"/>
                <a:sym typeface="Bodoni SvtyTwo ITC TT-Book"/>
              </a:defRPr>
            </a:lvl2pPr>
            <a:lvl3pPr indent="470099" algn="ctr" defTabSz="600683">
              <a:lnSpc>
                <a:spcPct val="90000"/>
              </a:lnSpc>
              <a:spcBef>
                <a:spcPts val="1646"/>
              </a:spcBef>
              <a:defRPr sz="7200">
                <a:solidFill>
                  <a:srgbClr val="D93E2B"/>
                </a:solidFill>
                <a:latin typeface="+mn-lt"/>
                <a:ea typeface="+mn-ea"/>
                <a:cs typeface="+mn-cs"/>
                <a:sym typeface="Bodoni SvtyTwo ITC TT-Book"/>
              </a:defRPr>
            </a:lvl3pPr>
            <a:lvl4pPr indent="705147" algn="ctr" defTabSz="600683">
              <a:lnSpc>
                <a:spcPct val="90000"/>
              </a:lnSpc>
              <a:spcBef>
                <a:spcPts val="1646"/>
              </a:spcBef>
              <a:defRPr sz="7200">
                <a:solidFill>
                  <a:srgbClr val="D93E2B"/>
                </a:solidFill>
                <a:latin typeface="+mn-lt"/>
                <a:ea typeface="+mn-ea"/>
                <a:cs typeface="+mn-cs"/>
                <a:sym typeface="Bodoni SvtyTwo ITC TT-Book"/>
              </a:defRPr>
            </a:lvl4pPr>
            <a:lvl5pPr indent="940197" algn="ctr" defTabSz="600683">
              <a:lnSpc>
                <a:spcPct val="90000"/>
              </a:lnSpc>
              <a:spcBef>
                <a:spcPts val="1646"/>
              </a:spcBef>
              <a:defRPr sz="7200">
                <a:solidFill>
                  <a:srgbClr val="D93E2B"/>
                </a:solidFill>
                <a:latin typeface="+mn-lt"/>
                <a:ea typeface="+mn-ea"/>
                <a:cs typeface="+mn-cs"/>
                <a:sym typeface="Bodoni SvtyTwo ITC TT-Book"/>
              </a:defRPr>
            </a:lvl5pPr>
            <a:lvl6pPr indent="1175248" algn="ctr" defTabSz="600683">
              <a:lnSpc>
                <a:spcPct val="90000"/>
              </a:lnSpc>
              <a:spcBef>
                <a:spcPts val="1646"/>
              </a:spcBef>
              <a:defRPr sz="7200">
                <a:solidFill>
                  <a:srgbClr val="D93E2B"/>
                </a:solidFill>
                <a:latin typeface="+mn-lt"/>
                <a:ea typeface="+mn-ea"/>
                <a:cs typeface="+mn-cs"/>
                <a:sym typeface="Bodoni SvtyTwo ITC TT-Book"/>
              </a:defRPr>
            </a:lvl6pPr>
            <a:lvl7pPr indent="1410297" algn="ctr" defTabSz="600683">
              <a:lnSpc>
                <a:spcPct val="90000"/>
              </a:lnSpc>
              <a:spcBef>
                <a:spcPts val="1646"/>
              </a:spcBef>
              <a:defRPr sz="7200">
                <a:solidFill>
                  <a:srgbClr val="D93E2B"/>
                </a:solidFill>
                <a:latin typeface="+mn-lt"/>
                <a:ea typeface="+mn-ea"/>
                <a:cs typeface="+mn-cs"/>
                <a:sym typeface="Bodoni SvtyTwo ITC TT-Book"/>
              </a:defRPr>
            </a:lvl7pPr>
            <a:lvl8pPr indent="1645346" algn="ctr" defTabSz="600683">
              <a:lnSpc>
                <a:spcPct val="90000"/>
              </a:lnSpc>
              <a:spcBef>
                <a:spcPts val="1646"/>
              </a:spcBef>
              <a:defRPr sz="7200">
                <a:solidFill>
                  <a:srgbClr val="D93E2B"/>
                </a:solidFill>
                <a:latin typeface="+mn-lt"/>
                <a:ea typeface="+mn-ea"/>
                <a:cs typeface="+mn-cs"/>
                <a:sym typeface="Bodoni SvtyTwo ITC TT-Book"/>
              </a:defRPr>
            </a:lvl8pPr>
            <a:lvl9pPr indent="1880395" algn="ctr" defTabSz="600683">
              <a:lnSpc>
                <a:spcPct val="90000"/>
              </a:lnSpc>
              <a:spcBef>
                <a:spcPts val="1646"/>
              </a:spcBef>
              <a:defRPr sz="7200">
                <a:solidFill>
                  <a:srgbClr val="D93E2B"/>
                </a:solidFill>
                <a:latin typeface="+mn-lt"/>
                <a:ea typeface="+mn-ea"/>
                <a:cs typeface="+mn-cs"/>
                <a:sym typeface="Bodoni SvtyTwo ITC TT-Book"/>
              </a:defRPr>
            </a:lvl9pPr>
          </a:lstStyle>
          <a:p>
            <a:pPr algn="l">
              <a:defRPr sz="1800">
                <a:solidFill>
                  <a:srgbClr val="000000"/>
                </a:solidFill>
              </a:defRPr>
            </a:pPr>
            <a:r>
              <a:rPr lang="tr-TR" sz="2400" b="1" dirty="0" smtClean="0">
                <a:solidFill>
                  <a:srgbClr val="FF0000"/>
                </a:solidFill>
              </a:rPr>
              <a:t>GAZİ E-POSTA</a:t>
            </a:r>
            <a:endParaRPr lang="tr-TR" sz="2400" b="1" dirty="0">
              <a:solidFill>
                <a:srgbClr val="FF0000"/>
              </a:solidFill>
            </a:endParaRPr>
          </a:p>
        </p:txBody>
      </p:sp>
      <p:sp>
        <p:nvSpPr>
          <p:cNvPr id="2" name="Dikdörtgen 1"/>
          <p:cNvSpPr/>
          <p:nvPr/>
        </p:nvSpPr>
        <p:spPr>
          <a:xfrm>
            <a:off x="492881" y="7065177"/>
            <a:ext cx="6984776" cy="2585323"/>
          </a:xfrm>
          <a:prstGeom prst="rect">
            <a:avLst/>
          </a:prstGeom>
        </p:spPr>
        <p:txBody>
          <a:bodyPr wrap="square">
            <a:spAutoFit/>
          </a:bodyPr>
          <a:lstStyle/>
          <a:p>
            <a:pPr marL="457200" lvl="0" indent="-457200" algn="just">
              <a:lnSpc>
                <a:spcPct val="150000"/>
              </a:lnSpc>
              <a:buFont typeface="Wingdings" panose="05000000000000000000" pitchFamily="2" charset="2"/>
              <a:buChar char="v"/>
              <a:defRPr sz="1800">
                <a:solidFill>
                  <a:srgbClr val="000000"/>
                </a:solidFill>
              </a:defRPr>
            </a:pPr>
            <a:r>
              <a:rPr lang="tr-TR" sz="3600" u="sng" dirty="0">
                <a:latin typeface="+mn-lt"/>
                <a:hlinkClick r:id="rId3"/>
              </a:rPr>
              <a:t>gunet.gazi.edu.tr</a:t>
            </a:r>
            <a:endParaRPr lang="tr-TR" sz="3600" dirty="0">
              <a:latin typeface="+mn-lt"/>
            </a:endParaRPr>
          </a:p>
          <a:p>
            <a:pPr marL="457200" lvl="0" indent="-457200" algn="just">
              <a:lnSpc>
                <a:spcPct val="150000"/>
              </a:lnSpc>
              <a:buFont typeface="Wingdings" panose="05000000000000000000" pitchFamily="2" charset="2"/>
              <a:buChar char="v"/>
              <a:defRPr sz="1800">
                <a:solidFill>
                  <a:srgbClr val="000000"/>
                </a:solidFill>
              </a:defRPr>
            </a:pPr>
            <a:r>
              <a:rPr lang="tr-TR" sz="3600" dirty="0">
                <a:latin typeface="+mn-lt"/>
              </a:rPr>
              <a:t>Ö</a:t>
            </a:r>
            <a:r>
              <a:rPr lang="tr-TR" sz="3600" dirty="0" smtClean="0">
                <a:latin typeface="+mn-lt"/>
              </a:rPr>
              <a:t>ğrenci </a:t>
            </a:r>
            <a:r>
              <a:rPr lang="tr-TR" sz="3600" dirty="0">
                <a:latin typeface="+mn-lt"/>
              </a:rPr>
              <a:t>e-posta talep</a:t>
            </a:r>
          </a:p>
          <a:p>
            <a:pPr marL="457200" lvl="0" indent="-457200" algn="just">
              <a:lnSpc>
                <a:spcPct val="150000"/>
              </a:lnSpc>
              <a:buFont typeface="Wingdings" panose="05000000000000000000" pitchFamily="2" charset="2"/>
              <a:buChar char="v"/>
              <a:defRPr sz="1800">
                <a:solidFill>
                  <a:srgbClr val="000000"/>
                </a:solidFill>
              </a:defRPr>
            </a:pPr>
            <a:r>
              <a:rPr lang="tr-TR" sz="3600" dirty="0">
                <a:latin typeface="+mn-lt"/>
              </a:rPr>
              <a:t>K</a:t>
            </a:r>
            <a:r>
              <a:rPr lang="tr-TR" sz="3600" dirty="0" smtClean="0">
                <a:latin typeface="+mn-lt"/>
              </a:rPr>
              <a:t>ablosuz </a:t>
            </a:r>
            <a:r>
              <a:rPr lang="tr-TR" sz="3600" dirty="0">
                <a:latin typeface="+mn-lt"/>
              </a:rPr>
              <a:t>ağ (EDUROAM)</a:t>
            </a:r>
          </a:p>
        </p:txBody>
      </p:sp>
    </p:spTree>
    <p:extLst>
      <p:ext uri="{BB962C8B-B14F-4D97-AF65-F5344CB8AC3E}">
        <p14:creationId xmlns:p14="http://schemas.microsoft.com/office/powerpoint/2010/main" val="1138318183"/>
      </p:ext>
    </p:extLst>
  </p:cSld>
  <p:clrMapOvr>
    <a:masterClrMapping/>
  </p:clrMapOvr>
  <p:transition spd="med">
    <p:pull/>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Başlık"/>
          <p:cNvSpPr txBox="1">
            <a:spLocks/>
          </p:cNvSpPr>
          <p:nvPr/>
        </p:nvSpPr>
        <p:spPr>
          <a:xfrm>
            <a:off x="0" y="-1"/>
            <a:ext cx="11701463" cy="2064517"/>
          </a:xfrm>
          <a:prstGeom prst="rect">
            <a:avLst/>
          </a:prstGeom>
          <a:solidFill>
            <a:schemeClr val="accent1">
              <a:lumMod val="60000"/>
              <a:lumOff val="40000"/>
            </a:schemeClr>
          </a:solidFill>
        </p:spPr>
        <p:txBody>
          <a:bodyPr>
            <a:normAutofit/>
          </a:bodyPr>
          <a:lstStyle/>
          <a:p>
            <a:pPr marL="128588" marR="0" lvl="0" indent="-385763"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 Burs Destek Hizmeti</a:t>
            </a:r>
          </a:p>
          <a:p>
            <a:pPr marL="128588" marR="0" lvl="0" indent="-385763" algn="ctr" defTabSz="600683" eaLnBrk="1" fontAlgn="auto" latinLnBrk="0" hangingPunct="1">
              <a:lnSpc>
                <a:spcPct val="90000"/>
              </a:lnSpc>
              <a:spcBef>
                <a:spcPts val="1646"/>
              </a:spcBef>
              <a:spcAft>
                <a:spcPts val="0"/>
              </a:spcAft>
              <a:buClrTx/>
              <a:buSzTx/>
              <a:buFontTx/>
              <a:buNone/>
              <a:tabLst/>
              <a:defRPr/>
            </a:pPr>
            <a:r>
              <a:rPr lang="tr-TR" sz="3600" dirty="0" smtClean="0">
                <a:solidFill>
                  <a:srgbClr val="D93E2B"/>
                </a:solidFill>
                <a:latin typeface="+mn-lt"/>
                <a:ea typeface="+mn-ea"/>
                <a:cs typeface="+mn-cs"/>
                <a:sym typeface="Bodoni SvtyTwo ITC TT-Book"/>
              </a:rPr>
              <a:t>(Aşağıdaki bilgiler paylaşılabilir.)</a:t>
            </a:r>
            <a:endParaRPr kumimoji="0" lang="tr-TR" sz="3600" b="0" i="0" u="none" strike="noStrike" kern="0" cap="none" spc="0" normalizeH="0" baseline="0" noProof="0" dirty="0" smtClean="0">
              <a:ln>
                <a:noFill/>
              </a:ln>
              <a:solidFill>
                <a:srgbClr val="D93E2B"/>
              </a:solidFill>
              <a:effectLst/>
              <a:uLnTx/>
              <a:uFillTx/>
              <a:latin typeface="+mn-lt"/>
              <a:ea typeface="+mn-ea"/>
              <a:cs typeface="+mn-cs"/>
              <a:sym typeface="Bodoni SvtyTwo ITC TT-Book"/>
            </a:endParaRPr>
          </a:p>
        </p:txBody>
      </p:sp>
      <p:sp>
        <p:nvSpPr>
          <p:cNvPr id="5" name="2 İçerik Yer Tutucusu"/>
          <p:cNvSpPr txBox="1">
            <a:spLocks/>
          </p:cNvSpPr>
          <p:nvPr/>
        </p:nvSpPr>
        <p:spPr>
          <a:xfrm>
            <a:off x="0" y="1988839"/>
            <a:ext cx="11701463" cy="9712624"/>
          </a:xfrm>
          <a:prstGeom prst="rect">
            <a:avLst/>
          </a:prstGeom>
          <a:solidFill>
            <a:schemeClr val="accent1">
              <a:lumMod val="20000"/>
              <a:lumOff val="80000"/>
            </a:schemeClr>
          </a:solidFill>
        </p:spPr>
        <p:txBody>
          <a:bodyPr>
            <a:normAutofit/>
          </a:bodyPr>
          <a:lstStyle/>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Belirlenen sayı doğrultusunda duyuru yapılır.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Öğrencilerin talepleri internet üzerinden </a:t>
            </a:r>
            <a:r>
              <a:rPr kumimoji="0" lang="tr-TR" sz="4000" b="0" i="0" u="none" strike="noStrike" kern="0" cap="none" spc="0" normalizeH="0" baseline="0" noProof="0" dirty="0" smtClean="0">
                <a:ln>
                  <a:noFill/>
                </a:ln>
                <a:solidFill>
                  <a:srgbClr val="FF0000"/>
                </a:solidFill>
                <a:effectLst/>
                <a:uLnTx/>
                <a:uFillTx/>
                <a:latin typeface="+mn-lt"/>
                <a:ea typeface="Palatino"/>
                <a:cs typeface="Palatino"/>
                <a:sym typeface="Palatino"/>
              </a:rPr>
              <a:t>sosyal durum belirleme formu </a:t>
            </a: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aracılığıyla alınır. </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Bu kaynaklardan faydalanacak öğrenciler </a:t>
            </a:r>
            <a:r>
              <a:rPr kumimoji="0" lang="tr-TR" sz="4000" b="0" i="0" u="none" strike="noStrike" kern="0" cap="none" spc="0" normalizeH="0" baseline="0" noProof="0" dirty="0" smtClean="0">
                <a:ln>
                  <a:noFill/>
                </a:ln>
                <a:solidFill>
                  <a:srgbClr val="FF0000"/>
                </a:solidFill>
                <a:effectLst/>
                <a:uLnTx/>
                <a:uFillTx/>
                <a:latin typeface="+mn-lt"/>
                <a:ea typeface="Palatino"/>
                <a:cs typeface="Palatino"/>
                <a:sym typeface="Palatino"/>
              </a:rPr>
              <a:t>Üniversite Burs Bilgi Sistemi </a:t>
            </a: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aracılığıyla belirlenir, Yönetim Kurulunda karara bağlanır.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Hak kazanan öğrencilerin, </a:t>
            </a:r>
            <a:r>
              <a:rPr kumimoji="0" lang="tr-TR" sz="4000" b="0" i="0" u="none" strike="noStrike" kern="0" cap="none" spc="0" normalizeH="0" baseline="0" noProof="0" dirty="0" smtClean="0">
                <a:ln>
                  <a:noFill/>
                </a:ln>
                <a:solidFill>
                  <a:srgbClr val="FF0000"/>
                </a:solidFill>
                <a:effectLst/>
                <a:uLnTx/>
                <a:uFillTx/>
                <a:latin typeface="+mn-lt"/>
                <a:ea typeface="Palatino"/>
                <a:cs typeface="Palatino"/>
                <a:sym typeface="Palatino"/>
              </a:rPr>
              <a:t>KYK bursları için Gençlik ve Spor Bakanlığı Kredi Yurtlar Kurumu Genel Müdürlüğünün ilgili internet sayfasına </a:t>
            </a: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kayıtları yapılır.</a:t>
            </a:r>
          </a:p>
          <a:p>
            <a:pPr marL="0" marR="0" lvl="0" indent="-385763" algn="just"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Palatino"/>
              <a:ea typeface="Palatino"/>
              <a:cs typeface="Palatino"/>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800" b="0" i="0" u="none" strike="noStrike" kern="0" cap="none" spc="0" normalizeH="0" baseline="0" noProof="0" dirty="0" smtClean="0">
                <a:ln>
                  <a:noFill/>
                </a:ln>
                <a:solidFill>
                  <a:srgbClr val="414141"/>
                </a:solidFill>
                <a:effectLst/>
                <a:uLnTx/>
                <a:uFillTx/>
                <a:latin typeface="Palatino"/>
                <a:ea typeface="Palatino"/>
                <a:cs typeface="Palatino"/>
                <a:sym typeface="Palatino"/>
              </a:rPr>
              <a:t> </a:t>
            </a:r>
          </a:p>
          <a:p>
            <a:pPr marL="0" marR="0" lvl="0" indent="-385763" algn="just"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414141"/>
              </a:solidFill>
              <a:effectLst/>
              <a:uLnTx/>
              <a:uFillTx/>
              <a:latin typeface="Palatino"/>
              <a:ea typeface="Palatino"/>
              <a:cs typeface="Palatino"/>
              <a:sym typeface="Palatino"/>
            </a:endParaRPr>
          </a:p>
        </p:txBody>
      </p:sp>
    </p:spTree>
    <p:extLst>
      <p:ext uri="{BB962C8B-B14F-4D97-AF65-F5344CB8AC3E}">
        <p14:creationId xmlns:p14="http://schemas.microsoft.com/office/powerpoint/2010/main" val="2644570795"/>
      </p:ext>
    </p:extLst>
  </p:cSld>
  <p:clrMapOvr>
    <a:masterClrMapping/>
  </p:clrMapOvr>
  <p:transition spd="med">
    <p:pull/>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 y="-1"/>
            <a:ext cx="11701463" cy="3074297"/>
          </a:xfrm>
          <a:prstGeom prst="rect">
            <a:avLst/>
          </a:prstGeom>
          <a:solidFill>
            <a:schemeClr val="accent1">
              <a:lumMod val="60000"/>
              <a:lumOff val="40000"/>
            </a:schemeClr>
          </a:solidFill>
        </p:spPr>
        <p:txBody>
          <a:bodyPr>
            <a:normAutofit/>
          </a:bodyPr>
          <a:lstStyle/>
          <a:p>
            <a:pPr marL="128588" marR="0" lvl="0" indent="-385763" algn="ctr" defTabSz="600683" eaLnBrk="1" fontAlgn="auto" latinLnBrk="0" hangingPunct="1">
              <a:lnSpc>
                <a:spcPct val="90000"/>
              </a:lnSpc>
              <a:spcBef>
                <a:spcPts val="1646"/>
              </a:spcBef>
              <a:spcAft>
                <a:spcPts val="0"/>
              </a:spcAft>
              <a:buClrTx/>
              <a:buSzTx/>
              <a:buFontTx/>
              <a:buNone/>
              <a:tabLst/>
              <a:defRPr/>
            </a:pPr>
            <a:r>
              <a:rPr kumimoji="0" lang="tr-TR" sz="7200" b="1" i="0" u="none" strike="noStrike" kern="0" cap="none" spc="0" normalizeH="0" baseline="0" noProof="0" dirty="0" smtClean="0">
                <a:ln>
                  <a:noFill/>
                </a:ln>
                <a:solidFill>
                  <a:srgbClr val="D93E2B"/>
                </a:solidFill>
                <a:effectLst/>
                <a:uLnTx/>
                <a:uFillTx/>
                <a:latin typeface="+mn-lt"/>
                <a:ea typeface="+mn-ea"/>
                <a:cs typeface="+mn-cs"/>
                <a:sym typeface="Bodoni SvtyTwo ITC TT-Book"/>
              </a:rPr>
              <a:t> </a:t>
            </a:r>
            <a:r>
              <a:rPr kumimoji="0" lang="tr-TR" sz="54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Yemek Bursu Destek Hizmeti </a:t>
            </a:r>
            <a:endParaRPr kumimoji="0" lang="tr-TR" sz="5400" b="0" i="0" u="none" strike="noStrike" kern="0" cap="none" spc="0" normalizeH="0" baseline="0" noProof="0" dirty="0">
              <a:ln>
                <a:noFill/>
              </a:ln>
              <a:solidFill>
                <a:srgbClr val="D93E2B"/>
              </a:solidFill>
              <a:effectLst/>
              <a:uLnTx/>
              <a:uFillTx/>
              <a:latin typeface="+mn-lt"/>
              <a:ea typeface="+mn-ea"/>
              <a:cs typeface="+mn-cs"/>
              <a:sym typeface="Bodoni SvtyTwo ITC TT-Book"/>
            </a:endParaRPr>
          </a:p>
        </p:txBody>
      </p:sp>
      <p:sp>
        <p:nvSpPr>
          <p:cNvPr id="3" name="2 İçerik Yer Tutucusu"/>
          <p:cNvSpPr txBox="1">
            <a:spLocks/>
          </p:cNvSpPr>
          <p:nvPr/>
        </p:nvSpPr>
        <p:spPr>
          <a:xfrm>
            <a:off x="-1" y="1600199"/>
            <a:ext cx="11701463" cy="10101263"/>
          </a:xfrm>
          <a:prstGeom prst="rect">
            <a:avLst/>
          </a:prstGeom>
          <a:solidFill>
            <a:schemeClr val="accent1">
              <a:lumMod val="20000"/>
              <a:lumOff val="80000"/>
            </a:schemeClr>
          </a:solidFill>
        </p:spPr>
        <p:txBody>
          <a:bodyPr>
            <a:normAutofit fontScale="92500" lnSpcReduction="10000"/>
          </a:bodyPr>
          <a:lstStyle/>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Palatino"/>
                <a:ea typeface="Palatino"/>
                <a:cs typeface="Palatino"/>
                <a:sym typeface="Palatino"/>
              </a:rPr>
              <a:t>İhtiyacı olan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öğrencilere</a:t>
            </a:r>
            <a:r>
              <a:rPr kumimoji="0" lang="tr-TR" sz="3800" b="0" i="0" u="none" strike="noStrike" kern="0" cap="none" spc="0" normalizeH="0" baseline="0" noProof="0" dirty="0" smtClean="0">
                <a:ln>
                  <a:noFill/>
                </a:ln>
                <a:solidFill>
                  <a:srgbClr val="FF0000"/>
                </a:solidFill>
                <a:effectLst/>
                <a:uLnTx/>
                <a:uFillTx/>
                <a:latin typeface="+mn-lt"/>
                <a:ea typeface="Palatino"/>
                <a:cs typeface="Palatino"/>
                <a:sym typeface="Palatino"/>
              </a:rPr>
              <a:t>, günde bir öğün (öğle yemeği) ücretsiz yemek bursu imkânı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sağlanır.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Her eğitim öğretim yılı başında öğrencilere verilecek olan yemek bursu sayısı Yönetim </a:t>
            </a:r>
            <a:r>
              <a:rPr lang="tr-TR" sz="3800" dirty="0">
                <a:latin typeface="+mn-lt"/>
              </a:rPr>
              <a:t>K</a:t>
            </a:r>
            <a:r>
              <a:rPr kumimoji="0" lang="tr-TR" sz="3800" b="0" i="0" u="none" strike="noStrike" kern="0" cap="none" spc="0" normalizeH="0" baseline="0" noProof="0" dirty="0" err="1" smtClean="0">
                <a:ln>
                  <a:noFill/>
                </a:ln>
                <a:solidFill>
                  <a:srgbClr val="414141"/>
                </a:solidFill>
                <a:effectLst/>
                <a:uLnTx/>
                <a:uFillTx/>
                <a:latin typeface="+mn-lt"/>
                <a:ea typeface="Palatino"/>
                <a:cs typeface="Palatino"/>
                <a:sym typeface="Palatino"/>
              </a:rPr>
              <a:t>urulu</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 kararıyla belirlenir.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Belirlenen sayı doğrultusunda duyuru yapılır.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Burs talebi olan öğrencilerin, her eğitim ve öğretim dönemi başında ders kayıtlarından önce, </a:t>
            </a:r>
            <a:r>
              <a:rPr kumimoji="0" lang="tr-TR" sz="3800" b="0" i="0" u="none" strike="noStrike" kern="0" cap="none" spc="0" normalizeH="0" baseline="0" noProof="0" dirty="0" smtClean="0">
                <a:ln>
                  <a:noFill/>
                </a:ln>
                <a:solidFill>
                  <a:srgbClr val="FF0000"/>
                </a:solidFill>
                <a:effectLst/>
                <a:uLnTx/>
                <a:uFillTx/>
                <a:latin typeface="+mn-lt"/>
                <a:ea typeface="Palatino"/>
                <a:cs typeface="Palatino"/>
                <a:sym typeface="Palatino"/>
              </a:rPr>
              <a:t>Gazi Üniversitesi İnternet sayfasında ilan edilen sosyal durum belirleme formunu doldurmaları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zorunludur.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Burs Bilgi Sistemiyle belirlenen öğrenci listeleri Yönetim Kurulunda görüşülerek karara bağlanır.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Belirlenen öğrencilerin ücretsiz yemek bursunun </a:t>
            </a:r>
            <a:r>
              <a:rPr kumimoji="0" lang="tr-TR" sz="3800" b="0" i="0" u="none" strike="noStrike" kern="0" cap="none" spc="0" normalizeH="0" baseline="0" noProof="0" dirty="0" smtClean="0">
                <a:ln>
                  <a:noFill/>
                </a:ln>
                <a:solidFill>
                  <a:srgbClr val="FF0000"/>
                </a:solidFill>
                <a:effectLst/>
                <a:uLnTx/>
                <a:uFillTx/>
                <a:latin typeface="+mn-lt"/>
                <a:ea typeface="Palatino"/>
                <a:cs typeface="Palatino"/>
                <a:sym typeface="Palatino"/>
              </a:rPr>
              <a:t>akıllı yemek kartlarına tanımlanma işlemi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merkez tarafından takip edilir.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Yemek</a:t>
            </a:r>
            <a:r>
              <a:rPr kumimoji="0" lang="tr-TR" sz="3800" b="0" i="0" u="none" strike="noStrike" kern="0" cap="none" spc="0" normalizeH="0" noProof="0" dirty="0" smtClean="0">
                <a:ln>
                  <a:noFill/>
                </a:ln>
                <a:solidFill>
                  <a:srgbClr val="414141"/>
                </a:solidFill>
                <a:effectLst/>
                <a:uLnTx/>
                <a:uFillTx/>
                <a:latin typeface="+mn-lt"/>
                <a:ea typeface="Palatino"/>
                <a:cs typeface="Palatino"/>
                <a:sym typeface="Palatino"/>
              </a:rPr>
              <a:t> bursu </a:t>
            </a:r>
            <a:r>
              <a:rPr lang="tr-TR" sz="3800" dirty="0">
                <a:latin typeface="+mn-lt"/>
              </a:rPr>
              <a:t>b</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ir akademik yıl için geçerlidir.</a:t>
            </a:r>
          </a:p>
          <a:p>
            <a:pPr marL="0" marR="0" lvl="0" indent="-483156" algn="just"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Palatino"/>
              <a:ea typeface="Palatino"/>
              <a:cs typeface="Palatino"/>
              <a:sym typeface="Palatino"/>
            </a:endParaRPr>
          </a:p>
        </p:txBody>
      </p:sp>
    </p:spTree>
    <p:extLst>
      <p:ext uri="{BB962C8B-B14F-4D97-AF65-F5344CB8AC3E}">
        <p14:creationId xmlns:p14="http://schemas.microsoft.com/office/powerpoint/2010/main" val="3338903291"/>
      </p:ext>
    </p:extLst>
  </p:cSld>
  <p:clrMapOvr>
    <a:masterClrMapping/>
  </p:clrMapOvr>
  <p:transition spd="med">
    <p:pull/>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 y="-1"/>
            <a:ext cx="11701463" cy="3074297"/>
          </a:xfrm>
          <a:prstGeom prst="rect">
            <a:avLst/>
          </a:prstGeom>
          <a:solidFill>
            <a:schemeClr val="accent1">
              <a:lumMod val="60000"/>
              <a:lumOff val="40000"/>
            </a:schemeClr>
          </a:solidFill>
        </p:spPr>
        <p:txBody>
          <a:bodyPr>
            <a:normAutofit/>
          </a:bodyPr>
          <a:lstStyle/>
          <a:p>
            <a:pPr marL="128588" marR="0" lvl="0" indent="-385763"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 </a:t>
            </a:r>
            <a:r>
              <a:rPr kumimoji="0" lang="tr-TR" sz="44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Kısmi Zamanlı İş Sağlama Hizmeti </a:t>
            </a:r>
          </a:p>
        </p:txBody>
      </p:sp>
      <p:sp>
        <p:nvSpPr>
          <p:cNvPr id="3" name="2 İçerik Yer Tutucusu"/>
          <p:cNvSpPr txBox="1">
            <a:spLocks/>
          </p:cNvSpPr>
          <p:nvPr/>
        </p:nvSpPr>
        <p:spPr>
          <a:xfrm>
            <a:off x="-1" y="1600199"/>
            <a:ext cx="11701463" cy="10101263"/>
          </a:xfrm>
          <a:prstGeom prst="rect">
            <a:avLst/>
          </a:prstGeom>
          <a:solidFill>
            <a:schemeClr val="accent1">
              <a:lumMod val="20000"/>
              <a:lumOff val="80000"/>
            </a:schemeClr>
          </a:solidFill>
        </p:spPr>
        <p:txBody>
          <a:bodyPr>
            <a:normAutofit/>
          </a:bodyPr>
          <a:lstStyle/>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lang="tr-TR" sz="3800" dirty="0"/>
              <a:t>İ</a:t>
            </a:r>
            <a:r>
              <a:rPr kumimoji="0" lang="tr-TR" sz="3800" b="0" i="0" u="none" strike="noStrike" kern="0" cap="none" spc="0" normalizeH="0" baseline="0" noProof="0" dirty="0" err="1" smtClean="0">
                <a:ln>
                  <a:noFill/>
                </a:ln>
                <a:solidFill>
                  <a:srgbClr val="414141"/>
                </a:solidFill>
                <a:effectLst/>
                <a:uLnTx/>
                <a:uFillTx/>
                <a:latin typeface="+mn-lt"/>
                <a:ea typeface="Palatino"/>
                <a:cs typeface="Palatino"/>
                <a:sym typeface="Palatino"/>
              </a:rPr>
              <a:t>htiyacı</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 olan öğrencilere Üniversitenin çeşitli birimlerinde kısmi zamanlı statüde iş imkânı sağlanır.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İhtiyaç sahibi birimler çalıştırabilecekleri öğrenci sayılarını </a:t>
            </a:r>
            <a:r>
              <a:rPr kumimoji="0" lang="tr-TR" sz="3800" b="0" i="0" u="none" strike="noStrike" kern="0" cap="none" spc="0" normalizeH="0" baseline="0" noProof="0" dirty="0" smtClean="0">
                <a:ln>
                  <a:noFill/>
                </a:ln>
                <a:solidFill>
                  <a:srgbClr val="FF0000"/>
                </a:solidFill>
                <a:effectLst/>
                <a:uLnTx/>
                <a:uFillTx/>
                <a:latin typeface="+mn-lt"/>
                <a:ea typeface="Palatino"/>
                <a:cs typeface="Palatino"/>
                <a:sym typeface="Palatino"/>
              </a:rPr>
              <a:t>Öğrenci Danışma Merkezine resmî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yazı ile bildirir.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Üniversite genelinde </a:t>
            </a:r>
            <a:r>
              <a:rPr kumimoji="0" lang="tr-TR" sz="3800" b="0" i="0" u="none" strike="noStrike" kern="0" cap="none" spc="0" normalizeH="0" baseline="0" noProof="0" dirty="0" err="1" smtClean="0">
                <a:ln>
                  <a:noFill/>
                </a:ln>
                <a:solidFill>
                  <a:srgbClr val="414141"/>
                </a:solidFill>
                <a:effectLst/>
                <a:uLnTx/>
                <a:uFillTx/>
                <a:latin typeface="+mn-lt"/>
                <a:ea typeface="Palatino"/>
                <a:cs typeface="Palatino"/>
                <a:sym typeface="Palatino"/>
              </a:rPr>
              <a:t>kısm</a:t>
            </a:r>
            <a:r>
              <a:rPr lang="tr-TR" sz="3800" dirty="0">
                <a:latin typeface="+mn-lt"/>
              </a:rPr>
              <a:t>i</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 zamanlı çalışacak öğrenci sayısı Öğrenci Danışma Merkezi Yönetim Kurulunda karara bağlanarak ilan edilir.  </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İşe alınacak öğrenciler Burs Bilgi Sisteminde belirlenir ve Öğrenci</a:t>
            </a:r>
            <a:r>
              <a:rPr kumimoji="0" lang="tr-TR" sz="3800" b="0" i="0" u="none" strike="noStrike" kern="0" cap="none" spc="0" normalizeH="0" noProof="0" dirty="0" smtClean="0">
                <a:ln>
                  <a:noFill/>
                </a:ln>
                <a:solidFill>
                  <a:srgbClr val="414141"/>
                </a:solidFill>
                <a:effectLst/>
                <a:uLnTx/>
                <a:uFillTx/>
                <a:latin typeface="+mn-lt"/>
                <a:ea typeface="Palatino"/>
                <a:cs typeface="Palatino"/>
                <a:sym typeface="Palatino"/>
              </a:rPr>
              <a:t> Danışma Merkezi</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 Yönetim Kurulunda karara bağlanarak ilan edilir.</a:t>
            </a:r>
          </a:p>
          <a:p>
            <a:pPr marL="0" marR="0" lvl="0" indent="-483156" algn="l"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0" marR="0" lvl="0" indent="-483156" algn="just"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414141"/>
              </a:solidFill>
              <a:effectLst/>
              <a:uLnTx/>
              <a:uFillTx/>
              <a:latin typeface="Palatino"/>
              <a:ea typeface="Palatino"/>
              <a:cs typeface="Palatino"/>
              <a:sym typeface="Palatino"/>
            </a:endParaRPr>
          </a:p>
        </p:txBody>
      </p:sp>
    </p:spTree>
    <p:extLst>
      <p:ext uri="{BB962C8B-B14F-4D97-AF65-F5344CB8AC3E}">
        <p14:creationId xmlns:p14="http://schemas.microsoft.com/office/powerpoint/2010/main" val="3635147022"/>
      </p:ext>
    </p:extLst>
  </p:cSld>
  <p:clrMapOvr>
    <a:masterClrMapping/>
  </p:clrMapOvr>
  <p:transition spd="med">
    <p:pull/>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rotWithShape="1">
          <a:blip r:embed="rId2"/>
          <a:srcRect l="25200" t="20999" r="25582" b="14602"/>
          <a:stretch/>
        </p:blipFill>
        <p:spPr>
          <a:xfrm>
            <a:off x="810171" y="2898403"/>
            <a:ext cx="9647515" cy="7100571"/>
          </a:xfrm>
          <a:prstGeom prst="rect">
            <a:avLst/>
          </a:prstGeom>
        </p:spPr>
      </p:pic>
      <p:sp>
        <p:nvSpPr>
          <p:cNvPr id="3" name="Unvan 2"/>
          <p:cNvSpPr>
            <a:spLocks noGrp="1"/>
          </p:cNvSpPr>
          <p:nvPr>
            <p:ph type="title"/>
          </p:nvPr>
        </p:nvSpPr>
        <p:spPr/>
        <p:txBody>
          <a:bodyPr>
            <a:normAutofit/>
          </a:bodyPr>
          <a:lstStyle/>
          <a:p>
            <a:r>
              <a:rPr lang="tr-TR" dirty="0">
                <a:solidFill>
                  <a:srgbClr val="FF0000"/>
                </a:solidFill>
                <a:ea typeface="Palatino"/>
                <a:cs typeface="Palatino"/>
                <a:sym typeface="Palatino"/>
              </a:rPr>
              <a:t>Öğrenci Danışma </a:t>
            </a:r>
            <a:r>
              <a:rPr lang="tr-TR" dirty="0" smtClean="0">
                <a:solidFill>
                  <a:srgbClr val="FF0000"/>
                </a:solidFill>
                <a:ea typeface="Palatino"/>
                <a:cs typeface="Palatino"/>
                <a:sym typeface="Palatino"/>
              </a:rPr>
              <a:t>Merkezi</a:t>
            </a:r>
            <a:endParaRPr lang="tr-TR" dirty="0"/>
          </a:p>
        </p:txBody>
      </p:sp>
    </p:spTree>
    <p:extLst>
      <p:ext uri="{BB962C8B-B14F-4D97-AF65-F5344CB8AC3E}">
        <p14:creationId xmlns:p14="http://schemas.microsoft.com/office/powerpoint/2010/main" val="1474470921"/>
      </p:ext>
    </p:extLst>
  </p:cSld>
  <p:clrMapOvr>
    <a:masterClrMapping/>
  </p:clrMapOvr>
  <p:transition spd="med">
    <p:pull/>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Dikdörtgen"/>
          <p:cNvSpPr/>
          <p:nvPr/>
        </p:nvSpPr>
        <p:spPr>
          <a:xfrm>
            <a:off x="0" y="1064385"/>
            <a:ext cx="11701463" cy="7478970"/>
          </a:xfrm>
          <a:prstGeom prst="rect">
            <a:avLst/>
          </a:prstGeom>
        </p:spPr>
        <p:txBody>
          <a:bodyPr wrap="square">
            <a:spAutoFit/>
          </a:bodyPr>
          <a:lstStyle/>
          <a:p>
            <a:r>
              <a:rPr lang="tr-TR" sz="4800" b="1" u="sng" dirty="0" smtClean="0">
                <a:solidFill>
                  <a:schemeClr val="tx1">
                    <a:lumMod val="85000"/>
                    <a:lumOff val="15000"/>
                  </a:schemeClr>
                </a:solidFill>
                <a:latin typeface="+mn-lt"/>
                <a:cs typeface="Times New Roman" pitchFamily="18" charset="0"/>
              </a:rPr>
              <a:t>Burslarla ilgili olarak öğrencilerin takip etmeleri gereken internet adresleri:</a:t>
            </a:r>
          </a:p>
          <a:p>
            <a:endParaRPr lang="tr-TR" sz="4800" b="1" dirty="0" smtClean="0">
              <a:solidFill>
                <a:schemeClr val="tx1">
                  <a:lumMod val="85000"/>
                  <a:lumOff val="15000"/>
                </a:schemeClr>
              </a:solidFill>
              <a:latin typeface="+mn-lt"/>
              <a:cs typeface="Times New Roman" pitchFamily="18" charset="0"/>
              <a:hlinkClick r:id="rId2"/>
            </a:endParaRPr>
          </a:p>
          <a:p>
            <a:r>
              <a:rPr lang="tr-TR" sz="4800" b="1" dirty="0" smtClean="0">
                <a:latin typeface="+mn-lt"/>
                <a:cs typeface="Times New Roman" pitchFamily="18" charset="0"/>
              </a:rPr>
              <a:t>	</a:t>
            </a:r>
            <a:r>
              <a:rPr lang="tr-TR" sz="4800" b="1" u="sng" dirty="0" smtClean="0">
                <a:solidFill>
                  <a:srgbClr val="FF0000"/>
                </a:solidFill>
                <a:latin typeface="+mn-lt"/>
                <a:cs typeface="Times New Roman" pitchFamily="18" charset="0"/>
                <a:hlinkClick r:id="rId2"/>
              </a:rPr>
              <a:t>http://odm.gazi.edu.tr</a:t>
            </a:r>
            <a:endParaRPr lang="tr-TR" sz="4800" b="1" u="sng" dirty="0" smtClean="0">
              <a:solidFill>
                <a:srgbClr val="FF0000"/>
              </a:solidFill>
              <a:latin typeface="+mn-lt"/>
              <a:cs typeface="Times New Roman" pitchFamily="18" charset="0"/>
            </a:endParaRPr>
          </a:p>
          <a:p>
            <a:r>
              <a:rPr lang="tr-TR" sz="4800" b="1" u="sng" dirty="0" smtClean="0">
                <a:solidFill>
                  <a:srgbClr val="FF0000"/>
                </a:solidFill>
                <a:latin typeface="+mn-lt"/>
                <a:cs typeface="Times New Roman" pitchFamily="18" charset="0"/>
                <a:hlinkClick r:id="rId3"/>
              </a:rPr>
              <a:t>http://mediko.gazi.edu.tr/</a:t>
            </a:r>
            <a:endParaRPr lang="tr-TR" sz="4800" b="1" u="sng" dirty="0" smtClean="0">
              <a:solidFill>
                <a:srgbClr val="FF0000"/>
              </a:solidFill>
              <a:latin typeface="+mn-lt"/>
              <a:cs typeface="Times New Roman" pitchFamily="18" charset="0"/>
            </a:endParaRPr>
          </a:p>
          <a:p>
            <a:endParaRPr lang="tr-TR" sz="4800" b="1" u="sng" dirty="0">
              <a:solidFill>
                <a:srgbClr val="FF0000"/>
              </a:solidFill>
              <a:latin typeface="+mn-lt"/>
              <a:cs typeface="Times New Roman" pitchFamily="18" charset="0"/>
            </a:endParaRPr>
          </a:p>
          <a:p>
            <a:endParaRPr lang="tr-TR" sz="4800" b="1" u="sng" dirty="0" smtClean="0">
              <a:solidFill>
                <a:srgbClr val="FF0000"/>
              </a:solidFill>
              <a:latin typeface="+mn-lt"/>
              <a:cs typeface="Times New Roman" pitchFamily="18" charset="0"/>
            </a:endParaRPr>
          </a:p>
          <a:p>
            <a:r>
              <a:rPr lang="tr-TR" sz="4800" b="1" u="sng" dirty="0">
                <a:solidFill>
                  <a:srgbClr val="FF0000"/>
                </a:solidFill>
                <a:latin typeface="+mn-lt"/>
                <a:cs typeface="Times New Roman" pitchFamily="18" charset="0"/>
              </a:rPr>
              <a:t>http://odm.gazi.edu.tr/posts/view/title/2016-2017-burs-ve-kismi-zamanli--is-basvurusu-158190?siteUri=odm</a:t>
            </a:r>
            <a:endParaRPr lang="tr-TR" sz="4800" b="1" u="sng" dirty="0" smtClean="0">
              <a:solidFill>
                <a:srgbClr val="FF0000"/>
              </a:solidFill>
              <a:latin typeface="+mn-lt"/>
              <a:cs typeface="Times New Roman" pitchFamily="18" charset="0"/>
            </a:endParaRPr>
          </a:p>
        </p:txBody>
      </p:sp>
    </p:spTree>
    <p:extLst>
      <p:ext uri="{BB962C8B-B14F-4D97-AF65-F5344CB8AC3E}">
        <p14:creationId xmlns:p14="http://schemas.microsoft.com/office/powerpoint/2010/main" val="1253812852"/>
      </p:ext>
    </p:extLst>
  </p:cSld>
  <p:clrMapOvr>
    <a:masterClrMapping/>
  </p:clrMapOvr>
  <p:transition spd="med">
    <p:pull/>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Unvan 4"/>
          <p:cNvSpPr>
            <a:spLocks noGrp="1"/>
          </p:cNvSpPr>
          <p:nvPr>
            <p:ph type="title"/>
          </p:nvPr>
        </p:nvSpPr>
        <p:spPr/>
        <p:txBody>
          <a:bodyPr/>
          <a:lstStyle/>
          <a:p>
            <a:r>
              <a:rPr lang="tr-TR" dirty="0" smtClean="0"/>
              <a:t>BURSLAR</a:t>
            </a:r>
            <a:endParaRPr lang="tr-TR" dirty="0"/>
          </a:p>
        </p:txBody>
      </p:sp>
      <p:sp>
        <p:nvSpPr>
          <p:cNvPr id="4" name="Metin Yer Tutucusu 3"/>
          <p:cNvSpPr>
            <a:spLocks noGrp="1"/>
          </p:cNvSpPr>
          <p:nvPr>
            <p:ph type="body" idx="4294967295"/>
          </p:nvPr>
        </p:nvSpPr>
        <p:spPr>
          <a:xfrm>
            <a:off x="0" y="2178323"/>
            <a:ext cx="10787063" cy="8653463"/>
          </a:xfrm>
        </p:spPr>
        <p:txBody>
          <a:bodyPr>
            <a:normAutofit fontScale="47500" lnSpcReduction="20000"/>
          </a:bodyPr>
          <a:lstStyle/>
          <a:p>
            <a:r>
              <a:rPr lang="tr-TR" b="1" dirty="0"/>
              <a:t>a)KYK Bursları:</a:t>
            </a:r>
            <a:r>
              <a:rPr lang="tr-TR" dirty="0"/>
              <a:t> Gençlik ve Spor Bakanlığı Kredi ve Yurtlar Kurumu Genel Müdürlüğü tarafından her yıl üniversitemize ayrılan karşılıksız burs kontenjanı fakülte ve yüksek okulların kayıtlı öğrenci sayıları göz önüne alınarak belirlenir. Belirlenen sayı doğrultusunda duyuru yapılır. Başvurular internet üzerinden alınır, hak kazanan öğrencilerin işlemleri Öğrenci Danışma Merkezinde yapılır.</a:t>
            </a:r>
          </a:p>
          <a:p>
            <a:r>
              <a:rPr lang="tr-TR" b="1" dirty="0"/>
              <a:t>b)TEV Bursları: </a:t>
            </a:r>
            <a:r>
              <a:rPr lang="tr-TR" dirty="0"/>
              <a:t>Türk Eğitim Vakfı tarafından verilen kontenjan doğrultusunda Öğrenci Danışma Merkezi'nin internet sayfasından başvurular </a:t>
            </a:r>
            <a:r>
              <a:rPr lang="tr-TR" dirty="0" err="1"/>
              <a:t>alınır,değerlendirilir</a:t>
            </a:r>
            <a:r>
              <a:rPr lang="tr-TR" dirty="0"/>
              <a:t> olası öğrenciler mülakata çağrılarak asil ve yedek </a:t>
            </a:r>
            <a:r>
              <a:rPr lang="tr-TR" dirty="0" err="1"/>
              <a:t>bursiyerler</a:t>
            </a:r>
            <a:r>
              <a:rPr lang="tr-TR" dirty="0"/>
              <a:t> belirlenir işlemleri Öğrenci Danışma Merkezinde yapılır.</a:t>
            </a:r>
          </a:p>
          <a:p>
            <a:r>
              <a:rPr lang="tr-TR" b="1" dirty="0"/>
              <a:t>c) Özel Burslar:</a:t>
            </a:r>
            <a:r>
              <a:rPr lang="tr-TR" dirty="0"/>
              <a:t> Vakıflar, yardımseverler, gerçek ve tüzel kişilerin yapacakları bağışlardan sağlanan kaynaklar, her yıl maddi desteğe ihtiyacı olup gerekli başarı düzeyini sağlayan/sürdüren Üniversite öğrencilerine tahsis edilir. Başvurular internet üzerinden alınır, hak kazanan öğrencilerin işlemleri Öğrenci Danışma Merkezinde yapılır.</a:t>
            </a:r>
          </a:p>
          <a:p>
            <a:r>
              <a:rPr lang="tr-TR" b="1" dirty="0"/>
              <a:t>d)Yemek Bursu: </a:t>
            </a:r>
            <a:r>
              <a:rPr lang="tr-TR" dirty="0"/>
              <a:t>İhtiyacı olan öğrencilere, günde bir öğün ücretsiz yemek bursu imkânı sağlanır. Her eğitim öğretim yılı başında öğrencilere verilecek olan yemek bursu sayısı yönetim kurulu kararıyla </a:t>
            </a:r>
            <a:r>
              <a:rPr lang="tr-TR" dirty="0" err="1"/>
              <a:t>belirlenir.Belirlenen</a:t>
            </a:r>
            <a:r>
              <a:rPr lang="tr-TR" dirty="0"/>
              <a:t> sayı doğrultusunda duyuru </a:t>
            </a:r>
            <a:r>
              <a:rPr lang="tr-TR" dirty="0" err="1"/>
              <a:t>yapılır.Belirlenen</a:t>
            </a:r>
            <a:r>
              <a:rPr lang="tr-TR" dirty="0"/>
              <a:t> öğrencilerin ücretsiz yemek bursunun akıllı yemek kartlarına tanımlanma işlemi merkez tarafından bir akademik yıl için yapılır.</a:t>
            </a:r>
          </a:p>
          <a:p>
            <a:r>
              <a:rPr lang="tr-TR" b="1" dirty="0"/>
              <a:t> e</a:t>
            </a:r>
            <a:r>
              <a:rPr lang="tr-TR" b="1" dirty="0" smtClean="0"/>
              <a:t>) Eğitenler Kültür ve Dayanışma Derneği Bursu: </a:t>
            </a:r>
            <a:r>
              <a:rPr lang="tr-TR" dirty="0" smtClean="0"/>
              <a:t>Gazi Eğitim Fakültesi Öğrencilerine verilir. </a:t>
            </a:r>
          </a:p>
          <a:p>
            <a:endParaRPr lang="tr-TR" b="1" dirty="0" smtClean="0"/>
          </a:p>
          <a:p>
            <a:endParaRPr lang="tr-TR" b="1" dirty="0"/>
          </a:p>
          <a:p>
            <a:r>
              <a:rPr lang="tr-TR" b="1" dirty="0" smtClean="0"/>
              <a:t> Burs </a:t>
            </a:r>
            <a:r>
              <a:rPr lang="tr-TR" b="1" dirty="0"/>
              <a:t>Başvuruları:</a:t>
            </a:r>
            <a:r>
              <a:rPr lang="tr-TR" dirty="0"/>
              <a:t> Burs talebi olan öğrencilerin, her eğitim ve öğretim dönemi başında ders kayıtlarından önce, Gazi Üniversitesi Öğrenci Danışma Merkezi İnternet sayfasında ilan edilen Sosyal Durum Belirleme ve Burs Başvuru Formunu doldurmaları zorunludur.</a:t>
            </a:r>
          </a:p>
          <a:p>
            <a:r>
              <a:rPr lang="tr-TR" b="1" dirty="0"/>
              <a:t>Burs Almaya Hak Kazanma:</a:t>
            </a:r>
            <a:r>
              <a:rPr lang="tr-TR" dirty="0"/>
              <a:t> Burs Bilgi Sistemiyle belirlenen öğrenci listeleri ÖDM Yönetim Kurulunda görüşülerek karara bağlanır. </a:t>
            </a:r>
          </a:p>
          <a:p>
            <a:endParaRPr lang="tr-TR" dirty="0"/>
          </a:p>
        </p:txBody>
      </p:sp>
    </p:spTree>
    <p:extLst>
      <p:ext uri="{BB962C8B-B14F-4D97-AF65-F5344CB8AC3E}">
        <p14:creationId xmlns:p14="http://schemas.microsoft.com/office/powerpoint/2010/main" val="3406681133"/>
      </p:ext>
    </p:extLst>
  </p:cSld>
  <p:clrMapOvr>
    <a:masterClrMapping/>
  </p:clrMapOvr>
  <p:transition spd="med">
    <p:pull/>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928" y="2754387"/>
            <a:ext cx="11560987" cy="5831498"/>
          </a:xfrm>
          <a:prstGeom prst="rect">
            <a:avLst/>
          </a:prstGeom>
        </p:spPr>
      </p:pic>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4400" b="0" i="0" u="none" strike="noStrike" cap="none" spc="0" normalizeH="0" baseline="0" dirty="0" smtClean="0">
                <a:ln>
                  <a:noFill/>
                </a:ln>
                <a:solidFill>
                  <a:srgbClr val="FF0000"/>
                </a:solidFill>
                <a:effectLst/>
                <a:uFillTx/>
                <a:latin typeface="Times New Roman" panose="02020603050405020304" pitchFamily="18" charset="0"/>
                <a:cs typeface="Times New Roman" panose="02020603050405020304" pitchFamily="18" charset="0"/>
                <a:sym typeface="Palatino"/>
              </a:rPr>
              <a:t>GAZİ</a:t>
            </a:r>
            <a:r>
              <a:rPr kumimoji="0" lang="tr-TR" sz="4400" b="0" i="0" u="none" strike="noStrike" cap="none" spc="0" normalizeH="0" dirty="0" smtClean="0">
                <a:ln>
                  <a:noFill/>
                </a:ln>
                <a:solidFill>
                  <a:srgbClr val="FF0000"/>
                </a:solidFill>
                <a:effectLst/>
                <a:uFillTx/>
                <a:latin typeface="Times New Roman" panose="02020603050405020304" pitchFamily="18" charset="0"/>
                <a:cs typeface="Times New Roman" panose="02020603050405020304" pitchFamily="18" charset="0"/>
                <a:sym typeface="Palatino"/>
              </a:rPr>
              <a:t> EĞİTİM FAKÜLTESİ </a:t>
            </a:r>
          </a:p>
          <a:p>
            <a:pPr marL="0" marR="0" indent="0" algn="ctr" defTabSz="584200" rtl="0" fontAlgn="auto" latinLnBrk="1" hangingPunct="0">
              <a:lnSpc>
                <a:spcPct val="100000"/>
              </a:lnSpc>
              <a:spcBef>
                <a:spcPts val="0"/>
              </a:spcBef>
              <a:spcAft>
                <a:spcPts val="0"/>
              </a:spcAft>
              <a:buClrTx/>
              <a:buSzTx/>
              <a:buFontTx/>
              <a:buNone/>
              <a:tabLst/>
            </a:pPr>
            <a:r>
              <a:rPr lang="tr-TR" sz="4400" baseline="0" dirty="0" smtClean="0">
                <a:solidFill>
                  <a:srgbClr val="FF0000"/>
                </a:solidFill>
                <a:latin typeface="Times New Roman" panose="02020603050405020304" pitchFamily="18" charset="0"/>
                <a:cs typeface="Times New Roman" panose="02020603050405020304" pitchFamily="18" charset="0"/>
              </a:rPr>
              <a:t>BOSNA</a:t>
            </a:r>
            <a:r>
              <a:rPr lang="tr-TR" sz="4400" dirty="0" smtClean="0">
                <a:solidFill>
                  <a:srgbClr val="FF0000"/>
                </a:solidFill>
                <a:latin typeface="Times New Roman" panose="02020603050405020304" pitchFamily="18" charset="0"/>
                <a:cs typeface="Times New Roman" panose="02020603050405020304" pitchFamily="18" charset="0"/>
              </a:rPr>
              <a:t> VE HERSEK BİNALARI</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spTree>
    <p:extLst>
      <p:ext uri="{BB962C8B-B14F-4D97-AF65-F5344CB8AC3E}">
        <p14:creationId xmlns:p14="http://schemas.microsoft.com/office/powerpoint/2010/main" val="2015899039"/>
      </p:ext>
    </p:extLst>
  </p:cSld>
  <p:clrMapOvr>
    <a:masterClrMapping/>
  </p:clrMapOvr>
  <p:transition spd="med">
    <p:pull/>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450131"/>
            <a:ext cx="10297144" cy="77970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baseline="0" dirty="0" smtClean="0">
                <a:solidFill>
                  <a:srgbClr val="FF0000"/>
                </a:solidFill>
                <a:latin typeface="Times New Roman" panose="02020603050405020304" pitchFamily="18" charset="0"/>
                <a:cs typeface="Times New Roman" panose="02020603050405020304" pitchFamily="18" charset="0"/>
              </a:rPr>
              <a:t>BOSNA</a:t>
            </a:r>
            <a:r>
              <a:rPr lang="tr-TR" sz="4400" dirty="0" smtClean="0">
                <a:solidFill>
                  <a:srgbClr val="FF0000"/>
                </a:solidFill>
                <a:latin typeface="Times New Roman" panose="02020603050405020304" pitchFamily="18" charset="0"/>
                <a:cs typeface="Times New Roman" panose="02020603050405020304" pitchFamily="18" charset="0"/>
              </a:rPr>
              <a:t> BİNASI</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2007" y="1386235"/>
            <a:ext cx="11593451" cy="7728967"/>
          </a:xfrm>
          <a:prstGeom prst="rect">
            <a:avLst/>
          </a:prstGeom>
        </p:spPr>
      </p:pic>
    </p:spTree>
    <p:extLst>
      <p:ext uri="{BB962C8B-B14F-4D97-AF65-F5344CB8AC3E}">
        <p14:creationId xmlns:p14="http://schemas.microsoft.com/office/powerpoint/2010/main" val="4041811639"/>
      </p:ext>
    </p:extLst>
  </p:cSld>
  <p:clrMapOvr>
    <a:masterClrMapping/>
  </p:clrMapOvr>
  <p:transition spd="med">
    <p:pull/>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22139" y="522139"/>
            <a:ext cx="10297144" cy="77970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dirty="0" smtClean="0">
                <a:solidFill>
                  <a:srgbClr val="FF0000"/>
                </a:solidFill>
                <a:latin typeface="Times New Roman" panose="02020603050405020304" pitchFamily="18" charset="0"/>
                <a:cs typeface="Times New Roman" panose="02020603050405020304" pitchFamily="18" charset="0"/>
              </a:rPr>
              <a:t>HERSEK BİNASI</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4036" y="1674267"/>
            <a:ext cx="11377427" cy="7584951"/>
          </a:xfrm>
          <a:prstGeom prst="rect">
            <a:avLst/>
          </a:prstGeom>
        </p:spPr>
      </p:pic>
    </p:spTree>
    <p:extLst>
      <p:ext uri="{BB962C8B-B14F-4D97-AF65-F5344CB8AC3E}">
        <p14:creationId xmlns:p14="http://schemas.microsoft.com/office/powerpoint/2010/main" val="3759236883"/>
      </p:ext>
    </p:extLst>
  </p:cSld>
  <p:clrMapOvr>
    <a:masterClrMapping/>
  </p:clrMapOvr>
  <p:transition spd="med">
    <p:pull/>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dirty="0" smtClean="0">
                <a:solidFill>
                  <a:srgbClr val="FF0000"/>
                </a:solidFill>
                <a:latin typeface="Times New Roman" panose="02020603050405020304" pitchFamily="18" charset="0"/>
                <a:cs typeface="Times New Roman" panose="02020603050405020304" pitchFamily="18" charset="0"/>
              </a:rPr>
              <a:t> GAZİ EĞİTİM FAKÜLTESİ DEKANLIK</a:t>
            </a:r>
          </a:p>
          <a:p>
            <a:pPr marL="0" marR="0" indent="0" algn="ctr" defTabSz="584200" rtl="0" fontAlgn="auto" latinLnBrk="1" hangingPunct="0">
              <a:lnSpc>
                <a:spcPct val="100000"/>
              </a:lnSpc>
              <a:spcBef>
                <a:spcPts val="0"/>
              </a:spcBef>
              <a:spcAft>
                <a:spcPts val="0"/>
              </a:spcAft>
              <a:buClrTx/>
              <a:buSzTx/>
              <a:buFontTx/>
              <a:buNone/>
              <a:tabLst/>
            </a:pPr>
            <a:r>
              <a:rPr lang="tr-TR" sz="4400" dirty="0">
                <a:solidFill>
                  <a:srgbClr val="FF0000"/>
                </a:solidFill>
                <a:latin typeface="Times New Roman" panose="02020603050405020304" pitchFamily="18" charset="0"/>
                <a:cs typeface="Times New Roman" panose="02020603050405020304" pitchFamily="18" charset="0"/>
              </a:rPr>
              <a:t>(</a:t>
            </a:r>
            <a:r>
              <a:rPr lang="tr-TR" sz="4400" dirty="0" smtClean="0">
                <a:solidFill>
                  <a:srgbClr val="FF0000"/>
                </a:solidFill>
                <a:latin typeface="Times New Roman" panose="02020603050405020304" pitchFamily="18" charset="0"/>
                <a:cs typeface="Times New Roman" panose="02020603050405020304" pitchFamily="18" charset="0"/>
              </a:rPr>
              <a:t>HERSEK BİNASI)</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1765" y="2610371"/>
            <a:ext cx="11201908" cy="8073447"/>
          </a:xfrm>
          <a:prstGeom prst="rect">
            <a:avLst/>
          </a:prstGeom>
        </p:spPr>
      </p:pic>
    </p:spTree>
    <p:extLst>
      <p:ext uri="{BB962C8B-B14F-4D97-AF65-F5344CB8AC3E}">
        <p14:creationId xmlns:p14="http://schemas.microsoft.com/office/powerpoint/2010/main" val="108545649"/>
      </p:ext>
    </p:extLst>
  </p:cSld>
  <p:clrMapOvr>
    <a:masterClrMapping/>
  </p:clrMapOvr>
  <p:transition spd="med">
    <p:pull/>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defTabSz="584200" rtl="0" latinLnBrk="1" hangingPunct="0"/>
            <a:r>
              <a:rPr lang="tr-TR" sz="4400" dirty="0">
                <a:solidFill>
                  <a:srgbClr val="FF0000"/>
                </a:solidFill>
                <a:latin typeface="Times New Roman" panose="02020603050405020304" pitchFamily="18" charset="0"/>
                <a:cs typeface="Times New Roman" panose="02020603050405020304" pitchFamily="18" charset="0"/>
              </a:rPr>
              <a:t>GAZİ EĞİTİM FAKÜLTESİ </a:t>
            </a:r>
            <a:endParaRPr lang="tr-TR" sz="4400" dirty="0" smtClean="0">
              <a:solidFill>
                <a:srgbClr val="FF0000"/>
              </a:solidFill>
              <a:latin typeface="Times New Roman" panose="02020603050405020304" pitchFamily="18" charset="0"/>
              <a:cs typeface="Times New Roman" panose="02020603050405020304" pitchFamily="18" charset="0"/>
            </a:endParaRPr>
          </a:p>
          <a:p>
            <a:pPr defTabSz="584200" rtl="0" latinLnBrk="1" hangingPunct="0"/>
            <a:r>
              <a:rPr lang="tr-TR" sz="4400" dirty="0" smtClean="0">
                <a:solidFill>
                  <a:srgbClr val="FF0000"/>
                </a:solidFill>
                <a:latin typeface="Times New Roman" panose="02020603050405020304" pitchFamily="18" charset="0"/>
                <a:cs typeface="Times New Roman" panose="02020603050405020304" pitchFamily="18" charset="0"/>
              </a:rPr>
              <a:t>ÖĞRENCİ İŞLERİ (HERSEK BİNASI)</a:t>
            </a:r>
            <a:endParaRPr lang="tr-TR" sz="4400" dirty="0">
              <a:solidFill>
                <a:srgbClr val="FF0000"/>
              </a:solidFill>
              <a:latin typeface="Times New Roman" panose="02020603050405020304" pitchFamily="18" charset="0"/>
              <a:cs typeface="Times New Roman" panose="02020603050405020304" pitchFamily="18" charset="0"/>
            </a:endParaRPr>
          </a:p>
        </p:txBody>
      </p:sp>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538363"/>
            <a:ext cx="11593451" cy="7728967"/>
          </a:xfrm>
          <a:prstGeom prst="rect">
            <a:avLst/>
          </a:prstGeom>
        </p:spPr>
      </p:pic>
    </p:spTree>
    <p:extLst>
      <p:ext uri="{BB962C8B-B14F-4D97-AF65-F5344CB8AC3E}">
        <p14:creationId xmlns:p14="http://schemas.microsoft.com/office/powerpoint/2010/main" val="757834519"/>
      </p:ext>
    </p:extLst>
  </p:cSld>
  <p:clrMapOvr>
    <a:masterClrMapping/>
  </p:clrMapOvr>
  <p:transition spd="med">
    <p:pull/>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dirty="0" smtClean="0">
                <a:solidFill>
                  <a:srgbClr val="FF0000"/>
                </a:solidFill>
                <a:latin typeface="Times New Roman" panose="02020603050405020304" pitchFamily="18" charset="0"/>
                <a:cs typeface="Times New Roman" panose="02020603050405020304" pitchFamily="18" charset="0"/>
              </a:rPr>
              <a:t>GAZİ EĞİTİM FAKÜLTESİ DERSLİK</a:t>
            </a:r>
          </a:p>
          <a:p>
            <a:pPr marL="0" marR="0" indent="0" algn="ctr" defTabSz="584200" rtl="0" fontAlgn="auto" latinLnBrk="1" hangingPunct="0">
              <a:lnSpc>
                <a:spcPct val="100000"/>
              </a:lnSpc>
              <a:spcBef>
                <a:spcPts val="0"/>
              </a:spcBef>
              <a:spcAft>
                <a:spcPts val="0"/>
              </a:spcAft>
              <a:buClrTx/>
              <a:buSzTx/>
              <a:buFontTx/>
              <a:buNone/>
              <a:tabLst/>
            </a:pPr>
            <a:r>
              <a:rPr kumimoji="0" lang="tr-TR" sz="4400" b="0" i="0" u="none" strike="noStrike" cap="none" spc="0" normalizeH="0" baseline="0" dirty="0" smtClean="0">
                <a:ln>
                  <a:noFill/>
                </a:ln>
                <a:solidFill>
                  <a:srgbClr val="FF0000"/>
                </a:solidFill>
                <a:effectLst/>
                <a:uFillTx/>
                <a:latin typeface="Times New Roman" panose="02020603050405020304" pitchFamily="18" charset="0"/>
                <a:cs typeface="Times New Roman" panose="02020603050405020304" pitchFamily="18" charset="0"/>
                <a:sym typeface="Palatino"/>
              </a:rPr>
              <a:t>(F BLOK)</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4107" y="2322339"/>
            <a:ext cx="11269415" cy="7512943"/>
          </a:xfrm>
          <a:prstGeom prst="rect">
            <a:avLst/>
          </a:prstGeom>
        </p:spPr>
      </p:pic>
    </p:spTree>
    <p:extLst>
      <p:ext uri="{BB962C8B-B14F-4D97-AF65-F5344CB8AC3E}">
        <p14:creationId xmlns:p14="http://schemas.microsoft.com/office/powerpoint/2010/main" val="417340021"/>
      </p:ext>
    </p:extLst>
  </p:cSld>
  <p:clrMapOvr>
    <a:masterClrMapping/>
  </p:clrMapOvr>
  <p:transition spd="med">
    <p:pull/>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dirty="0" smtClean="0">
                <a:solidFill>
                  <a:srgbClr val="FF0000"/>
                </a:solidFill>
                <a:latin typeface="Times New Roman" panose="02020603050405020304" pitchFamily="18" charset="0"/>
                <a:cs typeface="Times New Roman" panose="02020603050405020304" pitchFamily="18" charset="0"/>
              </a:rPr>
              <a:t>GAZİ EĞİTİM FAKÜLTESİ DERSLİK</a:t>
            </a:r>
          </a:p>
          <a:p>
            <a:pPr marL="0" marR="0" indent="0" algn="ctr" defTabSz="584200" rtl="0" fontAlgn="auto" latinLnBrk="1" hangingPunct="0">
              <a:lnSpc>
                <a:spcPct val="100000"/>
              </a:lnSpc>
              <a:spcBef>
                <a:spcPts val="0"/>
              </a:spcBef>
              <a:spcAft>
                <a:spcPts val="0"/>
              </a:spcAft>
              <a:buClrTx/>
              <a:buSzTx/>
              <a:buFontTx/>
              <a:buNone/>
              <a:tabLst/>
            </a:pPr>
            <a:r>
              <a:rPr kumimoji="0" lang="tr-TR" sz="4400" b="0" i="0" u="none" strike="noStrike" cap="none" spc="0" normalizeH="0" baseline="0" dirty="0" smtClean="0">
                <a:ln>
                  <a:noFill/>
                </a:ln>
                <a:solidFill>
                  <a:srgbClr val="FF0000"/>
                </a:solidFill>
                <a:effectLst/>
                <a:uFillTx/>
                <a:latin typeface="Times New Roman" panose="02020603050405020304" pitchFamily="18" charset="0"/>
                <a:cs typeface="Times New Roman" panose="02020603050405020304" pitchFamily="18" charset="0"/>
                <a:sym typeface="Palatino"/>
              </a:rPr>
              <a:t>(C BLOK)</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2099" y="2538363"/>
            <a:ext cx="11389914" cy="7593276"/>
          </a:xfrm>
          <a:prstGeom prst="rect">
            <a:avLst/>
          </a:prstGeom>
        </p:spPr>
      </p:pic>
    </p:spTree>
    <p:extLst>
      <p:ext uri="{BB962C8B-B14F-4D97-AF65-F5344CB8AC3E}">
        <p14:creationId xmlns:p14="http://schemas.microsoft.com/office/powerpoint/2010/main" val="1691188307"/>
      </p:ext>
    </p:extLst>
  </p:cSld>
  <p:clrMapOvr>
    <a:masterClrMapping/>
  </p:clrMapOvr>
  <p:transition spd="med">
    <p:pull/>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dirty="0" smtClean="0">
                <a:solidFill>
                  <a:srgbClr val="FF0000"/>
                </a:solidFill>
                <a:latin typeface="Times New Roman" panose="02020603050405020304" pitchFamily="18" charset="0"/>
                <a:cs typeface="Times New Roman" panose="02020603050405020304" pitchFamily="18" charset="0"/>
              </a:rPr>
              <a:t>GAZİ EĞİTİM FAKÜLTESİ ÖĞRENCİ </a:t>
            </a:r>
          </a:p>
          <a:p>
            <a:pPr marL="0" marR="0" indent="0" algn="ctr" defTabSz="584200" rtl="0" fontAlgn="auto" latinLnBrk="1" hangingPunct="0">
              <a:lnSpc>
                <a:spcPct val="100000"/>
              </a:lnSpc>
              <a:spcBef>
                <a:spcPts val="0"/>
              </a:spcBef>
              <a:spcAft>
                <a:spcPts val="0"/>
              </a:spcAft>
              <a:buClrTx/>
              <a:buSzTx/>
              <a:buFontTx/>
              <a:buNone/>
              <a:tabLst/>
            </a:pPr>
            <a:r>
              <a:rPr lang="tr-TR" sz="4400" dirty="0" smtClean="0">
                <a:solidFill>
                  <a:srgbClr val="FF0000"/>
                </a:solidFill>
                <a:latin typeface="Times New Roman" panose="02020603050405020304" pitchFamily="18" charset="0"/>
                <a:cs typeface="Times New Roman" panose="02020603050405020304" pitchFamily="18" charset="0"/>
              </a:rPr>
              <a:t>YEMEKHANESİ (HERSEK BİNASI)</a:t>
            </a:r>
          </a:p>
        </p:txBody>
      </p:sp>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4013" y="2538363"/>
            <a:ext cx="11281902" cy="7521268"/>
          </a:xfrm>
          <a:prstGeom prst="rect">
            <a:avLst/>
          </a:prstGeom>
        </p:spPr>
      </p:pic>
    </p:spTree>
    <p:extLst>
      <p:ext uri="{BB962C8B-B14F-4D97-AF65-F5344CB8AC3E}">
        <p14:creationId xmlns:p14="http://schemas.microsoft.com/office/powerpoint/2010/main" val="2563099096"/>
      </p:ext>
    </p:extLst>
  </p:cSld>
  <p:clrMapOvr>
    <a:masterClrMapping/>
  </p:clrMapOvr>
  <p:transition spd="med">
    <p:pull/>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ChangeArrowheads="1"/>
          </p:cNvSpPr>
          <p:nvPr/>
        </p:nvSpPr>
        <p:spPr bwMode="auto">
          <a:xfrm>
            <a:off x="378123" y="0"/>
            <a:ext cx="11233248" cy="1135695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lvl1pPr algn="l" rtl="0" fontAlgn="base">
              <a:spcBef>
                <a:spcPct val="0"/>
              </a:spcBef>
              <a:spcAft>
                <a:spcPct val="0"/>
              </a:spcAft>
              <a:defRPr>
                <a:solidFill>
                  <a:schemeClr val="tx1"/>
                </a:solidFill>
                <a:latin typeface="Arial" pitchFamily="34" charset="0"/>
                <a:cs typeface="Arial" pitchFamily="34" charset="0"/>
              </a:defRPr>
            </a:lvl1pPr>
            <a:lvl2pPr marL="457200" algn="l" rtl="0" fontAlgn="base">
              <a:spcBef>
                <a:spcPct val="0"/>
              </a:spcBef>
              <a:spcAft>
                <a:spcPct val="0"/>
              </a:spcAft>
              <a:defRPr>
                <a:solidFill>
                  <a:schemeClr val="tx1"/>
                </a:solidFill>
                <a:latin typeface="Arial" pitchFamily="34" charset="0"/>
                <a:cs typeface="Arial" pitchFamily="34" charset="0"/>
              </a:defRPr>
            </a:lvl2pPr>
            <a:lvl3pPr marL="914400" algn="l" rtl="0" fontAlgn="base">
              <a:spcBef>
                <a:spcPct val="0"/>
              </a:spcBef>
              <a:spcAft>
                <a:spcPct val="0"/>
              </a:spcAft>
              <a:defRPr>
                <a:solidFill>
                  <a:schemeClr val="tx1"/>
                </a:solidFill>
                <a:latin typeface="Arial" pitchFamily="34" charset="0"/>
                <a:cs typeface="Arial" pitchFamily="34" charset="0"/>
              </a:defRPr>
            </a:lvl3pPr>
            <a:lvl4pPr marL="1371600" algn="l" rtl="0" fontAlgn="base">
              <a:spcBef>
                <a:spcPct val="0"/>
              </a:spcBef>
              <a:spcAft>
                <a:spcPct val="0"/>
              </a:spcAft>
              <a:defRPr>
                <a:solidFill>
                  <a:schemeClr val="tx1"/>
                </a:solidFill>
                <a:latin typeface="Arial" pitchFamily="34" charset="0"/>
                <a:cs typeface="Arial" pitchFamily="34" charset="0"/>
              </a:defRPr>
            </a:lvl4pPr>
            <a:lvl5pPr marL="1828800" algn="l" rtl="0" fontAlgn="base">
              <a:spcBef>
                <a:spcPct val="0"/>
              </a:spcBef>
              <a:spcAft>
                <a:spcPct val="0"/>
              </a:spcAft>
              <a:defRPr>
                <a:solidFill>
                  <a:schemeClr val="tx1"/>
                </a:solidFill>
                <a:latin typeface="Arial" pitchFamily="34" charset="0"/>
                <a:cs typeface="Arial" pitchFamily="34" charset="0"/>
              </a:defRPr>
            </a:lvl5pPr>
            <a:lvl6pPr marL="2286000" algn="l" rtl="0" fontAlgn="base">
              <a:spcBef>
                <a:spcPct val="0"/>
              </a:spcBef>
              <a:spcAft>
                <a:spcPct val="0"/>
              </a:spcAft>
              <a:defRPr>
                <a:solidFill>
                  <a:schemeClr val="tx1"/>
                </a:solidFill>
                <a:latin typeface="Arial" pitchFamily="34" charset="0"/>
                <a:cs typeface="Arial" pitchFamily="34" charset="0"/>
              </a:defRPr>
            </a:lvl6pPr>
            <a:lvl7pPr marL="2743200" algn="l" rtl="0" fontAlgn="base">
              <a:spcBef>
                <a:spcPct val="0"/>
              </a:spcBef>
              <a:spcAft>
                <a:spcPct val="0"/>
              </a:spcAft>
              <a:defRPr>
                <a:solidFill>
                  <a:schemeClr val="tx1"/>
                </a:solidFill>
                <a:latin typeface="Arial" pitchFamily="34" charset="0"/>
                <a:cs typeface="Arial" pitchFamily="34" charset="0"/>
              </a:defRPr>
            </a:lvl7pPr>
            <a:lvl8pPr marL="3200400" algn="l" rtl="0" fontAlgn="base">
              <a:spcBef>
                <a:spcPct val="0"/>
              </a:spcBef>
              <a:spcAft>
                <a:spcPct val="0"/>
              </a:spcAft>
              <a:defRPr>
                <a:solidFill>
                  <a:schemeClr val="tx1"/>
                </a:solidFill>
                <a:latin typeface="Arial" pitchFamily="34" charset="0"/>
                <a:cs typeface="Arial" pitchFamily="34" charset="0"/>
              </a:defRPr>
            </a:lvl8pPr>
            <a:lvl9pPr marL="3657600" algn="l" rtl="0" fontAlgn="base">
              <a:spcBef>
                <a:spcPct val="0"/>
              </a:spcBef>
              <a:spcAft>
                <a:spcPct val="0"/>
              </a:spcAft>
              <a:defRPr>
                <a:solidFill>
                  <a:schemeClr val="tx1"/>
                </a:solidFill>
                <a:latin typeface="Arial" pitchFamily="34" charset="0"/>
                <a:cs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FF0000"/>
                </a:solidFill>
                <a:effectLst/>
                <a:latin typeface="Helvetica Neue"/>
              </a:rPr>
              <a:t>ANKARA İÇİNDE ULAŞIM</a:t>
            </a:r>
          </a:p>
          <a:p>
            <a:pPr marL="0" marR="0" lvl="0" indent="0" algn="l" defTabSz="914400" rtl="0" eaLnBrk="1" fontAlgn="base" latinLnBrk="0" hangingPunct="1">
              <a:lnSpc>
                <a:spcPct val="100000"/>
              </a:lnSpc>
              <a:spcBef>
                <a:spcPct val="0"/>
              </a:spcBef>
              <a:spcAft>
                <a:spcPct val="0"/>
              </a:spcAft>
              <a:buClrTx/>
              <a:buSzTx/>
              <a:buFontTx/>
              <a:buNone/>
              <a:tabLst/>
            </a:pPr>
            <a:r>
              <a:rPr kumimoji="0" lang="tr-TR" altLang="tr-TR" sz="2400" b="0" i="0" u="none" strike="noStrike" cap="none" normalizeH="0" baseline="0" dirty="0" err="1" smtClean="0">
                <a:ln>
                  <a:noFill/>
                </a:ln>
                <a:solidFill>
                  <a:srgbClr val="666666"/>
                </a:solidFill>
                <a:effectLst/>
                <a:latin typeface="Helvetica Neue"/>
              </a:rPr>
              <a:t>AnkaraKart</a:t>
            </a:r>
            <a:r>
              <a:rPr kumimoji="0" lang="tr-TR" altLang="tr-TR" sz="2400" b="0" i="0" u="none" strike="noStrike" cap="none" normalizeH="0" baseline="0" dirty="0" smtClean="0">
                <a:ln>
                  <a:noFill/>
                </a:ln>
                <a:solidFill>
                  <a:srgbClr val="666666"/>
                </a:solidFill>
                <a:effectLst/>
                <a:latin typeface="Helvetica Neue"/>
              </a:rPr>
              <a:t> İşlem Merkezleri</a:t>
            </a:r>
            <a:r>
              <a:rPr kumimoji="0" lang="tr-TR" altLang="tr-TR" sz="2400" b="0" i="0" u="none" strike="noStrike" cap="none" normalizeH="0" dirty="0" smtClean="0">
                <a:ln>
                  <a:noFill/>
                </a:ln>
                <a:solidFill>
                  <a:srgbClr val="666666"/>
                </a:solidFill>
                <a:effectLst/>
                <a:latin typeface="Helvetica Neue"/>
              </a:rPr>
              <a:t> indirimli öğrenci </a:t>
            </a:r>
            <a:r>
              <a:rPr lang="tr-TR" altLang="tr-TR" sz="2400" dirty="0" smtClean="0">
                <a:solidFill>
                  <a:srgbClr val="666666"/>
                </a:solidFill>
                <a:latin typeface="Helvetica Neue"/>
              </a:rPr>
              <a:t>kartlarınızı almanız için kurulmuştur. </a:t>
            </a:r>
            <a:r>
              <a:rPr kumimoji="0" lang="tr-TR" altLang="tr-TR" sz="2400" b="0" i="0" u="none" strike="noStrike" cap="none" normalizeH="0" baseline="0" dirty="0" smtClean="0">
                <a:ln>
                  <a:noFill/>
                </a:ln>
                <a:solidFill>
                  <a:srgbClr val="FF0000"/>
                </a:solidFill>
                <a:effectLst/>
                <a:latin typeface="Helvetica Neue"/>
              </a:rPr>
              <a:t>BAŞVURU</a:t>
            </a:r>
            <a:r>
              <a:rPr kumimoji="0" lang="tr-TR" altLang="tr-TR" sz="2400" b="0" i="0" u="none" strike="noStrike" cap="none" normalizeH="0" dirty="0" smtClean="0">
                <a:ln>
                  <a:noFill/>
                </a:ln>
                <a:solidFill>
                  <a:srgbClr val="FF0000"/>
                </a:solidFill>
                <a:effectLst/>
                <a:latin typeface="Helvetica Neue"/>
              </a:rPr>
              <a:t> İÇİN ÖĞRENCİ BELGESİ (SON 1 AY İÇİNDE ALINMIŞ) ve 1 ADET FOTOĞRAF GEREKLİDİR.</a:t>
            </a:r>
            <a:endParaRPr kumimoji="0" lang="tr-TR" altLang="tr-TR" sz="2400" b="0" i="0" u="none" strike="noStrike" cap="none" normalizeH="0" baseline="0" dirty="0" smtClean="0">
              <a:ln>
                <a:noFill/>
              </a:ln>
              <a:solidFill>
                <a:srgbClr val="FF0000"/>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err="1" smtClean="0">
                <a:ln>
                  <a:noFill/>
                </a:ln>
                <a:solidFill>
                  <a:srgbClr val="666666"/>
                </a:solidFill>
                <a:effectLst/>
                <a:latin typeface="Helvetica Neue"/>
              </a:rPr>
              <a:t>AnkaraKart</a:t>
            </a:r>
            <a:r>
              <a:rPr kumimoji="0" lang="tr-TR" altLang="tr-TR" sz="2400" b="0" i="0" u="none" strike="noStrike" cap="none" normalizeH="0" baseline="0" dirty="0" smtClean="0">
                <a:ln>
                  <a:noFill/>
                </a:ln>
                <a:solidFill>
                  <a:srgbClr val="666666"/>
                </a:solidFill>
                <a:effectLst/>
                <a:latin typeface="Helvetica Neue"/>
              </a:rPr>
              <a:t> İşlem Merkezlerinde işlem süreci aşağıdaki şemada gösterilmiştir.</a:t>
            </a: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chemeClr val="tx1"/>
                </a:solidFill>
                <a:effectLst/>
              </a:rPr>
              <a:t>  </a:t>
            </a:r>
            <a:r>
              <a:rPr kumimoji="0" lang="tr-TR" altLang="tr-TR" sz="2400" b="0" i="0" u="none" strike="noStrike" cap="none" normalizeH="0" baseline="0" dirty="0" smtClean="0">
                <a:ln>
                  <a:noFill/>
                </a:ln>
                <a:solidFill>
                  <a:srgbClr val="666666"/>
                </a:solidFill>
                <a:effectLst/>
                <a:latin typeface="Helvetica Neue"/>
              </a:rPr>
              <a:t> </a:t>
            </a: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chemeClr val="tx1"/>
                </a:solidFill>
                <a:effectLst/>
              </a:rPr>
              <a:t/>
            </a:r>
            <a:br>
              <a:rPr kumimoji="0" lang="tr-TR" altLang="tr-TR" sz="2400" b="0" i="0" u="none" strike="noStrike" cap="none" normalizeH="0" baseline="0" dirty="0" smtClean="0">
                <a:ln>
                  <a:noFill/>
                </a:ln>
                <a:solidFill>
                  <a:schemeClr val="tx1"/>
                </a:solidFill>
                <a:effectLst/>
              </a:rPr>
            </a:b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smtClean="0"/>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rgbClr val="666666"/>
              </a:solidFill>
              <a:effectLst/>
              <a:latin typeface="Helvetica Neue"/>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666666"/>
                </a:solidFill>
                <a:effectLst/>
                <a:latin typeface="Helvetica Neue"/>
              </a:rPr>
              <a:t>Ankara’da 6 farklı merkezde hizmet vermeye başlayan </a:t>
            </a:r>
            <a:r>
              <a:rPr kumimoji="0" lang="tr-TR" altLang="tr-TR" sz="2400" b="0" i="0" u="none" strike="noStrike" cap="none" normalizeH="0" baseline="0" dirty="0" err="1" smtClean="0">
                <a:ln>
                  <a:noFill/>
                </a:ln>
                <a:solidFill>
                  <a:srgbClr val="666666"/>
                </a:solidFill>
                <a:effectLst/>
                <a:latin typeface="Helvetica Neue"/>
              </a:rPr>
              <a:t>AnkaraKart</a:t>
            </a:r>
            <a:r>
              <a:rPr kumimoji="0" lang="tr-TR" altLang="tr-TR" sz="2400" b="0" i="0" u="none" strike="noStrike" cap="none" normalizeH="0" baseline="0" dirty="0" smtClean="0">
                <a:ln>
                  <a:noFill/>
                </a:ln>
                <a:solidFill>
                  <a:srgbClr val="666666"/>
                </a:solidFill>
                <a:effectLst/>
                <a:latin typeface="Helvetica Neue"/>
              </a:rPr>
              <a:t> İşlem Merkezlerine aşağıdaki adreslerden belirtilen saatlerde ulaşabilirsiniz. </a:t>
            </a: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002F53"/>
                </a:solidFill>
                <a:effectLst/>
                <a:latin typeface="NexaRegular"/>
                <a:hlinkClick r:id="rId2"/>
              </a:rPr>
              <a:t>Kızılay Kart İşlem Merkezi </a:t>
            </a:r>
            <a:r>
              <a:rPr kumimoji="0" lang="tr-TR" altLang="tr-TR" sz="2400" b="1" i="0" u="none" strike="noStrike" cap="none" normalizeH="0" baseline="0" dirty="0" smtClean="0">
                <a:ln>
                  <a:noFill/>
                </a:ln>
                <a:solidFill>
                  <a:srgbClr val="FFFFFF"/>
                </a:solidFill>
                <a:effectLst/>
                <a:latin typeface="NexaRegular"/>
                <a:hlinkClick r:id="rId2"/>
              </a:rPr>
              <a:t>e-randevu</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err="1" smtClean="0">
                <a:ln>
                  <a:noFill/>
                </a:ln>
                <a:solidFill>
                  <a:srgbClr val="002F53"/>
                </a:solidFill>
                <a:effectLst/>
                <a:latin typeface="NexaRegular"/>
                <a:hlinkClick r:id="rId2"/>
              </a:rPr>
              <a:t>Beşevler</a:t>
            </a:r>
            <a:r>
              <a:rPr kumimoji="0" lang="tr-TR" altLang="tr-TR" sz="2400" b="0" i="0" u="none" strike="noStrike" cap="none" normalizeH="0" baseline="0" dirty="0" smtClean="0">
                <a:ln>
                  <a:noFill/>
                </a:ln>
                <a:solidFill>
                  <a:srgbClr val="002F53"/>
                </a:solidFill>
                <a:effectLst/>
                <a:latin typeface="NexaRegular"/>
                <a:hlinkClick r:id="rId2"/>
              </a:rPr>
              <a:t> Kart İşlem Merkezi </a:t>
            </a:r>
            <a:r>
              <a:rPr kumimoji="0" lang="tr-TR" altLang="tr-TR" sz="2400" b="1" i="0" u="none" strike="noStrike" cap="none" normalizeH="0" baseline="0" dirty="0" smtClean="0">
                <a:ln>
                  <a:noFill/>
                </a:ln>
                <a:solidFill>
                  <a:srgbClr val="FFFFFF"/>
                </a:solidFill>
                <a:effectLst/>
                <a:latin typeface="NexaRegular"/>
                <a:hlinkClick r:id="rId2"/>
              </a:rPr>
              <a:t>e-randevu</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002F53"/>
                </a:solidFill>
                <a:effectLst/>
                <a:latin typeface="NexaRegular"/>
                <a:hlinkClick r:id="rId2"/>
              </a:rPr>
              <a:t>EGO Hizmet Binası</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002F53"/>
                </a:solidFill>
                <a:effectLst/>
                <a:latin typeface="NexaRegular"/>
                <a:hlinkClick r:id="rId2"/>
              </a:rPr>
              <a:t>Kızılay Mobil İşlem Merkezi</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002F53"/>
                </a:solidFill>
                <a:effectLst/>
                <a:latin typeface="NexaRegular"/>
                <a:hlinkClick r:id="rId2"/>
              </a:rPr>
              <a:t>Dikimevi Mobil İşlem Merkezi</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err="1" smtClean="0">
                <a:ln>
                  <a:noFill/>
                </a:ln>
                <a:solidFill>
                  <a:srgbClr val="002F53"/>
                </a:solidFill>
                <a:effectLst/>
                <a:latin typeface="NexaRegular"/>
                <a:hlinkClick r:id="rId2"/>
              </a:rPr>
              <a:t>Akköprü</a:t>
            </a:r>
            <a:r>
              <a:rPr kumimoji="0" lang="tr-TR" altLang="tr-TR" sz="2400" b="0" i="0" u="none" strike="noStrike" cap="none" normalizeH="0" baseline="0" dirty="0" smtClean="0">
                <a:ln>
                  <a:noFill/>
                </a:ln>
                <a:solidFill>
                  <a:srgbClr val="002F53"/>
                </a:solidFill>
                <a:effectLst/>
                <a:latin typeface="NexaRegular"/>
                <a:hlinkClick r:id="rId2"/>
              </a:rPr>
              <a:t> Mobil İşlem Merkezi</a:t>
            </a:r>
            <a:endParaRPr kumimoji="0" lang="tr-TR" altLang="tr-TR" sz="2400" b="0" i="0" u="none" strike="noStrike" cap="none" normalizeH="0" baseline="0" dirty="0" smtClean="0">
              <a:ln>
                <a:noFill/>
              </a:ln>
              <a:solidFill>
                <a:srgbClr val="002F53"/>
              </a:solidFill>
              <a:effectLst/>
              <a:latin typeface="NexaRegular"/>
            </a:endParaRPr>
          </a:p>
          <a:p>
            <a:pPr lvl="0" defTabSz="914400" eaLnBrk="0" hangingPunct="0"/>
            <a:r>
              <a:rPr lang="tr-TR" altLang="tr-TR" sz="2400" dirty="0">
                <a:solidFill>
                  <a:srgbClr val="002F53"/>
                </a:solidFill>
                <a:latin typeface="NexaRegular"/>
              </a:rPr>
              <a:t>Detaylı bilgi için </a:t>
            </a:r>
            <a:r>
              <a:rPr lang="tr-TR" altLang="tr-TR" sz="2400" dirty="0">
                <a:solidFill>
                  <a:srgbClr val="002F53"/>
                </a:solidFill>
                <a:latin typeface="NexaRegular"/>
                <a:hlinkClick r:id="rId3"/>
              </a:rPr>
              <a:t>http://</a:t>
            </a:r>
            <a:r>
              <a:rPr lang="tr-TR" altLang="tr-TR" sz="2400" dirty="0" smtClean="0">
                <a:solidFill>
                  <a:srgbClr val="002F53"/>
                </a:solidFill>
                <a:latin typeface="NexaRegular"/>
                <a:hlinkClick r:id="rId3"/>
              </a:rPr>
              <a:t>www.ego.gov.tr/tr/sayfa/2130/ankarakart</a:t>
            </a:r>
            <a:r>
              <a:rPr lang="tr-TR" altLang="tr-TR" sz="2400" dirty="0" smtClean="0">
                <a:solidFill>
                  <a:srgbClr val="002F53"/>
                </a:solidFill>
                <a:latin typeface="NexaRegular"/>
              </a:rPr>
              <a:t> adresini kullanabilirsiniz.</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2052" name="Picture 4" descr="Kart İşlem Merkezi işlem süreci"/>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94112" y="2466355"/>
            <a:ext cx="8315124" cy="48245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4498631"/>
      </p:ext>
    </p:extLst>
  </p:cSld>
  <p:clrMapOvr>
    <a:masterClrMapping/>
  </p:clrMapOvr>
  <p:transition spd="med">
    <p:pull/>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0131" y="4986635"/>
            <a:ext cx="11089232" cy="65527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36737" y="1121500"/>
            <a:ext cx="7761563" cy="373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0131" y="378123"/>
            <a:ext cx="1573212"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81872178"/>
      </p:ext>
    </p:extLst>
  </p:cSld>
  <p:clrMapOvr>
    <a:masterClrMapping/>
  </p:clrMapOvr>
  <p:transition spd="med">
    <p:pull/>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Shape 71"/>
          <p:cNvSpPr>
            <a:spLocks noGrp="1"/>
          </p:cNvSpPr>
          <p:nvPr>
            <p:ph type="title"/>
          </p:nvPr>
        </p:nvSpPr>
        <p:spPr>
          <a:prstGeom prst="rect">
            <a:avLst/>
          </a:prstGeom>
        </p:spPr>
        <p:txBody>
          <a:bodyPr>
            <a:normAutofit fontScale="90000"/>
          </a:bodyPr>
          <a:lstStyle>
            <a:lvl1pPr defTabSz="496570">
              <a:spcBef>
                <a:spcPts val="1300"/>
              </a:spcBef>
              <a:defRPr sz="5950"/>
            </a:lvl1pPr>
          </a:lstStyle>
          <a:p>
            <a:pPr lvl="0">
              <a:defRPr sz="1800">
                <a:solidFill>
                  <a:srgbClr val="000000"/>
                </a:solidFill>
              </a:defRPr>
            </a:pPr>
            <a:r>
              <a:rPr lang="tr-TR" sz="6200" b="1" dirty="0" smtClean="0"/>
              <a:t>Ö</a:t>
            </a:r>
            <a:r>
              <a:rPr lang="tr-TR" sz="6200" b="1" dirty="0"/>
              <a:t>Ğ</a:t>
            </a:r>
            <a:r>
              <a:rPr sz="6200" b="1" dirty="0" smtClean="0"/>
              <a:t>RENC</a:t>
            </a:r>
            <a:r>
              <a:rPr lang="tr-TR" sz="6200" b="1" dirty="0" smtClean="0"/>
              <a:t>İ</a:t>
            </a:r>
            <a:r>
              <a:rPr sz="6200" b="1" dirty="0" smtClean="0"/>
              <a:t> DANI</a:t>
            </a:r>
            <a:r>
              <a:rPr lang="tr-TR" sz="6200" b="1" dirty="0" smtClean="0"/>
              <a:t>Ş</a:t>
            </a:r>
            <a:r>
              <a:rPr sz="6200" b="1" dirty="0" smtClean="0"/>
              <a:t>MA MERKEZ</a:t>
            </a:r>
            <a:r>
              <a:rPr lang="tr-TR" sz="6200" b="1" dirty="0" smtClean="0"/>
              <a:t>İ</a:t>
            </a:r>
            <a:r>
              <a:rPr sz="6200" b="1" dirty="0" smtClean="0"/>
              <a:t> (</a:t>
            </a:r>
            <a:r>
              <a:rPr lang="tr-TR" sz="6200" b="1" dirty="0" smtClean="0"/>
              <a:t>Ö</a:t>
            </a:r>
            <a:r>
              <a:rPr sz="6200" b="1" dirty="0" smtClean="0"/>
              <a:t>DM</a:t>
            </a:r>
            <a:r>
              <a:rPr sz="6200" b="1" dirty="0"/>
              <a:t>)</a:t>
            </a:r>
          </a:p>
        </p:txBody>
      </p:sp>
      <p:sp>
        <p:nvSpPr>
          <p:cNvPr id="72" name="Shape 72"/>
          <p:cNvSpPr>
            <a:spLocks noGrp="1"/>
          </p:cNvSpPr>
          <p:nvPr>
            <p:ph type="body" idx="1"/>
          </p:nvPr>
        </p:nvSpPr>
        <p:spPr>
          <a:prstGeom prst="rect">
            <a:avLst/>
          </a:prstGeom>
        </p:spPr>
        <p:txBody>
          <a:bodyPr>
            <a:normAutofit lnSpcReduction="10000"/>
          </a:bodyPr>
          <a:lstStyle/>
          <a:p>
            <a:pPr marL="0" algn="just">
              <a:buNone/>
            </a:pPr>
            <a:r>
              <a:rPr sz="3600" u="sng" dirty="0" smtClean="0">
                <a:latin typeface="+mn-lt"/>
                <a:hlinkClick r:id="rId2"/>
              </a:rPr>
              <a:t>odm.gazi.edu.tr</a:t>
            </a:r>
            <a:endParaRPr lang="tr-TR" sz="3600" u="sng" dirty="0" smtClean="0">
              <a:latin typeface="+mn-lt"/>
            </a:endParaRPr>
          </a:p>
          <a:p>
            <a:pPr marL="0" algn="just">
              <a:buNone/>
            </a:pPr>
            <a:r>
              <a:rPr lang="tr-TR" sz="3600" dirty="0" smtClean="0">
                <a:latin typeface="+mn-lt"/>
              </a:rPr>
              <a:t>Merkezin Üniversitemiz öğrencilerine verdiği hizmetler üç ana başlık altında toplanmaktadır.</a:t>
            </a:r>
          </a:p>
          <a:p>
            <a:pPr marL="128588" indent="-385763" algn="just">
              <a:buFont typeface="+mj-lt"/>
              <a:buAutoNum type="arabicPeriod"/>
            </a:pPr>
            <a:r>
              <a:rPr lang="tr-TR" sz="3600" b="1" dirty="0" smtClean="0">
                <a:latin typeface="+mn-lt"/>
              </a:rPr>
              <a:t>Rehberlik Hizmeti</a:t>
            </a:r>
          </a:p>
          <a:p>
            <a:pPr marL="128588" indent="-385763" algn="just">
              <a:buFont typeface="+mj-lt"/>
              <a:buAutoNum type="arabicPeriod"/>
            </a:pPr>
            <a:r>
              <a:rPr lang="tr-TR" sz="3600" b="1" dirty="0" smtClean="0">
                <a:latin typeface="+mn-lt"/>
              </a:rPr>
              <a:t>Sosyal Danışma Hizmeti</a:t>
            </a:r>
          </a:p>
          <a:p>
            <a:pPr marL="128588" indent="-385763" algn="just">
              <a:buFont typeface="+mj-lt"/>
              <a:buAutoNum type="arabicPeriod"/>
            </a:pPr>
            <a:r>
              <a:rPr lang="tr-TR" sz="3600" b="1" dirty="0" smtClean="0">
                <a:latin typeface="+mn-lt"/>
              </a:rPr>
              <a:t>Öğrenci Danışma Hizmeti</a:t>
            </a:r>
          </a:p>
          <a:p>
            <a:pPr marL="128588" indent="-385763" algn="just">
              <a:buNone/>
            </a:pPr>
            <a:endParaRPr lang="tr-TR" sz="3600" dirty="0" smtClean="0">
              <a:latin typeface="+mn-lt"/>
            </a:endParaRPr>
          </a:p>
          <a:p>
            <a:pPr marL="0" indent="-385763" algn="just">
              <a:buNone/>
            </a:pPr>
            <a:r>
              <a:rPr lang="tr-TR" sz="3600" dirty="0" smtClean="0">
                <a:latin typeface="+mn-lt"/>
              </a:rPr>
              <a:t>Ayrıca bu desteklerden yararlanan öğrencilerimize ilişkin bilgiler Merkezde kayıt altına alınır, raporlaması yapılır ve takip edilir.</a:t>
            </a:r>
          </a:p>
          <a:p>
            <a:pPr lvl="0">
              <a:defRPr sz="1800">
                <a:solidFill>
                  <a:srgbClr val="000000"/>
                </a:solidFill>
              </a:defRPr>
            </a:pPr>
            <a:endParaRPr sz="2800" dirty="0"/>
          </a:p>
        </p:txBody>
      </p:sp>
    </p:spTree>
    <p:extLst>
      <p:ext uri="{BB962C8B-B14F-4D97-AF65-F5344CB8AC3E}">
        <p14:creationId xmlns:p14="http://schemas.microsoft.com/office/powerpoint/2010/main" val="3014284740"/>
      </p:ext>
    </p:extLst>
  </p:cSld>
  <p:clrMapOvr>
    <a:masterClrMapping/>
  </p:clrMapOvr>
  <p:transition spd="med">
    <p:pull/>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ttp://www.gazihaber.gazi.edu.tr/UserFiles/Image/hast_.JPG"/>
          <p:cNvPicPr>
            <a:picLocks noChangeAspect="1" noChangeArrowheads="1"/>
          </p:cNvPicPr>
          <p:nvPr/>
        </p:nvPicPr>
        <p:blipFill>
          <a:blip r:embed="rId2" cstate="print"/>
          <a:srcRect/>
          <a:stretch>
            <a:fillRect/>
          </a:stretch>
        </p:blipFill>
        <p:spPr bwMode="auto">
          <a:xfrm>
            <a:off x="6279359" y="492881"/>
            <a:ext cx="4429156" cy="3515462"/>
          </a:xfrm>
          <a:prstGeom prst="rect">
            <a:avLst/>
          </a:prstGeom>
          <a:noFill/>
          <a:ln w="9525">
            <a:noFill/>
            <a:miter lim="800000"/>
            <a:headEnd/>
            <a:tailEnd/>
          </a:ln>
        </p:spPr>
      </p:pic>
      <p:sp>
        <p:nvSpPr>
          <p:cNvPr id="5" name="Rectangle 3"/>
          <p:cNvSpPr>
            <a:spLocks noChangeArrowheads="1"/>
          </p:cNvSpPr>
          <p:nvPr/>
        </p:nvSpPr>
        <p:spPr bwMode="auto">
          <a:xfrm>
            <a:off x="1493013" y="8351061"/>
            <a:ext cx="8429684" cy="2653034"/>
          </a:xfrm>
          <a:prstGeom prst="rect">
            <a:avLst/>
          </a:prstGeom>
          <a:solidFill>
            <a:schemeClr val="bg1"/>
          </a:solidFill>
          <a:ln w="9525">
            <a:noFill/>
            <a:miter lim="800000"/>
            <a:headEnd/>
            <a:tailEnd/>
          </a:ln>
        </p:spPr>
        <p:txBody>
          <a:bodyPr wrap="square">
            <a:spAutoFit/>
          </a:bodyPr>
          <a:lstStyle/>
          <a:p>
            <a:pPr>
              <a:lnSpc>
                <a:spcPct val="130000"/>
              </a:lnSpc>
            </a:pPr>
            <a:r>
              <a:rPr lang="tr-TR" sz="3200" b="1" dirty="0">
                <a:solidFill>
                  <a:srgbClr val="CC3300"/>
                </a:solidFill>
                <a:latin typeface="+mn-lt"/>
                <a:cs typeface="Arial" charset="0"/>
              </a:rPr>
              <a:t>Sağlık Hizmetleri</a:t>
            </a:r>
          </a:p>
          <a:p>
            <a:pPr>
              <a:lnSpc>
                <a:spcPct val="130000"/>
              </a:lnSpc>
              <a:buFont typeface="Wingdings" pitchFamily="2" charset="2"/>
              <a:buChar char="ü"/>
            </a:pPr>
            <a:r>
              <a:rPr lang="tr-TR" sz="3200" dirty="0">
                <a:latin typeface="+mn-lt"/>
                <a:cs typeface="Arial" charset="0"/>
              </a:rPr>
              <a:t> Sağlık Kültür ve Spor Daire Başkanlığı (</a:t>
            </a:r>
            <a:r>
              <a:rPr lang="tr-TR" sz="3200" dirty="0" err="1">
                <a:latin typeface="+mn-lt"/>
                <a:cs typeface="Arial" charset="0"/>
              </a:rPr>
              <a:t>Mediko</a:t>
            </a:r>
            <a:r>
              <a:rPr lang="tr-TR" sz="3200" dirty="0">
                <a:latin typeface="+mn-lt"/>
                <a:cs typeface="Arial" charset="0"/>
              </a:rPr>
              <a:t>-Sosyal)</a:t>
            </a:r>
          </a:p>
          <a:p>
            <a:pPr>
              <a:lnSpc>
                <a:spcPct val="130000"/>
              </a:lnSpc>
              <a:buFont typeface="Wingdings" pitchFamily="2" charset="2"/>
              <a:buChar char="ü"/>
            </a:pPr>
            <a:r>
              <a:rPr lang="tr-TR" sz="3200" dirty="0">
                <a:latin typeface="+mn-lt"/>
                <a:cs typeface="Arial" charset="0"/>
              </a:rPr>
              <a:t> Gazi Üniversitesi Tıp Fakültesi Hastanesi</a:t>
            </a:r>
          </a:p>
        </p:txBody>
      </p:sp>
      <p:pic>
        <p:nvPicPr>
          <p:cNvPr id="6" name="Picture 5"/>
          <p:cNvPicPr>
            <a:picLocks noChangeAspect="1" noChangeArrowheads="1"/>
          </p:cNvPicPr>
          <p:nvPr/>
        </p:nvPicPr>
        <p:blipFill>
          <a:blip r:embed="rId3" cstate="print"/>
          <a:srcRect/>
          <a:stretch>
            <a:fillRect/>
          </a:stretch>
        </p:blipFill>
        <p:spPr bwMode="auto">
          <a:xfrm>
            <a:off x="778633" y="421443"/>
            <a:ext cx="4572032" cy="3571900"/>
          </a:xfrm>
          <a:prstGeom prst="rect">
            <a:avLst/>
          </a:prstGeom>
          <a:noFill/>
          <a:ln w="9525">
            <a:noFill/>
            <a:miter lim="800000"/>
            <a:headEnd/>
            <a:tailEnd/>
          </a:ln>
        </p:spPr>
      </p:pic>
      <p:sp>
        <p:nvSpPr>
          <p:cNvPr id="8" name="7 Dikdörtgen"/>
          <p:cNvSpPr/>
          <p:nvPr/>
        </p:nvSpPr>
        <p:spPr>
          <a:xfrm>
            <a:off x="992947" y="4421971"/>
            <a:ext cx="9929882" cy="3539430"/>
          </a:xfrm>
          <a:prstGeom prst="rect">
            <a:avLst/>
          </a:prstGeom>
          <a:solidFill>
            <a:schemeClr val="tx2">
              <a:lumMod val="20000"/>
              <a:lumOff val="80000"/>
            </a:schemeClr>
          </a:solidFill>
        </p:spPr>
        <p:txBody>
          <a:bodyPr wrap="square">
            <a:spAutoFit/>
          </a:bodyPr>
          <a:lstStyle/>
          <a:p>
            <a:pPr algn="just"/>
            <a:r>
              <a:rPr lang="tr-TR" sz="3200" dirty="0">
                <a:latin typeface="+mn-lt"/>
              </a:rPr>
              <a:t>Öğrenci ve personelin sağlık sorunları için Tıp Fakültesine bağlı Gazi Hastanesinde ve </a:t>
            </a:r>
            <a:r>
              <a:rPr lang="tr-TR" sz="3200" dirty="0" smtClean="0">
                <a:latin typeface="+mn-lt"/>
              </a:rPr>
              <a:t>hastaneye </a:t>
            </a:r>
            <a:r>
              <a:rPr lang="tr-TR" sz="3200" dirty="0">
                <a:latin typeface="+mn-lt"/>
              </a:rPr>
              <a:t>bağlı hizmet veren Rektörlük yerleşkesindeki poliklinikte sabah </a:t>
            </a:r>
            <a:r>
              <a:rPr lang="tr-TR" sz="3200" dirty="0" smtClean="0">
                <a:latin typeface="+mn-lt"/>
              </a:rPr>
              <a:t>09.00-12.00</a:t>
            </a:r>
            <a:r>
              <a:rPr lang="tr-TR" sz="3200" dirty="0">
                <a:latin typeface="+mn-lt"/>
              </a:rPr>
              <a:t>, öğleden sonra </a:t>
            </a:r>
            <a:r>
              <a:rPr lang="tr-TR" sz="3200" dirty="0" smtClean="0">
                <a:latin typeface="+mn-lt"/>
              </a:rPr>
              <a:t>13.00-16.00 </a:t>
            </a:r>
            <a:r>
              <a:rPr lang="tr-TR" sz="3200" dirty="0">
                <a:latin typeface="+mn-lt"/>
              </a:rPr>
              <a:t>saatleri arasında hizmet verilmektedir. </a:t>
            </a:r>
          </a:p>
          <a:p>
            <a:pPr algn="ctr"/>
            <a:endParaRPr lang="tr-TR" sz="3200" dirty="0">
              <a:latin typeface="+mn-lt"/>
            </a:endParaRPr>
          </a:p>
          <a:p>
            <a:pPr algn="ctr"/>
            <a:r>
              <a:rPr lang="tr-TR" sz="3200" b="1" u="sng" dirty="0">
                <a:latin typeface="+mn-lt"/>
                <a:cs typeface="Times New Roman" pitchFamily="18" charset="0"/>
              </a:rPr>
              <a:t>http://hastane.gazi.edu.tr</a:t>
            </a:r>
          </a:p>
        </p:txBody>
      </p:sp>
    </p:spTree>
    <p:extLst>
      <p:ext uri="{BB962C8B-B14F-4D97-AF65-F5344CB8AC3E}">
        <p14:creationId xmlns:p14="http://schemas.microsoft.com/office/powerpoint/2010/main" val="244733307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1+#ppt_w/2"/>
                                          </p:val>
                                        </p:tav>
                                        <p:tav tm="100000">
                                          <p:val>
                                            <p:strVal val="#ppt_x"/>
                                          </p:val>
                                        </p:tav>
                                      </p:tavLst>
                                    </p:anim>
                                    <p:anim calcmode="lin" valueType="num">
                                      <p:cBhvr additive="base">
                                        <p:cTn id="8" dur="10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1"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1000" fill="hold"/>
                                        <p:tgtEl>
                                          <p:spTgt spid="6"/>
                                        </p:tgtEl>
                                        <p:attrNameLst>
                                          <p:attrName>ppt_x</p:attrName>
                                        </p:attrNameLst>
                                      </p:cBhvr>
                                      <p:tavLst>
                                        <p:tav tm="0">
                                          <p:val>
                                            <p:strVal val="#ppt_x"/>
                                          </p:val>
                                        </p:tav>
                                        <p:tav tm="100000">
                                          <p:val>
                                            <p:strVal val="#ppt_x"/>
                                          </p:val>
                                        </p:tav>
                                      </p:tavLst>
                                    </p:anim>
                                    <p:anim calcmode="lin" valueType="num">
                                      <p:cBhvr additive="base">
                                        <p:cTn id="13" dur="1000" fill="hold"/>
                                        <p:tgtEl>
                                          <p:spTgt spid="6"/>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53"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1000" fill="hold"/>
                                        <p:tgtEl>
                                          <p:spTgt spid="4"/>
                                        </p:tgtEl>
                                        <p:attrNameLst>
                                          <p:attrName>ppt_w</p:attrName>
                                        </p:attrNameLst>
                                      </p:cBhvr>
                                      <p:tavLst>
                                        <p:tav tm="0">
                                          <p:val>
                                            <p:fltVal val="0"/>
                                          </p:val>
                                        </p:tav>
                                        <p:tav tm="100000">
                                          <p:val>
                                            <p:strVal val="#ppt_w"/>
                                          </p:val>
                                        </p:tav>
                                      </p:tavLst>
                                    </p:anim>
                                    <p:anim calcmode="lin" valueType="num">
                                      <p:cBhvr>
                                        <p:cTn id="18" dur="1000" fill="hold"/>
                                        <p:tgtEl>
                                          <p:spTgt spid="4"/>
                                        </p:tgtEl>
                                        <p:attrNameLst>
                                          <p:attrName>ppt_h</p:attrName>
                                        </p:attrNameLst>
                                      </p:cBhvr>
                                      <p:tavLst>
                                        <p:tav tm="0">
                                          <p:val>
                                            <p:fltVal val="0"/>
                                          </p:val>
                                        </p:tav>
                                        <p:tav tm="100000">
                                          <p:val>
                                            <p:strVal val="#ppt_h"/>
                                          </p:val>
                                        </p:tav>
                                      </p:tavLst>
                                    </p:anim>
                                    <p:animEffect transition="in" filter="fade">
                                      <p:cBhvr>
                                        <p:cTn id="1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Shape 74"/>
          <p:cNvSpPr>
            <a:spLocks noGrp="1"/>
          </p:cNvSpPr>
          <p:nvPr>
            <p:ph type="title"/>
          </p:nvPr>
        </p:nvSpPr>
        <p:spPr>
          <a:xfrm>
            <a:off x="492881" y="0"/>
            <a:ext cx="10787287" cy="1064385"/>
          </a:xfrm>
          <a:prstGeom prst="rect">
            <a:avLst/>
          </a:prstGeom>
        </p:spPr>
        <p:txBody>
          <a:bodyPr>
            <a:normAutofit/>
          </a:bodyPr>
          <a:lstStyle/>
          <a:p>
            <a:pPr lvl="0" algn="l">
              <a:defRPr sz="1800">
                <a:solidFill>
                  <a:srgbClr val="000000"/>
                </a:solidFill>
              </a:defRPr>
            </a:pPr>
            <a:r>
              <a:rPr lang="tr-TR" sz="4000" dirty="0" smtClean="0">
                <a:solidFill>
                  <a:srgbClr val="FF0000"/>
                </a:solidFill>
              </a:rPr>
              <a:t>ÖĞRENCİ DEĞİŞİM PROGRAMLARI</a:t>
            </a:r>
            <a:endParaRPr lang="tr-TR" sz="4000" dirty="0">
              <a:solidFill>
                <a:srgbClr val="FF0000"/>
              </a:solidFill>
            </a:endParaRPr>
          </a:p>
        </p:txBody>
      </p:sp>
      <p:sp>
        <p:nvSpPr>
          <p:cNvPr id="75" name="Shape 75"/>
          <p:cNvSpPr>
            <a:spLocks noGrp="1"/>
          </p:cNvSpPr>
          <p:nvPr>
            <p:ph type="body" idx="1"/>
          </p:nvPr>
        </p:nvSpPr>
        <p:spPr>
          <a:xfrm>
            <a:off x="421443" y="1350137"/>
            <a:ext cx="10787287" cy="8856984"/>
          </a:xfrm>
          <a:prstGeom prst="rect">
            <a:avLst/>
          </a:prstGeom>
        </p:spPr>
        <p:txBody>
          <a:bodyPr>
            <a:normAutofit fontScale="92500" lnSpcReduction="10000"/>
          </a:bodyPr>
          <a:lstStyle/>
          <a:p>
            <a:pPr marL="299558" indent="-299558" defTabSz="372422">
              <a:spcBef>
                <a:spcPts val="1439"/>
              </a:spcBef>
              <a:defRPr sz="1800">
                <a:solidFill>
                  <a:srgbClr val="000000"/>
                </a:solidFill>
              </a:defRPr>
            </a:pPr>
            <a:endParaRPr lang="tr-TR" sz="3200" u="sng" dirty="0" smtClean="0">
              <a:latin typeface="+mn-lt"/>
            </a:endParaRPr>
          </a:p>
          <a:p>
            <a:pPr marL="299558" indent="-299558" defTabSz="372422">
              <a:spcBef>
                <a:spcPts val="1439"/>
              </a:spcBef>
              <a:defRPr sz="1800">
                <a:solidFill>
                  <a:srgbClr val="000000"/>
                </a:solidFill>
              </a:defRPr>
            </a:pPr>
            <a:r>
              <a:rPr lang="tr-TR" sz="3200" u="sng" dirty="0" smtClean="0">
                <a:latin typeface="+mn-lt"/>
              </a:rPr>
              <a:t>Yurt İçi </a:t>
            </a:r>
            <a:r>
              <a:rPr lang="tr-TR" sz="3200" u="sng" dirty="0">
                <a:latin typeface="+mn-lt"/>
              </a:rPr>
              <a:t>Değişim Programı (FARABİ</a:t>
            </a:r>
            <a:r>
              <a:rPr lang="tr-TR" sz="3200" u="sng" dirty="0" smtClean="0">
                <a:latin typeface="+mn-lt"/>
              </a:rPr>
              <a:t>)</a:t>
            </a:r>
            <a:endParaRPr lang="tr-TR" sz="3200" u="sng" dirty="0">
              <a:latin typeface="+mn-lt"/>
            </a:endParaRPr>
          </a:p>
          <a:p>
            <a:pPr marL="299558" indent="-299558" defTabSz="372422">
              <a:spcBef>
                <a:spcPts val="1439"/>
              </a:spcBef>
              <a:buNone/>
              <a:defRPr sz="1800">
                <a:solidFill>
                  <a:srgbClr val="000000"/>
                </a:solidFill>
              </a:defRPr>
            </a:pPr>
            <a:r>
              <a:rPr lang="tr-TR" sz="3200" u="sng" dirty="0">
                <a:hlinkClick r:id="rId2"/>
              </a:rPr>
              <a:t>farabi.gazi.edu.tr</a:t>
            </a:r>
            <a:endParaRPr lang="tr-TR" sz="3200" u="sng" dirty="0"/>
          </a:p>
          <a:p>
            <a:pPr marL="299558" indent="-299558" defTabSz="372422">
              <a:spcBef>
                <a:spcPts val="1439"/>
              </a:spcBef>
              <a:buNone/>
              <a:defRPr sz="1800">
                <a:solidFill>
                  <a:srgbClr val="000000"/>
                </a:solidFill>
              </a:defRPr>
            </a:pPr>
            <a:r>
              <a:rPr lang="tr-TR" sz="3200" dirty="0"/>
              <a:t>Genel not ortalaması en az 2.00/4.00</a:t>
            </a:r>
          </a:p>
          <a:p>
            <a:pPr marL="299558" indent="-299558" defTabSz="372422">
              <a:spcBef>
                <a:spcPts val="1439"/>
              </a:spcBef>
              <a:defRPr sz="1800">
                <a:solidFill>
                  <a:srgbClr val="000000"/>
                </a:solidFill>
              </a:defRPr>
            </a:pPr>
            <a:endParaRPr lang="tr-TR" sz="2500" u="sng" dirty="0" smtClean="0"/>
          </a:p>
          <a:p>
            <a:pPr marL="299558" indent="-299558" defTabSz="372422">
              <a:spcBef>
                <a:spcPts val="1439"/>
              </a:spcBef>
              <a:defRPr sz="1800">
                <a:solidFill>
                  <a:srgbClr val="000000"/>
                </a:solidFill>
              </a:defRPr>
            </a:pPr>
            <a:endParaRPr lang="tr-TR" sz="2500" u="sng" dirty="0"/>
          </a:p>
          <a:p>
            <a:pPr marL="299558" indent="-299558" defTabSz="372422">
              <a:spcBef>
                <a:spcPts val="1439"/>
              </a:spcBef>
              <a:defRPr sz="1800">
                <a:solidFill>
                  <a:srgbClr val="000000"/>
                </a:solidFill>
              </a:defRPr>
            </a:pPr>
            <a:r>
              <a:rPr lang="tr-TR" sz="3600" u="sng" dirty="0" smtClean="0">
                <a:latin typeface="+mn-lt"/>
              </a:rPr>
              <a:t>Yurt Dışı </a:t>
            </a:r>
            <a:r>
              <a:rPr lang="tr-TR" sz="3600" u="sng" dirty="0">
                <a:latin typeface="+mn-lt"/>
              </a:rPr>
              <a:t>Değişim Programı (ERASMUS)</a:t>
            </a:r>
            <a:endParaRPr lang="tr-TR" sz="3600" u="sng" dirty="0">
              <a:latin typeface="+mn-lt"/>
              <a:hlinkClick r:id="rId3"/>
            </a:endParaRPr>
          </a:p>
          <a:p>
            <a:pPr marL="299558" indent="-299558" defTabSz="372422">
              <a:spcBef>
                <a:spcPts val="1439"/>
              </a:spcBef>
              <a:buNone/>
              <a:defRPr sz="1800">
                <a:solidFill>
                  <a:srgbClr val="000000"/>
                </a:solidFill>
              </a:defRPr>
            </a:pPr>
            <a:r>
              <a:rPr sz="3200" u="sng" dirty="0">
                <a:latin typeface="+mn-lt"/>
                <a:hlinkClick r:id="rId3"/>
              </a:rPr>
              <a:t>erasmus.gazi.edu.tr</a:t>
            </a:r>
            <a:r>
              <a:rPr sz="3200" dirty="0">
                <a:latin typeface="+mn-lt"/>
              </a:rPr>
              <a:t>    </a:t>
            </a:r>
            <a:endParaRPr lang="tr-TR" sz="3200" dirty="0">
              <a:latin typeface="+mn-lt"/>
            </a:endParaRPr>
          </a:p>
          <a:p>
            <a:pPr marL="299558" indent="-299558" defTabSz="372422">
              <a:spcBef>
                <a:spcPts val="1439"/>
              </a:spcBef>
              <a:buNone/>
              <a:defRPr sz="1800">
                <a:solidFill>
                  <a:srgbClr val="000000"/>
                </a:solidFill>
              </a:defRPr>
            </a:pPr>
            <a:r>
              <a:rPr sz="3200" u="sng" dirty="0">
                <a:latin typeface="+mn-lt"/>
                <a:hlinkClick r:id="rId4"/>
              </a:rPr>
              <a:t>facebook.com/</a:t>
            </a:r>
            <a:r>
              <a:rPr sz="3200" u="sng" dirty="0" err="1">
                <a:latin typeface="+mn-lt"/>
                <a:hlinkClick r:id="rId4"/>
              </a:rPr>
              <a:t>erasmusgazi</a:t>
            </a:r>
            <a:endParaRPr sz="3200" dirty="0">
              <a:latin typeface="+mn-lt"/>
            </a:endParaRPr>
          </a:p>
          <a:p>
            <a:pPr marL="299558" indent="-299558" defTabSz="372422">
              <a:spcBef>
                <a:spcPts val="1439"/>
              </a:spcBef>
              <a:buNone/>
              <a:defRPr sz="1800">
                <a:solidFill>
                  <a:srgbClr val="000000"/>
                </a:solidFill>
              </a:defRPr>
            </a:pPr>
            <a:r>
              <a:rPr sz="3200" dirty="0" err="1">
                <a:latin typeface="+mn-lt"/>
              </a:rPr>
              <a:t>Lisans</a:t>
            </a:r>
            <a:r>
              <a:rPr sz="3200" dirty="0">
                <a:latin typeface="+mn-lt"/>
              </a:rPr>
              <a:t> </a:t>
            </a:r>
            <a:r>
              <a:rPr sz="3200" dirty="0" err="1" smtClean="0">
                <a:latin typeface="+mn-lt"/>
              </a:rPr>
              <a:t>öğrencilerinin</a:t>
            </a:r>
            <a:r>
              <a:rPr sz="3200" dirty="0" smtClean="0">
                <a:latin typeface="+mn-lt"/>
              </a:rPr>
              <a:t> </a:t>
            </a:r>
            <a:r>
              <a:rPr sz="3200" dirty="0" err="1" smtClean="0">
                <a:latin typeface="+mn-lt"/>
              </a:rPr>
              <a:t>akademik</a:t>
            </a:r>
            <a:r>
              <a:rPr sz="3200" dirty="0" smtClean="0">
                <a:latin typeface="+mn-lt"/>
              </a:rPr>
              <a:t> </a:t>
            </a:r>
            <a:r>
              <a:rPr sz="3200" dirty="0">
                <a:latin typeface="+mn-lt"/>
              </a:rPr>
              <a:t>not </a:t>
            </a:r>
            <a:r>
              <a:rPr sz="3200" dirty="0" err="1" smtClean="0">
                <a:latin typeface="+mn-lt"/>
              </a:rPr>
              <a:t>ortalaması</a:t>
            </a:r>
            <a:r>
              <a:rPr sz="3200" dirty="0" smtClean="0">
                <a:latin typeface="+mn-lt"/>
              </a:rPr>
              <a:t> en</a:t>
            </a:r>
            <a:r>
              <a:rPr lang="tr-TR" sz="3200" dirty="0">
                <a:latin typeface="+mn-lt"/>
              </a:rPr>
              <a:t> </a:t>
            </a:r>
            <a:r>
              <a:rPr sz="3200" dirty="0" err="1" smtClean="0">
                <a:latin typeface="+mn-lt"/>
              </a:rPr>
              <a:t>az</a:t>
            </a:r>
            <a:r>
              <a:rPr sz="3200" dirty="0" smtClean="0">
                <a:latin typeface="+mn-lt"/>
              </a:rPr>
              <a:t> </a:t>
            </a:r>
            <a:r>
              <a:rPr sz="3200" dirty="0">
                <a:latin typeface="+mn-lt"/>
              </a:rPr>
              <a:t>2.20/4</a:t>
            </a:r>
          </a:p>
          <a:p>
            <a:pPr marL="299558" indent="-299558" defTabSz="372422">
              <a:spcBef>
                <a:spcPts val="1439"/>
              </a:spcBef>
              <a:buNone/>
              <a:defRPr sz="1800">
                <a:solidFill>
                  <a:srgbClr val="000000"/>
                </a:solidFill>
              </a:defRPr>
            </a:pPr>
            <a:r>
              <a:rPr sz="3200" dirty="0" err="1">
                <a:latin typeface="+mn-lt"/>
              </a:rPr>
              <a:t>Akademik</a:t>
            </a:r>
            <a:r>
              <a:rPr sz="3200" dirty="0">
                <a:latin typeface="+mn-lt"/>
              </a:rPr>
              <a:t> </a:t>
            </a:r>
            <a:r>
              <a:rPr sz="3200" dirty="0" err="1">
                <a:latin typeface="+mn-lt"/>
              </a:rPr>
              <a:t>başarı</a:t>
            </a:r>
            <a:r>
              <a:rPr sz="3200" dirty="0">
                <a:latin typeface="+mn-lt"/>
              </a:rPr>
              <a:t> </a:t>
            </a:r>
            <a:r>
              <a:rPr sz="3200" dirty="0" err="1">
                <a:latin typeface="+mn-lt"/>
              </a:rPr>
              <a:t>düzeyi</a:t>
            </a:r>
            <a:r>
              <a:rPr sz="3200" dirty="0">
                <a:latin typeface="+mn-lt"/>
              </a:rPr>
              <a:t> : %50, </a:t>
            </a:r>
            <a:r>
              <a:rPr sz="3200" dirty="0" err="1">
                <a:latin typeface="+mn-lt"/>
              </a:rPr>
              <a:t>Dil</a:t>
            </a:r>
            <a:r>
              <a:rPr sz="3200" dirty="0">
                <a:latin typeface="+mn-lt"/>
              </a:rPr>
              <a:t> </a:t>
            </a:r>
            <a:r>
              <a:rPr sz="3200" dirty="0" err="1">
                <a:latin typeface="+mn-lt"/>
              </a:rPr>
              <a:t>seviyesi</a:t>
            </a:r>
            <a:r>
              <a:rPr sz="3200" dirty="0">
                <a:latin typeface="+mn-lt"/>
              </a:rPr>
              <a:t> : %</a:t>
            </a:r>
            <a:r>
              <a:rPr sz="3200" dirty="0" smtClean="0">
                <a:latin typeface="+mn-lt"/>
              </a:rPr>
              <a:t>50</a:t>
            </a:r>
            <a:endParaRPr lang="tr-TR" sz="3200" dirty="0" smtClean="0">
              <a:latin typeface="+mn-lt"/>
            </a:endParaRPr>
          </a:p>
          <a:p>
            <a:pPr marL="299558" indent="-299558" defTabSz="372422">
              <a:spcBef>
                <a:spcPts val="1439"/>
              </a:spcBef>
              <a:defRPr sz="1800">
                <a:solidFill>
                  <a:srgbClr val="000000"/>
                </a:solidFill>
              </a:defRPr>
            </a:pPr>
            <a:endParaRPr lang="tr-TR" sz="2300" dirty="0" smtClean="0"/>
          </a:p>
          <a:p>
            <a:pPr marL="0" indent="0" defTabSz="372422">
              <a:spcBef>
                <a:spcPts val="1439"/>
              </a:spcBef>
              <a:buNone/>
              <a:defRPr sz="1800">
                <a:solidFill>
                  <a:srgbClr val="000000"/>
                </a:solidFill>
              </a:defRPr>
            </a:pPr>
            <a:r>
              <a:rPr lang="tr-TR" sz="3600" dirty="0">
                <a:solidFill>
                  <a:srgbClr val="FF0000"/>
                </a:solidFill>
                <a:latin typeface="+mj-lt"/>
              </a:rPr>
              <a:t>YABANCI </a:t>
            </a:r>
            <a:r>
              <a:rPr lang="tr-TR" sz="3600" dirty="0" smtClean="0">
                <a:solidFill>
                  <a:srgbClr val="FF0000"/>
                </a:solidFill>
                <a:latin typeface="+mj-lt"/>
              </a:rPr>
              <a:t>DİL</a:t>
            </a:r>
          </a:p>
          <a:p>
            <a:pPr lvl="0">
              <a:defRPr sz="1800">
                <a:solidFill>
                  <a:srgbClr val="000000"/>
                </a:solidFill>
              </a:defRPr>
            </a:pPr>
            <a:r>
              <a:rPr lang="tr-TR" sz="3500" dirty="0"/>
              <a:t>TÖMER</a:t>
            </a:r>
          </a:p>
          <a:p>
            <a:pPr lvl="0">
              <a:defRPr sz="1800">
                <a:solidFill>
                  <a:srgbClr val="000000"/>
                </a:solidFill>
              </a:defRPr>
            </a:pPr>
            <a:r>
              <a:rPr lang="tr-TR" sz="3500" u="sng" dirty="0">
                <a:hlinkClick r:id="rId5"/>
              </a:rPr>
              <a:t>tomer.gazi.edu.tr</a:t>
            </a:r>
            <a:r>
              <a:rPr lang="tr-TR" sz="3500" u="sng" dirty="0" smtClean="0">
                <a:hlinkClick r:id="rId5"/>
              </a:rPr>
              <a:t>/</a:t>
            </a:r>
          </a:p>
          <a:p>
            <a:pPr lvl="0">
              <a:defRPr sz="1800">
                <a:solidFill>
                  <a:srgbClr val="000000"/>
                </a:solidFill>
              </a:defRPr>
            </a:pPr>
            <a:endParaRPr lang="tr-TR" sz="2400" u="sng" dirty="0">
              <a:hlinkClick r:id="rId5"/>
            </a:endParaRPr>
          </a:p>
          <a:p>
            <a:pPr marL="0" indent="0" defTabSz="372422">
              <a:spcBef>
                <a:spcPts val="1439"/>
              </a:spcBef>
              <a:buNone/>
              <a:defRPr sz="1800">
                <a:solidFill>
                  <a:srgbClr val="000000"/>
                </a:solidFill>
              </a:defRPr>
            </a:pPr>
            <a:endParaRPr sz="2300" dirty="0">
              <a:solidFill>
                <a:srgbClr val="FF0000"/>
              </a:solidFill>
            </a:endParaRPr>
          </a:p>
        </p:txBody>
      </p:sp>
    </p:spTree>
    <p:extLst>
      <p:ext uri="{BB962C8B-B14F-4D97-AF65-F5344CB8AC3E}">
        <p14:creationId xmlns:p14="http://schemas.microsoft.com/office/powerpoint/2010/main" val="905908473"/>
      </p:ext>
    </p:extLst>
  </p:cSld>
  <p:clrMapOvr>
    <a:masterClrMapping/>
  </p:clrMapOvr>
  <p:transition spd="med">
    <p:pull/>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0131" y="378123"/>
            <a:ext cx="10938258" cy="2658598"/>
          </a:xfrm>
        </p:spPr>
        <p:txBody>
          <a:bodyPr>
            <a:normAutofit/>
          </a:bodyPr>
          <a:lstStyle/>
          <a:p>
            <a:r>
              <a:rPr lang="tr-TR" sz="4400" dirty="0" smtClean="0"/>
              <a:t>Aklınıza takılan herhangi bir sorun için öncelikle aşağıdaki danışmanınızla iletişim kurunuz.</a:t>
            </a:r>
            <a:endParaRPr lang="tr-TR" sz="4400" dirty="0"/>
          </a:p>
        </p:txBody>
      </p:sp>
      <p:sp>
        <p:nvSpPr>
          <p:cNvPr id="3" name="Metin Yer Tutucusu 2"/>
          <p:cNvSpPr>
            <a:spLocks noGrp="1"/>
          </p:cNvSpPr>
          <p:nvPr>
            <p:ph type="body" idx="1"/>
          </p:nvPr>
        </p:nvSpPr>
        <p:spPr>
          <a:xfrm>
            <a:off x="420667" y="2682379"/>
            <a:ext cx="12198815" cy="9217024"/>
          </a:xfrm>
        </p:spPr>
        <p:txBody>
          <a:bodyPr>
            <a:normAutofit/>
          </a:bodyPr>
          <a:lstStyle/>
          <a:p>
            <a:pPr marL="342900" indent="-342900">
              <a:buFont typeface="Arial" pitchFamily="34" charset="0"/>
              <a:buChar char="•"/>
            </a:pPr>
            <a:r>
              <a:rPr lang="tr-TR" sz="3200" dirty="0" smtClean="0"/>
              <a:t>1. Şube Danışmanı; Arş</a:t>
            </a:r>
            <a:r>
              <a:rPr lang="tr-TR" sz="3200" dirty="0"/>
              <a:t>. Gör. Meltem </a:t>
            </a:r>
            <a:r>
              <a:rPr lang="tr-TR" sz="3200" dirty="0" smtClean="0"/>
              <a:t>IRMAK</a:t>
            </a:r>
            <a:r>
              <a:rPr lang="tr-TR" sz="3200" dirty="0">
                <a:solidFill>
                  <a:prstClr val="black"/>
                </a:solidFill>
                <a:latin typeface="Times New Roman" panose="02020603050405020304" pitchFamily="18" charset="0"/>
                <a:cs typeface="Times New Roman" panose="02020603050405020304" pitchFamily="18" charset="0"/>
              </a:rPr>
              <a:t> </a:t>
            </a:r>
            <a:endParaRPr lang="tr-TR" sz="3200" dirty="0" smtClean="0">
              <a:solidFill>
                <a:prstClr val="black"/>
              </a:solidFill>
              <a:latin typeface="Times New Roman" panose="02020603050405020304" pitchFamily="18" charset="0"/>
              <a:cs typeface="Times New Roman" panose="02020603050405020304" pitchFamily="18" charset="0"/>
            </a:endParaRPr>
          </a:p>
          <a:p>
            <a:pPr marL="342900" indent="-342900">
              <a:buFont typeface="Arial" pitchFamily="34" charset="0"/>
              <a:buChar char="•"/>
            </a:pPr>
            <a:r>
              <a:rPr lang="tr-TR" sz="3200" dirty="0" smtClean="0">
                <a:hlinkClick r:id="rId2"/>
              </a:rPr>
              <a:t>meltemsavas@gazi.edu.tr</a:t>
            </a:r>
            <a:endParaRPr lang="tr-TR" sz="3200" dirty="0">
              <a:solidFill>
                <a:prstClr val="black"/>
              </a:solidFill>
              <a:latin typeface="Times New Roman" panose="02020603050405020304" pitchFamily="18" charset="0"/>
              <a:cs typeface="Times New Roman" panose="02020603050405020304" pitchFamily="18" charset="0"/>
            </a:endParaRPr>
          </a:p>
          <a:p>
            <a:pPr marL="342900" indent="-342900">
              <a:buFont typeface="Arial" pitchFamily="34" charset="0"/>
              <a:buChar char="•"/>
            </a:pPr>
            <a:r>
              <a:rPr lang="tr-TR" sz="3200" dirty="0" smtClean="0"/>
              <a:t>2. şube Danışmanı; Arş</a:t>
            </a:r>
            <a:r>
              <a:rPr lang="tr-TR" sz="3200" dirty="0"/>
              <a:t>. Gör. Hilal </a:t>
            </a:r>
            <a:r>
              <a:rPr lang="tr-TR" sz="3200" dirty="0" smtClean="0"/>
              <a:t>YANIŞ</a:t>
            </a:r>
          </a:p>
          <a:p>
            <a:pPr marL="342900" indent="-342900">
              <a:buFont typeface="Arial" pitchFamily="34" charset="0"/>
              <a:buChar char="•"/>
            </a:pPr>
            <a:r>
              <a:rPr lang="tr-TR" sz="3200" dirty="0" smtClean="0">
                <a:hlinkClick r:id="rId3"/>
              </a:rPr>
              <a:t>hilalyanis@gazi.edu.tr</a:t>
            </a:r>
            <a:endParaRPr lang="tr-TR" sz="3200" dirty="0"/>
          </a:p>
          <a:p>
            <a:pPr marL="342900" indent="-342900">
              <a:buFont typeface="Arial" pitchFamily="34" charset="0"/>
              <a:buChar char="•"/>
            </a:pPr>
            <a:r>
              <a:rPr lang="tr-TR" sz="3200" dirty="0" smtClean="0"/>
              <a:t>3. şube Danışmanı; Arş</a:t>
            </a:r>
            <a:r>
              <a:rPr lang="tr-TR" sz="3200" dirty="0"/>
              <a:t>. Gör. Seda ALTUNSOY </a:t>
            </a:r>
            <a:r>
              <a:rPr lang="tr-TR" sz="3200" dirty="0" smtClean="0"/>
              <a:t>OKVURAN</a:t>
            </a:r>
          </a:p>
          <a:p>
            <a:pPr marL="342900" indent="-342900">
              <a:buFont typeface="Arial" pitchFamily="34" charset="0"/>
              <a:buChar char="•"/>
            </a:pPr>
            <a:r>
              <a:rPr lang="en-US" sz="3200" dirty="0" smtClean="0">
                <a:hlinkClick r:id="rId4"/>
              </a:rPr>
              <a:t>seda.altunsoy.okvuran@gazi.edu.tr</a:t>
            </a:r>
          </a:p>
          <a:p>
            <a:pPr marL="483159" lvl="1" indent="0">
              <a:buNone/>
            </a:pPr>
            <a:r>
              <a:rPr lang="tr-TR" sz="3200" dirty="0" smtClean="0">
                <a:solidFill>
                  <a:schemeClr val="tx1"/>
                </a:solidFill>
              </a:rPr>
              <a:t>D blok 1. kat Oda No:104</a:t>
            </a:r>
          </a:p>
          <a:p>
            <a:pPr marL="483159" lvl="1" indent="0">
              <a:buNone/>
            </a:pPr>
            <a:r>
              <a:rPr lang="tr-TR" sz="3200" dirty="0" smtClean="0">
                <a:solidFill>
                  <a:schemeClr val="tx1"/>
                </a:solidFill>
              </a:rPr>
              <a:t>Tel: 0312 202 82 60</a:t>
            </a:r>
          </a:p>
        </p:txBody>
      </p:sp>
    </p:spTree>
    <p:extLst>
      <p:ext uri="{BB962C8B-B14F-4D97-AF65-F5344CB8AC3E}">
        <p14:creationId xmlns:p14="http://schemas.microsoft.com/office/powerpoint/2010/main" val="1282178662"/>
      </p:ext>
    </p:extLst>
  </p:cSld>
  <p:clrMapOvr>
    <a:masterClrMapping/>
  </p:clrMapOvr>
  <p:transition spd="med">
    <p:pull/>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ÖGEM</a:t>
            </a:r>
            <a:endParaRPr lang="tr-TR" dirty="0"/>
          </a:p>
        </p:txBody>
      </p:sp>
      <p:sp>
        <p:nvSpPr>
          <p:cNvPr id="3" name="Metin Yer Tutucusu 2"/>
          <p:cNvSpPr>
            <a:spLocks noGrp="1"/>
          </p:cNvSpPr>
          <p:nvPr>
            <p:ph type="body" idx="1"/>
          </p:nvPr>
        </p:nvSpPr>
        <p:spPr/>
        <p:txBody>
          <a:bodyPr/>
          <a:lstStyle/>
          <a:p>
            <a:pPr algn="just">
              <a:buFont typeface="Wingdings" pitchFamily="2" charset="2"/>
              <a:buChar char="Ø"/>
            </a:pPr>
            <a:r>
              <a:rPr lang="en-US" sz="4000" dirty="0" err="1"/>
              <a:t>Gazi</a:t>
            </a:r>
            <a:r>
              <a:rPr lang="en-US" sz="4000" dirty="0"/>
              <a:t> </a:t>
            </a:r>
            <a:r>
              <a:rPr lang="en-US" sz="4000" dirty="0" err="1"/>
              <a:t>Üniversitesi</a:t>
            </a:r>
            <a:r>
              <a:rPr lang="en-US" sz="4000" dirty="0"/>
              <a:t> </a:t>
            </a:r>
            <a:r>
              <a:rPr lang="en-US" sz="4000" dirty="0" err="1"/>
              <a:t>Rektörlüğü</a:t>
            </a:r>
            <a:r>
              <a:rPr lang="en-US" sz="4000" dirty="0"/>
              <a:t> </a:t>
            </a:r>
            <a:r>
              <a:rPr lang="en-US" sz="4000" dirty="0" err="1"/>
              <a:t>bünyesinde</a:t>
            </a:r>
            <a:r>
              <a:rPr lang="en-US" sz="4000" dirty="0"/>
              <a:t> </a:t>
            </a:r>
            <a:r>
              <a:rPr lang="tr-TR" sz="4000" dirty="0"/>
              <a:t>çocukların gelişim ve öğrenme performanslarının desteklenmesinde, önemli bilimsel ve toplumsal katkı sağlaması </a:t>
            </a:r>
            <a:r>
              <a:rPr lang="en-US" sz="4000" dirty="0" err="1"/>
              <a:t>amacı</a:t>
            </a:r>
            <a:r>
              <a:rPr lang="en-US" sz="4000" dirty="0"/>
              <a:t> </a:t>
            </a:r>
            <a:r>
              <a:rPr lang="en-US" sz="4000" dirty="0" err="1"/>
              <a:t>ile</a:t>
            </a:r>
            <a:r>
              <a:rPr lang="tr-TR" sz="4000" dirty="0"/>
              <a:t> kurulan</a:t>
            </a:r>
            <a:r>
              <a:rPr lang="en-US" sz="4000" dirty="0"/>
              <a:t> </a:t>
            </a:r>
            <a:r>
              <a:rPr lang="tr-TR" sz="4000" dirty="0"/>
              <a:t>Öğrenme Gelişim Eğitim Araştırma ve Uygulama Merkezi (ÖGEM) bulunmaktadır.</a:t>
            </a:r>
          </a:p>
          <a:p>
            <a:pPr algn="just"/>
            <a:r>
              <a:rPr lang="tr-TR" sz="3600" dirty="0"/>
              <a:t>Daha ayrıntılı bilgi için: </a:t>
            </a:r>
            <a:r>
              <a:rPr lang="tr-TR" sz="3600" dirty="0">
                <a:hlinkClick r:id="rId2"/>
              </a:rPr>
              <a:t>http://ogem.gazi.edu.tr/</a:t>
            </a:r>
            <a:endParaRPr lang="tr-TR" sz="3600" dirty="0"/>
          </a:p>
          <a:p>
            <a:pPr algn="just"/>
            <a:endParaRPr lang="tr-TR" sz="3600" dirty="0"/>
          </a:p>
          <a:p>
            <a:endParaRPr lang="tr-TR" dirty="0"/>
          </a:p>
        </p:txBody>
      </p:sp>
    </p:spTree>
    <p:extLst>
      <p:ext uri="{BB962C8B-B14F-4D97-AF65-F5344CB8AC3E}">
        <p14:creationId xmlns:p14="http://schemas.microsoft.com/office/powerpoint/2010/main" val="1282746897"/>
      </p:ext>
    </p:extLst>
  </p:cSld>
  <p:clrMapOvr>
    <a:masterClrMapping/>
  </p:clrMapOvr>
  <p:transition spd="med">
    <p:pull/>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Autofit/>
          </a:bodyPr>
          <a:lstStyle/>
          <a:p>
            <a:r>
              <a:rPr lang="tr-TR" sz="5400" dirty="0" smtClean="0">
                <a:solidFill>
                  <a:srgbClr val="C00000"/>
                </a:solidFill>
              </a:rPr>
              <a:t>ENGELLİ DANIŞMA BİRİMİ</a:t>
            </a:r>
            <a:endParaRPr lang="tr-TR" sz="5400" dirty="0">
              <a:solidFill>
                <a:srgbClr val="C00000"/>
              </a:solidFill>
            </a:endParaRPr>
          </a:p>
        </p:txBody>
      </p:sp>
      <p:sp>
        <p:nvSpPr>
          <p:cNvPr id="3" name="Metin Yer Tutucusu 2"/>
          <p:cNvSpPr>
            <a:spLocks noGrp="1"/>
          </p:cNvSpPr>
          <p:nvPr>
            <p:ph type="body" idx="1"/>
          </p:nvPr>
        </p:nvSpPr>
        <p:spPr>
          <a:xfrm>
            <a:off x="457089" y="3047990"/>
            <a:ext cx="10787286" cy="8640960"/>
          </a:xfrm>
        </p:spPr>
        <p:txBody>
          <a:bodyPr>
            <a:normAutofit/>
          </a:bodyPr>
          <a:lstStyle/>
          <a:p>
            <a:pPr marL="0" indent="0" algn="just">
              <a:buNone/>
            </a:pPr>
            <a:r>
              <a:rPr lang="tr-TR" sz="3200" dirty="0"/>
              <a:t>Gazi Üniversitesi Engelli Danışma Birimi üniversitemizde eğitim gören engelli öğrencilerin akademik, fiziksel, psikolojik ve sosyal yaşamlarını </a:t>
            </a:r>
            <a:r>
              <a:rPr lang="tr-TR" sz="3200" dirty="0" smtClean="0"/>
              <a:t>etkin hale getirmek için kurulmuştur.</a:t>
            </a:r>
          </a:p>
          <a:p>
            <a:pPr marL="0" indent="0" algn="just">
              <a:buNone/>
            </a:pPr>
            <a:r>
              <a:rPr lang="tr-TR" sz="3200" dirty="0" smtClean="0"/>
              <a:t>Bu birim  kapsamında;</a:t>
            </a:r>
          </a:p>
          <a:p>
            <a:pPr marL="0" indent="0" algn="just">
              <a:buNone/>
            </a:pPr>
            <a:r>
              <a:rPr lang="tr-TR" sz="3200" dirty="0" smtClean="0"/>
              <a:t> Engelli öğrencilerin ders kayıtları, ders takipleri ve sınavlarında bölüm ve öğrenci arasında koordinasyonu sağlama,</a:t>
            </a:r>
          </a:p>
          <a:p>
            <a:pPr marL="0" indent="0" algn="just">
              <a:buNone/>
            </a:pPr>
            <a:r>
              <a:rPr lang="tr-TR" sz="3200" dirty="0" smtClean="0"/>
              <a:t>Öğrencinin, üniversitenin sunduğu sosyal ve fiziki imkanlara ulaşımı için rehberlik etme,</a:t>
            </a:r>
          </a:p>
          <a:p>
            <a:pPr marL="0" indent="0" algn="just">
              <a:buNone/>
            </a:pPr>
            <a:r>
              <a:rPr lang="tr-TR" sz="3200" dirty="0" smtClean="0"/>
              <a:t>Kampüs ve bina içinde var olan erişilebilirlik sorunlarını tespit ederek ilgili birimlere iletme hizmetleri yürütülmektedir.</a:t>
            </a:r>
          </a:p>
          <a:p>
            <a:pPr marL="0" indent="0">
              <a:buNone/>
            </a:pPr>
            <a:r>
              <a:rPr lang="tr-TR" sz="3200" dirty="0"/>
              <a:t>Daha ayrıntılı bilgi için : </a:t>
            </a:r>
            <a:r>
              <a:rPr lang="tr-TR" sz="3200" dirty="0">
                <a:hlinkClick r:id="rId2"/>
              </a:rPr>
              <a:t>http://engelsiz.gazi.edu.tr</a:t>
            </a:r>
            <a:r>
              <a:rPr lang="tr-TR" sz="3200" dirty="0" smtClean="0">
                <a:hlinkClick r:id="rId2"/>
              </a:rPr>
              <a:t>/</a:t>
            </a:r>
            <a:endParaRPr lang="tr-TR" sz="3200" dirty="0" smtClean="0"/>
          </a:p>
          <a:p>
            <a:pPr marL="0" indent="0">
              <a:buNone/>
            </a:pPr>
            <a:endParaRPr lang="tr-TR" dirty="0" smtClean="0"/>
          </a:p>
        </p:txBody>
      </p:sp>
    </p:spTree>
    <p:extLst>
      <p:ext uri="{BB962C8B-B14F-4D97-AF65-F5344CB8AC3E}">
        <p14:creationId xmlns:p14="http://schemas.microsoft.com/office/powerpoint/2010/main" val="346801182"/>
      </p:ext>
    </p:extLst>
  </p:cSld>
  <p:clrMapOvr>
    <a:masterClrMapping/>
  </p:clrMapOvr>
  <p:transition spd="med">
    <p:pull/>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1064385" y="2278831"/>
            <a:ext cx="9144000" cy="3342453"/>
          </a:xfrm>
          <a:prstGeom prst="rect">
            <a:avLst/>
          </a:prstGeom>
          <a:solidFill>
            <a:schemeClr val="tx2">
              <a:lumMod val="20000"/>
              <a:lumOff val="80000"/>
            </a:schemeClr>
          </a:solidFill>
          <a:ln w="9525">
            <a:noFill/>
            <a:miter lim="800000"/>
            <a:headEnd/>
            <a:tailEnd/>
          </a:ln>
        </p:spPr>
        <p:txBody>
          <a:bodyPr wrap="square">
            <a:spAutoFit/>
          </a:bodyPr>
          <a:lstStyle/>
          <a:p>
            <a:pPr algn="ctr" eaLnBrk="0" hangingPunct="0">
              <a:lnSpc>
                <a:spcPct val="150000"/>
              </a:lnSpc>
              <a:spcBef>
                <a:spcPct val="20000"/>
              </a:spcBef>
            </a:pPr>
            <a:r>
              <a:rPr lang="tr-TR" sz="3300" b="1" dirty="0">
                <a:latin typeface="+mn-lt"/>
                <a:cs typeface="Times New Roman" pitchFamily="18" charset="0"/>
              </a:rPr>
              <a:t>Üniversiteye atılan ilk adımda</a:t>
            </a:r>
          </a:p>
          <a:p>
            <a:pPr marL="514350" indent="-514350" algn="ctr" eaLnBrk="0" hangingPunct="0">
              <a:lnSpc>
                <a:spcPct val="150000"/>
              </a:lnSpc>
              <a:spcBef>
                <a:spcPct val="20000"/>
              </a:spcBef>
              <a:buAutoNum type="arabicPeriod"/>
            </a:pPr>
            <a:r>
              <a:rPr lang="tr-TR" sz="3300" b="1" dirty="0" smtClean="0">
                <a:latin typeface="+mn-lt"/>
                <a:cs typeface="Times New Roman" pitchFamily="18" charset="0"/>
              </a:rPr>
              <a:t>sınıf </a:t>
            </a:r>
            <a:r>
              <a:rPr lang="tr-TR" sz="3300" b="1" dirty="0">
                <a:latin typeface="+mn-lt"/>
                <a:cs typeface="Times New Roman" pitchFamily="18" charset="0"/>
              </a:rPr>
              <a:t>öğrencilerimizin bilmesi gerekenlerden bazıları</a:t>
            </a:r>
            <a:r>
              <a:rPr lang="tr-TR" sz="3300" b="1" dirty="0" smtClean="0">
                <a:latin typeface="+mn-lt"/>
                <a:cs typeface="Times New Roman" pitchFamily="18" charset="0"/>
              </a:rPr>
              <a:t>…</a:t>
            </a:r>
          </a:p>
          <a:p>
            <a:pPr marL="514350" indent="-514350" algn="ctr" eaLnBrk="0" hangingPunct="0">
              <a:lnSpc>
                <a:spcPct val="150000"/>
              </a:lnSpc>
              <a:spcBef>
                <a:spcPct val="20000"/>
              </a:spcBef>
            </a:pPr>
            <a:r>
              <a:rPr lang="tr-TR" sz="3300" b="1" dirty="0" smtClean="0">
                <a:latin typeface="+mn-lt"/>
                <a:cs typeface="Times New Roman" pitchFamily="18" charset="0"/>
              </a:rPr>
              <a:t>S.S.S.</a:t>
            </a:r>
          </a:p>
        </p:txBody>
      </p:sp>
    </p:spTree>
    <p:extLst>
      <p:ext uri="{BB962C8B-B14F-4D97-AF65-F5344CB8AC3E}">
        <p14:creationId xmlns:p14="http://schemas.microsoft.com/office/powerpoint/2010/main" val="2151888773"/>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0" y="0"/>
            <a:ext cx="11701463" cy="13843619"/>
          </a:xfrm>
          <a:prstGeom prst="rect">
            <a:avLst/>
          </a:prstGeom>
          <a:solidFill>
            <a:schemeClr val="tx2">
              <a:lumMod val="20000"/>
              <a:lumOff val="80000"/>
            </a:schemeClr>
          </a:solidFill>
          <a:ln>
            <a:solidFill>
              <a:schemeClr val="accent5">
                <a:lumMod val="40000"/>
                <a:lumOff val="60000"/>
              </a:schemeClr>
            </a:solidFill>
          </a:ln>
        </p:spPr>
        <p:txBody>
          <a:bodyPr>
            <a:noAutofit/>
          </a:bodyPr>
          <a:lstStyle/>
          <a:p>
            <a:pPr marR="0" lvl="0" algn="just" defTabSz="600683" eaLnBrk="1" fontAlgn="auto" latinLnBrk="0" hangingPunct="1">
              <a:lnSpc>
                <a:spcPct val="150000"/>
              </a:lnSpc>
              <a:spcBef>
                <a:spcPts val="2468"/>
              </a:spcBef>
              <a:spcAft>
                <a:spcPts val="0"/>
              </a:spcAft>
              <a:buClr>
                <a:srgbClr val="929292"/>
              </a:buClr>
              <a:buSzPct val="60000"/>
              <a:tabLst/>
              <a:defRPr/>
            </a:pPr>
            <a:r>
              <a:rPr kumimoji="0" lang="tr-TR" sz="3600" b="1" i="0" u="none" strike="noStrike" kern="0" cap="none" spc="0" normalizeH="0" baseline="0" noProof="0" dirty="0" smtClean="0">
                <a:ln>
                  <a:noFill/>
                </a:ln>
                <a:solidFill>
                  <a:srgbClr val="CC3300"/>
                </a:solidFill>
                <a:effectLst/>
                <a:uLnTx/>
                <a:uFillTx/>
                <a:latin typeface="+mn-lt"/>
                <a:ea typeface="Palatino"/>
                <a:cs typeface="Times New Roman" pitchFamily="18" charset="0"/>
                <a:sym typeface="Palatino"/>
              </a:rPr>
              <a:t>  -Danışmanlık hizmetleri</a:t>
            </a:r>
          </a:p>
          <a:p>
            <a:pPr marL="483156" marR="0" lvl="0" indent="-483156" algn="just" defTabSz="600683" eaLnBrk="1" fontAlgn="auto" latinLnBrk="0" hangingPunct="1">
              <a:lnSpc>
                <a:spcPct val="150000"/>
              </a:lnSpc>
              <a:spcBef>
                <a:spcPts val="2468"/>
              </a:spcBef>
              <a:spcAft>
                <a:spcPts val="0"/>
              </a:spcAft>
              <a:buClr>
                <a:srgbClr val="929292"/>
              </a:buClr>
              <a:buSzPct val="60000"/>
              <a:buFontTx/>
              <a:buNone/>
              <a:tabLst/>
              <a:defRPr/>
            </a:pP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Her öğrenciye mezun oluncaya kadar ders seçme ve diğer konularda rehberlik etmek üzere bir danışman atanır.</a:t>
            </a:r>
          </a:p>
          <a:p>
            <a:pPr marL="483156" marR="0" lvl="0" indent="-483156" algn="just" defTabSz="600683" eaLnBrk="1" fontAlgn="auto" latinLnBrk="0" hangingPunct="1">
              <a:spcBef>
                <a:spcPts val="2468"/>
              </a:spcBef>
              <a:spcAft>
                <a:spcPts val="0"/>
              </a:spcAft>
              <a:buClr>
                <a:srgbClr val="929292"/>
              </a:buClr>
              <a:buSzPct val="60000"/>
              <a:buFontTx/>
              <a:buNone/>
              <a:tabLst/>
              <a:defRPr/>
            </a:pPr>
            <a:r>
              <a:rPr lang="tr-TR" sz="3600" dirty="0" smtClean="0"/>
              <a:t>1</a:t>
            </a:r>
            <a:r>
              <a:rPr lang="tr-TR" sz="3600" dirty="0"/>
              <a:t>. Şube Danışmanı; Arş. Gör. Meltem IRMAK</a:t>
            </a:r>
            <a:r>
              <a:rPr lang="tr-TR" sz="3600" dirty="0">
                <a:solidFill>
                  <a:prstClr val="black"/>
                </a:solidFill>
                <a:latin typeface="Times New Roman" panose="02020603050405020304" pitchFamily="18" charset="0"/>
                <a:cs typeface="Times New Roman" panose="02020603050405020304" pitchFamily="18" charset="0"/>
              </a:rPr>
              <a:t> </a:t>
            </a:r>
            <a:endParaRPr lang="tr-TR" sz="3600" dirty="0" smtClean="0">
              <a:solidFill>
                <a:prstClr val="black"/>
              </a:solidFill>
              <a:latin typeface="Times New Roman" panose="02020603050405020304" pitchFamily="18" charset="0"/>
              <a:cs typeface="Times New Roman" panose="02020603050405020304" pitchFamily="18" charset="0"/>
            </a:endParaRPr>
          </a:p>
          <a:p>
            <a:pPr marL="483156" marR="0" lvl="0" indent="-483156" algn="just" defTabSz="600683" eaLnBrk="1" fontAlgn="auto" latinLnBrk="0" hangingPunct="1">
              <a:spcBef>
                <a:spcPts val="2468"/>
              </a:spcBef>
              <a:spcAft>
                <a:spcPts val="0"/>
              </a:spcAft>
              <a:buClr>
                <a:srgbClr val="929292"/>
              </a:buClr>
              <a:buSzPct val="60000"/>
              <a:buFontTx/>
              <a:buNone/>
              <a:tabLst/>
              <a:defRPr/>
            </a:pPr>
            <a:r>
              <a:rPr lang="tr-TR" sz="3600" dirty="0" smtClean="0"/>
              <a:t>2</a:t>
            </a:r>
            <a:r>
              <a:rPr lang="tr-TR" sz="3600" dirty="0"/>
              <a:t>. </a:t>
            </a:r>
            <a:r>
              <a:rPr lang="tr-TR" sz="3600" dirty="0" smtClean="0"/>
              <a:t>Şube </a:t>
            </a:r>
            <a:r>
              <a:rPr lang="tr-TR" sz="3600" dirty="0"/>
              <a:t>Danışmanı; Arş. Gör. Hilal </a:t>
            </a:r>
            <a:r>
              <a:rPr lang="tr-TR" sz="3600" dirty="0" smtClean="0"/>
              <a:t>YANIŞ</a:t>
            </a:r>
          </a:p>
          <a:p>
            <a:pPr marL="483156" marR="0" lvl="0" indent="-483156" algn="just" defTabSz="600683" eaLnBrk="1" fontAlgn="auto" latinLnBrk="0" hangingPunct="1">
              <a:spcBef>
                <a:spcPts val="2468"/>
              </a:spcBef>
              <a:spcAft>
                <a:spcPts val="0"/>
              </a:spcAft>
              <a:buClr>
                <a:srgbClr val="929292"/>
              </a:buClr>
              <a:buSzPct val="60000"/>
              <a:buFontTx/>
              <a:buNone/>
              <a:tabLst/>
              <a:defRPr/>
            </a:pPr>
            <a:r>
              <a:rPr lang="tr-TR" sz="3600" dirty="0" smtClean="0"/>
              <a:t>3.Şube </a:t>
            </a:r>
            <a:r>
              <a:rPr lang="tr-TR" sz="3600" dirty="0"/>
              <a:t>Danışmanı; Arş. </a:t>
            </a:r>
            <a:r>
              <a:rPr lang="tr-TR" sz="3600" dirty="0" smtClean="0"/>
              <a:t>Gör. Seda </a:t>
            </a:r>
            <a:r>
              <a:rPr lang="tr-TR" sz="3600" dirty="0"/>
              <a:t>ALTUNSOY OKVURAN</a:t>
            </a:r>
          </a:p>
          <a:p>
            <a:pPr marL="483156" marR="0" lvl="0" indent="-483156" algn="just" defTabSz="600683" eaLnBrk="1" fontAlgn="auto" latinLnBrk="0" hangingPunct="1">
              <a:lnSpc>
                <a:spcPct val="150000"/>
              </a:lnSpc>
              <a:spcBef>
                <a:spcPts val="2468"/>
              </a:spcBef>
              <a:spcAft>
                <a:spcPts val="0"/>
              </a:spcAft>
              <a:buClr>
                <a:srgbClr val="929292"/>
              </a:buClr>
              <a:buSzPct val="60000"/>
              <a:buFontTx/>
              <a:buNone/>
              <a:tabLst/>
              <a:defRPr/>
            </a:pPr>
            <a:r>
              <a:rPr kumimoji="0" lang="tr-TR" sz="3600" b="0" i="0" u="none" strike="noStrike" kern="0" cap="none" spc="0" normalizeH="0" baseline="0" noProof="0" dirty="0" smtClean="0">
                <a:ln>
                  <a:noFill/>
                </a:ln>
                <a:solidFill>
                  <a:srgbClr val="FF0000"/>
                </a:solidFill>
                <a:effectLst/>
                <a:uLnTx/>
                <a:uFillTx/>
                <a:latin typeface="+mn-lt"/>
                <a:ea typeface="Palatino"/>
                <a:cs typeface="Times New Roman" pitchFamily="18" charset="0"/>
                <a:sym typeface="Palatino"/>
              </a:rPr>
              <a:t>Not: </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Danışmanlarınızla yapacağınız görüşmelerinizi </a:t>
            </a:r>
            <a:r>
              <a:rPr kumimoji="0" lang="tr-TR" sz="3600" b="1"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danışmanlık saatinde </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yapınız.</a:t>
            </a:r>
          </a:p>
          <a:p>
            <a:pPr marL="483156" marR="0" lvl="0" indent="-483156" algn="just" defTabSz="600683" eaLnBrk="1" fontAlgn="auto" latinLnBrk="0" hangingPunct="1">
              <a:lnSpc>
                <a:spcPct val="150000"/>
              </a:lnSpc>
              <a:spcBef>
                <a:spcPts val="2468"/>
              </a:spcBef>
              <a:spcAft>
                <a:spcPts val="0"/>
              </a:spcAft>
              <a:buClr>
                <a:srgbClr val="929292"/>
              </a:buClr>
              <a:buSzPct val="60000"/>
              <a:buFontTx/>
              <a:buNone/>
              <a:tabLst/>
              <a:defRPr/>
            </a:pPr>
            <a:r>
              <a:rPr kumimoji="0" lang="tr-TR" sz="3600" b="0" i="0" u="none" strike="noStrike" kern="0" cap="none" spc="0" normalizeH="0" baseline="0" noProof="0" dirty="0" smtClean="0">
                <a:ln>
                  <a:noFill/>
                </a:ln>
                <a:solidFill>
                  <a:srgbClr val="FF0000"/>
                </a:solidFill>
                <a:effectLst/>
                <a:uLnTx/>
                <a:uFillTx/>
                <a:latin typeface="+mn-lt"/>
                <a:ea typeface="Palatino"/>
                <a:cs typeface="Times New Roman" pitchFamily="18" charset="0"/>
                <a:sym typeface="Palatino"/>
              </a:rPr>
              <a:t>Not: </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Danışmanlarınızın size kolay ulaşabilmeleri için Öğrenci Bilgi Sistemindeki </a:t>
            </a:r>
            <a:r>
              <a:rPr lang="tr-TR" sz="3600" b="1" noProof="0" dirty="0" smtClean="0">
                <a:latin typeface="+mn-lt"/>
                <a:cs typeface="Times New Roman" pitchFamily="18" charset="0"/>
              </a:rPr>
              <a:t>e-posta</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ve </a:t>
            </a:r>
            <a:r>
              <a:rPr kumimoji="0" lang="tr-TR" sz="3600" b="1"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telefonlarınızı</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güncelleyip sık sık kontrol ediniz.</a:t>
            </a:r>
            <a:endParaRPr kumimoji="0" lang="tr-TR" sz="3600" b="0" i="0" u="none" strike="noStrike" kern="0" cap="none" spc="0" normalizeH="0" baseline="0" noProof="0" dirty="0">
              <a:ln>
                <a:noFill/>
              </a:ln>
              <a:solidFill>
                <a:srgbClr val="414141"/>
              </a:solidFill>
              <a:effectLst/>
              <a:uLnTx/>
              <a:uFillTx/>
              <a:latin typeface="+mn-lt"/>
              <a:ea typeface="Palatino"/>
              <a:cs typeface="Times New Roman" pitchFamily="18" charset="0"/>
              <a:sym typeface="Palatino"/>
            </a:endParaRPr>
          </a:p>
        </p:txBody>
      </p:sp>
    </p:spTree>
    <p:extLst>
      <p:ext uri="{BB962C8B-B14F-4D97-AF65-F5344CB8AC3E}">
        <p14:creationId xmlns:p14="http://schemas.microsoft.com/office/powerpoint/2010/main" val="346478931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53" presetClass="entr" presetSubtype="0"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p:cTn id="12"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3" dur="1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4" dur="1000"/>
                                        <p:tgtEl>
                                          <p:spTgt spid="2">
                                            <p:txEl>
                                              <p:pRg st="1" end="1"/>
                                            </p:txEl>
                                          </p:spTgt>
                                        </p:tgtEl>
                                      </p:cBhvr>
                                    </p:animEffect>
                                  </p:childTnLst>
                                </p:cTn>
                              </p:par>
                            </p:childTnLst>
                          </p:cTn>
                        </p:par>
                        <p:par>
                          <p:cTn id="15" fill="hold">
                            <p:stCondLst>
                              <p:cond delay="1500"/>
                            </p:stCondLst>
                            <p:childTnLst>
                              <p:par>
                                <p:cTn id="16" presetID="53" presetClass="entr" presetSubtype="0" fill="hold" nodeType="after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 calcmode="lin" valueType="num">
                                      <p:cBhvr>
                                        <p:cTn id="18"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9" dur="1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0" dur="1000"/>
                                        <p:tgtEl>
                                          <p:spTgt spid="2">
                                            <p:txEl>
                                              <p:pRg st="2" end="2"/>
                                            </p:txEl>
                                          </p:spTgt>
                                        </p:tgtEl>
                                      </p:cBhvr>
                                    </p:animEffect>
                                  </p:childTnLst>
                                </p:cTn>
                              </p:par>
                            </p:childTnLst>
                          </p:cTn>
                        </p:par>
                        <p:par>
                          <p:cTn id="21" fill="hold">
                            <p:stCondLst>
                              <p:cond delay="2500"/>
                            </p:stCondLst>
                            <p:childTnLst>
                              <p:par>
                                <p:cTn id="22" presetID="53" presetClass="entr" presetSubtype="0" fill="hold" nodeType="afterEffect">
                                  <p:stCondLst>
                                    <p:cond delay="0"/>
                                  </p:stCondLst>
                                  <p:childTnLst>
                                    <p:set>
                                      <p:cBhvr>
                                        <p:cTn id="23" dur="1" fill="hold">
                                          <p:stCondLst>
                                            <p:cond delay="0"/>
                                          </p:stCondLst>
                                        </p:cTn>
                                        <p:tgtEl>
                                          <p:spTgt spid="2">
                                            <p:txEl>
                                              <p:pRg st="3" end="3"/>
                                            </p:txEl>
                                          </p:spTgt>
                                        </p:tgtEl>
                                        <p:attrNameLst>
                                          <p:attrName>style.visibility</p:attrName>
                                        </p:attrNameLst>
                                      </p:cBhvr>
                                      <p:to>
                                        <p:strVal val="visible"/>
                                      </p:to>
                                    </p:set>
                                    <p:anim calcmode="lin" valueType="num">
                                      <p:cBhvr>
                                        <p:cTn id="24"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5" dur="10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26" dur="1000"/>
                                        <p:tgtEl>
                                          <p:spTgt spid="2">
                                            <p:txEl>
                                              <p:pRg st="3" end="3"/>
                                            </p:txEl>
                                          </p:spTgt>
                                        </p:tgtEl>
                                      </p:cBhvr>
                                    </p:animEffect>
                                  </p:childTnLst>
                                </p:cTn>
                              </p:par>
                            </p:childTnLst>
                          </p:cTn>
                        </p:par>
                        <p:par>
                          <p:cTn id="27" fill="hold">
                            <p:stCondLst>
                              <p:cond delay="3500"/>
                            </p:stCondLst>
                            <p:childTnLst>
                              <p:par>
                                <p:cTn id="28" presetID="53" presetClass="entr" presetSubtype="0" fill="hold" nodeType="afterEffect">
                                  <p:stCondLst>
                                    <p:cond delay="0"/>
                                  </p:stCondLst>
                                  <p:childTnLst>
                                    <p:set>
                                      <p:cBhvr>
                                        <p:cTn id="29" dur="1" fill="hold">
                                          <p:stCondLst>
                                            <p:cond delay="0"/>
                                          </p:stCondLst>
                                        </p:cTn>
                                        <p:tgtEl>
                                          <p:spTgt spid="2">
                                            <p:txEl>
                                              <p:pRg st="4" end="4"/>
                                            </p:txEl>
                                          </p:spTgt>
                                        </p:tgtEl>
                                        <p:attrNameLst>
                                          <p:attrName>style.visibility</p:attrName>
                                        </p:attrNameLst>
                                      </p:cBhvr>
                                      <p:to>
                                        <p:strVal val="visible"/>
                                      </p:to>
                                    </p:set>
                                    <p:anim calcmode="lin" valueType="num">
                                      <p:cBhvr>
                                        <p:cTn id="30"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31" dur="1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32" dur="1000"/>
                                        <p:tgtEl>
                                          <p:spTgt spid="2">
                                            <p:txEl>
                                              <p:pRg st="4" end="4"/>
                                            </p:txEl>
                                          </p:spTgt>
                                        </p:tgtEl>
                                      </p:cBhvr>
                                    </p:animEffect>
                                  </p:childTnLst>
                                </p:cTn>
                              </p:par>
                            </p:childTnLst>
                          </p:cTn>
                        </p:par>
                        <p:par>
                          <p:cTn id="33" fill="hold">
                            <p:stCondLst>
                              <p:cond delay="4500"/>
                            </p:stCondLst>
                            <p:childTnLst>
                              <p:par>
                                <p:cTn id="34" presetID="53" presetClass="entr" presetSubtype="0" fill="hold" nodeType="afterEffect">
                                  <p:stCondLst>
                                    <p:cond delay="0"/>
                                  </p:stCondLst>
                                  <p:childTnLst>
                                    <p:set>
                                      <p:cBhvr>
                                        <p:cTn id="35" dur="1" fill="hold">
                                          <p:stCondLst>
                                            <p:cond delay="0"/>
                                          </p:stCondLst>
                                        </p:cTn>
                                        <p:tgtEl>
                                          <p:spTgt spid="2">
                                            <p:txEl>
                                              <p:pRg st="5" end="5"/>
                                            </p:txEl>
                                          </p:spTgt>
                                        </p:tgtEl>
                                        <p:attrNameLst>
                                          <p:attrName>style.visibility</p:attrName>
                                        </p:attrNameLst>
                                      </p:cBhvr>
                                      <p:to>
                                        <p:strVal val="visible"/>
                                      </p:to>
                                    </p:set>
                                    <p:anim calcmode="lin" valueType="num">
                                      <p:cBhvr>
                                        <p:cTn id="36" dur="1000" fill="hold"/>
                                        <p:tgtEl>
                                          <p:spTgt spid="2">
                                            <p:txEl>
                                              <p:pRg st="5" end="5"/>
                                            </p:txEl>
                                          </p:spTgt>
                                        </p:tgtEl>
                                        <p:attrNameLst>
                                          <p:attrName>ppt_w</p:attrName>
                                        </p:attrNameLst>
                                      </p:cBhvr>
                                      <p:tavLst>
                                        <p:tav tm="0">
                                          <p:val>
                                            <p:fltVal val="0"/>
                                          </p:val>
                                        </p:tav>
                                        <p:tav tm="100000">
                                          <p:val>
                                            <p:strVal val="#ppt_w"/>
                                          </p:val>
                                        </p:tav>
                                      </p:tavLst>
                                    </p:anim>
                                    <p:anim calcmode="lin" valueType="num">
                                      <p:cBhvr>
                                        <p:cTn id="37" dur="1000" fill="hold"/>
                                        <p:tgtEl>
                                          <p:spTgt spid="2">
                                            <p:txEl>
                                              <p:pRg st="5" end="5"/>
                                            </p:txEl>
                                          </p:spTgt>
                                        </p:tgtEl>
                                        <p:attrNameLst>
                                          <p:attrName>ppt_h</p:attrName>
                                        </p:attrNameLst>
                                      </p:cBhvr>
                                      <p:tavLst>
                                        <p:tav tm="0">
                                          <p:val>
                                            <p:fltVal val="0"/>
                                          </p:val>
                                        </p:tav>
                                        <p:tav tm="100000">
                                          <p:val>
                                            <p:strVal val="#ppt_h"/>
                                          </p:val>
                                        </p:tav>
                                      </p:tavLst>
                                    </p:anim>
                                    <p:animEffect transition="in" filter="fade">
                                      <p:cBhvr>
                                        <p:cTn id="38" dur="1000"/>
                                        <p:tgtEl>
                                          <p:spTgt spid="2">
                                            <p:txEl>
                                              <p:pRg st="5" end="5"/>
                                            </p:txEl>
                                          </p:spTgt>
                                        </p:tgtEl>
                                      </p:cBhvr>
                                    </p:animEffect>
                                  </p:childTnLst>
                                </p:cTn>
                              </p:par>
                            </p:childTnLst>
                          </p:cTn>
                        </p:par>
                        <p:par>
                          <p:cTn id="39" fill="hold">
                            <p:stCondLst>
                              <p:cond delay="5500"/>
                            </p:stCondLst>
                            <p:childTnLst>
                              <p:par>
                                <p:cTn id="40" presetID="53" presetClass="entr" presetSubtype="0" fill="hold" nodeType="afterEffect">
                                  <p:stCondLst>
                                    <p:cond delay="0"/>
                                  </p:stCondLst>
                                  <p:childTnLst>
                                    <p:set>
                                      <p:cBhvr>
                                        <p:cTn id="41" dur="1" fill="hold">
                                          <p:stCondLst>
                                            <p:cond delay="0"/>
                                          </p:stCondLst>
                                        </p:cTn>
                                        <p:tgtEl>
                                          <p:spTgt spid="2">
                                            <p:txEl>
                                              <p:pRg st="6" end="6"/>
                                            </p:txEl>
                                          </p:spTgt>
                                        </p:tgtEl>
                                        <p:attrNameLst>
                                          <p:attrName>style.visibility</p:attrName>
                                        </p:attrNameLst>
                                      </p:cBhvr>
                                      <p:to>
                                        <p:strVal val="visible"/>
                                      </p:to>
                                    </p:set>
                                    <p:anim calcmode="lin" valueType="num">
                                      <p:cBhvr>
                                        <p:cTn id="42" dur="1000" fill="hold"/>
                                        <p:tgtEl>
                                          <p:spTgt spid="2">
                                            <p:txEl>
                                              <p:pRg st="6" end="6"/>
                                            </p:txEl>
                                          </p:spTgt>
                                        </p:tgtEl>
                                        <p:attrNameLst>
                                          <p:attrName>ppt_w</p:attrName>
                                        </p:attrNameLst>
                                      </p:cBhvr>
                                      <p:tavLst>
                                        <p:tav tm="0">
                                          <p:val>
                                            <p:fltVal val="0"/>
                                          </p:val>
                                        </p:tav>
                                        <p:tav tm="100000">
                                          <p:val>
                                            <p:strVal val="#ppt_w"/>
                                          </p:val>
                                        </p:tav>
                                      </p:tavLst>
                                    </p:anim>
                                    <p:anim calcmode="lin" valueType="num">
                                      <p:cBhvr>
                                        <p:cTn id="43" dur="1000" fill="hold"/>
                                        <p:tgtEl>
                                          <p:spTgt spid="2">
                                            <p:txEl>
                                              <p:pRg st="6" end="6"/>
                                            </p:txEl>
                                          </p:spTgt>
                                        </p:tgtEl>
                                        <p:attrNameLst>
                                          <p:attrName>ppt_h</p:attrName>
                                        </p:attrNameLst>
                                      </p:cBhvr>
                                      <p:tavLst>
                                        <p:tav tm="0">
                                          <p:val>
                                            <p:fltVal val="0"/>
                                          </p:val>
                                        </p:tav>
                                        <p:tav tm="100000">
                                          <p:val>
                                            <p:strVal val="#ppt_h"/>
                                          </p:val>
                                        </p:tav>
                                      </p:tavLst>
                                    </p:anim>
                                    <p:animEffect transition="in" filter="fade">
                                      <p:cBhvr>
                                        <p:cTn id="44" dur="10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0" y="0"/>
            <a:ext cx="13130223" cy="11701463"/>
          </a:xfrm>
          <a:prstGeom prst="rect">
            <a:avLst/>
          </a:prstGeom>
          <a:solidFill>
            <a:schemeClr val="tx2">
              <a:lumMod val="20000"/>
              <a:lumOff val="80000"/>
            </a:schemeClr>
          </a:solidFill>
          <a:ln w="12700">
            <a:solidFill>
              <a:schemeClr val="accent5">
                <a:lumMod val="40000"/>
                <a:lumOff val="60000"/>
              </a:schemeClr>
            </a:solidFill>
            <a:miter lim="400000"/>
          </a:ln>
          <a:extLst>
            <a:ext uri="{C572A759-6A51-4108-AA02-DFA0A04FC94B}">
              <ma14:wrappingTextBoxFlag xmlns="" xmlns:ma14="http://schemas.microsoft.com/office/mac/drawingml/2011/main" val="1"/>
            </a:ext>
          </a:extLst>
        </p:spPr>
        <p:txBody>
          <a:bodyPr lIns="0" tIns="0" rIns="0" bIns="0" anchor="ctr">
            <a:normAutofit/>
          </a:bodyPr>
          <a:lstStyle/>
          <a:p>
            <a:pPr marL="483156" marR="0" lvl="0" indent="-483156" algn="l" defTabSz="600683" eaLnBrk="1" fontAlgn="auto" latinLnBrk="0" hangingPunct="1">
              <a:lnSpc>
                <a:spcPct val="150000"/>
              </a:lnSpc>
              <a:spcBef>
                <a:spcPts val="2468"/>
              </a:spcBef>
              <a:spcAft>
                <a:spcPts val="0"/>
              </a:spcAft>
              <a:buClr>
                <a:srgbClr val="929292"/>
              </a:buClr>
              <a:buSzPct val="60000"/>
              <a:buFontTx/>
              <a:buNone/>
              <a:tabLst/>
              <a:defRPr/>
            </a:pPr>
            <a:r>
              <a:rPr lang="tr-TR" sz="3200" b="1" dirty="0">
                <a:solidFill>
                  <a:srgbClr val="CC3300"/>
                </a:solidFill>
                <a:latin typeface="Times New Roman" pitchFamily="18" charset="0"/>
                <a:cs typeface="Times New Roman" pitchFamily="18" charset="0"/>
              </a:rPr>
              <a:t>	</a:t>
            </a:r>
            <a:r>
              <a:rPr lang="tr-TR" sz="4000" b="1" dirty="0" smtClean="0">
                <a:solidFill>
                  <a:srgbClr val="CC3300"/>
                </a:solidFill>
                <a:latin typeface="Times New Roman" pitchFamily="18" charset="0"/>
                <a:cs typeface="Times New Roman" pitchFamily="18" charset="0"/>
              </a:rPr>
              <a:t>-</a:t>
            </a:r>
            <a:r>
              <a:rPr kumimoji="0" lang="tr-TR" sz="3200" b="1" i="0" u="none" strike="noStrike" kern="0" cap="none" spc="0" normalizeH="0" baseline="0" noProof="0" dirty="0" smtClean="0">
                <a:ln>
                  <a:noFill/>
                </a:ln>
                <a:solidFill>
                  <a:srgbClr val="CC3300"/>
                </a:solidFill>
                <a:effectLst/>
                <a:uLnTx/>
                <a:uFillTx/>
                <a:latin typeface="+mn-lt"/>
                <a:ea typeface="Palatino"/>
                <a:cs typeface="Times New Roman" pitchFamily="18" charset="0"/>
                <a:sym typeface="Palatino"/>
              </a:rPr>
              <a:t>Duyuru ve ilanlara nerelerden ulaşabilirim?</a:t>
            </a:r>
          </a:p>
          <a:p>
            <a:pPr marL="483156" marR="0" lvl="0" indent="-483156" algn="just" defTabSz="600683" eaLnBrk="1" fontAlgn="auto" latinLnBrk="0" hangingPunct="1">
              <a:lnSpc>
                <a:spcPct val="150000"/>
              </a:lnSpc>
              <a:spcBef>
                <a:spcPts val="2468"/>
              </a:spcBef>
              <a:spcAft>
                <a:spcPts val="0"/>
              </a:spcAft>
              <a:buClr>
                <a:srgbClr val="929292"/>
              </a:buClr>
              <a:buSzPct val="60000"/>
              <a:buFontTx/>
              <a:buChar char="-"/>
              <a:tabLst/>
              <a:defRPr/>
            </a:pP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Her bölüm ve ana bilim dalının ilanlarının bulunduğu panolardan, sekreterliklerden ve dekanlık girişi ile derslik ve laboratuar binalarının girişlerindeki kapılar ile internetten ilgili ilan ve duyurulara ulaşılabilir.</a:t>
            </a:r>
          </a:p>
          <a:p>
            <a:pPr marL="483156" marR="0" lvl="0" indent="-483156" algn="l" defTabSz="600683" eaLnBrk="1" fontAlgn="auto" latinLnBrk="0" hangingPunct="1">
              <a:lnSpc>
                <a:spcPct val="150000"/>
              </a:lnSpc>
              <a:spcBef>
                <a:spcPts val="2468"/>
              </a:spcBef>
              <a:spcAft>
                <a:spcPts val="0"/>
              </a:spcAft>
              <a:buClr>
                <a:srgbClr val="929292"/>
              </a:buClr>
              <a:buSzPct val="60000"/>
              <a:tabLst/>
              <a:defRPr/>
            </a:pPr>
            <a:r>
              <a:rPr kumimoji="0" lang="tr-TR" sz="3200" b="1" i="0" u="none" strike="noStrike" kern="0" cap="none" spc="0" normalizeH="0" baseline="0" noProof="0" dirty="0" smtClean="0">
                <a:ln>
                  <a:noFill/>
                </a:ln>
                <a:solidFill>
                  <a:srgbClr val="CC3300"/>
                </a:solidFill>
                <a:effectLst/>
                <a:uLnTx/>
                <a:uFillTx/>
                <a:latin typeface="+mn-lt"/>
                <a:ea typeface="Palatino"/>
                <a:cs typeface="Times New Roman" pitchFamily="18" charset="0"/>
                <a:sym typeface="Palatino"/>
              </a:rPr>
              <a:t>   -Ders alma işlemi nedir? Nasıl ve ne zaman yapılmaktadır?</a:t>
            </a:r>
          </a:p>
          <a:p>
            <a:pPr marL="483156" marR="0" lvl="0" indent="-483156" algn="just" defTabSz="600683" eaLnBrk="1" fontAlgn="auto" latinLnBrk="0" hangingPunct="1">
              <a:lnSpc>
                <a:spcPct val="150000"/>
              </a:lnSpc>
              <a:spcBef>
                <a:spcPts val="2468"/>
              </a:spcBef>
              <a:spcAft>
                <a:spcPts val="0"/>
              </a:spcAft>
              <a:buClr>
                <a:srgbClr val="929292"/>
              </a:buClr>
              <a:buSzPct val="60000"/>
              <a:tabLst/>
              <a:defRPr/>
            </a:pP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Tüm üniversite öğrencilerinde olduğu gibi dönem açılmadan önce hangi</a:t>
            </a:r>
            <a:r>
              <a:rPr kumimoji="0" lang="tr-TR" sz="3200" b="0" i="0" u="none" strike="noStrike" kern="0" cap="none" spc="0" normalizeH="0" noProof="0" dirty="0" smtClean="0">
                <a:ln>
                  <a:noFill/>
                </a:ln>
                <a:solidFill>
                  <a:srgbClr val="414141"/>
                </a:solidFill>
                <a:effectLst/>
                <a:uLnTx/>
                <a:uFillTx/>
                <a:latin typeface="+mn-lt"/>
                <a:ea typeface="Palatino"/>
                <a:cs typeface="Times New Roman" pitchFamily="18" charset="0"/>
                <a:sym typeface="Palatino"/>
              </a:rPr>
              <a:t> </a:t>
            </a: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derslerin okunacağının danışman denetiminde belirlenmesidir.</a:t>
            </a:r>
          </a:p>
          <a:p>
            <a:pPr marL="483156" marR="0" lvl="0" indent="-483156" algn="just" defTabSz="600683" eaLnBrk="1" fontAlgn="auto" latinLnBrk="0" hangingPunct="1">
              <a:lnSpc>
                <a:spcPct val="150000"/>
              </a:lnSpc>
              <a:spcBef>
                <a:spcPts val="2468"/>
              </a:spcBef>
              <a:spcAft>
                <a:spcPts val="0"/>
              </a:spcAft>
              <a:buClr>
                <a:srgbClr val="929292"/>
              </a:buClr>
              <a:buSzPct val="60000"/>
              <a:tabLst/>
              <a:defRPr/>
            </a:pP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Her yıl en az iki kez yapılmaktadır.</a:t>
            </a:r>
          </a:p>
          <a:p>
            <a:pPr marL="483156" marR="0" lvl="0" indent="-483156" algn="just" defTabSz="600683" eaLnBrk="1" fontAlgn="auto" latinLnBrk="0" hangingPunct="1">
              <a:lnSpc>
                <a:spcPct val="150000"/>
              </a:lnSpc>
              <a:spcBef>
                <a:spcPts val="2468"/>
              </a:spcBef>
              <a:spcAft>
                <a:spcPts val="0"/>
              </a:spcAft>
              <a:buClr>
                <a:srgbClr val="929292"/>
              </a:buClr>
              <a:buSzPct val="60000"/>
              <a:tabLst/>
              <a:defRPr/>
            </a:pP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a:t>
            </a:r>
            <a:r>
              <a:rPr kumimoji="0" lang="tr-TR" sz="3200" b="1" i="0" u="none" strike="noStrike" kern="0" cap="none" spc="0" normalizeH="0" baseline="0" noProof="0" dirty="0" smtClean="0">
                <a:ln>
                  <a:noFill/>
                </a:ln>
                <a:solidFill>
                  <a:srgbClr val="FF0000"/>
                </a:solidFill>
                <a:effectLst/>
                <a:uLnTx/>
                <a:uFillTx/>
                <a:latin typeface="+mn-lt"/>
                <a:ea typeface="Palatino"/>
                <a:cs typeface="Times New Roman" pitchFamily="18" charset="0"/>
                <a:sym typeface="Palatino"/>
              </a:rPr>
              <a:t>Ders kayıtlarınızı </a:t>
            </a:r>
            <a:r>
              <a:rPr kumimoji="0" lang="tr-TR" sz="3200" b="0" i="0" u="none" strike="noStrike" kern="0" cap="none" spc="0" normalizeH="0" baseline="0" noProof="0" dirty="0" smtClean="0">
                <a:ln>
                  <a:noFill/>
                </a:ln>
                <a:solidFill>
                  <a:srgbClr val="FF0000"/>
                </a:solidFill>
                <a:effectLst/>
                <a:uLnTx/>
                <a:uFillTx/>
                <a:latin typeface="+mn-lt"/>
                <a:ea typeface="Palatino"/>
                <a:cs typeface="Times New Roman" pitchFamily="18" charset="0"/>
                <a:sym typeface="Palatino"/>
              </a:rPr>
              <a:t>yaptıktan sonra kaydı onaylamayı unutmayın!</a:t>
            </a: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Char char="❖"/>
              <a:tabLst/>
              <a:defRPr/>
            </a:pPr>
            <a:endParaRPr kumimoji="0" lang="tr-TR" sz="2100" b="0" i="0" u="none" strike="noStrike" kern="0" cap="none" spc="0" normalizeH="0" baseline="0" noProof="0" dirty="0" smtClean="0">
              <a:ln>
                <a:noFill/>
              </a:ln>
              <a:solidFill>
                <a:srgbClr val="CC3300"/>
              </a:solidFill>
              <a:effectLst/>
              <a:uLnTx/>
              <a:uFillTx/>
              <a:latin typeface="Tahoma" pitchFamily="34" charset="0"/>
              <a:ea typeface="Palatino"/>
              <a:cs typeface="Tahoma" pitchFamily="34" charset="0"/>
              <a:sym typeface="Palatino"/>
            </a:endParaRPr>
          </a:p>
          <a:p>
            <a:pPr marL="483156" marR="0" lvl="0" indent="-483156" algn="just" defTabSz="600683" eaLnBrk="1" fontAlgn="auto" latinLnBrk="0" hangingPunct="1">
              <a:lnSpc>
                <a:spcPct val="150000"/>
              </a:lnSpc>
              <a:spcBef>
                <a:spcPts val="2468"/>
              </a:spcBef>
              <a:spcAft>
                <a:spcPts val="0"/>
              </a:spcAft>
              <a:buClr>
                <a:srgbClr val="929292"/>
              </a:buClr>
              <a:buSzPct val="60000"/>
              <a:buFontTx/>
              <a:buChar char="-"/>
              <a:tabLst/>
              <a:defRPr/>
            </a:pPr>
            <a:endParaRPr kumimoji="0" lang="tr-TR" sz="2100" b="0" i="0" u="none" strike="noStrike" kern="0" cap="none" spc="0" normalizeH="0" baseline="0" noProof="0" dirty="0">
              <a:ln>
                <a:noFill/>
              </a:ln>
              <a:solidFill>
                <a:srgbClr val="414141"/>
              </a:solidFill>
              <a:effectLst/>
              <a:uLnTx/>
              <a:uFillTx/>
              <a:latin typeface="Times New Roman" pitchFamily="18" charset="0"/>
              <a:ea typeface="Palatino"/>
              <a:cs typeface="Times New Roman" pitchFamily="18" charset="0"/>
              <a:sym typeface="Palatino"/>
            </a:endParaRPr>
          </a:p>
        </p:txBody>
      </p:sp>
    </p:spTree>
    <p:extLst>
      <p:ext uri="{BB962C8B-B14F-4D97-AF65-F5344CB8AC3E}">
        <p14:creationId xmlns:p14="http://schemas.microsoft.com/office/powerpoint/2010/main" val="206762467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iterate type="lt">
                                    <p:tmPct val="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53" presetClass="entr" presetSubtype="0"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p:cTn id="12"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3" dur="1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4" dur="1000"/>
                                        <p:tgtEl>
                                          <p:spTgt spid="2">
                                            <p:txEl>
                                              <p:pRg st="1" end="1"/>
                                            </p:txEl>
                                          </p:spTgt>
                                        </p:tgtEl>
                                      </p:cBhvr>
                                    </p:animEffect>
                                  </p:childTnLst>
                                </p:cTn>
                              </p:par>
                            </p:childTnLst>
                          </p:cTn>
                        </p:par>
                        <p:par>
                          <p:cTn id="15" fill="hold">
                            <p:stCondLst>
                              <p:cond delay="1500"/>
                            </p:stCondLst>
                            <p:childTnLst>
                              <p:par>
                                <p:cTn id="16" presetID="53" presetClass="entr" presetSubtype="0" fill="hold" nodeType="after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 calcmode="lin" valueType="num">
                                      <p:cBhvr>
                                        <p:cTn id="18"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9" dur="1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0" dur="1000"/>
                                        <p:tgtEl>
                                          <p:spTgt spid="2">
                                            <p:txEl>
                                              <p:pRg st="2" end="2"/>
                                            </p:txEl>
                                          </p:spTgt>
                                        </p:tgtEl>
                                      </p:cBhvr>
                                    </p:animEffect>
                                  </p:childTnLst>
                                </p:cTn>
                              </p:par>
                            </p:childTnLst>
                          </p:cTn>
                        </p:par>
                        <p:par>
                          <p:cTn id="21" fill="hold">
                            <p:stCondLst>
                              <p:cond delay="2500"/>
                            </p:stCondLst>
                            <p:childTnLst>
                              <p:par>
                                <p:cTn id="22" presetID="53" presetClass="entr" presetSubtype="0" fill="hold" nodeType="afterEffect">
                                  <p:stCondLst>
                                    <p:cond delay="0"/>
                                  </p:stCondLst>
                                  <p:childTnLst>
                                    <p:set>
                                      <p:cBhvr>
                                        <p:cTn id="23" dur="1" fill="hold">
                                          <p:stCondLst>
                                            <p:cond delay="0"/>
                                          </p:stCondLst>
                                        </p:cTn>
                                        <p:tgtEl>
                                          <p:spTgt spid="2">
                                            <p:txEl>
                                              <p:pRg st="3" end="3"/>
                                            </p:txEl>
                                          </p:spTgt>
                                        </p:tgtEl>
                                        <p:attrNameLst>
                                          <p:attrName>style.visibility</p:attrName>
                                        </p:attrNameLst>
                                      </p:cBhvr>
                                      <p:to>
                                        <p:strVal val="visible"/>
                                      </p:to>
                                    </p:set>
                                    <p:anim calcmode="lin" valueType="num">
                                      <p:cBhvr>
                                        <p:cTn id="24"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5" dur="10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26" dur="1000"/>
                                        <p:tgtEl>
                                          <p:spTgt spid="2">
                                            <p:txEl>
                                              <p:pRg st="3" end="3"/>
                                            </p:txEl>
                                          </p:spTgt>
                                        </p:tgtEl>
                                      </p:cBhvr>
                                    </p:animEffect>
                                  </p:childTnLst>
                                </p:cTn>
                              </p:par>
                            </p:childTnLst>
                          </p:cTn>
                        </p:par>
                        <p:par>
                          <p:cTn id="27" fill="hold">
                            <p:stCondLst>
                              <p:cond delay="3500"/>
                            </p:stCondLst>
                            <p:childTnLst>
                              <p:par>
                                <p:cTn id="28" presetID="53" presetClass="entr" presetSubtype="0" fill="hold" nodeType="afterEffect">
                                  <p:stCondLst>
                                    <p:cond delay="0"/>
                                  </p:stCondLst>
                                  <p:childTnLst>
                                    <p:set>
                                      <p:cBhvr>
                                        <p:cTn id="29" dur="1" fill="hold">
                                          <p:stCondLst>
                                            <p:cond delay="0"/>
                                          </p:stCondLst>
                                        </p:cTn>
                                        <p:tgtEl>
                                          <p:spTgt spid="2">
                                            <p:txEl>
                                              <p:pRg st="4" end="4"/>
                                            </p:txEl>
                                          </p:spTgt>
                                        </p:tgtEl>
                                        <p:attrNameLst>
                                          <p:attrName>style.visibility</p:attrName>
                                        </p:attrNameLst>
                                      </p:cBhvr>
                                      <p:to>
                                        <p:strVal val="visible"/>
                                      </p:to>
                                    </p:set>
                                    <p:anim calcmode="lin" valueType="num">
                                      <p:cBhvr>
                                        <p:cTn id="30"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31" dur="1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32" dur="1000"/>
                                        <p:tgtEl>
                                          <p:spTgt spid="2">
                                            <p:txEl>
                                              <p:pRg st="4" end="4"/>
                                            </p:txEl>
                                          </p:spTgt>
                                        </p:tgtEl>
                                      </p:cBhvr>
                                    </p:animEffect>
                                  </p:childTnLst>
                                </p:cTn>
                              </p:par>
                            </p:childTnLst>
                          </p:cTn>
                        </p:par>
                        <p:par>
                          <p:cTn id="33" fill="hold">
                            <p:stCondLst>
                              <p:cond delay="4500"/>
                            </p:stCondLst>
                            <p:childTnLst>
                              <p:par>
                                <p:cTn id="34" presetID="53" presetClass="entr" presetSubtype="0" fill="hold" nodeType="afterEffect">
                                  <p:stCondLst>
                                    <p:cond delay="0"/>
                                  </p:stCondLst>
                                  <p:childTnLst>
                                    <p:set>
                                      <p:cBhvr>
                                        <p:cTn id="35" dur="1" fill="hold">
                                          <p:stCondLst>
                                            <p:cond delay="0"/>
                                          </p:stCondLst>
                                        </p:cTn>
                                        <p:tgtEl>
                                          <p:spTgt spid="2">
                                            <p:txEl>
                                              <p:pRg st="5" end="5"/>
                                            </p:txEl>
                                          </p:spTgt>
                                        </p:tgtEl>
                                        <p:attrNameLst>
                                          <p:attrName>style.visibility</p:attrName>
                                        </p:attrNameLst>
                                      </p:cBhvr>
                                      <p:to>
                                        <p:strVal val="visible"/>
                                      </p:to>
                                    </p:set>
                                    <p:anim calcmode="lin" valueType="num">
                                      <p:cBhvr>
                                        <p:cTn id="36" dur="1000" fill="hold"/>
                                        <p:tgtEl>
                                          <p:spTgt spid="2">
                                            <p:txEl>
                                              <p:pRg st="5" end="5"/>
                                            </p:txEl>
                                          </p:spTgt>
                                        </p:tgtEl>
                                        <p:attrNameLst>
                                          <p:attrName>ppt_w</p:attrName>
                                        </p:attrNameLst>
                                      </p:cBhvr>
                                      <p:tavLst>
                                        <p:tav tm="0">
                                          <p:val>
                                            <p:fltVal val="0"/>
                                          </p:val>
                                        </p:tav>
                                        <p:tav tm="100000">
                                          <p:val>
                                            <p:strVal val="#ppt_w"/>
                                          </p:val>
                                        </p:tav>
                                      </p:tavLst>
                                    </p:anim>
                                    <p:anim calcmode="lin" valueType="num">
                                      <p:cBhvr>
                                        <p:cTn id="37" dur="1000" fill="hold"/>
                                        <p:tgtEl>
                                          <p:spTgt spid="2">
                                            <p:txEl>
                                              <p:pRg st="5" end="5"/>
                                            </p:txEl>
                                          </p:spTgt>
                                        </p:tgtEl>
                                        <p:attrNameLst>
                                          <p:attrName>ppt_h</p:attrName>
                                        </p:attrNameLst>
                                      </p:cBhvr>
                                      <p:tavLst>
                                        <p:tav tm="0">
                                          <p:val>
                                            <p:fltVal val="0"/>
                                          </p:val>
                                        </p:tav>
                                        <p:tav tm="100000">
                                          <p:val>
                                            <p:strVal val="#ppt_h"/>
                                          </p:val>
                                        </p:tav>
                                      </p:tavLst>
                                    </p:anim>
                                    <p:animEffect transition="in" filter="fade">
                                      <p:cBhvr>
                                        <p:cTn id="38" dur="10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etin kutusu"/>
          <p:cNvSpPr txBox="1"/>
          <p:nvPr/>
        </p:nvSpPr>
        <p:spPr>
          <a:xfrm>
            <a:off x="-1" y="-1"/>
            <a:ext cx="11701463" cy="11264622"/>
          </a:xfrm>
          <a:prstGeom prst="rect">
            <a:avLst/>
          </a:prstGeom>
          <a:solidFill>
            <a:schemeClr val="tx2">
              <a:lumMod val="20000"/>
              <a:lumOff val="80000"/>
            </a:schemeClr>
          </a:solidFill>
        </p:spPr>
        <p:txBody>
          <a:bodyPr wrap="square" rtlCol="0">
            <a:spAutoFit/>
          </a:bodyPr>
          <a:lstStyle/>
          <a:p>
            <a:pPr algn="just"/>
            <a:endParaRPr lang="tr-TR" sz="3600" b="1" dirty="0" smtClean="0">
              <a:solidFill>
                <a:srgbClr val="CC3300"/>
              </a:solidFill>
              <a:latin typeface="+mn-lt"/>
              <a:cs typeface="Tahoma" pitchFamily="34" charset="0"/>
            </a:endParaRPr>
          </a:p>
          <a:p>
            <a:pPr algn="just"/>
            <a:r>
              <a:rPr lang="tr-TR" sz="3600" b="1" dirty="0" smtClean="0">
                <a:solidFill>
                  <a:srgbClr val="CC3300"/>
                </a:solidFill>
                <a:latin typeface="+mn-lt"/>
                <a:cs typeface="Tahoma" pitchFamily="34" charset="0"/>
              </a:rPr>
              <a:t>Ders </a:t>
            </a:r>
            <a:r>
              <a:rPr lang="tr-TR" sz="3600" b="1" dirty="0">
                <a:solidFill>
                  <a:srgbClr val="CC3300"/>
                </a:solidFill>
                <a:latin typeface="+mn-lt"/>
                <a:cs typeface="Tahoma" pitchFamily="34" charset="0"/>
              </a:rPr>
              <a:t>geçme ve sınavlarla ilgili daha ayrıntılı bilgi için Gazi Üniversitesi Eğitim Öğretim Sınav Yönetmeliği’ne bakabilirsiniz.</a:t>
            </a:r>
          </a:p>
          <a:p>
            <a:pPr algn="just"/>
            <a:endParaRPr lang="tr-TR" sz="3600" b="1" dirty="0">
              <a:solidFill>
                <a:srgbClr val="CC3300"/>
              </a:solidFill>
              <a:latin typeface="+mn-lt"/>
              <a:cs typeface="Tahoma" pitchFamily="34" charset="0"/>
            </a:endParaRPr>
          </a:p>
          <a:p>
            <a:pPr algn="just"/>
            <a:endParaRPr lang="tr-TR" sz="3600" b="1" dirty="0">
              <a:latin typeface="+mn-lt"/>
              <a:cs typeface="Times New Roman" pitchFamily="18" charset="0"/>
            </a:endParaRPr>
          </a:p>
          <a:p>
            <a:pPr algn="just"/>
            <a:r>
              <a:rPr lang="tr-TR" sz="3600" b="1" u="sng" dirty="0">
                <a:solidFill>
                  <a:srgbClr val="FF0000"/>
                </a:solidFill>
                <a:latin typeface="+mn-lt"/>
                <a:cs typeface="Times New Roman" pitchFamily="18" charset="0"/>
                <a:hlinkClick r:id="rId2"/>
              </a:rPr>
              <a:t>http://</a:t>
            </a:r>
            <a:r>
              <a:rPr lang="tr-TR" sz="3600" b="1" u="sng" dirty="0" smtClean="0">
                <a:solidFill>
                  <a:srgbClr val="FF0000"/>
                </a:solidFill>
                <a:latin typeface="+mn-lt"/>
                <a:cs typeface="Times New Roman" pitchFamily="18" charset="0"/>
                <a:hlinkClick r:id="rId2"/>
              </a:rPr>
              <a:t>ogris.gazi.edu.tr/posts/view/title/gazi-universitesi-egitim-ogretim-ve-sinav-yonetmeligi-14789</a:t>
            </a:r>
            <a:endParaRPr lang="tr-TR" sz="3600" b="1" u="sng" dirty="0" smtClean="0">
              <a:solidFill>
                <a:srgbClr val="FF0000"/>
              </a:solidFill>
              <a:latin typeface="+mn-lt"/>
              <a:cs typeface="Times New Roman" pitchFamily="18" charset="0"/>
            </a:endParaRPr>
          </a:p>
          <a:p>
            <a:pPr algn="just"/>
            <a:endParaRPr lang="tr-TR" sz="3600" b="1" u="sng" dirty="0" smtClean="0">
              <a:solidFill>
                <a:srgbClr val="FF0000"/>
              </a:solidFill>
              <a:latin typeface="+mn-lt"/>
              <a:cs typeface="Times New Roman" pitchFamily="18" charset="0"/>
            </a:endParaRPr>
          </a:p>
          <a:p>
            <a:pPr algn="just"/>
            <a:endParaRPr lang="tr-TR" sz="3600" b="1" u="sng" dirty="0" smtClean="0">
              <a:solidFill>
                <a:srgbClr val="FF0000"/>
              </a:solidFill>
              <a:latin typeface="+mn-lt"/>
              <a:cs typeface="Times New Roman" pitchFamily="18" charset="0"/>
            </a:endParaRPr>
          </a:p>
          <a:p>
            <a:pPr>
              <a:lnSpc>
                <a:spcPct val="150000"/>
              </a:lnSpc>
              <a:buFontTx/>
              <a:buChar char="-"/>
            </a:pPr>
            <a:r>
              <a:rPr lang="tr-TR" sz="3600" b="1" dirty="0">
                <a:solidFill>
                  <a:srgbClr val="CC3300"/>
                </a:solidFill>
                <a:latin typeface="+mn-lt"/>
                <a:cs typeface="Tahoma" pitchFamily="34" charset="0"/>
              </a:rPr>
              <a:t>Yıl boyunca hangi sınavlara girmek gerekmektedir?</a:t>
            </a:r>
          </a:p>
          <a:p>
            <a:pPr>
              <a:lnSpc>
                <a:spcPct val="150000"/>
              </a:lnSpc>
            </a:pPr>
            <a:endParaRPr lang="tr-TR" sz="3600" b="1" dirty="0">
              <a:solidFill>
                <a:srgbClr val="CC3300"/>
              </a:solidFill>
              <a:latin typeface="+mn-lt"/>
              <a:cs typeface="Tahoma" pitchFamily="34" charset="0"/>
            </a:endParaRPr>
          </a:p>
          <a:p>
            <a:pPr algn="just">
              <a:lnSpc>
                <a:spcPct val="150000"/>
              </a:lnSpc>
            </a:pPr>
            <a:r>
              <a:rPr lang="tr-TR" sz="3600" dirty="0">
                <a:latin typeface="+mn-lt"/>
                <a:cs typeface="Tahoma" pitchFamily="34" charset="0"/>
              </a:rPr>
              <a:t>Öğrenciler bir dersten başarılı olabilmek için, bir yarıyılda, en az bir vize bir de final sınavına girmek zorundadır. </a:t>
            </a:r>
          </a:p>
          <a:p>
            <a:pPr algn="just"/>
            <a:endParaRPr lang="tr-TR" sz="2100" b="1" u="sng" dirty="0">
              <a:solidFill>
                <a:srgbClr val="FF0000"/>
              </a:solidFill>
              <a:latin typeface="Times New Roman" pitchFamily="18" charset="0"/>
              <a:cs typeface="Times New Roman" pitchFamily="18" charset="0"/>
            </a:endParaRPr>
          </a:p>
          <a:p>
            <a:pPr algn="just"/>
            <a:endParaRPr lang="tr-TR" sz="2100" b="1" u="sng"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627572302"/>
      </p:ext>
    </p:extLst>
  </p:cSld>
  <p:clrMapOvr>
    <a:masterClrMapping/>
  </p:clrMapOvr>
  <p:transition spd="med">
    <p:pull/>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11701463" cy="12806583"/>
          </a:xfrm>
          <a:prstGeom prst="rect">
            <a:avLst/>
          </a:prstGeom>
          <a:solidFill>
            <a:schemeClr val="tx2">
              <a:lumMod val="20000"/>
              <a:lumOff val="80000"/>
            </a:schemeClr>
          </a:solidFill>
          <a:ln w="9525">
            <a:noFill/>
            <a:miter lim="800000"/>
            <a:headEnd/>
            <a:tailEnd/>
          </a:ln>
        </p:spPr>
        <p:txBody>
          <a:bodyPr wrap="square">
            <a:spAutoFit/>
          </a:bodyPr>
          <a:lstStyle/>
          <a:p>
            <a:pPr algn="l">
              <a:lnSpc>
                <a:spcPct val="150000"/>
              </a:lnSpc>
              <a:buFontTx/>
              <a:buChar char="-"/>
            </a:pPr>
            <a:r>
              <a:rPr lang="tr-TR" sz="3600" b="1" dirty="0" smtClean="0">
                <a:solidFill>
                  <a:srgbClr val="CC3300"/>
                </a:solidFill>
                <a:latin typeface="+mn-lt"/>
                <a:cs typeface="Tahoma" pitchFamily="34" charset="0"/>
              </a:rPr>
              <a:t>Resmî </a:t>
            </a:r>
            <a:r>
              <a:rPr lang="tr-TR" sz="3600" b="1" dirty="0">
                <a:solidFill>
                  <a:srgbClr val="CC3300"/>
                </a:solidFill>
                <a:latin typeface="+mn-lt"/>
                <a:cs typeface="Tahoma" pitchFamily="34" charset="0"/>
              </a:rPr>
              <a:t>mazeret veya sağlık raporları olanların devam ve sınav hakları nelerdir</a:t>
            </a:r>
            <a:r>
              <a:rPr lang="tr-TR" sz="3600" b="1" dirty="0" smtClean="0">
                <a:solidFill>
                  <a:srgbClr val="CC3300"/>
                </a:solidFill>
                <a:latin typeface="+mn-lt"/>
                <a:cs typeface="Tahoma" pitchFamily="34" charset="0"/>
              </a:rPr>
              <a:t>?</a:t>
            </a:r>
            <a:endParaRPr lang="tr-TR" sz="3600" b="1" dirty="0">
              <a:solidFill>
                <a:srgbClr val="CC3300"/>
              </a:solidFill>
              <a:latin typeface="+mn-lt"/>
              <a:cs typeface="Tahoma" pitchFamily="34" charset="0"/>
            </a:endParaRPr>
          </a:p>
          <a:p>
            <a:pPr algn="just">
              <a:lnSpc>
                <a:spcPct val="130000"/>
              </a:lnSpc>
            </a:pPr>
            <a:r>
              <a:rPr lang="tr-TR" sz="3600" dirty="0">
                <a:latin typeface="+mn-lt"/>
                <a:cs typeface="Tahoma" pitchFamily="34" charset="0"/>
              </a:rPr>
              <a:t>Sağlık durumu veya başka bir geçerli mazereti </a:t>
            </a:r>
            <a:r>
              <a:rPr lang="tr-TR" sz="3600" dirty="0" smtClean="0">
                <a:latin typeface="+mn-lt"/>
                <a:cs typeface="Tahoma" pitchFamily="34" charset="0"/>
              </a:rPr>
              <a:t>olanlar, </a:t>
            </a:r>
            <a:r>
              <a:rPr lang="tr-TR" sz="3600" dirty="0">
                <a:latin typeface="+mn-lt"/>
                <a:cs typeface="Tahoma" pitchFamily="34" charset="0"/>
              </a:rPr>
              <a:t>bu </a:t>
            </a:r>
            <a:r>
              <a:rPr lang="tr-TR" sz="3600" dirty="0" smtClean="0">
                <a:latin typeface="+mn-lt"/>
                <a:cs typeface="Tahoma" pitchFamily="34" charset="0"/>
              </a:rPr>
              <a:t>mazeretlerini dilekçeyle Dekanlığa bildirirler. Mazeretlerinin Dekanlık </a:t>
            </a:r>
            <a:r>
              <a:rPr lang="tr-TR" sz="3600" dirty="0">
                <a:latin typeface="+mn-lt"/>
                <a:cs typeface="Tahoma" pitchFamily="34" charset="0"/>
              </a:rPr>
              <a:t>Yönetim Kurulu tarafından onaylanması koşuluyla, giremedikleri vize sınavlarına aynı dönem içinde </a:t>
            </a:r>
            <a:r>
              <a:rPr lang="tr-TR" sz="3600" dirty="0" smtClean="0">
                <a:latin typeface="+mn-lt"/>
                <a:cs typeface="Tahoma" pitchFamily="34" charset="0"/>
              </a:rPr>
              <a:t>Dekanlık </a:t>
            </a:r>
            <a:r>
              <a:rPr lang="tr-TR" sz="3600" dirty="0">
                <a:latin typeface="+mn-lt"/>
                <a:cs typeface="Tahoma" pitchFamily="34" charset="0"/>
              </a:rPr>
              <a:t>tarafından belirlenen tarihler arasında </a:t>
            </a:r>
            <a:r>
              <a:rPr lang="tr-TR" sz="3600" dirty="0" smtClean="0">
                <a:latin typeface="+mn-lt"/>
                <a:cs typeface="Tahoma" pitchFamily="34" charset="0"/>
              </a:rPr>
              <a:t>girebilirler. </a:t>
            </a:r>
          </a:p>
          <a:p>
            <a:pPr algn="just">
              <a:lnSpc>
                <a:spcPct val="130000"/>
              </a:lnSpc>
            </a:pPr>
            <a:r>
              <a:rPr lang="tr-TR" sz="3600" b="1" dirty="0" smtClean="0">
                <a:latin typeface="+mn-lt"/>
                <a:cs typeface="Tahoma" pitchFamily="34" charset="0"/>
              </a:rPr>
              <a:t>Final </a:t>
            </a:r>
            <a:r>
              <a:rPr lang="tr-TR" sz="3600" b="1" dirty="0">
                <a:latin typeface="+mn-lt"/>
                <a:cs typeface="Tahoma" pitchFamily="34" charset="0"/>
              </a:rPr>
              <a:t>sınavında mazeret kabul edilmemektedir</a:t>
            </a:r>
            <a:r>
              <a:rPr lang="tr-TR" sz="3600" b="1" dirty="0" smtClean="0">
                <a:latin typeface="+mn-lt"/>
                <a:cs typeface="Tahoma" pitchFamily="34" charset="0"/>
              </a:rPr>
              <a:t>.</a:t>
            </a:r>
            <a:endParaRPr lang="tr-TR" sz="3600" dirty="0" smtClean="0">
              <a:latin typeface="+mn-lt"/>
              <a:cs typeface="Tahoma" pitchFamily="34" charset="0"/>
            </a:endParaRPr>
          </a:p>
          <a:p>
            <a:pPr algn="l">
              <a:lnSpc>
                <a:spcPct val="130000"/>
              </a:lnSpc>
            </a:pPr>
            <a:r>
              <a:rPr lang="tr-TR" sz="3600" b="1" dirty="0">
                <a:solidFill>
                  <a:srgbClr val="CC3300"/>
                </a:solidFill>
                <a:latin typeface="+mn-lt"/>
                <a:cs typeface="Times New Roman" pitchFamily="18" charset="0"/>
              </a:rPr>
              <a:t>-</a:t>
            </a:r>
            <a:r>
              <a:rPr lang="tr-TR" sz="3600" b="1" dirty="0" smtClean="0">
                <a:solidFill>
                  <a:srgbClr val="CC3300"/>
                </a:solidFill>
                <a:latin typeface="+mn-lt"/>
                <a:cs typeface="Tahoma" pitchFamily="34" charset="0"/>
              </a:rPr>
              <a:t>Kayıt dondurma ne demektir?</a:t>
            </a:r>
          </a:p>
          <a:p>
            <a:pPr algn="just">
              <a:lnSpc>
                <a:spcPct val="130000"/>
              </a:lnSpc>
            </a:pPr>
            <a:r>
              <a:rPr lang="tr-TR" sz="3600" dirty="0" smtClean="0">
                <a:latin typeface="+mn-lt"/>
                <a:cs typeface="Tahoma" pitchFamily="34" charset="0"/>
              </a:rPr>
              <a:t>Resmî ve geçerli mazeretlerini, belge ve dilekçeler ile Fakültemiz Dekanlığına bildiren öğrencilerden, mazeretleri geçerli görülenlerin kayıtları, Fakülte Yönetim </a:t>
            </a:r>
            <a:r>
              <a:rPr lang="tr-TR" sz="3600" dirty="0">
                <a:latin typeface="+mn-lt"/>
                <a:cs typeface="Tahoma" pitchFamily="34" charset="0"/>
              </a:rPr>
              <a:t>K</a:t>
            </a:r>
            <a:r>
              <a:rPr lang="tr-TR" sz="3600" dirty="0" smtClean="0">
                <a:latin typeface="+mn-lt"/>
                <a:cs typeface="Tahoma" pitchFamily="34" charset="0"/>
              </a:rPr>
              <a:t>urulu kararıyla 6 ay ile 1 yıl arasında dondurulabilir.</a:t>
            </a:r>
          </a:p>
          <a:p>
            <a:pPr algn="l">
              <a:lnSpc>
                <a:spcPct val="130000"/>
              </a:lnSpc>
            </a:pPr>
            <a:endParaRPr lang="tr-TR" sz="3600" dirty="0">
              <a:latin typeface="Tahoma" pitchFamily="34" charset="0"/>
              <a:cs typeface="Tahoma" pitchFamily="34" charset="0"/>
            </a:endParaRPr>
          </a:p>
          <a:p>
            <a:pPr>
              <a:lnSpc>
                <a:spcPct val="150000"/>
              </a:lnSpc>
            </a:pPr>
            <a:endParaRPr lang="tr-TR" sz="2100" dirty="0">
              <a:latin typeface="Tahoma" pitchFamily="34" charset="0"/>
              <a:cs typeface="Tahoma" pitchFamily="34" charset="0"/>
            </a:endParaRPr>
          </a:p>
          <a:p>
            <a:pPr>
              <a:lnSpc>
                <a:spcPct val="150000"/>
              </a:lnSpc>
            </a:pPr>
            <a:endParaRPr lang="tr-TR" sz="2100" dirty="0">
              <a:solidFill>
                <a:srgbClr val="CC3300"/>
              </a:solidFill>
              <a:latin typeface="Tahoma" pitchFamily="34" charset="0"/>
              <a:cs typeface="Tahoma" pitchFamily="34" charset="0"/>
            </a:endParaRPr>
          </a:p>
        </p:txBody>
      </p:sp>
    </p:spTree>
    <p:extLst>
      <p:ext uri="{BB962C8B-B14F-4D97-AF65-F5344CB8AC3E}">
        <p14:creationId xmlns:p14="http://schemas.microsoft.com/office/powerpoint/2010/main" val="376900984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1000"/>
                                        <p:tgtEl>
                                          <p:spTgt spid="2">
                                            <p:txEl>
                                              <p:pRg st="0" end="0"/>
                                            </p:txEl>
                                          </p:spTgt>
                                        </p:tgtEl>
                                      </p:cBhvr>
                                    </p:animEffect>
                                  </p:childTnLst>
                                </p:cTn>
                              </p:par>
                            </p:childTnLst>
                          </p:cTn>
                        </p:par>
                        <p:par>
                          <p:cTn id="10" fill="hold">
                            <p:stCondLst>
                              <p:cond delay="1000"/>
                            </p:stCondLst>
                            <p:childTnLst>
                              <p:par>
                                <p:cTn id="11" presetID="53" presetClass="entr" presetSubtype="0" fill="hold" nodeType="after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5" dur="1000"/>
                                        <p:tgtEl>
                                          <p:spTgt spid="2">
                                            <p:txEl>
                                              <p:pRg st="1" end="1"/>
                                            </p:txEl>
                                          </p:spTgt>
                                        </p:tgtEl>
                                      </p:cBhvr>
                                    </p:animEffect>
                                  </p:childTnLst>
                                </p:cTn>
                              </p:par>
                            </p:childTnLst>
                          </p:cTn>
                        </p:par>
                        <p:par>
                          <p:cTn id="16" fill="hold">
                            <p:stCondLst>
                              <p:cond delay="2000"/>
                            </p:stCondLst>
                            <p:childTnLst>
                              <p:par>
                                <p:cTn id="17" presetID="53" presetClass="entr" presetSubtype="0" fill="hold" nodeType="after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p:cTn id="19"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1" dur="1000"/>
                                        <p:tgtEl>
                                          <p:spTgt spid="2">
                                            <p:txEl>
                                              <p:pRg st="2" end="2"/>
                                            </p:txEl>
                                          </p:spTgt>
                                        </p:tgtEl>
                                      </p:cBhvr>
                                    </p:animEffect>
                                  </p:childTnLst>
                                </p:cTn>
                              </p:par>
                            </p:childTnLst>
                          </p:cTn>
                        </p:par>
                        <p:par>
                          <p:cTn id="22" fill="hold">
                            <p:stCondLst>
                              <p:cond delay="3000"/>
                            </p:stCondLst>
                            <p:childTnLst>
                              <p:par>
                                <p:cTn id="23" presetID="53" presetClass="entr" presetSubtype="0" fill="hold" nodeType="after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p:cTn id="25"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27" dur="1000"/>
                                        <p:tgtEl>
                                          <p:spTgt spid="2">
                                            <p:txEl>
                                              <p:pRg st="3" end="3"/>
                                            </p:txEl>
                                          </p:spTgt>
                                        </p:tgtEl>
                                      </p:cBhvr>
                                    </p:animEffect>
                                  </p:childTnLst>
                                </p:cTn>
                              </p:par>
                            </p:childTnLst>
                          </p:cTn>
                        </p:par>
                        <p:par>
                          <p:cTn id="28" fill="hold">
                            <p:stCondLst>
                              <p:cond delay="4000"/>
                            </p:stCondLst>
                            <p:childTnLst>
                              <p:par>
                                <p:cTn id="29" presetID="53" presetClass="entr" presetSubtype="0" fill="hold" nodeType="after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p:cTn id="31"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33" dur="10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1" y="-1"/>
            <a:ext cx="11701463" cy="10549042"/>
          </a:xfrm>
          <a:prstGeom prst="rect">
            <a:avLst/>
          </a:prstGeom>
          <a:solidFill>
            <a:schemeClr val="tx2">
              <a:lumMod val="20000"/>
              <a:lumOff val="80000"/>
            </a:schemeClr>
          </a:solidFill>
          <a:ln w="9525">
            <a:noFill/>
            <a:miter lim="800000"/>
            <a:headEnd/>
            <a:tailEnd/>
          </a:ln>
        </p:spPr>
        <p:txBody>
          <a:bodyPr wrap="square">
            <a:spAutoFit/>
          </a:bodyPr>
          <a:lstStyle/>
          <a:p>
            <a:pPr algn="l">
              <a:lnSpc>
                <a:spcPct val="150000"/>
              </a:lnSpc>
              <a:buFontTx/>
              <a:buChar char="-"/>
            </a:pPr>
            <a:r>
              <a:rPr lang="tr-TR" sz="3600" b="1" dirty="0">
                <a:solidFill>
                  <a:srgbClr val="CC3300"/>
                </a:solidFill>
                <a:latin typeface="+mn-lt"/>
                <a:cs typeface="Tahoma" pitchFamily="34" charset="0"/>
              </a:rPr>
              <a:t> </a:t>
            </a:r>
            <a:r>
              <a:rPr lang="tr-TR" sz="3600" b="1" dirty="0">
                <a:solidFill>
                  <a:srgbClr val="CC3300"/>
                </a:solidFill>
                <a:latin typeface="+mn-lt"/>
                <a:cs typeface="Times New Roman" pitchFamily="18" charset="0"/>
              </a:rPr>
              <a:t>Devam devamsızlık hak ve sorumluluğu nedir</a:t>
            </a:r>
            <a:r>
              <a:rPr lang="tr-TR" sz="3600" b="1" dirty="0" smtClean="0">
                <a:solidFill>
                  <a:srgbClr val="CC3300"/>
                </a:solidFill>
                <a:latin typeface="+mn-lt"/>
                <a:cs typeface="Times New Roman" pitchFamily="18" charset="0"/>
              </a:rPr>
              <a:t>?</a:t>
            </a:r>
            <a:endParaRPr lang="tr-TR" sz="3600" dirty="0">
              <a:latin typeface="+mn-lt"/>
              <a:cs typeface="Times New Roman" pitchFamily="18" charset="0"/>
            </a:endParaRPr>
          </a:p>
          <a:p>
            <a:pPr algn="just">
              <a:lnSpc>
                <a:spcPct val="150000"/>
              </a:lnSpc>
            </a:pPr>
            <a:r>
              <a:rPr lang="tr-TR" sz="3600" dirty="0">
                <a:latin typeface="+mn-lt"/>
                <a:cs typeface="Tahoma" pitchFamily="34" charset="0"/>
              </a:rPr>
              <a:t>Gazi Eğitim </a:t>
            </a:r>
            <a:r>
              <a:rPr lang="tr-TR" sz="3600" dirty="0" smtClean="0">
                <a:latin typeface="+mn-lt"/>
                <a:cs typeface="Tahoma" pitchFamily="34" charset="0"/>
              </a:rPr>
              <a:t>Fakültesinde</a:t>
            </a:r>
            <a:r>
              <a:rPr lang="tr-TR" sz="3600" dirty="0">
                <a:latin typeface="+mn-lt"/>
                <a:cs typeface="Tahoma" pitchFamily="34" charset="0"/>
              </a:rPr>
              <a:t>, öğrenciler teorik derslere %70, uygulamalı ve </a:t>
            </a:r>
            <a:r>
              <a:rPr lang="tr-TR" sz="3600" dirty="0" smtClean="0">
                <a:latin typeface="+mn-lt"/>
                <a:cs typeface="Tahoma" pitchFamily="34" charset="0"/>
              </a:rPr>
              <a:t>Laboratuvar </a:t>
            </a:r>
            <a:r>
              <a:rPr lang="tr-TR" sz="3600" dirty="0">
                <a:latin typeface="+mn-lt"/>
                <a:cs typeface="Tahoma" pitchFamily="34" charset="0"/>
              </a:rPr>
              <a:t>derslerine </a:t>
            </a:r>
            <a:r>
              <a:rPr lang="tr-TR" sz="3600" dirty="0" smtClean="0">
                <a:latin typeface="+mn-lt"/>
                <a:cs typeface="Tahoma" pitchFamily="34" charset="0"/>
              </a:rPr>
              <a:t>%80 </a:t>
            </a:r>
            <a:r>
              <a:rPr lang="tr-TR" sz="3600" dirty="0">
                <a:latin typeface="+mn-lt"/>
                <a:cs typeface="Tahoma" pitchFamily="34" charset="0"/>
              </a:rPr>
              <a:t>devam etmek zorundadır.</a:t>
            </a:r>
          </a:p>
          <a:p>
            <a:pPr algn="just">
              <a:lnSpc>
                <a:spcPct val="150000"/>
              </a:lnSpc>
            </a:pPr>
            <a:r>
              <a:rPr lang="tr-TR" sz="3600" dirty="0">
                <a:latin typeface="+mn-lt"/>
                <a:cs typeface="Tahoma" pitchFamily="34" charset="0"/>
              </a:rPr>
              <a:t>Devamsızlıklarınızla ilgili Sağlık </a:t>
            </a:r>
            <a:r>
              <a:rPr lang="tr-TR" sz="3600" dirty="0" smtClean="0">
                <a:latin typeface="+mn-lt"/>
                <a:cs typeface="Tahoma" pitchFamily="34" charset="0"/>
              </a:rPr>
              <a:t>Raporları </a:t>
            </a:r>
            <a:r>
              <a:rPr lang="tr-TR" sz="3600" dirty="0">
                <a:latin typeface="+mn-lt"/>
                <a:cs typeface="Tahoma" pitchFamily="34" charset="0"/>
              </a:rPr>
              <a:t>(Heyet </a:t>
            </a:r>
            <a:r>
              <a:rPr lang="tr-TR" sz="3600" dirty="0" smtClean="0">
                <a:latin typeface="+mn-lt"/>
                <a:cs typeface="Tahoma" pitchFamily="34" charset="0"/>
              </a:rPr>
              <a:t>Raporu dâhil</a:t>
            </a:r>
            <a:r>
              <a:rPr lang="tr-TR" sz="3600" dirty="0">
                <a:latin typeface="+mn-lt"/>
                <a:cs typeface="Tahoma" pitchFamily="34" charset="0"/>
              </a:rPr>
              <a:t>) kesinlikle kabul edilmeyecektir. </a:t>
            </a:r>
            <a:endParaRPr lang="tr-TR" sz="3600" dirty="0" smtClean="0">
              <a:latin typeface="+mn-lt"/>
              <a:cs typeface="Tahoma" pitchFamily="34" charset="0"/>
            </a:endParaRPr>
          </a:p>
          <a:p>
            <a:pPr algn="l">
              <a:lnSpc>
                <a:spcPct val="150000"/>
              </a:lnSpc>
            </a:pPr>
            <a:endParaRPr lang="tr-TR" sz="3600" dirty="0" smtClean="0">
              <a:latin typeface="+mn-lt"/>
              <a:cs typeface="Tahoma" pitchFamily="34" charset="0"/>
            </a:endParaRPr>
          </a:p>
          <a:p>
            <a:pPr algn="l">
              <a:lnSpc>
                <a:spcPct val="150000"/>
              </a:lnSpc>
              <a:buFontTx/>
              <a:buChar char="-"/>
            </a:pPr>
            <a:r>
              <a:rPr lang="tr-TR" sz="3600" b="1" dirty="0">
                <a:solidFill>
                  <a:srgbClr val="CC3300"/>
                </a:solidFill>
                <a:latin typeface="+mn-lt"/>
                <a:cs typeface="Times New Roman" pitchFamily="18" charset="0"/>
              </a:rPr>
              <a:t>Yatay geçiş nedir? Nasıl yapılır</a:t>
            </a:r>
            <a:r>
              <a:rPr lang="tr-TR" sz="3600" b="1" dirty="0" smtClean="0">
                <a:solidFill>
                  <a:srgbClr val="CC3300"/>
                </a:solidFill>
                <a:latin typeface="+mn-lt"/>
                <a:cs typeface="Times New Roman" pitchFamily="18" charset="0"/>
              </a:rPr>
              <a:t>?</a:t>
            </a:r>
            <a:endParaRPr lang="tr-TR" sz="3600" b="1" dirty="0">
              <a:solidFill>
                <a:srgbClr val="CC3300"/>
              </a:solidFill>
              <a:latin typeface="+mn-lt"/>
              <a:cs typeface="Times New Roman" pitchFamily="18" charset="0"/>
            </a:endParaRPr>
          </a:p>
          <a:p>
            <a:pPr algn="just">
              <a:lnSpc>
                <a:spcPct val="150000"/>
              </a:lnSpc>
            </a:pPr>
            <a:r>
              <a:rPr lang="tr-TR" sz="3600" dirty="0">
                <a:latin typeface="+mn-lt"/>
                <a:cs typeface="Tahoma" pitchFamily="34" charset="0"/>
              </a:rPr>
              <a:t>Geçiş yapılmak istenen fakülte, bölüm ve ana bilim dalında kontenjan açılmış olması ve öğrencinin derslerinden başarılı olması koşuluyla yatay geçiş başvurusu yapılabilir.</a:t>
            </a:r>
          </a:p>
          <a:p>
            <a:pPr>
              <a:lnSpc>
                <a:spcPct val="150000"/>
              </a:lnSpc>
            </a:pPr>
            <a:endParaRPr lang="tr-TR" sz="2100" dirty="0">
              <a:latin typeface="Arial" charset="0"/>
              <a:cs typeface="Tahoma" pitchFamily="34" charset="0"/>
            </a:endParaRPr>
          </a:p>
        </p:txBody>
      </p:sp>
    </p:spTree>
    <p:extLst>
      <p:ext uri="{BB962C8B-B14F-4D97-AF65-F5344CB8AC3E}">
        <p14:creationId xmlns:p14="http://schemas.microsoft.com/office/powerpoint/2010/main" val="275409023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1000"/>
                            </p:stCondLst>
                            <p:childTnLst>
                              <p:par>
                                <p:cTn id="10" presetID="53" presetClass="entr" presetSubtype="0"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p:cTn id="12"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3" dur="1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4" dur="1000"/>
                                        <p:tgtEl>
                                          <p:spTgt spid="2">
                                            <p:txEl>
                                              <p:pRg st="1" end="1"/>
                                            </p:txEl>
                                          </p:spTgt>
                                        </p:tgtEl>
                                      </p:cBhvr>
                                    </p:animEffect>
                                  </p:childTnLst>
                                </p:cTn>
                              </p:par>
                            </p:childTnLst>
                          </p:cTn>
                        </p:par>
                        <p:par>
                          <p:cTn id="15" fill="hold">
                            <p:stCondLst>
                              <p:cond delay="2000"/>
                            </p:stCondLst>
                            <p:childTnLst>
                              <p:par>
                                <p:cTn id="16" presetID="53" presetClass="entr" presetSubtype="0" fill="hold" nodeType="after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 calcmode="lin" valueType="num">
                                      <p:cBhvr>
                                        <p:cTn id="18"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9" dur="1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0" dur="1000"/>
                                        <p:tgtEl>
                                          <p:spTgt spid="2">
                                            <p:txEl>
                                              <p:pRg st="2" end="2"/>
                                            </p:txEl>
                                          </p:spTgt>
                                        </p:tgtEl>
                                      </p:cBhvr>
                                    </p:animEffect>
                                  </p:childTnLst>
                                </p:cTn>
                              </p:par>
                            </p:childTnLst>
                          </p:cTn>
                        </p:par>
                        <p:par>
                          <p:cTn id="21" fill="hold">
                            <p:stCondLst>
                              <p:cond delay="3000"/>
                            </p:stCondLst>
                            <p:childTnLst>
                              <p:par>
                                <p:cTn id="22" presetID="53" presetClass="entr" presetSubtype="0" fill="hold" nodeType="afterEffect">
                                  <p:stCondLst>
                                    <p:cond delay="0"/>
                                  </p:stCondLst>
                                  <p:childTnLst>
                                    <p:set>
                                      <p:cBhvr>
                                        <p:cTn id="23" dur="1" fill="hold">
                                          <p:stCondLst>
                                            <p:cond delay="0"/>
                                          </p:stCondLst>
                                        </p:cTn>
                                        <p:tgtEl>
                                          <p:spTgt spid="2">
                                            <p:txEl>
                                              <p:pRg st="4" end="4"/>
                                            </p:txEl>
                                          </p:spTgt>
                                        </p:tgtEl>
                                        <p:attrNameLst>
                                          <p:attrName>style.visibility</p:attrName>
                                        </p:attrNameLst>
                                      </p:cBhvr>
                                      <p:to>
                                        <p:strVal val="visible"/>
                                      </p:to>
                                    </p:set>
                                    <p:anim calcmode="lin" valueType="num">
                                      <p:cBhvr>
                                        <p:cTn id="24"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25" dur="1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26" dur="1000"/>
                                        <p:tgtEl>
                                          <p:spTgt spid="2">
                                            <p:txEl>
                                              <p:pRg st="4" end="4"/>
                                            </p:txEl>
                                          </p:spTgt>
                                        </p:tgtEl>
                                      </p:cBhvr>
                                    </p:animEffect>
                                  </p:childTnLst>
                                </p:cTn>
                              </p:par>
                            </p:childTnLst>
                          </p:cTn>
                        </p:par>
                        <p:par>
                          <p:cTn id="27" fill="hold">
                            <p:stCondLst>
                              <p:cond delay="4000"/>
                            </p:stCondLst>
                            <p:childTnLst>
                              <p:par>
                                <p:cTn id="28" presetID="53" presetClass="entr" presetSubtype="0" fill="hold" nodeType="afterEffect">
                                  <p:stCondLst>
                                    <p:cond delay="0"/>
                                  </p:stCondLst>
                                  <p:childTnLst>
                                    <p:set>
                                      <p:cBhvr>
                                        <p:cTn id="29" dur="1" fill="hold">
                                          <p:stCondLst>
                                            <p:cond delay="0"/>
                                          </p:stCondLst>
                                        </p:cTn>
                                        <p:tgtEl>
                                          <p:spTgt spid="2">
                                            <p:txEl>
                                              <p:pRg st="5" end="5"/>
                                            </p:txEl>
                                          </p:spTgt>
                                        </p:tgtEl>
                                        <p:attrNameLst>
                                          <p:attrName>style.visibility</p:attrName>
                                        </p:attrNameLst>
                                      </p:cBhvr>
                                      <p:to>
                                        <p:strVal val="visible"/>
                                      </p:to>
                                    </p:set>
                                    <p:anim calcmode="lin" valueType="num">
                                      <p:cBhvr>
                                        <p:cTn id="30" dur="1000" fill="hold"/>
                                        <p:tgtEl>
                                          <p:spTgt spid="2">
                                            <p:txEl>
                                              <p:pRg st="5" end="5"/>
                                            </p:txEl>
                                          </p:spTgt>
                                        </p:tgtEl>
                                        <p:attrNameLst>
                                          <p:attrName>ppt_w</p:attrName>
                                        </p:attrNameLst>
                                      </p:cBhvr>
                                      <p:tavLst>
                                        <p:tav tm="0">
                                          <p:val>
                                            <p:fltVal val="0"/>
                                          </p:val>
                                        </p:tav>
                                        <p:tav tm="100000">
                                          <p:val>
                                            <p:strVal val="#ppt_w"/>
                                          </p:val>
                                        </p:tav>
                                      </p:tavLst>
                                    </p:anim>
                                    <p:anim calcmode="lin" valueType="num">
                                      <p:cBhvr>
                                        <p:cTn id="31" dur="1000" fill="hold"/>
                                        <p:tgtEl>
                                          <p:spTgt spid="2">
                                            <p:txEl>
                                              <p:pRg st="5" end="5"/>
                                            </p:txEl>
                                          </p:spTgt>
                                        </p:tgtEl>
                                        <p:attrNameLst>
                                          <p:attrName>ppt_h</p:attrName>
                                        </p:attrNameLst>
                                      </p:cBhvr>
                                      <p:tavLst>
                                        <p:tav tm="0">
                                          <p:val>
                                            <p:fltVal val="0"/>
                                          </p:val>
                                        </p:tav>
                                        <p:tav tm="100000">
                                          <p:val>
                                            <p:strVal val="#ppt_h"/>
                                          </p:val>
                                        </p:tav>
                                      </p:tavLst>
                                    </p:anim>
                                    <p:animEffect transition="in" filter="fade">
                                      <p:cBhvr>
                                        <p:cTn id="32" dur="10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ikdörtgen 9"/>
          <p:cNvSpPr/>
          <p:nvPr/>
        </p:nvSpPr>
        <p:spPr>
          <a:xfrm>
            <a:off x="-1" y="1462684"/>
            <a:ext cx="11701463" cy="120700"/>
          </a:xfrm>
          <a:prstGeom prst="rect">
            <a:avLst/>
          </a:prstGeom>
          <a:solidFill>
            <a:srgbClr val="698D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3199"/>
          </a:p>
        </p:txBody>
      </p:sp>
      <p:sp>
        <p:nvSpPr>
          <p:cNvPr id="5" name="Dikdörtgen 4"/>
          <p:cNvSpPr/>
          <p:nvPr/>
        </p:nvSpPr>
        <p:spPr>
          <a:xfrm>
            <a:off x="1038327" y="1523034"/>
            <a:ext cx="9234216" cy="1510157"/>
          </a:xfrm>
          <a:prstGeom prst="rect">
            <a:avLst/>
          </a:prstGeom>
        </p:spPr>
        <p:txBody>
          <a:bodyPr wrap="square">
            <a:spAutoFit/>
          </a:bodyPr>
          <a:lstStyle/>
          <a:p>
            <a:pPr>
              <a:defRPr/>
            </a:pPr>
            <a:r>
              <a:rPr lang="tr-TR" sz="4095" b="1" dirty="0"/>
              <a:t>Sosyal Medyada Gazi </a:t>
            </a:r>
            <a:r>
              <a:rPr lang="tr-TR" sz="2559" b="1" dirty="0"/>
              <a:t>(Temmuz 2012 - Haziran 2015)</a:t>
            </a:r>
          </a:p>
          <a:p>
            <a:pPr>
              <a:buFont typeface="Arial" panose="020B0604020202020204" pitchFamily="34" charset="0"/>
              <a:buNone/>
              <a:defRPr/>
            </a:pPr>
            <a:endParaRPr lang="tr-TR" sz="2559" b="1" dirty="0"/>
          </a:p>
        </p:txBody>
      </p:sp>
      <p:sp>
        <p:nvSpPr>
          <p:cNvPr id="2" name="Dikdörtgen 1"/>
          <p:cNvSpPr/>
          <p:nvPr/>
        </p:nvSpPr>
        <p:spPr>
          <a:xfrm>
            <a:off x="1407675" y="4238783"/>
            <a:ext cx="10674783" cy="2160848"/>
          </a:xfrm>
          <a:prstGeom prst="rect">
            <a:avLst/>
          </a:prstGeom>
        </p:spPr>
        <p:txBody>
          <a:bodyPr wrap="square">
            <a:spAutoFit/>
          </a:bodyPr>
          <a:lstStyle/>
          <a:p>
            <a:pPr algn="l">
              <a:lnSpc>
                <a:spcPct val="150000"/>
              </a:lnSpc>
              <a:defRPr/>
            </a:pPr>
            <a:r>
              <a:rPr lang="tr-TR" sz="1792" u="sng" dirty="0">
                <a:latin typeface="Arial" panose="020B0604020202020204" pitchFamily="34" charset="0"/>
                <a:cs typeface="Arial" panose="020B0604020202020204" pitchFamily="34" charset="0"/>
                <a:hlinkClick r:id="rId2"/>
              </a:rPr>
              <a:t>www.facebook.com/Gaziuniversitesi.1926/</a:t>
            </a:r>
            <a:r>
              <a:rPr lang="tr-TR" sz="1792" dirty="0">
                <a:latin typeface="Arial" panose="020B0604020202020204" pitchFamily="34" charset="0"/>
                <a:cs typeface="Arial" panose="020B0604020202020204" pitchFamily="34" charset="0"/>
              </a:rPr>
              <a:t>              	6.614 beğeni</a:t>
            </a:r>
          </a:p>
          <a:p>
            <a:pPr algn="l">
              <a:lnSpc>
                <a:spcPct val="150000"/>
              </a:lnSpc>
              <a:defRPr/>
            </a:pPr>
            <a:r>
              <a:rPr lang="tr-TR" sz="1792" dirty="0">
                <a:latin typeface="Arial" panose="020B0604020202020204" pitchFamily="34" charset="0"/>
                <a:cs typeface="Arial" panose="020B0604020202020204" pitchFamily="34" charset="0"/>
                <a:hlinkClick r:id="rId3"/>
              </a:rPr>
              <a:t>www.twitter.com/Gazi_Universite</a:t>
            </a:r>
            <a:r>
              <a:rPr lang="tr-TR" sz="1792" dirty="0">
                <a:latin typeface="Arial" panose="020B0604020202020204" pitchFamily="34" charset="0"/>
                <a:cs typeface="Arial" panose="020B0604020202020204" pitchFamily="34" charset="0"/>
              </a:rPr>
              <a:t> 		  	</a:t>
            </a:r>
            <a:r>
              <a:rPr lang="tr-TR" sz="1792" dirty="0" smtClean="0">
                <a:latin typeface="Arial" panose="020B0604020202020204" pitchFamily="34" charset="0"/>
                <a:cs typeface="Arial" panose="020B0604020202020204" pitchFamily="34" charset="0"/>
              </a:rPr>
              <a:t>         168.000 </a:t>
            </a:r>
            <a:r>
              <a:rPr lang="tr-TR" sz="1792" dirty="0">
                <a:latin typeface="Arial" panose="020B0604020202020204" pitchFamily="34" charset="0"/>
                <a:cs typeface="Arial" panose="020B0604020202020204" pitchFamily="34" charset="0"/>
              </a:rPr>
              <a:t>takipçi</a:t>
            </a:r>
          </a:p>
          <a:p>
            <a:pPr algn="l">
              <a:lnSpc>
                <a:spcPct val="150000"/>
              </a:lnSpc>
              <a:defRPr/>
            </a:pPr>
            <a:r>
              <a:rPr lang="tr-TR" sz="1792" dirty="0">
                <a:latin typeface="Arial" panose="020B0604020202020204" pitchFamily="34" charset="0"/>
                <a:cs typeface="Arial" panose="020B0604020202020204" pitchFamily="34" charset="0"/>
                <a:hlinkClick r:id="rId4"/>
              </a:rPr>
              <a:t>www.youtube.com/gaziunibasin</a:t>
            </a:r>
            <a:r>
              <a:rPr lang="tr-TR" sz="1792" dirty="0">
                <a:latin typeface="Arial" panose="020B0604020202020204" pitchFamily="34" charset="0"/>
                <a:cs typeface="Arial" panose="020B0604020202020204" pitchFamily="34" charset="0"/>
              </a:rPr>
              <a:t>  		   </a:t>
            </a:r>
            <a:r>
              <a:rPr lang="tr-TR" sz="1792" dirty="0" smtClean="0">
                <a:latin typeface="Arial" panose="020B0604020202020204" pitchFamily="34" charset="0"/>
                <a:cs typeface="Arial" panose="020B0604020202020204" pitchFamily="34" charset="0"/>
              </a:rPr>
              <a:t>        </a:t>
            </a:r>
            <a:r>
              <a:rPr lang="tr-TR" sz="1792" dirty="0">
                <a:latin typeface="Arial" panose="020B0604020202020204" pitchFamily="34" charset="0"/>
                <a:cs typeface="Arial" panose="020B0604020202020204" pitchFamily="34" charset="0"/>
              </a:rPr>
              <a:t>	</a:t>
            </a:r>
            <a:r>
              <a:rPr lang="tr-TR" sz="1792" dirty="0" smtClean="0">
                <a:latin typeface="Arial" panose="020B0604020202020204" pitchFamily="34" charset="0"/>
                <a:cs typeface="Arial" panose="020B0604020202020204" pitchFamily="34" charset="0"/>
              </a:rPr>
              <a:t>298.599 görüntüleme</a:t>
            </a:r>
            <a:endParaRPr lang="tr-TR" sz="1792" dirty="0">
              <a:latin typeface="Arial" panose="020B0604020202020204" pitchFamily="34" charset="0"/>
              <a:cs typeface="Arial" panose="020B0604020202020204" pitchFamily="34" charset="0"/>
            </a:endParaRPr>
          </a:p>
          <a:p>
            <a:pPr algn="l">
              <a:lnSpc>
                <a:spcPct val="150000"/>
              </a:lnSpc>
              <a:defRPr/>
            </a:pPr>
            <a:r>
              <a:rPr lang="tr-TR" sz="1792" dirty="0">
                <a:latin typeface="Arial" panose="020B0604020202020204" pitchFamily="34" charset="0"/>
                <a:cs typeface="Arial" panose="020B0604020202020204" pitchFamily="34" charset="0"/>
                <a:hlinkClick r:id="rId5"/>
              </a:rPr>
              <a:t>www.instagram.com/gazi_universitesi</a:t>
            </a:r>
            <a:r>
              <a:rPr lang="tr-TR" sz="1792" dirty="0">
                <a:latin typeface="Arial" panose="020B0604020202020204" pitchFamily="34" charset="0"/>
                <a:cs typeface="Arial" panose="020B0604020202020204" pitchFamily="34" charset="0"/>
              </a:rPr>
              <a:t> 	                   13.800 takipçi</a:t>
            </a:r>
          </a:p>
          <a:p>
            <a:pPr algn="l">
              <a:lnSpc>
                <a:spcPct val="150000"/>
              </a:lnSpc>
              <a:defRPr/>
            </a:pPr>
            <a:r>
              <a:rPr lang="tr-TR" sz="1792" dirty="0">
                <a:latin typeface="Arial" panose="020B0604020202020204" pitchFamily="34" charset="0"/>
                <a:cs typeface="Arial" panose="020B0604020202020204" pitchFamily="34" charset="0"/>
              </a:rPr>
              <a:t>http://tr.pinterest .com/</a:t>
            </a:r>
            <a:r>
              <a:rPr lang="tr-TR" sz="1792" dirty="0" err="1">
                <a:latin typeface="Arial" panose="020B0604020202020204" pitchFamily="34" charset="0"/>
                <a:cs typeface="Arial" panose="020B0604020202020204" pitchFamily="34" charset="0"/>
              </a:rPr>
              <a:t>GaziUniversitesi</a:t>
            </a:r>
            <a:r>
              <a:rPr lang="tr-TR" sz="1792" dirty="0">
                <a:latin typeface="Arial" panose="020B0604020202020204" pitchFamily="34" charset="0"/>
                <a:cs typeface="Arial" panose="020B0604020202020204" pitchFamily="34" charset="0"/>
              </a:rPr>
              <a:t>                    </a:t>
            </a:r>
            <a:r>
              <a:rPr lang="tr-TR" sz="1792" dirty="0">
                <a:solidFill>
                  <a:srgbClr val="1008B8"/>
                </a:solidFill>
                <a:latin typeface="Arial" panose="020B0604020202020204" pitchFamily="34" charset="0"/>
                <a:cs typeface="Arial" panose="020B0604020202020204" pitchFamily="34" charset="0"/>
              </a:rPr>
              <a:t>	</a:t>
            </a:r>
            <a:r>
              <a:rPr lang="tr-TR" sz="1792" dirty="0">
                <a:latin typeface="Arial" panose="020B0604020202020204" pitchFamily="34" charset="0"/>
                <a:cs typeface="Arial" panose="020B0604020202020204" pitchFamily="34" charset="0"/>
              </a:rPr>
              <a:t>24.04.2016’da oluşturuldu</a:t>
            </a:r>
          </a:p>
        </p:txBody>
      </p:sp>
      <p:sp>
        <p:nvSpPr>
          <p:cNvPr id="7" name="Metin kutusu 6"/>
          <p:cNvSpPr txBox="1"/>
          <p:nvPr/>
        </p:nvSpPr>
        <p:spPr>
          <a:xfrm>
            <a:off x="1314509" y="7693686"/>
            <a:ext cx="8681853" cy="1015663"/>
          </a:xfrm>
          <a:prstGeom prst="rect">
            <a:avLst/>
          </a:prstGeom>
          <a:noFill/>
        </p:spPr>
        <p:txBody>
          <a:bodyPr wrap="square" rtlCol="0">
            <a:spAutoFit/>
          </a:bodyPr>
          <a:lstStyle/>
          <a:p>
            <a:pPr algn="ctr"/>
            <a:r>
              <a:rPr lang="tr-TR" sz="2000" dirty="0">
                <a:latin typeface="Arial" panose="020B0604020202020204" pitchFamily="34" charset="0"/>
                <a:cs typeface="Arial" panose="020B0604020202020204" pitchFamily="34" charset="0"/>
              </a:rPr>
              <a:t>Gazi Üniversitesi, çağımızın 1 numaralı iletişim mecrası olan sosyal medyada </a:t>
            </a:r>
            <a:r>
              <a:rPr lang="tr-TR" sz="2000" dirty="0" err="1">
                <a:latin typeface="Arial" panose="020B0604020202020204" pitchFamily="34" charset="0"/>
                <a:cs typeface="Arial" panose="020B0604020202020204" pitchFamily="34" charset="0"/>
              </a:rPr>
              <a:t>Twitter</a:t>
            </a:r>
            <a:r>
              <a:rPr lang="tr-TR" sz="2000" dirty="0">
                <a:latin typeface="Arial" panose="020B0604020202020204" pitchFamily="34" charset="0"/>
                <a:cs typeface="Arial" panose="020B0604020202020204" pitchFamily="34" charset="0"/>
              </a:rPr>
              <a:t>, Facebook, </a:t>
            </a:r>
            <a:r>
              <a:rPr lang="tr-TR" sz="2000" dirty="0" err="1">
                <a:latin typeface="Arial" panose="020B0604020202020204" pitchFamily="34" charset="0"/>
                <a:cs typeface="Arial" panose="020B0604020202020204" pitchFamily="34" charset="0"/>
              </a:rPr>
              <a:t>Instagram</a:t>
            </a:r>
            <a:r>
              <a:rPr lang="tr-TR" sz="2000" dirty="0">
                <a:latin typeface="Arial" panose="020B0604020202020204" pitchFamily="34" charset="0"/>
                <a:cs typeface="Arial" panose="020B0604020202020204" pitchFamily="34" charset="0"/>
              </a:rPr>
              <a:t> ve </a:t>
            </a:r>
            <a:r>
              <a:rPr lang="tr-TR" sz="2000" dirty="0" err="1">
                <a:latin typeface="Arial" panose="020B0604020202020204" pitchFamily="34" charset="0"/>
                <a:cs typeface="Arial" panose="020B0604020202020204" pitchFamily="34" charset="0"/>
              </a:rPr>
              <a:t>Foursquare</a:t>
            </a:r>
            <a:r>
              <a:rPr lang="tr-TR" sz="2000" dirty="0">
                <a:latin typeface="Arial" panose="020B0604020202020204" pitchFamily="34" charset="0"/>
                <a:cs typeface="Arial" panose="020B0604020202020204" pitchFamily="34" charset="0"/>
              </a:rPr>
              <a:t> hesapları</a:t>
            </a:r>
          </a:p>
          <a:p>
            <a:pPr algn="ctr"/>
            <a:r>
              <a:rPr lang="tr-TR" sz="2000" dirty="0">
                <a:latin typeface="Arial" panose="020B0604020202020204" pitchFamily="34" charset="0"/>
                <a:cs typeface="Arial" panose="020B0604020202020204" pitchFamily="34" charset="0"/>
              </a:rPr>
              <a:t>vasıtasıyla hedef kitleleriyle iletişimini sürekli canlı tutmaktadır.</a:t>
            </a:r>
          </a:p>
        </p:txBody>
      </p:sp>
    </p:spTree>
    <p:extLst>
      <p:ext uri="{BB962C8B-B14F-4D97-AF65-F5344CB8AC3E}">
        <p14:creationId xmlns:p14="http://schemas.microsoft.com/office/powerpoint/2010/main" val="34325886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ikdörtgen 9"/>
          <p:cNvSpPr/>
          <p:nvPr/>
        </p:nvSpPr>
        <p:spPr>
          <a:xfrm>
            <a:off x="-1" y="1462684"/>
            <a:ext cx="11701463" cy="120700"/>
          </a:xfrm>
          <a:prstGeom prst="rect">
            <a:avLst/>
          </a:prstGeom>
          <a:solidFill>
            <a:srgbClr val="698D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3199"/>
          </a:p>
        </p:txBody>
      </p:sp>
      <p:sp>
        <p:nvSpPr>
          <p:cNvPr id="7" name="Metin kutusu 6"/>
          <p:cNvSpPr txBox="1"/>
          <p:nvPr/>
        </p:nvSpPr>
        <p:spPr>
          <a:xfrm>
            <a:off x="4214144" y="8432877"/>
            <a:ext cx="3098925" cy="565091"/>
          </a:xfrm>
          <a:prstGeom prst="rect">
            <a:avLst/>
          </a:prstGeom>
          <a:noFill/>
        </p:spPr>
        <p:txBody>
          <a:bodyPr wrap="none" rtlCol="0">
            <a:spAutoFit/>
          </a:bodyPr>
          <a:lstStyle/>
          <a:p>
            <a:pPr algn="ctr">
              <a:lnSpc>
                <a:spcPct val="150000"/>
              </a:lnSpc>
            </a:pPr>
            <a:r>
              <a:rPr lang="tr-TR" sz="2048" b="1" dirty="0" err="1">
                <a:effectLst>
                  <a:outerShdw blurRad="38100" dist="38100" dir="2700000" algn="tl">
                    <a:srgbClr val="000000">
                      <a:alpha val="43137"/>
                    </a:srgbClr>
                  </a:outerShdw>
                </a:effectLst>
                <a:latin typeface="Candara" panose="020E0502030303020204" pitchFamily="34" charset="0"/>
              </a:rPr>
              <a:t>Twitter</a:t>
            </a:r>
            <a:r>
              <a:rPr lang="tr-TR" sz="2048" b="1" dirty="0">
                <a:effectLst>
                  <a:outerShdw blurRad="38100" dist="38100" dir="2700000" algn="tl">
                    <a:srgbClr val="000000">
                      <a:alpha val="43137"/>
                    </a:srgbClr>
                  </a:outerShdw>
                </a:effectLst>
                <a:latin typeface="Candara" panose="020E0502030303020204" pitchFamily="34" charset="0"/>
              </a:rPr>
              <a:t> </a:t>
            </a:r>
            <a:r>
              <a:rPr lang="tr-TR" sz="2048" b="1" dirty="0">
                <a:solidFill>
                  <a:schemeClr val="accent1">
                    <a:lumMod val="75000"/>
                  </a:schemeClr>
                </a:solidFill>
                <a:latin typeface="Candara" panose="020E0502030303020204" pitchFamily="34" charset="0"/>
              </a:rPr>
              <a:t>@</a:t>
            </a:r>
            <a:r>
              <a:rPr lang="tr-TR" sz="2048" b="1" dirty="0" err="1">
                <a:solidFill>
                  <a:schemeClr val="accent1">
                    <a:lumMod val="75000"/>
                  </a:schemeClr>
                </a:solidFill>
                <a:latin typeface="Candara" panose="020E0502030303020204" pitchFamily="34" charset="0"/>
              </a:rPr>
              <a:t>Gazi_Universite</a:t>
            </a:r>
            <a:endParaRPr lang="tr-TR" sz="2048" b="1" dirty="0">
              <a:solidFill>
                <a:schemeClr val="accent1">
                  <a:lumMod val="75000"/>
                </a:schemeClr>
              </a:solidFill>
              <a:latin typeface="Candara" panose="020E0502030303020204" pitchFamily="34" charset="0"/>
            </a:endParaRPr>
          </a:p>
        </p:txBody>
      </p:sp>
      <p:pic>
        <p:nvPicPr>
          <p:cNvPr id="2" name="Resi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8323" y="3635051"/>
            <a:ext cx="8506272" cy="6175908"/>
          </a:xfrm>
          <a:prstGeom prst="rect">
            <a:avLst/>
          </a:prstGeom>
        </p:spPr>
      </p:pic>
      <p:pic>
        <p:nvPicPr>
          <p:cNvPr id="11" name="Picture 9" descr="C:\Users\user\Desktop\ios_homescreen_icon.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19788" y="2717708"/>
            <a:ext cx="947539" cy="946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378271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ikdörtgen 9"/>
          <p:cNvSpPr/>
          <p:nvPr/>
        </p:nvSpPr>
        <p:spPr>
          <a:xfrm>
            <a:off x="-1" y="1462684"/>
            <a:ext cx="11701463" cy="120700"/>
          </a:xfrm>
          <a:prstGeom prst="rect">
            <a:avLst/>
          </a:prstGeom>
          <a:solidFill>
            <a:srgbClr val="698D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3199"/>
          </a:p>
        </p:txBody>
      </p:sp>
      <p:sp>
        <p:nvSpPr>
          <p:cNvPr id="2" name="Metin kutusu 1"/>
          <p:cNvSpPr txBox="1"/>
          <p:nvPr/>
        </p:nvSpPr>
        <p:spPr>
          <a:xfrm>
            <a:off x="782606" y="8237761"/>
            <a:ext cx="10136251" cy="919675"/>
          </a:xfrm>
          <a:prstGeom prst="rect">
            <a:avLst/>
          </a:prstGeom>
          <a:noFill/>
        </p:spPr>
        <p:txBody>
          <a:bodyPr wrap="square" rtlCol="0">
            <a:spAutoFit/>
          </a:bodyPr>
          <a:lstStyle/>
          <a:p>
            <a:pPr algn="ctr"/>
            <a:r>
              <a:rPr lang="tr-TR" sz="1792" dirty="0">
                <a:latin typeface="Arial" panose="020B0604020202020204" pitchFamily="34" charset="0"/>
                <a:cs typeface="Arial" panose="020B0604020202020204" pitchFamily="34" charset="0"/>
              </a:rPr>
              <a:t>Yapılan sosyal medya araştırmalarında, Gazi Üniversitesi dinamik ve sürekli güncellenen hesap ve profilleri ile sosyal medyayı en iyi kullanan devlet üniversitesi oldu.</a:t>
            </a:r>
          </a:p>
          <a:p>
            <a:pPr algn="ctr"/>
            <a:r>
              <a:rPr lang="tr-TR" sz="1792"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Facebook </a:t>
            </a:r>
            <a:r>
              <a:rPr lang="tr-TR" sz="1792" b="1" dirty="0">
                <a:solidFill>
                  <a:schemeClr val="accent1">
                    <a:lumMod val="75000"/>
                  </a:schemeClr>
                </a:solidFill>
                <a:latin typeface="Arial" panose="020B0604020202020204" pitchFamily="34" charset="0"/>
                <a:cs typeface="Arial" panose="020B0604020202020204" pitchFamily="34" charset="0"/>
              </a:rPr>
              <a:t>/</a:t>
            </a:r>
            <a:r>
              <a:rPr lang="tr-TR" sz="1792" b="1" dirty="0" err="1">
                <a:solidFill>
                  <a:schemeClr val="accent1">
                    <a:lumMod val="75000"/>
                  </a:schemeClr>
                </a:solidFill>
                <a:latin typeface="Arial" panose="020B0604020202020204" pitchFamily="34" charset="0"/>
                <a:cs typeface="Arial" panose="020B0604020202020204" pitchFamily="34" charset="0"/>
              </a:rPr>
              <a:t>gaziuniversitesi</a:t>
            </a:r>
            <a:endParaRPr lang="tr-TR" sz="1792" b="1" dirty="0">
              <a:solidFill>
                <a:schemeClr val="accent1">
                  <a:lumMod val="75000"/>
                </a:schemeClr>
              </a:solidFill>
              <a:latin typeface="Arial" panose="020B0604020202020204" pitchFamily="34" charset="0"/>
              <a:cs typeface="Arial" panose="020B0604020202020204" pitchFamily="34" charset="0"/>
            </a:endParaRPr>
          </a:p>
        </p:txBody>
      </p:sp>
      <p:pic>
        <p:nvPicPr>
          <p:cNvPr id="7" name="Resim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24835" y="3004359"/>
            <a:ext cx="6451793" cy="5252421"/>
          </a:xfrm>
          <a:prstGeom prst="rect">
            <a:avLst/>
          </a:prstGeom>
        </p:spPr>
      </p:pic>
      <p:pic>
        <p:nvPicPr>
          <p:cNvPr id="11" name="Picture 8" descr="C:\Users\user\Desktop\fb_icon_325x325.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80526" y="2509085"/>
            <a:ext cx="991893" cy="990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707645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ikdörtgen 9"/>
          <p:cNvSpPr/>
          <p:nvPr/>
        </p:nvSpPr>
        <p:spPr>
          <a:xfrm>
            <a:off x="-1" y="1462684"/>
            <a:ext cx="11701463" cy="120700"/>
          </a:xfrm>
          <a:prstGeom prst="rect">
            <a:avLst/>
          </a:prstGeom>
          <a:solidFill>
            <a:srgbClr val="698D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3199"/>
          </a:p>
        </p:txBody>
      </p:sp>
      <p:sp>
        <p:nvSpPr>
          <p:cNvPr id="2" name="Metin kutusu 1"/>
          <p:cNvSpPr txBox="1"/>
          <p:nvPr/>
        </p:nvSpPr>
        <p:spPr>
          <a:xfrm>
            <a:off x="3731333" y="8366215"/>
            <a:ext cx="4148547" cy="407484"/>
          </a:xfrm>
          <a:prstGeom prst="rect">
            <a:avLst/>
          </a:prstGeom>
          <a:noFill/>
        </p:spPr>
        <p:txBody>
          <a:bodyPr wrap="square" rtlCol="0">
            <a:spAutoFit/>
          </a:bodyPr>
          <a:lstStyle/>
          <a:p>
            <a:pPr algn="ctr"/>
            <a:r>
              <a:rPr lang="tr-TR" sz="2048" b="1" dirty="0" err="1">
                <a:effectLst>
                  <a:outerShdw blurRad="38100" dist="38100" dir="2700000" algn="tl">
                    <a:srgbClr val="000000">
                      <a:alpha val="43137"/>
                    </a:srgbClr>
                  </a:outerShdw>
                </a:effectLst>
                <a:latin typeface="Candara" panose="020E0502030303020204" pitchFamily="34" charset="0"/>
              </a:rPr>
              <a:t>Instagram</a:t>
            </a:r>
            <a:r>
              <a:rPr lang="tr-TR" sz="2048" b="1" dirty="0">
                <a:effectLst>
                  <a:outerShdw blurRad="38100" dist="38100" dir="2700000" algn="tl">
                    <a:srgbClr val="000000">
                      <a:alpha val="43137"/>
                    </a:srgbClr>
                  </a:outerShdw>
                </a:effectLst>
                <a:latin typeface="Candara" panose="020E0502030303020204" pitchFamily="34" charset="0"/>
              </a:rPr>
              <a:t> </a:t>
            </a:r>
            <a:r>
              <a:rPr lang="tr-TR" sz="2048" b="1" dirty="0">
                <a:solidFill>
                  <a:schemeClr val="accent1">
                    <a:lumMod val="75000"/>
                  </a:schemeClr>
                </a:solidFill>
                <a:latin typeface="Candara" panose="020E0502030303020204" pitchFamily="34" charset="0"/>
              </a:rPr>
              <a:t>@</a:t>
            </a:r>
            <a:r>
              <a:rPr lang="tr-TR" sz="2048" b="1" dirty="0" err="1">
                <a:solidFill>
                  <a:schemeClr val="accent1">
                    <a:lumMod val="75000"/>
                  </a:schemeClr>
                </a:solidFill>
                <a:latin typeface="Candara" panose="020E0502030303020204" pitchFamily="34" charset="0"/>
              </a:rPr>
              <a:t>gazi_universitesi</a:t>
            </a:r>
            <a:endParaRPr lang="tr-TR" sz="2048" b="1" dirty="0">
              <a:solidFill>
                <a:schemeClr val="accent1">
                  <a:lumMod val="75000"/>
                </a:schemeClr>
              </a:solidFill>
              <a:latin typeface="Candara" panose="020E0502030303020204" pitchFamily="34" charset="0"/>
            </a:endParaRPr>
          </a:p>
        </p:txBody>
      </p:sp>
      <p:pic>
        <p:nvPicPr>
          <p:cNvPr id="7" name="Resim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93614" y="3057718"/>
            <a:ext cx="6714234" cy="5308498"/>
          </a:xfrm>
          <a:prstGeom prst="rect">
            <a:avLst/>
          </a:prstGeom>
        </p:spPr>
      </p:pic>
      <p:pic>
        <p:nvPicPr>
          <p:cNvPr id="11" name="Picture 11" descr="C:\Users\user\Desktop\unnamed.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75492" y="2614209"/>
            <a:ext cx="1036245" cy="1036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77148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Shape 85"/>
          <p:cNvSpPr/>
          <p:nvPr/>
        </p:nvSpPr>
        <p:spPr>
          <a:xfrm>
            <a:off x="1207261" y="5564979"/>
            <a:ext cx="9416021" cy="5539978"/>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spAutoFit/>
          </a:bodyPr>
          <a:lstStyle>
            <a:lvl1pPr>
              <a:defRPr sz="3600"/>
            </a:lvl1pPr>
          </a:lstStyle>
          <a:p>
            <a:pPr>
              <a:lnSpc>
                <a:spcPct val="150000"/>
              </a:lnSpc>
            </a:pPr>
            <a:r>
              <a:rPr lang="tr-TR" sz="4000" b="1" dirty="0" smtClean="0"/>
              <a:t>Sağlıklı, </a:t>
            </a:r>
          </a:p>
          <a:p>
            <a:pPr>
              <a:lnSpc>
                <a:spcPct val="150000"/>
              </a:lnSpc>
            </a:pPr>
            <a:r>
              <a:rPr lang="tr-TR" sz="4000" b="1" dirty="0" smtClean="0"/>
              <a:t>başarılı ve </a:t>
            </a:r>
          </a:p>
          <a:p>
            <a:pPr>
              <a:lnSpc>
                <a:spcPct val="150000"/>
              </a:lnSpc>
            </a:pPr>
            <a:r>
              <a:rPr lang="tr-TR" sz="4000" b="1" dirty="0" smtClean="0"/>
              <a:t>mutlu bir üniversite hayatı dileğiyle…</a:t>
            </a:r>
          </a:p>
          <a:p>
            <a:pPr>
              <a:lnSpc>
                <a:spcPct val="150000"/>
              </a:lnSpc>
            </a:pPr>
            <a:endParaRPr lang="tr-TR" sz="4000" b="1" dirty="0" smtClean="0"/>
          </a:p>
          <a:p>
            <a:pPr>
              <a:lnSpc>
                <a:spcPct val="150000"/>
              </a:lnSpc>
            </a:pPr>
            <a:r>
              <a:rPr lang="tr-TR" sz="4000" b="1" dirty="0" smtClean="0"/>
              <a:t>GAZİ EĞİTİM FAKÜLTESİ </a:t>
            </a:r>
          </a:p>
          <a:p>
            <a:pPr>
              <a:lnSpc>
                <a:spcPct val="150000"/>
              </a:lnSpc>
            </a:pPr>
            <a:r>
              <a:rPr lang="tr-TR" sz="4000" b="1" dirty="0" smtClean="0"/>
              <a:t>FEN BİLGİSİ EĞİTİMİ ANABİLİM DALI</a:t>
            </a:r>
            <a:endParaRPr lang="tr-TR" sz="4000" b="1" dirty="0"/>
          </a:p>
        </p:txBody>
      </p:sp>
      <p:pic>
        <p:nvPicPr>
          <p:cNvPr id="86" name="on_resim.jpg"/>
          <p:cNvPicPr/>
          <p:nvPr/>
        </p:nvPicPr>
        <p:blipFill>
          <a:blip r:embed="rId2">
            <a:extLst/>
          </a:blip>
          <a:stretch>
            <a:fillRect/>
          </a:stretch>
        </p:blipFill>
        <p:spPr>
          <a:xfrm>
            <a:off x="1564451" y="778633"/>
            <a:ext cx="8473174" cy="4615937"/>
          </a:xfrm>
          <a:prstGeom prst="rect">
            <a:avLst/>
          </a:prstGeom>
          <a:ln w="12700">
            <a:miter lim="400000"/>
          </a:ln>
        </p:spPr>
      </p:pic>
    </p:spTree>
  </p:cSld>
  <p:clrMapOvr>
    <a:masterClrMapping/>
  </p:clrMapOvr>
  <p:transition spd="med">
    <p:pull/>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_rels/theme2.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New_Template4">
  <a:themeElements>
    <a:clrScheme name="New_Template4">
      <a:dk1>
        <a:srgbClr val="414141"/>
      </a:dk1>
      <a:lt1>
        <a:srgbClr val="FFFFFF"/>
      </a:lt1>
      <a:dk2>
        <a:srgbClr val="66635F"/>
      </a:dk2>
      <a:lt2>
        <a:srgbClr val="C9C3BA"/>
      </a:lt2>
      <a:accent1>
        <a:srgbClr val="738FAF"/>
      </a:accent1>
      <a:accent2>
        <a:srgbClr val="74B6A8"/>
      </a:accent2>
      <a:accent3>
        <a:srgbClr val="A0AA69"/>
      </a:accent3>
      <a:accent4>
        <a:srgbClr val="CBA968"/>
      </a:accent4>
      <a:accent5>
        <a:srgbClr val="D08A7A"/>
      </a:accent5>
      <a:accent6>
        <a:srgbClr val="9E95A9"/>
      </a:accent6>
      <a:hlink>
        <a:srgbClr val="0000FF"/>
      </a:hlink>
      <a:folHlink>
        <a:srgbClr val="FF00FF"/>
      </a:folHlink>
    </a:clrScheme>
    <a:fontScheme name="New_Template4">
      <a:majorFont>
        <a:latin typeface="Bodoni SvtyTwo ITC TT-Book"/>
        <a:ea typeface="Bodoni SvtyTwo ITC TT-Book"/>
        <a:cs typeface="Bodoni SvtyTwo ITC TT-Book"/>
      </a:majorFont>
      <a:minorFont>
        <a:latin typeface="Bodoni SvtyTwo ITC TT-Book"/>
        <a:ea typeface="Bodoni SvtyTwo ITC TT-Book"/>
        <a:cs typeface="Bodoni SvtyTwo ITC TT-Book"/>
      </a:minorFont>
    </a:fontScheme>
    <a:fmtScheme name="New_Templat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14141"/>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414141"/>
            </a:solidFill>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New_Template4">
  <a:themeElements>
    <a:clrScheme name="New_Template4">
      <a:dk1>
        <a:srgbClr val="000000"/>
      </a:dk1>
      <a:lt1>
        <a:srgbClr val="FFFFFF"/>
      </a:lt1>
      <a:dk2>
        <a:srgbClr val="66635F"/>
      </a:dk2>
      <a:lt2>
        <a:srgbClr val="C9C3BA"/>
      </a:lt2>
      <a:accent1>
        <a:srgbClr val="738FAF"/>
      </a:accent1>
      <a:accent2>
        <a:srgbClr val="74B6A8"/>
      </a:accent2>
      <a:accent3>
        <a:srgbClr val="A0AA69"/>
      </a:accent3>
      <a:accent4>
        <a:srgbClr val="CBA968"/>
      </a:accent4>
      <a:accent5>
        <a:srgbClr val="D08A7A"/>
      </a:accent5>
      <a:accent6>
        <a:srgbClr val="9E95A9"/>
      </a:accent6>
      <a:hlink>
        <a:srgbClr val="0000FF"/>
      </a:hlink>
      <a:folHlink>
        <a:srgbClr val="FF00FF"/>
      </a:folHlink>
    </a:clrScheme>
    <a:fontScheme name="New_Template4">
      <a:majorFont>
        <a:latin typeface="Bodoni SvtyTwo ITC TT-Book"/>
        <a:ea typeface="Bodoni SvtyTwo ITC TT-Book"/>
        <a:cs typeface="Bodoni SvtyTwo ITC TT-Book"/>
      </a:majorFont>
      <a:minorFont>
        <a:latin typeface="Bodoni SvtyTwo ITC TT-Book"/>
        <a:ea typeface="Bodoni SvtyTwo ITC TT-Book"/>
        <a:cs typeface="Bodoni SvtyTwo ITC TT-Book"/>
      </a:minorFont>
    </a:fontScheme>
    <a:fmtScheme name="New_Templat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14141"/>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414141"/>
            </a:solidFill>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744</TotalTime>
  <Words>2381</Words>
  <Application>Microsoft Office PowerPoint</Application>
  <PresentationFormat>Özel</PresentationFormat>
  <Paragraphs>448</Paragraphs>
  <Slides>60</Slides>
  <Notes>10</Notes>
  <HiddenSlides>0</HiddenSlides>
  <MMClips>0</MMClips>
  <ScaleCrop>false</ScaleCrop>
  <HeadingPairs>
    <vt:vector size="6" baseType="variant">
      <vt:variant>
        <vt:lpstr>Kullanılan Yazı Tipleri</vt:lpstr>
      </vt:variant>
      <vt:variant>
        <vt:i4>14</vt:i4>
      </vt:variant>
      <vt:variant>
        <vt:lpstr>Tema</vt:lpstr>
      </vt:variant>
      <vt:variant>
        <vt:i4>1</vt:i4>
      </vt:variant>
      <vt:variant>
        <vt:lpstr>Slayt Başlıkları</vt:lpstr>
      </vt:variant>
      <vt:variant>
        <vt:i4>60</vt:i4>
      </vt:variant>
    </vt:vector>
  </HeadingPairs>
  <TitlesOfParts>
    <vt:vector size="75" baseType="lpstr">
      <vt:lpstr>Arial</vt:lpstr>
      <vt:lpstr>Avenir Roman</vt:lpstr>
      <vt:lpstr>Bodoni SvtyTwo ITC TT-Book</vt:lpstr>
      <vt:lpstr>Calibri</vt:lpstr>
      <vt:lpstr>Candara</vt:lpstr>
      <vt:lpstr>Helvetica</vt:lpstr>
      <vt:lpstr>Helvetica Neue</vt:lpstr>
      <vt:lpstr>NexaHeavy</vt:lpstr>
      <vt:lpstr>NexaRegular</vt:lpstr>
      <vt:lpstr>Palatino</vt:lpstr>
      <vt:lpstr>Tahoma</vt:lpstr>
      <vt:lpstr>Times New Roman</vt:lpstr>
      <vt:lpstr>Wingdings</vt:lpstr>
      <vt:lpstr>Zapf Dingbats</vt:lpstr>
      <vt:lpstr>New_Template4</vt:lpstr>
      <vt:lpstr>PowerPoint Sunusu</vt:lpstr>
      <vt:lpstr>GAZİ EĞİTİM FAKÜLTESİ</vt:lpstr>
      <vt:lpstr>PowerPoint Sunusu</vt:lpstr>
      <vt:lpstr>PowerPoint Sunusu</vt:lpstr>
      <vt:lpstr>PowerPoint Sunusu</vt:lpstr>
      <vt:lpstr>PowerPoint Sunusu</vt:lpstr>
      <vt:lpstr>PowerPoint Sunusu</vt:lpstr>
      <vt:lpstr>PowerPoint Sunusu</vt:lpstr>
      <vt:lpstr>PowerPoint Sunusu</vt:lpstr>
      <vt:lpstr>PowerPoint Sunusu</vt:lpstr>
      <vt:lpstr>GAZİ EĞİTİM FAKÜLTESİ BÖLÜMLERİ</vt:lpstr>
      <vt:lpstr>GAZİ EĞİTİM FAKÜLTESİ BÖLÜMLERİ (DEVAM)</vt:lpstr>
      <vt:lpstr>PowerPoint Sunusu</vt:lpstr>
      <vt:lpstr>PowerPoint Sunusu</vt:lpstr>
      <vt:lpstr>PowerPoint Sunusu</vt:lpstr>
      <vt:lpstr>      Ders kayıtları dönem başında akademik takvimde belirtilen tarihlerde internet üzerinden yapılır.   Bizzat okula gelmenize gerek yoktur.    </vt:lpstr>
      <vt:lpstr>PowerPoint Sunusu</vt:lpstr>
      <vt:lpstr>PowerPoint Sunusu</vt:lpstr>
      <vt:lpstr>  Öğrenci No.       Öğrenci Kimliği Şifre       T.C. Kimlik Numarasının Son 6 Hanesi  http://ogrenci.gazi.edu.tr/yeni_ogrenci_no/ adresine kayıt olduktan birkaç gün sonra T.C. Kimlik numaranızla giriş yaparak Öğrenci Numaranızı öğrenebilirsiniz.  ÖĞRENCİ NUMARANIZIN ANLAMI Örneğin; Numaranız 160513095 ise;  160: 2016 yılında kayıt oldunuz 513: Fen Bilgisi Eğitimi Anabilim Dalı kodudur. Bu Ana Bilim Dalında okuyorsunuz. 095: 95. sıra listedeki sıranızı gösterir.  </vt:lpstr>
      <vt:lpstr>PowerPoint Sunusu</vt:lpstr>
      <vt:lpstr>Solda yer alan sütundaki Ders Kayıt bağlantısı tıklandığında o sayfa açılır.</vt:lpstr>
      <vt:lpstr>1. Sınıf 1.Dönem Dersleri</vt:lpstr>
      <vt:lpstr>PowerPoint Sunusu</vt:lpstr>
      <vt:lpstr>Ders Programı</vt:lpstr>
      <vt:lpstr>PowerPoint Sunusu</vt:lpstr>
      <vt:lpstr>PowerPoint Sunusu</vt:lpstr>
      <vt:lpstr>ÖĞRENCİ İŞLERİ  </vt:lpstr>
      <vt:lpstr>PowerPoint Sunusu</vt:lpstr>
      <vt:lpstr>PowerPoint Sunusu</vt:lpstr>
      <vt:lpstr>PowerPoint Sunusu</vt:lpstr>
      <vt:lpstr>Öğrenci Danışma Merkezi</vt:lpstr>
      <vt:lpstr>PowerPoint Sunusu</vt:lpstr>
      <vt:lpstr>BURSLAR</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ÖĞRENCİ DANIŞMA MERKEZİ (ÖDM)</vt:lpstr>
      <vt:lpstr>PowerPoint Sunusu</vt:lpstr>
      <vt:lpstr>ÖĞRENCİ DEĞİŞİM PROGRAMLARI</vt:lpstr>
      <vt:lpstr>Aklınıza takılan herhangi bir sorun için öncelikle aşağıdaki danışmanınızla iletişim kurunuz.</vt:lpstr>
      <vt:lpstr>ÖGEM</vt:lpstr>
      <vt:lpstr>ENGELLİ DANIŞMA BİRİMİ</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GAZI EGITIM FAKULTESI</dc:title>
  <dc:creator>Gef_Dekan</dc:creator>
  <cp:lastModifiedBy>gazi</cp:lastModifiedBy>
  <cp:revision>173</cp:revision>
  <cp:lastPrinted>2014-09-02T21:53:30Z</cp:lastPrinted>
  <dcterms:modified xsi:type="dcterms:W3CDTF">2016-09-21T11:37:31Z</dcterms:modified>
</cp:coreProperties>
</file>